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60"/>
  </p:notesMasterIdLst>
  <p:handoutMasterIdLst>
    <p:handoutMasterId r:id="rId61"/>
  </p:handoutMasterIdLst>
  <p:sldIdLst>
    <p:sldId id="256" r:id="rId2"/>
    <p:sldId id="2146848757" r:id="rId3"/>
    <p:sldId id="1688" r:id="rId4"/>
    <p:sldId id="2146848918" r:id="rId5"/>
    <p:sldId id="2146848914" r:id="rId6"/>
    <p:sldId id="2146848863" r:id="rId7"/>
    <p:sldId id="2146848752" r:id="rId8"/>
    <p:sldId id="2146848894" r:id="rId9"/>
    <p:sldId id="2146848838" r:id="rId10"/>
    <p:sldId id="2146848899" r:id="rId11"/>
    <p:sldId id="2146848909" r:id="rId12"/>
    <p:sldId id="2146848910" r:id="rId13"/>
    <p:sldId id="2146848887" r:id="rId14"/>
    <p:sldId id="2146848902" r:id="rId15"/>
    <p:sldId id="2146848850" r:id="rId16"/>
    <p:sldId id="1614" r:id="rId17"/>
    <p:sldId id="2146848952" r:id="rId18"/>
    <p:sldId id="1693" r:id="rId19"/>
    <p:sldId id="1616" r:id="rId20"/>
    <p:sldId id="2146848840" r:id="rId21"/>
    <p:sldId id="2146848845" r:id="rId22"/>
    <p:sldId id="2146848759" r:id="rId23"/>
    <p:sldId id="2146848843" r:id="rId24"/>
    <p:sldId id="2146848917" r:id="rId25"/>
    <p:sldId id="2146848893" r:id="rId26"/>
    <p:sldId id="2146848913" r:id="rId27"/>
    <p:sldId id="2146848851" r:id="rId28"/>
    <p:sldId id="2146848876" r:id="rId29"/>
    <p:sldId id="2146848947" r:id="rId30"/>
    <p:sldId id="2146848949" r:id="rId31"/>
    <p:sldId id="2146848877" r:id="rId32"/>
    <p:sldId id="2146848875" r:id="rId33"/>
    <p:sldId id="2146848895" r:id="rId34"/>
    <p:sldId id="2146848854" r:id="rId35"/>
    <p:sldId id="2146848950" r:id="rId36"/>
    <p:sldId id="2146848881" r:id="rId37"/>
    <p:sldId id="2146848855" r:id="rId38"/>
    <p:sldId id="2146848884" r:id="rId39"/>
    <p:sldId id="2146848862" r:id="rId40"/>
    <p:sldId id="2146848856" r:id="rId41"/>
    <p:sldId id="2146848883" r:id="rId42"/>
    <p:sldId id="2146848868" r:id="rId43"/>
    <p:sldId id="1624" r:id="rId44"/>
    <p:sldId id="2146848912" r:id="rId45"/>
    <p:sldId id="2146848869" r:id="rId46"/>
    <p:sldId id="2146848858" r:id="rId47"/>
    <p:sldId id="2146848874" r:id="rId48"/>
    <p:sldId id="2146848896" r:id="rId49"/>
    <p:sldId id="2146848916" r:id="rId50"/>
    <p:sldId id="1696" r:id="rId51"/>
    <p:sldId id="2146848754" r:id="rId52"/>
    <p:sldId id="1692" r:id="rId53"/>
    <p:sldId id="2146848903" r:id="rId54"/>
    <p:sldId id="2146848885" r:id="rId55"/>
    <p:sldId id="2146848955" r:id="rId56"/>
    <p:sldId id="2146848871" r:id="rId57"/>
    <p:sldId id="2146848953" r:id="rId58"/>
    <p:sldId id="1590" r:id="rId59"/>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974" userDrawn="1">
          <p15:clr>
            <a:srgbClr val="A4A3A4"/>
          </p15:clr>
        </p15:guide>
        <p15:guide id="2" pos="365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BF04"/>
    <a:srgbClr val="3B687F"/>
    <a:srgbClr val="95BF0D"/>
    <a:srgbClr val="004857"/>
    <a:srgbClr val="FFFFFF"/>
    <a:srgbClr val="D9D9D9"/>
    <a:srgbClr val="CBBC11"/>
    <a:srgbClr val="EDEDED"/>
    <a:srgbClr val="7FB828"/>
    <a:srgbClr val="EBBE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7092" autoAdjust="0"/>
  </p:normalViewPr>
  <p:slideViewPr>
    <p:cSldViewPr>
      <p:cViewPr varScale="1">
        <p:scale>
          <a:sx n="122" d="100"/>
          <a:sy n="122" d="100"/>
        </p:scale>
        <p:origin x="96" y="258"/>
      </p:cViewPr>
      <p:guideLst>
        <p:guide orient="horz" pos="3974"/>
        <p:guide pos="3659"/>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1C2C9-F199-4666-8D76-256FC1DCCF44}" type="doc">
      <dgm:prSet loTypeId="urn:microsoft.com/office/officeart/2005/8/layout/hChevron3" loCatId="process" qsTypeId="urn:microsoft.com/office/officeart/2005/8/quickstyle/simple1" qsCatId="simple" csTypeId="urn:microsoft.com/office/officeart/2005/8/colors/accent1_2" csCatId="accent1" phldr="1"/>
      <dgm:spPr/>
    </dgm:pt>
    <dgm:pt modelId="{3EE9467C-F463-4203-B9F3-EEBAB1575936}">
      <dgm:prSet phldrT="[Text]" custT="1"/>
      <dgm:spPr>
        <a:solidFill>
          <a:srgbClr val="3B687F"/>
        </a:solidFill>
        <a:ln>
          <a:noFill/>
        </a:ln>
      </dgm:spPr>
      <dgm:t>
        <a:bodyPr/>
        <a:lstStyle/>
        <a:p>
          <a:r>
            <a:rPr lang="de-DE" sz="1400" dirty="0"/>
            <a:t>Einführung</a:t>
          </a:r>
        </a:p>
      </dgm:t>
    </dgm:pt>
    <dgm:pt modelId="{E9B0CB17-DF76-44A6-B4E7-DBA2C6411BA6}" type="parTrans" cxnId="{E80E2DC0-CBFB-4CE7-910D-703F202742B8}">
      <dgm:prSet/>
      <dgm:spPr/>
      <dgm:t>
        <a:bodyPr/>
        <a:lstStyle/>
        <a:p>
          <a:endParaRPr lang="de-DE" sz="1200"/>
        </a:p>
      </dgm:t>
    </dgm:pt>
    <dgm:pt modelId="{CF2F2852-39CC-490C-9733-0B2C123DC63B}" type="sibTrans" cxnId="{E80E2DC0-CBFB-4CE7-910D-703F202742B8}">
      <dgm:prSet/>
      <dgm:spPr/>
      <dgm:t>
        <a:bodyPr/>
        <a:lstStyle/>
        <a:p>
          <a:endParaRPr lang="de-DE" sz="1200"/>
        </a:p>
      </dgm:t>
    </dgm:pt>
    <dgm:pt modelId="{CAD540C5-C4CE-4BB2-9275-B7EC1AC1CFAF}">
      <dgm:prSet phldrT="[Text]" custT="1"/>
      <dgm:spPr>
        <a:solidFill>
          <a:srgbClr val="3B687F"/>
        </a:solidFill>
      </dgm:spPr>
      <dgm:t>
        <a:bodyPr/>
        <a:lstStyle/>
        <a:p>
          <a:r>
            <a:rPr lang="de-DE" sz="1400" dirty="0"/>
            <a:t>Status Quo</a:t>
          </a:r>
        </a:p>
      </dgm:t>
    </dgm:pt>
    <dgm:pt modelId="{3826E46B-DD61-4AC9-B7E2-6DC1974F6880}" type="parTrans" cxnId="{7654AB56-DEB4-4310-A292-76AC549BE8A6}">
      <dgm:prSet/>
      <dgm:spPr/>
      <dgm:t>
        <a:bodyPr/>
        <a:lstStyle/>
        <a:p>
          <a:endParaRPr lang="de-DE" sz="1200"/>
        </a:p>
      </dgm:t>
    </dgm:pt>
    <dgm:pt modelId="{3779C9AC-6210-4333-B473-2AD06E642E46}" type="sibTrans" cxnId="{7654AB56-DEB4-4310-A292-76AC549BE8A6}">
      <dgm:prSet/>
      <dgm:spPr/>
      <dgm:t>
        <a:bodyPr/>
        <a:lstStyle/>
        <a:p>
          <a:endParaRPr lang="de-DE" sz="1200"/>
        </a:p>
      </dgm:t>
    </dgm:pt>
    <dgm:pt modelId="{F628BBD7-D6F3-4FB0-B17F-CCFCC210FC33}">
      <dgm:prSet phldrT="[Text]" custT="1"/>
      <dgm:spPr>
        <a:solidFill>
          <a:srgbClr val="F9AA00"/>
        </a:solidFill>
      </dgm:spPr>
      <dgm:t>
        <a:bodyPr/>
        <a:lstStyle/>
        <a:p>
          <a:r>
            <a:rPr lang="de-DE" sz="1400" dirty="0"/>
            <a:t>Ressourcen</a:t>
          </a:r>
        </a:p>
      </dgm:t>
    </dgm:pt>
    <dgm:pt modelId="{C8754C2B-28A4-4937-A3C4-9C5D196527E9}" type="parTrans" cxnId="{11EB2D0E-27DE-4DB1-9CED-52430327BCCE}">
      <dgm:prSet/>
      <dgm:spPr/>
      <dgm:t>
        <a:bodyPr/>
        <a:lstStyle/>
        <a:p>
          <a:endParaRPr lang="de-DE" sz="1200"/>
        </a:p>
      </dgm:t>
    </dgm:pt>
    <dgm:pt modelId="{204B7325-142E-4759-B3BF-EB31BF41A0AB}" type="sibTrans" cxnId="{11EB2D0E-27DE-4DB1-9CED-52430327BCCE}">
      <dgm:prSet/>
      <dgm:spPr/>
      <dgm:t>
        <a:bodyPr/>
        <a:lstStyle/>
        <a:p>
          <a:endParaRPr lang="de-DE" sz="1200"/>
        </a:p>
      </dgm:t>
    </dgm:pt>
    <dgm:pt modelId="{D54A5B5D-62F9-4AA1-BC1F-8CBF19770A0E}">
      <dgm:prSet custT="1"/>
      <dgm:spPr>
        <a:solidFill>
          <a:srgbClr val="526E7F"/>
        </a:solidFill>
      </dgm:spPr>
      <dgm:t>
        <a:bodyPr/>
        <a:lstStyle/>
        <a:p>
          <a:r>
            <a:rPr lang="de-DE" sz="1400" dirty="0"/>
            <a:t>Strategie und Ziele</a:t>
          </a:r>
        </a:p>
      </dgm:t>
    </dgm:pt>
    <dgm:pt modelId="{81DF86A0-121E-49E0-9F86-D81218439A0E}" type="parTrans" cxnId="{36E8ADBD-CF1D-411E-A8D8-7A13529B0150}">
      <dgm:prSet/>
      <dgm:spPr/>
      <dgm:t>
        <a:bodyPr/>
        <a:lstStyle/>
        <a:p>
          <a:endParaRPr lang="de-DE" sz="1200"/>
        </a:p>
      </dgm:t>
    </dgm:pt>
    <dgm:pt modelId="{818A14ED-05BE-474E-AA74-427A86BB28B5}" type="sibTrans" cxnId="{36E8ADBD-CF1D-411E-A8D8-7A13529B0150}">
      <dgm:prSet/>
      <dgm:spPr/>
      <dgm:t>
        <a:bodyPr/>
        <a:lstStyle/>
        <a:p>
          <a:endParaRPr lang="de-DE" sz="1200"/>
        </a:p>
      </dgm:t>
    </dgm:pt>
    <dgm:pt modelId="{CE70EAE3-1D1A-466E-8B85-7D24E2B994DE}" type="pres">
      <dgm:prSet presAssocID="{C141C2C9-F199-4666-8D76-256FC1DCCF44}" presName="Name0" presStyleCnt="0">
        <dgm:presLayoutVars>
          <dgm:dir/>
          <dgm:resizeHandles val="exact"/>
        </dgm:presLayoutVars>
      </dgm:prSet>
      <dgm:spPr/>
    </dgm:pt>
    <dgm:pt modelId="{2242F68A-AADE-4C2D-A6DC-AE726D21CDA4}" type="pres">
      <dgm:prSet presAssocID="{3EE9467C-F463-4203-B9F3-EEBAB1575936}" presName="parTxOnly" presStyleLbl="node1" presStyleIdx="0" presStyleCnt="4">
        <dgm:presLayoutVars>
          <dgm:bulletEnabled val="1"/>
        </dgm:presLayoutVars>
      </dgm:prSet>
      <dgm:spPr/>
    </dgm:pt>
    <dgm:pt modelId="{09004EF5-7E20-4693-AC0F-715C818DB651}" type="pres">
      <dgm:prSet presAssocID="{CF2F2852-39CC-490C-9733-0B2C123DC63B}" presName="parSpace" presStyleCnt="0"/>
      <dgm:spPr/>
    </dgm:pt>
    <dgm:pt modelId="{30108D9A-9B7A-485E-8669-CB1962EC1638}" type="pres">
      <dgm:prSet presAssocID="{CAD540C5-C4CE-4BB2-9275-B7EC1AC1CFAF}" presName="parTxOnly" presStyleLbl="node1" presStyleIdx="1" presStyleCnt="4">
        <dgm:presLayoutVars>
          <dgm:bulletEnabled val="1"/>
        </dgm:presLayoutVars>
      </dgm:prSet>
      <dgm:spPr/>
    </dgm:pt>
    <dgm:pt modelId="{641B59BB-2BC0-4AA2-A60C-2DE68DA37B80}" type="pres">
      <dgm:prSet presAssocID="{3779C9AC-6210-4333-B473-2AD06E642E46}" presName="parSpace" presStyleCnt="0"/>
      <dgm:spPr/>
    </dgm:pt>
    <dgm:pt modelId="{BD184E50-2FF5-425C-AB1E-78F82FDB2554}" type="pres">
      <dgm:prSet presAssocID="{D54A5B5D-62F9-4AA1-BC1F-8CBF19770A0E}" presName="parTxOnly" presStyleLbl="node1" presStyleIdx="2" presStyleCnt="4">
        <dgm:presLayoutVars>
          <dgm:bulletEnabled val="1"/>
        </dgm:presLayoutVars>
      </dgm:prSet>
      <dgm:spPr/>
    </dgm:pt>
    <dgm:pt modelId="{915AFA97-522A-4047-BB23-C24529B1D535}" type="pres">
      <dgm:prSet presAssocID="{818A14ED-05BE-474E-AA74-427A86BB28B5}" presName="parSpace" presStyleCnt="0"/>
      <dgm:spPr/>
    </dgm:pt>
    <dgm:pt modelId="{2F68A187-62A8-4664-9753-E9C1FD431669}" type="pres">
      <dgm:prSet presAssocID="{F628BBD7-D6F3-4FB0-B17F-CCFCC210FC33}" presName="parTxOnly" presStyleLbl="node1" presStyleIdx="3" presStyleCnt="4">
        <dgm:presLayoutVars>
          <dgm:bulletEnabled val="1"/>
        </dgm:presLayoutVars>
      </dgm:prSet>
      <dgm:spPr/>
    </dgm:pt>
  </dgm:ptLst>
  <dgm:cxnLst>
    <dgm:cxn modelId="{8A0FD603-D96C-4B97-A13C-BDAB770B6220}" type="presOf" srcId="{D54A5B5D-62F9-4AA1-BC1F-8CBF19770A0E}" destId="{BD184E50-2FF5-425C-AB1E-78F82FDB2554}" srcOrd="0" destOrd="0" presId="urn:microsoft.com/office/officeart/2005/8/layout/hChevron3"/>
    <dgm:cxn modelId="{11EB2D0E-27DE-4DB1-9CED-52430327BCCE}" srcId="{C141C2C9-F199-4666-8D76-256FC1DCCF44}" destId="{F628BBD7-D6F3-4FB0-B17F-CCFCC210FC33}" srcOrd="3" destOrd="0" parTransId="{C8754C2B-28A4-4937-A3C4-9C5D196527E9}" sibTransId="{204B7325-142E-4759-B3BF-EB31BF41A0AB}"/>
    <dgm:cxn modelId="{79CAEE65-E3BE-4AC1-AA99-41CB1F874AFD}" type="presOf" srcId="{F628BBD7-D6F3-4FB0-B17F-CCFCC210FC33}" destId="{2F68A187-62A8-4664-9753-E9C1FD431669}" srcOrd="0" destOrd="0" presId="urn:microsoft.com/office/officeart/2005/8/layout/hChevron3"/>
    <dgm:cxn modelId="{7654AB56-DEB4-4310-A292-76AC549BE8A6}" srcId="{C141C2C9-F199-4666-8D76-256FC1DCCF44}" destId="{CAD540C5-C4CE-4BB2-9275-B7EC1AC1CFAF}" srcOrd="1" destOrd="0" parTransId="{3826E46B-DD61-4AC9-B7E2-6DC1974F6880}" sibTransId="{3779C9AC-6210-4333-B473-2AD06E642E46}"/>
    <dgm:cxn modelId="{6BAF5C7D-9FED-4192-8AFF-3FC3AA3300C3}" type="presOf" srcId="{3EE9467C-F463-4203-B9F3-EEBAB1575936}" destId="{2242F68A-AADE-4C2D-A6DC-AE726D21CDA4}" srcOrd="0" destOrd="0" presId="urn:microsoft.com/office/officeart/2005/8/layout/hChevron3"/>
    <dgm:cxn modelId="{D62B0B8E-41AE-44AA-866E-C6A84A800B49}" type="presOf" srcId="{CAD540C5-C4CE-4BB2-9275-B7EC1AC1CFAF}" destId="{30108D9A-9B7A-485E-8669-CB1962EC1638}" srcOrd="0" destOrd="0" presId="urn:microsoft.com/office/officeart/2005/8/layout/hChevron3"/>
    <dgm:cxn modelId="{6E3C89A5-347B-4CA7-A136-50809D94DBF4}" type="presOf" srcId="{C141C2C9-F199-4666-8D76-256FC1DCCF44}" destId="{CE70EAE3-1D1A-466E-8B85-7D24E2B994DE}" srcOrd="0" destOrd="0" presId="urn:microsoft.com/office/officeart/2005/8/layout/hChevron3"/>
    <dgm:cxn modelId="{36E8ADBD-CF1D-411E-A8D8-7A13529B0150}" srcId="{C141C2C9-F199-4666-8D76-256FC1DCCF44}" destId="{D54A5B5D-62F9-4AA1-BC1F-8CBF19770A0E}" srcOrd="2" destOrd="0" parTransId="{81DF86A0-121E-49E0-9F86-D81218439A0E}" sibTransId="{818A14ED-05BE-474E-AA74-427A86BB28B5}"/>
    <dgm:cxn modelId="{E80E2DC0-CBFB-4CE7-910D-703F202742B8}" srcId="{C141C2C9-F199-4666-8D76-256FC1DCCF44}" destId="{3EE9467C-F463-4203-B9F3-EEBAB1575936}" srcOrd="0" destOrd="0" parTransId="{E9B0CB17-DF76-44A6-B4E7-DBA2C6411BA6}" sibTransId="{CF2F2852-39CC-490C-9733-0B2C123DC63B}"/>
    <dgm:cxn modelId="{AE3AEBDC-6FF4-482F-93DF-D5C0CE9010ED}" type="presParOf" srcId="{CE70EAE3-1D1A-466E-8B85-7D24E2B994DE}" destId="{2242F68A-AADE-4C2D-A6DC-AE726D21CDA4}" srcOrd="0" destOrd="0" presId="urn:microsoft.com/office/officeart/2005/8/layout/hChevron3"/>
    <dgm:cxn modelId="{B8971D2E-574E-48F6-B22F-5B0CE783AA1B}" type="presParOf" srcId="{CE70EAE3-1D1A-466E-8B85-7D24E2B994DE}" destId="{09004EF5-7E20-4693-AC0F-715C818DB651}" srcOrd="1" destOrd="0" presId="urn:microsoft.com/office/officeart/2005/8/layout/hChevron3"/>
    <dgm:cxn modelId="{3E7B21AF-EBCA-4CE3-AF33-5D64686224A4}" type="presParOf" srcId="{CE70EAE3-1D1A-466E-8B85-7D24E2B994DE}" destId="{30108D9A-9B7A-485E-8669-CB1962EC1638}" srcOrd="2" destOrd="0" presId="urn:microsoft.com/office/officeart/2005/8/layout/hChevron3"/>
    <dgm:cxn modelId="{85E6FC65-AAF4-4FA6-9760-0D044F57F3F9}" type="presParOf" srcId="{CE70EAE3-1D1A-466E-8B85-7D24E2B994DE}" destId="{641B59BB-2BC0-4AA2-A60C-2DE68DA37B80}" srcOrd="3" destOrd="0" presId="urn:microsoft.com/office/officeart/2005/8/layout/hChevron3"/>
    <dgm:cxn modelId="{185947E5-DC58-4BA4-9159-DC0D20D309C0}" type="presParOf" srcId="{CE70EAE3-1D1A-466E-8B85-7D24E2B994DE}" destId="{BD184E50-2FF5-425C-AB1E-78F82FDB2554}" srcOrd="4" destOrd="0" presId="urn:microsoft.com/office/officeart/2005/8/layout/hChevron3"/>
    <dgm:cxn modelId="{6146703B-CE79-4044-B665-E566B4790702}" type="presParOf" srcId="{CE70EAE3-1D1A-466E-8B85-7D24E2B994DE}" destId="{915AFA97-522A-4047-BB23-C24529B1D535}" srcOrd="5" destOrd="0" presId="urn:microsoft.com/office/officeart/2005/8/layout/hChevron3"/>
    <dgm:cxn modelId="{811C4851-DA3B-41C5-98EE-049E6EDB9125}" type="presParOf" srcId="{CE70EAE3-1D1A-466E-8B85-7D24E2B994DE}" destId="{2F68A187-62A8-4664-9753-E9C1FD431669}"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8F00A3-9F3D-4BF8-AB6F-BE8144342813}"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de-DE"/>
        </a:p>
      </dgm:t>
    </dgm:pt>
    <dgm:pt modelId="{BF06B437-2270-4ED3-8F7F-DEAB54D2CF2B}">
      <dgm:prSet phldrT="[Text]" custT="1"/>
      <dgm:spPr>
        <a:xfrm>
          <a:off x="2572455" y="1755018"/>
          <a:ext cx="2204962" cy="1170012"/>
        </a:xfrm>
        <a:prstGeom prst="roundRect">
          <a:avLst/>
        </a:prstGeom>
        <a:solidFill>
          <a:srgbClr val="3B687F"/>
        </a:solidFill>
      </dgm:spPr>
      <dgm:t>
        <a:bodyPr/>
        <a:lstStyle/>
        <a:p>
          <a:pPr>
            <a:buNone/>
          </a:pPr>
          <a:r>
            <a:rPr lang="de-DE" sz="1600" b="1" dirty="0">
              <a:solidFill>
                <a:schemeClr val="bg1"/>
              </a:solidFill>
              <a:latin typeface="+mn-lt"/>
              <a:ea typeface="+mn-ea"/>
              <a:cs typeface="+mn-cs"/>
            </a:rPr>
            <a:t>Kriterien</a:t>
          </a:r>
        </a:p>
      </dgm:t>
    </dgm:pt>
    <dgm:pt modelId="{9CE3161D-5D81-4219-AC46-CD7F8CF61835}" type="parTrans" cxnId="{4A46759A-47DC-4873-BA2A-579741C1ADDB}">
      <dgm:prSet/>
      <dgm:spPr/>
      <dgm:t>
        <a:bodyPr/>
        <a:lstStyle/>
        <a:p>
          <a:endParaRPr lang="de-DE" sz="1800">
            <a:latin typeface="+mn-lt"/>
          </a:endParaRPr>
        </a:p>
      </dgm:t>
    </dgm:pt>
    <dgm:pt modelId="{DED3AAFA-A2A6-4FF6-8D0B-4A7A9F9CB288}" type="sibTrans" cxnId="{4A46759A-47DC-4873-BA2A-579741C1ADDB}">
      <dgm:prSet/>
      <dgm:spPr/>
      <dgm:t>
        <a:bodyPr/>
        <a:lstStyle/>
        <a:p>
          <a:endParaRPr lang="de-DE" sz="1800">
            <a:latin typeface="+mn-lt"/>
          </a:endParaRPr>
        </a:p>
      </dgm:t>
    </dgm:pt>
    <dgm:pt modelId="{2438C07F-ED95-49A5-AE16-3F5588F3CED3}">
      <dgm:prSet phldrT="[Text]" custT="1"/>
      <dgm:spPr>
        <a:xfrm rot="16200000">
          <a:off x="667456" y="-667456"/>
          <a:ext cx="2340024" cy="3674937"/>
        </a:xfrm>
        <a:prstGeom prst="round1Rect">
          <a:avLst/>
        </a:prstGeom>
      </dgm:spPr>
      <dgm:t>
        <a:bodyPr/>
        <a:lstStyle/>
        <a:p>
          <a:pPr algn="l">
            <a:buNone/>
          </a:pPr>
          <a:r>
            <a:rPr lang="de-DE" sz="1400" b="1" i="0" dirty="0">
              <a:effectLst/>
              <a:latin typeface="+mn-lt"/>
              <a:ea typeface="+mn-ea"/>
              <a:cs typeface="+mn-cs"/>
            </a:rPr>
            <a:t>Dauerhafte Einsparung: </a:t>
          </a:r>
          <a:br>
            <a:rPr lang="de-DE" sz="1400" b="1" i="0" dirty="0">
              <a:effectLst/>
              <a:latin typeface="+mn-lt"/>
              <a:ea typeface="+mn-ea"/>
              <a:cs typeface="+mn-cs"/>
            </a:rPr>
          </a:br>
          <a:r>
            <a:rPr lang="de-DE" sz="1400" b="0" i="0" dirty="0">
              <a:effectLst/>
              <a:latin typeface="+mn-lt"/>
              <a:ea typeface="+mn-ea"/>
              <a:cs typeface="+mn-cs"/>
            </a:rPr>
            <a:t>Das Projekt muss gewährleisten, dass die Emissionen dauerhaft (ca. 100 Jahre) gebunden sind. Bei Aufforstungsprojekten kann das häufig nicht garantiert werden. </a:t>
          </a:r>
          <a:endParaRPr lang="de-DE" sz="1400" dirty="0">
            <a:latin typeface="+mn-lt"/>
            <a:ea typeface="+mn-ea"/>
            <a:cs typeface="+mn-cs"/>
          </a:endParaRPr>
        </a:p>
      </dgm:t>
    </dgm:pt>
    <dgm:pt modelId="{0C15BF8B-5720-4BF4-9AD4-EA5C03BF5BB3}" type="parTrans" cxnId="{A2379DAE-4A31-467F-BE9C-6814BE0407DD}">
      <dgm:prSet/>
      <dgm:spPr/>
      <dgm:t>
        <a:bodyPr/>
        <a:lstStyle/>
        <a:p>
          <a:endParaRPr lang="de-DE" sz="1800">
            <a:latin typeface="+mn-lt"/>
          </a:endParaRPr>
        </a:p>
      </dgm:t>
    </dgm:pt>
    <dgm:pt modelId="{8DDFAE1E-6D10-4AD2-8D4C-A211DF0CDE39}" type="sibTrans" cxnId="{A2379DAE-4A31-467F-BE9C-6814BE0407DD}">
      <dgm:prSet/>
      <dgm:spPr/>
      <dgm:t>
        <a:bodyPr/>
        <a:lstStyle/>
        <a:p>
          <a:endParaRPr lang="de-DE" sz="1800">
            <a:latin typeface="+mn-lt"/>
          </a:endParaRPr>
        </a:p>
      </dgm:t>
    </dgm:pt>
    <dgm:pt modelId="{91B818A2-12BB-45B0-9AAA-0A984DEA88EB}">
      <dgm:prSet phldrT="[Text]" custT="1"/>
      <dgm:spPr>
        <a:xfrm>
          <a:off x="3674937" y="0"/>
          <a:ext cx="3674937" cy="2340024"/>
        </a:xfrm>
        <a:prstGeom prst="round1Rect">
          <a:avLst/>
        </a:prstGeom>
      </dgm:spPr>
      <dgm:t>
        <a:bodyPr/>
        <a:lstStyle/>
        <a:p>
          <a:pPr algn="r">
            <a:buNone/>
          </a:pPr>
          <a:r>
            <a:rPr lang="de-DE" sz="1400" b="1" dirty="0">
              <a:latin typeface="+mn-lt"/>
              <a:ea typeface="+mn-ea"/>
              <a:cs typeface="+mn-cs"/>
            </a:rPr>
            <a:t>Keine Doppelzählung: </a:t>
          </a:r>
          <a:br>
            <a:rPr lang="de-DE" sz="1400" b="1" dirty="0">
              <a:latin typeface="+mn-lt"/>
              <a:ea typeface="+mn-ea"/>
              <a:cs typeface="+mn-cs"/>
            </a:rPr>
          </a:br>
          <a:r>
            <a:rPr lang="de-DE" sz="1400" b="0" dirty="0">
              <a:latin typeface="+mn-lt"/>
              <a:ea typeface="+mn-ea"/>
              <a:cs typeface="+mn-cs"/>
            </a:rPr>
            <a:t>Freiwilliger und verpflichtender Emissionshandel kommen hier zusammen. Sofern sich ein Land eine CO</a:t>
          </a:r>
          <a:r>
            <a:rPr lang="de-DE" sz="1400" b="0" baseline="-25000" dirty="0">
              <a:latin typeface="+mn-lt"/>
              <a:ea typeface="+mn-ea"/>
              <a:cs typeface="+mn-cs"/>
            </a:rPr>
            <a:t>2</a:t>
          </a:r>
          <a:r>
            <a:rPr lang="de-DE" sz="1400" b="0" dirty="0">
              <a:latin typeface="+mn-lt"/>
              <a:ea typeface="+mn-ea"/>
              <a:cs typeface="+mn-cs"/>
            </a:rPr>
            <a:t>-Reduktion anrechnet, darf dies nicht erneut passieren. </a:t>
          </a:r>
          <a:endParaRPr lang="de-DE" sz="1400" dirty="0">
            <a:latin typeface="+mn-lt"/>
            <a:ea typeface="+mn-ea"/>
            <a:cs typeface="+mn-cs"/>
          </a:endParaRPr>
        </a:p>
      </dgm:t>
    </dgm:pt>
    <dgm:pt modelId="{10EF83C9-4AC3-4DE6-A2A2-B1AB5C3F1AC5}" type="parTrans" cxnId="{B6D5A160-1DC6-4F33-83DC-AA2CC37BE6F0}">
      <dgm:prSet/>
      <dgm:spPr/>
      <dgm:t>
        <a:bodyPr/>
        <a:lstStyle/>
        <a:p>
          <a:endParaRPr lang="de-DE" sz="1800">
            <a:latin typeface="+mn-lt"/>
          </a:endParaRPr>
        </a:p>
      </dgm:t>
    </dgm:pt>
    <dgm:pt modelId="{AE37E50B-ED84-43EE-83FF-3744808A485B}" type="sibTrans" cxnId="{B6D5A160-1DC6-4F33-83DC-AA2CC37BE6F0}">
      <dgm:prSet/>
      <dgm:spPr/>
      <dgm:t>
        <a:bodyPr/>
        <a:lstStyle/>
        <a:p>
          <a:endParaRPr lang="de-DE" sz="1800">
            <a:latin typeface="+mn-lt"/>
          </a:endParaRPr>
        </a:p>
      </dgm:t>
    </dgm:pt>
    <dgm:pt modelId="{091C033A-272B-41FC-ADD6-1CBA796D79BB}">
      <dgm:prSet phldrT="[Text]" custT="1"/>
      <dgm:spPr>
        <a:xfrm rot="10800000">
          <a:off x="0" y="2340024"/>
          <a:ext cx="3674937" cy="2340024"/>
        </a:xfrm>
        <a:prstGeom prst="round1Rect">
          <a:avLst/>
        </a:prstGeom>
      </dgm:spPr>
      <dgm:t>
        <a:bodyPr/>
        <a:lstStyle/>
        <a:p>
          <a:pPr algn="l">
            <a:buNone/>
          </a:pPr>
          <a:r>
            <a:rPr lang="de-DE" sz="1400" b="1" dirty="0">
              <a:latin typeface="+mn-lt"/>
              <a:ea typeface="+mn-ea"/>
              <a:cs typeface="+mn-cs"/>
            </a:rPr>
            <a:t>Erwiesene</a:t>
          </a:r>
          <a:r>
            <a:rPr lang="de-DE" sz="1400" dirty="0">
              <a:latin typeface="+mn-lt"/>
              <a:ea typeface="+mn-ea"/>
              <a:cs typeface="+mn-cs"/>
            </a:rPr>
            <a:t> </a:t>
          </a:r>
          <a:r>
            <a:rPr lang="de-DE" sz="1400" b="1" dirty="0">
              <a:latin typeface="+mn-lt"/>
              <a:ea typeface="+mn-ea"/>
              <a:cs typeface="+mn-cs"/>
            </a:rPr>
            <a:t>Zusätzlichkeit: </a:t>
          </a:r>
          <a:br>
            <a:rPr lang="de-DE" sz="1400" b="1" dirty="0">
              <a:latin typeface="+mn-lt"/>
              <a:ea typeface="+mn-ea"/>
              <a:cs typeface="+mn-cs"/>
            </a:rPr>
          </a:br>
          <a:r>
            <a:rPr lang="de-DE" sz="1400" dirty="0" err="1">
              <a:latin typeface="+mn-lt"/>
            </a:rPr>
            <a:t>Zusätzlichkeit</a:t>
          </a:r>
          <a:r>
            <a:rPr lang="de-DE" sz="1400" dirty="0">
              <a:latin typeface="+mn-lt"/>
            </a:rPr>
            <a:t> bedeutet, dass ein Projekt ohne die finanzielle Unterstützung des Emissionshandels nicht entstanden wäre. </a:t>
          </a:r>
          <a:br>
            <a:rPr lang="de-DE" sz="1400" dirty="0">
              <a:latin typeface="+mn-lt"/>
              <a:ea typeface="+mn-ea"/>
              <a:cs typeface="+mn-cs"/>
            </a:rPr>
          </a:br>
          <a:r>
            <a:rPr lang="de-DE" sz="1400" dirty="0">
              <a:latin typeface="+mn-lt"/>
              <a:ea typeface="+mn-ea"/>
              <a:cs typeface="+mn-cs"/>
              <a:sym typeface="Wingdings" panose="05000000000000000000" pitchFamily="2" charset="2"/>
            </a:rPr>
            <a:t>Deshalb sind Projekte in der EU nicht verfügbar.</a:t>
          </a:r>
          <a:endParaRPr lang="de-DE" sz="1400" dirty="0">
            <a:latin typeface="+mn-lt"/>
            <a:ea typeface="+mn-ea"/>
            <a:cs typeface="+mn-cs"/>
          </a:endParaRPr>
        </a:p>
      </dgm:t>
    </dgm:pt>
    <dgm:pt modelId="{65462323-A40A-44E9-A3AB-DD11C93DF1EA}" type="parTrans" cxnId="{043B58CE-5BCD-45AA-925A-F1951A63A979}">
      <dgm:prSet/>
      <dgm:spPr/>
      <dgm:t>
        <a:bodyPr/>
        <a:lstStyle/>
        <a:p>
          <a:endParaRPr lang="de-DE" sz="1800">
            <a:latin typeface="+mn-lt"/>
          </a:endParaRPr>
        </a:p>
      </dgm:t>
    </dgm:pt>
    <dgm:pt modelId="{7FAF1612-1AEB-4EC5-B0C8-20C68BEFDA51}" type="sibTrans" cxnId="{043B58CE-5BCD-45AA-925A-F1951A63A979}">
      <dgm:prSet/>
      <dgm:spPr/>
      <dgm:t>
        <a:bodyPr/>
        <a:lstStyle/>
        <a:p>
          <a:endParaRPr lang="de-DE" sz="1800">
            <a:latin typeface="+mn-lt"/>
          </a:endParaRPr>
        </a:p>
      </dgm:t>
    </dgm:pt>
    <dgm:pt modelId="{9091959B-4F15-4754-BC65-399AB9C4E5DF}">
      <dgm:prSet phldrT="[Text]" custT="1"/>
      <dgm:spPr>
        <a:xfrm rot="5400000">
          <a:off x="4342393" y="1672568"/>
          <a:ext cx="2340024" cy="3674937"/>
        </a:xfrm>
        <a:prstGeom prst="round1Rect">
          <a:avLst/>
        </a:prstGeom>
      </dgm:spPr>
      <dgm:t>
        <a:bodyPr/>
        <a:lstStyle/>
        <a:p>
          <a:pPr algn="r">
            <a:buNone/>
          </a:pPr>
          <a:r>
            <a:rPr lang="de-DE" sz="1400" b="1" dirty="0">
              <a:latin typeface="+mn-lt"/>
              <a:ea typeface="+mn-ea"/>
              <a:cs typeface="+mn-cs"/>
            </a:rPr>
            <a:t>Externe Prüfung: </a:t>
          </a:r>
          <a:br>
            <a:rPr lang="de-DE" sz="1400" b="1" dirty="0">
              <a:latin typeface="+mn-lt"/>
              <a:ea typeface="+mn-ea"/>
              <a:cs typeface="+mn-cs"/>
            </a:rPr>
          </a:br>
          <a:r>
            <a:rPr lang="de-DE" sz="1400" b="0" dirty="0">
              <a:latin typeface="+mn-lt"/>
              <a:ea typeface="+mn-ea"/>
              <a:cs typeface="+mn-cs"/>
            </a:rPr>
            <a:t>Eine Prüfung durch Dritte schafft Glaubwürdigkeit. Hier erfolgt das </a:t>
          </a:r>
          <a:r>
            <a:rPr lang="de-DE" sz="1400" dirty="0">
              <a:latin typeface="+mn-lt"/>
              <a:ea typeface="+mn-ea"/>
              <a:cs typeface="+mn-cs"/>
            </a:rPr>
            <a:t>Monitoring der Projekte (beispielsweise auch positive Auswirkungen auf Gesellschaft und Biodiversität).</a:t>
          </a:r>
        </a:p>
      </dgm:t>
    </dgm:pt>
    <dgm:pt modelId="{7E89A39D-8B52-40B1-8706-6F6B766EF1DB}" type="parTrans" cxnId="{4B318E9B-9F26-4C9C-A308-F6ADC482ABA0}">
      <dgm:prSet/>
      <dgm:spPr/>
      <dgm:t>
        <a:bodyPr/>
        <a:lstStyle/>
        <a:p>
          <a:endParaRPr lang="de-DE" sz="1800">
            <a:latin typeface="+mn-lt"/>
          </a:endParaRPr>
        </a:p>
      </dgm:t>
    </dgm:pt>
    <dgm:pt modelId="{6D39DAE8-232D-4ACF-9E80-564070140372}" type="sibTrans" cxnId="{4B318E9B-9F26-4C9C-A308-F6ADC482ABA0}">
      <dgm:prSet/>
      <dgm:spPr/>
      <dgm:t>
        <a:bodyPr/>
        <a:lstStyle/>
        <a:p>
          <a:endParaRPr lang="de-DE" sz="1800">
            <a:latin typeface="+mn-lt"/>
          </a:endParaRPr>
        </a:p>
      </dgm:t>
    </dgm:pt>
    <dgm:pt modelId="{2624BF53-CDD4-43EB-9798-4A6E1C9D3DE1}" type="pres">
      <dgm:prSet presAssocID="{2D8F00A3-9F3D-4BF8-AB6F-BE8144342813}" presName="diagram" presStyleCnt="0">
        <dgm:presLayoutVars>
          <dgm:chMax val="1"/>
          <dgm:dir/>
          <dgm:animLvl val="ctr"/>
          <dgm:resizeHandles val="exact"/>
        </dgm:presLayoutVars>
      </dgm:prSet>
      <dgm:spPr/>
    </dgm:pt>
    <dgm:pt modelId="{CE7F137A-CCE0-4E69-A45B-E9B3BCD5ADDB}" type="pres">
      <dgm:prSet presAssocID="{2D8F00A3-9F3D-4BF8-AB6F-BE8144342813}" presName="matrix" presStyleCnt="0"/>
      <dgm:spPr/>
    </dgm:pt>
    <dgm:pt modelId="{CF38EC71-63B1-48ED-BD22-3010BB67E86F}" type="pres">
      <dgm:prSet presAssocID="{2D8F00A3-9F3D-4BF8-AB6F-BE8144342813}" presName="tile1" presStyleLbl="node1" presStyleIdx="0" presStyleCnt="4" custLinFactNeighborX="-11757"/>
      <dgm:spPr/>
    </dgm:pt>
    <dgm:pt modelId="{718181E2-875C-4EFF-A0B1-B62CA057A305}" type="pres">
      <dgm:prSet presAssocID="{2D8F00A3-9F3D-4BF8-AB6F-BE8144342813}" presName="tile1text" presStyleLbl="node1" presStyleIdx="0" presStyleCnt="4">
        <dgm:presLayoutVars>
          <dgm:chMax val="0"/>
          <dgm:chPref val="0"/>
          <dgm:bulletEnabled val="1"/>
        </dgm:presLayoutVars>
      </dgm:prSet>
      <dgm:spPr/>
    </dgm:pt>
    <dgm:pt modelId="{7CA466D8-57B2-4286-B528-C51017C76A99}" type="pres">
      <dgm:prSet presAssocID="{2D8F00A3-9F3D-4BF8-AB6F-BE8144342813}" presName="tile2" presStyleLbl="node1" presStyleIdx="1" presStyleCnt="4"/>
      <dgm:spPr/>
    </dgm:pt>
    <dgm:pt modelId="{AFD2977C-4FC2-4474-B531-6592792EEDB3}" type="pres">
      <dgm:prSet presAssocID="{2D8F00A3-9F3D-4BF8-AB6F-BE8144342813}" presName="tile2text" presStyleLbl="node1" presStyleIdx="1" presStyleCnt="4">
        <dgm:presLayoutVars>
          <dgm:chMax val="0"/>
          <dgm:chPref val="0"/>
          <dgm:bulletEnabled val="1"/>
        </dgm:presLayoutVars>
      </dgm:prSet>
      <dgm:spPr/>
    </dgm:pt>
    <dgm:pt modelId="{FE191173-7236-4FBC-B150-4798D77B3AA8}" type="pres">
      <dgm:prSet presAssocID="{2D8F00A3-9F3D-4BF8-AB6F-BE8144342813}" presName="tile3" presStyleLbl="node1" presStyleIdx="2" presStyleCnt="4"/>
      <dgm:spPr/>
    </dgm:pt>
    <dgm:pt modelId="{FFCAF643-6CEB-437B-AEF0-BFE850C075B3}" type="pres">
      <dgm:prSet presAssocID="{2D8F00A3-9F3D-4BF8-AB6F-BE8144342813}" presName="tile3text" presStyleLbl="node1" presStyleIdx="2" presStyleCnt="4">
        <dgm:presLayoutVars>
          <dgm:chMax val="0"/>
          <dgm:chPref val="0"/>
          <dgm:bulletEnabled val="1"/>
        </dgm:presLayoutVars>
      </dgm:prSet>
      <dgm:spPr/>
    </dgm:pt>
    <dgm:pt modelId="{DC547482-8F33-4606-ABF0-DE73464A44DE}" type="pres">
      <dgm:prSet presAssocID="{2D8F00A3-9F3D-4BF8-AB6F-BE8144342813}" presName="tile4" presStyleLbl="node1" presStyleIdx="3" presStyleCnt="4"/>
      <dgm:spPr/>
    </dgm:pt>
    <dgm:pt modelId="{97E32A1E-E805-4DCB-8D81-FE67CC88253C}" type="pres">
      <dgm:prSet presAssocID="{2D8F00A3-9F3D-4BF8-AB6F-BE8144342813}" presName="tile4text" presStyleLbl="node1" presStyleIdx="3" presStyleCnt="4">
        <dgm:presLayoutVars>
          <dgm:chMax val="0"/>
          <dgm:chPref val="0"/>
          <dgm:bulletEnabled val="1"/>
        </dgm:presLayoutVars>
      </dgm:prSet>
      <dgm:spPr/>
    </dgm:pt>
    <dgm:pt modelId="{2E32FF2B-02FC-4C4F-AEA1-CD8C9A5B7210}" type="pres">
      <dgm:prSet presAssocID="{2D8F00A3-9F3D-4BF8-AB6F-BE8144342813}" presName="centerTile" presStyleLbl="fgShp" presStyleIdx="0" presStyleCnt="1" custScaleY="47886">
        <dgm:presLayoutVars>
          <dgm:chMax val="0"/>
          <dgm:chPref val="0"/>
        </dgm:presLayoutVars>
      </dgm:prSet>
      <dgm:spPr/>
    </dgm:pt>
  </dgm:ptLst>
  <dgm:cxnLst>
    <dgm:cxn modelId="{AB44305C-C6BB-4206-8DDA-4A8E9A0E1995}" type="presOf" srcId="{091C033A-272B-41FC-ADD6-1CBA796D79BB}" destId="{FFCAF643-6CEB-437B-AEF0-BFE850C075B3}" srcOrd="1" destOrd="0" presId="urn:microsoft.com/office/officeart/2005/8/layout/matrix1"/>
    <dgm:cxn modelId="{B6D5A160-1DC6-4F33-83DC-AA2CC37BE6F0}" srcId="{BF06B437-2270-4ED3-8F7F-DEAB54D2CF2B}" destId="{91B818A2-12BB-45B0-9AAA-0A984DEA88EB}" srcOrd="1" destOrd="0" parTransId="{10EF83C9-4AC3-4DE6-A2A2-B1AB5C3F1AC5}" sibTransId="{AE37E50B-ED84-43EE-83FF-3744808A485B}"/>
    <dgm:cxn modelId="{B81B844B-8BF8-444E-A38A-B9825B445AB3}" type="presOf" srcId="{BF06B437-2270-4ED3-8F7F-DEAB54D2CF2B}" destId="{2E32FF2B-02FC-4C4F-AEA1-CD8C9A5B7210}" srcOrd="0" destOrd="0" presId="urn:microsoft.com/office/officeart/2005/8/layout/matrix1"/>
    <dgm:cxn modelId="{8C079991-0BE0-442F-9589-228AF944F743}" type="presOf" srcId="{91B818A2-12BB-45B0-9AAA-0A984DEA88EB}" destId="{AFD2977C-4FC2-4474-B531-6592792EEDB3}" srcOrd="1" destOrd="0" presId="urn:microsoft.com/office/officeart/2005/8/layout/matrix1"/>
    <dgm:cxn modelId="{3A4FFF93-EDF0-4616-89DE-2C48A7DB0F04}" type="presOf" srcId="{091C033A-272B-41FC-ADD6-1CBA796D79BB}" destId="{FE191173-7236-4FBC-B150-4798D77B3AA8}" srcOrd="0" destOrd="0" presId="urn:microsoft.com/office/officeart/2005/8/layout/matrix1"/>
    <dgm:cxn modelId="{45AE0099-A84A-429C-9BB2-1B44BA212DFB}" type="presOf" srcId="{91B818A2-12BB-45B0-9AAA-0A984DEA88EB}" destId="{7CA466D8-57B2-4286-B528-C51017C76A99}" srcOrd="0" destOrd="0" presId="urn:microsoft.com/office/officeart/2005/8/layout/matrix1"/>
    <dgm:cxn modelId="{4A46759A-47DC-4873-BA2A-579741C1ADDB}" srcId="{2D8F00A3-9F3D-4BF8-AB6F-BE8144342813}" destId="{BF06B437-2270-4ED3-8F7F-DEAB54D2CF2B}" srcOrd="0" destOrd="0" parTransId="{9CE3161D-5D81-4219-AC46-CD7F8CF61835}" sibTransId="{DED3AAFA-A2A6-4FF6-8D0B-4A7A9F9CB288}"/>
    <dgm:cxn modelId="{4B318E9B-9F26-4C9C-A308-F6ADC482ABA0}" srcId="{BF06B437-2270-4ED3-8F7F-DEAB54D2CF2B}" destId="{9091959B-4F15-4754-BC65-399AB9C4E5DF}" srcOrd="3" destOrd="0" parTransId="{7E89A39D-8B52-40B1-8706-6F6B766EF1DB}" sibTransId="{6D39DAE8-232D-4ACF-9E80-564070140372}"/>
    <dgm:cxn modelId="{D91A42AA-23EB-4855-8333-2F85DA597D23}" type="presOf" srcId="{2438C07F-ED95-49A5-AE16-3F5588F3CED3}" destId="{718181E2-875C-4EFF-A0B1-B62CA057A305}" srcOrd="1" destOrd="0" presId="urn:microsoft.com/office/officeart/2005/8/layout/matrix1"/>
    <dgm:cxn modelId="{F9A8C2AB-0C0F-4820-8F7A-80DF593FEDCC}" type="presOf" srcId="{2D8F00A3-9F3D-4BF8-AB6F-BE8144342813}" destId="{2624BF53-CDD4-43EB-9798-4A6E1C9D3DE1}" srcOrd="0" destOrd="0" presId="urn:microsoft.com/office/officeart/2005/8/layout/matrix1"/>
    <dgm:cxn modelId="{A2379DAE-4A31-467F-BE9C-6814BE0407DD}" srcId="{BF06B437-2270-4ED3-8F7F-DEAB54D2CF2B}" destId="{2438C07F-ED95-49A5-AE16-3F5588F3CED3}" srcOrd="0" destOrd="0" parTransId="{0C15BF8B-5720-4BF4-9AD4-EA5C03BF5BB3}" sibTransId="{8DDFAE1E-6D10-4AD2-8D4C-A211DF0CDE39}"/>
    <dgm:cxn modelId="{00E348C7-5ACE-43ED-B7C2-6243EFB2D515}" type="presOf" srcId="{2438C07F-ED95-49A5-AE16-3F5588F3CED3}" destId="{CF38EC71-63B1-48ED-BD22-3010BB67E86F}" srcOrd="0" destOrd="0" presId="urn:microsoft.com/office/officeart/2005/8/layout/matrix1"/>
    <dgm:cxn modelId="{043B58CE-5BCD-45AA-925A-F1951A63A979}" srcId="{BF06B437-2270-4ED3-8F7F-DEAB54D2CF2B}" destId="{091C033A-272B-41FC-ADD6-1CBA796D79BB}" srcOrd="2" destOrd="0" parTransId="{65462323-A40A-44E9-A3AB-DD11C93DF1EA}" sibTransId="{7FAF1612-1AEB-4EC5-B0C8-20C68BEFDA51}"/>
    <dgm:cxn modelId="{E9B84BDF-AD96-4E95-9311-3B2D5EF3FEDE}" type="presOf" srcId="{9091959B-4F15-4754-BC65-399AB9C4E5DF}" destId="{97E32A1E-E805-4DCB-8D81-FE67CC88253C}" srcOrd="1" destOrd="0" presId="urn:microsoft.com/office/officeart/2005/8/layout/matrix1"/>
    <dgm:cxn modelId="{431293F9-0EFC-4001-8C33-F4E88BF106C6}" type="presOf" srcId="{9091959B-4F15-4754-BC65-399AB9C4E5DF}" destId="{DC547482-8F33-4606-ABF0-DE73464A44DE}" srcOrd="0" destOrd="0" presId="urn:microsoft.com/office/officeart/2005/8/layout/matrix1"/>
    <dgm:cxn modelId="{28485F37-22BF-4B6F-A4B7-09387C2CE216}" type="presParOf" srcId="{2624BF53-CDD4-43EB-9798-4A6E1C9D3DE1}" destId="{CE7F137A-CCE0-4E69-A45B-E9B3BCD5ADDB}" srcOrd="0" destOrd="0" presId="urn:microsoft.com/office/officeart/2005/8/layout/matrix1"/>
    <dgm:cxn modelId="{E1968AAB-5F2A-4CF1-A48F-DA13D073E0FE}" type="presParOf" srcId="{CE7F137A-CCE0-4E69-A45B-E9B3BCD5ADDB}" destId="{CF38EC71-63B1-48ED-BD22-3010BB67E86F}" srcOrd="0" destOrd="0" presId="urn:microsoft.com/office/officeart/2005/8/layout/matrix1"/>
    <dgm:cxn modelId="{D618DFFF-D4E7-4CFD-BE5E-CAE409792E75}" type="presParOf" srcId="{CE7F137A-CCE0-4E69-A45B-E9B3BCD5ADDB}" destId="{718181E2-875C-4EFF-A0B1-B62CA057A305}" srcOrd="1" destOrd="0" presId="urn:microsoft.com/office/officeart/2005/8/layout/matrix1"/>
    <dgm:cxn modelId="{FD044146-FA93-4F06-B5D1-4E97553CC526}" type="presParOf" srcId="{CE7F137A-CCE0-4E69-A45B-E9B3BCD5ADDB}" destId="{7CA466D8-57B2-4286-B528-C51017C76A99}" srcOrd="2" destOrd="0" presId="urn:microsoft.com/office/officeart/2005/8/layout/matrix1"/>
    <dgm:cxn modelId="{68F4AEB1-8B38-4B01-9233-791663231389}" type="presParOf" srcId="{CE7F137A-CCE0-4E69-A45B-E9B3BCD5ADDB}" destId="{AFD2977C-4FC2-4474-B531-6592792EEDB3}" srcOrd="3" destOrd="0" presId="urn:microsoft.com/office/officeart/2005/8/layout/matrix1"/>
    <dgm:cxn modelId="{5D0307E3-4F21-4EC0-A8B7-897C54B8B97E}" type="presParOf" srcId="{CE7F137A-CCE0-4E69-A45B-E9B3BCD5ADDB}" destId="{FE191173-7236-4FBC-B150-4798D77B3AA8}" srcOrd="4" destOrd="0" presId="urn:microsoft.com/office/officeart/2005/8/layout/matrix1"/>
    <dgm:cxn modelId="{2361C8EB-B1AD-44E3-8D59-B4FB695B3C42}" type="presParOf" srcId="{CE7F137A-CCE0-4E69-A45B-E9B3BCD5ADDB}" destId="{FFCAF643-6CEB-437B-AEF0-BFE850C075B3}" srcOrd="5" destOrd="0" presId="urn:microsoft.com/office/officeart/2005/8/layout/matrix1"/>
    <dgm:cxn modelId="{6CAC37AF-B6F0-4444-BA33-6E04610DB915}" type="presParOf" srcId="{CE7F137A-CCE0-4E69-A45B-E9B3BCD5ADDB}" destId="{DC547482-8F33-4606-ABF0-DE73464A44DE}" srcOrd="6" destOrd="0" presId="urn:microsoft.com/office/officeart/2005/8/layout/matrix1"/>
    <dgm:cxn modelId="{85A1189B-D1FE-4BCA-99CB-F88F29AFE2B7}" type="presParOf" srcId="{CE7F137A-CCE0-4E69-A45B-E9B3BCD5ADDB}" destId="{97E32A1E-E805-4DCB-8D81-FE67CC88253C}" srcOrd="7" destOrd="0" presId="urn:microsoft.com/office/officeart/2005/8/layout/matrix1"/>
    <dgm:cxn modelId="{3DF3F052-9BB9-44BA-BDFC-46AEFFB06FAF}" type="presParOf" srcId="{2624BF53-CDD4-43EB-9798-4A6E1C9D3DE1}" destId="{2E32FF2B-02FC-4C4F-AEA1-CD8C9A5B721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BD3F66E9-986E-4596-85E7-919C2425AFBD}" type="doc">
      <dgm:prSet loTypeId="urn:microsoft.com/office/officeart/2005/8/layout/hProcess11" loCatId="process" qsTypeId="urn:microsoft.com/office/officeart/2005/8/quickstyle/simple1" qsCatId="simple" csTypeId="urn:microsoft.com/office/officeart/2005/8/colors/accent1_2" csCatId="accent1" phldr="1"/>
      <dgm:spPr/>
    </dgm:pt>
    <dgm:pt modelId="{E38288EA-9C58-4311-8689-25764C6825FC}">
      <dgm:prSet phldrT="[Text]" custT="1"/>
      <dgm:spPr/>
      <dgm:t>
        <a:bodyPr/>
        <a:lstStyle/>
        <a:p>
          <a:r>
            <a:rPr lang="de-DE" sz="1200" dirty="0">
              <a:solidFill>
                <a:srgbClr val="000000"/>
              </a:solidFill>
            </a:rPr>
            <a:t>Festlegung des Bilanzrahmens</a:t>
          </a:r>
        </a:p>
      </dgm:t>
    </dgm:pt>
    <dgm:pt modelId="{E2FB1897-0D5F-4305-81E7-45F1DA7096B4}" type="parTrans" cxnId="{B61A1793-91F5-44B0-B2EE-3A01B765DF08}">
      <dgm:prSet/>
      <dgm:spPr/>
      <dgm:t>
        <a:bodyPr/>
        <a:lstStyle/>
        <a:p>
          <a:endParaRPr lang="de-DE"/>
        </a:p>
      </dgm:t>
    </dgm:pt>
    <dgm:pt modelId="{33DBB36A-F7B8-4545-A876-00215C59BBE1}" type="sibTrans" cxnId="{B61A1793-91F5-44B0-B2EE-3A01B765DF08}">
      <dgm:prSet/>
      <dgm:spPr/>
      <dgm:t>
        <a:bodyPr/>
        <a:lstStyle/>
        <a:p>
          <a:endParaRPr lang="de-DE"/>
        </a:p>
      </dgm:t>
    </dgm:pt>
    <dgm:pt modelId="{F22F672E-9201-4087-B2CC-BAAF382BB3FC}">
      <dgm:prSet phldrT="[Text]" custT="1"/>
      <dgm:spPr/>
      <dgm:t>
        <a:bodyPr/>
        <a:lstStyle/>
        <a:p>
          <a:r>
            <a:rPr lang="de-DE" sz="1200" dirty="0">
              <a:solidFill>
                <a:srgbClr val="000000"/>
              </a:solidFill>
            </a:rPr>
            <a:t>Berechnung und Analyse</a:t>
          </a:r>
        </a:p>
      </dgm:t>
    </dgm:pt>
    <dgm:pt modelId="{49E50874-0F94-437E-89F3-B6D1CFCB414D}" type="parTrans" cxnId="{36096183-2EE5-48ED-A10E-D53B147E6B0D}">
      <dgm:prSet/>
      <dgm:spPr/>
      <dgm:t>
        <a:bodyPr/>
        <a:lstStyle/>
        <a:p>
          <a:endParaRPr lang="de-DE"/>
        </a:p>
      </dgm:t>
    </dgm:pt>
    <dgm:pt modelId="{B464F83C-93A9-40F4-9B6E-670DB385785F}" type="sibTrans" cxnId="{36096183-2EE5-48ED-A10E-D53B147E6B0D}">
      <dgm:prSet/>
      <dgm:spPr/>
      <dgm:t>
        <a:bodyPr/>
        <a:lstStyle/>
        <a:p>
          <a:endParaRPr lang="de-DE"/>
        </a:p>
      </dgm:t>
    </dgm:pt>
    <dgm:pt modelId="{B6F53F3F-078A-4F38-AB0C-E1378B8FDE42}">
      <dgm:prSet phldrT="[Text]" custT="1"/>
      <dgm:spPr/>
      <dgm:t>
        <a:bodyPr/>
        <a:lstStyle/>
        <a:p>
          <a:r>
            <a:rPr lang="de-DE" sz="1200" dirty="0">
              <a:solidFill>
                <a:srgbClr val="000000"/>
              </a:solidFill>
            </a:rPr>
            <a:t>Aufbau Klima-</a:t>
          </a:r>
          <a:r>
            <a:rPr lang="de-DE" sz="1200" dirty="0" err="1">
              <a:solidFill>
                <a:srgbClr val="000000"/>
              </a:solidFill>
            </a:rPr>
            <a:t>managementsystem</a:t>
          </a:r>
          <a:endParaRPr lang="de-DE" sz="1200" dirty="0">
            <a:solidFill>
              <a:srgbClr val="000000"/>
            </a:solidFill>
          </a:endParaRPr>
        </a:p>
      </dgm:t>
    </dgm:pt>
    <dgm:pt modelId="{01B71C87-7382-416B-A9A8-97102B4ADA4B}" type="parTrans" cxnId="{C5D0D85E-6432-4A66-ADF4-EA77038FDFCE}">
      <dgm:prSet/>
      <dgm:spPr/>
      <dgm:t>
        <a:bodyPr/>
        <a:lstStyle/>
        <a:p>
          <a:endParaRPr lang="de-DE"/>
        </a:p>
      </dgm:t>
    </dgm:pt>
    <dgm:pt modelId="{540669A6-3178-443C-A51C-3F4E8149B964}" type="sibTrans" cxnId="{C5D0D85E-6432-4A66-ADF4-EA77038FDFCE}">
      <dgm:prSet/>
      <dgm:spPr/>
      <dgm:t>
        <a:bodyPr/>
        <a:lstStyle/>
        <a:p>
          <a:endParaRPr lang="de-DE"/>
        </a:p>
      </dgm:t>
    </dgm:pt>
    <dgm:pt modelId="{C057432B-5FC3-48F8-8FE4-81233659C817}">
      <dgm:prSet phldrT="[Text]" custT="1"/>
      <dgm:spPr/>
      <dgm:t>
        <a:bodyPr/>
        <a:lstStyle/>
        <a:p>
          <a:r>
            <a:rPr lang="de-DE" sz="1200" dirty="0">
              <a:solidFill>
                <a:srgbClr val="000000"/>
              </a:solidFill>
            </a:rPr>
            <a:t>Klimastrategie</a:t>
          </a:r>
        </a:p>
      </dgm:t>
    </dgm:pt>
    <dgm:pt modelId="{CAEE0607-0B0D-4C1D-87C2-C409F26F4CCD}" type="parTrans" cxnId="{0F32828A-B4A8-4318-8B8C-F460EDAB235C}">
      <dgm:prSet/>
      <dgm:spPr/>
      <dgm:t>
        <a:bodyPr/>
        <a:lstStyle/>
        <a:p>
          <a:endParaRPr lang="de-DE"/>
        </a:p>
      </dgm:t>
    </dgm:pt>
    <dgm:pt modelId="{A739D9AF-B120-4F08-9013-D5C5797DBAD0}" type="sibTrans" cxnId="{0F32828A-B4A8-4318-8B8C-F460EDAB235C}">
      <dgm:prSet/>
      <dgm:spPr/>
      <dgm:t>
        <a:bodyPr/>
        <a:lstStyle/>
        <a:p>
          <a:endParaRPr lang="de-DE"/>
        </a:p>
      </dgm:t>
    </dgm:pt>
    <dgm:pt modelId="{7EA880ED-A9DA-4877-90FA-24A909F0DB1D}">
      <dgm:prSet phldrT="[Text]" custT="1"/>
      <dgm:spPr/>
      <dgm:t>
        <a:bodyPr/>
        <a:lstStyle/>
        <a:p>
          <a:r>
            <a:rPr lang="de-DE" sz="1200" dirty="0">
              <a:solidFill>
                <a:srgbClr val="000000"/>
              </a:solidFill>
            </a:rPr>
            <a:t>Datenerfassung</a:t>
          </a:r>
        </a:p>
      </dgm:t>
    </dgm:pt>
    <dgm:pt modelId="{55EB45C1-121F-42CA-886A-DF4816E68DE5}" type="sibTrans" cxnId="{D541023B-0456-4906-8D93-310FD912971F}">
      <dgm:prSet/>
      <dgm:spPr/>
      <dgm:t>
        <a:bodyPr/>
        <a:lstStyle/>
        <a:p>
          <a:endParaRPr lang="de-DE"/>
        </a:p>
      </dgm:t>
    </dgm:pt>
    <dgm:pt modelId="{F42ED6BB-226E-4086-9FC2-CBA3585BE4F9}" type="parTrans" cxnId="{D541023B-0456-4906-8D93-310FD912971F}">
      <dgm:prSet/>
      <dgm:spPr/>
      <dgm:t>
        <a:bodyPr/>
        <a:lstStyle/>
        <a:p>
          <a:endParaRPr lang="de-DE"/>
        </a:p>
      </dgm:t>
    </dgm:pt>
    <dgm:pt modelId="{166705A0-8CED-4FA4-A2B3-4298A072595E}">
      <dgm:prSet phldrT="[Text]" custT="1"/>
      <dgm:spPr/>
      <dgm:t>
        <a:bodyPr/>
        <a:lstStyle/>
        <a:p>
          <a:r>
            <a:rPr lang="de-DE" sz="1200" dirty="0">
              <a:solidFill>
                <a:srgbClr val="000000"/>
              </a:solidFill>
            </a:rPr>
            <a:t>Bevor es losgeht</a:t>
          </a:r>
        </a:p>
      </dgm:t>
    </dgm:pt>
    <dgm:pt modelId="{518CFE2B-FF42-462C-A009-34DB1F723181}" type="parTrans" cxnId="{FCC294E3-CF70-4B43-85A2-36307291ADA1}">
      <dgm:prSet/>
      <dgm:spPr/>
      <dgm:t>
        <a:bodyPr/>
        <a:lstStyle/>
        <a:p>
          <a:endParaRPr lang="de-DE"/>
        </a:p>
      </dgm:t>
    </dgm:pt>
    <dgm:pt modelId="{FE32E6EB-4968-42DD-8238-22EC59A02F51}" type="sibTrans" cxnId="{FCC294E3-CF70-4B43-85A2-36307291ADA1}">
      <dgm:prSet/>
      <dgm:spPr/>
      <dgm:t>
        <a:bodyPr/>
        <a:lstStyle/>
        <a:p>
          <a:endParaRPr lang="de-DE"/>
        </a:p>
      </dgm:t>
    </dgm:pt>
    <dgm:pt modelId="{26E3D7E6-8580-4D3D-BE82-CCF9338FB5FE}" type="pres">
      <dgm:prSet presAssocID="{BD3F66E9-986E-4596-85E7-919C2425AFBD}" presName="Name0" presStyleCnt="0">
        <dgm:presLayoutVars>
          <dgm:dir/>
          <dgm:resizeHandles val="exact"/>
        </dgm:presLayoutVars>
      </dgm:prSet>
      <dgm:spPr/>
    </dgm:pt>
    <dgm:pt modelId="{B22B3899-5B1D-4364-AE6F-EB2ED69A286C}" type="pres">
      <dgm:prSet presAssocID="{BD3F66E9-986E-4596-85E7-919C2425AFBD}" presName="arrow" presStyleLbl="bgShp" presStyleIdx="0" presStyleCnt="1" custLinFactNeighborX="-1059" custLinFactNeighborY="-2389"/>
      <dgm:spPr>
        <a:solidFill>
          <a:srgbClr val="90ABBE"/>
        </a:solidFill>
      </dgm:spPr>
    </dgm:pt>
    <dgm:pt modelId="{65B61F5F-5687-472B-81FF-3112DCD547C6}" type="pres">
      <dgm:prSet presAssocID="{BD3F66E9-986E-4596-85E7-919C2425AFBD}" presName="points" presStyleCnt="0"/>
      <dgm:spPr/>
    </dgm:pt>
    <dgm:pt modelId="{2039FDD0-B9CB-4255-92F8-540ACD72D7D1}" type="pres">
      <dgm:prSet presAssocID="{166705A0-8CED-4FA4-A2B3-4298A072595E}" presName="compositeA" presStyleCnt="0"/>
      <dgm:spPr/>
    </dgm:pt>
    <dgm:pt modelId="{D61F41B7-53D5-49C6-9995-3548B145DF51}" type="pres">
      <dgm:prSet presAssocID="{166705A0-8CED-4FA4-A2B3-4298A072595E}" presName="textA" presStyleLbl="revTx" presStyleIdx="0" presStyleCnt="6" custLinFactNeighborX="896" custLinFactNeighborY="-1547">
        <dgm:presLayoutVars>
          <dgm:bulletEnabled val="1"/>
        </dgm:presLayoutVars>
      </dgm:prSet>
      <dgm:spPr/>
    </dgm:pt>
    <dgm:pt modelId="{0965460F-A148-4E92-B815-06C618DDAAB5}" type="pres">
      <dgm:prSet presAssocID="{166705A0-8CED-4FA4-A2B3-4298A072595E}" presName="circleA" presStyleLbl="node1" presStyleIdx="0" presStyleCnt="6" custLinFactNeighborX="14139" custLinFactNeighborY="0"/>
      <dgm:spPr>
        <a:solidFill>
          <a:srgbClr val="3B687F"/>
        </a:solidFill>
      </dgm:spPr>
    </dgm:pt>
    <dgm:pt modelId="{166088BD-001C-45E3-B895-98EE14407EDF}" type="pres">
      <dgm:prSet presAssocID="{166705A0-8CED-4FA4-A2B3-4298A072595E}" presName="spaceA" presStyleCnt="0"/>
      <dgm:spPr/>
    </dgm:pt>
    <dgm:pt modelId="{B2A86173-E515-4808-B569-C2AA7629EA5E}" type="pres">
      <dgm:prSet presAssocID="{FE32E6EB-4968-42DD-8238-22EC59A02F51}" presName="space" presStyleCnt="0"/>
      <dgm:spPr/>
    </dgm:pt>
    <dgm:pt modelId="{E7A0D457-EAC2-42E8-A235-9BC2F97F32A9}" type="pres">
      <dgm:prSet presAssocID="{E38288EA-9C58-4311-8689-25764C6825FC}" presName="compositeB" presStyleCnt="0"/>
      <dgm:spPr/>
    </dgm:pt>
    <dgm:pt modelId="{A22949DE-32EB-4AAB-B74B-A4A802BD499B}" type="pres">
      <dgm:prSet presAssocID="{E38288EA-9C58-4311-8689-25764C6825FC}" presName="textB" presStyleLbl="revTx" presStyleIdx="1" presStyleCnt="6">
        <dgm:presLayoutVars>
          <dgm:bulletEnabled val="1"/>
        </dgm:presLayoutVars>
      </dgm:prSet>
      <dgm:spPr/>
    </dgm:pt>
    <dgm:pt modelId="{197385C0-BD7C-4875-9147-954442BCDF6A}" type="pres">
      <dgm:prSet presAssocID="{E38288EA-9C58-4311-8689-25764C6825FC}" presName="circleB" presStyleLbl="node1" presStyleIdx="1" presStyleCnt="6"/>
      <dgm:spPr>
        <a:solidFill>
          <a:srgbClr val="3B687F"/>
        </a:solidFill>
      </dgm:spPr>
    </dgm:pt>
    <dgm:pt modelId="{C859FF21-7FD6-4FAA-B24A-6A3E727F17D9}" type="pres">
      <dgm:prSet presAssocID="{E38288EA-9C58-4311-8689-25764C6825FC}" presName="spaceB" presStyleCnt="0"/>
      <dgm:spPr/>
    </dgm:pt>
    <dgm:pt modelId="{278C99EC-F2EA-4D9C-A6B5-01EAC7B49320}" type="pres">
      <dgm:prSet presAssocID="{33DBB36A-F7B8-4545-A876-00215C59BBE1}" presName="space" presStyleCnt="0"/>
      <dgm:spPr/>
    </dgm:pt>
    <dgm:pt modelId="{5F5A71FE-9BBD-4014-A54B-A54690962BFD}" type="pres">
      <dgm:prSet presAssocID="{7EA880ED-A9DA-4877-90FA-24A909F0DB1D}" presName="compositeA" presStyleCnt="0"/>
      <dgm:spPr/>
    </dgm:pt>
    <dgm:pt modelId="{30D9E23A-D058-458A-BB8D-704C18EFCFEB}" type="pres">
      <dgm:prSet presAssocID="{7EA880ED-A9DA-4877-90FA-24A909F0DB1D}" presName="textA" presStyleLbl="revTx" presStyleIdx="2" presStyleCnt="6">
        <dgm:presLayoutVars>
          <dgm:bulletEnabled val="1"/>
        </dgm:presLayoutVars>
      </dgm:prSet>
      <dgm:spPr/>
    </dgm:pt>
    <dgm:pt modelId="{C6CA09CA-D1BD-48E2-B87A-246875F1B0F4}" type="pres">
      <dgm:prSet presAssocID="{7EA880ED-A9DA-4877-90FA-24A909F0DB1D}" presName="circleA" presStyleLbl="node1" presStyleIdx="2" presStyleCnt="6"/>
      <dgm:spPr>
        <a:solidFill>
          <a:srgbClr val="3B687F"/>
        </a:solidFill>
      </dgm:spPr>
    </dgm:pt>
    <dgm:pt modelId="{E5C249C4-CA9B-4CCE-9789-86708283DF34}" type="pres">
      <dgm:prSet presAssocID="{7EA880ED-A9DA-4877-90FA-24A909F0DB1D}" presName="spaceA" presStyleCnt="0"/>
      <dgm:spPr/>
    </dgm:pt>
    <dgm:pt modelId="{67FCFC04-5477-46D9-84E1-9141251FE041}" type="pres">
      <dgm:prSet presAssocID="{55EB45C1-121F-42CA-886A-DF4816E68DE5}" presName="space" presStyleCnt="0"/>
      <dgm:spPr/>
    </dgm:pt>
    <dgm:pt modelId="{3E0F99E2-24F1-48C1-BEB2-ADD72BB07678}" type="pres">
      <dgm:prSet presAssocID="{F22F672E-9201-4087-B2CC-BAAF382BB3FC}" presName="compositeB" presStyleCnt="0"/>
      <dgm:spPr/>
    </dgm:pt>
    <dgm:pt modelId="{CB1280C4-5073-43C0-9AD5-9D09365B740C}" type="pres">
      <dgm:prSet presAssocID="{F22F672E-9201-4087-B2CC-BAAF382BB3FC}" presName="textB" presStyleLbl="revTx" presStyleIdx="3" presStyleCnt="6">
        <dgm:presLayoutVars>
          <dgm:bulletEnabled val="1"/>
        </dgm:presLayoutVars>
      </dgm:prSet>
      <dgm:spPr/>
    </dgm:pt>
    <dgm:pt modelId="{03053F04-6710-4B0E-97FD-BA328B84F7E7}" type="pres">
      <dgm:prSet presAssocID="{F22F672E-9201-4087-B2CC-BAAF382BB3FC}" presName="circleB" presStyleLbl="node1" presStyleIdx="3" presStyleCnt="6"/>
      <dgm:spPr>
        <a:solidFill>
          <a:srgbClr val="3B687F"/>
        </a:solidFill>
      </dgm:spPr>
    </dgm:pt>
    <dgm:pt modelId="{43ADB3C3-C756-4105-8019-595954AB4EEF}" type="pres">
      <dgm:prSet presAssocID="{F22F672E-9201-4087-B2CC-BAAF382BB3FC}" presName="spaceB" presStyleCnt="0"/>
      <dgm:spPr/>
    </dgm:pt>
    <dgm:pt modelId="{917923ED-7D9A-4CBC-B1E0-9F4D88997CAA}" type="pres">
      <dgm:prSet presAssocID="{B464F83C-93A9-40F4-9B6E-670DB385785F}" presName="space" presStyleCnt="0"/>
      <dgm:spPr/>
    </dgm:pt>
    <dgm:pt modelId="{E4FC6D69-0FC8-475A-AE98-47B0E910C27D}" type="pres">
      <dgm:prSet presAssocID="{C057432B-5FC3-48F8-8FE4-81233659C817}" presName="compositeA" presStyleCnt="0"/>
      <dgm:spPr/>
    </dgm:pt>
    <dgm:pt modelId="{30AEE7DE-63F3-45D7-977F-0AF2D487C5C0}" type="pres">
      <dgm:prSet presAssocID="{C057432B-5FC3-48F8-8FE4-81233659C817}" presName="textA" presStyleLbl="revTx" presStyleIdx="4" presStyleCnt="6">
        <dgm:presLayoutVars>
          <dgm:bulletEnabled val="1"/>
        </dgm:presLayoutVars>
      </dgm:prSet>
      <dgm:spPr/>
    </dgm:pt>
    <dgm:pt modelId="{0C68B3A3-586F-4AF8-B1DF-2524FB4D7931}" type="pres">
      <dgm:prSet presAssocID="{C057432B-5FC3-48F8-8FE4-81233659C817}" presName="circleA" presStyleLbl="node1" presStyleIdx="4" presStyleCnt="6"/>
      <dgm:spPr>
        <a:solidFill>
          <a:srgbClr val="3B687F"/>
        </a:solidFill>
      </dgm:spPr>
    </dgm:pt>
    <dgm:pt modelId="{E45C6285-EB32-448F-804F-3E3D11DF3682}" type="pres">
      <dgm:prSet presAssocID="{C057432B-5FC3-48F8-8FE4-81233659C817}" presName="spaceA" presStyleCnt="0"/>
      <dgm:spPr/>
    </dgm:pt>
    <dgm:pt modelId="{3F7F82F8-9528-4EB4-BBE5-30B274B5617B}" type="pres">
      <dgm:prSet presAssocID="{A739D9AF-B120-4F08-9013-D5C5797DBAD0}" presName="space" presStyleCnt="0"/>
      <dgm:spPr/>
    </dgm:pt>
    <dgm:pt modelId="{40E4B12D-7490-41ED-B4F2-368AAF5DD46B}" type="pres">
      <dgm:prSet presAssocID="{B6F53F3F-078A-4F38-AB0C-E1378B8FDE42}" presName="compositeB" presStyleCnt="0"/>
      <dgm:spPr/>
    </dgm:pt>
    <dgm:pt modelId="{7999AA0A-2540-4D42-8BDE-4A3B56407C56}" type="pres">
      <dgm:prSet presAssocID="{B6F53F3F-078A-4F38-AB0C-E1378B8FDE42}" presName="textB" presStyleLbl="revTx" presStyleIdx="5" presStyleCnt="6">
        <dgm:presLayoutVars>
          <dgm:bulletEnabled val="1"/>
        </dgm:presLayoutVars>
      </dgm:prSet>
      <dgm:spPr/>
    </dgm:pt>
    <dgm:pt modelId="{0F0141F6-1C56-4315-B354-5A78596DD51A}" type="pres">
      <dgm:prSet presAssocID="{B6F53F3F-078A-4F38-AB0C-E1378B8FDE42}" presName="circleB" presStyleLbl="node1" presStyleIdx="5" presStyleCnt="6"/>
      <dgm:spPr>
        <a:solidFill>
          <a:srgbClr val="3B687F"/>
        </a:solidFill>
      </dgm:spPr>
    </dgm:pt>
    <dgm:pt modelId="{3901F8A1-D0EE-4739-9DF7-249513E9113F}" type="pres">
      <dgm:prSet presAssocID="{B6F53F3F-078A-4F38-AB0C-E1378B8FDE42}" presName="spaceB" presStyleCnt="0"/>
      <dgm:spPr/>
    </dgm:pt>
  </dgm:ptLst>
  <dgm:cxnLst>
    <dgm:cxn modelId="{BD1C8B18-A8F8-487F-ABA8-EA9B52385F49}" type="presOf" srcId="{B6F53F3F-078A-4F38-AB0C-E1378B8FDE42}" destId="{7999AA0A-2540-4D42-8BDE-4A3B56407C56}" srcOrd="0" destOrd="0" presId="urn:microsoft.com/office/officeart/2005/8/layout/hProcess11"/>
    <dgm:cxn modelId="{945F8B19-86D9-49B7-A24D-B843A3C3C6D7}" type="presOf" srcId="{E38288EA-9C58-4311-8689-25764C6825FC}" destId="{A22949DE-32EB-4AAB-B74B-A4A802BD499B}" srcOrd="0" destOrd="0" presId="urn:microsoft.com/office/officeart/2005/8/layout/hProcess11"/>
    <dgm:cxn modelId="{098CF71E-7F8F-4DCE-9C47-8D03E9C32B35}" type="presOf" srcId="{F22F672E-9201-4087-B2CC-BAAF382BB3FC}" destId="{CB1280C4-5073-43C0-9AD5-9D09365B740C}" srcOrd="0" destOrd="0" presId="urn:microsoft.com/office/officeart/2005/8/layout/hProcess11"/>
    <dgm:cxn modelId="{B3C7B025-B932-4F4A-8949-112D007C8D72}" type="presOf" srcId="{7EA880ED-A9DA-4877-90FA-24A909F0DB1D}" destId="{30D9E23A-D058-458A-BB8D-704C18EFCFEB}" srcOrd="0" destOrd="0" presId="urn:microsoft.com/office/officeart/2005/8/layout/hProcess11"/>
    <dgm:cxn modelId="{D541023B-0456-4906-8D93-310FD912971F}" srcId="{BD3F66E9-986E-4596-85E7-919C2425AFBD}" destId="{7EA880ED-A9DA-4877-90FA-24A909F0DB1D}" srcOrd="2" destOrd="0" parTransId="{F42ED6BB-226E-4086-9FC2-CBA3585BE4F9}" sibTransId="{55EB45C1-121F-42CA-886A-DF4816E68DE5}"/>
    <dgm:cxn modelId="{C5D0D85E-6432-4A66-ADF4-EA77038FDFCE}" srcId="{BD3F66E9-986E-4596-85E7-919C2425AFBD}" destId="{B6F53F3F-078A-4F38-AB0C-E1378B8FDE42}" srcOrd="5" destOrd="0" parTransId="{01B71C87-7382-416B-A9A8-97102B4ADA4B}" sibTransId="{540669A6-3178-443C-A51C-3F4E8149B964}"/>
    <dgm:cxn modelId="{36096183-2EE5-48ED-A10E-D53B147E6B0D}" srcId="{BD3F66E9-986E-4596-85E7-919C2425AFBD}" destId="{F22F672E-9201-4087-B2CC-BAAF382BB3FC}" srcOrd="3" destOrd="0" parTransId="{49E50874-0F94-437E-89F3-B6D1CFCB414D}" sibTransId="{B464F83C-93A9-40F4-9B6E-670DB385785F}"/>
    <dgm:cxn modelId="{0F32828A-B4A8-4318-8B8C-F460EDAB235C}" srcId="{BD3F66E9-986E-4596-85E7-919C2425AFBD}" destId="{C057432B-5FC3-48F8-8FE4-81233659C817}" srcOrd="4" destOrd="0" parTransId="{CAEE0607-0B0D-4C1D-87C2-C409F26F4CCD}" sibTransId="{A739D9AF-B120-4F08-9013-D5C5797DBAD0}"/>
    <dgm:cxn modelId="{B61A1793-91F5-44B0-B2EE-3A01B765DF08}" srcId="{BD3F66E9-986E-4596-85E7-919C2425AFBD}" destId="{E38288EA-9C58-4311-8689-25764C6825FC}" srcOrd="1" destOrd="0" parTransId="{E2FB1897-0D5F-4305-81E7-45F1DA7096B4}" sibTransId="{33DBB36A-F7B8-4545-A876-00215C59BBE1}"/>
    <dgm:cxn modelId="{6E9C1E9E-A34F-4536-860E-75A8D9DB090E}" type="presOf" srcId="{C057432B-5FC3-48F8-8FE4-81233659C817}" destId="{30AEE7DE-63F3-45D7-977F-0AF2D487C5C0}" srcOrd="0" destOrd="0" presId="urn:microsoft.com/office/officeart/2005/8/layout/hProcess11"/>
    <dgm:cxn modelId="{D75D0ECF-A7F3-4491-9414-087FA5E6FC1B}" type="presOf" srcId="{BD3F66E9-986E-4596-85E7-919C2425AFBD}" destId="{26E3D7E6-8580-4D3D-BE82-CCF9338FB5FE}" srcOrd="0" destOrd="0" presId="urn:microsoft.com/office/officeart/2005/8/layout/hProcess11"/>
    <dgm:cxn modelId="{11B88FDD-9623-4459-8DE8-3FD99ACE8A4F}" type="presOf" srcId="{166705A0-8CED-4FA4-A2B3-4298A072595E}" destId="{D61F41B7-53D5-49C6-9995-3548B145DF51}" srcOrd="0" destOrd="0" presId="urn:microsoft.com/office/officeart/2005/8/layout/hProcess11"/>
    <dgm:cxn modelId="{FCC294E3-CF70-4B43-85A2-36307291ADA1}" srcId="{BD3F66E9-986E-4596-85E7-919C2425AFBD}" destId="{166705A0-8CED-4FA4-A2B3-4298A072595E}" srcOrd="0" destOrd="0" parTransId="{518CFE2B-FF42-462C-A009-34DB1F723181}" sibTransId="{FE32E6EB-4968-42DD-8238-22EC59A02F51}"/>
    <dgm:cxn modelId="{C5A1069C-787B-40A0-BA32-1B7134A2D252}" type="presParOf" srcId="{26E3D7E6-8580-4D3D-BE82-CCF9338FB5FE}" destId="{B22B3899-5B1D-4364-AE6F-EB2ED69A286C}" srcOrd="0" destOrd="0" presId="urn:microsoft.com/office/officeart/2005/8/layout/hProcess11"/>
    <dgm:cxn modelId="{53989569-3515-40D1-8359-2E64CF9B7396}" type="presParOf" srcId="{26E3D7E6-8580-4D3D-BE82-CCF9338FB5FE}" destId="{65B61F5F-5687-472B-81FF-3112DCD547C6}" srcOrd="1" destOrd="0" presId="urn:microsoft.com/office/officeart/2005/8/layout/hProcess11"/>
    <dgm:cxn modelId="{ACA48F62-9E80-4A2F-AD42-B01904406FB6}" type="presParOf" srcId="{65B61F5F-5687-472B-81FF-3112DCD547C6}" destId="{2039FDD0-B9CB-4255-92F8-540ACD72D7D1}" srcOrd="0" destOrd="0" presId="urn:microsoft.com/office/officeart/2005/8/layout/hProcess11"/>
    <dgm:cxn modelId="{FC401FB3-6BFE-4572-8DA3-836182DDC7D2}" type="presParOf" srcId="{2039FDD0-B9CB-4255-92F8-540ACD72D7D1}" destId="{D61F41B7-53D5-49C6-9995-3548B145DF51}" srcOrd="0" destOrd="0" presId="urn:microsoft.com/office/officeart/2005/8/layout/hProcess11"/>
    <dgm:cxn modelId="{D7F5DF56-086F-4F80-B45A-B879DEE84CCF}" type="presParOf" srcId="{2039FDD0-B9CB-4255-92F8-540ACD72D7D1}" destId="{0965460F-A148-4E92-B815-06C618DDAAB5}" srcOrd="1" destOrd="0" presId="urn:microsoft.com/office/officeart/2005/8/layout/hProcess11"/>
    <dgm:cxn modelId="{998D4EF3-784C-4873-8268-04B139369940}" type="presParOf" srcId="{2039FDD0-B9CB-4255-92F8-540ACD72D7D1}" destId="{166088BD-001C-45E3-B895-98EE14407EDF}" srcOrd="2" destOrd="0" presId="urn:microsoft.com/office/officeart/2005/8/layout/hProcess11"/>
    <dgm:cxn modelId="{AD912C80-6C8F-48F8-9F5E-0BCABF6D708A}" type="presParOf" srcId="{65B61F5F-5687-472B-81FF-3112DCD547C6}" destId="{B2A86173-E515-4808-B569-C2AA7629EA5E}" srcOrd="1" destOrd="0" presId="urn:microsoft.com/office/officeart/2005/8/layout/hProcess11"/>
    <dgm:cxn modelId="{816D37C8-55C1-4CEB-9E02-02C2734BB96F}" type="presParOf" srcId="{65B61F5F-5687-472B-81FF-3112DCD547C6}" destId="{E7A0D457-EAC2-42E8-A235-9BC2F97F32A9}" srcOrd="2" destOrd="0" presId="urn:microsoft.com/office/officeart/2005/8/layout/hProcess11"/>
    <dgm:cxn modelId="{732AE8BB-40EA-4561-A3E5-ED325CA8D971}" type="presParOf" srcId="{E7A0D457-EAC2-42E8-A235-9BC2F97F32A9}" destId="{A22949DE-32EB-4AAB-B74B-A4A802BD499B}" srcOrd="0" destOrd="0" presId="urn:microsoft.com/office/officeart/2005/8/layout/hProcess11"/>
    <dgm:cxn modelId="{817677AF-4147-4D76-AECB-54890EA19543}" type="presParOf" srcId="{E7A0D457-EAC2-42E8-A235-9BC2F97F32A9}" destId="{197385C0-BD7C-4875-9147-954442BCDF6A}" srcOrd="1" destOrd="0" presId="urn:microsoft.com/office/officeart/2005/8/layout/hProcess11"/>
    <dgm:cxn modelId="{B8D2BD16-7665-4F3B-9896-4250D1E56E46}" type="presParOf" srcId="{E7A0D457-EAC2-42E8-A235-9BC2F97F32A9}" destId="{C859FF21-7FD6-4FAA-B24A-6A3E727F17D9}" srcOrd="2" destOrd="0" presId="urn:microsoft.com/office/officeart/2005/8/layout/hProcess11"/>
    <dgm:cxn modelId="{275B9803-FA28-4209-B813-D37FDCDA4C31}" type="presParOf" srcId="{65B61F5F-5687-472B-81FF-3112DCD547C6}" destId="{278C99EC-F2EA-4D9C-A6B5-01EAC7B49320}" srcOrd="3" destOrd="0" presId="urn:microsoft.com/office/officeart/2005/8/layout/hProcess11"/>
    <dgm:cxn modelId="{E8B2D788-8EDF-445A-8EAC-902438BBC1ED}" type="presParOf" srcId="{65B61F5F-5687-472B-81FF-3112DCD547C6}" destId="{5F5A71FE-9BBD-4014-A54B-A54690962BFD}" srcOrd="4" destOrd="0" presId="urn:microsoft.com/office/officeart/2005/8/layout/hProcess11"/>
    <dgm:cxn modelId="{F63DA42B-1CB3-4240-ADDC-9D2E7FB3037A}" type="presParOf" srcId="{5F5A71FE-9BBD-4014-A54B-A54690962BFD}" destId="{30D9E23A-D058-458A-BB8D-704C18EFCFEB}" srcOrd="0" destOrd="0" presId="urn:microsoft.com/office/officeart/2005/8/layout/hProcess11"/>
    <dgm:cxn modelId="{14399679-458D-4E9D-B01D-89396135C64C}" type="presParOf" srcId="{5F5A71FE-9BBD-4014-A54B-A54690962BFD}" destId="{C6CA09CA-D1BD-48E2-B87A-246875F1B0F4}" srcOrd="1" destOrd="0" presId="urn:microsoft.com/office/officeart/2005/8/layout/hProcess11"/>
    <dgm:cxn modelId="{48402270-4A49-4E71-9D9C-04C3254D6C87}" type="presParOf" srcId="{5F5A71FE-9BBD-4014-A54B-A54690962BFD}" destId="{E5C249C4-CA9B-4CCE-9789-86708283DF34}" srcOrd="2" destOrd="0" presId="urn:microsoft.com/office/officeart/2005/8/layout/hProcess11"/>
    <dgm:cxn modelId="{57E56B33-FEB5-4C54-875D-7BE3F02EA4F7}" type="presParOf" srcId="{65B61F5F-5687-472B-81FF-3112DCD547C6}" destId="{67FCFC04-5477-46D9-84E1-9141251FE041}" srcOrd="5" destOrd="0" presId="urn:microsoft.com/office/officeart/2005/8/layout/hProcess11"/>
    <dgm:cxn modelId="{D53092B0-E5DC-4EAE-ABDD-DDCEDC8C23F2}" type="presParOf" srcId="{65B61F5F-5687-472B-81FF-3112DCD547C6}" destId="{3E0F99E2-24F1-48C1-BEB2-ADD72BB07678}" srcOrd="6" destOrd="0" presId="urn:microsoft.com/office/officeart/2005/8/layout/hProcess11"/>
    <dgm:cxn modelId="{D24A9780-66A1-4EA7-81CB-49DB1960A236}" type="presParOf" srcId="{3E0F99E2-24F1-48C1-BEB2-ADD72BB07678}" destId="{CB1280C4-5073-43C0-9AD5-9D09365B740C}" srcOrd="0" destOrd="0" presId="urn:microsoft.com/office/officeart/2005/8/layout/hProcess11"/>
    <dgm:cxn modelId="{2FB87644-7D6E-4E8D-8A5D-2D2ECE9B9E45}" type="presParOf" srcId="{3E0F99E2-24F1-48C1-BEB2-ADD72BB07678}" destId="{03053F04-6710-4B0E-97FD-BA328B84F7E7}" srcOrd="1" destOrd="0" presId="urn:microsoft.com/office/officeart/2005/8/layout/hProcess11"/>
    <dgm:cxn modelId="{25CA3D42-E9A5-43B8-A10E-5A731223B162}" type="presParOf" srcId="{3E0F99E2-24F1-48C1-BEB2-ADD72BB07678}" destId="{43ADB3C3-C756-4105-8019-595954AB4EEF}" srcOrd="2" destOrd="0" presId="urn:microsoft.com/office/officeart/2005/8/layout/hProcess11"/>
    <dgm:cxn modelId="{6AFA69FB-6D7C-4DCE-A3DE-F606FA3BF60F}" type="presParOf" srcId="{65B61F5F-5687-472B-81FF-3112DCD547C6}" destId="{917923ED-7D9A-4CBC-B1E0-9F4D88997CAA}" srcOrd="7" destOrd="0" presId="urn:microsoft.com/office/officeart/2005/8/layout/hProcess11"/>
    <dgm:cxn modelId="{305486FE-FA69-45C3-A975-B544695EC6BA}" type="presParOf" srcId="{65B61F5F-5687-472B-81FF-3112DCD547C6}" destId="{E4FC6D69-0FC8-475A-AE98-47B0E910C27D}" srcOrd="8" destOrd="0" presId="urn:microsoft.com/office/officeart/2005/8/layout/hProcess11"/>
    <dgm:cxn modelId="{EC7EE760-C978-4EFD-A91A-17CE1037EDE8}" type="presParOf" srcId="{E4FC6D69-0FC8-475A-AE98-47B0E910C27D}" destId="{30AEE7DE-63F3-45D7-977F-0AF2D487C5C0}" srcOrd="0" destOrd="0" presId="urn:microsoft.com/office/officeart/2005/8/layout/hProcess11"/>
    <dgm:cxn modelId="{3832E2CD-F27C-4AD9-8785-C03278F6A927}" type="presParOf" srcId="{E4FC6D69-0FC8-475A-AE98-47B0E910C27D}" destId="{0C68B3A3-586F-4AF8-B1DF-2524FB4D7931}" srcOrd="1" destOrd="0" presId="urn:microsoft.com/office/officeart/2005/8/layout/hProcess11"/>
    <dgm:cxn modelId="{2D88D6EF-C96A-4C77-99B8-823CAE5AD7AF}" type="presParOf" srcId="{E4FC6D69-0FC8-475A-AE98-47B0E910C27D}" destId="{E45C6285-EB32-448F-804F-3E3D11DF3682}" srcOrd="2" destOrd="0" presId="urn:microsoft.com/office/officeart/2005/8/layout/hProcess11"/>
    <dgm:cxn modelId="{B0AFD6D6-6FC0-4B27-AB4D-7E017C05C9FB}" type="presParOf" srcId="{65B61F5F-5687-472B-81FF-3112DCD547C6}" destId="{3F7F82F8-9528-4EB4-BBE5-30B274B5617B}" srcOrd="9" destOrd="0" presId="urn:microsoft.com/office/officeart/2005/8/layout/hProcess11"/>
    <dgm:cxn modelId="{F8983B5E-C63E-4899-805C-D01FD66D8539}" type="presParOf" srcId="{65B61F5F-5687-472B-81FF-3112DCD547C6}" destId="{40E4B12D-7490-41ED-B4F2-368AAF5DD46B}" srcOrd="10" destOrd="0" presId="urn:microsoft.com/office/officeart/2005/8/layout/hProcess11"/>
    <dgm:cxn modelId="{F8D4B6FE-5853-4A65-8B03-7880BA1E9B34}" type="presParOf" srcId="{40E4B12D-7490-41ED-B4F2-368AAF5DD46B}" destId="{7999AA0A-2540-4D42-8BDE-4A3B56407C56}" srcOrd="0" destOrd="0" presId="urn:microsoft.com/office/officeart/2005/8/layout/hProcess11"/>
    <dgm:cxn modelId="{25A429E0-F44F-4B89-82A4-2839CD401A54}" type="presParOf" srcId="{40E4B12D-7490-41ED-B4F2-368AAF5DD46B}" destId="{0F0141F6-1C56-4315-B354-5A78596DD51A}" srcOrd="1" destOrd="0" presId="urn:microsoft.com/office/officeart/2005/8/layout/hProcess11"/>
    <dgm:cxn modelId="{F236F0F9-BEC5-41B2-B8E3-7A97FC150612}" type="presParOf" srcId="{40E4B12D-7490-41ED-B4F2-368AAF5DD46B}" destId="{3901F8A1-D0EE-4739-9DF7-249513E9113F}"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3F66E9-986E-4596-85E7-919C2425AFBD}" type="doc">
      <dgm:prSet loTypeId="urn:microsoft.com/office/officeart/2005/8/layout/hProcess11" loCatId="process" qsTypeId="urn:microsoft.com/office/officeart/2005/8/quickstyle/simple1" qsCatId="simple" csTypeId="urn:microsoft.com/office/officeart/2005/8/colors/accent1_2" csCatId="accent1" phldr="1"/>
      <dgm:spPr/>
    </dgm:pt>
    <dgm:pt modelId="{E38288EA-9C58-4311-8689-25764C6825FC}">
      <dgm:prSet phldrT="[Text]" custT="1"/>
      <dgm:spPr/>
      <dgm:t>
        <a:bodyPr/>
        <a:lstStyle/>
        <a:p>
          <a:r>
            <a:rPr lang="de-DE" sz="1200" dirty="0">
              <a:solidFill>
                <a:srgbClr val="000000"/>
              </a:solidFill>
            </a:rPr>
            <a:t>Festlegung des Bilanzrahmens</a:t>
          </a:r>
        </a:p>
      </dgm:t>
    </dgm:pt>
    <dgm:pt modelId="{E2FB1897-0D5F-4305-81E7-45F1DA7096B4}" type="parTrans" cxnId="{B61A1793-91F5-44B0-B2EE-3A01B765DF08}">
      <dgm:prSet/>
      <dgm:spPr/>
      <dgm:t>
        <a:bodyPr/>
        <a:lstStyle/>
        <a:p>
          <a:endParaRPr lang="de-DE"/>
        </a:p>
      </dgm:t>
    </dgm:pt>
    <dgm:pt modelId="{33DBB36A-F7B8-4545-A876-00215C59BBE1}" type="sibTrans" cxnId="{B61A1793-91F5-44B0-B2EE-3A01B765DF08}">
      <dgm:prSet/>
      <dgm:spPr/>
      <dgm:t>
        <a:bodyPr/>
        <a:lstStyle/>
        <a:p>
          <a:endParaRPr lang="de-DE"/>
        </a:p>
      </dgm:t>
    </dgm:pt>
    <dgm:pt modelId="{F22F672E-9201-4087-B2CC-BAAF382BB3FC}">
      <dgm:prSet phldrT="[Text]" custT="1"/>
      <dgm:spPr/>
      <dgm:t>
        <a:bodyPr/>
        <a:lstStyle/>
        <a:p>
          <a:r>
            <a:rPr lang="de-DE" sz="1200" dirty="0">
              <a:solidFill>
                <a:srgbClr val="000000"/>
              </a:solidFill>
            </a:rPr>
            <a:t>Berechnung und Analyse</a:t>
          </a:r>
        </a:p>
      </dgm:t>
    </dgm:pt>
    <dgm:pt modelId="{49E50874-0F94-437E-89F3-B6D1CFCB414D}" type="parTrans" cxnId="{36096183-2EE5-48ED-A10E-D53B147E6B0D}">
      <dgm:prSet/>
      <dgm:spPr/>
      <dgm:t>
        <a:bodyPr/>
        <a:lstStyle/>
        <a:p>
          <a:endParaRPr lang="de-DE"/>
        </a:p>
      </dgm:t>
    </dgm:pt>
    <dgm:pt modelId="{B464F83C-93A9-40F4-9B6E-670DB385785F}" type="sibTrans" cxnId="{36096183-2EE5-48ED-A10E-D53B147E6B0D}">
      <dgm:prSet/>
      <dgm:spPr/>
      <dgm:t>
        <a:bodyPr/>
        <a:lstStyle/>
        <a:p>
          <a:endParaRPr lang="de-DE"/>
        </a:p>
      </dgm:t>
    </dgm:pt>
    <dgm:pt modelId="{B6F53F3F-078A-4F38-AB0C-E1378B8FDE42}">
      <dgm:prSet phldrT="[Text]" custT="1"/>
      <dgm:spPr/>
      <dgm:t>
        <a:bodyPr/>
        <a:lstStyle/>
        <a:p>
          <a:r>
            <a:rPr lang="de-DE" sz="1200" dirty="0">
              <a:solidFill>
                <a:srgbClr val="000000"/>
              </a:solidFill>
            </a:rPr>
            <a:t>Aufbau Klimamanage-</a:t>
          </a:r>
          <a:r>
            <a:rPr lang="de-DE" sz="1200" dirty="0" err="1">
              <a:solidFill>
                <a:srgbClr val="000000"/>
              </a:solidFill>
            </a:rPr>
            <a:t>mentsystem</a:t>
          </a:r>
          <a:endParaRPr lang="de-DE" sz="1200" dirty="0">
            <a:solidFill>
              <a:srgbClr val="000000"/>
            </a:solidFill>
          </a:endParaRPr>
        </a:p>
      </dgm:t>
    </dgm:pt>
    <dgm:pt modelId="{01B71C87-7382-416B-A9A8-97102B4ADA4B}" type="parTrans" cxnId="{C5D0D85E-6432-4A66-ADF4-EA77038FDFCE}">
      <dgm:prSet/>
      <dgm:spPr/>
      <dgm:t>
        <a:bodyPr/>
        <a:lstStyle/>
        <a:p>
          <a:endParaRPr lang="de-DE"/>
        </a:p>
      </dgm:t>
    </dgm:pt>
    <dgm:pt modelId="{540669A6-3178-443C-A51C-3F4E8149B964}" type="sibTrans" cxnId="{C5D0D85E-6432-4A66-ADF4-EA77038FDFCE}">
      <dgm:prSet/>
      <dgm:spPr/>
      <dgm:t>
        <a:bodyPr/>
        <a:lstStyle/>
        <a:p>
          <a:endParaRPr lang="de-DE"/>
        </a:p>
      </dgm:t>
    </dgm:pt>
    <dgm:pt modelId="{C057432B-5FC3-48F8-8FE4-81233659C817}">
      <dgm:prSet phldrT="[Text]" custT="1"/>
      <dgm:spPr/>
      <dgm:t>
        <a:bodyPr/>
        <a:lstStyle/>
        <a:p>
          <a:r>
            <a:rPr lang="de-DE" sz="1200" dirty="0">
              <a:solidFill>
                <a:srgbClr val="000000"/>
              </a:solidFill>
            </a:rPr>
            <a:t>Klimastrategie</a:t>
          </a:r>
        </a:p>
      </dgm:t>
    </dgm:pt>
    <dgm:pt modelId="{CAEE0607-0B0D-4C1D-87C2-C409F26F4CCD}" type="parTrans" cxnId="{0F32828A-B4A8-4318-8B8C-F460EDAB235C}">
      <dgm:prSet/>
      <dgm:spPr/>
      <dgm:t>
        <a:bodyPr/>
        <a:lstStyle/>
        <a:p>
          <a:endParaRPr lang="de-DE"/>
        </a:p>
      </dgm:t>
    </dgm:pt>
    <dgm:pt modelId="{A739D9AF-B120-4F08-9013-D5C5797DBAD0}" type="sibTrans" cxnId="{0F32828A-B4A8-4318-8B8C-F460EDAB235C}">
      <dgm:prSet/>
      <dgm:spPr/>
      <dgm:t>
        <a:bodyPr/>
        <a:lstStyle/>
        <a:p>
          <a:endParaRPr lang="de-DE"/>
        </a:p>
      </dgm:t>
    </dgm:pt>
    <dgm:pt modelId="{7EA880ED-A9DA-4877-90FA-24A909F0DB1D}">
      <dgm:prSet phldrT="[Text]" custT="1"/>
      <dgm:spPr/>
      <dgm:t>
        <a:bodyPr/>
        <a:lstStyle/>
        <a:p>
          <a:r>
            <a:rPr lang="de-DE" sz="1200" dirty="0">
              <a:solidFill>
                <a:srgbClr val="000000"/>
              </a:solidFill>
            </a:rPr>
            <a:t>Datenerfassung</a:t>
          </a:r>
        </a:p>
      </dgm:t>
    </dgm:pt>
    <dgm:pt modelId="{55EB45C1-121F-42CA-886A-DF4816E68DE5}" type="sibTrans" cxnId="{D541023B-0456-4906-8D93-310FD912971F}">
      <dgm:prSet/>
      <dgm:spPr/>
      <dgm:t>
        <a:bodyPr/>
        <a:lstStyle/>
        <a:p>
          <a:endParaRPr lang="de-DE"/>
        </a:p>
      </dgm:t>
    </dgm:pt>
    <dgm:pt modelId="{F42ED6BB-226E-4086-9FC2-CBA3585BE4F9}" type="parTrans" cxnId="{D541023B-0456-4906-8D93-310FD912971F}">
      <dgm:prSet/>
      <dgm:spPr/>
      <dgm:t>
        <a:bodyPr/>
        <a:lstStyle/>
        <a:p>
          <a:endParaRPr lang="de-DE"/>
        </a:p>
      </dgm:t>
    </dgm:pt>
    <dgm:pt modelId="{166705A0-8CED-4FA4-A2B3-4298A072595E}">
      <dgm:prSet phldrT="[Text]" custT="1"/>
      <dgm:spPr/>
      <dgm:t>
        <a:bodyPr/>
        <a:lstStyle/>
        <a:p>
          <a:r>
            <a:rPr lang="de-DE" sz="1200" b="0" dirty="0">
              <a:solidFill>
                <a:srgbClr val="000000"/>
              </a:solidFill>
            </a:rPr>
            <a:t>Bevor es losgeht</a:t>
          </a:r>
        </a:p>
      </dgm:t>
    </dgm:pt>
    <dgm:pt modelId="{518CFE2B-FF42-462C-A009-34DB1F723181}" type="parTrans" cxnId="{FCC294E3-CF70-4B43-85A2-36307291ADA1}">
      <dgm:prSet/>
      <dgm:spPr/>
      <dgm:t>
        <a:bodyPr/>
        <a:lstStyle/>
        <a:p>
          <a:endParaRPr lang="de-DE"/>
        </a:p>
      </dgm:t>
    </dgm:pt>
    <dgm:pt modelId="{FE32E6EB-4968-42DD-8238-22EC59A02F51}" type="sibTrans" cxnId="{FCC294E3-CF70-4B43-85A2-36307291ADA1}">
      <dgm:prSet/>
      <dgm:spPr/>
      <dgm:t>
        <a:bodyPr/>
        <a:lstStyle/>
        <a:p>
          <a:endParaRPr lang="de-DE"/>
        </a:p>
      </dgm:t>
    </dgm:pt>
    <dgm:pt modelId="{26E3D7E6-8580-4D3D-BE82-CCF9338FB5FE}" type="pres">
      <dgm:prSet presAssocID="{BD3F66E9-986E-4596-85E7-919C2425AFBD}" presName="Name0" presStyleCnt="0">
        <dgm:presLayoutVars>
          <dgm:dir/>
          <dgm:resizeHandles val="exact"/>
        </dgm:presLayoutVars>
      </dgm:prSet>
      <dgm:spPr/>
    </dgm:pt>
    <dgm:pt modelId="{B22B3899-5B1D-4364-AE6F-EB2ED69A286C}" type="pres">
      <dgm:prSet presAssocID="{BD3F66E9-986E-4596-85E7-919C2425AFBD}" presName="arrow" presStyleLbl="bgShp" presStyleIdx="0" presStyleCnt="1" custLinFactNeighborX="-1059" custLinFactNeighborY="-2389"/>
      <dgm:spPr>
        <a:solidFill>
          <a:srgbClr val="90ABBE"/>
        </a:solidFill>
      </dgm:spPr>
    </dgm:pt>
    <dgm:pt modelId="{65B61F5F-5687-472B-81FF-3112DCD547C6}" type="pres">
      <dgm:prSet presAssocID="{BD3F66E9-986E-4596-85E7-919C2425AFBD}" presName="points" presStyleCnt="0"/>
      <dgm:spPr/>
    </dgm:pt>
    <dgm:pt modelId="{2039FDD0-B9CB-4255-92F8-540ACD72D7D1}" type="pres">
      <dgm:prSet presAssocID="{166705A0-8CED-4FA4-A2B3-4298A072595E}" presName="compositeA" presStyleCnt="0"/>
      <dgm:spPr/>
    </dgm:pt>
    <dgm:pt modelId="{D61F41B7-53D5-49C6-9995-3548B145DF51}" type="pres">
      <dgm:prSet presAssocID="{166705A0-8CED-4FA4-A2B3-4298A072595E}" presName="textA" presStyleLbl="revTx" presStyleIdx="0" presStyleCnt="6">
        <dgm:presLayoutVars>
          <dgm:bulletEnabled val="1"/>
        </dgm:presLayoutVars>
      </dgm:prSet>
      <dgm:spPr/>
    </dgm:pt>
    <dgm:pt modelId="{0965460F-A148-4E92-B815-06C618DDAAB5}" type="pres">
      <dgm:prSet presAssocID="{166705A0-8CED-4FA4-A2B3-4298A072595E}" presName="circleA" presStyleLbl="node1" presStyleIdx="0" presStyleCnt="6" custLinFactNeighborX="14139" custLinFactNeighborY="0"/>
      <dgm:spPr>
        <a:solidFill>
          <a:srgbClr val="3B687F"/>
        </a:solidFill>
      </dgm:spPr>
    </dgm:pt>
    <dgm:pt modelId="{166088BD-001C-45E3-B895-98EE14407EDF}" type="pres">
      <dgm:prSet presAssocID="{166705A0-8CED-4FA4-A2B3-4298A072595E}" presName="spaceA" presStyleCnt="0"/>
      <dgm:spPr/>
    </dgm:pt>
    <dgm:pt modelId="{B2A86173-E515-4808-B569-C2AA7629EA5E}" type="pres">
      <dgm:prSet presAssocID="{FE32E6EB-4968-42DD-8238-22EC59A02F51}" presName="space" presStyleCnt="0"/>
      <dgm:spPr/>
    </dgm:pt>
    <dgm:pt modelId="{E7A0D457-EAC2-42E8-A235-9BC2F97F32A9}" type="pres">
      <dgm:prSet presAssocID="{E38288EA-9C58-4311-8689-25764C6825FC}" presName="compositeB" presStyleCnt="0"/>
      <dgm:spPr/>
    </dgm:pt>
    <dgm:pt modelId="{A22949DE-32EB-4AAB-B74B-A4A802BD499B}" type="pres">
      <dgm:prSet presAssocID="{E38288EA-9C58-4311-8689-25764C6825FC}" presName="textB" presStyleLbl="revTx" presStyleIdx="1" presStyleCnt="6">
        <dgm:presLayoutVars>
          <dgm:bulletEnabled val="1"/>
        </dgm:presLayoutVars>
      </dgm:prSet>
      <dgm:spPr/>
    </dgm:pt>
    <dgm:pt modelId="{197385C0-BD7C-4875-9147-954442BCDF6A}" type="pres">
      <dgm:prSet presAssocID="{E38288EA-9C58-4311-8689-25764C6825FC}" presName="circleB" presStyleLbl="node1" presStyleIdx="1" presStyleCnt="6"/>
      <dgm:spPr>
        <a:solidFill>
          <a:srgbClr val="3B687F"/>
        </a:solidFill>
      </dgm:spPr>
    </dgm:pt>
    <dgm:pt modelId="{C859FF21-7FD6-4FAA-B24A-6A3E727F17D9}" type="pres">
      <dgm:prSet presAssocID="{E38288EA-9C58-4311-8689-25764C6825FC}" presName="spaceB" presStyleCnt="0"/>
      <dgm:spPr/>
    </dgm:pt>
    <dgm:pt modelId="{278C99EC-F2EA-4D9C-A6B5-01EAC7B49320}" type="pres">
      <dgm:prSet presAssocID="{33DBB36A-F7B8-4545-A876-00215C59BBE1}" presName="space" presStyleCnt="0"/>
      <dgm:spPr/>
    </dgm:pt>
    <dgm:pt modelId="{5F5A71FE-9BBD-4014-A54B-A54690962BFD}" type="pres">
      <dgm:prSet presAssocID="{7EA880ED-A9DA-4877-90FA-24A909F0DB1D}" presName="compositeA" presStyleCnt="0"/>
      <dgm:spPr/>
    </dgm:pt>
    <dgm:pt modelId="{30D9E23A-D058-458A-BB8D-704C18EFCFEB}" type="pres">
      <dgm:prSet presAssocID="{7EA880ED-A9DA-4877-90FA-24A909F0DB1D}" presName="textA" presStyleLbl="revTx" presStyleIdx="2" presStyleCnt="6">
        <dgm:presLayoutVars>
          <dgm:bulletEnabled val="1"/>
        </dgm:presLayoutVars>
      </dgm:prSet>
      <dgm:spPr/>
    </dgm:pt>
    <dgm:pt modelId="{C6CA09CA-D1BD-48E2-B87A-246875F1B0F4}" type="pres">
      <dgm:prSet presAssocID="{7EA880ED-A9DA-4877-90FA-24A909F0DB1D}" presName="circleA" presStyleLbl="node1" presStyleIdx="2" presStyleCnt="6"/>
      <dgm:spPr>
        <a:solidFill>
          <a:srgbClr val="3B687F"/>
        </a:solidFill>
      </dgm:spPr>
    </dgm:pt>
    <dgm:pt modelId="{E5C249C4-CA9B-4CCE-9789-86708283DF34}" type="pres">
      <dgm:prSet presAssocID="{7EA880ED-A9DA-4877-90FA-24A909F0DB1D}" presName="spaceA" presStyleCnt="0"/>
      <dgm:spPr/>
    </dgm:pt>
    <dgm:pt modelId="{67FCFC04-5477-46D9-84E1-9141251FE041}" type="pres">
      <dgm:prSet presAssocID="{55EB45C1-121F-42CA-886A-DF4816E68DE5}" presName="space" presStyleCnt="0"/>
      <dgm:spPr/>
    </dgm:pt>
    <dgm:pt modelId="{3E0F99E2-24F1-48C1-BEB2-ADD72BB07678}" type="pres">
      <dgm:prSet presAssocID="{F22F672E-9201-4087-B2CC-BAAF382BB3FC}" presName="compositeB" presStyleCnt="0"/>
      <dgm:spPr/>
    </dgm:pt>
    <dgm:pt modelId="{CB1280C4-5073-43C0-9AD5-9D09365B740C}" type="pres">
      <dgm:prSet presAssocID="{F22F672E-9201-4087-B2CC-BAAF382BB3FC}" presName="textB" presStyleLbl="revTx" presStyleIdx="3" presStyleCnt="6">
        <dgm:presLayoutVars>
          <dgm:bulletEnabled val="1"/>
        </dgm:presLayoutVars>
      </dgm:prSet>
      <dgm:spPr/>
    </dgm:pt>
    <dgm:pt modelId="{03053F04-6710-4B0E-97FD-BA328B84F7E7}" type="pres">
      <dgm:prSet presAssocID="{F22F672E-9201-4087-B2CC-BAAF382BB3FC}" presName="circleB" presStyleLbl="node1" presStyleIdx="3" presStyleCnt="6"/>
      <dgm:spPr>
        <a:solidFill>
          <a:srgbClr val="3B687F"/>
        </a:solidFill>
      </dgm:spPr>
    </dgm:pt>
    <dgm:pt modelId="{43ADB3C3-C756-4105-8019-595954AB4EEF}" type="pres">
      <dgm:prSet presAssocID="{F22F672E-9201-4087-B2CC-BAAF382BB3FC}" presName="spaceB" presStyleCnt="0"/>
      <dgm:spPr/>
    </dgm:pt>
    <dgm:pt modelId="{917923ED-7D9A-4CBC-B1E0-9F4D88997CAA}" type="pres">
      <dgm:prSet presAssocID="{B464F83C-93A9-40F4-9B6E-670DB385785F}" presName="space" presStyleCnt="0"/>
      <dgm:spPr/>
    </dgm:pt>
    <dgm:pt modelId="{E4FC6D69-0FC8-475A-AE98-47B0E910C27D}" type="pres">
      <dgm:prSet presAssocID="{C057432B-5FC3-48F8-8FE4-81233659C817}" presName="compositeA" presStyleCnt="0"/>
      <dgm:spPr/>
    </dgm:pt>
    <dgm:pt modelId="{30AEE7DE-63F3-45D7-977F-0AF2D487C5C0}" type="pres">
      <dgm:prSet presAssocID="{C057432B-5FC3-48F8-8FE4-81233659C817}" presName="textA" presStyleLbl="revTx" presStyleIdx="4" presStyleCnt="6">
        <dgm:presLayoutVars>
          <dgm:bulletEnabled val="1"/>
        </dgm:presLayoutVars>
      </dgm:prSet>
      <dgm:spPr/>
    </dgm:pt>
    <dgm:pt modelId="{0C68B3A3-586F-4AF8-B1DF-2524FB4D7931}" type="pres">
      <dgm:prSet presAssocID="{C057432B-5FC3-48F8-8FE4-81233659C817}" presName="circleA" presStyleLbl="node1" presStyleIdx="4" presStyleCnt="6"/>
      <dgm:spPr/>
    </dgm:pt>
    <dgm:pt modelId="{E45C6285-EB32-448F-804F-3E3D11DF3682}" type="pres">
      <dgm:prSet presAssocID="{C057432B-5FC3-48F8-8FE4-81233659C817}" presName="spaceA" presStyleCnt="0"/>
      <dgm:spPr/>
    </dgm:pt>
    <dgm:pt modelId="{3F7F82F8-9528-4EB4-BBE5-30B274B5617B}" type="pres">
      <dgm:prSet presAssocID="{A739D9AF-B120-4F08-9013-D5C5797DBAD0}" presName="space" presStyleCnt="0"/>
      <dgm:spPr/>
    </dgm:pt>
    <dgm:pt modelId="{40E4B12D-7490-41ED-B4F2-368AAF5DD46B}" type="pres">
      <dgm:prSet presAssocID="{B6F53F3F-078A-4F38-AB0C-E1378B8FDE42}" presName="compositeB" presStyleCnt="0"/>
      <dgm:spPr/>
    </dgm:pt>
    <dgm:pt modelId="{7999AA0A-2540-4D42-8BDE-4A3B56407C56}" type="pres">
      <dgm:prSet presAssocID="{B6F53F3F-078A-4F38-AB0C-E1378B8FDE42}" presName="textB" presStyleLbl="revTx" presStyleIdx="5" presStyleCnt="6">
        <dgm:presLayoutVars>
          <dgm:bulletEnabled val="1"/>
        </dgm:presLayoutVars>
      </dgm:prSet>
      <dgm:spPr/>
    </dgm:pt>
    <dgm:pt modelId="{0F0141F6-1C56-4315-B354-5A78596DD51A}" type="pres">
      <dgm:prSet presAssocID="{B6F53F3F-078A-4F38-AB0C-E1378B8FDE42}" presName="circleB" presStyleLbl="node1" presStyleIdx="5" presStyleCnt="6"/>
      <dgm:spPr>
        <a:solidFill>
          <a:srgbClr val="3B687F"/>
        </a:solidFill>
      </dgm:spPr>
    </dgm:pt>
    <dgm:pt modelId="{3901F8A1-D0EE-4739-9DF7-249513E9113F}" type="pres">
      <dgm:prSet presAssocID="{B6F53F3F-078A-4F38-AB0C-E1378B8FDE42}" presName="spaceB" presStyleCnt="0"/>
      <dgm:spPr/>
    </dgm:pt>
  </dgm:ptLst>
  <dgm:cxnLst>
    <dgm:cxn modelId="{BD1C8B18-A8F8-487F-ABA8-EA9B52385F49}" type="presOf" srcId="{B6F53F3F-078A-4F38-AB0C-E1378B8FDE42}" destId="{7999AA0A-2540-4D42-8BDE-4A3B56407C56}" srcOrd="0" destOrd="0" presId="urn:microsoft.com/office/officeart/2005/8/layout/hProcess11"/>
    <dgm:cxn modelId="{945F8B19-86D9-49B7-A24D-B843A3C3C6D7}" type="presOf" srcId="{E38288EA-9C58-4311-8689-25764C6825FC}" destId="{A22949DE-32EB-4AAB-B74B-A4A802BD499B}" srcOrd="0" destOrd="0" presId="urn:microsoft.com/office/officeart/2005/8/layout/hProcess11"/>
    <dgm:cxn modelId="{098CF71E-7F8F-4DCE-9C47-8D03E9C32B35}" type="presOf" srcId="{F22F672E-9201-4087-B2CC-BAAF382BB3FC}" destId="{CB1280C4-5073-43C0-9AD5-9D09365B740C}" srcOrd="0" destOrd="0" presId="urn:microsoft.com/office/officeart/2005/8/layout/hProcess11"/>
    <dgm:cxn modelId="{B3C7B025-B932-4F4A-8949-112D007C8D72}" type="presOf" srcId="{7EA880ED-A9DA-4877-90FA-24A909F0DB1D}" destId="{30D9E23A-D058-458A-BB8D-704C18EFCFEB}" srcOrd="0" destOrd="0" presId="urn:microsoft.com/office/officeart/2005/8/layout/hProcess11"/>
    <dgm:cxn modelId="{D541023B-0456-4906-8D93-310FD912971F}" srcId="{BD3F66E9-986E-4596-85E7-919C2425AFBD}" destId="{7EA880ED-A9DA-4877-90FA-24A909F0DB1D}" srcOrd="2" destOrd="0" parTransId="{F42ED6BB-226E-4086-9FC2-CBA3585BE4F9}" sibTransId="{55EB45C1-121F-42CA-886A-DF4816E68DE5}"/>
    <dgm:cxn modelId="{C5D0D85E-6432-4A66-ADF4-EA77038FDFCE}" srcId="{BD3F66E9-986E-4596-85E7-919C2425AFBD}" destId="{B6F53F3F-078A-4F38-AB0C-E1378B8FDE42}" srcOrd="5" destOrd="0" parTransId="{01B71C87-7382-416B-A9A8-97102B4ADA4B}" sibTransId="{540669A6-3178-443C-A51C-3F4E8149B964}"/>
    <dgm:cxn modelId="{36096183-2EE5-48ED-A10E-D53B147E6B0D}" srcId="{BD3F66E9-986E-4596-85E7-919C2425AFBD}" destId="{F22F672E-9201-4087-B2CC-BAAF382BB3FC}" srcOrd="3" destOrd="0" parTransId="{49E50874-0F94-437E-89F3-B6D1CFCB414D}" sibTransId="{B464F83C-93A9-40F4-9B6E-670DB385785F}"/>
    <dgm:cxn modelId="{0F32828A-B4A8-4318-8B8C-F460EDAB235C}" srcId="{BD3F66E9-986E-4596-85E7-919C2425AFBD}" destId="{C057432B-5FC3-48F8-8FE4-81233659C817}" srcOrd="4" destOrd="0" parTransId="{CAEE0607-0B0D-4C1D-87C2-C409F26F4CCD}" sibTransId="{A739D9AF-B120-4F08-9013-D5C5797DBAD0}"/>
    <dgm:cxn modelId="{B61A1793-91F5-44B0-B2EE-3A01B765DF08}" srcId="{BD3F66E9-986E-4596-85E7-919C2425AFBD}" destId="{E38288EA-9C58-4311-8689-25764C6825FC}" srcOrd="1" destOrd="0" parTransId="{E2FB1897-0D5F-4305-81E7-45F1DA7096B4}" sibTransId="{33DBB36A-F7B8-4545-A876-00215C59BBE1}"/>
    <dgm:cxn modelId="{6E9C1E9E-A34F-4536-860E-75A8D9DB090E}" type="presOf" srcId="{C057432B-5FC3-48F8-8FE4-81233659C817}" destId="{30AEE7DE-63F3-45D7-977F-0AF2D487C5C0}" srcOrd="0" destOrd="0" presId="urn:microsoft.com/office/officeart/2005/8/layout/hProcess11"/>
    <dgm:cxn modelId="{D75D0ECF-A7F3-4491-9414-087FA5E6FC1B}" type="presOf" srcId="{BD3F66E9-986E-4596-85E7-919C2425AFBD}" destId="{26E3D7E6-8580-4D3D-BE82-CCF9338FB5FE}" srcOrd="0" destOrd="0" presId="urn:microsoft.com/office/officeart/2005/8/layout/hProcess11"/>
    <dgm:cxn modelId="{11B88FDD-9623-4459-8DE8-3FD99ACE8A4F}" type="presOf" srcId="{166705A0-8CED-4FA4-A2B3-4298A072595E}" destId="{D61F41B7-53D5-49C6-9995-3548B145DF51}" srcOrd="0" destOrd="0" presId="urn:microsoft.com/office/officeart/2005/8/layout/hProcess11"/>
    <dgm:cxn modelId="{FCC294E3-CF70-4B43-85A2-36307291ADA1}" srcId="{BD3F66E9-986E-4596-85E7-919C2425AFBD}" destId="{166705A0-8CED-4FA4-A2B3-4298A072595E}" srcOrd="0" destOrd="0" parTransId="{518CFE2B-FF42-462C-A009-34DB1F723181}" sibTransId="{FE32E6EB-4968-42DD-8238-22EC59A02F51}"/>
    <dgm:cxn modelId="{C5A1069C-787B-40A0-BA32-1B7134A2D252}" type="presParOf" srcId="{26E3D7E6-8580-4D3D-BE82-CCF9338FB5FE}" destId="{B22B3899-5B1D-4364-AE6F-EB2ED69A286C}" srcOrd="0" destOrd="0" presId="urn:microsoft.com/office/officeart/2005/8/layout/hProcess11"/>
    <dgm:cxn modelId="{53989569-3515-40D1-8359-2E64CF9B7396}" type="presParOf" srcId="{26E3D7E6-8580-4D3D-BE82-CCF9338FB5FE}" destId="{65B61F5F-5687-472B-81FF-3112DCD547C6}" srcOrd="1" destOrd="0" presId="urn:microsoft.com/office/officeart/2005/8/layout/hProcess11"/>
    <dgm:cxn modelId="{ACA48F62-9E80-4A2F-AD42-B01904406FB6}" type="presParOf" srcId="{65B61F5F-5687-472B-81FF-3112DCD547C6}" destId="{2039FDD0-B9CB-4255-92F8-540ACD72D7D1}" srcOrd="0" destOrd="0" presId="urn:microsoft.com/office/officeart/2005/8/layout/hProcess11"/>
    <dgm:cxn modelId="{FC401FB3-6BFE-4572-8DA3-836182DDC7D2}" type="presParOf" srcId="{2039FDD0-B9CB-4255-92F8-540ACD72D7D1}" destId="{D61F41B7-53D5-49C6-9995-3548B145DF51}" srcOrd="0" destOrd="0" presId="urn:microsoft.com/office/officeart/2005/8/layout/hProcess11"/>
    <dgm:cxn modelId="{D7F5DF56-086F-4F80-B45A-B879DEE84CCF}" type="presParOf" srcId="{2039FDD0-B9CB-4255-92F8-540ACD72D7D1}" destId="{0965460F-A148-4E92-B815-06C618DDAAB5}" srcOrd="1" destOrd="0" presId="urn:microsoft.com/office/officeart/2005/8/layout/hProcess11"/>
    <dgm:cxn modelId="{998D4EF3-784C-4873-8268-04B139369940}" type="presParOf" srcId="{2039FDD0-B9CB-4255-92F8-540ACD72D7D1}" destId="{166088BD-001C-45E3-B895-98EE14407EDF}" srcOrd="2" destOrd="0" presId="urn:microsoft.com/office/officeart/2005/8/layout/hProcess11"/>
    <dgm:cxn modelId="{AD912C80-6C8F-48F8-9F5E-0BCABF6D708A}" type="presParOf" srcId="{65B61F5F-5687-472B-81FF-3112DCD547C6}" destId="{B2A86173-E515-4808-B569-C2AA7629EA5E}" srcOrd="1" destOrd="0" presId="urn:microsoft.com/office/officeart/2005/8/layout/hProcess11"/>
    <dgm:cxn modelId="{816D37C8-55C1-4CEB-9E02-02C2734BB96F}" type="presParOf" srcId="{65B61F5F-5687-472B-81FF-3112DCD547C6}" destId="{E7A0D457-EAC2-42E8-A235-9BC2F97F32A9}" srcOrd="2" destOrd="0" presId="urn:microsoft.com/office/officeart/2005/8/layout/hProcess11"/>
    <dgm:cxn modelId="{732AE8BB-40EA-4561-A3E5-ED325CA8D971}" type="presParOf" srcId="{E7A0D457-EAC2-42E8-A235-9BC2F97F32A9}" destId="{A22949DE-32EB-4AAB-B74B-A4A802BD499B}" srcOrd="0" destOrd="0" presId="urn:microsoft.com/office/officeart/2005/8/layout/hProcess11"/>
    <dgm:cxn modelId="{817677AF-4147-4D76-AECB-54890EA19543}" type="presParOf" srcId="{E7A0D457-EAC2-42E8-A235-9BC2F97F32A9}" destId="{197385C0-BD7C-4875-9147-954442BCDF6A}" srcOrd="1" destOrd="0" presId="urn:microsoft.com/office/officeart/2005/8/layout/hProcess11"/>
    <dgm:cxn modelId="{B8D2BD16-7665-4F3B-9896-4250D1E56E46}" type="presParOf" srcId="{E7A0D457-EAC2-42E8-A235-9BC2F97F32A9}" destId="{C859FF21-7FD6-4FAA-B24A-6A3E727F17D9}" srcOrd="2" destOrd="0" presId="urn:microsoft.com/office/officeart/2005/8/layout/hProcess11"/>
    <dgm:cxn modelId="{275B9803-FA28-4209-B813-D37FDCDA4C31}" type="presParOf" srcId="{65B61F5F-5687-472B-81FF-3112DCD547C6}" destId="{278C99EC-F2EA-4D9C-A6B5-01EAC7B49320}" srcOrd="3" destOrd="0" presId="urn:microsoft.com/office/officeart/2005/8/layout/hProcess11"/>
    <dgm:cxn modelId="{E8B2D788-8EDF-445A-8EAC-902438BBC1ED}" type="presParOf" srcId="{65B61F5F-5687-472B-81FF-3112DCD547C6}" destId="{5F5A71FE-9BBD-4014-A54B-A54690962BFD}" srcOrd="4" destOrd="0" presId="urn:microsoft.com/office/officeart/2005/8/layout/hProcess11"/>
    <dgm:cxn modelId="{F63DA42B-1CB3-4240-ADDC-9D2E7FB3037A}" type="presParOf" srcId="{5F5A71FE-9BBD-4014-A54B-A54690962BFD}" destId="{30D9E23A-D058-458A-BB8D-704C18EFCFEB}" srcOrd="0" destOrd="0" presId="urn:microsoft.com/office/officeart/2005/8/layout/hProcess11"/>
    <dgm:cxn modelId="{14399679-458D-4E9D-B01D-89396135C64C}" type="presParOf" srcId="{5F5A71FE-9BBD-4014-A54B-A54690962BFD}" destId="{C6CA09CA-D1BD-48E2-B87A-246875F1B0F4}" srcOrd="1" destOrd="0" presId="urn:microsoft.com/office/officeart/2005/8/layout/hProcess11"/>
    <dgm:cxn modelId="{48402270-4A49-4E71-9D9C-04C3254D6C87}" type="presParOf" srcId="{5F5A71FE-9BBD-4014-A54B-A54690962BFD}" destId="{E5C249C4-CA9B-4CCE-9789-86708283DF34}" srcOrd="2" destOrd="0" presId="urn:microsoft.com/office/officeart/2005/8/layout/hProcess11"/>
    <dgm:cxn modelId="{57E56B33-FEB5-4C54-875D-7BE3F02EA4F7}" type="presParOf" srcId="{65B61F5F-5687-472B-81FF-3112DCD547C6}" destId="{67FCFC04-5477-46D9-84E1-9141251FE041}" srcOrd="5" destOrd="0" presId="urn:microsoft.com/office/officeart/2005/8/layout/hProcess11"/>
    <dgm:cxn modelId="{D53092B0-E5DC-4EAE-ABDD-DDCEDC8C23F2}" type="presParOf" srcId="{65B61F5F-5687-472B-81FF-3112DCD547C6}" destId="{3E0F99E2-24F1-48C1-BEB2-ADD72BB07678}" srcOrd="6" destOrd="0" presId="urn:microsoft.com/office/officeart/2005/8/layout/hProcess11"/>
    <dgm:cxn modelId="{D24A9780-66A1-4EA7-81CB-49DB1960A236}" type="presParOf" srcId="{3E0F99E2-24F1-48C1-BEB2-ADD72BB07678}" destId="{CB1280C4-5073-43C0-9AD5-9D09365B740C}" srcOrd="0" destOrd="0" presId="urn:microsoft.com/office/officeart/2005/8/layout/hProcess11"/>
    <dgm:cxn modelId="{2FB87644-7D6E-4E8D-8A5D-2D2ECE9B9E45}" type="presParOf" srcId="{3E0F99E2-24F1-48C1-BEB2-ADD72BB07678}" destId="{03053F04-6710-4B0E-97FD-BA328B84F7E7}" srcOrd="1" destOrd="0" presId="urn:microsoft.com/office/officeart/2005/8/layout/hProcess11"/>
    <dgm:cxn modelId="{25CA3D42-E9A5-43B8-A10E-5A731223B162}" type="presParOf" srcId="{3E0F99E2-24F1-48C1-BEB2-ADD72BB07678}" destId="{43ADB3C3-C756-4105-8019-595954AB4EEF}" srcOrd="2" destOrd="0" presId="urn:microsoft.com/office/officeart/2005/8/layout/hProcess11"/>
    <dgm:cxn modelId="{6AFA69FB-6D7C-4DCE-A3DE-F606FA3BF60F}" type="presParOf" srcId="{65B61F5F-5687-472B-81FF-3112DCD547C6}" destId="{917923ED-7D9A-4CBC-B1E0-9F4D88997CAA}" srcOrd="7" destOrd="0" presId="urn:microsoft.com/office/officeart/2005/8/layout/hProcess11"/>
    <dgm:cxn modelId="{305486FE-FA69-45C3-A975-B544695EC6BA}" type="presParOf" srcId="{65B61F5F-5687-472B-81FF-3112DCD547C6}" destId="{E4FC6D69-0FC8-475A-AE98-47B0E910C27D}" srcOrd="8" destOrd="0" presId="urn:microsoft.com/office/officeart/2005/8/layout/hProcess11"/>
    <dgm:cxn modelId="{EC7EE760-C978-4EFD-A91A-17CE1037EDE8}" type="presParOf" srcId="{E4FC6D69-0FC8-475A-AE98-47B0E910C27D}" destId="{30AEE7DE-63F3-45D7-977F-0AF2D487C5C0}" srcOrd="0" destOrd="0" presId="urn:microsoft.com/office/officeart/2005/8/layout/hProcess11"/>
    <dgm:cxn modelId="{3832E2CD-F27C-4AD9-8785-C03278F6A927}" type="presParOf" srcId="{E4FC6D69-0FC8-475A-AE98-47B0E910C27D}" destId="{0C68B3A3-586F-4AF8-B1DF-2524FB4D7931}" srcOrd="1" destOrd="0" presId="urn:microsoft.com/office/officeart/2005/8/layout/hProcess11"/>
    <dgm:cxn modelId="{2D88D6EF-C96A-4C77-99B8-823CAE5AD7AF}" type="presParOf" srcId="{E4FC6D69-0FC8-475A-AE98-47B0E910C27D}" destId="{E45C6285-EB32-448F-804F-3E3D11DF3682}" srcOrd="2" destOrd="0" presId="urn:microsoft.com/office/officeart/2005/8/layout/hProcess11"/>
    <dgm:cxn modelId="{B0AFD6D6-6FC0-4B27-AB4D-7E017C05C9FB}" type="presParOf" srcId="{65B61F5F-5687-472B-81FF-3112DCD547C6}" destId="{3F7F82F8-9528-4EB4-BBE5-30B274B5617B}" srcOrd="9" destOrd="0" presId="urn:microsoft.com/office/officeart/2005/8/layout/hProcess11"/>
    <dgm:cxn modelId="{F8983B5E-C63E-4899-805C-D01FD66D8539}" type="presParOf" srcId="{65B61F5F-5687-472B-81FF-3112DCD547C6}" destId="{40E4B12D-7490-41ED-B4F2-368AAF5DD46B}" srcOrd="10" destOrd="0" presId="urn:microsoft.com/office/officeart/2005/8/layout/hProcess11"/>
    <dgm:cxn modelId="{F8D4B6FE-5853-4A65-8B03-7880BA1E9B34}" type="presParOf" srcId="{40E4B12D-7490-41ED-B4F2-368AAF5DD46B}" destId="{7999AA0A-2540-4D42-8BDE-4A3B56407C56}" srcOrd="0" destOrd="0" presId="urn:microsoft.com/office/officeart/2005/8/layout/hProcess11"/>
    <dgm:cxn modelId="{25A429E0-F44F-4B89-82A4-2839CD401A54}" type="presParOf" srcId="{40E4B12D-7490-41ED-B4F2-368AAF5DD46B}" destId="{0F0141F6-1C56-4315-B354-5A78596DD51A}" srcOrd="1" destOrd="0" presId="urn:microsoft.com/office/officeart/2005/8/layout/hProcess11"/>
    <dgm:cxn modelId="{F236F0F9-BEC5-41B2-B8E3-7A97FC150612}" type="presParOf" srcId="{40E4B12D-7490-41ED-B4F2-368AAF5DD46B}" destId="{3901F8A1-D0EE-4739-9DF7-249513E9113F}"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F66E9-986E-4596-85E7-919C2425AFBD}" type="doc">
      <dgm:prSet loTypeId="urn:microsoft.com/office/officeart/2005/8/layout/hProcess11" loCatId="process" qsTypeId="urn:microsoft.com/office/officeart/2005/8/quickstyle/simple1" qsCatId="simple" csTypeId="urn:microsoft.com/office/officeart/2005/8/colors/accent1_2" csCatId="accent1" phldr="1"/>
      <dgm:spPr/>
    </dgm:pt>
    <dgm:pt modelId="{E38288EA-9C58-4311-8689-25764C6825FC}">
      <dgm:prSet phldrT="[Text]" custT="1"/>
      <dgm:spPr/>
      <dgm:t>
        <a:bodyPr/>
        <a:lstStyle/>
        <a:p>
          <a:r>
            <a:rPr lang="de-DE" sz="1200" dirty="0">
              <a:solidFill>
                <a:srgbClr val="000000"/>
              </a:solidFill>
            </a:rPr>
            <a:t>Festlegung des Bilanzrahmens</a:t>
          </a:r>
        </a:p>
      </dgm:t>
    </dgm:pt>
    <dgm:pt modelId="{E2FB1897-0D5F-4305-81E7-45F1DA7096B4}" type="parTrans" cxnId="{B61A1793-91F5-44B0-B2EE-3A01B765DF08}">
      <dgm:prSet/>
      <dgm:spPr/>
      <dgm:t>
        <a:bodyPr/>
        <a:lstStyle/>
        <a:p>
          <a:endParaRPr lang="de-DE"/>
        </a:p>
      </dgm:t>
    </dgm:pt>
    <dgm:pt modelId="{33DBB36A-F7B8-4545-A876-00215C59BBE1}" type="sibTrans" cxnId="{B61A1793-91F5-44B0-B2EE-3A01B765DF08}">
      <dgm:prSet/>
      <dgm:spPr/>
      <dgm:t>
        <a:bodyPr/>
        <a:lstStyle/>
        <a:p>
          <a:endParaRPr lang="de-DE"/>
        </a:p>
      </dgm:t>
    </dgm:pt>
    <dgm:pt modelId="{F22F672E-9201-4087-B2CC-BAAF382BB3FC}">
      <dgm:prSet phldrT="[Text]" custT="1"/>
      <dgm:spPr/>
      <dgm:t>
        <a:bodyPr/>
        <a:lstStyle/>
        <a:p>
          <a:r>
            <a:rPr lang="de-DE" sz="1200" dirty="0">
              <a:solidFill>
                <a:srgbClr val="000000"/>
              </a:solidFill>
            </a:rPr>
            <a:t>Berechnung und Analyse</a:t>
          </a:r>
        </a:p>
      </dgm:t>
    </dgm:pt>
    <dgm:pt modelId="{49E50874-0F94-437E-89F3-B6D1CFCB414D}" type="parTrans" cxnId="{36096183-2EE5-48ED-A10E-D53B147E6B0D}">
      <dgm:prSet/>
      <dgm:spPr/>
      <dgm:t>
        <a:bodyPr/>
        <a:lstStyle/>
        <a:p>
          <a:endParaRPr lang="de-DE"/>
        </a:p>
      </dgm:t>
    </dgm:pt>
    <dgm:pt modelId="{B464F83C-93A9-40F4-9B6E-670DB385785F}" type="sibTrans" cxnId="{36096183-2EE5-48ED-A10E-D53B147E6B0D}">
      <dgm:prSet/>
      <dgm:spPr/>
      <dgm:t>
        <a:bodyPr/>
        <a:lstStyle/>
        <a:p>
          <a:endParaRPr lang="de-DE"/>
        </a:p>
      </dgm:t>
    </dgm:pt>
    <dgm:pt modelId="{B6F53F3F-078A-4F38-AB0C-E1378B8FDE42}">
      <dgm:prSet phldrT="[Text]" custT="1"/>
      <dgm:spPr/>
      <dgm:t>
        <a:bodyPr/>
        <a:lstStyle/>
        <a:p>
          <a:r>
            <a:rPr lang="de-DE" sz="1200" dirty="0">
              <a:solidFill>
                <a:srgbClr val="000000"/>
              </a:solidFill>
            </a:rPr>
            <a:t>Aufbau Klimamanage-</a:t>
          </a:r>
          <a:r>
            <a:rPr lang="de-DE" sz="1200" dirty="0" err="1">
              <a:solidFill>
                <a:srgbClr val="000000"/>
              </a:solidFill>
            </a:rPr>
            <a:t>mentsystem</a:t>
          </a:r>
          <a:endParaRPr lang="de-DE" sz="1200" dirty="0">
            <a:solidFill>
              <a:srgbClr val="000000"/>
            </a:solidFill>
          </a:endParaRPr>
        </a:p>
      </dgm:t>
    </dgm:pt>
    <dgm:pt modelId="{01B71C87-7382-416B-A9A8-97102B4ADA4B}" type="parTrans" cxnId="{C5D0D85E-6432-4A66-ADF4-EA77038FDFCE}">
      <dgm:prSet/>
      <dgm:spPr/>
      <dgm:t>
        <a:bodyPr/>
        <a:lstStyle/>
        <a:p>
          <a:endParaRPr lang="de-DE"/>
        </a:p>
      </dgm:t>
    </dgm:pt>
    <dgm:pt modelId="{540669A6-3178-443C-A51C-3F4E8149B964}" type="sibTrans" cxnId="{C5D0D85E-6432-4A66-ADF4-EA77038FDFCE}">
      <dgm:prSet/>
      <dgm:spPr/>
      <dgm:t>
        <a:bodyPr/>
        <a:lstStyle/>
        <a:p>
          <a:endParaRPr lang="de-DE"/>
        </a:p>
      </dgm:t>
    </dgm:pt>
    <dgm:pt modelId="{C057432B-5FC3-48F8-8FE4-81233659C817}">
      <dgm:prSet phldrT="[Text]" custT="1"/>
      <dgm:spPr/>
      <dgm:t>
        <a:bodyPr/>
        <a:lstStyle/>
        <a:p>
          <a:r>
            <a:rPr lang="de-DE" sz="1200" dirty="0">
              <a:solidFill>
                <a:srgbClr val="000000"/>
              </a:solidFill>
            </a:rPr>
            <a:t>Klimastrategie</a:t>
          </a:r>
        </a:p>
      </dgm:t>
    </dgm:pt>
    <dgm:pt modelId="{CAEE0607-0B0D-4C1D-87C2-C409F26F4CCD}" type="parTrans" cxnId="{0F32828A-B4A8-4318-8B8C-F460EDAB235C}">
      <dgm:prSet/>
      <dgm:spPr/>
      <dgm:t>
        <a:bodyPr/>
        <a:lstStyle/>
        <a:p>
          <a:endParaRPr lang="de-DE"/>
        </a:p>
      </dgm:t>
    </dgm:pt>
    <dgm:pt modelId="{A739D9AF-B120-4F08-9013-D5C5797DBAD0}" type="sibTrans" cxnId="{0F32828A-B4A8-4318-8B8C-F460EDAB235C}">
      <dgm:prSet/>
      <dgm:spPr/>
      <dgm:t>
        <a:bodyPr/>
        <a:lstStyle/>
        <a:p>
          <a:endParaRPr lang="de-DE"/>
        </a:p>
      </dgm:t>
    </dgm:pt>
    <dgm:pt modelId="{7EA880ED-A9DA-4877-90FA-24A909F0DB1D}">
      <dgm:prSet phldrT="[Text]" custT="1"/>
      <dgm:spPr/>
      <dgm:t>
        <a:bodyPr/>
        <a:lstStyle/>
        <a:p>
          <a:r>
            <a:rPr lang="de-DE" sz="1200" dirty="0">
              <a:solidFill>
                <a:srgbClr val="000000"/>
              </a:solidFill>
            </a:rPr>
            <a:t>Datenerfassung</a:t>
          </a:r>
        </a:p>
      </dgm:t>
    </dgm:pt>
    <dgm:pt modelId="{55EB45C1-121F-42CA-886A-DF4816E68DE5}" type="sibTrans" cxnId="{D541023B-0456-4906-8D93-310FD912971F}">
      <dgm:prSet/>
      <dgm:spPr/>
      <dgm:t>
        <a:bodyPr/>
        <a:lstStyle/>
        <a:p>
          <a:endParaRPr lang="de-DE"/>
        </a:p>
      </dgm:t>
    </dgm:pt>
    <dgm:pt modelId="{F42ED6BB-226E-4086-9FC2-CBA3585BE4F9}" type="parTrans" cxnId="{D541023B-0456-4906-8D93-310FD912971F}">
      <dgm:prSet/>
      <dgm:spPr/>
      <dgm:t>
        <a:bodyPr/>
        <a:lstStyle/>
        <a:p>
          <a:endParaRPr lang="de-DE"/>
        </a:p>
      </dgm:t>
    </dgm:pt>
    <dgm:pt modelId="{166705A0-8CED-4FA4-A2B3-4298A072595E}">
      <dgm:prSet phldrT="[Text]" custT="1"/>
      <dgm:spPr/>
      <dgm:t>
        <a:bodyPr/>
        <a:lstStyle/>
        <a:p>
          <a:r>
            <a:rPr lang="de-DE" sz="1200" b="0" dirty="0">
              <a:solidFill>
                <a:srgbClr val="000000"/>
              </a:solidFill>
            </a:rPr>
            <a:t>Bevor es losgeht</a:t>
          </a:r>
        </a:p>
      </dgm:t>
    </dgm:pt>
    <dgm:pt modelId="{518CFE2B-FF42-462C-A009-34DB1F723181}" type="parTrans" cxnId="{FCC294E3-CF70-4B43-85A2-36307291ADA1}">
      <dgm:prSet/>
      <dgm:spPr/>
      <dgm:t>
        <a:bodyPr/>
        <a:lstStyle/>
        <a:p>
          <a:endParaRPr lang="de-DE"/>
        </a:p>
      </dgm:t>
    </dgm:pt>
    <dgm:pt modelId="{FE32E6EB-4968-42DD-8238-22EC59A02F51}" type="sibTrans" cxnId="{FCC294E3-CF70-4B43-85A2-36307291ADA1}">
      <dgm:prSet/>
      <dgm:spPr/>
      <dgm:t>
        <a:bodyPr/>
        <a:lstStyle/>
        <a:p>
          <a:endParaRPr lang="de-DE"/>
        </a:p>
      </dgm:t>
    </dgm:pt>
    <dgm:pt modelId="{26E3D7E6-8580-4D3D-BE82-CCF9338FB5FE}" type="pres">
      <dgm:prSet presAssocID="{BD3F66E9-986E-4596-85E7-919C2425AFBD}" presName="Name0" presStyleCnt="0">
        <dgm:presLayoutVars>
          <dgm:dir/>
          <dgm:resizeHandles val="exact"/>
        </dgm:presLayoutVars>
      </dgm:prSet>
      <dgm:spPr/>
    </dgm:pt>
    <dgm:pt modelId="{B22B3899-5B1D-4364-AE6F-EB2ED69A286C}" type="pres">
      <dgm:prSet presAssocID="{BD3F66E9-986E-4596-85E7-919C2425AFBD}" presName="arrow" presStyleLbl="bgShp" presStyleIdx="0" presStyleCnt="1" custLinFactNeighborX="-1059" custLinFactNeighborY="-2389"/>
      <dgm:spPr>
        <a:solidFill>
          <a:srgbClr val="90ABBE"/>
        </a:solidFill>
      </dgm:spPr>
    </dgm:pt>
    <dgm:pt modelId="{65B61F5F-5687-472B-81FF-3112DCD547C6}" type="pres">
      <dgm:prSet presAssocID="{BD3F66E9-986E-4596-85E7-919C2425AFBD}" presName="points" presStyleCnt="0"/>
      <dgm:spPr/>
    </dgm:pt>
    <dgm:pt modelId="{2039FDD0-B9CB-4255-92F8-540ACD72D7D1}" type="pres">
      <dgm:prSet presAssocID="{166705A0-8CED-4FA4-A2B3-4298A072595E}" presName="compositeA" presStyleCnt="0"/>
      <dgm:spPr/>
    </dgm:pt>
    <dgm:pt modelId="{D61F41B7-53D5-49C6-9995-3548B145DF51}" type="pres">
      <dgm:prSet presAssocID="{166705A0-8CED-4FA4-A2B3-4298A072595E}" presName="textA" presStyleLbl="revTx" presStyleIdx="0" presStyleCnt="6">
        <dgm:presLayoutVars>
          <dgm:bulletEnabled val="1"/>
        </dgm:presLayoutVars>
      </dgm:prSet>
      <dgm:spPr/>
    </dgm:pt>
    <dgm:pt modelId="{0965460F-A148-4E92-B815-06C618DDAAB5}" type="pres">
      <dgm:prSet presAssocID="{166705A0-8CED-4FA4-A2B3-4298A072595E}" presName="circleA" presStyleLbl="node1" presStyleIdx="0" presStyleCnt="6" custLinFactNeighborX="14139" custLinFactNeighborY="0"/>
      <dgm:spPr>
        <a:solidFill>
          <a:srgbClr val="F9AA00"/>
        </a:solidFill>
      </dgm:spPr>
    </dgm:pt>
    <dgm:pt modelId="{166088BD-001C-45E3-B895-98EE14407EDF}" type="pres">
      <dgm:prSet presAssocID="{166705A0-8CED-4FA4-A2B3-4298A072595E}" presName="spaceA" presStyleCnt="0"/>
      <dgm:spPr/>
    </dgm:pt>
    <dgm:pt modelId="{B2A86173-E515-4808-B569-C2AA7629EA5E}" type="pres">
      <dgm:prSet presAssocID="{FE32E6EB-4968-42DD-8238-22EC59A02F51}" presName="space" presStyleCnt="0"/>
      <dgm:spPr/>
    </dgm:pt>
    <dgm:pt modelId="{E7A0D457-EAC2-42E8-A235-9BC2F97F32A9}" type="pres">
      <dgm:prSet presAssocID="{E38288EA-9C58-4311-8689-25764C6825FC}" presName="compositeB" presStyleCnt="0"/>
      <dgm:spPr/>
    </dgm:pt>
    <dgm:pt modelId="{A22949DE-32EB-4AAB-B74B-A4A802BD499B}" type="pres">
      <dgm:prSet presAssocID="{E38288EA-9C58-4311-8689-25764C6825FC}" presName="textB" presStyleLbl="revTx" presStyleIdx="1" presStyleCnt="6">
        <dgm:presLayoutVars>
          <dgm:bulletEnabled val="1"/>
        </dgm:presLayoutVars>
      </dgm:prSet>
      <dgm:spPr/>
    </dgm:pt>
    <dgm:pt modelId="{197385C0-BD7C-4875-9147-954442BCDF6A}" type="pres">
      <dgm:prSet presAssocID="{E38288EA-9C58-4311-8689-25764C6825FC}" presName="circleB" presStyleLbl="node1" presStyleIdx="1" presStyleCnt="6"/>
      <dgm:spPr>
        <a:solidFill>
          <a:srgbClr val="3B687F"/>
        </a:solidFill>
      </dgm:spPr>
    </dgm:pt>
    <dgm:pt modelId="{C859FF21-7FD6-4FAA-B24A-6A3E727F17D9}" type="pres">
      <dgm:prSet presAssocID="{E38288EA-9C58-4311-8689-25764C6825FC}" presName="spaceB" presStyleCnt="0"/>
      <dgm:spPr/>
    </dgm:pt>
    <dgm:pt modelId="{278C99EC-F2EA-4D9C-A6B5-01EAC7B49320}" type="pres">
      <dgm:prSet presAssocID="{33DBB36A-F7B8-4545-A876-00215C59BBE1}" presName="space" presStyleCnt="0"/>
      <dgm:spPr/>
    </dgm:pt>
    <dgm:pt modelId="{5F5A71FE-9BBD-4014-A54B-A54690962BFD}" type="pres">
      <dgm:prSet presAssocID="{7EA880ED-A9DA-4877-90FA-24A909F0DB1D}" presName="compositeA" presStyleCnt="0"/>
      <dgm:spPr/>
    </dgm:pt>
    <dgm:pt modelId="{30D9E23A-D058-458A-BB8D-704C18EFCFEB}" type="pres">
      <dgm:prSet presAssocID="{7EA880ED-A9DA-4877-90FA-24A909F0DB1D}" presName="textA" presStyleLbl="revTx" presStyleIdx="2" presStyleCnt="6">
        <dgm:presLayoutVars>
          <dgm:bulletEnabled val="1"/>
        </dgm:presLayoutVars>
      </dgm:prSet>
      <dgm:spPr/>
    </dgm:pt>
    <dgm:pt modelId="{C6CA09CA-D1BD-48E2-B87A-246875F1B0F4}" type="pres">
      <dgm:prSet presAssocID="{7EA880ED-A9DA-4877-90FA-24A909F0DB1D}" presName="circleA" presStyleLbl="node1" presStyleIdx="2" presStyleCnt="6"/>
      <dgm:spPr>
        <a:solidFill>
          <a:srgbClr val="3B687F"/>
        </a:solidFill>
      </dgm:spPr>
    </dgm:pt>
    <dgm:pt modelId="{E5C249C4-CA9B-4CCE-9789-86708283DF34}" type="pres">
      <dgm:prSet presAssocID="{7EA880ED-A9DA-4877-90FA-24A909F0DB1D}" presName="spaceA" presStyleCnt="0"/>
      <dgm:spPr/>
    </dgm:pt>
    <dgm:pt modelId="{67FCFC04-5477-46D9-84E1-9141251FE041}" type="pres">
      <dgm:prSet presAssocID="{55EB45C1-121F-42CA-886A-DF4816E68DE5}" presName="space" presStyleCnt="0"/>
      <dgm:spPr/>
    </dgm:pt>
    <dgm:pt modelId="{3E0F99E2-24F1-48C1-BEB2-ADD72BB07678}" type="pres">
      <dgm:prSet presAssocID="{F22F672E-9201-4087-B2CC-BAAF382BB3FC}" presName="compositeB" presStyleCnt="0"/>
      <dgm:spPr/>
    </dgm:pt>
    <dgm:pt modelId="{CB1280C4-5073-43C0-9AD5-9D09365B740C}" type="pres">
      <dgm:prSet presAssocID="{F22F672E-9201-4087-B2CC-BAAF382BB3FC}" presName="textB" presStyleLbl="revTx" presStyleIdx="3" presStyleCnt="6">
        <dgm:presLayoutVars>
          <dgm:bulletEnabled val="1"/>
        </dgm:presLayoutVars>
      </dgm:prSet>
      <dgm:spPr/>
    </dgm:pt>
    <dgm:pt modelId="{03053F04-6710-4B0E-97FD-BA328B84F7E7}" type="pres">
      <dgm:prSet presAssocID="{F22F672E-9201-4087-B2CC-BAAF382BB3FC}" presName="circleB" presStyleLbl="node1" presStyleIdx="3" presStyleCnt="6"/>
      <dgm:spPr>
        <a:solidFill>
          <a:srgbClr val="3B687F"/>
        </a:solidFill>
      </dgm:spPr>
    </dgm:pt>
    <dgm:pt modelId="{43ADB3C3-C756-4105-8019-595954AB4EEF}" type="pres">
      <dgm:prSet presAssocID="{F22F672E-9201-4087-B2CC-BAAF382BB3FC}" presName="spaceB" presStyleCnt="0"/>
      <dgm:spPr/>
    </dgm:pt>
    <dgm:pt modelId="{917923ED-7D9A-4CBC-B1E0-9F4D88997CAA}" type="pres">
      <dgm:prSet presAssocID="{B464F83C-93A9-40F4-9B6E-670DB385785F}" presName="space" presStyleCnt="0"/>
      <dgm:spPr/>
    </dgm:pt>
    <dgm:pt modelId="{E4FC6D69-0FC8-475A-AE98-47B0E910C27D}" type="pres">
      <dgm:prSet presAssocID="{C057432B-5FC3-48F8-8FE4-81233659C817}" presName="compositeA" presStyleCnt="0"/>
      <dgm:spPr/>
    </dgm:pt>
    <dgm:pt modelId="{30AEE7DE-63F3-45D7-977F-0AF2D487C5C0}" type="pres">
      <dgm:prSet presAssocID="{C057432B-5FC3-48F8-8FE4-81233659C817}" presName="textA" presStyleLbl="revTx" presStyleIdx="4" presStyleCnt="6">
        <dgm:presLayoutVars>
          <dgm:bulletEnabled val="1"/>
        </dgm:presLayoutVars>
      </dgm:prSet>
      <dgm:spPr/>
    </dgm:pt>
    <dgm:pt modelId="{0C68B3A3-586F-4AF8-B1DF-2524FB4D7931}" type="pres">
      <dgm:prSet presAssocID="{C057432B-5FC3-48F8-8FE4-81233659C817}" presName="circleA" presStyleLbl="node1" presStyleIdx="4" presStyleCnt="6"/>
      <dgm:spPr/>
    </dgm:pt>
    <dgm:pt modelId="{E45C6285-EB32-448F-804F-3E3D11DF3682}" type="pres">
      <dgm:prSet presAssocID="{C057432B-5FC3-48F8-8FE4-81233659C817}" presName="spaceA" presStyleCnt="0"/>
      <dgm:spPr/>
    </dgm:pt>
    <dgm:pt modelId="{3F7F82F8-9528-4EB4-BBE5-30B274B5617B}" type="pres">
      <dgm:prSet presAssocID="{A739D9AF-B120-4F08-9013-D5C5797DBAD0}" presName="space" presStyleCnt="0"/>
      <dgm:spPr/>
    </dgm:pt>
    <dgm:pt modelId="{40E4B12D-7490-41ED-B4F2-368AAF5DD46B}" type="pres">
      <dgm:prSet presAssocID="{B6F53F3F-078A-4F38-AB0C-E1378B8FDE42}" presName="compositeB" presStyleCnt="0"/>
      <dgm:spPr/>
    </dgm:pt>
    <dgm:pt modelId="{7999AA0A-2540-4D42-8BDE-4A3B56407C56}" type="pres">
      <dgm:prSet presAssocID="{B6F53F3F-078A-4F38-AB0C-E1378B8FDE42}" presName="textB" presStyleLbl="revTx" presStyleIdx="5" presStyleCnt="6">
        <dgm:presLayoutVars>
          <dgm:bulletEnabled val="1"/>
        </dgm:presLayoutVars>
      </dgm:prSet>
      <dgm:spPr/>
    </dgm:pt>
    <dgm:pt modelId="{0F0141F6-1C56-4315-B354-5A78596DD51A}" type="pres">
      <dgm:prSet presAssocID="{B6F53F3F-078A-4F38-AB0C-E1378B8FDE42}" presName="circleB" presStyleLbl="node1" presStyleIdx="5" presStyleCnt="6"/>
      <dgm:spPr>
        <a:solidFill>
          <a:srgbClr val="3B687F"/>
        </a:solidFill>
      </dgm:spPr>
    </dgm:pt>
    <dgm:pt modelId="{3901F8A1-D0EE-4739-9DF7-249513E9113F}" type="pres">
      <dgm:prSet presAssocID="{B6F53F3F-078A-4F38-AB0C-E1378B8FDE42}" presName="spaceB" presStyleCnt="0"/>
      <dgm:spPr/>
    </dgm:pt>
  </dgm:ptLst>
  <dgm:cxnLst>
    <dgm:cxn modelId="{BD1C8B18-A8F8-487F-ABA8-EA9B52385F49}" type="presOf" srcId="{B6F53F3F-078A-4F38-AB0C-E1378B8FDE42}" destId="{7999AA0A-2540-4D42-8BDE-4A3B56407C56}" srcOrd="0" destOrd="0" presId="urn:microsoft.com/office/officeart/2005/8/layout/hProcess11"/>
    <dgm:cxn modelId="{945F8B19-86D9-49B7-A24D-B843A3C3C6D7}" type="presOf" srcId="{E38288EA-9C58-4311-8689-25764C6825FC}" destId="{A22949DE-32EB-4AAB-B74B-A4A802BD499B}" srcOrd="0" destOrd="0" presId="urn:microsoft.com/office/officeart/2005/8/layout/hProcess11"/>
    <dgm:cxn modelId="{098CF71E-7F8F-4DCE-9C47-8D03E9C32B35}" type="presOf" srcId="{F22F672E-9201-4087-B2CC-BAAF382BB3FC}" destId="{CB1280C4-5073-43C0-9AD5-9D09365B740C}" srcOrd="0" destOrd="0" presId="urn:microsoft.com/office/officeart/2005/8/layout/hProcess11"/>
    <dgm:cxn modelId="{B3C7B025-B932-4F4A-8949-112D007C8D72}" type="presOf" srcId="{7EA880ED-A9DA-4877-90FA-24A909F0DB1D}" destId="{30D9E23A-D058-458A-BB8D-704C18EFCFEB}" srcOrd="0" destOrd="0" presId="urn:microsoft.com/office/officeart/2005/8/layout/hProcess11"/>
    <dgm:cxn modelId="{D541023B-0456-4906-8D93-310FD912971F}" srcId="{BD3F66E9-986E-4596-85E7-919C2425AFBD}" destId="{7EA880ED-A9DA-4877-90FA-24A909F0DB1D}" srcOrd="2" destOrd="0" parTransId="{F42ED6BB-226E-4086-9FC2-CBA3585BE4F9}" sibTransId="{55EB45C1-121F-42CA-886A-DF4816E68DE5}"/>
    <dgm:cxn modelId="{C5D0D85E-6432-4A66-ADF4-EA77038FDFCE}" srcId="{BD3F66E9-986E-4596-85E7-919C2425AFBD}" destId="{B6F53F3F-078A-4F38-AB0C-E1378B8FDE42}" srcOrd="5" destOrd="0" parTransId="{01B71C87-7382-416B-A9A8-97102B4ADA4B}" sibTransId="{540669A6-3178-443C-A51C-3F4E8149B964}"/>
    <dgm:cxn modelId="{36096183-2EE5-48ED-A10E-D53B147E6B0D}" srcId="{BD3F66E9-986E-4596-85E7-919C2425AFBD}" destId="{F22F672E-9201-4087-B2CC-BAAF382BB3FC}" srcOrd="3" destOrd="0" parTransId="{49E50874-0F94-437E-89F3-B6D1CFCB414D}" sibTransId="{B464F83C-93A9-40F4-9B6E-670DB385785F}"/>
    <dgm:cxn modelId="{0F32828A-B4A8-4318-8B8C-F460EDAB235C}" srcId="{BD3F66E9-986E-4596-85E7-919C2425AFBD}" destId="{C057432B-5FC3-48F8-8FE4-81233659C817}" srcOrd="4" destOrd="0" parTransId="{CAEE0607-0B0D-4C1D-87C2-C409F26F4CCD}" sibTransId="{A739D9AF-B120-4F08-9013-D5C5797DBAD0}"/>
    <dgm:cxn modelId="{B61A1793-91F5-44B0-B2EE-3A01B765DF08}" srcId="{BD3F66E9-986E-4596-85E7-919C2425AFBD}" destId="{E38288EA-9C58-4311-8689-25764C6825FC}" srcOrd="1" destOrd="0" parTransId="{E2FB1897-0D5F-4305-81E7-45F1DA7096B4}" sibTransId="{33DBB36A-F7B8-4545-A876-00215C59BBE1}"/>
    <dgm:cxn modelId="{6E9C1E9E-A34F-4536-860E-75A8D9DB090E}" type="presOf" srcId="{C057432B-5FC3-48F8-8FE4-81233659C817}" destId="{30AEE7DE-63F3-45D7-977F-0AF2D487C5C0}" srcOrd="0" destOrd="0" presId="urn:microsoft.com/office/officeart/2005/8/layout/hProcess11"/>
    <dgm:cxn modelId="{D75D0ECF-A7F3-4491-9414-087FA5E6FC1B}" type="presOf" srcId="{BD3F66E9-986E-4596-85E7-919C2425AFBD}" destId="{26E3D7E6-8580-4D3D-BE82-CCF9338FB5FE}" srcOrd="0" destOrd="0" presId="urn:microsoft.com/office/officeart/2005/8/layout/hProcess11"/>
    <dgm:cxn modelId="{11B88FDD-9623-4459-8DE8-3FD99ACE8A4F}" type="presOf" srcId="{166705A0-8CED-4FA4-A2B3-4298A072595E}" destId="{D61F41B7-53D5-49C6-9995-3548B145DF51}" srcOrd="0" destOrd="0" presId="urn:microsoft.com/office/officeart/2005/8/layout/hProcess11"/>
    <dgm:cxn modelId="{FCC294E3-CF70-4B43-85A2-36307291ADA1}" srcId="{BD3F66E9-986E-4596-85E7-919C2425AFBD}" destId="{166705A0-8CED-4FA4-A2B3-4298A072595E}" srcOrd="0" destOrd="0" parTransId="{518CFE2B-FF42-462C-A009-34DB1F723181}" sibTransId="{FE32E6EB-4968-42DD-8238-22EC59A02F51}"/>
    <dgm:cxn modelId="{C5A1069C-787B-40A0-BA32-1B7134A2D252}" type="presParOf" srcId="{26E3D7E6-8580-4D3D-BE82-CCF9338FB5FE}" destId="{B22B3899-5B1D-4364-AE6F-EB2ED69A286C}" srcOrd="0" destOrd="0" presId="urn:microsoft.com/office/officeart/2005/8/layout/hProcess11"/>
    <dgm:cxn modelId="{53989569-3515-40D1-8359-2E64CF9B7396}" type="presParOf" srcId="{26E3D7E6-8580-4D3D-BE82-CCF9338FB5FE}" destId="{65B61F5F-5687-472B-81FF-3112DCD547C6}" srcOrd="1" destOrd="0" presId="urn:microsoft.com/office/officeart/2005/8/layout/hProcess11"/>
    <dgm:cxn modelId="{ACA48F62-9E80-4A2F-AD42-B01904406FB6}" type="presParOf" srcId="{65B61F5F-5687-472B-81FF-3112DCD547C6}" destId="{2039FDD0-B9CB-4255-92F8-540ACD72D7D1}" srcOrd="0" destOrd="0" presId="urn:microsoft.com/office/officeart/2005/8/layout/hProcess11"/>
    <dgm:cxn modelId="{FC401FB3-6BFE-4572-8DA3-836182DDC7D2}" type="presParOf" srcId="{2039FDD0-B9CB-4255-92F8-540ACD72D7D1}" destId="{D61F41B7-53D5-49C6-9995-3548B145DF51}" srcOrd="0" destOrd="0" presId="urn:microsoft.com/office/officeart/2005/8/layout/hProcess11"/>
    <dgm:cxn modelId="{D7F5DF56-086F-4F80-B45A-B879DEE84CCF}" type="presParOf" srcId="{2039FDD0-B9CB-4255-92F8-540ACD72D7D1}" destId="{0965460F-A148-4E92-B815-06C618DDAAB5}" srcOrd="1" destOrd="0" presId="urn:microsoft.com/office/officeart/2005/8/layout/hProcess11"/>
    <dgm:cxn modelId="{998D4EF3-784C-4873-8268-04B139369940}" type="presParOf" srcId="{2039FDD0-B9CB-4255-92F8-540ACD72D7D1}" destId="{166088BD-001C-45E3-B895-98EE14407EDF}" srcOrd="2" destOrd="0" presId="urn:microsoft.com/office/officeart/2005/8/layout/hProcess11"/>
    <dgm:cxn modelId="{AD912C80-6C8F-48F8-9F5E-0BCABF6D708A}" type="presParOf" srcId="{65B61F5F-5687-472B-81FF-3112DCD547C6}" destId="{B2A86173-E515-4808-B569-C2AA7629EA5E}" srcOrd="1" destOrd="0" presId="urn:microsoft.com/office/officeart/2005/8/layout/hProcess11"/>
    <dgm:cxn modelId="{816D37C8-55C1-4CEB-9E02-02C2734BB96F}" type="presParOf" srcId="{65B61F5F-5687-472B-81FF-3112DCD547C6}" destId="{E7A0D457-EAC2-42E8-A235-9BC2F97F32A9}" srcOrd="2" destOrd="0" presId="urn:microsoft.com/office/officeart/2005/8/layout/hProcess11"/>
    <dgm:cxn modelId="{732AE8BB-40EA-4561-A3E5-ED325CA8D971}" type="presParOf" srcId="{E7A0D457-EAC2-42E8-A235-9BC2F97F32A9}" destId="{A22949DE-32EB-4AAB-B74B-A4A802BD499B}" srcOrd="0" destOrd="0" presId="urn:microsoft.com/office/officeart/2005/8/layout/hProcess11"/>
    <dgm:cxn modelId="{817677AF-4147-4D76-AECB-54890EA19543}" type="presParOf" srcId="{E7A0D457-EAC2-42E8-A235-9BC2F97F32A9}" destId="{197385C0-BD7C-4875-9147-954442BCDF6A}" srcOrd="1" destOrd="0" presId="urn:microsoft.com/office/officeart/2005/8/layout/hProcess11"/>
    <dgm:cxn modelId="{B8D2BD16-7665-4F3B-9896-4250D1E56E46}" type="presParOf" srcId="{E7A0D457-EAC2-42E8-A235-9BC2F97F32A9}" destId="{C859FF21-7FD6-4FAA-B24A-6A3E727F17D9}" srcOrd="2" destOrd="0" presId="urn:microsoft.com/office/officeart/2005/8/layout/hProcess11"/>
    <dgm:cxn modelId="{275B9803-FA28-4209-B813-D37FDCDA4C31}" type="presParOf" srcId="{65B61F5F-5687-472B-81FF-3112DCD547C6}" destId="{278C99EC-F2EA-4D9C-A6B5-01EAC7B49320}" srcOrd="3" destOrd="0" presId="urn:microsoft.com/office/officeart/2005/8/layout/hProcess11"/>
    <dgm:cxn modelId="{E8B2D788-8EDF-445A-8EAC-902438BBC1ED}" type="presParOf" srcId="{65B61F5F-5687-472B-81FF-3112DCD547C6}" destId="{5F5A71FE-9BBD-4014-A54B-A54690962BFD}" srcOrd="4" destOrd="0" presId="urn:microsoft.com/office/officeart/2005/8/layout/hProcess11"/>
    <dgm:cxn modelId="{F63DA42B-1CB3-4240-ADDC-9D2E7FB3037A}" type="presParOf" srcId="{5F5A71FE-9BBD-4014-A54B-A54690962BFD}" destId="{30D9E23A-D058-458A-BB8D-704C18EFCFEB}" srcOrd="0" destOrd="0" presId="urn:microsoft.com/office/officeart/2005/8/layout/hProcess11"/>
    <dgm:cxn modelId="{14399679-458D-4E9D-B01D-89396135C64C}" type="presParOf" srcId="{5F5A71FE-9BBD-4014-A54B-A54690962BFD}" destId="{C6CA09CA-D1BD-48E2-B87A-246875F1B0F4}" srcOrd="1" destOrd="0" presId="urn:microsoft.com/office/officeart/2005/8/layout/hProcess11"/>
    <dgm:cxn modelId="{48402270-4A49-4E71-9D9C-04C3254D6C87}" type="presParOf" srcId="{5F5A71FE-9BBD-4014-A54B-A54690962BFD}" destId="{E5C249C4-CA9B-4CCE-9789-86708283DF34}" srcOrd="2" destOrd="0" presId="urn:microsoft.com/office/officeart/2005/8/layout/hProcess11"/>
    <dgm:cxn modelId="{57E56B33-FEB5-4C54-875D-7BE3F02EA4F7}" type="presParOf" srcId="{65B61F5F-5687-472B-81FF-3112DCD547C6}" destId="{67FCFC04-5477-46D9-84E1-9141251FE041}" srcOrd="5" destOrd="0" presId="urn:microsoft.com/office/officeart/2005/8/layout/hProcess11"/>
    <dgm:cxn modelId="{D53092B0-E5DC-4EAE-ABDD-DDCEDC8C23F2}" type="presParOf" srcId="{65B61F5F-5687-472B-81FF-3112DCD547C6}" destId="{3E0F99E2-24F1-48C1-BEB2-ADD72BB07678}" srcOrd="6" destOrd="0" presId="urn:microsoft.com/office/officeart/2005/8/layout/hProcess11"/>
    <dgm:cxn modelId="{D24A9780-66A1-4EA7-81CB-49DB1960A236}" type="presParOf" srcId="{3E0F99E2-24F1-48C1-BEB2-ADD72BB07678}" destId="{CB1280C4-5073-43C0-9AD5-9D09365B740C}" srcOrd="0" destOrd="0" presId="urn:microsoft.com/office/officeart/2005/8/layout/hProcess11"/>
    <dgm:cxn modelId="{2FB87644-7D6E-4E8D-8A5D-2D2ECE9B9E45}" type="presParOf" srcId="{3E0F99E2-24F1-48C1-BEB2-ADD72BB07678}" destId="{03053F04-6710-4B0E-97FD-BA328B84F7E7}" srcOrd="1" destOrd="0" presId="urn:microsoft.com/office/officeart/2005/8/layout/hProcess11"/>
    <dgm:cxn modelId="{25CA3D42-E9A5-43B8-A10E-5A731223B162}" type="presParOf" srcId="{3E0F99E2-24F1-48C1-BEB2-ADD72BB07678}" destId="{43ADB3C3-C756-4105-8019-595954AB4EEF}" srcOrd="2" destOrd="0" presId="urn:microsoft.com/office/officeart/2005/8/layout/hProcess11"/>
    <dgm:cxn modelId="{6AFA69FB-6D7C-4DCE-A3DE-F606FA3BF60F}" type="presParOf" srcId="{65B61F5F-5687-472B-81FF-3112DCD547C6}" destId="{917923ED-7D9A-4CBC-B1E0-9F4D88997CAA}" srcOrd="7" destOrd="0" presId="urn:microsoft.com/office/officeart/2005/8/layout/hProcess11"/>
    <dgm:cxn modelId="{305486FE-FA69-45C3-A975-B544695EC6BA}" type="presParOf" srcId="{65B61F5F-5687-472B-81FF-3112DCD547C6}" destId="{E4FC6D69-0FC8-475A-AE98-47B0E910C27D}" srcOrd="8" destOrd="0" presId="urn:microsoft.com/office/officeart/2005/8/layout/hProcess11"/>
    <dgm:cxn modelId="{EC7EE760-C978-4EFD-A91A-17CE1037EDE8}" type="presParOf" srcId="{E4FC6D69-0FC8-475A-AE98-47B0E910C27D}" destId="{30AEE7DE-63F3-45D7-977F-0AF2D487C5C0}" srcOrd="0" destOrd="0" presId="urn:microsoft.com/office/officeart/2005/8/layout/hProcess11"/>
    <dgm:cxn modelId="{3832E2CD-F27C-4AD9-8785-C03278F6A927}" type="presParOf" srcId="{E4FC6D69-0FC8-475A-AE98-47B0E910C27D}" destId="{0C68B3A3-586F-4AF8-B1DF-2524FB4D7931}" srcOrd="1" destOrd="0" presId="urn:microsoft.com/office/officeart/2005/8/layout/hProcess11"/>
    <dgm:cxn modelId="{2D88D6EF-C96A-4C77-99B8-823CAE5AD7AF}" type="presParOf" srcId="{E4FC6D69-0FC8-475A-AE98-47B0E910C27D}" destId="{E45C6285-EB32-448F-804F-3E3D11DF3682}" srcOrd="2" destOrd="0" presId="urn:microsoft.com/office/officeart/2005/8/layout/hProcess11"/>
    <dgm:cxn modelId="{B0AFD6D6-6FC0-4B27-AB4D-7E017C05C9FB}" type="presParOf" srcId="{65B61F5F-5687-472B-81FF-3112DCD547C6}" destId="{3F7F82F8-9528-4EB4-BBE5-30B274B5617B}" srcOrd="9" destOrd="0" presId="urn:microsoft.com/office/officeart/2005/8/layout/hProcess11"/>
    <dgm:cxn modelId="{F8983B5E-C63E-4899-805C-D01FD66D8539}" type="presParOf" srcId="{65B61F5F-5687-472B-81FF-3112DCD547C6}" destId="{40E4B12D-7490-41ED-B4F2-368AAF5DD46B}" srcOrd="10" destOrd="0" presId="urn:microsoft.com/office/officeart/2005/8/layout/hProcess11"/>
    <dgm:cxn modelId="{F8D4B6FE-5853-4A65-8B03-7880BA1E9B34}" type="presParOf" srcId="{40E4B12D-7490-41ED-B4F2-368AAF5DD46B}" destId="{7999AA0A-2540-4D42-8BDE-4A3B56407C56}" srcOrd="0" destOrd="0" presId="urn:microsoft.com/office/officeart/2005/8/layout/hProcess11"/>
    <dgm:cxn modelId="{25A429E0-F44F-4B89-82A4-2839CD401A54}" type="presParOf" srcId="{40E4B12D-7490-41ED-B4F2-368AAF5DD46B}" destId="{0F0141F6-1C56-4315-B354-5A78596DD51A}" srcOrd="1" destOrd="0" presId="urn:microsoft.com/office/officeart/2005/8/layout/hProcess11"/>
    <dgm:cxn modelId="{F236F0F9-BEC5-41B2-B8E3-7A97FC150612}" type="presParOf" srcId="{40E4B12D-7490-41ED-B4F2-368AAF5DD46B}" destId="{3901F8A1-D0EE-4739-9DF7-249513E9113F}"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F5D604-73F5-431B-B479-D5412650BEB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1663193C-D8EB-4A1D-B96A-93180598091D}">
      <dgm:prSet phldrT="[Text]"/>
      <dgm:spPr/>
      <dgm:t>
        <a:bodyPr/>
        <a:lstStyle/>
        <a:p>
          <a:r>
            <a:rPr lang="de-DE" dirty="0">
              <a:solidFill>
                <a:schemeClr val="tx1"/>
              </a:solidFill>
            </a:rPr>
            <a:t>Wandel planen</a:t>
          </a:r>
        </a:p>
      </dgm:t>
    </dgm:pt>
    <dgm:pt modelId="{348FF6CB-5119-403E-A10B-F522759AB1A3}" type="parTrans" cxnId="{4E80F84A-90FE-4153-BF41-0BA6DAB393A2}">
      <dgm:prSet/>
      <dgm:spPr/>
      <dgm:t>
        <a:bodyPr/>
        <a:lstStyle/>
        <a:p>
          <a:endParaRPr lang="de-DE"/>
        </a:p>
      </dgm:t>
    </dgm:pt>
    <dgm:pt modelId="{5F5FFF9E-94E2-446C-A3F0-725EA7D22842}" type="sibTrans" cxnId="{4E80F84A-90FE-4153-BF41-0BA6DAB393A2}">
      <dgm:prSet/>
      <dgm:spPr/>
      <dgm:t>
        <a:bodyPr/>
        <a:lstStyle/>
        <a:p>
          <a:endParaRPr lang="de-DE"/>
        </a:p>
      </dgm:t>
    </dgm:pt>
    <dgm:pt modelId="{4A2BD048-0606-4B9A-B567-966B80965947}">
      <dgm:prSet phldrT="[Text]"/>
      <dgm:spPr/>
      <dgm:t>
        <a:bodyPr/>
        <a:lstStyle/>
        <a:p>
          <a:r>
            <a:rPr lang="de-DE" dirty="0">
              <a:solidFill>
                <a:schemeClr val="tx1"/>
              </a:solidFill>
            </a:rPr>
            <a:t>Ressourcen zur Verfügung stellen und Daten zur Evaluation nutzen</a:t>
          </a:r>
        </a:p>
      </dgm:t>
    </dgm:pt>
    <dgm:pt modelId="{1CEA9D22-978E-43BB-8B21-D685152FF080}" type="parTrans" cxnId="{FB96600E-52E6-45BC-B247-42D62851B726}">
      <dgm:prSet/>
      <dgm:spPr/>
      <dgm:t>
        <a:bodyPr/>
        <a:lstStyle/>
        <a:p>
          <a:endParaRPr lang="de-DE"/>
        </a:p>
      </dgm:t>
    </dgm:pt>
    <dgm:pt modelId="{4150321C-A621-4393-9DA3-7D2DFECBB1ED}" type="sibTrans" cxnId="{FB96600E-52E6-45BC-B247-42D62851B726}">
      <dgm:prSet/>
      <dgm:spPr/>
      <dgm:t>
        <a:bodyPr/>
        <a:lstStyle/>
        <a:p>
          <a:endParaRPr lang="de-DE"/>
        </a:p>
      </dgm:t>
    </dgm:pt>
    <dgm:pt modelId="{17C38D43-F99E-49BC-A8B7-4057277E12DC}">
      <dgm:prSet phldrT="[Text]"/>
      <dgm:spPr/>
      <dgm:t>
        <a:bodyPr/>
        <a:lstStyle/>
        <a:p>
          <a:r>
            <a:rPr lang="de-DE" dirty="0">
              <a:solidFill>
                <a:schemeClr val="tx1"/>
              </a:solidFill>
            </a:rPr>
            <a:t>Kommunikation und Wissensaustausch ermöglichen</a:t>
          </a:r>
        </a:p>
      </dgm:t>
    </dgm:pt>
    <dgm:pt modelId="{2FF4EDB7-832B-4D64-8DC3-B0268CB3D8CD}" type="parTrans" cxnId="{9AD2EE18-676A-46C6-8C72-2F7DC396D185}">
      <dgm:prSet/>
      <dgm:spPr/>
      <dgm:t>
        <a:bodyPr/>
        <a:lstStyle/>
        <a:p>
          <a:endParaRPr lang="de-DE"/>
        </a:p>
      </dgm:t>
    </dgm:pt>
    <dgm:pt modelId="{664DB652-4A5A-4DF7-9408-22924F65157F}" type="sibTrans" cxnId="{9AD2EE18-676A-46C6-8C72-2F7DC396D185}">
      <dgm:prSet/>
      <dgm:spPr/>
      <dgm:t>
        <a:bodyPr/>
        <a:lstStyle/>
        <a:p>
          <a:endParaRPr lang="de-DE"/>
        </a:p>
      </dgm:t>
    </dgm:pt>
    <dgm:pt modelId="{645418A6-D443-4EBF-AC0D-2B5923E5DACC}">
      <dgm:prSet phldrT="[Text]"/>
      <dgm:spPr/>
      <dgm:t>
        <a:bodyPr/>
        <a:lstStyle/>
        <a:p>
          <a:r>
            <a:rPr lang="de-DE" dirty="0">
              <a:solidFill>
                <a:schemeClr val="tx1"/>
              </a:solidFill>
            </a:rPr>
            <a:t>Widerständen, Abhängigkeiten und Finanzierungsrisiken antizipieren</a:t>
          </a:r>
        </a:p>
      </dgm:t>
    </dgm:pt>
    <dgm:pt modelId="{3C53B431-F676-4DC4-91A9-5B174CECCA9C}" type="parTrans" cxnId="{A06C6A32-B4B4-48DC-ABAF-64C7CCFE687A}">
      <dgm:prSet/>
      <dgm:spPr/>
      <dgm:t>
        <a:bodyPr/>
        <a:lstStyle/>
        <a:p>
          <a:endParaRPr lang="de-DE"/>
        </a:p>
      </dgm:t>
    </dgm:pt>
    <dgm:pt modelId="{67D3B471-8D37-4A7B-9E37-149B658B3CDD}" type="sibTrans" cxnId="{A06C6A32-B4B4-48DC-ABAF-64C7CCFE687A}">
      <dgm:prSet/>
      <dgm:spPr/>
      <dgm:t>
        <a:bodyPr/>
        <a:lstStyle/>
        <a:p>
          <a:endParaRPr lang="de-DE"/>
        </a:p>
      </dgm:t>
    </dgm:pt>
    <dgm:pt modelId="{1D8AFB7C-974C-4EAD-84C0-06FD0CF555AB}">
      <dgm:prSet phldrT="[Text]"/>
      <dgm:spPr/>
      <dgm:t>
        <a:bodyPr/>
        <a:lstStyle/>
        <a:p>
          <a:r>
            <a:rPr lang="de-DE" dirty="0">
              <a:solidFill>
                <a:schemeClr val="tx1"/>
              </a:solidFill>
            </a:rPr>
            <a:t>Erfolge feiern</a:t>
          </a:r>
        </a:p>
      </dgm:t>
    </dgm:pt>
    <dgm:pt modelId="{20B9DDB4-EFEE-4FB9-B9E9-E7FEE5745935}" type="parTrans" cxnId="{0C93ACA4-B27C-4188-873B-AEA7215CEA3E}">
      <dgm:prSet/>
      <dgm:spPr/>
      <dgm:t>
        <a:bodyPr/>
        <a:lstStyle/>
        <a:p>
          <a:endParaRPr lang="de-DE"/>
        </a:p>
      </dgm:t>
    </dgm:pt>
    <dgm:pt modelId="{6147FF6C-8F32-48D3-B22A-2C2251BA294A}" type="sibTrans" cxnId="{0C93ACA4-B27C-4188-873B-AEA7215CEA3E}">
      <dgm:prSet/>
      <dgm:spPr/>
      <dgm:t>
        <a:bodyPr/>
        <a:lstStyle/>
        <a:p>
          <a:endParaRPr lang="de-DE"/>
        </a:p>
      </dgm:t>
    </dgm:pt>
    <dgm:pt modelId="{C0EC4CF2-F2BD-4F40-94A2-43D412F192EB}">
      <dgm:prSet phldrT="[Text]"/>
      <dgm:spPr/>
      <dgm:t>
        <a:bodyPr/>
        <a:lstStyle/>
        <a:p>
          <a:r>
            <a:rPr lang="de-DE" dirty="0">
              <a:solidFill>
                <a:schemeClr val="tx1"/>
              </a:solidFill>
            </a:rPr>
            <a:t>Überprüfen, überarbeiten und kontinuierlich verbessern</a:t>
          </a:r>
        </a:p>
      </dgm:t>
    </dgm:pt>
    <dgm:pt modelId="{C4F7CF51-70D9-4043-9DF3-19D308A1E0DF}" type="parTrans" cxnId="{807C9D3F-AB37-452B-B115-4CFEBE4A09C4}">
      <dgm:prSet/>
      <dgm:spPr/>
      <dgm:t>
        <a:bodyPr/>
        <a:lstStyle/>
        <a:p>
          <a:endParaRPr lang="de-DE"/>
        </a:p>
      </dgm:t>
    </dgm:pt>
    <dgm:pt modelId="{55087C00-4CE8-4894-85B7-6720366C540F}" type="sibTrans" cxnId="{807C9D3F-AB37-452B-B115-4CFEBE4A09C4}">
      <dgm:prSet/>
      <dgm:spPr/>
      <dgm:t>
        <a:bodyPr/>
        <a:lstStyle/>
        <a:p>
          <a:endParaRPr lang="de-DE"/>
        </a:p>
      </dgm:t>
    </dgm:pt>
    <dgm:pt modelId="{76B0B4A6-4398-4E72-8E8C-E9CEEE98EE0E}" type="pres">
      <dgm:prSet presAssocID="{CEF5D604-73F5-431B-B479-D5412650BEB3}" presName="Name0" presStyleCnt="0">
        <dgm:presLayoutVars>
          <dgm:dir/>
          <dgm:resizeHandles val="exact"/>
        </dgm:presLayoutVars>
      </dgm:prSet>
      <dgm:spPr/>
    </dgm:pt>
    <dgm:pt modelId="{4C045693-5A37-47D0-B53B-5233548437BE}" type="pres">
      <dgm:prSet presAssocID="{CEF5D604-73F5-431B-B479-D5412650BEB3}" presName="cycle" presStyleCnt="0"/>
      <dgm:spPr/>
    </dgm:pt>
    <dgm:pt modelId="{7B236F57-4AF1-4BF1-9C9B-EDF181A0EE04}" type="pres">
      <dgm:prSet presAssocID="{1663193C-D8EB-4A1D-B96A-93180598091D}" presName="nodeFirstNode" presStyleLbl="node1" presStyleIdx="0" presStyleCnt="6">
        <dgm:presLayoutVars>
          <dgm:bulletEnabled val="1"/>
        </dgm:presLayoutVars>
      </dgm:prSet>
      <dgm:spPr/>
    </dgm:pt>
    <dgm:pt modelId="{1C8CAF6F-7C00-4BCE-96BB-DB887174E79C}" type="pres">
      <dgm:prSet presAssocID="{5F5FFF9E-94E2-446C-A3F0-725EA7D22842}" presName="sibTransFirstNode" presStyleLbl="bgShp" presStyleIdx="0" presStyleCnt="1"/>
      <dgm:spPr/>
    </dgm:pt>
    <dgm:pt modelId="{F06BBA3E-9D7A-47DB-9C8B-89050BEC8AAF}" type="pres">
      <dgm:prSet presAssocID="{4A2BD048-0606-4B9A-B567-966B80965947}" presName="nodeFollowingNodes" presStyleLbl="node1" presStyleIdx="1" presStyleCnt="6">
        <dgm:presLayoutVars>
          <dgm:bulletEnabled val="1"/>
        </dgm:presLayoutVars>
      </dgm:prSet>
      <dgm:spPr/>
    </dgm:pt>
    <dgm:pt modelId="{7D6FF9B5-92D2-486F-876F-EF5E550CFA3D}" type="pres">
      <dgm:prSet presAssocID="{17C38D43-F99E-49BC-A8B7-4057277E12DC}" presName="nodeFollowingNodes" presStyleLbl="node1" presStyleIdx="2" presStyleCnt="6">
        <dgm:presLayoutVars>
          <dgm:bulletEnabled val="1"/>
        </dgm:presLayoutVars>
      </dgm:prSet>
      <dgm:spPr/>
    </dgm:pt>
    <dgm:pt modelId="{1C1098AC-56EA-4F30-85B5-18DB699A015B}" type="pres">
      <dgm:prSet presAssocID="{645418A6-D443-4EBF-AC0D-2B5923E5DACC}" presName="nodeFollowingNodes" presStyleLbl="node1" presStyleIdx="3" presStyleCnt="6">
        <dgm:presLayoutVars>
          <dgm:bulletEnabled val="1"/>
        </dgm:presLayoutVars>
      </dgm:prSet>
      <dgm:spPr/>
    </dgm:pt>
    <dgm:pt modelId="{78D9A7C2-1D17-4E20-BBC8-3DD3F9DF71FC}" type="pres">
      <dgm:prSet presAssocID="{1D8AFB7C-974C-4EAD-84C0-06FD0CF555AB}" presName="nodeFollowingNodes" presStyleLbl="node1" presStyleIdx="4" presStyleCnt="6">
        <dgm:presLayoutVars>
          <dgm:bulletEnabled val="1"/>
        </dgm:presLayoutVars>
      </dgm:prSet>
      <dgm:spPr/>
    </dgm:pt>
    <dgm:pt modelId="{F13911DD-D193-44E3-902D-D9AAB852A829}" type="pres">
      <dgm:prSet presAssocID="{C0EC4CF2-F2BD-4F40-94A2-43D412F192EB}" presName="nodeFollowingNodes" presStyleLbl="node1" presStyleIdx="5" presStyleCnt="6">
        <dgm:presLayoutVars>
          <dgm:bulletEnabled val="1"/>
        </dgm:presLayoutVars>
      </dgm:prSet>
      <dgm:spPr/>
    </dgm:pt>
  </dgm:ptLst>
  <dgm:cxnLst>
    <dgm:cxn modelId="{41F97A00-C443-427A-A56A-E77EC8F0300A}" type="presOf" srcId="{CEF5D604-73F5-431B-B479-D5412650BEB3}" destId="{76B0B4A6-4398-4E72-8E8C-E9CEEE98EE0E}" srcOrd="0" destOrd="0" presId="urn:microsoft.com/office/officeart/2005/8/layout/cycle3"/>
    <dgm:cxn modelId="{FB96600E-52E6-45BC-B247-42D62851B726}" srcId="{CEF5D604-73F5-431B-B479-D5412650BEB3}" destId="{4A2BD048-0606-4B9A-B567-966B80965947}" srcOrd="1" destOrd="0" parTransId="{1CEA9D22-978E-43BB-8B21-D685152FF080}" sibTransId="{4150321C-A621-4393-9DA3-7D2DFECBB1ED}"/>
    <dgm:cxn modelId="{9AD2EE18-676A-46C6-8C72-2F7DC396D185}" srcId="{CEF5D604-73F5-431B-B479-D5412650BEB3}" destId="{17C38D43-F99E-49BC-A8B7-4057277E12DC}" srcOrd="2" destOrd="0" parTransId="{2FF4EDB7-832B-4D64-8DC3-B0268CB3D8CD}" sibTransId="{664DB652-4A5A-4DF7-9408-22924F65157F}"/>
    <dgm:cxn modelId="{A06C6A32-B4B4-48DC-ABAF-64C7CCFE687A}" srcId="{CEF5D604-73F5-431B-B479-D5412650BEB3}" destId="{645418A6-D443-4EBF-AC0D-2B5923E5DACC}" srcOrd="3" destOrd="0" parTransId="{3C53B431-F676-4DC4-91A9-5B174CECCA9C}" sibTransId="{67D3B471-8D37-4A7B-9E37-149B658B3CDD}"/>
    <dgm:cxn modelId="{807C9D3F-AB37-452B-B115-4CFEBE4A09C4}" srcId="{CEF5D604-73F5-431B-B479-D5412650BEB3}" destId="{C0EC4CF2-F2BD-4F40-94A2-43D412F192EB}" srcOrd="5" destOrd="0" parTransId="{C4F7CF51-70D9-4043-9DF3-19D308A1E0DF}" sibTransId="{55087C00-4CE8-4894-85B7-6720366C540F}"/>
    <dgm:cxn modelId="{3395F641-2322-4922-91A9-70F17706ECAC}" type="presOf" srcId="{645418A6-D443-4EBF-AC0D-2B5923E5DACC}" destId="{1C1098AC-56EA-4F30-85B5-18DB699A015B}" srcOrd="0" destOrd="0" presId="urn:microsoft.com/office/officeart/2005/8/layout/cycle3"/>
    <dgm:cxn modelId="{A21EB363-17C5-4178-99F8-71D8BA355ED6}" type="presOf" srcId="{5F5FFF9E-94E2-446C-A3F0-725EA7D22842}" destId="{1C8CAF6F-7C00-4BCE-96BB-DB887174E79C}" srcOrd="0" destOrd="0" presId="urn:microsoft.com/office/officeart/2005/8/layout/cycle3"/>
    <dgm:cxn modelId="{38212847-AE37-4A18-B93B-C45611550223}" type="presOf" srcId="{C0EC4CF2-F2BD-4F40-94A2-43D412F192EB}" destId="{F13911DD-D193-44E3-902D-D9AAB852A829}" srcOrd="0" destOrd="0" presId="urn:microsoft.com/office/officeart/2005/8/layout/cycle3"/>
    <dgm:cxn modelId="{4E80F84A-90FE-4153-BF41-0BA6DAB393A2}" srcId="{CEF5D604-73F5-431B-B479-D5412650BEB3}" destId="{1663193C-D8EB-4A1D-B96A-93180598091D}" srcOrd="0" destOrd="0" parTransId="{348FF6CB-5119-403E-A10B-F522759AB1A3}" sibTransId="{5F5FFF9E-94E2-446C-A3F0-725EA7D22842}"/>
    <dgm:cxn modelId="{EDE4628B-F813-4771-B26A-1DBB7C942E3F}" type="presOf" srcId="{1663193C-D8EB-4A1D-B96A-93180598091D}" destId="{7B236F57-4AF1-4BF1-9C9B-EDF181A0EE04}" srcOrd="0" destOrd="0" presId="urn:microsoft.com/office/officeart/2005/8/layout/cycle3"/>
    <dgm:cxn modelId="{0C93ACA4-B27C-4188-873B-AEA7215CEA3E}" srcId="{CEF5D604-73F5-431B-B479-D5412650BEB3}" destId="{1D8AFB7C-974C-4EAD-84C0-06FD0CF555AB}" srcOrd="4" destOrd="0" parTransId="{20B9DDB4-EFEE-4FB9-B9E9-E7FEE5745935}" sibTransId="{6147FF6C-8F32-48D3-B22A-2C2251BA294A}"/>
    <dgm:cxn modelId="{71875CBC-936D-4E99-AA13-392DE53C0681}" type="presOf" srcId="{1D8AFB7C-974C-4EAD-84C0-06FD0CF555AB}" destId="{78D9A7C2-1D17-4E20-BBC8-3DD3F9DF71FC}" srcOrd="0" destOrd="0" presId="urn:microsoft.com/office/officeart/2005/8/layout/cycle3"/>
    <dgm:cxn modelId="{BAF603E0-96F1-4B10-AE9C-8810519C2AFC}" type="presOf" srcId="{17C38D43-F99E-49BC-A8B7-4057277E12DC}" destId="{7D6FF9B5-92D2-486F-876F-EF5E550CFA3D}" srcOrd="0" destOrd="0" presId="urn:microsoft.com/office/officeart/2005/8/layout/cycle3"/>
    <dgm:cxn modelId="{673E2FF5-C6F7-441B-B908-90BB0C17D286}" type="presOf" srcId="{4A2BD048-0606-4B9A-B567-966B80965947}" destId="{F06BBA3E-9D7A-47DB-9C8B-89050BEC8AAF}" srcOrd="0" destOrd="0" presId="urn:microsoft.com/office/officeart/2005/8/layout/cycle3"/>
    <dgm:cxn modelId="{CFB9BB07-2CBB-42B3-8659-4271A8159719}" type="presParOf" srcId="{76B0B4A6-4398-4E72-8E8C-E9CEEE98EE0E}" destId="{4C045693-5A37-47D0-B53B-5233548437BE}" srcOrd="0" destOrd="0" presId="urn:microsoft.com/office/officeart/2005/8/layout/cycle3"/>
    <dgm:cxn modelId="{8F0C40BB-C98A-4C48-A31D-F383D70A3115}" type="presParOf" srcId="{4C045693-5A37-47D0-B53B-5233548437BE}" destId="{7B236F57-4AF1-4BF1-9C9B-EDF181A0EE04}" srcOrd="0" destOrd="0" presId="urn:microsoft.com/office/officeart/2005/8/layout/cycle3"/>
    <dgm:cxn modelId="{2BC63208-67A4-471A-B1F8-58D28C673320}" type="presParOf" srcId="{4C045693-5A37-47D0-B53B-5233548437BE}" destId="{1C8CAF6F-7C00-4BCE-96BB-DB887174E79C}" srcOrd="1" destOrd="0" presId="urn:microsoft.com/office/officeart/2005/8/layout/cycle3"/>
    <dgm:cxn modelId="{6E44793D-3A5C-4A81-9311-938419885CF3}" type="presParOf" srcId="{4C045693-5A37-47D0-B53B-5233548437BE}" destId="{F06BBA3E-9D7A-47DB-9C8B-89050BEC8AAF}" srcOrd="2" destOrd="0" presId="urn:microsoft.com/office/officeart/2005/8/layout/cycle3"/>
    <dgm:cxn modelId="{8CE38263-948B-4A50-92F8-9339126E96AD}" type="presParOf" srcId="{4C045693-5A37-47D0-B53B-5233548437BE}" destId="{7D6FF9B5-92D2-486F-876F-EF5E550CFA3D}" srcOrd="3" destOrd="0" presId="urn:microsoft.com/office/officeart/2005/8/layout/cycle3"/>
    <dgm:cxn modelId="{CF56652B-9CF3-440D-B521-8BD1836EB67D}" type="presParOf" srcId="{4C045693-5A37-47D0-B53B-5233548437BE}" destId="{1C1098AC-56EA-4F30-85B5-18DB699A015B}" srcOrd="4" destOrd="0" presId="urn:microsoft.com/office/officeart/2005/8/layout/cycle3"/>
    <dgm:cxn modelId="{0A01368A-D040-4ED8-81EF-4CE27F68A260}" type="presParOf" srcId="{4C045693-5A37-47D0-B53B-5233548437BE}" destId="{78D9A7C2-1D17-4E20-BBC8-3DD3F9DF71FC}" srcOrd="5" destOrd="0" presId="urn:microsoft.com/office/officeart/2005/8/layout/cycle3"/>
    <dgm:cxn modelId="{3A1B3982-BCDD-41C1-BB70-07481F9060E4}" type="presParOf" srcId="{4C045693-5A37-47D0-B53B-5233548437BE}" destId="{F13911DD-D193-44E3-902D-D9AAB852A829}"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CABCD5-96DE-4748-B461-DC313E71316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de-DE"/>
        </a:p>
      </dgm:t>
    </dgm:pt>
    <dgm:pt modelId="{4BE9B213-A731-4991-B9B6-07A66B268866}">
      <dgm:prSet phldrT="[Text]" custT="1"/>
      <dgm:spPr>
        <a:solidFill>
          <a:srgbClr val="3B687F"/>
        </a:solidFill>
      </dgm:spPr>
      <dgm:t>
        <a:bodyPr/>
        <a:lstStyle/>
        <a:p>
          <a:r>
            <a:rPr lang="de-DE" sz="1400" dirty="0"/>
            <a:t>Klimamanager</a:t>
          </a:r>
        </a:p>
      </dgm:t>
    </dgm:pt>
    <dgm:pt modelId="{A09DD9F5-4CE8-44C1-94CC-C6563D8A706D}" type="parTrans" cxnId="{C0C0E1FF-EC2A-4479-A3EB-174311A9C47B}">
      <dgm:prSet/>
      <dgm:spPr/>
      <dgm:t>
        <a:bodyPr/>
        <a:lstStyle/>
        <a:p>
          <a:endParaRPr lang="de-DE"/>
        </a:p>
      </dgm:t>
    </dgm:pt>
    <dgm:pt modelId="{2B4E08EB-6D10-4828-8B33-23E29BED5BF3}" type="sibTrans" cxnId="{C0C0E1FF-EC2A-4479-A3EB-174311A9C47B}">
      <dgm:prSet/>
      <dgm:spPr>
        <a:solidFill>
          <a:srgbClr val="F9B000">
            <a:alpha val="90000"/>
          </a:srgbClr>
        </a:solidFill>
        <a:ln>
          <a:solidFill>
            <a:srgbClr val="F9B000"/>
          </a:solidFill>
        </a:ln>
      </dgm:spPr>
      <dgm:t>
        <a:bodyPr/>
        <a:lstStyle/>
        <a:p>
          <a:r>
            <a:rPr lang="de-DE" dirty="0"/>
            <a:t>Schnittstelle zum Management </a:t>
          </a:r>
        </a:p>
      </dgm:t>
    </dgm:pt>
    <dgm:pt modelId="{757CF1C5-E87B-4882-AD52-8EA128F308DE}" type="asst">
      <dgm:prSet phldrT="[Text]" custT="1"/>
      <dgm:spPr>
        <a:solidFill>
          <a:srgbClr val="3B687F"/>
        </a:solidFill>
      </dgm:spPr>
      <dgm:t>
        <a:bodyPr/>
        <a:lstStyle/>
        <a:p>
          <a:r>
            <a:rPr lang="de-DE" sz="1400" dirty="0"/>
            <a:t>Operativ Verantwortlicher</a:t>
          </a:r>
        </a:p>
      </dgm:t>
    </dgm:pt>
    <dgm:pt modelId="{3ED1F207-FCAE-4602-819D-184752006158}" type="parTrans" cxnId="{712CA81F-D036-42FE-A50C-637910D83F65}">
      <dgm:prSet/>
      <dgm:spPr/>
      <dgm:t>
        <a:bodyPr/>
        <a:lstStyle/>
        <a:p>
          <a:endParaRPr lang="de-DE"/>
        </a:p>
      </dgm:t>
    </dgm:pt>
    <dgm:pt modelId="{B7AE1726-89F1-4FAC-9007-C35A08FB6398}" type="sibTrans" cxnId="{712CA81F-D036-42FE-A50C-637910D83F65}">
      <dgm:prSet custT="1"/>
      <dgm:spPr>
        <a:solidFill>
          <a:srgbClr val="F9B000">
            <a:alpha val="90000"/>
          </a:srgbClr>
        </a:solidFill>
        <a:ln>
          <a:solidFill>
            <a:srgbClr val="F9B000"/>
          </a:solidFill>
        </a:ln>
      </dgm:spPr>
      <dgm:t>
        <a:bodyPr/>
        <a:lstStyle/>
        <a:p>
          <a:pPr marL="0" lvl="0" indent="0" algn="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Koordinierung</a:t>
          </a:r>
        </a:p>
      </dgm:t>
    </dgm:pt>
    <dgm:pt modelId="{6BD47AE1-0EF2-4FA8-ADCC-A7E789AA4334}">
      <dgm:prSet phldrT="[Text]" custT="1"/>
      <dgm:spPr>
        <a:solidFill>
          <a:srgbClr val="3B687F"/>
        </a:solidFill>
      </dgm:spPr>
      <dgm:t>
        <a:bodyPr/>
        <a:lstStyle/>
        <a:p>
          <a:r>
            <a:rPr lang="de-DE" sz="1400" dirty="0"/>
            <a:t>Ansprechpartner Tochtergesellschaft</a:t>
          </a:r>
        </a:p>
      </dgm:t>
    </dgm:pt>
    <dgm:pt modelId="{F0423765-6D57-468D-B3BD-678288251DC0}" type="parTrans" cxnId="{C96EA582-1226-4C28-8604-D9B12B508527}">
      <dgm:prSet/>
      <dgm:spPr/>
      <dgm:t>
        <a:bodyPr/>
        <a:lstStyle/>
        <a:p>
          <a:endParaRPr lang="de-DE"/>
        </a:p>
      </dgm:t>
    </dgm:pt>
    <dgm:pt modelId="{233E01DB-91D3-4CA5-9C12-7D2B2FED390F}" type="sibTrans" cxnId="{C96EA582-1226-4C28-8604-D9B12B508527}">
      <dgm:prSet custT="1"/>
      <dgm:spPr>
        <a:solidFill>
          <a:srgbClr val="F9B000">
            <a:alpha val="90000"/>
          </a:srgbClr>
        </a:solidFill>
        <a:ln>
          <a:solidFill>
            <a:srgbClr val="F9B000"/>
          </a:solidFill>
        </a:ln>
      </dgm:spPr>
      <dgm:t>
        <a:bodyPr/>
        <a:lstStyle/>
        <a:p>
          <a:pPr marL="0" lvl="0" indent="0" algn="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Konsolidierung</a:t>
          </a:r>
        </a:p>
      </dgm:t>
    </dgm:pt>
    <dgm:pt modelId="{27D1BB74-F79D-4FF3-AF8F-338328B492B9}">
      <dgm:prSet phldrT="[Text]" custT="1"/>
      <dgm:spPr>
        <a:solidFill>
          <a:srgbClr val="3B687F"/>
        </a:solidFill>
      </dgm:spPr>
      <dgm:t>
        <a:bodyPr/>
        <a:lstStyle/>
        <a:p>
          <a:r>
            <a:rPr lang="de-DE" sz="1400" dirty="0"/>
            <a:t>Standort-verantwortlicher</a:t>
          </a:r>
        </a:p>
      </dgm:t>
    </dgm:pt>
    <dgm:pt modelId="{11858DB2-2459-437C-9B44-FEEB0CF0825D}" type="parTrans" cxnId="{E50BC040-330C-4D2D-972B-70A3F1AC00E9}">
      <dgm:prSet/>
      <dgm:spPr/>
      <dgm:t>
        <a:bodyPr/>
        <a:lstStyle/>
        <a:p>
          <a:endParaRPr lang="de-DE"/>
        </a:p>
      </dgm:t>
    </dgm:pt>
    <dgm:pt modelId="{273A8835-0472-4534-BB42-41ACF31079FF}" type="sibTrans" cxnId="{E50BC040-330C-4D2D-972B-70A3F1AC00E9}">
      <dgm:prSet custT="1"/>
      <dgm:spPr>
        <a:solidFill>
          <a:srgbClr val="F9B000">
            <a:alpha val="90000"/>
          </a:srgbClr>
        </a:solidFill>
        <a:ln>
          <a:solidFill>
            <a:srgbClr val="F9B000"/>
          </a:solidFill>
        </a:ln>
      </dgm:spPr>
      <dgm:t>
        <a:bodyPr/>
        <a:lstStyle/>
        <a:p>
          <a:r>
            <a:rPr lang="de-DE" sz="1000" dirty="0"/>
            <a:t>4-Augen-Prüfung</a:t>
          </a:r>
        </a:p>
      </dgm:t>
    </dgm:pt>
    <dgm:pt modelId="{7FCBA6CB-816B-4BA5-AD91-CB76A9B65216}">
      <dgm:prSet phldrT="[Text]" custT="1"/>
      <dgm:spPr>
        <a:solidFill>
          <a:srgbClr val="3B687F"/>
        </a:solidFill>
      </dgm:spPr>
      <dgm:t>
        <a:bodyPr/>
        <a:lstStyle/>
        <a:p>
          <a:r>
            <a:rPr lang="de-DE" sz="1400" dirty="0"/>
            <a:t>Daten-verantwortliche</a:t>
          </a:r>
          <a:r>
            <a:rPr lang="de-DE" sz="1500" dirty="0"/>
            <a:t>r</a:t>
          </a:r>
        </a:p>
      </dgm:t>
    </dgm:pt>
    <dgm:pt modelId="{CA1553D9-DB47-4C05-8439-F95D944CB1A9}" type="parTrans" cxnId="{E5DAD66B-3338-408D-9F12-B4A7EAD06605}">
      <dgm:prSet/>
      <dgm:spPr/>
      <dgm:t>
        <a:bodyPr/>
        <a:lstStyle/>
        <a:p>
          <a:endParaRPr lang="de-DE"/>
        </a:p>
      </dgm:t>
    </dgm:pt>
    <dgm:pt modelId="{CAC0271D-5569-4685-8C7A-465D8EC7C958}" type="sibTrans" cxnId="{E5DAD66B-3338-408D-9F12-B4A7EAD06605}">
      <dgm:prSet custT="1"/>
      <dgm:spPr>
        <a:solidFill>
          <a:srgbClr val="F9B000">
            <a:alpha val="90000"/>
          </a:srgbClr>
        </a:solidFill>
        <a:ln>
          <a:solidFill>
            <a:srgbClr val="F9B000"/>
          </a:solidFill>
        </a:ln>
      </dgm:spPr>
      <dgm:t>
        <a:bodyPr/>
        <a:lstStyle/>
        <a:p>
          <a:r>
            <a:rPr lang="de-DE" sz="1000" dirty="0"/>
            <a:t>Standort/Produkte/DL</a:t>
          </a:r>
        </a:p>
      </dgm:t>
    </dgm:pt>
    <dgm:pt modelId="{42D070F8-D7FC-4916-8429-9DD6CBFEB014}" type="pres">
      <dgm:prSet presAssocID="{83CABCD5-96DE-4748-B461-DC313E713165}" presName="hierChild1" presStyleCnt="0">
        <dgm:presLayoutVars>
          <dgm:orgChart val="1"/>
          <dgm:chPref val="1"/>
          <dgm:dir/>
          <dgm:animOne val="branch"/>
          <dgm:animLvl val="lvl"/>
          <dgm:resizeHandles/>
        </dgm:presLayoutVars>
      </dgm:prSet>
      <dgm:spPr/>
    </dgm:pt>
    <dgm:pt modelId="{F7A1F38E-386F-4C69-88BC-E70851086F41}" type="pres">
      <dgm:prSet presAssocID="{4BE9B213-A731-4991-B9B6-07A66B268866}" presName="hierRoot1" presStyleCnt="0">
        <dgm:presLayoutVars>
          <dgm:hierBranch val="init"/>
        </dgm:presLayoutVars>
      </dgm:prSet>
      <dgm:spPr/>
    </dgm:pt>
    <dgm:pt modelId="{45E0964C-A444-4F13-974E-14E794000AFC}" type="pres">
      <dgm:prSet presAssocID="{4BE9B213-A731-4991-B9B6-07A66B268866}" presName="rootComposite1" presStyleCnt="0"/>
      <dgm:spPr/>
    </dgm:pt>
    <dgm:pt modelId="{1BE27800-3BFC-4196-A176-19960DA730CD}" type="pres">
      <dgm:prSet presAssocID="{4BE9B213-A731-4991-B9B6-07A66B268866}" presName="rootText1" presStyleLbl="node0" presStyleIdx="0" presStyleCnt="1">
        <dgm:presLayoutVars>
          <dgm:chMax/>
          <dgm:chPref val="3"/>
        </dgm:presLayoutVars>
      </dgm:prSet>
      <dgm:spPr/>
    </dgm:pt>
    <dgm:pt modelId="{F02A3246-5E1A-40A2-9357-FC3B8C6AA5E5}" type="pres">
      <dgm:prSet presAssocID="{4BE9B213-A731-4991-B9B6-07A66B268866}" presName="titleText1" presStyleLbl="fgAcc0" presStyleIdx="0" presStyleCnt="1">
        <dgm:presLayoutVars>
          <dgm:chMax val="0"/>
          <dgm:chPref val="0"/>
        </dgm:presLayoutVars>
      </dgm:prSet>
      <dgm:spPr/>
    </dgm:pt>
    <dgm:pt modelId="{6974C075-F179-4FED-BE87-077E0CE80EE1}" type="pres">
      <dgm:prSet presAssocID="{4BE9B213-A731-4991-B9B6-07A66B268866}" presName="rootConnector1" presStyleLbl="node1" presStyleIdx="0" presStyleCnt="3"/>
      <dgm:spPr/>
    </dgm:pt>
    <dgm:pt modelId="{ACD32AED-24F6-4765-A2F2-E23983A7D4C7}" type="pres">
      <dgm:prSet presAssocID="{4BE9B213-A731-4991-B9B6-07A66B268866}" presName="hierChild2" presStyleCnt="0"/>
      <dgm:spPr/>
    </dgm:pt>
    <dgm:pt modelId="{063A9DFF-62AA-468C-923E-7C35AA1135A2}" type="pres">
      <dgm:prSet presAssocID="{F0423765-6D57-468D-B3BD-678288251DC0}" presName="Name37" presStyleLbl="parChTrans1D2" presStyleIdx="0" presStyleCnt="4"/>
      <dgm:spPr/>
    </dgm:pt>
    <dgm:pt modelId="{9332ECAA-0AC3-4B50-AA63-E1DF0821482C}" type="pres">
      <dgm:prSet presAssocID="{6BD47AE1-0EF2-4FA8-ADCC-A7E789AA4334}" presName="hierRoot2" presStyleCnt="0">
        <dgm:presLayoutVars>
          <dgm:hierBranch val="init"/>
        </dgm:presLayoutVars>
      </dgm:prSet>
      <dgm:spPr/>
    </dgm:pt>
    <dgm:pt modelId="{E3582FE4-A6BE-4F9F-9AA3-6D5C5F03F08A}" type="pres">
      <dgm:prSet presAssocID="{6BD47AE1-0EF2-4FA8-ADCC-A7E789AA4334}" presName="rootComposite" presStyleCnt="0"/>
      <dgm:spPr/>
    </dgm:pt>
    <dgm:pt modelId="{CA90015D-FE48-4F80-87C9-F91986EDBF59}" type="pres">
      <dgm:prSet presAssocID="{6BD47AE1-0EF2-4FA8-ADCC-A7E789AA4334}" presName="rootText" presStyleLbl="node1" presStyleIdx="0" presStyleCnt="3">
        <dgm:presLayoutVars>
          <dgm:chMax/>
          <dgm:chPref val="3"/>
        </dgm:presLayoutVars>
      </dgm:prSet>
      <dgm:spPr/>
    </dgm:pt>
    <dgm:pt modelId="{C0D1B4B1-28AE-4F57-A1FC-C1EB1978E9C3}" type="pres">
      <dgm:prSet presAssocID="{6BD47AE1-0EF2-4FA8-ADCC-A7E789AA4334}" presName="titleText2" presStyleLbl="fgAcc1" presStyleIdx="0" presStyleCnt="3">
        <dgm:presLayoutVars>
          <dgm:chMax val="0"/>
          <dgm:chPref val="0"/>
        </dgm:presLayoutVars>
      </dgm:prSet>
      <dgm:spPr/>
    </dgm:pt>
    <dgm:pt modelId="{D1A6424E-BE3D-4517-B1A8-B268236569A9}" type="pres">
      <dgm:prSet presAssocID="{6BD47AE1-0EF2-4FA8-ADCC-A7E789AA4334}" presName="rootConnector" presStyleLbl="node2" presStyleIdx="0" presStyleCnt="0"/>
      <dgm:spPr/>
    </dgm:pt>
    <dgm:pt modelId="{6BF7B4D5-F604-40E5-AAB3-491EC009296D}" type="pres">
      <dgm:prSet presAssocID="{6BD47AE1-0EF2-4FA8-ADCC-A7E789AA4334}" presName="hierChild4" presStyleCnt="0"/>
      <dgm:spPr/>
    </dgm:pt>
    <dgm:pt modelId="{AE5CC54B-B72E-4D82-B838-926170FA7FBA}" type="pres">
      <dgm:prSet presAssocID="{6BD47AE1-0EF2-4FA8-ADCC-A7E789AA4334}" presName="hierChild5" presStyleCnt="0"/>
      <dgm:spPr/>
    </dgm:pt>
    <dgm:pt modelId="{29B7BAB5-3ACD-4FFA-98CE-FCBED81DD1B2}" type="pres">
      <dgm:prSet presAssocID="{11858DB2-2459-437C-9B44-FEEB0CF0825D}" presName="Name37" presStyleLbl="parChTrans1D2" presStyleIdx="1" presStyleCnt="4"/>
      <dgm:spPr/>
    </dgm:pt>
    <dgm:pt modelId="{E759B17F-9588-431A-82A0-AFFCAAE102D1}" type="pres">
      <dgm:prSet presAssocID="{27D1BB74-F79D-4FF3-AF8F-338328B492B9}" presName="hierRoot2" presStyleCnt="0">
        <dgm:presLayoutVars>
          <dgm:hierBranch val="init"/>
        </dgm:presLayoutVars>
      </dgm:prSet>
      <dgm:spPr/>
    </dgm:pt>
    <dgm:pt modelId="{39169375-DCE1-4C85-B040-C2760F39B1A0}" type="pres">
      <dgm:prSet presAssocID="{27D1BB74-F79D-4FF3-AF8F-338328B492B9}" presName="rootComposite" presStyleCnt="0"/>
      <dgm:spPr/>
    </dgm:pt>
    <dgm:pt modelId="{D4049CA3-0546-4FBD-9A59-BFA7CDC96F9D}" type="pres">
      <dgm:prSet presAssocID="{27D1BB74-F79D-4FF3-AF8F-338328B492B9}" presName="rootText" presStyleLbl="node1" presStyleIdx="1" presStyleCnt="3">
        <dgm:presLayoutVars>
          <dgm:chMax/>
          <dgm:chPref val="3"/>
        </dgm:presLayoutVars>
      </dgm:prSet>
      <dgm:spPr/>
    </dgm:pt>
    <dgm:pt modelId="{1CB8E522-F3E1-49E9-8481-1122A66F1F5D}" type="pres">
      <dgm:prSet presAssocID="{27D1BB74-F79D-4FF3-AF8F-338328B492B9}" presName="titleText2" presStyleLbl="fgAcc1" presStyleIdx="1" presStyleCnt="3">
        <dgm:presLayoutVars>
          <dgm:chMax val="0"/>
          <dgm:chPref val="0"/>
        </dgm:presLayoutVars>
      </dgm:prSet>
      <dgm:spPr/>
    </dgm:pt>
    <dgm:pt modelId="{C707F625-C6EF-45FA-A3E3-71ADB0B3F92D}" type="pres">
      <dgm:prSet presAssocID="{27D1BB74-F79D-4FF3-AF8F-338328B492B9}" presName="rootConnector" presStyleLbl="node2" presStyleIdx="0" presStyleCnt="0"/>
      <dgm:spPr/>
    </dgm:pt>
    <dgm:pt modelId="{65E0148A-062D-4ACE-B9B8-3CBA985CB41A}" type="pres">
      <dgm:prSet presAssocID="{27D1BB74-F79D-4FF3-AF8F-338328B492B9}" presName="hierChild4" presStyleCnt="0"/>
      <dgm:spPr/>
    </dgm:pt>
    <dgm:pt modelId="{A29D6F28-4AFD-47A9-8919-1FA6CEB7DBDE}" type="pres">
      <dgm:prSet presAssocID="{27D1BB74-F79D-4FF3-AF8F-338328B492B9}" presName="hierChild5" presStyleCnt="0"/>
      <dgm:spPr/>
    </dgm:pt>
    <dgm:pt modelId="{AD153452-F8AC-4C4A-9D97-45DACDEC6F32}" type="pres">
      <dgm:prSet presAssocID="{CA1553D9-DB47-4C05-8439-F95D944CB1A9}" presName="Name37" presStyleLbl="parChTrans1D2" presStyleIdx="2" presStyleCnt="4"/>
      <dgm:spPr/>
    </dgm:pt>
    <dgm:pt modelId="{6AEBDCB0-721D-4155-B8D5-FD70C39C950D}" type="pres">
      <dgm:prSet presAssocID="{7FCBA6CB-816B-4BA5-AD91-CB76A9B65216}" presName="hierRoot2" presStyleCnt="0">
        <dgm:presLayoutVars>
          <dgm:hierBranch val="init"/>
        </dgm:presLayoutVars>
      </dgm:prSet>
      <dgm:spPr/>
    </dgm:pt>
    <dgm:pt modelId="{B25049C1-C3C0-4BA5-B18A-890F0FD93D10}" type="pres">
      <dgm:prSet presAssocID="{7FCBA6CB-816B-4BA5-AD91-CB76A9B65216}" presName="rootComposite" presStyleCnt="0"/>
      <dgm:spPr/>
    </dgm:pt>
    <dgm:pt modelId="{4691D49A-35A7-4D7B-B793-F6A0CF0A1EB2}" type="pres">
      <dgm:prSet presAssocID="{7FCBA6CB-816B-4BA5-AD91-CB76A9B65216}" presName="rootText" presStyleLbl="node1" presStyleIdx="2" presStyleCnt="3">
        <dgm:presLayoutVars>
          <dgm:chMax/>
          <dgm:chPref val="3"/>
        </dgm:presLayoutVars>
      </dgm:prSet>
      <dgm:spPr/>
    </dgm:pt>
    <dgm:pt modelId="{E9DB9FAC-B5BE-4FB2-BF52-9E19E0F35DE2}" type="pres">
      <dgm:prSet presAssocID="{7FCBA6CB-816B-4BA5-AD91-CB76A9B65216}" presName="titleText2" presStyleLbl="fgAcc1" presStyleIdx="2" presStyleCnt="3">
        <dgm:presLayoutVars>
          <dgm:chMax val="0"/>
          <dgm:chPref val="0"/>
        </dgm:presLayoutVars>
      </dgm:prSet>
      <dgm:spPr/>
    </dgm:pt>
    <dgm:pt modelId="{CF06E074-8E67-4149-90B0-BE1D59CE4FA4}" type="pres">
      <dgm:prSet presAssocID="{7FCBA6CB-816B-4BA5-AD91-CB76A9B65216}" presName="rootConnector" presStyleLbl="node2" presStyleIdx="0" presStyleCnt="0"/>
      <dgm:spPr/>
    </dgm:pt>
    <dgm:pt modelId="{B588C55B-83F2-4B86-8B7B-F83F1CD668EC}" type="pres">
      <dgm:prSet presAssocID="{7FCBA6CB-816B-4BA5-AD91-CB76A9B65216}" presName="hierChild4" presStyleCnt="0"/>
      <dgm:spPr/>
    </dgm:pt>
    <dgm:pt modelId="{E7B19E5F-17AB-4CF1-92D1-B6B5E936C67B}" type="pres">
      <dgm:prSet presAssocID="{7FCBA6CB-816B-4BA5-AD91-CB76A9B65216}" presName="hierChild5" presStyleCnt="0"/>
      <dgm:spPr/>
    </dgm:pt>
    <dgm:pt modelId="{C2C8E429-5BDC-4D06-B3CE-A6614146018A}" type="pres">
      <dgm:prSet presAssocID="{4BE9B213-A731-4991-B9B6-07A66B268866}" presName="hierChild3" presStyleCnt="0"/>
      <dgm:spPr/>
    </dgm:pt>
    <dgm:pt modelId="{C863C539-4E4A-42CA-B303-411D9EEEB783}" type="pres">
      <dgm:prSet presAssocID="{3ED1F207-FCAE-4602-819D-184752006158}" presName="Name96" presStyleLbl="parChTrans1D2" presStyleIdx="3" presStyleCnt="4"/>
      <dgm:spPr/>
    </dgm:pt>
    <dgm:pt modelId="{388ECE52-5242-4C01-A216-1783E75D7560}" type="pres">
      <dgm:prSet presAssocID="{757CF1C5-E87B-4882-AD52-8EA128F308DE}" presName="hierRoot3" presStyleCnt="0">
        <dgm:presLayoutVars>
          <dgm:hierBranch val="init"/>
        </dgm:presLayoutVars>
      </dgm:prSet>
      <dgm:spPr/>
    </dgm:pt>
    <dgm:pt modelId="{1A10EA99-EDD3-4371-A793-F448866A5BF3}" type="pres">
      <dgm:prSet presAssocID="{757CF1C5-E87B-4882-AD52-8EA128F308DE}" presName="rootComposite3" presStyleCnt="0"/>
      <dgm:spPr/>
    </dgm:pt>
    <dgm:pt modelId="{F7CCA77D-CD6E-451A-AF64-2E359A1770A2}" type="pres">
      <dgm:prSet presAssocID="{757CF1C5-E87B-4882-AD52-8EA128F308DE}" presName="rootText3" presStyleLbl="asst1" presStyleIdx="0" presStyleCnt="1">
        <dgm:presLayoutVars>
          <dgm:chPref val="3"/>
        </dgm:presLayoutVars>
      </dgm:prSet>
      <dgm:spPr/>
    </dgm:pt>
    <dgm:pt modelId="{757AA0DF-213E-4348-94F4-B35F95158ECE}" type="pres">
      <dgm:prSet presAssocID="{757CF1C5-E87B-4882-AD52-8EA128F308DE}" presName="titleText3" presStyleLbl="fgAcc2" presStyleIdx="0" presStyleCnt="1">
        <dgm:presLayoutVars>
          <dgm:chMax val="0"/>
          <dgm:chPref val="0"/>
        </dgm:presLayoutVars>
      </dgm:prSet>
      <dgm:spPr/>
    </dgm:pt>
    <dgm:pt modelId="{EED15533-9599-4510-89C2-8B27011555EB}" type="pres">
      <dgm:prSet presAssocID="{757CF1C5-E87B-4882-AD52-8EA128F308DE}" presName="rootConnector3" presStyleLbl="asst1" presStyleIdx="0" presStyleCnt="1"/>
      <dgm:spPr/>
    </dgm:pt>
    <dgm:pt modelId="{D5A4C495-5E2F-4EB7-BBA8-56E22046ADBC}" type="pres">
      <dgm:prSet presAssocID="{757CF1C5-E87B-4882-AD52-8EA128F308DE}" presName="hierChild6" presStyleCnt="0"/>
      <dgm:spPr/>
    </dgm:pt>
    <dgm:pt modelId="{49E92B11-512C-46A4-BB3C-5934B7D61738}" type="pres">
      <dgm:prSet presAssocID="{757CF1C5-E87B-4882-AD52-8EA128F308DE}" presName="hierChild7" presStyleCnt="0"/>
      <dgm:spPr/>
    </dgm:pt>
  </dgm:ptLst>
  <dgm:cxnLst>
    <dgm:cxn modelId="{62AC6D13-EDD7-4111-A8D1-904FCF65177A}" type="presOf" srcId="{6BD47AE1-0EF2-4FA8-ADCC-A7E789AA4334}" destId="{D1A6424E-BE3D-4517-B1A8-B268236569A9}" srcOrd="1" destOrd="0" presId="urn:microsoft.com/office/officeart/2008/layout/NameandTitleOrganizationalChart"/>
    <dgm:cxn modelId="{35795916-FDC8-48A8-9259-06A76EBE558D}" type="presOf" srcId="{7FCBA6CB-816B-4BA5-AD91-CB76A9B65216}" destId="{CF06E074-8E67-4149-90B0-BE1D59CE4FA4}" srcOrd="1" destOrd="0" presId="urn:microsoft.com/office/officeart/2008/layout/NameandTitleOrganizationalChart"/>
    <dgm:cxn modelId="{712CA81F-D036-42FE-A50C-637910D83F65}" srcId="{4BE9B213-A731-4991-B9B6-07A66B268866}" destId="{757CF1C5-E87B-4882-AD52-8EA128F308DE}" srcOrd="0" destOrd="0" parTransId="{3ED1F207-FCAE-4602-819D-184752006158}" sibTransId="{B7AE1726-89F1-4FAC-9007-C35A08FB6398}"/>
    <dgm:cxn modelId="{A2037B23-55EE-44D9-9EC5-873921514527}" type="presOf" srcId="{3ED1F207-FCAE-4602-819D-184752006158}" destId="{C863C539-4E4A-42CA-B303-411D9EEEB783}" srcOrd="0" destOrd="0" presId="urn:microsoft.com/office/officeart/2008/layout/NameandTitleOrganizationalChart"/>
    <dgm:cxn modelId="{D9B5442E-A390-49BA-A7DA-E9AB0C94553A}" type="presOf" srcId="{4BE9B213-A731-4991-B9B6-07A66B268866}" destId="{6974C075-F179-4FED-BE87-077E0CE80EE1}" srcOrd="1" destOrd="0" presId="urn:microsoft.com/office/officeart/2008/layout/NameandTitleOrganizationalChart"/>
    <dgm:cxn modelId="{BDD18535-7E87-4E9C-BC48-B7CAF3FFF39E}" type="presOf" srcId="{6BD47AE1-0EF2-4FA8-ADCC-A7E789AA4334}" destId="{CA90015D-FE48-4F80-87C9-F91986EDBF59}" srcOrd="0" destOrd="0" presId="urn:microsoft.com/office/officeart/2008/layout/NameandTitleOrganizationalChart"/>
    <dgm:cxn modelId="{6DAFC43A-C174-4F3F-B3D4-95F8443B84CA}" type="presOf" srcId="{2B4E08EB-6D10-4828-8B33-23E29BED5BF3}" destId="{F02A3246-5E1A-40A2-9357-FC3B8C6AA5E5}" srcOrd="0" destOrd="0" presId="urn:microsoft.com/office/officeart/2008/layout/NameandTitleOrganizationalChart"/>
    <dgm:cxn modelId="{E50BC040-330C-4D2D-972B-70A3F1AC00E9}" srcId="{4BE9B213-A731-4991-B9B6-07A66B268866}" destId="{27D1BB74-F79D-4FF3-AF8F-338328B492B9}" srcOrd="2" destOrd="0" parTransId="{11858DB2-2459-437C-9B44-FEEB0CF0825D}" sibTransId="{273A8835-0472-4534-BB42-41ACF31079FF}"/>
    <dgm:cxn modelId="{1AA8D262-2674-4F64-9DED-4945FA5282D4}" type="presOf" srcId="{27D1BB74-F79D-4FF3-AF8F-338328B492B9}" destId="{D4049CA3-0546-4FBD-9A59-BFA7CDC96F9D}" srcOrd="0" destOrd="0" presId="urn:microsoft.com/office/officeart/2008/layout/NameandTitleOrganizationalChart"/>
    <dgm:cxn modelId="{8D594564-86DC-4916-AFA5-829F22423812}" type="presOf" srcId="{B7AE1726-89F1-4FAC-9007-C35A08FB6398}" destId="{757AA0DF-213E-4348-94F4-B35F95158ECE}" srcOrd="0" destOrd="0" presId="urn:microsoft.com/office/officeart/2008/layout/NameandTitleOrganizationalChart"/>
    <dgm:cxn modelId="{E5DAD66B-3338-408D-9F12-B4A7EAD06605}" srcId="{4BE9B213-A731-4991-B9B6-07A66B268866}" destId="{7FCBA6CB-816B-4BA5-AD91-CB76A9B65216}" srcOrd="3" destOrd="0" parTransId="{CA1553D9-DB47-4C05-8439-F95D944CB1A9}" sibTransId="{CAC0271D-5569-4685-8C7A-465D8EC7C958}"/>
    <dgm:cxn modelId="{9908DD75-7923-4B9C-BD28-BD37EA4BA9D4}" type="presOf" srcId="{CAC0271D-5569-4685-8C7A-465D8EC7C958}" destId="{E9DB9FAC-B5BE-4FB2-BF52-9E19E0F35DE2}" srcOrd="0" destOrd="0" presId="urn:microsoft.com/office/officeart/2008/layout/NameandTitleOrganizationalChart"/>
    <dgm:cxn modelId="{ED8A4C7A-5537-4763-B4D0-F339128454EE}" type="presOf" srcId="{CA1553D9-DB47-4C05-8439-F95D944CB1A9}" destId="{AD153452-F8AC-4C4A-9D97-45DACDEC6F32}" srcOrd="0" destOrd="0" presId="urn:microsoft.com/office/officeart/2008/layout/NameandTitleOrganizationalChart"/>
    <dgm:cxn modelId="{C96EA582-1226-4C28-8604-D9B12B508527}" srcId="{4BE9B213-A731-4991-B9B6-07A66B268866}" destId="{6BD47AE1-0EF2-4FA8-ADCC-A7E789AA4334}" srcOrd="1" destOrd="0" parTransId="{F0423765-6D57-468D-B3BD-678288251DC0}" sibTransId="{233E01DB-91D3-4CA5-9C12-7D2B2FED390F}"/>
    <dgm:cxn modelId="{340DC487-044A-4754-80F3-D22B2FC9A824}" type="presOf" srcId="{233E01DB-91D3-4CA5-9C12-7D2B2FED390F}" destId="{C0D1B4B1-28AE-4F57-A1FC-C1EB1978E9C3}" srcOrd="0" destOrd="0" presId="urn:microsoft.com/office/officeart/2008/layout/NameandTitleOrganizationalChart"/>
    <dgm:cxn modelId="{1E563495-1FA7-475A-A4E8-0398ACDF5B42}" type="presOf" srcId="{11858DB2-2459-437C-9B44-FEEB0CF0825D}" destId="{29B7BAB5-3ACD-4FFA-98CE-FCBED81DD1B2}" srcOrd="0" destOrd="0" presId="urn:microsoft.com/office/officeart/2008/layout/NameandTitleOrganizationalChart"/>
    <dgm:cxn modelId="{2D9D87AD-4ED5-46BD-ACA3-3711578B1943}" type="presOf" srcId="{4BE9B213-A731-4991-B9B6-07A66B268866}" destId="{1BE27800-3BFC-4196-A176-19960DA730CD}" srcOrd="0" destOrd="0" presId="urn:microsoft.com/office/officeart/2008/layout/NameandTitleOrganizationalChart"/>
    <dgm:cxn modelId="{0C09E5AD-AF00-4B98-80DF-B844DD92E49F}" type="presOf" srcId="{83CABCD5-96DE-4748-B461-DC313E713165}" destId="{42D070F8-D7FC-4916-8429-9DD6CBFEB014}" srcOrd="0" destOrd="0" presId="urn:microsoft.com/office/officeart/2008/layout/NameandTitleOrganizationalChart"/>
    <dgm:cxn modelId="{D6AE22C0-2696-446F-8994-DB24CB28A9E8}" type="presOf" srcId="{757CF1C5-E87B-4882-AD52-8EA128F308DE}" destId="{EED15533-9599-4510-89C2-8B27011555EB}" srcOrd="1" destOrd="0" presId="urn:microsoft.com/office/officeart/2008/layout/NameandTitleOrganizationalChart"/>
    <dgm:cxn modelId="{92A0F6C3-6C17-4EB3-BE35-DD74364A27D4}" type="presOf" srcId="{27D1BB74-F79D-4FF3-AF8F-338328B492B9}" destId="{C707F625-C6EF-45FA-A3E3-71ADB0B3F92D}" srcOrd="1" destOrd="0" presId="urn:microsoft.com/office/officeart/2008/layout/NameandTitleOrganizationalChart"/>
    <dgm:cxn modelId="{C46360EA-4A61-4AD4-AA39-FBB4080C462B}" type="presOf" srcId="{F0423765-6D57-468D-B3BD-678288251DC0}" destId="{063A9DFF-62AA-468C-923E-7C35AA1135A2}" srcOrd="0" destOrd="0" presId="urn:microsoft.com/office/officeart/2008/layout/NameandTitleOrganizationalChart"/>
    <dgm:cxn modelId="{7CF723F1-17F0-44B9-B7DC-0113DF4D2DF9}" type="presOf" srcId="{273A8835-0472-4534-BB42-41ACF31079FF}" destId="{1CB8E522-F3E1-49E9-8481-1122A66F1F5D}" srcOrd="0" destOrd="0" presId="urn:microsoft.com/office/officeart/2008/layout/NameandTitleOrganizationalChart"/>
    <dgm:cxn modelId="{D7BEFAF7-2059-4FF4-B3D5-9A62742287BB}" type="presOf" srcId="{757CF1C5-E87B-4882-AD52-8EA128F308DE}" destId="{F7CCA77D-CD6E-451A-AF64-2E359A1770A2}" srcOrd="0" destOrd="0" presId="urn:microsoft.com/office/officeart/2008/layout/NameandTitleOrganizationalChart"/>
    <dgm:cxn modelId="{E445A0FD-7F95-4E8A-8751-1631DBEDD822}" type="presOf" srcId="{7FCBA6CB-816B-4BA5-AD91-CB76A9B65216}" destId="{4691D49A-35A7-4D7B-B793-F6A0CF0A1EB2}" srcOrd="0" destOrd="0" presId="urn:microsoft.com/office/officeart/2008/layout/NameandTitleOrganizationalChart"/>
    <dgm:cxn modelId="{C0C0E1FF-EC2A-4479-A3EB-174311A9C47B}" srcId="{83CABCD5-96DE-4748-B461-DC313E713165}" destId="{4BE9B213-A731-4991-B9B6-07A66B268866}" srcOrd="0" destOrd="0" parTransId="{A09DD9F5-4CE8-44C1-94CC-C6563D8A706D}" sibTransId="{2B4E08EB-6D10-4828-8B33-23E29BED5BF3}"/>
    <dgm:cxn modelId="{E3F68DAF-7D4E-42AC-B64F-6DC202704D0A}" type="presParOf" srcId="{42D070F8-D7FC-4916-8429-9DD6CBFEB014}" destId="{F7A1F38E-386F-4C69-88BC-E70851086F41}" srcOrd="0" destOrd="0" presId="urn:microsoft.com/office/officeart/2008/layout/NameandTitleOrganizationalChart"/>
    <dgm:cxn modelId="{57E35104-DB7F-47F6-9E6D-9767FA1A698A}" type="presParOf" srcId="{F7A1F38E-386F-4C69-88BC-E70851086F41}" destId="{45E0964C-A444-4F13-974E-14E794000AFC}" srcOrd="0" destOrd="0" presId="urn:microsoft.com/office/officeart/2008/layout/NameandTitleOrganizationalChart"/>
    <dgm:cxn modelId="{6ABFB232-B8D0-4C99-99A5-B2206BF8C859}" type="presParOf" srcId="{45E0964C-A444-4F13-974E-14E794000AFC}" destId="{1BE27800-3BFC-4196-A176-19960DA730CD}" srcOrd="0" destOrd="0" presId="urn:microsoft.com/office/officeart/2008/layout/NameandTitleOrganizationalChart"/>
    <dgm:cxn modelId="{54C76BFD-96A4-4841-968F-628EAA67BAA9}" type="presParOf" srcId="{45E0964C-A444-4F13-974E-14E794000AFC}" destId="{F02A3246-5E1A-40A2-9357-FC3B8C6AA5E5}" srcOrd="1" destOrd="0" presId="urn:microsoft.com/office/officeart/2008/layout/NameandTitleOrganizationalChart"/>
    <dgm:cxn modelId="{51641DAD-8BEF-4411-B6BF-9E36B731862A}" type="presParOf" srcId="{45E0964C-A444-4F13-974E-14E794000AFC}" destId="{6974C075-F179-4FED-BE87-077E0CE80EE1}" srcOrd="2" destOrd="0" presId="urn:microsoft.com/office/officeart/2008/layout/NameandTitleOrganizationalChart"/>
    <dgm:cxn modelId="{451D6DBA-3310-4763-BD31-D865D58F9CBC}" type="presParOf" srcId="{F7A1F38E-386F-4C69-88BC-E70851086F41}" destId="{ACD32AED-24F6-4765-A2F2-E23983A7D4C7}" srcOrd="1" destOrd="0" presId="urn:microsoft.com/office/officeart/2008/layout/NameandTitleOrganizationalChart"/>
    <dgm:cxn modelId="{AC98C9B9-9516-4E9D-840B-052A8251EE01}" type="presParOf" srcId="{ACD32AED-24F6-4765-A2F2-E23983A7D4C7}" destId="{063A9DFF-62AA-468C-923E-7C35AA1135A2}" srcOrd="0" destOrd="0" presId="urn:microsoft.com/office/officeart/2008/layout/NameandTitleOrganizationalChart"/>
    <dgm:cxn modelId="{48EE6A57-3FAF-4B07-A968-69AABF6F2977}" type="presParOf" srcId="{ACD32AED-24F6-4765-A2F2-E23983A7D4C7}" destId="{9332ECAA-0AC3-4B50-AA63-E1DF0821482C}" srcOrd="1" destOrd="0" presId="urn:microsoft.com/office/officeart/2008/layout/NameandTitleOrganizationalChart"/>
    <dgm:cxn modelId="{A66FA916-E16C-4FF7-B7DB-548950C6985F}" type="presParOf" srcId="{9332ECAA-0AC3-4B50-AA63-E1DF0821482C}" destId="{E3582FE4-A6BE-4F9F-9AA3-6D5C5F03F08A}" srcOrd="0" destOrd="0" presId="urn:microsoft.com/office/officeart/2008/layout/NameandTitleOrganizationalChart"/>
    <dgm:cxn modelId="{D5FC3DD4-8D16-43AC-8418-28C10FAD9FF8}" type="presParOf" srcId="{E3582FE4-A6BE-4F9F-9AA3-6D5C5F03F08A}" destId="{CA90015D-FE48-4F80-87C9-F91986EDBF59}" srcOrd="0" destOrd="0" presId="urn:microsoft.com/office/officeart/2008/layout/NameandTitleOrganizationalChart"/>
    <dgm:cxn modelId="{5472118C-FC13-4980-92DC-88F7FF3E12A6}" type="presParOf" srcId="{E3582FE4-A6BE-4F9F-9AA3-6D5C5F03F08A}" destId="{C0D1B4B1-28AE-4F57-A1FC-C1EB1978E9C3}" srcOrd="1" destOrd="0" presId="urn:microsoft.com/office/officeart/2008/layout/NameandTitleOrganizationalChart"/>
    <dgm:cxn modelId="{D6F973FE-E57F-4280-8D53-BFA2D4A55B8C}" type="presParOf" srcId="{E3582FE4-A6BE-4F9F-9AA3-6D5C5F03F08A}" destId="{D1A6424E-BE3D-4517-B1A8-B268236569A9}" srcOrd="2" destOrd="0" presId="urn:microsoft.com/office/officeart/2008/layout/NameandTitleOrganizationalChart"/>
    <dgm:cxn modelId="{DDBF2D38-0175-4EE6-B427-1BFC1A7928A2}" type="presParOf" srcId="{9332ECAA-0AC3-4B50-AA63-E1DF0821482C}" destId="{6BF7B4D5-F604-40E5-AAB3-491EC009296D}" srcOrd="1" destOrd="0" presId="urn:microsoft.com/office/officeart/2008/layout/NameandTitleOrganizationalChart"/>
    <dgm:cxn modelId="{AEC8A6D4-9520-481F-B0E1-EC281CE7A15A}" type="presParOf" srcId="{9332ECAA-0AC3-4B50-AA63-E1DF0821482C}" destId="{AE5CC54B-B72E-4D82-B838-926170FA7FBA}" srcOrd="2" destOrd="0" presId="urn:microsoft.com/office/officeart/2008/layout/NameandTitleOrganizationalChart"/>
    <dgm:cxn modelId="{7D5E0596-183C-4973-A6E4-3A4A7AE27150}" type="presParOf" srcId="{ACD32AED-24F6-4765-A2F2-E23983A7D4C7}" destId="{29B7BAB5-3ACD-4FFA-98CE-FCBED81DD1B2}" srcOrd="2" destOrd="0" presId="urn:microsoft.com/office/officeart/2008/layout/NameandTitleOrganizationalChart"/>
    <dgm:cxn modelId="{25105EA3-40E8-4B40-AA5A-B86B71AAEA71}" type="presParOf" srcId="{ACD32AED-24F6-4765-A2F2-E23983A7D4C7}" destId="{E759B17F-9588-431A-82A0-AFFCAAE102D1}" srcOrd="3" destOrd="0" presId="urn:microsoft.com/office/officeart/2008/layout/NameandTitleOrganizationalChart"/>
    <dgm:cxn modelId="{5CB8438A-6750-456E-8A2F-44A77B691B98}" type="presParOf" srcId="{E759B17F-9588-431A-82A0-AFFCAAE102D1}" destId="{39169375-DCE1-4C85-B040-C2760F39B1A0}" srcOrd="0" destOrd="0" presId="urn:microsoft.com/office/officeart/2008/layout/NameandTitleOrganizationalChart"/>
    <dgm:cxn modelId="{A0F1DBBE-C90D-4F83-A8C3-1BE45767706F}" type="presParOf" srcId="{39169375-DCE1-4C85-B040-C2760F39B1A0}" destId="{D4049CA3-0546-4FBD-9A59-BFA7CDC96F9D}" srcOrd="0" destOrd="0" presId="urn:microsoft.com/office/officeart/2008/layout/NameandTitleOrganizationalChart"/>
    <dgm:cxn modelId="{3143193E-7EF1-4D39-95DE-98050F667A41}" type="presParOf" srcId="{39169375-DCE1-4C85-B040-C2760F39B1A0}" destId="{1CB8E522-F3E1-49E9-8481-1122A66F1F5D}" srcOrd="1" destOrd="0" presId="urn:microsoft.com/office/officeart/2008/layout/NameandTitleOrganizationalChart"/>
    <dgm:cxn modelId="{8B7613A1-5DA4-40D1-94A1-2432F501CA73}" type="presParOf" srcId="{39169375-DCE1-4C85-B040-C2760F39B1A0}" destId="{C707F625-C6EF-45FA-A3E3-71ADB0B3F92D}" srcOrd="2" destOrd="0" presId="urn:microsoft.com/office/officeart/2008/layout/NameandTitleOrganizationalChart"/>
    <dgm:cxn modelId="{A304C89B-BC2F-42D0-928E-5948A5B0C299}" type="presParOf" srcId="{E759B17F-9588-431A-82A0-AFFCAAE102D1}" destId="{65E0148A-062D-4ACE-B9B8-3CBA985CB41A}" srcOrd="1" destOrd="0" presId="urn:microsoft.com/office/officeart/2008/layout/NameandTitleOrganizationalChart"/>
    <dgm:cxn modelId="{D8E6C61A-9ACE-4A57-BC13-995A7EAAC94D}" type="presParOf" srcId="{E759B17F-9588-431A-82A0-AFFCAAE102D1}" destId="{A29D6F28-4AFD-47A9-8919-1FA6CEB7DBDE}" srcOrd="2" destOrd="0" presId="urn:microsoft.com/office/officeart/2008/layout/NameandTitleOrganizationalChart"/>
    <dgm:cxn modelId="{30102AA8-B588-4204-9469-C5BDD04FA39D}" type="presParOf" srcId="{ACD32AED-24F6-4765-A2F2-E23983A7D4C7}" destId="{AD153452-F8AC-4C4A-9D97-45DACDEC6F32}" srcOrd="4" destOrd="0" presId="urn:microsoft.com/office/officeart/2008/layout/NameandTitleOrganizationalChart"/>
    <dgm:cxn modelId="{DD0FE5E2-9CBB-4EA1-A0FB-9F2324B14752}" type="presParOf" srcId="{ACD32AED-24F6-4765-A2F2-E23983A7D4C7}" destId="{6AEBDCB0-721D-4155-B8D5-FD70C39C950D}" srcOrd="5" destOrd="0" presId="urn:microsoft.com/office/officeart/2008/layout/NameandTitleOrganizationalChart"/>
    <dgm:cxn modelId="{96DA3EB7-AD9D-4D8B-8A7D-B639FA316FDE}" type="presParOf" srcId="{6AEBDCB0-721D-4155-B8D5-FD70C39C950D}" destId="{B25049C1-C3C0-4BA5-B18A-890F0FD93D10}" srcOrd="0" destOrd="0" presId="urn:microsoft.com/office/officeart/2008/layout/NameandTitleOrganizationalChart"/>
    <dgm:cxn modelId="{BEDEE142-ED97-4968-8F0E-33BDFD4B9E9C}" type="presParOf" srcId="{B25049C1-C3C0-4BA5-B18A-890F0FD93D10}" destId="{4691D49A-35A7-4D7B-B793-F6A0CF0A1EB2}" srcOrd="0" destOrd="0" presId="urn:microsoft.com/office/officeart/2008/layout/NameandTitleOrganizationalChart"/>
    <dgm:cxn modelId="{B5961AAF-9C70-467B-8D6C-DDB201AD0726}" type="presParOf" srcId="{B25049C1-C3C0-4BA5-B18A-890F0FD93D10}" destId="{E9DB9FAC-B5BE-4FB2-BF52-9E19E0F35DE2}" srcOrd="1" destOrd="0" presId="urn:microsoft.com/office/officeart/2008/layout/NameandTitleOrganizationalChart"/>
    <dgm:cxn modelId="{A95F55E6-9C21-4560-B906-B07468A3EDD9}" type="presParOf" srcId="{B25049C1-C3C0-4BA5-B18A-890F0FD93D10}" destId="{CF06E074-8E67-4149-90B0-BE1D59CE4FA4}" srcOrd="2" destOrd="0" presId="urn:microsoft.com/office/officeart/2008/layout/NameandTitleOrganizationalChart"/>
    <dgm:cxn modelId="{2E38437D-0FD4-474D-96A1-5D012075093C}" type="presParOf" srcId="{6AEBDCB0-721D-4155-B8D5-FD70C39C950D}" destId="{B588C55B-83F2-4B86-8B7B-F83F1CD668EC}" srcOrd="1" destOrd="0" presId="urn:microsoft.com/office/officeart/2008/layout/NameandTitleOrganizationalChart"/>
    <dgm:cxn modelId="{FE03C9C1-24B4-41EA-96E8-F43CD27A3F98}" type="presParOf" srcId="{6AEBDCB0-721D-4155-B8D5-FD70C39C950D}" destId="{E7B19E5F-17AB-4CF1-92D1-B6B5E936C67B}" srcOrd="2" destOrd="0" presId="urn:microsoft.com/office/officeart/2008/layout/NameandTitleOrganizationalChart"/>
    <dgm:cxn modelId="{14E9B9E3-307F-4447-939F-8190B6B07768}" type="presParOf" srcId="{F7A1F38E-386F-4C69-88BC-E70851086F41}" destId="{C2C8E429-5BDC-4D06-B3CE-A6614146018A}" srcOrd="2" destOrd="0" presId="urn:microsoft.com/office/officeart/2008/layout/NameandTitleOrganizationalChart"/>
    <dgm:cxn modelId="{20F7F3B9-24D4-414F-B9CB-E809C25829A8}" type="presParOf" srcId="{C2C8E429-5BDC-4D06-B3CE-A6614146018A}" destId="{C863C539-4E4A-42CA-B303-411D9EEEB783}" srcOrd="0" destOrd="0" presId="urn:microsoft.com/office/officeart/2008/layout/NameandTitleOrganizationalChart"/>
    <dgm:cxn modelId="{B63BC7D6-E4F7-4497-894F-0DDC2913CA65}" type="presParOf" srcId="{C2C8E429-5BDC-4D06-B3CE-A6614146018A}" destId="{388ECE52-5242-4C01-A216-1783E75D7560}" srcOrd="1" destOrd="0" presId="urn:microsoft.com/office/officeart/2008/layout/NameandTitleOrganizationalChart"/>
    <dgm:cxn modelId="{9A88C682-F82E-407E-B0D9-D5AC4ADA0483}" type="presParOf" srcId="{388ECE52-5242-4C01-A216-1783E75D7560}" destId="{1A10EA99-EDD3-4371-A793-F448866A5BF3}" srcOrd="0" destOrd="0" presId="urn:microsoft.com/office/officeart/2008/layout/NameandTitleOrganizationalChart"/>
    <dgm:cxn modelId="{AFADA0B5-C901-4B16-9AD8-C9FBF83417A9}" type="presParOf" srcId="{1A10EA99-EDD3-4371-A793-F448866A5BF3}" destId="{F7CCA77D-CD6E-451A-AF64-2E359A1770A2}" srcOrd="0" destOrd="0" presId="urn:microsoft.com/office/officeart/2008/layout/NameandTitleOrganizationalChart"/>
    <dgm:cxn modelId="{C6CB911B-D372-41B9-9021-666F5E68D343}" type="presParOf" srcId="{1A10EA99-EDD3-4371-A793-F448866A5BF3}" destId="{757AA0DF-213E-4348-94F4-B35F95158ECE}" srcOrd="1" destOrd="0" presId="urn:microsoft.com/office/officeart/2008/layout/NameandTitleOrganizationalChart"/>
    <dgm:cxn modelId="{99BC3789-EBC9-47D5-A87E-AB57A1DAA767}" type="presParOf" srcId="{1A10EA99-EDD3-4371-A793-F448866A5BF3}" destId="{EED15533-9599-4510-89C2-8B27011555EB}" srcOrd="2" destOrd="0" presId="urn:microsoft.com/office/officeart/2008/layout/NameandTitleOrganizationalChart"/>
    <dgm:cxn modelId="{A3EC7F40-85D9-4F58-920C-2CA72824757B}" type="presParOf" srcId="{388ECE52-5242-4C01-A216-1783E75D7560}" destId="{D5A4C495-5E2F-4EB7-BBA8-56E22046ADBC}" srcOrd="1" destOrd="0" presId="urn:microsoft.com/office/officeart/2008/layout/NameandTitleOrganizationalChart"/>
    <dgm:cxn modelId="{DEED549A-A261-4F03-BA93-618560651C3E}" type="presParOf" srcId="{388ECE52-5242-4C01-A216-1783E75D7560}" destId="{49E92B11-512C-46A4-BB3C-5934B7D61738}"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pt>
    <dgm:pt modelId="{7BE1D99F-4D56-44ED-B8EB-B10375602390}" type="pres">
      <dgm:prSet presAssocID="{8EC286F1-2352-4086-8870-D345F09535E6}" presName="wedge1" presStyleLbl="node1" presStyleIdx="0" presStyleCnt="4" custLinFactNeighborX="2852" custLinFactNeighborY="1450"/>
      <dgm:spPr/>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pt>
    <dgm:pt modelId="{7223E91A-3A2D-4D25-BCB1-C537A24769BE}" type="pres">
      <dgm:prSet presAssocID="{8EC286F1-2352-4086-8870-D345F09535E6}" presName="wedge2" presStyleLbl="node1" presStyleIdx="1" presStyleCnt="4" custLinFactNeighborX="7108" custLinFactNeighborY="5221"/>
      <dgm:spPr/>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pt>
    <dgm:pt modelId="{654EF9FF-61F7-4915-8A98-ADE65D79FDA8}" type="pres">
      <dgm:prSet presAssocID="{8EC286F1-2352-4086-8870-D345F09535E6}" presName="wedge3" presStyleLbl="node1" presStyleIdx="2" presStyleCnt="4" custLinFactNeighborX="-2200" custLinFactNeighborY="5175"/>
      <dgm:spPr/>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pt>
    <dgm:pt modelId="{0A61DD3D-FBAB-4702-A39E-D59FCCEC38CA}" type="pres">
      <dgm:prSet presAssocID="{8EC286F1-2352-4086-8870-D345F09535E6}" presName="wedge4" presStyleLbl="node1" presStyleIdx="3" presStyleCnt="4" custLinFactNeighborX="-2183" custLinFactNeighborY="-3015"/>
      <dgm:spPr/>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pt>
  </dgm:ptLst>
  <dgm:cxnLst>
    <dgm:cxn modelId="{281C6D00-FA86-42A0-B7BD-69BF9F98C746}" type="presOf" srcId="{88031206-53C7-4F99-9017-4E8D345A77F8}" destId="{1D04764F-1252-424C-BDB7-B4BE6DF8756D}" srcOrd="1"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B9766171-3C9C-4950-95C5-8B7A179263C6}" srcId="{8EC286F1-2352-4086-8870-D345F09535E6}" destId="{0CDD354D-A918-44F8-A7F9-5EFBC25A8A21}" srcOrd="1" destOrd="0" parTransId="{0B32F11E-5863-481F-9FE8-DA333D904B14}" sibTransId="{89025C5E-830A-40ED-BA33-E93DF0C61B11}"/>
    <dgm:cxn modelId="{BC70458F-FE84-45A4-BF90-F5929137EEA3}" srcId="{8EC286F1-2352-4086-8870-D345F09535E6}" destId="{88031206-53C7-4F99-9017-4E8D345A77F8}" srcOrd="0" destOrd="0" parTransId="{6BD6D9AE-64F4-45E1-87B6-90F40331D103}" sibTransId="{B03FA48B-1846-4E22-BC1B-D27C775F7B08}"/>
    <dgm:cxn modelId="{02234A90-6801-4A97-A222-B18FEF383F4B}" type="presOf" srcId="{0CDD354D-A918-44F8-A7F9-5EFBC25A8A21}" destId="{1C122EF9-E17C-41FD-8B88-37AF754C0744}" srcOrd="1"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50C92EAC-E080-4B0E-BE34-DA786D8478D7}" type="presOf" srcId="{72111927-9FAB-4E35-B771-5C3CE606932F}" destId="{0A61DD3D-FBAB-4702-A39E-D59FCCEC38CA}" srcOrd="0" destOrd="0" presId="urn:microsoft.com/office/officeart/2005/8/layout/chart3"/>
    <dgm:cxn modelId="{AA541CBC-F493-479A-813D-58DC54A19046}" type="presOf" srcId="{88031206-53C7-4F99-9017-4E8D345A77F8}" destId="{7BE1D99F-4D56-44ED-B8EB-B10375602390}" srcOrd="0" destOrd="0" presId="urn:microsoft.com/office/officeart/2005/8/layout/chart3"/>
    <dgm:cxn modelId="{0D6D69CF-88E2-463C-8119-7A373AE4422A}" type="presOf" srcId="{8EC286F1-2352-4086-8870-D345F09535E6}" destId="{032FD8A8-A6FF-4EE1-AB43-7D0B0DB6EFB0}" srcOrd="0"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86A095EC-8DFD-4EDC-96E7-158AD54463AC}" type="presOf" srcId="{72111927-9FAB-4E35-B771-5C3CE606932F}" destId="{BB2BF779-185E-4A26-A41E-AEF859F4D04D}" srcOrd="1"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pt>
    <dgm:pt modelId="{7BE1D99F-4D56-44ED-B8EB-B10375602390}" type="pres">
      <dgm:prSet presAssocID="{8EC286F1-2352-4086-8870-D345F09535E6}" presName="wedge1" presStyleLbl="node1" presStyleIdx="0" presStyleCnt="4" custLinFactNeighborX="2852" custLinFactNeighborY="1450"/>
      <dgm:spPr/>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pt>
    <dgm:pt modelId="{7223E91A-3A2D-4D25-BCB1-C537A24769BE}" type="pres">
      <dgm:prSet presAssocID="{8EC286F1-2352-4086-8870-D345F09535E6}" presName="wedge2" presStyleLbl="node1" presStyleIdx="1" presStyleCnt="4" custLinFactNeighborX="7108" custLinFactNeighborY="5221"/>
      <dgm:spPr/>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pt>
    <dgm:pt modelId="{654EF9FF-61F7-4915-8A98-ADE65D79FDA8}" type="pres">
      <dgm:prSet presAssocID="{8EC286F1-2352-4086-8870-D345F09535E6}" presName="wedge3" presStyleLbl="node1" presStyleIdx="2" presStyleCnt="4" custLinFactNeighborX="-2200" custLinFactNeighborY="5175"/>
      <dgm:spPr/>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pt>
    <dgm:pt modelId="{0A61DD3D-FBAB-4702-A39E-D59FCCEC38CA}" type="pres">
      <dgm:prSet presAssocID="{8EC286F1-2352-4086-8870-D345F09535E6}" presName="wedge4" presStyleLbl="node1" presStyleIdx="3" presStyleCnt="4" custLinFactNeighborX="-2183" custLinFactNeighborY="-3015"/>
      <dgm:spPr/>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pt>
  </dgm:ptLst>
  <dgm:cxnLst>
    <dgm:cxn modelId="{281C6D00-FA86-42A0-B7BD-69BF9F98C746}" type="presOf" srcId="{88031206-53C7-4F99-9017-4E8D345A77F8}" destId="{1D04764F-1252-424C-BDB7-B4BE6DF8756D}" srcOrd="1"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B9766171-3C9C-4950-95C5-8B7A179263C6}" srcId="{8EC286F1-2352-4086-8870-D345F09535E6}" destId="{0CDD354D-A918-44F8-A7F9-5EFBC25A8A21}" srcOrd="1" destOrd="0" parTransId="{0B32F11E-5863-481F-9FE8-DA333D904B14}" sibTransId="{89025C5E-830A-40ED-BA33-E93DF0C61B11}"/>
    <dgm:cxn modelId="{BC70458F-FE84-45A4-BF90-F5929137EEA3}" srcId="{8EC286F1-2352-4086-8870-D345F09535E6}" destId="{88031206-53C7-4F99-9017-4E8D345A77F8}" srcOrd="0" destOrd="0" parTransId="{6BD6D9AE-64F4-45E1-87B6-90F40331D103}" sibTransId="{B03FA48B-1846-4E22-BC1B-D27C775F7B08}"/>
    <dgm:cxn modelId="{02234A90-6801-4A97-A222-B18FEF383F4B}" type="presOf" srcId="{0CDD354D-A918-44F8-A7F9-5EFBC25A8A21}" destId="{1C122EF9-E17C-41FD-8B88-37AF754C0744}" srcOrd="1"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50C92EAC-E080-4B0E-BE34-DA786D8478D7}" type="presOf" srcId="{72111927-9FAB-4E35-B771-5C3CE606932F}" destId="{0A61DD3D-FBAB-4702-A39E-D59FCCEC38CA}" srcOrd="0" destOrd="0" presId="urn:microsoft.com/office/officeart/2005/8/layout/chart3"/>
    <dgm:cxn modelId="{AA541CBC-F493-479A-813D-58DC54A19046}" type="presOf" srcId="{88031206-53C7-4F99-9017-4E8D345A77F8}" destId="{7BE1D99F-4D56-44ED-B8EB-B10375602390}" srcOrd="0" destOrd="0" presId="urn:microsoft.com/office/officeart/2005/8/layout/chart3"/>
    <dgm:cxn modelId="{0D6D69CF-88E2-463C-8119-7A373AE4422A}" type="presOf" srcId="{8EC286F1-2352-4086-8870-D345F09535E6}" destId="{032FD8A8-A6FF-4EE1-AB43-7D0B0DB6EFB0}" srcOrd="0"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86A095EC-8DFD-4EDC-96E7-158AD54463AC}" type="presOf" srcId="{72111927-9FAB-4E35-B771-5C3CE606932F}" destId="{BB2BF779-185E-4A26-A41E-AEF859F4D04D}" srcOrd="1"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3F66E9-986E-4596-85E7-919C2425AFBD}" type="doc">
      <dgm:prSet loTypeId="urn:microsoft.com/office/officeart/2005/8/layout/hProcess11" loCatId="process" qsTypeId="urn:microsoft.com/office/officeart/2005/8/quickstyle/simple1" qsCatId="simple" csTypeId="urn:microsoft.com/office/officeart/2005/8/colors/accent1_2" csCatId="accent1" phldr="1"/>
      <dgm:spPr/>
    </dgm:pt>
    <dgm:pt modelId="{E38288EA-9C58-4311-8689-25764C6825FC}">
      <dgm:prSet phldrT="[Text]" custT="1"/>
      <dgm:spPr/>
      <dgm:t>
        <a:bodyPr/>
        <a:lstStyle/>
        <a:p>
          <a:r>
            <a:rPr lang="de-DE" sz="1200" b="0" dirty="0">
              <a:solidFill>
                <a:srgbClr val="000000"/>
              </a:solidFill>
            </a:rPr>
            <a:t>Festlegung des Bilanzrahmens</a:t>
          </a:r>
        </a:p>
      </dgm:t>
    </dgm:pt>
    <dgm:pt modelId="{E2FB1897-0D5F-4305-81E7-45F1DA7096B4}" type="parTrans" cxnId="{B61A1793-91F5-44B0-B2EE-3A01B765DF08}">
      <dgm:prSet/>
      <dgm:spPr/>
      <dgm:t>
        <a:bodyPr/>
        <a:lstStyle/>
        <a:p>
          <a:endParaRPr lang="de-DE"/>
        </a:p>
      </dgm:t>
    </dgm:pt>
    <dgm:pt modelId="{33DBB36A-F7B8-4545-A876-00215C59BBE1}" type="sibTrans" cxnId="{B61A1793-91F5-44B0-B2EE-3A01B765DF08}">
      <dgm:prSet/>
      <dgm:spPr/>
      <dgm:t>
        <a:bodyPr/>
        <a:lstStyle/>
        <a:p>
          <a:endParaRPr lang="de-DE"/>
        </a:p>
      </dgm:t>
    </dgm:pt>
    <dgm:pt modelId="{F22F672E-9201-4087-B2CC-BAAF382BB3FC}">
      <dgm:prSet phldrT="[Text]" custT="1"/>
      <dgm:spPr/>
      <dgm:t>
        <a:bodyPr/>
        <a:lstStyle/>
        <a:p>
          <a:r>
            <a:rPr lang="de-DE" sz="1200" dirty="0">
              <a:solidFill>
                <a:srgbClr val="000000"/>
              </a:solidFill>
            </a:rPr>
            <a:t>Berechnung und Analyse</a:t>
          </a:r>
        </a:p>
      </dgm:t>
    </dgm:pt>
    <dgm:pt modelId="{49E50874-0F94-437E-89F3-B6D1CFCB414D}" type="parTrans" cxnId="{36096183-2EE5-48ED-A10E-D53B147E6B0D}">
      <dgm:prSet/>
      <dgm:spPr/>
      <dgm:t>
        <a:bodyPr/>
        <a:lstStyle/>
        <a:p>
          <a:endParaRPr lang="de-DE"/>
        </a:p>
      </dgm:t>
    </dgm:pt>
    <dgm:pt modelId="{B464F83C-93A9-40F4-9B6E-670DB385785F}" type="sibTrans" cxnId="{36096183-2EE5-48ED-A10E-D53B147E6B0D}">
      <dgm:prSet/>
      <dgm:spPr/>
      <dgm:t>
        <a:bodyPr/>
        <a:lstStyle/>
        <a:p>
          <a:endParaRPr lang="de-DE"/>
        </a:p>
      </dgm:t>
    </dgm:pt>
    <dgm:pt modelId="{B6F53F3F-078A-4F38-AB0C-E1378B8FDE42}">
      <dgm:prSet phldrT="[Text]" custT="1"/>
      <dgm:spPr/>
      <dgm:t>
        <a:bodyPr/>
        <a:lstStyle/>
        <a:p>
          <a:r>
            <a:rPr lang="de-DE" sz="1200" dirty="0">
              <a:solidFill>
                <a:srgbClr val="000000"/>
              </a:solidFill>
            </a:rPr>
            <a:t>Aufbau Klimamanage-</a:t>
          </a:r>
          <a:r>
            <a:rPr lang="de-DE" sz="1200" dirty="0" err="1">
              <a:solidFill>
                <a:srgbClr val="000000"/>
              </a:solidFill>
            </a:rPr>
            <a:t>mentsystem</a:t>
          </a:r>
          <a:endParaRPr lang="de-DE" sz="1200" dirty="0">
            <a:solidFill>
              <a:srgbClr val="000000"/>
            </a:solidFill>
          </a:endParaRPr>
        </a:p>
      </dgm:t>
    </dgm:pt>
    <dgm:pt modelId="{01B71C87-7382-416B-A9A8-97102B4ADA4B}" type="parTrans" cxnId="{C5D0D85E-6432-4A66-ADF4-EA77038FDFCE}">
      <dgm:prSet/>
      <dgm:spPr/>
      <dgm:t>
        <a:bodyPr/>
        <a:lstStyle/>
        <a:p>
          <a:endParaRPr lang="de-DE"/>
        </a:p>
      </dgm:t>
    </dgm:pt>
    <dgm:pt modelId="{540669A6-3178-443C-A51C-3F4E8149B964}" type="sibTrans" cxnId="{C5D0D85E-6432-4A66-ADF4-EA77038FDFCE}">
      <dgm:prSet/>
      <dgm:spPr/>
      <dgm:t>
        <a:bodyPr/>
        <a:lstStyle/>
        <a:p>
          <a:endParaRPr lang="de-DE"/>
        </a:p>
      </dgm:t>
    </dgm:pt>
    <dgm:pt modelId="{C057432B-5FC3-48F8-8FE4-81233659C817}">
      <dgm:prSet phldrT="[Text]" custT="1"/>
      <dgm:spPr/>
      <dgm:t>
        <a:bodyPr/>
        <a:lstStyle/>
        <a:p>
          <a:r>
            <a:rPr lang="de-DE" sz="1200" dirty="0">
              <a:solidFill>
                <a:srgbClr val="000000"/>
              </a:solidFill>
            </a:rPr>
            <a:t>Klimastrategie</a:t>
          </a:r>
        </a:p>
      </dgm:t>
    </dgm:pt>
    <dgm:pt modelId="{CAEE0607-0B0D-4C1D-87C2-C409F26F4CCD}" type="parTrans" cxnId="{0F32828A-B4A8-4318-8B8C-F460EDAB235C}">
      <dgm:prSet/>
      <dgm:spPr/>
      <dgm:t>
        <a:bodyPr/>
        <a:lstStyle/>
        <a:p>
          <a:endParaRPr lang="de-DE"/>
        </a:p>
      </dgm:t>
    </dgm:pt>
    <dgm:pt modelId="{A739D9AF-B120-4F08-9013-D5C5797DBAD0}" type="sibTrans" cxnId="{0F32828A-B4A8-4318-8B8C-F460EDAB235C}">
      <dgm:prSet/>
      <dgm:spPr/>
      <dgm:t>
        <a:bodyPr/>
        <a:lstStyle/>
        <a:p>
          <a:endParaRPr lang="de-DE"/>
        </a:p>
      </dgm:t>
    </dgm:pt>
    <dgm:pt modelId="{7EA880ED-A9DA-4877-90FA-24A909F0DB1D}">
      <dgm:prSet phldrT="[Text]" custT="1"/>
      <dgm:spPr/>
      <dgm:t>
        <a:bodyPr/>
        <a:lstStyle/>
        <a:p>
          <a:r>
            <a:rPr lang="de-DE" sz="1200" dirty="0">
              <a:solidFill>
                <a:srgbClr val="000000"/>
              </a:solidFill>
            </a:rPr>
            <a:t>Datenerfassung</a:t>
          </a:r>
        </a:p>
      </dgm:t>
    </dgm:pt>
    <dgm:pt modelId="{55EB45C1-121F-42CA-886A-DF4816E68DE5}" type="sibTrans" cxnId="{D541023B-0456-4906-8D93-310FD912971F}">
      <dgm:prSet/>
      <dgm:spPr/>
      <dgm:t>
        <a:bodyPr/>
        <a:lstStyle/>
        <a:p>
          <a:endParaRPr lang="de-DE"/>
        </a:p>
      </dgm:t>
    </dgm:pt>
    <dgm:pt modelId="{F42ED6BB-226E-4086-9FC2-CBA3585BE4F9}" type="parTrans" cxnId="{D541023B-0456-4906-8D93-310FD912971F}">
      <dgm:prSet/>
      <dgm:spPr/>
      <dgm:t>
        <a:bodyPr/>
        <a:lstStyle/>
        <a:p>
          <a:endParaRPr lang="de-DE"/>
        </a:p>
      </dgm:t>
    </dgm:pt>
    <dgm:pt modelId="{166705A0-8CED-4FA4-A2B3-4298A072595E}">
      <dgm:prSet phldrT="[Text]" custT="1"/>
      <dgm:spPr/>
      <dgm:t>
        <a:bodyPr/>
        <a:lstStyle/>
        <a:p>
          <a:r>
            <a:rPr lang="de-DE" sz="1200" dirty="0">
              <a:solidFill>
                <a:srgbClr val="000000"/>
              </a:solidFill>
            </a:rPr>
            <a:t>Bevor es losgeht</a:t>
          </a:r>
        </a:p>
      </dgm:t>
    </dgm:pt>
    <dgm:pt modelId="{518CFE2B-FF42-462C-A009-34DB1F723181}" type="parTrans" cxnId="{FCC294E3-CF70-4B43-85A2-36307291ADA1}">
      <dgm:prSet/>
      <dgm:spPr/>
      <dgm:t>
        <a:bodyPr/>
        <a:lstStyle/>
        <a:p>
          <a:endParaRPr lang="de-DE"/>
        </a:p>
      </dgm:t>
    </dgm:pt>
    <dgm:pt modelId="{FE32E6EB-4968-42DD-8238-22EC59A02F51}" type="sibTrans" cxnId="{FCC294E3-CF70-4B43-85A2-36307291ADA1}">
      <dgm:prSet/>
      <dgm:spPr/>
      <dgm:t>
        <a:bodyPr/>
        <a:lstStyle/>
        <a:p>
          <a:endParaRPr lang="de-DE"/>
        </a:p>
      </dgm:t>
    </dgm:pt>
    <dgm:pt modelId="{26E3D7E6-8580-4D3D-BE82-CCF9338FB5FE}" type="pres">
      <dgm:prSet presAssocID="{BD3F66E9-986E-4596-85E7-919C2425AFBD}" presName="Name0" presStyleCnt="0">
        <dgm:presLayoutVars>
          <dgm:dir/>
          <dgm:resizeHandles val="exact"/>
        </dgm:presLayoutVars>
      </dgm:prSet>
      <dgm:spPr/>
    </dgm:pt>
    <dgm:pt modelId="{B22B3899-5B1D-4364-AE6F-EB2ED69A286C}" type="pres">
      <dgm:prSet presAssocID="{BD3F66E9-986E-4596-85E7-919C2425AFBD}" presName="arrow" presStyleLbl="bgShp" presStyleIdx="0" presStyleCnt="1" custLinFactNeighborX="-1059" custLinFactNeighborY="-2389"/>
      <dgm:spPr>
        <a:solidFill>
          <a:srgbClr val="90ABBE"/>
        </a:solidFill>
      </dgm:spPr>
    </dgm:pt>
    <dgm:pt modelId="{65B61F5F-5687-472B-81FF-3112DCD547C6}" type="pres">
      <dgm:prSet presAssocID="{BD3F66E9-986E-4596-85E7-919C2425AFBD}" presName="points" presStyleCnt="0"/>
      <dgm:spPr/>
    </dgm:pt>
    <dgm:pt modelId="{2039FDD0-B9CB-4255-92F8-540ACD72D7D1}" type="pres">
      <dgm:prSet presAssocID="{166705A0-8CED-4FA4-A2B3-4298A072595E}" presName="compositeA" presStyleCnt="0"/>
      <dgm:spPr/>
    </dgm:pt>
    <dgm:pt modelId="{D61F41B7-53D5-49C6-9995-3548B145DF51}" type="pres">
      <dgm:prSet presAssocID="{166705A0-8CED-4FA4-A2B3-4298A072595E}" presName="textA" presStyleLbl="revTx" presStyleIdx="0" presStyleCnt="6">
        <dgm:presLayoutVars>
          <dgm:bulletEnabled val="1"/>
        </dgm:presLayoutVars>
      </dgm:prSet>
      <dgm:spPr/>
    </dgm:pt>
    <dgm:pt modelId="{0965460F-A148-4E92-B815-06C618DDAAB5}" type="pres">
      <dgm:prSet presAssocID="{166705A0-8CED-4FA4-A2B3-4298A072595E}" presName="circleA" presStyleLbl="node1" presStyleIdx="0" presStyleCnt="6" custLinFactNeighborX="14139" custLinFactNeighborY="0"/>
      <dgm:spPr>
        <a:solidFill>
          <a:srgbClr val="3B687F"/>
        </a:solidFill>
      </dgm:spPr>
    </dgm:pt>
    <dgm:pt modelId="{166088BD-001C-45E3-B895-98EE14407EDF}" type="pres">
      <dgm:prSet presAssocID="{166705A0-8CED-4FA4-A2B3-4298A072595E}" presName="spaceA" presStyleCnt="0"/>
      <dgm:spPr/>
    </dgm:pt>
    <dgm:pt modelId="{B2A86173-E515-4808-B569-C2AA7629EA5E}" type="pres">
      <dgm:prSet presAssocID="{FE32E6EB-4968-42DD-8238-22EC59A02F51}" presName="space" presStyleCnt="0"/>
      <dgm:spPr/>
    </dgm:pt>
    <dgm:pt modelId="{E7A0D457-EAC2-42E8-A235-9BC2F97F32A9}" type="pres">
      <dgm:prSet presAssocID="{E38288EA-9C58-4311-8689-25764C6825FC}" presName="compositeB" presStyleCnt="0"/>
      <dgm:spPr/>
    </dgm:pt>
    <dgm:pt modelId="{A22949DE-32EB-4AAB-B74B-A4A802BD499B}" type="pres">
      <dgm:prSet presAssocID="{E38288EA-9C58-4311-8689-25764C6825FC}" presName="textB" presStyleLbl="revTx" presStyleIdx="1" presStyleCnt="6">
        <dgm:presLayoutVars>
          <dgm:bulletEnabled val="1"/>
        </dgm:presLayoutVars>
      </dgm:prSet>
      <dgm:spPr/>
    </dgm:pt>
    <dgm:pt modelId="{197385C0-BD7C-4875-9147-954442BCDF6A}" type="pres">
      <dgm:prSet presAssocID="{E38288EA-9C58-4311-8689-25764C6825FC}" presName="circleB" presStyleLbl="node1" presStyleIdx="1" presStyleCnt="6"/>
      <dgm:spPr>
        <a:solidFill>
          <a:srgbClr val="F9AA00"/>
        </a:solidFill>
      </dgm:spPr>
    </dgm:pt>
    <dgm:pt modelId="{C859FF21-7FD6-4FAA-B24A-6A3E727F17D9}" type="pres">
      <dgm:prSet presAssocID="{E38288EA-9C58-4311-8689-25764C6825FC}" presName="spaceB" presStyleCnt="0"/>
      <dgm:spPr/>
    </dgm:pt>
    <dgm:pt modelId="{278C99EC-F2EA-4D9C-A6B5-01EAC7B49320}" type="pres">
      <dgm:prSet presAssocID="{33DBB36A-F7B8-4545-A876-00215C59BBE1}" presName="space" presStyleCnt="0"/>
      <dgm:spPr/>
    </dgm:pt>
    <dgm:pt modelId="{5F5A71FE-9BBD-4014-A54B-A54690962BFD}" type="pres">
      <dgm:prSet presAssocID="{7EA880ED-A9DA-4877-90FA-24A909F0DB1D}" presName="compositeA" presStyleCnt="0"/>
      <dgm:spPr/>
    </dgm:pt>
    <dgm:pt modelId="{30D9E23A-D058-458A-BB8D-704C18EFCFEB}" type="pres">
      <dgm:prSet presAssocID="{7EA880ED-A9DA-4877-90FA-24A909F0DB1D}" presName="textA" presStyleLbl="revTx" presStyleIdx="2" presStyleCnt="6">
        <dgm:presLayoutVars>
          <dgm:bulletEnabled val="1"/>
        </dgm:presLayoutVars>
      </dgm:prSet>
      <dgm:spPr/>
    </dgm:pt>
    <dgm:pt modelId="{C6CA09CA-D1BD-48E2-B87A-246875F1B0F4}" type="pres">
      <dgm:prSet presAssocID="{7EA880ED-A9DA-4877-90FA-24A909F0DB1D}" presName="circleA" presStyleLbl="node1" presStyleIdx="2" presStyleCnt="6"/>
      <dgm:spPr>
        <a:solidFill>
          <a:srgbClr val="F9AA00"/>
        </a:solidFill>
      </dgm:spPr>
    </dgm:pt>
    <dgm:pt modelId="{E5C249C4-CA9B-4CCE-9789-86708283DF34}" type="pres">
      <dgm:prSet presAssocID="{7EA880ED-A9DA-4877-90FA-24A909F0DB1D}" presName="spaceA" presStyleCnt="0"/>
      <dgm:spPr/>
    </dgm:pt>
    <dgm:pt modelId="{67FCFC04-5477-46D9-84E1-9141251FE041}" type="pres">
      <dgm:prSet presAssocID="{55EB45C1-121F-42CA-886A-DF4816E68DE5}" presName="space" presStyleCnt="0"/>
      <dgm:spPr/>
    </dgm:pt>
    <dgm:pt modelId="{3E0F99E2-24F1-48C1-BEB2-ADD72BB07678}" type="pres">
      <dgm:prSet presAssocID="{F22F672E-9201-4087-B2CC-BAAF382BB3FC}" presName="compositeB" presStyleCnt="0"/>
      <dgm:spPr/>
    </dgm:pt>
    <dgm:pt modelId="{CB1280C4-5073-43C0-9AD5-9D09365B740C}" type="pres">
      <dgm:prSet presAssocID="{F22F672E-9201-4087-B2CC-BAAF382BB3FC}" presName="textB" presStyleLbl="revTx" presStyleIdx="3" presStyleCnt="6">
        <dgm:presLayoutVars>
          <dgm:bulletEnabled val="1"/>
        </dgm:presLayoutVars>
      </dgm:prSet>
      <dgm:spPr/>
    </dgm:pt>
    <dgm:pt modelId="{03053F04-6710-4B0E-97FD-BA328B84F7E7}" type="pres">
      <dgm:prSet presAssocID="{F22F672E-9201-4087-B2CC-BAAF382BB3FC}" presName="circleB" presStyleLbl="node1" presStyleIdx="3" presStyleCnt="6"/>
      <dgm:spPr>
        <a:solidFill>
          <a:srgbClr val="F9AA00"/>
        </a:solidFill>
      </dgm:spPr>
    </dgm:pt>
    <dgm:pt modelId="{43ADB3C3-C756-4105-8019-595954AB4EEF}" type="pres">
      <dgm:prSet presAssocID="{F22F672E-9201-4087-B2CC-BAAF382BB3FC}" presName="spaceB" presStyleCnt="0"/>
      <dgm:spPr/>
    </dgm:pt>
    <dgm:pt modelId="{917923ED-7D9A-4CBC-B1E0-9F4D88997CAA}" type="pres">
      <dgm:prSet presAssocID="{B464F83C-93A9-40F4-9B6E-670DB385785F}" presName="space" presStyleCnt="0"/>
      <dgm:spPr/>
    </dgm:pt>
    <dgm:pt modelId="{E4FC6D69-0FC8-475A-AE98-47B0E910C27D}" type="pres">
      <dgm:prSet presAssocID="{C057432B-5FC3-48F8-8FE4-81233659C817}" presName="compositeA" presStyleCnt="0"/>
      <dgm:spPr/>
    </dgm:pt>
    <dgm:pt modelId="{30AEE7DE-63F3-45D7-977F-0AF2D487C5C0}" type="pres">
      <dgm:prSet presAssocID="{C057432B-5FC3-48F8-8FE4-81233659C817}" presName="textA" presStyleLbl="revTx" presStyleIdx="4" presStyleCnt="6">
        <dgm:presLayoutVars>
          <dgm:bulletEnabled val="1"/>
        </dgm:presLayoutVars>
      </dgm:prSet>
      <dgm:spPr/>
    </dgm:pt>
    <dgm:pt modelId="{0C68B3A3-586F-4AF8-B1DF-2524FB4D7931}" type="pres">
      <dgm:prSet presAssocID="{C057432B-5FC3-48F8-8FE4-81233659C817}" presName="circleA" presStyleLbl="node1" presStyleIdx="4" presStyleCnt="6"/>
      <dgm:spPr/>
    </dgm:pt>
    <dgm:pt modelId="{E45C6285-EB32-448F-804F-3E3D11DF3682}" type="pres">
      <dgm:prSet presAssocID="{C057432B-5FC3-48F8-8FE4-81233659C817}" presName="spaceA" presStyleCnt="0"/>
      <dgm:spPr/>
    </dgm:pt>
    <dgm:pt modelId="{3F7F82F8-9528-4EB4-BBE5-30B274B5617B}" type="pres">
      <dgm:prSet presAssocID="{A739D9AF-B120-4F08-9013-D5C5797DBAD0}" presName="space" presStyleCnt="0"/>
      <dgm:spPr/>
    </dgm:pt>
    <dgm:pt modelId="{40E4B12D-7490-41ED-B4F2-368AAF5DD46B}" type="pres">
      <dgm:prSet presAssocID="{B6F53F3F-078A-4F38-AB0C-E1378B8FDE42}" presName="compositeB" presStyleCnt="0"/>
      <dgm:spPr/>
    </dgm:pt>
    <dgm:pt modelId="{7999AA0A-2540-4D42-8BDE-4A3B56407C56}" type="pres">
      <dgm:prSet presAssocID="{B6F53F3F-078A-4F38-AB0C-E1378B8FDE42}" presName="textB" presStyleLbl="revTx" presStyleIdx="5" presStyleCnt="6">
        <dgm:presLayoutVars>
          <dgm:bulletEnabled val="1"/>
        </dgm:presLayoutVars>
      </dgm:prSet>
      <dgm:spPr/>
    </dgm:pt>
    <dgm:pt modelId="{0F0141F6-1C56-4315-B354-5A78596DD51A}" type="pres">
      <dgm:prSet presAssocID="{B6F53F3F-078A-4F38-AB0C-E1378B8FDE42}" presName="circleB" presStyleLbl="node1" presStyleIdx="5" presStyleCnt="6"/>
      <dgm:spPr>
        <a:solidFill>
          <a:srgbClr val="3B687F"/>
        </a:solidFill>
      </dgm:spPr>
    </dgm:pt>
    <dgm:pt modelId="{3901F8A1-D0EE-4739-9DF7-249513E9113F}" type="pres">
      <dgm:prSet presAssocID="{B6F53F3F-078A-4F38-AB0C-E1378B8FDE42}" presName="spaceB" presStyleCnt="0"/>
      <dgm:spPr/>
    </dgm:pt>
  </dgm:ptLst>
  <dgm:cxnLst>
    <dgm:cxn modelId="{BD1C8B18-A8F8-487F-ABA8-EA9B52385F49}" type="presOf" srcId="{B6F53F3F-078A-4F38-AB0C-E1378B8FDE42}" destId="{7999AA0A-2540-4D42-8BDE-4A3B56407C56}" srcOrd="0" destOrd="0" presId="urn:microsoft.com/office/officeart/2005/8/layout/hProcess11"/>
    <dgm:cxn modelId="{945F8B19-86D9-49B7-A24D-B843A3C3C6D7}" type="presOf" srcId="{E38288EA-9C58-4311-8689-25764C6825FC}" destId="{A22949DE-32EB-4AAB-B74B-A4A802BD499B}" srcOrd="0" destOrd="0" presId="urn:microsoft.com/office/officeart/2005/8/layout/hProcess11"/>
    <dgm:cxn modelId="{098CF71E-7F8F-4DCE-9C47-8D03E9C32B35}" type="presOf" srcId="{F22F672E-9201-4087-B2CC-BAAF382BB3FC}" destId="{CB1280C4-5073-43C0-9AD5-9D09365B740C}" srcOrd="0" destOrd="0" presId="urn:microsoft.com/office/officeart/2005/8/layout/hProcess11"/>
    <dgm:cxn modelId="{B3C7B025-B932-4F4A-8949-112D007C8D72}" type="presOf" srcId="{7EA880ED-A9DA-4877-90FA-24A909F0DB1D}" destId="{30D9E23A-D058-458A-BB8D-704C18EFCFEB}" srcOrd="0" destOrd="0" presId="urn:microsoft.com/office/officeart/2005/8/layout/hProcess11"/>
    <dgm:cxn modelId="{D541023B-0456-4906-8D93-310FD912971F}" srcId="{BD3F66E9-986E-4596-85E7-919C2425AFBD}" destId="{7EA880ED-A9DA-4877-90FA-24A909F0DB1D}" srcOrd="2" destOrd="0" parTransId="{F42ED6BB-226E-4086-9FC2-CBA3585BE4F9}" sibTransId="{55EB45C1-121F-42CA-886A-DF4816E68DE5}"/>
    <dgm:cxn modelId="{C5D0D85E-6432-4A66-ADF4-EA77038FDFCE}" srcId="{BD3F66E9-986E-4596-85E7-919C2425AFBD}" destId="{B6F53F3F-078A-4F38-AB0C-E1378B8FDE42}" srcOrd="5" destOrd="0" parTransId="{01B71C87-7382-416B-A9A8-97102B4ADA4B}" sibTransId="{540669A6-3178-443C-A51C-3F4E8149B964}"/>
    <dgm:cxn modelId="{36096183-2EE5-48ED-A10E-D53B147E6B0D}" srcId="{BD3F66E9-986E-4596-85E7-919C2425AFBD}" destId="{F22F672E-9201-4087-B2CC-BAAF382BB3FC}" srcOrd="3" destOrd="0" parTransId="{49E50874-0F94-437E-89F3-B6D1CFCB414D}" sibTransId="{B464F83C-93A9-40F4-9B6E-670DB385785F}"/>
    <dgm:cxn modelId="{0F32828A-B4A8-4318-8B8C-F460EDAB235C}" srcId="{BD3F66E9-986E-4596-85E7-919C2425AFBD}" destId="{C057432B-5FC3-48F8-8FE4-81233659C817}" srcOrd="4" destOrd="0" parTransId="{CAEE0607-0B0D-4C1D-87C2-C409F26F4CCD}" sibTransId="{A739D9AF-B120-4F08-9013-D5C5797DBAD0}"/>
    <dgm:cxn modelId="{B61A1793-91F5-44B0-B2EE-3A01B765DF08}" srcId="{BD3F66E9-986E-4596-85E7-919C2425AFBD}" destId="{E38288EA-9C58-4311-8689-25764C6825FC}" srcOrd="1" destOrd="0" parTransId="{E2FB1897-0D5F-4305-81E7-45F1DA7096B4}" sibTransId="{33DBB36A-F7B8-4545-A876-00215C59BBE1}"/>
    <dgm:cxn modelId="{6E9C1E9E-A34F-4536-860E-75A8D9DB090E}" type="presOf" srcId="{C057432B-5FC3-48F8-8FE4-81233659C817}" destId="{30AEE7DE-63F3-45D7-977F-0AF2D487C5C0}" srcOrd="0" destOrd="0" presId="urn:microsoft.com/office/officeart/2005/8/layout/hProcess11"/>
    <dgm:cxn modelId="{D75D0ECF-A7F3-4491-9414-087FA5E6FC1B}" type="presOf" srcId="{BD3F66E9-986E-4596-85E7-919C2425AFBD}" destId="{26E3D7E6-8580-4D3D-BE82-CCF9338FB5FE}" srcOrd="0" destOrd="0" presId="urn:microsoft.com/office/officeart/2005/8/layout/hProcess11"/>
    <dgm:cxn modelId="{11B88FDD-9623-4459-8DE8-3FD99ACE8A4F}" type="presOf" srcId="{166705A0-8CED-4FA4-A2B3-4298A072595E}" destId="{D61F41B7-53D5-49C6-9995-3548B145DF51}" srcOrd="0" destOrd="0" presId="urn:microsoft.com/office/officeart/2005/8/layout/hProcess11"/>
    <dgm:cxn modelId="{FCC294E3-CF70-4B43-85A2-36307291ADA1}" srcId="{BD3F66E9-986E-4596-85E7-919C2425AFBD}" destId="{166705A0-8CED-4FA4-A2B3-4298A072595E}" srcOrd="0" destOrd="0" parTransId="{518CFE2B-FF42-462C-A009-34DB1F723181}" sibTransId="{FE32E6EB-4968-42DD-8238-22EC59A02F51}"/>
    <dgm:cxn modelId="{C5A1069C-787B-40A0-BA32-1B7134A2D252}" type="presParOf" srcId="{26E3D7E6-8580-4D3D-BE82-CCF9338FB5FE}" destId="{B22B3899-5B1D-4364-AE6F-EB2ED69A286C}" srcOrd="0" destOrd="0" presId="urn:microsoft.com/office/officeart/2005/8/layout/hProcess11"/>
    <dgm:cxn modelId="{53989569-3515-40D1-8359-2E64CF9B7396}" type="presParOf" srcId="{26E3D7E6-8580-4D3D-BE82-CCF9338FB5FE}" destId="{65B61F5F-5687-472B-81FF-3112DCD547C6}" srcOrd="1" destOrd="0" presId="urn:microsoft.com/office/officeart/2005/8/layout/hProcess11"/>
    <dgm:cxn modelId="{ACA48F62-9E80-4A2F-AD42-B01904406FB6}" type="presParOf" srcId="{65B61F5F-5687-472B-81FF-3112DCD547C6}" destId="{2039FDD0-B9CB-4255-92F8-540ACD72D7D1}" srcOrd="0" destOrd="0" presId="urn:microsoft.com/office/officeart/2005/8/layout/hProcess11"/>
    <dgm:cxn modelId="{FC401FB3-6BFE-4572-8DA3-836182DDC7D2}" type="presParOf" srcId="{2039FDD0-B9CB-4255-92F8-540ACD72D7D1}" destId="{D61F41B7-53D5-49C6-9995-3548B145DF51}" srcOrd="0" destOrd="0" presId="urn:microsoft.com/office/officeart/2005/8/layout/hProcess11"/>
    <dgm:cxn modelId="{D7F5DF56-086F-4F80-B45A-B879DEE84CCF}" type="presParOf" srcId="{2039FDD0-B9CB-4255-92F8-540ACD72D7D1}" destId="{0965460F-A148-4E92-B815-06C618DDAAB5}" srcOrd="1" destOrd="0" presId="urn:microsoft.com/office/officeart/2005/8/layout/hProcess11"/>
    <dgm:cxn modelId="{998D4EF3-784C-4873-8268-04B139369940}" type="presParOf" srcId="{2039FDD0-B9CB-4255-92F8-540ACD72D7D1}" destId="{166088BD-001C-45E3-B895-98EE14407EDF}" srcOrd="2" destOrd="0" presId="urn:microsoft.com/office/officeart/2005/8/layout/hProcess11"/>
    <dgm:cxn modelId="{AD912C80-6C8F-48F8-9F5E-0BCABF6D708A}" type="presParOf" srcId="{65B61F5F-5687-472B-81FF-3112DCD547C6}" destId="{B2A86173-E515-4808-B569-C2AA7629EA5E}" srcOrd="1" destOrd="0" presId="urn:microsoft.com/office/officeart/2005/8/layout/hProcess11"/>
    <dgm:cxn modelId="{816D37C8-55C1-4CEB-9E02-02C2734BB96F}" type="presParOf" srcId="{65B61F5F-5687-472B-81FF-3112DCD547C6}" destId="{E7A0D457-EAC2-42E8-A235-9BC2F97F32A9}" srcOrd="2" destOrd="0" presId="urn:microsoft.com/office/officeart/2005/8/layout/hProcess11"/>
    <dgm:cxn modelId="{732AE8BB-40EA-4561-A3E5-ED325CA8D971}" type="presParOf" srcId="{E7A0D457-EAC2-42E8-A235-9BC2F97F32A9}" destId="{A22949DE-32EB-4AAB-B74B-A4A802BD499B}" srcOrd="0" destOrd="0" presId="urn:microsoft.com/office/officeart/2005/8/layout/hProcess11"/>
    <dgm:cxn modelId="{817677AF-4147-4D76-AECB-54890EA19543}" type="presParOf" srcId="{E7A0D457-EAC2-42E8-A235-9BC2F97F32A9}" destId="{197385C0-BD7C-4875-9147-954442BCDF6A}" srcOrd="1" destOrd="0" presId="urn:microsoft.com/office/officeart/2005/8/layout/hProcess11"/>
    <dgm:cxn modelId="{B8D2BD16-7665-4F3B-9896-4250D1E56E46}" type="presParOf" srcId="{E7A0D457-EAC2-42E8-A235-9BC2F97F32A9}" destId="{C859FF21-7FD6-4FAA-B24A-6A3E727F17D9}" srcOrd="2" destOrd="0" presId="urn:microsoft.com/office/officeart/2005/8/layout/hProcess11"/>
    <dgm:cxn modelId="{275B9803-FA28-4209-B813-D37FDCDA4C31}" type="presParOf" srcId="{65B61F5F-5687-472B-81FF-3112DCD547C6}" destId="{278C99EC-F2EA-4D9C-A6B5-01EAC7B49320}" srcOrd="3" destOrd="0" presId="urn:microsoft.com/office/officeart/2005/8/layout/hProcess11"/>
    <dgm:cxn modelId="{E8B2D788-8EDF-445A-8EAC-902438BBC1ED}" type="presParOf" srcId="{65B61F5F-5687-472B-81FF-3112DCD547C6}" destId="{5F5A71FE-9BBD-4014-A54B-A54690962BFD}" srcOrd="4" destOrd="0" presId="urn:microsoft.com/office/officeart/2005/8/layout/hProcess11"/>
    <dgm:cxn modelId="{F63DA42B-1CB3-4240-ADDC-9D2E7FB3037A}" type="presParOf" srcId="{5F5A71FE-9BBD-4014-A54B-A54690962BFD}" destId="{30D9E23A-D058-458A-BB8D-704C18EFCFEB}" srcOrd="0" destOrd="0" presId="urn:microsoft.com/office/officeart/2005/8/layout/hProcess11"/>
    <dgm:cxn modelId="{14399679-458D-4E9D-B01D-89396135C64C}" type="presParOf" srcId="{5F5A71FE-9BBD-4014-A54B-A54690962BFD}" destId="{C6CA09CA-D1BD-48E2-B87A-246875F1B0F4}" srcOrd="1" destOrd="0" presId="urn:microsoft.com/office/officeart/2005/8/layout/hProcess11"/>
    <dgm:cxn modelId="{48402270-4A49-4E71-9D9C-04C3254D6C87}" type="presParOf" srcId="{5F5A71FE-9BBD-4014-A54B-A54690962BFD}" destId="{E5C249C4-CA9B-4CCE-9789-86708283DF34}" srcOrd="2" destOrd="0" presId="urn:microsoft.com/office/officeart/2005/8/layout/hProcess11"/>
    <dgm:cxn modelId="{57E56B33-FEB5-4C54-875D-7BE3F02EA4F7}" type="presParOf" srcId="{65B61F5F-5687-472B-81FF-3112DCD547C6}" destId="{67FCFC04-5477-46D9-84E1-9141251FE041}" srcOrd="5" destOrd="0" presId="urn:microsoft.com/office/officeart/2005/8/layout/hProcess11"/>
    <dgm:cxn modelId="{D53092B0-E5DC-4EAE-ABDD-DDCEDC8C23F2}" type="presParOf" srcId="{65B61F5F-5687-472B-81FF-3112DCD547C6}" destId="{3E0F99E2-24F1-48C1-BEB2-ADD72BB07678}" srcOrd="6" destOrd="0" presId="urn:microsoft.com/office/officeart/2005/8/layout/hProcess11"/>
    <dgm:cxn modelId="{D24A9780-66A1-4EA7-81CB-49DB1960A236}" type="presParOf" srcId="{3E0F99E2-24F1-48C1-BEB2-ADD72BB07678}" destId="{CB1280C4-5073-43C0-9AD5-9D09365B740C}" srcOrd="0" destOrd="0" presId="urn:microsoft.com/office/officeart/2005/8/layout/hProcess11"/>
    <dgm:cxn modelId="{2FB87644-7D6E-4E8D-8A5D-2D2ECE9B9E45}" type="presParOf" srcId="{3E0F99E2-24F1-48C1-BEB2-ADD72BB07678}" destId="{03053F04-6710-4B0E-97FD-BA328B84F7E7}" srcOrd="1" destOrd="0" presId="urn:microsoft.com/office/officeart/2005/8/layout/hProcess11"/>
    <dgm:cxn modelId="{25CA3D42-E9A5-43B8-A10E-5A731223B162}" type="presParOf" srcId="{3E0F99E2-24F1-48C1-BEB2-ADD72BB07678}" destId="{43ADB3C3-C756-4105-8019-595954AB4EEF}" srcOrd="2" destOrd="0" presId="urn:microsoft.com/office/officeart/2005/8/layout/hProcess11"/>
    <dgm:cxn modelId="{6AFA69FB-6D7C-4DCE-A3DE-F606FA3BF60F}" type="presParOf" srcId="{65B61F5F-5687-472B-81FF-3112DCD547C6}" destId="{917923ED-7D9A-4CBC-B1E0-9F4D88997CAA}" srcOrd="7" destOrd="0" presId="urn:microsoft.com/office/officeart/2005/8/layout/hProcess11"/>
    <dgm:cxn modelId="{305486FE-FA69-45C3-A975-B544695EC6BA}" type="presParOf" srcId="{65B61F5F-5687-472B-81FF-3112DCD547C6}" destId="{E4FC6D69-0FC8-475A-AE98-47B0E910C27D}" srcOrd="8" destOrd="0" presId="urn:microsoft.com/office/officeart/2005/8/layout/hProcess11"/>
    <dgm:cxn modelId="{EC7EE760-C978-4EFD-A91A-17CE1037EDE8}" type="presParOf" srcId="{E4FC6D69-0FC8-475A-AE98-47B0E910C27D}" destId="{30AEE7DE-63F3-45D7-977F-0AF2D487C5C0}" srcOrd="0" destOrd="0" presId="urn:microsoft.com/office/officeart/2005/8/layout/hProcess11"/>
    <dgm:cxn modelId="{3832E2CD-F27C-4AD9-8785-C03278F6A927}" type="presParOf" srcId="{E4FC6D69-0FC8-475A-AE98-47B0E910C27D}" destId="{0C68B3A3-586F-4AF8-B1DF-2524FB4D7931}" srcOrd="1" destOrd="0" presId="urn:microsoft.com/office/officeart/2005/8/layout/hProcess11"/>
    <dgm:cxn modelId="{2D88D6EF-C96A-4C77-99B8-823CAE5AD7AF}" type="presParOf" srcId="{E4FC6D69-0FC8-475A-AE98-47B0E910C27D}" destId="{E45C6285-EB32-448F-804F-3E3D11DF3682}" srcOrd="2" destOrd="0" presId="urn:microsoft.com/office/officeart/2005/8/layout/hProcess11"/>
    <dgm:cxn modelId="{B0AFD6D6-6FC0-4B27-AB4D-7E017C05C9FB}" type="presParOf" srcId="{65B61F5F-5687-472B-81FF-3112DCD547C6}" destId="{3F7F82F8-9528-4EB4-BBE5-30B274B5617B}" srcOrd="9" destOrd="0" presId="urn:microsoft.com/office/officeart/2005/8/layout/hProcess11"/>
    <dgm:cxn modelId="{F8983B5E-C63E-4899-805C-D01FD66D8539}" type="presParOf" srcId="{65B61F5F-5687-472B-81FF-3112DCD547C6}" destId="{40E4B12D-7490-41ED-B4F2-368AAF5DD46B}" srcOrd="10" destOrd="0" presId="urn:microsoft.com/office/officeart/2005/8/layout/hProcess11"/>
    <dgm:cxn modelId="{F8D4B6FE-5853-4A65-8B03-7880BA1E9B34}" type="presParOf" srcId="{40E4B12D-7490-41ED-B4F2-368AAF5DD46B}" destId="{7999AA0A-2540-4D42-8BDE-4A3B56407C56}" srcOrd="0" destOrd="0" presId="urn:microsoft.com/office/officeart/2005/8/layout/hProcess11"/>
    <dgm:cxn modelId="{25A429E0-F44F-4B89-82A4-2839CD401A54}" type="presParOf" srcId="{40E4B12D-7490-41ED-B4F2-368AAF5DD46B}" destId="{0F0141F6-1C56-4315-B354-5A78596DD51A}" srcOrd="1" destOrd="0" presId="urn:microsoft.com/office/officeart/2005/8/layout/hProcess11"/>
    <dgm:cxn modelId="{F236F0F9-BEC5-41B2-B8E3-7A97FC150612}" type="presParOf" srcId="{40E4B12D-7490-41ED-B4F2-368AAF5DD46B}" destId="{3901F8A1-D0EE-4739-9DF7-249513E9113F}"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3F66E9-986E-4596-85E7-919C2425AFBD}" type="doc">
      <dgm:prSet loTypeId="urn:microsoft.com/office/officeart/2005/8/layout/hProcess11" loCatId="process" qsTypeId="urn:microsoft.com/office/officeart/2005/8/quickstyle/simple1" qsCatId="simple" csTypeId="urn:microsoft.com/office/officeart/2005/8/colors/accent1_2" csCatId="accent1" phldr="1"/>
      <dgm:spPr/>
    </dgm:pt>
    <dgm:pt modelId="{E38288EA-9C58-4311-8689-25764C6825FC}">
      <dgm:prSet phldrT="[Text]" custT="1"/>
      <dgm:spPr/>
      <dgm:t>
        <a:bodyPr/>
        <a:lstStyle/>
        <a:p>
          <a:r>
            <a:rPr lang="de-DE" sz="1200" dirty="0">
              <a:solidFill>
                <a:srgbClr val="000000"/>
              </a:solidFill>
            </a:rPr>
            <a:t>Festlegung des Bilanzrahmens</a:t>
          </a:r>
        </a:p>
      </dgm:t>
    </dgm:pt>
    <dgm:pt modelId="{E2FB1897-0D5F-4305-81E7-45F1DA7096B4}" type="parTrans" cxnId="{B61A1793-91F5-44B0-B2EE-3A01B765DF08}">
      <dgm:prSet/>
      <dgm:spPr/>
      <dgm:t>
        <a:bodyPr/>
        <a:lstStyle/>
        <a:p>
          <a:endParaRPr lang="de-DE"/>
        </a:p>
      </dgm:t>
    </dgm:pt>
    <dgm:pt modelId="{33DBB36A-F7B8-4545-A876-00215C59BBE1}" type="sibTrans" cxnId="{B61A1793-91F5-44B0-B2EE-3A01B765DF08}">
      <dgm:prSet/>
      <dgm:spPr/>
      <dgm:t>
        <a:bodyPr/>
        <a:lstStyle/>
        <a:p>
          <a:endParaRPr lang="de-DE"/>
        </a:p>
      </dgm:t>
    </dgm:pt>
    <dgm:pt modelId="{F22F672E-9201-4087-B2CC-BAAF382BB3FC}">
      <dgm:prSet phldrT="[Text]" custT="1"/>
      <dgm:spPr/>
      <dgm:t>
        <a:bodyPr/>
        <a:lstStyle/>
        <a:p>
          <a:r>
            <a:rPr lang="de-DE" sz="1200" dirty="0">
              <a:solidFill>
                <a:srgbClr val="000000"/>
              </a:solidFill>
            </a:rPr>
            <a:t>Berechnung und Analyse</a:t>
          </a:r>
        </a:p>
      </dgm:t>
    </dgm:pt>
    <dgm:pt modelId="{49E50874-0F94-437E-89F3-B6D1CFCB414D}" type="parTrans" cxnId="{36096183-2EE5-48ED-A10E-D53B147E6B0D}">
      <dgm:prSet/>
      <dgm:spPr/>
      <dgm:t>
        <a:bodyPr/>
        <a:lstStyle/>
        <a:p>
          <a:endParaRPr lang="de-DE"/>
        </a:p>
      </dgm:t>
    </dgm:pt>
    <dgm:pt modelId="{B464F83C-93A9-40F4-9B6E-670DB385785F}" type="sibTrans" cxnId="{36096183-2EE5-48ED-A10E-D53B147E6B0D}">
      <dgm:prSet/>
      <dgm:spPr/>
      <dgm:t>
        <a:bodyPr/>
        <a:lstStyle/>
        <a:p>
          <a:endParaRPr lang="de-DE"/>
        </a:p>
      </dgm:t>
    </dgm:pt>
    <dgm:pt modelId="{B6F53F3F-078A-4F38-AB0C-E1378B8FDE42}">
      <dgm:prSet phldrT="[Text]" custT="1"/>
      <dgm:spPr/>
      <dgm:t>
        <a:bodyPr/>
        <a:lstStyle/>
        <a:p>
          <a:r>
            <a:rPr lang="de-DE" sz="1200" dirty="0">
              <a:solidFill>
                <a:srgbClr val="000000"/>
              </a:solidFill>
            </a:rPr>
            <a:t>Aufbau Klima-management-system</a:t>
          </a:r>
        </a:p>
      </dgm:t>
    </dgm:pt>
    <dgm:pt modelId="{01B71C87-7382-416B-A9A8-97102B4ADA4B}" type="parTrans" cxnId="{C5D0D85E-6432-4A66-ADF4-EA77038FDFCE}">
      <dgm:prSet/>
      <dgm:spPr/>
      <dgm:t>
        <a:bodyPr/>
        <a:lstStyle/>
        <a:p>
          <a:endParaRPr lang="de-DE"/>
        </a:p>
      </dgm:t>
    </dgm:pt>
    <dgm:pt modelId="{540669A6-3178-443C-A51C-3F4E8149B964}" type="sibTrans" cxnId="{C5D0D85E-6432-4A66-ADF4-EA77038FDFCE}">
      <dgm:prSet/>
      <dgm:spPr/>
      <dgm:t>
        <a:bodyPr/>
        <a:lstStyle/>
        <a:p>
          <a:endParaRPr lang="de-DE"/>
        </a:p>
      </dgm:t>
    </dgm:pt>
    <dgm:pt modelId="{C057432B-5FC3-48F8-8FE4-81233659C817}">
      <dgm:prSet phldrT="[Text]" custT="1"/>
      <dgm:spPr/>
      <dgm:t>
        <a:bodyPr/>
        <a:lstStyle/>
        <a:p>
          <a:r>
            <a:rPr lang="de-DE" sz="1200" dirty="0">
              <a:solidFill>
                <a:srgbClr val="000000"/>
              </a:solidFill>
            </a:rPr>
            <a:t>Klimastrategie</a:t>
          </a:r>
        </a:p>
      </dgm:t>
    </dgm:pt>
    <dgm:pt modelId="{CAEE0607-0B0D-4C1D-87C2-C409F26F4CCD}" type="parTrans" cxnId="{0F32828A-B4A8-4318-8B8C-F460EDAB235C}">
      <dgm:prSet/>
      <dgm:spPr/>
      <dgm:t>
        <a:bodyPr/>
        <a:lstStyle/>
        <a:p>
          <a:endParaRPr lang="de-DE"/>
        </a:p>
      </dgm:t>
    </dgm:pt>
    <dgm:pt modelId="{A739D9AF-B120-4F08-9013-D5C5797DBAD0}" type="sibTrans" cxnId="{0F32828A-B4A8-4318-8B8C-F460EDAB235C}">
      <dgm:prSet/>
      <dgm:spPr/>
      <dgm:t>
        <a:bodyPr/>
        <a:lstStyle/>
        <a:p>
          <a:endParaRPr lang="de-DE"/>
        </a:p>
      </dgm:t>
    </dgm:pt>
    <dgm:pt modelId="{7EA880ED-A9DA-4877-90FA-24A909F0DB1D}">
      <dgm:prSet phldrT="[Text]" custT="1"/>
      <dgm:spPr/>
      <dgm:t>
        <a:bodyPr/>
        <a:lstStyle/>
        <a:p>
          <a:r>
            <a:rPr lang="de-DE" sz="1200" dirty="0">
              <a:solidFill>
                <a:srgbClr val="000000"/>
              </a:solidFill>
            </a:rPr>
            <a:t>Datenerfassung</a:t>
          </a:r>
        </a:p>
      </dgm:t>
    </dgm:pt>
    <dgm:pt modelId="{55EB45C1-121F-42CA-886A-DF4816E68DE5}" type="sibTrans" cxnId="{D541023B-0456-4906-8D93-310FD912971F}">
      <dgm:prSet/>
      <dgm:spPr/>
      <dgm:t>
        <a:bodyPr/>
        <a:lstStyle/>
        <a:p>
          <a:endParaRPr lang="de-DE"/>
        </a:p>
      </dgm:t>
    </dgm:pt>
    <dgm:pt modelId="{F42ED6BB-226E-4086-9FC2-CBA3585BE4F9}" type="parTrans" cxnId="{D541023B-0456-4906-8D93-310FD912971F}">
      <dgm:prSet/>
      <dgm:spPr/>
      <dgm:t>
        <a:bodyPr/>
        <a:lstStyle/>
        <a:p>
          <a:endParaRPr lang="de-DE"/>
        </a:p>
      </dgm:t>
    </dgm:pt>
    <dgm:pt modelId="{166705A0-8CED-4FA4-A2B3-4298A072595E}">
      <dgm:prSet phldrT="[Text]" custT="1"/>
      <dgm:spPr/>
      <dgm:t>
        <a:bodyPr/>
        <a:lstStyle/>
        <a:p>
          <a:r>
            <a:rPr lang="de-DE" sz="1200" dirty="0">
              <a:solidFill>
                <a:srgbClr val="000000"/>
              </a:solidFill>
            </a:rPr>
            <a:t>Bevor es losgeht</a:t>
          </a:r>
        </a:p>
      </dgm:t>
    </dgm:pt>
    <dgm:pt modelId="{518CFE2B-FF42-462C-A009-34DB1F723181}" type="parTrans" cxnId="{FCC294E3-CF70-4B43-85A2-36307291ADA1}">
      <dgm:prSet/>
      <dgm:spPr/>
      <dgm:t>
        <a:bodyPr/>
        <a:lstStyle/>
        <a:p>
          <a:endParaRPr lang="de-DE"/>
        </a:p>
      </dgm:t>
    </dgm:pt>
    <dgm:pt modelId="{FE32E6EB-4968-42DD-8238-22EC59A02F51}" type="sibTrans" cxnId="{FCC294E3-CF70-4B43-85A2-36307291ADA1}">
      <dgm:prSet/>
      <dgm:spPr/>
      <dgm:t>
        <a:bodyPr/>
        <a:lstStyle/>
        <a:p>
          <a:endParaRPr lang="de-DE"/>
        </a:p>
      </dgm:t>
    </dgm:pt>
    <dgm:pt modelId="{26E3D7E6-8580-4D3D-BE82-CCF9338FB5FE}" type="pres">
      <dgm:prSet presAssocID="{BD3F66E9-986E-4596-85E7-919C2425AFBD}" presName="Name0" presStyleCnt="0">
        <dgm:presLayoutVars>
          <dgm:dir/>
          <dgm:resizeHandles val="exact"/>
        </dgm:presLayoutVars>
      </dgm:prSet>
      <dgm:spPr/>
    </dgm:pt>
    <dgm:pt modelId="{B22B3899-5B1D-4364-AE6F-EB2ED69A286C}" type="pres">
      <dgm:prSet presAssocID="{BD3F66E9-986E-4596-85E7-919C2425AFBD}" presName="arrow" presStyleLbl="bgShp" presStyleIdx="0" presStyleCnt="1" custLinFactNeighborX="-1059" custLinFactNeighborY="-2389"/>
      <dgm:spPr>
        <a:solidFill>
          <a:srgbClr val="90ABBE"/>
        </a:solidFill>
      </dgm:spPr>
    </dgm:pt>
    <dgm:pt modelId="{65B61F5F-5687-472B-81FF-3112DCD547C6}" type="pres">
      <dgm:prSet presAssocID="{BD3F66E9-986E-4596-85E7-919C2425AFBD}" presName="points" presStyleCnt="0"/>
      <dgm:spPr/>
    </dgm:pt>
    <dgm:pt modelId="{2039FDD0-B9CB-4255-92F8-540ACD72D7D1}" type="pres">
      <dgm:prSet presAssocID="{166705A0-8CED-4FA4-A2B3-4298A072595E}" presName="compositeA" presStyleCnt="0"/>
      <dgm:spPr/>
    </dgm:pt>
    <dgm:pt modelId="{D61F41B7-53D5-49C6-9995-3548B145DF51}" type="pres">
      <dgm:prSet presAssocID="{166705A0-8CED-4FA4-A2B3-4298A072595E}" presName="textA" presStyleLbl="revTx" presStyleIdx="0" presStyleCnt="6">
        <dgm:presLayoutVars>
          <dgm:bulletEnabled val="1"/>
        </dgm:presLayoutVars>
      </dgm:prSet>
      <dgm:spPr/>
    </dgm:pt>
    <dgm:pt modelId="{0965460F-A148-4E92-B815-06C618DDAAB5}" type="pres">
      <dgm:prSet presAssocID="{166705A0-8CED-4FA4-A2B3-4298A072595E}" presName="circleA" presStyleLbl="node1" presStyleIdx="0" presStyleCnt="6" custLinFactNeighborX="14139" custLinFactNeighborY="0"/>
      <dgm:spPr>
        <a:solidFill>
          <a:srgbClr val="3B687F"/>
        </a:solidFill>
      </dgm:spPr>
    </dgm:pt>
    <dgm:pt modelId="{166088BD-001C-45E3-B895-98EE14407EDF}" type="pres">
      <dgm:prSet presAssocID="{166705A0-8CED-4FA4-A2B3-4298A072595E}" presName="spaceA" presStyleCnt="0"/>
      <dgm:spPr/>
    </dgm:pt>
    <dgm:pt modelId="{B2A86173-E515-4808-B569-C2AA7629EA5E}" type="pres">
      <dgm:prSet presAssocID="{FE32E6EB-4968-42DD-8238-22EC59A02F51}" presName="space" presStyleCnt="0"/>
      <dgm:spPr/>
    </dgm:pt>
    <dgm:pt modelId="{E7A0D457-EAC2-42E8-A235-9BC2F97F32A9}" type="pres">
      <dgm:prSet presAssocID="{E38288EA-9C58-4311-8689-25764C6825FC}" presName="compositeB" presStyleCnt="0"/>
      <dgm:spPr/>
    </dgm:pt>
    <dgm:pt modelId="{A22949DE-32EB-4AAB-B74B-A4A802BD499B}" type="pres">
      <dgm:prSet presAssocID="{E38288EA-9C58-4311-8689-25764C6825FC}" presName="textB" presStyleLbl="revTx" presStyleIdx="1" presStyleCnt="6">
        <dgm:presLayoutVars>
          <dgm:bulletEnabled val="1"/>
        </dgm:presLayoutVars>
      </dgm:prSet>
      <dgm:spPr/>
    </dgm:pt>
    <dgm:pt modelId="{197385C0-BD7C-4875-9147-954442BCDF6A}" type="pres">
      <dgm:prSet presAssocID="{E38288EA-9C58-4311-8689-25764C6825FC}" presName="circleB" presStyleLbl="node1" presStyleIdx="1" presStyleCnt="6"/>
      <dgm:spPr>
        <a:solidFill>
          <a:srgbClr val="3B687F"/>
        </a:solidFill>
      </dgm:spPr>
    </dgm:pt>
    <dgm:pt modelId="{C859FF21-7FD6-4FAA-B24A-6A3E727F17D9}" type="pres">
      <dgm:prSet presAssocID="{E38288EA-9C58-4311-8689-25764C6825FC}" presName="spaceB" presStyleCnt="0"/>
      <dgm:spPr/>
    </dgm:pt>
    <dgm:pt modelId="{278C99EC-F2EA-4D9C-A6B5-01EAC7B49320}" type="pres">
      <dgm:prSet presAssocID="{33DBB36A-F7B8-4545-A876-00215C59BBE1}" presName="space" presStyleCnt="0"/>
      <dgm:spPr/>
    </dgm:pt>
    <dgm:pt modelId="{5F5A71FE-9BBD-4014-A54B-A54690962BFD}" type="pres">
      <dgm:prSet presAssocID="{7EA880ED-A9DA-4877-90FA-24A909F0DB1D}" presName="compositeA" presStyleCnt="0"/>
      <dgm:spPr/>
    </dgm:pt>
    <dgm:pt modelId="{30D9E23A-D058-458A-BB8D-704C18EFCFEB}" type="pres">
      <dgm:prSet presAssocID="{7EA880ED-A9DA-4877-90FA-24A909F0DB1D}" presName="textA" presStyleLbl="revTx" presStyleIdx="2" presStyleCnt="6">
        <dgm:presLayoutVars>
          <dgm:bulletEnabled val="1"/>
        </dgm:presLayoutVars>
      </dgm:prSet>
      <dgm:spPr/>
    </dgm:pt>
    <dgm:pt modelId="{C6CA09CA-D1BD-48E2-B87A-246875F1B0F4}" type="pres">
      <dgm:prSet presAssocID="{7EA880ED-A9DA-4877-90FA-24A909F0DB1D}" presName="circleA" presStyleLbl="node1" presStyleIdx="2" presStyleCnt="6"/>
      <dgm:spPr>
        <a:solidFill>
          <a:srgbClr val="3B687F"/>
        </a:solidFill>
      </dgm:spPr>
    </dgm:pt>
    <dgm:pt modelId="{E5C249C4-CA9B-4CCE-9789-86708283DF34}" type="pres">
      <dgm:prSet presAssocID="{7EA880ED-A9DA-4877-90FA-24A909F0DB1D}" presName="spaceA" presStyleCnt="0"/>
      <dgm:spPr/>
    </dgm:pt>
    <dgm:pt modelId="{67FCFC04-5477-46D9-84E1-9141251FE041}" type="pres">
      <dgm:prSet presAssocID="{55EB45C1-121F-42CA-886A-DF4816E68DE5}" presName="space" presStyleCnt="0"/>
      <dgm:spPr/>
    </dgm:pt>
    <dgm:pt modelId="{3E0F99E2-24F1-48C1-BEB2-ADD72BB07678}" type="pres">
      <dgm:prSet presAssocID="{F22F672E-9201-4087-B2CC-BAAF382BB3FC}" presName="compositeB" presStyleCnt="0"/>
      <dgm:spPr/>
    </dgm:pt>
    <dgm:pt modelId="{CB1280C4-5073-43C0-9AD5-9D09365B740C}" type="pres">
      <dgm:prSet presAssocID="{F22F672E-9201-4087-B2CC-BAAF382BB3FC}" presName="textB" presStyleLbl="revTx" presStyleIdx="3" presStyleCnt="6">
        <dgm:presLayoutVars>
          <dgm:bulletEnabled val="1"/>
        </dgm:presLayoutVars>
      </dgm:prSet>
      <dgm:spPr/>
    </dgm:pt>
    <dgm:pt modelId="{03053F04-6710-4B0E-97FD-BA328B84F7E7}" type="pres">
      <dgm:prSet presAssocID="{F22F672E-9201-4087-B2CC-BAAF382BB3FC}" presName="circleB" presStyleLbl="node1" presStyleIdx="3" presStyleCnt="6"/>
      <dgm:spPr>
        <a:solidFill>
          <a:srgbClr val="3B687F"/>
        </a:solidFill>
      </dgm:spPr>
    </dgm:pt>
    <dgm:pt modelId="{43ADB3C3-C756-4105-8019-595954AB4EEF}" type="pres">
      <dgm:prSet presAssocID="{F22F672E-9201-4087-B2CC-BAAF382BB3FC}" presName="spaceB" presStyleCnt="0"/>
      <dgm:spPr/>
    </dgm:pt>
    <dgm:pt modelId="{917923ED-7D9A-4CBC-B1E0-9F4D88997CAA}" type="pres">
      <dgm:prSet presAssocID="{B464F83C-93A9-40F4-9B6E-670DB385785F}" presName="space" presStyleCnt="0"/>
      <dgm:spPr/>
    </dgm:pt>
    <dgm:pt modelId="{E4FC6D69-0FC8-475A-AE98-47B0E910C27D}" type="pres">
      <dgm:prSet presAssocID="{C057432B-5FC3-48F8-8FE4-81233659C817}" presName="compositeA" presStyleCnt="0"/>
      <dgm:spPr/>
    </dgm:pt>
    <dgm:pt modelId="{30AEE7DE-63F3-45D7-977F-0AF2D487C5C0}" type="pres">
      <dgm:prSet presAssocID="{C057432B-5FC3-48F8-8FE4-81233659C817}" presName="textA" presStyleLbl="revTx" presStyleIdx="4" presStyleCnt="6">
        <dgm:presLayoutVars>
          <dgm:bulletEnabled val="1"/>
        </dgm:presLayoutVars>
      </dgm:prSet>
      <dgm:spPr/>
    </dgm:pt>
    <dgm:pt modelId="{0C68B3A3-586F-4AF8-B1DF-2524FB4D7931}" type="pres">
      <dgm:prSet presAssocID="{C057432B-5FC3-48F8-8FE4-81233659C817}" presName="circleA" presStyleLbl="node1" presStyleIdx="4" presStyleCnt="6" custLinFactNeighborX="-4646" custLinFactNeighborY="-5167"/>
      <dgm:spPr>
        <a:solidFill>
          <a:srgbClr val="3B687F"/>
        </a:solidFill>
        <a:ln>
          <a:solidFill>
            <a:srgbClr val="FFFFFF"/>
          </a:solidFill>
        </a:ln>
      </dgm:spPr>
    </dgm:pt>
    <dgm:pt modelId="{E45C6285-EB32-448F-804F-3E3D11DF3682}" type="pres">
      <dgm:prSet presAssocID="{C057432B-5FC3-48F8-8FE4-81233659C817}" presName="spaceA" presStyleCnt="0"/>
      <dgm:spPr/>
    </dgm:pt>
    <dgm:pt modelId="{3F7F82F8-9528-4EB4-BBE5-30B274B5617B}" type="pres">
      <dgm:prSet presAssocID="{A739D9AF-B120-4F08-9013-D5C5797DBAD0}" presName="space" presStyleCnt="0"/>
      <dgm:spPr/>
    </dgm:pt>
    <dgm:pt modelId="{40E4B12D-7490-41ED-B4F2-368AAF5DD46B}" type="pres">
      <dgm:prSet presAssocID="{B6F53F3F-078A-4F38-AB0C-E1378B8FDE42}" presName="compositeB" presStyleCnt="0"/>
      <dgm:spPr/>
    </dgm:pt>
    <dgm:pt modelId="{7999AA0A-2540-4D42-8BDE-4A3B56407C56}" type="pres">
      <dgm:prSet presAssocID="{B6F53F3F-078A-4F38-AB0C-E1378B8FDE42}" presName="textB" presStyleLbl="revTx" presStyleIdx="5" presStyleCnt="6">
        <dgm:presLayoutVars>
          <dgm:bulletEnabled val="1"/>
        </dgm:presLayoutVars>
      </dgm:prSet>
      <dgm:spPr/>
    </dgm:pt>
    <dgm:pt modelId="{0F0141F6-1C56-4315-B354-5A78596DD51A}" type="pres">
      <dgm:prSet presAssocID="{B6F53F3F-078A-4F38-AB0C-E1378B8FDE42}" presName="circleB" presStyleLbl="node1" presStyleIdx="5" presStyleCnt="6"/>
      <dgm:spPr>
        <a:solidFill>
          <a:srgbClr val="3B687F"/>
        </a:solidFill>
      </dgm:spPr>
    </dgm:pt>
    <dgm:pt modelId="{3901F8A1-D0EE-4739-9DF7-249513E9113F}" type="pres">
      <dgm:prSet presAssocID="{B6F53F3F-078A-4F38-AB0C-E1378B8FDE42}" presName="spaceB" presStyleCnt="0"/>
      <dgm:spPr/>
    </dgm:pt>
  </dgm:ptLst>
  <dgm:cxnLst>
    <dgm:cxn modelId="{BD1C8B18-A8F8-487F-ABA8-EA9B52385F49}" type="presOf" srcId="{B6F53F3F-078A-4F38-AB0C-E1378B8FDE42}" destId="{7999AA0A-2540-4D42-8BDE-4A3B56407C56}" srcOrd="0" destOrd="0" presId="urn:microsoft.com/office/officeart/2005/8/layout/hProcess11"/>
    <dgm:cxn modelId="{945F8B19-86D9-49B7-A24D-B843A3C3C6D7}" type="presOf" srcId="{E38288EA-9C58-4311-8689-25764C6825FC}" destId="{A22949DE-32EB-4AAB-B74B-A4A802BD499B}" srcOrd="0" destOrd="0" presId="urn:microsoft.com/office/officeart/2005/8/layout/hProcess11"/>
    <dgm:cxn modelId="{098CF71E-7F8F-4DCE-9C47-8D03E9C32B35}" type="presOf" srcId="{F22F672E-9201-4087-B2CC-BAAF382BB3FC}" destId="{CB1280C4-5073-43C0-9AD5-9D09365B740C}" srcOrd="0" destOrd="0" presId="urn:microsoft.com/office/officeart/2005/8/layout/hProcess11"/>
    <dgm:cxn modelId="{B3C7B025-B932-4F4A-8949-112D007C8D72}" type="presOf" srcId="{7EA880ED-A9DA-4877-90FA-24A909F0DB1D}" destId="{30D9E23A-D058-458A-BB8D-704C18EFCFEB}" srcOrd="0" destOrd="0" presId="urn:microsoft.com/office/officeart/2005/8/layout/hProcess11"/>
    <dgm:cxn modelId="{D541023B-0456-4906-8D93-310FD912971F}" srcId="{BD3F66E9-986E-4596-85E7-919C2425AFBD}" destId="{7EA880ED-A9DA-4877-90FA-24A909F0DB1D}" srcOrd="2" destOrd="0" parTransId="{F42ED6BB-226E-4086-9FC2-CBA3585BE4F9}" sibTransId="{55EB45C1-121F-42CA-886A-DF4816E68DE5}"/>
    <dgm:cxn modelId="{C5D0D85E-6432-4A66-ADF4-EA77038FDFCE}" srcId="{BD3F66E9-986E-4596-85E7-919C2425AFBD}" destId="{B6F53F3F-078A-4F38-AB0C-E1378B8FDE42}" srcOrd="5" destOrd="0" parTransId="{01B71C87-7382-416B-A9A8-97102B4ADA4B}" sibTransId="{540669A6-3178-443C-A51C-3F4E8149B964}"/>
    <dgm:cxn modelId="{36096183-2EE5-48ED-A10E-D53B147E6B0D}" srcId="{BD3F66E9-986E-4596-85E7-919C2425AFBD}" destId="{F22F672E-9201-4087-B2CC-BAAF382BB3FC}" srcOrd="3" destOrd="0" parTransId="{49E50874-0F94-437E-89F3-B6D1CFCB414D}" sibTransId="{B464F83C-93A9-40F4-9B6E-670DB385785F}"/>
    <dgm:cxn modelId="{0F32828A-B4A8-4318-8B8C-F460EDAB235C}" srcId="{BD3F66E9-986E-4596-85E7-919C2425AFBD}" destId="{C057432B-5FC3-48F8-8FE4-81233659C817}" srcOrd="4" destOrd="0" parTransId="{CAEE0607-0B0D-4C1D-87C2-C409F26F4CCD}" sibTransId="{A739D9AF-B120-4F08-9013-D5C5797DBAD0}"/>
    <dgm:cxn modelId="{B61A1793-91F5-44B0-B2EE-3A01B765DF08}" srcId="{BD3F66E9-986E-4596-85E7-919C2425AFBD}" destId="{E38288EA-9C58-4311-8689-25764C6825FC}" srcOrd="1" destOrd="0" parTransId="{E2FB1897-0D5F-4305-81E7-45F1DA7096B4}" sibTransId="{33DBB36A-F7B8-4545-A876-00215C59BBE1}"/>
    <dgm:cxn modelId="{6E9C1E9E-A34F-4536-860E-75A8D9DB090E}" type="presOf" srcId="{C057432B-5FC3-48F8-8FE4-81233659C817}" destId="{30AEE7DE-63F3-45D7-977F-0AF2D487C5C0}" srcOrd="0" destOrd="0" presId="urn:microsoft.com/office/officeart/2005/8/layout/hProcess11"/>
    <dgm:cxn modelId="{D75D0ECF-A7F3-4491-9414-087FA5E6FC1B}" type="presOf" srcId="{BD3F66E9-986E-4596-85E7-919C2425AFBD}" destId="{26E3D7E6-8580-4D3D-BE82-CCF9338FB5FE}" srcOrd="0" destOrd="0" presId="urn:microsoft.com/office/officeart/2005/8/layout/hProcess11"/>
    <dgm:cxn modelId="{11B88FDD-9623-4459-8DE8-3FD99ACE8A4F}" type="presOf" srcId="{166705A0-8CED-4FA4-A2B3-4298A072595E}" destId="{D61F41B7-53D5-49C6-9995-3548B145DF51}" srcOrd="0" destOrd="0" presId="urn:microsoft.com/office/officeart/2005/8/layout/hProcess11"/>
    <dgm:cxn modelId="{FCC294E3-CF70-4B43-85A2-36307291ADA1}" srcId="{BD3F66E9-986E-4596-85E7-919C2425AFBD}" destId="{166705A0-8CED-4FA4-A2B3-4298A072595E}" srcOrd="0" destOrd="0" parTransId="{518CFE2B-FF42-462C-A009-34DB1F723181}" sibTransId="{FE32E6EB-4968-42DD-8238-22EC59A02F51}"/>
    <dgm:cxn modelId="{C5A1069C-787B-40A0-BA32-1B7134A2D252}" type="presParOf" srcId="{26E3D7E6-8580-4D3D-BE82-CCF9338FB5FE}" destId="{B22B3899-5B1D-4364-AE6F-EB2ED69A286C}" srcOrd="0" destOrd="0" presId="urn:microsoft.com/office/officeart/2005/8/layout/hProcess11"/>
    <dgm:cxn modelId="{53989569-3515-40D1-8359-2E64CF9B7396}" type="presParOf" srcId="{26E3D7E6-8580-4D3D-BE82-CCF9338FB5FE}" destId="{65B61F5F-5687-472B-81FF-3112DCD547C6}" srcOrd="1" destOrd="0" presId="urn:microsoft.com/office/officeart/2005/8/layout/hProcess11"/>
    <dgm:cxn modelId="{ACA48F62-9E80-4A2F-AD42-B01904406FB6}" type="presParOf" srcId="{65B61F5F-5687-472B-81FF-3112DCD547C6}" destId="{2039FDD0-B9CB-4255-92F8-540ACD72D7D1}" srcOrd="0" destOrd="0" presId="urn:microsoft.com/office/officeart/2005/8/layout/hProcess11"/>
    <dgm:cxn modelId="{FC401FB3-6BFE-4572-8DA3-836182DDC7D2}" type="presParOf" srcId="{2039FDD0-B9CB-4255-92F8-540ACD72D7D1}" destId="{D61F41B7-53D5-49C6-9995-3548B145DF51}" srcOrd="0" destOrd="0" presId="urn:microsoft.com/office/officeart/2005/8/layout/hProcess11"/>
    <dgm:cxn modelId="{D7F5DF56-086F-4F80-B45A-B879DEE84CCF}" type="presParOf" srcId="{2039FDD0-B9CB-4255-92F8-540ACD72D7D1}" destId="{0965460F-A148-4E92-B815-06C618DDAAB5}" srcOrd="1" destOrd="0" presId="urn:microsoft.com/office/officeart/2005/8/layout/hProcess11"/>
    <dgm:cxn modelId="{998D4EF3-784C-4873-8268-04B139369940}" type="presParOf" srcId="{2039FDD0-B9CB-4255-92F8-540ACD72D7D1}" destId="{166088BD-001C-45E3-B895-98EE14407EDF}" srcOrd="2" destOrd="0" presId="urn:microsoft.com/office/officeart/2005/8/layout/hProcess11"/>
    <dgm:cxn modelId="{AD912C80-6C8F-48F8-9F5E-0BCABF6D708A}" type="presParOf" srcId="{65B61F5F-5687-472B-81FF-3112DCD547C6}" destId="{B2A86173-E515-4808-B569-C2AA7629EA5E}" srcOrd="1" destOrd="0" presId="urn:microsoft.com/office/officeart/2005/8/layout/hProcess11"/>
    <dgm:cxn modelId="{816D37C8-55C1-4CEB-9E02-02C2734BB96F}" type="presParOf" srcId="{65B61F5F-5687-472B-81FF-3112DCD547C6}" destId="{E7A0D457-EAC2-42E8-A235-9BC2F97F32A9}" srcOrd="2" destOrd="0" presId="urn:microsoft.com/office/officeart/2005/8/layout/hProcess11"/>
    <dgm:cxn modelId="{732AE8BB-40EA-4561-A3E5-ED325CA8D971}" type="presParOf" srcId="{E7A0D457-EAC2-42E8-A235-9BC2F97F32A9}" destId="{A22949DE-32EB-4AAB-B74B-A4A802BD499B}" srcOrd="0" destOrd="0" presId="urn:microsoft.com/office/officeart/2005/8/layout/hProcess11"/>
    <dgm:cxn modelId="{817677AF-4147-4D76-AECB-54890EA19543}" type="presParOf" srcId="{E7A0D457-EAC2-42E8-A235-9BC2F97F32A9}" destId="{197385C0-BD7C-4875-9147-954442BCDF6A}" srcOrd="1" destOrd="0" presId="urn:microsoft.com/office/officeart/2005/8/layout/hProcess11"/>
    <dgm:cxn modelId="{B8D2BD16-7665-4F3B-9896-4250D1E56E46}" type="presParOf" srcId="{E7A0D457-EAC2-42E8-A235-9BC2F97F32A9}" destId="{C859FF21-7FD6-4FAA-B24A-6A3E727F17D9}" srcOrd="2" destOrd="0" presId="urn:microsoft.com/office/officeart/2005/8/layout/hProcess11"/>
    <dgm:cxn modelId="{275B9803-FA28-4209-B813-D37FDCDA4C31}" type="presParOf" srcId="{65B61F5F-5687-472B-81FF-3112DCD547C6}" destId="{278C99EC-F2EA-4D9C-A6B5-01EAC7B49320}" srcOrd="3" destOrd="0" presId="urn:microsoft.com/office/officeart/2005/8/layout/hProcess11"/>
    <dgm:cxn modelId="{E8B2D788-8EDF-445A-8EAC-902438BBC1ED}" type="presParOf" srcId="{65B61F5F-5687-472B-81FF-3112DCD547C6}" destId="{5F5A71FE-9BBD-4014-A54B-A54690962BFD}" srcOrd="4" destOrd="0" presId="urn:microsoft.com/office/officeart/2005/8/layout/hProcess11"/>
    <dgm:cxn modelId="{F63DA42B-1CB3-4240-ADDC-9D2E7FB3037A}" type="presParOf" srcId="{5F5A71FE-9BBD-4014-A54B-A54690962BFD}" destId="{30D9E23A-D058-458A-BB8D-704C18EFCFEB}" srcOrd="0" destOrd="0" presId="urn:microsoft.com/office/officeart/2005/8/layout/hProcess11"/>
    <dgm:cxn modelId="{14399679-458D-4E9D-B01D-89396135C64C}" type="presParOf" srcId="{5F5A71FE-9BBD-4014-A54B-A54690962BFD}" destId="{C6CA09CA-D1BD-48E2-B87A-246875F1B0F4}" srcOrd="1" destOrd="0" presId="urn:microsoft.com/office/officeart/2005/8/layout/hProcess11"/>
    <dgm:cxn modelId="{48402270-4A49-4E71-9D9C-04C3254D6C87}" type="presParOf" srcId="{5F5A71FE-9BBD-4014-A54B-A54690962BFD}" destId="{E5C249C4-CA9B-4CCE-9789-86708283DF34}" srcOrd="2" destOrd="0" presId="urn:microsoft.com/office/officeart/2005/8/layout/hProcess11"/>
    <dgm:cxn modelId="{57E56B33-FEB5-4C54-875D-7BE3F02EA4F7}" type="presParOf" srcId="{65B61F5F-5687-472B-81FF-3112DCD547C6}" destId="{67FCFC04-5477-46D9-84E1-9141251FE041}" srcOrd="5" destOrd="0" presId="urn:microsoft.com/office/officeart/2005/8/layout/hProcess11"/>
    <dgm:cxn modelId="{D53092B0-E5DC-4EAE-ABDD-DDCEDC8C23F2}" type="presParOf" srcId="{65B61F5F-5687-472B-81FF-3112DCD547C6}" destId="{3E0F99E2-24F1-48C1-BEB2-ADD72BB07678}" srcOrd="6" destOrd="0" presId="urn:microsoft.com/office/officeart/2005/8/layout/hProcess11"/>
    <dgm:cxn modelId="{D24A9780-66A1-4EA7-81CB-49DB1960A236}" type="presParOf" srcId="{3E0F99E2-24F1-48C1-BEB2-ADD72BB07678}" destId="{CB1280C4-5073-43C0-9AD5-9D09365B740C}" srcOrd="0" destOrd="0" presId="urn:microsoft.com/office/officeart/2005/8/layout/hProcess11"/>
    <dgm:cxn modelId="{2FB87644-7D6E-4E8D-8A5D-2D2ECE9B9E45}" type="presParOf" srcId="{3E0F99E2-24F1-48C1-BEB2-ADD72BB07678}" destId="{03053F04-6710-4B0E-97FD-BA328B84F7E7}" srcOrd="1" destOrd="0" presId="urn:microsoft.com/office/officeart/2005/8/layout/hProcess11"/>
    <dgm:cxn modelId="{25CA3D42-E9A5-43B8-A10E-5A731223B162}" type="presParOf" srcId="{3E0F99E2-24F1-48C1-BEB2-ADD72BB07678}" destId="{43ADB3C3-C756-4105-8019-595954AB4EEF}" srcOrd="2" destOrd="0" presId="urn:microsoft.com/office/officeart/2005/8/layout/hProcess11"/>
    <dgm:cxn modelId="{6AFA69FB-6D7C-4DCE-A3DE-F606FA3BF60F}" type="presParOf" srcId="{65B61F5F-5687-472B-81FF-3112DCD547C6}" destId="{917923ED-7D9A-4CBC-B1E0-9F4D88997CAA}" srcOrd="7" destOrd="0" presId="urn:microsoft.com/office/officeart/2005/8/layout/hProcess11"/>
    <dgm:cxn modelId="{305486FE-FA69-45C3-A975-B544695EC6BA}" type="presParOf" srcId="{65B61F5F-5687-472B-81FF-3112DCD547C6}" destId="{E4FC6D69-0FC8-475A-AE98-47B0E910C27D}" srcOrd="8" destOrd="0" presId="urn:microsoft.com/office/officeart/2005/8/layout/hProcess11"/>
    <dgm:cxn modelId="{EC7EE760-C978-4EFD-A91A-17CE1037EDE8}" type="presParOf" srcId="{E4FC6D69-0FC8-475A-AE98-47B0E910C27D}" destId="{30AEE7DE-63F3-45D7-977F-0AF2D487C5C0}" srcOrd="0" destOrd="0" presId="urn:microsoft.com/office/officeart/2005/8/layout/hProcess11"/>
    <dgm:cxn modelId="{3832E2CD-F27C-4AD9-8785-C03278F6A927}" type="presParOf" srcId="{E4FC6D69-0FC8-475A-AE98-47B0E910C27D}" destId="{0C68B3A3-586F-4AF8-B1DF-2524FB4D7931}" srcOrd="1" destOrd="0" presId="urn:microsoft.com/office/officeart/2005/8/layout/hProcess11"/>
    <dgm:cxn modelId="{2D88D6EF-C96A-4C77-99B8-823CAE5AD7AF}" type="presParOf" srcId="{E4FC6D69-0FC8-475A-AE98-47B0E910C27D}" destId="{E45C6285-EB32-448F-804F-3E3D11DF3682}" srcOrd="2" destOrd="0" presId="urn:microsoft.com/office/officeart/2005/8/layout/hProcess11"/>
    <dgm:cxn modelId="{B0AFD6D6-6FC0-4B27-AB4D-7E017C05C9FB}" type="presParOf" srcId="{65B61F5F-5687-472B-81FF-3112DCD547C6}" destId="{3F7F82F8-9528-4EB4-BBE5-30B274B5617B}" srcOrd="9" destOrd="0" presId="urn:microsoft.com/office/officeart/2005/8/layout/hProcess11"/>
    <dgm:cxn modelId="{F8983B5E-C63E-4899-805C-D01FD66D8539}" type="presParOf" srcId="{65B61F5F-5687-472B-81FF-3112DCD547C6}" destId="{40E4B12D-7490-41ED-B4F2-368AAF5DD46B}" srcOrd="10" destOrd="0" presId="urn:microsoft.com/office/officeart/2005/8/layout/hProcess11"/>
    <dgm:cxn modelId="{F8D4B6FE-5853-4A65-8B03-7880BA1E9B34}" type="presParOf" srcId="{40E4B12D-7490-41ED-B4F2-368AAF5DD46B}" destId="{7999AA0A-2540-4D42-8BDE-4A3B56407C56}" srcOrd="0" destOrd="0" presId="urn:microsoft.com/office/officeart/2005/8/layout/hProcess11"/>
    <dgm:cxn modelId="{25A429E0-F44F-4B89-82A4-2839CD401A54}" type="presParOf" srcId="{40E4B12D-7490-41ED-B4F2-368AAF5DD46B}" destId="{0F0141F6-1C56-4315-B354-5A78596DD51A}" srcOrd="1" destOrd="0" presId="urn:microsoft.com/office/officeart/2005/8/layout/hProcess11"/>
    <dgm:cxn modelId="{F236F0F9-BEC5-41B2-B8E3-7A97FC150612}" type="presParOf" srcId="{40E4B12D-7490-41ED-B4F2-368AAF5DD46B}" destId="{3901F8A1-D0EE-4739-9DF7-249513E9113F}"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2F68A-AADE-4C2D-A6DC-AE726D21CDA4}">
      <dsp:nvSpPr>
        <dsp:cNvPr id="0" name=""/>
        <dsp:cNvSpPr/>
      </dsp:nvSpPr>
      <dsp:spPr>
        <a:xfrm>
          <a:off x="2191" y="0"/>
          <a:ext cx="2199220" cy="612000"/>
        </a:xfrm>
        <a:prstGeom prst="homePlate">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de-DE" sz="1400" kern="1200" dirty="0"/>
            <a:t>Einführung</a:t>
          </a:r>
        </a:p>
      </dsp:txBody>
      <dsp:txXfrm>
        <a:off x="2191" y="0"/>
        <a:ext cx="2046220" cy="612000"/>
      </dsp:txXfrm>
    </dsp:sp>
    <dsp:sp modelId="{30108D9A-9B7A-485E-8669-CB1962EC1638}">
      <dsp:nvSpPr>
        <dsp:cNvPr id="0" name=""/>
        <dsp:cNvSpPr/>
      </dsp:nvSpPr>
      <dsp:spPr>
        <a:xfrm>
          <a:off x="1761568" y="0"/>
          <a:ext cx="2199220" cy="612000"/>
        </a:xfrm>
        <a:prstGeom prst="chevron">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de-DE" sz="1400" kern="1200" dirty="0"/>
            <a:t>Status Quo</a:t>
          </a:r>
        </a:p>
      </dsp:txBody>
      <dsp:txXfrm>
        <a:off x="2067568" y="0"/>
        <a:ext cx="1587220" cy="612000"/>
      </dsp:txXfrm>
    </dsp:sp>
    <dsp:sp modelId="{BD184E50-2FF5-425C-AB1E-78F82FDB2554}">
      <dsp:nvSpPr>
        <dsp:cNvPr id="0" name=""/>
        <dsp:cNvSpPr/>
      </dsp:nvSpPr>
      <dsp:spPr>
        <a:xfrm>
          <a:off x="3520944" y="0"/>
          <a:ext cx="2199220" cy="612000"/>
        </a:xfrm>
        <a:prstGeom prst="chevron">
          <a:avLst/>
        </a:prstGeom>
        <a:solidFill>
          <a:srgbClr val="526E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de-DE" sz="1400" kern="1200" dirty="0"/>
            <a:t>Strategie und Ziele</a:t>
          </a:r>
        </a:p>
      </dsp:txBody>
      <dsp:txXfrm>
        <a:off x="3826944" y="0"/>
        <a:ext cx="1587220" cy="612000"/>
      </dsp:txXfrm>
    </dsp:sp>
    <dsp:sp modelId="{2F68A187-62A8-4664-9753-E9C1FD431669}">
      <dsp:nvSpPr>
        <dsp:cNvPr id="0" name=""/>
        <dsp:cNvSpPr/>
      </dsp:nvSpPr>
      <dsp:spPr>
        <a:xfrm>
          <a:off x="5280320" y="0"/>
          <a:ext cx="2199220" cy="612000"/>
        </a:xfrm>
        <a:prstGeom prst="chevron">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de-DE" sz="1400" kern="1200" dirty="0"/>
            <a:t>Ressourcen</a:t>
          </a:r>
        </a:p>
      </dsp:txBody>
      <dsp:txXfrm>
        <a:off x="5586320" y="0"/>
        <a:ext cx="1587220" cy="612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8EC71-63B1-48ED-BD22-3010BB67E86F}">
      <dsp:nvSpPr>
        <dsp:cNvPr id="0" name=""/>
        <dsp:cNvSpPr/>
      </dsp:nvSpPr>
      <dsp:spPr>
        <a:xfrm rot="16200000">
          <a:off x="1565277" y="-1565277"/>
          <a:ext cx="1908212" cy="5038767"/>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de-DE" sz="1400" b="1" i="0" kern="1200" dirty="0">
              <a:effectLst/>
              <a:latin typeface="+mn-lt"/>
              <a:ea typeface="+mn-ea"/>
              <a:cs typeface="+mn-cs"/>
            </a:rPr>
            <a:t>Dauerhafte Einsparung: </a:t>
          </a:r>
          <a:br>
            <a:rPr lang="de-DE" sz="1400" b="1" i="0" kern="1200" dirty="0">
              <a:effectLst/>
              <a:latin typeface="+mn-lt"/>
              <a:ea typeface="+mn-ea"/>
              <a:cs typeface="+mn-cs"/>
            </a:rPr>
          </a:br>
          <a:r>
            <a:rPr lang="de-DE" sz="1400" b="0" i="0" kern="1200" dirty="0">
              <a:effectLst/>
              <a:latin typeface="+mn-lt"/>
              <a:ea typeface="+mn-ea"/>
              <a:cs typeface="+mn-cs"/>
            </a:rPr>
            <a:t>Das Projekt muss gewährleisten, dass die Emissionen dauerhaft (ca. 100 Jahre) gebunden sind. Bei Aufforstungsprojekten kann das häufig nicht garantiert werden. </a:t>
          </a:r>
          <a:endParaRPr lang="de-DE" sz="1400" kern="1200" dirty="0">
            <a:latin typeface="+mn-lt"/>
            <a:ea typeface="+mn-ea"/>
            <a:cs typeface="+mn-cs"/>
          </a:endParaRPr>
        </a:p>
      </dsp:txBody>
      <dsp:txXfrm rot="5400000">
        <a:off x="1" y="69862"/>
        <a:ext cx="5038767" cy="1361296"/>
      </dsp:txXfrm>
    </dsp:sp>
    <dsp:sp modelId="{7CA466D8-57B2-4286-B528-C51017C76A99}">
      <dsp:nvSpPr>
        <dsp:cNvPr id="0" name=""/>
        <dsp:cNvSpPr/>
      </dsp:nvSpPr>
      <dsp:spPr>
        <a:xfrm>
          <a:off x="5038767" y="0"/>
          <a:ext cx="5038767" cy="1908212"/>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r" defTabSz="622300">
            <a:lnSpc>
              <a:spcPct val="90000"/>
            </a:lnSpc>
            <a:spcBef>
              <a:spcPct val="0"/>
            </a:spcBef>
            <a:spcAft>
              <a:spcPct val="35000"/>
            </a:spcAft>
            <a:buNone/>
          </a:pPr>
          <a:r>
            <a:rPr lang="de-DE" sz="1400" b="1" kern="1200" dirty="0">
              <a:latin typeface="+mn-lt"/>
              <a:ea typeface="+mn-ea"/>
              <a:cs typeface="+mn-cs"/>
            </a:rPr>
            <a:t>Keine Doppelzählung: </a:t>
          </a:r>
          <a:br>
            <a:rPr lang="de-DE" sz="1400" b="1" kern="1200" dirty="0">
              <a:latin typeface="+mn-lt"/>
              <a:ea typeface="+mn-ea"/>
              <a:cs typeface="+mn-cs"/>
            </a:rPr>
          </a:br>
          <a:r>
            <a:rPr lang="de-DE" sz="1400" b="0" kern="1200" dirty="0">
              <a:latin typeface="+mn-lt"/>
              <a:ea typeface="+mn-ea"/>
              <a:cs typeface="+mn-cs"/>
            </a:rPr>
            <a:t>Freiwilliger und verpflichtender Emissionshandel kommen hier zusammen. Sofern sich ein Land eine CO</a:t>
          </a:r>
          <a:r>
            <a:rPr lang="de-DE" sz="1400" b="0" kern="1200" baseline="-25000" dirty="0">
              <a:latin typeface="+mn-lt"/>
              <a:ea typeface="+mn-ea"/>
              <a:cs typeface="+mn-cs"/>
            </a:rPr>
            <a:t>2</a:t>
          </a:r>
          <a:r>
            <a:rPr lang="de-DE" sz="1400" b="0" kern="1200" dirty="0">
              <a:latin typeface="+mn-lt"/>
              <a:ea typeface="+mn-ea"/>
              <a:cs typeface="+mn-cs"/>
            </a:rPr>
            <a:t>-Reduktion anrechnet, darf dies nicht erneut passieren. </a:t>
          </a:r>
          <a:endParaRPr lang="de-DE" sz="1400" kern="1200" dirty="0">
            <a:latin typeface="+mn-lt"/>
            <a:ea typeface="+mn-ea"/>
            <a:cs typeface="+mn-cs"/>
          </a:endParaRPr>
        </a:p>
      </dsp:txBody>
      <dsp:txXfrm>
        <a:off x="5038767" y="0"/>
        <a:ext cx="4968904" cy="1431159"/>
      </dsp:txXfrm>
    </dsp:sp>
    <dsp:sp modelId="{FE191173-7236-4FBC-B150-4798D77B3AA8}">
      <dsp:nvSpPr>
        <dsp:cNvPr id="0" name=""/>
        <dsp:cNvSpPr/>
      </dsp:nvSpPr>
      <dsp:spPr>
        <a:xfrm rot="10800000">
          <a:off x="0" y="1908212"/>
          <a:ext cx="5038767" cy="1908212"/>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de-DE" sz="1400" b="1" kern="1200" dirty="0">
              <a:latin typeface="+mn-lt"/>
              <a:ea typeface="+mn-ea"/>
              <a:cs typeface="+mn-cs"/>
            </a:rPr>
            <a:t>Erwiesene</a:t>
          </a:r>
          <a:r>
            <a:rPr lang="de-DE" sz="1400" kern="1200" dirty="0">
              <a:latin typeface="+mn-lt"/>
              <a:ea typeface="+mn-ea"/>
              <a:cs typeface="+mn-cs"/>
            </a:rPr>
            <a:t> </a:t>
          </a:r>
          <a:r>
            <a:rPr lang="de-DE" sz="1400" b="1" kern="1200" dirty="0">
              <a:latin typeface="+mn-lt"/>
              <a:ea typeface="+mn-ea"/>
              <a:cs typeface="+mn-cs"/>
            </a:rPr>
            <a:t>Zusätzlichkeit: </a:t>
          </a:r>
          <a:br>
            <a:rPr lang="de-DE" sz="1400" b="1" kern="1200" dirty="0">
              <a:latin typeface="+mn-lt"/>
              <a:ea typeface="+mn-ea"/>
              <a:cs typeface="+mn-cs"/>
            </a:rPr>
          </a:br>
          <a:r>
            <a:rPr lang="de-DE" sz="1400" kern="1200" dirty="0" err="1">
              <a:latin typeface="+mn-lt"/>
            </a:rPr>
            <a:t>Zusätzlichkeit</a:t>
          </a:r>
          <a:r>
            <a:rPr lang="de-DE" sz="1400" kern="1200" dirty="0">
              <a:latin typeface="+mn-lt"/>
            </a:rPr>
            <a:t> bedeutet, dass ein Projekt ohne die finanzielle Unterstützung des Emissionshandels nicht entstanden wäre. </a:t>
          </a:r>
          <a:br>
            <a:rPr lang="de-DE" sz="1400" kern="1200" dirty="0">
              <a:latin typeface="+mn-lt"/>
              <a:ea typeface="+mn-ea"/>
              <a:cs typeface="+mn-cs"/>
            </a:rPr>
          </a:br>
          <a:r>
            <a:rPr lang="de-DE" sz="1400" kern="1200" dirty="0">
              <a:latin typeface="+mn-lt"/>
              <a:ea typeface="+mn-ea"/>
              <a:cs typeface="+mn-cs"/>
              <a:sym typeface="Wingdings" panose="05000000000000000000" pitchFamily="2" charset="2"/>
            </a:rPr>
            <a:t>Deshalb sind Projekte in der EU nicht verfügbar.</a:t>
          </a:r>
          <a:endParaRPr lang="de-DE" sz="1400" kern="1200" dirty="0">
            <a:latin typeface="+mn-lt"/>
            <a:ea typeface="+mn-ea"/>
            <a:cs typeface="+mn-cs"/>
          </a:endParaRPr>
        </a:p>
      </dsp:txBody>
      <dsp:txXfrm rot="10800000">
        <a:off x="69863" y="2385265"/>
        <a:ext cx="4968904" cy="1431159"/>
      </dsp:txXfrm>
    </dsp:sp>
    <dsp:sp modelId="{DC547482-8F33-4606-ABF0-DE73464A44DE}">
      <dsp:nvSpPr>
        <dsp:cNvPr id="0" name=""/>
        <dsp:cNvSpPr/>
      </dsp:nvSpPr>
      <dsp:spPr>
        <a:xfrm rot="5400000">
          <a:off x="6604045" y="342934"/>
          <a:ext cx="1908212" cy="5038767"/>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r" defTabSz="622300">
            <a:lnSpc>
              <a:spcPct val="90000"/>
            </a:lnSpc>
            <a:spcBef>
              <a:spcPct val="0"/>
            </a:spcBef>
            <a:spcAft>
              <a:spcPct val="35000"/>
            </a:spcAft>
            <a:buNone/>
          </a:pPr>
          <a:r>
            <a:rPr lang="de-DE" sz="1400" b="1" kern="1200" dirty="0">
              <a:latin typeface="+mn-lt"/>
              <a:ea typeface="+mn-ea"/>
              <a:cs typeface="+mn-cs"/>
            </a:rPr>
            <a:t>Externe Prüfung: </a:t>
          </a:r>
          <a:br>
            <a:rPr lang="de-DE" sz="1400" b="1" kern="1200" dirty="0">
              <a:latin typeface="+mn-lt"/>
              <a:ea typeface="+mn-ea"/>
              <a:cs typeface="+mn-cs"/>
            </a:rPr>
          </a:br>
          <a:r>
            <a:rPr lang="de-DE" sz="1400" b="0" kern="1200" dirty="0">
              <a:latin typeface="+mn-lt"/>
              <a:ea typeface="+mn-ea"/>
              <a:cs typeface="+mn-cs"/>
            </a:rPr>
            <a:t>Eine Prüfung durch Dritte schafft Glaubwürdigkeit. Hier erfolgt das </a:t>
          </a:r>
          <a:r>
            <a:rPr lang="de-DE" sz="1400" kern="1200" dirty="0">
              <a:latin typeface="+mn-lt"/>
              <a:ea typeface="+mn-ea"/>
              <a:cs typeface="+mn-cs"/>
            </a:rPr>
            <a:t>Monitoring der Projekte (beispielsweise auch positive Auswirkungen auf Gesellschaft und Biodiversität).</a:t>
          </a:r>
        </a:p>
      </dsp:txBody>
      <dsp:txXfrm rot="-5400000">
        <a:off x="5038768" y="2385264"/>
        <a:ext cx="5038767" cy="1361296"/>
      </dsp:txXfrm>
    </dsp:sp>
    <dsp:sp modelId="{2E32FF2B-02FC-4C4F-AEA1-CD8C9A5B7210}">
      <dsp:nvSpPr>
        <dsp:cNvPr id="0" name=""/>
        <dsp:cNvSpPr/>
      </dsp:nvSpPr>
      <dsp:spPr>
        <a:xfrm>
          <a:off x="3527137" y="1679770"/>
          <a:ext cx="3023260" cy="456883"/>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chemeClr val="bg1"/>
              </a:solidFill>
              <a:latin typeface="+mn-lt"/>
              <a:ea typeface="+mn-ea"/>
              <a:cs typeface="+mn-cs"/>
            </a:rPr>
            <a:t>Kriterien</a:t>
          </a:r>
        </a:p>
      </dsp:txBody>
      <dsp:txXfrm>
        <a:off x="3549440" y="1702073"/>
        <a:ext cx="2978654" cy="4122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3899-5B1D-4364-AE6F-EB2ED69A286C}">
      <dsp:nvSpPr>
        <dsp:cNvPr id="0" name=""/>
        <dsp:cNvSpPr/>
      </dsp:nvSpPr>
      <dsp:spPr>
        <a:xfrm>
          <a:off x="0" y="1296686"/>
          <a:ext cx="11089231" cy="1785798"/>
        </a:xfrm>
        <a:prstGeom prst="notchedRightArrow">
          <a:avLst/>
        </a:prstGeom>
        <a:solidFill>
          <a:srgbClr val="90ABBE"/>
        </a:solidFill>
        <a:ln>
          <a:noFill/>
        </a:ln>
        <a:effectLst/>
      </dsp:spPr>
      <dsp:style>
        <a:lnRef idx="0">
          <a:scrgbClr r="0" g="0" b="0"/>
        </a:lnRef>
        <a:fillRef idx="1">
          <a:scrgbClr r="0" g="0" b="0"/>
        </a:fillRef>
        <a:effectRef idx="0">
          <a:scrgbClr r="0" g="0" b="0"/>
        </a:effectRef>
        <a:fontRef idx="minor"/>
      </dsp:style>
    </dsp:sp>
    <dsp:sp modelId="{D61F41B7-53D5-49C6-9995-3548B145DF51}">
      <dsp:nvSpPr>
        <dsp:cNvPr id="0" name=""/>
        <dsp:cNvSpPr/>
      </dsp:nvSpPr>
      <dsp:spPr>
        <a:xfrm>
          <a:off x="17041" y="0"/>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Bevor es losgeht</a:t>
          </a:r>
        </a:p>
      </dsp:txBody>
      <dsp:txXfrm>
        <a:off x="17041" y="0"/>
        <a:ext cx="1595972" cy="1785798"/>
      </dsp:txXfrm>
    </dsp:sp>
    <dsp:sp modelId="{0965460F-A148-4E92-B815-06C618DDAAB5}">
      <dsp:nvSpPr>
        <dsp:cNvPr id="0" name=""/>
        <dsp:cNvSpPr/>
      </dsp:nvSpPr>
      <dsp:spPr>
        <a:xfrm>
          <a:off x="640625"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949DE-32EB-4AAB-B74B-A4A802BD499B}">
      <dsp:nvSpPr>
        <dsp:cNvPr id="0" name=""/>
        <dsp:cNvSpPr/>
      </dsp:nvSpPr>
      <dsp:spPr>
        <a:xfrm>
          <a:off x="1678511" y="2678697"/>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Festlegung des Bilanzrahmens</a:t>
          </a:r>
        </a:p>
      </dsp:txBody>
      <dsp:txXfrm>
        <a:off x="1678511" y="2678697"/>
        <a:ext cx="1595972" cy="1785798"/>
      </dsp:txXfrm>
    </dsp:sp>
    <dsp:sp modelId="{197385C0-BD7C-4875-9147-954442BCDF6A}">
      <dsp:nvSpPr>
        <dsp:cNvPr id="0" name=""/>
        <dsp:cNvSpPr/>
      </dsp:nvSpPr>
      <dsp:spPr>
        <a:xfrm>
          <a:off x="2253273"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E23A-D058-458A-BB8D-704C18EFCFEB}">
      <dsp:nvSpPr>
        <dsp:cNvPr id="0" name=""/>
        <dsp:cNvSpPr/>
      </dsp:nvSpPr>
      <dsp:spPr>
        <a:xfrm>
          <a:off x="3354282" y="0"/>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Datenerfassung</a:t>
          </a:r>
        </a:p>
      </dsp:txBody>
      <dsp:txXfrm>
        <a:off x="3354282" y="0"/>
        <a:ext cx="1595972" cy="1785798"/>
      </dsp:txXfrm>
    </dsp:sp>
    <dsp:sp modelId="{C6CA09CA-D1BD-48E2-B87A-246875F1B0F4}">
      <dsp:nvSpPr>
        <dsp:cNvPr id="0" name=""/>
        <dsp:cNvSpPr/>
      </dsp:nvSpPr>
      <dsp:spPr>
        <a:xfrm>
          <a:off x="3929043"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80C4-5073-43C0-9AD5-9D09365B740C}">
      <dsp:nvSpPr>
        <dsp:cNvPr id="0" name=""/>
        <dsp:cNvSpPr/>
      </dsp:nvSpPr>
      <dsp:spPr>
        <a:xfrm>
          <a:off x="5030053" y="2678697"/>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Berechnung und Analyse</a:t>
          </a:r>
        </a:p>
      </dsp:txBody>
      <dsp:txXfrm>
        <a:off x="5030053" y="2678697"/>
        <a:ext cx="1595972" cy="1785798"/>
      </dsp:txXfrm>
    </dsp:sp>
    <dsp:sp modelId="{03053F04-6710-4B0E-97FD-BA328B84F7E7}">
      <dsp:nvSpPr>
        <dsp:cNvPr id="0" name=""/>
        <dsp:cNvSpPr/>
      </dsp:nvSpPr>
      <dsp:spPr>
        <a:xfrm>
          <a:off x="5604814"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EE7DE-63F3-45D7-977F-0AF2D487C5C0}">
      <dsp:nvSpPr>
        <dsp:cNvPr id="0" name=""/>
        <dsp:cNvSpPr/>
      </dsp:nvSpPr>
      <dsp:spPr>
        <a:xfrm>
          <a:off x="6705823" y="0"/>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Klimastrategie</a:t>
          </a:r>
        </a:p>
      </dsp:txBody>
      <dsp:txXfrm>
        <a:off x="6705823" y="0"/>
        <a:ext cx="1595972" cy="1785798"/>
      </dsp:txXfrm>
    </dsp:sp>
    <dsp:sp modelId="{0C68B3A3-586F-4AF8-B1DF-2524FB4D7931}">
      <dsp:nvSpPr>
        <dsp:cNvPr id="0" name=""/>
        <dsp:cNvSpPr/>
      </dsp:nvSpPr>
      <dsp:spPr>
        <a:xfrm>
          <a:off x="7280585"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9AA0A-2540-4D42-8BDE-4A3B56407C56}">
      <dsp:nvSpPr>
        <dsp:cNvPr id="0" name=""/>
        <dsp:cNvSpPr/>
      </dsp:nvSpPr>
      <dsp:spPr>
        <a:xfrm>
          <a:off x="8381594" y="2678697"/>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Aufbau Klima-</a:t>
          </a:r>
          <a:r>
            <a:rPr lang="de-DE" sz="1200" kern="1200" dirty="0" err="1">
              <a:solidFill>
                <a:srgbClr val="000000"/>
              </a:solidFill>
            </a:rPr>
            <a:t>managementsystem</a:t>
          </a:r>
          <a:endParaRPr lang="de-DE" sz="1200" kern="1200" dirty="0">
            <a:solidFill>
              <a:srgbClr val="000000"/>
            </a:solidFill>
          </a:endParaRPr>
        </a:p>
      </dsp:txBody>
      <dsp:txXfrm>
        <a:off x="8381594" y="2678697"/>
        <a:ext cx="1595972" cy="1785798"/>
      </dsp:txXfrm>
    </dsp:sp>
    <dsp:sp modelId="{0F0141F6-1C56-4315-B354-5A78596DD51A}">
      <dsp:nvSpPr>
        <dsp:cNvPr id="0" name=""/>
        <dsp:cNvSpPr/>
      </dsp:nvSpPr>
      <dsp:spPr>
        <a:xfrm>
          <a:off x="8956355"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3899-5B1D-4364-AE6F-EB2ED69A286C}">
      <dsp:nvSpPr>
        <dsp:cNvPr id="0" name=""/>
        <dsp:cNvSpPr/>
      </dsp:nvSpPr>
      <dsp:spPr>
        <a:xfrm>
          <a:off x="0" y="1288689"/>
          <a:ext cx="8941382" cy="1774786"/>
        </a:xfrm>
        <a:prstGeom prst="notchedRightArrow">
          <a:avLst/>
        </a:prstGeom>
        <a:solidFill>
          <a:srgbClr val="90ABBE"/>
        </a:solidFill>
        <a:ln>
          <a:noFill/>
        </a:ln>
        <a:effectLst/>
      </dsp:spPr>
      <dsp:style>
        <a:lnRef idx="0">
          <a:scrgbClr r="0" g="0" b="0"/>
        </a:lnRef>
        <a:fillRef idx="1">
          <a:scrgbClr r="0" g="0" b="0"/>
        </a:fillRef>
        <a:effectRef idx="0">
          <a:scrgbClr r="0" g="0" b="0"/>
        </a:effectRef>
        <a:fontRef idx="minor"/>
      </dsp:style>
    </dsp:sp>
    <dsp:sp modelId="{D61F41B7-53D5-49C6-9995-3548B145DF51}">
      <dsp:nvSpPr>
        <dsp:cNvPr id="0" name=""/>
        <dsp:cNvSpPr/>
      </dsp:nvSpPr>
      <dsp:spPr>
        <a:xfrm>
          <a:off x="2210"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b="0" kern="1200" dirty="0">
              <a:solidFill>
                <a:srgbClr val="000000"/>
              </a:solidFill>
            </a:rPr>
            <a:t>Bevor es losgeht</a:t>
          </a:r>
        </a:p>
      </dsp:txBody>
      <dsp:txXfrm>
        <a:off x="2210" y="0"/>
        <a:ext cx="1286851" cy="1774786"/>
      </dsp:txXfrm>
    </dsp:sp>
    <dsp:sp modelId="{0965460F-A148-4E92-B815-06C618DDAAB5}">
      <dsp:nvSpPr>
        <dsp:cNvPr id="0" name=""/>
        <dsp:cNvSpPr/>
      </dsp:nvSpPr>
      <dsp:spPr>
        <a:xfrm>
          <a:off x="486522"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949DE-32EB-4AAB-B74B-A4A802BD499B}">
      <dsp:nvSpPr>
        <dsp:cNvPr id="0" name=""/>
        <dsp:cNvSpPr/>
      </dsp:nvSpPr>
      <dsp:spPr>
        <a:xfrm>
          <a:off x="1353404"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Festlegung des Bilanzrahmens</a:t>
          </a:r>
        </a:p>
      </dsp:txBody>
      <dsp:txXfrm>
        <a:off x="1353404" y="2662179"/>
        <a:ext cx="1286851" cy="1774786"/>
      </dsp:txXfrm>
    </dsp:sp>
    <dsp:sp modelId="{197385C0-BD7C-4875-9147-954442BCDF6A}">
      <dsp:nvSpPr>
        <dsp:cNvPr id="0" name=""/>
        <dsp:cNvSpPr/>
      </dsp:nvSpPr>
      <dsp:spPr>
        <a:xfrm>
          <a:off x="1774982"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E23A-D058-458A-BB8D-704C18EFCFEB}">
      <dsp:nvSpPr>
        <dsp:cNvPr id="0" name=""/>
        <dsp:cNvSpPr/>
      </dsp:nvSpPr>
      <dsp:spPr>
        <a:xfrm>
          <a:off x="2704598"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Datenerfassung</a:t>
          </a:r>
        </a:p>
      </dsp:txBody>
      <dsp:txXfrm>
        <a:off x="2704598" y="0"/>
        <a:ext cx="1286851" cy="1774786"/>
      </dsp:txXfrm>
    </dsp:sp>
    <dsp:sp modelId="{C6CA09CA-D1BD-48E2-B87A-246875F1B0F4}">
      <dsp:nvSpPr>
        <dsp:cNvPr id="0" name=""/>
        <dsp:cNvSpPr/>
      </dsp:nvSpPr>
      <dsp:spPr>
        <a:xfrm>
          <a:off x="3126176"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80C4-5073-43C0-9AD5-9D09365B740C}">
      <dsp:nvSpPr>
        <dsp:cNvPr id="0" name=""/>
        <dsp:cNvSpPr/>
      </dsp:nvSpPr>
      <dsp:spPr>
        <a:xfrm>
          <a:off x="4055793"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Berechnung und Analyse</a:t>
          </a:r>
        </a:p>
      </dsp:txBody>
      <dsp:txXfrm>
        <a:off x="4055793" y="2662179"/>
        <a:ext cx="1286851" cy="1774786"/>
      </dsp:txXfrm>
    </dsp:sp>
    <dsp:sp modelId="{03053F04-6710-4B0E-97FD-BA328B84F7E7}">
      <dsp:nvSpPr>
        <dsp:cNvPr id="0" name=""/>
        <dsp:cNvSpPr/>
      </dsp:nvSpPr>
      <dsp:spPr>
        <a:xfrm>
          <a:off x="4477370"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EE7DE-63F3-45D7-977F-0AF2D487C5C0}">
      <dsp:nvSpPr>
        <dsp:cNvPr id="0" name=""/>
        <dsp:cNvSpPr/>
      </dsp:nvSpPr>
      <dsp:spPr>
        <a:xfrm>
          <a:off x="5406987"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Klimastrategie</a:t>
          </a:r>
        </a:p>
      </dsp:txBody>
      <dsp:txXfrm>
        <a:off x="5406987" y="0"/>
        <a:ext cx="1286851" cy="1774786"/>
      </dsp:txXfrm>
    </dsp:sp>
    <dsp:sp modelId="{0C68B3A3-586F-4AF8-B1DF-2524FB4D7931}">
      <dsp:nvSpPr>
        <dsp:cNvPr id="0" name=""/>
        <dsp:cNvSpPr/>
      </dsp:nvSpPr>
      <dsp:spPr>
        <a:xfrm>
          <a:off x="5828565" y="1996634"/>
          <a:ext cx="443696" cy="4436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9AA0A-2540-4D42-8BDE-4A3B56407C56}">
      <dsp:nvSpPr>
        <dsp:cNvPr id="0" name=""/>
        <dsp:cNvSpPr/>
      </dsp:nvSpPr>
      <dsp:spPr>
        <a:xfrm>
          <a:off x="6758181"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Aufbau Klimamanage-</a:t>
          </a:r>
          <a:r>
            <a:rPr lang="de-DE" sz="1200" kern="1200" dirty="0" err="1">
              <a:solidFill>
                <a:srgbClr val="000000"/>
              </a:solidFill>
            </a:rPr>
            <a:t>mentsystem</a:t>
          </a:r>
          <a:endParaRPr lang="de-DE" sz="1200" kern="1200" dirty="0">
            <a:solidFill>
              <a:srgbClr val="000000"/>
            </a:solidFill>
          </a:endParaRPr>
        </a:p>
      </dsp:txBody>
      <dsp:txXfrm>
        <a:off x="6758181" y="2662179"/>
        <a:ext cx="1286851" cy="1774786"/>
      </dsp:txXfrm>
    </dsp:sp>
    <dsp:sp modelId="{0F0141F6-1C56-4315-B354-5A78596DD51A}">
      <dsp:nvSpPr>
        <dsp:cNvPr id="0" name=""/>
        <dsp:cNvSpPr/>
      </dsp:nvSpPr>
      <dsp:spPr>
        <a:xfrm>
          <a:off x="7179759"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3899-5B1D-4364-AE6F-EB2ED69A286C}">
      <dsp:nvSpPr>
        <dsp:cNvPr id="0" name=""/>
        <dsp:cNvSpPr/>
      </dsp:nvSpPr>
      <dsp:spPr>
        <a:xfrm>
          <a:off x="0" y="1288689"/>
          <a:ext cx="8941382" cy="1774786"/>
        </a:xfrm>
        <a:prstGeom prst="notchedRightArrow">
          <a:avLst/>
        </a:prstGeom>
        <a:solidFill>
          <a:srgbClr val="90ABBE"/>
        </a:solidFill>
        <a:ln>
          <a:noFill/>
        </a:ln>
        <a:effectLst/>
      </dsp:spPr>
      <dsp:style>
        <a:lnRef idx="0">
          <a:scrgbClr r="0" g="0" b="0"/>
        </a:lnRef>
        <a:fillRef idx="1">
          <a:scrgbClr r="0" g="0" b="0"/>
        </a:fillRef>
        <a:effectRef idx="0">
          <a:scrgbClr r="0" g="0" b="0"/>
        </a:effectRef>
        <a:fontRef idx="minor"/>
      </dsp:style>
    </dsp:sp>
    <dsp:sp modelId="{D61F41B7-53D5-49C6-9995-3548B145DF51}">
      <dsp:nvSpPr>
        <dsp:cNvPr id="0" name=""/>
        <dsp:cNvSpPr/>
      </dsp:nvSpPr>
      <dsp:spPr>
        <a:xfrm>
          <a:off x="2210"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b="0" kern="1200" dirty="0">
              <a:solidFill>
                <a:srgbClr val="000000"/>
              </a:solidFill>
            </a:rPr>
            <a:t>Bevor es losgeht</a:t>
          </a:r>
        </a:p>
      </dsp:txBody>
      <dsp:txXfrm>
        <a:off x="2210" y="0"/>
        <a:ext cx="1286851" cy="1774786"/>
      </dsp:txXfrm>
    </dsp:sp>
    <dsp:sp modelId="{0965460F-A148-4E92-B815-06C618DDAAB5}">
      <dsp:nvSpPr>
        <dsp:cNvPr id="0" name=""/>
        <dsp:cNvSpPr/>
      </dsp:nvSpPr>
      <dsp:spPr>
        <a:xfrm>
          <a:off x="486522" y="1996634"/>
          <a:ext cx="443696" cy="443696"/>
        </a:xfrm>
        <a:prstGeom prst="ellipse">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949DE-32EB-4AAB-B74B-A4A802BD499B}">
      <dsp:nvSpPr>
        <dsp:cNvPr id="0" name=""/>
        <dsp:cNvSpPr/>
      </dsp:nvSpPr>
      <dsp:spPr>
        <a:xfrm>
          <a:off x="1353404"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Festlegung des Bilanzrahmens</a:t>
          </a:r>
        </a:p>
      </dsp:txBody>
      <dsp:txXfrm>
        <a:off x="1353404" y="2662179"/>
        <a:ext cx="1286851" cy="1774786"/>
      </dsp:txXfrm>
    </dsp:sp>
    <dsp:sp modelId="{197385C0-BD7C-4875-9147-954442BCDF6A}">
      <dsp:nvSpPr>
        <dsp:cNvPr id="0" name=""/>
        <dsp:cNvSpPr/>
      </dsp:nvSpPr>
      <dsp:spPr>
        <a:xfrm>
          <a:off x="1774982"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E23A-D058-458A-BB8D-704C18EFCFEB}">
      <dsp:nvSpPr>
        <dsp:cNvPr id="0" name=""/>
        <dsp:cNvSpPr/>
      </dsp:nvSpPr>
      <dsp:spPr>
        <a:xfrm>
          <a:off x="2704598"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Datenerfassung</a:t>
          </a:r>
        </a:p>
      </dsp:txBody>
      <dsp:txXfrm>
        <a:off x="2704598" y="0"/>
        <a:ext cx="1286851" cy="1774786"/>
      </dsp:txXfrm>
    </dsp:sp>
    <dsp:sp modelId="{C6CA09CA-D1BD-48E2-B87A-246875F1B0F4}">
      <dsp:nvSpPr>
        <dsp:cNvPr id="0" name=""/>
        <dsp:cNvSpPr/>
      </dsp:nvSpPr>
      <dsp:spPr>
        <a:xfrm>
          <a:off x="3126176"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80C4-5073-43C0-9AD5-9D09365B740C}">
      <dsp:nvSpPr>
        <dsp:cNvPr id="0" name=""/>
        <dsp:cNvSpPr/>
      </dsp:nvSpPr>
      <dsp:spPr>
        <a:xfrm>
          <a:off x="4055793"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Berechnung und Analyse</a:t>
          </a:r>
        </a:p>
      </dsp:txBody>
      <dsp:txXfrm>
        <a:off x="4055793" y="2662179"/>
        <a:ext cx="1286851" cy="1774786"/>
      </dsp:txXfrm>
    </dsp:sp>
    <dsp:sp modelId="{03053F04-6710-4B0E-97FD-BA328B84F7E7}">
      <dsp:nvSpPr>
        <dsp:cNvPr id="0" name=""/>
        <dsp:cNvSpPr/>
      </dsp:nvSpPr>
      <dsp:spPr>
        <a:xfrm>
          <a:off x="4477370"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EE7DE-63F3-45D7-977F-0AF2D487C5C0}">
      <dsp:nvSpPr>
        <dsp:cNvPr id="0" name=""/>
        <dsp:cNvSpPr/>
      </dsp:nvSpPr>
      <dsp:spPr>
        <a:xfrm>
          <a:off x="5406987"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Klimastrategie</a:t>
          </a:r>
        </a:p>
      </dsp:txBody>
      <dsp:txXfrm>
        <a:off x="5406987" y="0"/>
        <a:ext cx="1286851" cy="1774786"/>
      </dsp:txXfrm>
    </dsp:sp>
    <dsp:sp modelId="{0C68B3A3-586F-4AF8-B1DF-2524FB4D7931}">
      <dsp:nvSpPr>
        <dsp:cNvPr id="0" name=""/>
        <dsp:cNvSpPr/>
      </dsp:nvSpPr>
      <dsp:spPr>
        <a:xfrm>
          <a:off x="5828565" y="1996634"/>
          <a:ext cx="443696" cy="4436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9AA0A-2540-4D42-8BDE-4A3B56407C56}">
      <dsp:nvSpPr>
        <dsp:cNvPr id="0" name=""/>
        <dsp:cNvSpPr/>
      </dsp:nvSpPr>
      <dsp:spPr>
        <a:xfrm>
          <a:off x="6758181"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Aufbau Klimamanage-</a:t>
          </a:r>
          <a:r>
            <a:rPr lang="de-DE" sz="1200" kern="1200" dirty="0" err="1">
              <a:solidFill>
                <a:srgbClr val="000000"/>
              </a:solidFill>
            </a:rPr>
            <a:t>mentsystem</a:t>
          </a:r>
          <a:endParaRPr lang="de-DE" sz="1200" kern="1200" dirty="0">
            <a:solidFill>
              <a:srgbClr val="000000"/>
            </a:solidFill>
          </a:endParaRPr>
        </a:p>
      </dsp:txBody>
      <dsp:txXfrm>
        <a:off x="6758181" y="2662179"/>
        <a:ext cx="1286851" cy="1774786"/>
      </dsp:txXfrm>
    </dsp:sp>
    <dsp:sp modelId="{0F0141F6-1C56-4315-B354-5A78596DD51A}">
      <dsp:nvSpPr>
        <dsp:cNvPr id="0" name=""/>
        <dsp:cNvSpPr/>
      </dsp:nvSpPr>
      <dsp:spPr>
        <a:xfrm>
          <a:off x="7179759"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CAF6F-7C00-4BCE-96BB-DB887174E79C}">
      <dsp:nvSpPr>
        <dsp:cNvPr id="0" name=""/>
        <dsp:cNvSpPr/>
      </dsp:nvSpPr>
      <dsp:spPr>
        <a:xfrm>
          <a:off x="1367210" y="-2342"/>
          <a:ext cx="3660289" cy="3660289"/>
        </a:xfrm>
        <a:prstGeom prst="circularArrow">
          <a:avLst>
            <a:gd name="adj1" fmla="val 5274"/>
            <a:gd name="adj2" fmla="val 312630"/>
            <a:gd name="adj3" fmla="val 14256541"/>
            <a:gd name="adj4" fmla="val 1711041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36F57-4AF1-4BF1-9C9B-EDF181A0EE04}">
      <dsp:nvSpPr>
        <dsp:cNvPr id="0" name=""/>
        <dsp:cNvSpPr/>
      </dsp:nvSpPr>
      <dsp:spPr>
        <a:xfrm>
          <a:off x="2512765" y="2498"/>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Wandel planen</a:t>
          </a:r>
        </a:p>
      </dsp:txBody>
      <dsp:txXfrm>
        <a:off x="2546184" y="35917"/>
        <a:ext cx="1302342" cy="617752"/>
      </dsp:txXfrm>
    </dsp:sp>
    <dsp:sp modelId="{F06BBA3E-9D7A-47DB-9C8B-89050BEC8AAF}">
      <dsp:nvSpPr>
        <dsp:cNvPr id="0" name=""/>
        <dsp:cNvSpPr/>
      </dsp:nvSpPr>
      <dsp:spPr>
        <a:xfrm>
          <a:off x="3798730" y="744950"/>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Ressourcen zur Verfügung stellen und Daten zur Evaluation nutzen</a:t>
          </a:r>
        </a:p>
      </dsp:txBody>
      <dsp:txXfrm>
        <a:off x="3832149" y="778369"/>
        <a:ext cx="1302342" cy="617752"/>
      </dsp:txXfrm>
    </dsp:sp>
    <dsp:sp modelId="{7D6FF9B5-92D2-486F-876F-EF5E550CFA3D}">
      <dsp:nvSpPr>
        <dsp:cNvPr id="0" name=""/>
        <dsp:cNvSpPr/>
      </dsp:nvSpPr>
      <dsp:spPr>
        <a:xfrm>
          <a:off x="3798730" y="2229855"/>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Kommunikation und Wissensaustausch ermöglichen</a:t>
          </a:r>
        </a:p>
      </dsp:txBody>
      <dsp:txXfrm>
        <a:off x="3832149" y="2263274"/>
        <a:ext cx="1302342" cy="617752"/>
      </dsp:txXfrm>
    </dsp:sp>
    <dsp:sp modelId="{1C1098AC-56EA-4F30-85B5-18DB699A015B}">
      <dsp:nvSpPr>
        <dsp:cNvPr id="0" name=""/>
        <dsp:cNvSpPr/>
      </dsp:nvSpPr>
      <dsp:spPr>
        <a:xfrm>
          <a:off x="2512765" y="2972307"/>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Widerständen, Abhängigkeiten und Finanzierungsrisiken antizipieren</a:t>
          </a:r>
        </a:p>
      </dsp:txBody>
      <dsp:txXfrm>
        <a:off x="2546184" y="3005726"/>
        <a:ext cx="1302342" cy="617752"/>
      </dsp:txXfrm>
    </dsp:sp>
    <dsp:sp modelId="{78D9A7C2-1D17-4E20-BBC8-3DD3F9DF71FC}">
      <dsp:nvSpPr>
        <dsp:cNvPr id="0" name=""/>
        <dsp:cNvSpPr/>
      </dsp:nvSpPr>
      <dsp:spPr>
        <a:xfrm>
          <a:off x="1226800" y="2229855"/>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Erfolge feiern</a:t>
          </a:r>
        </a:p>
      </dsp:txBody>
      <dsp:txXfrm>
        <a:off x="1260219" y="2263274"/>
        <a:ext cx="1302342" cy="617752"/>
      </dsp:txXfrm>
    </dsp:sp>
    <dsp:sp modelId="{F13911DD-D193-44E3-902D-D9AAB852A829}">
      <dsp:nvSpPr>
        <dsp:cNvPr id="0" name=""/>
        <dsp:cNvSpPr/>
      </dsp:nvSpPr>
      <dsp:spPr>
        <a:xfrm>
          <a:off x="1226800" y="744950"/>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Überprüfen, überarbeiten und kontinuierlich verbessern</a:t>
          </a:r>
        </a:p>
      </dsp:txBody>
      <dsp:txXfrm>
        <a:off x="1260219" y="778369"/>
        <a:ext cx="1302342" cy="617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3C539-4E4A-42CA-B303-411D9EEEB783}">
      <dsp:nvSpPr>
        <dsp:cNvPr id="0" name=""/>
        <dsp:cNvSpPr/>
      </dsp:nvSpPr>
      <dsp:spPr>
        <a:xfrm>
          <a:off x="2891474" y="1347006"/>
          <a:ext cx="289052" cy="944317"/>
        </a:xfrm>
        <a:custGeom>
          <a:avLst/>
          <a:gdLst/>
          <a:ahLst/>
          <a:cxnLst/>
          <a:rect l="0" t="0" r="0" b="0"/>
          <a:pathLst>
            <a:path>
              <a:moveTo>
                <a:pt x="289052" y="0"/>
              </a:moveTo>
              <a:lnTo>
                <a:pt x="289052" y="944317"/>
              </a:lnTo>
              <a:lnTo>
                <a:pt x="0" y="9443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53452-F8AC-4C4A-9D97-45DACDEC6F32}">
      <dsp:nvSpPr>
        <dsp:cNvPr id="0" name=""/>
        <dsp:cNvSpPr/>
      </dsp:nvSpPr>
      <dsp:spPr>
        <a:xfrm>
          <a:off x="3180526" y="1347006"/>
          <a:ext cx="2270352" cy="1888634"/>
        </a:xfrm>
        <a:custGeom>
          <a:avLst/>
          <a:gdLst/>
          <a:ahLst/>
          <a:cxnLst/>
          <a:rect l="0" t="0" r="0" b="0"/>
          <a:pathLst>
            <a:path>
              <a:moveTo>
                <a:pt x="0" y="0"/>
              </a:moveTo>
              <a:lnTo>
                <a:pt x="0" y="1684195"/>
              </a:lnTo>
              <a:lnTo>
                <a:pt x="2270352" y="1684195"/>
              </a:lnTo>
              <a:lnTo>
                <a:pt x="2270352" y="1888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B7BAB5-3ACD-4FFA-98CE-FCBED81DD1B2}">
      <dsp:nvSpPr>
        <dsp:cNvPr id="0" name=""/>
        <dsp:cNvSpPr/>
      </dsp:nvSpPr>
      <dsp:spPr>
        <a:xfrm>
          <a:off x="3134806" y="1347006"/>
          <a:ext cx="91440" cy="1888634"/>
        </a:xfrm>
        <a:custGeom>
          <a:avLst/>
          <a:gdLst/>
          <a:ahLst/>
          <a:cxnLst/>
          <a:rect l="0" t="0" r="0" b="0"/>
          <a:pathLst>
            <a:path>
              <a:moveTo>
                <a:pt x="45720" y="0"/>
              </a:moveTo>
              <a:lnTo>
                <a:pt x="45720" y="1888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A9DFF-62AA-468C-923E-7C35AA1135A2}">
      <dsp:nvSpPr>
        <dsp:cNvPr id="0" name=""/>
        <dsp:cNvSpPr/>
      </dsp:nvSpPr>
      <dsp:spPr>
        <a:xfrm>
          <a:off x="910174" y="1347006"/>
          <a:ext cx="2270352" cy="1888634"/>
        </a:xfrm>
        <a:custGeom>
          <a:avLst/>
          <a:gdLst/>
          <a:ahLst/>
          <a:cxnLst/>
          <a:rect l="0" t="0" r="0" b="0"/>
          <a:pathLst>
            <a:path>
              <a:moveTo>
                <a:pt x="2270352" y="0"/>
              </a:moveTo>
              <a:lnTo>
                <a:pt x="2270352" y="1684195"/>
              </a:lnTo>
              <a:lnTo>
                <a:pt x="0" y="1684195"/>
              </a:lnTo>
              <a:lnTo>
                <a:pt x="0" y="1888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27800-3BFC-4196-A176-19960DA730CD}">
      <dsp:nvSpPr>
        <dsp:cNvPr id="0" name=""/>
        <dsp:cNvSpPr/>
      </dsp:nvSpPr>
      <dsp:spPr>
        <a:xfrm>
          <a:off x="2334402" y="470835"/>
          <a:ext cx="1692247" cy="876170"/>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23637" numCol="1" spcCol="1270" anchor="ctr" anchorCtr="0">
          <a:noAutofit/>
        </a:bodyPr>
        <a:lstStyle/>
        <a:p>
          <a:pPr marL="0" lvl="0" indent="0" algn="ctr" defTabSz="622300">
            <a:lnSpc>
              <a:spcPct val="90000"/>
            </a:lnSpc>
            <a:spcBef>
              <a:spcPct val="0"/>
            </a:spcBef>
            <a:spcAft>
              <a:spcPct val="35000"/>
            </a:spcAft>
            <a:buNone/>
          </a:pPr>
          <a:r>
            <a:rPr lang="de-DE" sz="1400" kern="1200" dirty="0"/>
            <a:t>Klimamanager</a:t>
          </a:r>
        </a:p>
      </dsp:txBody>
      <dsp:txXfrm>
        <a:off x="2334402" y="470835"/>
        <a:ext cx="1692247" cy="876170"/>
      </dsp:txXfrm>
    </dsp:sp>
    <dsp:sp modelId="{F02A3246-5E1A-40A2-9357-FC3B8C6AA5E5}">
      <dsp:nvSpPr>
        <dsp:cNvPr id="0" name=""/>
        <dsp:cNvSpPr/>
      </dsp:nvSpPr>
      <dsp:spPr>
        <a:xfrm>
          <a:off x="2672852" y="1152301"/>
          <a:ext cx="1523022" cy="292056"/>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de-DE" sz="1000" kern="1200" dirty="0"/>
            <a:t>Schnittstelle zum Management </a:t>
          </a:r>
        </a:p>
      </dsp:txBody>
      <dsp:txXfrm>
        <a:off x="2672852" y="1152301"/>
        <a:ext cx="1523022" cy="292056"/>
      </dsp:txXfrm>
    </dsp:sp>
    <dsp:sp modelId="{CA90015D-FE48-4F80-87C9-F91986EDBF59}">
      <dsp:nvSpPr>
        <dsp:cNvPr id="0" name=""/>
        <dsp:cNvSpPr/>
      </dsp:nvSpPr>
      <dsp:spPr>
        <a:xfrm>
          <a:off x="64050" y="3235641"/>
          <a:ext cx="1692247" cy="876170"/>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23637" numCol="1" spcCol="1270" anchor="ctr" anchorCtr="0">
          <a:noAutofit/>
        </a:bodyPr>
        <a:lstStyle/>
        <a:p>
          <a:pPr marL="0" lvl="0" indent="0" algn="ctr" defTabSz="622300">
            <a:lnSpc>
              <a:spcPct val="90000"/>
            </a:lnSpc>
            <a:spcBef>
              <a:spcPct val="0"/>
            </a:spcBef>
            <a:spcAft>
              <a:spcPct val="35000"/>
            </a:spcAft>
            <a:buNone/>
          </a:pPr>
          <a:r>
            <a:rPr lang="de-DE" sz="1400" kern="1200" dirty="0"/>
            <a:t>Ansprechpartner Tochtergesellschaft</a:t>
          </a:r>
        </a:p>
      </dsp:txBody>
      <dsp:txXfrm>
        <a:off x="64050" y="3235641"/>
        <a:ext cx="1692247" cy="876170"/>
      </dsp:txXfrm>
    </dsp:sp>
    <dsp:sp modelId="{C0D1B4B1-28AE-4F57-A1FC-C1EB1978E9C3}">
      <dsp:nvSpPr>
        <dsp:cNvPr id="0" name=""/>
        <dsp:cNvSpPr/>
      </dsp:nvSpPr>
      <dsp:spPr>
        <a:xfrm>
          <a:off x="402500" y="3917107"/>
          <a:ext cx="1523022" cy="292056"/>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Konsolidierung</a:t>
          </a:r>
        </a:p>
      </dsp:txBody>
      <dsp:txXfrm>
        <a:off x="402500" y="3917107"/>
        <a:ext cx="1523022" cy="292056"/>
      </dsp:txXfrm>
    </dsp:sp>
    <dsp:sp modelId="{D4049CA3-0546-4FBD-9A59-BFA7CDC96F9D}">
      <dsp:nvSpPr>
        <dsp:cNvPr id="0" name=""/>
        <dsp:cNvSpPr/>
      </dsp:nvSpPr>
      <dsp:spPr>
        <a:xfrm>
          <a:off x="2334402" y="3235641"/>
          <a:ext cx="1692247" cy="876170"/>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23637" numCol="1" spcCol="1270" anchor="ctr" anchorCtr="0">
          <a:noAutofit/>
        </a:bodyPr>
        <a:lstStyle/>
        <a:p>
          <a:pPr marL="0" lvl="0" indent="0" algn="ctr" defTabSz="622300">
            <a:lnSpc>
              <a:spcPct val="90000"/>
            </a:lnSpc>
            <a:spcBef>
              <a:spcPct val="0"/>
            </a:spcBef>
            <a:spcAft>
              <a:spcPct val="35000"/>
            </a:spcAft>
            <a:buNone/>
          </a:pPr>
          <a:r>
            <a:rPr lang="de-DE" sz="1400" kern="1200" dirty="0"/>
            <a:t>Standort-verantwortlicher</a:t>
          </a:r>
        </a:p>
      </dsp:txBody>
      <dsp:txXfrm>
        <a:off x="2334402" y="3235641"/>
        <a:ext cx="1692247" cy="876170"/>
      </dsp:txXfrm>
    </dsp:sp>
    <dsp:sp modelId="{1CB8E522-F3E1-49E9-8481-1122A66F1F5D}">
      <dsp:nvSpPr>
        <dsp:cNvPr id="0" name=""/>
        <dsp:cNvSpPr/>
      </dsp:nvSpPr>
      <dsp:spPr>
        <a:xfrm>
          <a:off x="2672852" y="3917107"/>
          <a:ext cx="1523022" cy="292056"/>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de-DE" sz="1000" kern="1200" dirty="0"/>
            <a:t>4-Augen-Prüfung</a:t>
          </a:r>
        </a:p>
      </dsp:txBody>
      <dsp:txXfrm>
        <a:off x="2672852" y="3917107"/>
        <a:ext cx="1523022" cy="292056"/>
      </dsp:txXfrm>
    </dsp:sp>
    <dsp:sp modelId="{4691D49A-35A7-4D7B-B793-F6A0CF0A1EB2}">
      <dsp:nvSpPr>
        <dsp:cNvPr id="0" name=""/>
        <dsp:cNvSpPr/>
      </dsp:nvSpPr>
      <dsp:spPr>
        <a:xfrm>
          <a:off x="4604754" y="3235641"/>
          <a:ext cx="1692247" cy="876170"/>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23637" numCol="1" spcCol="1270" anchor="ctr" anchorCtr="0">
          <a:noAutofit/>
        </a:bodyPr>
        <a:lstStyle/>
        <a:p>
          <a:pPr marL="0" lvl="0" indent="0" algn="ctr" defTabSz="622300">
            <a:lnSpc>
              <a:spcPct val="90000"/>
            </a:lnSpc>
            <a:spcBef>
              <a:spcPct val="0"/>
            </a:spcBef>
            <a:spcAft>
              <a:spcPct val="35000"/>
            </a:spcAft>
            <a:buNone/>
          </a:pPr>
          <a:r>
            <a:rPr lang="de-DE" sz="1400" kern="1200" dirty="0"/>
            <a:t>Daten-verantwortliche</a:t>
          </a:r>
          <a:r>
            <a:rPr lang="de-DE" sz="1500" kern="1200" dirty="0"/>
            <a:t>r</a:t>
          </a:r>
        </a:p>
      </dsp:txBody>
      <dsp:txXfrm>
        <a:off x="4604754" y="3235641"/>
        <a:ext cx="1692247" cy="876170"/>
      </dsp:txXfrm>
    </dsp:sp>
    <dsp:sp modelId="{E9DB9FAC-B5BE-4FB2-BF52-9E19E0F35DE2}">
      <dsp:nvSpPr>
        <dsp:cNvPr id="0" name=""/>
        <dsp:cNvSpPr/>
      </dsp:nvSpPr>
      <dsp:spPr>
        <a:xfrm>
          <a:off x="4943204" y="3917107"/>
          <a:ext cx="1523022" cy="292056"/>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de-DE" sz="1000" kern="1200" dirty="0"/>
            <a:t>Standort/Produkte/DL</a:t>
          </a:r>
        </a:p>
      </dsp:txBody>
      <dsp:txXfrm>
        <a:off x="4943204" y="3917107"/>
        <a:ext cx="1523022" cy="292056"/>
      </dsp:txXfrm>
    </dsp:sp>
    <dsp:sp modelId="{F7CCA77D-CD6E-451A-AF64-2E359A1770A2}">
      <dsp:nvSpPr>
        <dsp:cNvPr id="0" name=""/>
        <dsp:cNvSpPr/>
      </dsp:nvSpPr>
      <dsp:spPr>
        <a:xfrm>
          <a:off x="1199226" y="1853238"/>
          <a:ext cx="1692247" cy="876170"/>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23637" numCol="1" spcCol="1270" anchor="ctr" anchorCtr="0">
          <a:noAutofit/>
        </a:bodyPr>
        <a:lstStyle/>
        <a:p>
          <a:pPr marL="0" lvl="0" indent="0" algn="ctr" defTabSz="622300">
            <a:lnSpc>
              <a:spcPct val="90000"/>
            </a:lnSpc>
            <a:spcBef>
              <a:spcPct val="0"/>
            </a:spcBef>
            <a:spcAft>
              <a:spcPct val="35000"/>
            </a:spcAft>
            <a:buNone/>
          </a:pPr>
          <a:r>
            <a:rPr lang="de-DE" sz="1400" kern="1200" dirty="0"/>
            <a:t>Operativ Verantwortlicher</a:t>
          </a:r>
        </a:p>
      </dsp:txBody>
      <dsp:txXfrm>
        <a:off x="1199226" y="1853238"/>
        <a:ext cx="1692247" cy="876170"/>
      </dsp:txXfrm>
    </dsp:sp>
    <dsp:sp modelId="{757AA0DF-213E-4348-94F4-B35F95158ECE}">
      <dsp:nvSpPr>
        <dsp:cNvPr id="0" name=""/>
        <dsp:cNvSpPr/>
      </dsp:nvSpPr>
      <dsp:spPr>
        <a:xfrm>
          <a:off x="1537676" y="2534704"/>
          <a:ext cx="1523022" cy="292056"/>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Koordinierung</a:t>
          </a:r>
        </a:p>
      </dsp:txBody>
      <dsp:txXfrm>
        <a:off x="1537676" y="2534704"/>
        <a:ext cx="1523022" cy="292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893050" y="129759"/>
          <a:ext cx="1463453" cy="1463453"/>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kern="1200" baseline="0" dirty="0"/>
            <a:t>W</a:t>
          </a:r>
          <a:endParaRPr lang="en-AU" sz="2700" kern="1200" baseline="0" dirty="0"/>
        </a:p>
      </dsp:txBody>
      <dsp:txXfrm>
        <a:off x="1641501" y="400498"/>
        <a:ext cx="540083" cy="435551"/>
      </dsp:txXfrm>
    </dsp:sp>
    <dsp:sp modelId="{7223E91A-3A2D-4D25-BCB1-C537A24769BE}">
      <dsp:nvSpPr>
        <dsp:cNvPr id="0" name=""/>
        <dsp:cNvSpPr/>
      </dsp:nvSpPr>
      <dsp:spPr>
        <a:xfrm>
          <a:off x="893660" y="246620"/>
          <a:ext cx="1463453" cy="1463453"/>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kern="1200" baseline="0" dirty="0"/>
            <a:t>T</a:t>
          </a:r>
          <a:endParaRPr lang="en-AU" sz="2700" kern="1200" baseline="0" dirty="0"/>
        </a:p>
      </dsp:txBody>
      <dsp:txXfrm>
        <a:off x="1651520" y="1004480"/>
        <a:ext cx="540083" cy="435551"/>
      </dsp:txXfrm>
    </dsp:sp>
    <dsp:sp modelId="{654EF9FF-61F7-4915-8A98-ADE65D79FDA8}">
      <dsp:nvSpPr>
        <dsp:cNvPr id="0" name=""/>
        <dsp:cNvSpPr/>
      </dsp:nvSpPr>
      <dsp:spPr>
        <a:xfrm>
          <a:off x="757442" y="245947"/>
          <a:ext cx="1463453" cy="1463453"/>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kern="1200" baseline="0" dirty="0"/>
            <a:t>O</a:t>
          </a:r>
          <a:endParaRPr lang="en-AU" sz="2700" kern="1200" baseline="0" dirty="0"/>
        </a:p>
      </dsp:txBody>
      <dsp:txXfrm>
        <a:off x="922952" y="1003806"/>
        <a:ext cx="540083" cy="435551"/>
      </dsp:txXfrm>
    </dsp:sp>
    <dsp:sp modelId="{0A61DD3D-FBAB-4702-A39E-D59FCCEC38CA}">
      <dsp:nvSpPr>
        <dsp:cNvPr id="0" name=""/>
        <dsp:cNvSpPr/>
      </dsp:nvSpPr>
      <dsp:spPr>
        <a:xfrm>
          <a:off x="757691" y="126090"/>
          <a:ext cx="1463453" cy="1463453"/>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kern="1200" baseline="0" dirty="0"/>
            <a:t>S</a:t>
          </a:r>
          <a:endParaRPr lang="en-AU" sz="2700" kern="1200" baseline="0" dirty="0"/>
        </a:p>
      </dsp:txBody>
      <dsp:txXfrm>
        <a:off x="923200" y="396132"/>
        <a:ext cx="540083" cy="4355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23559"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DE" sz="2800" kern="1200" baseline="0" dirty="0"/>
            <a:t>W</a:t>
          </a:r>
          <a:endParaRPr lang="en-AU" sz="2800" kern="1200" baseline="0" dirty="0"/>
        </a:p>
      </dsp:txBody>
      <dsp:txXfrm>
        <a:off x="2703967" y="417598"/>
        <a:ext cx="563143" cy="454148"/>
      </dsp:txXfrm>
    </dsp:sp>
    <dsp:sp modelId="{7223E91A-3A2D-4D25-BCB1-C537A24769BE}">
      <dsp:nvSpPr>
        <dsp:cNvPr id="0" name=""/>
        <dsp:cNvSpPr/>
      </dsp:nvSpPr>
      <dsp:spPr>
        <a:xfrm>
          <a:off x="1924195"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DE" sz="2800" kern="1200" baseline="0" dirty="0"/>
            <a:t>T</a:t>
          </a:r>
          <a:endParaRPr lang="en-AU" sz="2800" kern="1200" baseline="0" dirty="0"/>
        </a:p>
      </dsp:txBody>
      <dsp:txXfrm>
        <a:off x="2714413" y="1047368"/>
        <a:ext cx="563143" cy="454148"/>
      </dsp:txXfrm>
    </dsp:sp>
    <dsp:sp modelId="{654EF9FF-61F7-4915-8A98-ADE65D79FDA8}">
      <dsp:nvSpPr>
        <dsp:cNvPr id="0" name=""/>
        <dsp:cNvSpPr/>
      </dsp:nvSpPr>
      <dsp:spPr>
        <a:xfrm>
          <a:off x="1782161"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DE" sz="2800" kern="1200" baseline="0" dirty="0"/>
            <a:t>O</a:t>
          </a:r>
          <a:endParaRPr lang="en-AU" sz="2800" kern="1200" baseline="0" dirty="0"/>
        </a:p>
      </dsp:txBody>
      <dsp:txXfrm>
        <a:off x="1954737" y="1046666"/>
        <a:ext cx="563143" cy="454148"/>
      </dsp:txXfrm>
    </dsp:sp>
    <dsp:sp modelId="{0A61DD3D-FBAB-4702-A39E-D59FCCEC38CA}">
      <dsp:nvSpPr>
        <dsp:cNvPr id="0" name=""/>
        <dsp:cNvSpPr/>
      </dsp:nvSpPr>
      <dsp:spPr>
        <a:xfrm>
          <a:off x="1782421"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DE" sz="2800" kern="1200" baseline="0" dirty="0"/>
            <a:t>S</a:t>
          </a:r>
          <a:endParaRPr lang="en-AU" sz="2800" kern="1200" baseline="0" dirty="0"/>
        </a:p>
      </dsp:txBody>
      <dsp:txXfrm>
        <a:off x="1954997" y="413046"/>
        <a:ext cx="563143" cy="4541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3899-5B1D-4364-AE6F-EB2ED69A286C}">
      <dsp:nvSpPr>
        <dsp:cNvPr id="0" name=""/>
        <dsp:cNvSpPr/>
      </dsp:nvSpPr>
      <dsp:spPr>
        <a:xfrm>
          <a:off x="0" y="1292600"/>
          <a:ext cx="8962018" cy="1780172"/>
        </a:xfrm>
        <a:prstGeom prst="notchedRightArrow">
          <a:avLst/>
        </a:prstGeom>
        <a:solidFill>
          <a:srgbClr val="90ABBE"/>
        </a:solidFill>
        <a:ln>
          <a:noFill/>
        </a:ln>
        <a:effectLst/>
      </dsp:spPr>
      <dsp:style>
        <a:lnRef idx="0">
          <a:scrgbClr r="0" g="0" b="0"/>
        </a:lnRef>
        <a:fillRef idx="1">
          <a:scrgbClr r="0" g="0" b="0"/>
        </a:fillRef>
        <a:effectRef idx="0">
          <a:scrgbClr r="0" g="0" b="0"/>
        </a:effectRef>
        <a:fontRef idx="minor"/>
      </dsp:style>
    </dsp:sp>
    <dsp:sp modelId="{D61F41B7-53D5-49C6-9995-3548B145DF51}">
      <dsp:nvSpPr>
        <dsp:cNvPr id="0" name=""/>
        <dsp:cNvSpPr/>
      </dsp:nvSpPr>
      <dsp:spPr>
        <a:xfrm>
          <a:off x="2215"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Bevor es losgeht</a:t>
          </a:r>
        </a:p>
      </dsp:txBody>
      <dsp:txXfrm>
        <a:off x="2215" y="0"/>
        <a:ext cx="1289821" cy="1780172"/>
      </dsp:txXfrm>
    </dsp:sp>
    <dsp:sp modelId="{0965460F-A148-4E92-B815-06C618DDAAB5}">
      <dsp:nvSpPr>
        <dsp:cNvPr id="0" name=""/>
        <dsp:cNvSpPr/>
      </dsp:nvSpPr>
      <dsp:spPr>
        <a:xfrm>
          <a:off x="487529"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949DE-32EB-4AAB-B74B-A4A802BD499B}">
      <dsp:nvSpPr>
        <dsp:cNvPr id="0" name=""/>
        <dsp:cNvSpPr/>
      </dsp:nvSpPr>
      <dsp:spPr>
        <a:xfrm>
          <a:off x="1356528"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b="0" kern="1200" dirty="0">
              <a:solidFill>
                <a:srgbClr val="000000"/>
              </a:solidFill>
            </a:rPr>
            <a:t>Festlegung des Bilanzrahmens</a:t>
          </a:r>
        </a:p>
      </dsp:txBody>
      <dsp:txXfrm>
        <a:off x="1356528" y="2670258"/>
        <a:ext cx="1289821" cy="1780172"/>
      </dsp:txXfrm>
    </dsp:sp>
    <dsp:sp modelId="{197385C0-BD7C-4875-9147-954442BCDF6A}">
      <dsp:nvSpPr>
        <dsp:cNvPr id="0" name=""/>
        <dsp:cNvSpPr/>
      </dsp:nvSpPr>
      <dsp:spPr>
        <a:xfrm>
          <a:off x="1778917" y="2002693"/>
          <a:ext cx="445043" cy="445043"/>
        </a:xfrm>
        <a:prstGeom prst="ellipse">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E23A-D058-458A-BB8D-704C18EFCFEB}">
      <dsp:nvSpPr>
        <dsp:cNvPr id="0" name=""/>
        <dsp:cNvSpPr/>
      </dsp:nvSpPr>
      <dsp:spPr>
        <a:xfrm>
          <a:off x="2710840"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Datenerfassung</a:t>
          </a:r>
        </a:p>
      </dsp:txBody>
      <dsp:txXfrm>
        <a:off x="2710840" y="0"/>
        <a:ext cx="1289821" cy="1780172"/>
      </dsp:txXfrm>
    </dsp:sp>
    <dsp:sp modelId="{C6CA09CA-D1BD-48E2-B87A-246875F1B0F4}">
      <dsp:nvSpPr>
        <dsp:cNvPr id="0" name=""/>
        <dsp:cNvSpPr/>
      </dsp:nvSpPr>
      <dsp:spPr>
        <a:xfrm>
          <a:off x="3133230" y="2002693"/>
          <a:ext cx="445043" cy="445043"/>
        </a:xfrm>
        <a:prstGeom prst="ellipse">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80C4-5073-43C0-9AD5-9D09365B740C}">
      <dsp:nvSpPr>
        <dsp:cNvPr id="0" name=""/>
        <dsp:cNvSpPr/>
      </dsp:nvSpPr>
      <dsp:spPr>
        <a:xfrm>
          <a:off x="4065153"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Berechnung und Analyse</a:t>
          </a:r>
        </a:p>
      </dsp:txBody>
      <dsp:txXfrm>
        <a:off x="4065153" y="2670258"/>
        <a:ext cx="1289821" cy="1780172"/>
      </dsp:txXfrm>
    </dsp:sp>
    <dsp:sp modelId="{03053F04-6710-4B0E-97FD-BA328B84F7E7}">
      <dsp:nvSpPr>
        <dsp:cNvPr id="0" name=""/>
        <dsp:cNvSpPr/>
      </dsp:nvSpPr>
      <dsp:spPr>
        <a:xfrm>
          <a:off x="4487542" y="2002693"/>
          <a:ext cx="445043" cy="445043"/>
        </a:xfrm>
        <a:prstGeom prst="ellipse">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EE7DE-63F3-45D7-977F-0AF2D487C5C0}">
      <dsp:nvSpPr>
        <dsp:cNvPr id="0" name=""/>
        <dsp:cNvSpPr/>
      </dsp:nvSpPr>
      <dsp:spPr>
        <a:xfrm>
          <a:off x="5419466"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Klimastrategie</a:t>
          </a:r>
        </a:p>
      </dsp:txBody>
      <dsp:txXfrm>
        <a:off x="5419466" y="0"/>
        <a:ext cx="1289821" cy="1780172"/>
      </dsp:txXfrm>
    </dsp:sp>
    <dsp:sp modelId="{0C68B3A3-586F-4AF8-B1DF-2524FB4D7931}">
      <dsp:nvSpPr>
        <dsp:cNvPr id="0" name=""/>
        <dsp:cNvSpPr/>
      </dsp:nvSpPr>
      <dsp:spPr>
        <a:xfrm>
          <a:off x="5841855" y="2002693"/>
          <a:ext cx="445043" cy="4450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9AA0A-2540-4D42-8BDE-4A3B56407C56}">
      <dsp:nvSpPr>
        <dsp:cNvPr id="0" name=""/>
        <dsp:cNvSpPr/>
      </dsp:nvSpPr>
      <dsp:spPr>
        <a:xfrm>
          <a:off x="6773779"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Aufbau Klimamanage-</a:t>
          </a:r>
          <a:r>
            <a:rPr lang="de-DE" sz="1200" kern="1200" dirty="0" err="1">
              <a:solidFill>
                <a:srgbClr val="000000"/>
              </a:solidFill>
            </a:rPr>
            <a:t>mentsystem</a:t>
          </a:r>
          <a:endParaRPr lang="de-DE" sz="1200" kern="1200" dirty="0">
            <a:solidFill>
              <a:srgbClr val="000000"/>
            </a:solidFill>
          </a:endParaRPr>
        </a:p>
      </dsp:txBody>
      <dsp:txXfrm>
        <a:off x="6773779" y="2670258"/>
        <a:ext cx="1289821" cy="1780172"/>
      </dsp:txXfrm>
    </dsp:sp>
    <dsp:sp modelId="{0F0141F6-1C56-4315-B354-5A78596DD51A}">
      <dsp:nvSpPr>
        <dsp:cNvPr id="0" name=""/>
        <dsp:cNvSpPr/>
      </dsp:nvSpPr>
      <dsp:spPr>
        <a:xfrm>
          <a:off x="7196168"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3899-5B1D-4364-AE6F-EB2ED69A286C}">
      <dsp:nvSpPr>
        <dsp:cNvPr id="0" name=""/>
        <dsp:cNvSpPr/>
      </dsp:nvSpPr>
      <dsp:spPr>
        <a:xfrm>
          <a:off x="0" y="1292600"/>
          <a:ext cx="8962018" cy="1780172"/>
        </a:xfrm>
        <a:prstGeom prst="notchedRightArrow">
          <a:avLst/>
        </a:prstGeom>
        <a:solidFill>
          <a:srgbClr val="90ABBE"/>
        </a:solidFill>
        <a:ln>
          <a:noFill/>
        </a:ln>
        <a:effectLst/>
      </dsp:spPr>
      <dsp:style>
        <a:lnRef idx="0">
          <a:scrgbClr r="0" g="0" b="0"/>
        </a:lnRef>
        <a:fillRef idx="1">
          <a:scrgbClr r="0" g="0" b="0"/>
        </a:fillRef>
        <a:effectRef idx="0">
          <a:scrgbClr r="0" g="0" b="0"/>
        </a:effectRef>
        <a:fontRef idx="minor"/>
      </dsp:style>
    </dsp:sp>
    <dsp:sp modelId="{D61F41B7-53D5-49C6-9995-3548B145DF51}">
      <dsp:nvSpPr>
        <dsp:cNvPr id="0" name=""/>
        <dsp:cNvSpPr/>
      </dsp:nvSpPr>
      <dsp:spPr>
        <a:xfrm>
          <a:off x="2215"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Bevor es losgeht</a:t>
          </a:r>
        </a:p>
      </dsp:txBody>
      <dsp:txXfrm>
        <a:off x="2215" y="0"/>
        <a:ext cx="1289821" cy="1780172"/>
      </dsp:txXfrm>
    </dsp:sp>
    <dsp:sp modelId="{0965460F-A148-4E92-B815-06C618DDAAB5}">
      <dsp:nvSpPr>
        <dsp:cNvPr id="0" name=""/>
        <dsp:cNvSpPr/>
      </dsp:nvSpPr>
      <dsp:spPr>
        <a:xfrm>
          <a:off x="487529"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949DE-32EB-4AAB-B74B-A4A802BD499B}">
      <dsp:nvSpPr>
        <dsp:cNvPr id="0" name=""/>
        <dsp:cNvSpPr/>
      </dsp:nvSpPr>
      <dsp:spPr>
        <a:xfrm>
          <a:off x="1356528"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Festlegung des Bilanzrahmens</a:t>
          </a:r>
        </a:p>
      </dsp:txBody>
      <dsp:txXfrm>
        <a:off x="1356528" y="2670258"/>
        <a:ext cx="1289821" cy="1780172"/>
      </dsp:txXfrm>
    </dsp:sp>
    <dsp:sp modelId="{197385C0-BD7C-4875-9147-954442BCDF6A}">
      <dsp:nvSpPr>
        <dsp:cNvPr id="0" name=""/>
        <dsp:cNvSpPr/>
      </dsp:nvSpPr>
      <dsp:spPr>
        <a:xfrm>
          <a:off x="1778917"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E23A-D058-458A-BB8D-704C18EFCFEB}">
      <dsp:nvSpPr>
        <dsp:cNvPr id="0" name=""/>
        <dsp:cNvSpPr/>
      </dsp:nvSpPr>
      <dsp:spPr>
        <a:xfrm>
          <a:off x="2710840"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Datenerfassung</a:t>
          </a:r>
        </a:p>
      </dsp:txBody>
      <dsp:txXfrm>
        <a:off x="2710840" y="0"/>
        <a:ext cx="1289821" cy="1780172"/>
      </dsp:txXfrm>
    </dsp:sp>
    <dsp:sp modelId="{C6CA09CA-D1BD-48E2-B87A-246875F1B0F4}">
      <dsp:nvSpPr>
        <dsp:cNvPr id="0" name=""/>
        <dsp:cNvSpPr/>
      </dsp:nvSpPr>
      <dsp:spPr>
        <a:xfrm>
          <a:off x="3133230"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80C4-5073-43C0-9AD5-9D09365B740C}">
      <dsp:nvSpPr>
        <dsp:cNvPr id="0" name=""/>
        <dsp:cNvSpPr/>
      </dsp:nvSpPr>
      <dsp:spPr>
        <a:xfrm>
          <a:off x="4065153"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Berechnung und Analyse</a:t>
          </a:r>
        </a:p>
      </dsp:txBody>
      <dsp:txXfrm>
        <a:off x="4065153" y="2670258"/>
        <a:ext cx="1289821" cy="1780172"/>
      </dsp:txXfrm>
    </dsp:sp>
    <dsp:sp modelId="{03053F04-6710-4B0E-97FD-BA328B84F7E7}">
      <dsp:nvSpPr>
        <dsp:cNvPr id="0" name=""/>
        <dsp:cNvSpPr/>
      </dsp:nvSpPr>
      <dsp:spPr>
        <a:xfrm>
          <a:off x="4487542"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EE7DE-63F3-45D7-977F-0AF2D487C5C0}">
      <dsp:nvSpPr>
        <dsp:cNvPr id="0" name=""/>
        <dsp:cNvSpPr/>
      </dsp:nvSpPr>
      <dsp:spPr>
        <a:xfrm>
          <a:off x="5419466"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Klimastrategie</a:t>
          </a:r>
        </a:p>
      </dsp:txBody>
      <dsp:txXfrm>
        <a:off x="5419466" y="0"/>
        <a:ext cx="1289821" cy="1780172"/>
      </dsp:txXfrm>
    </dsp:sp>
    <dsp:sp modelId="{0C68B3A3-586F-4AF8-B1DF-2524FB4D7931}">
      <dsp:nvSpPr>
        <dsp:cNvPr id="0" name=""/>
        <dsp:cNvSpPr/>
      </dsp:nvSpPr>
      <dsp:spPr>
        <a:xfrm>
          <a:off x="5821178" y="1979698"/>
          <a:ext cx="445043" cy="445043"/>
        </a:xfrm>
        <a:prstGeom prst="ellipse">
          <a:avLst/>
        </a:prstGeom>
        <a:solidFill>
          <a:srgbClr val="3B687F"/>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sp>
    <dsp:sp modelId="{7999AA0A-2540-4D42-8BDE-4A3B56407C56}">
      <dsp:nvSpPr>
        <dsp:cNvPr id="0" name=""/>
        <dsp:cNvSpPr/>
      </dsp:nvSpPr>
      <dsp:spPr>
        <a:xfrm>
          <a:off x="6773779"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Aufbau Klima-management-system</a:t>
          </a:r>
        </a:p>
      </dsp:txBody>
      <dsp:txXfrm>
        <a:off x="6773779" y="2670258"/>
        <a:ext cx="1289821" cy="1780172"/>
      </dsp:txXfrm>
    </dsp:sp>
    <dsp:sp modelId="{0F0141F6-1C56-4315-B354-5A78596DD51A}">
      <dsp:nvSpPr>
        <dsp:cNvPr id="0" name=""/>
        <dsp:cNvSpPr/>
      </dsp:nvSpPr>
      <dsp:spPr>
        <a:xfrm>
          <a:off x="7196168"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dirty="0"/>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dirty="0"/>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87313" y="744538"/>
            <a:ext cx="6619875" cy="3724275"/>
          </a:xfrm>
          <a:ln/>
        </p:spPr>
      </p:sp>
      <p:sp>
        <p:nvSpPr>
          <p:cNvPr id="25088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0897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38</a:t>
            </a:fld>
            <a:endParaRPr lang="de-DE" dirty="0"/>
          </a:p>
        </p:txBody>
      </p:sp>
    </p:spTree>
    <p:extLst>
      <p:ext uri="{BB962C8B-B14F-4D97-AF65-F5344CB8AC3E}">
        <p14:creationId xmlns:p14="http://schemas.microsoft.com/office/powerpoint/2010/main" val="346363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39</a:t>
            </a:fld>
            <a:endParaRPr lang="de-DE" dirty="0"/>
          </a:p>
        </p:txBody>
      </p:sp>
    </p:spTree>
    <p:extLst>
      <p:ext uri="{BB962C8B-B14F-4D97-AF65-F5344CB8AC3E}">
        <p14:creationId xmlns:p14="http://schemas.microsoft.com/office/powerpoint/2010/main" val="279788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41682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46</a:t>
            </a:fld>
            <a:endParaRPr lang="de-DE" dirty="0"/>
          </a:p>
        </p:txBody>
      </p:sp>
    </p:spTree>
    <p:extLst>
      <p:ext uri="{BB962C8B-B14F-4D97-AF65-F5344CB8AC3E}">
        <p14:creationId xmlns:p14="http://schemas.microsoft.com/office/powerpoint/2010/main" val="159755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a:t>
            </a:fld>
            <a:endParaRPr lang="de-DE" dirty="0"/>
          </a:p>
        </p:txBody>
      </p:sp>
    </p:spTree>
    <p:extLst>
      <p:ext uri="{BB962C8B-B14F-4D97-AF65-F5344CB8AC3E}">
        <p14:creationId xmlns:p14="http://schemas.microsoft.com/office/powerpoint/2010/main" val="371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DF1FE7DE-306B-40DA-8729-EE4B1E1D728A}" type="slidenum">
              <a:rPr lang="de-DE" smtClean="0"/>
              <a:pPr/>
              <a:t>3</a:t>
            </a:fld>
            <a:endParaRPr lang="de-DE" dirty="0"/>
          </a:p>
        </p:txBody>
      </p:sp>
    </p:spTree>
    <p:extLst>
      <p:ext uri="{BB962C8B-B14F-4D97-AF65-F5344CB8AC3E}">
        <p14:creationId xmlns:p14="http://schemas.microsoft.com/office/powerpoint/2010/main" val="195450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a:t>
            </a:fld>
            <a:endParaRPr lang="de-DE" dirty="0"/>
          </a:p>
        </p:txBody>
      </p:sp>
    </p:spTree>
    <p:extLst>
      <p:ext uri="{BB962C8B-B14F-4D97-AF65-F5344CB8AC3E}">
        <p14:creationId xmlns:p14="http://schemas.microsoft.com/office/powerpoint/2010/main" val="139060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5</a:t>
            </a:fld>
            <a:endParaRPr lang="de-DE" dirty="0"/>
          </a:p>
        </p:txBody>
      </p:sp>
    </p:spTree>
    <p:extLst>
      <p:ext uri="{BB962C8B-B14F-4D97-AF65-F5344CB8AC3E}">
        <p14:creationId xmlns:p14="http://schemas.microsoft.com/office/powerpoint/2010/main" val="297526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DF1FE7DE-306B-40DA-8729-EE4B1E1D728A}" type="slidenum">
              <a:rPr lang="de-DE" smtClean="0"/>
              <a:pPr/>
              <a:t>7</a:t>
            </a:fld>
            <a:endParaRPr lang="de-DE" dirty="0"/>
          </a:p>
        </p:txBody>
      </p:sp>
    </p:spTree>
    <p:extLst>
      <p:ext uri="{BB962C8B-B14F-4D97-AF65-F5344CB8AC3E}">
        <p14:creationId xmlns:p14="http://schemas.microsoft.com/office/powerpoint/2010/main" val="208775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3988" y="179388"/>
            <a:ext cx="7165976" cy="40322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25EED4E-4D5C-41C9-8C8F-5C5B05F301E5}" type="slidenum">
              <a:rPr lang="en-JM" smtClean="0"/>
              <a:pPr>
                <a:defRPr/>
              </a:pPr>
              <a:t>16</a:t>
            </a:fld>
            <a:endParaRPr lang="en-JM" dirty="0"/>
          </a:p>
        </p:txBody>
      </p:sp>
      <p:sp>
        <p:nvSpPr>
          <p:cNvPr id="5" name="Fußzeilenplatzhalter 4"/>
          <p:cNvSpPr>
            <a:spLocks noGrp="1"/>
          </p:cNvSpPr>
          <p:nvPr>
            <p:ph type="ftr" sz="quarter" idx="4"/>
          </p:nvPr>
        </p:nvSpPr>
        <p:spPr/>
        <p:txBody>
          <a:bodyPr/>
          <a:lstStyle/>
          <a:p>
            <a:pPr>
              <a:defRPr/>
            </a:pPr>
            <a:r>
              <a:rPr lang="en-JM" dirty="0"/>
              <a:t>© B.A.U.M. Consult GmbH, </a:t>
            </a:r>
            <a:fld id="{922DEDC3-2F0B-42B9-B570-C419C31F3169}" type="datetime1">
              <a:rPr lang="en-JM" smtClean="0"/>
              <a:t>29/8/2024</a:t>
            </a:fld>
            <a:endParaRPr lang="en-JM" dirty="0"/>
          </a:p>
        </p:txBody>
      </p:sp>
    </p:spTree>
    <p:extLst>
      <p:ext uri="{BB962C8B-B14F-4D97-AF65-F5344CB8AC3E}">
        <p14:creationId xmlns:p14="http://schemas.microsoft.com/office/powerpoint/2010/main" val="2748211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21</a:t>
            </a:fld>
            <a:endParaRPr lang="de-DE" dirty="0"/>
          </a:p>
        </p:txBody>
      </p:sp>
    </p:spTree>
    <p:extLst>
      <p:ext uri="{BB962C8B-B14F-4D97-AF65-F5344CB8AC3E}">
        <p14:creationId xmlns:p14="http://schemas.microsoft.com/office/powerpoint/2010/main" val="45796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24</a:t>
            </a:fld>
            <a:endParaRPr lang="de-DE" dirty="0"/>
          </a:p>
        </p:txBody>
      </p:sp>
    </p:spTree>
    <p:extLst>
      <p:ext uri="{BB962C8B-B14F-4D97-AF65-F5344CB8AC3E}">
        <p14:creationId xmlns:p14="http://schemas.microsoft.com/office/powerpoint/2010/main" val="345442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526E7F"/>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p:spPr>
        <p:txBody>
          <a:bodyPr wrap="none" anchor="ctr"/>
          <a:lstStyle/>
          <a:p>
            <a:endParaRPr lang="de-DE" sz="2400" dirty="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Inhaltsplatzhalter 2">
            <a:extLst>
              <a:ext uri="{FF2B5EF4-FFF2-40B4-BE49-F238E27FC236}">
                <a16:creationId xmlns:a16="http://schemas.microsoft.com/office/drawing/2014/main" id="{5744C4E3-BB84-1212-C997-60223C12EF81}"/>
              </a:ext>
            </a:extLst>
          </p:cNvPr>
          <p:cNvSpPr>
            <a:spLocks noGrp="1"/>
          </p:cNvSpPr>
          <p:nvPr>
            <p:ph idx="1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Ellipse 4">
            <a:extLst>
              <a:ext uri="{FF2B5EF4-FFF2-40B4-BE49-F238E27FC236}">
                <a16:creationId xmlns:a16="http://schemas.microsoft.com/office/drawing/2014/main" id="{B93F6686-826F-78D2-B1FD-4DD0CC690709}"/>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6" name="Ellipse 5">
            <a:extLst>
              <a:ext uri="{FF2B5EF4-FFF2-40B4-BE49-F238E27FC236}">
                <a16:creationId xmlns:a16="http://schemas.microsoft.com/office/drawing/2014/main" id="{DB003DB8-AC0D-6998-6AEA-E4A87EE004DE}"/>
              </a:ext>
            </a:extLst>
          </p:cNvPr>
          <p:cNvSpPr/>
          <p:nvPr userDrawn="1"/>
        </p:nvSpPr>
        <p:spPr bwMode="auto">
          <a:xfrm>
            <a:off x="2706746"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7" name="Ellipse 6">
            <a:extLst>
              <a:ext uri="{FF2B5EF4-FFF2-40B4-BE49-F238E27FC236}">
                <a16:creationId xmlns:a16="http://schemas.microsoft.com/office/drawing/2014/main" id="{A3CB7F77-7FF2-4F78-11B6-70691CB08732}"/>
              </a:ext>
            </a:extLst>
          </p:cNvPr>
          <p:cNvSpPr/>
          <p:nvPr userDrawn="1"/>
        </p:nvSpPr>
        <p:spPr bwMode="auto">
          <a:xfrm>
            <a:off x="4719690" y="1911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Ellipse 8">
            <a:extLst>
              <a:ext uri="{FF2B5EF4-FFF2-40B4-BE49-F238E27FC236}">
                <a16:creationId xmlns:a16="http://schemas.microsoft.com/office/drawing/2014/main" id="{625F96F3-164D-00C9-2369-C92C20C48535}"/>
              </a:ext>
            </a:extLst>
          </p:cNvPr>
          <p:cNvSpPr/>
          <p:nvPr userDrawn="1"/>
        </p:nvSpPr>
        <p:spPr bwMode="auto">
          <a:xfrm>
            <a:off x="6750353" y="1789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Textfeld 9">
            <a:extLst>
              <a:ext uri="{FF2B5EF4-FFF2-40B4-BE49-F238E27FC236}">
                <a16:creationId xmlns:a16="http://schemas.microsoft.com/office/drawing/2014/main" id="{926535DC-5AC8-485F-3E21-573DD89D21CF}"/>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1" name="Textfeld 10">
            <a:extLst>
              <a:ext uri="{FF2B5EF4-FFF2-40B4-BE49-F238E27FC236}">
                <a16:creationId xmlns:a16="http://schemas.microsoft.com/office/drawing/2014/main" id="{11C99C9B-BB28-1374-F4B9-FDF4BCAA1C17}"/>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12" name="Textfeld 11">
            <a:extLst>
              <a:ext uri="{FF2B5EF4-FFF2-40B4-BE49-F238E27FC236}">
                <a16:creationId xmlns:a16="http://schemas.microsoft.com/office/drawing/2014/main" id="{F0827B54-BDA8-2E4C-0263-29A3DC38685F}"/>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24" name="Grafik 23" descr="Glühbirne und Zahnrad mit einfarbiger Füllung">
            <a:extLst>
              <a:ext uri="{FF2B5EF4-FFF2-40B4-BE49-F238E27FC236}">
                <a16:creationId xmlns:a16="http://schemas.microsoft.com/office/drawing/2014/main" id="{31CAB3A3-FA38-BDB2-64C7-325B51010EF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25" name="Textfeld 24">
            <a:extLst>
              <a:ext uri="{FF2B5EF4-FFF2-40B4-BE49-F238E27FC236}">
                <a16:creationId xmlns:a16="http://schemas.microsoft.com/office/drawing/2014/main" id="{6CC8AB9B-FDD0-647E-A52B-9BABB873BAB2}"/>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27" name="Grafik 26" descr="Krabbeln mit einfarbiger Füllung">
            <a:extLst>
              <a:ext uri="{FF2B5EF4-FFF2-40B4-BE49-F238E27FC236}">
                <a16:creationId xmlns:a16="http://schemas.microsoft.com/office/drawing/2014/main" id="{A6B8BABA-F3A0-8A64-7CEA-C9825BDA8B6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28" name="Grafik 27" descr="Lupe mit einfarbiger Füllung">
            <a:extLst>
              <a:ext uri="{FF2B5EF4-FFF2-40B4-BE49-F238E27FC236}">
                <a16:creationId xmlns:a16="http://schemas.microsoft.com/office/drawing/2014/main" id="{5C30D690-1A33-61E2-623D-CFF9886FE64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30" name="Grafik 29" descr="Volltreffer mit einfarbiger Füllung">
            <a:extLst>
              <a:ext uri="{FF2B5EF4-FFF2-40B4-BE49-F238E27FC236}">
                <a16:creationId xmlns:a16="http://schemas.microsoft.com/office/drawing/2014/main" id="{074DF56B-7C80-BD96-3842-BE6F44C9095D}"/>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91349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Inhaltsplatzhalter 2">
            <a:extLst>
              <a:ext uri="{FF2B5EF4-FFF2-40B4-BE49-F238E27FC236}">
                <a16:creationId xmlns:a16="http://schemas.microsoft.com/office/drawing/2014/main" id="{1AE89A4A-3F05-4120-9643-00F561A3049F}"/>
              </a:ext>
            </a:extLst>
          </p:cNvPr>
          <p:cNvSpPr>
            <a:spLocks noGrp="1"/>
          </p:cNvSpPr>
          <p:nvPr>
            <p:ph idx="1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Inhaltsplatzhalter 2">
            <a:extLst>
              <a:ext uri="{FF2B5EF4-FFF2-40B4-BE49-F238E27FC236}">
                <a16:creationId xmlns:a16="http://schemas.microsoft.com/office/drawing/2014/main" id="{4967398C-B430-C223-DC46-B800D4871E30}"/>
              </a:ext>
            </a:extLst>
          </p:cNvPr>
          <p:cNvSpPr>
            <a:spLocks noGrp="1"/>
          </p:cNvSpPr>
          <p:nvPr>
            <p:ph idx="12"/>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Ellipse 4">
            <a:extLst>
              <a:ext uri="{FF2B5EF4-FFF2-40B4-BE49-F238E27FC236}">
                <a16:creationId xmlns:a16="http://schemas.microsoft.com/office/drawing/2014/main" id="{7463112E-EAA9-3827-BE33-784C3631641F}"/>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6" name="Ellipse 5">
            <a:extLst>
              <a:ext uri="{FF2B5EF4-FFF2-40B4-BE49-F238E27FC236}">
                <a16:creationId xmlns:a16="http://schemas.microsoft.com/office/drawing/2014/main" id="{C517C456-E2E3-568B-C6CC-FEDBA90D2EB6}"/>
              </a:ext>
            </a:extLst>
          </p:cNvPr>
          <p:cNvSpPr/>
          <p:nvPr userDrawn="1"/>
        </p:nvSpPr>
        <p:spPr bwMode="auto">
          <a:xfrm>
            <a:off x="2706746"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a:extLst>
              <a:ext uri="{FF2B5EF4-FFF2-40B4-BE49-F238E27FC236}">
                <a16:creationId xmlns:a16="http://schemas.microsoft.com/office/drawing/2014/main" id="{27E7A987-508D-B0B9-D61F-71FB64BFB3C9}"/>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1" name="Ellipse 10">
            <a:extLst>
              <a:ext uri="{FF2B5EF4-FFF2-40B4-BE49-F238E27FC236}">
                <a16:creationId xmlns:a16="http://schemas.microsoft.com/office/drawing/2014/main" id="{CD4D9F2D-D610-78D0-5305-844422B44BD8}"/>
              </a:ext>
            </a:extLst>
          </p:cNvPr>
          <p:cNvSpPr/>
          <p:nvPr userDrawn="1"/>
        </p:nvSpPr>
        <p:spPr bwMode="auto">
          <a:xfrm>
            <a:off x="6750353" y="1789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2" name="Textfeld 11">
            <a:extLst>
              <a:ext uri="{FF2B5EF4-FFF2-40B4-BE49-F238E27FC236}">
                <a16:creationId xmlns:a16="http://schemas.microsoft.com/office/drawing/2014/main" id="{C1FA645A-3CA2-FFC9-AB59-6D960AC0D51D}"/>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6" name="Textfeld 15">
            <a:extLst>
              <a:ext uri="{FF2B5EF4-FFF2-40B4-BE49-F238E27FC236}">
                <a16:creationId xmlns:a16="http://schemas.microsoft.com/office/drawing/2014/main" id="{354C2168-2B52-5C53-814A-41525F7361F2}"/>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23" name="Textfeld 22">
            <a:extLst>
              <a:ext uri="{FF2B5EF4-FFF2-40B4-BE49-F238E27FC236}">
                <a16:creationId xmlns:a16="http://schemas.microsoft.com/office/drawing/2014/main" id="{24DBC5BC-FED7-4BF7-1CAF-E012AC419B0A}"/>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24" name="Grafik 23" descr="Glühbirne und Zahnrad mit einfarbiger Füllung">
            <a:extLst>
              <a:ext uri="{FF2B5EF4-FFF2-40B4-BE49-F238E27FC236}">
                <a16:creationId xmlns:a16="http://schemas.microsoft.com/office/drawing/2014/main" id="{125B4FBE-1750-5B39-D0B4-8B67A64B031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25" name="Textfeld 24">
            <a:extLst>
              <a:ext uri="{FF2B5EF4-FFF2-40B4-BE49-F238E27FC236}">
                <a16:creationId xmlns:a16="http://schemas.microsoft.com/office/drawing/2014/main" id="{E4A7E8FE-B8A5-47F4-F7EE-83635845E325}"/>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28" name="Grafik 27" descr="Krabbeln mit einfarbiger Füllung">
            <a:extLst>
              <a:ext uri="{FF2B5EF4-FFF2-40B4-BE49-F238E27FC236}">
                <a16:creationId xmlns:a16="http://schemas.microsoft.com/office/drawing/2014/main" id="{699E0F37-3C27-A0E0-DDCF-9FE749BF138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30" name="Grafik 29" descr="Lupe mit einfarbiger Füllung">
            <a:extLst>
              <a:ext uri="{FF2B5EF4-FFF2-40B4-BE49-F238E27FC236}">
                <a16:creationId xmlns:a16="http://schemas.microsoft.com/office/drawing/2014/main" id="{947A1195-5FDD-79C8-5904-5382709C0CE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31" name="Grafik 30" descr="Volltreffer mit einfarbiger Füllung">
            <a:extLst>
              <a:ext uri="{FF2B5EF4-FFF2-40B4-BE49-F238E27FC236}">
                <a16:creationId xmlns:a16="http://schemas.microsoft.com/office/drawing/2014/main" id="{28228992-6FDE-B6FD-6358-63B49E4BCD0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252225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479BA-EBA3-E3AC-8774-D7A250BBDE64}"/>
              </a:ext>
            </a:extLst>
          </p:cNvPr>
          <p:cNvSpPr>
            <a:spLocks noGrp="1"/>
          </p:cNvSpPr>
          <p:nvPr>
            <p:ph type="title"/>
          </p:nvPr>
        </p:nvSpPr>
        <p:spPr/>
        <p:txBody>
          <a:bodyPr/>
          <a:lstStyle/>
          <a:p>
            <a:r>
              <a:rPr lang="de-DE"/>
              <a:t>Mastertitelformat bearbeiten</a:t>
            </a:r>
          </a:p>
        </p:txBody>
      </p:sp>
      <p:sp>
        <p:nvSpPr>
          <p:cNvPr id="4" name="Foliennummernplatzhalter 3">
            <a:extLst>
              <a:ext uri="{FF2B5EF4-FFF2-40B4-BE49-F238E27FC236}">
                <a16:creationId xmlns:a16="http://schemas.microsoft.com/office/drawing/2014/main" id="{46B04055-E322-3D6D-6D10-7F1E79B0CC7F}"/>
              </a:ext>
            </a:extLst>
          </p:cNvPr>
          <p:cNvSpPr>
            <a:spLocks noGrp="1"/>
          </p:cNvSpPr>
          <p:nvPr>
            <p:ph type="sldNum" sz="quarter" idx="11"/>
          </p:nvPr>
        </p:nvSpPr>
        <p:spPr/>
        <p:txBody>
          <a:bodyPr/>
          <a:lstStyle/>
          <a:p>
            <a:fld id="{894680D0-7A83-433A-9719-C4143F27F647}" type="slidenum">
              <a:rPr lang="de-DE" smtClean="0"/>
              <a:pPr/>
              <a:t>‹Nr.›</a:t>
            </a:fld>
            <a:endParaRPr lang="de-DE" dirty="0"/>
          </a:p>
        </p:txBody>
      </p:sp>
      <p:sp>
        <p:nvSpPr>
          <p:cNvPr id="5" name="Fußzeilenplatzhalter 3">
            <a:extLst>
              <a:ext uri="{FF2B5EF4-FFF2-40B4-BE49-F238E27FC236}">
                <a16:creationId xmlns:a16="http://schemas.microsoft.com/office/drawing/2014/main" id="{B85AE07D-7E14-EEAE-2300-121CD17B59BF}"/>
              </a:ext>
            </a:extLst>
          </p:cNvPr>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3" name="Ellipse 2">
            <a:extLst>
              <a:ext uri="{FF2B5EF4-FFF2-40B4-BE49-F238E27FC236}">
                <a16:creationId xmlns:a16="http://schemas.microsoft.com/office/drawing/2014/main" id="{BB8B8B86-3879-D3A6-DB22-C15F91856CF1}"/>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6" name="Ellipse 5">
            <a:extLst>
              <a:ext uri="{FF2B5EF4-FFF2-40B4-BE49-F238E27FC236}">
                <a16:creationId xmlns:a16="http://schemas.microsoft.com/office/drawing/2014/main" id="{1FF3F5D0-671D-2DA7-BB3E-358126A18D0E}"/>
              </a:ext>
            </a:extLst>
          </p:cNvPr>
          <p:cNvSpPr/>
          <p:nvPr userDrawn="1"/>
        </p:nvSpPr>
        <p:spPr bwMode="auto">
          <a:xfrm>
            <a:off x="2706746"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7" name="Ellipse 6">
            <a:extLst>
              <a:ext uri="{FF2B5EF4-FFF2-40B4-BE49-F238E27FC236}">
                <a16:creationId xmlns:a16="http://schemas.microsoft.com/office/drawing/2014/main" id="{00CB9EDD-9ACA-937C-EF39-F8E6B68C16A8}"/>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8" name="Ellipse 7">
            <a:extLst>
              <a:ext uri="{FF2B5EF4-FFF2-40B4-BE49-F238E27FC236}">
                <a16:creationId xmlns:a16="http://schemas.microsoft.com/office/drawing/2014/main" id="{4E44C39B-E63B-DC6E-CDD4-9C0D214E3516}"/>
              </a:ext>
            </a:extLst>
          </p:cNvPr>
          <p:cNvSpPr/>
          <p:nvPr userDrawn="1"/>
        </p:nvSpPr>
        <p:spPr bwMode="auto">
          <a:xfrm>
            <a:off x="6750353" y="1789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Textfeld 8">
            <a:extLst>
              <a:ext uri="{FF2B5EF4-FFF2-40B4-BE49-F238E27FC236}">
                <a16:creationId xmlns:a16="http://schemas.microsoft.com/office/drawing/2014/main" id="{EB12C3D2-544C-F1D4-932F-C7E9EB66DBA6}"/>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0" name="Textfeld 9">
            <a:extLst>
              <a:ext uri="{FF2B5EF4-FFF2-40B4-BE49-F238E27FC236}">
                <a16:creationId xmlns:a16="http://schemas.microsoft.com/office/drawing/2014/main" id="{108D430F-5396-3CFB-F28A-C140A55A25F3}"/>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11" name="Textfeld 10">
            <a:extLst>
              <a:ext uri="{FF2B5EF4-FFF2-40B4-BE49-F238E27FC236}">
                <a16:creationId xmlns:a16="http://schemas.microsoft.com/office/drawing/2014/main" id="{10235D56-845F-323B-CA22-2A050FE8E1AF}"/>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15" name="Grafik 14" descr="Glühbirne und Zahnrad mit einfarbiger Füllung">
            <a:extLst>
              <a:ext uri="{FF2B5EF4-FFF2-40B4-BE49-F238E27FC236}">
                <a16:creationId xmlns:a16="http://schemas.microsoft.com/office/drawing/2014/main" id="{71032415-6B2D-C089-89A4-E91E2B74395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16" name="Textfeld 15">
            <a:extLst>
              <a:ext uri="{FF2B5EF4-FFF2-40B4-BE49-F238E27FC236}">
                <a16:creationId xmlns:a16="http://schemas.microsoft.com/office/drawing/2014/main" id="{2C6AC9E6-6C4D-40C6-520C-69C11FAEF5C3}"/>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18" name="Grafik 17" descr="Krabbeln mit einfarbiger Füllung">
            <a:extLst>
              <a:ext uri="{FF2B5EF4-FFF2-40B4-BE49-F238E27FC236}">
                <a16:creationId xmlns:a16="http://schemas.microsoft.com/office/drawing/2014/main" id="{FB3B9CED-3158-AAC2-2A33-274BE1C5781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27" name="Grafik 26" descr="Lupe mit einfarbiger Füllung">
            <a:extLst>
              <a:ext uri="{FF2B5EF4-FFF2-40B4-BE49-F238E27FC236}">
                <a16:creationId xmlns:a16="http://schemas.microsoft.com/office/drawing/2014/main" id="{C990F9F3-B986-0543-0E6F-B38CF00F2CD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29" name="Grafik 28" descr="Volltreffer mit einfarbiger Füllung">
            <a:extLst>
              <a:ext uri="{FF2B5EF4-FFF2-40B4-BE49-F238E27FC236}">
                <a16:creationId xmlns:a16="http://schemas.microsoft.com/office/drawing/2014/main" id="{67E6E77B-52E3-A529-BD9F-B196CDC545EB}"/>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780606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s in 3 Spalten">
    <p:spTree>
      <p:nvGrpSpPr>
        <p:cNvPr id="1" name=""/>
        <p:cNvGrpSpPr/>
        <p:nvPr/>
      </p:nvGrpSpPr>
      <p:grpSpPr>
        <a:xfrm>
          <a:off x="0" y="0"/>
          <a:ext cx="0" cy="0"/>
          <a:chOff x="0" y="0"/>
          <a:chExt cx="0" cy="0"/>
        </a:xfrm>
      </p:grpSpPr>
      <p:cxnSp>
        <p:nvCxnSpPr>
          <p:cNvPr id="9" name="Straight Connector 19"/>
          <p:cNvCxnSpPr/>
          <p:nvPr userDrawn="1"/>
        </p:nvCxnSpPr>
        <p:spPr>
          <a:xfrm>
            <a:off x="4175787"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0"/>
          <p:cNvCxnSpPr/>
          <p:nvPr userDrawn="1"/>
        </p:nvCxnSpPr>
        <p:spPr>
          <a:xfrm>
            <a:off x="7824192"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hasCustomPrompt="1"/>
          </p:nvPr>
        </p:nvSpPr>
        <p:spPr>
          <a:xfrm>
            <a:off x="609600"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8" name="Content Placeholder 38"/>
          <p:cNvSpPr>
            <a:spLocks noGrp="1"/>
          </p:cNvSpPr>
          <p:nvPr>
            <p:ph sz="quarter" idx="37"/>
          </p:nvPr>
        </p:nvSpPr>
        <p:spPr>
          <a:xfrm>
            <a:off x="609600" y="1628552"/>
            <a:ext cx="3470176" cy="467816"/>
          </a:xfrm>
          <a:solidFill>
            <a:srgbClr val="526E7F"/>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
        <p:nvSpPr>
          <p:cNvPr id="14" name="Text Placeholder 14"/>
          <p:cNvSpPr>
            <a:spLocks noGrp="1"/>
          </p:cNvSpPr>
          <p:nvPr>
            <p:ph type="body" sz="quarter" idx="42" hasCustomPrompt="1"/>
          </p:nvPr>
        </p:nvSpPr>
        <p:spPr>
          <a:xfrm>
            <a:off x="4271797"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9" name="Text Placeholder 14"/>
          <p:cNvSpPr>
            <a:spLocks noGrp="1"/>
          </p:cNvSpPr>
          <p:nvPr>
            <p:ph type="body" sz="quarter" idx="43" hasCustomPrompt="1"/>
          </p:nvPr>
        </p:nvSpPr>
        <p:spPr>
          <a:xfrm>
            <a:off x="7920203" y="2223616"/>
            <a:ext cx="3648405"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22" name="Content Placeholder 38"/>
          <p:cNvSpPr>
            <a:spLocks noGrp="1"/>
          </p:cNvSpPr>
          <p:nvPr>
            <p:ph sz="quarter" idx="44"/>
          </p:nvPr>
        </p:nvSpPr>
        <p:spPr>
          <a:xfrm>
            <a:off x="4219023" y="1628552"/>
            <a:ext cx="3470176" cy="467816"/>
          </a:xfrm>
          <a:solidFill>
            <a:srgbClr val="526E7F"/>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noAutofit/>
          </a:bodyPr>
          <a:lstStyle>
            <a:lvl1pPr>
              <a:defRPr lang="de-DE" sz="1800" b="1">
                <a:solidFill>
                  <a:schemeClr val="bg1"/>
                </a:solidFill>
                <a:latin typeface="+mj-lt"/>
              </a:defRPr>
            </a:lvl1pPr>
          </a:lstStyle>
          <a:p>
            <a:pPr marL="0" lvl="0" indent="0">
              <a:buNone/>
              <a:tabLst/>
            </a:pPr>
            <a:r>
              <a:rPr lang="de-DE" dirty="0"/>
              <a:t>Textmasterformat bearbeiten</a:t>
            </a:r>
          </a:p>
        </p:txBody>
      </p:sp>
      <p:sp>
        <p:nvSpPr>
          <p:cNvPr id="24" name="Content Placeholder 38"/>
          <p:cNvSpPr>
            <a:spLocks noGrp="1"/>
          </p:cNvSpPr>
          <p:nvPr>
            <p:ph sz="quarter" idx="45"/>
          </p:nvPr>
        </p:nvSpPr>
        <p:spPr>
          <a:xfrm>
            <a:off x="7906411" y="1628552"/>
            <a:ext cx="3470176" cy="467816"/>
          </a:xfrm>
          <a:solidFill>
            <a:srgbClr val="526E7F"/>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noAutofit/>
          </a:bodyPr>
          <a:lstStyle>
            <a:lvl1pPr>
              <a:defRPr lang="de-DE" sz="1800" b="1">
                <a:solidFill>
                  <a:schemeClr val="bg1"/>
                </a:solidFill>
                <a:latin typeface="+mj-lt"/>
              </a:defRPr>
            </a:lvl1pPr>
          </a:lstStyle>
          <a:p>
            <a:pPr marL="0" lvl="0" indent="0">
              <a:buNone/>
              <a:tabLst/>
            </a:pPr>
            <a:r>
              <a:rPr lang="de-DE"/>
              <a:t>Textmasterformat bearbeiten</a:t>
            </a:r>
          </a:p>
        </p:txBody>
      </p:sp>
      <p:sp>
        <p:nvSpPr>
          <p:cNvPr id="25" name="Fußzeilenplatzhalter 3">
            <a:extLst>
              <a:ext uri="{FF2B5EF4-FFF2-40B4-BE49-F238E27FC236}">
                <a16:creationId xmlns:a16="http://schemas.microsoft.com/office/drawing/2014/main" id="{EB4259BA-7A3C-E1D5-BED0-A3F6AA1D6A92}"/>
              </a:ext>
            </a:extLst>
          </p:cNvPr>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26" name="Foliennummernplatzhalter 3">
            <a:extLst>
              <a:ext uri="{FF2B5EF4-FFF2-40B4-BE49-F238E27FC236}">
                <a16:creationId xmlns:a16="http://schemas.microsoft.com/office/drawing/2014/main" id="{1C6AA9F8-5807-C4AE-1146-481387D8123E}"/>
              </a:ext>
            </a:extLst>
          </p:cNvPr>
          <p:cNvSpPr>
            <a:spLocks noGrp="1"/>
          </p:cNvSpPr>
          <p:nvPr>
            <p:ph type="sldNum" sz="quarter" idx="11"/>
          </p:nvPr>
        </p:nvSpPr>
        <p:spPr>
          <a:xfrm>
            <a:off x="550800" y="6475412"/>
            <a:ext cx="638043" cy="280988"/>
          </a:xfrm>
        </p:spPr>
        <p:txBody>
          <a:bodyPr/>
          <a:lstStyle/>
          <a:p>
            <a:fld id="{894680D0-7A83-433A-9719-C4143F27F647}" type="slidenum">
              <a:rPr lang="de-DE" smtClean="0"/>
              <a:pPr/>
              <a:t>‹Nr.›</a:t>
            </a:fld>
            <a:endParaRPr lang="de-DE" dirty="0"/>
          </a:p>
        </p:txBody>
      </p:sp>
      <p:sp>
        <p:nvSpPr>
          <p:cNvPr id="27" name="Titel 1">
            <a:extLst>
              <a:ext uri="{FF2B5EF4-FFF2-40B4-BE49-F238E27FC236}">
                <a16:creationId xmlns:a16="http://schemas.microsoft.com/office/drawing/2014/main" id="{713EB4AB-CEA7-2BDE-A567-DDF911CCFAFE}"/>
              </a:ext>
            </a:extLst>
          </p:cNvPr>
          <p:cNvSpPr>
            <a:spLocks noGrp="1"/>
          </p:cNvSpPr>
          <p:nvPr>
            <p:ph type="title"/>
          </p:nvPr>
        </p:nvSpPr>
        <p:spPr>
          <a:xfrm>
            <a:off x="550800" y="935038"/>
            <a:ext cx="11257200" cy="500062"/>
          </a:xfrm>
        </p:spPr>
        <p:txBody>
          <a:bodyPr/>
          <a:lstStyle/>
          <a:p>
            <a:r>
              <a:rPr lang="de-DE"/>
              <a:t>Mastertitelformat bearbeiten</a:t>
            </a:r>
          </a:p>
        </p:txBody>
      </p:sp>
      <p:sp>
        <p:nvSpPr>
          <p:cNvPr id="4" name="Ellipse 3">
            <a:extLst>
              <a:ext uri="{FF2B5EF4-FFF2-40B4-BE49-F238E27FC236}">
                <a16:creationId xmlns:a16="http://schemas.microsoft.com/office/drawing/2014/main" id="{52F42728-6367-0073-8977-8F02CD036D76}"/>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6" name="Ellipse 5">
            <a:extLst>
              <a:ext uri="{FF2B5EF4-FFF2-40B4-BE49-F238E27FC236}">
                <a16:creationId xmlns:a16="http://schemas.microsoft.com/office/drawing/2014/main" id="{50D9DEB2-0BA5-76AE-2B4B-291482F80C87}"/>
              </a:ext>
            </a:extLst>
          </p:cNvPr>
          <p:cNvSpPr/>
          <p:nvPr userDrawn="1"/>
        </p:nvSpPr>
        <p:spPr bwMode="auto">
          <a:xfrm>
            <a:off x="2706746"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7" name="Ellipse 6">
            <a:extLst>
              <a:ext uri="{FF2B5EF4-FFF2-40B4-BE49-F238E27FC236}">
                <a16:creationId xmlns:a16="http://schemas.microsoft.com/office/drawing/2014/main" id="{16A1653C-7E72-2ACD-9161-3C4FB6315D5E}"/>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8" name="Ellipse 7">
            <a:extLst>
              <a:ext uri="{FF2B5EF4-FFF2-40B4-BE49-F238E27FC236}">
                <a16:creationId xmlns:a16="http://schemas.microsoft.com/office/drawing/2014/main" id="{E597B765-7E5B-336C-72BB-BFDB2D634E2F}"/>
              </a:ext>
            </a:extLst>
          </p:cNvPr>
          <p:cNvSpPr/>
          <p:nvPr userDrawn="1"/>
        </p:nvSpPr>
        <p:spPr bwMode="auto">
          <a:xfrm>
            <a:off x="6750353" y="1789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19616CBA-8A50-E0D9-13D9-599BAB652582}"/>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6" name="Textfeld 15">
            <a:extLst>
              <a:ext uri="{FF2B5EF4-FFF2-40B4-BE49-F238E27FC236}">
                <a16:creationId xmlns:a16="http://schemas.microsoft.com/office/drawing/2014/main" id="{FF30A279-DE8B-AE2F-573D-433183FD028E}"/>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20" name="Textfeld 19">
            <a:extLst>
              <a:ext uri="{FF2B5EF4-FFF2-40B4-BE49-F238E27FC236}">
                <a16:creationId xmlns:a16="http://schemas.microsoft.com/office/drawing/2014/main" id="{FE764973-6D89-CD84-DB13-FF142DEEFF12}"/>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21" name="Grafik 20" descr="Glühbirne und Zahnrad mit einfarbiger Füllung">
            <a:extLst>
              <a:ext uri="{FF2B5EF4-FFF2-40B4-BE49-F238E27FC236}">
                <a16:creationId xmlns:a16="http://schemas.microsoft.com/office/drawing/2014/main" id="{B1BB62FE-8632-23C1-9190-F8EA8A620B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28" name="Textfeld 27">
            <a:extLst>
              <a:ext uri="{FF2B5EF4-FFF2-40B4-BE49-F238E27FC236}">
                <a16:creationId xmlns:a16="http://schemas.microsoft.com/office/drawing/2014/main" id="{4EFA9AB3-C445-4F41-01A6-B0C6D51A6BAB}"/>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34" name="Grafik 33" descr="Krabbeln mit einfarbiger Füllung">
            <a:extLst>
              <a:ext uri="{FF2B5EF4-FFF2-40B4-BE49-F238E27FC236}">
                <a16:creationId xmlns:a16="http://schemas.microsoft.com/office/drawing/2014/main" id="{5A9097A9-648A-E5D7-877A-880F24BF922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36" name="Grafik 35" descr="Lupe mit einfarbiger Füllung">
            <a:extLst>
              <a:ext uri="{FF2B5EF4-FFF2-40B4-BE49-F238E27FC236}">
                <a16:creationId xmlns:a16="http://schemas.microsoft.com/office/drawing/2014/main" id="{32E4168B-488D-D0DF-F3B3-A2FEF5FE641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37" name="Grafik 36" descr="Volltreffer mit einfarbiger Füllung">
            <a:extLst>
              <a:ext uri="{FF2B5EF4-FFF2-40B4-BE49-F238E27FC236}">
                <a16:creationId xmlns:a16="http://schemas.microsoft.com/office/drawing/2014/main" id="{06492BE1-233D-D139-509E-7548C9EAB34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163366712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ullets in 3 Spalten">
    <p:spTree>
      <p:nvGrpSpPr>
        <p:cNvPr id="1" name=""/>
        <p:cNvGrpSpPr/>
        <p:nvPr/>
      </p:nvGrpSpPr>
      <p:grpSpPr>
        <a:xfrm>
          <a:off x="0" y="0"/>
          <a:ext cx="0" cy="0"/>
          <a:chOff x="0" y="0"/>
          <a:chExt cx="0" cy="0"/>
        </a:xfrm>
      </p:grpSpPr>
      <p:cxnSp>
        <p:nvCxnSpPr>
          <p:cNvPr id="9" name="Straight Connector 19"/>
          <p:cNvCxnSpPr/>
          <p:nvPr userDrawn="1"/>
        </p:nvCxnSpPr>
        <p:spPr>
          <a:xfrm>
            <a:off x="4175787"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0"/>
          <p:cNvCxnSpPr/>
          <p:nvPr userDrawn="1"/>
        </p:nvCxnSpPr>
        <p:spPr>
          <a:xfrm>
            <a:off x="7824192"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hasCustomPrompt="1"/>
          </p:nvPr>
        </p:nvSpPr>
        <p:spPr>
          <a:xfrm>
            <a:off x="609600"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8" name="Content Placeholder 38"/>
          <p:cNvSpPr>
            <a:spLocks noGrp="1"/>
          </p:cNvSpPr>
          <p:nvPr>
            <p:ph sz="quarter" idx="37"/>
          </p:nvPr>
        </p:nvSpPr>
        <p:spPr>
          <a:xfrm>
            <a:off x="609600" y="1628552"/>
            <a:ext cx="3470176" cy="467816"/>
          </a:xfrm>
          <a:solidFill>
            <a:srgbClr val="526E7F"/>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
        <p:nvSpPr>
          <p:cNvPr id="14" name="Text Placeholder 14"/>
          <p:cNvSpPr>
            <a:spLocks noGrp="1"/>
          </p:cNvSpPr>
          <p:nvPr>
            <p:ph type="body" sz="quarter" idx="42" hasCustomPrompt="1"/>
          </p:nvPr>
        </p:nvSpPr>
        <p:spPr>
          <a:xfrm>
            <a:off x="4271797"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9" name="Text Placeholder 14"/>
          <p:cNvSpPr>
            <a:spLocks noGrp="1"/>
          </p:cNvSpPr>
          <p:nvPr>
            <p:ph type="body" sz="quarter" idx="43" hasCustomPrompt="1"/>
          </p:nvPr>
        </p:nvSpPr>
        <p:spPr>
          <a:xfrm>
            <a:off x="7920203" y="2223616"/>
            <a:ext cx="3648405"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22" name="Content Placeholder 38"/>
          <p:cNvSpPr>
            <a:spLocks noGrp="1"/>
          </p:cNvSpPr>
          <p:nvPr>
            <p:ph sz="quarter" idx="44"/>
          </p:nvPr>
        </p:nvSpPr>
        <p:spPr>
          <a:xfrm>
            <a:off x="4219023" y="1628552"/>
            <a:ext cx="3470176" cy="467816"/>
          </a:xfrm>
          <a:solidFill>
            <a:srgbClr val="526E7F"/>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noAutofit/>
          </a:bodyPr>
          <a:lstStyle>
            <a:lvl1pPr>
              <a:defRPr lang="de-DE" sz="1800" b="1">
                <a:solidFill>
                  <a:schemeClr val="bg1"/>
                </a:solidFill>
                <a:latin typeface="+mj-lt"/>
              </a:defRPr>
            </a:lvl1pPr>
          </a:lstStyle>
          <a:p>
            <a:pPr marL="0" lvl="0" indent="0">
              <a:buNone/>
              <a:tabLst/>
            </a:pPr>
            <a:r>
              <a:rPr lang="de-DE" dirty="0"/>
              <a:t>Textmasterformat bearbeiten</a:t>
            </a:r>
          </a:p>
        </p:txBody>
      </p:sp>
      <p:sp>
        <p:nvSpPr>
          <p:cNvPr id="24" name="Content Placeholder 38"/>
          <p:cNvSpPr>
            <a:spLocks noGrp="1"/>
          </p:cNvSpPr>
          <p:nvPr>
            <p:ph sz="quarter" idx="45"/>
          </p:nvPr>
        </p:nvSpPr>
        <p:spPr>
          <a:xfrm>
            <a:off x="7906411" y="1628552"/>
            <a:ext cx="3470176" cy="467816"/>
          </a:xfrm>
          <a:solidFill>
            <a:srgbClr val="526E7F"/>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noAutofit/>
          </a:bodyPr>
          <a:lstStyle>
            <a:lvl1pPr>
              <a:defRPr lang="de-DE" sz="1800" b="1">
                <a:solidFill>
                  <a:schemeClr val="bg1"/>
                </a:solidFill>
                <a:latin typeface="+mj-lt"/>
              </a:defRPr>
            </a:lvl1pPr>
          </a:lstStyle>
          <a:p>
            <a:pPr marL="0" lvl="0" indent="0">
              <a:buNone/>
              <a:tabLst/>
            </a:pPr>
            <a:r>
              <a:rPr lang="de-DE"/>
              <a:t>Textmasterformat bearbeiten</a:t>
            </a:r>
          </a:p>
        </p:txBody>
      </p:sp>
      <p:sp>
        <p:nvSpPr>
          <p:cNvPr id="25" name="Fußzeilenplatzhalter 3">
            <a:extLst>
              <a:ext uri="{FF2B5EF4-FFF2-40B4-BE49-F238E27FC236}">
                <a16:creationId xmlns:a16="http://schemas.microsoft.com/office/drawing/2014/main" id="{EB4259BA-7A3C-E1D5-BED0-A3F6AA1D6A92}"/>
              </a:ext>
            </a:extLst>
          </p:cNvPr>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26" name="Foliennummernplatzhalter 3">
            <a:extLst>
              <a:ext uri="{FF2B5EF4-FFF2-40B4-BE49-F238E27FC236}">
                <a16:creationId xmlns:a16="http://schemas.microsoft.com/office/drawing/2014/main" id="{1C6AA9F8-5807-C4AE-1146-481387D8123E}"/>
              </a:ext>
            </a:extLst>
          </p:cNvPr>
          <p:cNvSpPr>
            <a:spLocks noGrp="1"/>
          </p:cNvSpPr>
          <p:nvPr>
            <p:ph type="sldNum" sz="quarter" idx="11"/>
          </p:nvPr>
        </p:nvSpPr>
        <p:spPr>
          <a:xfrm>
            <a:off x="550800" y="6475412"/>
            <a:ext cx="638043" cy="280988"/>
          </a:xfrm>
        </p:spPr>
        <p:txBody>
          <a:bodyPr/>
          <a:lstStyle/>
          <a:p>
            <a:fld id="{894680D0-7A83-433A-9719-C4143F27F647}" type="slidenum">
              <a:rPr lang="de-DE" smtClean="0"/>
              <a:pPr/>
              <a:t>‹Nr.›</a:t>
            </a:fld>
            <a:endParaRPr lang="de-DE" dirty="0"/>
          </a:p>
        </p:txBody>
      </p:sp>
      <p:sp>
        <p:nvSpPr>
          <p:cNvPr id="27" name="Titel 1">
            <a:extLst>
              <a:ext uri="{FF2B5EF4-FFF2-40B4-BE49-F238E27FC236}">
                <a16:creationId xmlns:a16="http://schemas.microsoft.com/office/drawing/2014/main" id="{713EB4AB-CEA7-2BDE-A567-DDF911CCFAFE}"/>
              </a:ext>
            </a:extLst>
          </p:cNvPr>
          <p:cNvSpPr>
            <a:spLocks noGrp="1"/>
          </p:cNvSpPr>
          <p:nvPr>
            <p:ph type="title"/>
          </p:nvPr>
        </p:nvSpPr>
        <p:spPr>
          <a:xfrm>
            <a:off x="550800" y="935038"/>
            <a:ext cx="11257200" cy="500062"/>
          </a:xfrm>
        </p:spPr>
        <p:txBody>
          <a:bodyPr/>
          <a:lstStyle/>
          <a:p>
            <a:r>
              <a:rPr lang="de-DE"/>
              <a:t>Mastertitelformat bearbeiten</a:t>
            </a:r>
          </a:p>
        </p:txBody>
      </p:sp>
      <p:sp>
        <p:nvSpPr>
          <p:cNvPr id="4" name="Ellipse 3">
            <a:extLst>
              <a:ext uri="{FF2B5EF4-FFF2-40B4-BE49-F238E27FC236}">
                <a16:creationId xmlns:a16="http://schemas.microsoft.com/office/drawing/2014/main" id="{F8904094-0B91-FB0F-4029-1382926E8EBE}"/>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6" name="Ellipse 5">
            <a:extLst>
              <a:ext uri="{FF2B5EF4-FFF2-40B4-BE49-F238E27FC236}">
                <a16:creationId xmlns:a16="http://schemas.microsoft.com/office/drawing/2014/main" id="{329A46C5-CAD4-400F-29E7-A8ED36838E60}"/>
              </a:ext>
            </a:extLst>
          </p:cNvPr>
          <p:cNvSpPr/>
          <p:nvPr userDrawn="1"/>
        </p:nvSpPr>
        <p:spPr bwMode="auto">
          <a:xfrm>
            <a:off x="2706746" y="1911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7" name="Ellipse 6">
            <a:extLst>
              <a:ext uri="{FF2B5EF4-FFF2-40B4-BE49-F238E27FC236}">
                <a16:creationId xmlns:a16="http://schemas.microsoft.com/office/drawing/2014/main" id="{4281E70A-031C-2B21-EB3D-3D5E1859CE91}"/>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8" name="Ellipse 7">
            <a:extLst>
              <a:ext uri="{FF2B5EF4-FFF2-40B4-BE49-F238E27FC236}">
                <a16:creationId xmlns:a16="http://schemas.microsoft.com/office/drawing/2014/main" id="{C4D19CD7-9C8D-337C-15B1-6C62C0FEE4E4}"/>
              </a:ext>
            </a:extLst>
          </p:cNvPr>
          <p:cNvSpPr/>
          <p:nvPr userDrawn="1"/>
        </p:nvSpPr>
        <p:spPr bwMode="auto">
          <a:xfrm>
            <a:off x="6750353" y="1789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926EF5EB-706A-8369-FA09-D48D2FB08E20}"/>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6" name="Textfeld 15">
            <a:extLst>
              <a:ext uri="{FF2B5EF4-FFF2-40B4-BE49-F238E27FC236}">
                <a16:creationId xmlns:a16="http://schemas.microsoft.com/office/drawing/2014/main" id="{609E09A0-DFFD-6751-4CB7-B075E24C8529}"/>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20" name="Textfeld 19">
            <a:extLst>
              <a:ext uri="{FF2B5EF4-FFF2-40B4-BE49-F238E27FC236}">
                <a16:creationId xmlns:a16="http://schemas.microsoft.com/office/drawing/2014/main" id="{5C02DA09-D6AE-5900-DE95-D018403B81BA}"/>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21" name="Grafik 20" descr="Glühbirne und Zahnrad mit einfarbiger Füllung">
            <a:extLst>
              <a:ext uri="{FF2B5EF4-FFF2-40B4-BE49-F238E27FC236}">
                <a16:creationId xmlns:a16="http://schemas.microsoft.com/office/drawing/2014/main" id="{2EFD679C-6B4B-2EFE-8BC6-7C53AABDA3A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28" name="Textfeld 27">
            <a:extLst>
              <a:ext uri="{FF2B5EF4-FFF2-40B4-BE49-F238E27FC236}">
                <a16:creationId xmlns:a16="http://schemas.microsoft.com/office/drawing/2014/main" id="{2D032E5E-0D98-9167-A86B-DDD77BCC9F21}"/>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34" name="Grafik 33" descr="Krabbeln mit einfarbiger Füllung">
            <a:extLst>
              <a:ext uri="{FF2B5EF4-FFF2-40B4-BE49-F238E27FC236}">
                <a16:creationId xmlns:a16="http://schemas.microsoft.com/office/drawing/2014/main" id="{90472DA4-752F-81B1-8EE6-BF5CD5BD1CB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35" name="Grafik 34" descr="Lupe mit einfarbiger Füllung">
            <a:extLst>
              <a:ext uri="{FF2B5EF4-FFF2-40B4-BE49-F238E27FC236}">
                <a16:creationId xmlns:a16="http://schemas.microsoft.com/office/drawing/2014/main" id="{18F7B13E-D3D2-7B89-BC47-6BD6F480BBB0}"/>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36" name="Grafik 35" descr="Volltreffer mit einfarbiger Füllung">
            <a:extLst>
              <a:ext uri="{FF2B5EF4-FFF2-40B4-BE49-F238E27FC236}">
                <a16:creationId xmlns:a16="http://schemas.microsoft.com/office/drawing/2014/main" id="{CA145205-39F8-9C54-93F3-E183F7C3512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3556683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Ellipse 8"/>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1559496"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1" name="Ellipse 10"/>
          <p:cNvSpPr/>
          <p:nvPr userDrawn="1"/>
        </p:nvSpPr>
        <p:spPr bwMode="auto">
          <a:xfrm>
            <a:off x="2465689" y="159420"/>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4122264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Ellipse 6"/>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Ellipse 8"/>
          <p:cNvSpPr/>
          <p:nvPr userDrawn="1"/>
        </p:nvSpPr>
        <p:spPr bwMode="auto">
          <a:xfrm>
            <a:off x="1559496"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2465689" y="159420"/>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3" name="Grafi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3937601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graphicFrame>
        <p:nvGraphicFramePr>
          <p:cNvPr id="6" name="Diagramm 5"/>
          <p:cNvGraphicFramePr/>
          <p:nvPr userDrawn="1">
            <p:extLst>
              <p:ext uri="{D42A27DB-BD31-4B8C-83A1-F6EECF244321}">
                <p14:modId xmlns:p14="http://schemas.microsoft.com/office/powerpoint/2010/main" val="1767511837"/>
              </p:ext>
            </p:extLst>
          </p:nvPr>
        </p:nvGraphicFramePr>
        <p:xfrm>
          <a:off x="551384" y="152704"/>
          <a:ext cx="7481733" cy="6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309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3245976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50800" y="935038"/>
            <a:ext cx="11257200" cy="500062"/>
          </a:xfrm>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5994000" y="6477000"/>
            <a:ext cx="581400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6" name="Rectangle 11"/>
          <p:cNvSpPr>
            <a:spLocks noGrp="1" noChangeArrowheads="1"/>
          </p:cNvSpPr>
          <p:nvPr>
            <p:ph type="sldNum" sz="quarter" idx="4"/>
          </p:nvPr>
        </p:nvSpPr>
        <p:spPr bwMode="auto">
          <a:xfrm>
            <a:off x="5508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8" name="Auf der gleichen Seite des Rechtecks liegende Ecken abrunden 7"/>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365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Tree>
    <p:extLst>
      <p:ext uri="{BB962C8B-B14F-4D97-AF65-F5344CB8AC3E}">
        <p14:creationId xmlns:p14="http://schemas.microsoft.com/office/powerpoint/2010/main" val="376841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6370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41906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60676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17668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21068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47267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07579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Titelmasterformat durch klicken bearbeiten</a:t>
            </a:r>
            <a:endParaRPr lang="en-JM" dirty="0"/>
          </a:p>
        </p:txBody>
      </p:sp>
      <p:sp>
        <p:nvSpPr>
          <p:cNvPr id="14" name="Content Placeholder 13"/>
          <p:cNvSpPr>
            <a:spLocks noGrp="1"/>
          </p:cNvSpPr>
          <p:nvPr>
            <p:ph sz="quarter" idx="13"/>
          </p:nvPr>
        </p:nvSpPr>
        <p:spPr>
          <a:xfrm>
            <a:off x="623392" y="2431504"/>
            <a:ext cx="3352800" cy="3733800"/>
          </a:xfrm>
        </p:spPr>
        <p:txBody>
          <a:bodyPr>
            <a:normAutofit/>
          </a:bodyPr>
          <a:lstStyle>
            <a:lvl1pPr marL="0">
              <a:lnSpc>
                <a:spcPct val="110000"/>
              </a:lnSpc>
              <a:spcBef>
                <a:spcPts val="0"/>
              </a:spcBef>
              <a:buNone/>
              <a:defRPr sz="1800"/>
            </a:lvl1pPr>
          </a:lstStyle>
          <a:p>
            <a:pPr lvl="0"/>
            <a:r>
              <a:rPr lang="de-DE"/>
              <a:t>Textmasterformat bearbeiten</a:t>
            </a:r>
          </a:p>
        </p:txBody>
      </p:sp>
      <p:sp>
        <p:nvSpPr>
          <p:cNvPr id="12" name="Content Placeholder 38"/>
          <p:cNvSpPr>
            <a:spLocks noGrp="1"/>
          </p:cNvSpPr>
          <p:nvPr>
            <p:ph sz="quarter" idx="39"/>
          </p:nvPr>
        </p:nvSpPr>
        <p:spPr>
          <a:xfrm>
            <a:off x="623392" y="1950160"/>
            <a:ext cx="2804160" cy="470728"/>
          </a:xfrm>
          <a:solidFill>
            <a:schemeClr val="tx1"/>
          </a:solidFill>
          <a:ln>
            <a:noFill/>
          </a:ln>
        </p:spPr>
        <p:txBody>
          <a:bodyPr anchor="ctr">
            <a:noAutofit/>
          </a:bodyPr>
          <a:lstStyle>
            <a:lvl1pPr marL="0" algn="l">
              <a:buNone/>
              <a:defRPr sz="1800" b="1">
                <a:solidFill>
                  <a:schemeClr val="bg1"/>
                </a:solidFill>
                <a:latin typeface="+mj-lt"/>
              </a:defRPr>
            </a:lvl1pPr>
          </a:lstStyle>
          <a:p>
            <a:pPr lvl="0"/>
            <a:r>
              <a:rPr lang="de-DE"/>
              <a:t>Textmasterformat bearbeiten</a:t>
            </a:r>
          </a:p>
        </p:txBody>
      </p:sp>
      <p:sp>
        <p:nvSpPr>
          <p:cNvPr id="17" name="Content Placeholder 38"/>
          <p:cNvSpPr>
            <a:spLocks noGrp="1"/>
          </p:cNvSpPr>
          <p:nvPr>
            <p:ph sz="quarter" idx="40"/>
          </p:nvPr>
        </p:nvSpPr>
        <p:spPr>
          <a:xfrm>
            <a:off x="4382592" y="1950160"/>
            <a:ext cx="2844800" cy="470728"/>
          </a:xfrm>
          <a:solidFill>
            <a:schemeClr val="tx1"/>
          </a:solidFill>
          <a:ln>
            <a:noFill/>
          </a:ln>
        </p:spPr>
        <p:txBody>
          <a:bodyPr anchor="ctr">
            <a:noAutofit/>
          </a:bodyPr>
          <a:lstStyle>
            <a:lvl1pPr marL="0" algn="l">
              <a:buNone/>
              <a:defRPr sz="1800" b="1">
                <a:solidFill>
                  <a:schemeClr val="bg1"/>
                </a:solidFill>
                <a:latin typeface="+mj-lt"/>
              </a:defRPr>
            </a:lvl1pPr>
          </a:lstStyle>
          <a:p>
            <a:pPr lvl="0"/>
            <a:r>
              <a:rPr lang="de-DE"/>
              <a:t>Textmasterformat bearbeiten</a:t>
            </a:r>
          </a:p>
        </p:txBody>
      </p:sp>
      <p:sp>
        <p:nvSpPr>
          <p:cNvPr id="18" name="Content Placeholder 38"/>
          <p:cNvSpPr>
            <a:spLocks noGrp="1"/>
          </p:cNvSpPr>
          <p:nvPr>
            <p:ph sz="quarter" idx="41"/>
          </p:nvPr>
        </p:nvSpPr>
        <p:spPr>
          <a:xfrm>
            <a:off x="8243392" y="1950160"/>
            <a:ext cx="2844800" cy="470728"/>
          </a:xfrm>
          <a:solidFill>
            <a:schemeClr val="tx1"/>
          </a:solidFill>
          <a:ln>
            <a:noFill/>
          </a:ln>
        </p:spPr>
        <p:txBody>
          <a:bodyPr anchor="ctr">
            <a:noAutofit/>
          </a:bodyPr>
          <a:lstStyle>
            <a:lvl1pPr marL="0" algn="l">
              <a:buNone/>
              <a:defRPr sz="1800" b="1">
                <a:solidFill>
                  <a:schemeClr val="bg1"/>
                </a:solidFill>
                <a:latin typeface="+mj-lt"/>
              </a:defRPr>
            </a:lvl1pPr>
          </a:lstStyle>
          <a:p>
            <a:pPr lvl="0"/>
            <a:r>
              <a:rPr lang="de-DE"/>
              <a:t>Textmasterformat bearbeiten</a:t>
            </a:r>
          </a:p>
        </p:txBody>
      </p:sp>
      <p:sp>
        <p:nvSpPr>
          <p:cNvPr id="20" name="Content Placeholder 13"/>
          <p:cNvSpPr>
            <a:spLocks noGrp="1"/>
          </p:cNvSpPr>
          <p:nvPr>
            <p:ph sz="quarter" idx="42"/>
          </p:nvPr>
        </p:nvSpPr>
        <p:spPr>
          <a:xfrm>
            <a:off x="4382592" y="2431504"/>
            <a:ext cx="3352800" cy="3733800"/>
          </a:xfrm>
        </p:spPr>
        <p:txBody>
          <a:bodyPr>
            <a:normAutofit/>
          </a:bodyPr>
          <a:lstStyle>
            <a:lvl1pPr marL="0">
              <a:lnSpc>
                <a:spcPct val="110000"/>
              </a:lnSpc>
              <a:spcBef>
                <a:spcPts val="0"/>
              </a:spcBef>
              <a:buNone/>
              <a:defRPr sz="1800"/>
            </a:lvl1pPr>
          </a:lstStyle>
          <a:p>
            <a:pPr lvl="0"/>
            <a:r>
              <a:rPr lang="de-DE"/>
              <a:t>Textmasterformat bearbeiten</a:t>
            </a:r>
          </a:p>
        </p:txBody>
      </p:sp>
      <p:sp>
        <p:nvSpPr>
          <p:cNvPr id="21" name="Content Placeholder 13"/>
          <p:cNvSpPr>
            <a:spLocks noGrp="1"/>
          </p:cNvSpPr>
          <p:nvPr>
            <p:ph sz="quarter" idx="43"/>
          </p:nvPr>
        </p:nvSpPr>
        <p:spPr>
          <a:xfrm>
            <a:off x="8243392" y="2431504"/>
            <a:ext cx="3352800" cy="3733800"/>
          </a:xfrm>
        </p:spPr>
        <p:txBody>
          <a:bodyPr>
            <a:normAutofit/>
          </a:bodyPr>
          <a:lstStyle>
            <a:lvl1pPr marL="0">
              <a:lnSpc>
                <a:spcPct val="110000"/>
              </a:lnSpc>
              <a:spcBef>
                <a:spcPts val="0"/>
              </a:spcBef>
              <a:buNone/>
              <a:defRPr sz="1800"/>
            </a:lvl1pPr>
          </a:lstStyle>
          <a:p>
            <a:pPr lvl="0"/>
            <a:r>
              <a:rPr lang="de-DE"/>
              <a:t>Textmasterformat bearbeiten</a:t>
            </a:r>
          </a:p>
        </p:txBody>
      </p:sp>
      <p:sp>
        <p:nvSpPr>
          <p:cNvPr id="11" name="Fußzeilenplatzhalter 4"/>
          <p:cNvSpPr>
            <a:spLocks noGrp="1"/>
          </p:cNvSpPr>
          <p:nvPr>
            <p:ph type="ftr" sz="quarter" idx="3"/>
          </p:nvPr>
        </p:nvSpPr>
        <p:spPr>
          <a:xfrm>
            <a:off x="623392" y="6356351"/>
            <a:ext cx="7008779" cy="365125"/>
          </a:xfrm>
          <a:prstGeom prst="rect">
            <a:avLst/>
          </a:prstGeom>
        </p:spPr>
        <p:txBody>
          <a:bodyPr vert="horz" lIns="91440" tIns="45720" rIns="91440" bIns="45720" rtlCol="0" anchor="ctr"/>
          <a:lstStyle>
            <a:lvl1pPr algn="l">
              <a:defRPr sz="1200">
                <a:solidFill>
                  <a:schemeClr val="tx2"/>
                </a:solidFill>
              </a:defRPr>
            </a:lvl1pPr>
          </a:lstStyle>
          <a:p>
            <a:r>
              <a:rPr lang="de-DE"/>
              <a:t>Handlungshilfe Klimastrategie| © LfU | IZU Infozentrum UmweltWirtschaft | 2023</a:t>
            </a:r>
            <a:endParaRPr lang="de-DE" dirty="0"/>
          </a:p>
        </p:txBody>
      </p:sp>
      <p:sp>
        <p:nvSpPr>
          <p:cNvPr id="13" name="Foliennummernplatzhalter 8"/>
          <p:cNvSpPr>
            <a:spLocks noGrp="1"/>
          </p:cNvSpPr>
          <p:nvPr>
            <p:ph type="sldNum" sz="quarter" idx="4"/>
          </p:nvPr>
        </p:nvSpPr>
        <p:spPr>
          <a:xfrm>
            <a:off x="10594710" y="6356351"/>
            <a:ext cx="1069909" cy="365125"/>
          </a:xfrm>
          <a:prstGeom prst="rect">
            <a:avLst/>
          </a:prstGeom>
        </p:spPr>
        <p:txBody>
          <a:bodyPr vert="horz" lIns="91440" tIns="45720" rIns="91440" bIns="45720" rtlCol="0" anchor="ctr"/>
          <a:lstStyle>
            <a:lvl1pPr algn="r">
              <a:defRPr sz="1200">
                <a:solidFill>
                  <a:schemeClr val="tx2"/>
                </a:solidFill>
              </a:defRPr>
            </a:lvl1pPr>
          </a:lstStyle>
          <a:p>
            <a:fld id="{AC8AA414-3727-4FA8-984B-21D393551BF7}" type="slidenum">
              <a:rPr lang="de-DE" smtClean="0"/>
              <a:pPr/>
              <a:t>‹Nr.›</a:t>
            </a:fld>
            <a:endParaRPr lang="de-DE" dirty="0"/>
          </a:p>
        </p:txBody>
      </p:sp>
      <p:sp>
        <p:nvSpPr>
          <p:cNvPr id="15" name="Datumsplatzhalter 3"/>
          <p:cNvSpPr txBox="1">
            <a:spLocks noGrp="1"/>
          </p:cNvSpPr>
          <p:nvPr>
            <p:ph type="dt" sz="half" idx="2"/>
          </p:nvPr>
        </p:nvSpPr>
        <p:spPr>
          <a:xfrm>
            <a:off x="7775145" y="6346504"/>
            <a:ext cx="250567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Arial"/>
                <a:ea typeface=""/>
                <a:cs typeface=""/>
              </a:defRPr>
            </a:lvl1pPr>
          </a:lstStyle>
          <a:p>
            <a:pPr lvl="0"/>
            <a:endParaRPr lang="de-DE" dirty="0"/>
          </a:p>
        </p:txBody>
      </p:sp>
    </p:spTree>
    <p:extLst>
      <p:ext uri="{BB962C8B-B14F-4D97-AF65-F5344CB8AC3E}">
        <p14:creationId xmlns:p14="http://schemas.microsoft.com/office/powerpoint/2010/main" val="1607984182"/>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Titel und Inhalt">
    <p:spTree>
      <p:nvGrpSpPr>
        <p:cNvPr id="1" name=""/>
        <p:cNvGrpSpPr/>
        <p:nvPr/>
      </p:nvGrpSpPr>
      <p:grpSpPr>
        <a:xfrm>
          <a:off x="0" y="0"/>
          <a:ext cx="0" cy="0"/>
          <a:chOff x="0" y="0"/>
          <a:chExt cx="0" cy="0"/>
        </a:xfrm>
      </p:grpSpPr>
      <p:sp>
        <p:nvSpPr>
          <p:cNvPr id="9" name="Rectangle 4"/>
          <p:cNvSpPr>
            <a:spLocks noGrp="1" noChangeArrowheads="1"/>
          </p:cNvSpPr>
          <p:nvPr>
            <p:ph type="dt" sz="half" idx="2"/>
          </p:nvPr>
        </p:nvSpPr>
        <p:spPr bwMode="auto">
          <a:xfrm>
            <a:off x="622300" y="6510339"/>
            <a:ext cx="1405467"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defRPr sz="1333">
                <a:solidFill>
                  <a:srgbClr val="666666"/>
                </a:solidFill>
                <a:latin typeface="+mn-lt"/>
              </a:defRPr>
            </a:lvl1pPr>
          </a:lstStyle>
          <a:p>
            <a:pPr>
              <a:defRPr/>
            </a:pPr>
            <a:endParaRPr lang="de-DE" dirty="0">
              <a:solidFill>
                <a:schemeClr val="tx1"/>
              </a:solidFill>
              <a:latin typeface="Times New Roman" charset="0"/>
            </a:endParaRPr>
          </a:p>
        </p:txBody>
      </p:sp>
      <p:sp>
        <p:nvSpPr>
          <p:cNvPr id="10" name="Rectangle 5"/>
          <p:cNvSpPr>
            <a:spLocks noGrp="1" noChangeArrowheads="1"/>
          </p:cNvSpPr>
          <p:nvPr>
            <p:ph type="ftr" sz="quarter" idx="3"/>
          </p:nvPr>
        </p:nvSpPr>
        <p:spPr bwMode="auto">
          <a:xfrm>
            <a:off x="1871134" y="6510339"/>
            <a:ext cx="5782733"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defRPr sz="1333">
                <a:solidFill>
                  <a:srgbClr val="666666"/>
                </a:solidFill>
                <a:latin typeface="+mn-lt"/>
              </a:defRPr>
            </a:lvl1pPr>
          </a:lstStyle>
          <a:p>
            <a:pPr>
              <a:defRPr/>
            </a:pPr>
            <a:r>
              <a:rPr lang="de-DE"/>
              <a:t>Handlungshilfe Klimastrategie| © LfU | IZU Infozentrum UmweltWirtschaft | 2023</a:t>
            </a:r>
            <a:endParaRPr lang="de-DE" dirty="0">
              <a:solidFill>
                <a:schemeClr val="tx1"/>
              </a:solidFill>
              <a:latin typeface="Times New Roman" charset="0"/>
            </a:endParaRPr>
          </a:p>
        </p:txBody>
      </p:sp>
      <p:sp>
        <p:nvSpPr>
          <p:cNvPr id="11" name="Rectangle 6"/>
          <p:cNvSpPr>
            <a:spLocks noGrp="1" noChangeArrowheads="1"/>
          </p:cNvSpPr>
          <p:nvPr>
            <p:ph type="sldNum" sz="quarter" idx="4"/>
          </p:nvPr>
        </p:nvSpPr>
        <p:spPr bwMode="auto">
          <a:xfrm>
            <a:off x="11108269" y="6510339"/>
            <a:ext cx="455084"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defRPr sz="1333">
                <a:solidFill>
                  <a:srgbClr val="666666"/>
                </a:solidFill>
                <a:latin typeface="+mn-lt"/>
              </a:defRPr>
            </a:lvl1pPr>
          </a:lstStyle>
          <a:p>
            <a:pPr>
              <a:defRPr/>
            </a:pPr>
            <a:fld id="{A13EC84C-5B40-4BA5-92B0-17444EB10DB6}" type="slidenum">
              <a:rPr lang="de-DE" smtClean="0"/>
              <a:pPr>
                <a:defRPr/>
              </a:pPr>
              <a:t>‹Nr.›</a:t>
            </a:fld>
            <a:endParaRPr lang="de-DE" dirty="0">
              <a:solidFill>
                <a:schemeClr val="tx1"/>
              </a:solidFill>
              <a:latin typeface="Times New Roman" charset="0"/>
            </a:endParaRPr>
          </a:p>
        </p:txBody>
      </p:sp>
      <p:sp>
        <p:nvSpPr>
          <p:cNvPr id="12" name="Rectangle 10"/>
          <p:cNvSpPr>
            <a:spLocks noChangeArrowheads="1"/>
          </p:cNvSpPr>
          <p:nvPr/>
        </p:nvSpPr>
        <p:spPr bwMode="auto">
          <a:xfrm>
            <a:off x="622300" y="6511926"/>
            <a:ext cx="1405467"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de-DE" altLang="de-DE" sz="1867" dirty="0">
              <a:solidFill>
                <a:srgbClr val="666666"/>
              </a:solidFill>
            </a:endParaRPr>
          </a:p>
        </p:txBody>
      </p:sp>
      <p:sp>
        <p:nvSpPr>
          <p:cNvPr id="7" name="Titel 1"/>
          <p:cNvSpPr>
            <a:spLocks noGrp="1"/>
          </p:cNvSpPr>
          <p:nvPr>
            <p:ph type="title"/>
          </p:nvPr>
        </p:nvSpPr>
        <p:spPr>
          <a:xfrm>
            <a:off x="622301" y="1168400"/>
            <a:ext cx="9794180" cy="496888"/>
          </a:xfrm>
          <a:prstGeom prst="rect">
            <a:avLst/>
          </a:prstGeom>
        </p:spPr>
        <p:txBody>
          <a:bodyPr lIns="0"/>
          <a:lstStyle>
            <a:lvl1pPr>
              <a:defRPr sz="2133"/>
            </a:lvl1pPr>
          </a:lstStyle>
          <a:p>
            <a:r>
              <a:rPr lang="de-DE"/>
              <a:t>Titelmasterformat durch Klicken bearbeiten</a:t>
            </a:r>
          </a:p>
        </p:txBody>
      </p:sp>
      <p:sp>
        <p:nvSpPr>
          <p:cNvPr id="3" name="Textplatzhalter 2"/>
          <p:cNvSpPr>
            <a:spLocks noGrp="1"/>
          </p:cNvSpPr>
          <p:nvPr>
            <p:ph type="body" sz="quarter" idx="10"/>
          </p:nvPr>
        </p:nvSpPr>
        <p:spPr>
          <a:xfrm>
            <a:off x="622301" y="1700809"/>
            <a:ext cx="10945284" cy="451160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11" hasCustomPrompt="1"/>
          </p:nvPr>
        </p:nvSpPr>
        <p:spPr>
          <a:xfrm>
            <a:off x="622300" y="740702"/>
            <a:ext cx="3649133" cy="383116"/>
          </a:xfrm>
        </p:spPr>
        <p:txBody>
          <a:bodyPr/>
          <a:lstStyle>
            <a:lvl1pPr>
              <a:defRPr sz="1333" baseline="0">
                <a:solidFill>
                  <a:schemeClr val="bg1">
                    <a:lumMod val="50000"/>
                  </a:schemeClr>
                </a:solidFill>
              </a:defRPr>
            </a:lvl1pPr>
          </a:lstStyle>
          <a:p>
            <a:pPr lvl="0"/>
            <a:r>
              <a:rPr lang="de-DE" sz="1600"/>
              <a:t>Hier steht eine Kapitelheadline</a:t>
            </a:r>
            <a:endParaRPr lang="de-DE"/>
          </a:p>
        </p:txBody>
      </p:sp>
    </p:spTree>
    <p:extLst>
      <p:ext uri="{BB962C8B-B14F-4D97-AF65-F5344CB8AC3E}">
        <p14:creationId xmlns:p14="http://schemas.microsoft.com/office/powerpoint/2010/main" val="3124132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6_Nur Titel">
    <p:spTree>
      <p:nvGrpSpPr>
        <p:cNvPr id="1" name=""/>
        <p:cNvGrpSpPr/>
        <p:nvPr/>
      </p:nvGrpSpPr>
      <p:grpSpPr>
        <a:xfrm>
          <a:off x="0" y="0"/>
          <a:ext cx="0" cy="0"/>
          <a:chOff x="0" y="0"/>
          <a:chExt cx="0" cy="0"/>
        </a:xfrm>
      </p:grpSpPr>
      <p:sp>
        <p:nvSpPr>
          <p:cNvPr id="337" name="Line 8"/>
          <p:cNvSpPr/>
          <p:nvPr/>
        </p:nvSpPr>
        <p:spPr>
          <a:xfrm>
            <a:off x="624417" y="935038"/>
            <a:ext cx="10941048" cy="1"/>
          </a:xfrm>
          <a:prstGeom prst="line">
            <a:avLst/>
          </a:prstGeom>
          <a:ln w="12700">
            <a:solidFill>
              <a:srgbClr val="D0C2A4"/>
            </a:solidFill>
          </a:ln>
        </p:spPr>
        <p:txBody>
          <a:bodyPr lIns="60959" rIns="60959"/>
          <a:lstStyle/>
          <a:p>
            <a:pPr hangingPunct="0"/>
            <a:endParaRPr sz="3200" kern="0" dirty="0">
              <a:solidFill>
                <a:srgbClr val="333333"/>
              </a:solidFill>
              <a:latin typeface="Arial"/>
              <a:cs typeface="Arial"/>
              <a:sym typeface="Arial"/>
            </a:endParaRPr>
          </a:p>
        </p:txBody>
      </p:sp>
      <p:sp>
        <p:nvSpPr>
          <p:cNvPr id="338" name="Line 9"/>
          <p:cNvSpPr/>
          <p:nvPr/>
        </p:nvSpPr>
        <p:spPr>
          <a:xfrm>
            <a:off x="622299" y="6334126"/>
            <a:ext cx="10941053" cy="1"/>
          </a:xfrm>
          <a:prstGeom prst="line">
            <a:avLst/>
          </a:prstGeom>
          <a:ln w="12700">
            <a:solidFill>
              <a:srgbClr val="D0C2A4"/>
            </a:solidFill>
          </a:ln>
        </p:spPr>
        <p:txBody>
          <a:bodyPr lIns="60959" rIns="60959"/>
          <a:lstStyle/>
          <a:p>
            <a:pPr hangingPunct="0"/>
            <a:endParaRPr sz="3200" kern="0" dirty="0">
              <a:solidFill>
                <a:srgbClr val="333333"/>
              </a:solidFill>
              <a:latin typeface="Arial"/>
              <a:cs typeface="Arial"/>
              <a:sym typeface="Arial"/>
            </a:endParaRPr>
          </a:p>
        </p:txBody>
      </p:sp>
      <p:sp>
        <p:nvSpPr>
          <p:cNvPr id="339" name="Titeltext"/>
          <p:cNvSpPr txBox="1">
            <a:spLocks noGrp="1"/>
          </p:cNvSpPr>
          <p:nvPr>
            <p:ph type="title"/>
          </p:nvPr>
        </p:nvSpPr>
        <p:spPr>
          <a:xfrm>
            <a:off x="622302" y="1168400"/>
            <a:ext cx="10934701" cy="496888"/>
          </a:xfrm>
          <a:prstGeom prst="rect">
            <a:avLst/>
          </a:prstGeom>
        </p:spPr>
        <p:txBody>
          <a:bodyPr anchor="t">
            <a:normAutofit/>
          </a:bodyPr>
          <a:lstStyle/>
          <a:p>
            <a:r>
              <a:t>Titeltext</a:t>
            </a:r>
          </a:p>
        </p:txBody>
      </p:sp>
      <p:sp>
        <p:nvSpPr>
          <p:cNvPr id="340" name="Foliennummer"/>
          <p:cNvSpPr txBox="1">
            <a:spLocks noGrp="1"/>
          </p:cNvSpPr>
          <p:nvPr>
            <p:ph type="sldNum" sz="quarter" idx="2"/>
          </p:nvPr>
        </p:nvSpPr>
        <p:spPr>
          <a:xfrm>
            <a:off x="11358082" y="6510338"/>
            <a:ext cx="205285" cy="180729"/>
          </a:xfrm>
          <a:prstGeom prst="rect">
            <a:avLst/>
          </a:prstGeom>
        </p:spPr>
        <p:txBody>
          <a:bodyPr/>
          <a:lstStyle/>
          <a:p>
            <a:pPr>
              <a:defRPr/>
            </a:pPr>
            <a:fld id="{A13EC84C-5B40-4BA5-92B0-17444EB10DB6}" type="slidenum">
              <a:rPr lang="de-DE" smtClean="0"/>
              <a:pPr>
                <a:defRPr/>
              </a:pPr>
              <a:t>‹Nr.›</a:t>
            </a:fld>
            <a:endParaRPr lang="de-DE" dirty="0">
              <a:solidFill>
                <a:schemeClr val="tx1"/>
              </a:solidFill>
              <a:latin typeface="Times New Roman" charset="0"/>
            </a:endParaRPr>
          </a:p>
        </p:txBody>
      </p:sp>
    </p:spTree>
    <p:extLst>
      <p:ext uri="{BB962C8B-B14F-4D97-AF65-F5344CB8AC3E}">
        <p14:creationId xmlns:p14="http://schemas.microsoft.com/office/powerpoint/2010/main" val="239901508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80745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ullets in 3 Spalten">
    <p:spTree>
      <p:nvGrpSpPr>
        <p:cNvPr id="1" name=""/>
        <p:cNvGrpSpPr/>
        <p:nvPr/>
      </p:nvGrpSpPr>
      <p:grpSpPr>
        <a:xfrm>
          <a:off x="0" y="0"/>
          <a:ext cx="0" cy="0"/>
          <a:chOff x="0" y="0"/>
          <a:chExt cx="0" cy="0"/>
        </a:xfrm>
      </p:grpSpPr>
      <p:cxnSp>
        <p:nvCxnSpPr>
          <p:cNvPr id="9" name="Straight Connector 19"/>
          <p:cNvCxnSpPr/>
          <p:nvPr userDrawn="1"/>
        </p:nvCxnSpPr>
        <p:spPr>
          <a:xfrm>
            <a:off x="4175787"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0"/>
          <p:cNvCxnSpPr/>
          <p:nvPr userDrawn="1"/>
        </p:nvCxnSpPr>
        <p:spPr>
          <a:xfrm>
            <a:off x="7824192"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hasCustomPrompt="1"/>
          </p:nvPr>
        </p:nvSpPr>
        <p:spPr>
          <a:xfrm>
            <a:off x="609600"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8" name="Content Placeholder 38"/>
          <p:cNvSpPr>
            <a:spLocks noGrp="1"/>
          </p:cNvSpPr>
          <p:nvPr>
            <p:ph sz="quarter" idx="37"/>
          </p:nvPr>
        </p:nvSpPr>
        <p:spPr>
          <a:xfrm>
            <a:off x="609600" y="1628552"/>
            <a:ext cx="3470176" cy="467816"/>
          </a:xfrm>
          <a:solidFill>
            <a:schemeClr val="tx1"/>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
        <p:nvSpPr>
          <p:cNvPr id="14" name="Text Placeholder 14"/>
          <p:cNvSpPr>
            <a:spLocks noGrp="1"/>
          </p:cNvSpPr>
          <p:nvPr>
            <p:ph type="body" sz="quarter" idx="42" hasCustomPrompt="1"/>
          </p:nvPr>
        </p:nvSpPr>
        <p:spPr>
          <a:xfrm>
            <a:off x="4271797"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9" name="Text Placeholder 14"/>
          <p:cNvSpPr>
            <a:spLocks noGrp="1"/>
          </p:cNvSpPr>
          <p:nvPr>
            <p:ph type="body" sz="quarter" idx="43" hasCustomPrompt="1"/>
          </p:nvPr>
        </p:nvSpPr>
        <p:spPr>
          <a:xfrm>
            <a:off x="7920203" y="2223616"/>
            <a:ext cx="3648405"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3" name="Fußzeilenplatzhalter 4"/>
          <p:cNvSpPr>
            <a:spLocks noGrp="1"/>
          </p:cNvSpPr>
          <p:nvPr>
            <p:ph type="ftr" sz="quarter" idx="3"/>
          </p:nvPr>
        </p:nvSpPr>
        <p:spPr>
          <a:xfrm>
            <a:off x="623392" y="6356351"/>
            <a:ext cx="7008779" cy="365125"/>
          </a:xfrm>
          <a:prstGeom prst="rect">
            <a:avLst/>
          </a:prstGeom>
        </p:spPr>
        <p:txBody>
          <a:bodyPr vert="horz" lIns="91440" tIns="45720" rIns="91440" bIns="45720" rtlCol="0" anchor="ctr"/>
          <a:lstStyle>
            <a:lvl1pPr algn="l">
              <a:defRPr sz="1200">
                <a:solidFill>
                  <a:schemeClr val="tx2"/>
                </a:solidFill>
              </a:defRPr>
            </a:lvl1pPr>
          </a:lstStyle>
          <a:p>
            <a:r>
              <a:rPr lang="de-DE"/>
              <a:t>Handlungshilfe Klimastrategie| © LfU | IZU Infozentrum UmweltWirtschaft | 2023</a:t>
            </a:r>
            <a:endParaRPr lang="de-DE" dirty="0"/>
          </a:p>
        </p:txBody>
      </p:sp>
      <p:sp>
        <p:nvSpPr>
          <p:cNvPr id="16" name="Foliennummernplatzhalter 8"/>
          <p:cNvSpPr>
            <a:spLocks noGrp="1"/>
          </p:cNvSpPr>
          <p:nvPr>
            <p:ph type="sldNum" sz="quarter" idx="4"/>
          </p:nvPr>
        </p:nvSpPr>
        <p:spPr>
          <a:xfrm>
            <a:off x="10594710" y="6356351"/>
            <a:ext cx="1069909" cy="365125"/>
          </a:xfrm>
          <a:prstGeom prst="rect">
            <a:avLst/>
          </a:prstGeom>
        </p:spPr>
        <p:txBody>
          <a:bodyPr vert="horz" lIns="91440" tIns="45720" rIns="91440" bIns="45720" rtlCol="0" anchor="ctr"/>
          <a:lstStyle>
            <a:lvl1pPr algn="r">
              <a:defRPr sz="1200">
                <a:solidFill>
                  <a:schemeClr val="tx2"/>
                </a:solidFill>
              </a:defRPr>
            </a:lvl1pPr>
          </a:lstStyle>
          <a:p>
            <a:fld id="{AC8AA414-3727-4FA8-984B-21D393551BF7}" type="slidenum">
              <a:rPr lang="de-DE" smtClean="0"/>
              <a:pPr/>
              <a:t>‹Nr.›</a:t>
            </a:fld>
            <a:endParaRPr lang="de-DE" dirty="0"/>
          </a:p>
        </p:txBody>
      </p:sp>
      <p:sp>
        <p:nvSpPr>
          <p:cNvPr id="17" name="Datumsplatzhalter 3"/>
          <p:cNvSpPr txBox="1">
            <a:spLocks noGrp="1"/>
          </p:cNvSpPr>
          <p:nvPr>
            <p:ph type="dt" sz="half" idx="2"/>
          </p:nvPr>
        </p:nvSpPr>
        <p:spPr>
          <a:xfrm>
            <a:off x="7775145" y="6346504"/>
            <a:ext cx="250567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Arial"/>
                <a:ea typeface=""/>
                <a:cs typeface=""/>
              </a:defRPr>
            </a:lvl1pPr>
          </a:lstStyle>
          <a:p>
            <a:pPr lvl="0"/>
            <a:endParaRPr lang="de-DE" dirty="0"/>
          </a:p>
        </p:txBody>
      </p:sp>
      <p:sp>
        <p:nvSpPr>
          <p:cNvPr id="22" name="Content Placeholder 38"/>
          <p:cNvSpPr>
            <a:spLocks noGrp="1"/>
          </p:cNvSpPr>
          <p:nvPr>
            <p:ph sz="quarter" idx="44"/>
          </p:nvPr>
        </p:nvSpPr>
        <p:spPr>
          <a:xfrm>
            <a:off x="4219023" y="1628552"/>
            <a:ext cx="3470176" cy="467816"/>
          </a:xfrm>
          <a:solidFill>
            <a:schemeClr val="tx1"/>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
        <p:nvSpPr>
          <p:cNvPr id="24" name="Content Placeholder 38"/>
          <p:cNvSpPr>
            <a:spLocks noGrp="1"/>
          </p:cNvSpPr>
          <p:nvPr>
            <p:ph sz="quarter" idx="45"/>
          </p:nvPr>
        </p:nvSpPr>
        <p:spPr>
          <a:xfrm>
            <a:off x="7906411" y="1628552"/>
            <a:ext cx="3470176" cy="467816"/>
          </a:xfrm>
          <a:solidFill>
            <a:schemeClr val="tx1"/>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Tree>
    <p:extLst>
      <p:ext uri="{BB962C8B-B14F-4D97-AF65-F5344CB8AC3E}">
        <p14:creationId xmlns:p14="http://schemas.microsoft.com/office/powerpoint/2010/main" val="239660702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33ED345A-5FC1-84F4-1706-328F350DB341}"/>
              </a:ext>
            </a:extLst>
          </p:cNvPr>
          <p:cNvSpPr/>
          <p:nvPr userDrawn="1"/>
        </p:nvSpPr>
        <p:spPr bwMode="auto">
          <a:xfrm>
            <a:off x="541193" y="191198"/>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18" name="Ellipse 17">
            <a:extLst>
              <a:ext uri="{FF2B5EF4-FFF2-40B4-BE49-F238E27FC236}">
                <a16:creationId xmlns:a16="http://schemas.microsoft.com/office/drawing/2014/main" id="{0FEA7426-E775-8E6D-6D7F-CEAC23BA6D1D}"/>
              </a:ext>
            </a:extLst>
          </p:cNvPr>
          <p:cNvSpPr/>
          <p:nvPr userDrawn="1"/>
        </p:nvSpPr>
        <p:spPr bwMode="auto">
          <a:xfrm>
            <a:off x="2706746"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9" name="Ellipse 18">
            <a:extLst>
              <a:ext uri="{FF2B5EF4-FFF2-40B4-BE49-F238E27FC236}">
                <a16:creationId xmlns:a16="http://schemas.microsoft.com/office/drawing/2014/main" id="{653AB051-CBDE-C0D7-1E99-926FB646C60A}"/>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0" name="Ellipse 19">
            <a:extLst>
              <a:ext uri="{FF2B5EF4-FFF2-40B4-BE49-F238E27FC236}">
                <a16:creationId xmlns:a16="http://schemas.microsoft.com/office/drawing/2014/main" id="{40F25594-4E96-2132-C5AD-E438AB253FC6}"/>
              </a:ext>
            </a:extLst>
          </p:cNvPr>
          <p:cNvSpPr/>
          <p:nvPr userDrawn="1"/>
        </p:nvSpPr>
        <p:spPr bwMode="auto">
          <a:xfrm>
            <a:off x="6750353" y="1789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
        <p:nvSpPr>
          <p:cNvPr id="6" name="Textfeld 5">
            <a:extLst>
              <a:ext uri="{FF2B5EF4-FFF2-40B4-BE49-F238E27FC236}">
                <a16:creationId xmlns:a16="http://schemas.microsoft.com/office/drawing/2014/main" id="{19B791E8-3A49-1A23-5017-6716670959AB}"/>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9" name="Textfeld 8">
            <a:extLst>
              <a:ext uri="{FF2B5EF4-FFF2-40B4-BE49-F238E27FC236}">
                <a16:creationId xmlns:a16="http://schemas.microsoft.com/office/drawing/2014/main" id="{C9E48A87-8407-9251-56CE-D918F1D0D85E}"/>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11" name="Textfeld 10">
            <a:extLst>
              <a:ext uri="{FF2B5EF4-FFF2-40B4-BE49-F238E27FC236}">
                <a16:creationId xmlns:a16="http://schemas.microsoft.com/office/drawing/2014/main" id="{484A63B7-F1F4-59A4-92FE-F31BB698E19E}"/>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12" name="Grafik 11" descr="Glühbirne und Zahnrad mit einfarbiger Füllung">
            <a:extLst>
              <a:ext uri="{FF2B5EF4-FFF2-40B4-BE49-F238E27FC236}">
                <a16:creationId xmlns:a16="http://schemas.microsoft.com/office/drawing/2014/main" id="{73712859-7182-1DDA-5789-5D668C9CE58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13" name="Textfeld 12">
            <a:extLst>
              <a:ext uri="{FF2B5EF4-FFF2-40B4-BE49-F238E27FC236}">
                <a16:creationId xmlns:a16="http://schemas.microsoft.com/office/drawing/2014/main" id="{085724E8-8AA9-0451-6710-32E9DCFF416D}"/>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10" name="Grafik 9" descr="Krabbeln mit einfarbiger Füllung">
            <a:extLst>
              <a:ext uri="{FF2B5EF4-FFF2-40B4-BE49-F238E27FC236}">
                <a16:creationId xmlns:a16="http://schemas.microsoft.com/office/drawing/2014/main" id="{B2DAD134-C16E-C34B-9EA2-30918BE6542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15" name="Grafik 14" descr="Lupe mit einfarbiger Füllung">
            <a:extLst>
              <a:ext uri="{FF2B5EF4-FFF2-40B4-BE49-F238E27FC236}">
                <a16:creationId xmlns:a16="http://schemas.microsoft.com/office/drawing/2014/main" id="{A04EBE3B-8864-3DED-7FC7-0A6A9012BAF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16" name="Grafik 15" descr="Volltreffer mit einfarbiger Füllung">
            <a:extLst>
              <a:ext uri="{FF2B5EF4-FFF2-40B4-BE49-F238E27FC236}">
                <a16:creationId xmlns:a16="http://schemas.microsoft.com/office/drawing/2014/main" id="{651E803B-5D7B-F41D-2C35-7C853F9D6FB2}"/>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204636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Ellipse 8"/>
          <p:cNvSpPr/>
          <p:nvPr userDrawn="1"/>
        </p:nvSpPr>
        <p:spPr bwMode="auto">
          <a:xfrm>
            <a:off x="653303"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1559496"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1" name="Ellipse 10"/>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354495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Ellipse 6"/>
          <p:cNvSpPr/>
          <p:nvPr userDrawn="1"/>
        </p:nvSpPr>
        <p:spPr bwMode="auto">
          <a:xfrm>
            <a:off x="653303"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Ellipse 8"/>
          <p:cNvSpPr/>
          <p:nvPr userDrawn="1"/>
        </p:nvSpPr>
        <p:spPr bwMode="auto">
          <a:xfrm>
            <a:off x="1559496"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3" name="Grafi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65332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6" name="Inhaltsplatzhalter 2">
            <a:extLst>
              <a:ext uri="{FF2B5EF4-FFF2-40B4-BE49-F238E27FC236}">
                <a16:creationId xmlns:a16="http://schemas.microsoft.com/office/drawing/2014/main" id="{6EF7052D-8B4E-E418-D7D4-6C22912AADF0}"/>
              </a:ext>
            </a:extLst>
          </p:cNvPr>
          <p:cNvSpPr>
            <a:spLocks noGrp="1"/>
          </p:cNvSpPr>
          <p:nvPr>
            <p:ph idx="1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Ellipse 4">
            <a:extLst>
              <a:ext uri="{FF2B5EF4-FFF2-40B4-BE49-F238E27FC236}">
                <a16:creationId xmlns:a16="http://schemas.microsoft.com/office/drawing/2014/main" id="{53EE4C50-31AF-87A9-A6A6-D6B0E3FE34E8}"/>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7" name="Ellipse 6">
            <a:extLst>
              <a:ext uri="{FF2B5EF4-FFF2-40B4-BE49-F238E27FC236}">
                <a16:creationId xmlns:a16="http://schemas.microsoft.com/office/drawing/2014/main" id="{C4BFC76E-53B7-8161-1070-9C64E447792A}"/>
              </a:ext>
            </a:extLst>
          </p:cNvPr>
          <p:cNvSpPr/>
          <p:nvPr userDrawn="1"/>
        </p:nvSpPr>
        <p:spPr bwMode="auto">
          <a:xfrm>
            <a:off x="2706746" y="1911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Ellipse 8">
            <a:extLst>
              <a:ext uri="{FF2B5EF4-FFF2-40B4-BE49-F238E27FC236}">
                <a16:creationId xmlns:a16="http://schemas.microsoft.com/office/drawing/2014/main" id="{B914F128-3888-64CD-4AB2-417A9995DBD3}"/>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a:extLst>
              <a:ext uri="{FF2B5EF4-FFF2-40B4-BE49-F238E27FC236}">
                <a16:creationId xmlns:a16="http://schemas.microsoft.com/office/drawing/2014/main" id="{F6E8F458-88F1-003F-EBD5-F9E7D29BCB1B}"/>
              </a:ext>
            </a:extLst>
          </p:cNvPr>
          <p:cNvSpPr/>
          <p:nvPr userDrawn="1"/>
        </p:nvSpPr>
        <p:spPr bwMode="auto">
          <a:xfrm>
            <a:off x="6750353" y="1789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1" name="Textfeld 10">
            <a:extLst>
              <a:ext uri="{FF2B5EF4-FFF2-40B4-BE49-F238E27FC236}">
                <a16:creationId xmlns:a16="http://schemas.microsoft.com/office/drawing/2014/main" id="{F6E46930-307D-3302-0169-F119FC505F36}"/>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2" name="Textfeld 11">
            <a:extLst>
              <a:ext uri="{FF2B5EF4-FFF2-40B4-BE49-F238E27FC236}">
                <a16:creationId xmlns:a16="http://schemas.microsoft.com/office/drawing/2014/main" id="{C6238B2A-D014-2564-D872-4BC1D6C52357}"/>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13" name="Textfeld 12">
            <a:extLst>
              <a:ext uri="{FF2B5EF4-FFF2-40B4-BE49-F238E27FC236}">
                <a16:creationId xmlns:a16="http://schemas.microsoft.com/office/drawing/2014/main" id="{51615D31-9E2B-EB3E-3D13-BA7DD3F4530D}"/>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22" name="Grafik 21" descr="Glühbirne und Zahnrad mit einfarbiger Füllung">
            <a:extLst>
              <a:ext uri="{FF2B5EF4-FFF2-40B4-BE49-F238E27FC236}">
                <a16:creationId xmlns:a16="http://schemas.microsoft.com/office/drawing/2014/main" id="{120B44B6-4EA8-AE5D-1F42-275EB2EEC68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26" name="Textfeld 25">
            <a:extLst>
              <a:ext uri="{FF2B5EF4-FFF2-40B4-BE49-F238E27FC236}">
                <a16:creationId xmlns:a16="http://schemas.microsoft.com/office/drawing/2014/main" id="{3A4A555A-B259-C11D-4DCA-1B9F7D64922C}"/>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27" name="Grafik 26" descr="Krabbeln mit einfarbiger Füllung">
            <a:extLst>
              <a:ext uri="{FF2B5EF4-FFF2-40B4-BE49-F238E27FC236}">
                <a16:creationId xmlns:a16="http://schemas.microsoft.com/office/drawing/2014/main" id="{773769C2-797D-9939-D7BA-8FA2F9826E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29" name="Grafik 28" descr="Lupe mit einfarbiger Füllung">
            <a:extLst>
              <a:ext uri="{FF2B5EF4-FFF2-40B4-BE49-F238E27FC236}">
                <a16:creationId xmlns:a16="http://schemas.microsoft.com/office/drawing/2014/main" id="{36422C5D-DE78-3C76-5F77-891DB55C2C2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30" name="Grafik 29" descr="Volltreffer mit einfarbiger Füllung">
            <a:extLst>
              <a:ext uri="{FF2B5EF4-FFF2-40B4-BE49-F238E27FC236}">
                <a16:creationId xmlns:a16="http://schemas.microsoft.com/office/drawing/2014/main" id="{7E1B5D55-3476-E346-92C3-3AA28F3DFC1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141294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Ellipse 8"/>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1559496"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1" name="Ellipse 10"/>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47611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Ellipse 6"/>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Ellipse 8"/>
          <p:cNvSpPr/>
          <p:nvPr userDrawn="1"/>
        </p:nvSpPr>
        <p:spPr bwMode="auto">
          <a:xfrm>
            <a:off x="1559496"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3" name="Grafi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292103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0800" y="935038"/>
            <a:ext cx="112572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550800" y="1628776"/>
            <a:ext cx="112572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5994000" y="6477000"/>
            <a:ext cx="5814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b="1">
                <a:solidFill>
                  <a:srgbClr val="7B9C2A"/>
                </a:solidFill>
              </a:rPr>
              <a:t>Handlungshilfe Klimastrategie| © LfU | IZU Infozentrum UmweltWirtschaft | 2023</a:t>
            </a:r>
            <a:endParaRPr lang="de-DE" dirty="0"/>
          </a:p>
        </p:txBody>
      </p:sp>
      <p:sp>
        <p:nvSpPr>
          <p:cNvPr id="1035" name="Rectangle 11"/>
          <p:cNvSpPr>
            <a:spLocks noGrp="1" noChangeArrowheads="1"/>
          </p:cNvSpPr>
          <p:nvPr>
            <p:ph type="sldNum" sz="quarter" idx="4"/>
          </p:nvPr>
        </p:nvSpPr>
        <p:spPr bwMode="auto">
          <a:xfrm>
            <a:off x="5508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dirty="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32"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80" r:id="rId2"/>
    <p:sldLayoutId id="2147483681" r:id="rId3"/>
    <p:sldLayoutId id="2147483650" r:id="rId4"/>
    <p:sldLayoutId id="2147483671" r:id="rId5"/>
    <p:sldLayoutId id="2147483672" r:id="rId6"/>
    <p:sldLayoutId id="2147483673" r:id="rId7"/>
    <p:sldLayoutId id="2147483674" r:id="rId8"/>
    <p:sldLayoutId id="2147483675" r:id="rId9"/>
    <p:sldLayoutId id="2147483676" r:id="rId10"/>
    <p:sldLayoutId id="2147483683" r:id="rId11"/>
    <p:sldLayoutId id="2147483684" r:id="rId12"/>
    <p:sldLayoutId id="2147483685" r:id="rId13"/>
    <p:sldLayoutId id="2147483686" r:id="rId14"/>
    <p:sldLayoutId id="2147483677" r:id="rId15"/>
    <p:sldLayoutId id="2147483678" r:id="rId16"/>
    <p:sldLayoutId id="2147483679" r:id="rId17"/>
    <p:sldLayoutId id="2147483652" r:id="rId18"/>
    <p:sldLayoutId id="2147483654" r:id="rId19"/>
    <p:sldLayoutId id="2147483655" r:id="rId20"/>
    <p:sldLayoutId id="2147483656" r:id="rId21"/>
    <p:sldLayoutId id="2147483657" r:id="rId22"/>
    <p:sldLayoutId id="2147483658" r:id="rId23"/>
    <p:sldLayoutId id="2147483659" r:id="rId24"/>
    <p:sldLayoutId id="2147483660" r:id="rId25"/>
    <p:sldLayoutId id="2147483661" r:id="rId26"/>
    <p:sldLayoutId id="2147483665" r:id="rId27"/>
    <p:sldLayoutId id="2147483666" r:id="rId28"/>
    <p:sldLayoutId id="2147483670" r:id="rId29"/>
    <p:sldLayoutId id="2147483682" r:id="rId30"/>
  </p:sldLayoutIdLst>
  <p:hf hdr="0" dt="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5.png"/><Relationship Id="rId3" Type="http://schemas.openxmlformats.org/officeDocument/2006/relationships/diagramLayout" Target="../diagrams/layout7.xml"/><Relationship Id="rId7" Type="http://schemas.openxmlformats.org/officeDocument/2006/relationships/image" Target="../media/image42.png"/><Relationship Id="rId12" Type="http://schemas.openxmlformats.org/officeDocument/2006/relationships/image" Target="../media/image41.svg"/><Relationship Id="rId2" Type="http://schemas.openxmlformats.org/officeDocument/2006/relationships/diagramData" Target="../diagrams/data7.xml"/><Relationship Id="rId16" Type="http://schemas.openxmlformats.org/officeDocument/2006/relationships/image" Target="../media/image18.svg"/><Relationship Id="rId1" Type="http://schemas.openxmlformats.org/officeDocument/2006/relationships/slideLayout" Target="../slideLayouts/slideLayout4.xml"/><Relationship Id="rId6" Type="http://schemas.microsoft.com/office/2007/relationships/diagramDrawing" Target="../diagrams/drawing7.xml"/><Relationship Id="rId11" Type="http://schemas.openxmlformats.org/officeDocument/2006/relationships/image" Target="../media/image44.png"/><Relationship Id="rId5" Type="http://schemas.openxmlformats.org/officeDocument/2006/relationships/diagramColors" Target="../diagrams/colors7.xml"/><Relationship Id="rId15" Type="http://schemas.openxmlformats.org/officeDocument/2006/relationships/image" Target="../media/image46.png"/><Relationship Id="rId10" Type="http://schemas.openxmlformats.org/officeDocument/2006/relationships/image" Target="../media/image39.svg"/><Relationship Id="rId4" Type="http://schemas.openxmlformats.org/officeDocument/2006/relationships/diagramQuickStyle" Target="../diagrams/quickStyle7.xml"/><Relationship Id="rId9" Type="http://schemas.openxmlformats.org/officeDocument/2006/relationships/image" Target="../media/image43.png"/><Relationship Id="rId14" Type="http://schemas.openxmlformats.org/officeDocument/2006/relationships/image" Target="../media/image3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7.xml"/><Relationship Id="rId18" Type="http://schemas.openxmlformats.org/officeDocument/2006/relationships/image" Target="../media/image21.png"/><Relationship Id="rId3" Type="http://schemas.openxmlformats.org/officeDocument/2006/relationships/diagramLayout" Target="../diagrams/layout8.xml"/><Relationship Id="rId7" Type="http://schemas.openxmlformats.org/officeDocument/2006/relationships/slide" Target="slide15.xml"/><Relationship Id="rId12" Type="http://schemas.openxmlformats.org/officeDocument/2006/relationships/slide" Target="slide23.xml"/><Relationship Id="rId17" Type="http://schemas.openxmlformats.org/officeDocument/2006/relationships/image" Target="../media/image10.svg"/><Relationship Id="rId2" Type="http://schemas.openxmlformats.org/officeDocument/2006/relationships/diagramData" Target="../diagrams/data8.xml"/><Relationship Id="rId16"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diagramDrawing" Target="../diagrams/drawing8.xml"/><Relationship Id="rId11" Type="http://schemas.openxmlformats.org/officeDocument/2006/relationships/slide" Target="slide21.xml"/><Relationship Id="rId5" Type="http://schemas.openxmlformats.org/officeDocument/2006/relationships/diagramColors" Target="../diagrams/colors8.xml"/><Relationship Id="rId15" Type="http://schemas.openxmlformats.org/officeDocument/2006/relationships/image" Target="../media/image8.svg"/><Relationship Id="rId10" Type="http://schemas.openxmlformats.org/officeDocument/2006/relationships/slide" Target="slide19.xml"/><Relationship Id="rId19" Type="http://schemas.openxmlformats.org/officeDocument/2006/relationships/image" Target="../media/image12.svg"/><Relationship Id="rId4" Type="http://schemas.openxmlformats.org/officeDocument/2006/relationships/diagramQuickStyle" Target="../diagrams/quickStyle8.xml"/><Relationship Id="rId9" Type="http://schemas.openxmlformats.org/officeDocument/2006/relationships/slide" Target="slide18.xml"/><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hyperlink" Target="https://www.umweltbundesamt.de/themen/luft/emissionen-von-luftschadstoffen/spezifische-emissionsfaktoren-fuer-den-deutsche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globalcompact.de/migrated_files/wAssets/docs/Umweltschutz/Publikationen/001-Einfuehrung-Klimamanagement-DGCN_web.pdf" TargetMode="External"/><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hyperlink" Target="https://www.globalcompact.de/migrated_files/wAssets/docs/Umweltschutz/Publikationen/001-Einfuehrung-Klimamanagement-DGCN_web.pdf" TargetMode="External"/><Relationship Id="rId2" Type="http://schemas.openxmlformats.org/officeDocument/2006/relationships/hyperlink" Target="http://www.sustainable.de/wp-content/uploads/2018/09/Zweiseiter-15-Scope-3-Kategorien.pdf" TargetMode="Externa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hyperlink" Target="https://www.sustainable.de/assets/Publications/Zweiseiter-15-Scope-3-Kategorien.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ecocockpit.de/"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scope3analyzer.pulse.cloud/" TargetMode="Externa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image" Target="../media/image19.png"/><Relationship Id="rId18" Type="http://schemas.openxmlformats.org/officeDocument/2006/relationships/image" Target="../media/image12.svg"/><Relationship Id="rId3" Type="http://schemas.openxmlformats.org/officeDocument/2006/relationships/diagramLayout" Target="../diagrams/layout9.xml"/><Relationship Id="rId7" Type="http://schemas.openxmlformats.org/officeDocument/2006/relationships/slide" Target="slide35.xml"/><Relationship Id="rId12" Type="http://schemas.openxmlformats.org/officeDocument/2006/relationships/slide" Target="slide45.xml"/><Relationship Id="rId17" Type="http://schemas.openxmlformats.org/officeDocument/2006/relationships/image" Target="../media/image21.png"/><Relationship Id="rId2" Type="http://schemas.openxmlformats.org/officeDocument/2006/relationships/diagramData" Target="../diagrams/data9.xml"/><Relationship Id="rId16" Type="http://schemas.openxmlformats.org/officeDocument/2006/relationships/image" Target="../media/image10.svg"/><Relationship Id="rId1" Type="http://schemas.openxmlformats.org/officeDocument/2006/relationships/slideLayout" Target="../slideLayouts/slideLayout10.xml"/><Relationship Id="rId6" Type="http://schemas.microsoft.com/office/2007/relationships/diagramDrawing" Target="../diagrams/drawing9.xml"/><Relationship Id="rId11" Type="http://schemas.openxmlformats.org/officeDocument/2006/relationships/slide" Target="slide39.xml"/><Relationship Id="rId5" Type="http://schemas.openxmlformats.org/officeDocument/2006/relationships/diagramColors" Target="../diagrams/colors9.xml"/><Relationship Id="rId15" Type="http://schemas.openxmlformats.org/officeDocument/2006/relationships/image" Target="../media/image20.png"/><Relationship Id="rId10" Type="http://schemas.openxmlformats.org/officeDocument/2006/relationships/slide" Target="slide38.xml"/><Relationship Id="rId4" Type="http://schemas.openxmlformats.org/officeDocument/2006/relationships/diagramQuickStyle" Target="../diagrams/quickStyle9.xml"/><Relationship Id="rId9" Type="http://schemas.openxmlformats.org/officeDocument/2006/relationships/slide" Target="slide37.xml"/><Relationship Id="rId14" Type="http://schemas.openxmlformats.org/officeDocument/2006/relationships/image" Target="../media/image8.sv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10.svg"/><Relationship Id="rId5" Type="http://schemas.openxmlformats.org/officeDocument/2006/relationships/diagramQuickStyle" Target="../diagrams/quickStyle2.xml"/><Relationship Id="rId10" Type="http://schemas.openxmlformats.org/officeDocument/2006/relationships/image" Target="../media/image20.png"/><Relationship Id="rId4" Type="http://schemas.openxmlformats.org/officeDocument/2006/relationships/diagramLayout" Target="../diagrams/layout2.xml"/><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hyperlink" Target="https://www.right-basedonscience.de/" TargetMode="External"/><Relationship Id="rId2" Type="http://schemas.openxmlformats.org/officeDocument/2006/relationships/hyperlink" Target="https://sciencebasedtargets.org/" TargetMode="External"/><Relationship Id="rId1" Type="http://schemas.openxmlformats.org/officeDocument/2006/relationships/slideLayout" Target="../slideLayouts/slideLayout10.xml"/><Relationship Id="rId5" Type="http://schemas.openxmlformats.org/officeDocument/2006/relationships/image" Target="../media/image74.sv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hyperlink" Target="https://www.globalcompact.de/migrated_files/wAssets/docs/Umweltschutz/Publikationen/001-Einfuehrung-Klimamanagement-DGCN_web.pdf"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hyperlink" Target="https://www.globalcompact.de/migrated_files/wAssets/docs/Umweltschutz/Publikationen/001-Einfuehrung-Klimamanagement-DGCN_web.pdf" TargetMode="Externa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www.globalcompact.de/migrated_files/wAssets/docs/Umweltschutz/Publikationen/001-Einfuehrung-Klimamanagement-DGCN_web.pdf"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sciencebasedtargets.org/net-zero" TargetMode="External"/><Relationship Id="rId2" Type="http://schemas.openxmlformats.org/officeDocument/2006/relationships/hyperlink" Target="https://www.bsigroup.com/de-DE/PAS-2060-Klimaneutralitaet/" TargetMode="External"/><Relationship Id="rId1" Type="http://schemas.openxmlformats.org/officeDocument/2006/relationships/slideLayout" Target="../slideLayouts/slideLayout10.xml"/><Relationship Id="rId4" Type="http://schemas.openxmlformats.org/officeDocument/2006/relationships/slide" Target="slide5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hyperlink" Target="https://www.umweltbundesamt.de/themen/freiwillige-co2-kompensation" TargetMode="External"/><Relationship Id="rId3" Type="http://schemas.openxmlformats.org/officeDocument/2006/relationships/diagramLayout" Target="../diagrams/layout10.xml"/><Relationship Id="rId7" Type="http://schemas.openxmlformats.org/officeDocument/2006/relationships/hyperlink" Target="https://www.dehst.de/SharedDocs/downloads/DE/projektmechanismen/Anbieter.pdf;jsessionid=77A43F6C19589C4C820826B185AF203C.intranet211?__blob=publicationFile&amp;v=2" TargetMode="Externa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umweltpakt.bayern.de/werkzeuge/marketing_kmu/" TargetMode="External"/><Relationship Id="rId2" Type="http://schemas.openxmlformats.org/officeDocument/2006/relationships/slide" Target="slide9.xml"/><Relationship Id="rId1" Type="http://schemas.openxmlformats.org/officeDocument/2006/relationships/slideLayout" Target="../slideLayouts/slideLayout10.xml"/><Relationship Id="rId5" Type="http://schemas.openxmlformats.org/officeDocument/2006/relationships/image" Target="../media/image48.sv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1.xml"/><Relationship Id="rId7" Type="http://schemas.openxmlformats.org/officeDocument/2006/relationships/image" Target="../media/image19.png"/><Relationship Id="rId12" Type="http://schemas.openxmlformats.org/officeDocument/2006/relationships/image" Target="../media/image12.svg"/><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11" Type="http://schemas.openxmlformats.org/officeDocument/2006/relationships/image" Target="../media/image21.png"/><Relationship Id="rId5" Type="http://schemas.openxmlformats.org/officeDocument/2006/relationships/diagramColors" Target="../diagrams/colors11.xml"/><Relationship Id="rId10" Type="http://schemas.openxmlformats.org/officeDocument/2006/relationships/image" Target="../media/image10.svg"/><Relationship Id="rId4" Type="http://schemas.openxmlformats.org/officeDocument/2006/relationships/diagramQuickStyle" Target="../diagrams/quickStyle11.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9.png"/><Relationship Id="rId18" Type="http://schemas.openxmlformats.org/officeDocument/2006/relationships/image" Target="../media/image12.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slide" Target="slide11.xml"/><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10.svg"/><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slide" Target="slide9.xml"/><Relationship Id="rId5" Type="http://schemas.openxmlformats.org/officeDocument/2006/relationships/diagramQuickStyle" Target="../diagrams/quickStyle3.xml"/><Relationship Id="rId15" Type="http://schemas.openxmlformats.org/officeDocument/2006/relationships/image" Target="../media/image20.png"/><Relationship Id="rId10" Type="http://schemas.openxmlformats.org/officeDocument/2006/relationships/slide" Target="slide8.xml"/><Relationship Id="rId4" Type="http://schemas.openxmlformats.org/officeDocument/2006/relationships/diagramLayout" Target="../diagrams/layout3.xml"/><Relationship Id="rId9" Type="http://schemas.openxmlformats.org/officeDocument/2006/relationships/slide" Target="slide7.xml"/><Relationship Id="rId14" Type="http://schemas.openxmlformats.org/officeDocument/2006/relationships/image" Target="../media/image8.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8" Type="http://schemas.openxmlformats.org/officeDocument/2006/relationships/hyperlink" Target="https://docplayer.org/14114012-Leitfaden-corporate-carbon-footprint.html" TargetMode="External"/><Relationship Id="rId3" Type="http://schemas.openxmlformats.org/officeDocument/2006/relationships/hyperlink" Target="https://www.umweltpakt.bayern.de/abfall/veranstaltungen/all/" TargetMode="External"/><Relationship Id="rId7" Type="http://schemas.openxmlformats.org/officeDocument/2006/relationships/image" Target="../media/image76.png"/><Relationship Id="rId2" Type="http://schemas.openxmlformats.org/officeDocument/2006/relationships/hyperlink" Target="https://www.umweltpakt.bayern.de/izu/newsletter/anmeldung.htm" TargetMode="External"/><Relationship Id="rId1" Type="http://schemas.openxmlformats.org/officeDocument/2006/relationships/slideLayout" Target="../slideLayouts/slideLayout11.xml"/><Relationship Id="rId6" Type="http://schemas.openxmlformats.org/officeDocument/2006/relationships/hyperlink" Target="https://www.globalcompact.de/fileadmin/user_upload/Dokumente_PDFs/2022_UN_Global_Compact_Netzwerk_Deutschland_Einfuehrung_Klimamanagement_Neuauflage.pdf" TargetMode="External"/><Relationship Id="rId5" Type="http://schemas.openxmlformats.org/officeDocument/2006/relationships/hyperlink" Target="https://www.umweltbundesamt.de/sites/default/files/medien/1410/publikationen/texte_172_2020_fkz_3717131020_zwischenbericht_klimamanagement-unternehmen_bf.pdf" TargetMode="External"/><Relationship Id="rId4" Type="http://schemas.openxmlformats.org/officeDocument/2006/relationships/image" Target="../media/image75.png"/><Relationship Id="rId9" Type="http://schemas.openxmlformats.org/officeDocument/2006/relationships/image" Target="../media/image77.png"/></Relationships>
</file>

<file path=ppt/slides/_rels/slide52.xml.rels><?xml version="1.0" encoding="UTF-8" standalone="yes"?>
<Relationships xmlns="http://schemas.openxmlformats.org/package/2006/relationships"><Relationship Id="rId8" Type="http://schemas.openxmlformats.org/officeDocument/2006/relationships/hyperlink" Target="https://www.sustainable.de/assets/Publications/Zweiseiter-15-Scope-3-Kategorien.pdf" TargetMode="External"/><Relationship Id="rId13" Type="http://schemas.openxmlformats.org/officeDocument/2006/relationships/hyperlink" Target="https://sciencebasedtargets.org/resources/files/FAQs-for-SMEs.pdf" TargetMode="External"/><Relationship Id="rId18" Type="http://schemas.openxmlformats.org/officeDocument/2006/relationships/slide" Target="slide14.xml"/><Relationship Id="rId3" Type="http://schemas.openxmlformats.org/officeDocument/2006/relationships/hyperlink" Target="https://www.umweltbundesamt.de/sites/default/files/medien/1410/publikationen/texte_172_2020_fkz_3717131020_zwischenbericht_klimamanagement-unternehmen_bf.pdf" TargetMode="External"/><Relationship Id="rId7" Type="http://schemas.openxmlformats.org/officeDocument/2006/relationships/hyperlink" Target="https://www.iso.org/standard/43280.html" TargetMode="External"/><Relationship Id="rId12" Type="http://schemas.openxmlformats.org/officeDocument/2006/relationships/hyperlink" Target="https://sciencebasedtargets.org/resources/files/Net-Zero-Standard.pdf" TargetMode="External"/><Relationship Id="rId17" Type="http://schemas.openxmlformats.org/officeDocument/2006/relationships/hyperlink" Target="https://www.umweltpakt.bayern.de/werkzeuge/marketing_kmu/" TargetMode="External"/><Relationship Id="rId2" Type="http://schemas.openxmlformats.org/officeDocument/2006/relationships/hyperlink" Target="https://www.globalcompact.de/fileadmin/user_upload/Dokumente_PDFs/2022_UN_Global_Compact_Netzwerk_Deutschland_Einfuehrung_Klimamanagement_Neuauflage.pdf" TargetMode="External"/><Relationship Id="rId16" Type="http://schemas.openxmlformats.org/officeDocument/2006/relationships/hyperlink" Target="https://www.umweltbundesamt.de/themen/freiwillige-co2-kompensation" TargetMode="External"/><Relationship Id="rId1" Type="http://schemas.openxmlformats.org/officeDocument/2006/relationships/slideLayout" Target="../slideLayouts/slideLayout13.xml"/><Relationship Id="rId6" Type="http://schemas.openxmlformats.org/officeDocument/2006/relationships/hyperlink" Target="https://ghgprotocol.org/corporate-standard" TargetMode="External"/><Relationship Id="rId11" Type="http://schemas.openxmlformats.org/officeDocument/2006/relationships/hyperlink" Target="https://sciencebasedtargets.org/" TargetMode="External"/><Relationship Id="rId5" Type="http://schemas.openxmlformats.org/officeDocument/2006/relationships/slide" Target="slide2.xml"/><Relationship Id="rId15" Type="http://schemas.openxmlformats.org/officeDocument/2006/relationships/hyperlink" Target="https://www.dehst.de/SharedDocs/downloads/DE/projektmechanismen/Anbieter.pdf;jsessionid=77A43F6C19589C4C820826B185AF203C.intranet211?__blob=publicationFile&amp;v=2" TargetMode="External"/><Relationship Id="rId10" Type="http://schemas.openxmlformats.org/officeDocument/2006/relationships/hyperlink" Target="https://www.globalcompact.de/migrated_files/wAssets/docs/Umweltschutz/Publikationen/001-Einfuehrung-Klimamanagement-DGCN_web.pdf" TargetMode="External"/><Relationship Id="rId19" Type="http://schemas.openxmlformats.org/officeDocument/2006/relationships/slide" Target="slide34.xml"/><Relationship Id="rId4" Type="http://schemas.openxmlformats.org/officeDocument/2006/relationships/hyperlink" Target="https://docplayer.org/14114012-Leitfaden-corporate-carbon-footprint.html" TargetMode="External"/><Relationship Id="rId9" Type="http://schemas.openxmlformats.org/officeDocument/2006/relationships/hyperlink" Target="http://www.sustainable.de/wp-content/uploads/2018/09/Zweiseiter-15-Scope-3-Kategorien.pdf" TargetMode="External"/><Relationship Id="rId14" Type="http://schemas.openxmlformats.org/officeDocument/2006/relationships/hyperlink" Target="https://sciencebasedtargets.org/resources/files/SBTi-target-setting-tool.xlsx"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8.png"/><Relationship Id="rId7" Type="http://schemas.openxmlformats.org/officeDocument/2006/relationships/hyperlink" Target="https://ghgprotocol.org/sites/default/files/standards/Scope%202%20Guidance_Final_Sept26.pdf" TargetMode="External"/><Relationship Id="rId2" Type="http://schemas.openxmlformats.org/officeDocument/2006/relationships/hyperlink" Target="https://ghgprotocol.org/sites/default/files/standards/ghg-protocol-revised.pdf" TargetMode="External"/><Relationship Id="rId1" Type="http://schemas.openxmlformats.org/officeDocument/2006/relationships/slideLayout" Target="../slideLayouts/slideLayout11.xml"/><Relationship Id="rId6" Type="http://schemas.openxmlformats.org/officeDocument/2006/relationships/hyperlink" Target="https://ghgprotocol.org/sites/default/files/standards/Corporate-Value-Chain-Accounting-Reporing-Standard_041613_2.pdf" TargetMode="External"/><Relationship Id="rId5" Type="http://schemas.openxmlformats.org/officeDocument/2006/relationships/image" Target="../media/image79.png"/><Relationship Id="rId4" Type="http://schemas.openxmlformats.org/officeDocument/2006/relationships/hyperlink" Target="https://www.din.de/de/mitwirken/normenausschuesse/nagus/veroeffentlichungen/wdc-beuth:din21:300423858" TargetMode="External"/><Relationship Id="rId9"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1.xml"/><Relationship Id="rId5" Type="http://schemas.openxmlformats.org/officeDocument/2006/relationships/image" Target="../media/image85.jpeg"/><Relationship Id="rId4" Type="http://schemas.openxmlformats.org/officeDocument/2006/relationships/image" Target="../media/image84.jpeg"/></Relationships>
</file>

<file path=ppt/slides/_rels/slide5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hyperlink" Target="https://sciencebasedtargets.org/resources/files/FAQs-for-SMEs.pdf" TargetMode="External"/><Relationship Id="rId2" Type="http://schemas.openxmlformats.org/officeDocument/2006/relationships/image" Target="../media/image88.png"/><Relationship Id="rId1" Type="http://schemas.openxmlformats.org/officeDocument/2006/relationships/slideLayout" Target="../slideLayouts/slideLayout11.xml"/><Relationship Id="rId4" Type="http://schemas.openxmlformats.org/officeDocument/2006/relationships/hyperlink" Target="https://sciencebasedtargets.org/resource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lfu.bayern.de/" TargetMode="External"/><Relationship Id="rId7" Type="http://schemas.openxmlformats.org/officeDocument/2006/relationships/image" Target="../media/image89.png"/><Relationship Id="rId2" Type="http://schemas.openxmlformats.org/officeDocument/2006/relationships/hyperlink" Target="mailto:izu@lfu.bayern.de" TargetMode="External"/><Relationship Id="rId1" Type="http://schemas.openxmlformats.org/officeDocument/2006/relationships/slideLayout" Target="../slideLayouts/slideLayout1.xml"/><Relationship Id="rId6" Type="http://schemas.openxmlformats.org/officeDocument/2006/relationships/hyperlink" Target="http://www.baumgroup.de/" TargetMode="External"/><Relationship Id="rId5" Type="http://schemas.openxmlformats.org/officeDocument/2006/relationships/hyperlink" Target="mailto:muenchen@baumgroup.de" TargetMode="External"/><Relationship Id="rId4" Type="http://schemas.openxmlformats.org/officeDocument/2006/relationships/hyperlink" Target="http://www.izu.bayern.de/"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diagramLayout" Target="../diagrams/layout6.xml"/><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openxmlformats.org/officeDocument/2006/relationships/image" Target="../media/image38.png"/><Relationship Id="rId5" Type="http://schemas.openxmlformats.org/officeDocument/2006/relationships/diagramColors" Target="../diagrams/colors6.xml"/><Relationship Id="rId10" Type="http://schemas.openxmlformats.org/officeDocument/2006/relationships/image" Target="../media/image37.svg"/><Relationship Id="rId4" Type="http://schemas.openxmlformats.org/officeDocument/2006/relationships/diagramQuickStyle" Target="../diagrams/quickStyle6.xml"/><Relationship Id="rId9" Type="http://schemas.openxmlformats.org/officeDocument/2006/relationships/image" Target="../media/image36.png"/><Relationship Id="rId1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566096" y="3497417"/>
            <a:ext cx="7200000" cy="2667000"/>
          </a:xfrm>
        </p:spPr>
        <p:txBody>
          <a:bodyPr/>
          <a:lstStyle/>
          <a:p>
            <a:endParaRPr lang="de-DE" sz="2600" dirty="0"/>
          </a:p>
          <a:p>
            <a:r>
              <a:rPr lang="de-DE" sz="2600" dirty="0"/>
              <a:t>Erstellung einer Klimabilanz und</a:t>
            </a:r>
            <a:br>
              <a:rPr lang="de-DE" sz="2600" dirty="0"/>
            </a:br>
            <a:r>
              <a:rPr lang="de-DE" sz="2600" dirty="0"/>
              <a:t>Zieldefinition im betrieblichen Klimaschutz</a:t>
            </a:r>
          </a:p>
        </p:txBody>
      </p:sp>
      <p:sp>
        <p:nvSpPr>
          <p:cNvPr id="3" name="Textfeld 2"/>
          <p:cNvSpPr txBox="1"/>
          <p:nvPr/>
        </p:nvSpPr>
        <p:spPr>
          <a:xfrm>
            <a:off x="566096" y="2364992"/>
            <a:ext cx="9001000" cy="461968"/>
          </a:xfrm>
          <a:prstGeom prst="rect">
            <a:avLst/>
          </a:prstGeom>
          <a:noFill/>
        </p:spPr>
        <p:txBody>
          <a:bodyPr wrap="square" lIns="0" rtlCol="0">
            <a:spAutoFit/>
          </a:bodyPr>
          <a:lstStyle/>
          <a:p>
            <a:pPr lvl="0" algn="l">
              <a:lnSpc>
                <a:spcPts val="6300"/>
              </a:lnSpc>
              <a:defRPr/>
            </a:pPr>
            <a:r>
              <a:rPr lang="de-DE" sz="4800" b="1" dirty="0">
                <a:solidFill>
                  <a:srgbClr val="6DA03A"/>
                </a:solidFill>
              </a:rPr>
              <a:t>Handlungshilfe Klimastrategie</a:t>
            </a:r>
            <a:endParaRPr kumimoji="0" lang="de-DE" sz="4800" b="1" i="0" u="none" strike="noStrike" kern="1200" cap="none" spc="0" normalizeH="0" baseline="0" noProof="0" dirty="0">
              <a:ln>
                <a:noFill/>
              </a:ln>
              <a:solidFill>
                <a:srgbClr val="446F85"/>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1802260-37E4-C42A-75C6-7D141C935CC9}"/>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0B33CC65-F88C-8014-F7CE-434304105296}"/>
              </a:ext>
            </a:extLst>
          </p:cNvPr>
          <p:cNvSpPr>
            <a:spLocks noGrp="1"/>
          </p:cNvSpPr>
          <p:nvPr>
            <p:ph type="sldNum" sz="quarter" idx="4"/>
          </p:nvPr>
        </p:nvSpPr>
        <p:spPr/>
        <p:txBody>
          <a:bodyPr/>
          <a:lstStyle/>
          <a:p>
            <a:fld id="{894680D0-7A83-433A-9719-C4143F27F647}" type="slidenum">
              <a:rPr lang="de-DE" smtClean="0"/>
              <a:pPr/>
              <a:t>10</a:t>
            </a:fld>
            <a:endParaRPr lang="de-DE" dirty="0"/>
          </a:p>
        </p:txBody>
      </p:sp>
      <p:grpSp>
        <p:nvGrpSpPr>
          <p:cNvPr id="6" name="Gruppieren 5">
            <a:extLst>
              <a:ext uri="{FF2B5EF4-FFF2-40B4-BE49-F238E27FC236}">
                <a16:creationId xmlns:a16="http://schemas.microsoft.com/office/drawing/2014/main" id="{98272E2A-7D48-CE0D-1A36-B290B6EED73A}"/>
              </a:ext>
            </a:extLst>
          </p:cNvPr>
          <p:cNvGrpSpPr/>
          <p:nvPr/>
        </p:nvGrpSpPr>
        <p:grpSpPr>
          <a:xfrm>
            <a:off x="551384" y="1756126"/>
            <a:ext cx="11256616" cy="4373630"/>
            <a:chOff x="492529" y="1756126"/>
            <a:chExt cx="11205458" cy="4373630"/>
          </a:xfrm>
        </p:grpSpPr>
        <p:grpSp>
          <p:nvGrpSpPr>
            <p:cNvPr id="7" name="Gruppieren 6">
              <a:extLst>
                <a:ext uri="{FF2B5EF4-FFF2-40B4-BE49-F238E27FC236}">
                  <a16:creationId xmlns:a16="http://schemas.microsoft.com/office/drawing/2014/main" id="{33976158-BCFF-9F6A-D7C2-07EDA8B5EBF3}"/>
                </a:ext>
              </a:extLst>
            </p:cNvPr>
            <p:cNvGrpSpPr/>
            <p:nvPr/>
          </p:nvGrpSpPr>
          <p:grpSpPr>
            <a:xfrm>
              <a:off x="911422" y="1756773"/>
              <a:ext cx="10369156" cy="4372983"/>
              <a:chOff x="6306408" y="1740338"/>
              <a:chExt cx="5575054" cy="4266913"/>
            </a:xfrm>
          </p:grpSpPr>
          <p:sp>
            <p:nvSpPr>
              <p:cNvPr id="12" name="Rechteck 11">
                <a:extLst>
                  <a:ext uri="{FF2B5EF4-FFF2-40B4-BE49-F238E27FC236}">
                    <a16:creationId xmlns:a16="http://schemas.microsoft.com/office/drawing/2014/main" id="{7566F64F-A16A-BD6D-8EC7-81E91780470A}"/>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Rechteck 12">
                <a:extLst>
                  <a:ext uri="{FF2B5EF4-FFF2-40B4-BE49-F238E27FC236}">
                    <a16:creationId xmlns:a16="http://schemas.microsoft.com/office/drawing/2014/main" id="{77951054-BD2B-0A00-D273-6684C7C5EDE4}"/>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4" name="Rechteck 13">
                <a:extLst>
                  <a:ext uri="{FF2B5EF4-FFF2-40B4-BE49-F238E27FC236}">
                    <a16:creationId xmlns:a16="http://schemas.microsoft.com/office/drawing/2014/main" id="{213C15BC-ABB1-CF30-4F84-513144B13254}"/>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5" name="Rechteck 14">
                <a:extLst>
                  <a:ext uri="{FF2B5EF4-FFF2-40B4-BE49-F238E27FC236}">
                    <a16:creationId xmlns:a16="http://schemas.microsoft.com/office/drawing/2014/main" id="{40164536-07F1-AB60-E200-17CEBA34C941}"/>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16" name="Diagramm 15">
                <a:extLst>
                  <a:ext uri="{FF2B5EF4-FFF2-40B4-BE49-F238E27FC236}">
                    <a16:creationId xmlns:a16="http://schemas.microsoft.com/office/drawing/2014/main" id="{01056BDF-8846-BB2A-6673-D7BE6ABC23E6}"/>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Grafik 16" descr="Balkendiagramm mit Aufwärtstrend Silhouette">
                <a:extLst>
                  <a:ext uri="{FF2B5EF4-FFF2-40B4-BE49-F238E27FC236}">
                    <a16:creationId xmlns:a16="http://schemas.microsoft.com/office/drawing/2014/main" id="{7A21650E-9488-9851-51E0-FBD4426EE804}"/>
                  </a:ext>
                </a:extLst>
              </p:cNvPr>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89459" y="1834171"/>
                <a:ext cx="371737" cy="572611"/>
              </a:xfrm>
              <a:prstGeom prst="rect">
                <a:avLst/>
              </a:prstGeom>
            </p:spPr>
          </p:pic>
          <p:pic>
            <p:nvPicPr>
              <p:cNvPr id="18" name="Grafik 17" descr="Hochspannung Silhouette">
                <a:extLst>
                  <a:ext uri="{FF2B5EF4-FFF2-40B4-BE49-F238E27FC236}">
                    <a16:creationId xmlns:a16="http://schemas.microsoft.com/office/drawing/2014/main" id="{AD0C09DA-F4B6-60B5-9051-D952CFFD5DA5}"/>
                  </a:ext>
                </a:extLst>
              </p:cNvPr>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53295" y="5358024"/>
                <a:ext cx="351822" cy="579872"/>
              </a:xfrm>
              <a:prstGeom prst="rect">
                <a:avLst/>
              </a:prstGeom>
            </p:spPr>
          </p:pic>
          <p:pic>
            <p:nvPicPr>
              <p:cNvPr id="19" name="Grafik 18" descr="Berge Silhouette">
                <a:extLst>
                  <a:ext uri="{FF2B5EF4-FFF2-40B4-BE49-F238E27FC236}">
                    <a16:creationId xmlns:a16="http://schemas.microsoft.com/office/drawing/2014/main" id="{2B1C4841-3D3A-9213-B4CC-3BDC745102FF}"/>
                  </a:ext>
                </a:extLst>
              </p:cNvPr>
              <p:cNvPicPr>
                <a:picLocks noChangeAspect="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89459" y="5358019"/>
                <a:ext cx="363983" cy="611042"/>
              </a:xfrm>
              <a:prstGeom prst="rect">
                <a:avLst/>
              </a:prstGeom>
            </p:spPr>
          </p:pic>
          <p:pic>
            <p:nvPicPr>
              <p:cNvPr id="20" name="Grafik 19" descr="Klebepflaster Silhouette">
                <a:extLst>
                  <a:ext uri="{FF2B5EF4-FFF2-40B4-BE49-F238E27FC236}">
                    <a16:creationId xmlns:a16="http://schemas.microsoft.com/office/drawing/2014/main" id="{F6748790-62C2-F684-6BDB-EC9821A81856}"/>
                  </a:ext>
                </a:extLst>
              </p:cNvPr>
              <p:cNvPicPr>
                <a:picLocks noChangeAspect="1"/>
              </p:cNvPicPr>
              <p:nvPr/>
            </p:nvPicPr>
            <p:blipFill>
              <a:blip r:embed="rId1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55589" y="1856150"/>
                <a:ext cx="349527" cy="576093"/>
              </a:xfrm>
              <a:prstGeom prst="rect">
                <a:avLst/>
              </a:prstGeom>
            </p:spPr>
          </p:pic>
          <p:sp>
            <p:nvSpPr>
              <p:cNvPr id="21" name="Textfeld 20">
                <a:extLst>
                  <a:ext uri="{FF2B5EF4-FFF2-40B4-BE49-F238E27FC236}">
                    <a16:creationId xmlns:a16="http://schemas.microsoft.com/office/drawing/2014/main" id="{94AB5114-4F98-7859-D501-830115101FE3}"/>
                  </a:ext>
                </a:extLst>
              </p:cNvPr>
              <p:cNvSpPr txBox="1"/>
              <p:nvPr/>
            </p:nvSpPr>
            <p:spPr>
              <a:xfrm>
                <a:off x="6383839" y="1960111"/>
                <a:ext cx="2123836" cy="117121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22" name="Textfeld 21">
                <a:extLst>
                  <a:ext uri="{FF2B5EF4-FFF2-40B4-BE49-F238E27FC236}">
                    <a16:creationId xmlns:a16="http://schemas.microsoft.com/office/drawing/2014/main" id="{0AF631BC-9B02-8CC4-A57D-06BA169BD76D}"/>
                  </a:ext>
                </a:extLst>
              </p:cNvPr>
              <p:cNvSpPr txBox="1"/>
              <p:nvPr/>
            </p:nvSpPr>
            <p:spPr>
              <a:xfrm>
                <a:off x="9248794" y="1868345"/>
                <a:ext cx="2112245" cy="991027"/>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p:txBody>
          </p:sp>
          <p:sp>
            <p:nvSpPr>
              <p:cNvPr id="23" name="Textfeld 22">
                <a:extLst>
                  <a:ext uri="{FF2B5EF4-FFF2-40B4-BE49-F238E27FC236}">
                    <a16:creationId xmlns:a16="http://schemas.microsoft.com/office/drawing/2014/main" id="{CF154988-FFAD-7A02-EE7F-809156CA289A}"/>
                  </a:ext>
                </a:extLst>
              </p:cNvPr>
              <p:cNvSpPr txBox="1"/>
              <p:nvPr/>
            </p:nvSpPr>
            <p:spPr>
              <a:xfrm>
                <a:off x="6383837" y="4730547"/>
                <a:ext cx="2123837" cy="117121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24" name="Textfeld 23">
                <a:extLst>
                  <a:ext uri="{FF2B5EF4-FFF2-40B4-BE49-F238E27FC236}">
                    <a16:creationId xmlns:a16="http://schemas.microsoft.com/office/drawing/2014/main" id="{7338E347-73A4-5870-F594-7C9659FC17B1}"/>
                  </a:ext>
                </a:extLst>
              </p:cNvPr>
              <p:cNvSpPr txBox="1"/>
              <p:nvPr/>
            </p:nvSpPr>
            <p:spPr>
              <a:xfrm>
                <a:off x="9248795" y="4773089"/>
                <a:ext cx="2112244" cy="117121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grpSp>
        <p:sp>
          <p:nvSpPr>
            <p:cNvPr id="8" name="Rechteck 7">
              <a:extLst>
                <a:ext uri="{FF2B5EF4-FFF2-40B4-BE49-F238E27FC236}">
                  <a16:creationId xmlns:a16="http://schemas.microsoft.com/office/drawing/2014/main" id="{9E535010-F361-8F67-0858-A8E152A76445}"/>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9" name="Rechteck 8">
              <a:extLst>
                <a:ext uri="{FF2B5EF4-FFF2-40B4-BE49-F238E27FC236}">
                  <a16:creationId xmlns:a16="http://schemas.microsoft.com/office/drawing/2014/main" id="{7277A2EA-AECC-F2F1-A9EB-E2CFDC624AC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10" name="Rechteck 9">
              <a:extLst>
                <a:ext uri="{FF2B5EF4-FFF2-40B4-BE49-F238E27FC236}">
                  <a16:creationId xmlns:a16="http://schemas.microsoft.com/office/drawing/2014/main" id="{6B198EC0-F508-B0F2-E330-BE35437D7919}"/>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11" name="Rechteck 10">
              <a:extLst>
                <a:ext uri="{FF2B5EF4-FFF2-40B4-BE49-F238E27FC236}">
                  <a16:creationId xmlns:a16="http://schemas.microsoft.com/office/drawing/2014/main" id="{7044A237-9ECB-EC20-833C-2DDB61EDEDC0}"/>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pic>
        <p:nvPicPr>
          <p:cNvPr id="32" name="Grafik 31" descr="Gruppenbrainstorming mit einfarbiger Füllung">
            <a:extLst>
              <a:ext uri="{FF2B5EF4-FFF2-40B4-BE49-F238E27FC236}">
                <a16:creationId xmlns:a16="http://schemas.microsoft.com/office/drawing/2014/main" id="{951F45F5-7C9F-1378-67FB-E82BBEF4084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44951" y="855515"/>
            <a:ext cx="887464" cy="887464"/>
          </a:xfrm>
          <a:prstGeom prst="rect">
            <a:avLst/>
          </a:prstGeom>
        </p:spPr>
      </p:pic>
      <p:sp>
        <p:nvSpPr>
          <p:cNvPr id="25" name="Titel 1">
            <a:extLst>
              <a:ext uri="{FF2B5EF4-FFF2-40B4-BE49-F238E27FC236}">
                <a16:creationId xmlns:a16="http://schemas.microsoft.com/office/drawing/2014/main" id="{FCE53EA9-0DE2-217F-50A0-467797825102}"/>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Vorlage zum Ausfüllen: SWOT-Analyse</a:t>
            </a:r>
            <a:endParaRPr lang="de-DE" sz="2400" kern="0" dirty="0"/>
          </a:p>
        </p:txBody>
      </p:sp>
    </p:spTree>
    <p:extLst>
      <p:ext uri="{BB962C8B-B14F-4D97-AF65-F5344CB8AC3E}">
        <p14:creationId xmlns:p14="http://schemas.microsoft.com/office/powerpoint/2010/main" val="514945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1A9D587-3C6D-D7F0-8DE5-E311FDC9324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4E011D-3163-FB2C-0B17-F4F258B76D0B}"/>
              </a:ext>
            </a:extLst>
          </p:cNvPr>
          <p:cNvSpPr>
            <a:spLocks noGrp="1"/>
          </p:cNvSpPr>
          <p:nvPr>
            <p:ph type="sldNum" sz="quarter" idx="4"/>
          </p:nvPr>
        </p:nvSpPr>
        <p:spPr/>
        <p:txBody>
          <a:bodyPr/>
          <a:lstStyle/>
          <a:p>
            <a:fld id="{894680D0-7A83-433A-9719-C4143F27F647}" type="slidenum">
              <a:rPr lang="de-DE" smtClean="0"/>
              <a:pPr/>
              <a:t>11</a:t>
            </a:fld>
            <a:endParaRPr lang="de-DE" dirty="0"/>
          </a:p>
        </p:txBody>
      </p:sp>
      <p:sp>
        <p:nvSpPr>
          <p:cNvPr id="6" name="Rechteck 5">
            <a:extLst>
              <a:ext uri="{FF2B5EF4-FFF2-40B4-BE49-F238E27FC236}">
                <a16:creationId xmlns:a16="http://schemas.microsoft.com/office/drawing/2014/main" id="{EBAB38AE-4D4E-07AF-9F1F-459DB89056EC}"/>
              </a:ext>
            </a:extLst>
          </p:cNvPr>
          <p:cNvSpPr/>
          <p:nvPr/>
        </p:nvSpPr>
        <p:spPr bwMode="auto">
          <a:xfrm>
            <a:off x="7489710" y="1615256"/>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Interessensgruppen (Stakeholder)</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können unterschiedliche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Erwartungen an Ihr Projekt </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haben und dieses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positiv oder negativ </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beeinflussen. </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Eine Stakeholderanalyse hilft Ihnen, relevante Interessensgruppen zu identifizieren, um diese frühzeitig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in den Prozess einzubinden</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Mögliche Interessensgruppen sind:</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Mitarbeitende</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Investoren und Kapitalgeber</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Kunden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Bürgerinitiativen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NGOs</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Behörden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L</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i</a:t>
            </a:r>
            <a:r>
              <a:rPr lang="de-DE" sz="1400" dirty="0">
                <a:solidFill>
                  <a:srgbClr val="000000"/>
                </a:solidFill>
                <a:latin typeface="Arial" panose="020B0604020202020204" pitchFamily="34" charset="0"/>
                <a:cs typeface="Arial" panose="020B0604020202020204" pitchFamily="34" charset="0"/>
              </a:rPr>
              <a:t>eferanten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Öffentlichkeit</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algn="l"/>
            <a:endParaRPr lang="de-DE" sz="1400" dirty="0">
              <a:sym typeface="Wingdings" panose="05000000000000000000" pitchFamily="2" charset="2"/>
            </a:endParaRPr>
          </a:p>
        </p:txBody>
      </p:sp>
      <p:cxnSp>
        <p:nvCxnSpPr>
          <p:cNvPr id="10" name="Gerade Verbindung mit Pfeil 9">
            <a:extLst>
              <a:ext uri="{FF2B5EF4-FFF2-40B4-BE49-F238E27FC236}">
                <a16:creationId xmlns:a16="http://schemas.microsoft.com/office/drawing/2014/main" id="{EDFB5C46-0440-7956-CA0B-27FF3B2D6EC2}"/>
              </a:ext>
            </a:extLst>
          </p:cNvPr>
          <p:cNvCxnSpPr/>
          <p:nvPr/>
        </p:nvCxnSpPr>
        <p:spPr bwMode="auto">
          <a:xfrm flipV="1">
            <a:off x="1189427" y="1844824"/>
            <a:ext cx="0" cy="38164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a:extLst>
              <a:ext uri="{FF2B5EF4-FFF2-40B4-BE49-F238E27FC236}">
                <a16:creationId xmlns:a16="http://schemas.microsoft.com/office/drawing/2014/main" id="{ECAA6C7E-B415-C9AB-1FB3-56E93C366622}"/>
              </a:ext>
            </a:extLst>
          </p:cNvPr>
          <p:cNvCxnSpPr/>
          <p:nvPr/>
        </p:nvCxnSpPr>
        <p:spPr bwMode="auto">
          <a:xfrm>
            <a:off x="1189427" y="5661248"/>
            <a:ext cx="525822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a:extLst>
              <a:ext uri="{FF2B5EF4-FFF2-40B4-BE49-F238E27FC236}">
                <a16:creationId xmlns:a16="http://schemas.microsoft.com/office/drawing/2014/main" id="{0F9EE25B-38B8-48C7-1BED-10623289DC5E}"/>
              </a:ext>
            </a:extLst>
          </p:cNvPr>
          <p:cNvCxnSpPr/>
          <p:nvPr/>
        </p:nvCxnSpPr>
        <p:spPr bwMode="auto">
          <a:xfrm>
            <a:off x="1189427" y="3789040"/>
            <a:ext cx="525822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a:extLst>
              <a:ext uri="{FF2B5EF4-FFF2-40B4-BE49-F238E27FC236}">
                <a16:creationId xmlns:a16="http://schemas.microsoft.com/office/drawing/2014/main" id="{9E9C881C-8ED4-74D1-0CFE-DF6EB79B3CAD}"/>
              </a:ext>
            </a:extLst>
          </p:cNvPr>
          <p:cNvCxnSpPr/>
          <p:nvPr/>
        </p:nvCxnSpPr>
        <p:spPr bwMode="auto">
          <a:xfrm>
            <a:off x="3863752" y="1844824"/>
            <a:ext cx="0" cy="3816424"/>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a:extLst>
              <a:ext uri="{FF2B5EF4-FFF2-40B4-BE49-F238E27FC236}">
                <a16:creationId xmlns:a16="http://schemas.microsoft.com/office/drawing/2014/main" id="{B88ABF71-A414-4926-D8D4-F3094766B2B8}"/>
              </a:ext>
            </a:extLst>
          </p:cNvPr>
          <p:cNvSpPr txBox="1"/>
          <p:nvPr/>
        </p:nvSpPr>
        <p:spPr>
          <a:xfrm>
            <a:off x="3071664" y="5928565"/>
            <a:ext cx="3672408" cy="307777"/>
          </a:xfrm>
          <a:prstGeom prst="rect">
            <a:avLst/>
          </a:prstGeom>
          <a:noFill/>
        </p:spPr>
        <p:txBody>
          <a:bodyPr wrap="square" rtlCol="0">
            <a:spAutoFit/>
          </a:bodyPr>
          <a:lstStyle/>
          <a:p>
            <a:pPr algn="l"/>
            <a:r>
              <a:rPr lang="de-DE" sz="1400" dirty="0"/>
              <a:t>Interesse am Projekt</a:t>
            </a:r>
          </a:p>
        </p:txBody>
      </p:sp>
      <p:sp>
        <p:nvSpPr>
          <p:cNvPr id="19" name="Textfeld 18">
            <a:extLst>
              <a:ext uri="{FF2B5EF4-FFF2-40B4-BE49-F238E27FC236}">
                <a16:creationId xmlns:a16="http://schemas.microsoft.com/office/drawing/2014/main" id="{8DBC1B9A-7D31-D669-6CCD-4452F9AFAF14}"/>
              </a:ext>
            </a:extLst>
          </p:cNvPr>
          <p:cNvSpPr txBox="1"/>
          <p:nvPr/>
        </p:nvSpPr>
        <p:spPr>
          <a:xfrm rot="16200000">
            <a:off x="-1188599" y="3527140"/>
            <a:ext cx="3672408" cy="307777"/>
          </a:xfrm>
          <a:prstGeom prst="rect">
            <a:avLst/>
          </a:prstGeom>
          <a:noFill/>
        </p:spPr>
        <p:txBody>
          <a:bodyPr wrap="square" rtlCol="0">
            <a:spAutoFit/>
          </a:bodyPr>
          <a:lstStyle/>
          <a:p>
            <a:pPr algn="l"/>
            <a:r>
              <a:rPr lang="de-DE" sz="1400" dirty="0"/>
              <a:t>Einfluss auf das Gelingen des Projekts</a:t>
            </a:r>
          </a:p>
        </p:txBody>
      </p:sp>
      <p:sp>
        <p:nvSpPr>
          <p:cNvPr id="21" name="Textfeld 20">
            <a:extLst>
              <a:ext uri="{FF2B5EF4-FFF2-40B4-BE49-F238E27FC236}">
                <a16:creationId xmlns:a16="http://schemas.microsoft.com/office/drawing/2014/main" id="{E7054C24-7C17-15C0-B10B-CB382E8F00B3}"/>
              </a:ext>
            </a:extLst>
          </p:cNvPr>
          <p:cNvSpPr txBox="1"/>
          <p:nvPr/>
        </p:nvSpPr>
        <p:spPr>
          <a:xfrm>
            <a:off x="870405" y="5689420"/>
            <a:ext cx="650133" cy="253916"/>
          </a:xfrm>
          <a:prstGeom prst="rect">
            <a:avLst/>
          </a:prstGeom>
          <a:noFill/>
        </p:spPr>
        <p:txBody>
          <a:bodyPr wrap="square" rtlCol="0">
            <a:spAutoFit/>
          </a:bodyPr>
          <a:lstStyle/>
          <a:p>
            <a:pPr algn="l"/>
            <a:r>
              <a:rPr lang="de-DE" sz="1050" dirty="0"/>
              <a:t>gering</a:t>
            </a:r>
          </a:p>
        </p:txBody>
      </p:sp>
      <p:sp>
        <p:nvSpPr>
          <p:cNvPr id="22" name="Textfeld 21">
            <a:extLst>
              <a:ext uri="{FF2B5EF4-FFF2-40B4-BE49-F238E27FC236}">
                <a16:creationId xmlns:a16="http://schemas.microsoft.com/office/drawing/2014/main" id="{6EB5836E-2E41-AA2C-565B-787661333642}"/>
              </a:ext>
            </a:extLst>
          </p:cNvPr>
          <p:cNvSpPr txBox="1"/>
          <p:nvPr/>
        </p:nvSpPr>
        <p:spPr>
          <a:xfrm>
            <a:off x="5927664" y="5679954"/>
            <a:ext cx="504056" cy="261610"/>
          </a:xfrm>
          <a:prstGeom prst="rect">
            <a:avLst/>
          </a:prstGeom>
          <a:noFill/>
        </p:spPr>
        <p:txBody>
          <a:bodyPr wrap="square" rtlCol="0">
            <a:spAutoFit/>
          </a:bodyPr>
          <a:lstStyle/>
          <a:p>
            <a:pPr algn="l"/>
            <a:r>
              <a:rPr lang="de-DE" sz="1050" dirty="0"/>
              <a:t>groß</a:t>
            </a:r>
          </a:p>
        </p:txBody>
      </p:sp>
      <p:sp>
        <p:nvSpPr>
          <p:cNvPr id="25" name="Textfeld 24">
            <a:extLst>
              <a:ext uri="{FF2B5EF4-FFF2-40B4-BE49-F238E27FC236}">
                <a16:creationId xmlns:a16="http://schemas.microsoft.com/office/drawing/2014/main" id="{64F93792-DC9A-C099-EB99-5B8F1ED3C06B}"/>
              </a:ext>
            </a:extLst>
          </p:cNvPr>
          <p:cNvSpPr txBox="1"/>
          <p:nvPr/>
        </p:nvSpPr>
        <p:spPr>
          <a:xfrm rot="16200000">
            <a:off x="625643" y="1953611"/>
            <a:ext cx="743440" cy="253916"/>
          </a:xfrm>
          <a:prstGeom prst="rect">
            <a:avLst/>
          </a:prstGeom>
          <a:noFill/>
        </p:spPr>
        <p:txBody>
          <a:bodyPr wrap="square" rtlCol="0">
            <a:spAutoFit/>
          </a:bodyPr>
          <a:lstStyle/>
          <a:p>
            <a:pPr algn="l"/>
            <a:r>
              <a:rPr lang="de-DE" sz="1050" dirty="0"/>
              <a:t>groß</a:t>
            </a:r>
          </a:p>
        </p:txBody>
      </p:sp>
      <p:sp>
        <p:nvSpPr>
          <p:cNvPr id="26" name="Textfeld 25">
            <a:extLst>
              <a:ext uri="{FF2B5EF4-FFF2-40B4-BE49-F238E27FC236}">
                <a16:creationId xmlns:a16="http://schemas.microsoft.com/office/drawing/2014/main" id="{7EAA28C6-E90E-A6F6-A839-94B485A00D46}"/>
              </a:ext>
            </a:extLst>
          </p:cNvPr>
          <p:cNvSpPr txBox="1"/>
          <p:nvPr/>
        </p:nvSpPr>
        <p:spPr>
          <a:xfrm>
            <a:off x="1932351" y="4148017"/>
            <a:ext cx="1223070" cy="307777"/>
          </a:xfrm>
          <a:prstGeom prst="rect">
            <a:avLst/>
          </a:prstGeom>
          <a:solidFill>
            <a:srgbClr val="90ABBE"/>
          </a:solidFill>
        </p:spPr>
        <p:txBody>
          <a:bodyPr wrap="square" rtlCol="0">
            <a:spAutoFit/>
          </a:bodyPr>
          <a:lstStyle/>
          <a:p>
            <a:pPr algn="l"/>
            <a:r>
              <a:rPr lang="de-DE" sz="1400" b="1" dirty="0"/>
              <a:t>Beobachten</a:t>
            </a:r>
          </a:p>
        </p:txBody>
      </p:sp>
      <p:sp>
        <p:nvSpPr>
          <p:cNvPr id="27" name="Textfeld 26">
            <a:extLst>
              <a:ext uri="{FF2B5EF4-FFF2-40B4-BE49-F238E27FC236}">
                <a16:creationId xmlns:a16="http://schemas.microsoft.com/office/drawing/2014/main" id="{A9A459FB-69F6-B1E1-119A-684A9BA43BC2}"/>
              </a:ext>
            </a:extLst>
          </p:cNvPr>
          <p:cNvSpPr txBox="1"/>
          <p:nvPr/>
        </p:nvSpPr>
        <p:spPr>
          <a:xfrm>
            <a:off x="1889515" y="2124550"/>
            <a:ext cx="1179063" cy="523220"/>
          </a:xfrm>
          <a:prstGeom prst="rect">
            <a:avLst/>
          </a:prstGeom>
          <a:solidFill>
            <a:srgbClr val="90ABBE"/>
          </a:solidFill>
        </p:spPr>
        <p:txBody>
          <a:bodyPr wrap="square" rtlCol="0">
            <a:spAutoFit/>
          </a:bodyPr>
          <a:lstStyle/>
          <a:p>
            <a:pPr algn="l"/>
            <a:r>
              <a:rPr lang="de-DE" sz="1400" b="1" dirty="0"/>
              <a:t>Zufrieden stellen</a:t>
            </a:r>
          </a:p>
        </p:txBody>
      </p:sp>
      <p:sp>
        <p:nvSpPr>
          <p:cNvPr id="28" name="Textfeld 27">
            <a:extLst>
              <a:ext uri="{FF2B5EF4-FFF2-40B4-BE49-F238E27FC236}">
                <a16:creationId xmlns:a16="http://schemas.microsoft.com/office/drawing/2014/main" id="{02554F39-0E38-DD64-64BB-BA0351DDDB8A}"/>
              </a:ext>
            </a:extLst>
          </p:cNvPr>
          <p:cNvSpPr txBox="1"/>
          <p:nvPr/>
        </p:nvSpPr>
        <p:spPr>
          <a:xfrm>
            <a:off x="4498634" y="2124550"/>
            <a:ext cx="1179063" cy="523220"/>
          </a:xfrm>
          <a:prstGeom prst="rect">
            <a:avLst/>
          </a:prstGeom>
          <a:solidFill>
            <a:srgbClr val="90ABBE"/>
          </a:solidFill>
        </p:spPr>
        <p:txBody>
          <a:bodyPr wrap="square" rtlCol="0">
            <a:spAutoFit/>
          </a:bodyPr>
          <a:lstStyle/>
          <a:p>
            <a:pPr algn="l"/>
            <a:r>
              <a:rPr lang="de-DE" sz="1400" b="1" dirty="0"/>
              <a:t>Intensiv betreuen</a:t>
            </a:r>
          </a:p>
        </p:txBody>
      </p:sp>
      <p:sp>
        <p:nvSpPr>
          <p:cNvPr id="29" name="Textfeld 28">
            <a:extLst>
              <a:ext uri="{FF2B5EF4-FFF2-40B4-BE49-F238E27FC236}">
                <a16:creationId xmlns:a16="http://schemas.microsoft.com/office/drawing/2014/main" id="{8707F04C-592A-DF8C-052A-159852EDBF22}"/>
              </a:ext>
            </a:extLst>
          </p:cNvPr>
          <p:cNvSpPr txBox="1"/>
          <p:nvPr/>
        </p:nvSpPr>
        <p:spPr>
          <a:xfrm>
            <a:off x="4498634" y="4150645"/>
            <a:ext cx="1179063" cy="307777"/>
          </a:xfrm>
          <a:prstGeom prst="rect">
            <a:avLst/>
          </a:prstGeom>
          <a:solidFill>
            <a:srgbClr val="90ABBE"/>
          </a:solidFill>
        </p:spPr>
        <p:txBody>
          <a:bodyPr wrap="square" rtlCol="0">
            <a:spAutoFit/>
          </a:bodyPr>
          <a:lstStyle/>
          <a:p>
            <a:pPr algn="l"/>
            <a:r>
              <a:rPr lang="de-DE" sz="1400" b="1" dirty="0"/>
              <a:t>Informieren</a:t>
            </a:r>
          </a:p>
        </p:txBody>
      </p:sp>
      <p:sp>
        <p:nvSpPr>
          <p:cNvPr id="30" name="Textfeld 29">
            <a:extLst>
              <a:ext uri="{FF2B5EF4-FFF2-40B4-BE49-F238E27FC236}">
                <a16:creationId xmlns:a16="http://schemas.microsoft.com/office/drawing/2014/main" id="{C208BF6E-83C0-FECC-F815-6FCC8CBF5F02}"/>
              </a:ext>
            </a:extLst>
          </p:cNvPr>
          <p:cNvSpPr txBox="1"/>
          <p:nvPr/>
        </p:nvSpPr>
        <p:spPr>
          <a:xfrm>
            <a:off x="1189427" y="6301561"/>
            <a:ext cx="805199" cy="369332"/>
          </a:xfrm>
          <a:prstGeom prst="rect">
            <a:avLst/>
          </a:prstGeom>
          <a:solidFill>
            <a:srgbClr val="7B9C2A"/>
          </a:solidFill>
        </p:spPr>
        <p:txBody>
          <a:bodyPr wrap="square" rtlCol="0">
            <a:spAutoFit/>
          </a:bodyPr>
          <a:lstStyle/>
          <a:p>
            <a:pPr algn="l"/>
            <a:r>
              <a:rPr lang="de-DE" sz="900" dirty="0"/>
              <a:t>Positiv eingestellt</a:t>
            </a:r>
          </a:p>
        </p:txBody>
      </p:sp>
      <p:sp>
        <p:nvSpPr>
          <p:cNvPr id="31" name="Textfeld 30">
            <a:extLst>
              <a:ext uri="{FF2B5EF4-FFF2-40B4-BE49-F238E27FC236}">
                <a16:creationId xmlns:a16="http://schemas.microsoft.com/office/drawing/2014/main" id="{11288A55-6BF9-A0FE-D712-2D4670F97B79}"/>
              </a:ext>
            </a:extLst>
          </p:cNvPr>
          <p:cNvSpPr txBox="1"/>
          <p:nvPr/>
        </p:nvSpPr>
        <p:spPr>
          <a:xfrm>
            <a:off x="2180344" y="6301561"/>
            <a:ext cx="805199" cy="369332"/>
          </a:xfrm>
          <a:prstGeom prst="rect">
            <a:avLst/>
          </a:prstGeom>
          <a:solidFill>
            <a:srgbClr val="F9AA00"/>
          </a:solidFill>
        </p:spPr>
        <p:txBody>
          <a:bodyPr wrap="square" rtlCol="0">
            <a:spAutoFit/>
          </a:bodyPr>
          <a:lstStyle/>
          <a:p>
            <a:pPr algn="l"/>
            <a:r>
              <a:rPr lang="de-DE" sz="900" dirty="0"/>
              <a:t>Negativ</a:t>
            </a:r>
          </a:p>
          <a:p>
            <a:pPr algn="l"/>
            <a:r>
              <a:rPr lang="de-DE" sz="900" dirty="0"/>
              <a:t>eingestellt</a:t>
            </a:r>
          </a:p>
        </p:txBody>
      </p:sp>
      <p:sp>
        <p:nvSpPr>
          <p:cNvPr id="32" name="Textfeld 31">
            <a:extLst>
              <a:ext uri="{FF2B5EF4-FFF2-40B4-BE49-F238E27FC236}">
                <a16:creationId xmlns:a16="http://schemas.microsoft.com/office/drawing/2014/main" id="{0FB10F4D-960A-E810-B44F-19871A0FEBC0}"/>
              </a:ext>
            </a:extLst>
          </p:cNvPr>
          <p:cNvSpPr txBox="1"/>
          <p:nvPr/>
        </p:nvSpPr>
        <p:spPr>
          <a:xfrm>
            <a:off x="4655843" y="3240605"/>
            <a:ext cx="1179061" cy="307777"/>
          </a:xfrm>
          <a:prstGeom prst="rect">
            <a:avLst/>
          </a:prstGeom>
          <a:solidFill>
            <a:srgbClr val="F9AA00"/>
          </a:solidFill>
        </p:spPr>
        <p:txBody>
          <a:bodyPr wrap="square" rtlCol="0">
            <a:spAutoFit/>
          </a:bodyPr>
          <a:lstStyle/>
          <a:p>
            <a:pPr algn="l"/>
            <a:r>
              <a:rPr lang="de-DE" sz="1400" dirty="0"/>
              <a:t>Lieferanten</a:t>
            </a:r>
          </a:p>
        </p:txBody>
      </p:sp>
      <p:sp>
        <p:nvSpPr>
          <p:cNvPr id="33" name="Textfeld 32">
            <a:extLst>
              <a:ext uri="{FF2B5EF4-FFF2-40B4-BE49-F238E27FC236}">
                <a16:creationId xmlns:a16="http://schemas.microsoft.com/office/drawing/2014/main" id="{9BF1EE58-D78F-256E-260E-A4671AE6473D}"/>
              </a:ext>
            </a:extLst>
          </p:cNvPr>
          <p:cNvSpPr txBox="1"/>
          <p:nvPr/>
        </p:nvSpPr>
        <p:spPr>
          <a:xfrm>
            <a:off x="4947301" y="2806222"/>
            <a:ext cx="1257663" cy="307777"/>
          </a:xfrm>
          <a:prstGeom prst="rect">
            <a:avLst/>
          </a:prstGeom>
          <a:solidFill>
            <a:srgbClr val="7B9C2A"/>
          </a:solidFill>
        </p:spPr>
        <p:txBody>
          <a:bodyPr wrap="square" rtlCol="0">
            <a:spAutoFit/>
          </a:bodyPr>
          <a:lstStyle/>
          <a:p>
            <a:pPr algn="l"/>
            <a:r>
              <a:rPr lang="de-DE" sz="1400" dirty="0"/>
              <a:t>Mitarbeitende</a:t>
            </a:r>
          </a:p>
        </p:txBody>
      </p:sp>
      <p:sp>
        <p:nvSpPr>
          <p:cNvPr id="34" name="Textfeld 33">
            <a:extLst>
              <a:ext uri="{FF2B5EF4-FFF2-40B4-BE49-F238E27FC236}">
                <a16:creationId xmlns:a16="http://schemas.microsoft.com/office/drawing/2014/main" id="{7F61C897-262C-1484-0595-324967BFEA48}"/>
              </a:ext>
            </a:extLst>
          </p:cNvPr>
          <p:cNvSpPr txBox="1"/>
          <p:nvPr/>
        </p:nvSpPr>
        <p:spPr>
          <a:xfrm>
            <a:off x="4220224" y="4930311"/>
            <a:ext cx="1257663" cy="307777"/>
          </a:xfrm>
          <a:prstGeom prst="rect">
            <a:avLst/>
          </a:prstGeom>
          <a:solidFill>
            <a:srgbClr val="7B9C2A"/>
          </a:solidFill>
        </p:spPr>
        <p:txBody>
          <a:bodyPr wrap="square" rtlCol="0">
            <a:spAutoFit/>
          </a:bodyPr>
          <a:lstStyle/>
          <a:p>
            <a:pPr algn="l"/>
            <a:r>
              <a:rPr lang="de-DE" sz="1400" dirty="0"/>
              <a:t>Öffentlichkeit</a:t>
            </a:r>
          </a:p>
        </p:txBody>
      </p:sp>
      <p:sp>
        <p:nvSpPr>
          <p:cNvPr id="35" name="Textfeld 34">
            <a:extLst>
              <a:ext uri="{FF2B5EF4-FFF2-40B4-BE49-F238E27FC236}">
                <a16:creationId xmlns:a16="http://schemas.microsoft.com/office/drawing/2014/main" id="{A51AE445-120B-024F-4A3D-FF9A657AC4B7}"/>
              </a:ext>
            </a:extLst>
          </p:cNvPr>
          <p:cNvSpPr txBox="1"/>
          <p:nvPr/>
        </p:nvSpPr>
        <p:spPr>
          <a:xfrm>
            <a:off x="1897758" y="4930310"/>
            <a:ext cx="1257663" cy="307777"/>
          </a:xfrm>
          <a:prstGeom prst="rect">
            <a:avLst/>
          </a:prstGeom>
          <a:solidFill>
            <a:srgbClr val="7B9C2A"/>
          </a:solidFill>
        </p:spPr>
        <p:txBody>
          <a:bodyPr wrap="square" rtlCol="0">
            <a:spAutoFit/>
          </a:bodyPr>
          <a:lstStyle/>
          <a:p>
            <a:pPr algn="l"/>
            <a:r>
              <a:rPr lang="de-DE" sz="1400" dirty="0"/>
              <a:t>Behörden</a:t>
            </a:r>
          </a:p>
        </p:txBody>
      </p:sp>
      <p:sp>
        <p:nvSpPr>
          <p:cNvPr id="36" name="Textfeld 35">
            <a:extLst>
              <a:ext uri="{FF2B5EF4-FFF2-40B4-BE49-F238E27FC236}">
                <a16:creationId xmlns:a16="http://schemas.microsoft.com/office/drawing/2014/main" id="{E0962029-41BA-7911-9E8B-3048A516F4C1}"/>
              </a:ext>
            </a:extLst>
          </p:cNvPr>
          <p:cNvSpPr txBox="1"/>
          <p:nvPr/>
        </p:nvSpPr>
        <p:spPr>
          <a:xfrm>
            <a:off x="1954113" y="3060044"/>
            <a:ext cx="1257663" cy="307777"/>
          </a:xfrm>
          <a:prstGeom prst="rect">
            <a:avLst/>
          </a:prstGeom>
          <a:solidFill>
            <a:srgbClr val="F9AA00"/>
          </a:solidFill>
        </p:spPr>
        <p:txBody>
          <a:bodyPr wrap="square" rtlCol="0">
            <a:spAutoFit/>
          </a:bodyPr>
          <a:lstStyle>
            <a:defPPr>
              <a:defRPr lang="de-DE"/>
            </a:defPPr>
            <a:lvl1pPr algn="l">
              <a:defRPr sz="1400"/>
            </a:lvl1pPr>
          </a:lstStyle>
          <a:p>
            <a:r>
              <a:rPr lang="de-DE" dirty="0"/>
              <a:t>Investoren</a:t>
            </a:r>
          </a:p>
        </p:txBody>
      </p:sp>
      <p:sp>
        <p:nvSpPr>
          <p:cNvPr id="3" name="Textfeld 2">
            <a:extLst>
              <a:ext uri="{FF2B5EF4-FFF2-40B4-BE49-F238E27FC236}">
                <a16:creationId xmlns:a16="http://schemas.microsoft.com/office/drawing/2014/main" id="{F1CB581B-5BA2-8731-5217-DE1853E4AC21}"/>
              </a:ext>
            </a:extLst>
          </p:cNvPr>
          <p:cNvSpPr txBox="1"/>
          <p:nvPr/>
        </p:nvSpPr>
        <p:spPr>
          <a:xfrm>
            <a:off x="3108330" y="6301561"/>
            <a:ext cx="805199" cy="369332"/>
          </a:xfrm>
          <a:prstGeom prst="rect">
            <a:avLst/>
          </a:prstGeom>
          <a:solidFill>
            <a:srgbClr val="90ABBE"/>
          </a:solidFill>
        </p:spPr>
        <p:txBody>
          <a:bodyPr wrap="square" rtlCol="0">
            <a:spAutoFit/>
          </a:bodyPr>
          <a:lstStyle/>
          <a:p>
            <a:pPr algn="l"/>
            <a:r>
              <a:rPr lang="de-DE" sz="900" dirty="0"/>
              <a:t>Art der Einbindung</a:t>
            </a:r>
          </a:p>
        </p:txBody>
      </p:sp>
      <p:sp>
        <p:nvSpPr>
          <p:cNvPr id="7" name="Titel 1">
            <a:extLst>
              <a:ext uri="{FF2B5EF4-FFF2-40B4-BE49-F238E27FC236}">
                <a16:creationId xmlns:a16="http://schemas.microsoft.com/office/drawing/2014/main" id="{4517C1F7-1F2E-72B2-AECF-1576A3F24DBD}"/>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Vorbereitung: Wichtige Interessensgruppen identifizieren – Beispiel</a:t>
            </a:r>
            <a:endParaRPr lang="de-DE" sz="2400" kern="0" dirty="0"/>
          </a:p>
        </p:txBody>
      </p:sp>
    </p:spTree>
    <p:extLst>
      <p:ext uri="{BB962C8B-B14F-4D97-AF65-F5344CB8AC3E}">
        <p14:creationId xmlns:p14="http://schemas.microsoft.com/office/powerpoint/2010/main" val="374085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63AC5-CDA0-C591-69B6-892EB7941DD0}"/>
              </a:ext>
            </a:extLst>
          </p:cNvPr>
          <p:cNvSpPr>
            <a:spLocks noGrp="1"/>
          </p:cNvSpPr>
          <p:nvPr>
            <p:ph type="title"/>
          </p:nvPr>
        </p:nvSpPr>
        <p:spPr/>
        <p:txBody>
          <a:bodyPr/>
          <a:lstStyle/>
          <a:p>
            <a:r>
              <a:rPr lang="de-DE" sz="2400" dirty="0"/>
              <a:t>Wichtige Interessensgruppen identifizieren – Vorlage zum Ausfüllen</a:t>
            </a:r>
          </a:p>
        </p:txBody>
      </p:sp>
      <p:sp>
        <p:nvSpPr>
          <p:cNvPr id="4" name="Fußzeilenplatzhalter 3">
            <a:extLst>
              <a:ext uri="{FF2B5EF4-FFF2-40B4-BE49-F238E27FC236}">
                <a16:creationId xmlns:a16="http://schemas.microsoft.com/office/drawing/2014/main" id="{61A9D587-3C6D-D7F0-8DE5-E311FDC9324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4E011D-3163-FB2C-0B17-F4F258B76D0B}"/>
              </a:ext>
            </a:extLst>
          </p:cNvPr>
          <p:cNvSpPr>
            <a:spLocks noGrp="1"/>
          </p:cNvSpPr>
          <p:nvPr>
            <p:ph type="sldNum" sz="quarter" idx="4"/>
          </p:nvPr>
        </p:nvSpPr>
        <p:spPr/>
        <p:txBody>
          <a:bodyPr/>
          <a:lstStyle/>
          <a:p>
            <a:fld id="{894680D0-7A83-433A-9719-C4143F27F647}" type="slidenum">
              <a:rPr lang="de-DE" smtClean="0"/>
              <a:pPr/>
              <a:t>12</a:t>
            </a:fld>
            <a:endParaRPr lang="de-DE" dirty="0"/>
          </a:p>
        </p:txBody>
      </p:sp>
      <p:sp>
        <p:nvSpPr>
          <p:cNvPr id="6" name="Rechteck 5">
            <a:extLst>
              <a:ext uri="{FF2B5EF4-FFF2-40B4-BE49-F238E27FC236}">
                <a16:creationId xmlns:a16="http://schemas.microsoft.com/office/drawing/2014/main" id="{EBAB38AE-4D4E-07AF-9F1F-459DB89056EC}"/>
              </a:ext>
            </a:extLst>
          </p:cNvPr>
          <p:cNvSpPr/>
          <p:nvPr/>
        </p:nvSpPr>
        <p:spPr bwMode="auto">
          <a:xfrm>
            <a:off x="7392144" y="2133600"/>
            <a:ext cx="4320000" cy="232219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Mögliche Interessensgruppen sind:</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Mitarbeitende</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Investoren und Kapitalgeber</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Kunden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Bürgerinitiativen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NGOs</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Behörden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Li</a:t>
            </a:r>
            <a:r>
              <a:rPr lang="de-DE" sz="1400" dirty="0">
                <a:solidFill>
                  <a:srgbClr val="000000"/>
                </a:solidFill>
                <a:latin typeface="Arial" panose="020B0604020202020204" pitchFamily="34" charset="0"/>
                <a:cs typeface="Arial" panose="020B0604020202020204" pitchFamily="34" charset="0"/>
              </a:rPr>
              <a:t>eferanten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Öffentlichkeit</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algn="l"/>
            <a:endParaRPr lang="de-DE" sz="1400" dirty="0">
              <a:sym typeface="Wingdings" panose="05000000000000000000" pitchFamily="2" charset="2"/>
            </a:endParaRPr>
          </a:p>
        </p:txBody>
      </p:sp>
      <p:cxnSp>
        <p:nvCxnSpPr>
          <p:cNvPr id="10" name="Gerade Verbindung mit Pfeil 9">
            <a:extLst>
              <a:ext uri="{FF2B5EF4-FFF2-40B4-BE49-F238E27FC236}">
                <a16:creationId xmlns:a16="http://schemas.microsoft.com/office/drawing/2014/main" id="{EDFB5C46-0440-7956-CA0B-27FF3B2D6EC2}"/>
              </a:ext>
            </a:extLst>
          </p:cNvPr>
          <p:cNvCxnSpPr/>
          <p:nvPr/>
        </p:nvCxnSpPr>
        <p:spPr bwMode="auto">
          <a:xfrm flipV="1">
            <a:off x="1189427" y="1844824"/>
            <a:ext cx="0" cy="38164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a:extLst>
              <a:ext uri="{FF2B5EF4-FFF2-40B4-BE49-F238E27FC236}">
                <a16:creationId xmlns:a16="http://schemas.microsoft.com/office/drawing/2014/main" id="{ECAA6C7E-B415-C9AB-1FB3-56E93C366622}"/>
              </a:ext>
            </a:extLst>
          </p:cNvPr>
          <p:cNvCxnSpPr/>
          <p:nvPr/>
        </p:nvCxnSpPr>
        <p:spPr bwMode="auto">
          <a:xfrm>
            <a:off x="1189427" y="5661248"/>
            <a:ext cx="525822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a:extLst>
              <a:ext uri="{FF2B5EF4-FFF2-40B4-BE49-F238E27FC236}">
                <a16:creationId xmlns:a16="http://schemas.microsoft.com/office/drawing/2014/main" id="{0F9EE25B-38B8-48C7-1BED-10623289DC5E}"/>
              </a:ext>
            </a:extLst>
          </p:cNvPr>
          <p:cNvCxnSpPr/>
          <p:nvPr/>
        </p:nvCxnSpPr>
        <p:spPr bwMode="auto">
          <a:xfrm>
            <a:off x="1189427" y="3789040"/>
            <a:ext cx="525822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a:extLst>
              <a:ext uri="{FF2B5EF4-FFF2-40B4-BE49-F238E27FC236}">
                <a16:creationId xmlns:a16="http://schemas.microsoft.com/office/drawing/2014/main" id="{9E9C881C-8ED4-74D1-0CFE-DF6EB79B3CAD}"/>
              </a:ext>
            </a:extLst>
          </p:cNvPr>
          <p:cNvCxnSpPr/>
          <p:nvPr/>
        </p:nvCxnSpPr>
        <p:spPr bwMode="auto">
          <a:xfrm>
            <a:off x="3863752" y="1844824"/>
            <a:ext cx="0" cy="3816424"/>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a:extLst>
              <a:ext uri="{FF2B5EF4-FFF2-40B4-BE49-F238E27FC236}">
                <a16:creationId xmlns:a16="http://schemas.microsoft.com/office/drawing/2014/main" id="{B88ABF71-A414-4926-D8D4-F3094766B2B8}"/>
              </a:ext>
            </a:extLst>
          </p:cNvPr>
          <p:cNvSpPr txBox="1"/>
          <p:nvPr/>
        </p:nvSpPr>
        <p:spPr>
          <a:xfrm>
            <a:off x="3071664" y="5928565"/>
            <a:ext cx="3672408" cy="307777"/>
          </a:xfrm>
          <a:prstGeom prst="rect">
            <a:avLst/>
          </a:prstGeom>
          <a:noFill/>
        </p:spPr>
        <p:txBody>
          <a:bodyPr wrap="square" rtlCol="0">
            <a:spAutoFit/>
          </a:bodyPr>
          <a:lstStyle/>
          <a:p>
            <a:pPr algn="l"/>
            <a:r>
              <a:rPr lang="de-DE" sz="1400" dirty="0"/>
              <a:t>Interesse am Projekt</a:t>
            </a:r>
          </a:p>
        </p:txBody>
      </p:sp>
      <p:sp>
        <p:nvSpPr>
          <p:cNvPr id="21" name="Textfeld 20">
            <a:extLst>
              <a:ext uri="{FF2B5EF4-FFF2-40B4-BE49-F238E27FC236}">
                <a16:creationId xmlns:a16="http://schemas.microsoft.com/office/drawing/2014/main" id="{E7054C24-7C17-15C0-B10B-CB382E8F00B3}"/>
              </a:ext>
            </a:extLst>
          </p:cNvPr>
          <p:cNvSpPr txBox="1"/>
          <p:nvPr/>
        </p:nvSpPr>
        <p:spPr>
          <a:xfrm>
            <a:off x="870405" y="5689420"/>
            <a:ext cx="650133" cy="253916"/>
          </a:xfrm>
          <a:prstGeom prst="rect">
            <a:avLst/>
          </a:prstGeom>
          <a:noFill/>
        </p:spPr>
        <p:txBody>
          <a:bodyPr wrap="square" rtlCol="0">
            <a:spAutoFit/>
          </a:bodyPr>
          <a:lstStyle/>
          <a:p>
            <a:pPr algn="l"/>
            <a:r>
              <a:rPr lang="de-DE" sz="1050" dirty="0"/>
              <a:t>gering</a:t>
            </a:r>
          </a:p>
        </p:txBody>
      </p:sp>
      <p:sp>
        <p:nvSpPr>
          <p:cNvPr id="22" name="Textfeld 21">
            <a:extLst>
              <a:ext uri="{FF2B5EF4-FFF2-40B4-BE49-F238E27FC236}">
                <a16:creationId xmlns:a16="http://schemas.microsoft.com/office/drawing/2014/main" id="{6EB5836E-2E41-AA2C-565B-787661333642}"/>
              </a:ext>
            </a:extLst>
          </p:cNvPr>
          <p:cNvSpPr txBox="1"/>
          <p:nvPr/>
        </p:nvSpPr>
        <p:spPr>
          <a:xfrm>
            <a:off x="5927664" y="5679954"/>
            <a:ext cx="504056" cy="261610"/>
          </a:xfrm>
          <a:prstGeom prst="rect">
            <a:avLst/>
          </a:prstGeom>
          <a:noFill/>
        </p:spPr>
        <p:txBody>
          <a:bodyPr wrap="square" rtlCol="0">
            <a:spAutoFit/>
          </a:bodyPr>
          <a:lstStyle/>
          <a:p>
            <a:pPr algn="l"/>
            <a:r>
              <a:rPr lang="de-DE" sz="1050" dirty="0"/>
              <a:t>groß</a:t>
            </a:r>
          </a:p>
        </p:txBody>
      </p:sp>
      <p:sp>
        <p:nvSpPr>
          <p:cNvPr id="25" name="Textfeld 24">
            <a:extLst>
              <a:ext uri="{FF2B5EF4-FFF2-40B4-BE49-F238E27FC236}">
                <a16:creationId xmlns:a16="http://schemas.microsoft.com/office/drawing/2014/main" id="{64F93792-DC9A-C099-EB99-5B8F1ED3C06B}"/>
              </a:ext>
            </a:extLst>
          </p:cNvPr>
          <p:cNvSpPr txBox="1"/>
          <p:nvPr/>
        </p:nvSpPr>
        <p:spPr>
          <a:xfrm rot="16200000">
            <a:off x="625643" y="1953611"/>
            <a:ext cx="743440" cy="253916"/>
          </a:xfrm>
          <a:prstGeom prst="rect">
            <a:avLst/>
          </a:prstGeom>
          <a:noFill/>
        </p:spPr>
        <p:txBody>
          <a:bodyPr wrap="square" rtlCol="0">
            <a:spAutoFit/>
          </a:bodyPr>
          <a:lstStyle/>
          <a:p>
            <a:pPr algn="l"/>
            <a:r>
              <a:rPr lang="de-DE" sz="1050" dirty="0"/>
              <a:t>groß</a:t>
            </a:r>
          </a:p>
        </p:txBody>
      </p:sp>
      <p:sp>
        <p:nvSpPr>
          <p:cNvPr id="27" name="Textfeld 26">
            <a:extLst>
              <a:ext uri="{FF2B5EF4-FFF2-40B4-BE49-F238E27FC236}">
                <a16:creationId xmlns:a16="http://schemas.microsoft.com/office/drawing/2014/main" id="{A9A459FB-69F6-B1E1-119A-684A9BA43BC2}"/>
              </a:ext>
            </a:extLst>
          </p:cNvPr>
          <p:cNvSpPr txBox="1"/>
          <p:nvPr/>
        </p:nvSpPr>
        <p:spPr>
          <a:xfrm>
            <a:off x="1889515" y="2124550"/>
            <a:ext cx="1179063" cy="523220"/>
          </a:xfrm>
          <a:prstGeom prst="rect">
            <a:avLst/>
          </a:prstGeom>
          <a:solidFill>
            <a:srgbClr val="90ABBE"/>
          </a:solidFill>
        </p:spPr>
        <p:txBody>
          <a:bodyPr wrap="square" rtlCol="0">
            <a:spAutoFit/>
          </a:bodyPr>
          <a:lstStyle/>
          <a:p>
            <a:pPr algn="l"/>
            <a:r>
              <a:rPr lang="de-DE" sz="1400" b="1" dirty="0"/>
              <a:t>Zufrieden stellen</a:t>
            </a:r>
          </a:p>
        </p:txBody>
      </p:sp>
      <p:sp>
        <p:nvSpPr>
          <p:cNvPr id="28" name="Textfeld 27">
            <a:extLst>
              <a:ext uri="{FF2B5EF4-FFF2-40B4-BE49-F238E27FC236}">
                <a16:creationId xmlns:a16="http://schemas.microsoft.com/office/drawing/2014/main" id="{02554F39-0E38-DD64-64BB-BA0351DDDB8A}"/>
              </a:ext>
            </a:extLst>
          </p:cNvPr>
          <p:cNvSpPr txBox="1"/>
          <p:nvPr/>
        </p:nvSpPr>
        <p:spPr>
          <a:xfrm>
            <a:off x="4498634" y="2124550"/>
            <a:ext cx="1179063" cy="523220"/>
          </a:xfrm>
          <a:prstGeom prst="rect">
            <a:avLst/>
          </a:prstGeom>
          <a:solidFill>
            <a:srgbClr val="90ABBE"/>
          </a:solidFill>
        </p:spPr>
        <p:txBody>
          <a:bodyPr wrap="square" rtlCol="0">
            <a:spAutoFit/>
          </a:bodyPr>
          <a:lstStyle/>
          <a:p>
            <a:pPr algn="l"/>
            <a:r>
              <a:rPr lang="de-DE" sz="1400" b="1" dirty="0"/>
              <a:t>Intensiv betreuen</a:t>
            </a:r>
          </a:p>
        </p:txBody>
      </p:sp>
      <p:sp>
        <p:nvSpPr>
          <p:cNvPr id="29" name="Textfeld 28">
            <a:extLst>
              <a:ext uri="{FF2B5EF4-FFF2-40B4-BE49-F238E27FC236}">
                <a16:creationId xmlns:a16="http://schemas.microsoft.com/office/drawing/2014/main" id="{8707F04C-592A-DF8C-052A-159852EDBF22}"/>
              </a:ext>
            </a:extLst>
          </p:cNvPr>
          <p:cNvSpPr txBox="1"/>
          <p:nvPr/>
        </p:nvSpPr>
        <p:spPr>
          <a:xfrm>
            <a:off x="4498634" y="4150645"/>
            <a:ext cx="1179063" cy="307777"/>
          </a:xfrm>
          <a:prstGeom prst="rect">
            <a:avLst/>
          </a:prstGeom>
          <a:solidFill>
            <a:srgbClr val="90ABBE"/>
          </a:solidFill>
        </p:spPr>
        <p:txBody>
          <a:bodyPr wrap="square" rtlCol="0">
            <a:spAutoFit/>
          </a:bodyPr>
          <a:lstStyle/>
          <a:p>
            <a:pPr algn="l"/>
            <a:r>
              <a:rPr lang="de-DE" sz="1400" b="1" dirty="0"/>
              <a:t>Informieren</a:t>
            </a:r>
          </a:p>
        </p:txBody>
      </p:sp>
      <p:sp>
        <p:nvSpPr>
          <p:cNvPr id="8" name="Textfeld 7">
            <a:extLst>
              <a:ext uri="{FF2B5EF4-FFF2-40B4-BE49-F238E27FC236}">
                <a16:creationId xmlns:a16="http://schemas.microsoft.com/office/drawing/2014/main" id="{85D7FD20-3693-C850-5E64-F54C6C9B8CDD}"/>
              </a:ext>
            </a:extLst>
          </p:cNvPr>
          <p:cNvSpPr txBox="1"/>
          <p:nvPr/>
        </p:nvSpPr>
        <p:spPr>
          <a:xfrm>
            <a:off x="1189427" y="6301561"/>
            <a:ext cx="805199" cy="369332"/>
          </a:xfrm>
          <a:prstGeom prst="rect">
            <a:avLst/>
          </a:prstGeom>
          <a:solidFill>
            <a:srgbClr val="7B9C2A"/>
          </a:solidFill>
        </p:spPr>
        <p:txBody>
          <a:bodyPr wrap="square" rtlCol="0">
            <a:spAutoFit/>
          </a:bodyPr>
          <a:lstStyle/>
          <a:p>
            <a:pPr algn="l"/>
            <a:r>
              <a:rPr lang="de-DE" sz="900" dirty="0"/>
              <a:t>Positiv eingestellt</a:t>
            </a:r>
          </a:p>
        </p:txBody>
      </p:sp>
      <p:sp>
        <p:nvSpPr>
          <p:cNvPr id="12" name="Textfeld 11">
            <a:extLst>
              <a:ext uri="{FF2B5EF4-FFF2-40B4-BE49-F238E27FC236}">
                <a16:creationId xmlns:a16="http://schemas.microsoft.com/office/drawing/2014/main" id="{F622C0E6-875A-EF92-7CBA-2AE101323838}"/>
              </a:ext>
            </a:extLst>
          </p:cNvPr>
          <p:cNvSpPr txBox="1"/>
          <p:nvPr/>
        </p:nvSpPr>
        <p:spPr>
          <a:xfrm>
            <a:off x="2180344" y="6301561"/>
            <a:ext cx="805199" cy="369332"/>
          </a:xfrm>
          <a:prstGeom prst="rect">
            <a:avLst/>
          </a:prstGeom>
          <a:solidFill>
            <a:srgbClr val="F9AA00"/>
          </a:solidFill>
        </p:spPr>
        <p:txBody>
          <a:bodyPr wrap="square" rtlCol="0">
            <a:spAutoFit/>
          </a:bodyPr>
          <a:lstStyle/>
          <a:p>
            <a:pPr algn="l"/>
            <a:r>
              <a:rPr lang="de-DE" sz="900" dirty="0"/>
              <a:t>Negativ</a:t>
            </a:r>
          </a:p>
          <a:p>
            <a:pPr algn="l"/>
            <a:r>
              <a:rPr lang="de-DE" sz="900" dirty="0"/>
              <a:t>eingestellt</a:t>
            </a:r>
          </a:p>
        </p:txBody>
      </p:sp>
      <p:sp>
        <p:nvSpPr>
          <p:cNvPr id="13" name="Textfeld 12">
            <a:extLst>
              <a:ext uri="{FF2B5EF4-FFF2-40B4-BE49-F238E27FC236}">
                <a16:creationId xmlns:a16="http://schemas.microsoft.com/office/drawing/2014/main" id="{69C79CF2-D7A5-76B1-2AA4-BFD23A4EABCE}"/>
              </a:ext>
            </a:extLst>
          </p:cNvPr>
          <p:cNvSpPr txBox="1"/>
          <p:nvPr/>
        </p:nvSpPr>
        <p:spPr>
          <a:xfrm>
            <a:off x="3108330" y="6301561"/>
            <a:ext cx="805199" cy="369332"/>
          </a:xfrm>
          <a:prstGeom prst="rect">
            <a:avLst/>
          </a:prstGeom>
          <a:solidFill>
            <a:srgbClr val="90ABBE"/>
          </a:solidFill>
        </p:spPr>
        <p:txBody>
          <a:bodyPr wrap="square" rtlCol="0">
            <a:spAutoFit/>
          </a:bodyPr>
          <a:lstStyle/>
          <a:p>
            <a:pPr algn="l"/>
            <a:r>
              <a:rPr lang="de-DE" sz="900" dirty="0"/>
              <a:t>Art der Einbindung</a:t>
            </a:r>
          </a:p>
        </p:txBody>
      </p:sp>
      <p:sp>
        <p:nvSpPr>
          <p:cNvPr id="3" name="Textfeld 2">
            <a:extLst>
              <a:ext uri="{FF2B5EF4-FFF2-40B4-BE49-F238E27FC236}">
                <a16:creationId xmlns:a16="http://schemas.microsoft.com/office/drawing/2014/main" id="{CE3CB372-5DBC-2C58-33BD-6923C092E857}"/>
              </a:ext>
            </a:extLst>
          </p:cNvPr>
          <p:cNvSpPr txBox="1"/>
          <p:nvPr/>
        </p:nvSpPr>
        <p:spPr>
          <a:xfrm rot="16200000">
            <a:off x="-1188599" y="3527140"/>
            <a:ext cx="3672408" cy="307777"/>
          </a:xfrm>
          <a:prstGeom prst="rect">
            <a:avLst/>
          </a:prstGeom>
          <a:noFill/>
        </p:spPr>
        <p:txBody>
          <a:bodyPr wrap="square" rtlCol="0">
            <a:spAutoFit/>
          </a:bodyPr>
          <a:lstStyle/>
          <a:p>
            <a:pPr algn="l"/>
            <a:r>
              <a:rPr lang="de-DE" sz="1400" dirty="0"/>
              <a:t>Einfluss auf das Gelingen des Projekts</a:t>
            </a:r>
          </a:p>
        </p:txBody>
      </p:sp>
      <p:sp>
        <p:nvSpPr>
          <p:cNvPr id="7" name="Textfeld 6">
            <a:extLst>
              <a:ext uri="{FF2B5EF4-FFF2-40B4-BE49-F238E27FC236}">
                <a16:creationId xmlns:a16="http://schemas.microsoft.com/office/drawing/2014/main" id="{D4617E2D-758A-44E9-7C34-6382919DCE9B}"/>
              </a:ext>
            </a:extLst>
          </p:cNvPr>
          <p:cNvSpPr txBox="1"/>
          <p:nvPr/>
        </p:nvSpPr>
        <p:spPr>
          <a:xfrm>
            <a:off x="1932351" y="4148017"/>
            <a:ext cx="1223070" cy="307777"/>
          </a:xfrm>
          <a:prstGeom prst="rect">
            <a:avLst/>
          </a:prstGeom>
          <a:solidFill>
            <a:srgbClr val="90ABBE"/>
          </a:solidFill>
        </p:spPr>
        <p:txBody>
          <a:bodyPr wrap="square" rtlCol="0">
            <a:spAutoFit/>
          </a:bodyPr>
          <a:lstStyle/>
          <a:p>
            <a:pPr algn="l"/>
            <a:r>
              <a:rPr lang="de-DE" sz="1400" b="1" dirty="0"/>
              <a:t>Beobachten</a:t>
            </a:r>
          </a:p>
        </p:txBody>
      </p:sp>
      <p:pic>
        <p:nvPicPr>
          <p:cNvPr id="23" name="Grafik 22" descr="Gruppenbrainstorming mit einfarbiger Füllung">
            <a:extLst>
              <a:ext uri="{FF2B5EF4-FFF2-40B4-BE49-F238E27FC236}">
                <a16:creationId xmlns:a16="http://schemas.microsoft.com/office/drawing/2014/main" id="{951F45F5-7C9F-1378-67FB-E82BBEF408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44951" y="855515"/>
            <a:ext cx="887464" cy="887464"/>
          </a:xfrm>
          <a:prstGeom prst="rect">
            <a:avLst/>
          </a:prstGeom>
        </p:spPr>
      </p:pic>
    </p:spTree>
    <p:extLst>
      <p:ext uri="{BB962C8B-B14F-4D97-AF65-F5344CB8AC3E}">
        <p14:creationId xmlns:p14="http://schemas.microsoft.com/office/powerpoint/2010/main" val="9274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63AC5-CDA0-C591-69B6-892EB7941DD0}"/>
              </a:ext>
            </a:extLst>
          </p:cNvPr>
          <p:cNvSpPr>
            <a:spLocks noGrp="1"/>
          </p:cNvSpPr>
          <p:nvPr>
            <p:ph type="title"/>
          </p:nvPr>
        </p:nvSpPr>
        <p:spPr/>
        <p:txBody>
          <a:bodyPr/>
          <a:lstStyle/>
          <a:p>
            <a:r>
              <a:rPr lang="de-DE" sz="2400" dirty="0"/>
              <a:t>Checkliste zum Abhaken</a:t>
            </a:r>
          </a:p>
        </p:txBody>
      </p:sp>
      <p:sp>
        <p:nvSpPr>
          <p:cNvPr id="3" name="Inhaltsplatzhalter 2">
            <a:extLst>
              <a:ext uri="{FF2B5EF4-FFF2-40B4-BE49-F238E27FC236}">
                <a16:creationId xmlns:a16="http://schemas.microsoft.com/office/drawing/2014/main" id="{030F9961-5EC7-F4EF-3480-4DFC2697D2B6}"/>
              </a:ext>
            </a:extLst>
          </p:cNvPr>
          <p:cNvSpPr>
            <a:spLocks noGrp="1"/>
          </p:cNvSpPr>
          <p:nvPr>
            <p:ph idx="1"/>
          </p:nvPr>
        </p:nvSpPr>
        <p:spPr>
          <a:xfrm>
            <a:off x="551384" y="1628777"/>
            <a:ext cx="8712968" cy="4294186"/>
          </a:xfrm>
        </p:spPr>
        <p:txBody>
          <a:bodyPr/>
          <a:lstStyle/>
          <a:p>
            <a:pPr marL="0" indent="0">
              <a:buNone/>
            </a:pPr>
            <a:r>
              <a:rPr lang="de-DE" sz="1600" b="1" dirty="0"/>
              <a:t>DOs</a:t>
            </a:r>
          </a:p>
          <a:p>
            <a:pPr>
              <a:buFont typeface="Courier New" panose="02070309020205020404" pitchFamily="49" charset="0"/>
              <a:buChar char="o"/>
            </a:pPr>
            <a:r>
              <a:rPr lang="de-DE" sz="1600" dirty="0"/>
              <a:t>Die Anforderungen an den Prozess sind klar definiert.</a:t>
            </a:r>
            <a:endParaRPr lang="de-DE" sz="1600" dirty="0">
              <a:solidFill>
                <a:srgbClr val="FF0000"/>
              </a:solidFill>
            </a:endParaRPr>
          </a:p>
          <a:p>
            <a:pPr>
              <a:buFont typeface="Courier New" panose="02070309020205020404" pitchFamily="49" charset="0"/>
              <a:buChar char="o"/>
            </a:pPr>
            <a:r>
              <a:rPr lang="de-DE" sz="1600" dirty="0"/>
              <a:t>Die oberste Führung hat die strategische Bedeutung des Themas erkannt,</a:t>
            </a:r>
            <a:br>
              <a:rPr lang="de-DE" sz="1600" dirty="0"/>
            </a:br>
            <a:r>
              <a:rPr lang="de-DE" sz="1600" dirty="0"/>
              <a:t>Bewusstsein zum Veränderungsprozess ist vorhanden und im Projektplan berücksichtigt (unter anderem Kommunikation nach intern).</a:t>
            </a:r>
          </a:p>
          <a:p>
            <a:pPr>
              <a:buFont typeface="Courier New" panose="02070309020205020404" pitchFamily="49" charset="0"/>
              <a:buChar char="o"/>
            </a:pPr>
            <a:r>
              <a:rPr lang="de-DE" sz="1600" dirty="0"/>
              <a:t>Die Ressourcen stehen den Beteiligten zur Verfügung </a:t>
            </a:r>
            <a:r>
              <a:rPr lang="de-DE" sz="1600" dirty="0">
                <a:sym typeface="Wingdings" panose="05000000000000000000" pitchFamily="2" charset="2"/>
              </a:rPr>
              <a:t> </a:t>
            </a:r>
            <a:r>
              <a:rPr lang="de-DE" sz="1600" dirty="0"/>
              <a:t>Verantwortlichkeiten sind vergeben, das Team ist zusammengestellt und informiert über die Schritte.</a:t>
            </a:r>
          </a:p>
          <a:p>
            <a:pPr>
              <a:buFont typeface="Courier New" panose="02070309020205020404" pitchFamily="49" charset="0"/>
              <a:buChar char="o"/>
            </a:pPr>
            <a:r>
              <a:rPr lang="de-DE" sz="1600" dirty="0"/>
              <a:t>Die Projekt- und Zeitplanung ist abgeschlossen und wird ggf. angepasst. Regelmäßige Meetings wurden geplant mit dem Team und Entscheidungs-Meetings mit der obersten Führung.</a:t>
            </a:r>
          </a:p>
          <a:p>
            <a:pPr>
              <a:buFont typeface="Courier New" panose="02070309020205020404" pitchFamily="49" charset="0"/>
              <a:buChar char="o"/>
            </a:pPr>
            <a:r>
              <a:rPr lang="de-DE" sz="1600" dirty="0"/>
              <a:t>Die SWOT-Analyse ist durchgeführt (idealerweise mit dem Projektteam und abgestimmt mit der obersten Leitung).</a:t>
            </a:r>
          </a:p>
          <a:p>
            <a:pPr>
              <a:buFont typeface="Courier New" panose="02070309020205020404" pitchFamily="49" charset="0"/>
              <a:buChar char="o"/>
            </a:pPr>
            <a:r>
              <a:rPr lang="de-DE" sz="1600" dirty="0"/>
              <a:t>Die Interessensgruppen sind definiert.</a:t>
            </a:r>
          </a:p>
          <a:p>
            <a:pPr>
              <a:buFont typeface="Courier New" panose="02070309020205020404" pitchFamily="49" charset="0"/>
              <a:buChar char="o"/>
            </a:pPr>
            <a:endParaRPr lang="de-DE" sz="1800" dirty="0"/>
          </a:p>
        </p:txBody>
      </p:sp>
      <p:sp>
        <p:nvSpPr>
          <p:cNvPr id="4" name="Fußzeilenplatzhalter 3">
            <a:extLst>
              <a:ext uri="{FF2B5EF4-FFF2-40B4-BE49-F238E27FC236}">
                <a16:creationId xmlns:a16="http://schemas.microsoft.com/office/drawing/2014/main" id="{61A9D587-3C6D-D7F0-8DE5-E311FDC9324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4E011D-3163-FB2C-0B17-F4F258B76D0B}"/>
              </a:ext>
            </a:extLst>
          </p:cNvPr>
          <p:cNvSpPr>
            <a:spLocks noGrp="1"/>
          </p:cNvSpPr>
          <p:nvPr>
            <p:ph type="sldNum" sz="quarter" idx="4"/>
          </p:nvPr>
        </p:nvSpPr>
        <p:spPr/>
        <p:txBody>
          <a:bodyPr/>
          <a:lstStyle/>
          <a:p>
            <a:fld id="{894680D0-7A83-433A-9719-C4143F27F647}" type="slidenum">
              <a:rPr lang="de-DE" smtClean="0"/>
              <a:pPr/>
              <a:t>13</a:t>
            </a:fld>
            <a:endParaRPr lang="de-DE" dirty="0"/>
          </a:p>
        </p:txBody>
      </p:sp>
      <p:pic>
        <p:nvPicPr>
          <p:cNvPr id="6" name="Grafik 5" descr="Klemmbrett teilweise angekreuzt mit einfarbiger Füllung">
            <a:extLst>
              <a:ext uri="{FF2B5EF4-FFF2-40B4-BE49-F238E27FC236}">
                <a16:creationId xmlns:a16="http://schemas.microsoft.com/office/drawing/2014/main" id="{8DE9E595-3BA2-7B04-24D3-1A4EE833B4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3880">
            <a:off x="9291009" y="3833941"/>
            <a:ext cx="2398789" cy="2398789"/>
          </a:xfrm>
          <a:prstGeom prst="rect">
            <a:avLst/>
          </a:prstGeom>
        </p:spPr>
      </p:pic>
    </p:spTree>
    <p:extLst>
      <p:ext uri="{BB962C8B-B14F-4D97-AF65-F5344CB8AC3E}">
        <p14:creationId xmlns:p14="http://schemas.microsoft.com/office/powerpoint/2010/main" val="288483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a:extLst>
              <a:ext uri="{FF2B5EF4-FFF2-40B4-BE49-F238E27FC236}">
                <a16:creationId xmlns:a16="http://schemas.microsoft.com/office/drawing/2014/main" id="{7E1DBBB3-46CA-636C-60C9-EF43BC59A73B}"/>
              </a:ext>
            </a:extLst>
          </p:cNvPr>
          <p:cNvGraphicFramePr/>
          <p:nvPr>
            <p:extLst>
              <p:ext uri="{D42A27DB-BD31-4B8C-83A1-F6EECF244321}">
                <p14:modId xmlns:p14="http://schemas.microsoft.com/office/powerpoint/2010/main" val="947849038"/>
              </p:ext>
            </p:extLst>
          </p:nvPr>
        </p:nvGraphicFramePr>
        <p:xfrm>
          <a:off x="551384" y="1584323"/>
          <a:ext cx="8962018" cy="445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9C58CF21-3E1D-0D60-8A71-25EBA0B31DF1}"/>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177675B-6CED-83E4-FCD6-E97FE3A926A7}"/>
              </a:ext>
            </a:extLst>
          </p:cNvPr>
          <p:cNvSpPr>
            <a:spLocks noGrp="1"/>
          </p:cNvSpPr>
          <p:nvPr>
            <p:ph type="sldNum" sz="quarter" idx="4"/>
          </p:nvPr>
        </p:nvSpPr>
        <p:spPr/>
        <p:txBody>
          <a:bodyPr/>
          <a:lstStyle/>
          <a:p>
            <a:fld id="{894680D0-7A83-433A-9719-C4143F27F647}" type="slidenum">
              <a:rPr lang="de-DE" smtClean="0"/>
              <a:pPr/>
              <a:t>14</a:t>
            </a:fld>
            <a:endParaRPr lang="de-DE" dirty="0"/>
          </a:p>
        </p:txBody>
      </p:sp>
      <p:sp>
        <p:nvSpPr>
          <p:cNvPr id="16" name="Titel 1">
            <a:extLst>
              <a:ext uri="{FF2B5EF4-FFF2-40B4-BE49-F238E27FC236}">
                <a16:creationId xmlns:a16="http://schemas.microsoft.com/office/drawing/2014/main" id="{88C99175-4806-581C-6A52-76178EE54533}"/>
              </a:ext>
            </a:extLst>
          </p:cNvPr>
          <p:cNvSpPr>
            <a:spLocks noGrp="1"/>
          </p:cNvSpPr>
          <p:nvPr>
            <p:ph type="title"/>
          </p:nvPr>
        </p:nvSpPr>
        <p:spPr>
          <a:xfrm>
            <a:off x="551384" y="935038"/>
            <a:ext cx="11256616" cy="500062"/>
          </a:xfrm>
        </p:spPr>
        <p:txBody>
          <a:bodyPr/>
          <a:lstStyle/>
          <a:p>
            <a:r>
              <a:rPr lang="de-DE" sz="2400" dirty="0"/>
              <a:t>Jetzt geht’s los …</a:t>
            </a:r>
          </a:p>
        </p:txBody>
      </p:sp>
      <p:sp>
        <p:nvSpPr>
          <p:cNvPr id="17" name="Inhaltsplatzhalter 2">
            <a:extLst>
              <a:ext uri="{FF2B5EF4-FFF2-40B4-BE49-F238E27FC236}">
                <a16:creationId xmlns:a16="http://schemas.microsoft.com/office/drawing/2014/main" id="{8311A454-C106-A6DE-E2D0-BCE5EC233497}"/>
              </a:ext>
            </a:extLst>
          </p:cNvPr>
          <p:cNvSpPr>
            <a:spLocks noGrp="1"/>
          </p:cNvSpPr>
          <p:nvPr>
            <p:ph idx="1"/>
          </p:nvPr>
        </p:nvSpPr>
        <p:spPr>
          <a:xfrm>
            <a:off x="551384" y="1628776"/>
            <a:ext cx="8962018" cy="4697413"/>
          </a:xfrm>
        </p:spPr>
        <p:txBody>
          <a:bodyPr/>
          <a:lstStyle/>
          <a:p>
            <a:pPr marL="0" indent="0">
              <a:buNone/>
            </a:pPr>
            <a:r>
              <a:rPr lang="de-DE" sz="1400" dirty="0"/>
              <a:t>…  wir starten nun gemeinsam mit der Festlegung des Bilanzrahmens für die Erhebung des Status quo.</a:t>
            </a:r>
          </a:p>
        </p:txBody>
      </p:sp>
      <p:sp>
        <p:nvSpPr>
          <p:cNvPr id="2" name="Textfeld 1">
            <a:extLst>
              <a:ext uri="{FF2B5EF4-FFF2-40B4-BE49-F238E27FC236}">
                <a16:creationId xmlns:a16="http://schemas.microsoft.com/office/drawing/2014/main" id="{CCFEA84F-D3E5-6CD1-D057-F9E9DC290229}"/>
              </a:ext>
            </a:extLst>
          </p:cNvPr>
          <p:cNvSpPr txBox="1"/>
          <p:nvPr/>
        </p:nvSpPr>
        <p:spPr>
          <a:xfrm>
            <a:off x="867657" y="4732689"/>
            <a:ext cx="7920880" cy="2215991"/>
          </a:xfrm>
          <a:prstGeom prst="rect">
            <a:avLst/>
          </a:prstGeom>
          <a:noFill/>
        </p:spPr>
        <p:txBody>
          <a:bodyPr wrap="square" rtlCol="0">
            <a:spAutoFit/>
          </a:bodyPr>
          <a:lstStyle/>
          <a:p>
            <a:pPr algn="l"/>
            <a:r>
              <a:rPr lang="de-DE" sz="1200" b="1" dirty="0"/>
              <a:t>In diesem Schritt</a:t>
            </a:r>
          </a:p>
          <a:p>
            <a:pPr marL="342900" indent="-342900" algn="l">
              <a:buFont typeface="Arial" panose="020B0604020202020204" pitchFamily="34" charset="0"/>
              <a:buChar char="•"/>
            </a:pPr>
            <a:r>
              <a:rPr lang="de-DE" sz="1200" dirty="0">
                <a:hlinkClick r:id="rId7" action="ppaction://hlinksldjump">
                  <a:extLst>
                    <a:ext uri="{A12FA001-AC4F-418D-AE19-62706E023703}">
                      <ahyp:hlinkClr xmlns:ahyp="http://schemas.microsoft.com/office/drawing/2018/hyperlinkcolor" val="tx"/>
                    </a:ext>
                  </a:extLst>
                </a:hlinkClick>
              </a:rPr>
              <a:t>Legen Sie den Rahmen für einen Corporate Carbon Footprint fest</a:t>
            </a:r>
            <a:endParaRPr lang="de-DE" sz="1200" dirty="0"/>
          </a:p>
          <a:p>
            <a:pPr marL="342900" indent="-342900" algn="l">
              <a:buFont typeface="Arial" panose="020B0604020202020204" pitchFamily="34" charset="0"/>
              <a:buChar char="•"/>
            </a:pPr>
            <a:r>
              <a:rPr lang="de-DE" sz="1200" dirty="0">
                <a:hlinkClick r:id="rId8" action="ppaction://hlinksldjump">
                  <a:extLst>
                    <a:ext uri="{A12FA001-AC4F-418D-AE19-62706E023703}">
                      <ahyp:hlinkClr xmlns:ahyp="http://schemas.microsoft.com/office/drawing/2018/hyperlinkcolor" val="tx"/>
                    </a:ext>
                  </a:extLst>
                </a:hlinkClick>
              </a:rPr>
              <a:t>Lernen Sie die verschiedenen Scopes einer Bilanz kennen</a:t>
            </a:r>
            <a:endParaRPr lang="de-DE" sz="1200" dirty="0"/>
          </a:p>
          <a:p>
            <a:pPr marL="342900" indent="-342900" algn="l">
              <a:buFont typeface="Arial" panose="020B0604020202020204" pitchFamily="34" charset="0"/>
              <a:buChar char="•"/>
            </a:pPr>
            <a:r>
              <a:rPr lang="de-DE" sz="1200" dirty="0">
                <a:hlinkClick r:id="rId9" action="ppaction://hlinksldjump"/>
              </a:rPr>
              <a:t>Erfahren Sie, wie Emissionen berechnet werden</a:t>
            </a:r>
            <a:endParaRPr lang="de-DE" sz="1200" dirty="0"/>
          </a:p>
          <a:p>
            <a:pPr marL="342900" indent="-342900" algn="l">
              <a:buFont typeface="Arial" panose="020B0604020202020204" pitchFamily="34" charset="0"/>
              <a:buChar char="•"/>
            </a:pPr>
            <a:r>
              <a:rPr lang="de-DE" sz="1200" dirty="0">
                <a:hlinkClick r:id="rId10" action="ppaction://hlinksldjump">
                  <a:extLst>
                    <a:ext uri="{A12FA001-AC4F-418D-AE19-62706E023703}">
                      <ahyp:hlinkClr xmlns:ahyp="http://schemas.microsoft.com/office/drawing/2018/hyperlinkcolor" val="tx"/>
                    </a:ext>
                  </a:extLst>
                </a:hlinkClick>
              </a:rPr>
              <a:t>Planen Sie Ihre Datenerfassung</a:t>
            </a:r>
            <a:endParaRPr lang="de-DE" sz="1200" dirty="0"/>
          </a:p>
          <a:p>
            <a:pPr marL="342900" indent="-342900" algn="l">
              <a:buFont typeface="Arial" panose="020B0604020202020204" pitchFamily="34" charset="0"/>
              <a:buChar char="•"/>
            </a:pPr>
            <a:r>
              <a:rPr lang="de-DE" sz="1200" dirty="0">
                <a:hlinkClick r:id="rId11" action="ppaction://hlinksldjump">
                  <a:extLst>
                    <a:ext uri="{A12FA001-AC4F-418D-AE19-62706E023703}">
                      <ahyp:hlinkClr xmlns:ahyp="http://schemas.microsoft.com/office/drawing/2018/hyperlinkcolor" val="tx"/>
                    </a:ext>
                  </a:extLst>
                </a:hlinkClick>
              </a:rPr>
              <a:t>Exkurs: Lernen Sie, wie man Strom bilanziert</a:t>
            </a:r>
            <a:endParaRPr lang="de-DE" sz="1200" dirty="0"/>
          </a:p>
          <a:p>
            <a:pPr marL="342900" indent="-342900" algn="l">
              <a:buFont typeface="Arial" panose="020B0604020202020204" pitchFamily="34" charset="0"/>
              <a:buChar char="•"/>
            </a:pPr>
            <a:r>
              <a:rPr lang="de-DE" sz="1200" dirty="0">
                <a:hlinkClick r:id="rId12" action="ppaction://hlinksldjump">
                  <a:extLst>
                    <a:ext uri="{A12FA001-AC4F-418D-AE19-62706E023703}">
                      <ahyp:hlinkClr xmlns:ahyp="http://schemas.microsoft.com/office/drawing/2018/hyperlinkcolor" val="tx"/>
                    </a:ext>
                  </a:extLst>
                </a:hlinkClick>
              </a:rPr>
              <a:t>Lernen Sie verschiedene Methoden zu Identifizierung der wesentlichen Scope 3 Kategorien kennen</a:t>
            </a:r>
            <a:endParaRPr lang="de-DE" sz="1200" dirty="0"/>
          </a:p>
          <a:p>
            <a:pPr marL="342900" indent="-342900" algn="l">
              <a:buFont typeface="Arial" panose="020B0604020202020204" pitchFamily="34" charset="0"/>
              <a:buChar char="•"/>
            </a:pPr>
            <a:r>
              <a:rPr lang="de-DE" sz="1200" dirty="0">
                <a:hlinkClick r:id="rId13" action="ppaction://hlinksldjump">
                  <a:extLst>
                    <a:ext uri="{A12FA001-AC4F-418D-AE19-62706E023703}">
                      <ahyp:hlinkClr xmlns:ahyp="http://schemas.microsoft.com/office/drawing/2018/hyperlinkcolor" val="tx"/>
                    </a:ext>
                  </a:extLst>
                </a:hlinkClick>
              </a:rPr>
              <a:t>Lernen Sie verschiedene Tools zur Berechnung der Klimabilanz kennen</a:t>
            </a:r>
            <a:endParaRPr lang="de-DE" sz="1400" dirty="0"/>
          </a:p>
          <a:p>
            <a:pPr marL="342900" indent="-342900" algn="l">
              <a:buFont typeface="Arial" panose="020B0604020202020204" pitchFamily="34" charset="0"/>
              <a:buChar char="•"/>
            </a:pPr>
            <a:endParaRPr lang="de-DE" sz="1400" dirty="0"/>
          </a:p>
          <a:p>
            <a:pPr marL="342900" indent="-342900" algn="l">
              <a:buFont typeface="Arial" panose="020B0604020202020204" pitchFamily="34" charset="0"/>
              <a:buChar char="•"/>
            </a:pPr>
            <a:endParaRPr lang="de-DE" sz="1400" dirty="0"/>
          </a:p>
          <a:p>
            <a:pPr marL="342900" indent="-342900" algn="l">
              <a:buFont typeface="Arial" panose="020B0604020202020204" pitchFamily="34" charset="0"/>
              <a:buChar char="•"/>
            </a:pPr>
            <a:endParaRPr lang="de-DE" sz="1400" dirty="0"/>
          </a:p>
        </p:txBody>
      </p:sp>
      <p:sp>
        <p:nvSpPr>
          <p:cNvPr id="19" name="Ellipse 18">
            <a:extLst>
              <a:ext uri="{FF2B5EF4-FFF2-40B4-BE49-F238E27FC236}">
                <a16:creationId xmlns:a16="http://schemas.microsoft.com/office/drawing/2014/main" id="{24E5B70A-6D39-05BA-0C65-7A75F7C21E6C}"/>
              </a:ext>
            </a:extLst>
          </p:cNvPr>
          <p:cNvSpPr/>
          <p:nvPr/>
        </p:nvSpPr>
        <p:spPr>
          <a:xfrm>
            <a:off x="6383238" y="3587014"/>
            <a:ext cx="445043" cy="445043"/>
          </a:xfrm>
          <a:prstGeom prst="ellipse">
            <a:avLst/>
          </a:prstGeom>
          <a:solidFill>
            <a:srgbClr val="3B687F"/>
          </a:solidFill>
          <a:ln w="25400" cap="flat" cmpd="sng" algn="ctr">
            <a:solidFill>
              <a:srgbClr val="FFFFFF">
                <a:hueOff val="0"/>
                <a:satOff val="0"/>
                <a:lumOff val="0"/>
                <a:alphaOff val="0"/>
              </a:srgbClr>
            </a:solidFill>
            <a:prstDash val="solid"/>
          </a:ln>
          <a:effectLst/>
        </p:spPr>
      </p:sp>
      <p:pic>
        <p:nvPicPr>
          <p:cNvPr id="3" name="Grafik 2" descr="Krabbeln mit einfarbiger Füllung">
            <a:extLst>
              <a:ext uri="{FF2B5EF4-FFF2-40B4-BE49-F238E27FC236}">
                <a16:creationId xmlns:a16="http://schemas.microsoft.com/office/drawing/2014/main" id="{9F9C749C-5999-369D-8568-9088720CBBA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4458" y="3662920"/>
            <a:ext cx="288000" cy="288000"/>
          </a:xfrm>
          <a:prstGeom prst="rect">
            <a:avLst/>
          </a:prstGeom>
        </p:spPr>
      </p:pic>
      <p:pic>
        <p:nvPicPr>
          <p:cNvPr id="6" name="Grafik 5" descr="Lupe mit einfarbiger Füllung">
            <a:extLst>
              <a:ext uri="{FF2B5EF4-FFF2-40B4-BE49-F238E27FC236}">
                <a16:creationId xmlns:a16="http://schemas.microsoft.com/office/drawing/2014/main" id="{FCD7B3E5-A406-38C3-38F9-3396BCF8932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390598" y="3672993"/>
            <a:ext cx="288000" cy="288000"/>
          </a:xfrm>
          <a:prstGeom prst="rect">
            <a:avLst/>
          </a:prstGeom>
        </p:spPr>
      </p:pic>
      <p:pic>
        <p:nvPicPr>
          <p:cNvPr id="7" name="Grafik 6" descr="Lupe mit einfarbiger Füllung">
            <a:extLst>
              <a:ext uri="{FF2B5EF4-FFF2-40B4-BE49-F238E27FC236}">
                <a16:creationId xmlns:a16="http://schemas.microsoft.com/office/drawing/2014/main" id="{FFE14BD8-767F-49F6-DB2D-9570269E3C8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93192" y="3662920"/>
            <a:ext cx="288000" cy="288000"/>
          </a:xfrm>
          <a:prstGeom prst="rect">
            <a:avLst/>
          </a:prstGeom>
        </p:spPr>
      </p:pic>
      <p:pic>
        <p:nvPicPr>
          <p:cNvPr id="8" name="Grafik 7" descr="Lupe mit einfarbiger Füllung">
            <a:extLst>
              <a:ext uri="{FF2B5EF4-FFF2-40B4-BE49-F238E27FC236}">
                <a16:creationId xmlns:a16="http://schemas.microsoft.com/office/drawing/2014/main" id="{9568B823-FA33-1ECB-91FF-787C967BE73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32208" y="3677974"/>
            <a:ext cx="288000" cy="288000"/>
          </a:xfrm>
          <a:prstGeom prst="rect">
            <a:avLst/>
          </a:prstGeom>
        </p:spPr>
      </p:pic>
      <p:pic>
        <p:nvPicPr>
          <p:cNvPr id="9" name="Grafik 8" descr="Volltreffer mit einfarbiger Füllung">
            <a:extLst>
              <a:ext uri="{FF2B5EF4-FFF2-40B4-BE49-F238E27FC236}">
                <a16:creationId xmlns:a16="http://schemas.microsoft.com/office/drawing/2014/main" id="{B3E5C542-5A66-56E9-4184-FF940D381B7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461759" y="3662920"/>
            <a:ext cx="288000" cy="288000"/>
          </a:xfrm>
          <a:prstGeom prst="rect">
            <a:avLst/>
          </a:prstGeom>
        </p:spPr>
      </p:pic>
    </p:spTree>
    <p:extLst>
      <p:ext uri="{BB962C8B-B14F-4D97-AF65-F5344CB8AC3E}">
        <p14:creationId xmlns:p14="http://schemas.microsoft.com/office/powerpoint/2010/main" val="413972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5E199-FE0F-94A8-AB45-C1C77AD06CFD}"/>
              </a:ext>
            </a:extLst>
          </p:cNvPr>
          <p:cNvSpPr>
            <a:spLocks noGrp="1"/>
          </p:cNvSpPr>
          <p:nvPr>
            <p:ph type="title"/>
          </p:nvPr>
        </p:nvSpPr>
        <p:spPr/>
        <p:txBody>
          <a:bodyPr/>
          <a:lstStyle/>
          <a:p>
            <a:r>
              <a:rPr lang="de-DE" sz="2400" dirty="0"/>
              <a:t>Den Rahmen festlegen: Bilanzierungsansatz und Bilanzjahr</a:t>
            </a:r>
          </a:p>
        </p:txBody>
      </p:sp>
      <p:sp>
        <p:nvSpPr>
          <p:cNvPr id="4" name="Fußzeilenplatzhalter 3">
            <a:extLst>
              <a:ext uri="{FF2B5EF4-FFF2-40B4-BE49-F238E27FC236}">
                <a16:creationId xmlns:a16="http://schemas.microsoft.com/office/drawing/2014/main" id="{CC2D19A0-B8BF-6874-4566-F7E919CE94CF}"/>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868CCFAC-6D36-1C1B-2764-73EDCA926C46}"/>
              </a:ext>
            </a:extLst>
          </p:cNvPr>
          <p:cNvSpPr>
            <a:spLocks noGrp="1"/>
          </p:cNvSpPr>
          <p:nvPr>
            <p:ph type="sldNum" sz="quarter" idx="4"/>
          </p:nvPr>
        </p:nvSpPr>
        <p:spPr/>
        <p:txBody>
          <a:bodyPr/>
          <a:lstStyle/>
          <a:p>
            <a:fld id="{894680D0-7A83-433A-9719-C4143F27F647}" type="slidenum">
              <a:rPr lang="de-DE" smtClean="0"/>
              <a:pPr/>
              <a:t>15</a:t>
            </a:fld>
            <a:endParaRPr lang="de-DE" dirty="0"/>
          </a:p>
        </p:txBody>
      </p:sp>
      <p:sp>
        <p:nvSpPr>
          <p:cNvPr id="6" name="Textplatzhalter 5">
            <a:extLst>
              <a:ext uri="{FF2B5EF4-FFF2-40B4-BE49-F238E27FC236}">
                <a16:creationId xmlns:a16="http://schemas.microsoft.com/office/drawing/2014/main" id="{7926A1C0-491F-3600-DF60-F233F07F76D8}"/>
              </a:ext>
            </a:extLst>
          </p:cNvPr>
          <p:cNvSpPr txBox="1">
            <a:spLocks/>
          </p:cNvSpPr>
          <p:nvPr/>
        </p:nvSpPr>
        <p:spPr bwMode="auto">
          <a:xfrm>
            <a:off x="551384" y="1624407"/>
            <a:ext cx="6552728"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sz="1400" b="1" kern="0" dirty="0"/>
              <a:t>1. Bilanzgrenze </a:t>
            </a:r>
          </a:p>
          <a:p>
            <a:pPr marL="0" indent="0">
              <a:buFontTx/>
              <a:buNone/>
            </a:pPr>
            <a:r>
              <a:rPr lang="de-DE" sz="1400" kern="0" dirty="0"/>
              <a:t>Zunächst sollten Sie festlegen, welche Gesellschaften oder Standorte in die Bilanz aufgenommen werden. Dazu gibt es zwei Ansätze: </a:t>
            </a:r>
          </a:p>
          <a:p>
            <a:r>
              <a:rPr lang="de-DE" sz="1400" kern="0" dirty="0"/>
              <a:t>Kontrollansatz bei &gt; 50 % wirtschaftlicher Anteil und/oder der Kontrolle über die Geschäftssteuerung</a:t>
            </a:r>
          </a:p>
          <a:p>
            <a:r>
              <a:rPr lang="de-DE" sz="1400" kern="0" dirty="0"/>
              <a:t>Anteilsansatz: Emissionszuordnung nach Gesellschaftsanteilen (bei Investoren und Banken zutreffend)</a:t>
            </a:r>
          </a:p>
          <a:p>
            <a:pPr marL="0" indent="0">
              <a:buNone/>
            </a:pPr>
            <a:r>
              <a:rPr lang="de-DE" sz="1400" kern="0" dirty="0"/>
              <a:t>Wenn Sie über mehrere Gesellschaften und Standorte verfügen, können Sie die Wesentlichen auswählen. Auch ein Pilotstandort eignet sich, um erste Erfahrungen zu sammeln. </a:t>
            </a:r>
            <a:r>
              <a:rPr lang="de-DE" sz="1400" dirty="0">
                <a:sym typeface="Wingdings" panose="05000000000000000000" pitchFamily="2" charset="2"/>
              </a:rPr>
              <a:t>Schauen Sie sich dann im ersten Schritt die Zentrale an.</a:t>
            </a:r>
          </a:p>
          <a:p>
            <a:pPr marL="0" indent="0">
              <a:buNone/>
            </a:pPr>
            <a:endParaRPr lang="de-DE" sz="1400" kern="0" dirty="0"/>
          </a:p>
          <a:p>
            <a:pPr marL="0" indent="0">
              <a:buFontTx/>
              <a:buNone/>
            </a:pPr>
            <a:r>
              <a:rPr lang="de-DE" sz="1400" b="1" kern="0" dirty="0"/>
              <a:t>2. Bilanzjahr</a:t>
            </a:r>
          </a:p>
          <a:p>
            <a:pPr marL="0" indent="0">
              <a:buFontTx/>
              <a:buNone/>
            </a:pPr>
            <a:r>
              <a:rPr lang="de-DE" sz="1400" kern="0" dirty="0"/>
              <a:t>Daneben ist das Bilanzjahr zu wählen. Greifen Sie auf ein Jahr zurück, zu dem Ihnen Daten wie Energieverbräuche bereits vollständig vorliegen. Aber gehen Sie dabei nicht zu weit zurück. Unternehmen ändern sich stetig. Sie möchten die Realität so gut es geht abbilden. </a:t>
            </a:r>
          </a:p>
        </p:txBody>
      </p:sp>
      <p:sp>
        <p:nvSpPr>
          <p:cNvPr id="7" name="Rechteck 6">
            <a:extLst>
              <a:ext uri="{FF2B5EF4-FFF2-40B4-BE49-F238E27FC236}">
                <a16:creationId xmlns:a16="http://schemas.microsoft.com/office/drawing/2014/main" id="{9092F25A-7001-B2DC-CACC-F7E0AF496730}"/>
              </a:ext>
            </a:extLst>
          </p:cNvPr>
          <p:cNvSpPr/>
          <p:nvPr/>
        </p:nvSpPr>
        <p:spPr bwMode="auto">
          <a:xfrm>
            <a:off x="7488637" y="1624407"/>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Bilanzgrenzen: Welcher Ansatz spiegelt die Unternehmensrealität am besten wider? </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algn="l"/>
            <a:r>
              <a:rPr lang="de-DE" sz="1400" dirty="0">
                <a:sym typeface="Wingdings" panose="05000000000000000000" pitchFamily="2" charset="2"/>
              </a:rPr>
              <a:t>Nach dem Standard des GHG-</a:t>
            </a:r>
            <a:r>
              <a:rPr lang="de-DE" sz="1400" dirty="0" err="1">
                <a:sym typeface="Wingdings" panose="05000000000000000000" pitchFamily="2" charset="2"/>
              </a:rPr>
              <a:t>Protocols</a:t>
            </a:r>
            <a:r>
              <a:rPr lang="de-DE" sz="1400" dirty="0">
                <a:sym typeface="Wingdings" panose="05000000000000000000" pitchFamily="2" charset="2"/>
              </a:rPr>
              <a:t> muss die Bilanzgrenze gezogen werden. Welche Standorte und Gesellschaften erfassen Sie in der Bilanz? </a:t>
            </a:r>
          </a:p>
          <a:p>
            <a:pPr algn="l"/>
            <a:endParaRPr lang="de-DE" sz="1400" dirty="0">
              <a:sym typeface="Wingdings" panose="05000000000000000000" pitchFamily="2" charset="2"/>
            </a:endParaRPr>
          </a:p>
          <a:p>
            <a:pPr algn="l"/>
            <a:r>
              <a:rPr lang="de-DE" sz="1400" dirty="0">
                <a:sym typeface="Wingdings" panose="05000000000000000000" pitchFamily="2" charset="2"/>
              </a:rPr>
              <a:t>Dazu gibt es verschiedene Ansätze: In der Regel trifft der organisatorische Ansatz zu. Alle Gesellschaften und Standorte, über die das Unternehmen Kontrolle ausübt, sind zu erfassen. </a:t>
            </a:r>
          </a:p>
          <a:p>
            <a:pPr algn="l"/>
            <a:endParaRPr lang="de-DE" sz="1400" dirty="0">
              <a:sym typeface="Wingdings" panose="05000000000000000000" pitchFamily="2" charset="2"/>
            </a:endParaRPr>
          </a:p>
          <a:p>
            <a:pPr algn="l"/>
            <a:r>
              <a:rPr lang="de-DE" sz="1400" dirty="0">
                <a:sym typeface="Wingdings" panose="05000000000000000000" pitchFamily="2" charset="2"/>
              </a:rPr>
              <a:t>Ziel ist die Abdeckung von etwa 95 % der Emissionen. Bis zu 5 % der Emissionen (geschätzt) können vernachlässigt werden. Es muss nicht jeder Verwaltungsstandort mit erfasst werden. Sonst verlieren Sie sich in unwichtigen Details.</a:t>
            </a:r>
          </a:p>
          <a:p>
            <a:pPr algn="l"/>
            <a:endParaRPr lang="de-DE" sz="1400" dirty="0">
              <a:sym typeface="Wingdings" panose="05000000000000000000" pitchFamily="2" charset="2"/>
            </a:endParaRPr>
          </a:p>
          <a:p>
            <a:pPr algn="l"/>
            <a:r>
              <a:rPr lang="de-DE" sz="1400" dirty="0">
                <a:sym typeface="Wingdings" panose="05000000000000000000" pitchFamily="2" charset="2"/>
              </a:rPr>
              <a:t>Unser Tipp: Fangen Sie mit einem Standort an und erweitern Sie sukzessive die Bilanz auf den geforderten Rahmen. </a:t>
            </a:r>
          </a:p>
        </p:txBody>
      </p:sp>
    </p:spTree>
    <p:extLst>
      <p:ext uri="{BB962C8B-B14F-4D97-AF65-F5344CB8AC3E}">
        <p14:creationId xmlns:p14="http://schemas.microsoft.com/office/powerpoint/2010/main" val="21166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09D298B-232D-4CF7-B47F-1163FDFFE961}"/>
              </a:ext>
            </a:extLst>
          </p:cNvPr>
          <p:cNvSpPr>
            <a:spLocks noGrp="1"/>
          </p:cNvSpPr>
          <p:nvPr>
            <p:ph type="title"/>
          </p:nvPr>
        </p:nvSpPr>
        <p:spPr/>
        <p:txBody>
          <a:bodyPr/>
          <a:lstStyle/>
          <a:p>
            <a:pPr lvl="2"/>
            <a:r>
              <a:rPr lang="de-DE" sz="2400" dirty="0">
                <a:latin typeface="+mj-lt"/>
                <a:ea typeface="+mj-ea"/>
                <a:cs typeface="+mj-cs"/>
              </a:rPr>
              <a:t>Welche Emissionen gibt es?</a:t>
            </a:r>
            <a:endParaRPr lang="de-DE" sz="3200" b="1" kern="900" dirty="0">
              <a:solidFill>
                <a:schemeClr val="tx1"/>
              </a:solidFill>
              <a:latin typeface="Calibri" pitchFamily="34" charset="0"/>
              <a:ea typeface="+mj-ea"/>
              <a:cs typeface="Gotham Black" pitchFamily="50" charset="0"/>
            </a:endParaRPr>
          </a:p>
        </p:txBody>
      </p:sp>
      <p:sp>
        <p:nvSpPr>
          <p:cNvPr id="4" name="Foliennummernplatzhalter 3">
            <a:extLst>
              <a:ext uri="{FF2B5EF4-FFF2-40B4-BE49-F238E27FC236}">
                <a16:creationId xmlns:a16="http://schemas.microsoft.com/office/drawing/2014/main" id="{C2180E08-695E-4CCB-A7F4-10D1DFEB0F11}"/>
              </a:ext>
            </a:extLst>
          </p:cNvPr>
          <p:cNvSpPr>
            <a:spLocks noGrp="1"/>
          </p:cNvSpPr>
          <p:nvPr>
            <p:ph type="sldNum" sz="quarter" idx="4"/>
          </p:nvPr>
        </p:nvSpPr>
        <p:spPr/>
        <p:txBody>
          <a:bodyPr/>
          <a:lstStyle/>
          <a:p>
            <a:fld id="{AC8AA414-3727-4FA8-984B-21D393551BF7}" type="slidenum">
              <a:rPr lang="de-DE" smtClean="0"/>
              <a:pPr/>
              <a:t>16</a:t>
            </a:fld>
            <a:endParaRPr lang="de-DE" dirty="0"/>
          </a:p>
        </p:txBody>
      </p:sp>
      <p:sp>
        <p:nvSpPr>
          <p:cNvPr id="2" name="Rechteck 1">
            <a:extLst>
              <a:ext uri="{FF2B5EF4-FFF2-40B4-BE49-F238E27FC236}">
                <a16:creationId xmlns:a16="http://schemas.microsoft.com/office/drawing/2014/main" id="{DA885392-0E23-D82C-F9BF-7BA60AFEEEB9}"/>
              </a:ext>
            </a:extLst>
          </p:cNvPr>
          <p:cNvSpPr/>
          <p:nvPr/>
        </p:nvSpPr>
        <p:spPr bwMode="auto">
          <a:xfrm>
            <a:off x="7488000" y="1624240"/>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algn="l"/>
            <a:r>
              <a:rPr lang="de-DE" sz="1400" b="1" dirty="0"/>
              <a:t>Emissionen werden im GHG-Protocol in Scopes unterteilt: </a:t>
            </a:r>
          </a:p>
          <a:p>
            <a:pPr marL="285750" indent="-285750" algn="l">
              <a:buFont typeface="Arial" panose="020B0604020202020204" pitchFamily="34" charset="0"/>
              <a:buChar char="•"/>
            </a:pPr>
            <a:r>
              <a:rPr lang="de-DE" sz="1400" b="1" dirty="0"/>
              <a:t>Scope 1 und 2 </a:t>
            </a:r>
            <a:r>
              <a:rPr lang="de-DE" sz="1400" dirty="0"/>
              <a:t>sind die Emissionen, die direkt in der Verantwortung des Unternehmens liegen und auf die Sie Einfluss haben. </a:t>
            </a:r>
            <a:r>
              <a:rPr lang="de-DE" sz="1400" b="1" dirty="0"/>
              <a:t>Die Erfassung ist verpflichtend. </a:t>
            </a:r>
          </a:p>
          <a:p>
            <a:pPr marL="285750" indent="-285750" algn="l">
              <a:buFont typeface="Arial" panose="020B0604020202020204" pitchFamily="34" charset="0"/>
              <a:buChar char="•"/>
            </a:pPr>
            <a:r>
              <a:rPr lang="de-DE" sz="1400" dirty="0"/>
              <a:t>Scope-3-Emissionen sind alle anderen Emissionen in den vor- und nachgelagerten Prozessen. Dies macht in der Regel den Hauptteil der Emissionen aus. Die Bilanzierung der </a:t>
            </a:r>
            <a:r>
              <a:rPr lang="de-DE" sz="1400" b="1" dirty="0"/>
              <a:t>wesentlichen Scope-3-Kategorien wird empfohlen und zunehmend vorausgesetzt</a:t>
            </a:r>
            <a:r>
              <a:rPr lang="de-DE" sz="1400" dirty="0"/>
              <a:t>. </a:t>
            </a:r>
          </a:p>
          <a:p>
            <a:pPr marL="285750" indent="-285750" algn="l">
              <a:buFont typeface="Arial" panose="020B0604020202020204" pitchFamily="34" charset="0"/>
              <a:buChar char="•"/>
            </a:pPr>
            <a:endParaRPr lang="de-DE" sz="1400" dirty="0">
              <a:sym typeface="Wingdings" panose="05000000000000000000" pitchFamily="2" charset="2"/>
            </a:endParaRPr>
          </a:p>
          <a:p>
            <a:pPr algn="l"/>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Treibhausgase:</a:t>
            </a:r>
          </a:p>
          <a:p>
            <a:pPr marL="285750" indent="-285750" algn="l">
              <a:buFont typeface="Arial" panose="020B0604020202020204" pitchFamily="34" charset="0"/>
              <a:buChar char="•"/>
            </a:pPr>
            <a:r>
              <a:rPr lang="de-DE" sz="1400" dirty="0">
                <a:latin typeface="Arial" panose="020B0604020202020204" pitchFamily="34" charset="0"/>
                <a:cs typeface="Arial" panose="020B0604020202020204" pitchFamily="34" charset="0"/>
              </a:rPr>
              <a:t>Neben CO</a:t>
            </a:r>
            <a:r>
              <a:rPr lang="de-DE" sz="1400" baseline="-25000" dirty="0">
                <a:latin typeface="Arial" panose="020B0604020202020204" pitchFamily="34" charset="0"/>
                <a:cs typeface="Arial" panose="020B0604020202020204" pitchFamily="34" charset="0"/>
              </a:rPr>
              <a:t>2</a:t>
            </a:r>
            <a:r>
              <a:rPr lang="de-DE" sz="1400" dirty="0">
                <a:latin typeface="Arial" panose="020B0604020202020204" pitchFamily="34" charset="0"/>
                <a:cs typeface="Arial" panose="020B0604020202020204" pitchFamily="34" charset="0"/>
              </a:rPr>
              <a:t> gibt es noch weitere Klimagase, die vom Kyoto-Protokoll identifiziert wurden. Diese Klimagase werden mitberücksichtigt und „umgerechnet“ in CO</a:t>
            </a:r>
            <a:r>
              <a:rPr lang="de-DE" sz="1400" baseline="-25000" dirty="0">
                <a:latin typeface="Arial" panose="020B0604020202020204" pitchFamily="34" charset="0"/>
                <a:cs typeface="Arial" panose="020B0604020202020204" pitchFamily="34" charset="0"/>
              </a:rPr>
              <a:t>2</a:t>
            </a:r>
            <a:r>
              <a:rPr lang="de-DE" sz="1400" dirty="0">
                <a:latin typeface="Arial" panose="020B0604020202020204" pitchFamily="34" charset="0"/>
                <a:cs typeface="Arial" panose="020B0604020202020204" pitchFamily="34" charset="0"/>
              </a:rPr>
              <a:t>e. Daher </a:t>
            </a:r>
            <a:r>
              <a:rPr lang="de-DE" sz="1400" dirty="0">
                <a:solidFill>
                  <a:srgbClr val="000000"/>
                </a:solidFill>
                <a:latin typeface="Arial" panose="020B0604020202020204" pitchFamily="34" charset="0"/>
                <a:cs typeface="Arial" panose="020B0604020202020204" pitchFamily="34" charset="0"/>
              </a:rPr>
              <a:t>spricht man in der Bilanz von CO</a:t>
            </a:r>
            <a:r>
              <a:rPr lang="de-DE" sz="1400" baseline="-25000" dirty="0">
                <a:solidFill>
                  <a:srgbClr val="000000"/>
                </a:solidFill>
                <a:latin typeface="Arial" panose="020B0604020202020204" pitchFamily="34" charset="0"/>
                <a:cs typeface="Arial" panose="020B0604020202020204" pitchFamily="34" charset="0"/>
              </a:rPr>
              <a:t>2</a:t>
            </a:r>
            <a:r>
              <a:rPr lang="de-DE" sz="1400" dirty="0">
                <a:solidFill>
                  <a:srgbClr val="000000"/>
                </a:solidFill>
                <a:latin typeface="Arial" panose="020B0604020202020204" pitchFamily="34" charset="0"/>
                <a:cs typeface="Arial" panose="020B0604020202020204" pitchFamily="34" charset="0"/>
              </a:rPr>
              <a:t>e (das e steht für </a:t>
            </a:r>
            <a:r>
              <a:rPr lang="de-DE" sz="1400" dirty="0" err="1">
                <a:solidFill>
                  <a:srgbClr val="000000"/>
                </a:solidFill>
                <a:latin typeface="Arial" panose="020B0604020202020204" pitchFamily="34" charset="0"/>
                <a:cs typeface="Arial" panose="020B0604020202020204" pitchFamily="34" charset="0"/>
              </a:rPr>
              <a:t>equivalents</a:t>
            </a:r>
            <a:r>
              <a:rPr lang="de-DE" sz="1400" dirty="0">
                <a:solidFill>
                  <a:srgbClr val="000000"/>
                </a:solidFill>
                <a:latin typeface="Arial" panose="020B0604020202020204" pitchFamily="34" charset="0"/>
                <a:cs typeface="Arial" panose="020B0604020202020204" pitchFamily="34" charset="0"/>
              </a:rPr>
              <a:t>/Äquivalente). </a:t>
            </a:r>
            <a:endParaRPr kumimoji="0" lang="de-DE" sz="140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algn="l"/>
            <a:endParaRPr lang="de-DE" sz="1400" dirty="0">
              <a:sym typeface="Wingdings" panose="05000000000000000000" pitchFamily="2" charset="2"/>
            </a:endParaRPr>
          </a:p>
        </p:txBody>
      </p:sp>
      <p:sp>
        <p:nvSpPr>
          <p:cNvPr id="3" name="Sprechblase: rechteckig mit abgerundeten Ecken 2">
            <a:extLst>
              <a:ext uri="{FF2B5EF4-FFF2-40B4-BE49-F238E27FC236}">
                <a16:creationId xmlns:a16="http://schemas.microsoft.com/office/drawing/2014/main" id="{730A599C-6799-FFCA-C90B-3B746F5E9278}"/>
              </a:ext>
            </a:extLst>
          </p:cNvPr>
          <p:cNvSpPr/>
          <p:nvPr/>
        </p:nvSpPr>
        <p:spPr>
          <a:xfrm>
            <a:off x="7559528" y="936213"/>
            <a:ext cx="3240360" cy="565831"/>
          </a:xfrm>
          <a:prstGeom prst="wedgeRoundRectCallout">
            <a:avLst>
              <a:gd name="adj1" fmla="val 17801"/>
              <a:gd name="adj2" fmla="val 8630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rgbClr val="000000"/>
                </a:solidFill>
              </a:rPr>
              <a:t>Übrigens</a:t>
            </a:r>
            <a:r>
              <a:rPr lang="de-DE" sz="1200" dirty="0">
                <a:solidFill>
                  <a:srgbClr val="000000"/>
                </a:solidFill>
              </a:rPr>
              <a:t>: CO</a:t>
            </a:r>
            <a:r>
              <a:rPr lang="de-DE" sz="1200" baseline="-25000" dirty="0">
                <a:solidFill>
                  <a:srgbClr val="000000"/>
                </a:solidFill>
              </a:rPr>
              <a:t>2</a:t>
            </a:r>
            <a:r>
              <a:rPr lang="de-DE" sz="1200" dirty="0">
                <a:solidFill>
                  <a:srgbClr val="000000"/>
                </a:solidFill>
              </a:rPr>
              <a:t> schreibt man mit der 2 entweder neben oder unterhalb des Os. </a:t>
            </a:r>
          </a:p>
        </p:txBody>
      </p:sp>
      <p:sp>
        <p:nvSpPr>
          <p:cNvPr id="5" name="Fußzeilenplatzhalter 3">
            <a:extLst>
              <a:ext uri="{FF2B5EF4-FFF2-40B4-BE49-F238E27FC236}">
                <a16:creationId xmlns:a16="http://schemas.microsoft.com/office/drawing/2014/main" id="{8C9A7C50-38F0-5FB1-F198-A58A6D317F86}"/>
              </a:ext>
            </a:extLst>
          </p:cNvPr>
          <p:cNvSpPr>
            <a:spLocks noGrp="1"/>
          </p:cNvSpPr>
          <p:nvPr>
            <p:ph type="ftr" sz="quarter" idx="10"/>
          </p:nvPr>
        </p:nvSpPr>
        <p:spPr>
          <a:xfrm>
            <a:off x="5413289" y="6477000"/>
            <a:ext cx="6394711" cy="279400"/>
          </a:xfrm>
        </p:spPr>
        <p:txBody>
          <a:bodyPr/>
          <a:lstStyle/>
          <a:p>
            <a:r>
              <a:rPr lang="de-DE" b="1"/>
              <a:t>Handlungshilfe Klimastrategie| © LfU | IZU Infozentrum UmweltWirtschaft | 2023</a:t>
            </a:r>
            <a:endParaRPr lang="de-DE" dirty="0"/>
          </a:p>
        </p:txBody>
      </p:sp>
      <p:pic>
        <p:nvPicPr>
          <p:cNvPr id="16" name="Grafik 15">
            <a:extLst>
              <a:ext uri="{FF2B5EF4-FFF2-40B4-BE49-F238E27FC236}">
                <a16:creationId xmlns:a16="http://schemas.microsoft.com/office/drawing/2014/main" id="{B1B99C03-FF7A-33B0-2033-026DA030FB55}"/>
              </a:ext>
            </a:extLst>
          </p:cNvPr>
          <p:cNvPicPr>
            <a:picLocks noChangeAspect="1"/>
          </p:cNvPicPr>
          <p:nvPr/>
        </p:nvPicPr>
        <p:blipFill>
          <a:blip r:embed="rId3"/>
          <a:stretch>
            <a:fillRect/>
          </a:stretch>
        </p:blipFill>
        <p:spPr>
          <a:xfrm>
            <a:off x="76109" y="1618761"/>
            <a:ext cx="7388043" cy="4439278"/>
          </a:xfrm>
          <a:prstGeom prst="rect">
            <a:avLst/>
          </a:prstGeom>
        </p:spPr>
      </p:pic>
      <p:sp>
        <p:nvSpPr>
          <p:cNvPr id="7" name="Textfeld 6">
            <a:extLst>
              <a:ext uri="{FF2B5EF4-FFF2-40B4-BE49-F238E27FC236}">
                <a16:creationId xmlns:a16="http://schemas.microsoft.com/office/drawing/2014/main" id="{676E5BA2-2258-77CA-6894-7F86D8B8E28E}"/>
              </a:ext>
            </a:extLst>
          </p:cNvPr>
          <p:cNvSpPr txBox="1"/>
          <p:nvPr/>
        </p:nvSpPr>
        <p:spPr>
          <a:xfrm>
            <a:off x="263352" y="6023303"/>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28038218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8476D455-720F-B2AF-B2D3-823169396548}"/>
              </a:ext>
            </a:extLst>
          </p:cNvPr>
          <p:cNvSpPr>
            <a:spLocks noGrp="1"/>
          </p:cNvSpPr>
          <p:nvPr>
            <p:ph type="body" sz="quarter" idx="13"/>
          </p:nvPr>
        </p:nvSpPr>
        <p:spPr>
          <a:xfrm>
            <a:off x="550799" y="2223368"/>
            <a:ext cx="3513201" cy="3797672"/>
          </a:xfrm>
        </p:spPr>
        <p:txBody>
          <a:bodyPr>
            <a:normAutofit/>
          </a:bodyPr>
          <a:lstStyle/>
          <a:p>
            <a:pPr marL="0" indent="0">
              <a:buNone/>
            </a:pPr>
            <a:r>
              <a:rPr lang="de-DE" sz="1300" dirty="0"/>
              <a:t>Scope-1-Emissionen sind Emissionen, die direkt an Ihrem Firmenstandort anfallen. Dazu gehören Emissionen aus der:</a:t>
            </a:r>
          </a:p>
          <a:p>
            <a:r>
              <a:rPr lang="de-DE" sz="1300" dirty="0"/>
              <a:t>Verbrennung von Energieträgern wie Erdgas</a:t>
            </a:r>
          </a:p>
          <a:p>
            <a:r>
              <a:rPr lang="de-DE" sz="1300" dirty="0"/>
              <a:t>Emissionen durch den Betrieb von Heizkesseln und Öfen</a:t>
            </a:r>
          </a:p>
          <a:p>
            <a:r>
              <a:rPr lang="de-DE" sz="1300" dirty="0"/>
              <a:t>Emissionen der Fahrzeuge in Form von Diesel oder Benzin  </a:t>
            </a:r>
          </a:p>
          <a:p>
            <a:r>
              <a:rPr lang="de-DE" sz="1300" dirty="0"/>
              <a:t>Als Besonderheit in diesem Scope sind die Kältemittel, genauer gesagt, deren Verluste zu nennen </a:t>
            </a:r>
          </a:p>
          <a:p>
            <a:endParaRPr lang="de-DE" sz="1300" dirty="0"/>
          </a:p>
        </p:txBody>
      </p:sp>
      <p:sp>
        <p:nvSpPr>
          <p:cNvPr id="8" name="Inhaltsplatzhalter 7">
            <a:extLst>
              <a:ext uri="{FF2B5EF4-FFF2-40B4-BE49-F238E27FC236}">
                <a16:creationId xmlns:a16="http://schemas.microsoft.com/office/drawing/2014/main" id="{8461CDA9-17D3-1655-2D20-61EE491338E3}"/>
              </a:ext>
            </a:extLst>
          </p:cNvPr>
          <p:cNvSpPr>
            <a:spLocks noGrp="1"/>
          </p:cNvSpPr>
          <p:nvPr>
            <p:ph sz="quarter" idx="37"/>
          </p:nvPr>
        </p:nvSpPr>
        <p:spPr>
          <a:xfrm>
            <a:off x="550799" y="1628552"/>
            <a:ext cx="3528977" cy="467816"/>
          </a:xfrm>
        </p:spPr>
        <p:txBody>
          <a:bodyPr/>
          <a:lstStyle/>
          <a:p>
            <a:r>
              <a:rPr lang="de-DE" dirty="0"/>
              <a:t> Scope 1</a:t>
            </a:r>
          </a:p>
        </p:txBody>
      </p:sp>
      <p:sp>
        <p:nvSpPr>
          <p:cNvPr id="9" name="Textplatzhalter 8">
            <a:extLst>
              <a:ext uri="{FF2B5EF4-FFF2-40B4-BE49-F238E27FC236}">
                <a16:creationId xmlns:a16="http://schemas.microsoft.com/office/drawing/2014/main" id="{D0155751-11ED-A21E-184D-E0A59B7E8249}"/>
              </a:ext>
            </a:extLst>
          </p:cNvPr>
          <p:cNvSpPr>
            <a:spLocks noGrp="1"/>
          </p:cNvSpPr>
          <p:nvPr>
            <p:ph type="body" sz="quarter" idx="42"/>
          </p:nvPr>
        </p:nvSpPr>
        <p:spPr/>
        <p:txBody>
          <a:bodyPr>
            <a:normAutofit/>
          </a:bodyPr>
          <a:lstStyle/>
          <a:p>
            <a:pPr marL="0" indent="0">
              <a:buNone/>
            </a:pPr>
            <a:r>
              <a:rPr lang="de-DE" sz="1300" dirty="0"/>
              <a:t>Unter Scope 2 fallen indirekte Emissionen aus eingekaufter Energie wie Strom und Fernwärme. Seltene Fälle in Scope 2 sind beispielsweise auch Wasserdampf oder Fernkälte.</a:t>
            </a:r>
          </a:p>
          <a:p>
            <a:endParaRPr lang="de-DE" sz="1300" dirty="0"/>
          </a:p>
        </p:txBody>
      </p:sp>
      <p:sp>
        <p:nvSpPr>
          <p:cNvPr id="10" name="Textplatzhalter 9">
            <a:extLst>
              <a:ext uri="{FF2B5EF4-FFF2-40B4-BE49-F238E27FC236}">
                <a16:creationId xmlns:a16="http://schemas.microsoft.com/office/drawing/2014/main" id="{AC531D16-640B-9B30-0F3B-5098E7D3C711}"/>
              </a:ext>
            </a:extLst>
          </p:cNvPr>
          <p:cNvSpPr>
            <a:spLocks noGrp="1"/>
          </p:cNvSpPr>
          <p:nvPr>
            <p:ph type="body" sz="quarter" idx="43"/>
          </p:nvPr>
        </p:nvSpPr>
        <p:spPr>
          <a:xfrm>
            <a:off x="7920203" y="2223616"/>
            <a:ext cx="3887796" cy="3797672"/>
          </a:xfrm>
        </p:spPr>
        <p:txBody>
          <a:bodyPr>
            <a:normAutofit/>
          </a:bodyPr>
          <a:lstStyle/>
          <a:p>
            <a:pPr marL="0" indent="0">
              <a:buNone/>
            </a:pPr>
            <a:r>
              <a:rPr lang="de-DE" sz="1300" dirty="0"/>
              <a:t>Unter Scope 3 fallen alle indirekten Emissionen entlang der Wertschöpfungskette. Das umfasst vorgelagerte Emissionen (Emissionen, die in der Wertschöpfungskette vor Ihrer Tätigkeit anfallen) und nachgelagerte Emissionen. Dazu gehören beispielsweise Emissionen aus dem Pendlerverhalten der Mitarbeitenden (vorgelagert) oder Emissionen durch die Entsorgung eines Produktes durch den Endverbraucher (nachgelagert). </a:t>
            </a:r>
            <a:br>
              <a:rPr lang="de-DE" sz="1300" dirty="0"/>
            </a:br>
            <a:r>
              <a:rPr lang="de-DE" sz="1300" dirty="0"/>
              <a:t>Insgesamt unterscheidet man zwischen 15 Scope-3-Kategorien. </a:t>
            </a:r>
          </a:p>
          <a:p>
            <a:endParaRPr lang="de-DE" sz="1300" dirty="0"/>
          </a:p>
          <a:p>
            <a:pPr marL="0" indent="0">
              <a:buNone/>
            </a:pPr>
            <a:endParaRPr lang="de-DE" sz="1300" dirty="0"/>
          </a:p>
        </p:txBody>
      </p:sp>
      <p:sp>
        <p:nvSpPr>
          <p:cNvPr id="11" name="Inhaltsplatzhalter 10">
            <a:extLst>
              <a:ext uri="{FF2B5EF4-FFF2-40B4-BE49-F238E27FC236}">
                <a16:creationId xmlns:a16="http://schemas.microsoft.com/office/drawing/2014/main" id="{475A4D9D-1721-F7FE-04EC-65B1197E44EC}"/>
              </a:ext>
            </a:extLst>
          </p:cNvPr>
          <p:cNvSpPr>
            <a:spLocks noGrp="1"/>
          </p:cNvSpPr>
          <p:nvPr>
            <p:ph sz="quarter" idx="44"/>
          </p:nvPr>
        </p:nvSpPr>
        <p:spPr/>
        <p:txBody>
          <a:bodyPr/>
          <a:lstStyle/>
          <a:p>
            <a:pPr marL="0" indent="0">
              <a:buNone/>
            </a:pPr>
            <a:r>
              <a:rPr lang="de-DE" dirty="0"/>
              <a:t> Scope 2</a:t>
            </a:r>
          </a:p>
        </p:txBody>
      </p:sp>
      <p:sp>
        <p:nvSpPr>
          <p:cNvPr id="12" name="Inhaltsplatzhalter 11">
            <a:extLst>
              <a:ext uri="{FF2B5EF4-FFF2-40B4-BE49-F238E27FC236}">
                <a16:creationId xmlns:a16="http://schemas.microsoft.com/office/drawing/2014/main" id="{8E48A427-B5F3-0F28-15EF-38BDBB5CFBA4}"/>
              </a:ext>
            </a:extLst>
          </p:cNvPr>
          <p:cNvSpPr>
            <a:spLocks noGrp="1"/>
          </p:cNvSpPr>
          <p:nvPr>
            <p:ph sz="quarter" idx="45"/>
          </p:nvPr>
        </p:nvSpPr>
        <p:spPr>
          <a:xfrm>
            <a:off x="7906410" y="1628552"/>
            <a:ext cx="3901589" cy="467816"/>
          </a:xfrm>
        </p:spPr>
        <p:txBody>
          <a:bodyPr/>
          <a:lstStyle/>
          <a:p>
            <a:pPr marL="0" indent="0">
              <a:buNone/>
            </a:pPr>
            <a:r>
              <a:rPr lang="de-DE" dirty="0"/>
              <a:t> Scope 3</a:t>
            </a:r>
          </a:p>
        </p:txBody>
      </p:sp>
      <p:sp>
        <p:nvSpPr>
          <p:cNvPr id="4" name="Fußzeilenplatzhalter 3">
            <a:extLst>
              <a:ext uri="{FF2B5EF4-FFF2-40B4-BE49-F238E27FC236}">
                <a16:creationId xmlns:a16="http://schemas.microsoft.com/office/drawing/2014/main" id="{6CF69E09-18D3-5B4A-BE14-C7164BD20B53}"/>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13D79AD5-96CD-B1C5-643A-44E3B7EA068F}"/>
              </a:ext>
            </a:extLst>
          </p:cNvPr>
          <p:cNvSpPr>
            <a:spLocks noGrp="1"/>
          </p:cNvSpPr>
          <p:nvPr>
            <p:ph type="sldNum" sz="quarter" idx="11"/>
          </p:nvPr>
        </p:nvSpPr>
        <p:spPr/>
        <p:txBody>
          <a:bodyPr/>
          <a:lstStyle/>
          <a:p>
            <a:fld id="{894680D0-7A83-433A-9719-C4143F27F647}" type="slidenum">
              <a:rPr lang="de-DE" smtClean="0"/>
              <a:pPr/>
              <a:t>17</a:t>
            </a:fld>
            <a:endParaRPr lang="de-DE" dirty="0"/>
          </a:p>
        </p:txBody>
      </p:sp>
      <p:sp>
        <p:nvSpPr>
          <p:cNvPr id="3" name="Sprechblase: rechteckig mit abgerundeten Ecken 2">
            <a:extLst>
              <a:ext uri="{FF2B5EF4-FFF2-40B4-BE49-F238E27FC236}">
                <a16:creationId xmlns:a16="http://schemas.microsoft.com/office/drawing/2014/main" id="{E98941E1-11C8-472E-5D6C-F0FACC376328}"/>
              </a:ext>
            </a:extLst>
          </p:cNvPr>
          <p:cNvSpPr/>
          <p:nvPr/>
        </p:nvSpPr>
        <p:spPr>
          <a:xfrm>
            <a:off x="4534766" y="4538248"/>
            <a:ext cx="2929386" cy="1708625"/>
          </a:xfrm>
          <a:prstGeom prst="wedgeRoundRectCallout">
            <a:avLst>
              <a:gd name="adj1" fmla="val -34696"/>
              <a:gd name="adj2" fmla="val -5990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Wenn Sie selbst Strom über eine PV-Anlage auf dem Dach erzeugen kommt es darauf an, ob Sie diese Energie selbst nutzen. Wenn ja, ist der Strom unter Scope 2 zu erfassen. Auf </a:t>
            </a:r>
            <a:r>
              <a:rPr lang="de-DE" sz="1200" dirty="0">
                <a:solidFill>
                  <a:schemeClr val="tx1"/>
                </a:solidFill>
                <a:hlinkClick r:id="rId2" action="ppaction://hlinksldjump">
                  <a:extLst>
                    <a:ext uri="{A12FA001-AC4F-418D-AE19-62706E023703}">
                      <ahyp:hlinkClr xmlns:ahyp="http://schemas.microsoft.com/office/drawing/2018/hyperlinkcolor" val="tx"/>
                    </a:ext>
                  </a:extLst>
                </a:hlinkClick>
              </a:rPr>
              <a:t>Folie 21 </a:t>
            </a:r>
            <a:r>
              <a:rPr lang="de-DE" sz="1200" dirty="0">
                <a:solidFill>
                  <a:schemeClr val="tx1"/>
                </a:solidFill>
              </a:rPr>
              <a:t>finden Sie weitere Hinweise zum Thema.  </a:t>
            </a:r>
          </a:p>
        </p:txBody>
      </p:sp>
      <p:sp>
        <p:nvSpPr>
          <p:cNvPr id="6" name="Sprechblase: rechteckig mit abgerundeten Ecken 5">
            <a:extLst>
              <a:ext uri="{FF2B5EF4-FFF2-40B4-BE49-F238E27FC236}">
                <a16:creationId xmlns:a16="http://schemas.microsoft.com/office/drawing/2014/main" id="{FFD00F60-C7DF-6CCC-6A16-F5EC33C1862F}"/>
              </a:ext>
            </a:extLst>
          </p:cNvPr>
          <p:cNvSpPr/>
          <p:nvPr/>
        </p:nvSpPr>
        <p:spPr>
          <a:xfrm>
            <a:off x="4523826" y="3466155"/>
            <a:ext cx="2868318" cy="817705"/>
          </a:xfrm>
          <a:prstGeom prst="wedgeRoundRectCallout">
            <a:avLst>
              <a:gd name="adj1" fmla="val -36340"/>
              <a:gd name="adj2" fmla="val -6882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Strombetriebene Fahrzeuge sollten, sofern möglich, separat betrachtet werden. </a:t>
            </a:r>
          </a:p>
          <a:p>
            <a:pPr algn="ctr"/>
            <a:endParaRPr lang="de-DE" sz="1200" dirty="0">
              <a:solidFill>
                <a:srgbClr val="000000"/>
              </a:solidFill>
            </a:endParaRPr>
          </a:p>
        </p:txBody>
      </p:sp>
      <p:sp>
        <p:nvSpPr>
          <p:cNvPr id="13" name="Sprechblase: rechteckig mit abgerundeten Ecken 12">
            <a:extLst>
              <a:ext uri="{FF2B5EF4-FFF2-40B4-BE49-F238E27FC236}">
                <a16:creationId xmlns:a16="http://schemas.microsoft.com/office/drawing/2014/main" id="{3B919A1C-10F2-12AD-E118-B4D3EA7325FD}"/>
              </a:ext>
            </a:extLst>
          </p:cNvPr>
          <p:cNvSpPr/>
          <p:nvPr/>
        </p:nvSpPr>
        <p:spPr>
          <a:xfrm>
            <a:off x="8182248" y="5070544"/>
            <a:ext cx="2929386" cy="1151880"/>
          </a:xfrm>
          <a:prstGeom prst="wedgeRoundRectCallout">
            <a:avLst>
              <a:gd name="adj1" fmla="val 9356"/>
              <a:gd name="adj2" fmla="val -7016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Einen umfassenden Überblick zu den Scope-3-Emissionen erhalten Sie in der „Handlungshilfe Spezial: Scope 3“. </a:t>
            </a:r>
          </a:p>
        </p:txBody>
      </p:sp>
      <p:sp>
        <p:nvSpPr>
          <p:cNvPr id="14" name="Sprechblase: rechteckig mit abgerundeten Ecken 13">
            <a:extLst>
              <a:ext uri="{FF2B5EF4-FFF2-40B4-BE49-F238E27FC236}">
                <a16:creationId xmlns:a16="http://schemas.microsoft.com/office/drawing/2014/main" id="{C05AC5B4-79B9-9F85-5D7F-F357C3087BFF}"/>
              </a:ext>
            </a:extLst>
          </p:cNvPr>
          <p:cNvSpPr/>
          <p:nvPr/>
        </p:nvSpPr>
        <p:spPr>
          <a:xfrm>
            <a:off x="550799" y="5618270"/>
            <a:ext cx="3526991" cy="628604"/>
          </a:xfrm>
          <a:prstGeom prst="wedgeRoundRectCallout">
            <a:avLst>
              <a:gd name="adj1" fmla="val -32617"/>
              <a:gd name="adj2" fmla="val -7429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Auf </a:t>
            </a:r>
            <a:r>
              <a:rPr lang="de-DE" sz="1200" kern="0" dirty="0">
                <a:solidFill>
                  <a:schemeClr val="tx1"/>
                </a:solidFill>
                <a:hlinkClick r:id="rId3" action="ppaction://hlinksldjump">
                  <a:extLst>
                    <a:ext uri="{A12FA001-AC4F-418D-AE19-62706E023703}">
                      <ahyp:hlinkClr xmlns:ahyp="http://schemas.microsoft.com/office/drawing/2018/hyperlinkcolor" val="tx"/>
                    </a:ext>
                  </a:extLst>
                </a:hlinkClick>
              </a:rPr>
              <a:t>Folie 20 </a:t>
            </a:r>
            <a:r>
              <a:rPr lang="de-DE" sz="1200" kern="0" dirty="0">
                <a:solidFill>
                  <a:schemeClr val="tx1"/>
                </a:solidFill>
              </a:rPr>
              <a:t>finden Sie weitere Hinweise zum Umgang mit Kältemittelleckagen. </a:t>
            </a:r>
          </a:p>
        </p:txBody>
      </p:sp>
      <p:sp>
        <p:nvSpPr>
          <p:cNvPr id="15" name="Titel 1">
            <a:extLst>
              <a:ext uri="{FF2B5EF4-FFF2-40B4-BE49-F238E27FC236}">
                <a16:creationId xmlns:a16="http://schemas.microsoft.com/office/drawing/2014/main" id="{8F890117-E667-9E2B-ED94-83FA165DC760}"/>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kern="0" dirty="0"/>
              <a:t>Überblick der Emissionen </a:t>
            </a:r>
          </a:p>
        </p:txBody>
      </p:sp>
    </p:spTree>
    <p:extLst>
      <p:ext uri="{BB962C8B-B14F-4D97-AF65-F5344CB8AC3E}">
        <p14:creationId xmlns:p14="http://schemas.microsoft.com/office/powerpoint/2010/main" val="344629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Wie werden Emissionen im Unternehmen berechnet?</a:t>
            </a:r>
          </a:p>
        </p:txBody>
      </p:sp>
      <p:sp>
        <p:nvSpPr>
          <p:cNvPr id="3" name="Inhaltsplatzhalter 2"/>
          <p:cNvSpPr>
            <a:spLocks noGrp="1"/>
          </p:cNvSpPr>
          <p:nvPr>
            <p:ph idx="1"/>
          </p:nvPr>
        </p:nvSpPr>
        <p:spPr>
          <a:xfrm>
            <a:off x="563416" y="1628776"/>
            <a:ext cx="11244583" cy="4697413"/>
          </a:xfrm>
        </p:spPr>
        <p:txBody>
          <a:bodyPr/>
          <a:lstStyle/>
          <a:p>
            <a:pPr marL="0" indent="0">
              <a:buNone/>
            </a:pPr>
            <a:r>
              <a:rPr lang="de-DE" sz="1400" dirty="0"/>
              <a:t>Die Emissionslast in Unternehmen setzt sich aus zwei Faktoren zusammen: Dem</a:t>
            </a:r>
            <a:r>
              <a:rPr lang="de-DE" sz="1400" b="1" dirty="0"/>
              <a:t> Verbrauchswert </a:t>
            </a:r>
            <a:r>
              <a:rPr lang="de-DE" sz="1400" dirty="0"/>
              <a:t>und einem </a:t>
            </a:r>
            <a:r>
              <a:rPr lang="de-DE" sz="1400" b="1" dirty="0"/>
              <a:t>Emissionsfaktor</a:t>
            </a:r>
            <a:r>
              <a:rPr lang="de-DE" sz="1400" dirty="0"/>
              <a:t>. Ihr Produkt ergibt die Emissionslast. Eine robuste Datenbasis ist das A und O. Ziel ist eine möglichst hohe Dichte an Primärdaten mit guter Genauigkeit. Dennoch sollten Sie Aufwand und Nutzen abwägen. Bevor Sie sich im Datendschungel verlieren, arbeiten Sie lieber mit abgeschätzten Werten. </a:t>
            </a:r>
          </a:p>
          <a:p>
            <a:pPr marL="0" indent="0">
              <a:buNone/>
            </a:pPr>
            <a:endParaRPr lang="de-DE" sz="1400" dirty="0"/>
          </a:p>
        </p:txBody>
      </p:sp>
      <p:sp>
        <p:nvSpPr>
          <p:cNvPr id="4" name="Fußzeilenplatzhalter 3"/>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10" name="Rechteck 7">
            <a:extLst>
              <a:ext uri="{FF2B5EF4-FFF2-40B4-BE49-F238E27FC236}">
                <a16:creationId xmlns:a16="http://schemas.microsoft.com/office/drawing/2014/main" id="{B2082E30-2DCB-27E4-5833-2F1B986E6DAA}"/>
              </a:ext>
            </a:extLst>
          </p:cNvPr>
          <p:cNvSpPr/>
          <p:nvPr/>
        </p:nvSpPr>
        <p:spPr>
          <a:xfrm>
            <a:off x="563417" y="2742069"/>
            <a:ext cx="2256861" cy="1008112"/>
          </a:xfrm>
          <a:prstGeom prst="rect">
            <a:avLst/>
          </a:prstGeom>
          <a:solidFill>
            <a:srgbClr val="90ABBE"/>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b="1" dirty="0">
                <a:solidFill>
                  <a:schemeClr val="tx1"/>
                </a:solidFill>
              </a:rPr>
              <a:t>Verbrauchswert</a:t>
            </a:r>
            <a:r>
              <a:rPr lang="de-DE" sz="1400" dirty="0">
                <a:solidFill>
                  <a:schemeClr val="tx1"/>
                </a:solidFill>
              </a:rPr>
              <a:t>, beispielsweise Erdgasverbrauch</a:t>
            </a:r>
          </a:p>
        </p:txBody>
      </p:sp>
      <p:sp>
        <p:nvSpPr>
          <p:cNvPr id="11" name="Textfeld 9">
            <a:extLst>
              <a:ext uri="{FF2B5EF4-FFF2-40B4-BE49-F238E27FC236}">
                <a16:creationId xmlns:a16="http://schemas.microsoft.com/office/drawing/2014/main" id="{DE276441-BD23-DF1D-DD7D-7D127EEFF7E7}"/>
              </a:ext>
            </a:extLst>
          </p:cNvPr>
          <p:cNvSpPr txBox="1"/>
          <p:nvPr/>
        </p:nvSpPr>
        <p:spPr>
          <a:xfrm>
            <a:off x="3222438" y="2922438"/>
            <a:ext cx="360040" cy="461665"/>
          </a:xfrm>
          <a:prstGeom prst="rect">
            <a:avLst/>
          </a:prstGeom>
          <a:solidFill>
            <a:srgbClr val="90ABBE"/>
          </a:solidFill>
        </p:spPr>
        <p:txBody>
          <a:bodyPr wrap="square" rtlCol="0">
            <a:spAutoFit/>
          </a:bodyPr>
          <a:lstStyle/>
          <a:p>
            <a:r>
              <a:rPr lang="de-DE" dirty="0">
                <a:latin typeface="+mj-lt"/>
              </a:rPr>
              <a:t>X</a:t>
            </a:r>
          </a:p>
        </p:txBody>
      </p:sp>
      <p:sp>
        <p:nvSpPr>
          <p:cNvPr id="12" name="Rechteck 10">
            <a:extLst>
              <a:ext uri="{FF2B5EF4-FFF2-40B4-BE49-F238E27FC236}">
                <a16:creationId xmlns:a16="http://schemas.microsoft.com/office/drawing/2014/main" id="{8FDC4D41-39E8-0A21-86C6-690D7832148E}"/>
              </a:ext>
            </a:extLst>
          </p:cNvPr>
          <p:cNvSpPr/>
          <p:nvPr/>
        </p:nvSpPr>
        <p:spPr>
          <a:xfrm>
            <a:off x="3942518" y="2742069"/>
            <a:ext cx="2304256" cy="1008112"/>
          </a:xfrm>
          <a:prstGeom prst="rect">
            <a:avLst/>
          </a:prstGeom>
          <a:solidFill>
            <a:srgbClr val="90ABBE"/>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b="1" dirty="0">
                <a:solidFill>
                  <a:schemeClr val="tx1"/>
                </a:solidFill>
              </a:rPr>
              <a:t>Emissionsfaktor</a:t>
            </a:r>
            <a:r>
              <a:rPr lang="de-DE" sz="1400" dirty="0">
                <a:solidFill>
                  <a:schemeClr val="tx1"/>
                </a:solidFill>
              </a:rPr>
              <a:t>, </a:t>
            </a:r>
            <a:r>
              <a:rPr lang="de-DE" sz="1400" dirty="0">
                <a:solidFill>
                  <a:srgbClr val="000000"/>
                </a:solidFill>
                <a:latin typeface="+mj-lt"/>
              </a:rPr>
              <a:t>Emissionen pro Einheit wie t CO</a:t>
            </a:r>
            <a:r>
              <a:rPr lang="de-DE" sz="1400" baseline="-25000" dirty="0">
                <a:solidFill>
                  <a:srgbClr val="000000"/>
                </a:solidFill>
                <a:latin typeface="+mj-lt"/>
              </a:rPr>
              <a:t>2</a:t>
            </a:r>
            <a:r>
              <a:rPr lang="de-DE" sz="1400" dirty="0">
                <a:solidFill>
                  <a:srgbClr val="000000"/>
                </a:solidFill>
                <a:latin typeface="+mj-lt"/>
              </a:rPr>
              <a:t>e pro kWh</a:t>
            </a:r>
            <a:endParaRPr lang="de-DE" sz="1400" dirty="0">
              <a:solidFill>
                <a:schemeClr val="tx1"/>
              </a:solidFill>
            </a:endParaRPr>
          </a:p>
        </p:txBody>
      </p:sp>
      <p:sp>
        <p:nvSpPr>
          <p:cNvPr id="13" name="Würfel 11">
            <a:extLst>
              <a:ext uri="{FF2B5EF4-FFF2-40B4-BE49-F238E27FC236}">
                <a16:creationId xmlns:a16="http://schemas.microsoft.com/office/drawing/2014/main" id="{FF1856C8-4004-8B52-F5A4-4751C69038FF}"/>
              </a:ext>
            </a:extLst>
          </p:cNvPr>
          <p:cNvSpPr/>
          <p:nvPr/>
        </p:nvSpPr>
        <p:spPr>
          <a:xfrm>
            <a:off x="7212314" y="2591956"/>
            <a:ext cx="2124046" cy="1221967"/>
          </a:xfrm>
          <a:prstGeom prst="cube">
            <a:avLst/>
          </a:prstGeom>
          <a:solidFill>
            <a:srgbClr val="90ABBE"/>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b="1" dirty="0">
                <a:solidFill>
                  <a:schemeClr val="tx1"/>
                </a:solidFill>
              </a:rPr>
              <a:t>Emissionslast,</a:t>
            </a:r>
            <a:br>
              <a:rPr lang="de-DE" sz="1400" b="1" dirty="0">
                <a:solidFill>
                  <a:schemeClr val="tx1"/>
                </a:solidFill>
              </a:rPr>
            </a:br>
            <a:r>
              <a:rPr lang="de-DE" sz="1600" dirty="0">
                <a:solidFill>
                  <a:schemeClr val="tx1"/>
                </a:solidFill>
              </a:rPr>
              <a:t> in t CO</a:t>
            </a:r>
            <a:r>
              <a:rPr lang="de-DE" sz="1600" baseline="-25000" dirty="0">
                <a:solidFill>
                  <a:schemeClr val="tx1"/>
                </a:solidFill>
              </a:rPr>
              <a:t>2</a:t>
            </a:r>
            <a:r>
              <a:rPr lang="de-DE" sz="1600" dirty="0">
                <a:solidFill>
                  <a:schemeClr val="tx1"/>
                </a:solidFill>
              </a:rPr>
              <a:t>e</a:t>
            </a:r>
          </a:p>
        </p:txBody>
      </p:sp>
      <p:sp>
        <p:nvSpPr>
          <p:cNvPr id="14" name="Textfeld 12">
            <a:extLst>
              <a:ext uri="{FF2B5EF4-FFF2-40B4-BE49-F238E27FC236}">
                <a16:creationId xmlns:a16="http://schemas.microsoft.com/office/drawing/2014/main" id="{E47CFB4F-F5D4-2B21-3101-04E403819688}"/>
              </a:ext>
            </a:extLst>
          </p:cNvPr>
          <p:cNvSpPr txBox="1"/>
          <p:nvPr/>
        </p:nvSpPr>
        <p:spPr>
          <a:xfrm>
            <a:off x="6551252" y="2922438"/>
            <a:ext cx="336836" cy="461665"/>
          </a:xfrm>
          <a:prstGeom prst="rect">
            <a:avLst/>
          </a:prstGeom>
          <a:solidFill>
            <a:srgbClr val="90ABBE"/>
          </a:solidFill>
        </p:spPr>
        <p:txBody>
          <a:bodyPr wrap="square" rtlCol="0">
            <a:spAutoFit/>
          </a:bodyPr>
          <a:lstStyle/>
          <a:p>
            <a:r>
              <a:rPr lang="de-DE" dirty="0">
                <a:latin typeface="+mj-lt"/>
              </a:rPr>
              <a:t>=</a:t>
            </a:r>
          </a:p>
        </p:txBody>
      </p:sp>
      <p:sp>
        <p:nvSpPr>
          <p:cNvPr id="15" name="Rechteck 13">
            <a:extLst>
              <a:ext uri="{FF2B5EF4-FFF2-40B4-BE49-F238E27FC236}">
                <a16:creationId xmlns:a16="http://schemas.microsoft.com/office/drawing/2014/main" id="{60DC9E07-791C-11D0-AB97-25560D84910B}"/>
              </a:ext>
            </a:extLst>
          </p:cNvPr>
          <p:cNvSpPr/>
          <p:nvPr/>
        </p:nvSpPr>
        <p:spPr>
          <a:xfrm>
            <a:off x="563418" y="4356839"/>
            <a:ext cx="3888432" cy="1384995"/>
          </a:xfrm>
          <a:prstGeom prst="rect">
            <a:avLst/>
          </a:prstGeom>
          <a:ln>
            <a:noFill/>
          </a:ln>
        </p:spPr>
        <p:txBody>
          <a:bodyPr wrap="square">
            <a:spAutoFit/>
          </a:bodyPr>
          <a:lstStyle/>
          <a:p>
            <a:pPr marL="0" lvl="1" algn="l"/>
            <a:r>
              <a:rPr lang="de-DE" sz="1400" dirty="0">
                <a:solidFill>
                  <a:srgbClr val="000000"/>
                </a:solidFill>
                <a:latin typeface="+mj-lt"/>
              </a:rPr>
              <a:t>Als Quellen für die Daten könnten bereits vorliegen:  </a:t>
            </a:r>
          </a:p>
          <a:p>
            <a:pPr marL="271463" lvl="1" indent="-271463" algn="l">
              <a:buFont typeface="Arial" panose="020B0604020202020204" pitchFamily="34" charset="0"/>
              <a:buChar char="•"/>
            </a:pPr>
            <a:r>
              <a:rPr lang="de-DE" sz="1400" dirty="0">
                <a:solidFill>
                  <a:srgbClr val="000000"/>
                </a:solidFill>
                <a:latin typeface="+mj-lt"/>
              </a:rPr>
              <a:t>ÖKOPROFIT-Dokumente</a:t>
            </a:r>
          </a:p>
          <a:p>
            <a:pPr marL="271463" lvl="1" indent="-271463" algn="l">
              <a:buFont typeface="Arial" panose="020B0604020202020204" pitchFamily="34" charset="0"/>
              <a:buChar char="•"/>
            </a:pPr>
            <a:r>
              <a:rPr lang="de-DE" sz="1400" dirty="0">
                <a:solidFill>
                  <a:srgbClr val="000000"/>
                </a:solidFill>
                <a:latin typeface="+mj-lt"/>
              </a:rPr>
              <a:t>Managementsystem-Dokumentation (ISO 14001, 50001, EMAS)</a:t>
            </a:r>
          </a:p>
          <a:p>
            <a:pPr marL="271463" lvl="1" indent="-271463" algn="l">
              <a:buFont typeface="Arial" panose="020B0604020202020204" pitchFamily="34" charset="0"/>
              <a:buChar char="•"/>
            </a:pPr>
            <a:r>
              <a:rPr lang="de-DE" sz="1400" dirty="0">
                <a:solidFill>
                  <a:srgbClr val="000000"/>
                </a:solidFill>
                <a:latin typeface="+mj-lt"/>
              </a:rPr>
              <a:t>Energieauditberichte</a:t>
            </a:r>
          </a:p>
        </p:txBody>
      </p:sp>
      <p:sp>
        <p:nvSpPr>
          <p:cNvPr id="16" name="Rechteckige Legende 14">
            <a:extLst>
              <a:ext uri="{FF2B5EF4-FFF2-40B4-BE49-F238E27FC236}">
                <a16:creationId xmlns:a16="http://schemas.microsoft.com/office/drawing/2014/main" id="{123C2245-A221-A935-52AF-7A6E50B15486}"/>
              </a:ext>
            </a:extLst>
          </p:cNvPr>
          <p:cNvSpPr/>
          <p:nvPr/>
        </p:nvSpPr>
        <p:spPr>
          <a:xfrm>
            <a:off x="563418" y="4293096"/>
            <a:ext cx="4167742" cy="1944216"/>
          </a:xfrm>
          <a:prstGeom prst="wedgeRectCallout">
            <a:avLst>
              <a:gd name="adj1" fmla="val -21354"/>
              <a:gd name="adj2" fmla="val -635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17" name="Rechteck 16">
            <a:extLst>
              <a:ext uri="{FF2B5EF4-FFF2-40B4-BE49-F238E27FC236}">
                <a16:creationId xmlns:a16="http://schemas.microsoft.com/office/drawing/2014/main" id="{17D4025B-E20D-644F-5B5D-FBDB31729D2B}"/>
              </a:ext>
            </a:extLst>
          </p:cNvPr>
          <p:cNvSpPr/>
          <p:nvPr/>
        </p:nvSpPr>
        <p:spPr>
          <a:xfrm>
            <a:off x="4856202" y="4356838"/>
            <a:ext cx="4287482" cy="1815882"/>
          </a:xfrm>
          <a:prstGeom prst="rect">
            <a:avLst/>
          </a:prstGeom>
          <a:ln>
            <a:noFill/>
          </a:ln>
        </p:spPr>
        <p:txBody>
          <a:bodyPr wrap="square">
            <a:spAutoFit/>
          </a:bodyPr>
          <a:lstStyle/>
          <a:p>
            <a:pPr algn="l"/>
            <a:r>
              <a:rPr lang="de-DE" sz="1400" dirty="0">
                <a:solidFill>
                  <a:srgbClr val="000000"/>
                </a:solidFill>
                <a:latin typeface="+mj-lt"/>
              </a:rPr>
              <a:t>Es gibt immer mehr öffentliche Datenbanken:</a:t>
            </a:r>
          </a:p>
          <a:p>
            <a:pPr marL="271463" lvl="1" indent="-271463" algn="l">
              <a:buFont typeface="Arial" panose="020B0604020202020204" pitchFamily="34" charset="0"/>
              <a:buChar char="•"/>
            </a:pPr>
            <a:r>
              <a:rPr lang="de-DE" sz="1400" dirty="0">
                <a:solidFill>
                  <a:srgbClr val="000000"/>
                </a:solidFill>
                <a:latin typeface="+mj-lt"/>
              </a:rPr>
              <a:t>GEMIS, DEFRA, ELCD Database, DEHST, UBA, BMU, BAFA </a:t>
            </a:r>
          </a:p>
          <a:p>
            <a:pPr marL="271463" lvl="1" indent="-271463" algn="l">
              <a:buFont typeface="Arial" panose="020B0604020202020204" pitchFamily="34" charset="0"/>
              <a:buChar char="•"/>
            </a:pPr>
            <a:r>
              <a:rPr lang="de-DE" sz="1400" dirty="0">
                <a:solidFill>
                  <a:srgbClr val="000000"/>
                </a:solidFill>
                <a:latin typeface="+mj-lt"/>
              </a:rPr>
              <a:t>Ihr Energieversorgungsunternehmen </a:t>
            </a:r>
            <a:r>
              <a:rPr lang="de-DE" sz="1400">
                <a:solidFill>
                  <a:srgbClr val="000000"/>
                </a:solidFill>
                <a:latin typeface="+mj-lt"/>
              </a:rPr>
              <a:t>(EVU), </a:t>
            </a:r>
            <a:r>
              <a:rPr lang="de-DE" sz="1400" dirty="0">
                <a:solidFill>
                  <a:srgbClr val="000000"/>
                </a:solidFill>
                <a:latin typeface="+mj-lt"/>
              </a:rPr>
              <a:t>Branchenverbände und Lieferanten können ebenso Daten bereitstellen. </a:t>
            </a:r>
          </a:p>
          <a:p>
            <a:pPr marL="0" lvl="1" algn="l"/>
            <a:r>
              <a:rPr lang="de-DE" sz="1400" dirty="0">
                <a:solidFill>
                  <a:srgbClr val="000000"/>
                </a:solidFill>
                <a:latin typeface="+mj-lt"/>
              </a:rPr>
              <a:t>Private Datenbank wie die häufig zitierte </a:t>
            </a:r>
            <a:r>
              <a:rPr lang="de-DE" sz="1400" dirty="0" err="1">
                <a:solidFill>
                  <a:srgbClr val="000000"/>
                </a:solidFill>
                <a:latin typeface="+mj-lt"/>
              </a:rPr>
              <a:t>Ecoinvent</a:t>
            </a:r>
            <a:r>
              <a:rPr lang="de-DE" sz="1400" dirty="0">
                <a:solidFill>
                  <a:srgbClr val="000000"/>
                </a:solidFill>
                <a:latin typeface="+mj-lt"/>
              </a:rPr>
              <a:t> sind in der Regel kostenpflichtig. </a:t>
            </a:r>
          </a:p>
        </p:txBody>
      </p:sp>
      <p:sp>
        <p:nvSpPr>
          <p:cNvPr id="18" name="Rechteckige Legende 17">
            <a:extLst>
              <a:ext uri="{FF2B5EF4-FFF2-40B4-BE49-F238E27FC236}">
                <a16:creationId xmlns:a16="http://schemas.microsoft.com/office/drawing/2014/main" id="{0E2D742F-47D3-65E8-7EB6-2708FA333251}"/>
              </a:ext>
            </a:extLst>
          </p:cNvPr>
          <p:cNvSpPr/>
          <p:nvPr/>
        </p:nvSpPr>
        <p:spPr>
          <a:xfrm>
            <a:off x="4576892" y="4293096"/>
            <a:ext cx="4566792" cy="1944216"/>
          </a:xfrm>
          <a:prstGeom prst="wedgeRectCallout">
            <a:avLst>
              <a:gd name="adj1" fmla="val -21071"/>
              <a:gd name="adj2" fmla="val -646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5" name="Sprechblase: rechteckig mit abgerundeten Ecken 4">
            <a:extLst>
              <a:ext uri="{FF2B5EF4-FFF2-40B4-BE49-F238E27FC236}">
                <a16:creationId xmlns:a16="http://schemas.microsoft.com/office/drawing/2014/main" id="{2FB6BB6A-38BE-B287-0557-76573D0772D7}"/>
              </a:ext>
            </a:extLst>
          </p:cNvPr>
          <p:cNvSpPr/>
          <p:nvPr/>
        </p:nvSpPr>
        <p:spPr>
          <a:xfrm>
            <a:off x="9915262" y="2411479"/>
            <a:ext cx="1887861" cy="1717771"/>
          </a:xfrm>
          <a:prstGeom prst="wedgeRoundRectCallout">
            <a:avLst>
              <a:gd name="adj1" fmla="val -62452"/>
              <a:gd name="adj2" fmla="val -822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0000"/>
                </a:solidFill>
              </a:rPr>
              <a:t>Achten Sie auf die Einheiten. Sie müssen ggf. ihre Werte umrechnen (z. B. von m³ zu kWh). Die Umrechnungsfaktoren finden Sie im Internet. Achten Sie auf valide Quellen.</a:t>
            </a:r>
          </a:p>
        </p:txBody>
      </p:sp>
      <p:sp>
        <p:nvSpPr>
          <p:cNvPr id="6" name="Sprechblase: rechteckig mit abgerundeten Ecken 5">
            <a:extLst>
              <a:ext uri="{FF2B5EF4-FFF2-40B4-BE49-F238E27FC236}">
                <a16:creationId xmlns:a16="http://schemas.microsoft.com/office/drawing/2014/main" id="{EBE9E308-1EED-3957-124C-C3699B4CBCC0}"/>
              </a:ext>
            </a:extLst>
          </p:cNvPr>
          <p:cNvSpPr/>
          <p:nvPr/>
        </p:nvSpPr>
        <p:spPr>
          <a:xfrm>
            <a:off x="9920138" y="4322926"/>
            <a:ext cx="1887861" cy="1908416"/>
          </a:xfrm>
          <a:prstGeom prst="wedgeRoundRectCallout">
            <a:avLst>
              <a:gd name="adj1" fmla="val -88874"/>
              <a:gd name="adj2" fmla="val 2469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rgbClr val="000000"/>
                </a:solidFill>
              </a:rPr>
              <a:t>Keine Sorge: die Berechnung müssen Sie nicht selber durchführen</a:t>
            </a:r>
            <a:r>
              <a:rPr lang="de-DE" sz="1200" dirty="0">
                <a:solidFill>
                  <a:srgbClr val="000000"/>
                </a:solidFill>
              </a:rPr>
              <a:t>, dafür gibt es kostenfreie Tools, z. B. das ecocockpit! </a:t>
            </a:r>
            <a:br>
              <a:rPr lang="de-DE" sz="1200" dirty="0">
                <a:solidFill>
                  <a:srgbClr val="000000"/>
                </a:solidFill>
              </a:rPr>
            </a:br>
            <a:r>
              <a:rPr lang="de-DE" sz="1200" dirty="0">
                <a:solidFill>
                  <a:srgbClr val="000000"/>
                </a:solidFill>
              </a:rPr>
              <a:t>Ab </a:t>
            </a:r>
            <a:r>
              <a:rPr lang="de-DE" sz="1200" dirty="0">
                <a:solidFill>
                  <a:schemeClr val="tx1"/>
                </a:solidFill>
                <a:hlinkClick r:id="rId2" action="ppaction://hlinksldjump">
                  <a:extLst>
                    <a:ext uri="{A12FA001-AC4F-418D-AE19-62706E023703}">
                      <ahyp:hlinkClr xmlns:ahyp="http://schemas.microsoft.com/office/drawing/2018/hyperlinkcolor" val="tx"/>
                    </a:ext>
                  </a:extLst>
                </a:hlinkClick>
              </a:rPr>
              <a:t>Folie 27 </a:t>
            </a:r>
            <a:r>
              <a:rPr lang="de-DE" sz="1200" dirty="0">
                <a:solidFill>
                  <a:srgbClr val="000000"/>
                </a:solidFill>
              </a:rPr>
              <a:t>werden kostenlose Tools vorgestellt. </a:t>
            </a:r>
          </a:p>
        </p:txBody>
      </p:sp>
      <p:sp>
        <p:nvSpPr>
          <p:cNvPr id="7" name="Foliennummernplatzhalter 4">
            <a:extLst>
              <a:ext uri="{FF2B5EF4-FFF2-40B4-BE49-F238E27FC236}">
                <a16:creationId xmlns:a16="http://schemas.microsoft.com/office/drawing/2014/main" id="{8D3888C4-E5AF-5092-BAC7-055CFBB752BD}"/>
              </a:ext>
            </a:extLst>
          </p:cNvPr>
          <p:cNvSpPr txBox="1">
            <a:spLocks/>
          </p:cNvSpPr>
          <p:nvPr/>
        </p:nvSpPr>
        <p:spPr bwMode="auto">
          <a:xfrm>
            <a:off x="5508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l">
              <a:defRPr sz="1000">
                <a:solidFill>
                  <a:srgbClr val="3B687F"/>
                </a:solidFill>
              </a:defRPr>
            </a:lvl1pPr>
          </a:lstStyle>
          <a:p>
            <a:fld id="{894680D0-7A83-433A-9719-C4143F27F647}" type="slidenum">
              <a:rPr lang="de-DE"/>
              <a:pPr/>
              <a:t>18</a:t>
            </a:fld>
            <a:endParaRPr lang="de-DE" dirty="0"/>
          </a:p>
        </p:txBody>
      </p:sp>
      <p:sp>
        <p:nvSpPr>
          <p:cNvPr id="8" name="Foliennummernplatzhalter 7"/>
          <p:cNvSpPr>
            <a:spLocks noGrp="1"/>
          </p:cNvSpPr>
          <p:nvPr>
            <p:ph type="sldNum" sz="quarter" idx="4"/>
          </p:nvPr>
        </p:nvSpPr>
        <p:spPr/>
        <p:txBody>
          <a:bodyPr/>
          <a:lstStyle/>
          <a:p>
            <a:fld id="{894680D0-7A83-433A-9719-C4143F27F647}" type="slidenum">
              <a:rPr lang="de-DE" smtClean="0"/>
              <a:pPr/>
              <a:t>18</a:t>
            </a:fld>
            <a:endParaRPr lang="de-DE" dirty="0"/>
          </a:p>
        </p:txBody>
      </p:sp>
    </p:spTree>
    <p:extLst>
      <p:ext uri="{BB962C8B-B14F-4D97-AF65-F5344CB8AC3E}">
        <p14:creationId xmlns:p14="http://schemas.microsoft.com/office/powerpoint/2010/main" val="2559707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FFF41-F123-4027-98B2-27485F50804B}"/>
              </a:ext>
            </a:extLst>
          </p:cNvPr>
          <p:cNvSpPr>
            <a:spLocks noGrp="1"/>
          </p:cNvSpPr>
          <p:nvPr>
            <p:ph type="title"/>
          </p:nvPr>
        </p:nvSpPr>
        <p:spPr/>
        <p:txBody>
          <a:bodyPr/>
          <a:lstStyle/>
          <a:p>
            <a:r>
              <a:rPr lang="de-DE" sz="2400" dirty="0"/>
              <a:t>Datenerfassung – Gute Planung ist die halbe Miete</a:t>
            </a:r>
          </a:p>
        </p:txBody>
      </p:sp>
      <p:sp>
        <p:nvSpPr>
          <p:cNvPr id="4" name="Foliennummernplatzhalter 3">
            <a:extLst>
              <a:ext uri="{FF2B5EF4-FFF2-40B4-BE49-F238E27FC236}">
                <a16:creationId xmlns:a16="http://schemas.microsoft.com/office/drawing/2014/main" id="{907BA9C7-68F9-4DD3-892B-8665B37677DE}"/>
              </a:ext>
            </a:extLst>
          </p:cNvPr>
          <p:cNvSpPr>
            <a:spLocks noGrp="1"/>
          </p:cNvSpPr>
          <p:nvPr>
            <p:ph type="sldNum" sz="quarter" idx="4"/>
          </p:nvPr>
        </p:nvSpPr>
        <p:spPr/>
        <p:txBody>
          <a:bodyPr/>
          <a:lstStyle/>
          <a:p>
            <a:fld id="{AC8AA414-3727-4FA8-984B-21D393551BF7}" type="slidenum">
              <a:rPr lang="de-DE" smtClean="0"/>
              <a:pPr/>
              <a:t>19</a:t>
            </a:fld>
            <a:endParaRPr lang="de-DE" dirty="0"/>
          </a:p>
        </p:txBody>
      </p:sp>
      <p:sp>
        <p:nvSpPr>
          <p:cNvPr id="3" name="Rechteck 2">
            <a:extLst>
              <a:ext uri="{FF2B5EF4-FFF2-40B4-BE49-F238E27FC236}">
                <a16:creationId xmlns:a16="http://schemas.microsoft.com/office/drawing/2014/main" id="{CB8FD095-9CF6-9F94-26E8-294525C01C04}"/>
              </a:ext>
            </a:extLst>
          </p:cNvPr>
          <p:cNvSpPr/>
          <p:nvPr/>
        </p:nvSpPr>
        <p:spPr bwMode="auto">
          <a:xfrm>
            <a:off x="7475384" y="1628800"/>
            <a:ext cx="4320000" cy="4002831"/>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de-DE" sz="1400" dirty="0"/>
          </a:p>
          <a:p>
            <a:pPr algn="l"/>
            <a:r>
              <a:rPr lang="de-DE" sz="1400" dirty="0"/>
              <a:t>Bei der Erfassung der Daten lohnt sich gute Planung. Klären Sie die folgenden Punkte: </a:t>
            </a:r>
          </a:p>
          <a:p>
            <a:pPr marL="285750" indent="-285750" algn="l">
              <a:buFont typeface="Arial" panose="020B0604020202020204" pitchFamily="34" charset="0"/>
              <a:buChar char="•"/>
            </a:pPr>
            <a:r>
              <a:rPr lang="de-DE" sz="1400" dirty="0"/>
              <a:t>Wer sammelt welche Daten: Erstellen Sie sich eine Vorlage wie links im Bild (kopierbar).</a:t>
            </a:r>
          </a:p>
          <a:p>
            <a:pPr marL="285750" indent="-285750" algn="l">
              <a:buFont typeface="Arial" panose="020B0604020202020204" pitchFamily="34" charset="0"/>
              <a:buChar char="•"/>
            </a:pPr>
            <a:r>
              <a:rPr lang="de-DE" sz="1400" dirty="0"/>
              <a:t>Vermeiden Sie, dass Sie die Daten in Teilen per Mail zugeschickt bekommen, da haben Sie keine Chance den Überblick zu behalten.</a:t>
            </a:r>
            <a:br>
              <a:rPr lang="de-DE" sz="1400" dirty="0"/>
            </a:br>
            <a:r>
              <a:rPr lang="de-DE" sz="1400" dirty="0">
                <a:sym typeface="Wingdings" panose="05000000000000000000" pitchFamily="2" charset="2"/>
              </a:rPr>
              <a:t></a:t>
            </a:r>
            <a:r>
              <a:rPr lang="de-DE" sz="1400" dirty="0"/>
              <a:t> Nutzen Sie besser eine einheitliche Vorlage</a:t>
            </a:r>
          </a:p>
          <a:p>
            <a:pPr marL="285750" indent="-285750" algn="l">
              <a:buFont typeface="Arial" panose="020B0604020202020204" pitchFamily="34" charset="0"/>
              <a:buChar char="•"/>
            </a:pPr>
            <a:r>
              <a:rPr lang="de-DE" sz="1400" dirty="0"/>
              <a:t>Sprechen Sie mit den einzelnen Ansprechpartnern und kommunizieren Sie klar, in welcher Form und Einheit Sie die Daten benötigen.</a:t>
            </a:r>
          </a:p>
          <a:p>
            <a:pPr marL="285750" indent="-285750" algn="l">
              <a:buFont typeface="Arial" panose="020B0604020202020204" pitchFamily="34" charset="0"/>
              <a:buChar char="•"/>
            </a:pPr>
            <a:r>
              <a:rPr lang="de-DE" sz="1400" dirty="0"/>
              <a:t>Bei vielen Standorten: Rufen Sie zu Beginn des Prozesses die Personen zusammen und geben Sie Hintergrundinformationen, beantworten Sie Fragen und setzen Sie gemeinsam einen Zeitplan auf.</a:t>
            </a:r>
          </a:p>
          <a:p>
            <a:pPr marL="285750" indent="-285750" algn="l">
              <a:buFont typeface="Arial" panose="020B0604020202020204" pitchFamily="34" charset="0"/>
              <a:buChar char="•"/>
            </a:pPr>
            <a:endParaRPr lang="de-DE" sz="1400" dirty="0">
              <a:sym typeface="Wingdings" panose="05000000000000000000" pitchFamily="2" charset="2"/>
            </a:endParaRPr>
          </a:p>
          <a:p>
            <a:pPr algn="l"/>
            <a:endParaRPr lang="de-DE" sz="1400" dirty="0">
              <a:sym typeface="Wingdings" panose="05000000000000000000" pitchFamily="2" charset="2"/>
            </a:endParaRPr>
          </a:p>
        </p:txBody>
      </p:sp>
      <p:graphicFrame>
        <p:nvGraphicFramePr>
          <p:cNvPr id="7" name="Tabelle 6">
            <a:extLst>
              <a:ext uri="{FF2B5EF4-FFF2-40B4-BE49-F238E27FC236}">
                <a16:creationId xmlns:a16="http://schemas.microsoft.com/office/drawing/2014/main" id="{9FA5CBA5-ACFA-7F12-9D55-0EDAAADA3BAB}"/>
              </a:ext>
            </a:extLst>
          </p:cNvPr>
          <p:cNvGraphicFramePr>
            <a:graphicFrameLocks noGrp="1"/>
          </p:cNvGraphicFramePr>
          <p:nvPr>
            <p:extLst>
              <p:ext uri="{D42A27DB-BD31-4B8C-83A1-F6EECF244321}">
                <p14:modId xmlns:p14="http://schemas.microsoft.com/office/powerpoint/2010/main" val="3645238783"/>
              </p:ext>
            </p:extLst>
          </p:nvPr>
        </p:nvGraphicFramePr>
        <p:xfrm>
          <a:off x="551384" y="1628800"/>
          <a:ext cx="6768751" cy="3701754"/>
        </p:xfrm>
        <a:graphic>
          <a:graphicData uri="http://schemas.openxmlformats.org/drawingml/2006/table">
            <a:tbl>
              <a:tblPr/>
              <a:tblGrid>
                <a:gridCol w="622414">
                  <a:extLst>
                    <a:ext uri="{9D8B030D-6E8A-4147-A177-3AD203B41FA5}">
                      <a16:colId xmlns:a16="http://schemas.microsoft.com/office/drawing/2014/main" val="3261975714"/>
                    </a:ext>
                  </a:extLst>
                </a:gridCol>
                <a:gridCol w="1537826">
                  <a:extLst>
                    <a:ext uri="{9D8B030D-6E8A-4147-A177-3AD203B41FA5}">
                      <a16:colId xmlns:a16="http://schemas.microsoft.com/office/drawing/2014/main" val="1161930030"/>
                    </a:ext>
                  </a:extLst>
                </a:gridCol>
                <a:gridCol w="1512168">
                  <a:extLst>
                    <a:ext uri="{9D8B030D-6E8A-4147-A177-3AD203B41FA5}">
                      <a16:colId xmlns:a16="http://schemas.microsoft.com/office/drawing/2014/main" val="3605434177"/>
                    </a:ext>
                  </a:extLst>
                </a:gridCol>
                <a:gridCol w="2007119">
                  <a:extLst>
                    <a:ext uri="{9D8B030D-6E8A-4147-A177-3AD203B41FA5}">
                      <a16:colId xmlns:a16="http://schemas.microsoft.com/office/drawing/2014/main" val="655106248"/>
                    </a:ext>
                  </a:extLst>
                </a:gridCol>
                <a:gridCol w="1089224">
                  <a:extLst>
                    <a:ext uri="{9D8B030D-6E8A-4147-A177-3AD203B41FA5}">
                      <a16:colId xmlns:a16="http://schemas.microsoft.com/office/drawing/2014/main" val="3811508165"/>
                    </a:ext>
                  </a:extLst>
                </a:gridCol>
              </a:tblGrid>
              <a:tr h="189551">
                <a:tc>
                  <a:txBody>
                    <a:bodyPr/>
                    <a:lstStyle/>
                    <a:p>
                      <a:pPr algn="l" fontAlgn="b"/>
                      <a:r>
                        <a:rPr lang="de-DE" sz="1200" b="1" i="0" u="none" strike="noStrike" dirty="0">
                          <a:solidFill>
                            <a:srgbClr val="000000"/>
                          </a:solidFill>
                          <a:effectLst/>
                          <a:latin typeface="+mn-lt"/>
                        </a:rPr>
                        <a:t>Scope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C6D0"/>
                    </a:solidFill>
                  </a:tcPr>
                </a:tc>
                <a:tc>
                  <a:txBody>
                    <a:bodyPr/>
                    <a:lstStyle/>
                    <a:p>
                      <a:pPr algn="l" fontAlgn="b"/>
                      <a:r>
                        <a:rPr lang="de-DE" sz="1200" b="1" i="0" u="none" strike="noStrike" dirty="0">
                          <a:solidFill>
                            <a:srgbClr val="000000"/>
                          </a:solidFill>
                          <a:effectLst/>
                          <a:latin typeface="+mn-lt"/>
                        </a:rPr>
                        <a:t>Emissionskategorie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C6D0"/>
                    </a:solidFill>
                  </a:tcPr>
                </a:tc>
                <a:tc>
                  <a:txBody>
                    <a:bodyPr/>
                    <a:lstStyle/>
                    <a:p>
                      <a:pPr algn="l" fontAlgn="b"/>
                      <a:r>
                        <a:rPr lang="de-DE" sz="1200" b="1" i="0" u="none" strike="noStrike" dirty="0">
                          <a:solidFill>
                            <a:srgbClr val="000000"/>
                          </a:solidFill>
                          <a:effectLst/>
                          <a:latin typeface="+mn-lt"/>
                        </a:rPr>
                        <a:t>Beschreibung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C6D0"/>
                    </a:solidFill>
                  </a:tcPr>
                </a:tc>
                <a:tc>
                  <a:txBody>
                    <a:bodyPr/>
                    <a:lstStyle/>
                    <a:p>
                      <a:pPr algn="l" fontAlgn="b"/>
                      <a:r>
                        <a:rPr lang="de-DE" sz="1200" b="1" i="0" u="none" strike="noStrike" dirty="0">
                          <a:solidFill>
                            <a:srgbClr val="000000"/>
                          </a:solidFill>
                          <a:effectLst/>
                          <a:latin typeface="+mn-lt"/>
                        </a:rPr>
                        <a:t>Wo finde ich die Daten?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C6D0"/>
                    </a:solidFill>
                  </a:tcPr>
                </a:tc>
                <a:tc>
                  <a:txBody>
                    <a:bodyPr/>
                    <a:lstStyle/>
                    <a:p>
                      <a:pPr algn="l" fontAlgn="b"/>
                      <a:r>
                        <a:rPr lang="de-DE" sz="1200" b="1" i="0" u="none" strike="noStrike" dirty="0">
                          <a:solidFill>
                            <a:srgbClr val="000000"/>
                          </a:solidFill>
                          <a:effectLst/>
                          <a:latin typeface="+mn-lt"/>
                        </a:rPr>
                        <a:t>Verantwortlich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C6D0"/>
                    </a:solidFill>
                  </a:tcPr>
                </a:tc>
                <a:extLst>
                  <a:ext uri="{0D108BD9-81ED-4DB2-BD59-A6C34878D82A}">
                    <a16:rowId xmlns:a16="http://schemas.microsoft.com/office/drawing/2014/main" val="2015128531"/>
                  </a:ext>
                </a:extLst>
              </a:tr>
              <a:tr h="189551">
                <a:tc rowSpan="8">
                  <a:txBody>
                    <a:bodyPr/>
                    <a:lstStyle/>
                    <a:p>
                      <a:pPr algn="ctr" fontAlgn="ctr"/>
                      <a:r>
                        <a:rPr lang="de-DE" sz="1200" b="1" i="0" u="none" strike="noStrike" dirty="0">
                          <a:solidFill>
                            <a:srgbClr val="000000"/>
                          </a:solidFill>
                          <a:effectLst/>
                          <a:latin typeface="+mn-lt"/>
                        </a:rPr>
                        <a:t>Scope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Heizöl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Liter bzw. m³ oder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874939"/>
                  </a:ext>
                </a:extLst>
              </a:tr>
              <a:tr h="189551">
                <a:tc vMerge="1">
                  <a:txBody>
                    <a:bodyPr/>
                    <a:lstStyle/>
                    <a:p>
                      <a:endParaRPr lang="de-DE"/>
                    </a:p>
                  </a:txBody>
                  <a:tcPr/>
                </a:tc>
                <a:tc>
                  <a:txBody>
                    <a:bodyPr/>
                    <a:lstStyle/>
                    <a:p>
                      <a:pPr algn="l" fontAlgn="b"/>
                      <a:r>
                        <a:rPr lang="de-DE" sz="1200" b="0" i="0" u="none" strike="noStrike" dirty="0">
                          <a:solidFill>
                            <a:srgbClr val="000000"/>
                          </a:solidFill>
                          <a:effectLst/>
                          <a:latin typeface="+mn-lt"/>
                        </a:rPr>
                        <a:t>Erdgas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Rechnung EVU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901817"/>
                  </a:ext>
                </a:extLst>
              </a:tr>
              <a:tr h="379102">
                <a:tc vMerge="1">
                  <a:txBody>
                    <a:bodyPr/>
                    <a:lstStyle/>
                    <a:p>
                      <a:endParaRPr lang="de-DE"/>
                    </a:p>
                  </a:txBody>
                  <a:tcPr/>
                </a:tc>
                <a:tc>
                  <a:txBody>
                    <a:bodyPr/>
                    <a:lstStyle/>
                    <a:p>
                      <a:pPr algn="l" fontAlgn="b"/>
                      <a:r>
                        <a:rPr lang="de-DE" sz="1200" b="0" i="0" u="none" strike="noStrike" dirty="0">
                          <a:solidFill>
                            <a:srgbClr val="000000"/>
                          </a:solidFill>
                          <a:effectLst/>
                          <a:latin typeface="+mn-lt"/>
                        </a:rPr>
                        <a:t>Flüssiggas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Liter bzw. m³ oder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Rechnung EVU, Zählerstand zum Jahresende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781405"/>
                  </a:ext>
                </a:extLst>
              </a:tr>
              <a:tr h="379102">
                <a:tc vMerge="1">
                  <a:txBody>
                    <a:bodyPr/>
                    <a:lstStyle/>
                    <a:p>
                      <a:endParaRPr lang="de-DE"/>
                    </a:p>
                  </a:txBody>
                  <a:tcPr/>
                </a:tc>
                <a:tc>
                  <a:txBody>
                    <a:bodyPr/>
                    <a:lstStyle/>
                    <a:p>
                      <a:pPr algn="l" fontAlgn="b"/>
                      <a:r>
                        <a:rPr lang="de-DE" sz="1200" b="0" i="0" u="none" strike="noStrike" dirty="0">
                          <a:solidFill>
                            <a:srgbClr val="000000"/>
                          </a:solidFill>
                          <a:effectLst/>
                          <a:latin typeface="+mn-lt"/>
                        </a:rPr>
                        <a:t>Propan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Liter bzw. m³ oder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Rechnung EVU, Zählerstand zum Jahresende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306042"/>
                  </a:ext>
                </a:extLst>
              </a:tr>
              <a:tr h="189551">
                <a:tc vMerge="1">
                  <a:txBody>
                    <a:bodyPr/>
                    <a:lstStyle/>
                    <a:p>
                      <a:endParaRPr lang="de-DE"/>
                    </a:p>
                  </a:txBody>
                  <a:tcPr/>
                </a:tc>
                <a:tc>
                  <a:txBody>
                    <a:bodyPr/>
                    <a:lstStyle/>
                    <a:p>
                      <a:pPr algn="l" fontAlgn="b"/>
                      <a:r>
                        <a:rPr lang="de-DE" sz="1200" b="0" i="0" u="none" strike="noStrike" dirty="0">
                          <a:solidFill>
                            <a:srgbClr val="000000"/>
                          </a:solidFill>
                          <a:effectLst/>
                          <a:latin typeface="+mn-lt"/>
                        </a:rPr>
                        <a:t>Diesel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für Fahrzeuge in Liter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Tankkarten von Dienstleistern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740621"/>
                  </a:ext>
                </a:extLst>
              </a:tr>
              <a:tr h="189551">
                <a:tc vMerge="1">
                  <a:txBody>
                    <a:bodyPr/>
                    <a:lstStyle/>
                    <a:p>
                      <a:endParaRPr lang="de-DE"/>
                    </a:p>
                  </a:txBody>
                  <a:tcPr/>
                </a:tc>
                <a:tc>
                  <a:txBody>
                    <a:bodyPr/>
                    <a:lstStyle/>
                    <a:p>
                      <a:pPr algn="l" fontAlgn="b"/>
                      <a:r>
                        <a:rPr lang="de-DE" sz="1200" b="0" i="0" u="none" strike="noStrike" dirty="0">
                          <a:solidFill>
                            <a:srgbClr val="000000"/>
                          </a:solidFill>
                          <a:effectLst/>
                          <a:latin typeface="+mn-lt"/>
                        </a:rPr>
                        <a:t>Benzin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für Fahrzeuge in Liter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Tankkarten von Dienstleistern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873020"/>
                  </a:ext>
                </a:extLst>
              </a:tr>
              <a:tr h="189551">
                <a:tc vMerge="1">
                  <a:txBody>
                    <a:bodyPr/>
                    <a:lstStyle/>
                    <a:p>
                      <a:endParaRPr lang="de-DE"/>
                    </a:p>
                  </a:txBody>
                  <a:tcPr/>
                </a:tc>
                <a:tc>
                  <a:txBody>
                    <a:bodyPr/>
                    <a:lstStyle/>
                    <a:p>
                      <a:pPr algn="l" fontAlgn="b"/>
                      <a:r>
                        <a:rPr lang="de-DE" sz="1200" b="0" i="0" u="none" strike="noStrike" dirty="0">
                          <a:solidFill>
                            <a:srgbClr val="000000"/>
                          </a:solidFill>
                          <a:effectLst/>
                          <a:latin typeface="+mn-lt"/>
                        </a:rPr>
                        <a:t>Direkte Emissionen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Methan, Lachgas,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Zähler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049233"/>
                  </a:ext>
                </a:extLst>
              </a:tr>
              <a:tr h="379102">
                <a:tc vMerge="1">
                  <a:txBody>
                    <a:bodyPr/>
                    <a:lstStyle/>
                    <a:p>
                      <a:endParaRPr lang="de-DE"/>
                    </a:p>
                  </a:txBody>
                  <a:tcPr/>
                </a:tc>
                <a:tc>
                  <a:txBody>
                    <a:bodyPr/>
                    <a:lstStyle/>
                    <a:p>
                      <a:pPr algn="l" fontAlgn="b"/>
                      <a:r>
                        <a:rPr lang="de-DE" sz="1200" b="0" i="0" u="none" strike="noStrike" dirty="0">
                          <a:solidFill>
                            <a:srgbClr val="000000"/>
                          </a:solidFill>
                          <a:effectLst/>
                          <a:latin typeface="+mn-lt"/>
                        </a:rPr>
                        <a:t>Kältemittel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Leckage Klimaanlagen, Kühlaggregate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Nachfüllmenge /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534668"/>
                  </a:ext>
                </a:extLst>
              </a:tr>
              <a:tr h="512742">
                <a:tc rowSpan="2">
                  <a:txBody>
                    <a:bodyPr/>
                    <a:lstStyle/>
                    <a:p>
                      <a:pPr algn="ctr" fontAlgn="ctr"/>
                      <a:r>
                        <a:rPr lang="de-DE" sz="1200" b="1" i="0" u="none" strike="noStrike" dirty="0">
                          <a:solidFill>
                            <a:srgbClr val="000000"/>
                          </a:solidFill>
                          <a:effectLst/>
                          <a:latin typeface="+mn-lt"/>
                        </a:rPr>
                        <a:t>Scope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Strom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Verbrauch Rechnung EVU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460805"/>
                  </a:ext>
                </a:extLst>
              </a:tr>
              <a:tr h="568653">
                <a:tc vMerge="1">
                  <a:txBody>
                    <a:bodyPr/>
                    <a:lstStyle/>
                    <a:p>
                      <a:endParaRPr lang="de-DE"/>
                    </a:p>
                  </a:txBody>
                  <a:tcPr/>
                </a:tc>
                <a:tc>
                  <a:txBody>
                    <a:bodyPr/>
                    <a:lstStyle/>
                    <a:p>
                      <a:pPr algn="l" fontAlgn="b"/>
                      <a:r>
                        <a:rPr lang="de-DE" sz="1200" b="0" i="0" u="none" strike="noStrike" dirty="0">
                          <a:solidFill>
                            <a:srgbClr val="000000"/>
                          </a:solidFill>
                          <a:effectLst/>
                          <a:latin typeface="+mn-lt"/>
                        </a:rPr>
                        <a:t>Fernwärme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Verbrauch Rechnung EVU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395908"/>
                  </a:ext>
                </a:extLst>
              </a:tr>
            </a:tbl>
          </a:graphicData>
        </a:graphic>
      </p:graphicFrame>
      <p:sp>
        <p:nvSpPr>
          <p:cNvPr id="6" name="Textfeld 5">
            <a:extLst>
              <a:ext uri="{FF2B5EF4-FFF2-40B4-BE49-F238E27FC236}">
                <a16:creationId xmlns:a16="http://schemas.microsoft.com/office/drawing/2014/main" id="{440891C0-B3B6-F87D-764F-F87BE56875D7}"/>
              </a:ext>
            </a:extLst>
          </p:cNvPr>
          <p:cNvSpPr txBox="1"/>
          <p:nvPr/>
        </p:nvSpPr>
        <p:spPr>
          <a:xfrm>
            <a:off x="456571" y="5631631"/>
            <a:ext cx="7056783" cy="461665"/>
          </a:xfrm>
          <a:prstGeom prst="rect">
            <a:avLst/>
          </a:prstGeom>
          <a:noFill/>
        </p:spPr>
        <p:txBody>
          <a:bodyPr wrap="square">
            <a:spAutoFit/>
          </a:bodyPr>
          <a:lstStyle/>
          <a:p>
            <a:pPr algn="l"/>
            <a:r>
              <a:rPr lang="de-DE" sz="1200" dirty="0">
                <a:latin typeface="+mn-lt"/>
                <a:ea typeface="+mn-ea"/>
              </a:rPr>
              <a:t>Die Daten für Scope 1 und 2 umfassen in der Hauptsache die Energieverbräuche an den Standorten. Quelle der Daten ist der Einkauf (Rechnungen) oder das Facility Management (Zählerwerte). </a:t>
            </a:r>
          </a:p>
        </p:txBody>
      </p:sp>
      <p:sp>
        <p:nvSpPr>
          <p:cNvPr id="5" name="Sprechblase: rechteckig mit abgerundeten Ecken 4">
            <a:extLst>
              <a:ext uri="{FF2B5EF4-FFF2-40B4-BE49-F238E27FC236}">
                <a16:creationId xmlns:a16="http://schemas.microsoft.com/office/drawing/2014/main" id="{5F6B9D2C-6454-4D0A-658A-94F70772A7FA}"/>
              </a:ext>
            </a:extLst>
          </p:cNvPr>
          <p:cNvSpPr/>
          <p:nvPr/>
        </p:nvSpPr>
        <p:spPr>
          <a:xfrm>
            <a:off x="7515586" y="5832297"/>
            <a:ext cx="3600400" cy="628604"/>
          </a:xfrm>
          <a:prstGeom prst="wedgeRoundRectCallout">
            <a:avLst>
              <a:gd name="adj1" fmla="val 26451"/>
              <a:gd name="adj2" fmla="val -10074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Erinnern Sie sich an das Veränderungsmanagement: Kommunikation und Wissensaustausch sind </a:t>
            </a:r>
            <a:r>
              <a:rPr lang="de-DE" sz="1200" kern="0">
                <a:solidFill>
                  <a:schemeClr val="tx1"/>
                </a:solidFill>
              </a:rPr>
              <a:t>hilfreiche Instrumente.</a:t>
            </a:r>
            <a:endParaRPr lang="de-DE" sz="1200" kern="0" dirty="0">
              <a:solidFill>
                <a:schemeClr val="tx1"/>
              </a:solidFill>
            </a:endParaRPr>
          </a:p>
        </p:txBody>
      </p:sp>
      <p:sp>
        <p:nvSpPr>
          <p:cNvPr id="8" name="Fußzeilenplatzhalter 3">
            <a:extLst>
              <a:ext uri="{FF2B5EF4-FFF2-40B4-BE49-F238E27FC236}">
                <a16:creationId xmlns:a16="http://schemas.microsoft.com/office/drawing/2014/main" id="{611E36A4-9EDE-353F-D96F-46DA2C04D7E6}"/>
              </a:ext>
            </a:extLst>
          </p:cNvPr>
          <p:cNvSpPr>
            <a:spLocks noGrp="1"/>
          </p:cNvSpPr>
          <p:nvPr>
            <p:ph type="ftr" sz="quarter" idx="10"/>
          </p:nvPr>
        </p:nvSpPr>
        <p:spPr>
          <a:xfrm>
            <a:off x="5413289" y="6477000"/>
            <a:ext cx="6394711" cy="279400"/>
          </a:xfrm>
        </p:spPr>
        <p:txBody>
          <a:bodyPr/>
          <a:lstStyle/>
          <a:p>
            <a:r>
              <a:rPr lang="de-DE" b="1"/>
              <a:t>Handlungshilfe Klimastrategie| © LfU | IZU Infozentrum UmweltWirtschaft | 2023</a:t>
            </a:r>
            <a:endParaRPr lang="de-DE" dirty="0"/>
          </a:p>
        </p:txBody>
      </p:sp>
    </p:spTree>
    <p:extLst>
      <p:ext uri="{BB962C8B-B14F-4D97-AF65-F5344CB8AC3E}">
        <p14:creationId xmlns:p14="http://schemas.microsoft.com/office/powerpoint/2010/main" val="281413431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23">
            <a:extLst>
              <a:ext uri="{FF2B5EF4-FFF2-40B4-BE49-F238E27FC236}">
                <a16:creationId xmlns:a16="http://schemas.microsoft.com/office/drawing/2014/main" id="{9077A909-91B6-7A88-61D9-ACFC194AC204}"/>
              </a:ext>
            </a:extLst>
          </p:cNvPr>
          <p:cNvSpPr>
            <a:spLocks noChangeAspect="1"/>
          </p:cNvSpPr>
          <p:nvPr/>
        </p:nvSpPr>
        <p:spPr bwMode="auto">
          <a:xfrm>
            <a:off x="6247162" y="6085777"/>
            <a:ext cx="381104" cy="38110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 name="Titel 1"/>
          <p:cNvSpPr>
            <a:spLocks noGrp="1"/>
          </p:cNvSpPr>
          <p:nvPr>
            <p:ph type="title"/>
          </p:nvPr>
        </p:nvSpPr>
        <p:spPr/>
        <p:txBody>
          <a:bodyPr/>
          <a:lstStyle/>
          <a:p>
            <a:r>
              <a:rPr lang="de-DE" sz="2400" dirty="0"/>
              <a:t>Handlungshilfe „Klimastrategie“</a:t>
            </a:r>
          </a:p>
        </p:txBody>
      </p:sp>
      <p:sp>
        <p:nvSpPr>
          <p:cNvPr id="9" name="Inhaltsplatzhalter 8"/>
          <p:cNvSpPr>
            <a:spLocks noGrp="1"/>
          </p:cNvSpPr>
          <p:nvPr>
            <p:ph idx="1"/>
          </p:nvPr>
        </p:nvSpPr>
        <p:spPr>
          <a:xfrm>
            <a:off x="551384" y="2005820"/>
            <a:ext cx="5271532" cy="4394992"/>
          </a:xfrm>
        </p:spPr>
        <p:txBody>
          <a:bodyPr/>
          <a:lstStyle/>
          <a:p>
            <a:pPr marL="0" indent="0">
              <a:buNone/>
            </a:pPr>
            <a:r>
              <a:rPr lang="de-DE" dirty="0"/>
              <a:t>Die Handlungshilfe richtet sich vorrangig an kleinere und mittlere Unternehmen (KMU). Es sind keine Vorkenntnisse zum Thema betrieblicher Klimaschutz erforderlich. Gleichzeitig kann die Handlungshilfe auch von Unternehmen genutzt werden, die schon erste Schritte im Betrieb umgesetzt haben. </a:t>
            </a:r>
          </a:p>
          <a:p>
            <a:pPr marL="0" indent="0">
              <a:buNone/>
            </a:pPr>
            <a:r>
              <a:rPr lang="de-DE" dirty="0"/>
              <a:t>Die Handlungshilfe begleitet Sie durch den Prozess der Status quo Erhebung, das heißt der Erfassung der Klimabilanz Ihres Unternehmens. Neben dem Begriff der Klimabilanz sind auch Corporate Carbon Footprint oder CO</a:t>
            </a:r>
            <a:r>
              <a:rPr lang="de-DE" baseline="-25000" dirty="0"/>
              <a:t>2</a:t>
            </a:r>
            <a:r>
              <a:rPr lang="de-DE" dirty="0"/>
              <a:t>-Bilanz gängig. Auf Basis dieses Status quo werden im darauf folgenden Schritt Klimaziele definiert, die Ihnen helfen sollen, sukzessive die Emissionen zu reduzieren und eine langfristig erfolgreiche Klimastrategie aufzustellen. </a:t>
            </a:r>
          </a:p>
          <a:p>
            <a:pPr marL="0" indent="0">
              <a:buNone/>
            </a:pPr>
            <a:r>
              <a:rPr lang="de-DE" dirty="0"/>
              <a:t>Eine ergänzende „Handlungshilfe-Spezial-Scope-3“ bietet Ihnen einen umfassenden Überblick zur Berechnung aller Scope-3-Kategorien.</a:t>
            </a:r>
          </a:p>
          <a:p>
            <a:pPr marL="0" indent="0">
              <a:buNone/>
            </a:pPr>
            <a:r>
              <a:rPr lang="de-DE" dirty="0"/>
              <a:t>Eine zweite Handlungshilfe „Klimamanagement“ liefert ab 2023 Hilfestellung für die Identifikation von Maßnahmen und deren Umsetzung. </a:t>
            </a:r>
          </a:p>
          <a:p>
            <a:pPr marL="0" indent="0">
              <a:buNone/>
            </a:pPr>
            <a:r>
              <a:rPr lang="de-DE" dirty="0"/>
              <a:t>Wir wünschen Ihnen viel Freude bei der Lektüre, Anwendung und beim angewandten Klimaschutz. </a:t>
            </a:r>
          </a:p>
          <a:p>
            <a:pPr marL="0" indent="0">
              <a:buNone/>
            </a:pPr>
            <a:endParaRPr lang="de-DE" dirty="0"/>
          </a:p>
          <a:p>
            <a:pPr marL="0" indent="0">
              <a:buNone/>
            </a:pPr>
            <a:endParaRPr lang="de-DE" dirty="0"/>
          </a:p>
          <a:p>
            <a:pPr marL="0" indent="0">
              <a:buNone/>
            </a:pPr>
            <a:endParaRPr lang="de-DE" dirty="0"/>
          </a:p>
        </p:txBody>
      </p:sp>
      <p:sp>
        <p:nvSpPr>
          <p:cNvPr id="4" name="Fußzeilenplatzhalter 3"/>
          <p:cNvSpPr>
            <a:spLocks noGrp="1"/>
          </p:cNvSpPr>
          <p:nvPr>
            <p:ph type="ftr" sz="quarter" idx="10"/>
          </p:nvPr>
        </p:nvSpPr>
        <p:spPr/>
        <p:txBody>
          <a:bodyPr/>
          <a:lstStyle/>
          <a:p>
            <a:r>
              <a:rPr lang="de-DE" b="1" dirty="0"/>
              <a:t>Handlungshilfe Klimastrategie| © LfU | IZU Infozentrum UmweltWirtschaft | 2023</a:t>
            </a:r>
            <a:endParaRPr lang="de-DE" dirty="0"/>
          </a:p>
        </p:txBody>
      </p:sp>
      <p:sp>
        <p:nvSpPr>
          <p:cNvPr id="5" name="Foliennummernplatzhalter 4"/>
          <p:cNvSpPr>
            <a:spLocks noGrp="1"/>
          </p:cNvSpPr>
          <p:nvPr>
            <p:ph type="sldNum" sz="quarter" idx="4"/>
          </p:nvPr>
        </p:nvSpPr>
        <p:spPr/>
        <p:txBody>
          <a:bodyPr/>
          <a:lstStyle/>
          <a:p>
            <a:fld id="{894680D0-7A83-433A-9719-C4143F27F647}" type="slidenum">
              <a:rPr lang="de-DE" smtClean="0"/>
              <a:pPr/>
              <a:t>2</a:t>
            </a:fld>
            <a:endParaRPr lang="de-DE" dirty="0"/>
          </a:p>
        </p:txBody>
      </p:sp>
      <p:sp>
        <p:nvSpPr>
          <p:cNvPr id="7" name="Inhaltsplatzhalter 6"/>
          <p:cNvSpPr>
            <a:spLocks noGrp="1"/>
          </p:cNvSpPr>
          <p:nvPr>
            <p:ph idx="4294967295"/>
          </p:nvPr>
        </p:nvSpPr>
        <p:spPr>
          <a:xfrm>
            <a:off x="6287232" y="1982812"/>
            <a:ext cx="5220866" cy="1497012"/>
          </a:xfrm>
        </p:spPr>
        <p:txBody>
          <a:bodyPr/>
          <a:lstStyle/>
          <a:p>
            <a:pPr marL="0" indent="0">
              <a:buFontTx/>
              <a:buNone/>
            </a:pPr>
            <a:r>
              <a:rPr lang="de-DE" kern="0" dirty="0"/>
              <a:t>Im Rahmen des </a:t>
            </a:r>
            <a:r>
              <a:rPr lang="de-DE" b="1" kern="0" dirty="0"/>
              <a:t>Umwelt- und Klimapakts Bayern </a:t>
            </a:r>
            <a:r>
              <a:rPr lang="de-DE" kern="0" dirty="0"/>
              <a:t>entwickelten das </a:t>
            </a:r>
            <a:r>
              <a:rPr lang="de-DE" b="1" kern="0" dirty="0"/>
              <a:t>Infozentrum UmweltWirtschaft (IZU) </a:t>
            </a:r>
            <a:r>
              <a:rPr lang="de-DE" kern="0" dirty="0"/>
              <a:t>am Landesamt für Umwelt und die B.A.U.M. Consult GmbH München diese Handlungshilfe. Um den Praxisbezug zu gewährleisten, wurden die Methoden und Inhalte mit Pilotunternehmen aus verschiedenen Branchen in einem</a:t>
            </a:r>
            <a:r>
              <a:rPr lang="de-DE" b="1" kern="0" dirty="0"/>
              <a:t> nutzerzentrierten Prozess </a:t>
            </a:r>
            <a:r>
              <a:rPr lang="de-DE" kern="0" dirty="0"/>
              <a:t>mit Interviews und Workshops entwickelt. </a:t>
            </a:r>
          </a:p>
          <a:p>
            <a:pPr marL="0" indent="0">
              <a:buFontTx/>
              <a:buNone/>
            </a:pPr>
            <a:endParaRPr lang="de-DE" u="sng" dirty="0"/>
          </a:p>
          <a:p>
            <a:pPr marL="0" indent="0">
              <a:buNone/>
            </a:pPr>
            <a:r>
              <a:rPr lang="de-DE" dirty="0"/>
              <a:t>.  </a:t>
            </a:r>
          </a:p>
        </p:txBody>
      </p:sp>
      <p:sp>
        <p:nvSpPr>
          <p:cNvPr id="11" name="Rechteck 10"/>
          <p:cNvSpPr/>
          <p:nvPr/>
        </p:nvSpPr>
        <p:spPr bwMode="auto">
          <a:xfrm>
            <a:off x="551384" y="1618757"/>
            <a:ext cx="5271532"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bg1"/>
                </a:solidFill>
              </a:rPr>
              <a:t>An wen richtet sich die Handlungshilfe?</a:t>
            </a:r>
          </a:p>
        </p:txBody>
      </p:sp>
      <p:sp>
        <p:nvSpPr>
          <p:cNvPr id="13" name="Rechteck 12"/>
          <p:cNvSpPr/>
          <p:nvPr/>
        </p:nvSpPr>
        <p:spPr bwMode="auto">
          <a:xfrm>
            <a:off x="6251514" y="1617146"/>
            <a:ext cx="5556486"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bg1"/>
                </a:solidFill>
              </a:rPr>
              <a:t>Wie ist die Handlungshilfe entstanden</a:t>
            </a:r>
          </a:p>
        </p:txBody>
      </p:sp>
      <p:sp>
        <p:nvSpPr>
          <p:cNvPr id="3" name="Rechteck 2">
            <a:extLst>
              <a:ext uri="{FF2B5EF4-FFF2-40B4-BE49-F238E27FC236}">
                <a16:creationId xmlns:a16="http://schemas.microsoft.com/office/drawing/2014/main" id="{B347D301-8E64-E3B1-D159-C831B5019E48}"/>
              </a:ext>
            </a:extLst>
          </p:cNvPr>
          <p:cNvSpPr/>
          <p:nvPr/>
        </p:nvSpPr>
        <p:spPr bwMode="auto">
          <a:xfrm>
            <a:off x="6251514" y="3356992"/>
            <a:ext cx="5556486"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bg1"/>
                </a:solidFill>
              </a:rPr>
              <a:t>Wie ist die Handlungshilfe aufgebaut?</a:t>
            </a:r>
          </a:p>
        </p:txBody>
      </p:sp>
      <p:sp>
        <p:nvSpPr>
          <p:cNvPr id="6" name="Inhaltsplatzhalter 6">
            <a:extLst>
              <a:ext uri="{FF2B5EF4-FFF2-40B4-BE49-F238E27FC236}">
                <a16:creationId xmlns:a16="http://schemas.microsoft.com/office/drawing/2014/main" id="{F7A97623-A8E9-E3F0-4517-2BB7F6A887A0}"/>
              </a:ext>
            </a:extLst>
          </p:cNvPr>
          <p:cNvSpPr txBox="1">
            <a:spLocks/>
          </p:cNvSpPr>
          <p:nvPr/>
        </p:nvSpPr>
        <p:spPr bwMode="auto">
          <a:xfrm>
            <a:off x="6251514" y="3714687"/>
            <a:ext cx="5256584" cy="102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spcBef>
                <a:spcPts val="600"/>
              </a:spcBef>
              <a:buFontTx/>
              <a:buNone/>
            </a:pPr>
            <a:r>
              <a:rPr lang="de-DE" kern="0" dirty="0"/>
              <a:t>Die Handlungshilfe Klimastrategie ist modular aufbaut. Die Module bauen aufeinander auf, können aber je nach Vorkenntnissen auch nur ausschnittweise genutzt werden.</a:t>
            </a:r>
          </a:p>
          <a:p>
            <a:pPr marL="0" indent="0">
              <a:spcBef>
                <a:spcPts val="600"/>
              </a:spcBef>
              <a:buFontTx/>
              <a:buNone/>
            </a:pPr>
            <a:r>
              <a:rPr lang="de-DE" b="1" kern="0" dirty="0"/>
              <a:t>Folgende Module werden behandelt:</a:t>
            </a:r>
          </a:p>
          <a:p>
            <a:pPr marL="0" indent="0">
              <a:buFontTx/>
              <a:buNone/>
            </a:pPr>
            <a:endParaRPr lang="de-DE" b="1" kern="0" dirty="0"/>
          </a:p>
          <a:p>
            <a:pPr marL="0" indent="0">
              <a:buFontTx/>
              <a:buNone/>
            </a:pPr>
            <a:endParaRPr lang="de-DE" b="1" kern="0" dirty="0"/>
          </a:p>
          <a:p>
            <a:pPr marL="0" indent="0">
              <a:buFontTx/>
              <a:buNone/>
            </a:pPr>
            <a:endParaRPr lang="de-DE" b="1" kern="0" dirty="0"/>
          </a:p>
          <a:p>
            <a:pPr marL="0" indent="0">
              <a:buFontTx/>
              <a:buNone/>
            </a:pPr>
            <a:endParaRPr lang="de-DE" kern="0" dirty="0"/>
          </a:p>
        </p:txBody>
      </p:sp>
      <p:sp>
        <p:nvSpPr>
          <p:cNvPr id="8" name="Ellipse 7">
            <a:extLst>
              <a:ext uri="{FF2B5EF4-FFF2-40B4-BE49-F238E27FC236}">
                <a16:creationId xmlns:a16="http://schemas.microsoft.com/office/drawing/2014/main" id="{D83DDEBB-698F-6990-529D-07C746328DBB}"/>
              </a:ext>
            </a:extLst>
          </p:cNvPr>
          <p:cNvSpPr>
            <a:spLocks noChangeAspect="1"/>
          </p:cNvSpPr>
          <p:nvPr/>
        </p:nvSpPr>
        <p:spPr bwMode="auto">
          <a:xfrm>
            <a:off x="6247162" y="4693259"/>
            <a:ext cx="381104" cy="38110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a:extLst>
              <a:ext uri="{FF2B5EF4-FFF2-40B4-BE49-F238E27FC236}">
                <a16:creationId xmlns:a16="http://schemas.microsoft.com/office/drawing/2014/main" id="{EA59A573-CD0B-6456-501A-8BFE3B771EA9}"/>
              </a:ext>
            </a:extLst>
          </p:cNvPr>
          <p:cNvSpPr>
            <a:spLocks noChangeAspect="1"/>
          </p:cNvSpPr>
          <p:nvPr/>
        </p:nvSpPr>
        <p:spPr bwMode="auto">
          <a:xfrm>
            <a:off x="6247181" y="5160678"/>
            <a:ext cx="381104" cy="38110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2" name="Ellipse 11">
            <a:extLst>
              <a:ext uri="{FF2B5EF4-FFF2-40B4-BE49-F238E27FC236}">
                <a16:creationId xmlns:a16="http://schemas.microsoft.com/office/drawing/2014/main" id="{4522EAE9-E81F-AA67-749B-C0976294AFF2}"/>
              </a:ext>
            </a:extLst>
          </p:cNvPr>
          <p:cNvSpPr>
            <a:spLocks noChangeAspect="1"/>
          </p:cNvSpPr>
          <p:nvPr/>
        </p:nvSpPr>
        <p:spPr bwMode="auto">
          <a:xfrm>
            <a:off x="6240016" y="5628506"/>
            <a:ext cx="381104" cy="38110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7" name="Textfeld 16">
            <a:extLst>
              <a:ext uri="{FF2B5EF4-FFF2-40B4-BE49-F238E27FC236}">
                <a16:creationId xmlns:a16="http://schemas.microsoft.com/office/drawing/2014/main" id="{AE90D889-55B6-B7B4-338A-708A3294C607}"/>
              </a:ext>
            </a:extLst>
          </p:cNvPr>
          <p:cNvSpPr txBox="1"/>
          <p:nvPr/>
        </p:nvSpPr>
        <p:spPr>
          <a:xfrm>
            <a:off x="6672065" y="4737154"/>
            <a:ext cx="3274999" cy="276999"/>
          </a:xfrm>
          <a:prstGeom prst="rect">
            <a:avLst/>
          </a:prstGeom>
          <a:noFill/>
        </p:spPr>
        <p:txBody>
          <a:bodyPr wrap="square" rtlCol="0">
            <a:spAutoFit/>
          </a:bodyPr>
          <a:lstStyle/>
          <a:p>
            <a:pPr algn="l"/>
            <a:r>
              <a:rPr lang="de-DE" sz="1200" dirty="0"/>
              <a:t>Einführung in das Thema</a:t>
            </a:r>
          </a:p>
        </p:txBody>
      </p:sp>
      <p:sp>
        <p:nvSpPr>
          <p:cNvPr id="27" name="Textfeld 26">
            <a:extLst>
              <a:ext uri="{FF2B5EF4-FFF2-40B4-BE49-F238E27FC236}">
                <a16:creationId xmlns:a16="http://schemas.microsoft.com/office/drawing/2014/main" id="{57D73915-CF5F-3749-053D-2781F28C3B0D}"/>
              </a:ext>
            </a:extLst>
          </p:cNvPr>
          <p:cNvSpPr txBox="1"/>
          <p:nvPr/>
        </p:nvSpPr>
        <p:spPr>
          <a:xfrm>
            <a:off x="6672065" y="5215830"/>
            <a:ext cx="3274999" cy="276999"/>
          </a:xfrm>
          <a:prstGeom prst="rect">
            <a:avLst/>
          </a:prstGeom>
          <a:noFill/>
        </p:spPr>
        <p:txBody>
          <a:bodyPr wrap="square" rtlCol="0">
            <a:spAutoFit/>
          </a:bodyPr>
          <a:lstStyle/>
          <a:p>
            <a:pPr algn="l"/>
            <a:r>
              <a:rPr lang="de-DE" sz="1200" dirty="0"/>
              <a:t>Ermittlung des Status quo</a:t>
            </a:r>
          </a:p>
        </p:txBody>
      </p:sp>
      <p:sp>
        <p:nvSpPr>
          <p:cNvPr id="28" name="Textfeld 27">
            <a:extLst>
              <a:ext uri="{FF2B5EF4-FFF2-40B4-BE49-F238E27FC236}">
                <a16:creationId xmlns:a16="http://schemas.microsoft.com/office/drawing/2014/main" id="{314C0567-FB4B-316C-61BC-EE238F198E4C}"/>
              </a:ext>
            </a:extLst>
          </p:cNvPr>
          <p:cNvSpPr txBox="1"/>
          <p:nvPr/>
        </p:nvSpPr>
        <p:spPr>
          <a:xfrm>
            <a:off x="6672064" y="5672372"/>
            <a:ext cx="3274999" cy="276999"/>
          </a:xfrm>
          <a:prstGeom prst="rect">
            <a:avLst/>
          </a:prstGeom>
          <a:noFill/>
        </p:spPr>
        <p:txBody>
          <a:bodyPr wrap="square" rtlCol="0">
            <a:spAutoFit/>
          </a:bodyPr>
          <a:lstStyle/>
          <a:p>
            <a:pPr algn="l"/>
            <a:r>
              <a:rPr lang="de-DE" sz="1200" dirty="0"/>
              <a:t>Entwicklung einer Klimastrategie</a:t>
            </a:r>
          </a:p>
        </p:txBody>
      </p:sp>
      <p:sp>
        <p:nvSpPr>
          <p:cNvPr id="31" name="Sprechblase: rechteckig mit abgerundeten Ecken 30">
            <a:extLst>
              <a:ext uri="{FF2B5EF4-FFF2-40B4-BE49-F238E27FC236}">
                <a16:creationId xmlns:a16="http://schemas.microsoft.com/office/drawing/2014/main" id="{067733A3-89AF-2106-F547-D08EFE613448}"/>
              </a:ext>
            </a:extLst>
          </p:cNvPr>
          <p:cNvSpPr/>
          <p:nvPr/>
        </p:nvSpPr>
        <p:spPr>
          <a:xfrm>
            <a:off x="9595555" y="4225920"/>
            <a:ext cx="2207806" cy="733278"/>
          </a:xfrm>
          <a:prstGeom prst="wedgeRoundRectCallout">
            <a:avLst>
              <a:gd name="adj1" fmla="val -67334"/>
              <a:gd name="adj2" fmla="val -1131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pPr>
            <a:r>
              <a:rPr lang="de-DE" sz="1200" kern="0" dirty="0">
                <a:solidFill>
                  <a:schemeClr val="tx1"/>
                </a:solidFill>
              </a:rPr>
              <a:t>In welchem Modul Sie sich befinden, erkennen Sie über die Kopfleiste.  </a:t>
            </a:r>
          </a:p>
        </p:txBody>
      </p:sp>
      <p:pic>
        <p:nvPicPr>
          <p:cNvPr id="23" name="Grafik 22" descr="Glühbirne und Zahnrad mit einfarbiger Füllung">
            <a:extLst>
              <a:ext uri="{FF2B5EF4-FFF2-40B4-BE49-F238E27FC236}">
                <a16:creationId xmlns:a16="http://schemas.microsoft.com/office/drawing/2014/main" id="{D8E3865B-BE84-5DFA-7ED2-87D0783C61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3714" y="6130664"/>
            <a:ext cx="288000" cy="288000"/>
          </a:xfrm>
          <a:prstGeom prst="rect">
            <a:avLst/>
          </a:prstGeom>
        </p:spPr>
      </p:pic>
      <p:sp>
        <p:nvSpPr>
          <p:cNvPr id="25" name="Textfeld 24">
            <a:extLst>
              <a:ext uri="{FF2B5EF4-FFF2-40B4-BE49-F238E27FC236}">
                <a16:creationId xmlns:a16="http://schemas.microsoft.com/office/drawing/2014/main" id="{4AAC840F-7F0F-0DE3-2EB4-F01B4D1ACA29}"/>
              </a:ext>
            </a:extLst>
          </p:cNvPr>
          <p:cNvSpPr txBox="1"/>
          <p:nvPr/>
        </p:nvSpPr>
        <p:spPr>
          <a:xfrm>
            <a:off x="6672064" y="6136165"/>
            <a:ext cx="3274999" cy="276999"/>
          </a:xfrm>
          <a:prstGeom prst="rect">
            <a:avLst/>
          </a:prstGeom>
          <a:noFill/>
        </p:spPr>
        <p:txBody>
          <a:bodyPr wrap="square" rtlCol="0">
            <a:spAutoFit/>
          </a:bodyPr>
          <a:lstStyle/>
          <a:p>
            <a:pPr algn="l"/>
            <a:r>
              <a:rPr lang="de-DE" sz="1200" dirty="0"/>
              <a:t>Ressourcen</a:t>
            </a:r>
          </a:p>
        </p:txBody>
      </p:sp>
      <p:pic>
        <p:nvPicPr>
          <p:cNvPr id="18" name="Grafik 17" descr="Gruppenbrainstorming mit einfarbiger Füllung">
            <a:extLst>
              <a:ext uri="{FF2B5EF4-FFF2-40B4-BE49-F238E27FC236}">
                <a16:creationId xmlns:a16="http://schemas.microsoft.com/office/drawing/2014/main" id="{E6CFC1AB-566E-F6AE-D27E-66B36A6A4C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60496" y="5869519"/>
            <a:ext cx="520451" cy="520451"/>
          </a:xfrm>
          <a:prstGeom prst="rect">
            <a:avLst/>
          </a:prstGeom>
        </p:spPr>
      </p:pic>
      <p:sp>
        <p:nvSpPr>
          <p:cNvPr id="19" name="Sprechblase: rechteckig mit abgerundeten Ecken 18">
            <a:extLst>
              <a:ext uri="{FF2B5EF4-FFF2-40B4-BE49-F238E27FC236}">
                <a16:creationId xmlns:a16="http://schemas.microsoft.com/office/drawing/2014/main" id="{3E3A3D4B-4EED-F523-0DB9-67F828ED7899}"/>
              </a:ext>
            </a:extLst>
          </p:cNvPr>
          <p:cNvSpPr/>
          <p:nvPr/>
        </p:nvSpPr>
        <p:spPr>
          <a:xfrm>
            <a:off x="9595555" y="5126362"/>
            <a:ext cx="2207806" cy="633259"/>
          </a:xfrm>
          <a:prstGeom prst="wedgeRoundRectCallout">
            <a:avLst>
              <a:gd name="adj1" fmla="val -14027"/>
              <a:gd name="adj2" fmla="val 8916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pPr>
            <a:r>
              <a:rPr lang="de-DE" sz="1200" kern="0" dirty="0">
                <a:solidFill>
                  <a:schemeClr val="tx1"/>
                </a:solidFill>
              </a:rPr>
              <a:t>Methoden zur Anwendung in Ihrem Unternehmen werden gekennzeichnet.</a:t>
            </a:r>
          </a:p>
        </p:txBody>
      </p:sp>
      <p:pic>
        <p:nvPicPr>
          <p:cNvPr id="20" name="Grafik 19" descr="Krabbeln mit einfarbiger Füllung">
            <a:extLst>
              <a:ext uri="{FF2B5EF4-FFF2-40B4-BE49-F238E27FC236}">
                <a16:creationId xmlns:a16="http://schemas.microsoft.com/office/drawing/2014/main" id="{E5156261-9B33-AD2A-D996-A981B312F2C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93714" y="4738461"/>
            <a:ext cx="288000" cy="288000"/>
          </a:xfrm>
          <a:prstGeom prst="rect">
            <a:avLst/>
          </a:prstGeom>
        </p:spPr>
      </p:pic>
      <p:pic>
        <p:nvPicPr>
          <p:cNvPr id="21" name="Grafik 20" descr="Lupe mit einfarbiger Füllung">
            <a:extLst>
              <a:ext uri="{FF2B5EF4-FFF2-40B4-BE49-F238E27FC236}">
                <a16:creationId xmlns:a16="http://schemas.microsoft.com/office/drawing/2014/main" id="{49212A61-8F96-B6C2-ABF7-5EC2EACBF77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3714" y="5202360"/>
            <a:ext cx="288000" cy="288000"/>
          </a:xfrm>
          <a:prstGeom prst="rect">
            <a:avLst/>
          </a:prstGeom>
        </p:spPr>
      </p:pic>
      <p:pic>
        <p:nvPicPr>
          <p:cNvPr id="22" name="Grafik 21" descr="Volltreffer mit einfarbiger Füllung">
            <a:extLst>
              <a:ext uri="{FF2B5EF4-FFF2-40B4-BE49-F238E27FC236}">
                <a16:creationId xmlns:a16="http://schemas.microsoft.com/office/drawing/2014/main" id="{BCD2C9D7-3608-152F-5EF6-42E84A8F093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93984" y="5673700"/>
            <a:ext cx="288000" cy="288000"/>
          </a:xfrm>
          <a:prstGeom prst="rect">
            <a:avLst/>
          </a:prstGeom>
        </p:spPr>
      </p:pic>
    </p:spTree>
    <p:extLst>
      <p:ext uri="{BB962C8B-B14F-4D97-AF65-F5344CB8AC3E}">
        <p14:creationId xmlns:p14="http://schemas.microsoft.com/office/powerpoint/2010/main" val="419431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C588604-3DF1-F0DB-AC8D-6493ED204E31}"/>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00C8C737-6254-586C-DDA3-B51B3BA7030F}"/>
              </a:ext>
            </a:extLst>
          </p:cNvPr>
          <p:cNvSpPr>
            <a:spLocks noGrp="1"/>
          </p:cNvSpPr>
          <p:nvPr>
            <p:ph type="sldNum" sz="quarter" idx="4"/>
          </p:nvPr>
        </p:nvSpPr>
        <p:spPr/>
        <p:txBody>
          <a:bodyPr/>
          <a:lstStyle/>
          <a:p>
            <a:fld id="{894680D0-7A83-433A-9719-C4143F27F647}" type="slidenum">
              <a:rPr lang="de-DE" smtClean="0"/>
              <a:pPr/>
              <a:t>20</a:t>
            </a:fld>
            <a:endParaRPr lang="de-DE" dirty="0"/>
          </a:p>
        </p:txBody>
      </p:sp>
      <p:sp>
        <p:nvSpPr>
          <p:cNvPr id="73" name="Textplatzhalter 1">
            <a:extLst>
              <a:ext uri="{FF2B5EF4-FFF2-40B4-BE49-F238E27FC236}">
                <a16:creationId xmlns:a16="http://schemas.microsoft.com/office/drawing/2014/main" id="{6FBB7B89-C9D9-86D3-5B7A-4FD608D72F7F}"/>
              </a:ext>
            </a:extLst>
          </p:cNvPr>
          <p:cNvSpPr txBox="1">
            <a:spLocks/>
          </p:cNvSpPr>
          <p:nvPr/>
        </p:nvSpPr>
        <p:spPr bwMode="auto">
          <a:xfrm>
            <a:off x="609600" y="2223368"/>
            <a:ext cx="3454400" cy="379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ts val="533"/>
              </a:spcBef>
              <a:spcAft>
                <a:spcPts val="533"/>
              </a:spcAft>
              <a:buClr>
                <a:schemeClr val="tx1"/>
              </a:buClr>
              <a:buSzPct val="120000"/>
              <a:buFont typeface="Wingdings" pitchFamily="2" charset="2"/>
              <a:buChar char="§"/>
              <a:tabLst>
                <a:tab pos="478355" algn="l"/>
              </a:tabLst>
              <a:defRPr lang="de-DE" sz="2400" kern="1200">
                <a:solidFill>
                  <a:srgbClr val="262626"/>
                </a:solidFill>
                <a:latin typeface="+mn-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360000">
              <a:buNone/>
              <a:defRPr/>
            </a:pPr>
            <a:r>
              <a:rPr kumimoji="0" lang="de-DE" sz="1400" b="1" i="0" u="none" strike="noStrike" kern="1200" cap="none" spc="0" normalizeH="0" baseline="0" noProof="0" dirty="0">
                <a:ln>
                  <a:noFill/>
                </a:ln>
                <a:solidFill>
                  <a:srgbClr val="262626"/>
                </a:solidFill>
                <a:effectLst/>
                <a:uLnTx/>
                <a:uFillTx/>
                <a:ea typeface="+mn-ea"/>
                <a:cs typeface="Arial" pitchFamily="34" charset="0"/>
              </a:rPr>
              <a:t>Problem:</a:t>
            </a:r>
          </a:p>
          <a:p>
            <a:pPr marL="439735" lvl="1" indent="-285750" defTabSz="360000">
              <a:buFont typeface="Arial" panose="020B0604020202020204" pitchFamily="34" charset="0"/>
              <a:buChar char="•"/>
              <a:tabLst>
                <a:tab pos="442902" algn="l"/>
              </a:tabLst>
              <a:defRPr/>
            </a:pPr>
            <a:r>
              <a:rPr lang="de-DE" sz="1400" dirty="0">
                <a:solidFill>
                  <a:schemeClr val="tx1"/>
                </a:solidFill>
              </a:rPr>
              <a:t>Häufig keine Transparenz über Verbräuche</a:t>
            </a:r>
          </a:p>
          <a:p>
            <a:pPr marL="439735" lvl="1" indent="-285750" defTabSz="360000">
              <a:buFont typeface="Arial" panose="020B0604020202020204" pitchFamily="34" charset="0"/>
              <a:buChar char="•"/>
              <a:tabLst>
                <a:tab pos="442902" algn="l"/>
              </a:tabLst>
              <a:defRPr/>
            </a:pPr>
            <a:r>
              <a:rPr lang="de-DE" sz="1400" dirty="0">
                <a:solidFill>
                  <a:schemeClr val="tx1"/>
                </a:solidFill>
              </a:rPr>
              <a:t>Verzerrungen durch Gemeinschaftsräume</a:t>
            </a:r>
          </a:p>
          <a:p>
            <a:pPr marL="0" marR="0" lvl="0" indent="0" algn="l" defTabSz="360000" rtl="0" eaLnBrk="1" fontAlgn="base" latinLnBrk="0" hangingPunct="1">
              <a:lnSpc>
                <a:spcPct val="100000"/>
              </a:lnSpc>
              <a:spcBef>
                <a:spcPts val="533"/>
              </a:spcBef>
              <a:spcAft>
                <a:spcPts val="533"/>
              </a:spcAft>
              <a:buClrTx/>
              <a:buSzPct val="120000"/>
              <a:buNone/>
              <a:tabLst>
                <a:tab pos="478355" algn="l"/>
              </a:tabLst>
              <a:defRPr/>
            </a:pPr>
            <a:br>
              <a:rPr kumimoji="0" lang="de-DE" sz="1400" b="1" i="0" u="none" strike="noStrike" kern="1200" cap="none" spc="0" normalizeH="0" baseline="0" noProof="0" dirty="0">
                <a:ln>
                  <a:noFill/>
                </a:ln>
                <a:solidFill>
                  <a:srgbClr val="262626"/>
                </a:solidFill>
                <a:effectLst/>
                <a:uLnTx/>
                <a:uFillTx/>
                <a:ea typeface="+mn-ea"/>
                <a:cs typeface="Arial" pitchFamily="34" charset="0"/>
              </a:rPr>
            </a:br>
            <a:r>
              <a:rPr kumimoji="0" lang="de-DE" sz="1400" b="1" i="0" u="none" strike="noStrike" kern="1200" cap="none" spc="0" normalizeH="0" baseline="0" noProof="0" dirty="0">
                <a:ln>
                  <a:noFill/>
                </a:ln>
                <a:solidFill>
                  <a:srgbClr val="262626"/>
                </a:solidFill>
                <a:effectLst/>
                <a:uLnTx/>
                <a:uFillTx/>
                <a:ea typeface="+mn-ea"/>
                <a:cs typeface="Arial" pitchFamily="34" charset="0"/>
              </a:rPr>
              <a:t>Quelle</a:t>
            </a:r>
            <a:r>
              <a:rPr kumimoji="0" lang="de-DE" sz="1400" b="0" i="0" u="none" strike="noStrike" kern="1200" cap="none" spc="0" normalizeH="0" baseline="0" noProof="0" dirty="0">
                <a:ln>
                  <a:noFill/>
                </a:ln>
                <a:solidFill>
                  <a:srgbClr val="262626"/>
                </a:solidFill>
                <a:effectLst/>
                <a:uLnTx/>
                <a:uFillTx/>
                <a:ea typeface="+mn-ea"/>
                <a:cs typeface="Arial" pitchFamily="34" charset="0"/>
              </a:rPr>
              <a:t>: Nebenkostenabrechnung</a:t>
            </a:r>
          </a:p>
          <a:p>
            <a:pPr marL="0" marR="0" lvl="0" indent="0" algn="l" defTabSz="360000" rtl="0" eaLnBrk="1" fontAlgn="base" latinLnBrk="0" hangingPunct="1">
              <a:lnSpc>
                <a:spcPct val="100000"/>
              </a:lnSpc>
              <a:spcBef>
                <a:spcPts val="533"/>
              </a:spcBef>
              <a:spcAft>
                <a:spcPts val="533"/>
              </a:spcAft>
              <a:buClrTx/>
              <a:buSzPct val="120000"/>
              <a:buNone/>
              <a:tabLst>
                <a:tab pos="478355" algn="l"/>
              </a:tabLst>
              <a:defRPr/>
            </a:pPr>
            <a:r>
              <a:rPr kumimoji="0" lang="de-DE" sz="1400" b="1" i="0" u="none" strike="noStrike" kern="1200" cap="none" spc="0" normalizeH="0" baseline="0" noProof="0" dirty="0">
                <a:ln>
                  <a:noFill/>
                </a:ln>
                <a:solidFill>
                  <a:srgbClr val="262626"/>
                </a:solidFill>
                <a:effectLst/>
                <a:uLnTx/>
                <a:uFillTx/>
                <a:ea typeface="+mn-ea"/>
                <a:cs typeface="Arial" pitchFamily="34" charset="0"/>
              </a:rPr>
              <a:t>Lösung</a:t>
            </a:r>
            <a:r>
              <a:rPr kumimoji="0" lang="de-DE" sz="1400" b="0" i="0" u="none" strike="noStrike" kern="1200" cap="none" spc="0" normalizeH="0" baseline="0" noProof="0" dirty="0">
                <a:ln>
                  <a:noFill/>
                </a:ln>
                <a:solidFill>
                  <a:srgbClr val="262626"/>
                </a:solidFill>
                <a:effectLst/>
                <a:uLnTx/>
                <a:uFillTx/>
                <a:ea typeface="+mn-ea"/>
                <a:cs typeface="Arial" pitchFamily="34" charset="0"/>
              </a:rPr>
              <a:t>: Hochrechnen über Büro-Kennzahlen (</a:t>
            </a:r>
            <a:r>
              <a:rPr lang="de-DE" sz="1400" dirty="0"/>
              <a:t>beispielsweise </a:t>
            </a:r>
            <a:r>
              <a:rPr kumimoji="0" lang="de-DE" sz="1400" b="0" i="0" u="none" strike="noStrike" kern="1200" cap="none" spc="0" normalizeH="0" baseline="0" noProof="0" dirty="0">
                <a:ln>
                  <a:noFill/>
                </a:ln>
                <a:solidFill>
                  <a:srgbClr val="262626"/>
                </a:solidFill>
                <a:effectLst/>
                <a:uLnTx/>
                <a:uFillTx/>
                <a:ea typeface="+mn-ea"/>
                <a:cs typeface="Arial" pitchFamily="34" charset="0"/>
              </a:rPr>
              <a:t>Wärmeeinsatz/m²)</a:t>
            </a:r>
          </a:p>
          <a:p>
            <a:pPr marL="0" marR="0" lvl="0" indent="0" algn="l" defTabSz="914400" rtl="0" eaLnBrk="1" fontAlgn="base" latinLnBrk="0" hangingPunct="1">
              <a:lnSpc>
                <a:spcPct val="100000"/>
              </a:lnSpc>
              <a:spcBef>
                <a:spcPts val="533"/>
              </a:spcBef>
              <a:spcAft>
                <a:spcPts val="533"/>
              </a:spcAft>
              <a:buClr>
                <a:srgbClr val="81B23E"/>
              </a:buClr>
              <a:buSzPct val="120000"/>
              <a:buNone/>
              <a:tabLst>
                <a:tab pos="478355" algn="l"/>
              </a:tabLst>
              <a:defRPr/>
            </a:pPr>
            <a:endParaRPr kumimoji="0" lang="de-DE" sz="1400" b="0" i="0" u="none" strike="noStrike" kern="1200" cap="none" spc="0" normalizeH="0" baseline="0" noProof="0" dirty="0">
              <a:ln>
                <a:noFill/>
              </a:ln>
              <a:solidFill>
                <a:srgbClr val="262626"/>
              </a:solidFill>
              <a:effectLst/>
              <a:uLnTx/>
              <a:uFillTx/>
              <a:latin typeface="Calibri"/>
              <a:ea typeface="+mn-ea"/>
              <a:cs typeface="Arial" pitchFamily="34" charset="0"/>
            </a:endParaRPr>
          </a:p>
        </p:txBody>
      </p:sp>
      <p:sp>
        <p:nvSpPr>
          <p:cNvPr id="75" name="Textplatzhalter 3">
            <a:extLst>
              <a:ext uri="{FF2B5EF4-FFF2-40B4-BE49-F238E27FC236}">
                <a16:creationId xmlns:a16="http://schemas.microsoft.com/office/drawing/2014/main" id="{C677B17D-712C-63A7-4988-DB82840680A4}"/>
              </a:ext>
            </a:extLst>
          </p:cNvPr>
          <p:cNvSpPr txBox="1">
            <a:spLocks/>
          </p:cNvSpPr>
          <p:nvPr/>
        </p:nvSpPr>
        <p:spPr bwMode="auto">
          <a:xfrm>
            <a:off x="4271797" y="2223368"/>
            <a:ext cx="3454400" cy="379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ts val="533"/>
              </a:spcBef>
              <a:spcAft>
                <a:spcPts val="533"/>
              </a:spcAft>
              <a:buClr>
                <a:schemeClr val="tx1"/>
              </a:buClr>
              <a:buSzPct val="120000"/>
              <a:buFont typeface="Wingdings" pitchFamily="2" charset="2"/>
              <a:buChar char="§"/>
              <a:tabLst>
                <a:tab pos="478355" algn="l"/>
              </a:tabLst>
              <a:defRPr lang="de-DE" sz="2400" kern="1200">
                <a:solidFill>
                  <a:srgbClr val="262626"/>
                </a:solidFill>
                <a:latin typeface="+mn-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400"/>
              </a:spcBef>
              <a:spcAft>
                <a:spcPts val="533"/>
              </a:spcAft>
              <a:buClrTx/>
              <a:buSzPct val="120000"/>
              <a:buNone/>
              <a:tabLst>
                <a:tab pos="478355" algn="l"/>
              </a:tabLst>
              <a:defRPr/>
            </a:pPr>
            <a:r>
              <a:rPr kumimoji="0" lang="de-DE" sz="1400" b="1" i="0" u="none" strike="noStrike" kern="1200" cap="none" spc="0" normalizeH="0" baseline="0" noProof="0" dirty="0">
                <a:ln>
                  <a:noFill/>
                </a:ln>
                <a:solidFill>
                  <a:srgbClr val="262626"/>
                </a:solidFill>
                <a:effectLst/>
                <a:uLnTx/>
                <a:uFillTx/>
                <a:ea typeface="+mn-ea"/>
                <a:cs typeface="Arial" pitchFamily="34" charset="0"/>
              </a:rPr>
              <a:t>Problem: </a:t>
            </a:r>
            <a:endParaRPr lang="de-DE" sz="1400" b="1" dirty="0"/>
          </a:p>
          <a:p>
            <a:pPr marL="439735" lvl="1" indent="-285750">
              <a:buClrTx/>
              <a:buFont typeface="Arial" panose="020B0604020202020204" pitchFamily="34" charset="0"/>
              <a:buChar char="•"/>
              <a:tabLst>
                <a:tab pos="442902" algn="l"/>
              </a:tabLst>
              <a:defRPr/>
            </a:pPr>
            <a:r>
              <a:rPr lang="de-DE" sz="1400" dirty="0">
                <a:solidFill>
                  <a:schemeClr val="tx1"/>
                </a:solidFill>
              </a:rPr>
              <a:t>Tank wird bei Bedarf gefüllt, Mengen im Folgejahr verbraucht</a:t>
            </a:r>
          </a:p>
          <a:p>
            <a:pPr marL="439735" lvl="1" indent="-285750">
              <a:buClrTx/>
              <a:buFont typeface="Arial" panose="020B0604020202020204" pitchFamily="34" charset="0"/>
              <a:buChar char="•"/>
              <a:tabLst>
                <a:tab pos="442902" algn="l"/>
              </a:tabLst>
              <a:defRPr/>
            </a:pPr>
            <a:r>
              <a:rPr lang="de-DE" sz="1400" dirty="0">
                <a:solidFill>
                  <a:schemeClr val="tx1"/>
                </a:solidFill>
              </a:rPr>
              <a:t>Verzerrungen unvermeidlich</a:t>
            </a:r>
          </a:p>
          <a:p>
            <a:pPr marL="0" marR="0" lvl="0" indent="0" algn="l" defTabSz="914400" rtl="0" eaLnBrk="1" fontAlgn="base" latinLnBrk="0" hangingPunct="1">
              <a:lnSpc>
                <a:spcPct val="100000"/>
              </a:lnSpc>
              <a:spcBef>
                <a:spcPts val="400"/>
              </a:spcBef>
              <a:spcAft>
                <a:spcPts val="533"/>
              </a:spcAft>
              <a:buClrTx/>
              <a:buSzPct val="120000"/>
              <a:buNone/>
              <a:tabLst>
                <a:tab pos="478355" algn="l"/>
              </a:tabLst>
              <a:defRPr/>
            </a:pPr>
            <a:br>
              <a:rPr kumimoji="0" lang="de-DE" sz="1400" b="1" i="0" u="none" strike="noStrike" kern="1200" cap="none" spc="0" normalizeH="0" baseline="0" noProof="0" dirty="0">
                <a:ln>
                  <a:noFill/>
                </a:ln>
                <a:solidFill>
                  <a:srgbClr val="262626"/>
                </a:solidFill>
                <a:effectLst/>
                <a:uLnTx/>
                <a:uFillTx/>
                <a:ea typeface="+mn-ea"/>
                <a:cs typeface="Arial" pitchFamily="34" charset="0"/>
              </a:rPr>
            </a:br>
            <a:br>
              <a:rPr kumimoji="0" lang="de-DE" sz="1400" b="1" i="0" u="none" strike="noStrike" kern="1200" cap="none" spc="0" normalizeH="0" baseline="0" noProof="0" dirty="0">
                <a:ln>
                  <a:noFill/>
                </a:ln>
                <a:solidFill>
                  <a:srgbClr val="262626"/>
                </a:solidFill>
                <a:effectLst/>
                <a:uLnTx/>
                <a:uFillTx/>
                <a:ea typeface="+mn-ea"/>
                <a:cs typeface="Arial" pitchFamily="34" charset="0"/>
              </a:rPr>
            </a:br>
            <a:r>
              <a:rPr kumimoji="0" lang="de-DE" sz="1400" b="1" i="0" u="none" strike="noStrike" kern="1200" cap="none" spc="0" normalizeH="0" baseline="0" noProof="0" dirty="0">
                <a:ln>
                  <a:noFill/>
                </a:ln>
                <a:solidFill>
                  <a:srgbClr val="262626"/>
                </a:solidFill>
                <a:effectLst/>
                <a:uLnTx/>
                <a:uFillTx/>
                <a:ea typeface="+mn-ea"/>
                <a:cs typeface="Arial" pitchFamily="34" charset="0"/>
              </a:rPr>
              <a:t>Quelle: </a:t>
            </a:r>
            <a:r>
              <a:rPr kumimoji="0" lang="de-DE" sz="1400" b="0" i="0" u="none" strike="noStrike" kern="1200" cap="none" spc="0" normalizeH="0" baseline="0" noProof="0" dirty="0">
                <a:ln>
                  <a:noFill/>
                </a:ln>
                <a:solidFill>
                  <a:srgbClr val="262626"/>
                </a:solidFill>
                <a:effectLst/>
                <a:uLnTx/>
                <a:uFillTx/>
                <a:ea typeface="+mn-ea"/>
                <a:cs typeface="Arial" pitchFamily="34" charset="0"/>
              </a:rPr>
              <a:t>Rechnung Versorger</a:t>
            </a:r>
          </a:p>
          <a:p>
            <a:pPr marL="0" marR="0" lvl="0" indent="0" algn="l" defTabSz="914400" rtl="0" eaLnBrk="1" fontAlgn="base" latinLnBrk="0" hangingPunct="1">
              <a:lnSpc>
                <a:spcPct val="100000"/>
              </a:lnSpc>
              <a:spcBef>
                <a:spcPts val="400"/>
              </a:spcBef>
              <a:spcAft>
                <a:spcPts val="533"/>
              </a:spcAft>
              <a:buClrTx/>
              <a:buSzPct val="120000"/>
              <a:buNone/>
              <a:tabLst>
                <a:tab pos="478355" algn="l"/>
              </a:tabLst>
              <a:defRPr/>
            </a:pPr>
            <a:r>
              <a:rPr kumimoji="0" lang="de-DE" sz="1400" b="1" i="0" u="none" strike="noStrike" kern="1200" cap="none" spc="0" normalizeH="0" baseline="0" noProof="0" dirty="0">
                <a:ln>
                  <a:noFill/>
                </a:ln>
                <a:solidFill>
                  <a:srgbClr val="262626"/>
                </a:solidFill>
                <a:effectLst/>
                <a:uLnTx/>
                <a:uFillTx/>
                <a:ea typeface="+mn-ea"/>
                <a:cs typeface="Arial" pitchFamily="34" charset="0"/>
              </a:rPr>
              <a:t>Lösung: </a:t>
            </a:r>
            <a:r>
              <a:rPr kumimoji="0" lang="de-DE" sz="1400" b="0" i="0" u="none" strike="noStrike" kern="1200" cap="none" spc="0" normalizeH="0" baseline="0" noProof="0" dirty="0">
                <a:ln>
                  <a:noFill/>
                </a:ln>
                <a:solidFill>
                  <a:srgbClr val="262626"/>
                </a:solidFill>
                <a:effectLst/>
                <a:uLnTx/>
                <a:uFillTx/>
                <a:ea typeface="+mn-ea"/>
                <a:cs typeface="Arial" pitchFamily="34" charset="0"/>
              </a:rPr>
              <a:t>Zähler installieren und zum Jahreswechsel ablesen</a:t>
            </a:r>
          </a:p>
          <a:p>
            <a:pPr marL="0" indent="0">
              <a:buClr>
                <a:srgbClr val="81B23E"/>
              </a:buClr>
              <a:buNone/>
              <a:defRPr/>
            </a:pPr>
            <a:endParaRPr kumimoji="0" lang="de-DE" sz="1400" b="0" i="0" u="none" strike="noStrike" kern="1200" cap="none" spc="0" normalizeH="0" baseline="0" noProof="0" dirty="0">
              <a:ln>
                <a:noFill/>
              </a:ln>
              <a:solidFill>
                <a:srgbClr val="262626"/>
              </a:solidFill>
              <a:effectLst/>
              <a:uLnTx/>
              <a:uFillTx/>
              <a:latin typeface="Calibri"/>
              <a:ea typeface="+mn-ea"/>
              <a:cs typeface="Arial" pitchFamily="34" charset="0"/>
            </a:endParaRPr>
          </a:p>
        </p:txBody>
      </p:sp>
      <p:sp>
        <p:nvSpPr>
          <p:cNvPr id="76" name="Textplatzhalter 4">
            <a:extLst>
              <a:ext uri="{FF2B5EF4-FFF2-40B4-BE49-F238E27FC236}">
                <a16:creationId xmlns:a16="http://schemas.microsoft.com/office/drawing/2014/main" id="{D7951BB7-0C2B-B80E-983B-1C74D758C37A}"/>
              </a:ext>
            </a:extLst>
          </p:cNvPr>
          <p:cNvSpPr txBox="1">
            <a:spLocks/>
          </p:cNvSpPr>
          <p:nvPr/>
        </p:nvSpPr>
        <p:spPr bwMode="auto">
          <a:xfrm>
            <a:off x="7920203" y="2223616"/>
            <a:ext cx="3720413" cy="379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ts val="533"/>
              </a:spcBef>
              <a:spcAft>
                <a:spcPts val="533"/>
              </a:spcAft>
              <a:buClr>
                <a:schemeClr val="tx1"/>
              </a:buClr>
              <a:buSzPct val="120000"/>
              <a:buFont typeface="Wingdings" pitchFamily="2" charset="2"/>
              <a:buChar char="§"/>
              <a:tabLst>
                <a:tab pos="478355" algn="l"/>
              </a:tabLst>
              <a:defRPr lang="de-DE" sz="2400" kern="1200">
                <a:solidFill>
                  <a:srgbClr val="262626"/>
                </a:solidFill>
                <a:latin typeface="+mn-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400"/>
              </a:spcBef>
              <a:spcAft>
                <a:spcPts val="533"/>
              </a:spcAft>
              <a:buClrTx/>
              <a:buSzPct val="120000"/>
              <a:buNone/>
              <a:tabLst>
                <a:tab pos="478355" algn="l"/>
              </a:tabLst>
              <a:defRPr/>
            </a:pPr>
            <a:r>
              <a:rPr kumimoji="0" lang="de-DE" sz="1400" b="1" i="0" u="none" strike="noStrike" kern="1200" cap="none" spc="0" normalizeH="0" baseline="0" noProof="0" dirty="0">
                <a:ln>
                  <a:noFill/>
                </a:ln>
                <a:solidFill>
                  <a:schemeClr val="tx1"/>
                </a:solidFill>
                <a:effectLst/>
                <a:uLnTx/>
                <a:uFillTx/>
              </a:rPr>
              <a:t>Problem:</a:t>
            </a:r>
          </a:p>
          <a:p>
            <a:pPr marL="439735" lvl="1" indent="-285750">
              <a:buFont typeface="Arial" panose="020B0604020202020204" pitchFamily="34" charset="0"/>
              <a:buChar char="•"/>
              <a:tabLst>
                <a:tab pos="442902" algn="l"/>
              </a:tabLst>
              <a:defRPr/>
            </a:pPr>
            <a:r>
              <a:rPr kumimoji="0" lang="de-DE" sz="1400" b="0" i="0" u="none" strike="noStrike" kern="1200" cap="none" spc="0" normalizeH="0" baseline="0" noProof="0" dirty="0">
                <a:ln>
                  <a:noFill/>
                </a:ln>
                <a:solidFill>
                  <a:schemeClr val="tx1"/>
                </a:solidFill>
                <a:effectLst/>
                <a:uLnTx/>
                <a:uFillTx/>
              </a:rPr>
              <a:t>Hohe </a:t>
            </a:r>
            <a:r>
              <a:rPr lang="de-DE" sz="1400" dirty="0">
                <a:solidFill>
                  <a:schemeClr val="tx1"/>
                </a:solidFill>
              </a:rPr>
              <a:t>Emissionsfaktoren</a:t>
            </a:r>
            <a:r>
              <a:rPr kumimoji="0" lang="de-DE" sz="1400" b="0" i="0" u="none" strike="noStrike" kern="1200" cap="none" spc="0" normalizeH="0" baseline="0" noProof="0" dirty="0">
                <a:ln>
                  <a:noFill/>
                </a:ln>
                <a:solidFill>
                  <a:schemeClr val="tx1"/>
                </a:solidFill>
                <a:effectLst/>
                <a:uLnTx/>
                <a:uFillTx/>
              </a:rPr>
              <a:t>	            </a:t>
            </a:r>
            <a:br>
              <a:rPr kumimoji="0" lang="de-DE" sz="1400" b="0" i="0" u="none" strike="noStrike" kern="1200" cap="none" spc="0" normalizeH="0" baseline="0" noProof="0" dirty="0">
                <a:ln>
                  <a:noFill/>
                </a:ln>
                <a:solidFill>
                  <a:schemeClr val="tx1"/>
                </a:solidFill>
                <a:effectLst/>
                <a:uLnTx/>
                <a:uFillTx/>
              </a:rPr>
            </a:br>
            <a:r>
              <a:rPr kumimoji="0" lang="de-DE" sz="1400" b="0" i="0" u="none" strike="noStrike" kern="1200" cap="none" spc="0" normalizeH="0" baseline="0" noProof="0" dirty="0">
                <a:ln>
                  <a:noFill/>
                </a:ln>
                <a:solidFill>
                  <a:schemeClr val="tx1"/>
                </a:solidFill>
                <a:effectLst/>
                <a:uLnTx/>
                <a:uFillTx/>
              </a:rPr>
              <a:t>R32: 675 kg CO</a:t>
            </a:r>
            <a:r>
              <a:rPr kumimoji="0" lang="de-DE" sz="1400" b="0" i="0" u="none" strike="noStrike" kern="1200" cap="none" spc="0" normalizeH="0" baseline="-25000" noProof="0" dirty="0">
                <a:ln>
                  <a:noFill/>
                </a:ln>
                <a:solidFill>
                  <a:schemeClr val="tx1"/>
                </a:solidFill>
                <a:effectLst/>
                <a:uLnTx/>
                <a:uFillTx/>
              </a:rPr>
              <a:t>2</a:t>
            </a:r>
            <a:r>
              <a:rPr kumimoji="0" lang="de-DE" sz="1400" b="0" i="0" u="none" strike="noStrike" kern="1200" cap="none" spc="0" normalizeH="0" baseline="0" noProof="0" dirty="0">
                <a:ln>
                  <a:noFill/>
                </a:ln>
                <a:solidFill>
                  <a:schemeClr val="tx1"/>
                </a:solidFill>
                <a:effectLst/>
                <a:uLnTx/>
                <a:uFillTx/>
              </a:rPr>
              <a:t>/kg       </a:t>
            </a:r>
            <a:br>
              <a:rPr kumimoji="0" lang="de-DE" sz="1400" b="0" i="0" u="none" strike="noStrike" kern="1200" cap="none" spc="0" normalizeH="0" baseline="0" noProof="0" dirty="0">
                <a:ln>
                  <a:noFill/>
                </a:ln>
                <a:solidFill>
                  <a:schemeClr val="tx1"/>
                </a:solidFill>
                <a:effectLst/>
                <a:uLnTx/>
                <a:uFillTx/>
              </a:rPr>
            </a:br>
            <a:r>
              <a:rPr kumimoji="0" lang="de-DE" sz="1400" b="0" i="0" u="none" strike="noStrike" kern="1200" cap="none" spc="0" normalizeH="0" baseline="0" noProof="0" dirty="0">
                <a:ln>
                  <a:noFill/>
                </a:ln>
                <a:solidFill>
                  <a:schemeClr val="tx1"/>
                </a:solidFill>
                <a:effectLst/>
                <a:uLnTx/>
                <a:uFillTx/>
              </a:rPr>
              <a:t>R 507a: 3.985 kg CO</a:t>
            </a:r>
            <a:r>
              <a:rPr kumimoji="0" lang="de-DE" sz="1400" b="0" i="0" u="none" strike="noStrike" kern="1200" cap="none" spc="0" normalizeH="0" baseline="-25000" noProof="0" dirty="0">
                <a:ln>
                  <a:noFill/>
                </a:ln>
                <a:solidFill>
                  <a:schemeClr val="tx1"/>
                </a:solidFill>
                <a:effectLst/>
                <a:uLnTx/>
                <a:uFillTx/>
              </a:rPr>
              <a:t>2</a:t>
            </a:r>
            <a:r>
              <a:rPr kumimoji="0" lang="de-DE" sz="1400" b="0" i="0" u="none" strike="noStrike" kern="1200" cap="none" spc="0" normalizeH="0" baseline="0" noProof="0" dirty="0">
                <a:ln>
                  <a:noFill/>
                </a:ln>
                <a:solidFill>
                  <a:schemeClr val="tx1"/>
                </a:solidFill>
                <a:effectLst/>
                <a:uLnTx/>
                <a:uFillTx/>
              </a:rPr>
              <a:t>/kg</a:t>
            </a:r>
          </a:p>
          <a:p>
            <a:pPr marL="439735" lvl="1" indent="-285750">
              <a:buFont typeface="Arial" panose="020B0604020202020204" pitchFamily="34" charset="0"/>
              <a:buChar char="•"/>
              <a:tabLst>
                <a:tab pos="442902" algn="l"/>
              </a:tabLst>
              <a:defRPr/>
            </a:pPr>
            <a:r>
              <a:rPr kumimoji="0" lang="de-DE" sz="1400" b="0" i="0" u="none" strike="noStrike" kern="1200" cap="none" spc="0" normalizeH="0" baseline="0" noProof="0" dirty="0">
                <a:ln>
                  <a:noFill/>
                </a:ln>
                <a:solidFill>
                  <a:schemeClr val="tx1"/>
                </a:solidFill>
                <a:effectLst/>
                <a:uLnTx/>
                <a:uFillTx/>
              </a:rPr>
              <a:t>Häufig keine Erfassung der Nachfüllmengen</a:t>
            </a:r>
          </a:p>
          <a:p>
            <a:pPr marL="0" marR="0" lvl="0" indent="0" algn="l" defTabSz="914400" rtl="0" eaLnBrk="1" fontAlgn="base" latinLnBrk="0" hangingPunct="1">
              <a:lnSpc>
                <a:spcPct val="100000"/>
              </a:lnSpc>
              <a:spcBef>
                <a:spcPts val="400"/>
              </a:spcBef>
              <a:spcAft>
                <a:spcPts val="533"/>
              </a:spcAft>
              <a:buClrTx/>
              <a:buSzPct val="120000"/>
              <a:buNone/>
              <a:tabLst/>
              <a:defRPr/>
            </a:pPr>
            <a:r>
              <a:rPr kumimoji="0" lang="de-DE" sz="1400" b="1" i="0" u="none" strike="noStrike" kern="1200" cap="none" spc="0" normalizeH="0" baseline="0" noProof="0" dirty="0">
                <a:ln>
                  <a:noFill/>
                </a:ln>
                <a:solidFill>
                  <a:schemeClr val="tx1"/>
                </a:solidFill>
                <a:effectLst/>
                <a:uLnTx/>
                <a:uFillTx/>
              </a:rPr>
              <a:t>Quelle: </a:t>
            </a:r>
            <a:r>
              <a:rPr kumimoji="0" lang="de-DE" sz="1400" b="0" i="0" u="none" strike="noStrike" kern="1200" cap="none" spc="0" normalizeH="0" baseline="0" noProof="0" dirty="0">
                <a:ln>
                  <a:noFill/>
                </a:ln>
                <a:solidFill>
                  <a:schemeClr val="tx1"/>
                </a:solidFill>
                <a:effectLst/>
                <a:uLnTx/>
                <a:uFillTx/>
              </a:rPr>
              <a:t>Wartungsprotokoll</a:t>
            </a:r>
          </a:p>
          <a:p>
            <a:pPr marL="0" lvl="0" indent="0">
              <a:spcBef>
                <a:spcPts val="400"/>
              </a:spcBef>
              <a:buClrTx/>
              <a:buNone/>
              <a:tabLst/>
              <a:defRPr/>
            </a:pPr>
            <a:r>
              <a:rPr kumimoji="0" lang="de-DE" sz="1400" b="1" i="0" u="none" strike="noStrike" kern="1200" cap="none" spc="0" normalizeH="0" baseline="0" noProof="0" dirty="0">
                <a:ln>
                  <a:noFill/>
                </a:ln>
                <a:solidFill>
                  <a:schemeClr val="tx1"/>
                </a:solidFill>
                <a:effectLst/>
                <a:uLnTx/>
                <a:uFillTx/>
              </a:rPr>
              <a:t>Lösung: </a:t>
            </a:r>
            <a:r>
              <a:rPr lang="de-DE" sz="1400" dirty="0">
                <a:solidFill>
                  <a:schemeClr val="tx1"/>
                </a:solidFill>
              </a:rPr>
              <a:t>Nur </a:t>
            </a:r>
            <a:r>
              <a:rPr kumimoji="0" lang="de-DE" sz="1400" b="0" i="0" u="none" strike="noStrike" kern="1200" cap="none" spc="0" normalizeH="0" baseline="0" noProof="0" dirty="0">
                <a:ln>
                  <a:noFill/>
                </a:ln>
                <a:solidFill>
                  <a:schemeClr val="tx1"/>
                </a:solidFill>
                <a:effectLst/>
                <a:uLnTx/>
                <a:uFillTx/>
              </a:rPr>
              <a:t>die Nachfüllmengen und das spezifische </a:t>
            </a:r>
            <a:r>
              <a:rPr lang="de-DE" sz="1400" dirty="0">
                <a:solidFill>
                  <a:schemeClr val="tx1"/>
                </a:solidFill>
              </a:rPr>
              <a:t>Kältemittel sind zu erfassen. </a:t>
            </a:r>
            <a:r>
              <a:rPr kumimoji="0" lang="de-DE" sz="1400" b="0" i="0" u="none" strike="noStrike" kern="1200" cap="none" spc="0" normalizeH="0" baseline="0" noProof="0" dirty="0">
                <a:ln>
                  <a:noFill/>
                </a:ln>
                <a:solidFill>
                  <a:schemeClr val="tx1"/>
                </a:solidFill>
                <a:effectLst/>
                <a:uLnTx/>
                <a:uFillTx/>
              </a:rPr>
              <a:t>Schon kleine Mengen können dabei einen Einfluss auf die Bilanz haben. </a:t>
            </a:r>
          </a:p>
          <a:p>
            <a:pPr marL="0" marR="0" lvl="0" indent="0" algn="l" defTabSz="914400" rtl="0" eaLnBrk="1" fontAlgn="base" latinLnBrk="0" hangingPunct="1">
              <a:lnSpc>
                <a:spcPct val="100000"/>
              </a:lnSpc>
              <a:spcBef>
                <a:spcPts val="400"/>
              </a:spcBef>
              <a:spcAft>
                <a:spcPts val="533"/>
              </a:spcAft>
              <a:buClr>
                <a:srgbClr val="81B23E"/>
              </a:buClr>
              <a:buSzPct val="120000"/>
              <a:buNone/>
              <a:tabLst>
                <a:tab pos="478355" algn="l"/>
              </a:tabLst>
              <a:defRPr/>
            </a:pPr>
            <a:endParaRPr kumimoji="0" lang="de-DE" sz="1400" b="1" i="0" u="none" strike="noStrike" kern="1200" cap="none" spc="0" normalizeH="0" baseline="0" noProof="0" dirty="0">
              <a:ln>
                <a:noFill/>
              </a:ln>
              <a:solidFill>
                <a:srgbClr val="262626"/>
              </a:solidFill>
              <a:effectLst/>
              <a:uLnTx/>
              <a:uFillTx/>
            </a:endParaRPr>
          </a:p>
          <a:p>
            <a:pPr marL="0" marR="0" lvl="0" indent="0" algn="l" defTabSz="914400" rtl="0" eaLnBrk="1" fontAlgn="base" latinLnBrk="0" hangingPunct="1">
              <a:lnSpc>
                <a:spcPct val="100000"/>
              </a:lnSpc>
              <a:spcBef>
                <a:spcPts val="533"/>
              </a:spcBef>
              <a:spcAft>
                <a:spcPts val="533"/>
              </a:spcAft>
              <a:buClr>
                <a:srgbClr val="81B23E"/>
              </a:buClr>
              <a:buSzPct val="120000"/>
              <a:buNone/>
              <a:tabLst>
                <a:tab pos="478355" algn="l"/>
              </a:tabLst>
              <a:defRPr/>
            </a:pPr>
            <a:endParaRPr kumimoji="0" lang="de-DE" sz="1400" b="0" i="0" u="none" strike="noStrike" kern="1200" cap="none" spc="0" normalizeH="0" baseline="0" noProof="0" dirty="0">
              <a:ln>
                <a:noFill/>
              </a:ln>
              <a:solidFill>
                <a:srgbClr val="262626"/>
              </a:solidFill>
              <a:effectLst/>
              <a:uLnTx/>
              <a:uFillTx/>
            </a:endParaRPr>
          </a:p>
        </p:txBody>
      </p:sp>
      <p:sp>
        <p:nvSpPr>
          <p:cNvPr id="82" name="Pfeil: nach rechts 81">
            <a:extLst>
              <a:ext uri="{FF2B5EF4-FFF2-40B4-BE49-F238E27FC236}">
                <a16:creationId xmlns:a16="http://schemas.microsoft.com/office/drawing/2014/main" id="{07105431-0628-91E1-AC9E-F6DAD063F0FC}"/>
              </a:ext>
            </a:extLst>
          </p:cNvPr>
          <p:cNvSpPr/>
          <p:nvPr/>
        </p:nvSpPr>
        <p:spPr>
          <a:xfrm>
            <a:off x="550078" y="5754439"/>
            <a:ext cx="794805" cy="436395"/>
          </a:xfrm>
          <a:prstGeom prst="rightArrow">
            <a:avLst/>
          </a:prstGeom>
          <a:solidFill>
            <a:srgbClr val="90ABBE"/>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83" name="Textfeld 82">
            <a:extLst>
              <a:ext uri="{FF2B5EF4-FFF2-40B4-BE49-F238E27FC236}">
                <a16:creationId xmlns:a16="http://schemas.microsoft.com/office/drawing/2014/main" id="{14EC59C8-CAC4-BD39-7C3F-C43FE098BFBE}"/>
              </a:ext>
            </a:extLst>
          </p:cNvPr>
          <p:cNvSpPr txBox="1"/>
          <p:nvPr/>
        </p:nvSpPr>
        <p:spPr>
          <a:xfrm>
            <a:off x="1486841" y="5733256"/>
            <a:ext cx="9915559" cy="523220"/>
          </a:xfrm>
          <a:prstGeom prst="rect">
            <a:avLst/>
          </a:prstGeom>
          <a:noFill/>
        </p:spPr>
        <p:txBody>
          <a:bodyPr wrap="square" rtlCol="0">
            <a:spAutoFit/>
          </a:bodyPr>
          <a:lstStyle/>
          <a:p>
            <a:pPr algn="l" defTabSz="1219170" eaLnBrk="1" hangingPunct="1">
              <a:defRPr/>
            </a:pPr>
            <a:r>
              <a:rPr lang="de-DE" sz="1400" dirty="0">
                <a:latin typeface="+mn-lt"/>
                <a:cs typeface="Arial" pitchFamily="34" charset="0"/>
              </a:rPr>
              <a:t>Die wiederkehrende Datenerfassung sollte einer kontinuierlichen Verbesserung unterliegen. Nehmen Sie Verbesserungspotential direkt mit auf. Es gilt: Lieber schlechte Daten als gar keine. </a:t>
            </a:r>
          </a:p>
        </p:txBody>
      </p:sp>
      <p:grpSp>
        <p:nvGrpSpPr>
          <p:cNvPr id="3" name="Gruppieren 2">
            <a:extLst>
              <a:ext uri="{FF2B5EF4-FFF2-40B4-BE49-F238E27FC236}">
                <a16:creationId xmlns:a16="http://schemas.microsoft.com/office/drawing/2014/main" id="{34DC9A7E-54D7-640B-4F16-DF7BC4BEB22D}"/>
              </a:ext>
            </a:extLst>
          </p:cNvPr>
          <p:cNvGrpSpPr/>
          <p:nvPr/>
        </p:nvGrpSpPr>
        <p:grpSpPr>
          <a:xfrm>
            <a:off x="550078" y="1686801"/>
            <a:ext cx="11257921" cy="3912683"/>
            <a:chOff x="608028" y="1628552"/>
            <a:chExt cx="10936101" cy="3912683"/>
          </a:xfrm>
        </p:grpSpPr>
        <p:sp>
          <p:nvSpPr>
            <p:cNvPr id="74" name="Inhaltsplatzhalter 2">
              <a:extLst>
                <a:ext uri="{FF2B5EF4-FFF2-40B4-BE49-F238E27FC236}">
                  <a16:creationId xmlns:a16="http://schemas.microsoft.com/office/drawing/2014/main" id="{3CC02226-1DB0-6F0D-1818-C237BDB5FA7A}"/>
                </a:ext>
              </a:extLst>
            </p:cNvPr>
            <p:cNvSpPr txBox="1">
              <a:spLocks/>
            </p:cNvSpPr>
            <p:nvPr/>
          </p:nvSpPr>
          <p:spPr bwMode="auto">
            <a:xfrm>
              <a:off x="608028" y="1628552"/>
              <a:ext cx="3471749" cy="467816"/>
            </a:xfrm>
            <a:prstGeom prst="rect">
              <a:avLst/>
            </a:prstGeom>
            <a:solidFill>
              <a:srgbClr val="90ABBE"/>
            </a:solidFill>
            <a:ln>
              <a:noFill/>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533"/>
                </a:spcBef>
                <a:spcAft>
                  <a:spcPts val="533"/>
                </a:spcAft>
                <a:buFont typeface="Wingdings" pitchFamily="2" charset="2"/>
                <a:buNone/>
                <a:tabLst/>
                <a:defRPr lang="de-DE" sz="2400" b="1" kern="1200">
                  <a:solidFill>
                    <a:schemeClr val="bg1"/>
                  </a:solidFill>
                  <a:latin typeface="+mj-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533"/>
                </a:spcBef>
                <a:spcAft>
                  <a:spcPts val="533"/>
                </a:spcAft>
                <a:buClrTx/>
                <a:buSzTx/>
                <a:buFont typeface="Wingdings" pitchFamily="2" charset="2"/>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Arial" pitchFamily="34" charset="0"/>
                </a:rPr>
                <a:t>Zur Miete</a:t>
              </a:r>
            </a:p>
          </p:txBody>
        </p:sp>
        <p:sp>
          <p:nvSpPr>
            <p:cNvPr id="77" name="Inhaltsplatzhalter 5">
              <a:extLst>
                <a:ext uri="{FF2B5EF4-FFF2-40B4-BE49-F238E27FC236}">
                  <a16:creationId xmlns:a16="http://schemas.microsoft.com/office/drawing/2014/main" id="{539E9C51-134F-8E04-85DC-3F57094E8FCB}"/>
                </a:ext>
              </a:extLst>
            </p:cNvPr>
            <p:cNvSpPr txBox="1">
              <a:spLocks/>
            </p:cNvSpPr>
            <p:nvPr/>
          </p:nvSpPr>
          <p:spPr bwMode="auto">
            <a:xfrm>
              <a:off x="4219023" y="1628552"/>
              <a:ext cx="3470176" cy="467816"/>
            </a:xfrm>
            <a:prstGeom prst="rect">
              <a:avLst/>
            </a:prstGeom>
            <a:solidFill>
              <a:srgbClr val="90ABBE"/>
            </a:solidFill>
            <a:ln>
              <a:noFill/>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533"/>
                </a:spcBef>
                <a:spcAft>
                  <a:spcPts val="533"/>
                </a:spcAft>
                <a:buFont typeface="Wingdings" pitchFamily="2" charset="2"/>
                <a:buNone/>
                <a:tabLst/>
                <a:defRPr lang="de-DE" sz="2400" b="1" kern="1200">
                  <a:solidFill>
                    <a:schemeClr val="bg1"/>
                  </a:solidFill>
                  <a:latin typeface="+mj-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533"/>
                </a:spcBef>
                <a:spcAft>
                  <a:spcPts val="533"/>
                </a:spcAft>
                <a:buClrTx/>
                <a:buSzTx/>
                <a:buFont typeface="Wingdings" pitchFamily="2" charset="2"/>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Arial" pitchFamily="34" charset="0"/>
                </a:rPr>
                <a:t>Beispiel: Heizöl</a:t>
              </a:r>
            </a:p>
          </p:txBody>
        </p:sp>
        <p:sp>
          <p:nvSpPr>
            <p:cNvPr id="78" name="Inhaltsplatzhalter 6">
              <a:extLst>
                <a:ext uri="{FF2B5EF4-FFF2-40B4-BE49-F238E27FC236}">
                  <a16:creationId xmlns:a16="http://schemas.microsoft.com/office/drawing/2014/main" id="{3180B496-3D0B-ABE6-7056-FD37B0FD1569}"/>
                </a:ext>
              </a:extLst>
            </p:cNvPr>
            <p:cNvSpPr txBox="1">
              <a:spLocks/>
            </p:cNvSpPr>
            <p:nvPr/>
          </p:nvSpPr>
          <p:spPr bwMode="auto">
            <a:xfrm>
              <a:off x="7850177" y="1638071"/>
              <a:ext cx="3693952" cy="467816"/>
            </a:xfrm>
            <a:prstGeom prst="rect">
              <a:avLst/>
            </a:prstGeom>
            <a:solidFill>
              <a:srgbClr val="90ABBE"/>
            </a:solidFill>
            <a:ln>
              <a:noFill/>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533"/>
                </a:spcBef>
                <a:spcAft>
                  <a:spcPts val="533"/>
                </a:spcAft>
                <a:buFont typeface="Wingdings" pitchFamily="2" charset="2"/>
                <a:buNone/>
                <a:tabLst/>
                <a:defRPr lang="de-DE" sz="2400" b="1" kern="1200">
                  <a:solidFill>
                    <a:schemeClr val="bg1"/>
                  </a:solidFill>
                  <a:latin typeface="+mj-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533"/>
                </a:spcBef>
                <a:spcAft>
                  <a:spcPts val="533"/>
                </a:spcAft>
                <a:buClrTx/>
                <a:buSzTx/>
                <a:buFont typeface="Wingdings" pitchFamily="2" charset="2"/>
                <a:buNone/>
                <a:tabLst/>
                <a:defRPr/>
              </a:pPr>
              <a:r>
                <a:rPr kumimoji="0" lang="de-DE" sz="1600" b="1" i="0" u="none" strike="noStrike" kern="1200" cap="none" spc="0" normalizeH="0" baseline="0" noProof="0" dirty="0">
                  <a:ln>
                    <a:noFill/>
                  </a:ln>
                  <a:solidFill>
                    <a:srgbClr val="FFFFFF"/>
                  </a:solidFill>
                  <a:effectLst/>
                  <a:uLnTx/>
                  <a:uFillTx/>
                  <a:latin typeface="+mn-lt"/>
                  <a:ea typeface="+mn-ea"/>
                  <a:cs typeface="Arial" pitchFamily="34" charset="0"/>
                </a:rPr>
                <a:t>Kältemittelleckage</a:t>
              </a:r>
            </a:p>
          </p:txBody>
        </p:sp>
        <p:cxnSp>
          <p:nvCxnSpPr>
            <p:cNvPr id="84" name="Gerader Verbinder 83">
              <a:extLst>
                <a:ext uri="{FF2B5EF4-FFF2-40B4-BE49-F238E27FC236}">
                  <a16:creationId xmlns:a16="http://schemas.microsoft.com/office/drawing/2014/main" id="{3240C075-D16D-BFC0-7420-C424D59ECC11}"/>
                </a:ext>
              </a:extLst>
            </p:cNvPr>
            <p:cNvCxnSpPr>
              <a:cxnSpLocks/>
            </p:cNvCxnSpPr>
            <p:nvPr/>
          </p:nvCxnSpPr>
          <p:spPr>
            <a:xfrm>
              <a:off x="624417" y="5541235"/>
              <a:ext cx="10766987" cy="0"/>
            </a:xfrm>
            <a:prstGeom prst="line">
              <a:avLst/>
            </a:prstGeom>
            <a:noFill/>
            <a:ln w="9525" cap="flat" cmpd="sng" algn="ctr">
              <a:solidFill>
                <a:srgbClr val="FFFFFF">
                  <a:lumMod val="50000"/>
                </a:srgbClr>
              </a:solidFill>
              <a:prstDash val="dash"/>
            </a:ln>
            <a:effectLst/>
          </p:spPr>
        </p:cxnSp>
        <p:cxnSp>
          <p:nvCxnSpPr>
            <p:cNvPr id="86" name="Gerader Verbinder 85">
              <a:extLst>
                <a:ext uri="{FF2B5EF4-FFF2-40B4-BE49-F238E27FC236}">
                  <a16:creationId xmlns:a16="http://schemas.microsoft.com/office/drawing/2014/main" id="{5BC0B518-602E-215B-46C8-7284DA1F0ADA}"/>
                </a:ext>
              </a:extLst>
            </p:cNvPr>
            <p:cNvCxnSpPr/>
            <p:nvPr/>
          </p:nvCxnSpPr>
          <p:spPr bwMode="auto">
            <a:xfrm>
              <a:off x="4104387" y="2375851"/>
              <a:ext cx="0" cy="2637325"/>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r Verbinder 87">
              <a:extLst>
                <a:ext uri="{FF2B5EF4-FFF2-40B4-BE49-F238E27FC236}">
                  <a16:creationId xmlns:a16="http://schemas.microsoft.com/office/drawing/2014/main" id="{24BF29C5-E03C-83C6-6E52-4B8CE4E70DB2}"/>
                </a:ext>
              </a:extLst>
            </p:cNvPr>
            <p:cNvCxnSpPr/>
            <p:nvPr/>
          </p:nvCxnSpPr>
          <p:spPr bwMode="auto">
            <a:xfrm>
              <a:off x="7774518" y="2375851"/>
              <a:ext cx="0" cy="2637325"/>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7" name="Grafik 6" descr="Start mit einfarbiger Füllung">
            <a:extLst>
              <a:ext uri="{FF2B5EF4-FFF2-40B4-BE49-F238E27FC236}">
                <a16:creationId xmlns:a16="http://schemas.microsoft.com/office/drawing/2014/main" id="{252D63C6-7156-D169-A81A-C3D25101B9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1478" y="2179036"/>
            <a:ext cx="360000" cy="360000"/>
          </a:xfrm>
          <a:prstGeom prst="rect">
            <a:avLst/>
          </a:prstGeom>
        </p:spPr>
      </p:pic>
      <p:pic>
        <p:nvPicPr>
          <p:cNvPr id="9" name="Grafik 8" descr="Kraftstoff mit einfarbiger Füllung">
            <a:extLst>
              <a:ext uri="{FF2B5EF4-FFF2-40B4-BE49-F238E27FC236}">
                <a16:creationId xmlns:a16="http://schemas.microsoft.com/office/drawing/2014/main" id="{FE15E433-BF5E-3FD5-4500-27CB2EEA3F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197" y="2198903"/>
            <a:ext cx="360000" cy="360000"/>
          </a:xfrm>
          <a:prstGeom prst="rect">
            <a:avLst/>
          </a:prstGeom>
        </p:spPr>
      </p:pic>
      <p:pic>
        <p:nvPicPr>
          <p:cNvPr id="11" name="Grafik 10" descr="Schneeflocke mit einfarbiger Füllung">
            <a:extLst>
              <a:ext uri="{FF2B5EF4-FFF2-40B4-BE49-F238E27FC236}">
                <a16:creationId xmlns:a16="http://schemas.microsoft.com/office/drawing/2014/main" id="{9628C06B-E86D-0D57-58FF-B2057CC472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22400" y="2198903"/>
            <a:ext cx="360000" cy="360000"/>
          </a:xfrm>
          <a:prstGeom prst="rect">
            <a:avLst/>
          </a:prstGeom>
        </p:spPr>
      </p:pic>
      <p:sp>
        <p:nvSpPr>
          <p:cNvPr id="6" name="Titel 1">
            <a:extLst>
              <a:ext uri="{FF2B5EF4-FFF2-40B4-BE49-F238E27FC236}">
                <a16:creationId xmlns:a16="http://schemas.microsoft.com/office/drawing/2014/main" id="{5F0E2051-B674-71B6-F53C-05AA9D3B6FE8}"/>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Datenerfassung – Fallstricke und Hürden</a:t>
            </a:r>
            <a:endParaRPr lang="de-DE" sz="2400" kern="0" dirty="0"/>
          </a:p>
        </p:txBody>
      </p:sp>
    </p:spTree>
    <p:extLst>
      <p:ext uri="{BB962C8B-B14F-4D97-AF65-F5344CB8AC3E}">
        <p14:creationId xmlns:p14="http://schemas.microsoft.com/office/powerpoint/2010/main" val="1582911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0366CE4-781F-AB89-1184-8CC2B5C0A4A6}"/>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2DBB6040-3CAB-4DA4-9AE5-7DF733F50DEE}"/>
              </a:ext>
            </a:extLst>
          </p:cNvPr>
          <p:cNvSpPr>
            <a:spLocks noGrp="1"/>
          </p:cNvSpPr>
          <p:nvPr>
            <p:ph type="sldNum" sz="quarter" idx="4"/>
          </p:nvPr>
        </p:nvSpPr>
        <p:spPr/>
        <p:txBody>
          <a:bodyPr/>
          <a:lstStyle/>
          <a:p>
            <a:fld id="{894680D0-7A83-433A-9719-C4143F27F647}" type="slidenum">
              <a:rPr lang="de-DE" smtClean="0"/>
              <a:pPr/>
              <a:t>21</a:t>
            </a:fld>
            <a:endParaRPr lang="de-DE" dirty="0"/>
          </a:p>
        </p:txBody>
      </p:sp>
      <p:sp>
        <p:nvSpPr>
          <p:cNvPr id="6" name="Textplatzhalter 1">
            <a:extLst>
              <a:ext uri="{FF2B5EF4-FFF2-40B4-BE49-F238E27FC236}">
                <a16:creationId xmlns:a16="http://schemas.microsoft.com/office/drawing/2014/main" id="{8C6AE7AE-9E20-07C9-B6F5-2B5D5ED68FC0}"/>
              </a:ext>
            </a:extLst>
          </p:cNvPr>
          <p:cNvSpPr>
            <a:spLocks noGrp="1"/>
          </p:cNvSpPr>
          <p:nvPr>
            <p:ph idx="1"/>
          </p:nvPr>
        </p:nvSpPr>
        <p:spPr>
          <a:xfrm>
            <a:off x="611537" y="1734074"/>
            <a:ext cx="11256962" cy="4697413"/>
          </a:xfrm>
        </p:spPr>
        <p:txBody>
          <a:bodyPr/>
          <a:lstStyle/>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p:txBody>
      </p:sp>
      <p:sp>
        <p:nvSpPr>
          <p:cNvPr id="9" name="Textfeld 8">
            <a:extLst>
              <a:ext uri="{FF2B5EF4-FFF2-40B4-BE49-F238E27FC236}">
                <a16:creationId xmlns:a16="http://schemas.microsoft.com/office/drawing/2014/main" id="{5BE52DC8-2984-C941-CAC7-DBA00FED6EC9}"/>
              </a:ext>
            </a:extLst>
          </p:cNvPr>
          <p:cNvSpPr txBox="1"/>
          <p:nvPr/>
        </p:nvSpPr>
        <p:spPr>
          <a:xfrm>
            <a:off x="1914866" y="1481891"/>
            <a:ext cx="4355613" cy="2031325"/>
          </a:xfrm>
          <a:prstGeom prst="rect">
            <a:avLst/>
          </a:prstGeom>
          <a:noFill/>
        </p:spPr>
        <p:txBody>
          <a:bodyPr wrap="square" rtlCol="0">
            <a:spAutoFit/>
          </a:bodyPr>
          <a:lstStyle/>
          <a:p>
            <a:pPr algn="l"/>
            <a:r>
              <a:rPr lang="de-DE" sz="1400" dirty="0">
                <a:latin typeface="+mn-lt"/>
              </a:rPr>
              <a:t>Marktbasierte Zahlen beziehen sich auf die Emissionsfaktoren des Stromlieferanten oder eines individuellen Stromprodukts. Es geht also um </a:t>
            </a:r>
            <a:r>
              <a:rPr lang="de-DE" sz="1400" b="0" i="0" dirty="0">
                <a:solidFill>
                  <a:srgbClr val="3A2808"/>
                </a:solidFill>
                <a:effectLst/>
                <a:latin typeface="+mn-lt"/>
              </a:rPr>
              <a:t>Emissionen, die anhand der in vertraglichen Instrumenten festgehaltenen Emissionsgrößen berechnet wurden. </a:t>
            </a:r>
          </a:p>
          <a:p>
            <a:pPr algn="l"/>
            <a:endParaRPr lang="de-DE" sz="1400" dirty="0">
              <a:solidFill>
                <a:srgbClr val="3A2808"/>
              </a:solidFill>
              <a:latin typeface="+mn-lt"/>
            </a:endParaRPr>
          </a:p>
          <a:p>
            <a:pPr algn="l"/>
            <a:r>
              <a:rPr lang="de-DE" sz="1400" b="0" i="0" dirty="0">
                <a:solidFill>
                  <a:srgbClr val="3A2808"/>
                </a:solidFill>
                <a:effectLst/>
                <a:latin typeface="+mn-lt"/>
              </a:rPr>
              <a:t>Sofern Sie Grünstrom beziehen, können Sie den Emissionsfaktor mit </a:t>
            </a:r>
            <a:r>
              <a:rPr lang="de-DE" sz="1400" dirty="0"/>
              <a:t>0 g / kWh angeben. </a:t>
            </a:r>
            <a:endParaRPr lang="de-DE" sz="1400" b="0" i="0" dirty="0">
              <a:solidFill>
                <a:srgbClr val="3A2808"/>
              </a:solidFill>
              <a:effectLst/>
              <a:latin typeface="+mn-lt"/>
            </a:endParaRPr>
          </a:p>
        </p:txBody>
      </p:sp>
      <p:sp>
        <p:nvSpPr>
          <p:cNvPr id="13" name="Textfeld 12">
            <a:extLst>
              <a:ext uri="{FF2B5EF4-FFF2-40B4-BE49-F238E27FC236}">
                <a16:creationId xmlns:a16="http://schemas.microsoft.com/office/drawing/2014/main" id="{6B82054C-9E00-B616-CD71-73A25BA71884}"/>
              </a:ext>
            </a:extLst>
          </p:cNvPr>
          <p:cNvSpPr txBox="1"/>
          <p:nvPr/>
        </p:nvSpPr>
        <p:spPr>
          <a:xfrm>
            <a:off x="535552" y="1543904"/>
            <a:ext cx="1269139" cy="738664"/>
          </a:xfrm>
          <a:prstGeom prst="rect">
            <a:avLst/>
          </a:prstGeom>
          <a:solidFill>
            <a:srgbClr val="FFCC00"/>
          </a:solidFill>
          <a:ln w="25400" cap="flat" cmpd="sng" algn="ctr">
            <a:solidFill>
              <a:srgbClr val="FFCC00">
                <a:shade val="50000"/>
              </a:srgbClr>
            </a:solidFill>
            <a:prstDash val="solid"/>
          </a:ln>
          <a:effectLst/>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effectLst/>
                <a:uLnTx/>
                <a:uFillTx/>
                <a:latin typeface="+mn-lt"/>
                <a:ea typeface="+mn-ea"/>
                <a:cs typeface="+mn-cs"/>
              </a:rPr>
              <a:t>MARKET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effectLst/>
                <a:uLnTx/>
                <a:uFillTx/>
                <a:latin typeface="+mn-lt"/>
                <a:ea typeface="+mn-ea"/>
                <a:cs typeface="+mn-cs"/>
              </a:rPr>
              <a:t>BASED METHOD</a:t>
            </a:r>
          </a:p>
        </p:txBody>
      </p:sp>
      <p:sp>
        <p:nvSpPr>
          <p:cNvPr id="15" name="Textfeld 14">
            <a:extLst>
              <a:ext uri="{FF2B5EF4-FFF2-40B4-BE49-F238E27FC236}">
                <a16:creationId xmlns:a16="http://schemas.microsoft.com/office/drawing/2014/main" id="{846E7EA0-4721-5C21-D576-723729715E78}"/>
              </a:ext>
            </a:extLst>
          </p:cNvPr>
          <p:cNvSpPr txBox="1"/>
          <p:nvPr/>
        </p:nvSpPr>
        <p:spPr>
          <a:xfrm>
            <a:off x="546665" y="4077072"/>
            <a:ext cx="1269139" cy="738664"/>
          </a:xfrm>
          <a:prstGeom prst="rect">
            <a:avLst/>
          </a:prstGeom>
          <a:solidFill>
            <a:srgbClr val="FFCC00"/>
          </a:solidFill>
          <a:ln w="25400" cap="flat" cmpd="sng" algn="ctr">
            <a:solidFill>
              <a:srgbClr val="FFCC00">
                <a:shade val="50000"/>
              </a:srgbClr>
            </a:solidFill>
            <a:prstDash val="solid"/>
          </a:ln>
          <a:effectLst/>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effectLst/>
                <a:uLnTx/>
                <a:uFillTx/>
                <a:latin typeface="+mn-lt"/>
                <a:ea typeface="+mn-ea"/>
                <a:cs typeface="+mn-cs"/>
              </a:rPr>
              <a:t>LOCATION BASED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effectLst/>
                <a:uLnTx/>
                <a:uFillTx/>
                <a:latin typeface="+mn-lt"/>
                <a:ea typeface="+mn-ea"/>
                <a:cs typeface="+mn-cs"/>
              </a:rPr>
              <a:t>METHOD</a:t>
            </a:r>
          </a:p>
        </p:txBody>
      </p:sp>
      <p:sp>
        <p:nvSpPr>
          <p:cNvPr id="16" name="Textfeld 15">
            <a:extLst>
              <a:ext uri="{FF2B5EF4-FFF2-40B4-BE49-F238E27FC236}">
                <a16:creationId xmlns:a16="http://schemas.microsoft.com/office/drawing/2014/main" id="{008A8D6B-D3FF-C8D6-5B88-621676607635}"/>
              </a:ext>
            </a:extLst>
          </p:cNvPr>
          <p:cNvSpPr txBox="1"/>
          <p:nvPr/>
        </p:nvSpPr>
        <p:spPr>
          <a:xfrm>
            <a:off x="1914866" y="3993948"/>
            <a:ext cx="4693665" cy="2031325"/>
          </a:xfrm>
          <a:prstGeom prst="rect">
            <a:avLst/>
          </a:prstGeom>
          <a:noFill/>
        </p:spPr>
        <p:txBody>
          <a:bodyPr wrap="square" rtlCol="0">
            <a:spAutoFit/>
          </a:bodyPr>
          <a:lstStyle/>
          <a:p>
            <a:pPr algn="l"/>
            <a:r>
              <a:rPr lang="de-DE" sz="1400" b="0" i="0" dirty="0">
                <a:solidFill>
                  <a:srgbClr val="3A2808"/>
                </a:solidFill>
                <a:effectLst/>
                <a:latin typeface="+mn-lt"/>
              </a:rPr>
              <a:t>Standortbasierte Zahlen beziehen sich auf Emissionen, die anhand der durchschnittlichen Emissionsintensität des jeweiligen Stromnetzes berechnet wurden. Somit spiegeln sie als Scope-2-Emissionen wider, was man über das Stromnetz physisch erhält.</a:t>
            </a:r>
          </a:p>
          <a:p>
            <a:pPr algn="l"/>
            <a:endParaRPr lang="de-DE" sz="1400" dirty="0">
              <a:solidFill>
                <a:srgbClr val="3A2808"/>
              </a:solidFill>
              <a:latin typeface="+mn-lt"/>
            </a:endParaRPr>
          </a:p>
          <a:p>
            <a:pPr algn="l"/>
            <a:r>
              <a:rPr lang="de-DE" sz="1400" b="0" i="0" dirty="0">
                <a:solidFill>
                  <a:srgbClr val="3A2808"/>
                </a:solidFill>
                <a:effectLst/>
                <a:latin typeface="+mn-lt"/>
              </a:rPr>
              <a:t>Beim „Location Based“ Ansatz nutzen Sie den durchschnittlichen CO</a:t>
            </a:r>
            <a:r>
              <a:rPr lang="de-DE" sz="1400" b="0" i="0" baseline="-25000" dirty="0">
                <a:solidFill>
                  <a:srgbClr val="3A2808"/>
                </a:solidFill>
                <a:effectLst/>
                <a:latin typeface="+mn-lt"/>
              </a:rPr>
              <a:t>2</a:t>
            </a:r>
            <a:r>
              <a:rPr lang="de-DE" sz="1400" b="0" i="0" dirty="0">
                <a:solidFill>
                  <a:srgbClr val="3A2808"/>
                </a:solidFill>
                <a:effectLst/>
                <a:latin typeface="+mn-lt"/>
              </a:rPr>
              <a:t>-Wert für den gemittelten deutschen Strommix. Eine gute Quelle ist das </a:t>
            </a:r>
            <a:r>
              <a:rPr lang="de-DE" sz="1400" b="0" i="0" dirty="0">
                <a:solidFill>
                  <a:srgbClr val="3A2808"/>
                </a:solidFill>
                <a:effectLst/>
                <a:latin typeface="+mn-lt"/>
                <a:hlinkClick r:id="rId3"/>
              </a:rPr>
              <a:t>UBA</a:t>
            </a:r>
            <a:r>
              <a:rPr lang="de-DE" sz="1400" b="0" i="0" dirty="0">
                <a:solidFill>
                  <a:srgbClr val="3A2808"/>
                </a:solidFill>
                <a:effectLst/>
                <a:latin typeface="+mn-lt"/>
              </a:rPr>
              <a:t>. </a:t>
            </a:r>
          </a:p>
        </p:txBody>
      </p:sp>
      <p:sp>
        <p:nvSpPr>
          <p:cNvPr id="3" name="Rechteck 2">
            <a:extLst>
              <a:ext uri="{FF2B5EF4-FFF2-40B4-BE49-F238E27FC236}">
                <a16:creationId xmlns:a16="http://schemas.microsoft.com/office/drawing/2014/main" id="{8FCE6823-9A69-C9B2-BDAC-38B82758DE03}"/>
              </a:ext>
            </a:extLst>
          </p:cNvPr>
          <p:cNvSpPr/>
          <p:nvPr/>
        </p:nvSpPr>
        <p:spPr bwMode="auto">
          <a:xfrm>
            <a:off x="7494228" y="1555112"/>
            <a:ext cx="4320000" cy="47629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ts val="1600"/>
              </a:lnSpc>
              <a:spcBef>
                <a:spcPts val="800"/>
              </a:spcBef>
              <a:spcAft>
                <a:spcPts val="533"/>
              </a:spcAft>
              <a:buClrTx/>
              <a:buSzTx/>
              <a:buFont typeface="Wingdings" pitchFamily="2" charset="2"/>
              <a:buNone/>
              <a:tabLst>
                <a:tab pos="478355" algn="l"/>
              </a:tabLst>
              <a:defRPr/>
            </a:pPr>
            <a:r>
              <a:rPr kumimoji="0" lang="de-DE" sz="1400" b="1" i="0" u="none" strike="noStrike" kern="1200" cap="none" spc="0" normalizeH="0" baseline="0" noProof="0" dirty="0">
                <a:ln>
                  <a:noFill/>
                </a:ln>
                <a:solidFill>
                  <a:srgbClr val="262626"/>
                </a:solidFill>
                <a:effectLst/>
                <a:uLnTx/>
                <a:uFillTx/>
                <a:latin typeface="+mn-lt"/>
                <a:ea typeface="+mn-ea"/>
                <a:cs typeface="Arial" pitchFamily="34" charset="0"/>
              </a:rPr>
              <a:t>Good Practice für Ihre Bilanz</a:t>
            </a:r>
          </a:p>
          <a:p>
            <a:pPr marL="171450" marR="0" lvl="0" indent="-171450" algn="l" defTabSz="914400" eaLnBrk="1" latinLnBrk="0" hangingPunct="1">
              <a:spcBef>
                <a:spcPts val="800"/>
              </a:spcBef>
              <a:spcAft>
                <a:spcPts val="533"/>
              </a:spcAft>
              <a:buClrTx/>
              <a:buSzTx/>
              <a:buFont typeface="Arial" panose="020B0604020202020204" pitchFamily="34" charset="0"/>
              <a:buChar char="•"/>
              <a:tabLst>
                <a:tab pos="478355" algn="l"/>
              </a:tabLst>
              <a:defRPr/>
            </a:pPr>
            <a:r>
              <a:rPr lang="de-DE" sz="1200" b="1" dirty="0">
                <a:solidFill>
                  <a:srgbClr val="262626"/>
                </a:solidFill>
                <a:latin typeface="+mn-lt"/>
                <a:ea typeface="+mn-ea"/>
                <a:cs typeface="Arial" pitchFamily="34" charset="0"/>
              </a:rPr>
              <a:t>Transparenz und Kontinuität</a:t>
            </a:r>
            <a:r>
              <a:rPr lang="de-DE" sz="1200" dirty="0">
                <a:solidFill>
                  <a:srgbClr val="262626"/>
                </a:solidFill>
                <a:latin typeface="+mn-lt"/>
                <a:ea typeface="+mn-ea"/>
                <a:cs typeface="Arial" pitchFamily="34" charset="0"/>
              </a:rPr>
              <a:t>: Gewählte Bilanzierungsverfahren und Emissionsfaktoren angeben und beibehalten. Wir empfehlen den „Market </a:t>
            </a:r>
            <a:r>
              <a:rPr lang="de-DE" sz="1200" dirty="0" err="1">
                <a:solidFill>
                  <a:srgbClr val="262626"/>
                </a:solidFill>
                <a:latin typeface="+mn-lt"/>
                <a:ea typeface="+mn-ea"/>
                <a:cs typeface="Arial" pitchFamily="34" charset="0"/>
              </a:rPr>
              <a:t>Based</a:t>
            </a:r>
            <a:r>
              <a:rPr lang="de-DE" sz="1200" dirty="0">
                <a:solidFill>
                  <a:srgbClr val="262626"/>
                </a:solidFill>
                <a:latin typeface="+mn-lt"/>
                <a:ea typeface="+mn-ea"/>
                <a:cs typeface="Arial" pitchFamily="34" charset="0"/>
              </a:rPr>
              <a:t> Ansatz“ </a:t>
            </a:r>
            <a:r>
              <a:rPr lang="de-DE" sz="1200" dirty="0">
                <a:solidFill>
                  <a:srgbClr val="262626"/>
                </a:solidFill>
                <a:latin typeface="+mn-lt"/>
                <a:ea typeface="+mn-ea"/>
                <a:cs typeface="Arial" pitchFamily="34" charset="0"/>
                <a:sym typeface="Wingdings" panose="05000000000000000000" pitchFamily="2" charset="2"/>
              </a:rPr>
              <a:t> </a:t>
            </a:r>
            <a:r>
              <a:rPr lang="de-DE" sz="1200" dirty="0">
                <a:solidFill>
                  <a:srgbClr val="262626"/>
                </a:solidFill>
                <a:latin typeface="+mn-lt"/>
                <a:ea typeface="+mn-ea"/>
                <a:cs typeface="Arial" pitchFamily="34" charset="0"/>
              </a:rPr>
              <a:t>Nutzen Sie dazu die Werte Ihres Stromanbieters auf der Rechnung</a:t>
            </a:r>
          </a:p>
          <a:p>
            <a:pPr marL="171450" marR="0" lvl="0" indent="-171450" algn="l" defTabSz="914400" eaLnBrk="1" latinLnBrk="0" hangingPunct="1">
              <a:spcBef>
                <a:spcPts val="800"/>
              </a:spcBef>
              <a:spcAft>
                <a:spcPts val="533"/>
              </a:spcAft>
              <a:buClrTx/>
              <a:buSzTx/>
              <a:buFont typeface="Arial" panose="020B0604020202020204" pitchFamily="34" charset="0"/>
              <a:buChar char="•"/>
              <a:tabLst>
                <a:tab pos="478355" algn="l"/>
              </a:tabLst>
              <a:defRPr/>
            </a:pPr>
            <a:r>
              <a:rPr lang="de-DE" sz="1200" dirty="0">
                <a:solidFill>
                  <a:srgbClr val="262626"/>
                </a:solidFill>
                <a:latin typeface="+mn-lt"/>
                <a:ea typeface="+mn-ea"/>
                <a:cs typeface="Arial" pitchFamily="34" charset="0"/>
              </a:rPr>
              <a:t>Geben Sie in der Kommunikation nach außen </a:t>
            </a:r>
            <a:r>
              <a:rPr lang="de-DE" sz="1200" u="sng" dirty="0">
                <a:solidFill>
                  <a:srgbClr val="262626"/>
                </a:solidFill>
                <a:latin typeface="+mn-lt"/>
                <a:ea typeface="+mn-ea"/>
                <a:cs typeface="Arial" pitchFamily="34" charset="0"/>
              </a:rPr>
              <a:t>zusätzlich</a:t>
            </a:r>
            <a:r>
              <a:rPr lang="de-DE" sz="1200" dirty="0">
                <a:solidFill>
                  <a:srgbClr val="262626"/>
                </a:solidFill>
                <a:latin typeface="+mn-lt"/>
                <a:ea typeface="+mn-ea"/>
                <a:cs typeface="Arial" pitchFamily="34" charset="0"/>
              </a:rPr>
              <a:t> den „Location Based“ Emissionsfaktor vom nationalen Durchschnitts </a:t>
            </a:r>
            <a:r>
              <a:rPr lang="de-DE" sz="1200" dirty="0" err="1">
                <a:solidFill>
                  <a:srgbClr val="262626"/>
                </a:solidFill>
                <a:latin typeface="+mn-lt"/>
                <a:ea typeface="+mn-ea"/>
                <a:cs typeface="Arial" pitchFamily="34" charset="0"/>
              </a:rPr>
              <a:t>Strommix</a:t>
            </a:r>
            <a:r>
              <a:rPr lang="de-DE" sz="1200" dirty="0">
                <a:solidFill>
                  <a:srgbClr val="262626"/>
                </a:solidFill>
                <a:latin typeface="+mn-lt"/>
                <a:ea typeface="+mn-ea"/>
                <a:cs typeface="Arial" pitchFamily="34" charset="0"/>
              </a:rPr>
              <a:t> an </a:t>
            </a:r>
            <a:r>
              <a:rPr lang="de-DE" sz="1200" dirty="0">
                <a:solidFill>
                  <a:srgbClr val="262626"/>
                </a:solidFill>
                <a:latin typeface="+mn-lt"/>
                <a:ea typeface="+mn-ea"/>
                <a:cs typeface="Arial" pitchFamily="34" charset="0"/>
                <a:sym typeface="Wingdings" panose="05000000000000000000" pitchFamily="2" charset="2"/>
              </a:rPr>
              <a:t> </a:t>
            </a:r>
            <a:r>
              <a:rPr lang="de-DE" sz="1200" dirty="0">
                <a:solidFill>
                  <a:srgbClr val="262626"/>
                </a:solidFill>
                <a:latin typeface="+mn-lt"/>
                <a:ea typeface="+mn-ea"/>
                <a:cs typeface="Arial" pitchFamily="34" charset="0"/>
              </a:rPr>
              <a:t>Dies ermöglicht Ihnen Effizienzgewinne aufzuzeigen</a:t>
            </a:r>
          </a:p>
          <a:p>
            <a:pPr marL="171450" indent="-171450" algn="l">
              <a:buFont typeface="Arial" panose="020B0604020202020204" pitchFamily="34" charset="0"/>
              <a:buChar char="•"/>
            </a:pPr>
            <a:r>
              <a:rPr lang="de-DE" sz="1200" dirty="0">
                <a:solidFill>
                  <a:srgbClr val="262626"/>
                </a:solidFill>
                <a:latin typeface="+mn-lt"/>
                <a:ea typeface="+mn-ea"/>
                <a:cs typeface="Arial" pitchFamily="34" charset="0"/>
              </a:rPr>
              <a:t>Anbieterauswahl: Grünstrom ist nicht gleich Grünstrom Der Anbieter sollte:</a:t>
            </a:r>
          </a:p>
          <a:p>
            <a:pPr marL="628650" lvl="1" indent="-171450" algn="l">
              <a:buFont typeface="Wingdings" panose="05000000000000000000" pitchFamily="2" charset="2"/>
              <a:buChar char="§"/>
            </a:pPr>
            <a:r>
              <a:rPr lang="de-DE" sz="1200" dirty="0">
                <a:latin typeface="+mn-lt"/>
              </a:rPr>
              <a:t>In neue Anlagen für den Ausbau der Erneuerbaren Energien investieren.</a:t>
            </a:r>
          </a:p>
          <a:p>
            <a:pPr marL="628650" lvl="1" indent="-171450" algn="l">
              <a:buFont typeface="Wingdings" panose="05000000000000000000" pitchFamily="2" charset="2"/>
              <a:buChar char="§"/>
            </a:pPr>
            <a:r>
              <a:rPr lang="de-DE" sz="1200" dirty="0">
                <a:latin typeface="+mn-lt"/>
              </a:rPr>
              <a:t>Herkunftsnachweise bereithalten für die gesamte verkaufte Strommenge.</a:t>
            </a:r>
          </a:p>
          <a:p>
            <a:pPr marL="628650" lvl="1" indent="-171450" algn="l">
              <a:buFont typeface="Wingdings" panose="05000000000000000000" pitchFamily="2" charset="2"/>
              <a:buChar char="§"/>
            </a:pPr>
            <a:r>
              <a:rPr lang="de-DE" sz="1200" dirty="0">
                <a:latin typeface="+mn-lt"/>
              </a:rPr>
              <a:t>Eine Zertifizierung haben, beispielsweise das Grüner Strom Label.</a:t>
            </a:r>
          </a:p>
          <a:p>
            <a:pPr marL="285750" indent="-285750" algn="l" eaLnBrk="1" hangingPunct="1">
              <a:spcBef>
                <a:spcPts val="800"/>
              </a:spcBef>
              <a:spcAft>
                <a:spcPts val="533"/>
              </a:spcAft>
              <a:buFont typeface="Arial" panose="020B0604020202020204" pitchFamily="34" charset="0"/>
              <a:buChar char="•"/>
              <a:tabLst>
                <a:tab pos="478355" algn="l"/>
              </a:tabLst>
              <a:defRPr/>
            </a:pPr>
            <a:r>
              <a:rPr lang="de-DE" sz="1200" dirty="0">
                <a:latin typeface="+mn-lt"/>
              </a:rPr>
              <a:t>Sofern Sie eine eigene PV-Anlage haben: Auch das ist nur „echt Null-Emissionen-Strom“, wenn dieser am bilanzierungsrelevanten Standort direkt erzeugt, gegebenenfalls gespeichert und verbraucht wird – ohne Einspeisung in das Stromnetz.</a:t>
            </a:r>
            <a:endParaRPr lang="de-DE" sz="1600" dirty="0">
              <a:sym typeface="Wingdings" panose="05000000000000000000" pitchFamily="2" charset="2"/>
            </a:endParaRPr>
          </a:p>
        </p:txBody>
      </p:sp>
      <p:sp>
        <p:nvSpPr>
          <p:cNvPr id="7" name="Titel 1">
            <a:extLst>
              <a:ext uri="{FF2B5EF4-FFF2-40B4-BE49-F238E27FC236}">
                <a16:creationId xmlns:a16="http://schemas.microsoft.com/office/drawing/2014/main" id="{F39BAF52-BA82-4FCD-3811-DE39D9C23B87}"/>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Datenerfassung – Zwei Ansätze zur Bilanzierung von Strom (Scope 2)</a:t>
            </a:r>
            <a:endParaRPr lang="de-DE" sz="2400" kern="0" dirty="0"/>
          </a:p>
        </p:txBody>
      </p:sp>
    </p:spTree>
    <p:extLst>
      <p:ext uri="{BB962C8B-B14F-4D97-AF65-F5344CB8AC3E}">
        <p14:creationId xmlns:p14="http://schemas.microsoft.com/office/powerpoint/2010/main" val="3608859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53980-AC6F-A054-0365-0C095DEDEA4F}"/>
              </a:ext>
            </a:extLst>
          </p:cNvPr>
          <p:cNvSpPr>
            <a:spLocks noGrp="1"/>
          </p:cNvSpPr>
          <p:nvPr>
            <p:ph type="title"/>
          </p:nvPr>
        </p:nvSpPr>
        <p:spPr/>
        <p:txBody>
          <a:bodyPr/>
          <a:lstStyle/>
          <a:p>
            <a:r>
              <a:rPr lang="de-DE" sz="2400" dirty="0"/>
              <a:t>Datenerfassung – Auswahl der Scope-3-Kategorien</a:t>
            </a:r>
          </a:p>
        </p:txBody>
      </p:sp>
      <p:sp>
        <p:nvSpPr>
          <p:cNvPr id="9" name="Inhaltsplatzhalter 8">
            <a:extLst>
              <a:ext uri="{FF2B5EF4-FFF2-40B4-BE49-F238E27FC236}">
                <a16:creationId xmlns:a16="http://schemas.microsoft.com/office/drawing/2014/main" id="{AE903BAA-6956-F9BC-877A-7F3C84E879F4}"/>
              </a:ext>
            </a:extLst>
          </p:cNvPr>
          <p:cNvSpPr>
            <a:spLocks noGrp="1"/>
          </p:cNvSpPr>
          <p:nvPr>
            <p:ph idx="1"/>
          </p:nvPr>
        </p:nvSpPr>
        <p:spPr>
          <a:xfrm>
            <a:off x="551383" y="1628777"/>
            <a:ext cx="6540185" cy="4726664"/>
          </a:xfrm>
        </p:spPr>
        <p:txBody>
          <a:bodyPr/>
          <a:lstStyle/>
          <a:p>
            <a:pPr marL="285750" indent="-285750" algn="l">
              <a:buFont typeface="Arial" panose="020B0604020202020204" pitchFamily="34" charset="0"/>
              <a:buChar char="•"/>
            </a:pPr>
            <a:r>
              <a:rPr lang="de-DE" sz="1400" dirty="0">
                <a:solidFill>
                  <a:srgbClr val="000000"/>
                </a:solidFill>
              </a:rPr>
              <a:t>Scope-3-Emissionen machen in der Regel den Hauptteil der Klimabilanz      eines Unternehmens aus. </a:t>
            </a:r>
          </a:p>
          <a:p>
            <a:pPr marL="285750" indent="-285750">
              <a:buFont typeface="Arial" panose="020B0604020202020204" pitchFamily="34" charset="0"/>
              <a:buChar char="•"/>
            </a:pPr>
            <a:r>
              <a:rPr lang="de-DE" sz="1400" dirty="0">
                <a:solidFill>
                  <a:srgbClr val="000000"/>
                </a:solidFill>
              </a:rPr>
              <a:t>Die Scope-3-Kategorien sind branchen- und unternehmensspezifisch. </a:t>
            </a:r>
            <a:r>
              <a:rPr lang="de-DE" sz="1400" dirty="0">
                <a:sym typeface="Wingdings" panose="05000000000000000000" pitchFamily="2" charset="2"/>
              </a:rPr>
              <a:t>Es gilt zunächst die wesentlichen Kategorien für Ihre Geschäftstätigkeit herauszufinden. Diese können sich deutlich unterscheiden. </a:t>
            </a:r>
          </a:p>
          <a:p>
            <a:pPr marL="285750" indent="-285750">
              <a:buFont typeface="Arial" panose="020B0604020202020204" pitchFamily="34" charset="0"/>
              <a:buChar char="•"/>
            </a:pPr>
            <a:r>
              <a:rPr lang="de-DE" sz="1400" dirty="0">
                <a:solidFill>
                  <a:srgbClr val="000000"/>
                </a:solidFill>
                <a:sym typeface="Wingdings" panose="05000000000000000000" pitchFamily="2" charset="2"/>
              </a:rPr>
              <a:t>Beispiel: p</a:t>
            </a:r>
            <a:r>
              <a:rPr lang="de-DE" sz="1400" dirty="0">
                <a:solidFill>
                  <a:srgbClr val="000000"/>
                </a:solidFill>
              </a:rPr>
              <a:t>roduzierendes Unternehmen</a:t>
            </a:r>
          </a:p>
          <a:p>
            <a:pPr marL="742950" lvl="1" indent="-285750">
              <a:lnSpc>
                <a:spcPct val="100000"/>
              </a:lnSpc>
              <a:buFont typeface="Arial" panose="020B0604020202020204" pitchFamily="34" charset="0"/>
              <a:buChar char="•"/>
            </a:pPr>
            <a:r>
              <a:rPr lang="de-DE" dirty="0">
                <a:solidFill>
                  <a:srgbClr val="000000"/>
                </a:solidFill>
              </a:rPr>
              <a:t>Eingekaufte Produkte</a:t>
            </a:r>
          </a:p>
          <a:p>
            <a:pPr marL="742950" lvl="1" indent="-285750" algn="l">
              <a:lnSpc>
                <a:spcPct val="100000"/>
              </a:lnSpc>
              <a:buFont typeface="Arial" panose="020B0604020202020204" pitchFamily="34" charset="0"/>
              <a:buChar char="•"/>
            </a:pPr>
            <a:r>
              <a:rPr lang="de-DE" dirty="0">
                <a:solidFill>
                  <a:srgbClr val="000000"/>
                </a:solidFill>
              </a:rPr>
              <a:t>Transport der Produkte zum Kunden (weltweit)</a:t>
            </a:r>
          </a:p>
          <a:p>
            <a:pPr marL="742950" lvl="1" indent="-285750" algn="l">
              <a:lnSpc>
                <a:spcPct val="100000"/>
              </a:lnSpc>
              <a:buFont typeface="Arial" panose="020B0604020202020204" pitchFamily="34" charset="0"/>
              <a:buChar char="•"/>
            </a:pPr>
            <a:r>
              <a:rPr lang="de-DE" dirty="0">
                <a:solidFill>
                  <a:srgbClr val="000000"/>
                </a:solidFill>
              </a:rPr>
              <a:t>Nutzungsphase bei energieverbrauchenden Produkten</a:t>
            </a:r>
          </a:p>
          <a:p>
            <a:pPr marL="285750" indent="-285750" algn="l">
              <a:buFont typeface="Arial" panose="020B0604020202020204" pitchFamily="34" charset="0"/>
              <a:buChar char="•"/>
            </a:pPr>
            <a:r>
              <a:rPr lang="de-DE" sz="1400" dirty="0">
                <a:solidFill>
                  <a:srgbClr val="000000"/>
                </a:solidFill>
              </a:rPr>
              <a:t>Beispiel: Beratungsbüro</a:t>
            </a:r>
          </a:p>
          <a:p>
            <a:pPr marL="742950" lvl="1" indent="-285750">
              <a:lnSpc>
                <a:spcPct val="100000"/>
              </a:lnSpc>
              <a:buFont typeface="Arial" panose="020B0604020202020204" pitchFamily="34" charset="0"/>
              <a:buChar char="•"/>
            </a:pPr>
            <a:r>
              <a:rPr lang="de-DE" dirty="0">
                <a:solidFill>
                  <a:srgbClr val="000000"/>
                </a:solidFill>
              </a:rPr>
              <a:t>Arbeitswege der Mitarbeitenden (inklusive Homeoffice)</a:t>
            </a:r>
          </a:p>
          <a:p>
            <a:pPr marL="742950" lvl="1" indent="-285750">
              <a:lnSpc>
                <a:spcPct val="100000"/>
              </a:lnSpc>
              <a:buFont typeface="Arial" panose="020B0604020202020204" pitchFamily="34" charset="0"/>
              <a:buChar char="•"/>
            </a:pPr>
            <a:r>
              <a:rPr lang="de-DE" dirty="0">
                <a:solidFill>
                  <a:srgbClr val="000000"/>
                </a:solidFill>
              </a:rPr>
              <a:t>Geschäftsreisen der Mitarbeitenden</a:t>
            </a:r>
          </a:p>
          <a:p>
            <a:pPr marL="742950" lvl="1" indent="-285750">
              <a:lnSpc>
                <a:spcPct val="100000"/>
              </a:lnSpc>
              <a:buFont typeface="Arial" panose="020B0604020202020204" pitchFamily="34" charset="0"/>
              <a:buChar char="•"/>
            </a:pPr>
            <a:r>
              <a:rPr lang="de-DE" dirty="0">
                <a:solidFill>
                  <a:srgbClr val="000000"/>
                </a:solidFill>
              </a:rPr>
              <a:t>Eingekaufte Produkte wie Papier und Wasser</a:t>
            </a:r>
          </a:p>
          <a:p>
            <a:pPr marL="285750" lvl="1" indent="-285750">
              <a:buFont typeface="Arial" panose="020B0604020202020204" pitchFamily="34" charset="0"/>
              <a:buChar char="•"/>
            </a:pPr>
            <a:r>
              <a:rPr lang="de-DE" sz="1400" dirty="0">
                <a:solidFill>
                  <a:srgbClr val="000000"/>
                </a:solidFill>
                <a:cs typeface="+mn-cs"/>
              </a:rPr>
              <a:t>Mit den Scope-3-Kategorien steigt der Komplexitätsgrad der CO</a:t>
            </a:r>
            <a:r>
              <a:rPr lang="de-DE" sz="1400" baseline="-25000" dirty="0">
                <a:solidFill>
                  <a:srgbClr val="000000"/>
                </a:solidFill>
                <a:cs typeface="+mn-cs"/>
              </a:rPr>
              <a:t>2</a:t>
            </a:r>
            <a:r>
              <a:rPr lang="de-DE" sz="1400" dirty="0">
                <a:solidFill>
                  <a:srgbClr val="000000"/>
                </a:solidFill>
                <a:cs typeface="+mn-cs"/>
              </a:rPr>
              <a:t>-Berechnung. Tasten Sie sich daher nach und nach an die Kategorien heran. Setzen </a:t>
            </a:r>
            <a:br>
              <a:rPr lang="de-DE" sz="1400" dirty="0">
                <a:solidFill>
                  <a:srgbClr val="000000"/>
                </a:solidFill>
                <a:cs typeface="+mn-cs"/>
              </a:rPr>
            </a:br>
            <a:r>
              <a:rPr lang="de-DE" sz="1400" dirty="0">
                <a:solidFill>
                  <a:srgbClr val="000000"/>
                </a:solidFill>
                <a:cs typeface="+mn-cs"/>
              </a:rPr>
              <a:t>Sie sich mit Beteiligten wie dem Einkauf zusammen und besprechen Sie die Möglichkeiten, beispielsweise welche Daten aus dem System herausgezogen werden können.</a:t>
            </a:r>
            <a:endParaRPr lang="de-DE" sz="1400" dirty="0">
              <a:solidFill>
                <a:srgbClr val="000000"/>
              </a:solidFill>
            </a:endParaRPr>
          </a:p>
          <a:p>
            <a:endParaRPr lang="de-DE" dirty="0"/>
          </a:p>
          <a:p>
            <a:pPr marL="0" indent="0">
              <a:buNone/>
            </a:pPr>
            <a:endParaRPr lang="de-DE" dirty="0"/>
          </a:p>
        </p:txBody>
      </p:sp>
      <p:sp>
        <p:nvSpPr>
          <p:cNvPr id="3" name="Fußzeilenplatzhalter 2">
            <a:extLst>
              <a:ext uri="{FF2B5EF4-FFF2-40B4-BE49-F238E27FC236}">
                <a16:creationId xmlns:a16="http://schemas.microsoft.com/office/drawing/2014/main" id="{2BA9384D-4B5D-50E6-BD8F-D785A1E190DC}"/>
              </a:ext>
            </a:extLst>
          </p:cNvPr>
          <p:cNvSpPr>
            <a:spLocks noGrp="1"/>
          </p:cNvSpPr>
          <p:nvPr>
            <p:ph type="ftr" sz="quarter" idx="10"/>
          </p:nvPr>
        </p:nvSpPr>
        <p:spPr/>
        <p:txBody>
          <a:bodyPr/>
          <a:lstStyle/>
          <a:p>
            <a:r>
              <a:rPr lang="de-DE" b="1" dirty="0"/>
              <a:t>Handlungshilfe Klimastrategie| © LfU | IZU Infozentrum UmweltWirtschaft | 2023</a:t>
            </a:r>
            <a:endParaRPr lang="de-DE" dirty="0"/>
          </a:p>
        </p:txBody>
      </p:sp>
      <p:sp>
        <p:nvSpPr>
          <p:cNvPr id="4" name="Foliennummernplatzhalter 3">
            <a:extLst>
              <a:ext uri="{FF2B5EF4-FFF2-40B4-BE49-F238E27FC236}">
                <a16:creationId xmlns:a16="http://schemas.microsoft.com/office/drawing/2014/main" id="{F167FA87-4316-79E1-56EF-BD6C7C0F4650}"/>
              </a:ext>
            </a:extLst>
          </p:cNvPr>
          <p:cNvSpPr>
            <a:spLocks noGrp="1"/>
          </p:cNvSpPr>
          <p:nvPr>
            <p:ph type="sldNum" sz="quarter" idx="4"/>
          </p:nvPr>
        </p:nvSpPr>
        <p:spPr/>
        <p:txBody>
          <a:bodyPr/>
          <a:lstStyle/>
          <a:p>
            <a:fld id="{894680D0-7A83-433A-9719-C4143F27F647}" type="slidenum">
              <a:rPr lang="de-DE" smtClean="0"/>
              <a:pPr/>
              <a:t>22</a:t>
            </a:fld>
            <a:endParaRPr lang="de-DE" dirty="0"/>
          </a:p>
        </p:txBody>
      </p:sp>
      <p:sp>
        <p:nvSpPr>
          <p:cNvPr id="6" name="Sprechblase: rechteckig mit abgerundeten Ecken 5">
            <a:extLst>
              <a:ext uri="{FF2B5EF4-FFF2-40B4-BE49-F238E27FC236}">
                <a16:creationId xmlns:a16="http://schemas.microsoft.com/office/drawing/2014/main" id="{8ED4C835-FB59-5A2F-F399-6D11D79BB7BF}"/>
              </a:ext>
            </a:extLst>
          </p:cNvPr>
          <p:cNvSpPr/>
          <p:nvPr/>
        </p:nvSpPr>
        <p:spPr>
          <a:xfrm>
            <a:off x="2200939" y="6209604"/>
            <a:ext cx="3976305" cy="543516"/>
          </a:xfrm>
          <a:prstGeom prst="wedgeRoundRectCallout">
            <a:avLst>
              <a:gd name="adj1" fmla="val -36954"/>
              <a:gd name="adj2" fmla="val -7295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rPr>
              <a:t>Die Berechnung der 15 Scope-3-Kategorien wird in der „Handlungshilfe-Spezial-Scope-3“ ausführlich erläutert. </a:t>
            </a:r>
          </a:p>
        </p:txBody>
      </p:sp>
      <p:grpSp>
        <p:nvGrpSpPr>
          <p:cNvPr id="11" name="Gruppieren 10"/>
          <p:cNvGrpSpPr/>
          <p:nvPr/>
        </p:nvGrpSpPr>
        <p:grpSpPr>
          <a:xfrm>
            <a:off x="6816080" y="1637904"/>
            <a:ext cx="5348572" cy="4488245"/>
            <a:chOff x="6816080" y="1637904"/>
            <a:chExt cx="5348572" cy="4488245"/>
          </a:xfrm>
        </p:grpSpPr>
        <p:pic>
          <p:nvPicPr>
            <p:cNvPr id="5" name="Grafik 4">
              <a:extLst>
                <a:ext uri="{FF2B5EF4-FFF2-40B4-BE49-F238E27FC236}">
                  <a16:creationId xmlns:a16="http://schemas.microsoft.com/office/drawing/2014/main" id="{79AC510B-9650-2CF5-D5C3-D4BA3E562EEB}"/>
                </a:ext>
              </a:extLst>
            </p:cNvPr>
            <p:cNvPicPr>
              <a:picLocks noChangeAspect="1"/>
            </p:cNvPicPr>
            <p:nvPr/>
          </p:nvPicPr>
          <p:blipFill rotWithShape="1">
            <a:blip r:embed="rId2"/>
            <a:srcRect l="2058" t="7449" r="-2058" b="-11017"/>
            <a:stretch/>
          </p:blipFill>
          <p:spPr>
            <a:xfrm>
              <a:off x="6956174" y="1962386"/>
              <a:ext cx="5208478" cy="4163763"/>
            </a:xfrm>
            <a:prstGeom prst="rect">
              <a:avLst/>
            </a:prstGeom>
          </p:spPr>
        </p:pic>
        <p:sp>
          <p:nvSpPr>
            <p:cNvPr id="7" name="Textfeld 8">
              <a:extLst>
                <a:ext uri="{FF2B5EF4-FFF2-40B4-BE49-F238E27FC236}">
                  <a16:creationId xmlns:a16="http://schemas.microsoft.com/office/drawing/2014/main" id="{942E5F97-5480-5E75-F214-EB20FF2CA45B}"/>
                </a:ext>
              </a:extLst>
            </p:cNvPr>
            <p:cNvSpPr txBox="1"/>
            <p:nvPr/>
          </p:nvSpPr>
          <p:spPr>
            <a:xfrm>
              <a:off x="7276651" y="5850801"/>
              <a:ext cx="4702918" cy="230832"/>
            </a:xfrm>
            <a:prstGeom prst="rect">
              <a:avLst/>
            </a:prstGeom>
            <a:noFill/>
          </p:spPr>
          <p:txBody>
            <a:bodyPr wrap="square" rtlCol="0">
              <a:spAutoFit/>
            </a:bodyPr>
            <a:lstStyle/>
            <a:p>
              <a:r>
                <a:rPr lang="de-DE" sz="900" i="1" dirty="0">
                  <a:latin typeface="+mj-lt"/>
                </a:rPr>
                <a:t>Quelle: </a:t>
              </a:r>
              <a:r>
                <a:rPr lang="de-DE" sz="900" i="1" dirty="0">
                  <a:latin typeface="+mn-lt"/>
                </a:rPr>
                <a:t>Deutsches Global Compact Netzwerk 2017: </a:t>
              </a:r>
              <a:r>
                <a:rPr lang="de-DE" sz="900" i="1" dirty="0">
                  <a:latin typeface="+mn-lt"/>
                  <a:hlinkClick r:id="rId3">
                    <a:extLst>
                      <a:ext uri="{A12FA001-AC4F-418D-AE19-62706E023703}">
                        <ahyp:hlinkClr xmlns:ahyp="http://schemas.microsoft.com/office/drawing/2018/hyperlinkcolor" val="tx"/>
                      </a:ext>
                    </a:extLst>
                  </a:hlinkClick>
                </a:rPr>
                <a:t>Einführung Klimamanagement </a:t>
              </a:r>
              <a:r>
                <a:rPr lang="de-DE" sz="900" i="1" dirty="0">
                  <a:latin typeface="+mj-lt"/>
                </a:rPr>
                <a:t>S. 28</a:t>
              </a:r>
              <a:r>
                <a:rPr lang="en-US" sz="900" i="1" dirty="0">
                  <a:latin typeface="+mj-lt"/>
                </a:rPr>
                <a:t> </a:t>
              </a:r>
              <a:endParaRPr lang="de-DE" sz="900" i="1" dirty="0">
                <a:latin typeface="+mj-lt"/>
              </a:endParaRPr>
            </a:p>
          </p:txBody>
        </p:sp>
        <p:sp>
          <p:nvSpPr>
            <p:cNvPr id="8" name="Pfeil: nach rechts 7">
              <a:extLst>
                <a:ext uri="{FF2B5EF4-FFF2-40B4-BE49-F238E27FC236}">
                  <a16:creationId xmlns:a16="http://schemas.microsoft.com/office/drawing/2014/main" id="{F5D6060C-7C39-07A6-F379-7C8072488ECF}"/>
                </a:ext>
              </a:extLst>
            </p:cNvPr>
            <p:cNvSpPr/>
            <p:nvPr/>
          </p:nvSpPr>
          <p:spPr bwMode="auto">
            <a:xfrm>
              <a:off x="7236040" y="2590732"/>
              <a:ext cx="483214" cy="230832"/>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Textfeld 9">
              <a:extLst>
                <a:ext uri="{FF2B5EF4-FFF2-40B4-BE49-F238E27FC236}">
                  <a16:creationId xmlns:a16="http://schemas.microsoft.com/office/drawing/2014/main" id="{1282CE2A-7126-7B4F-8F21-ADEEF752E551}"/>
                </a:ext>
              </a:extLst>
            </p:cNvPr>
            <p:cNvSpPr txBox="1"/>
            <p:nvPr/>
          </p:nvSpPr>
          <p:spPr>
            <a:xfrm>
              <a:off x="6816080" y="1637904"/>
              <a:ext cx="5165050" cy="261610"/>
            </a:xfrm>
            <a:prstGeom prst="rect">
              <a:avLst/>
            </a:prstGeom>
            <a:noFill/>
          </p:spPr>
          <p:txBody>
            <a:bodyPr wrap="square" rtlCol="0">
              <a:spAutoFit/>
            </a:bodyPr>
            <a:lstStyle/>
            <a:p>
              <a:pPr algn="ctr"/>
              <a:r>
                <a:rPr lang="de-DE" sz="1100" dirty="0"/>
                <a:t>Anteil der Scope-3-Emissionen an der THG-Bilanz unterschiedlicher Branchen</a:t>
              </a:r>
            </a:p>
          </p:txBody>
        </p:sp>
        <p:pic>
          <p:nvPicPr>
            <p:cNvPr id="12" name="Grafik 11">
              <a:extLst>
                <a:ext uri="{FF2B5EF4-FFF2-40B4-BE49-F238E27FC236}">
                  <a16:creationId xmlns:a16="http://schemas.microsoft.com/office/drawing/2014/main" id="{1CF997FB-D3A2-1859-6014-9FDD33CC6A63}"/>
                </a:ext>
              </a:extLst>
            </p:cNvPr>
            <p:cNvPicPr>
              <a:picLocks noChangeAspect="1"/>
            </p:cNvPicPr>
            <p:nvPr/>
          </p:nvPicPr>
          <p:blipFill>
            <a:blip r:embed="rId4"/>
            <a:stretch>
              <a:fillRect/>
            </a:stretch>
          </p:blipFill>
          <p:spPr>
            <a:xfrm>
              <a:off x="8304304" y="5616884"/>
              <a:ext cx="3016002" cy="220785"/>
            </a:xfrm>
            <a:prstGeom prst="rect">
              <a:avLst/>
            </a:prstGeom>
          </p:spPr>
        </p:pic>
      </p:grpSp>
    </p:spTree>
    <p:extLst>
      <p:ext uri="{BB962C8B-B14F-4D97-AF65-F5344CB8AC3E}">
        <p14:creationId xmlns:p14="http://schemas.microsoft.com/office/powerpoint/2010/main" val="2392619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211B0-24FC-734A-0B2D-38311537B02B}"/>
              </a:ext>
            </a:extLst>
          </p:cNvPr>
          <p:cNvSpPr>
            <a:spLocks noGrp="1"/>
          </p:cNvSpPr>
          <p:nvPr>
            <p:ph type="title"/>
          </p:nvPr>
        </p:nvSpPr>
        <p:spPr/>
        <p:txBody>
          <a:bodyPr/>
          <a:lstStyle/>
          <a:p>
            <a:pPr lvl="2"/>
            <a:r>
              <a:rPr lang="de-DE" sz="2400" dirty="0">
                <a:latin typeface="+mj-lt"/>
                <a:ea typeface="+mj-ea"/>
                <a:cs typeface="+mj-cs"/>
              </a:rPr>
              <a:t>1. Methode zur Identifizierung der wesentlichen Scope-3-Kategorien</a:t>
            </a:r>
          </a:p>
        </p:txBody>
      </p:sp>
      <p:sp>
        <p:nvSpPr>
          <p:cNvPr id="4" name="Fußzeilenplatzhalter 3">
            <a:extLst>
              <a:ext uri="{FF2B5EF4-FFF2-40B4-BE49-F238E27FC236}">
                <a16:creationId xmlns:a16="http://schemas.microsoft.com/office/drawing/2014/main" id="{CE63E63E-A0F8-B831-A359-A498719D5654}"/>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92C9A3FE-15BF-4696-A470-4A2BB7A0AE4A}"/>
              </a:ext>
            </a:extLst>
          </p:cNvPr>
          <p:cNvSpPr>
            <a:spLocks noGrp="1"/>
          </p:cNvSpPr>
          <p:nvPr>
            <p:ph type="sldNum" sz="quarter" idx="4"/>
          </p:nvPr>
        </p:nvSpPr>
        <p:spPr/>
        <p:txBody>
          <a:bodyPr/>
          <a:lstStyle/>
          <a:p>
            <a:fld id="{894680D0-7A83-433A-9719-C4143F27F647}" type="slidenum">
              <a:rPr lang="de-DE" smtClean="0"/>
              <a:pPr/>
              <a:t>23</a:t>
            </a:fld>
            <a:endParaRPr lang="de-DE" dirty="0"/>
          </a:p>
        </p:txBody>
      </p:sp>
      <p:sp>
        <p:nvSpPr>
          <p:cNvPr id="8" name="Rechteck 7">
            <a:extLst>
              <a:ext uri="{FF2B5EF4-FFF2-40B4-BE49-F238E27FC236}">
                <a16:creationId xmlns:a16="http://schemas.microsoft.com/office/drawing/2014/main" id="{F9B23B95-758B-8A38-2809-01374314E423}"/>
              </a:ext>
            </a:extLst>
          </p:cNvPr>
          <p:cNvSpPr/>
          <p:nvPr/>
        </p:nvSpPr>
        <p:spPr bwMode="auto">
          <a:xfrm>
            <a:off x="7488000" y="1616050"/>
            <a:ext cx="4320000" cy="3645217"/>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Wesentlichkeitsanalyse Variante 1</a:t>
            </a:r>
            <a:endParaRPr lang="de-DE" sz="1400" b="1" dirty="0"/>
          </a:p>
          <a:p>
            <a:pPr algn="l">
              <a:buClr>
                <a:schemeClr val="accent6"/>
              </a:buClr>
            </a:pPr>
            <a:endParaRPr lang="de-DE" sz="1400" dirty="0"/>
          </a:p>
          <a:p>
            <a:pPr algn="l">
              <a:buClr>
                <a:schemeClr val="accent6"/>
              </a:buClr>
            </a:pPr>
            <a:r>
              <a:rPr lang="de-DE" sz="1400" dirty="0"/>
              <a:t>Um die wesentlichen Scope-3-Kategorien zu identifizieren, gibt es verschiedene Möglichkeiten. Das GHG-Protocol bietet eine Reihe von Kriterien, die Sie nutzen können, so etwa die abgeschätzte Emissionshöhe, Chancen oder Risiken, die mit der Beschäftigung mit der Kategorie in Verbindung stehen oder auch Anliegen von Interessensgruppen. </a:t>
            </a:r>
          </a:p>
          <a:p>
            <a:pPr algn="l">
              <a:buClr>
                <a:schemeClr val="accent6"/>
              </a:buClr>
            </a:pPr>
            <a:endParaRPr lang="de-DE" sz="1400" dirty="0"/>
          </a:p>
          <a:p>
            <a:pPr algn="l">
              <a:buClr>
                <a:schemeClr val="accent6"/>
              </a:buClr>
            </a:pPr>
            <a:r>
              <a:rPr lang="de-DE" sz="1400" dirty="0"/>
              <a:t>Für die Einordnung eignet sich eine Matrix, auf der Sie die Scope-3-Kategorien zuordnen können. Wir empfehlen für den Start die Kriterien Emissionshöhe und Beeinflussbarkeit. Nutzen Sie als Hilfestellung die </a:t>
            </a:r>
            <a:r>
              <a:rPr lang="de-DE" sz="1400" dirty="0">
                <a:hlinkClick r:id="rId2">
                  <a:extLst>
                    <a:ext uri="{A12FA001-AC4F-418D-AE19-62706E023703}">
                      <ahyp:hlinkClr xmlns:ahyp="http://schemas.microsoft.com/office/drawing/2018/hyperlinkcolor" val="tx"/>
                    </a:ext>
                  </a:extLst>
                </a:hlinkClick>
              </a:rPr>
              <a:t>verlinkte Übersicht </a:t>
            </a:r>
            <a:r>
              <a:rPr lang="de-DE" sz="1400" dirty="0"/>
              <a:t>zu den Scope-3-Kategorien.</a:t>
            </a:r>
          </a:p>
          <a:p>
            <a:pPr algn="l">
              <a:buClr>
                <a:schemeClr val="accent6"/>
              </a:buClr>
            </a:pPr>
            <a:endParaRPr lang="de-DE" sz="1200" b="1" dirty="0"/>
          </a:p>
          <a:p>
            <a:pPr algn="l"/>
            <a:endParaRPr lang="de-DE" sz="1400" dirty="0">
              <a:sym typeface="Wingdings" panose="05000000000000000000" pitchFamily="2" charset="2"/>
            </a:endParaRPr>
          </a:p>
        </p:txBody>
      </p:sp>
      <p:sp>
        <p:nvSpPr>
          <p:cNvPr id="10" name="Textplatzhalter 1">
            <a:extLst>
              <a:ext uri="{FF2B5EF4-FFF2-40B4-BE49-F238E27FC236}">
                <a16:creationId xmlns:a16="http://schemas.microsoft.com/office/drawing/2014/main" id="{E94E88A2-EE9B-5EBD-93C9-45519AAE3F9B}"/>
              </a:ext>
            </a:extLst>
          </p:cNvPr>
          <p:cNvSpPr txBox="1">
            <a:spLocks/>
          </p:cNvSpPr>
          <p:nvPr/>
        </p:nvSpPr>
        <p:spPr bwMode="auto">
          <a:xfrm>
            <a:off x="551384" y="5973357"/>
            <a:ext cx="8208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8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100" b="1" i="1" dirty="0"/>
              <a:t>Methode angelehnt an Bewertungsmatrix </a:t>
            </a:r>
            <a:r>
              <a:rPr lang="de-DE" sz="1050" i="1" dirty="0"/>
              <a:t>aus Deutsches Global Compact Netzwerk 2017: </a:t>
            </a:r>
            <a:r>
              <a:rPr lang="de-DE" sz="1050" i="1" dirty="0">
                <a:hlinkClick r:id="rId3">
                  <a:extLst>
                    <a:ext uri="{A12FA001-AC4F-418D-AE19-62706E023703}">
                      <ahyp:hlinkClr xmlns:ahyp="http://schemas.microsoft.com/office/drawing/2018/hyperlinkcolor" val="tx"/>
                    </a:ext>
                  </a:extLst>
                </a:hlinkClick>
              </a:rPr>
              <a:t>Einführung Klimamanagement</a:t>
            </a:r>
            <a:r>
              <a:rPr lang="de-DE" sz="1050" i="1" dirty="0"/>
              <a:t>, S. 60</a:t>
            </a:r>
            <a:endParaRPr lang="de-DE" sz="1800" i="1" dirty="0"/>
          </a:p>
        </p:txBody>
      </p:sp>
      <p:grpSp>
        <p:nvGrpSpPr>
          <p:cNvPr id="6" name="Gruppieren 5">
            <a:extLst>
              <a:ext uri="{FF2B5EF4-FFF2-40B4-BE49-F238E27FC236}">
                <a16:creationId xmlns:a16="http://schemas.microsoft.com/office/drawing/2014/main" id="{DA2B8FDA-89FC-F47B-47EF-9CF19AAB6B9C}"/>
              </a:ext>
            </a:extLst>
          </p:cNvPr>
          <p:cNvGrpSpPr/>
          <p:nvPr/>
        </p:nvGrpSpPr>
        <p:grpSpPr>
          <a:xfrm>
            <a:off x="551384" y="1681560"/>
            <a:ext cx="5860596" cy="3918261"/>
            <a:chOff x="-239639" y="1601382"/>
            <a:chExt cx="7562147" cy="4781266"/>
          </a:xfrm>
        </p:grpSpPr>
        <p:cxnSp>
          <p:nvCxnSpPr>
            <p:cNvPr id="9" name="Gerade Verbindung mit Pfeil 8">
              <a:extLst>
                <a:ext uri="{FF2B5EF4-FFF2-40B4-BE49-F238E27FC236}">
                  <a16:creationId xmlns:a16="http://schemas.microsoft.com/office/drawing/2014/main" id="{733D9383-6A74-3C1D-2DCD-EF4623784D5F}"/>
                </a:ext>
              </a:extLst>
            </p:cNvPr>
            <p:cNvCxnSpPr>
              <a:cxnSpLocks/>
            </p:cNvCxnSpPr>
            <p:nvPr/>
          </p:nvCxnSpPr>
          <p:spPr>
            <a:xfrm flipV="1">
              <a:off x="1010042" y="1910468"/>
              <a:ext cx="0" cy="381600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cxnSp>
          <p:nvCxnSpPr>
            <p:cNvPr id="13" name="Gerade Verbindung mit Pfeil 12">
              <a:extLst>
                <a:ext uri="{FF2B5EF4-FFF2-40B4-BE49-F238E27FC236}">
                  <a16:creationId xmlns:a16="http://schemas.microsoft.com/office/drawing/2014/main" id="{5732C4A4-306C-3284-5801-7EFCD87BA984}"/>
                </a:ext>
              </a:extLst>
            </p:cNvPr>
            <p:cNvCxnSpPr>
              <a:cxnSpLocks/>
            </p:cNvCxnSpPr>
            <p:nvPr/>
          </p:nvCxnSpPr>
          <p:spPr>
            <a:xfrm>
              <a:off x="1162442" y="5878868"/>
              <a:ext cx="5256000" cy="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sp>
          <p:nvSpPr>
            <p:cNvPr id="14" name="Textfeld 13">
              <a:extLst>
                <a:ext uri="{FF2B5EF4-FFF2-40B4-BE49-F238E27FC236}">
                  <a16:creationId xmlns:a16="http://schemas.microsoft.com/office/drawing/2014/main" id="{F1787122-DF0E-3ED7-720E-8BDB79BBFFC4}"/>
                </a:ext>
              </a:extLst>
            </p:cNvPr>
            <p:cNvSpPr txBox="1"/>
            <p:nvPr/>
          </p:nvSpPr>
          <p:spPr>
            <a:xfrm>
              <a:off x="-239639" y="5730478"/>
              <a:ext cx="1176755" cy="413121"/>
            </a:xfrm>
            <a:prstGeom prst="rect">
              <a:avLst/>
            </a:prstGeom>
            <a:noFill/>
          </p:spPr>
          <p:txBody>
            <a:bodyPr wrap="square" rtlCol="0">
              <a:spAutoFit/>
            </a:bodyPr>
            <a:lstStyle/>
            <a:p>
              <a:r>
                <a:rPr lang="de-DE" sz="1600" dirty="0"/>
                <a:t>gering</a:t>
              </a:r>
            </a:p>
          </p:txBody>
        </p:sp>
        <p:sp>
          <p:nvSpPr>
            <p:cNvPr id="15" name="Textfeld 14">
              <a:extLst>
                <a:ext uri="{FF2B5EF4-FFF2-40B4-BE49-F238E27FC236}">
                  <a16:creationId xmlns:a16="http://schemas.microsoft.com/office/drawing/2014/main" id="{30D4EDBD-3D92-B2A7-211B-28A8AB3141B5}"/>
                </a:ext>
              </a:extLst>
            </p:cNvPr>
            <p:cNvSpPr txBox="1"/>
            <p:nvPr/>
          </p:nvSpPr>
          <p:spPr>
            <a:xfrm>
              <a:off x="6345045" y="5733821"/>
              <a:ext cx="977463" cy="413121"/>
            </a:xfrm>
            <a:prstGeom prst="rect">
              <a:avLst/>
            </a:prstGeom>
            <a:noFill/>
          </p:spPr>
          <p:txBody>
            <a:bodyPr wrap="square" rtlCol="0">
              <a:spAutoFit/>
            </a:bodyPr>
            <a:lstStyle/>
            <a:p>
              <a:r>
                <a:rPr lang="de-DE" sz="1600" dirty="0"/>
                <a:t>hoch</a:t>
              </a:r>
            </a:p>
          </p:txBody>
        </p:sp>
        <p:sp>
          <p:nvSpPr>
            <p:cNvPr id="16" name="Textfeld 15">
              <a:extLst>
                <a:ext uri="{FF2B5EF4-FFF2-40B4-BE49-F238E27FC236}">
                  <a16:creationId xmlns:a16="http://schemas.microsoft.com/office/drawing/2014/main" id="{4B093E71-349E-74F4-D518-A8F260C00225}"/>
                </a:ext>
              </a:extLst>
            </p:cNvPr>
            <p:cNvSpPr txBox="1"/>
            <p:nvPr/>
          </p:nvSpPr>
          <p:spPr>
            <a:xfrm>
              <a:off x="32579" y="1601382"/>
              <a:ext cx="977463" cy="413121"/>
            </a:xfrm>
            <a:prstGeom prst="rect">
              <a:avLst/>
            </a:prstGeom>
            <a:noFill/>
          </p:spPr>
          <p:txBody>
            <a:bodyPr wrap="square" rtlCol="0">
              <a:spAutoFit/>
            </a:bodyPr>
            <a:lstStyle/>
            <a:p>
              <a:r>
                <a:rPr lang="de-DE" sz="1600" dirty="0"/>
                <a:t>hoch</a:t>
              </a:r>
            </a:p>
          </p:txBody>
        </p:sp>
        <p:cxnSp>
          <p:nvCxnSpPr>
            <p:cNvPr id="17" name="Gerader Verbinder 16">
              <a:extLst>
                <a:ext uri="{FF2B5EF4-FFF2-40B4-BE49-F238E27FC236}">
                  <a16:creationId xmlns:a16="http://schemas.microsoft.com/office/drawing/2014/main" id="{D28D1546-F8C3-CCCD-B4D5-4296E1705A11}"/>
                </a:ext>
              </a:extLst>
            </p:cNvPr>
            <p:cNvCxnSpPr/>
            <p:nvPr/>
          </p:nvCxnSpPr>
          <p:spPr>
            <a:xfrm>
              <a:off x="2722178" y="2026072"/>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D88B241-A1B9-C4CE-2F76-F365866B2308}"/>
                </a:ext>
              </a:extLst>
            </p:cNvPr>
            <p:cNvCxnSpPr/>
            <p:nvPr/>
          </p:nvCxnSpPr>
          <p:spPr>
            <a:xfrm>
              <a:off x="4619291" y="2052351"/>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034D48B-55DC-9AD2-A995-CC10B6389B70}"/>
                </a:ext>
              </a:extLst>
            </p:cNvPr>
            <p:cNvCxnSpPr>
              <a:cxnSpLocks/>
            </p:cNvCxnSpPr>
            <p:nvPr/>
          </p:nvCxnSpPr>
          <p:spPr>
            <a:xfrm flipH="1">
              <a:off x="1487213" y="4560163"/>
              <a:ext cx="46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DFC4BCF-B619-5885-25EC-50A07B779447}"/>
                </a:ext>
              </a:extLst>
            </p:cNvPr>
            <p:cNvCxnSpPr>
              <a:cxnSpLocks/>
            </p:cNvCxnSpPr>
            <p:nvPr/>
          </p:nvCxnSpPr>
          <p:spPr>
            <a:xfrm flipH="1">
              <a:off x="1487213" y="3241115"/>
              <a:ext cx="4608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16849765-DD32-928E-70CE-831BA7DF3C6F}"/>
                </a:ext>
              </a:extLst>
            </p:cNvPr>
            <p:cNvSpPr txBox="1"/>
            <p:nvPr/>
          </p:nvSpPr>
          <p:spPr>
            <a:xfrm rot="16200000">
              <a:off x="-309010" y="3976530"/>
              <a:ext cx="2091562" cy="453568"/>
            </a:xfrm>
            <a:prstGeom prst="rect">
              <a:avLst/>
            </a:prstGeom>
            <a:noFill/>
          </p:spPr>
          <p:txBody>
            <a:bodyPr wrap="square" rtlCol="0">
              <a:spAutoFit/>
            </a:bodyPr>
            <a:lstStyle/>
            <a:p>
              <a:r>
                <a:rPr lang="de-DE" sz="1600" dirty="0"/>
                <a:t>Emissionshöhe</a:t>
              </a:r>
            </a:p>
          </p:txBody>
        </p:sp>
        <p:sp>
          <p:nvSpPr>
            <p:cNvPr id="26" name="Textfeld 25">
              <a:extLst>
                <a:ext uri="{FF2B5EF4-FFF2-40B4-BE49-F238E27FC236}">
                  <a16:creationId xmlns:a16="http://schemas.microsoft.com/office/drawing/2014/main" id="{2B576F74-6874-07D6-2854-BD0BA3EDD818}"/>
                </a:ext>
              </a:extLst>
            </p:cNvPr>
            <p:cNvSpPr txBox="1"/>
            <p:nvPr/>
          </p:nvSpPr>
          <p:spPr>
            <a:xfrm>
              <a:off x="736771" y="5969527"/>
              <a:ext cx="4439052" cy="413121"/>
            </a:xfrm>
            <a:prstGeom prst="rect">
              <a:avLst/>
            </a:prstGeom>
            <a:noFill/>
          </p:spPr>
          <p:txBody>
            <a:bodyPr wrap="square" rtlCol="0">
              <a:spAutoFit/>
            </a:bodyPr>
            <a:lstStyle/>
            <a:p>
              <a:r>
                <a:rPr lang="de-DE" sz="1600" dirty="0"/>
                <a:t>Beeinflussbarkeit / Steuerbarkeit</a:t>
              </a:r>
            </a:p>
          </p:txBody>
        </p:sp>
      </p:grpSp>
      <p:pic>
        <p:nvPicPr>
          <p:cNvPr id="3" name="Grafik 2" descr="Gruppenbrainstorming mit einfarbiger Füllung">
            <a:extLst>
              <a:ext uri="{FF2B5EF4-FFF2-40B4-BE49-F238E27FC236}">
                <a16:creationId xmlns:a16="http://schemas.microsoft.com/office/drawing/2014/main" id="{01EE277B-DB71-7D61-9622-C087773666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0536" y="778726"/>
            <a:ext cx="887464" cy="887464"/>
          </a:xfrm>
          <a:prstGeom prst="rect">
            <a:avLst/>
          </a:prstGeom>
        </p:spPr>
      </p:pic>
    </p:spTree>
    <p:extLst>
      <p:ext uri="{BB962C8B-B14F-4D97-AF65-F5344CB8AC3E}">
        <p14:creationId xmlns:p14="http://schemas.microsoft.com/office/powerpoint/2010/main" val="390362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BEC33-5E5C-48EC-B5D8-578803784685}"/>
              </a:ext>
            </a:extLst>
          </p:cNvPr>
          <p:cNvSpPr>
            <a:spLocks noGrp="1"/>
          </p:cNvSpPr>
          <p:nvPr>
            <p:ph type="title"/>
          </p:nvPr>
        </p:nvSpPr>
        <p:spPr/>
        <p:txBody>
          <a:bodyPr/>
          <a:lstStyle/>
          <a:p>
            <a:r>
              <a:rPr lang="de-DE" sz="2400" dirty="0">
                <a:latin typeface="+mj-lt"/>
                <a:ea typeface="+mj-ea"/>
                <a:cs typeface="+mj-cs"/>
              </a:rPr>
              <a:t>2. Methode zur Identifizierung der wesentlichen Scope-3-Kategorien</a:t>
            </a:r>
            <a:endParaRPr lang="de-DE" sz="2400" dirty="0"/>
          </a:p>
        </p:txBody>
      </p:sp>
      <p:sp>
        <p:nvSpPr>
          <p:cNvPr id="4" name="Fußzeilenplatzhalter 3">
            <a:extLst>
              <a:ext uri="{FF2B5EF4-FFF2-40B4-BE49-F238E27FC236}">
                <a16:creationId xmlns:a16="http://schemas.microsoft.com/office/drawing/2014/main" id="{5D2B6599-4F6E-CB87-7991-0090ED782DA5}"/>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DEE1440D-342F-CF10-7F09-B09862627147}"/>
              </a:ext>
            </a:extLst>
          </p:cNvPr>
          <p:cNvSpPr>
            <a:spLocks noGrp="1"/>
          </p:cNvSpPr>
          <p:nvPr>
            <p:ph type="sldNum" sz="quarter" idx="4"/>
          </p:nvPr>
        </p:nvSpPr>
        <p:spPr/>
        <p:txBody>
          <a:bodyPr/>
          <a:lstStyle/>
          <a:p>
            <a:fld id="{894680D0-7A83-433A-9719-C4143F27F647}" type="slidenum">
              <a:rPr lang="de-DE" smtClean="0"/>
              <a:pPr/>
              <a:t>24</a:t>
            </a:fld>
            <a:endParaRPr lang="de-DE" dirty="0"/>
          </a:p>
        </p:txBody>
      </p:sp>
      <p:sp>
        <p:nvSpPr>
          <p:cNvPr id="9" name="Rechteck 8">
            <a:extLst>
              <a:ext uri="{FF2B5EF4-FFF2-40B4-BE49-F238E27FC236}">
                <a16:creationId xmlns:a16="http://schemas.microsoft.com/office/drawing/2014/main" id="{228373BB-0CF2-4591-875F-6957FD56B6CA}"/>
              </a:ext>
            </a:extLst>
          </p:cNvPr>
          <p:cNvSpPr/>
          <p:nvPr/>
        </p:nvSpPr>
        <p:spPr bwMode="auto">
          <a:xfrm>
            <a:off x="7479785" y="1623444"/>
            <a:ext cx="4320000" cy="3245716"/>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effectLst/>
                <a:uLnTx/>
                <a:uFillTx/>
                <a:latin typeface="Arial" panose="020B0604020202020204" pitchFamily="34" charset="0"/>
                <a:ea typeface="ＭＳ Ｐゴシック" charset="-128"/>
                <a:cs typeface="Arial" panose="020B0604020202020204" pitchFamily="34" charset="0"/>
              </a:rPr>
              <a:t>Wesentlichkeitsanalyse Variante 2</a:t>
            </a:r>
            <a:endParaRPr lang="de-DE" sz="1400" b="1" dirty="0"/>
          </a:p>
          <a:p>
            <a:pPr algn="l">
              <a:buClr>
                <a:schemeClr val="accent6"/>
              </a:buClr>
            </a:pPr>
            <a:endParaRPr lang="de-DE" sz="1400" dirty="0"/>
          </a:p>
          <a:p>
            <a:pPr algn="l">
              <a:buClr>
                <a:schemeClr val="accent6"/>
              </a:buClr>
            </a:pPr>
            <a:r>
              <a:rPr lang="de-DE" sz="1400" dirty="0"/>
              <a:t>Diese Variante berücksichtigt mehr Kriterien und ist daher aufwendiger und stärker analytisch. Das Vorgehen bleibt das gleiche. Die Bewertungskriterien beziehen sich alle auf </a:t>
            </a:r>
          </a:p>
          <a:p>
            <a:pPr algn="l">
              <a:buClr>
                <a:schemeClr val="accent6"/>
              </a:buClr>
            </a:pPr>
            <a:r>
              <a:rPr lang="de-DE" sz="1400" dirty="0"/>
              <a:t>den CO</a:t>
            </a:r>
            <a:r>
              <a:rPr lang="de-DE" sz="1400" baseline="-25000" dirty="0"/>
              <a:t>2</a:t>
            </a:r>
            <a:r>
              <a:rPr lang="de-DE" sz="1400" dirty="0"/>
              <a:t>-Ausstoß. </a:t>
            </a:r>
          </a:p>
          <a:p>
            <a:pPr algn="l">
              <a:buClr>
                <a:schemeClr val="accent6"/>
              </a:buClr>
            </a:pPr>
            <a:endParaRPr lang="de-DE" sz="1400" dirty="0">
              <a:solidFill>
                <a:srgbClr val="FF0000"/>
              </a:solidFill>
            </a:endParaRPr>
          </a:p>
          <a:p>
            <a:pPr algn="l">
              <a:buClr>
                <a:schemeClr val="accent6"/>
              </a:buClr>
            </a:pPr>
            <a:r>
              <a:rPr lang="de-DE" sz="1400" dirty="0"/>
              <a:t>Die Matrix können Sie kopieren und die Wesentlichkeit der Scope-3-Kategorien für Ihr Unternehmen festhalten. Nutzen Sie als Hilfestellung die </a:t>
            </a:r>
            <a:r>
              <a:rPr lang="de-DE" sz="1400" dirty="0">
                <a:hlinkClick r:id="rId3"/>
              </a:rPr>
              <a:t>verlinkte Übersicht</a:t>
            </a:r>
            <a:r>
              <a:rPr lang="de-DE" sz="1400" dirty="0"/>
              <a:t> zu den </a:t>
            </a:r>
          </a:p>
          <a:p>
            <a:pPr algn="l">
              <a:buClr>
                <a:schemeClr val="accent6"/>
              </a:buClr>
            </a:pPr>
            <a:r>
              <a:rPr lang="de-DE" sz="1400" dirty="0"/>
              <a:t>Scope-3-Kategorien.</a:t>
            </a:r>
          </a:p>
          <a:p>
            <a:pPr algn="l">
              <a:buClr>
                <a:schemeClr val="accent6"/>
              </a:buClr>
            </a:pPr>
            <a:endParaRPr lang="de-DE" sz="1400" dirty="0"/>
          </a:p>
          <a:p>
            <a:pPr algn="l">
              <a:buClr>
                <a:schemeClr val="accent6"/>
              </a:buClr>
            </a:pPr>
            <a:endParaRPr lang="de-DE" sz="1200" b="1" dirty="0"/>
          </a:p>
          <a:p>
            <a:pPr algn="l"/>
            <a:endParaRPr lang="de-DE" sz="1400" dirty="0">
              <a:sym typeface="Wingdings" panose="05000000000000000000" pitchFamily="2" charset="2"/>
            </a:endParaRPr>
          </a:p>
        </p:txBody>
      </p:sp>
      <p:pic>
        <p:nvPicPr>
          <p:cNvPr id="7" name="Grafik 6" descr="Gruppenbrainstorming mit einfarbiger Füllung">
            <a:extLst>
              <a:ext uri="{FF2B5EF4-FFF2-40B4-BE49-F238E27FC236}">
                <a16:creationId xmlns:a16="http://schemas.microsoft.com/office/drawing/2014/main" id="{CFB1BBA5-337D-0C7F-7617-DD93F167EA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0536" y="778726"/>
            <a:ext cx="887464" cy="887464"/>
          </a:xfrm>
          <a:prstGeom prst="rect">
            <a:avLst/>
          </a:prstGeom>
        </p:spPr>
      </p:pic>
      <p:graphicFrame>
        <p:nvGraphicFramePr>
          <p:cNvPr id="8" name="Inhaltsplatzhalter 5">
            <a:extLst>
              <a:ext uri="{FF2B5EF4-FFF2-40B4-BE49-F238E27FC236}">
                <a16:creationId xmlns:a16="http://schemas.microsoft.com/office/drawing/2014/main" id="{E592B8B3-0D32-E966-A36D-697FFF6D885B}"/>
              </a:ext>
            </a:extLst>
          </p:cNvPr>
          <p:cNvGraphicFramePr>
            <a:graphicFrameLocks/>
          </p:cNvGraphicFramePr>
          <p:nvPr>
            <p:extLst>
              <p:ext uri="{D42A27DB-BD31-4B8C-83A1-F6EECF244321}">
                <p14:modId xmlns:p14="http://schemas.microsoft.com/office/powerpoint/2010/main" val="2911424983"/>
              </p:ext>
            </p:extLst>
          </p:nvPr>
        </p:nvGraphicFramePr>
        <p:xfrm>
          <a:off x="551384" y="1412776"/>
          <a:ext cx="6799120" cy="5078837"/>
        </p:xfrm>
        <a:graphic>
          <a:graphicData uri="http://schemas.openxmlformats.org/drawingml/2006/table">
            <a:tbl>
              <a:tblPr/>
              <a:tblGrid>
                <a:gridCol w="737101">
                  <a:extLst>
                    <a:ext uri="{9D8B030D-6E8A-4147-A177-3AD203B41FA5}">
                      <a16:colId xmlns:a16="http://schemas.microsoft.com/office/drawing/2014/main" val="1152140028"/>
                    </a:ext>
                  </a:extLst>
                </a:gridCol>
                <a:gridCol w="232591">
                  <a:extLst>
                    <a:ext uri="{9D8B030D-6E8A-4147-A177-3AD203B41FA5}">
                      <a16:colId xmlns:a16="http://schemas.microsoft.com/office/drawing/2014/main" val="3753818081"/>
                    </a:ext>
                  </a:extLst>
                </a:gridCol>
                <a:gridCol w="2280159">
                  <a:extLst>
                    <a:ext uri="{9D8B030D-6E8A-4147-A177-3AD203B41FA5}">
                      <a16:colId xmlns:a16="http://schemas.microsoft.com/office/drawing/2014/main" val="3277211740"/>
                    </a:ext>
                  </a:extLst>
                </a:gridCol>
                <a:gridCol w="703509">
                  <a:extLst>
                    <a:ext uri="{9D8B030D-6E8A-4147-A177-3AD203B41FA5}">
                      <a16:colId xmlns:a16="http://schemas.microsoft.com/office/drawing/2014/main" val="3700341174"/>
                    </a:ext>
                  </a:extLst>
                </a:gridCol>
                <a:gridCol w="643982">
                  <a:extLst>
                    <a:ext uri="{9D8B030D-6E8A-4147-A177-3AD203B41FA5}">
                      <a16:colId xmlns:a16="http://schemas.microsoft.com/office/drawing/2014/main" val="3205929742"/>
                    </a:ext>
                  </a:extLst>
                </a:gridCol>
                <a:gridCol w="773599">
                  <a:extLst>
                    <a:ext uri="{9D8B030D-6E8A-4147-A177-3AD203B41FA5}">
                      <a16:colId xmlns:a16="http://schemas.microsoft.com/office/drawing/2014/main" val="1142400293"/>
                    </a:ext>
                  </a:extLst>
                </a:gridCol>
                <a:gridCol w="756854">
                  <a:extLst>
                    <a:ext uri="{9D8B030D-6E8A-4147-A177-3AD203B41FA5}">
                      <a16:colId xmlns:a16="http://schemas.microsoft.com/office/drawing/2014/main" val="4174257885"/>
                    </a:ext>
                  </a:extLst>
                </a:gridCol>
                <a:gridCol w="671325">
                  <a:extLst>
                    <a:ext uri="{9D8B030D-6E8A-4147-A177-3AD203B41FA5}">
                      <a16:colId xmlns:a16="http://schemas.microsoft.com/office/drawing/2014/main" val="3784299803"/>
                    </a:ext>
                  </a:extLst>
                </a:gridCol>
              </a:tblGrid>
              <a:tr h="279020">
                <a:tc rowSpan="4">
                  <a:txBody>
                    <a:bodyPr/>
                    <a:lstStyle/>
                    <a:p>
                      <a:pPr algn="ctr" fontAlgn="ctr"/>
                      <a:r>
                        <a:rPr lang="de-DE" sz="900" b="0" i="0" u="none" strike="noStrike" dirty="0">
                          <a:solidFill>
                            <a:srgbClr val="000000"/>
                          </a:solidFill>
                          <a:effectLst/>
                          <a:latin typeface="+mn-lt"/>
                        </a:rPr>
                        <a:t>Verortung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ctr"/>
                      <a:r>
                        <a:rPr lang="de-DE" sz="900" b="0" i="0" u="none" strike="noStrike" dirty="0">
                          <a:solidFill>
                            <a:srgbClr val="000000"/>
                          </a:solidFill>
                          <a:effectLst/>
                          <a:latin typeface="+mn-lt"/>
                        </a:rPr>
                        <a:t>Nr.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ctr"/>
                      <a:r>
                        <a:rPr lang="de-DE" sz="900" b="0" i="0" u="none" strike="noStrike" dirty="0">
                          <a:solidFill>
                            <a:srgbClr val="000000"/>
                          </a:solidFill>
                          <a:effectLst/>
                          <a:latin typeface="+mn-lt"/>
                        </a:rPr>
                        <a:t>Kategorien</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4">
                  <a:txBody>
                    <a:bodyPr/>
                    <a:lstStyle/>
                    <a:p>
                      <a:pPr algn="ctr" fontAlgn="b"/>
                      <a:r>
                        <a:rPr lang="de-DE" sz="900" b="0" i="0" u="none" strike="noStrike" dirty="0">
                          <a:solidFill>
                            <a:srgbClr val="000000"/>
                          </a:solidFill>
                          <a:effectLst/>
                          <a:latin typeface="+mn-lt"/>
                        </a:rPr>
                        <a:t>Kriterien (1= geringe Wertung, 2 = mittlere Wertung,</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3 = hohe Wertung)</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hMerge="1">
                  <a:txBody>
                    <a:bodyPr/>
                    <a:lstStyle/>
                    <a:p>
                      <a:endParaRPr lang="de-DE"/>
                    </a:p>
                  </a:txBody>
                  <a:tcPr>
                    <a:lnL w="6350" cap="flat" cmpd="sng" algn="ctr">
                      <a:solidFill>
                        <a:srgbClr val="000000"/>
                      </a:solidFill>
                      <a:prstDash val="solid"/>
                      <a:round/>
                      <a:headEnd type="none" w="med" len="med"/>
                      <a:tailEnd type="none" w="med" len="med"/>
                    </a:lnL>
                  </a:tcPr>
                </a:tc>
                <a:tc hMerge="1">
                  <a:txBody>
                    <a:bodyPr/>
                    <a:lstStyle/>
                    <a:p>
                      <a:endParaRPr lang="de-DE"/>
                    </a:p>
                  </a:txBody>
                  <a:tcPr>
                    <a:lnL w="6350" cap="flat" cmpd="sng" algn="ctr">
                      <a:solidFill>
                        <a:srgbClr val="000000"/>
                      </a:solidFill>
                      <a:prstDash val="solid"/>
                      <a:round/>
                      <a:headEnd type="none" w="med" len="med"/>
                      <a:tailEnd type="none" w="med" len="med"/>
                    </a:lnL>
                  </a:tcPr>
                </a:tc>
                <a:tc hMerge="1">
                  <a:txBody>
                    <a:bodyPr/>
                    <a:lstStyle/>
                    <a:p>
                      <a:pPr algn="ctr" fontAlgn="b"/>
                      <a:endParaRPr lang="de-DE" sz="900" b="0" i="0" u="none" strike="noStrike" dirty="0">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b"/>
                      <a:r>
                        <a:rPr lang="de-DE" sz="900" b="0" i="0" u="none" strike="noStrike" dirty="0">
                          <a:solidFill>
                            <a:srgbClr val="000000"/>
                          </a:solidFill>
                          <a:effectLst/>
                          <a:latin typeface="+mn-lt"/>
                        </a:rPr>
                        <a:t>Ergebnis</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1= geringe Wesentl.,</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2 = mittlere Wesentl.,</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3 = hohe Wesentl.</a:t>
                      </a:r>
                    </a:p>
                  </a:txBody>
                  <a:tcPr marL="0" marR="0" marT="0"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54481157"/>
                  </a:ext>
                </a:extLst>
              </a:tr>
              <a:tr h="705867">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900" b="0" i="0" u="none" strike="noStrike" dirty="0">
                          <a:solidFill>
                            <a:srgbClr val="000000"/>
                          </a:solidFill>
                          <a:effectLst/>
                          <a:latin typeface="+mn-lt"/>
                        </a:rPr>
                        <a:t>Höhe der CO</a:t>
                      </a:r>
                      <a:r>
                        <a:rPr lang="de-DE" sz="900" b="0" i="0" u="none" strike="noStrike" baseline="-25000" dirty="0">
                          <a:solidFill>
                            <a:srgbClr val="000000"/>
                          </a:solidFill>
                          <a:effectLst/>
                          <a:latin typeface="+mn-lt"/>
                        </a:rPr>
                        <a:t>2</a:t>
                      </a:r>
                      <a:r>
                        <a:rPr lang="de-DE" sz="900" b="0" i="0" u="none" strike="noStrike" dirty="0">
                          <a:solidFill>
                            <a:srgbClr val="000000"/>
                          </a:solidFill>
                          <a:effectLst/>
                          <a:latin typeface="+mn-lt"/>
                        </a:rPr>
                        <a:t>-Emissionen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Einfluss-möglichkeit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Relevanz aus Unternehmens-sicht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Relevanz aus Stakeholder-sicht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vMerge="1">
                  <a:txBody>
                    <a:bodyPr/>
                    <a:lstStyle/>
                    <a:p>
                      <a:endParaRPr lang="de-DE"/>
                    </a:p>
                  </a:txBody>
                  <a:tcPr/>
                </a:tc>
                <a:extLst>
                  <a:ext uri="{0D108BD9-81ED-4DB2-BD59-A6C34878D82A}">
                    <a16:rowId xmlns:a16="http://schemas.microsoft.com/office/drawing/2014/main" val="1049477420"/>
                  </a:ext>
                </a:extLst>
              </a:tr>
              <a:tr h="159846">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fontAlgn="ctr"/>
                      <a:r>
                        <a:rPr lang="de-DE" sz="900" b="0" i="0" u="none" strike="noStrike" dirty="0">
                          <a:solidFill>
                            <a:srgbClr val="000000"/>
                          </a:solidFill>
                          <a:effectLst/>
                          <a:latin typeface="+mn-lt"/>
                        </a:rPr>
                        <a:t> Gewichtungsfaktoren</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hMerge="1">
                  <a:txBody>
                    <a:bodyPr/>
                    <a:lstStyle/>
                    <a:p>
                      <a:endParaRPr lang="de-DE"/>
                    </a:p>
                  </a:txBody>
                  <a:tcPr>
                    <a:lnT w="6350" cap="flat" cmpd="sng" algn="ctr">
                      <a:solidFill>
                        <a:srgbClr val="000000"/>
                      </a:solidFill>
                      <a:prstDash val="solid"/>
                      <a:round/>
                      <a:headEnd type="none" w="med" len="med"/>
                      <a:tailEnd type="none" w="med" len="med"/>
                    </a:lnT>
                  </a:tcPr>
                </a:tc>
                <a:tc hMerge="1">
                  <a:txBody>
                    <a:bodyPr/>
                    <a:lstStyle/>
                    <a:p>
                      <a:endParaRPr lang="de-DE"/>
                    </a:p>
                  </a:txBody>
                  <a:tcPr>
                    <a:lnT w="12700" cap="flat" cmpd="sng" algn="ctr">
                      <a:solidFill>
                        <a:schemeClr val="tx1"/>
                      </a:solidFill>
                      <a:prstDash val="solid"/>
                      <a:round/>
                      <a:headEnd type="none" w="med" len="med"/>
                      <a:tailEnd type="none" w="med" len="med"/>
                    </a:lnT>
                  </a:tcPr>
                </a:tc>
                <a:tc hMerge="1">
                  <a:txBody>
                    <a:bodyPr/>
                    <a:lstStyle/>
                    <a:p>
                      <a:pPr algn="ctr" fontAlgn="ctr"/>
                      <a:endParaRPr lang="de-DE" sz="900" b="0" i="0" u="none" strike="noStrike" dirty="0">
                        <a:solidFill>
                          <a:srgbClr val="000000"/>
                        </a:solidFill>
                        <a:effectLst/>
                        <a:latin typeface="+mn-lt"/>
                      </a:endParaRPr>
                    </a:p>
                  </a:txBody>
                  <a:tcPr marL="0" marR="0" marT="0" marB="0" anchor="ct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de-DE"/>
                    </a:p>
                  </a:txBody>
                  <a:tcPr/>
                </a:tc>
                <a:extLst>
                  <a:ext uri="{0D108BD9-81ED-4DB2-BD59-A6C34878D82A}">
                    <a16:rowId xmlns:a16="http://schemas.microsoft.com/office/drawing/2014/main" val="2583846729"/>
                  </a:ext>
                </a:extLst>
              </a:tr>
              <a:tr h="159846">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vMerge="1">
                  <a:txBody>
                    <a:bodyPr/>
                    <a:lstStyle/>
                    <a:p>
                      <a:pPr algn="ctr" fontAlgn="b"/>
                      <a:endParaRPr lang="de-DE" sz="900" b="0" i="0" u="none" strike="noStrike" dirty="0">
                        <a:solidFill>
                          <a:srgbClr val="000000"/>
                        </a:solidFill>
                        <a:effectLst/>
                        <a:latin typeface="+mn-lt"/>
                      </a:endParaRPr>
                    </a:p>
                  </a:txBody>
                  <a:tcPr marL="0" marR="0" marT="0"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73062465"/>
                  </a:ext>
                </a:extLst>
              </a:tr>
              <a:tr h="228616">
                <a:tc rowSpan="8">
                  <a:txBody>
                    <a:bodyPr/>
                    <a:lstStyle/>
                    <a:p>
                      <a:pPr algn="ctr" fontAlgn="ctr"/>
                      <a:r>
                        <a:rPr lang="de-DE" sz="900" b="0" i="0" u="none" strike="noStrike" dirty="0">
                          <a:solidFill>
                            <a:srgbClr val="000000"/>
                          </a:solidFill>
                          <a:effectLst/>
                          <a:latin typeface="+mn-lt"/>
                        </a:rPr>
                        <a:t>A - Vorgelagerte Emissionen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Eingekaufte Güter und Dienstleistungen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0824725"/>
                  </a:ext>
                </a:extLst>
              </a:tr>
              <a:tr h="279020">
                <a:tc vMerge="1">
                  <a:txBody>
                    <a:bodyPr/>
                    <a:lstStyle/>
                    <a:p>
                      <a:endParaRPr lang="de-DE"/>
                    </a:p>
                  </a:txBody>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Kapitalgüter Maschinenpark - Abgrenzung zu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2617020"/>
                  </a:ext>
                </a:extLst>
              </a:tr>
              <a:tr h="418531">
                <a:tc vMerge="1">
                  <a:txBody>
                    <a:bodyPr/>
                    <a:lstStyle/>
                    <a:p>
                      <a:endParaRPr lang="de-DE"/>
                    </a:p>
                  </a:txBody>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Brennstoff- und energiebezogene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Emissionen (nicht in Scope 1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oder 2 enthalten)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6166473"/>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Transport und Verteilung (vorgelagert)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60445222"/>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Abfall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55076428"/>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Geschäftsreisen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1866715"/>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Pendeln der Arbeitnehmer:innen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99218436"/>
                  </a:ext>
                </a:extLst>
              </a:tr>
              <a:tr h="279020">
                <a:tc vMerge="1">
                  <a:txBody>
                    <a:bodyPr/>
                    <a:lstStyle/>
                    <a:p>
                      <a:endParaRPr lang="de-DE"/>
                    </a:p>
                  </a:txBody>
                  <a:tcPr/>
                </a:tc>
                <a:tc>
                  <a:txBody>
                    <a:bodyPr/>
                    <a:lstStyle/>
                    <a:p>
                      <a:pPr algn="ctr" fontAlgn="ctr"/>
                      <a:r>
                        <a:rPr lang="de-DE" sz="900" b="0" i="0" u="none" strike="noStrike" dirty="0">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Angemietete oder geleaste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Sachanlagen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55537471"/>
                  </a:ext>
                </a:extLst>
              </a:tr>
              <a:tr h="228616">
                <a:tc rowSpan="7">
                  <a:txBody>
                    <a:bodyPr/>
                    <a:lstStyle/>
                    <a:p>
                      <a:pPr algn="ctr" fontAlgn="ctr"/>
                      <a:r>
                        <a:rPr lang="de-DE" sz="900" b="0" i="0" u="none" strike="noStrike" dirty="0">
                          <a:solidFill>
                            <a:srgbClr val="000000"/>
                          </a:solidFill>
                          <a:effectLst/>
                          <a:latin typeface="+mn-lt"/>
                        </a:rPr>
                        <a:t>B -Nachgelagerte Emissionen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Transport und Verteilung (nachgelagert)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4419963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Verarbeitung der verkauften Produkte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28941043"/>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Nutzung der verkauften Produkte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5928394"/>
                  </a:ext>
                </a:extLst>
              </a:tr>
              <a:tr h="282911">
                <a:tc vMerge="1">
                  <a:txBody>
                    <a:bodyPr/>
                    <a:lstStyle/>
                    <a:p>
                      <a:endParaRPr lang="de-DE"/>
                    </a:p>
                  </a:txBody>
                  <a:tcPr/>
                </a:tc>
                <a:tc>
                  <a:txBody>
                    <a:bodyPr/>
                    <a:lstStyle/>
                    <a:p>
                      <a:pPr algn="ctr" fontAlgn="ctr"/>
                      <a:r>
                        <a:rPr lang="de-DE" sz="900" b="0" i="0" u="none" strike="noStrike" dirty="0">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Umgang mit verkauften Produkten an deren Lebenszyklusende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3426480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Vermietete oder verleaste Sachanlagen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9108766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Franchise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58005495"/>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Investitionen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40027492"/>
                  </a:ext>
                </a:extLst>
              </a:tr>
            </a:tbl>
          </a:graphicData>
        </a:graphic>
      </p:graphicFrame>
      <p:sp>
        <p:nvSpPr>
          <p:cNvPr id="3" name="Sprechblase: rechteckig mit abgerundeten Ecken 2">
            <a:extLst>
              <a:ext uri="{FF2B5EF4-FFF2-40B4-BE49-F238E27FC236}">
                <a16:creationId xmlns:a16="http://schemas.microsoft.com/office/drawing/2014/main" id="{2DADDCCC-E32A-205A-7F74-4F3CBD2D5373}"/>
              </a:ext>
            </a:extLst>
          </p:cNvPr>
          <p:cNvSpPr/>
          <p:nvPr/>
        </p:nvSpPr>
        <p:spPr>
          <a:xfrm>
            <a:off x="7448233" y="5085184"/>
            <a:ext cx="2520280" cy="699052"/>
          </a:xfrm>
          <a:prstGeom prst="wedgeRoundRectCallout">
            <a:avLst>
              <a:gd name="adj1" fmla="val -65738"/>
              <a:gd name="adj2" fmla="val -840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rPr>
              <a:t>Auf der folgenden Seite finden Sie ein ausgefülltes Beispiel.</a:t>
            </a:r>
          </a:p>
        </p:txBody>
      </p:sp>
    </p:spTree>
    <p:extLst>
      <p:ext uri="{BB962C8B-B14F-4D97-AF65-F5344CB8AC3E}">
        <p14:creationId xmlns:p14="http://schemas.microsoft.com/office/powerpoint/2010/main" val="2540929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BEC33-5E5C-48EC-B5D8-578803784685}"/>
              </a:ext>
            </a:extLst>
          </p:cNvPr>
          <p:cNvSpPr>
            <a:spLocks noGrp="1"/>
          </p:cNvSpPr>
          <p:nvPr>
            <p:ph type="title"/>
          </p:nvPr>
        </p:nvSpPr>
        <p:spPr/>
        <p:txBody>
          <a:bodyPr/>
          <a:lstStyle/>
          <a:p>
            <a:r>
              <a:rPr lang="de-DE" sz="2400" dirty="0"/>
              <a:t>2. Methode: Ausgefülltes Beispiel</a:t>
            </a:r>
          </a:p>
        </p:txBody>
      </p:sp>
      <p:sp>
        <p:nvSpPr>
          <p:cNvPr id="4" name="Fußzeilenplatzhalter 3">
            <a:extLst>
              <a:ext uri="{FF2B5EF4-FFF2-40B4-BE49-F238E27FC236}">
                <a16:creationId xmlns:a16="http://schemas.microsoft.com/office/drawing/2014/main" id="{5D2B6599-4F6E-CB87-7991-0090ED782DA5}"/>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DEE1440D-342F-CF10-7F09-B09862627147}"/>
              </a:ext>
            </a:extLst>
          </p:cNvPr>
          <p:cNvSpPr>
            <a:spLocks noGrp="1"/>
          </p:cNvSpPr>
          <p:nvPr>
            <p:ph type="sldNum" sz="quarter" idx="4"/>
          </p:nvPr>
        </p:nvSpPr>
        <p:spPr/>
        <p:txBody>
          <a:bodyPr/>
          <a:lstStyle/>
          <a:p>
            <a:fld id="{894680D0-7A83-433A-9719-C4143F27F647}" type="slidenum">
              <a:rPr lang="de-DE" smtClean="0"/>
              <a:pPr/>
              <a:t>25</a:t>
            </a:fld>
            <a:endParaRPr lang="de-DE" dirty="0"/>
          </a:p>
        </p:txBody>
      </p:sp>
      <p:graphicFrame>
        <p:nvGraphicFramePr>
          <p:cNvPr id="8" name="Objekt 7">
            <a:extLst>
              <a:ext uri="{FF2B5EF4-FFF2-40B4-BE49-F238E27FC236}">
                <a16:creationId xmlns:a16="http://schemas.microsoft.com/office/drawing/2014/main" id="{C70DB9D8-FE36-2101-0065-4BF90BC80050}"/>
              </a:ext>
            </a:extLst>
          </p:cNvPr>
          <p:cNvGraphicFramePr>
            <a:graphicFrameLocks noChangeAspect="1"/>
          </p:cNvGraphicFramePr>
          <p:nvPr>
            <p:extLst>
              <p:ext uri="{D42A27DB-BD31-4B8C-83A1-F6EECF244321}">
                <p14:modId xmlns:p14="http://schemas.microsoft.com/office/powerpoint/2010/main" val="3776792715"/>
              </p:ext>
            </p:extLst>
          </p:nvPr>
        </p:nvGraphicFramePr>
        <p:xfrm>
          <a:off x="8688288" y="3645024"/>
          <a:ext cx="2292350" cy="603250"/>
        </p:xfrm>
        <a:graphic>
          <a:graphicData uri="http://schemas.openxmlformats.org/presentationml/2006/ole">
            <mc:AlternateContent xmlns:mc="http://schemas.openxmlformats.org/markup-compatibility/2006">
              <mc:Choice xmlns:v="urn:schemas-microsoft-com:vml" Requires="v">
                <p:oleObj spid="_x0000_s1092" name="Worksheet" r:id="rId3" imgW="2292412" imgH="603425" progId="Excel.Sheet.12">
                  <p:embed/>
                </p:oleObj>
              </mc:Choice>
              <mc:Fallback>
                <p:oleObj name="Worksheet" r:id="rId3" imgW="2292412" imgH="603425" progId="Excel.Sheet.12">
                  <p:embed/>
                  <p:pic>
                    <p:nvPicPr>
                      <p:cNvPr id="8" name="Objekt 7">
                        <a:extLst>
                          <a:ext uri="{FF2B5EF4-FFF2-40B4-BE49-F238E27FC236}">
                            <a16:creationId xmlns:a16="http://schemas.microsoft.com/office/drawing/2014/main" id="{C70DB9D8-FE36-2101-0065-4BF90BC80050}"/>
                          </a:ext>
                        </a:extLst>
                      </p:cNvPr>
                      <p:cNvPicPr/>
                      <p:nvPr/>
                    </p:nvPicPr>
                    <p:blipFill>
                      <a:blip r:embed="rId4"/>
                      <a:stretch>
                        <a:fillRect/>
                      </a:stretch>
                    </p:blipFill>
                    <p:spPr>
                      <a:xfrm>
                        <a:off x="8688288" y="3645024"/>
                        <a:ext cx="2292350" cy="603250"/>
                      </a:xfrm>
                      <a:prstGeom prst="rect">
                        <a:avLst/>
                      </a:prstGeom>
                    </p:spPr>
                  </p:pic>
                </p:oleObj>
              </mc:Fallback>
            </mc:AlternateContent>
          </a:graphicData>
        </a:graphic>
      </p:graphicFrame>
      <p:graphicFrame>
        <p:nvGraphicFramePr>
          <p:cNvPr id="7" name="Inhaltsplatzhalter 5">
            <a:extLst>
              <a:ext uri="{FF2B5EF4-FFF2-40B4-BE49-F238E27FC236}">
                <a16:creationId xmlns:a16="http://schemas.microsoft.com/office/drawing/2014/main" id="{067CE378-BECF-BCAF-9BAC-A47BCBA40717}"/>
              </a:ext>
            </a:extLst>
          </p:cNvPr>
          <p:cNvGraphicFramePr>
            <a:graphicFrameLocks/>
          </p:cNvGraphicFramePr>
          <p:nvPr>
            <p:extLst>
              <p:ext uri="{D42A27DB-BD31-4B8C-83A1-F6EECF244321}">
                <p14:modId xmlns:p14="http://schemas.microsoft.com/office/powerpoint/2010/main" val="2297895247"/>
              </p:ext>
            </p:extLst>
          </p:nvPr>
        </p:nvGraphicFramePr>
        <p:xfrm>
          <a:off x="551383" y="1396580"/>
          <a:ext cx="6984776" cy="5078837"/>
        </p:xfrm>
        <a:graphic>
          <a:graphicData uri="http://schemas.openxmlformats.org/drawingml/2006/table">
            <a:tbl>
              <a:tblPr/>
              <a:tblGrid>
                <a:gridCol w="757228">
                  <a:extLst>
                    <a:ext uri="{9D8B030D-6E8A-4147-A177-3AD203B41FA5}">
                      <a16:colId xmlns:a16="http://schemas.microsoft.com/office/drawing/2014/main" val="1152140028"/>
                    </a:ext>
                  </a:extLst>
                </a:gridCol>
                <a:gridCol w="238942">
                  <a:extLst>
                    <a:ext uri="{9D8B030D-6E8A-4147-A177-3AD203B41FA5}">
                      <a16:colId xmlns:a16="http://schemas.microsoft.com/office/drawing/2014/main" val="3753818081"/>
                    </a:ext>
                  </a:extLst>
                </a:gridCol>
                <a:gridCol w="2342421">
                  <a:extLst>
                    <a:ext uri="{9D8B030D-6E8A-4147-A177-3AD203B41FA5}">
                      <a16:colId xmlns:a16="http://schemas.microsoft.com/office/drawing/2014/main" val="3277211740"/>
                    </a:ext>
                  </a:extLst>
                </a:gridCol>
                <a:gridCol w="722719">
                  <a:extLst>
                    <a:ext uri="{9D8B030D-6E8A-4147-A177-3AD203B41FA5}">
                      <a16:colId xmlns:a16="http://schemas.microsoft.com/office/drawing/2014/main" val="3700341174"/>
                    </a:ext>
                  </a:extLst>
                </a:gridCol>
                <a:gridCol w="661566">
                  <a:extLst>
                    <a:ext uri="{9D8B030D-6E8A-4147-A177-3AD203B41FA5}">
                      <a16:colId xmlns:a16="http://schemas.microsoft.com/office/drawing/2014/main" val="3205929742"/>
                    </a:ext>
                  </a:extLst>
                </a:gridCol>
                <a:gridCol w="794723">
                  <a:extLst>
                    <a:ext uri="{9D8B030D-6E8A-4147-A177-3AD203B41FA5}">
                      <a16:colId xmlns:a16="http://schemas.microsoft.com/office/drawing/2014/main" val="1142400293"/>
                    </a:ext>
                  </a:extLst>
                </a:gridCol>
                <a:gridCol w="777521">
                  <a:extLst>
                    <a:ext uri="{9D8B030D-6E8A-4147-A177-3AD203B41FA5}">
                      <a16:colId xmlns:a16="http://schemas.microsoft.com/office/drawing/2014/main" val="4174257885"/>
                    </a:ext>
                  </a:extLst>
                </a:gridCol>
                <a:gridCol w="689656">
                  <a:extLst>
                    <a:ext uri="{9D8B030D-6E8A-4147-A177-3AD203B41FA5}">
                      <a16:colId xmlns:a16="http://schemas.microsoft.com/office/drawing/2014/main" val="3784299803"/>
                    </a:ext>
                  </a:extLst>
                </a:gridCol>
              </a:tblGrid>
              <a:tr h="279020">
                <a:tc rowSpan="4">
                  <a:txBody>
                    <a:bodyPr/>
                    <a:lstStyle/>
                    <a:p>
                      <a:pPr algn="ctr" fontAlgn="ctr"/>
                      <a:r>
                        <a:rPr lang="de-DE" sz="900" b="0" i="0" u="none" strike="noStrike" dirty="0">
                          <a:solidFill>
                            <a:srgbClr val="000000"/>
                          </a:solidFill>
                          <a:effectLst/>
                          <a:latin typeface="+mn-lt"/>
                        </a:rPr>
                        <a:t>Verortung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ctr"/>
                      <a:r>
                        <a:rPr lang="de-DE" sz="900" b="0" i="0" u="none" strike="noStrike" dirty="0">
                          <a:solidFill>
                            <a:srgbClr val="000000"/>
                          </a:solidFill>
                          <a:effectLst/>
                          <a:latin typeface="+mn-lt"/>
                        </a:rPr>
                        <a:t>Nr.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ctr"/>
                      <a:r>
                        <a:rPr lang="de-DE" sz="900" b="0" i="0" u="none" strike="noStrike" dirty="0">
                          <a:solidFill>
                            <a:srgbClr val="000000"/>
                          </a:solidFill>
                          <a:effectLst/>
                          <a:latin typeface="+mn-lt"/>
                        </a:rPr>
                        <a:t>Kategorien</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4">
                  <a:txBody>
                    <a:bodyPr/>
                    <a:lstStyle/>
                    <a:p>
                      <a:pPr algn="ctr" fontAlgn="b"/>
                      <a:r>
                        <a:rPr lang="de-DE" sz="900" b="0" i="0" u="none" strike="noStrike" dirty="0">
                          <a:solidFill>
                            <a:srgbClr val="000000"/>
                          </a:solidFill>
                          <a:effectLst/>
                          <a:latin typeface="+mn-lt"/>
                        </a:rPr>
                        <a:t>Kriterien (1= geringe Wertung, 2 = mittlere Wertung, 3 = hohe Wertung)</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hMerge="1">
                  <a:txBody>
                    <a:bodyPr/>
                    <a:lstStyle/>
                    <a:p>
                      <a:endParaRPr lang="de-DE"/>
                    </a:p>
                  </a:txBody>
                  <a:tcPr>
                    <a:lnL w="6350" cap="flat" cmpd="sng" algn="ctr">
                      <a:solidFill>
                        <a:srgbClr val="000000"/>
                      </a:solidFill>
                      <a:prstDash val="solid"/>
                      <a:round/>
                      <a:headEnd type="none" w="med" len="med"/>
                      <a:tailEnd type="none" w="med" len="med"/>
                    </a:lnL>
                  </a:tcPr>
                </a:tc>
                <a:tc hMerge="1">
                  <a:txBody>
                    <a:bodyPr/>
                    <a:lstStyle/>
                    <a:p>
                      <a:endParaRPr lang="de-DE"/>
                    </a:p>
                  </a:txBody>
                  <a:tcPr>
                    <a:lnL w="6350" cap="flat" cmpd="sng" algn="ctr">
                      <a:solidFill>
                        <a:srgbClr val="000000"/>
                      </a:solidFill>
                      <a:prstDash val="solid"/>
                      <a:round/>
                      <a:headEnd type="none" w="med" len="med"/>
                      <a:tailEnd type="none" w="med" len="med"/>
                    </a:lnL>
                  </a:tcPr>
                </a:tc>
                <a:tc hMerge="1">
                  <a:txBody>
                    <a:bodyPr/>
                    <a:lstStyle/>
                    <a:p>
                      <a:pPr algn="ctr" fontAlgn="b"/>
                      <a:endParaRPr lang="de-DE" sz="900" b="0" i="0" u="none" strike="noStrike" dirty="0">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b"/>
                      <a:r>
                        <a:rPr lang="de-DE" sz="900" b="0" i="0" u="none" strike="noStrike" dirty="0">
                          <a:solidFill>
                            <a:srgbClr val="000000"/>
                          </a:solidFill>
                          <a:effectLst/>
                          <a:latin typeface="+mn-lt"/>
                        </a:rPr>
                        <a:t>Ergebnis</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1= geringe Wesentl.,</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2 = mittlere Wesentl.,</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3 = hohe Wesentl.</a:t>
                      </a:r>
                    </a:p>
                  </a:txBody>
                  <a:tcPr marL="0" marR="0" marT="0"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54481157"/>
                  </a:ext>
                </a:extLst>
              </a:tr>
              <a:tr h="705867">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900" b="0" i="0" u="none" strike="noStrike" dirty="0">
                          <a:solidFill>
                            <a:srgbClr val="000000"/>
                          </a:solidFill>
                          <a:effectLst/>
                          <a:latin typeface="+mn-lt"/>
                        </a:rPr>
                        <a:t>Höhe der CO</a:t>
                      </a:r>
                      <a:r>
                        <a:rPr lang="de-DE" sz="900" b="0" i="0" u="none" strike="noStrike" baseline="-25000" dirty="0">
                          <a:solidFill>
                            <a:srgbClr val="000000"/>
                          </a:solidFill>
                          <a:effectLst/>
                          <a:latin typeface="+mn-lt"/>
                        </a:rPr>
                        <a:t>2</a:t>
                      </a:r>
                      <a:r>
                        <a:rPr lang="de-DE" sz="900" b="0" i="0" u="none" strike="noStrike" dirty="0">
                          <a:solidFill>
                            <a:srgbClr val="000000"/>
                          </a:solidFill>
                          <a:effectLst/>
                          <a:latin typeface="+mn-lt"/>
                        </a:rPr>
                        <a:t>-Emissionen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Einfluss-möglichkeit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Relevanz aus Unternehmens-sicht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Relevanz aus Stakeholder-sicht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vMerge="1">
                  <a:txBody>
                    <a:bodyPr/>
                    <a:lstStyle/>
                    <a:p>
                      <a:endParaRPr lang="de-DE"/>
                    </a:p>
                  </a:txBody>
                  <a:tcPr/>
                </a:tc>
                <a:extLst>
                  <a:ext uri="{0D108BD9-81ED-4DB2-BD59-A6C34878D82A}">
                    <a16:rowId xmlns:a16="http://schemas.microsoft.com/office/drawing/2014/main" val="1049477420"/>
                  </a:ext>
                </a:extLst>
              </a:tr>
              <a:tr h="159846">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fontAlgn="ctr"/>
                      <a:r>
                        <a:rPr lang="de-DE" sz="900" b="0" i="0" u="none" strike="noStrike" dirty="0">
                          <a:solidFill>
                            <a:srgbClr val="000000"/>
                          </a:solidFill>
                          <a:effectLst/>
                          <a:latin typeface="+mn-lt"/>
                        </a:rPr>
                        <a:t> Gewichtungsfaktoren</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hMerge="1">
                  <a:txBody>
                    <a:bodyPr/>
                    <a:lstStyle/>
                    <a:p>
                      <a:endParaRPr lang="de-DE"/>
                    </a:p>
                  </a:txBody>
                  <a:tcPr>
                    <a:lnT w="6350" cap="flat" cmpd="sng" algn="ctr">
                      <a:solidFill>
                        <a:srgbClr val="000000"/>
                      </a:solidFill>
                      <a:prstDash val="solid"/>
                      <a:round/>
                      <a:headEnd type="none" w="med" len="med"/>
                      <a:tailEnd type="none" w="med" len="med"/>
                    </a:lnT>
                  </a:tcPr>
                </a:tc>
                <a:tc hMerge="1">
                  <a:txBody>
                    <a:bodyPr/>
                    <a:lstStyle/>
                    <a:p>
                      <a:endParaRPr lang="de-DE"/>
                    </a:p>
                  </a:txBody>
                  <a:tcPr>
                    <a:lnT w="12700" cap="flat" cmpd="sng" algn="ctr">
                      <a:solidFill>
                        <a:schemeClr val="tx1"/>
                      </a:solidFill>
                      <a:prstDash val="solid"/>
                      <a:round/>
                      <a:headEnd type="none" w="med" len="med"/>
                      <a:tailEnd type="none" w="med" len="med"/>
                    </a:lnT>
                  </a:tcPr>
                </a:tc>
                <a:tc hMerge="1">
                  <a:txBody>
                    <a:bodyPr/>
                    <a:lstStyle/>
                    <a:p>
                      <a:pPr algn="ctr" fontAlgn="ctr"/>
                      <a:endParaRPr lang="de-DE" sz="900" b="0" i="0" u="none" strike="noStrike" dirty="0">
                        <a:solidFill>
                          <a:srgbClr val="000000"/>
                        </a:solidFill>
                        <a:effectLst/>
                        <a:latin typeface="+mn-lt"/>
                      </a:endParaRPr>
                    </a:p>
                  </a:txBody>
                  <a:tcPr marL="0" marR="0" marT="0" marB="0" anchor="ct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de-DE"/>
                    </a:p>
                  </a:txBody>
                  <a:tcPr/>
                </a:tc>
                <a:extLst>
                  <a:ext uri="{0D108BD9-81ED-4DB2-BD59-A6C34878D82A}">
                    <a16:rowId xmlns:a16="http://schemas.microsoft.com/office/drawing/2014/main" val="2583846729"/>
                  </a:ext>
                </a:extLst>
              </a:tr>
              <a:tr h="159846">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30%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30%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20%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20%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vMerge="1">
                  <a:txBody>
                    <a:bodyPr/>
                    <a:lstStyle/>
                    <a:p>
                      <a:pPr algn="ctr" fontAlgn="b"/>
                      <a:endParaRPr lang="de-DE" sz="900" b="0" i="0" u="none" strike="noStrike" dirty="0">
                        <a:solidFill>
                          <a:srgbClr val="000000"/>
                        </a:solidFill>
                        <a:effectLst/>
                        <a:latin typeface="+mn-lt"/>
                      </a:endParaRPr>
                    </a:p>
                  </a:txBody>
                  <a:tcPr marL="0" marR="0" marT="0"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73062465"/>
                  </a:ext>
                </a:extLst>
              </a:tr>
              <a:tr h="228616">
                <a:tc rowSpan="8">
                  <a:txBody>
                    <a:bodyPr/>
                    <a:lstStyle/>
                    <a:p>
                      <a:pPr algn="ctr" fontAlgn="ctr"/>
                      <a:r>
                        <a:rPr lang="de-DE" sz="900" b="0" i="0" u="none" strike="noStrike" dirty="0">
                          <a:solidFill>
                            <a:srgbClr val="000000"/>
                          </a:solidFill>
                          <a:effectLst/>
                          <a:latin typeface="+mn-lt"/>
                        </a:rPr>
                        <a:t>A - Vorgelagerte Emissionen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Eingekaufte Güter und Dienstleistungen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700"/>
                    </a:solidFill>
                  </a:tcPr>
                </a:tc>
                <a:extLst>
                  <a:ext uri="{0D108BD9-81ED-4DB2-BD59-A6C34878D82A}">
                    <a16:rowId xmlns:a16="http://schemas.microsoft.com/office/drawing/2014/main" val="1710824725"/>
                  </a:ext>
                </a:extLst>
              </a:tr>
              <a:tr h="279020">
                <a:tc vMerge="1">
                  <a:txBody>
                    <a:bodyPr/>
                    <a:lstStyle/>
                    <a:p>
                      <a:endParaRPr lang="de-DE"/>
                    </a:p>
                  </a:txBody>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Kapitalgüter Maschinenpark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Abgrenzung zu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000"/>
                    </a:solidFill>
                  </a:tcPr>
                </a:tc>
                <a:extLst>
                  <a:ext uri="{0D108BD9-81ED-4DB2-BD59-A6C34878D82A}">
                    <a16:rowId xmlns:a16="http://schemas.microsoft.com/office/drawing/2014/main" val="1712617020"/>
                  </a:ext>
                </a:extLst>
              </a:tr>
              <a:tr h="418531">
                <a:tc vMerge="1">
                  <a:txBody>
                    <a:bodyPr/>
                    <a:lstStyle/>
                    <a:p>
                      <a:endParaRPr lang="de-DE"/>
                    </a:p>
                  </a:txBody>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Brennstoff- und energiebezogene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Emissionen (nicht in Scope 1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oder 2 enthalten)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000"/>
                    </a:solidFill>
                  </a:tcPr>
                </a:tc>
                <a:extLst>
                  <a:ext uri="{0D108BD9-81ED-4DB2-BD59-A6C34878D82A}">
                    <a16:rowId xmlns:a16="http://schemas.microsoft.com/office/drawing/2014/main" val="1716166473"/>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Transport und Verteilung (vorgelagert)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BC11"/>
                    </a:solidFill>
                  </a:tcPr>
                </a:tc>
                <a:extLst>
                  <a:ext uri="{0D108BD9-81ED-4DB2-BD59-A6C34878D82A}">
                    <a16:rowId xmlns:a16="http://schemas.microsoft.com/office/drawing/2014/main" val="4060445222"/>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Abfall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BF04"/>
                    </a:solidFill>
                  </a:tcPr>
                </a:tc>
                <a:extLst>
                  <a:ext uri="{0D108BD9-81ED-4DB2-BD59-A6C34878D82A}">
                    <a16:rowId xmlns:a16="http://schemas.microsoft.com/office/drawing/2014/main" val="1655076428"/>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Geschäftsreisen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B828"/>
                    </a:solidFill>
                  </a:tcPr>
                </a:tc>
                <a:extLst>
                  <a:ext uri="{0D108BD9-81ED-4DB2-BD59-A6C34878D82A}">
                    <a16:rowId xmlns:a16="http://schemas.microsoft.com/office/drawing/2014/main" val="61866715"/>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Pendeln der Arbeitnehmenden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BE07"/>
                    </a:solidFill>
                  </a:tcPr>
                </a:tc>
                <a:extLst>
                  <a:ext uri="{0D108BD9-81ED-4DB2-BD59-A6C34878D82A}">
                    <a16:rowId xmlns:a16="http://schemas.microsoft.com/office/drawing/2014/main" val="3499218436"/>
                  </a:ext>
                </a:extLst>
              </a:tr>
              <a:tr h="279020">
                <a:tc vMerge="1">
                  <a:txBody>
                    <a:bodyPr/>
                    <a:lstStyle/>
                    <a:p>
                      <a:endParaRPr lang="de-DE"/>
                    </a:p>
                  </a:txBody>
                  <a:tcPr/>
                </a:tc>
                <a:tc>
                  <a:txBody>
                    <a:bodyPr/>
                    <a:lstStyle/>
                    <a:p>
                      <a:pPr algn="ctr" fontAlgn="ctr"/>
                      <a:r>
                        <a:rPr lang="de-DE" sz="900" b="0" i="0" u="none" strike="noStrike" dirty="0">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Angemietete oder geleaste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Sachanlagen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55537471"/>
                  </a:ext>
                </a:extLst>
              </a:tr>
              <a:tr h="228616">
                <a:tc rowSpan="7">
                  <a:txBody>
                    <a:bodyPr/>
                    <a:lstStyle/>
                    <a:p>
                      <a:pPr algn="ctr" fontAlgn="ctr"/>
                      <a:r>
                        <a:rPr lang="de-DE" sz="900" b="0" i="0" u="none" strike="noStrike" dirty="0">
                          <a:solidFill>
                            <a:srgbClr val="000000"/>
                          </a:solidFill>
                          <a:effectLst/>
                          <a:latin typeface="+mn-lt"/>
                        </a:rPr>
                        <a:t>B -Nachgelagerte Emissionen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Transport und Verteilung (nachgelagert)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C14"/>
                    </a:solidFill>
                  </a:tcPr>
                </a:tc>
                <a:extLst>
                  <a:ext uri="{0D108BD9-81ED-4DB2-BD59-A6C34878D82A}">
                    <a16:rowId xmlns:a16="http://schemas.microsoft.com/office/drawing/2014/main" val="344419963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Verarbeitung der verkauften Produkte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B920"/>
                    </a:solidFill>
                  </a:tcPr>
                </a:tc>
                <a:extLst>
                  <a:ext uri="{0D108BD9-81ED-4DB2-BD59-A6C34878D82A}">
                    <a16:rowId xmlns:a16="http://schemas.microsoft.com/office/drawing/2014/main" val="2528941043"/>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Nutzung der verkauften Produkte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BE08"/>
                    </a:solidFill>
                  </a:tcPr>
                </a:tc>
                <a:extLst>
                  <a:ext uri="{0D108BD9-81ED-4DB2-BD59-A6C34878D82A}">
                    <a16:rowId xmlns:a16="http://schemas.microsoft.com/office/drawing/2014/main" val="1145928394"/>
                  </a:ext>
                </a:extLst>
              </a:tr>
              <a:tr h="282911">
                <a:tc vMerge="1">
                  <a:txBody>
                    <a:bodyPr/>
                    <a:lstStyle/>
                    <a:p>
                      <a:endParaRPr lang="de-DE"/>
                    </a:p>
                  </a:txBody>
                  <a:tcPr/>
                </a:tc>
                <a:tc>
                  <a:txBody>
                    <a:bodyPr/>
                    <a:lstStyle/>
                    <a:p>
                      <a:pPr algn="ctr" fontAlgn="ctr"/>
                      <a:r>
                        <a:rPr lang="de-DE" sz="900" b="0" i="0" u="none" strike="noStrike" dirty="0">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Umgang mit verkauften Produkten an deren Lebenszyklusende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B18"/>
                    </a:solidFill>
                  </a:tcPr>
                </a:tc>
                <a:extLst>
                  <a:ext uri="{0D108BD9-81ED-4DB2-BD59-A6C34878D82A}">
                    <a16:rowId xmlns:a16="http://schemas.microsoft.com/office/drawing/2014/main" val="83426480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Vermietete oder verleaste Sachanlagen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9108766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Franchise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58005495"/>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Investitionen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A00"/>
                    </a:solidFill>
                  </a:tcPr>
                </a:tc>
                <a:extLst>
                  <a:ext uri="{0D108BD9-81ED-4DB2-BD59-A6C34878D82A}">
                    <a16:rowId xmlns:a16="http://schemas.microsoft.com/office/drawing/2014/main" val="540027492"/>
                  </a:ext>
                </a:extLst>
              </a:tr>
            </a:tbl>
          </a:graphicData>
        </a:graphic>
      </p:graphicFrame>
    </p:spTree>
    <p:extLst>
      <p:ext uri="{BB962C8B-B14F-4D97-AF65-F5344CB8AC3E}">
        <p14:creationId xmlns:p14="http://schemas.microsoft.com/office/powerpoint/2010/main" val="2632209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38B8AAD-41FF-01FD-9C16-6A231B9127F5}"/>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EFA1F3D-D29A-09F4-8D15-B881BE554E50}"/>
              </a:ext>
            </a:extLst>
          </p:cNvPr>
          <p:cNvSpPr>
            <a:spLocks noGrp="1"/>
          </p:cNvSpPr>
          <p:nvPr>
            <p:ph type="sldNum" sz="quarter" idx="4"/>
          </p:nvPr>
        </p:nvSpPr>
        <p:spPr/>
        <p:txBody>
          <a:bodyPr/>
          <a:lstStyle/>
          <a:p>
            <a:fld id="{894680D0-7A83-433A-9719-C4143F27F647}" type="slidenum">
              <a:rPr lang="de-DE" smtClean="0"/>
              <a:pPr/>
              <a:t>26</a:t>
            </a:fld>
            <a:endParaRPr lang="de-DE" dirty="0"/>
          </a:p>
        </p:txBody>
      </p:sp>
      <p:sp>
        <p:nvSpPr>
          <p:cNvPr id="8" name="Textfeld 7">
            <a:extLst>
              <a:ext uri="{FF2B5EF4-FFF2-40B4-BE49-F238E27FC236}">
                <a16:creationId xmlns:a16="http://schemas.microsoft.com/office/drawing/2014/main" id="{8BCD9AE3-C446-969F-0A6A-887E3A414071}"/>
              </a:ext>
            </a:extLst>
          </p:cNvPr>
          <p:cNvSpPr txBox="1"/>
          <p:nvPr/>
        </p:nvSpPr>
        <p:spPr>
          <a:xfrm>
            <a:off x="551383" y="2377720"/>
            <a:ext cx="4861905" cy="1631216"/>
          </a:xfrm>
          <a:prstGeom prst="rect">
            <a:avLst/>
          </a:prstGeom>
          <a:noFill/>
        </p:spPr>
        <p:txBody>
          <a:bodyPr wrap="square" rtlCol="0">
            <a:spAutoFit/>
          </a:bodyPr>
          <a:lstStyle/>
          <a:p>
            <a:pPr algn="l"/>
            <a:r>
              <a:rPr lang="de-DE" sz="1600" b="1" dirty="0"/>
              <a:t>Produzierendes Gewerbe </a:t>
            </a:r>
          </a:p>
          <a:p>
            <a:pPr marL="342900" indent="-342900" algn="l">
              <a:buFont typeface="Arial" panose="020B0604020202020204" pitchFamily="34" charset="0"/>
              <a:buChar char="•"/>
            </a:pPr>
            <a:r>
              <a:rPr lang="de-DE" sz="1400" dirty="0"/>
              <a:t>Scope 3-1: Eingekaufte Produkte und Dienstleistungen </a:t>
            </a:r>
          </a:p>
          <a:p>
            <a:pPr marL="342900" indent="-342900" algn="l">
              <a:buFont typeface="Arial" panose="020B0604020202020204" pitchFamily="34" charset="0"/>
              <a:buChar char="•"/>
            </a:pPr>
            <a:r>
              <a:rPr lang="de-DE" sz="1400" dirty="0"/>
              <a:t>Scope 3-4/3-9: Transporte der Inputmaterialien und Produkte zum Kunden (bei globalen Lieferkette)</a:t>
            </a:r>
          </a:p>
          <a:p>
            <a:pPr marL="342900" indent="-342900" algn="l">
              <a:buFont typeface="Arial" panose="020B0604020202020204" pitchFamily="34" charset="0"/>
              <a:buChar char="•"/>
            </a:pPr>
            <a:r>
              <a:rPr lang="de-DE" sz="1400" dirty="0"/>
              <a:t>Scope 3-5: Abfall in der Produktion</a:t>
            </a:r>
          </a:p>
          <a:p>
            <a:pPr marL="342900" indent="-342900" algn="l">
              <a:buFont typeface="Arial" panose="020B0604020202020204" pitchFamily="34" charset="0"/>
              <a:buChar char="•"/>
            </a:pPr>
            <a:r>
              <a:rPr lang="de-DE" sz="1400" dirty="0"/>
              <a:t>Scope 3-11: Nutzungsphase energieverbrauchender Produkte (sofern zutreffend)</a:t>
            </a:r>
            <a:endParaRPr lang="de-DE" sz="1600" dirty="0"/>
          </a:p>
        </p:txBody>
      </p:sp>
      <p:sp>
        <p:nvSpPr>
          <p:cNvPr id="9" name="Textfeld 8">
            <a:extLst>
              <a:ext uri="{FF2B5EF4-FFF2-40B4-BE49-F238E27FC236}">
                <a16:creationId xmlns:a16="http://schemas.microsoft.com/office/drawing/2014/main" id="{58757096-E405-694A-2FE1-5E03E16A3C5C}"/>
              </a:ext>
            </a:extLst>
          </p:cNvPr>
          <p:cNvSpPr txBox="1"/>
          <p:nvPr/>
        </p:nvSpPr>
        <p:spPr>
          <a:xfrm>
            <a:off x="6911739" y="2381612"/>
            <a:ext cx="4630159" cy="2185214"/>
          </a:xfrm>
          <a:prstGeom prst="rect">
            <a:avLst/>
          </a:prstGeom>
          <a:noFill/>
        </p:spPr>
        <p:txBody>
          <a:bodyPr wrap="square" rtlCol="0">
            <a:spAutoFit/>
          </a:bodyPr>
          <a:lstStyle/>
          <a:p>
            <a:pPr algn="l"/>
            <a:r>
              <a:rPr lang="de-DE" sz="1600" b="1" dirty="0"/>
              <a:t>Dienstleistung</a:t>
            </a:r>
          </a:p>
          <a:p>
            <a:pPr marL="342900" indent="-342900" algn="l">
              <a:buFont typeface="Arial" panose="020B0604020202020204" pitchFamily="34" charset="0"/>
              <a:buChar char="•"/>
            </a:pPr>
            <a:r>
              <a:rPr lang="de-DE" sz="1400" dirty="0"/>
              <a:t>Scope 3-1: Eingekaufte Produkte und Dienstleistungen (u.a. Papiereinsatz)</a:t>
            </a:r>
          </a:p>
          <a:p>
            <a:pPr marL="342900" indent="-342900" algn="l">
              <a:buFont typeface="Arial" panose="020B0604020202020204" pitchFamily="34" charset="0"/>
              <a:buChar char="•"/>
            </a:pPr>
            <a:r>
              <a:rPr lang="de-DE" sz="1400" dirty="0"/>
              <a:t>Scope 3-6: Geschäftsreisen, insbesondere bei Flugreisen</a:t>
            </a:r>
          </a:p>
          <a:p>
            <a:pPr marL="342900" indent="-342900" algn="l">
              <a:buFont typeface="Arial" panose="020B0604020202020204" pitchFamily="34" charset="0"/>
              <a:buChar char="•"/>
            </a:pPr>
            <a:r>
              <a:rPr lang="de-DE" sz="1400" dirty="0"/>
              <a:t>Scope 3-7: Anreise der Mitarbeitenden inkl. Homeoffice</a:t>
            </a:r>
          </a:p>
          <a:p>
            <a:pPr marL="342900" indent="-342900" algn="l">
              <a:buFont typeface="Arial" panose="020B0604020202020204" pitchFamily="34" charset="0"/>
              <a:buChar char="•"/>
            </a:pPr>
            <a:endParaRPr lang="de-DE" sz="1600" dirty="0"/>
          </a:p>
          <a:p>
            <a:pPr marL="342900" indent="-342900" algn="l">
              <a:buFont typeface="Arial" panose="020B0604020202020204" pitchFamily="34" charset="0"/>
              <a:buChar char="•"/>
            </a:pPr>
            <a:endParaRPr lang="de-DE" sz="1600" dirty="0"/>
          </a:p>
        </p:txBody>
      </p:sp>
      <p:sp>
        <p:nvSpPr>
          <p:cNvPr id="10" name="Inhaltsplatzhalter 2">
            <a:extLst>
              <a:ext uri="{FF2B5EF4-FFF2-40B4-BE49-F238E27FC236}">
                <a16:creationId xmlns:a16="http://schemas.microsoft.com/office/drawing/2014/main" id="{0ED0FCC6-F00E-149B-F148-5FEE34818EE6}"/>
              </a:ext>
            </a:extLst>
          </p:cNvPr>
          <p:cNvSpPr>
            <a:spLocks noGrp="1"/>
          </p:cNvSpPr>
          <p:nvPr>
            <p:ph idx="1"/>
          </p:nvPr>
        </p:nvSpPr>
        <p:spPr>
          <a:xfrm>
            <a:off x="551384" y="1628777"/>
            <a:ext cx="11256616" cy="792112"/>
          </a:xfrm>
        </p:spPr>
        <p:txBody>
          <a:bodyPr/>
          <a:lstStyle/>
          <a:p>
            <a:pPr marL="0" indent="0">
              <a:buNone/>
            </a:pPr>
            <a:r>
              <a:rPr lang="de-DE" sz="1400" dirty="0"/>
              <a:t>Die Auswahl der wesentlichen Scope-3-Kategorien ist branchenspezifisch, siehe Beispiele unten. Darüber hinaus können unternehmens-spezifisch weitere Scope-3-Kategorien wie beispielsweise Kapitalgüter einschlägig sein.</a:t>
            </a:r>
          </a:p>
          <a:p>
            <a:pPr marL="0" indent="0">
              <a:buNone/>
            </a:pPr>
            <a:endParaRPr lang="de-DE" sz="1400" dirty="0"/>
          </a:p>
        </p:txBody>
      </p:sp>
      <p:sp>
        <p:nvSpPr>
          <p:cNvPr id="3" name="Sprechblase: rechteckig mit abgerundeten Ecken 2">
            <a:extLst>
              <a:ext uri="{FF2B5EF4-FFF2-40B4-BE49-F238E27FC236}">
                <a16:creationId xmlns:a16="http://schemas.microsoft.com/office/drawing/2014/main" id="{2F082C97-7A0A-9963-91D2-8284C85C30BE}"/>
              </a:ext>
            </a:extLst>
          </p:cNvPr>
          <p:cNvSpPr/>
          <p:nvPr/>
        </p:nvSpPr>
        <p:spPr>
          <a:xfrm>
            <a:off x="721826" y="4890303"/>
            <a:ext cx="4824537" cy="1405489"/>
          </a:xfrm>
          <a:prstGeom prst="wedgeRoundRectCallout">
            <a:avLst>
              <a:gd name="adj1" fmla="val 10983"/>
              <a:gd name="adj2" fmla="val -7189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rPr>
              <a:t>Das genannte Beispiel könnte sich auf einen Elektronikhersteller beziehen. Würde man beispielsweise die Molkerei „Weitblick“ betrachten, dann wären vor allem Scope 3-1 (Rohstoffe wie die Milch und Verpackungsbestandteile) sowie der Transport, also Scope 3-4/3-9, relevant.</a:t>
            </a:r>
          </a:p>
        </p:txBody>
      </p:sp>
      <p:sp>
        <p:nvSpPr>
          <p:cNvPr id="6" name="Sprechblase: rechteckig mit abgerundeten Ecken 5">
            <a:extLst>
              <a:ext uri="{FF2B5EF4-FFF2-40B4-BE49-F238E27FC236}">
                <a16:creationId xmlns:a16="http://schemas.microsoft.com/office/drawing/2014/main" id="{9DBF7C17-C64C-3F53-1CDE-8423652C1A70}"/>
              </a:ext>
            </a:extLst>
          </p:cNvPr>
          <p:cNvSpPr/>
          <p:nvPr/>
        </p:nvSpPr>
        <p:spPr>
          <a:xfrm>
            <a:off x="6645639" y="4887446"/>
            <a:ext cx="4896260" cy="1412450"/>
          </a:xfrm>
          <a:prstGeom prst="wedgeRoundRectCallout">
            <a:avLst>
              <a:gd name="adj1" fmla="val -26577"/>
              <a:gd name="adj2" fmla="val -7171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rPr>
              <a:t>Das Beispiel könnte sich auf ein Beratungsunternehmen beziehen. Je nach Dienstleistung kann sich die Aufteilung der Scope-3-Emissionen deutlich unterscheiden. Es gibt beispielsweise auch deutlich materialintensivere Dienstleistungen mit höheren Emissionen in der Kategorie 3-1 (z. B. Friseurbetrieb, Installateur).</a:t>
            </a:r>
          </a:p>
        </p:txBody>
      </p:sp>
      <p:sp>
        <p:nvSpPr>
          <p:cNvPr id="7" name="Titel 1">
            <a:extLst>
              <a:ext uri="{FF2B5EF4-FFF2-40B4-BE49-F238E27FC236}">
                <a16:creationId xmlns:a16="http://schemas.microsoft.com/office/drawing/2014/main" id="{C6283EA1-643E-CC1E-9D19-B2C375A5D117}"/>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3. Methode: Branchenspezifische Auswahl der Scope-3-Kategorien</a:t>
            </a:r>
            <a:endParaRPr lang="de-DE" sz="2400" kern="0" dirty="0"/>
          </a:p>
        </p:txBody>
      </p:sp>
    </p:spTree>
    <p:extLst>
      <p:ext uri="{BB962C8B-B14F-4D97-AF65-F5344CB8AC3E}">
        <p14:creationId xmlns:p14="http://schemas.microsoft.com/office/powerpoint/2010/main" val="3587842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E63F5-B46C-D966-E500-9BE7C90D11A2}"/>
              </a:ext>
            </a:extLst>
          </p:cNvPr>
          <p:cNvSpPr>
            <a:spLocks noGrp="1"/>
          </p:cNvSpPr>
          <p:nvPr>
            <p:ph type="title"/>
          </p:nvPr>
        </p:nvSpPr>
        <p:spPr/>
        <p:txBody>
          <a:bodyPr/>
          <a:lstStyle/>
          <a:p>
            <a:r>
              <a:rPr lang="de-DE" sz="2400" dirty="0"/>
              <a:t>Berechnung: Einsatz von Tools für die Bilanzierung</a:t>
            </a:r>
          </a:p>
        </p:txBody>
      </p:sp>
      <p:sp>
        <p:nvSpPr>
          <p:cNvPr id="4" name="Fußzeilenplatzhalter 3">
            <a:extLst>
              <a:ext uri="{FF2B5EF4-FFF2-40B4-BE49-F238E27FC236}">
                <a16:creationId xmlns:a16="http://schemas.microsoft.com/office/drawing/2014/main" id="{FF0337A2-96DC-0C01-5D06-306D044DC19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84ABFDEE-830B-D983-B380-C59F7EACD078}"/>
              </a:ext>
            </a:extLst>
          </p:cNvPr>
          <p:cNvSpPr>
            <a:spLocks noGrp="1"/>
          </p:cNvSpPr>
          <p:nvPr>
            <p:ph type="sldNum" sz="quarter" idx="4"/>
          </p:nvPr>
        </p:nvSpPr>
        <p:spPr/>
        <p:txBody>
          <a:bodyPr/>
          <a:lstStyle/>
          <a:p>
            <a:fld id="{894680D0-7A83-433A-9719-C4143F27F647}" type="slidenum">
              <a:rPr lang="de-DE" smtClean="0"/>
              <a:pPr/>
              <a:t>27</a:t>
            </a:fld>
            <a:endParaRPr lang="de-DE" dirty="0"/>
          </a:p>
        </p:txBody>
      </p:sp>
      <p:sp>
        <p:nvSpPr>
          <p:cNvPr id="7" name="Rechteck 6">
            <a:extLst>
              <a:ext uri="{FF2B5EF4-FFF2-40B4-BE49-F238E27FC236}">
                <a16:creationId xmlns:a16="http://schemas.microsoft.com/office/drawing/2014/main" id="{81007492-7A13-4753-9DBC-D570EB87F71E}"/>
              </a:ext>
            </a:extLst>
          </p:cNvPr>
          <p:cNvSpPr/>
          <p:nvPr/>
        </p:nvSpPr>
        <p:spPr bwMode="auto">
          <a:xfrm>
            <a:off x="7488000" y="1615256"/>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Tools helfen bei der Bilanzierung</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r>
              <a:rPr lang="de-DE" sz="1400" dirty="0">
                <a:solidFill>
                  <a:srgbClr val="000000"/>
                </a:solidFill>
                <a:latin typeface="Arial" panose="020B0604020202020204" pitchFamily="34" charset="0"/>
                <a:cs typeface="Arial" panose="020B0604020202020204" pitchFamily="34" charset="0"/>
              </a:rPr>
              <a:t>Denn dort sind die </a:t>
            </a:r>
            <a:r>
              <a:rPr lang="de-DE" sz="1400" b="1" dirty="0">
                <a:solidFill>
                  <a:srgbClr val="000000"/>
                </a:solidFill>
                <a:latin typeface="Arial" panose="020B0604020202020204" pitchFamily="34" charset="0"/>
                <a:cs typeface="Arial" panose="020B0604020202020204" pitchFamily="34" charset="0"/>
              </a:rPr>
              <a:t>Emissionsfaktoren</a:t>
            </a:r>
            <a:r>
              <a:rPr lang="de-DE" sz="1400" dirty="0">
                <a:solidFill>
                  <a:srgbClr val="000000"/>
                </a:solidFill>
                <a:latin typeface="Arial" panose="020B0604020202020204" pitchFamily="34" charset="0"/>
                <a:cs typeface="Arial" panose="020B0604020202020204" pitchFamily="34" charset="0"/>
              </a:rPr>
              <a:t> in der Regel </a:t>
            </a:r>
            <a:r>
              <a:rPr lang="de-DE" sz="1400" b="1" dirty="0">
                <a:solidFill>
                  <a:srgbClr val="000000"/>
                </a:solidFill>
                <a:latin typeface="Arial" panose="020B0604020202020204" pitchFamily="34" charset="0"/>
                <a:cs typeface="Arial" panose="020B0604020202020204" pitchFamily="34" charset="0"/>
              </a:rPr>
              <a:t>hinterlegt</a:t>
            </a:r>
            <a:r>
              <a:rPr lang="de-DE" sz="1400" dirty="0">
                <a:solidFill>
                  <a:srgbClr val="000000"/>
                </a:solidFill>
                <a:latin typeface="Arial" panose="020B0604020202020204" pitchFamily="34" charset="0"/>
                <a:cs typeface="Arial" panose="020B0604020202020204" pitchFamily="34" charset="0"/>
              </a:rPr>
              <a:t>. Die Bilanz kann nach Eintrag der Daten erstellt werden. Je nach Ausgestaltung sind auch Analysen möglich und Entwicklungen sichtbar. </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Es gibt eine Vielzahl von Tools: kostenlose und kostenpflichtige. Letztere sind in der Regel mit jährlichen Lizenzgebühren verbunden. </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Bei der Entscheidung für ein Tool können Sie die folgenden Kriterien berücksichtigen: </a:t>
            </a:r>
          </a:p>
          <a:p>
            <a:pPr marL="285750" marR="0" lvl="0" indent="-2857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Welche Bedarfe haben Sie (Scope der Bilanzierung, Anzahl User)? </a:t>
            </a:r>
          </a:p>
          <a:p>
            <a:pPr marL="285750" marR="0" lvl="0" indent="-2857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Welche Schnittmengen gibt es zu anderen Themen wie dem Reporting nicht-finanzieller Kennzahlen?</a:t>
            </a:r>
          </a:p>
          <a:p>
            <a:pPr marL="285750" marR="0" lvl="0" indent="-2857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endParaRPr lang="de-DE" sz="1400" dirty="0">
              <a:solidFill>
                <a:srgbClr val="000000"/>
              </a:solidFill>
              <a:latin typeface="Arial" panose="020B0604020202020204" pitchFamily="34" charset="0"/>
              <a:cs typeface="Arial" panose="020B0604020202020204" pitchFamily="34" charset="0"/>
            </a:endParaRPr>
          </a:p>
          <a:p>
            <a:pPr marR="0" lvl="0" algn="l" defTabSz="914377" rtl="0" eaLnBrk="0" fontAlgn="base" latinLnBrk="0" hangingPunct="0">
              <a:lnSpc>
                <a:spcPts val="1600"/>
              </a:lnSpc>
              <a:spcBef>
                <a:spcPct val="0"/>
              </a:spcBef>
              <a:spcAft>
                <a:spcPct val="0"/>
              </a:spcAft>
              <a:buClrTx/>
              <a:buSzTx/>
              <a:tabLst/>
              <a:defRPr/>
            </a:pPr>
            <a:r>
              <a:rPr lang="de-DE" sz="1400" dirty="0">
                <a:solidFill>
                  <a:srgbClr val="000000"/>
                </a:solidFill>
                <a:latin typeface="Arial" panose="020B0604020202020204" pitchFamily="34" charset="0"/>
                <a:cs typeface="Arial" panose="020B0604020202020204" pitchFamily="34" charset="0"/>
              </a:rPr>
              <a:t>Sprechen Sie auch mit befreundeten Unternehmen: Was ist dort im Einsatz und wie sind die Erfahrungswerte?</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algn="l">
              <a:buClr>
                <a:schemeClr val="accent6"/>
              </a:buClr>
            </a:pPr>
            <a:endParaRPr lang="de-DE" sz="1200" b="1" dirty="0"/>
          </a:p>
          <a:p>
            <a:pPr algn="l"/>
            <a:endParaRPr lang="de-DE" sz="1400" dirty="0">
              <a:sym typeface="Wingdings" panose="05000000000000000000" pitchFamily="2" charset="2"/>
            </a:endParaRPr>
          </a:p>
        </p:txBody>
      </p:sp>
      <p:sp>
        <p:nvSpPr>
          <p:cNvPr id="9" name="Sprechblase: rechteckig mit abgerundeten Ecken 8">
            <a:extLst>
              <a:ext uri="{FF2B5EF4-FFF2-40B4-BE49-F238E27FC236}">
                <a16:creationId xmlns:a16="http://schemas.microsoft.com/office/drawing/2014/main" id="{469B3FE8-F7B5-1B1B-E165-97ECEAB6AF1C}"/>
              </a:ext>
            </a:extLst>
          </p:cNvPr>
          <p:cNvSpPr/>
          <p:nvPr/>
        </p:nvSpPr>
        <p:spPr>
          <a:xfrm>
            <a:off x="4683909" y="4001027"/>
            <a:ext cx="2159691" cy="1242916"/>
          </a:xfrm>
          <a:prstGeom prst="wedgeRoundRectCallout">
            <a:avLst>
              <a:gd name="adj1" fmla="val -60411"/>
              <a:gd name="adj2" fmla="val -2861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0000"/>
                </a:solidFill>
              </a:rPr>
              <a:t>Wir stellen im Folgenden zwei kostenlose Varianten vor, die Sie testen können</a:t>
            </a:r>
            <a:r>
              <a:rPr lang="de-DE" sz="1200" dirty="0">
                <a:solidFill>
                  <a:srgbClr val="000000"/>
                </a:solidFill>
              </a:rPr>
              <a:t>.</a:t>
            </a:r>
          </a:p>
        </p:txBody>
      </p:sp>
      <p:pic>
        <p:nvPicPr>
          <p:cNvPr id="15" name="Grafik 14">
            <a:extLst>
              <a:ext uri="{FF2B5EF4-FFF2-40B4-BE49-F238E27FC236}">
                <a16:creationId xmlns:a16="http://schemas.microsoft.com/office/drawing/2014/main" id="{A3E143C9-3B97-431E-B181-A620FD267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750606" y="3646458"/>
            <a:ext cx="293236" cy="293236"/>
          </a:xfrm>
          <a:prstGeom prst="rect">
            <a:avLst/>
          </a:prstGeom>
        </p:spPr>
      </p:pic>
      <p:grpSp>
        <p:nvGrpSpPr>
          <p:cNvPr id="17" name="Gruppieren 16">
            <a:extLst>
              <a:ext uri="{FF2B5EF4-FFF2-40B4-BE49-F238E27FC236}">
                <a16:creationId xmlns:a16="http://schemas.microsoft.com/office/drawing/2014/main" id="{618C0510-F055-0A01-628B-0A69E59284ED}"/>
              </a:ext>
            </a:extLst>
          </p:cNvPr>
          <p:cNvGrpSpPr/>
          <p:nvPr/>
        </p:nvGrpSpPr>
        <p:grpSpPr>
          <a:xfrm>
            <a:off x="551384" y="1988840"/>
            <a:ext cx="3454091" cy="3454091"/>
            <a:chOff x="870405" y="2001148"/>
            <a:chExt cx="3454091" cy="3454091"/>
          </a:xfrm>
        </p:grpSpPr>
        <p:pic>
          <p:nvPicPr>
            <p:cNvPr id="11" name="Grafik 10" descr="Käfer unter Lupe">
              <a:extLst>
                <a:ext uri="{FF2B5EF4-FFF2-40B4-BE49-F238E27FC236}">
                  <a16:creationId xmlns:a16="http://schemas.microsoft.com/office/drawing/2014/main" id="{D35FF9D4-E744-B458-D800-90131A1283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405" y="2001148"/>
              <a:ext cx="3454091" cy="3454091"/>
            </a:xfrm>
            <a:prstGeom prst="rect">
              <a:avLst/>
            </a:prstGeom>
          </p:spPr>
        </p:pic>
        <p:sp>
          <p:nvSpPr>
            <p:cNvPr id="16" name="Flussdiagramm: Verbinder 15">
              <a:extLst>
                <a:ext uri="{FF2B5EF4-FFF2-40B4-BE49-F238E27FC236}">
                  <a16:creationId xmlns:a16="http://schemas.microsoft.com/office/drawing/2014/main" id="{209334D8-E67F-5BF0-86B4-E0F26EF288DE}"/>
                </a:ext>
              </a:extLst>
            </p:cNvPr>
            <p:cNvSpPr/>
            <p:nvPr/>
          </p:nvSpPr>
          <p:spPr bwMode="auto">
            <a:xfrm>
              <a:off x="2135560" y="2592112"/>
              <a:ext cx="1656184" cy="1556968"/>
            </a:xfrm>
            <a:prstGeom prst="flowChartConnector">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grpSp>
      <p:pic>
        <p:nvPicPr>
          <p:cNvPr id="13" name="Grafik 12" descr="Checkliste">
            <a:extLst>
              <a:ext uri="{FF2B5EF4-FFF2-40B4-BE49-F238E27FC236}">
                <a16:creationId xmlns:a16="http://schemas.microsoft.com/office/drawing/2014/main" id="{961CE826-DD89-285E-A870-C200038172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7989" y="2787743"/>
            <a:ext cx="1213284" cy="1213284"/>
          </a:xfrm>
          <a:prstGeom prst="rect">
            <a:avLst/>
          </a:prstGeom>
        </p:spPr>
      </p:pic>
    </p:spTree>
    <p:extLst>
      <p:ext uri="{BB962C8B-B14F-4D97-AF65-F5344CB8AC3E}">
        <p14:creationId xmlns:p14="http://schemas.microsoft.com/office/powerpoint/2010/main" val="123604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F0337A2-96DC-0C01-5D06-306D044DC19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84ABFDEE-830B-D983-B380-C59F7EACD078}"/>
              </a:ext>
            </a:extLst>
          </p:cNvPr>
          <p:cNvSpPr>
            <a:spLocks noGrp="1"/>
          </p:cNvSpPr>
          <p:nvPr>
            <p:ph type="sldNum" sz="quarter" idx="4"/>
          </p:nvPr>
        </p:nvSpPr>
        <p:spPr/>
        <p:txBody>
          <a:bodyPr/>
          <a:lstStyle/>
          <a:p>
            <a:fld id="{894680D0-7A83-433A-9719-C4143F27F647}" type="slidenum">
              <a:rPr lang="de-DE" smtClean="0"/>
              <a:pPr/>
              <a:t>28</a:t>
            </a:fld>
            <a:endParaRPr lang="de-DE" dirty="0"/>
          </a:p>
        </p:txBody>
      </p:sp>
      <p:sp>
        <p:nvSpPr>
          <p:cNvPr id="11" name="Titel 1">
            <a:extLst>
              <a:ext uri="{FF2B5EF4-FFF2-40B4-BE49-F238E27FC236}">
                <a16:creationId xmlns:a16="http://schemas.microsoft.com/office/drawing/2014/main" id="{D38E3530-6402-32D1-A878-56A8882187AB}"/>
              </a:ext>
            </a:extLst>
          </p:cNvPr>
          <p:cNvSpPr>
            <a:spLocks noGrp="1"/>
          </p:cNvSpPr>
          <p:nvPr>
            <p:ph type="title"/>
          </p:nvPr>
        </p:nvSpPr>
        <p:spPr>
          <a:xfrm>
            <a:off x="551384" y="935038"/>
            <a:ext cx="11256616" cy="500062"/>
          </a:xfrm>
        </p:spPr>
        <p:txBody>
          <a:bodyPr/>
          <a:lstStyle/>
          <a:p>
            <a:r>
              <a:rPr lang="de-DE" sz="2400" dirty="0"/>
              <a:t>Berechnung: ecocockpit </a:t>
            </a:r>
          </a:p>
        </p:txBody>
      </p:sp>
      <p:sp>
        <p:nvSpPr>
          <p:cNvPr id="13" name="Inhaltsplatzhalter 8">
            <a:extLst>
              <a:ext uri="{FF2B5EF4-FFF2-40B4-BE49-F238E27FC236}">
                <a16:creationId xmlns:a16="http://schemas.microsoft.com/office/drawing/2014/main" id="{761DB727-4C1C-5986-1C31-EA9DB11BD66C}"/>
              </a:ext>
            </a:extLst>
          </p:cNvPr>
          <p:cNvSpPr txBox="1">
            <a:spLocks/>
          </p:cNvSpPr>
          <p:nvPr/>
        </p:nvSpPr>
        <p:spPr bwMode="auto">
          <a:xfrm>
            <a:off x="7488000" y="1340768"/>
            <a:ext cx="4320000" cy="4988666"/>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Das </a:t>
            </a:r>
            <a:r>
              <a:rPr lang="de-DE" sz="1400" kern="1200" dirty="0">
                <a:latin typeface="Arial" panose="020B0604020202020204" pitchFamily="34" charset="0"/>
                <a:ea typeface="ＭＳ Ｐゴシック" charset="-128"/>
                <a:cs typeface="Arial" panose="020B0604020202020204" pitchFamily="34" charset="0"/>
                <a:hlinkClick r:id="rId2">
                  <a:extLst>
                    <a:ext uri="{A12FA001-AC4F-418D-AE19-62706E023703}">
                      <ahyp:hlinkClr xmlns:ahyp="http://schemas.microsoft.com/office/drawing/2018/hyperlinkcolor" val="tx"/>
                    </a:ext>
                  </a:extLst>
                </a:hlinkClick>
              </a:rPr>
              <a:t>ecocockpit Tool </a:t>
            </a:r>
            <a:r>
              <a:rPr lang="de-DE" sz="1400" kern="1200" dirty="0">
                <a:solidFill>
                  <a:srgbClr val="000000"/>
                </a:solidFill>
                <a:latin typeface="Arial" panose="020B0604020202020204" pitchFamily="34" charset="0"/>
                <a:ea typeface="ＭＳ Ｐゴシック" charset="-128"/>
                <a:cs typeface="Arial" panose="020B0604020202020204" pitchFamily="34" charset="0"/>
              </a:rPr>
              <a:t>ermöglicht die Ermittlung von Klimabilanzen von Unternehmen und deren Produkten.</a:t>
            </a:r>
          </a:p>
          <a:p>
            <a:pPr marL="0" indent="0" defTabSz="914377" eaLnBrk="0" hangingPunct="0">
              <a:spcBef>
                <a:spcPct val="0"/>
              </a:spcBef>
              <a:buClrTx/>
              <a:buFontTx/>
              <a:buNone/>
              <a:defRPr/>
            </a:pPr>
            <a:endParaRPr lang="de-DE" sz="1400" kern="1200" dirty="0">
              <a:solidFill>
                <a:srgbClr val="000000"/>
              </a:solidFill>
              <a:latin typeface="Arial" panose="020B0604020202020204" pitchFamily="34" charset="0"/>
              <a:ea typeface="ＭＳ Ｐゴシック" charset="-128"/>
              <a:cs typeface="Arial" panose="020B0604020202020204" pitchFamily="34" charset="0"/>
            </a:endParaRPr>
          </a:p>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Bevor die relevanten Daten in das Tool hochgeladen werden können, ist eine einmalige Anmeldung erforderlich.</a:t>
            </a:r>
          </a:p>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 </a:t>
            </a:r>
          </a:p>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Auf der ecocockpit-Landingpage können Sie in einem Erklärvideo die verschiedenen Schritte der Bilanzerstellung mithilfe des Tools nachvollziehen.   </a:t>
            </a:r>
          </a:p>
          <a:p>
            <a:pPr marL="0" indent="0" defTabSz="914377" eaLnBrk="0" hangingPunct="0">
              <a:spcBef>
                <a:spcPct val="0"/>
              </a:spcBef>
              <a:buClrTx/>
              <a:buFontTx/>
              <a:buNone/>
              <a:defRPr/>
            </a:pPr>
            <a:endParaRPr lang="de-DE" sz="1400" kern="1200" dirty="0">
              <a:solidFill>
                <a:srgbClr val="000000"/>
              </a:solidFill>
              <a:latin typeface="Arial" panose="020B0604020202020204" pitchFamily="34" charset="0"/>
              <a:ea typeface="ＭＳ Ｐゴシック" charset="-128"/>
              <a:cs typeface="Arial" panose="020B0604020202020204" pitchFamily="34" charset="0"/>
            </a:endParaRPr>
          </a:p>
          <a:p>
            <a:pPr marL="0" indent="0" defTabSz="914377" eaLnBrk="0" hangingPunct="0">
              <a:spcBef>
                <a:spcPct val="0"/>
              </a:spcBef>
              <a:buClrTx/>
              <a:buFontTx/>
              <a:buNone/>
              <a:defRPr/>
            </a:pPr>
            <a:r>
              <a:rPr lang="de-DE" sz="1400" u="sng" kern="1200" dirty="0">
                <a:solidFill>
                  <a:srgbClr val="000000"/>
                </a:solidFill>
                <a:latin typeface="Arial" panose="020B0604020202020204" pitchFamily="34" charset="0"/>
                <a:ea typeface="ＭＳ Ｐゴシック" charset="-128"/>
                <a:cs typeface="Arial" panose="020B0604020202020204" pitchFamily="34" charset="0"/>
              </a:rPr>
              <a:t>Und so funktioniert es:</a:t>
            </a:r>
          </a:p>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Die Benutzeroberfläche ist übersichtlich. Sie haben einerseits die Möglichkeit vordefinierte Positionen zu nutzen. Das Tool ermöglicht aber auch eine individuelle Anpassung. So können Sie beispielsweise eigene Emissionsfaktoren hinterlegen. </a:t>
            </a:r>
            <a:r>
              <a:rPr lang="de-DE" sz="1400" kern="12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Die Ergebnisse werden grafisch aufbereitet und stehen zum Download bereit. </a:t>
            </a:r>
          </a:p>
          <a:p>
            <a:pPr marL="0" indent="0" defTabSz="914377" eaLnBrk="0" hangingPunct="0">
              <a:spcBef>
                <a:spcPct val="0"/>
              </a:spcBef>
              <a:buClrTx/>
              <a:buFontTx/>
              <a:buNone/>
              <a:defRPr/>
            </a:pPr>
            <a:r>
              <a:rPr lang="de-DE" sz="1400" b="1" dirty="0">
                <a:latin typeface="Arial" panose="020B0604020202020204" pitchFamily="34" charset="0"/>
                <a:ea typeface="ＭＳ Ｐゴシック" charset="-128"/>
                <a:cs typeface="Arial" panose="020B0604020202020204" pitchFamily="34" charset="0"/>
              </a:rPr>
              <a:t>Scope 1 und Scope 2 können mit dem Tool einfach berechnet werden. Gängige Scope 3 Kategorien sind hinterlegt</a:t>
            </a:r>
            <a:r>
              <a:rPr lang="de-DE" sz="1400" dirty="0">
                <a:latin typeface="Arial" panose="020B0604020202020204" pitchFamily="34" charset="0"/>
                <a:ea typeface="ＭＳ Ｐゴシック" charset="-128"/>
                <a:cs typeface="Arial" panose="020B0604020202020204" pitchFamily="34" charset="0"/>
              </a:rPr>
              <a:t>, andere müssen Sie selber anlegen. </a:t>
            </a:r>
            <a:endParaRPr lang="de-DE" sz="1400" kern="0" dirty="0">
              <a:sym typeface="Wingdings" panose="05000000000000000000" pitchFamily="2" charset="2"/>
            </a:endParaRPr>
          </a:p>
        </p:txBody>
      </p:sp>
      <p:pic>
        <p:nvPicPr>
          <p:cNvPr id="14" name="Grafik 13">
            <a:extLst>
              <a:ext uri="{FF2B5EF4-FFF2-40B4-BE49-F238E27FC236}">
                <a16:creationId xmlns:a16="http://schemas.microsoft.com/office/drawing/2014/main" id="{93F4FB9D-E940-A126-A622-144960CDF1C7}"/>
              </a:ext>
            </a:extLst>
          </p:cNvPr>
          <p:cNvPicPr>
            <a:picLocks noChangeAspect="1"/>
          </p:cNvPicPr>
          <p:nvPr/>
        </p:nvPicPr>
        <p:blipFill rotWithShape="1">
          <a:blip r:embed="rId3"/>
          <a:srcRect l="1946" t="2053"/>
          <a:stretch/>
        </p:blipFill>
        <p:spPr>
          <a:xfrm>
            <a:off x="551384" y="1576906"/>
            <a:ext cx="6642832" cy="2572174"/>
          </a:xfrm>
          <a:prstGeom prst="rect">
            <a:avLst/>
          </a:prstGeom>
        </p:spPr>
      </p:pic>
      <p:sp>
        <p:nvSpPr>
          <p:cNvPr id="2" name="Sprechblase: rechteckig mit abgerundeten Ecken 1">
            <a:extLst>
              <a:ext uri="{FF2B5EF4-FFF2-40B4-BE49-F238E27FC236}">
                <a16:creationId xmlns:a16="http://schemas.microsoft.com/office/drawing/2014/main" id="{E355E6D7-8EAB-162F-963E-6D99E2843905}"/>
              </a:ext>
            </a:extLst>
          </p:cNvPr>
          <p:cNvSpPr/>
          <p:nvPr/>
        </p:nvSpPr>
        <p:spPr>
          <a:xfrm>
            <a:off x="3575720" y="5013176"/>
            <a:ext cx="2952328" cy="1168692"/>
          </a:xfrm>
          <a:prstGeom prst="wedgeRoundRectCallout">
            <a:avLst>
              <a:gd name="adj1" fmla="val 81658"/>
              <a:gd name="adj2" fmla="val 2736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0000"/>
                </a:solidFill>
              </a:rPr>
              <a:t>Die „Handlungshilfe Spezial: Scope 3“ beinhaltet auch Hinweise zur Anwendung vom ecocockpit bei Scope-3-Emissionen.</a:t>
            </a:r>
          </a:p>
        </p:txBody>
      </p:sp>
      <p:sp>
        <p:nvSpPr>
          <p:cNvPr id="8" name="Textfeld 7">
            <a:extLst>
              <a:ext uri="{FF2B5EF4-FFF2-40B4-BE49-F238E27FC236}">
                <a16:creationId xmlns:a16="http://schemas.microsoft.com/office/drawing/2014/main" id="{8D3EBDB9-EFD0-732B-AC8D-99EF2BD7AE6B}"/>
              </a:ext>
            </a:extLst>
          </p:cNvPr>
          <p:cNvSpPr txBox="1"/>
          <p:nvPr/>
        </p:nvSpPr>
        <p:spPr>
          <a:xfrm>
            <a:off x="479376" y="4060054"/>
            <a:ext cx="2783461" cy="230832"/>
          </a:xfrm>
          <a:prstGeom prst="rect">
            <a:avLst/>
          </a:prstGeom>
          <a:noFill/>
        </p:spPr>
        <p:txBody>
          <a:bodyPr wrap="square" rtlCol="0">
            <a:spAutoFit/>
          </a:bodyPr>
          <a:lstStyle/>
          <a:p>
            <a:pPr algn="l"/>
            <a:r>
              <a:rPr lang="de-DE" sz="900" i="1" dirty="0">
                <a:latin typeface="+mj-lt"/>
              </a:rPr>
              <a:t>Quelle: ecocockpit.de</a:t>
            </a:r>
          </a:p>
        </p:txBody>
      </p:sp>
    </p:spTree>
    <p:extLst>
      <p:ext uri="{BB962C8B-B14F-4D97-AF65-F5344CB8AC3E}">
        <p14:creationId xmlns:p14="http://schemas.microsoft.com/office/powerpoint/2010/main" val="3153682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D33B977D-ED64-D9AD-83AD-C013F953EBB8}"/>
              </a:ext>
            </a:extLst>
          </p:cNvPr>
          <p:cNvPicPr>
            <a:picLocks noGrp="1" noChangeAspect="1"/>
          </p:cNvPicPr>
          <p:nvPr>
            <p:ph idx="1"/>
          </p:nvPr>
        </p:nvPicPr>
        <p:blipFill>
          <a:blip r:embed="rId2"/>
          <a:stretch>
            <a:fillRect/>
          </a:stretch>
        </p:blipFill>
        <p:spPr>
          <a:xfrm>
            <a:off x="551384" y="1605756"/>
            <a:ext cx="9001000" cy="4891995"/>
          </a:xfrm>
        </p:spPr>
      </p:pic>
      <p:sp>
        <p:nvSpPr>
          <p:cNvPr id="4" name="Fußzeilenplatzhalter 3">
            <a:extLst>
              <a:ext uri="{FF2B5EF4-FFF2-40B4-BE49-F238E27FC236}">
                <a16:creationId xmlns:a16="http://schemas.microsoft.com/office/drawing/2014/main" id="{00D35268-F22D-A872-D8FD-EB50E8E8009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C447E51-F823-96A8-B264-BC813C1966AE}"/>
              </a:ext>
            </a:extLst>
          </p:cNvPr>
          <p:cNvSpPr>
            <a:spLocks noGrp="1"/>
          </p:cNvSpPr>
          <p:nvPr>
            <p:ph type="sldNum" sz="quarter" idx="4"/>
          </p:nvPr>
        </p:nvSpPr>
        <p:spPr/>
        <p:txBody>
          <a:bodyPr/>
          <a:lstStyle/>
          <a:p>
            <a:fld id="{894680D0-7A83-433A-9719-C4143F27F647}" type="slidenum">
              <a:rPr lang="de-DE" smtClean="0"/>
              <a:pPr/>
              <a:t>29</a:t>
            </a:fld>
            <a:endParaRPr lang="de-DE" dirty="0"/>
          </a:p>
        </p:txBody>
      </p:sp>
      <p:sp>
        <p:nvSpPr>
          <p:cNvPr id="6" name="Sprechblase: rechteckig mit abgerundeten Ecken 5">
            <a:extLst>
              <a:ext uri="{FF2B5EF4-FFF2-40B4-BE49-F238E27FC236}">
                <a16:creationId xmlns:a16="http://schemas.microsoft.com/office/drawing/2014/main" id="{455B5C71-743C-91F1-2AD0-B82D10CF612B}"/>
              </a:ext>
            </a:extLst>
          </p:cNvPr>
          <p:cNvSpPr/>
          <p:nvPr/>
        </p:nvSpPr>
        <p:spPr>
          <a:xfrm>
            <a:off x="9527704" y="2112099"/>
            <a:ext cx="2280296" cy="1169551"/>
          </a:xfrm>
          <a:prstGeom prst="wedgeRoundRectCallout">
            <a:avLst>
              <a:gd name="adj1" fmla="val -88874"/>
              <a:gd name="adj2" fmla="val 2469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0000"/>
                </a:solidFill>
              </a:rPr>
              <a:t>Auf dieser Seite können Sie die einzelnen Kategorien der Scopes auswählen, um Daten zu hinterlegen.</a:t>
            </a:r>
          </a:p>
        </p:txBody>
      </p:sp>
      <p:sp>
        <p:nvSpPr>
          <p:cNvPr id="8" name="Titel 1">
            <a:extLst>
              <a:ext uri="{FF2B5EF4-FFF2-40B4-BE49-F238E27FC236}">
                <a16:creationId xmlns:a16="http://schemas.microsoft.com/office/drawing/2014/main" id="{5F148B68-FC0E-F0F2-2D8A-60954F320CFC}"/>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kern="0" dirty="0"/>
              <a:t>Berechnung: </a:t>
            </a:r>
            <a:r>
              <a:rPr lang="de-DE" sz="2400" kern="0" dirty="0" err="1"/>
              <a:t>ecocockpit</a:t>
            </a:r>
            <a:r>
              <a:rPr lang="de-DE" sz="2400" kern="0" dirty="0"/>
              <a:t> – Auswahl der Scopes</a:t>
            </a:r>
          </a:p>
        </p:txBody>
      </p:sp>
      <p:sp>
        <p:nvSpPr>
          <p:cNvPr id="9" name="Textfeld 8">
            <a:extLst>
              <a:ext uri="{FF2B5EF4-FFF2-40B4-BE49-F238E27FC236}">
                <a16:creationId xmlns:a16="http://schemas.microsoft.com/office/drawing/2014/main" id="{8D3EBDB9-EFD0-732B-AC8D-99EF2BD7AE6B}"/>
              </a:ext>
            </a:extLst>
          </p:cNvPr>
          <p:cNvSpPr txBox="1"/>
          <p:nvPr/>
        </p:nvSpPr>
        <p:spPr>
          <a:xfrm>
            <a:off x="551384" y="6119273"/>
            <a:ext cx="2783461" cy="230832"/>
          </a:xfrm>
          <a:prstGeom prst="rect">
            <a:avLst/>
          </a:prstGeom>
          <a:noFill/>
        </p:spPr>
        <p:txBody>
          <a:bodyPr wrap="square" rtlCol="0">
            <a:spAutoFit/>
          </a:bodyPr>
          <a:lstStyle/>
          <a:p>
            <a:pPr algn="l"/>
            <a:r>
              <a:rPr lang="de-DE" sz="900" i="1" dirty="0">
                <a:latin typeface="+mj-lt"/>
              </a:rPr>
              <a:t>Quelle: ecocockpit.de</a:t>
            </a:r>
          </a:p>
        </p:txBody>
      </p:sp>
    </p:spTree>
    <p:extLst>
      <p:ext uri="{BB962C8B-B14F-4D97-AF65-F5344CB8AC3E}">
        <p14:creationId xmlns:p14="http://schemas.microsoft.com/office/powerpoint/2010/main" val="201923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e-DE" sz="2400" dirty="0"/>
            </a:br>
            <a:r>
              <a:rPr lang="de-DE" sz="2400" dirty="0"/>
              <a:t>Die Klimastrategie – Basis für eine erfolgreiches Klimamanagement </a:t>
            </a:r>
            <a:br>
              <a:rPr lang="de-DE" sz="2400" dirty="0"/>
            </a:br>
            <a:endParaRPr lang="de-DE" sz="2400" dirty="0"/>
          </a:p>
        </p:txBody>
      </p:sp>
      <p:sp>
        <p:nvSpPr>
          <p:cNvPr id="3" name="Inhaltsplatzhalter 2"/>
          <p:cNvSpPr>
            <a:spLocks noGrp="1"/>
          </p:cNvSpPr>
          <p:nvPr>
            <p:ph idx="1"/>
          </p:nvPr>
        </p:nvSpPr>
        <p:spPr>
          <a:xfrm>
            <a:off x="564121" y="1645187"/>
            <a:ext cx="11256616" cy="4697413"/>
          </a:xfrm>
        </p:spPr>
        <p:txBody>
          <a:bodyPr/>
          <a:lstStyle/>
          <a:p>
            <a:pPr marL="0" indent="0">
              <a:buNone/>
            </a:pPr>
            <a:endParaRPr lang="de-DE" dirty="0"/>
          </a:p>
          <a:p>
            <a:pPr marL="0" indent="0">
              <a:buNone/>
            </a:pPr>
            <a:endParaRPr lang="de-DE" dirty="0"/>
          </a:p>
        </p:txBody>
      </p:sp>
      <p:sp>
        <p:nvSpPr>
          <p:cNvPr id="4" name="Fußzeilenplatzhalter 3"/>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p:cNvSpPr>
            <a:spLocks noGrp="1"/>
          </p:cNvSpPr>
          <p:nvPr>
            <p:ph type="sldNum" sz="quarter" idx="4"/>
          </p:nvPr>
        </p:nvSpPr>
        <p:spPr/>
        <p:txBody>
          <a:bodyPr/>
          <a:lstStyle/>
          <a:p>
            <a:fld id="{894680D0-7A83-433A-9719-C4143F27F647}" type="slidenum">
              <a:rPr lang="de-DE" smtClean="0"/>
              <a:pPr/>
              <a:t>3</a:t>
            </a:fld>
            <a:endParaRPr lang="de-DE" dirty="0"/>
          </a:p>
        </p:txBody>
      </p:sp>
      <p:sp>
        <p:nvSpPr>
          <p:cNvPr id="7" name="Rechteck 6"/>
          <p:cNvSpPr/>
          <p:nvPr/>
        </p:nvSpPr>
        <p:spPr bwMode="auto">
          <a:xfrm>
            <a:off x="591410" y="1670853"/>
            <a:ext cx="5231505"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400" b="1" dirty="0">
                <a:solidFill>
                  <a:schemeClr val="bg1"/>
                </a:solidFill>
              </a:rPr>
              <a:t>Ziel</a:t>
            </a:r>
          </a:p>
        </p:txBody>
      </p:sp>
      <p:sp>
        <p:nvSpPr>
          <p:cNvPr id="8" name="Textfeld 7">
            <a:extLst>
              <a:ext uri="{FF2B5EF4-FFF2-40B4-BE49-F238E27FC236}">
                <a16:creationId xmlns:a16="http://schemas.microsoft.com/office/drawing/2014/main" id="{4B10D522-48E0-4AC6-B367-62E85B07468F}"/>
              </a:ext>
            </a:extLst>
          </p:cNvPr>
          <p:cNvSpPr txBox="1"/>
          <p:nvPr/>
        </p:nvSpPr>
        <p:spPr>
          <a:xfrm>
            <a:off x="591411" y="2178580"/>
            <a:ext cx="5231502" cy="2035622"/>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n-lt"/>
              </a:rPr>
              <a:t>Warum ist die Erarbeitung einer betrieblichen Klimastrategie wichtig für Ihr Unternehmen</a:t>
            </a:r>
            <a:r>
              <a:rPr lang="de-DE" sz="1200" dirty="0">
                <a:latin typeface="+mn-lt"/>
              </a:rPr>
              <a:t>? Eine Klimastrategie mit klaren Klimazielen, die Teil der Unternehmensstrategie ist, ist die Basis für ein erfolgreiches Klimamanagement. Durch ein etabliertes Klimamanagement können KMU Ihren Beitrag leisten zum gesamtgesellschaftlichen Klimaschutz und auch ganz konkret einen Mehrwert für ihr Unternehmen schaffen. </a:t>
            </a:r>
            <a:r>
              <a:rPr lang="de-DE" sz="1200" dirty="0">
                <a:solidFill>
                  <a:schemeClr val="bg2">
                    <a:lumMod val="10000"/>
                  </a:schemeClr>
                </a:solidFill>
                <a:latin typeface="+mn-lt"/>
              </a:rPr>
              <a:t>Zu wissen, warum man Klimamanagement im Unternehmen verankert und welche Ziele man damit verbindet, erhöht die Motivation und die Bereitschaft, Maßnahmen umzusetzen. </a:t>
            </a:r>
          </a:p>
          <a:p>
            <a:pPr algn="l">
              <a:lnSpc>
                <a:spcPts val="1600"/>
              </a:lnSpc>
            </a:pPr>
            <a:r>
              <a:rPr lang="de-DE" sz="1200" dirty="0">
                <a:solidFill>
                  <a:schemeClr val="bg2">
                    <a:lumMod val="10000"/>
                  </a:schemeClr>
                </a:solidFill>
                <a:latin typeface="+mn-lt"/>
              </a:rPr>
              <a:t> </a:t>
            </a:r>
          </a:p>
        </p:txBody>
      </p:sp>
      <p:sp>
        <p:nvSpPr>
          <p:cNvPr id="9" name="Rechteck 8">
            <a:extLst>
              <a:ext uri="{FF2B5EF4-FFF2-40B4-BE49-F238E27FC236}">
                <a16:creationId xmlns:a16="http://schemas.microsoft.com/office/drawing/2014/main" id="{B73C5C1E-9496-4AF0-9800-371E4E0E7C3B}"/>
              </a:ext>
            </a:extLst>
          </p:cNvPr>
          <p:cNvSpPr/>
          <p:nvPr/>
        </p:nvSpPr>
        <p:spPr>
          <a:xfrm>
            <a:off x="591413" y="4122008"/>
            <a:ext cx="5231502" cy="367200"/>
          </a:xfrm>
          <a:prstGeom prst="rect">
            <a:avLst/>
          </a:prstGeom>
          <a:solidFill>
            <a:srgbClr val="3B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Methoden</a:t>
            </a:r>
            <a:endParaRPr lang="en-AU" sz="1200" b="1" dirty="0"/>
          </a:p>
        </p:txBody>
      </p:sp>
      <p:sp>
        <p:nvSpPr>
          <p:cNvPr id="11" name="Textfeld 10">
            <a:extLst>
              <a:ext uri="{FF2B5EF4-FFF2-40B4-BE49-F238E27FC236}">
                <a16:creationId xmlns:a16="http://schemas.microsoft.com/office/drawing/2014/main" id="{4B10D522-48E0-4AC6-B367-62E85B07468F}"/>
              </a:ext>
            </a:extLst>
          </p:cNvPr>
          <p:cNvSpPr txBox="1"/>
          <p:nvPr/>
        </p:nvSpPr>
        <p:spPr>
          <a:xfrm>
            <a:off x="591411" y="4579540"/>
            <a:ext cx="5231502" cy="1436291"/>
          </a:xfrm>
          <a:prstGeom prst="rect">
            <a:avLst/>
          </a:prstGeom>
          <a:noFill/>
        </p:spPr>
        <p:txBody>
          <a:bodyPr wrap="square" lIns="0" tIns="0" rIns="0" bIns="0" rtlCol="0">
            <a:spAutoFit/>
          </a:bodyPr>
          <a:lstStyle/>
          <a:p>
            <a:pPr algn="l">
              <a:lnSpc>
                <a:spcPts val="1600"/>
              </a:lnSpc>
            </a:pPr>
            <a:r>
              <a:rPr lang="de-DE" sz="1200" kern="0" dirty="0">
                <a:solidFill>
                  <a:schemeClr val="tx1"/>
                </a:solidFill>
              </a:rPr>
              <a:t>Im Rahmen der Klimabilanzierung werden alle wesentlichen Emissionen entlang der Wertschöpfungskette des Unternehmens betrachtet.</a:t>
            </a:r>
            <a:endParaRPr lang="de-DE" sz="1200" dirty="0">
              <a:latin typeface="+mn-lt"/>
            </a:endParaRPr>
          </a:p>
          <a:p>
            <a:pPr algn="l">
              <a:lnSpc>
                <a:spcPts val="1600"/>
              </a:lnSpc>
            </a:pPr>
            <a:r>
              <a:rPr lang="de-DE" sz="1200" dirty="0">
                <a:latin typeface="+mn-lt"/>
              </a:rPr>
              <a:t>In der Handlungshilfe werden immer wieder Methoden angeboten, die bei den Schritten helfen, etwa das Thema in den Gesamtkontext einzuordnen (SWOT- oder Wesentlichkeitsanalyse). Probieren Sie es aus, am besten mit einem Team, das verschiedene Blickwinkel auf das Thema hat. </a:t>
            </a:r>
          </a:p>
          <a:p>
            <a:pPr algn="l">
              <a:lnSpc>
                <a:spcPts val="1600"/>
              </a:lnSpc>
            </a:pPr>
            <a:endParaRPr lang="de-DE" sz="1200" dirty="0">
              <a:solidFill>
                <a:schemeClr val="bg2">
                  <a:lumMod val="10000"/>
                </a:schemeClr>
              </a:solidFill>
              <a:latin typeface="+mn-lt"/>
            </a:endParaRPr>
          </a:p>
        </p:txBody>
      </p:sp>
      <p:sp>
        <p:nvSpPr>
          <p:cNvPr id="14" name="Rechteck 13">
            <a:extLst>
              <a:ext uri="{FF2B5EF4-FFF2-40B4-BE49-F238E27FC236}">
                <a16:creationId xmlns:a16="http://schemas.microsoft.com/office/drawing/2014/main" id="{BDA2E33D-73F0-E87D-0E10-B2CC2BB87C58}"/>
              </a:ext>
            </a:extLst>
          </p:cNvPr>
          <p:cNvSpPr/>
          <p:nvPr/>
        </p:nvSpPr>
        <p:spPr bwMode="auto">
          <a:xfrm>
            <a:off x="7488000" y="1645186"/>
            <a:ext cx="4320000" cy="483022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l">
              <a:buNone/>
            </a:pPr>
            <a:r>
              <a:rPr lang="de-DE" sz="1300" dirty="0"/>
              <a:t>Es gibt viele gute Gründe, Klimaschutz im Unternehmen zu etablieren. Dazu gehören:</a:t>
            </a:r>
          </a:p>
          <a:p>
            <a:pPr marL="285750" indent="-285750" algn="l">
              <a:buFont typeface="Arial" panose="020B0604020202020204" pitchFamily="34" charset="0"/>
              <a:buChar char="•"/>
            </a:pPr>
            <a:r>
              <a:rPr lang="de-DE" sz="1300" dirty="0"/>
              <a:t>Gesetzliche Anforderungen erfüllen (beispielsweise CSRD, die sogenannte Corporate </a:t>
            </a:r>
            <a:r>
              <a:rPr lang="de-DE" sz="1300" dirty="0" err="1"/>
              <a:t>Sustainability</a:t>
            </a:r>
            <a:r>
              <a:rPr lang="de-DE" sz="1300" dirty="0"/>
              <a:t> Reporting </a:t>
            </a:r>
            <a:r>
              <a:rPr lang="de-DE" sz="1300" dirty="0" err="1"/>
              <a:t>Directive</a:t>
            </a:r>
            <a:r>
              <a:rPr lang="de-DE" sz="1300" dirty="0"/>
              <a:t>)</a:t>
            </a:r>
          </a:p>
          <a:p>
            <a:pPr marL="285750" indent="-285750" algn="l">
              <a:buFont typeface="Arial" panose="020B0604020202020204" pitchFamily="34" charset="0"/>
              <a:buChar char="•"/>
            </a:pPr>
            <a:r>
              <a:rPr lang="de-DE" sz="1300" dirty="0"/>
              <a:t>Kosten einsparen (beispielsweise Energiekosten, steigende Kosten durch CO</a:t>
            </a:r>
            <a:r>
              <a:rPr lang="de-DE" sz="1300" baseline="-25000" dirty="0"/>
              <a:t>2 </a:t>
            </a:r>
            <a:r>
              <a:rPr lang="de-DE" sz="1300" dirty="0"/>
              <a:t>Bepreisung bei Waren und Rohstoffen)</a:t>
            </a:r>
          </a:p>
          <a:p>
            <a:pPr marL="285750" indent="-285750" algn="l">
              <a:buFont typeface="Arial" panose="020B0604020202020204" pitchFamily="34" charset="0"/>
              <a:buChar char="•"/>
            </a:pPr>
            <a:r>
              <a:rPr lang="de-DE" sz="1300" dirty="0"/>
              <a:t>Attraktivität für bestehende und neue Mitarbeitende erhöhen</a:t>
            </a:r>
          </a:p>
          <a:p>
            <a:pPr marL="285750" indent="-285750" algn="l">
              <a:buFont typeface="Arial" panose="020B0604020202020204" pitchFamily="34" charset="0"/>
              <a:buChar char="•"/>
            </a:pPr>
            <a:r>
              <a:rPr lang="de-DE" sz="1300" dirty="0"/>
              <a:t>Vorreiterrolle im Markt einnehmen</a:t>
            </a:r>
          </a:p>
          <a:p>
            <a:pPr marL="285750" indent="-285750" algn="l">
              <a:buFont typeface="Arial" panose="020B0604020202020204" pitchFamily="34" charset="0"/>
              <a:buChar char="•"/>
            </a:pPr>
            <a:r>
              <a:rPr lang="de-DE" sz="1300" dirty="0"/>
              <a:t>Kundenbedürfnisse erfüllen</a:t>
            </a:r>
          </a:p>
          <a:p>
            <a:pPr marL="285750" indent="-285750" algn="l">
              <a:buFont typeface="Arial" panose="020B0604020202020204" pitchFamily="34" charset="0"/>
              <a:buChar char="•"/>
            </a:pPr>
            <a:r>
              <a:rPr lang="de-DE" sz="1300" dirty="0"/>
              <a:t>Marktinitiativen gerecht werden (CDP)</a:t>
            </a:r>
          </a:p>
          <a:p>
            <a:pPr marL="285750" indent="-285750" algn="l">
              <a:buFont typeface="Arial" panose="020B0604020202020204" pitchFamily="34" charset="0"/>
              <a:buChar char="•"/>
            </a:pPr>
            <a:r>
              <a:rPr lang="de-DE" sz="1300" dirty="0"/>
              <a:t>Finanzielle Unternehmensbewertung </a:t>
            </a:r>
          </a:p>
          <a:p>
            <a:pPr marL="285750" indent="-285750" algn="l">
              <a:buFont typeface="Arial" panose="020B0604020202020204" pitchFamily="34" charset="0"/>
              <a:buChar char="•"/>
            </a:pPr>
            <a:r>
              <a:rPr lang="de-DE" sz="1300" dirty="0"/>
              <a:t>Innovationsprozesse anregen</a:t>
            </a:r>
          </a:p>
          <a:p>
            <a:pPr marL="285750" indent="-285750" algn="l">
              <a:buFont typeface="Arial" panose="020B0604020202020204" pitchFamily="34" charset="0"/>
              <a:buChar char="•"/>
            </a:pPr>
            <a:r>
              <a:rPr lang="de-DE" sz="1300" dirty="0"/>
              <a:t>Verantwortung übernehmen</a:t>
            </a:r>
          </a:p>
          <a:p>
            <a:pPr marL="285750" indent="-285750" algn="l">
              <a:buFont typeface="Arial" panose="020B0604020202020204" pitchFamily="34" charset="0"/>
              <a:buChar char="•"/>
            </a:pPr>
            <a:r>
              <a:rPr lang="de-DE" sz="1300" dirty="0"/>
              <a:t>Klimawandelfolgen antizipieren                                  und abwenden</a:t>
            </a:r>
          </a:p>
          <a:p>
            <a:pPr algn="l"/>
            <a:endParaRPr lang="de-DE" sz="1300" dirty="0"/>
          </a:p>
          <a:p>
            <a:pPr algn="l"/>
            <a:r>
              <a:rPr lang="de-DE" sz="1300" dirty="0"/>
              <a:t>Wieso beschäftigen Sie sich mit dem Thema in Ihrem Unternehmen? Welche Gründe treiben Sie zum betrieblichen Klimaschutz? Schaffen Sie Klarheit über die Anforderungen, die sich unter anderem aus Kundenanfragen ergeben. </a:t>
            </a:r>
          </a:p>
        </p:txBody>
      </p:sp>
      <p:sp>
        <p:nvSpPr>
          <p:cNvPr id="6" name="Sprechblase: rechteckig mit abgerundeten Ecken 5">
            <a:extLst>
              <a:ext uri="{FF2B5EF4-FFF2-40B4-BE49-F238E27FC236}">
                <a16:creationId xmlns:a16="http://schemas.microsoft.com/office/drawing/2014/main" id="{8A31C847-40A0-498E-77B8-2A5BF54E624C}"/>
              </a:ext>
            </a:extLst>
          </p:cNvPr>
          <p:cNvSpPr/>
          <p:nvPr/>
        </p:nvSpPr>
        <p:spPr>
          <a:xfrm>
            <a:off x="3912810" y="6012168"/>
            <a:ext cx="3509868" cy="464038"/>
          </a:xfrm>
          <a:prstGeom prst="wedgeRoundRectCallout">
            <a:avLst>
              <a:gd name="adj1" fmla="val 47221"/>
              <a:gd name="adj2" fmla="val -1574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Die Anpassung an die Folgen des Klimawandels werden für Unternehmen immer wichtiger. </a:t>
            </a:r>
          </a:p>
        </p:txBody>
      </p:sp>
      <p:sp>
        <p:nvSpPr>
          <p:cNvPr id="12" name="Sprechblase: rechteckig mit abgerundeten Ecken 11">
            <a:extLst>
              <a:ext uri="{FF2B5EF4-FFF2-40B4-BE49-F238E27FC236}">
                <a16:creationId xmlns:a16="http://schemas.microsoft.com/office/drawing/2014/main" id="{01C411C6-C3B3-6350-2232-E41C01B5CC93}"/>
              </a:ext>
            </a:extLst>
          </p:cNvPr>
          <p:cNvSpPr/>
          <p:nvPr/>
        </p:nvSpPr>
        <p:spPr>
          <a:xfrm>
            <a:off x="5849138" y="2852936"/>
            <a:ext cx="1554118" cy="1872209"/>
          </a:xfrm>
          <a:prstGeom prst="wedgeRoundRectCallout">
            <a:avLst>
              <a:gd name="adj1" fmla="val -52957"/>
              <a:gd name="adj2" fmla="val 6410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In Abgrenzung dazu gibt es den „</a:t>
            </a:r>
            <a:r>
              <a:rPr lang="de-DE" sz="1200" kern="0" dirty="0" err="1">
                <a:solidFill>
                  <a:schemeClr val="tx1"/>
                </a:solidFill>
              </a:rPr>
              <a:t>Product</a:t>
            </a:r>
            <a:r>
              <a:rPr lang="de-DE" sz="1200" kern="0" dirty="0">
                <a:solidFill>
                  <a:schemeClr val="tx1"/>
                </a:solidFill>
              </a:rPr>
              <a:t> Carbon Footprint (PCF)“, der produkt-bezogene Ansatz für den gesamten Lebenszyklus eines Produktes. </a:t>
            </a:r>
          </a:p>
        </p:txBody>
      </p:sp>
    </p:spTree>
    <p:extLst>
      <p:ext uri="{BB962C8B-B14F-4D97-AF65-F5344CB8AC3E}">
        <p14:creationId xmlns:p14="http://schemas.microsoft.com/office/powerpoint/2010/main" val="1197604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0D35268-F22D-A872-D8FD-EB50E8E8009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C447E51-F823-96A8-B264-BC813C1966AE}"/>
              </a:ext>
            </a:extLst>
          </p:cNvPr>
          <p:cNvSpPr>
            <a:spLocks noGrp="1"/>
          </p:cNvSpPr>
          <p:nvPr>
            <p:ph type="sldNum" sz="quarter" idx="4"/>
          </p:nvPr>
        </p:nvSpPr>
        <p:spPr/>
        <p:txBody>
          <a:bodyPr/>
          <a:lstStyle/>
          <a:p>
            <a:fld id="{894680D0-7A83-433A-9719-C4143F27F647}" type="slidenum">
              <a:rPr lang="de-DE" smtClean="0"/>
              <a:pPr/>
              <a:t>30</a:t>
            </a:fld>
            <a:endParaRPr lang="de-DE" dirty="0"/>
          </a:p>
        </p:txBody>
      </p:sp>
      <p:pic>
        <p:nvPicPr>
          <p:cNvPr id="9" name="Grafik 8">
            <a:extLst>
              <a:ext uri="{FF2B5EF4-FFF2-40B4-BE49-F238E27FC236}">
                <a16:creationId xmlns:a16="http://schemas.microsoft.com/office/drawing/2014/main" id="{CC3AEDCC-E150-240C-7759-1AD727EFFBE0}"/>
              </a:ext>
            </a:extLst>
          </p:cNvPr>
          <p:cNvPicPr>
            <a:picLocks noChangeAspect="1"/>
          </p:cNvPicPr>
          <p:nvPr/>
        </p:nvPicPr>
        <p:blipFill rotWithShape="1">
          <a:blip r:embed="rId2"/>
          <a:srcRect l="4134"/>
          <a:stretch/>
        </p:blipFill>
        <p:spPr>
          <a:xfrm>
            <a:off x="557536" y="1626121"/>
            <a:ext cx="8349898" cy="3821641"/>
          </a:xfrm>
          <a:prstGeom prst="rect">
            <a:avLst/>
          </a:prstGeom>
        </p:spPr>
      </p:pic>
      <p:sp>
        <p:nvSpPr>
          <p:cNvPr id="6" name="Sprechblase: rechteckig mit abgerundeten Ecken 5">
            <a:extLst>
              <a:ext uri="{FF2B5EF4-FFF2-40B4-BE49-F238E27FC236}">
                <a16:creationId xmlns:a16="http://schemas.microsoft.com/office/drawing/2014/main" id="{F8B67E4F-62CA-8DC7-0D6B-EEF0EC7814B0}"/>
              </a:ext>
            </a:extLst>
          </p:cNvPr>
          <p:cNvSpPr/>
          <p:nvPr/>
        </p:nvSpPr>
        <p:spPr>
          <a:xfrm>
            <a:off x="6600056" y="2514090"/>
            <a:ext cx="3024336" cy="1022851"/>
          </a:xfrm>
          <a:prstGeom prst="wedgeRoundRectCallout">
            <a:avLst>
              <a:gd name="adj1" fmla="val -58061"/>
              <a:gd name="adj2" fmla="val 11276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Für gängige Positionen müssen Sie nur Ihre Daten eintragen. Die entsprechende Menge CO</a:t>
            </a:r>
            <a:r>
              <a:rPr lang="de-DE" sz="1200" baseline="-25000" dirty="0">
                <a:solidFill>
                  <a:schemeClr val="tx1"/>
                </a:solidFill>
              </a:rPr>
              <a:t>2</a:t>
            </a:r>
            <a:r>
              <a:rPr lang="de-DE" sz="1200" dirty="0">
                <a:solidFill>
                  <a:schemeClr val="tx1"/>
                </a:solidFill>
              </a:rPr>
              <a:t>e wird dann automatisch berechnet.</a:t>
            </a:r>
          </a:p>
        </p:txBody>
      </p:sp>
      <p:sp>
        <p:nvSpPr>
          <p:cNvPr id="3" name="Sprechblase: rechteckig mit abgerundeten Ecken 2">
            <a:extLst>
              <a:ext uri="{FF2B5EF4-FFF2-40B4-BE49-F238E27FC236}">
                <a16:creationId xmlns:a16="http://schemas.microsoft.com/office/drawing/2014/main" id="{D102B804-8C9A-4564-EA6B-8864D1435730}"/>
              </a:ext>
            </a:extLst>
          </p:cNvPr>
          <p:cNvSpPr/>
          <p:nvPr/>
        </p:nvSpPr>
        <p:spPr>
          <a:xfrm>
            <a:off x="1847528" y="5508165"/>
            <a:ext cx="8208912" cy="753768"/>
          </a:xfrm>
          <a:prstGeom prst="wedgeRoundRectCallout">
            <a:avLst>
              <a:gd name="adj1" fmla="val -20823"/>
              <a:gd name="adj2" fmla="val -14645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Emissionsfaktoren zeigen die Emissionen, die mit der Verbrennung eines Energieträgers verbunden sind. Die Einheit ist kg CO2e/Funktionelle Einheit. Das e steht für Äquivalente aller Treibhausgase. Hier im Beispiel entstehen bei der Verbrennung von einem Liter Diesel 3,1 kg CO2e. Der Emissionsfaktor stammt aus der Datenbank GEMIS 5.0</a:t>
            </a:r>
          </a:p>
        </p:txBody>
      </p:sp>
      <p:sp>
        <p:nvSpPr>
          <p:cNvPr id="7" name="Titel 1">
            <a:extLst>
              <a:ext uri="{FF2B5EF4-FFF2-40B4-BE49-F238E27FC236}">
                <a16:creationId xmlns:a16="http://schemas.microsoft.com/office/drawing/2014/main" id="{FBAF14D9-A86A-A824-0A7C-250963903D8F}"/>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Berechnung: </a:t>
            </a:r>
            <a:r>
              <a:rPr lang="de-DE" sz="2400" dirty="0" err="1"/>
              <a:t>ecocockpit</a:t>
            </a:r>
            <a:r>
              <a:rPr lang="de-DE" sz="2400" dirty="0"/>
              <a:t> – Eintragen der Daten</a:t>
            </a:r>
            <a:endParaRPr lang="de-DE" sz="2400" kern="0" dirty="0"/>
          </a:p>
        </p:txBody>
      </p:sp>
      <p:sp>
        <p:nvSpPr>
          <p:cNvPr id="8" name="Textfeld 7">
            <a:extLst>
              <a:ext uri="{FF2B5EF4-FFF2-40B4-BE49-F238E27FC236}">
                <a16:creationId xmlns:a16="http://schemas.microsoft.com/office/drawing/2014/main" id="{8D3EBDB9-EFD0-732B-AC8D-99EF2BD7AE6B}"/>
              </a:ext>
            </a:extLst>
          </p:cNvPr>
          <p:cNvSpPr txBox="1"/>
          <p:nvPr/>
        </p:nvSpPr>
        <p:spPr>
          <a:xfrm>
            <a:off x="551384" y="6119273"/>
            <a:ext cx="2783461" cy="230832"/>
          </a:xfrm>
          <a:prstGeom prst="rect">
            <a:avLst/>
          </a:prstGeom>
          <a:noFill/>
        </p:spPr>
        <p:txBody>
          <a:bodyPr wrap="square" rtlCol="0">
            <a:spAutoFit/>
          </a:bodyPr>
          <a:lstStyle/>
          <a:p>
            <a:pPr algn="l"/>
            <a:r>
              <a:rPr lang="de-DE" sz="900" i="1" dirty="0">
                <a:latin typeface="+mj-lt"/>
              </a:rPr>
              <a:t>Quelle: ecocockpit.de</a:t>
            </a:r>
          </a:p>
        </p:txBody>
      </p:sp>
    </p:spTree>
    <p:extLst>
      <p:ext uri="{BB962C8B-B14F-4D97-AF65-F5344CB8AC3E}">
        <p14:creationId xmlns:p14="http://schemas.microsoft.com/office/powerpoint/2010/main" val="37123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F0337A2-96DC-0C01-5D06-306D044DC19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84ABFDEE-830B-D983-B380-C59F7EACD078}"/>
              </a:ext>
            </a:extLst>
          </p:cNvPr>
          <p:cNvSpPr>
            <a:spLocks noGrp="1"/>
          </p:cNvSpPr>
          <p:nvPr>
            <p:ph type="sldNum" sz="quarter" idx="4"/>
          </p:nvPr>
        </p:nvSpPr>
        <p:spPr/>
        <p:txBody>
          <a:bodyPr/>
          <a:lstStyle/>
          <a:p>
            <a:fld id="{894680D0-7A83-433A-9719-C4143F27F647}" type="slidenum">
              <a:rPr lang="de-DE" smtClean="0"/>
              <a:pPr/>
              <a:t>31</a:t>
            </a:fld>
            <a:endParaRPr lang="de-DE" dirty="0"/>
          </a:p>
        </p:txBody>
      </p:sp>
      <p:sp>
        <p:nvSpPr>
          <p:cNvPr id="11" name="Titel 1">
            <a:extLst>
              <a:ext uri="{FF2B5EF4-FFF2-40B4-BE49-F238E27FC236}">
                <a16:creationId xmlns:a16="http://schemas.microsoft.com/office/drawing/2014/main" id="{D38E3530-6402-32D1-A878-56A8882187AB}"/>
              </a:ext>
            </a:extLst>
          </p:cNvPr>
          <p:cNvSpPr>
            <a:spLocks noGrp="1"/>
          </p:cNvSpPr>
          <p:nvPr>
            <p:ph type="title"/>
          </p:nvPr>
        </p:nvSpPr>
        <p:spPr>
          <a:xfrm>
            <a:off x="551384" y="935038"/>
            <a:ext cx="11256616" cy="500062"/>
          </a:xfrm>
        </p:spPr>
        <p:txBody>
          <a:bodyPr/>
          <a:lstStyle/>
          <a:p>
            <a:r>
              <a:rPr lang="de-DE" sz="2400" dirty="0"/>
              <a:t>Berechnung: </a:t>
            </a:r>
            <a:r>
              <a:rPr lang="de-DE" sz="2400" dirty="0" err="1"/>
              <a:t>ecocockpit</a:t>
            </a:r>
            <a:r>
              <a:rPr lang="de-DE" sz="2400" dirty="0"/>
              <a:t> – Zusätzliche Positionen anlegen</a:t>
            </a:r>
          </a:p>
        </p:txBody>
      </p:sp>
      <p:pic>
        <p:nvPicPr>
          <p:cNvPr id="3" name="Grafik 2" descr="Ein Bild, das Text enthält.&#10;&#10;Automatisch generierte Beschreibung">
            <a:extLst>
              <a:ext uri="{FF2B5EF4-FFF2-40B4-BE49-F238E27FC236}">
                <a16:creationId xmlns:a16="http://schemas.microsoft.com/office/drawing/2014/main" id="{173CA7D8-E7FB-E95B-A6EB-5BFA51F9FF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1384" y="1849581"/>
            <a:ext cx="10766694" cy="1158483"/>
          </a:xfrm>
          <a:prstGeom prst="rect">
            <a:avLst/>
          </a:prstGeom>
        </p:spPr>
      </p:pic>
      <p:pic>
        <p:nvPicPr>
          <p:cNvPr id="7" name="Grafik 6">
            <a:extLst>
              <a:ext uri="{FF2B5EF4-FFF2-40B4-BE49-F238E27FC236}">
                <a16:creationId xmlns:a16="http://schemas.microsoft.com/office/drawing/2014/main" id="{772CBC27-7FC9-4A61-1DF8-EE6FB864B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4058114"/>
            <a:ext cx="596931" cy="546128"/>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4FFF222B-06C1-3ACF-3B8D-E989197291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1384" y="4572903"/>
            <a:ext cx="10766694" cy="1670923"/>
          </a:xfrm>
          <a:prstGeom prst="rect">
            <a:avLst/>
          </a:prstGeom>
        </p:spPr>
      </p:pic>
      <p:sp>
        <p:nvSpPr>
          <p:cNvPr id="13" name="Inhaltsplatzhalter 8">
            <a:extLst>
              <a:ext uri="{FF2B5EF4-FFF2-40B4-BE49-F238E27FC236}">
                <a16:creationId xmlns:a16="http://schemas.microsoft.com/office/drawing/2014/main" id="{761DB727-4C1C-5986-1C31-EA9DB11BD66C}"/>
              </a:ext>
            </a:extLst>
          </p:cNvPr>
          <p:cNvSpPr txBox="1">
            <a:spLocks/>
          </p:cNvSpPr>
          <p:nvPr/>
        </p:nvSpPr>
        <p:spPr bwMode="auto">
          <a:xfrm>
            <a:off x="6023992" y="1916832"/>
            <a:ext cx="5784007" cy="268741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Für jeden Subscope</a:t>
            </a:r>
            <a:r>
              <a:rPr lang="de-DE" sz="1400" dirty="0">
                <a:solidFill>
                  <a:srgbClr val="000000"/>
                </a:solidFill>
                <a:latin typeface="Arial" panose="020B0604020202020204" pitchFamily="34" charset="0"/>
                <a:ea typeface="ＭＳ Ｐゴシック" charset="-128"/>
                <a:cs typeface="Arial" panose="020B0604020202020204" pitchFamily="34" charset="0"/>
              </a:rPr>
              <a:t> können Sie die </a:t>
            </a:r>
            <a:r>
              <a:rPr lang="de-DE" sz="1400" kern="1200" dirty="0">
                <a:solidFill>
                  <a:srgbClr val="000000"/>
                </a:solidFill>
                <a:latin typeface="Arial" panose="020B0604020202020204" pitchFamily="34" charset="0"/>
                <a:ea typeface="ＭＳ Ｐゴシック" charset="-128"/>
                <a:cs typeface="Arial" panose="020B0604020202020204" pitchFamily="34" charset="0"/>
              </a:rPr>
              <a:t>vordefinierten Positionen ergänzen:</a:t>
            </a:r>
          </a:p>
          <a:p>
            <a:pPr marL="0" indent="0" defTabSz="914377" eaLnBrk="0" hangingPunct="0">
              <a:spcBef>
                <a:spcPct val="0"/>
              </a:spcBef>
              <a:buClrTx/>
              <a:buFontTx/>
              <a:buNone/>
              <a:defRPr/>
            </a:pPr>
            <a:endParaRPr lang="de-DE" sz="14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endParaRPr>
          </a:p>
          <a:p>
            <a:pPr marL="342900" indent="-342900" defTabSz="914377" eaLnBrk="0" hangingPunct="0">
              <a:spcBef>
                <a:spcPct val="0"/>
              </a:spcBef>
              <a:buClrTx/>
              <a:buFontTx/>
              <a:buAutoNum type="arabicParenR"/>
              <a:defRPr/>
            </a:pPr>
            <a:r>
              <a:rPr lang="de-DE" sz="1400" kern="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Wählen Sie den Reiter „Benutzerdefinierte Positionen“</a:t>
            </a:r>
          </a:p>
          <a:p>
            <a:pPr marL="342900" indent="-342900" defTabSz="914377" eaLnBrk="0" hangingPunct="0">
              <a:spcBef>
                <a:spcPct val="0"/>
              </a:spcBef>
              <a:buClrTx/>
              <a:buFontTx/>
              <a:buAutoNum type="arabicParenR"/>
              <a:defRPr/>
            </a:pPr>
            <a:endParaRPr lang="de-DE" sz="1400" kern="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endParaRPr>
          </a:p>
          <a:p>
            <a:pPr marL="342900" indent="-342900" defTabSz="914377" eaLnBrk="0" hangingPunct="0">
              <a:spcBef>
                <a:spcPct val="0"/>
              </a:spcBef>
              <a:buClrTx/>
              <a:buFontTx/>
              <a:buAutoNum type="arabicParenR"/>
              <a:defRPr/>
            </a:pPr>
            <a:r>
              <a:rPr lang="de-DE" sz="1400" kern="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Klicken Sie auf die grüne Schaltfläche</a:t>
            </a:r>
          </a:p>
          <a:p>
            <a:pPr marL="342900" indent="-342900" defTabSz="914377" eaLnBrk="0" hangingPunct="0">
              <a:spcBef>
                <a:spcPct val="0"/>
              </a:spcBef>
              <a:buClrTx/>
              <a:buFontTx/>
              <a:buAutoNum type="arabicParenR"/>
              <a:defRPr/>
            </a:pPr>
            <a:endParaRPr lang="de-DE" sz="1400" kern="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endParaRPr>
          </a:p>
          <a:p>
            <a:pPr marL="342900" indent="-342900" defTabSz="914377" eaLnBrk="0" hangingPunct="0">
              <a:spcBef>
                <a:spcPct val="0"/>
              </a:spcBef>
              <a:buClrTx/>
              <a:buFontTx/>
              <a:buAutoNum type="arabicParenR"/>
              <a:defRPr/>
            </a:pPr>
            <a:r>
              <a:rPr lang="de-DE" sz="1400" kern="0" dirty="0">
                <a:sym typeface="Wingdings" panose="05000000000000000000" pitchFamily="2" charset="2"/>
              </a:rPr>
              <a:t>Hinterlegen Sie</a:t>
            </a:r>
          </a:p>
          <a:p>
            <a:pPr defTabSz="914377" eaLnBrk="0" hangingPunct="0">
              <a:spcBef>
                <a:spcPct val="0"/>
              </a:spcBef>
              <a:buClrTx/>
              <a:buFontTx/>
              <a:buChar char="-"/>
              <a:defRPr/>
            </a:pPr>
            <a:r>
              <a:rPr lang="de-DE" sz="1400" kern="0" dirty="0">
                <a:sym typeface="Wingdings" panose="05000000000000000000" pitchFamily="2" charset="2"/>
              </a:rPr>
              <a:t>den Emittenten</a:t>
            </a:r>
          </a:p>
          <a:p>
            <a:pPr defTabSz="914377" eaLnBrk="0" hangingPunct="0">
              <a:spcBef>
                <a:spcPct val="0"/>
              </a:spcBef>
              <a:buClrTx/>
              <a:buFontTx/>
              <a:buChar char="-"/>
              <a:defRPr/>
            </a:pPr>
            <a:r>
              <a:rPr lang="de-DE" sz="1400" kern="0" dirty="0">
                <a:sym typeface="Wingdings" panose="05000000000000000000" pitchFamily="2" charset="2"/>
              </a:rPr>
              <a:t>die Einheit</a:t>
            </a:r>
          </a:p>
          <a:p>
            <a:pPr defTabSz="914377" eaLnBrk="0" hangingPunct="0">
              <a:spcBef>
                <a:spcPct val="0"/>
              </a:spcBef>
              <a:buClrTx/>
              <a:buFontTx/>
              <a:buChar char="-"/>
              <a:defRPr/>
            </a:pPr>
            <a:r>
              <a:rPr lang="de-DE" sz="1400" kern="0" dirty="0">
                <a:sym typeface="Wingdings" panose="05000000000000000000" pitchFamily="2" charset="2"/>
              </a:rPr>
              <a:t>den Emissionsfaktor</a:t>
            </a:r>
          </a:p>
          <a:p>
            <a:pPr defTabSz="914377" eaLnBrk="0" hangingPunct="0">
              <a:spcBef>
                <a:spcPct val="0"/>
              </a:spcBef>
              <a:buClrTx/>
              <a:buFontTx/>
              <a:buChar char="-"/>
              <a:defRPr/>
            </a:pPr>
            <a:r>
              <a:rPr lang="de-DE" sz="1400" kern="0" dirty="0">
                <a:sym typeface="Wingdings" panose="05000000000000000000" pitchFamily="2" charset="2"/>
              </a:rPr>
              <a:t>die Menge in der gewählten Einheit</a:t>
            </a:r>
          </a:p>
          <a:p>
            <a:pPr defTabSz="914377" eaLnBrk="0" hangingPunct="0">
              <a:spcBef>
                <a:spcPct val="0"/>
              </a:spcBef>
              <a:buClrTx/>
              <a:buFontTx/>
              <a:buChar char="-"/>
              <a:defRPr/>
            </a:pPr>
            <a:r>
              <a:rPr lang="de-DE" sz="1400" kern="0" dirty="0">
                <a:sym typeface="Wingdings" panose="05000000000000000000" pitchFamily="2" charset="2"/>
              </a:rPr>
              <a:t>die Datenquelle für den Emissionsfaktor (z. B. UBA, EEW 2022, …)</a:t>
            </a:r>
          </a:p>
        </p:txBody>
      </p:sp>
      <p:sp>
        <p:nvSpPr>
          <p:cNvPr id="2" name="Sprechblase: rechteckig mit abgerundeten Ecken 1">
            <a:extLst>
              <a:ext uri="{FF2B5EF4-FFF2-40B4-BE49-F238E27FC236}">
                <a16:creationId xmlns:a16="http://schemas.microsoft.com/office/drawing/2014/main" id="{661E9879-B0A0-80FF-3858-47C48B43F9B5}"/>
              </a:ext>
            </a:extLst>
          </p:cNvPr>
          <p:cNvSpPr/>
          <p:nvPr/>
        </p:nvSpPr>
        <p:spPr>
          <a:xfrm>
            <a:off x="9048328" y="804133"/>
            <a:ext cx="2759671" cy="1022851"/>
          </a:xfrm>
          <a:prstGeom prst="wedgeRoundRectCallout">
            <a:avLst>
              <a:gd name="adj1" fmla="val -69634"/>
              <a:gd name="adj2" fmla="val 2164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ecocockpit ermöglicht den Einstieg zu den gängigen Positionen eines Unternehmens, alle weiteren Positionen können individuell ergänzt werden. </a:t>
            </a:r>
          </a:p>
        </p:txBody>
      </p:sp>
      <p:sp>
        <p:nvSpPr>
          <p:cNvPr id="10" name="Textfeld 9">
            <a:extLst>
              <a:ext uri="{FF2B5EF4-FFF2-40B4-BE49-F238E27FC236}">
                <a16:creationId xmlns:a16="http://schemas.microsoft.com/office/drawing/2014/main" id="{8D3EBDB9-EFD0-732B-AC8D-99EF2BD7AE6B}"/>
              </a:ext>
            </a:extLst>
          </p:cNvPr>
          <p:cNvSpPr txBox="1"/>
          <p:nvPr/>
        </p:nvSpPr>
        <p:spPr>
          <a:xfrm>
            <a:off x="551384" y="6119273"/>
            <a:ext cx="2783461" cy="230832"/>
          </a:xfrm>
          <a:prstGeom prst="rect">
            <a:avLst/>
          </a:prstGeom>
          <a:noFill/>
        </p:spPr>
        <p:txBody>
          <a:bodyPr wrap="square" rtlCol="0">
            <a:spAutoFit/>
          </a:bodyPr>
          <a:lstStyle/>
          <a:p>
            <a:pPr algn="l"/>
            <a:r>
              <a:rPr lang="de-DE" sz="900" i="1" dirty="0">
                <a:latin typeface="+mj-lt"/>
              </a:rPr>
              <a:t>Quelle: ecocockpit.de</a:t>
            </a:r>
          </a:p>
        </p:txBody>
      </p:sp>
    </p:spTree>
    <p:extLst>
      <p:ext uri="{BB962C8B-B14F-4D97-AF65-F5344CB8AC3E}">
        <p14:creationId xmlns:p14="http://schemas.microsoft.com/office/powerpoint/2010/main" val="707609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F0337A2-96DC-0C01-5D06-306D044DC19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84ABFDEE-830B-D983-B380-C59F7EACD078}"/>
              </a:ext>
            </a:extLst>
          </p:cNvPr>
          <p:cNvSpPr>
            <a:spLocks noGrp="1"/>
          </p:cNvSpPr>
          <p:nvPr>
            <p:ph type="sldNum" sz="quarter" idx="4"/>
          </p:nvPr>
        </p:nvSpPr>
        <p:spPr/>
        <p:txBody>
          <a:bodyPr/>
          <a:lstStyle/>
          <a:p>
            <a:fld id="{894680D0-7A83-433A-9719-C4143F27F647}" type="slidenum">
              <a:rPr lang="de-DE" smtClean="0"/>
              <a:pPr/>
              <a:t>32</a:t>
            </a:fld>
            <a:endParaRPr lang="de-DE" dirty="0"/>
          </a:p>
        </p:txBody>
      </p:sp>
      <p:sp>
        <p:nvSpPr>
          <p:cNvPr id="6" name="Inhaltsplatzhalter 8">
            <a:extLst>
              <a:ext uri="{FF2B5EF4-FFF2-40B4-BE49-F238E27FC236}">
                <a16:creationId xmlns:a16="http://schemas.microsoft.com/office/drawing/2014/main" id="{B4B3448A-4C14-7E09-3F7F-B81A920D106A}"/>
              </a:ext>
            </a:extLst>
          </p:cNvPr>
          <p:cNvSpPr txBox="1">
            <a:spLocks/>
          </p:cNvSpPr>
          <p:nvPr/>
        </p:nvSpPr>
        <p:spPr bwMode="auto">
          <a:xfrm>
            <a:off x="7488413" y="1597609"/>
            <a:ext cx="4319587"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914377" eaLnBrk="0" hangingPunct="0">
              <a:spcBef>
                <a:spcPct val="0"/>
              </a:spcBef>
              <a:buClrTx/>
              <a:buFontTx/>
              <a:buNone/>
              <a:defRPr/>
            </a:pPr>
            <a:r>
              <a:rPr lang="de-DE" kern="1200" dirty="0">
                <a:solidFill>
                  <a:srgbClr val="000000"/>
                </a:solidFill>
                <a:latin typeface="Arial" panose="020B0604020202020204" pitchFamily="34" charset="0"/>
                <a:ea typeface="ＭＳ Ｐゴシック" charset="-128"/>
                <a:cs typeface="Arial" panose="020B0604020202020204" pitchFamily="34" charset="0"/>
              </a:rPr>
              <a:t>Der </a:t>
            </a:r>
            <a:r>
              <a:rPr lang="de-DE" kern="1200" dirty="0">
                <a:latin typeface="Arial" panose="020B0604020202020204" pitchFamily="34" charset="0"/>
                <a:ea typeface="ＭＳ Ｐゴシック" charset="-128"/>
                <a:cs typeface="Arial" panose="020B0604020202020204" pitchFamily="34" charset="0"/>
                <a:hlinkClick r:id="rId2">
                  <a:extLst>
                    <a:ext uri="{A12FA001-AC4F-418D-AE19-62706E023703}">
                      <ahyp:hlinkClr xmlns:ahyp="http://schemas.microsoft.com/office/drawing/2018/hyperlinkcolor" val="tx"/>
                    </a:ext>
                  </a:extLst>
                </a:hlinkClick>
              </a:rPr>
              <a:t>scope3analyzer</a:t>
            </a:r>
            <a:r>
              <a:rPr lang="de-DE" kern="1200" dirty="0">
                <a:solidFill>
                  <a:srgbClr val="009999"/>
                </a:solidFill>
                <a:latin typeface="Arial" panose="020B0604020202020204" pitchFamily="34" charset="0"/>
                <a:ea typeface="ＭＳ Ｐゴシック" charset="-128"/>
                <a:cs typeface="Arial" panose="020B0604020202020204" pitchFamily="34" charset="0"/>
                <a:hlinkClick r:id="rId2">
                  <a:extLst>
                    <a:ext uri="{A12FA001-AC4F-418D-AE19-62706E023703}">
                      <ahyp:hlinkClr xmlns:ahyp="http://schemas.microsoft.com/office/drawing/2018/hyperlinkcolor" val="tx"/>
                    </a:ext>
                  </a:extLst>
                </a:hlinkClick>
              </a:rPr>
              <a:t> </a:t>
            </a:r>
            <a:r>
              <a:rPr lang="de-DE" kern="1200" dirty="0">
                <a:solidFill>
                  <a:srgbClr val="000000"/>
                </a:solidFill>
                <a:latin typeface="Arial" panose="020B0604020202020204" pitchFamily="34" charset="0"/>
                <a:ea typeface="ＭＳ Ｐゴシック" charset="-128"/>
                <a:cs typeface="Arial" panose="020B0604020202020204" pitchFamily="34" charset="0"/>
              </a:rPr>
              <a:t>ist ein Webtool, mit dem der Corporate Carbon Footprint berechnet werden kann. Während das Tool ermöglicht, Emissionsreduzierungen von Standortemissionen (Scope 1 und 2) über die Zeit zu verfolgen, wird die Scope-3-Bilanzierung als Basisbewertung verstanden.</a:t>
            </a:r>
          </a:p>
          <a:p>
            <a:pPr marL="0" indent="0" defTabSz="914377" eaLnBrk="0" hangingPunct="0">
              <a:spcBef>
                <a:spcPct val="0"/>
              </a:spcBef>
              <a:buClrTx/>
              <a:buFontTx/>
              <a:buNone/>
              <a:defRPr/>
            </a:pPr>
            <a:endParaRPr lang="de-DE" kern="1200" dirty="0">
              <a:solidFill>
                <a:srgbClr val="000000"/>
              </a:solidFill>
              <a:latin typeface="Arial" panose="020B0604020202020204" pitchFamily="34" charset="0"/>
              <a:ea typeface="ＭＳ Ｐゴシック" charset="-128"/>
              <a:cs typeface="Arial" panose="020B0604020202020204" pitchFamily="34" charset="0"/>
            </a:endParaRPr>
          </a:p>
          <a:p>
            <a:pPr marL="0" indent="0" defTabSz="914377" eaLnBrk="0" hangingPunct="0">
              <a:spcBef>
                <a:spcPct val="0"/>
              </a:spcBef>
              <a:buClrTx/>
              <a:buFontTx/>
              <a:buNone/>
              <a:defRPr/>
            </a:pPr>
            <a:r>
              <a:rPr lang="de-DE" kern="1200" dirty="0">
                <a:solidFill>
                  <a:srgbClr val="000000"/>
                </a:solidFill>
                <a:latin typeface="Arial" panose="020B0604020202020204" pitchFamily="34" charset="0"/>
                <a:ea typeface="ＭＳ Ｐゴシック" charset="-128"/>
                <a:cs typeface="Arial" panose="020B0604020202020204" pitchFamily="34" charset="0"/>
              </a:rPr>
              <a:t>Der scope3analyzer hat zwei wesentliche Elemente:</a:t>
            </a:r>
          </a:p>
          <a:p>
            <a:pPr marL="342900" indent="-342900" defTabSz="914377" eaLnBrk="0" hangingPunct="0">
              <a:spcBef>
                <a:spcPct val="0"/>
              </a:spcBef>
              <a:buClrTx/>
              <a:buFontTx/>
              <a:buAutoNum type="arabicPeriod"/>
              <a:defRPr/>
            </a:pPr>
            <a:r>
              <a:rPr lang="de-DE" kern="1200" dirty="0">
                <a:solidFill>
                  <a:srgbClr val="000000"/>
                </a:solidFill>
                <a:latin typeface="Arial" panose="020B0604020202020204" pitchFamily="34" charset="0"/>
                <a:ea typeface="ＭＳ Ｐゴシック" charset="-128"/>
                <a:cs typeface="Arial" panose="020B0604020202020204" pitchFamily="34" charset="0"/>
              </a:rPr>
              <a:t>Vorlage zur Datenerhebung (Excel): Die Vorlage dient der strukturierten Erfassung der Unternehmensdaten</a:t>
            </a:r>
          </a:p>
          <a:p>
            <a:pPr marL="342900" indent="-342900" defTabSz="914377" eaLnBrk="0" hangingPunct="0">
              <a:spcBef>
                <a:spcPct val="0"/>
              </a:spcBef>
              <a:buClrTx/>
              <a:buFontTx/>
              <a:buAutoNum type="arabicPeriod"/>
              <a:defRPr/>
            </a:pPr>
            <a:r>
              <a:rPr lang="de-DE" kern="1200" dirty="0">
                <a:solidFill>
                  <a:srgbClr val="000000"/>
                </a:solidFill>
                <a:latin typeface="Arial" panose="020B0604020202020204" pitchFamily="34" charset="0"/>
                <a:ea typeface="ＭＳ Ｐゴシック" charset="-128"/>
                <a:cs typeface="Arial" panose="020B0604020202020204" pitchFamily="34" charset="0"/>
              </a:rPr>
              <a:t>Webtool: Das Tool verarbeitet die Unternehmensdaten, zeigt den Corporate Carbon Footprint und ermöglicht eine detaillierte Auswertung.</a:t>
            </a:r>
          </a:p>
          <a:p>
            <a:pPr marL="342900" indent="-342900" defTabSz="914377" eaLnBrk="0" hangingPunct="0">
              <a:spcBef>
                <a:spcPct val="0"/>
              </a:spcBef>
              <a:buClrTx/>
              <a:buFontTx/>
              <a:buAutoNum type="arabicPeriod"/>
              <a:defRPr/>
            </a:pPr>
            <a:endParaRPr lang="de-DE" kern="1200" dirty="0">
              <a:solidFill>
                <a:srgbClr val="000000"/>
              </a:solidFill>
              <a:latin typeface="Arial" panose="020B0604020202020204" pitchFamily="34" charset="0"/>
              <a:ea typeface="ＭＳ Ｐゴシック" charset="-128"/>
              <a:cs typeface="Arial" panose="020B0604020202020204" pitchFamily="34" charset="0"/>
            </a:endParaRPr>
          </a:p>
          <a:p>
            <a:pPr marL="0" indent="0" defTabSz="914377" eaLnBrk="0" hangingPunct="0">
              <a:spcBef>
                <a:spcPct val="0"/>
              </a:spcBef>
              <a:buClrTx/>
              <a:buFontTx/>
              <a:buNone/>
              <a:defRPr/>
            </a:pPr>
            <a:r>
              <a:rPr lang="de-DE" kern="1200" dirty="0">
                <a:solidFill>
                  <a:srgbClr val="000000"/>
                </a:solidFill>
                <a:latin typeface="Arial" panose="020B0604020202020204" pitchFamily="34" charset="0"/>
                <a:ea typeface="ＭＳ Ｐゴシック" charset="-128"/>
                <a:cs typeface="Arial" panose="020B0604020202020204" pitchFamily="34" charset="0"/>
              </a:rPr>
              <a:t>Die Datenerhebung besteht aus zwei Schritten:</a:t>
            </a:r>
          </a:p>
          <a:p>
            <a:pPr marL="342900" indent="-342900" defTabSz="914377" eaLnBrk="0" hangingPunct="0">
              <a:spcBef>
                <a:spcPct val="0"/>
              </a:spcBef>
              <a:buClrTx/>
              <a:buFontTx/>
              <a:buAutoNum type="arabicPeriod"/>
              <a:defRPr/>
            </a:pPr>
            <a:r>
              <a:rPr lang="de-DE" kern="12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Sammlung der notwendigen Unternehmensdaten aus internen Quellen</a:t>
            </a:r>
          </a:p>
          <a:p>
            <a:pPr marL="342900" indent="-342900" defTabSz="914377" eaLnBrk="0" hangingPunct="0">
              <a:spcBef>
                <a:spcPct val="0"/>
              </a:spcBef>
              <a:buClrTx/>
              <a:buFontTx/>
              <a:buAutoNum type="arabicPeriod"/>
              <a:defRPr/>
            </a:pPr>
            <a:r>
              <a:rPr lang="de-DE" kern="12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Eingabe der Firmendaten in die Vorlage </a:t>
            </a:r>
          </a:p>
          <a:p>
            <a:pPr marL="342900" indent="-342900" defTabSz="914377" eaLnBrk="0" hangingPunct="0">
              <a:spcBef>
                <a:spcPct val="0"/>
              </a:spcBef>
              <a:buClrTx/>
              <a:buFontTx/>
              <a:buAutoNum type="arabicPeriod"/>
              <a:defRPr/>
            </a:pPr>
            <a:endParaRPr lang="de-DE" kern="12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endParaRPr>
          </a:p>
          <a:p>
            <a:pPr marL="0" indent="0" defTabSz="914377" eaLnBrk="0" hangingPunct="0">
              <a:spcBef>
                <a:spcPct val="0"/>
              </a:spcBef>
              <a:buClrTx/>
              <a:buFontTx/>
              <a:buNone/>
              <a:defRPr/>
            </a:pPr>
            <a:r>
              <a:rPr lang="de-DE" kern="12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Nach Ausfüllen der Excel-Vorlage einfach den Dialoganweisungen des Webtools folgen, um die Ergebnisse zu berechnen, anzuzeigen und herunterzuladen.</a:t>
            </a:r>
            <a:endParaRPr lang="de-DE" kern="1200" dirty="0">
              <a:solidFill>
                <a:srgbClr val="000000"/>
              </a:solidFill>
              <a:latin typeface="Arial" panose="020B0604020202020204" pitchFamily="34" charset="0"/>
              <a:ea typeface="ＭＳ Ｐゴシック" charset="-128"/>
              <a:cs typeface="Arial" panose="020B0604020202020204" pitchFamily="34" charset="0"/>
            </a:endParaRPr>
          </a:p>
        </p:txBody>
      </p:sp>
      <p:pic>
        <p:nvPicPr>
          <p:cNvPr id="8" name="Grafik 7">
            <a:extLst>
              <a:ext uri="{FF2B5EF4-FFF2-40B4-BE49-F238E27FC236}">
                <a16:creationId xmlns:a16="http://schemas.microsoft.com/office/drawing/2014/main" id="{4D5C3676-585D-3FFC-974A-6E8E94B97E09}"/>
              </a:ext>
            </a:extLst>
          </p:cNvPr>
          <p:cNvPicPr>
            <a:picLocks noChangeAspect="1"/>
          </p:cNvPicPr>
          <p:nvPr/>
        </p:nvPicPr>
        <p:blipFill rotWithShape="1">
          <a:blip r:embed="rId3"/>
          <a:srcRect b="55562"/>
          <a:stretch/>
        </p:blipFill>
        <p:spPr>
          <a:xfrm>
            <a:off x="353101" y="1599993"/>
            <a:ext cx="4075397" cy="722727"/>
          </a:xfrm>
          <a:prstGeom prst="rect">
            <a:avLst/>
          </a:prstGeom>
        </p:spPr>
      </p:pic>
      <p:pic>
        <p:nvPicPr>
          <p:cNvPr id="10" name="Grafik 9">
            <a:extLst>
              <a:ext uri="{FF2B5EF4-FFF2-40B4-BE49-F238E27FC236}">
                <a16:creationId xmlns:a16="http://schemas.microsoft.com/office/drawing/2014/main" id="{F28D08DF-2822-55DD-08D6-38F3C9F7F32C}"/>
              </a:ext>
            </a:extLst>
          </p:cNvPr>
          <p:cNvPicPr>
            <a:picLocks noChangeAspect="1"/>
          </p:cNvPicPr>
          <p:nvPr/>
        </p:nvPicPr>
        <p:blipFill rotWithShape="1">
          <a:blip r:embed="rId4"/>
          <a:srcRect r="24396"/>
          <a:stretch/>
        </p:blipFill>
        <p:spPr>
          <a:xfrm>
            <a:off x="415231" y="2421039"/>
            <a:ext cx="6544865" cy="3803760"/>
          </a:xfrm>
          <a:prstGeom prst="rect">
            <a:avLst/>
          </a:prstGeom>
        </p:spPr>
      </p:pic>
      <p:sp>
        <p:nvSpPr>
          <p:cNvPr id="12" name="Titel 1">
            <a:extLst>
              <a:ext uri="{FF2B5EF4-FFF2-40B4-BE49-F238E27FC236}">
                <a16:creationId xmlns:a16="http://schemas.microsoft.com/office/drawing/2014/main" id="{B2FC6E73-1BD5-08D6-5211-F694667676E9}"/>
              </a:ext>
            </a:extLst>
          </p:cNvPr>
          <p:cNvSpPr>
            <a:spLocks noGrp="1"/>
          </p:cNvSpPr>
          <p:nvPr>
            <p:ph type="title"/>
          </p:nvPr>
        </p:nvSpPr>
        <p:spPr>
          <a:xfrm>
            <a:off x="551384" y="935038"/>
            <a:ext cx="11256616" cy="500062"/>
          </a:xfrm>
        </p:spPr>
        <p:txBody>
          <a:bodyPr/>
          <a:lstStyle/>
          <a:p>
            <a:r>
              <a:rPr lang="de-DE" sz="2400" dirty="0"/>
              <a:t>Berechnung: Scope 3 Analyzer</a:t>
            </a:r>
          </a:p>
        </p:txBody>
      </p:sp>
      <p:sp>
        <p:nvSpPr>
          <p:cNvPr id="9" name="Textfeld 8">
            <a:extLst>
              <a:ext uri="{FF2B5EF4-FFF2-40B4-BE49-F238E27FC236}">
                <a16:creationId xmlns:a16="http://schemas.microsoft.com/office/drawing/2014/main" id="{8D3EBDB9-EFD0-732B-AC8D-99EF2BD7AE6B}"/>
              </a:ext>
            </a:extLst>
          </p:cNvPr>
          <p:cNvSpPr txBox="1"/>
          <p:nvPr/>
        </p:nvSpPr>
        <p:spPr>
          <a:xfrm>
            <a:off x="551384" y="6119273"/>
            <a:ext cx="2783461" cy="230832"/>
          </a:xfrm>
          <a:prstGeom prst="rect">
            <a:avLst/>
          </a:prstGeom>
          <a:noFill/>
        </p:spPr>
        <p:txBody>
          <a:bodyPr wrap="square" rtlCol="0">
            <a:spAutoFit/>
          </a:bodyPr>
          <a:lstStyle/>
          <a:p>
            <a:pPr algn="l"/>
            <a:r>
              <a:rPr lang="de-DE" sz="900" i="1" dirty="0">
                <a:latin typeface="+mj-lt"/>
              </a:rPr>
              <a:t>Quelle: scope3analyzer.pulse.cloud</a:t>
            </a:r>
          </a:p>
        </p:txBody>
      </p:sp>
    </p:spTree>
    <p:extLst>
      <p:ext uri="{BB962C8B-B14F-4D97-AF65-F5344CB8AC3E}">
        <p14:creationId xmlns:p14="http://schemas.microsoft.com/office/powerpoint/2010/main" val="3064451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63AC5-CDA0-C591-69B6-892EB7941DD0}"/>
              </a:ext>
            </a:extLst>
          </p:cNvPr>
          <p:cNvSpPr>
            <a:spLocks noGrp="1"/>
          </p:cNvSpPr>
          <p:nvPr>
            <p:ph type="title"/>
          </p:nvPr>
        </p:nvSpPr>
        <p:spPr/>
        <p:txBody>
          <a:bodyPr/>
          <a:lstStyle/>
          <a:p>
            <a:r>
              <a:rPr lang="de-DE" sz="2400" dirty="0"/>
              <a:t>Checkliste zum Abhaken</a:t>
            </a:r>
          </a:p>
        </p:txBody>
      </p:sp>
      <p:sp>
        <p:nvSpPr>
          <p:cNvPr id="3" name="Inhaltsplatzhalter 2">
            <a:extLst>
              <a:ext uri="{FF2B5EF4-FFF2-40B4-BE49-F238E27FC236}">
                <a16:creationId xmlns:a16="http://schemas.microsoft.com/office/drawing/2014/main" id="{030F9961-5EC7-F4EF-3480-4DFC2697D2B6}"/>
              </a:ext>
            </a:extLst>
          </p:cNvPr>
          <p:cNvSpPr>
            <a:spLocks noGrp="1"/>
          </p:cNvSpPr>
          <p:nvPr>
            <p:ph idx="1"/>
          </p:nvPr>
        </p:nvSpPr>
        <p:spPr>
          <a:xfrm>
            <a:off x="551384" y="1628777"/>
            <a:ext cx="8712968" cy="3456408"/>
          </a:xfrm>
        </p:spPr>
        <p:txBody>
          <a:bodyPr/>
          <a:lstStyle/>
          <a:p>
            <a:pPr marL="0" indent="0">
              <a:buNone/>
            </a:pPr>
            <a:r>
              <a:rPr lang="de-DE" sz="1600" b="1" dirty="0"/>
              <a:t>DOs</a:t>
            </a:r>
          </a:p>
          <a:p>
            <a:pPr>
              <a:buFont typeface="Courier New" panose="02070309020205020404" pitchFamily="49" charset="0"/>
              <a:buChar char="o"/>
            </a:pPr>
            <a:r>
              <a:rPr lang="de-DE" sz="1600" dirty="0"/>
              <a:t>Der/die GHG-Protocol Standard(s) wurden heruntergeladen und die Projektleitung kann sich auf der Website des GHG-Protokolls informieren.</a:t>
            </a:r>
          </a:p>
          <a:p>
            <a:pPr>
              <a:buFont typeface="Courier New" panose="02070309020205020404" pitchFamily="49" charset="0"/>
              <a:buChar char="o"/>
            </a:pPr>
            <a:r>
              <a:rPr lang="de-DE" sz="1600" dirty="0"/>
              <a:t>Die Bilanzgrenze ist gesetzt: Welche Gesellschaften und Standorte werden betrachtet. Welches Jahr wird als Basisjahr festgelegt?</a:t>
            </a:r>
          </a:p>
          <a:p>
            <a:pPr>
              <a:buFont typeface="Courier New" panose="02070309020205020404" pitchFamily="49" charset="0"/>
              <a:buChar char="o"/>
            </a:pPr>
            <a:r>
              <a:rPr lang="de-DE" sz="1600" dirty="0"/>
              <a:t>Die Datenerfassung ist geklärt: Wer macht was bis wann? </a:t>
            </a:r>
            <a:r>
              <a:rPr lang="de-DE" sz="1600" dirty="0">
                <a:sym typeface="Wingdings" panose="05000000000000000000" pitchFamily="2" charset="2"/>
              </a:rPr>
              <a:t> </a:t>
            </a:r>
            <a:r>
              <a:rPr lang="de-DE" sz="1600" dirty="0"/>
              <a:t>Gespräche mit den Verantwortlichen wurden geführt und Ergebniserwartungen wurden vermittelt.</a:t>
            </a:r>
          </a:p>
          <a:p>
            <a:pPr>
              <a:buFont typeface="Courier New" panose="02070309020205020404" pitchFamily="49" charset="0"/>
              <a:buChar char="o"/>
            </a:pPr>
            <a:r>
              <a:rPr lang="de-DE" sz="1600" dirty="0"/>
              <a:t>Die Wesentlichkeitsanalyse für Scope-3 wurde nach einer definierten und dokumentierten Methode durchgeführt.</a:t>
            </a:r>
          </a:p>
          <a:p>
            <a:pPr>
              <a:buFont typeface="Courier New" panose="02070309020205020404" pitchFamily="49" charset="0"/>
              <a:buChar char="o"/>
            </a:pPr>
            <a:r>
              <a:rPr lang="de-DE" sz="1600" dirty="0"/>
              <a:t>Ein Tool für die Bilanz ist ausgewählt </a:t>
            </a:r>
            <a:r>
              <a:rPr lang="de-DE" sz="1600" dirty="0">
                <a:sym typeface="Wingdings" panose="05000000000000000000" pitchFamily="2" charset="2"/>
              </a:rPr>
              <a:t></a:t>
            </a:r>
            <a:r>
              <a:rPr lang="de-DE" sz="1600" dirty="0"/>
              <a:t> Die Projektleitung hat sich damit vertraut gemacht und kennt die Anforderungen hinsichtlich Dateneintragung</a:t>
            </a:r>
          </a:p>
          <a:p>
            <a:pPr>
              <a:buFont typeface="Courier New" panose="02070309020205020404" pitchFamily="49" charset="0"/>
              <a:buChar char="o"/>
            </a:pPr>
            <a:endParaRPr lang="de-DE" sz="1400" dirty="0"/>
          </a:p>
        </p:txBody>
      </p:sp>
      <p:sp>
        <p:nvSpPr>
          <p:cNvPr id="4" name="Fußzeilenplatzhalter 3">
            <a:extLst>
              <a:ext uri="{FF2B5EF4-FFF2-40B4-BE49-F238E27FC236}">
                <a16:creationId xmlns:a16="http://schemas.microsoft.com/office/drawing/2014/main" id="{61A9D587-3C6D-D7F0-8DE5-E311FDC9324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4E011D-3163-FB2C-0B17-F4F258B76D0B}"/>
              </a:ext>
            </a:extLst>
          </p:cNvPr>
          <p:cNvSpPr>
            <a:spLocks noGrp="1"/>
          </p:cNvSpPr>
          <p:nvPr>
            <p:ph type="sldNum" sz="quarter" idx="4"/>
          </p:nvPr>
        </p:nvSpPr>
        <p:spPr/>
        <p:txBody>
          <a:bodyPr/>
          <a:lstStyle/>
          <a:p>
            <a:fld id="{894680D0-7A83-433A-9719-C4143F27F647}" type="slidenum">
              <a:rPr lang="de-DE" smtClean="0"/>
              <a:pPr/>
              <a:t>33</a:t>
            </a:fld>
            <a:endParaRPr lang="de-DE" dirty="0"/>
          </a:p>
        </p:txBody>
      </p:sp>
      <p:pic>
        <p:nvPicPr>
          <p:cNvPr id="7" name="Grafik 6" descr="Klemmbrett teilweise angekreuzt mit einfarbiger Füllung">
            <a:extLst>
              <a:ext uri="{FF2B5EF4-FFF2-40B4-BE49-F238E27FC236}">
                <a16:creationId xmlns:a16="http://schemas.microsoft.com/office/drawing/2014/main" id="{8DE9E595-3BA2-7B04-24D3-1A4EE833B4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3880">
            <a:off x="9291009" y="3833941"/>
            <a:ext cx="2398789" cy="2398789"/>
          </a:xfrm>
          <a:prstGeom prst="rect">
            <a:avLst/>
          </a:prstGeom>
        </p:spPr>
      </p:pic>
    </p:spTree>
    <p:extLst>
      <p:ext uri="{BB962C8B-B14F-4D97-AF65-F5344CB8AC3E}">
        <p14:creationId xmlns:p14="http://schemas.microsoft.com/office/powerpoint/2010/main" val="1405340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44D85922-610E-CBE3-1D87-6ABDAC6235E5}"/>
              </a:ext>
            </a:extLst>
          </p:cNvPr>
          <p:cNvSpPr>
            <a:spLocks noGrp="1"/>
          </p:cNvSpPr>
          <p:nvPr>
            <p:ph idx="1"/>
          </p:nvPr>
        </p:nvSpPr>
        <p:spPr>
          <a:xfrm>
            <a:off x="551384" y="1628776"/>
            <a:ext cx="8962018" cy="4697413"/>
          </a:xfrm>
        </p:spPr>
        <p:txBody>
          <a:bodyPr/>
          <a:lstStyle/>
          <a:p>
            <a:pPr marL="0" indent="0">
              <a:buNone/>
            </a:pPr>
            <a:r>
              <a:rPr lang="de-DE" dirty="0"/>
              <a:t> </a:t>
            </a:r>
          </a:p>
        </p:txBody>
      </p:sp>
      <p:graphicFrame>
        <p:nvGraphicFramePr>
          <p:cNvPr id="11" name="Diagramm 10">
            <a:extLst>
              <a:ext uri="{FF2B5EF4-FFF2-40B4-BE49-F238E27FC236}">
                <a16:creationId xmlns:a16="http://schemas.microsoft.com/office/drawing/2014/main" id="{D072D4E7-6BDB-DAAF-A3FC-23336A052690}"/>
              </a:ext>
            </a:extLst>
          </p:cNvPr>
          <p:cNvGraphicFramePr/>
          <p:nvPr>
            <p:extLst>
              <p:ext uri="{D42A27DB-BD31-4B8C-83A1-F6EECF244321}">
                <p14:modId xmlns:p14="http://schemas.microsoft.com/office/powerpoint/2010/main" val="3678107153"/>
              </p:ext>
            </p:extLst>
          </p:nvPr>
        </p:nvGraphicFramePr>
        <p:xfrm>
          <a:off x="551384" y="1584323"/>
          <a:ext cx="8962018" cy="445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a16="http://schemas.microsoft.com/office/drawing/2014/main" id="{E9D0584A-C959-B335-8FD9-CBE30B6C6701}"/>
              </a:ext>
            </a:extLst>
          </p:cNvPr>
          <p:cNvSpPr>
            <a:spLocks noGrp="1"/>
          </p:cNvSpPr>
          <p:nvPr>
            <p:ph type="title"/>
          </p:nvPr>
        </p:nvSpPr>
        <p:spPr/>
        <p:txBody>
          <a:bodyPr/>
          <a:lstStyle/>
          <a:p>
            <a:r>
              <a:rPr lang="de-DE" sz="2400" dirty="0"/>
              <a:t>Herzlichen Glückwunsch! </a:t>
            </a:r>
            <a:endParaRPr lang="de-DE" sz="2400" dirty="0">
              <a:solidFill>
                <a:srgbClr val="FF0000"/>
              </a:solidFill>
            </a:endParaRPr>
          </a:p>
        </p:txBody>
      </p:sp>
      <p:sp>
        <p:nvSpPr>
          <p:cNvPr id="4" name="Fußzeilenplatzhalter 3">
            <a:extLst>
              <a:ext uri="{FF2B5EF4-FFF2-40B4-BE49-F238E27FC236}">
                <a16:creationId xmlns:a16="http://schemas.microsoft.com/office/drawing/2014/main" id="{AF8D6118-A6BF-B6EE-0DEE-B8753F9E004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48C26A20-F028-3F0E-554F-D125C56503E2}"/>
              </a:ext>
            </a:extLst>
          </p:cNvPr>
          <p:cNvSpPr>
            <a:spLocks noGrp="1"/>
          </p:cNvSpPr>
          <p:nvPr>
            <p:ph type="sldNum" sz="quarter" idx="4"/>
          </p:nvPr>
        </p:nvSpPr>
        <p:spPr/>
        <p:txBody>
          <a:bodyPr/>
          <a:lstStyle/>
          <a:p>
            <a:fld id="{894680D0-7A83-433A-9719-C4143F27F647}" type="slidenum">
              <a:rPr lang="de-DE" smtClean="0"/>
              <a:pPr/>
              <a:t>34</a:t>
            </a:fld>
            <a:endParaRPr lang="de-DE" dirty="0"/>
          </a:p>
        </p:txBody>
      </p:sp>
      <p:sp>
        <p:nvSpPr>
          <p:cNvPr id="6" name="Sprechblase: rechteckig mit abgerundeten Ecken 5">
            <a:extLst>
              <a:ext uri="{FF2B5EF4-FFF2-40B4-BE49-F238E27FC236}">
                <a16:creationId xmlns:a16="http://schemas.microsoft.com/office/drawing/2014/main" id="{4A60C8A2-1AEB-9F1B-9D1D-7808C303F3F0}"/>
              </a:ext>
            </a:extLst>
          </p:cNvPr>
          <p:cNvSpPr/>
          <p:nvPr/>
        </p:nvSpPr>
        <p:spPr>
          <a:xfrm>
            <a:off x="8158567" y="4965525"/>
            <a:ext cx="3664106" cy="1415803"/>
          </a:xfrm>
          <a:prstGeom prst="wedgeRoundRectCallout">
            <a:avLst>
              <a:gd name="adj1" fmla="val -96170"/>
              <a:gd name="adj2" fmla="val -60578"/>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400" b="1" kern="0" dirty="0">
                <a:solidFill>
                  <a:schemeClr val="tx1"/>
                </a:solidFill>
              </a:rPr>
              <a:t>Feiern Sie Ihre Erfolge idealerweise mit dem Team!</a:t>
            </a:r>
            <a:r>
              <a:rPr lang="de-DE" sz="1400" kern="0" dirty="0">
                <a:solidFill>
                  <a:schemeClr val="tx1"/>
                </a:solidFill>
              </a:rPr>
              <a:t> </a:t>
            </a:r>
          </a:p>
          <a:p>
            <a:pPr marL="0" indent="0" algn="l">
              <a:buFontTx/>
              <a:buNone/>
            </a:pPr>
            <a:r>
              <a:rPr lang="de-DE" sz="1400" kern="0" dirty="0">
                <a:solidFill>
                  <a:schemeClr val="tx1"/>
                </a:solidFill>
              </a:rPr>
              <a:t>Erinnern Sie sich, Anerkennung und Belohnung dienen als Instrumente für einen erfolgreichen Veränderungsprozess.</a:t>
            </a:r>
          </a:p>
        </p:txBody>
      </p:sp>
      <p:sp>
        <p:nvSpPr>
          <p:cNvPr id="12" name="Inhaltsplatzhalter 2">
            <a:extLst>
              <a:ext uri="{FF2B5EF4-FFF2-40B4-BE49-F238E27FC236}">
                <a16:creationId xmlns:a16="http://schemas.microsoft.com/office/drawing/2014/main" id="{371D2A07-026A-8281-12A5-6BFF6BFA961A}"/>
              </a:ext>
            </a:extLst>
          </p:cNvPr>
          <p:cNvSpPr txBox="1">
            <a:spLocks/>
          </p:cNvSpPr>
          <p:nvPr/>
        </p:nvSpPr>
        <p:spPr bwMode="auto">
          <a:xfrm>
            <a:off x="592658" y="1429252"/>
            <a:ext cx="10687918" cy="104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endParaRPr lang="de-DE" sz="1400" b="1" kern="0" dirty="0"/>
          </a:p>
          <a:p>
            <a:pPr marL="0" indent="0">
              <a:buFontTx/>
              <a:buNone/>
            </a:pPr>
            <a:r>
              <a:rPr lang="de-DE" sz="1400" kern="0" dirty="0"/>
              <a:t>Wenn Sie die Status quo Erhebung abgeschlossen haben, haben Sie bereits drei Etappen des betrieblichen Klimaschutzes bewältigt und können nun in die nächste Phase übergehen: Die Zieldefinition und die Erstellung einer Klimastrategie, die in eine langfristige Verankerung der Ziele in der generellen Unternehmensstrategie führt.</a:t>
            </a:r>
          </a:p>
          <a:p>
            <a:pPr marL="0" indent="0">
              <a:buFontTx/>
              <a:buNone/>
            </a:pPr>
            <a:endParaRPr lang="de-DE" sz="1400" kern="0" dirty="0"/>
          </a:p>
          <a:p>
            <a:endParaRPr lang="de-DE" sz="1400" kern="0" dirty="0"/>
          </a:p>
        </p:txBody>
      </p:sp>
      <p:sp>
        <p:nvSpPr>
          <p:cNvPr id="3" name="Textfeld 2">
            <a:extLst>
              <a:ext uri="{FF2B5EF4-FFF2-40B4-BE49-F238E27FC236}">
                <a16:creationId xmlns:a16="http://schemas.microsoft.com/office/drawing/2014/main" id="{1DBBD865-01EE-944E-E9D7-A77CF6BC42CB}"/>
              </a:ext>
            </a:extLst>
          </p:cNvPr>
          <p:cNvSpPr txBox="1"/>
          <p:nvPr/>
        </p:nvSpPr>
        <p:spPr>
          <a:xfrm>
            <a:off x="712934" y="4750457"/>
            <a:ext cx="7920880" cy="1569660"/>
          </a:xfrm>
          <a:prstGeom prst="rect">
            <a:avLst/>
          </a:prstGeom>
          <a:noFill/>
        </p:spPr>
        <p:txBody>
          <a:bodyPr wrap="square" rtlCol="0">
            <a:spAutoFit/>
          </a:bodyPr>
          <a:lstStyle/>
          <a:p>
            <a:pPr algn="l"/>
            <a:r>
              <a:rPr lang="de-DE" sz="1200" b="1" dirty="0"/>
              <a:t>In diesem Schritt</a:t>
            </a:r>
          </a:p>
          <a:p>
            <a:pPr marL="342900" indent="-342900" algn="l">
              <a:buFont typeface="Arial" panose="020B0604020202020204" pitchFamily="34" charset="0"/>
              <a:buChar char="•"/>
            </a:pPr>
            <a:r>
              <a:rPr lang="de-DE" sz="1200" dirty="0">
                <a:highlight>
                  <a:srgbClr val="FFFFFF"/>
                </a:highlight>
                <a:hlinkClick r:id="rId7" action="ppaction://hlinksldjump">
                  <a:extLst>
                    <a:ext uri="{A12FA001-AC4F-418D-AE19-62706E023703}">
                      <ahyp:hlinkClr xmlns:ahyp="http://schemas.microsoft.com/office/drawing/2018/hyperlinkcolor" val="tx"/>
                    </a:ext>
                  </a:extLst>
                </a:hlinkClick>
              </a:rPr>
              <a:t>Werten Sie Ihre Klimabilanz aus</a:t>
            </a:r>
            <a:endParaRPr lang="de-DE" sz="1200" dirty="0">
              <a:highlight>
                <a:srgbClr val="FFFFFF"/>
              </a:highlight>
            </a:endParaRPr>
          </a:p>
          <a:p>
            <a:pPr marL="342900" indent="-342900" algn="l">
              <a:buFont typeface="Arial" panose="020B0604020202020204" pitchFamily="34" charset="0"/>
              <a:buChar char="•"/>
            </a:pPr>
            <a:r>
              <a:rPr lang="de-DE" sz="1200" dirty="0">
                <a:highlight>
                  <a:srgbClr val="FFFFFF"/>
                </a:highlight>
                <a:hlinkClick r:id="rId8" action="ppaction://hlinksldjump">
                  <a:extLst>
                    <a:ext uri="{A12FA001-AC4F-418D-AE19-62706E023703}">
                      <ahyp:hlinkClr xmlns:ahyp="http://schemas.microsoft.com/office/drawing/2018/hyperlinkcolor" val="tx"/>
                    </a:ext>
                  </a:extLst>
                </a:hlinkClick>
              </a:rPr>
              <a:t>Leiten Sie Handlungsfelder ab</a:t>
            </a:r>
            <a:endParaRPr lang="de-DE" sz="1200" dirty="0">
              <a:highlight>
                <a:srgbClr val="FFFFFF"/>
              </a:highlight>
            </a:endParaRPr>
          </a:p>
          <a:p>
            <a:pPr marL="342900" indent="-342900" algn="l">
              <a:buFont typeface="Arial" panose="020B0604020202020204" pitchFamily="34" charset="0"/>
              <a:buChar char="•"/>
            </a:pPr>
            <a:r>
              <a:rPr lang="de-DE" sz="1200" dirty="0">
                <a:highlight>
                  <a:srgbClr val="FFFFFF"/>
                </a:highlight>
                <a:hlinkClick r:id="rId9" action="ppaction://hlinksldjump">
                  <a:extLst>
                    <a:ext uri="{A12FA001-AC4F-418D-AE19-62706E023703}">
                      <ahyp:hlinkClr xmlns:ahyp="http://schemas.microsoft.com/office/drawing/2018/hyperlinkcolor" val="tx"/>
                    </a:ext>
                  </a:extLst>
                </a:hlinkClick>
              </a:rPr>
              <a:t>Diskutieren Sie Ihr Ambitionsniveau</a:t>
            </a:r>
            <a:endParaRPr lang="de-DE" sz="1200" dirty="0">
              <a:highlight>
                <a:srgbClr val="FFFFFF"/>
              </a:highlight>
              <a:hlinkClick r:id="rId10" action="ppaction://hlinksldjump">
                <a:extLst>
                  <a:ext uri="{A12FA001-AC4F-418D-AE19-62706E023703}">
                    <ahyp:hlinkClr xmlns:ahyp="http://schemas.microsoft.com/office/drawing/2018/hyperlinkcolor" val="tx"/>
                  </a:ext>
                </a:extLst>
              </a:hlinkClick>
            </a:endParaRPr>
          </a:p>
          <a:p>
            <a:pPr marL="342900" indent="-342900" algn="l">
              <a:buFont typeface="Arial" panose="020B0604020202020204" pitchFamily="34" charset="0"/>
              <a:buChar char="•"/>
            </a:pPr>
            <a:r>
              <a:rPr lang="de-DE" sz="1200" dirty="0">
                <a:highlight>
                  <a:srgbClr val="FFFFFF"/>
                </a:highlight>
                <a:hlinkClick r:id="rId10" action="ppaction://hlinksldjump">
                  <a:extLst>
                    <a:ext uri="{A12FA001-AC4F-418D-AE19-62706E023703}">
                      <ahyp:hlinkClr xmlns:ahyp="http://schemas.microsoft.com/office/drawing/2018/hyperlinkcolor" val="tx"/>
                    </a:ext>
                  </a:extLst>
                </a:hlinkClick>
              </a:rPr>
              <a:t>Formulieren Sie eine Klimastrategie</a:t>
            </a:r>
            <a:endParaRPr lang="de-DE" sz="1200" dirty="0">
              <a:highlight>
                <a:srgbClr val="FFFFFF"/>
              </a:highlight>
            </a:endParaRPr>
          </a:p>
          <a:p>
            <a:pPr marL="342900" indent="-342900" algn="l">
              <a:buFont typeface="Arial" panose="020B0604020202020204" pitchFamily="34" charset="0"/>
              <a:buChar char="•"/>
            </a:pPr>
            <a:r>
              <a:rPr lang="de-DE" sz="1200" dirty="0">
                <a:highlight>
                  <a:srgbClr val="FFFFFF"/>
                </a:highlight>
                <a:hlinkClick r:id="rId8" action="ppaction://hlinksldjump">
                  <a:extLst>
                    <a:ext uri="{A12FA001-AC4F-418D-AE19-62706E023703}">
                      <ahyp:hlinkClr xmlns:ahyp="http://schemas.microsoft.com/office/drawing/2018/hyperlinkcolor" val="tx"/>
                    </a:ext>
                  </a:extLst>
                </a:hlinkClick>
              </a:rPr>
              <a:t>Leiten Sie Handlungsfelder ab</a:t>
            </a:r>
            <a:endParaRPr lang="de-DE" sz="1200" dirty="0">
              <a:highlight>
                <a:srgbClr val="FFFFFF"/>
              </a:highlight>
            </a:endParaRPr>
          </a:p>
          <a:p>
            <a:pPr marL="342900" indent="-342900" algn="l">
              <a:buFont typeface="Arial" panose="020B0604020202020204" pitchFamily="34" charset="0"/>
              <a:buChar char="•"/>
            </a:pPr>
            <a:r>
              <a:rPr lang="de-DE" sz="1200" dirty="0">
                <a:highlight>
                  <a:srgbClr val="FFFFFF"/>
                </a:highlight>
                <a:hlinkClick r:id="rId11" action="ppaction://hlinksldjump">
                  <a:extLst>
                    <a:ext uri="{A12FA001-AC4F-418D-AE19-62706E023703}">
                      <ahyp:hlinkClr xmlns:ahyp="http://schemas.microsoft.com/office/drawing/2018/hyperlinkcolor" val="tx"/>
                    </a:ext>
                  </a:extLst>
                </a:hlinkClick>
              </a:rPr>
              <a:t>Formulieren Sie Ziele</a:t>
            </a:r>
            <a:endParaRPr lang="de-DE" sz="1200" dirty="0">
              <a:highlight>
                <a:srgbClr val="FFFFFF"/>
              </a:highlight>
            </a:endParaRPr>
          </a:p>
          <a:p>
            <a:pPr marL="342900" indent="-342900" algn="l">
              <a:buFont typeface="Arial" panose="020B0604020202020204" pitchFamily="34" charset="0"/>
              <a:buChar char="•"/>
            </a:pPr>
            <a:r>
              <a:rPr lang="de-DE" sz="1200" dirty="0">
                <a:highlight>
                  <a:srgbClr val="FFFFFF"/>
                </a:highlight>
                <a:hlinkClick r:id="rId12" action="ppaction://hlinksldjump">
                  <a:extLst>
                    <a:ext uri="{A12FA001-AC4F-418D-AE19-62706E023703}">
                      <ahyp:hlinkClr xmlns:ahyp="http://schemas.microsoft.com/office/drawing/2018/hyperlinkcolor" val="tx"/>
                    </a:ext>
                  </a:extLst>
                </a:hlinkClick>
              </a:rPr>
              <a:t>Bekommen Sie Informationen zum Thema Klimaneutralität und Kompensation</a:t>
            </a:r>
            <a:endParaRPr lang="de-DE" sz="1400" dirty="0">
              <a:highlight>
                <a:srgbClr val="FFFFFF"/>
              </a:highlight>
            </a:endParaRPr>
          </a:p>
        </p:txBody>
      </p:sp>
      <p:pic>
        <p:nvPicPr>
          <p:cNvPr id="7" name="Grafik 6" descr="Krabbeln mit einfarbiger Füllung">
            <a:extLst>
              <a:ext uri="{FF2B5EF4-FFF2-40B4-BE49-F238E27FC236}">
                <a16:creationId xmlns:a16="http://schemas.microsoft.com/office/drawing/2014/main" id="{DDEF0C0D-668F-2F8B-09C4-6087C95ECA4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4458" y="3662920"/>
            <a:ext cx="288000" cy="288000"/>
          </a:xfrm>
          <a:prstGeom prst="rect">
            <a:avLst/>
          </a:prstGeom>
        </p:spPr>
      </p:pic>
      <p:pic>
        <p:nvPicPr>
          <p:cNvPr id="8" name="Grafik 7" descr="Lupe mit einfarbiger Füllung">
            <a:extLst>
              <a:ext uri="{FF2B5EF4-FFF2-40B4-BE49-F238E27FC236}">
                <a16:creationId xmlns:a16="http://schemas.microsoft.com/office/drawing/2014/main" id="{E9BFD651-F2E8-B515-8624-103F23E23F0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90598" y="3672993"/>
            <a:ext cx="288000" cy="288000"/>
          </a:xfrm>
          <a:prstGeom prst="rect">
            <a:avLst/>
          </a:prstGeom>
        </p:spPr>
      </p:pic>
      <p:pic>
        <p:nvPicPr>
          <p:cNvPr id="9" name="Grafik 8" descr="Lupe mit einfarbiger Füllung">
            <a:extLst>
              <a:ext uri="{FF2B5EF4-FFF2-40B4-BE49-F238E27FC236}">
                <a16:creationId xmlns:a16="http://schemas.microsoft.com/office/drawing/2014/main" id="{A33FA5C4-1C66-59AC-2BF6-799607B38BC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93192" y="3662920"/>
            <a:ext cx="288000" cy="288000"/>
          </a:xfrm>
          <a:prstGeom prst="rect">
            <a:avLst/>
          </a:prstGeom>
        </p:spPr>
      </p:pic>
      <p:pic>
        <p:nvPicPr>
          <p:cNvPr id="10" name="Grafik 9" descr="Lupe mit einfarbiger Füllung">
            <a:extLst>
              <a:ext uri="{FF2B5EF4-FFF2-40B4-BE49-F238E27FC236}">
                <a16:creationId xmlns:a16="http://schemas.microsoft.com/office/drawing/2014/main" id="{588C10B1-DBF3-9793-0838-E0A5C06D780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732208" y="3677974"/>
            <a:ext cx="288000" cy="288000"/>
          </a:xfrm>
          <a:prstGeom prst="rect">
            <a:avLst/>
          </a:prstGeom>
        </p:spPr>
      </p:pic>
      <p:pic>
        <p:nvPicPr>
          <p:cNvPr id="20" name="Grafik 19" descr="Volltreffer mit einfarbiger Füllung">
            <a:extLst>
              <a:ext uri="{FF2B5EF4-FFF2-40B4-BE49-F238E27FC236}">
                <a16:creationId xmlns:a16="http://schemas.microsoft.com/office/drawing/2014/main" id="{2BF601A2-616E-08D9-DE0A-6A9A3F721AA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54176" y="3656653"/>
            <a:ext cx="288000" cy="288000"/>
          </a:xfrm>
          <a:prstGeom prst="rect">
            <a:avLst/>
          </a:prstGeom>
        </p:spPr>
      </p:pic>
    </p:spTree>
    <p:extLst>
      <p:ext uri="{BB962C8B-B14F-4D97-AF65-F5344CB8AC3E}">
        <p14:creationId xmlns:p14="http://schemas.microsoft.com/office/powerpoint/2010/main" val="3435793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6E0E3-B6A2-8BD8-CCD0-F6673B41F868}"/>
              </a:ext>
            </a:extLst>
          </p:cNvPr>
          <p:cNvSpPr>
            <a:spLocks noGrp="1"/>
          </p:cNvSpPr>
          <p:nvPr>
            <p:ph type="title"/>
          </p:nvPr>
        </p:nvSpPr>
        <p:spPr/>
        <p:txBody>
          <a:bodyPr/>
          <a:lstStyle/>
          <a:p>
            <a:r>
              <a:rPr lang="de-DE" sz="2400" dirty="0"/>
              <a:t>Auswertung der Klimabilanz</a:t>
            </a:r>
          </a:p>
        </p:txBody>
      </p:sp>
      <p:sp>
        <p:nvSpPr>
          <p:cNvPr id="4" name="Fußzeilenplatzhalter 3">
            <a:extLst>
              <a:ext uri="{FF2B5EF4-FFF2-40B4-BE49-F238E27FC236}">
                <a16:creationId xmlns:a16="http://schemas.microsoft.com/office/drawing/2014/main" id="{AE58F783-E2CB-83C0-95A9-CF3618AFF6D4}"/>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4E75241D-0FE3-5DE8-076F-80947D040610}"/>
              </a:ext>
            </a:extLst>
          </p:cNvPr>
          <p:cNvSpPr>
            <a:spLocks noGrp="1"/>
          </p:cNvSpPr>
          <p:nvPr>
            <p:ph type="sldNum" sz="quarter" idx="4"/>
          </p:nvPr>
        </p:nvSpPr>
        <p:spPr/>
        <p:txBody>
          <a:bodyPr/>
          <a:lstStyle/>
          <a:p>
            <a:fld id="{894680D0-7A83-433A-9719-C4143F27F647}" type="slidenum">
              <a:rPr lang="de-DE" smtClean="0"/>
              <a:pPr/>
              <a:t>35</a:t>
            </a:fld>
            <a:endParaRPr lang="de-DE" dirty="0"/>
          </a:p>
        </p:txBody>
      </p:sp>
      <p:sp>
        <p:nvSpPr>
          <p:cNvPr id="6" name="Rechteck 5">
            <a:extLst>
              <a:ext uri="{FF2B5EF4-FFF2-40B4-BE49-F238E27FC236}">
                <a16:creationId xmlns:a16="http://schemas.microsoft.com/office/drawing/2014/main" id="{9E7047F1-E19A-EC18-9A6D-2D6A04B8F171}"/>
              </a:ext>
            </a:extLst>
          </p:cNvPr>
          <p:cNvSpPr/>
          <p:nvPr/>
        </p:nvSpPr>
        <p:spPr bwMode="auto">
          <a:xfrm>
            <a:off x="7577451" y="1848049"/>
            <a:ext cx="4320000" cy="3786882"/>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600"/>
              </a:spcBef>
            </a:pPr>
            <a:r>
              <a:rPr lang="de-DE" sz="1400" b="1" dirty="0"/>
              <a:t>Die Analyse der Ergebnisse </a:t>
            </a:r>
          </a:p>
          <a:p>
            <a:pPr algn="l">
              <a:spcBef>
                <a:spcPts val="600"/>
              </a:spcBef>
            </a:pPr>
            <a:r>
              <a:rPr lang="de-DE" sz="1400" dirty="0"/>
              <a:t>Die Bilanz ist fertig. Im ecocockpit werden Ihnen für die Auswertung Grafiken und Tabellen zur Verfügung gestellt. </a:t>
            </a:r>
          </a:p>
          <a:p>
            <a:pPr algn="l">
              <a:spcBef>
                <a:spcPts val="600"/>
              </a:spcBef>
            </a:pPr>
            <a:endParaRPr lang="de-DE" sz="1400" dirty="0">
              <a:sym typeface="Wingdings" panose="05000000000000000000" pitchFamily="2" charset="2"/>
            </a:endParaRPr>
          </a:p>
          <a:p>
            <a:pPr algn="l">
              <a:spcBef>
                <a:spcPts val="600"/>
              </a:spcBef>
            </a:pPr>
            <a:r>
              <a:rPr lang="de-DE" sz="1400" dirty="0">
                <a:sym typeface="Wingdings" panose="05000000000000000000" pitchFamily="2" charset="2"/>
              </a:rPr>
              <a:t>Was können Sie erkennen?</a:t>
            </a:r>
          </a:p>
          <a:p>
            <a:pPr marL="285750" indent="-285750" algn="l">
              <a:buFont typeface="Arial" panose="020B0604020202020204" pitchFamily="34" charset="0"/>
              <a:buChar char="•"/>
            </a:pPr>
            <a:r>
              <a:rPr lang="de-DE" sz="1400" dirty="0">
                <a:sym typeface="Wingdings" panose="05000000000000000000" pitchFamily="2" charset="2"/>
              </a:rPr>
              <a:t>Sie sehen, welche </a:t>
            </a:r>
            <a:r>
              <a:rPr lang="de-DE" sz="1400" b="1" dirty="0">
                <a:sym typeface="Wingdings" panose="05000000000000000000" pitchFamily="2" charset="2"/>
              </a:rPr>
              <a:t>Scopes und Positionen </a:t>
            </a:r>
            <a:r>
              <a:rPr lang="de-DE" sz="1400" dirty="0">
                <a:sym typeface="Wingdings" panose="05000000000000000000" pitchFamily="2" charset="2"/>
              </a:rPr>
              <a:t>den </a:t>
            </a:r>
            <a:r>
              <a:rPr lang="de-DE" sz="1400" b="1" dirty="0">
                <a:sym typeface="Wingdings" panose="05000000000000000000" pitchFamily="2" charset="2"/>
              </a:rPr>
              <a:t>Schwerpunkt</a:t>
            </a:r>
            <a:r>
              <a:rPr lang="de-DE" sz="1400" dirty="0">
                <a:sym typeface="Wingdings" panose="05000000000000000000" pitchFamily="2" charset="2"/>
              </a:rPr>
              <a:t> Ihrer Emissionen ausmachen.</a:t>
            </a:r>
          </a:p>
          <a:p>
            <a:pPr marL="285750" indent="-285750" algn="l">
              <a:buFont typeface="Arial" panose="020B0604020202020204" pitchFamily="34" charset="0"/>
              <a:buChar char="•"/>
            </a:pPr>
            <a:r>
              <a:rPr lang="de-DE" sz="1400" dirty="0">
                <a:sym typeface="Wingdings" panose="05000000000000000000" pitchFamily="2" charset="2"/>
              </a:rPr>
              <a:t>Die Schwerpunkte können auch Schwerpunkte für Ihre Klimaziele sein, müssen es aber nicht.</a:t>
            </a:r>
          </a:p>
          <a:p>
            <a:pPr marL="285750" indent="-285750" algn="l">
              <a:buFont typeface="Arial" panose="020B0604020202020204" pitchFamily="34" charset="0"/>
              <a:buChar char="•"/>
            </a:pPr>
            <a:r>
              <a:rPr lang="de-DE" sz="1400" dirty="0">
                <a:sym typeface="Wingdings" panose="05000000000000000000" pitchFamily="2" charset="2"/>
              </a:rPr>
              <a:t>Denken Sie im nächsten Schritt darüber nach, </a:t>
            </a:r>
            <a:r>
              <a:rPr lang="de-DE" sz="1400" b="1" dirty="0">
                <a:sym typeface="Wingdings" panose="05000000000000000000" pitchFamily="2" charset="2"/>
              </a:rPr>
              <a:t>ob und wie </a:t>
            </a:r>
            <a:r>
              <a:rPr lang="de-DE" sz="1400" dirty="0">
                <a:sym typeface="Wingdings" panose="05000000000000000000" pitchFamily="2" charset="2"/>
              </a:rPr>
              <a:t>Sie diese Positionen </a:t>
            </a:r>
            <a:r>
              <a:rPr lang="de-DE" sz="1400" b="1" dirty="0">
                <a:sym typeface="Wingdings" panose="05000000000000000000" pitchFamily="2" charset="2"/>
              </a:rPr>
              <a:t>beeinflussen</a:t>
            </a:r>
            <a:r>
              <a:rPr lang="de-DE" sz="1400" dirty="0">
                <a:sym typeface="Wingdings" panose="05000000000000000000" pitchFamily="2" charset="2"/>
              </a:rPr>
              <a:t> können  Je höher Ihr Einfluss, desto mehr können Sie bewegen, kurzfristig und auch langfristig.</a:t>
            </a:r>
          </a:p>
          <a:p>
            <a:pPr algn="l">
              <a:spcBef>
                <a:spcPts val="600"/>
              </a:spcBef>
            </a:pPr>
            <a:endParaRPr lang="de-DE" sz="1400" dirty="0">
              <a:sym typeface="Wingdings" panose="05000000000000000000" pitchFamily="2" charset="2"/>
            </a:endParaRPr>
          </a:p>
        </p:txBody>
      </p:sp>
      <p:pic>
        <p:nvPicPr>
          <p:cNvPr id="10" name="Grafik 9">
            <a:extLst>
              <a:ext uri="{FF2B5EF4-FFF2-40B4-BE49-F238E27FC236}">
                <a16:creationId xmlns:a16="http://schemas.microsoft.com/office/drawing/2014/main" id="{B84CB454-81FC-ACD9-4FB5-0993B682285A}"/>
              </a:ext>
            </a:extLst>
          </p:cNvPr>
          <p:cNvPicPr>
            <a:picLocks noChangeAspect="1"/>
          </p:cNvPicPr>
          <p:nvPr/>
        </p:nvPicPr>
        <p:blipFill rotWithShape="1">
          <a:blip r:embed="rId2"/>
          <a:srcRect l="1000" t="14054" r="33000"/>
          <a:stretch/>
        </p:blipFill>
        <p:spPr>
          <a:xfrm>
            <a:off x="551384" y="1604795"/>
            <a:ext cx="4896544" cy="3644303"/>
          </a:xfrm>
          <a:prstGeom prst="rect">
            <a:avLst/>
          </a:prstGeom>
        </p:spPr>
      </p:pic>
      <p:pic>
        <p:nvPicPr>
          <p:cNvPr id="12" name="Grafik 11">
            <a:extLst>
              <a:ext uri="{FF2B5EF4-FFF2-40B4-BE49-F238E27FC236}">
                <a16:creationId xmlns:a16="http://schemas.microsoft.com/office/drawing/2014/main" id="{96B2E55F-209D-B360-261F-1D1E2AD7B7EB}"/>
              </a:ext>
            </a:extLst>
          </p:cNvPr>
          <p:cNvPicPr>
            <a:picLocks noChangeAspect="1"/>
          </p:cNvPicPr>
          <p:nvPr/>
        </p:nvPicPr>
        <p:blipFill rotWithShape="1">
          <a:blip r:embed="rId3"/>
          <a:srcRect l="8179" t="20223" r="7976" b="19034"/>
          <a:stretch/>
        </p:blipFill>
        <p:spPr>
          <a:xfrm>
            <a:off x="568976" y="5076400"/>
            <a:ext cx="4896544" cy="1399012"/>
          </a:xfrm>
          <a:prstGeom prst="rect">
            <a:avLst/>
          </a:prstGeom>
        </p:spPr>
      </p:pic>
      <p:sp>
        <p:nvSpPr>
          <p:cNvPr id="3" name="Sprechblase: rechteckig mit abgerundeten Ecken 2">
            <a:extLst>
              <a:ext uri="{FF2B5EF4-FFF2-40B4-BE49-F238E27FC236}">
                <a16:creationId xmlns:a16="http://schemas.microsoft.com/office/drawing/2014/main" id="{04ADD239-9A14-0BE5-0840-04A519E4BD93}"/>
              </a:ext>
            </a:extLst>
          </p:cNvPr>
          <p:cNvSpPr/>
          <p:nvPr/>
        </p:nvSpPr>
        <p:spPr>
          <a:xfrm>
            <a:off x="5638109" y="1914418"/>
            <a:ext cx="1766753" cy="3702943"/>
          </a:xfrm>
          <a:prstGeom prst="wedgeRoundRectCallout">
            <a:avLst>
              <a:gd name="adj1" fmla="val -77585"/>
              <a:gd name="adj2" fmla="val -4831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50" kern="0" dirty="0">
                <a:solidFill>
                  <a:schemeClr val="tx1"/>
                </a:solidFill>
              </a:rPr>
              <a:t>In der Klimabilanz der Molkerei „Weitblick“ wird beispielsweise deutlich, dass bei den Scope 1 und 2 Emissionen in der Produktion am Firmenstandort das Thema Wärme ins Gewicht fällt. Für Scope 3 ist besonders Kategorie 1 mit dem eingekauften Rohstoff Milch und die Verpackung des Endprodukts ausschlaggebend.</a:t>
            </a:r>
          </a:p>
        </p:txBody>
      </p:sp>
      <p:sp>
        <p:nvSpPr>
          <p:cNvPr id="7" name="Textfeld 8">
            <a:extLst>
              <a:ext uri="{FF2B5EF4-FFF2-40B4-BE49-F238E27FC236}">
                <a16:creationId xmlns:a16="http://schemas.microsoft.com/office/drawing/2014/main" id="{8D3EBDB9-EFD0-732B-AC8D-99EF2BD7AE6B}"/>
              </a:ext>
            </a:extLst>
          </p:cNvPr>
          <p:cNvSpPr txBox="1"/>
          <p:nvPr/>
        </p:nvSpPr>
        <p:spPr>
          <a:xfrm>
            <a:off x="5464696" y="6239377"/>
            <a:ext cx="2783461" cy="230832"/>
          </a:xfrm>
          <a:prstGeom prst="rect">
            <a:avLst/>
          </a:prstGeom>
          <a:noFill/>
        </p:spPr>
        <p:txBody>
          <a:bodyPr wrap="square" rtlCol="0">
            <a:spAutoFit/>
          </a:bodyPr>
          <a:lstStyle/>
          <a:p>
            <a:pPr algn="l"/>
            <a:r>
              <a:rPr lang="de-DE" sz="900" i="1" dirty="0">
                <a:latin typeface="+mj-lt"/>
              </a:rPr>
              <a:t>Quelle: </a:t>
            </a:r>
            <a:r>
              <a:rPr lang="de-DE" sz="900" i="1" dirty="0">
                <a:latin typeface="+mn-lt"/>
              </a:rPr>
              <a:t>Grafiken erstellt im ecocockpit</a:t>
            </a:r>
            <a:endParaRPr lang="de-DE" sz="900" i="1" dirty="0">
              <a:latin typeface="+mj-lt"/>
            </a:endParaRPr>
          </a:p>
        </p:txBody>
      </p:sp>
      <p:sp>
        <p:nvSpPr>
          <p:cNvPr id="8" name="Textfeld 8">
            <a:extLst>
              <a:ext uri="{FF2B5EF4-FFF2-40B4-BE49-F238E27FC236}">
                <a16:creationId xmlns:a16="http://schemas.microsoft.com/office/drawing/2014/main" id="{D2748A22-4B28-9920-E176-6E7B59C50732}"/>
              </a:ext>
            </a:extLst>
          </p:cNvPr>
          <p:cNvSpPr txBox="1"/>
          <p:nvPr/>
        </p:nvSpPr>
        <p:spPr>
          <a:xfrm>
            <a:off x="2855640" y="2492896"/>
            <a:ext cx="2160240" cy="738664"/>
          </a:xfrm>
          <a:prstGeom prst="rect">
            <a:avLst/>
          </a:prstGeom>
          <a:noFill/>
        </p:spPr>
        <p:txBody>
          <a:bodyPr wrap="square" rtlCol="0">
            <a:spAutoFit/>
          </a:bodyPr>
          <a:lstStyle/>
          <a:p>
            <a:pPr algn="l"/>
            <a:r>
              <a:rPr lang="de-DE" sz="1400" b="1" i="1" dirty="0">
                <a:latin typeface="+mj-lt"/>
              </a:rPr>
              <a:t>Anteil der Emissionen an den Gesamtemissionen</a:t>
            </a:r>
          </a:p>
        </p:txBody>
      </p:sp>
      <p:sp>
        <p:nvSpPr>
          <p:cNvPr id="9" name="Textfeld 8">
            <a:extLst>
              <a:ext uri="{FF2B5EF4-FFF2-40B4-BE49-F238E27FC236}">
                <a16:creationId xmlns:a16="http://schemas.microsoft.com/office/drawing/2014/main" id="{9682CB07-A281-A44E-6122-02A2E8FE4B80}"/>
              </a:ext>
            </a:extLst>
          </p:cNvPr>
          <p:cNvSpPr txBox="1"/>
          <p:nvPr/>
        </p:nvSpPr>
        <p:spPr>
          <a:xfrm>
            <a:off x="3420326" y="1632025"/>
            <a:ext cx="216024" cy="216024"/>
          </a:xfrm>
          <a:prstGeom prst="rect">
            <a:avLst/>
          </a:prstGeom>
          <a:solidFill>
            <a:srgbClr val="004857"/>
          </a:solidFill>
        </p:spPr>
        <p:txBody>
          <a:bodyPr wrap="square" rtlCol="0">
            <a:spAutoFit/>
          </a:bodyPr>
          <a:lstStyle/>
          <a:p>
            <a:pPr algn="l"/>
            <a:endParaRPr lang="de-DE" sz="2000" dirty="0"/>
          </a:p>
        </p:txBody>
      </p:sp>
      <p:sp>
        <p:nvSpPr>
          <p:cNvPr id="11" name="Textfeld 10">
            <a:extLst>
              <a:ext uri="{FF2B5EF4-FFF2-40B4-BE49-F238E27FC236}">
                <a16:creationId xmlns:a16="http://schemas.microsoft.com/office/drawing/2014/main" id="{41443DBF-B56C-05D7-8FA6-BE6AB20D1F0B}"/>
              </a:ext>
            </a:extLst>
          </p:cNvPr>
          <p:cNvSpPr txBox="1"/>
          <p:nvPr/>
        </p:nvSpPr>
        <p:spPr>
          <a:xfrm>
            <a:off x="3420326" y="1998755"/>
            <a:ext cx="216024" cy="216024"/>
          </a:xfrm>
          <a:prstGeom prst="rect">
            <a:avLst/>
          </a:prstGeom>
          <a:solidFill>
            <a:srgbClr val="95BF0D"/>
          </a:solidFill>
        </p:spPr>
        <p:txBody>
          <a:bodyPr wrap="square" rtlCol="0">
            <a:spAutoFit/>
          </a:bodyPr>
          <a:lstStyle/>
          <a:p>
            <a:pPr algn="l"/>
            <a:endParaRPr lang="de-DE" sz="2000" dirty="0"/>
          </a:p>
        </p:txBody>
      </p:sp>
      <p:sp>
        <p:nvSpPr>
          <p:cNvPr id="13" name="Textfeld 12">
            <a:extLst>
              <a:ext uri="{FF2B5EF4-FFF2-40B4-BE49-F238E27FC236}">
                <a16:creationId xmlns:a16="http://schemas.microsoft.com/office/drawing/2014/main" id="{36D9729C-2ABE-0170-ED4D-CC7FEB05F043}"/>
              </a:ext>
            </a:extLst>
          </p:cNvPr>
          <p:cNvSpPr txBox="1"/>
          <p:nvPr/>
        </p:nvSpPr>
        <p:spPr>
          <a:xfrm>
            <a:off x="3613089" y="1604821"/>
            <a:ext cx="2232248" cy="646331"/>
          </a:xfrm>
          <a:prstGeom prst="rect">
            <a:avLst/>
          </a:prstGeom>
          <a:noFill/>
        </p:spPr>
        <p:txBody>
          <a:bodyPr wrap="square" rtlCol="0">
            <a:spAutoFit/>
          </a:bodyPr>
          <a:lstStyle/>
          <a:p>
            <a:pPr algn="l"/>
            <a:r>
              <a:rPr lang="de-DE" sz="1200" dirty="0"/>
              <a:t>Überkategorie</a:t>
            </a:r>
          </a:p>
          <a:p>
            <a:pPr algn="l"/>
            <a:endParaRPr lang="de-DE" sz="1200" dirty="0"/>
          </a:p>
          <a:p>
            <a:pPr algn="l"/>
            <a:r>
              <a:rPr lang="de-DE" sz="1200" dirty="0"/>
              <a:t>Unterkategorie</a:t>
            </a:r>
          </a:p>
        </p:txBody>
      </p:sp>
    </p:spTree>
    <p:extLst>
      <p:ext uri="{BB962C8B-B14F-4D97-AF65-F5344CB8AC3E}">
        <p14:creationId xmlns:p14="http://schemas.microsoft.com/office/powerpoint/2010/main" val="3947833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1DDCE38-250E-6C61-5EB3-46B7849D7E1E}"/>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A52274C4-2525-3CC0-22A5-66435EA70C19}"/>
              </a:ext>
            </a:extLst>
          </p:cNvPr>
          <p:cNvSpPr>
            <a:spLocks noGrp="1"/>
          </p:cNvSpPr>
          <p:nvPr>
            <p:ph type="sldNum" sz="quarter" idx="4"/>
          </p:nvPr>
        </p:nvSpPr>
        <p:spPr/>
        <p:txBody>
          <a:bodyPr/>
          <a:lstStyle/>
          <a:p>
            <a:fld id="{894680D0-7A83-433A-9719-C4143F27F647}" type="slidenum">
              <a:rPr lang="de-DE" smtClean="0"/>
              <a:pPr/>
              <a:t>36</a:t>
            </a:fld>
            <a:endParaRPr lang="de-DE" dirty="0"/>
          </a:p>
        </p:txBody>
      </p:sp>
      <p:grpSp>
        <p:nvGrpSpPr>
          <p:cNvPr id="45" name="Gruppieren 44">
            <a:extLst>
              <a:ext uri="{FF2B5EF4-FFF2-40B4-BE49-F238E27FC236}">
                <a16:creationId xmlns:a16="http://schemas.microsoft.com/office/drawing/2014/main" id="{909450BC-731F-AF19-75B0-653CF67A8323}"/>
              </a:ext>
            </a:extLst>
          </p:cNvPr>
          <p:cNvGrpSpPr/>
          <p:nvPr/>
        </p:nvGrpSpPr>
        <p:grpSpPr>
          <a:xfrm>
            <a:off x="3677988" y="2554203"/>
            <a:ext cx="3578643" cy="2740442"/>
            <a:chOff x="-239639" y="1601382"/>
            <a:chExt cx="7562147" cy="4769924"/>
          </a:xfrm>
        </p:grpSpPr>
        <p:cxnSp>
          <p:nvCxnSpPr>
            <p:cNvPr id="25" name="Gerade Verbindung mit Pfeil 24">
              <a:extLst>
                <a:ext uri="{FF2B5EF4-FFF2-40B4-BE49-F238E27FC236}">
                  <a16:creationId xmlns:a16="http://schemas.microsoft.com/office/drawing/2014/main" id="{79D06EF0-13AF-2D4B-3E62-6821F8D6AB80}"/>
                </a:ext>
              </a:extLst>
            </p:cNvPr>
            <p:cNvCxnSpPr>
              <a:cxnSpLocks/>
            </p:cNvCxnSpPr>
            <p:nvPr/>
          </p:nvCxnSpPr>
          <p:spPr>
            <a:xfrm flipV="1">
              <a:off x="1010042" y="1910468"/>
              <a:ext cx="0" cy="381600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cxnSp>
          <p:nvCxnSpPr>
            <p:cNvPr id="26" name="Gerade Verbindung mit Pfeil 25">
              <a:extLst>
                <a:ext uri="{FF2B5EF4-FFF2-40B4-BE49-F238E27FC236}">
                  <a16:creationId xmlns:a16="http://schemas.microsoft.com/office/drawing/2014/main" id="{256F63D6-75D8-5E73-0183-51B4FB1AFD5A}"/>
                </a:ext>
              </a:extLst>
            </p:cNvPr>
            <p:cNvCxnSpPr>
              <a:cxnSpLocks/>
            </p:cNvCxnSpPr>
            <p:nvPr/>
          </p:nvCxnSpPr>
          <p:spPr>
            <a:xfrm>
              <a:off x="1162442" y="5878868"/>
              <a:ext cx="5256000" cy="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sp>
          <p:nvSpPr>
            <p:cNvPr id="27" name="Textfeld 26">
              <a:extLst>
                <a:ext uri="{FF2B5EF4-FFF2-40B4-BE49-F238E27FC236}">
                  <a16:creationId xmlns:a16="http://schemas.microsoft.com/office/drawing/2014/main" id="{BF89E456-2D50-90D6-888B-88785FF14BF7}"/>
                </a:ext>
              </a:extLst>
            </p:cNvPr>
            <p:cNvSpPr txBox="1"/>
            <p:nvPr/>
          </p:nvSpPr>
          <p:spPr>
            <a:xfrm>
              <a:off x="-239639" y="5730478"/>
              <a:ext cx="1176755" cy="401779"/>
            </a:xfrm>
            <a:prstGeom prst="rect">
              <a:avLst/>
            </a:prstGeom>
            <a:noFill/>
          </p:spPr>
          <p:txBody>
            <a:bodyPr wrap="square" rtlCol="0">
              <a:spAutoFit/>
            </a:bodyPr>
            <a:lstStyle/>
            <a:p>
              <a:r>
                <a:rPr lang="de-DE" sz="900" dirty="0"/>
                <a:t>gering</a:t>
              </a:r>
            </a:p>
          </p:txBody>
        </p:sp>
        <p:sp>
          <p:nvSpPr>
            <p:cNvPr id="28" name="Textfeld 27">
              <a:extLst>
                <a:ext uri="{FF2B5EF4-FFF2-40B4-BE49-F238E27FC236}">
                  <a16:creationId xmlns:a16="http://schemas.microsoft.com/office/drawing/2014/main" id="{F1B7BF7C-3D0B-34E7-90F5-8E87F9D7C853}"/>
                </a:ext>
              </a:extLst>
            </p:cNvPr>
            <p:cNvSpPr txBox="1"/>
            <p:nvPr/>
          </p:nvSpPr>
          <p:spPr>
            <a:xfrm>
              <a:off x="6345045" y="5733821"/>
              <a:ext cx="977463" cy="401779"/>
            </a:xfrm>
            <a:prstGeom prst="rect">
              <a:avLst/>
            </a:prstGeom>
            <a:noFill/>
          </p:spPr>
          <p:txBody>
            <a:bodyPr wrap="square" rtlCol="0">
              <a:spAutoFit/>
            </a:bodyPr>
            <a:lstStyle/>
            <a:p>
              <a:r>
                <a:rPr lang="de-DE" sz="900" dirty="0"/>
                <a:t>hoch</a:t>
              </a:r>
            </a:p>
          </p:txBody>
        </p:sp>
        <p:sp>
          <p:nvSpPr>
            <p:cNvPr id="29" name="Textfeld 28">
              <a:extLst>
                <a:ext uri="{FF2B5EF4-FFF2-40B4-BE49-F238E27FC236}">
                  <a16:creationId xmlns:a16="http://schemas.microsoft.com/office/drawing/2014/main" id="{15C8BE13-723E-A14A-316B-9E4C662419BC}"/>
                </a:ext>
              </a:extLst>
            </p:cNvPr>
            <p:cNvSpPr txBox="1"/>
            <p:nvPr/>
          </p:nvSpPr>
          <p:spPr>
            <a:xfrm>
              <a:off x="32579" y="1601382"/>
              <a:ext cx="977463" cy="401779"/>
            </a:xfrm>
            <a:prstGeom prst="rect">
              <a:avLst/>
            </a:prstGeom>
            <a:noFill/>
          </p:spPr>
          <p:txBody>
            <a:bodyPr wrap="square" rtlCol="0">
              <a:spAutoFit/>
            </a:bodyPr>
            <a:lstStyle/>
            <a:p>
              <a:r>
                <a:rPr lang="de-DE" sz="900" dirty="0"/>
                <a:t>hoch</a:t>
              </a:r>
            </a:p>
          </p:txBody>
        </p:sp>
        <p:cxnSp>
          <p:nvCxnSpPr>
            <p:cNvPr id="30" name="Gerader Verbinder 29">
              <a:extLst>
                <a:ext uri="{FF2B5EF4-FFF2-40B4-BE49-F238E27FC236}">
                  <a16:creationId xmlns:a16="http://schemas.microsoft.com/office/drawing/2014/main" id="{C31FA4CA-3F1A-12AC-CC76-B34710D3951E}"/>
                </a:ext>
              </a:extLst>
            </p:cNvPr>
            <p:cNvCxnSpPr/>
            <p:nvPr/>
          </p:nvCxnSpPr>
          <p:spPr>
            <a:xfrm>
              <a:off x="2722178" y="2026072"/>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5193531F-2D4B-D645-3266-19C2891786BC}"/>
                </a:ext>
              </a:extLst>
            </p:cNvPr>
            <p:cNvCxnSpPr/>
            <p:nvPr/>
          </p:nvCxnSpPr>
          <p:spPr>
            <a:xfrm>
              <a:off x="4619291" y="2052351"/>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917475F8-127D-A60E-F573-9E168A81D592}"/>
                </a:ext>
              </a:extLst>
            </p:cNvPr>
            <p:cNvCxnSpPr>
              <a:cxnSpLocks/>
            </p:cNvCxnSpPr>
            <p:nvPr/>
          </p:nvCxnSpPr>
          <p:spPr>
            <a:xfrm flipH="1">
              <a:off x="1487213" y="4560163"/>
              <a:ext cx="46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79FCD05-902C-C1A6-87A7-8847331B9D95}"/>
                </a:ext>
              </a:extLst>
            </p:cNvPr>
            <p:cNvCxnSpPr>
              <a:cxnSpLocks/>
            </p:cNvCxnSpPr>
            <p:nvPr/>
          </p:nvCxnSpPr>
          <p:spPr>
            <a:xfrm flipH="1">
              <a:off x="1487213" y="3241115"/>
              <a:ext cx="460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52720A8-F0B3-3421-AAC4-3B069C97F1F4}"/>
                </a:ext>
              </a:extLst>
            </p:cNvPr>
            <p:cNvSpPr txBox="1"/>
            <p:nvPr/>
          </p:nvSpPr>
          <p:spPr>
            <a:xfrm rot="16200000">
              <a:off x="-309009" y="3959423"/>
              <a:ext cx="2091561" cy="487779"/>
            </a:xfrm>
            <a:prstGeom prst="rect">
              <a:avLst/>
            </a:prstGeom>
            <a:noFill/>
          </p:spPr>
          <p:txBody>
            <a:bodyPr wrap="square" rtlCol="0">
              <a:spAutoFit/>
            </a:bodyPr>
            <a:lstStyle/>
            <a:p>
              <a:r>
                <a:rPr lang="de-DE" sz="900" dirty="0"/>
                <a:t>Emissionshöhe</a:t>
              </a:r>
            </a:p>
          </p:txBody>
        </p:sp>
        <p:sp>
          <p:nvSpPr>
            <p:cNvPr id="37" name="Textfeld 36">
              <a:extLst>
                <a:ext uri="{FF2B5EF4-FFF2-40B4-BE49-F238E27FC236}">
                  <a16:creationId xmlns:a16="http://schemas.microsoft.com/office/drawing/2014/main" id="{32C53E42-267D-B275-2B33-24C5184791A6}"/>
                </a:ext>
              </a:extLst>
            </p:cNvPr>
            <p:cNvSpPr txBox="1"/>
            <p:nvPr/>
          </p:nvSpPr>
          <p:spPr>
            <a:xfrm>
              <a:off x="736770" y="5969527"/>
              <a:ext cx="4439051" cy="401779"/>
            </a:xfrm>
            <a:prstGeom prst="rect">
              <a:avLst/>
            </a:prstGeom>
            <a:noFill/>
          </p:spPr>
          <p:txBody>
            <a:bodyPr wrap="square" rtlCol="0">
              <a:spAutoFit/>
            </a:bodyPr>
            <a:lstStyle/>
            <a:p>
              <a:r>
                <a:rPr lang="de-DE" sz="900" dirty="0"/>
                <a:t>Beeinflussbarkeit / Steuerbarkeit</a:t>
              </a:r>
            </a:p>
          </p:txBody>
        </p:sp>
        <p:sp>
          <p:nvSpPr>
            <p:cNvPr id="38" name="Ellipse 37">
              <a:extLst>
                <a:ext uri="{FF2B5EF4-FFF2-40B4-BE49-F238E27FC236}">
                  <a16:creationId xmlns:a16="http://schemas.microsoft.com/office/drawing/2014/main" id="{ABB9900B-4A8E-8469-0A60-994941A1ED2F}"/>
                </a:ext>
              </a:extLst>
            </p:cNvPr>
            <p:cNvSpPr/>
            <p:nvPr/>
          </p:nvSpPr>
          <p:spPr>
            <a:xfrm>
              <a:off x="4185081" y="4179416"/>
              <a:ext cx="868419"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700" b="1" dirty="0"/>
                <a:t>2</a:t>
              </a:r>
            </a:p>
          </p:txBody>
        </p:sp>
        <p:sp>
          <p:nvSpPr>
            <p:cNvPr id="41" name="Pfeil: Chevron 40">
              <a:extLst>
                <a:ext uri="{FF2B5EF4-FFF2-40B4-BE49-F238E27FC236}">
                  <a16:creationId xmlns:a16="http://schemas.microsoft.com/office/drawing/2014/main" id="{F8B88577-A917-C805-12BB-5B87323598BD}"/>
                </a:ext>
              </a:extLst>
            </p:cNvPr>
            <p:cNvSpPr/>
            <p:nvPr/>
          </p:nvSpPr>
          <p:spPr>
            <a:xfrm>
              <a:off x="5847907" y="1841406"/>
              <a:ext cx="868419" cy="1966362"/>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000" dirty="0">
                <a:solidFill>
                  <a:schemeClr val="tx1"/>
                </a:solidFill>
              </a:endParaRPr>
            </a:p>
          </p:txBody>
        </p:sp>
        <p:sp>
          <p:nvSpPr>
            <p:cNvPr id="46" name="Ellipse 45">
              <a:extLst>
                <a:ext uri="{FF2B5EF4-FFF2-40B4-BE49-F238E27FC236}">
                  <a16:creationId xmlns:a16="http://schemas.microsoft.com/office/drawing/2014/main" id="{DE1C6EA3-7633-ACB9-33CE-AEDDEC668953}"/>
                </a:ext>
              </a:extLst>
            </p:cNvPr>
            <p:cNvSpPr/>
            <p:nvPr/>
          </p:nvSpPr>
          <p:spPr>
            <a:xfrm>
              <a:off x="4202988" y="2933200"/>
              <a:ext cx="944300"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700" b="1" dirty="0"/>
                <a:t>1</a:t>
              </a:r>
            </a:p>
          </p:txBody>
        </p:sp>
        <p:sp>
          <p:nvSpPr>
            <p:cNvPr id="47" name="Ellipse 46">
              <a:extLst>
                <a:ext uri="{FF2B5EF4-FFF2-40B4-BE49-F238E27FC236}">
                  <a16:creationId xmlns:a16="http://schemas.microsoft.com/office/drawing/2014/main" id="{A48E680C-7BCD-F7D3-BC49-8CD64AB34DB2}"/>
                </a:ext>
              </a:extLst>
            </p:cNvPr>
            <p:cNvSpPr/>
            <p:nvPr/>
          </p:nvSpPr>
          <p:spPr>
            <a:xfrm>
              <a:off x="2270767" y="2482887"/>
              <a:ext cx="980403"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700" b="1" dirty="0"/>
                <a:t>3-1</a:t>
              </a:r>
            </a:p>
          </p:txBody>
        </p:sp>
        <p:sp>
          <p:nvSpPr>
            <p:cNvPr id="48" name="Ellipse 47">
              <a:extLst>
                <a:ext uri="{FF2B5EF4-FFF2-40B4-BE49-F238E27FC236}">
                  <a16:creationId xmlns:a16="http://schemas.microsoft.com/office/drawing/2014/main" id="{82ADA494-FD10-9D31-F880-6960F356B3D5}"/>
                </a:ext>
              </a:extLst>
            </p:cNvPr>
            <p:cNvSpPr/>
            <p:nvPr/>
          </p:nvSpPr>
          <p:spPr>
            <a:xfrm>
              <a:off x="3025764" y="3671340"/>
              <a:ext cx="1020239"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700" b="1" dirty="0"/>
                <a:t>3-5</a:t>
              </a:r>
            </a:p>
          </p:txBody>
        </p:sp>
      </p:grpSp>
      <p:sp>
        <p:nvSpPr>
          <p:cNvPr id="42" name="Rechteck 41">
            <a:extLst>
              <a:ext uri="{FF2B5EF4-FFF2-40B4-BE49-F238E27FC236}">
                <a16:creationId xmlns:a16="http://schemas.microsoft.com/office/drawing/2014/main" id="{FA9FB5B8-8F1B-23D5-8EC1-CCE8D069768C}"/>
              </a:ext>
            </a:extLst>
          </p:cNvPr>
          <p:cNvSpPr/>
          <p:nvPr/>
        </p:nvSpPr>
        <p:spPr bwMode="auto">
          <a:xfrm>
            <a:off x="7497989" y="2460345"/>
            <a:ext cx="4320000" cy="346261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600"/>
              </a:spcBef>
            </a:pPr>
            <a:r>
              <a:rPr lang="de-DE" sz="1200" b="1" dirty="0"/>
              <a:t>Die Analyse der Emissionshöhe und Beeinflussbarkeit ist nützlich für die Ableitung von Handlungsfeldern für die Klimastrategie. </a:t>
            </a:r>
          </a:p>
          <a:p>
            <a:pPr algn="l">
              <a:spcBef>
                <a:spcPts val="600"/>
              </a:spcBef>
            </a:pPr>
            <a:r>
              <a:rPr lang="de-DE" sz="1200" dirty="0"/>
              <a:t>Handlungsfelder helfen bei der Strukturierung der Themen und der Vergabe von Verantwortlichkeiten. Im Fall von Gebäuden liegt die Verantwortung beispielsweise beim Facility Management.</a:t>
            </a:r>
          </a:p>
          <a:p>
            <a:pPr algn="l">
              <a:spcBef>
                <a:spcPts val="600"/>
              </a:spcBef>
            </a:pPr>
            <a:r>
              <a:rPr lang="de-DE" sz="1200" dirty="0"/>
              <a:t>Mögliche Handlungsfelder (entlang des Beispiels):</a:t>
            </a:r>
          </a:p>
          <a:p>
            <a:pPr marL="342900" indent="-342900" algn="l">
              <a:spcBef>
                <a:spcPts val="600"/>
              </a:spcBef>
              <a:buAutoNum type="arabicPeriod"/>
            </a:pPr>
            <a:r>
              <a:rPr lang="de-DE" sz="1200" dirty="0"/>
              <a:t>Strategische Ebene: Kommunikation, Bewusstseinsbildung, Datenmanagement</a:t>
            </a:r>
          </a:p>
          <a:p>
            <a:pPr marL="342900" indent="-342900" algn="l">
              <a:spcBef>
                <a:spcPts val="600"/>
              </a:spcBef>
              <a:buAutoNum type="arabicPeriod"/>
            </a:pPr>
            <a:r>
              <a:rPr lang="de-DE" sz="1200" dirty="0"/>
              <a:t>Fuhrpark und Logistik: Elektrifizierung, Transportketten, Lager</a:t>
            </a:r>
          </a:p>
          <a:p>
            <a:pPr marL="342900" indent="-342900" algn="l">
              <a:spcBef>
                <a:spcPts val="600"/>
              </a:spcBef>
              <a:buAutoNum type="arabicPeriod"/>
            </a:pPr>
            <a:r>
              <a:rPr lang="de-DE" sz="1200" dirty="0"/>
              <a:t>Gebäude: Erneuerbare Energien am Standort, effiziente Prozesse</a:t>
            </a:r>
          </a:p>
          <a:p>
            <a:pPr marL="342900" indent="-342900" algn="l">
              <a:spcBef>
                <a:spcPts val="600"/>
              </a:spcBef>
              <a:buAutoNum type="arabicPeriod"/>
            </a:pPr>
            <a:r>
              <a:rPr lang="de-DE" sz="1200" dirty="0"/>
              <a:t>Wertschöpfungskette: Inputmaterialien, Lieferantenmanagement</a:t>
            </a:r>
            <a:endParaRPr kumimoji="0" lang="de-DE" sz="1200" b="0" i="0" u="none" strike="noStrike" kern="0" cap="none" spc="0" normalizeH="0" baseline="0" noProof="0" dirty="0">
              <a:ln>
                <a:noFill/>
              </a:ln>
              <a:solidFill>
                <a:srgbClr val="000000"/>
              </a:solidFill>
              <a:effectLst/>
              <a:uLnTx/>
              <a:uFillTx/>
            </a:endParaRPr>
          </a:p>
        </p:txBody>
      </p:sp>
      <p:sp>
        <p:nvSpPr>
          <p:cNvPr id="50" name="Textfeld 49">
            <a:extLst>
              <a:ext uri="{FF2B5EF4-FFF2-40B4-BE49-F238E27FC236}">
                <a16:creationId xmlns:a16="http://schemas.microsoft.com/office/drawing/2014/main" id="{1C0DE565-79D2-32F5-DCDE-6BAF72BACE9E}"/>
              </a:ext>
            </a:extLst>
          </p:cNvPr>
          <p:cNvSpPr txBox="1"/>
          <p:nvPr/>
        </p:nvSpPr>
        <p:spPr>
          <a:xfrm>
            <a:off x="551384" y="2007343"/>
            <a:ext cx="2554791" cy="307777"/>
          </a:xfrm>
          <a:prstGeom prst="rect">
            <a:avLst/>
          </a:prstGeom>
          <a:noFill/>
        </p:spPr>
        <p:txBody>
          <a:bodyPr wrap="square" rtlCol="0">
            <a:spAutoFit/>
          </a:bodyPr>
          <a:lstStyle/>
          <a:p>
            <a:pPr algn="l"/>
            <a:r>
              <a:rPr lang="de-DE" sz="1400" b="1" dirty="0"/>
              <a:t>1. Analyse der Ergebnisse</a:t>
            </a:r>
          </a:p>
        </p:txBody>
      </p:sp>
      <p:sp>
        <p:nvSpPr>
          <p:cNvPr id="51" name="Textfeld 50">
            <a:extLst>
              <a:ext uri="{FF2B5EF4-FFF2-40B4-BE49-F238E27FC236}">
                <a16:creationId xmlns:a16="http://schemas.microsoft.com/office/drawing/2014/main" id="{25F73343-2C92-9650-8B8B-FC7B7C583433}"/>
              </a:ext>
            </a:extLst>
          </p:cNvPr>
          <p:cNvSpPr txBox="1"/>
          <p:nvPr/>
        </p:nvSpPr>
        <p:spPr>
          <a:xfrm>
            <a:off x="3820572" y="1995225"/>
            <a:ext cx="2554791" cy="307777"/>
          </a:xfrm>
          <a:prstGeom prst="rect">
            <a:avLst/>
          </a:prstGeom>
          <a:noFill/>
        </p:spPr>
        <p:txBody>
          <a:bodyPr wrap="square" rtlCol="0">
            <a:spAutoFit/>
          </a:bodyPr>
          <a:lstStyle/>
          <a:p>
            <a:pPr algn="l"/>
            <a:r>
              <a:rPr lang="de-DE" sz="1400" b="1" dirty="0"/>
              <a:t>2. Zuordnung Scopes</a:t>
            </a:r>
          </a:p>
        </p:txBody>
      </p:sp>
      <p:sp>
        <p:nvSpPr>
          <p:cNvPr id="52" name="Textfeld 51">
            <a:extLst>
              <a:ext uri="{FF2B5EF4-FFF2-40B4-BE49-F238E27FC236}">
                <a16:creationId xmlns:a16="http://schemas.microsoft.com/office/drawing/2014/main" id="{1248167B-E8AE-B2EB-DC00-3CD59B468970}"/>
              </a:ext>
            </a:extLst>
          </p:cNvPr>
          <p:cNvSpPr txBox="1"/>
          <p:nvPr/>
        </p:nvSpPr>
        <p:spPr>
          <a:xfrm>
            <a:off x="7467730" y="2006310"/>
            <a:ext cx="3164774" cy="307777"/>
          </a:xfrm>
          <a:prstGeom prst="rect">
            <a:avLst/>
          </a:prstGeom>
          <a:noFill/>
        </p:spPr>
        <p:txBody>
          <a:bodyPr wrap="square" rtlCol="0">
            <a:spAutoFit/>
          </a:bodyPr>
          <a:lstStyle/>
          <a:p>
            <a:pPr algn="l"/>
            <a:r>
              <a:rPr lang="de-DE" sz="1400" b="1" dirty="0"/>
              <a:t>3. Ableitung Handlungsfelder</a:t>
            </a:r>
          </a:p>
        </p:txBody>
      </p:sp>
      <p:sp>
        <p:nvSpPr>
          <p:cNvPr id="3" name="Sprechblase: rechteckig mit abgerundeten Ecken 2">
            <a:extLst>
              <a:ext uri="{FF2B5EF4-FFF2-40B4-BE49-F238E27FC236}">
                <a16:creationId xmlns:a16="http://schemas.microsoft.com/office/drawing/2014/main" id="{76F8830F-EF73-DC1C-2328-DFBA2A13053B}"/>
              </a:ext>
            </a:extLst>
          </p:cNvPr>
          <p:cNvSpPr/>
          <p:nvPr/>
        </p:nvSpPr>
        <p:spPr>
          <a:xfrm>
            <a:off x="3324004" y="5457880"/>
            <a:ext cx="3362897" cy="889329"/>
          </a:xfrm>
          <a:prstGeom prst="wedgeRoundRectCallout">
            <a:avLst>
              <a:gd name="adj1" fmla="val 24170"/>
              <a:gd name="adj2" fmla="val -7255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Weitere Informationen zu Scope 3 finden Sie in der „Handlungshilfe Spezial: Scope 3“.</a:t>
            </a:r>
          </a:p>
        </p:txBody>
      </p:sp>
      <p:pic>
        <p:nvPicPr>
          <p:cNvPr id="6" name="Grafik 5">
            <a:extLst>
              <a:ext uri="{FF2B5EF4-FFF2-40B4-BE49-F238E27FC236}">
                <a16:creationId xmlns:a16="http://schemas.microsoft.com/office/drawing/2014/main" id="{B997E090-8F2B-37C3-A854-EDBA72F05BA6}"/>
              </a:ext>
            </a:extLst>
          </p:cNvPr>
          <p:cNvPicPr>
            <a:picLocks noChangeAspect="1"/>
          </p:cNvPicPr>
          <p:nvPr/>
        </p:nvPicPr>
        <p:blipFill rotWithShape="1">
          <a:blip r:embed="rId2"/>
          <a:srcRect l="1000" t="14054" r="33000"/>
          <a:stretch/>
        </p:blipFill>
        <p:spPr>
          <a:xfrm>
            <a:off x="557976" y="2651331"/>
            <a:ext cx="3241448" cy="2412482"/>
          </a:xfrm>
          <a:prstGeom prst="rect">
            <a:avLst/>
          </a:prstGeom>
        </p:spPr>
      </p:pic>
      <p:sp>
        <p:nvSpPr>
          <p:cNvPr id="7" name="Titel 1">
            <a:extLst>
              <a:ext uri="{FF2B5EF4-FFF2-40B4-BE49-F238E27FC236}">
                <a16:creationId xmlns:a16="http://schemas.microsoft.com/office/drawing/2014/main" id="{D9F32160-3538-BE15-8E2F-B76AF9A96458}"/>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Ableitung von Handlungsfeldern</a:t>
            </a:r>
            <a:endParaRPr lang="de-DE" sz="2400" kern="0" dirty="0"/>
          </a:p>
        </p:txBody>
      </p:sp>
      <p:sp>
        <p:nvSpPr>
          <p:cNvPr id="2" name="Sprechblase: rechteckig mit abgerundeten Ecken 1">
            <a:extLst>
              <a:ext uri="{FF2B5EF4-FFF2-40B4-BE49-F238E27FC236}">
                <a16:creationId xmlns:a16="http://schemas.microsoft.com/office/drawing/2014/main" id="{DB191C08-D002-9109-AB62-6809F135FF37}"/>
              </a:ext>
            </a:extLst>
          </p:cNvPr>
          <p:cNvSpPr/>
          <p:nvPr/>
        </p:nvSpPr>
        <p:spPr>
          <a:xfrm>
            <a:off x="5585147" y="1504177"/>
            <a:ext cx="2180649" cy="471444"/>
          </a:xfrm>
          <a:prstGeom prst="wedgeRoundRectCallout">
            <a:avLst>
              <a:gd name="adj1" fmla="val -4164"/>
              <a:gd name="adj2" fmla="val 15049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Eine Vorlage für diese Methode finden Sie </a:t>
            </a:r>
            <a:r>
              <a:rPr lang="de-DE" sz="1200" kern="0" dirty="0">
                <a:solidFill>
                  <a:schemeClr val="tx1"/>
                </a:solidFill>
                <a:hlinkClick r:id="rId3" action="ppaction://hlinksldjump">
                  <a:extLst>
                    <a:ext uri="{A12FA001-AC4F-418D-AE19-62706E023703}">
                      <ahyp:hlinkClr xmlns:ahyp="http://schemas.microsoft.com/office/drawing/2018/hyperlinkcolor" val="tx"/>
                    </a:ext>
                  </a:extLst>
                </a:hlinkClick>
              </a:rPr>
              <a:t>hier</a:t>
            </a:r>
            <a:r>
              <a:rPr lang="de-DE" sz="1200" kern="0" dirty="0">
                <a:solidFill>
                  <a:schemeClr val="tx1"/>
                </a:solidFill>
              </a:rPr>
              <a:t>.</a:t>
            </a:r>
          </a:p>
        </p:txBody>
      </p:sp>
      <p:sp>
        <p:nvSpPr>
          <p:cNvPr id="8" name="Textfeld 8">
            <a:extLst>
              <a:ext uri="{FF2B5EF4-FFF2-40B4-BE49-F238E27FC236}">
                <a16:creationId xmlns:a16="http://schemas.microsoft.com/office/drawing/2014/main" id="{F59ABC74-AB07-A07F-67A1-312D3B6C75D8}"/>
              </a:ext>
            </a:extLst>
          </p:cNvPr>
          <p:cNvSpPr txBox="1"/>
          <p:nvPr/>
        </p:nvSpPr>
        <p:spPr>
          <a:xfrm>
            <a:off x="557976" y="5063813"/>
            <a:ext cx="2783461" cy="230832"/>
          </a:xfrm>
          <a:prstGeom prst="rect">
            <a:avLst/>
          </a:prstGeom>
          <a:noFill/>
        </p:spPr>
        <p:txBody>
          <a:bodyPr wrap="square" rtlCol="0">
            <a:spAutoFit/>
          </a:bodyPr>
          <a:lstStyle/>
          <a:p>
            <a:pPr algn="l"/>
            <a:r>
              <a:rPr lang="de-DE" sz="900" i="1" dirty="0">
                <a:latin typeface="+mj-lt"/>
              </a:rPr>
              <a:t>Quelle: </a:t>
            </a:r>
            <a:r>
              <a:rPr lang="de-DE" sz="900" i="1" dirty="0">
                <a:latin typeface="+mn-lt"/>
              </a:rPr>
              <a:t>Grafik erstellt im ecocockpit</a:t>
            </a:r>
            <a:endParaRPr lang="de-DE" sz="900" i="1" dirty="0">
              <a:latin typeface="+mj-lt"/>
            </a:endParaRPr>
          </a:p>
        </p:txBody>
      </p:sp>
    </p:spTree>
    <p:extLst>
      <p:ext uri="{BB962C8B-B14F-4D97-AF65-F5344CB8AC3E}">
        <p14:creationId xmlns:p14="http://schemas.microsoft.com/office/powerpoint/2010/main" val="2111846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97CE2-8B64-03C2-FC0E-9B0E13F2E23C}"/>
              </a:ext>
            </a:extLst>
          </p:cNvPr>
          <p:cNvSpPr>
            <a:spLocks noGrp="1"/>
          </p:cNvSpPr>
          <p:nvPr>
            <p:ph type="title"/>
          </p:nvPr>
        </p:nvSpPr>
        <p:spPr>
          <a:xfrm>
            <a:off x="551384" y="1025110"/>
            <a:ext cx="11256616" cy="500062"/>
          </a:xfrm>
        </p:spPr>
        <p:txBody>
          <a:bodyPr/>
          <a:lstStyle/>
          <a:p>
            <a:r>
              <a:rPr lang="de-DE" sz="2400" dirty="0"/>
              <a:t>Zunächst: Wie ambitioniert sind Sie?</a:t>
            </a:r>
          </a:p>
        </p:txBody>
      </p:sp>
      <p:sp>
        <p:nvSpPr>
          <p:cNvPr id="4" name="Fußzeilenplatzhalter 3">
            <a:extLst>
              <a:ext uri="{FF2B5EF4-FFF2-40B4-BE49-F238E27FC236}">
                <a16:creationId xmlns:a16="http://schemas.microsoft.com/office/drawing/2014/main" id="{E28CAAB0-CE0A-A98B-C91C-493B05CA2CA9}"/>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268BBBD8-D62F-8F92-8765-4A47589BBEDF}"/>
              </a:ext>
            </a:extLst>
          </p:cNvPr>
          <p:cNvSpPr>
            <a:spLocks noGrp="1"/>
          </p:cNvSpPr>
          <p:nvPr>
            <p:ph type="sldNum" sz="quarter" idx="4"/>
          </p:nvPr>
        </p:nvSpPr>
        <p:spPr/>
        <p:txBody>
          <a:bodyPr/>
          <a:lstStyle/>
          <a:p>
            <a:fld id="{894680D0-7A83-433A-9719-C4143F27F647}" type="slidenum">
              <a:rPr lang="de-DE" smtClean="0"/>
              <a:pPr/>
              <a:t>37</a:t>
            </a:fld>
            <a:endParaRPr lang="de-DE" dirty="0"/>
          </a:p>
        </p:txBody>
      </p:sp>
      <p:sp>
        <p:nvSpPr>
          <p:cNvPr id="6" name="Pfeil: nach rechts 5">
            <a:extLst>
              <a:ext uri="{FF2B5EF4-FFF2-40B4-BE49-F238E27FC236}">
                <a16:creationId xmlns:a16="http://schemas.microsoft.com/office/drawing/2014/main" id="{9600FA6A-835A-D7F0-B814-12351EE976A9}"/>
              </a:ext>
            </a:extLst>
          </p:cNvPr>
          <p:cNvSpPr/>
          <p:nvPr/>
        </p:nvSpPr>
        <p:spPr>
          <a:xfrm>
            <a:off x="551384" y="2924944"/>
            <a:ext cx="6469756" cy="773152"/>
          </a:xfrm>
          <a:prstGeom prst="rightArrow">
            <a:avLst/>
          </a:prstGeom>
          <a:solidFill>
            <a:srgbClr val="F9B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sz="1600" dirty="0"/>
          </a:p>
        </p:txBody>
      </p:sp>
      <p:sp>
        <p:nvSpPr>
          <p:cNvPr id="7" name="Textfeld 6">
            <a:extLst>
              <a:ext uri="{FF2B5EF4-FFF2-40B4-BE49-F238E27FC236}">
                <a16:creationId xmlns:a16="http://schemas.microsoft.com/office/drawing/2014/main" id="{E4127E87-470A-53C7-75B3-E272760D142C}"/>
              </a:ext>
            </a:extLst>
          </p:cNvPr>
          <p:cNvSpPr txBox="1"/>
          <p:nvPr/>
        </p:nvSpPr>
        <p:spPr>
          <a:xfrm>
            <a:off x="4932908" y="3785139"/>
            <a:ext cx="1693639" cy="307777"/>
          </a:xfrm>
          <a:prstGeom prst="rect">
            <a:avLst/>
          </a:prstGeom>
          <a:noFill/>
        </p:spPr>
        <p:txBody>
          <a:bodyPr wrap="square" rtlCol="0">
            <a:spAutoFit/>
          </a:bodyPr>
          <a:lstStyle/>
          <a:p>
            <a:r>
              <a:rPr lang="de-DE" sz="1400" b="1" dirty="0">
                <a:solidFill>
                  <a:srgbClr val="000000"/>
                </a:solidFill>
              </a:rPr>
              <a:t>Visionär</a:t>
            </a:r>
          </a:p>
        </p:txBody>
      </p:sp>
      <p:sp>
        <p:nvSpPr>
          <p:cNvPr id="8" name="Textfeld 7">
            <a:extLst>
              <a:ext uri="{FF2B5EF4-FFF2-40B4-BE49-F238E27FC236}">
                <a16:creationId xmlns:a16="http://schemas.microsoft.com/office/drawing/2014/main" id="{60F59EA6-BF5B-208A-9EBD-B8E84650FD23}"/>
              </a:ext>
            </a:extLst>
          </p:cNvPr>
          <p:cNvSpPr txBox="1"/>
          <p:nvPr/>
        </p:nvSpPr>
        <p:spPr>
          <a:xfrm>
            <a:off x="2322534" y="3784454"/>
            <a:ext cx="1693639" cy="307777"/>
          </a:xfrm>
          <a:prstGeom prst="rect">
            <a:avLst/>
          </a:prstGeom>
          <a:noFill/>
        </p:spPr>
        <p:txBody>
          <a:bodyPr wrap="square" rtlCol="0">
            <a:spAutoFit/>
          </a:bodyPr>
          <a:lstStyle/>
          <a:p>
            <a:r>
              <a:rPr lang="de-DE" sz="1400" b="1" dirty="0">
                <a:solidFill>
                  <a:srgbClr val="000000"/>
                </a:solidFill>
              </a:rPr>
              <a:t>Verfolger</a:t>
            </a:r>
          </a:p>
        </p:txBody>
      </p:sp>
      <p:sp>
        <p:nvSpPr>
          <p:cNvPr id="9" name="Textfeld 8">
            <a:extLst>
              <a:ext uri="{FF2B5EF4-FFF2-40B4-BE49-F238E27FC236}">
                <a16:creationId xmlns:a16="http://schemas.microsoft.com/office/drawing/2014/main" id="{A45A3EA2-6D86-C062-7C28-3BA1D271C982}"/>
              </a:ext>
            </a:extLst>
          </p:cNvPr>
          <p:cNvSpPr txBox="1"/>
          <p:nvPr/>
        </p:nvSpPr>
        <p:spPr>
          <a:xfrm>
            <a:off x="3607947" y="3796940"/>
            <a:ext cx="1693639" cy="307777"/>
          </a:xfrm>
          <a:prstGeom prst="rect">
            <a:avLst/>
          </a:prstGeom>
          <a:noFill/>
        </p:spPr>
        <p:txBody>
          <a:bodyPr wrap="square" rtlCol="0">
            <a:spAutoFit/>
          </a:bodyPr>
          <a:lstStyle/>
          <a:p>
            <a:r>
              <a:rPr lang="de-DE" sz="1400" b="1" dirty="0">
                <a:solidFill>
                  <a:srgbClr val="000000"/>
                </a:solidFill>
              </a:rPr>
              <a:t>Vorreiter</a:t>
            </a:r>
          </a:p>
        </p:txBody>
      </p:sp>
      <p:sp>
        <p:nvSpPr>
          <p:cNvPr id="10" name="Textfeld 9">
            <a:extLst>
              <a:ext uri="{FF2B5EF4-FFF2-40B4-BE49-F238E27FC236}">
                <a16:creationId xmlns:a16="http://schemas.microsoft.com/office/drawing/2014/main" id="{9131D829-1AE5-3379-1B78-8D23EF3782F1}"/>
              </a:ext>
            </a:extLst>
          </p:cNvPr>
          <p:cNvSpPr txBox="1"/>
          <p:nvPr/>
        </p:nvSpPr>
        <p:spPr>
          <a:xfrm>
            <a:off x="-12979" y="3784455"/>
            <a:ext cx="1693639" cy="307777"/>
          </a:xfrm>
          <a:prstGeom prst="rect">
            <a:avLst/>
          </a:prstGeom>
          <a:noFill/>
        </p:spPr>
        <p:txBody>
          <a:bodyPr wrap="square" rtlCol="0">
            <a:spAutoFit/>
          </a:bodyPr>
          <a:lstStyle/>
          <a:p>
            <a:r>
              <a:rPr lang="de-DE" sz="1400" b="1" dirty="0">
                <a:solidFill>
                  <a:srgbClr val="000000"/>
                </a:solidFill>
              </a:rPr>
              <a:t>Nachzügler</a:t>
            </a:r>
          </a:p>
        </p:txBody>
      </p:sp>
      <p:sp>
        <p:nvSpPr>
          <p:cNvPr id="11" name="Textfeld 10">
            <a:extLst>
              <a:ext uri="{FF2B5EF4-FFF2-40B4-BE49-F238E27FC236}">
                <a16:creationId xmlns:a16="http://schemas.microsoft.com/office/drawing/2014/main" id="{1C2C9EF4-E234-502F-7B9C-E155C616FB9C}"/>
              </a:ext>
            </a:extLst>
          </p:cNvPr>
          <p:cNvSpPr txBox="1"/>
          <p:nvPr/>
        </p:nvSpPr>
        <p:spPr>
          <a:xfrm>
            <a:off x="1138631" y="3796940"/>
            <a:ext cx="1693639" cy="307777"/>
          </a:xfrm>
          <a:prstGeom prst="rect">
            <a:avLst/>
          </a:prstGeom>
          <a:noFill/>
        </p:spPr>
        <p:txBody>
          <a:bodyPr wrap="square" rtlCol="0">
            <a:spAutoFit/>
          </a:bodyPr>
          <a:lstStyle/>
          <a:p>
            <a:r>
              <a:rPr lang="de-DE" sz="1400" b="1" dirty="0">
                <a:solidFill>
                  <a:srgbClr val="000000"/>
                </a:solidFill>
              </a:rPr>
              <a:t>Mittelfeld</a:t>
            </a:r>
          </a:p>
        </p:txBody>
      </p:sp>
      <p:sp>
        <p:nvSpPr>
          <p:cNvPr id="12" name="Rechteck 11">
            <a:extLst>
              <a:ext uri="{FF2B5EF4-FFF2-40B4-BE49-F238E27FC236}">
                <a16:creationId xmlns:a16="http://schemas.microsoft.com/office/drawing/2014/main" id="{7ABBA303-3358-FEA2-3D3F-3FE118C5FEBE}"/>
              </a:ext>
            </a:extLst>
          </p:cNvPr>
          <p:cNvSpPr/>
          <p:nvPr/>
        </p:nvSpPr>
        <p:spPr bwMode="auto">
          <a:xfrm>
            <a:off x="7488000" y="1666190"/>
            <a:ext cx="4320000" cy="461777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0000"/>
                </a:solidFill>
                <a:effectLst/>
                <a:uLnTx/>
                <a:uFillTx/>
              </a:rPr>
              <a:t>Ambitionslevel bestimmen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400" kern="0" dirty="0">
              <a:solidFill>
                <a:srgbClr val="000000"/>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rPr>
              <a:t>Wie engagiert möchten Sie beim Thema Klima agieren? Wie ambitioniert (blaues Kreuz)</a:t>
            </a:r>
            <a:r>
              <a:rPr kumimoji="0" lang="de-DE" sz="1400" b="0" i="0" u="none" strike="noStrike" kern="0" cap="none" spc="0" normalizeH="0" noProof="0" dirty="0">
                <a:ln>
                  <a:noFill/>
                </a:ln>
                <a:solidFill>
                  <a:srgbClr val="000000"/>
                </a:solidFill>
                <a:effectLst/>
                <a:uLnTx/>
                <a:uFillTx/>
              </a:rPr>
              <a:t> </a:t>
            </a:r>
            <a:r>
              <a:rPr kumimoji="0" lang="de-DE" sz="1400" b="0" i="0" u="none" strike="noStrike" kern="0" cap="none" spc="0" normalizeH="0" baseline="0" noProof="0" dirty="0">
                <a:ln>
                  <a:noFill/>
                </a:ln>
                <a:solidFill>
                  <a:srgbClr val="000000"/>
                </a:solidFill>
                <a:effectLst/>
                <a:uLnTx/>
                <a:uFillTx/>
              </a:rPr>
              <a:t>wollen Sie die Ziele formulieren? </a:t>
            </a:r>
            <a:r>
              <a:rPr kumimoji="0" lang="de-DE" sz="1400" b="1" i="0" u="none" strike="noStrike" kern="0" cap="none" spc="0" normalizeH="0" baseline="0" noProof="0" dirty="0">
                <a:ln>
                  <a:noFill/>
                </a:ln>
                <a:solidFill>
                  <a:srgbClr val="000000"/>
                </a:solidFill>
                <a:effectLst/>
                <a:uLnTx/>
                <a:uFillTx/>
              </a:rPr>
              <a:t>Diese Frage ist der Startpunkt für Ihre Klimaziele</a:t>
            </a:r>
            <a:r>
              <a:rPr kumimoji="0" lang="de-DE" sz="1400" b="0" i="0" u="none" strike="noStrike" kern="0" cap="none" spc="0" normalizeH="0" baseline="0" noProof="0" dirty="0">
                <a:ln>
                  <a:noFill/>
                </a:ln>
                <a:solidFill>
                  <a:srgbClr val="000000"/>
                </a:solidFill>
                <a:effectLst/>
                <a:uLnTx/>
                <a:uFillTx/>
              </a:rPr>
              <a: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rPr>
              <a:t>Diskutieren Sie mit Ihren Kollegen und der Geschäftsführung. Die </a:t>
            </a:r>
            <a:r>
              <a:rPr kumimoji="0" lang="de-DE" sz="1400" b="1" i="0" u="none" strike="noStrike" kern="0" cap="none" spc="0" normalizeH="0" baseline="0" noProof="0" dirty="0">
                <a:ln>
                  <a:noFill/>
                </a:ln>
                <a:solidFill>
                  <a:srgbClr val="000000"/>
                </a:solidFill>
                <a:effectLst/>
                <a:uLnTx/>
                <a:uFillTx/>
              </a:rPr>
              <a:t>Positionierung hat maßgeblich Einfluss </a:t>
            </a:r>
            <a:r>
              <a:rPr kumimoji="0" lang="de-DE" sz="1400" b="0" i="0" u="none" strike="noStrike" kern="0" cap="none" spc="0" normalizeH="0" baseline="0" noProof="0" dirty="0">
                <a:ln>
                  <a:noFill/>
                </a:ln>
                <a:solidFill>
                  <a:srgbClr val="000000"/>
                </a:solidFill>
                <a:effectLst/>
                <a:uLnTx/>
                <a:uFillTx/>
              </a:rPr>
              <a:t>auf Ihre Ziele. Sie können zusätzlich auch den aktuellen Stand </a:t>
            </a:r>
            <a:r>
              <a:rPr lang="de-DE" sz="1400" kern="0" dirty="0">
                <a:solidFill>
                  <a:srgbClr val="000000"/>
                </a:solidFill>
              </a:rPr>
              <a:t>(schwarzes Kreuz) mitverorten. Die </a:t>
            </a:r>
            <a:r>
              <a:rPr kumimoji="0" lang="de-DE" sz="1400" b="0" i="0" u="none" strike="noStrike" kern="0" cap="none" spc="0" normalizeH="0" baseline="0" noProof="0" dirty="0">
                <a:ln>
                  <a:noFill/>
                </a:ln>
                <a:solidFill>
                  <a:srgbClr val="000000"/>
                </a:solidFill>
                <a:effectLst/>
                <a:uLnTx/>
                <a:uFillTx/>
              </a:rPr>
              <a:t>Skala reicht von Nachzügler (gesetzliche Anforderungen werden erfüllt, nicht mehr) bis Visionär (Unternehmen setzt Standards zum Thema, Geschäftsmodell vollständig danach ausgerichtet).</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400" kern="0" dirty="0">
              <a:solidFill>
                <a:srgbClr val="000000"/>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rPr>
              <a:t>Hier hilft eine </a:t>
            </a:r>
            <a:r>
              <a:rPr kumimoji="0" lang="de-DE" sz="1400" b="1" i="0" u="none" strike="noStrike" kern="0" cap="none" spc="0" normalizeH="0" baseline="0" noProof="0" dirty="0">
                <a:ln>
                  <a:noFill/>
                </a:ln>
                <a:solidFill>
                  <a:srgbClr val="000000"/>
                </a:solidFill>
                <a:effectLst/>
                <a:uLnTx/>
                <a:uFillTx/>
              </a:rPr>
              <a:t>Wettbewerbsanalyse in Bezug auf Klima</a:t>
            </a:r>
            <a:r>
              <a:rPr kumimoji="0" lang="de-DE" sz="1400" b="0" i="0" u="none" strike="noStrike" kern="0" cap="none" spc="0" normalizeH="0" baseline="0" noProof="0" dirty="0">
                <a:ln>
                  <a:noFill/>
                </a:ln>
                <a:solidFill>
                  <a:srgbClr val="000000"/>
                </a:solidFill>
                <a:effectLst/>
                <a:uLnTx/>
                <a:uFillTx/>
              </a:rPr>
              <a:t>. Schauen Sie mal auf der Website Ihrer drei bis vier wichtigsten Marktbegleiter. Was machen diese zum Thema Klima? Welche Ziele haben sie sich gesetzt?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rgbClr val="000000"/>
              </a:solidFill>
              <a:effectLst/>
              <a:uLnTx/>
              <a:uFillTx/>
              <a:sym typeface="Wingdings" panose="05000000000000000000" pitchFamily="2" charset="2"/>
            </a:endParaRPr>
          </a:p>
        </p:txBody>
      </p:sp>
      <p:sp>
        <p:nvSpPr>
          <p:cNvPr id="3" name="Textfeld 2">
            <a:extLst>
              <a:ext uri="{FF2B5EF4-FFF2-40B4-BE49-F238E27FC236}">
                <a16:creationId xmlns:a16="http://schemas.microsoft.com/office/drawing/2014/main" id="{7C73455C-6377-A06A-5607-F3C6F8FE1D28}"/>
              </a:ext>
            </a:extLst>
          </p:cNvPr>
          <p:cNvSpPr txBox="1"/>
          <p:nvPr/>
        </p:nvSpPr>
        <p:spPr>
          <a:xfrm>
            <a:off x="551384" y="2393909"/>
            <a:ext cx="2736304" cy="307777"/>
          </a:xfrm>
          <a:prstGeom prst="rect">
            <a:avLst/>
          </a:prstGeom>
          <a:noFill/>
        </p:spPr>
        <p:txBody>
          <a:bodyPr wrap="square" rtlCol="0">
            <a:spAutoFit/>
          </a:bodyPr>
          <a:lstStyle/>
          <a:p>
            <a:pPr algn="l"/>
            <a:r>
              <a:rPr lang="de-DE" sz="1400" b="1" dirty="0">
                <a:solidFill>
                  <a:schemeClr val="accent1">
                    <a:lumMod val="50000"/>
                  </a:schemeClr>
                </a:solidFill>
              </a:rPr>
              <a:t>X Ziel 2025/2030</a:t>
            </a:r>
          </a:p>
        </p:txBody>
      </p:sp>
      <p:sp>
        <p:nvSpPr>
          <p:cNvPr id="14" name="Textfeld 13">
            <a:extLst>
              <a:ext uri="{FF2B5EF4-FFF2-40B4-BE49-F238E27FC236}">
                <a16:creationId xmlns:a16="http://schemas.microsoft.com/office/drawing/2014/main" id="{117773D3-D290-C2A5-9250-9E242523B000}"/>
              </a:ext>
            </a:extLst>
          </p:cNvPr>
          <p:cNvSpPr txBox="1"/>
          <p:nvPr/>
        </p:nvSpPr>
        <p:spPr>
          <a:xfrm>
            <a:off x="553745" y="2746655"/>
            <a:ext cx="6108404" cy="307777"/>
          </a:xfrm>
          <a:prstGeom prst="rect">
            <a:avLst/>
          </a:prstGeom>
          <a:noFill/>
        </p:spPr>
        <p:txBody>
          <a:bodyPr wrap="square">
            <a:spAutoFit/>
          </a:bodyPr>
          <a:lstStyle/>
          <a:p>
            <a:pPr algn="l"/>
            <a:r>
              <a:rPr lang="de-DE" sz="1400" b="1" dirty="0"/>
              <a:t>X aktueller Stand  </a:t>
            </a:r>
          </a:p>
        </p:txBody>
      </p:sp>
      <p:sp>
        <p:nvSpPr>
          <p:cNvPr id="13" name="Textfeld 12">
            <a:extLst>
              <a:ext uri="{FF2B5EF4-FFF2-40B4-BE49-F238E27FC236}">
                <a16:creationId xmlns:a16="http://schemas.microsoft.com/office/drawing/2014/main" id="{C5A04473-7D60-E323-872E-A97ADEDE42CB}"/>
              </a:ext>
            </a:extLst>
          </p:cNvPr>
          <p:cNvSpPr txBox="1"/>
          <p:nvPr/>
        </p:nvSpPr>
        <p:spPr>
          <a:xfrm>
            <a:off x="551384" y="4280646"/>
            <a:ext cx="1129276" cy="1200329"/>
          </a:xfrm>
          <a:prstGeom prst="rect">
            <a:avLst/>
          </a:prstGeom>
          <a:noFill/>
        </p:spPr>
        <p:txBody>
          <a:bodyPr wrap="square" rtlCol="0">
            <a:spAutoFit/>
          </a:bodyPr>
          <a:lstStyle/>
          <a:p>
            <a:pPr algn="l"/>
            <a:r>
              <a:rPr lang="de-DE" sz="1200" dirty="0"/>
              <a:t>Entspricht den gesetzlichen Vorgaben, nicht darüber hinaus</a:t>
            </a:r>
          </a:p>
        </p:txBody>
      </p:sp>
      <p:sp>
        <p:nvSpPr>
          <p:cNvPr id="15" name="Textfeld 14">
            <a:extLst>
              <a:ext uri="{FF2B5EF4-FFF2-40B4-BE49-F238E27FC236}">
                <a16:creationId xmlns:a16="http://schemas.microsoft.com/office/drawing/2014/main" id="{52A7F3CD-20E7-89F5-4BCD-CA3BB4A2B024}"/>
              </a:ext>
            </a:extLst>
          </p:cNvPr>
          <p:cNvSpPr txBox="1"/>
          <p:nvPr/>
        </p:nvSpPr>
        <p:spPr>
          <a:xfrm>
            <a:off x="1757896" y="4280646"/>
            <a:ext cx="1241760" cy="1015663"/>
          </a:xfrm>
          <a:prstGeom prst="rect">
            <a:avLst/>
          </a:prstGeom>
          <a:noFill/>
        </p:spPr>
        <p:txBody>
          <a:bodyPr wrap="square" rtlCol="0">
            <a:spAutoFit/>
          </a:bodyPr>
          <a:lstStyle/>
          <a:p>
            <a:pPr algn="l"/>
            <a:r>
              <a:rPr lang="de-DE" sz="1200" dirty="0"/>
              <a:t>Einzelne Leuchtturmpro-</a:t>
            </a:r>
            <a:r>
              <a:rPr lang="de-DE" sz="1200" dirty="0" err="1"/>
              <a:t>jekte</a:t>
            </a:r>
            <a:r>
              <a:rPr lang="de-DE" sz="1200" dirty="0"/>
              <a:t> zu Klima und Nachhaltigkeit</a:t>
            </a:r>
          </a:p>
        </p:txBody>
      </p:sp>
      <p:sp>
        <p:nvSpPr>
          <p:cNvPr id="16" name="Textfeld 15">
            <a:extLst>
              <a:ext uri="{FF2B5EF4-FFF2-40B4-BE49-F238E27FC236}">
                <a16:creationId xmlns:a16="http://schemas.microsoft.com/office/drawing/2014/main" id="{03CC3A30-4AA2-FD7D-2B7E-C27D3280826A}"/>
              </a:ext>
            </a:extLst>
          </p:cNvPr>
          <p:cNvSpPr txBox="1"/>
          <p:nvPr/>
        </p:nvSpPr>
        <p:spPr>
          <a:xfrm>
            <a:off x="3065866" y="4299137"/>
            <a:ext cx="1241760" cy="1200329"/>
          </a:xfrm>
          <a:prstGeom prst="rect">
            <a:avLst/>
          </a:prstGeom>
          <a:noFill/>
        </p:spPr>
        <p:txBody>
          <a:bodyPr wrap="square" rtlCol="0">
            <a:spAutoFit/>
          </a:bodyPr>
          <a:lstStyle/>
          <a:p>
            <a:pPr algn="l"/>
            <a:r>
              <a:rPr lang="de-DE" sz="1200" dirty="0"/>
              <a:t>Konsequente Beschäftigung mit Klima und Nachhaltigkeit, Strategie festgelegt</a:t>
            </a:r>
          </a:p>
        </p:txBody>
      </p:sp>
      <p:sp>
        <p:nvSpPr>
          <p:cNvPr id="17" name="Textfeld 16">
            <a:extLst>
              <a:ext uri="{FF2B5EF4-FFF2-40B4-BE49-F238E27FC236}">
                <a16:creationId xmlns:a16="http://schemas.microsoft.com/office/drawing/2014/main" id="{271C3624-2818-BD32-81DC-5C30F2407EF4}"/>
              </a:ext>
            </a:extLst>
          </p:cNvPr>
          <p:cNvSpPr txBox="1"/>
          <p:nvPr/>
        </p:nvSpPr>
        <p:spPr>
          <a:xfrm>
            <a:off x="4384862" y="4299137"/>
            <a:ext cx="1241760" cy="1384995"/>
          </a:xfrm>
          <a:prstGeom prst="rect">
            <a:avLst/>
          </a:prstGeom>
          <a:noFill/>
        </p:spPr>
        <p:txBody>
          <a:bodyPr wrap="square" rtlCol="0">
            <a:spAutoFit/>
          </a:bodyPr>
          <a:lstStyle/>
          <a:p>
            <a:pPr algn="l"/>
            <a:r>
              <a:rPr lang="de-DE" sz="1200" dirty="0"/>
              <a:t>Gestaltet Klima und Nachhaltigkeit in der Branche, Good Practice für andere Unternehmen </a:t>
            </a:r>
          </a:p>
        </p:txBody>
      </p:sp>
      <p:sp>
        <p:nvSpPr>
          <p:cNvPr id="18" name="Textfeld 17">
            <a:extLst>
              <a:ext uri="{FF2B5EF4-FFF2-40B4-BE49-F238E27FC236}">
                <a16:creationId xmlns:a16="http://schemas.microsoft.com/office/drawing/2014/main" id="{BAA694E1-CFCC-D675-EB1B-1C66B3F6D71D}"/>
              </a:ext>
            </a:extLst>
          </p:cNvPr>
          <p:cNvSpPr txBox="1"/>
          <p:nvPr/>
        </p:nvSpPr>
        <p:spPr>
          <a:xfrm>
            <a:off x="5692832" y="4299136"/>
            <a:ext cx="1241760" cy="1384995"/>
          </a:xfrm>
          <a:prstGeom prst="rect">
            <a:avLst/>
          </a:prstGeom>
          <a:noFill/>
        </p:spPr>
        <p:txBody>
          <a:bodyPr wrap="square" rtlCol="0">
            <a:spAutoFit/>
          </a:bodyPr>
          <a:lstStyle/>
          <a:p>
            <a:pPr algn="l"/>
            <a:r>
              <a:rPr lang="de-DE" sz="1200" dirty="0"/>
              <a:t>Klare nachhaltige Ausrichtung des Geschäfts, setzt Standards, Pionierarbeit </a:t>
            </a:r>
          </a:p>
        </p:txBody>
      </p:sp>
      <p:pic>
        <p:nvPicPr>
          <p:cNvPr id="20" name="Grafik 19" descr="Gruppenbrainstorming mit einfarbiger Füllung">
            <a:extLst>
              <a:ext uri="{FF2B5EF4-FFF2-40B4-BE49-F238E27FC236}">
                <a16:creationId xmlns:a16="http://schemas.microsoft.com/office/drawing/2014/main" id="{070B517E-2E6F-9AA2-9692-E2BA76E699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0536" y="778726"/>
            <a:ext cx="887464" cy="887464"/>
          </a:xfrm>
          <a:prstGeom prst="rect">
            <a:avLst/>
          </a:prstGeom>
        </p:spPr>
      </p:pic>
      <p:sp>
        <p:nvSpPr>
          <p:cNvPr id="19" name="Textfeld 18"/>
          <p:cNvSpPr txBox="1"/>
          <p:nvPr/>
        </p:nvSpPr>
        <p:spPr>
          <a:xfrm>
            <a:off x="491300" y="1437729"/>
            <a:ext cx="5135322" cy="707886"/>
          </a:xfrm>
          <a:prstGeom prst="rect">
            <a:avLst/>
          </a:prstGeom>
          <a:noFill/>
        </p:spPr>
        <p:txBody>
          <a:bodyPr wrap="square" rtlCol="0">
            <a:spAutoFit/>
          </a:bodyPr>
          <a:lstStyle/>
          <a:p>
            <a:pPr algn="l"/>
            <a:br>
              <a:rPr lang="de-DE" sz="2000" b="1" dirty="0"/>
            </a:br>
            <a:r>
              <a:rPr lang="de-DE" sz="2000" b="1" dirty="0"/>
              <a:t>Methode: Ambitionsniveau diskutieren</a:t>
            </a:r>
            <a:endParaRPr lang="en-GB" sz="2000" b="1" dirty="0"/>
          </a:p>
        </p:txBody>
      </p:sp>
    </p:spTree>
    <p:extLst>
      <p:ext uri="{BB962C8B-B14F-4D97-AF65-F5344CB8AC3E}">
        <p14:creationId xmlns:p14="http://schemas.microsoft.com/office/powerpoint/2010/main" val="1919402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EEFE471-10F8-0576-03F0-66B392537CFD}"/>
              </a:ext>
            </a:extLst>
          </p:cNvPr>
          <p:cNvSpPr>
            <a:spLocks noGrp="1"/>
          </p:cNvSpPr>
          <p:nvPr>
            <p:ph idx="1"/>
          </p:nvPr>
        </p:nvSpPr>
        <p:spPr>
          <a:xfrm>
            <a:off x="551384" y="1628777"/>
            <a:ext cx="6696744" cy="2739648"/>
          </a:xfrm>
        </p:spPr>
        <p:txBody>
          <a:bodyPr/>
          <a:lstStyle/>
          <a:p>
            <a:pPr marL="0" indent="0">
              <a:buNone/>
            </a:pPr>
            <a:r>
              <a:rPr lang="de-DE" sz="1400" dirty="0"/>
              <a:t>Der Klimawandel und die Rohstoffkrise sowie die damit einhergehenden Herausforderungen </a:t>
            </a:r>
            <a:r>
              <a:rPr lang="de-DE" sz="1400" b="1" dirty="0"/>
              <a:t>verändern das Umfeld für Unternehmen</a:t>
            </a:r>
            <a:r>
              <a:rPr lang="de-DE" sz="1400" dirty="0"/>
              <a:t>. Die Staatengemeinschaft strebt an, die Erderwärmung </a:t>
            </a:r>
            <a:r>
              <a:rPr lang="de-DE" sz="1400" b="1" dirty="0"/>
              <a:t>deutlich unter 2 Grad Celsius </a:t>
            </a:r>
            <a:r>
              <a:rPr lang="de-DE" sz="1400" dirty="0"/>
              <a:t>zu halten, um tiefgreifende Folgen zu vermeiden. Dies erfordert einen </a:t>
            </a:r>
            <a:r>
              <a:rPr lang="de-DE" sz="1400" b="1" dirty="0"/>
              <a:t>Umbau der Wirtschaft</a:t>
            </a:r>
            <a:r>
              <a:rPr lang="de-DE" sz="1400" dirty="0"/>
              <a:t>, was sich in einer zunehmenden Anzahl an </a:t>
            </a:r>
            <a:r>
              <a:rPr lang="de-DE" sz="1400" b="1" dirty="0"/>
              <a:t>Regularien</a:t>
            </a:r>
            <a:r>
              <a:rPr lang="de-DE" sz="1400" dirty="0"/>
              <a:t> zeigt. </a:t>
            </a:r>
          </a:p>
          <a:p>
            <a:pPr marL="0" indent="0">
              <a:buNone/>
            </a:pPr>
            <a:r>
              <a:rPr lang="de-DE" sz="1400" dirty="0"/>
              <a:t>Neben diesen Risiken sind </a:t>
            </a:r>
            <a:r>
              <a:rPr lang="de-DE" sz="1400" b="1" dirty="0"/>
              <a:t>die Folgen des Klimawandels </a:t>
            </a:r>
            <a:r>
              <a:rPr lang="de-DE" sz="1400" dirty="0"/>
              <a:t>bereits deutlich </a:t>
            </a:r>
            <a:r>
              <a:rPr lang="de-DE" sz="1400" b="1" dirty="0"/>
              <a:t>spürbar</a:t>
            </a:r>
            <a:r>
              <a:rPr lang="de-DE" sz="1400" dirty="0"/>
              <a:t>, nicht nur für weltweit agierende Unternehmen, sondern auch für den Mittelstand in Deutschland. </a:t>
            </a:r>
          </a:p>
          <a:p>
            <a:pPr marL="0" indent="0">
              <a:buNone/>
            </a:pPr>
            <a:r>
              <a:rPr lang="de-DE" sz="1400" dirty="0"/>
              <a:t>Eine Klimastrategie sollte daher als </a:t>
            </a:r>
            <a:r>
              <a:rPr lang="de-DE" sz="1400" b="1" dirty="0"/>
              <a:t>zentraler Teil der Unternehmensstrategie </a:t>
            </a:r>
            <a:r>
              <a:rPr lang="de-DE" sz="1400" dirty="0"/>
              <a:t>Wege zu einem klimafreundlichen, langfristig zukunftsorientierten Geschäftsmodell aufzeigen. Ein wesentlicher Bestandteil der Strategie sind die </a:t>
            </a:r>
            <a:r>
              <a:rPr lang="de-DE" sz="1400" b="1" dirty="0"/>
              <a:t>Ziele</a:t>
            </a:r>
            <a:r>
              <a:rPr lang="de-DE" sz="1400" dirty="0"/>
              <a:t>.  </a:t>
            </a:r>
            <a:r>
              <a:rPr lang="de-DE" dirty="0"/>
              <a:t> </a:t>
            </a:r>
          </a:p>
          <a:p>
            <a:endParaRPr lang="de-DE" dirty="0"/>
          </a:p>
        </p:txBody>
      </p:sp>
      <p:sp>
        <p:nvSpPr>
          <p:cNvPr id="4" name="Fußzeilenplatzhalter 3">
            <a:extLst>
              <a:ext uri="{FF2B5EF4-FFF2-40B4-BE49-F238E27FC236}">
                <a16:creationId xmlns:a16="http://schemas.microsoft.com/office/drawing/2014/main" id="{4219DD91-A357-97E7-5775-67B8B9DDD3A5}"/>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B8977689-0E45-8686-C38D-74804C9C3F37}"/>
              </a:ext>
            </a:extLst>
          </p:cNvPr>
          <p:cNvSpPr>
            <a:spLocks noGrp="1"/>
          </p:cNvSpPr>
          <p:nvPr>
            <p:ph type="sldNum" sz="quarter" idx="4"/>
          </p:nvPr>
        </p:nvSpPr>
        <p:spPr/>
        <p:txBody>
          <a:bodyPr/>
          <a:lstStyle/>
          <a:p>
            <a:fld id="{894680D0-7A83-433A-9719-C4143F27F647}" type="slidenum">
              <a:rPr lang="de-DE" smtClean="0"/>
              <a:pPr/>
              <a:t>38</a:t>
            </a:fld>
            <a:endParaRPr lang="de-DE" dirty="0"/>
          </a:p>
        </p:txBody>
      </p:sp>
      <p:sp>
        <p:nvSpPr>
          <p:cNvPr id="6" name="Inhaltsplatzhalter 8">
            <a:extLst>
              <a:ext uri="{FF2B5EF4-FFF2-40B4-BE49-F238E27FC236}">
                <a16:creationId xmlns:a16="http://schemas.microsoft.com/office/drawing/2014/main" id="{AA2BA6F0-A0B9-EB5D-73B9-621312207BC8}"/>
              </a:ext>
            </a:extLst>
          </p:cNvPr>
          <p:cNvSpPr txBox="1">
            <a:spLocks/>
          </p:cNvSpPr>
          <p:nvPr/>
        </p:nvSpPr>
        <p:spPr bwMode="auto">
          <a:xfrm>
            <a:off x="7482206" y="1621756"/>
            <a:ext cx="4319587" cy="44180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914377" eaLnBrk="0" hangingPunct="0">
              <a:spcBef>
                <a:spcPct val="0"/>
              </a:spcBef>
              <a:buClrTx/>
              <a:buFontTx/>
              <a:buNone/>
              <a:defRPr/>
            </a:pPr>
            <a:r>
              <a:rPr lang="de-DE" sz="1400" kern="0" dirty="0">
                <a:sym typeface="Wingdings" panose="05000000000000000000" pitchFamily="2" charset="2"/>
              </a:rPr>
              <a:t>Eine Klimastrategie enthält die folgenden Bausteine: </a:t>
            </a:r>
          </a:p>
          <a:p>
            <a:pPr marL="342900" indent="-342900" defTabSz="914377" eaLnBrk="0" hangingPunct="0">
              <a:spcBef>
                <a:spcPct val="0"/>
              </a:spcBef>
              <a:buClrTx/>
              <a:buFont typeface="+mj-lt"/>
              <a:buAutoNum type="arabicPeriod"/>
              <a:defRPr/>
            </a:pPr>
            <a:r>
              <a:rPr lang="de-DE" sz="1400" kern="0" dirty="0">
                <a:sym typeface="Wingdings" panose="05000000000000000000" pitchFamily="2" charset="2"/>
              </a:rPr>
              <a:t>Bekenntnis zum Klimawandel und dem Beitrag des Unternehmens sowie Darstellung der Herausforderung.</a:t>
            </a:r>
          </a:p>
          <a:p>
            <a:pPr marL="342900" indent="-342900" defTabSz="914377" eaLnBrk="0" hangingPunct="0">
              <a:spcBef>
                <a:spcPct val="0"/>
              </a:spcBef>
              <a:buClrTx/>
              <a:buFont typeface="+mj-lt"/>
              <a:buAutoNum type="arabicPeriod"/>
              <a:defRPr/>
            </a:pPr>
            <a:r>
              <a:rPr lang="de-DE" sz="1400" kern="0" dirty="0">
                <a:sym typeface="Wingdings" panose="05000000000000000000" pitchFamily="2" charset="2"/>
              </a:rPr>
              <a:t>Darstellung des Bezugs zum Unternehmen</a:t>
            </a:r>
          </a:p>
          <a:p>
            <a:pPr marL="663575" lvl="1" indent="-285750" defTabSz="914377" eaLnBrk="0" hangingPunct="0">
              <a:spcBef>
                <a:spcPct val="0"/>
              </a:spcBef>
              <a:buClrTx/>
              <a:buFont typeface="Arial" panose="020B0604020202020204" pitchFamily="34" charset="0"/>
              <a:buChar char="•"/>
              <a:defRPr/>
            </a:pPr>
            <a:r>
              <a:rPr lang="de-DE" sz="1400" kern="0" dirty="0">
                <a:sym typeface="Wingdings" panose="05000000000000000000" pitchFamily="2" charset="2"/>
              </a:rPr>
              <a:t>Welche Auswirkungen hat die Geschäftstätigkeit auf den Klimawandel (Inside-out)?</a:t>
            </a:r>
          </a:p>
          <a:p>
            <a:pPr marL="663575" lvl="1" indent="-285750" defTabSz="914377" eaLnBrk="0" hangingPunct="0">
              <a:spcBef>
                <a:spcPct val="0"/>
              </a:spcBef>
              <a:buClrTx/>
              <a:buFont typeface="Arial" panose="020B0604020202020204" pitchFamily="34" charset="0"/>
              <a:buChar char="•"/>
              <a:defRPr/>
            </a:pPr>
            <a:r>
              <a:rPr lang="de-DE" sz="1400" kern="0" dirty="0">
                <a:sym typeface="Wingdings" panose="05000000000000000000" pitchFamily="2" charset="2"/>
              </a:rPr>
              <a:t>Welche Folgen hat der Klimawandel auf die Geschäftstätigkeit (Outside-in)?</a:t>
            </a:r>
          </a:p>
          <a:p>
            <a:pPr marL="342900" indent="-342900" defTabSz="914377" eaLnBrk="0" hangingPunct="0">
              <a:spcBef>
                <a:spcPct val="0"/>
              </a:spcBef>
              <a:buClrTx/>
              <a:buFont typeface="+mj-lt"/>
              <a:buAutoNum type="arabicPeriod"/>
              <a:defRPr/>
            </a:pPr>
            <a:r>
              <a:rPr lang="de-DE" sz="1400" kern="0" dirty="0">
                <a:sym typeface="Wingdings" panose="05000000000000000000" pitchFamily="2" charset="2"/>
              </a:rPr>
              <a:t>Ableitung von Risiken für die Aktivitäten.</a:t>
            </a:r>
          </a:p>
          <a:p>
            <a:pPr marL="342900" indent="-342900" defTabSz="914377" eaLnBrk="0" hangingPunct="0">
              <a:spcBef>
                <a:spcPct val="0"/>
              </a:spcBef>
              <a:buClrTx/>
              <a:buFont typeface="+mj-lt"/>
              <a:buAutoNum type="arabicPeriod"/>
              <a:defRPr/>
            </a:pPr>
            <a:r>
              <a:rPr lang="de-DE" sz="1400" kern="0" dirty="0">
                <a:sym typeface="Wingdings" panose="05000000000000000000" pitchFamily="2" charset="2"/>
              </a:rPr>
              <a:t>Bekenntnis der obersten Leitung zu der Verantwortung des Unternehmens.</a:t>
            </a:r>
          </a:p>
          <a:p>
            <a:pPr marL="342900" indent="-342900" defTabSz="914377" eaLnBrk="0" hangingPunct="0">
              <a:spcBef>
                <a:spcPct val="0"/>
              </a:spcBef>
              <a:buClrTx/>
              <a:buFont typeface="+mj-lt"/>
              <a:buAutoNum type="arabicPeriod"/>
              <a:defRPr/>
            </a:pPr>
            <a:r>
              <a:rPr lang="de-DE" sz="1400" kern="0" dirty="0">
                <a:sym typeface="Wingdings" panose="05000000000000000000" pitchFamily="2" charset="2"/>
              </a:rPr>
              <a:t>Einordnung des Ambitionslevels: Welche Rolle will das Unternehmen übernehmen?</a:t>
            </a:r>
          </a:p>
          <a:p>
            <a:pPr marL="342900" indent="-342900" defTabSz="914377" eaLnBrk="0" hangingPunct="0">
              <a:spcBef>
                <a:spcPct val="0"/>
              </a:spcBef>
              <a:buClrTx/>
              <a:buFont typeface="+mj-lt"/>
              <a:buAutoNum type="arabicPeriod"/>
              <a:defRPr/>
            </a:pPr>
            <a:r>
              <a:rPr lang="de-DE" sz="1400" dirty="0"/>
              <a:t>Formulierung der Ziele auf Basis der Risiken und einer validen Klimabilanzierung </a:t>
            </a:r>
            <a:r>
              <a:rPr lang="de-DE" sz="1400" dirty="0">
                <a:sym typeface="Wingdings" panose="05000000000000000000" pitchFamily="2" charset="2"/>
              </a:rPr>
              <a:t></a:t>
            </a:r>
            <a:r>
              <a:rPr lang="de-DE" sz="1400" dirty="0"/>
              <a:t> Nennung von Handlungsfelder, die sich aus der Analyse ableiten. </a:t>
            </a:r>
          </a:p>
          <a:p>
            <a:pPr marL="342900" indent="-342900" defTabSz="914377" eaLnBrk="0" hangingPunct="0">
              <a:spcBef>
                <a:spcPct val="0"/>
              </a:spcBef>
              <a:buClrTx/>
              <a:buFont typeface="+mj-lt"/>
              <a:buAutoNum type="arabicPeriod"/>
              <a:defRPr/>
            </a:pPr>
            <a:r>
              <a:rPr lang="de-DE" sz="1400" dirty="0"/>
              <a:t>Transparente Kommunikation nach intern und extern wie diese Ziele erreicht werden sollen. </a:t>
            </a:r>
            <a:endParaRPr lang="de-DE" sz="1400" kern="0" dirty="0">
              <a:sym typeface="Wingdings" panose="05000000000000000000" pitchFamily="2" charset="2"/>
            </a:endParaRPr>
          </a:p>
        </p:txBody>
      </p:sp>
      <p:sp>
        <p:nvSpPr>
          <p:cNvPr id="7" name="Sprechblase: rechteckig mit abgerundeten Ecken 6">
            <a:extLst>
              <a:ext uri="{FF2B5EF4-FFF2-40B4-BE49-F238E27FC236}">
                <a16:creationId xmlns:a16="http://schemas.microsoft.com/office/drawing/2014/main" id="{08389C31-98A2-D4E4-9FA5-BF1311468693}"/>
              </a:ext>
            </a:extLst>
          </p:cNvPr>
          <p:cNvSpPr/>
          <p:nvPr/>
        </p:nvSpPr>
        <p:spPr>
          <a:xfrm>
            <a:off x="551384" y="4338715"/>
            <a:ext cx="6480720" cy="2136697"/>
          </a:xfrm>
          <a:prstGeom prst="wedgeRoundRectCallout">
            <a:avLst>
              <a:gd name="adj1" fmla="val 55913"/>
              <a:gd name="adj2" fmla="val -1850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b="1" kern="0" dirty="0">
                <a:solidFill>
                  <a:schemeClr val="tx1"/>
                </a:solidFill>
              </a:rPr>
              <a:t>Eine beispielhafte Klimastrategie für die Firma „Weitblick“ könnte lauten:</a:t>
            </a:r>
          </a:p>
          <a:p>
            <a:pPr marL="0" indent="0" algn="l">
              <a:buFontTx/>
              <a:buNone/>
            </a:pPr>
            <a:r>
              <a:rPr lang="de-DE" sz="1200" kern="0" dirty="0">
                <a:solidFill>
                  <a:schemeClr val="tx1"/>
                </a:solidFill>
              </a:rPr>
              <a:t>Uns, als Teil der Molkereibranche, kommt eine wichtige Rolle in der Bekämpfung des Klimawandels zu, denn vor allem unser natürlicher Rohstoff Milch und die dahinterstehende Viehhaltung trägt einen erheblichen Anteil zu den Gesamtemissionen bei. Auch andersherum hat der Klimawandel einen immensen Einfluss auf die Viehhaltung und Lebensräume. Viele Konsumenten wechseln auf vegane Alternativen. Dies stellt ein Risiko für unsere Geschäftstätigkeit da. Wir sind uns der Verantwortung bewusst und leisten unseren Beitrag, indem wir unsere Emissionen in Scope 1 bis 3 bis zum Jahr 2030 um 50 % reduzieren. In vier Handlungsfeldern haben wir operative Ziele und Maßnahmen festgelegt, die wir konsequent verfolgen. </a:t>
            </a:r>
          </a:p>
        </p:txBody>
      </p:sp>
      <p:sp>
        <p:nvSpPr>
          <p:cNvPr id="8" name="Titel 1">
            <a:extLst>
              <a:ext uri="{FF2B5EF4-FFF2-40B4-BE49-F238E27FC236}">
                <a16:creationId xmlns:a16="http://schemas.microsoft.com/office/drawing/2014/main" id="{E8896A74-BD18-9672-006E-85306D3FF372}"/>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Formulierung einer Klimastrategie mit klaren Zielen</a:t>
            </a:r>
            <a:endParaRPr lang="de-DE" sz="2400" kern="0" dirty="0"/>
          </a:p>
        </p:txBody>
      </p:sp>
    </p:spTree>
    <p:extLst>
      <p:ext uri="{BB962C8B-B14F-4D97-AF65-F5344CB8AC3E}">
        <p14:creationId xmlns:p14="http://schemas.microsoft.com/office/powerpoint/2010/main" val="1595646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4F87A-9AB2-82A8-A606-4FBE50E066F5}"/>
              </a:ext>
            </a:extLst>
          </p:cNvPr>
          <p:cNvSpPr>
            <a:spLocks noGrp="1"/>
          </p:cNvSpPr>
          <p:nvPr>
            <p:ph type="title"/>
          </p:nvPr>
        </p:nvSpPr>
        <p:spPr/>
        <p:txBody>
          <a:bodyPr/>
          <a:lstStyle/>
          <a:p>
            <a:r>
              <a:rPr lang="de-DE" sz="2400" dirty="0"/>
              <a:t>Ziele formulieren</a:t>
            </a:r>
          </a:p>
        </p:txBody>
      </p:sp>
      <p:sp>
        <p:nvSpPr>
          <p:cNvPr id="3" name="Fußzeilenplatzhalter 2">
            <a:extLst>
              <a:ext uri="{FF2B5EF4-FFF2-40B4-BE49-F238E27FC236}">
                <a16:creationId xmlns:a16="http://schemas.microsoft.com/office/drawing/2014/main" id="{AF557879-5D44-B1B3-5B7E-E4CC18FCAE1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4" name="Foliennummernplatzhalter 3">
            <a:extLst>
              <a:ext uri="{FF2B5EF4-FFF2-40B4-BE49-F238E27FC236}">
                <a16:creationId xmlns:a16="http://schemas.microsoft.com/office/drawing/2014/main" id="{34209889-5286-3361-37C3-D6190C19C7A2}"/>
              </a:ext>
            </a:extLst>
          </p:cNvPr>
          <p:cNvSpPr>
            <a:spLocks noGrp="1"/>
          </p:cNvSpPr>
          <p:nvPr>
            <p:ph type="sldNum" sz="quarter" idx="4"/>
          </p:nvPr>
        </p:nvSpPr>
        <p:spPr/>
        <p:txBody>
          <a:bodyPr/>
          <a:lstStyle/>
          <a:p>
            <a:fld id="{894680D0-7A83-433A-9719-C4143F27F647}" type="slidenum">
              <a:rPr lang="de-DE" smtClean="0"/>
              <a:pPr/>
              <a:t>39</a:t>
            </a:fld>
            <a:endParaRPr lang="de-DE" dirty="0"/>
          </a:p>
        </p:txBody>
      </p:sp>
      <p:grpSp>
        <p:nvGrpSpPr>
          <p:cNvPr id="32" name="Gruppieren 31">
            <a:extLst>
              <a:ext uri="{FF2B5EF4-FFF2-40B4-BE49-F238E27FC236}">
                <a16:creationId xmlns:a16="http://schemas.microsoft.com/office/drawing/2014/main" id="{CE6CA019-261F-3042-6422-AB7BBC662AF5}"/>
              </a:ext>
            </a:extLst>
          </p:cNvPr>
          <p:cNvGrpSpPr/>
          <p:nvPr/>
        </p:nvGrpSpPr>
        <p:grpSpPr>
          <a:xfrm>
            <a:off x="392659" y="3518451"/>
            <a:ext cx="6814359" cy="1317923"/>
            <a:chOff x="1511831" y="2247593"/>
            <a:chExt cx="8155454" cy="1554852"/>
          </a:xfrm>
        </p:grpSpPr>
        <p:sp>
          <p:nvSpPr>
            <p:cNvPr id="33" name="Ellipse 32">
              <a:extLst>
                <a:ext uri="{FF2B5EF4-FFF2-40B4-BE49-F238E27FC236}">
                  <a16:creationId xmlns:a16="http://schemas.microsoft.com/office/drawing/2014/main" id="{B66E5C45-405F-81E5-A71B-497BC0436079}"/>
                </a:ext>
              </a:extLst>
            </p:cNvPr>
            <p:cNvSpPr/>
            <p:nvPr/>
          </p:nvSpPr>
          <p:spPr>
            <a:xfrm>
              <a:off x="1907465" y="2247593"/>
              <a:ext cx="839951" cy="792088"/>
            </a:xfrm>
            <a:prstGeom prst="ellipse">
              <a:avLst/>
            </a:prstGeom>
            <a:solidFill>
              <a:schemeClr val="bg2">
                <a:lumMod val="75000"/>
              </a:schemeClr>
            </a:solidFill>
            <a:ln>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4400" b="1" dirty="0">
                  <a:solidFill>
                    <a:srgbClr val="FFFFFF"/>
                  </a:solidFill>
                  <a:latin typeface="Arial" panose="020B0604020202020204" pitchFamily="34" charset="0"/>
                  <a:cs typeface="Arial" panose="020B0604020202020204" pitchFamily="34" charset="0"/>
                </a:rPr>
                <a:t>S</a:t>
              </a:r>
            </a:p>
          </p:txBody>
        </p:sp>
        <p:sp>
          <p:nvSpPr>
            <p:cNvPr id="34" name="Ellipse 33">
              <a:extLst>
                <a:ext uri="{FF2B5EF4-FFF2-40B4-BE49-F238E27FC236}">
                  <a16:creationId xmlns:a16="http://schemas.microsoft.com/office/drawing/2014/main" id="{EBBEB43C-FDC4-8AB4-E6F3-3A715D4DD6EB}"/>
                </a:ext>
              </a:extLst>
            </p:cNvPr>
            <p:cNvSpPr/>
            <p:nvPr/>
          </p:nvSpPr>
          <p:spPr>
            <a:xfrm>
              <a:off x="3491641" y="2247593"/>
              <a:ext cx="839951" cy="792088"/>
            </a:xfrm>
            <a:prstGeom prst="ellipse">
              <a:avLst/>
            </a:prstGeom>
            <a:solidFill>
              <a:schemeClr val="bg2">
                <a:lumMod val="75000"/>
              </a:schemeClr>
            </a:solidFill>
            <a:ln>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4400" b="1" dirty="0">
                  <a:solidFill>
                    <a:srgbClr val="FFFFFF"/>
                  </a:solidFill>
                  <a:latin typeface="Arial" panose="020B0604020202020204" pitchFamily="34" charset="0"/>
                  <a:cs typeface="Arial" panose="020B0604020202020204" pitchFamily="34" charset="0"/>
                </a:rPr>
                <a:t>M</a:t>
              </a:r>
            </a:p>
          </p:txBody>
        </p:sp>
        <p:sp>
          <p:nvSpPr>
            <p:cNvPr id="35" name="Ellipse 34">
              <a:extLst>
                <a:ext uri="{FF2B5EF4-FFF2-40B4-BE49-F238E27FC236}">
                  <a16:creationId xmlns:a16="http://schemas.microsoft.com/office/drawing/2014/main" id="{13CDC7DF-0971-1BA0-AC1B-917DC4464253}"/>
                </a:ext>
              </a:extLst>
            </p:cNvPr>
            <p:cNvSpPr/>
            <p:nvPr/>
          </p:nvSpPr>
          <p:spPr>
            <a:xfrm>
              <a:off x="5286017" y="2281031"/>
              <a:ext cx="839951" cy="792088"/>
            </a:xfrm>
            <a:prstGeom prst="ellipse">
              <a:avLst/>
            </a:prstGeom>
            <a:solidFill>
              <a:schemeClr val="bg2">
                <a:lumMod val="75000"/>
              </a:schemeClr>
            </a:solidFill>
            <a:ln>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4400" b="1" dirty="0">
                  <a:solidFill>
                    <a:srgbClr val="FFFFFF"/>
                  </a:solidFill>
                  <a:latin typeface="Arial" panose="020B0604020202020204" pitchFamily="34" charset="0"/>
                  <a:cs typeface="Arial" panose="020B0604020202020204" pitchFamily="34" charset="0"/>
                </a:rPr>
                <a:t>A</a:t>
              </a:r>
            </a:p>
          </p:txBody>
        </p:sp>
        <p:sp>
          <p:nvSpPr>
            <p:cNvPr id="36" name="Ellipse 35">
              <a:extLst>
                <a:ext uri="{FF2B5EF4-FFF2-40B4-BE49-F238E27FC236}">
                  <a16:creationId xmlns:a16="http://schemas.microsoft.com/office/drawing/2014/main" id="{494D508C-E11D-C991-5C01-EE949BE5F608}"/>
                </a:ext>
              </a:extLst>
            </p:cNvPr>
            <p:cNvSpPr/>
            <p:nvPr/>
          </p:nvSpPr>
          <p:spPr>
            <a:xfrm>
              <a:off x="6960097" y="2247593"/>
              <a:ext cx="839951" cy="792088"/>
            </a:xfrm>
            <a:prstGeom prst="ellipse">
              <a:avLst/>
            </a:prstGeom>
            <a:solidFill>
              <a:schemeClr val="bg2">
                <a:lumMod val="75000"/>
              </a:schemeClr>
            </a:solidFill>
            <a:ln>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4400" b="1" dirty="0">
                  <a:solidFill>
                    <a:srgbClr val="FFFFFF"/>
                  </a:solidFill>
                  <a:latin typeface="Arial" panose="020B0604020202020204" pitchFamily="34" charset="0"/>
                  <a:cs typeface="Arial" panose="020B0604020202020204" pitchFamily="34" charset="0"/>
                </a:rPr>
                <a:t>R</a:t>
              </a:r>
            </a:p>
          </p:txBody>
        </p:sp>
        <p:sp>
          <p:nvSpPr>
            <p:cNvPr id="37" name="Ellipse 36">
              <a:extLst>
                <a:ext uri="{FF2B5EF4-FFF2-40B4-BE49-F238E27FC236}">
                  <a16:creationId xmlns:a16="http://schemas.microsoft.com/office/drawing/2014/main" id="{85BB357B-FE53-6132-E91E-C01547EEE42B}"/>
                </a:ext>
              </a:extLst>
            </p:cNvPr>
            <p:cNvSpPr/>
            <p:nvPr/>
          </p:nvSpPr>
          <p:spPr>
            <a:xfrm>
              <a:off x="8628355" y="2247593"/>
              <a:ext cx="839952" cy="792088"/>
            </a:xfrm>
            <a:prstGeom prst="ellipse">
              <a:avLst/>
            </a:prstGeom>
            <a:solidFill>
              <a:schemeClr val="bg2">
                <a:lumMod val="75000"/>
              </a:schemeClr>
            </a:solidFill>
            <a:ln>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4400" b="1" dirty="0">
                  <a:solidFill>
                    <a:srgbClr val="FFFFFF"/>
                  </a:solidFill>
                  <a:latin typeface="Arial" panose="020B0604020202020204" pitchFamily="34" charset="0"/>
                  <a:cs typeface="Arial" panose="020B0604020202020204" pitchFamily="34" charset="0"/>
                </a:rPr>
                <a:t>T</a:t>
              </a:r>
            </a:p>
          </p:txBody>
        </p:sp>
        <p:sp>
          <p:nvSpPr>
            <p:cNvPr id="38" name="Rechteck 37">
              <a:extLst>
                <a:ext uri="{FF2B5EF4-FFF2-40B4-BE49-F238E27FC236}">
                  <a16:creationId xmlns:a16="http://schemas.microsoft.com/office/drawing/2014/main" id="{61C2E90E-F584-7C89-7A23-6A28E7FB363B}"/>
                </a:ext>
              </a:extLst>
            </p:cNvPr>
            <p:cNvSpPr/>
            <p:nvPr/>
          </p:nvSpPr>
          <p:spPr>
            <a:xfrm>
              <a:off x="1511831" y="3425387"/>
              <a:ext cx="1424676" cy="363107"/>
            </a:xfrm>
            <a:prstGeom prst="rect">
              <a:avLst/>
            </a:prstGeom>
          </p:spPr>
          <p:txBody>
            <a:bodyPr wrap="square">
              <a:spAutoFit/>
            </a:bodyPr>
            <a:lstStyle/>
            <a:p>
              <a:r>
                <a:rPr lang="de-DE" sz="1400" b="1" dirty="0">
                  <a:solidFill>
                    <a:srgbClr val="81B23E">
                      <a:lumMod val="50000"/>
                    </a:srgbClr>
                  </a:solidFill>
                  <a:latin typeface="Arial" panose="020B0604020202020204" pitchFamily="34" charset="0"/>
                  <a:cs typeface="Arial" panose="020B0604020202020204" pitchFamily="34" charset="0"/>
                </a:rPr>
                <a:t>S pezifisch </a:t>
              </a:r>
            </a:p>
          </p:txBody>
        </p:sp>
        <p:sp>
          <p:nvSpPr>
            <p:cNvPr id="39" name="Rechteck 38">
              <a:extLst>
                <a:ext uri="{FF2B5EF4-FFF2-40B4-BE49-F238E27FC236}">
                  <a16:creationId xmlns:a16="http://schemas.microsoft.com/office/drawing/2014/main" id="{1F93E4DE-ABA4-C219-753B-ED5890617329}"/>
                </a:ext>
              </a:extLst>
            </p:cNvPr>
            <p:cNvSpPr/>
            <p:nvPr/>
          </p:nvSpPr>
          <p:spPr>
            <a:xfrm>
              <a:off x="3234982" y="3405769"/>
              <a:ext cx="1312857" cy="363107"/>
            </a:xfrm>
            <a:prstGeom prst="rect">
              <a:avLst/>
            </a:prstGeom>
          </p:spPr>
          <p:txBody>
            <a:bodyPr wrap="square">
              <a:spAutoFit/>
            </a:bodyPr>
            <a:lstStyle/>
            <a:p>
              <a:r>
                <a:rPr lang="de-DE" sz="1400" b="1" dirty="0">
                  <a:solidFill>
                    <a:srgbClr val="81B23E">
                      <a:lumMod val="50000"/>
                    </a:srgbClr>
                  </a:solidFill>
                  <a:latin typeface="Arial" panose="020B0604020202020204" pitchFamily="34" charset="0"/>
                  <a:cs typeface="Arial" panose="020B0604020202020204" pitchFamily="34" charset="0"/>
                </a:rPr>
                <a:t>M essbar </a:t>
              </a:r>
            </a:p>
          </p:txBody>
        </p:sp>
        <p:sp>
          <p:nvSpPr>
            <p:cNvPr id="40" name="Rechteck 39">
              <a:extLst>
                <a:ext uri="{FF2B5EF4-FFF2-40B4-BE49-F238E27FC236}">
                  <a16:creationId xmlns:a16="http://schemas.microsoft.com/office/drawing/2014/main" id="{BFCED516-6BA3-D1C6-764B-CAB2BDE29D44}"/>
                </a:ext>
              </a:extLst>
            </p:cNvPr>
            <p:cNvSpPr/>
            <p:nvPr/>
          </p:nvSpPr>
          <p:spPr>
            <a:xfrm>
              <a:off x="4684004" y="3396660"/>
              <a:ext cx="1821696" cy="399417"/>
            </a:xfrm>
            <a:prstGeom prst="rect">
              <a:avLst/>
            </a:prstGeom>
          </p:spPr>
          <p:txBody>
            <a:bodyPr wrap="square">
              <a:spAutoFit/>
            </a:bodyPr>
            <a:lstStyle/>
            <a:p>
              <a:r>
                <a:rPr lang="de-DE" sz="1400" b="1" dirty="0">
                  <a:solidFill>
                    <a:srgbClr val="81B23E">
                      <a:lumMod val="50000"/>
                    </a:srgbClr>
                  </a:solidFill>
                  <a:latin typeface="Arial" panose="020B0604020202020204" pitchFamily="34" charset="0"/>
                  <a:cs typeface="Arial" panose="020B0604020202020204" pitchFamily="34" charset="0"/>
                </a:rPr>
                <a:t>A</a:t>
              </a:r>
              <a:r>
                <a:rPr lang="de-DE" sz="1600" b="1" dirty="0">
                  <a:solidFill>
                    <a:srgbClr val="81B23E">
                      <a:lumMod val="50000"/>
                    </a:srgbClr>
                  </a:solidFill>
                  <a:latin typeface="Arial" panose="020B0604020202020204" pitchFamily="34" charset="0"/>
                  <a:cs typeface="Arial" panose="020B0604020202020204" pitchFamily="34" charset="0"/>
                </a:rPr>
                <a:t> </a:t>
              </a:r>
              <a:r>
                <a:rPr lang="de-DE" sz="1400" b="1" dirty="0">
                  <a:solidFill>
                    <a:srgbClr val="81B23E">
                      <a:lumMod val="50000"/>
                    </a:srgbClr>
                  </a:solidFill>
                  <a:latin typeface="Arial" panose="020B0604020202020204" pitchFamily="34" charset="0"/>
                  <a:cs typeface="Arial" panose="020B0604020202020204" pitchFamily="34" charset="0"/>
                </a:rPr>
                <a:t>ngemessen</a:t>
              </a:r>
              <a:endParaRPr lang="de-DE" sz="1600" b="1" dirty="0">
                <a:solidFill>
                  <a:srgbClr val="81B23E">
                    <a:lumMod val="50000"/>
                  </a:srgbClr>
                </a:solidFill>
                <a:latin typeface="Arial" panose="020B0604020202020204" pitchFamily="34" charset="0"/>
                <a:cs typeface="Arial" panose="020B0604020202020204" pitchFamily="34" charset="0"/>
              </a:endParaRPr>
            </a:p>
          </p:txBody>
        </p:sp>
        <p:sp>
          <p:nvSpPr>
            <p:cNvPr id="41" name="Rechteck 40">
              <a:extLst>
                <a:ext uri="{FF2B5EF4-FFF2-40B4-BE49-F238E27FC236}">
                  <a16:creationId xmlns:a16="http://schemas.microsoft.com/office/drawing/2014/main" id="{BFAE7D9D-3F34-8AB0-E9AC-EDE5F9D70BA9}"/>
                </a:ext>
              </a:extLst>
            </p:cNvPr>
            <p:cNvSpPr/>
            <p:nvPr/>
          </p:nvSpPr>
          <p:spPr>
            <a:xfrm>
              <a:off x="6505700" y="3439338"/>
              <a:ext cx="1668563" cy="363107"/>
            </a:xfrm>
            <a:prstGeom prst="rect">
              <a:avLst/>
            </a:prstGeom>
          </p:spPr>
          <p:txBody>
            <a:bodyPr wrap="square">
              <a:spAutoFit/>
            </a:bodyPr>
            <a:lstStyle/>
            <a:p>
              <a:r>
                <a:rPr lang="de-DE" sz="1400" b="1" dirty="0">
                  <a:solidFill>
                    <a:srgbClr val="81B23E">
                      <a:lumMod val="50000"/>
                    </a:srgbClr>
                  </a:solidFill>
                  <a:latin typeface="Arial" panose="020B0604020202020204" pitchFamily="34" charset="0"/>
                  <a:cs typeface="Arial" panose="020B0604020202020204" pitchFamily="34" charset="0"/>
                </a:rPr>
                <a:t>R ealistisch</a:t>
              </a:r>
            </a:p>
          </p:txBody>
        </p:sp>
        <p:sp>
          <p:nvSpPr>
            <p:cNvPr id="42" name="Rechteck 41">
              <a:extLst>
                <a:ext uri="{FF2B5EF4-FFF2-40B4-BE49-F238E27FC236}">
                  <a16:creationId xmlns:a16="http://schemas.microsoft.com/office/drawing/2014/main" id="{2AD7DB1E-90F7-D07C-20E8-B48C55D2AEB1}"/>
                </a:ext>
              </a:extLst>
            </p:cNvPr>
            <p:cNvSpPr/>
            <p:nvPr/>
          </p:nvSpPr>
          <p:spPr>
            <a:xfrm>
              <a:off x="8216510" y="3405769"/>
              <a:ext cx="1450775" cy="363107"/>
            </a:xfrm>
            <a:prstGeom prst="rect">
              <a:avLst/>
            </a:prstGeom>
          </p:spPr>
          <p:txBody>
            <a:bodyPr wrap="square">
              <a:spAutoFit/>
            </a:bodyPr>
            <a:lstStyle/>
            <a:p>
              <a:r>
                <a:rPr lang="de-DE" sz="1400" b="1" dirty="0">
                  <a:solidFill>
                    <a:srgbClr val="81B23E">
                      <a:lumMod val="50000"/>
                    </a:srgbClr>
                  </a:solidFill>
                  <a:latin typeface="Arial" panose="020B0604020202020204" pitchFamily="34" charset="0"/>
                  <a:cs typeface="Arial" panose="020B0604020202020204" pitchFamily="34" charset="0"/>
                </a:rPr>
                <a:t>T erminiert</a:t>
              </a:r>
            </a:p>
          </p:txBody>
        </p:sp>
      </p:grpSp>
      <p:sp>
        <p:nvSpPr>
          <p:cNvPr id="6" name="Inhaltsplatzhalter 8">
            <a:extLst>
              <a:ext uri="{FF2B5EF4-FFF2-40B4-BE49-F238E27FC236}">
                <a16:creationId xmlns:a16="http://schemas.microsoft.com/office/drawing/2014/main" id="{918A2B3B-11EB-5015-8384-BE3C205597A1}"/>
              </a:ext>
            </a:extLst>
          </p:cNvPr>
          <p:cNvSpPr txBox="1">
            <a:spLocks/>
          </p:cNvSpPr>
          <p:nvPr/>
        </p:nvSpPr>
        <p:spPr bwMode="auto">
          <a:xfrm>
            <a:off x="7487715" y="1616050"/>
            <a:ext cx="4320000" cy="4477246"/>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914377" eaLnBrk="0" hangingPunct="0">
              <a:spcBef>
                <a:spcPct val="0"/>
              </a:spcBef>
              <a:buClrTx/>
              <a:buFontTx/>
              <a:buNone/>
              <a:defRPr/>
            </a:pPr>
            <a:r>
              <a:rPr lang="de-DE" sz="1400" kern="0" dirty="0">
                <a:sym typeface="Wingdings" panose="05000000000000000000" pitchFamily="2" charset="2"/>
              </a:rPr>
              <a:t>Für Ihre Zieldefinition, sollten Sie Ihre Ziele möglichst SMART formulieren. </a:t>
            </a:r>
          </a:p>
          <a:p>
            <a:pPr marL="0" indent="0" defTabSz="914377" eaLnBrk="0" hangingPunct="0">
              <a:spcBef>
                <a:spcPct val="0"/>
              </a:spcBef>
              <a:buClrTx/>
              <a:buFontTx/>
              <a:buNone/>
              <a:defRPr/>
            </a:pPr>
            <a:endParaRPr lang="de-DE" sz="1400" b="1" kern="0" dirty="0">
              <a:sym typeface="Wingdings" panose="05000000000000000000" pitchFamily="2" charset="2"/>
            </a:endParaRPr>
          </a:p>
          <a:p>
            <a:pPr defTabSz="914377" eaLnBrk="0" hangingPunct="0">
              <a:spcBef>
                <a:spcPct val="0"/>
              </a:spcBef>
              <a:buClrTx/>
              <a:buFont typeface="Arial" panose="020B0604020202020204" pitchFamily="34" charset="0"/>
              <a:buChar char="•"/>
              <a:defRPr/>
            </a:pPr>
            <a:r>
              <a:rPr lang="de-DE" sz="1400" b="1" kern="0" dirty="0">
                <a:sym typeface="Wingdings" panose="05000000000000000000" pitchFamily="2" charset="2"/>
              </a:rPr>
              <a:t>S steht für „spezifisch</a:t>
            </a:r>
            <a:r>
              <a:rPr lang="de-DE" sz="1400" kern="0" dirty="0">
                <a:sym typeface="Wingdings" panose="05000000000000000000" pitchFamily="2" charset="2"/>
              </a:rPr>
              <a:t>“: Ziele sollten so konkret wie möglich für Ihr Unternehmen formuliert werden, damit alle Beteiligten das gleiche Verständnis haben.</a:t>
            </a:r>
          </a:p>
          <a:p>
            <a:pPr defTabSz="914377" eaLnBrk="0" hangingPunct="0">
              <a:spcBef>
                <a:spcPct val="0"/>
              </a:spcBef>
              <a:buClrTx/>
              <a:buFont typeface="Arial" panose="020B0604020202020204" pitchFamily="34" charset="0"/>
              <a:buChar char="•"/>
              <a:defRPr/>
            </a:pPr>
            <a:r>
              <a:rPr lang="de-DE" sz="1400" b="1" kern="0" dirty="0">
                <a:sym typeface="Wingdings" panose="05000000000000000000" pitchFamily="2" charset="2"/>
              </a:rPr>
              <a:t>M steht für „messbar“: </a:t>
            </a:r>
            <a:r>
              <a:rPr lang="de-DE" sz="1400" kern="0" dirty="0">
                <a:sym typeface="Wingdings" panose="05000000000000000000" pitchFamily="2" charset="2"/>
              </a:rPr>
              <a:t>Ziele sollten so formuliert werden, dass sie messbar sind und somit die Erreichung festgestellt werden oder gegengesteuert werden kann.</a:t>
            </a:r>
          </a:p>
          <a:p>
            <a:pPr defTabSz="914377" eaLnBrk="0" hangingPunct="0">
              <a:spcBef>
                <a:spcPct val="0"/>
              </a:spcBef>
              <a:buClrTx/>
              <a:buFont typeface="Arial" panose="020B0604020202020204" pitchFamily="34" charset="0"/>
              <a:buChar char="•"/>
              <a:defRPr/>
            </a:pPr>
            <a:r>
              <a:rPr lang="de-DE" sz="1400" b="1" kern="0" dirty="0">
                <a:sym typeface="Wingdings" panose="05000000000000000000" pitchFamily="2" charset="2"/>
              </a:rPr>
              <a:t>A steht für „angemessen“: </a:t>
            </a:r>
            <a:r>
              <a:rPr lang="de-DE" sz="1400" kern="0" dirty="0">
                <a:sym typeface="Wingdings" panose="05000000000000000000" pitchFamily="2" charset="2"/>
              </a:rPr>
              <a:t>Ziele sollten valide sein und z. B. einen Bezug zu Ihrer Unternehmensstrategie haben und externe Rahmenbedingungen beachten.</a:t>
            </a:r>
          </a:p>
          <a:p>
            <a:pPr defTabSz="914377" eaLnBrk="0" hangingPunct="0">
              <a:spcBef>
                <a:spcPct val="0"/>
              </a:spcBef>
              <a:buClrTx/>
              <a:buFont typeface="Arial" panose="020B0604020202020204" pitchFamily="34" charset="0"/>
              <a:buChar char="•"/>
              <a:defRPr/>
            </a:pPr>
            <a:r>
              <a:rPr lang="de-DE" sz="1400" b="1" kern="0" dirty="0">
                <a:sym typeface="Wingdings" panose="05000000000000000000" pitchFamily="2" charset="2"/>
              </a:rPr>
              <a:t>R steht für „realistisch“: </a:t>
            </a:r>
            <a:r>
              <a:rPr lang="de-DE" sz="1400" kern="0" dirty="0">
                <a:sym typeface="Wingdings" panose="05000000000000000000" pitchFamily="2" charset="2"/>
              </a:rPr>
              <a:t>Ziele sollten unter Beachtung des Ambitionsniveaus, der Ressourcen und der verfügbaren Zeit gesetzt werden.</a:t>
            </a:r>
          </a:p>
          <a:p>
            <a:pPr defTabSz="914377" eaLnBrk="0" hangingPunct="0">
              <a:spcBef>
                <a:spcPct val="0"/>
              </a:spcBef>
              <a:buClrTx/>
              <a:buFont typeface="Arial" panose="020B0604020202020204" pitchFamily="34" charset="0"/>
              <a:buChar char="•"/>
              <a:defRPr/>
            </a:pPr>
            <a:r>
              <a:rPr lang="de-DE" sz="1400" b="1" kern="0" dirty="0">
                <a:sym typeface="Wingdings" panose="05000000000000000000" pitchFamily="2" charset="2"/>
              </a:rPr>
              <a:t>T steht für „terminiert“: </a:t>
            </a:r>
            <a:r>
              <a:rPr lang="de-DE" sz="1400" kern="0" dirty="0">
                <a:sym typeface="Wingdings" panose="05000000000000000000" pitchFamily="2" charset="2"/>
              </a:rPr>
              <a:t>Das Zeitfenster zur Zielerreichung muss klar festgehalten werden.</a:t>
            </a:r>
          </a:p>
          <a:p>
            <a:pPr defTabSz="914377" eaLnBrk="0" hangingPunct="0">
              <a:spcBef>
                <a:spcPct val="0"/>
              </a:spcBef>
              <a:buClrTx/>
              <a:buFont typeface="Arial" panose="020B0604020202020204" pitchFamily="34" charset="0"/>
              <a:buChar char="•"/>
              <a:defRPr/>
            </a:pPr>
            <a:endParaRPr lang="de-DE" sz="1400" kern="0" dirty="0">
              <a:sym typeface="Wingdings" panose="05000000000000000000" pitchFamily="2" charset="2"/>
            </a:endParaRPr>
          </a:p>
          <a:p>
            <a:pPr marL="0" indent="0" defTabSz="914377" eaLnBrk="0" hangingPunct="0">
              <a:spcBef>
                <a:spcPct val="0"/>
              </a:spcBef>
              <a:buClrTx/>
              <a:buNone/>
              <a:defRPr/>
            </a:pPr>
            <a:endParaRPr lang="de-DE" sz="1400" kern="0" dirty="0">
              <a:sym typeface="Wingdings" panose="05000000000000000000" pitchFamily="2" charset="2"/>
            </a:endParaRPr>
          </a:p>
          <a:p>
            <a:pPr defTabSz="914377" eaLnBrk="0" hangingPunct="0">
              <a:spcBef>
                <a:spcPct val="0"/>
              </a:spcBef>
              <a:buClrTx/>
              <a:buFont typeface="Wingdings" panose="05000000000000000000" pitchFamily="2" charset="2"/>
              <a:buChar char="à"/>
              <a:defRPr/>
            </a:pPr>
            <a:endParaRPr lang="de-DE" sz="1400" kern="0" dirty="0">
              <a:sym typeface="Wingdings" panose="05000000000000000000" pitchFamily="2" charset="2"/>
            </a:endParaRPr>
          </a:p>
          <a:p>
            <a:pPr defTabSz="914377" eaLnBrk="0" hangingPunct="0">
              <a:spcBef>
                <a:spcPct val="0"/>
              </a:spcBef>
              <a:buClrTx/>
              <a:buFontTx/>
              <a:buChar char="-"/>
              <a:defRPr/>
            </a:pPr>
            <a:endParaRPr lang="de-DE" sz="1400" kern="0" dirty="0">
              <a:sym typeface="Wingdings" panose="05000000000000000000" pitchFamily="2" charset="2"/>
            </a:endParaRPr>
          </a:p>
          <a:p>
            <a:pPr defTabSz="914377" eaLnBrk="0" hangingPunct="0">
              <a:spcBef>
                <a:spcPct val="0"/>
              </a:spcBef>
              <a:buClrTx/>
              <a:buFontTx/>
              <a:buChar char="-"/>
              <a:defRPr/>
            </a:pPr>
            <a:endParaRPr lang="de-DE" sz="1400" kern="0" dirty="0">
              <a:sym typeface="Wingdings" panose="05000000000000000000" pitchFamily="2" charset="2"/>
            </a:endParaRPr>
          </a:p>
        </p:txBody>
      </p:sp>
      <p:sp>
        <p:nvSpPr>
          <p:cNvPr id="5" name="Textfeld 4">
            <a:extLst>
              <a:ext uri="{FF2B5EF4-FFF2-40B4-BE49-F238E27FC236}">
                <a16:creationId xmlns:a16="http://schemas.microsoft.com/office/drawing/2014/main" id="{95F9DE6B-E675-445F-4E82-79C40FE8E255}"/>
              </a:ext>
            </a:extLst>
          </p:cNvPr>
          <p:cNvSpPr txBox="1"/>
          <p:nvPr/>
        </p:nvSpPr>
        <p:spPr>
          <a:xfrm>
            <a:off x="551384" y="1610167"/>
            <a:ext cx="6768408" cy="1600438"/>
          </a:xfrm>
          <a:prstGeom prst="rect">
            <a:avLst/>
          </a:prstGeom>
          <a:noFill/>
        </p:spPr>
        <p:txBody>
          <a:bodyPr wrap="square" rtlCol="0">
            <a:spAutoFit/>
          </a:bodyPr>
          <a:lstStyle/>
          <a:p>
            <a:pPr algn="l"/>
            <a:r>
              <a:rPr lang="de-DE" sz="1400" dirty="0"/>
              <a:t>Ein Ziel ist die Beschreibung eines wünschenswerten Zustands zu einem definierten Zeitpunkt in der Zukunft. Strategische Ziele sind so gefasst, dass sie handlungsleitend für alle Teile der Organisation sind. Üblicherweise weisen sie einen Zeithorizont von 3 bis 5 Jahren auf. Die Ziele werden in der Regel von den relevanten Wissensträgern im Unternehmen erarbeitet. </a:t>
            </a:r>
            <a:br>
              <a:rPr lang="de-DE" sz="1400" dirty="0"/>
            </a:br>
            <a:br>
              <a:rPr lang="de-DE" sz="1400" dirty="0"/>
            </a:br>
            <a:r>
              <a:rPr lang="de-DE" sz="1400" b="1" dirty="0"/>
              <a:t>Achtung: Ziele sind keine Maßnahmen und umgekehrt.</a:t>
            </a:r>
          </a:p>
        </p:txBody>
      </p:sp>
    </p:spTree>
    <p:extLst>
      <p:ext uri="{BB962C8B-B14F-4D97-AF65-F5344CB8AC3E}">
        <p14:creationId xmlns:p14="http://schemas.microsoft.com/office/powerpoint/2010/main" val="298306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m 18">
            <a:extLst>
              <a:ext uri="{FF2B5EF4-FFF2-40B4-BE49-F238E27FC236}">
                <a16:creationId xmlns:a16="http://schemas.microsoft.com/office/drawing/2014/main" id="{359D9E92-A81D-40E2-930F-472C97AB44A7}"/>
              </a:ext>
            </a:extLst>
          </p:cNvPr>
          <p:cNvGraphicFramePr/>
          <p:nvPr>
            <p:extLst>
              <p:ext uri="{D42A27DB-BD31-4B8C-83A1-F6EECF244321}">
                <p14:modId xmlns:p14="http://schemas.microsoft.com/office/powerpoint/2010/main" val="2404087521"/>
              </p:ext>
            </p:extLst>
          </p:nvPr>
        </p:nvGraphicFramePr>
        <p:xfrm>
          <a:off x="551384" y="1584323"/>
          <a:ext cx="8941382" cy="443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DE" sz="2400" dirty="0"/>
              <a:t>Etappen zum betrieblichen Klimaschutz</a:t>
            </a:r>
          </a:p>
        </p:txBody>
      </p:sp>
      <p:sp>
        <p:nvSpPr>
          <p:cNvPr id="3" name="Inhaltsplatzhalter 2"/>
          <p:cNvSpPr>
            <a:spLocks noGrp="1"/>
          </p:cNvSpPr>
          <p:nvPr>
            <p:ph idx="1"/>
          </p:nvPr>
        </p:nvSpPr>
        <p:spPr>
          <a:xfrm>
            <a:off x="551384" y="1628776"/>
            <a:ext cx="8962018" cy="4697413"/>
          </a:xfrm>
        </p:spPr>
        <p:txBody>
          <a:bodyPr/>
          <a:lstStyle/>
          <a:p>
            <a:pPr marL="0" indent="0">
              <a:buNone/>
            </a:pPr>
            <a:r>
              <a:rPr lang="de-DE" dirty="0"/>
              <a:t>Der Weg zum betrieblichen Klimaschutz beinhaltet verschiedene Schritte. Diese werden in der Handlungshilfe vertieft. Dabei wird der Prozess sukzessive erklärt. </a:t>
            </a:r>
          </a:p>
          <a:p>
            <a:pPr marL="0" indent="0">
              <a:buNone/>
            </a:pPr>
            <a:r>
              <a:rPr lang="de-DE" dirty="0"/>
              <a:t>Es gibt zwei Handlungshilfen. Die Handlungshilfe Klimastrategie fokussiert sich auf die Bestandsaufnahme (Status quo) und die Entwicklung einer Klimastrategie. Eine weitere Handlungshilfe legt den Fokus auf die Umsetzung und den Aufbau eines Klimamanagementsystems. </a:t>
            </a:r>
          </a:p>
        </p:txBody>
      </p:sp>
      <p:sp>
        <p:nvSpPr>
          <p:cNvPr id="4" name="Fußzeilenplatzhalter 3"/>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p:cNvSpPr>
            <a:spLocks noGrp="1"/>
          </p:cNvSpPr>
          <p:nvPr>
            <p:ph type="sldNum" sz="quarter" idx="4"/>
          </p:nvPr>
        </p:nvSpPr>
        <p:spPr/>
        <p:txBody>
          <a:bodyPr/>
          <a:lstStyle/>
          <a:p>
            <a:fld id="{894680D0-7A83-433A-9719-C4143F27F647}" type="slidenum">
              <a:rPr lang="de-DE" smtClean="0"/>
              <a:pPr/>
              <a:t>4</a:t>
            </a:fld>
            <a:endParaRPr lang="de-DE" dirty="0"/>
          </a:p>
        </p:txBody>
      </p:sp>
      <p:sp>
        <p:nvSpPr>
          <p:cNvPr id="6" name="Geschweifte Klammer rechts 5">
            <a:extLst>
              <a:ext uri="{FF2B5EF4-FFF2-40B4-BE49-F238E27FC236}">
                <a16:creationId xmlns:a16="http://schemas.microsoft.com/office/drawing/2014/main" id="{779CD915-CB74-E9E6-6D09-5CB2FAC9E286}"/>
              </a:ext>
            </a:extLst>
          </p:cNvPr>
          <p:cNvSpPr/>
          <p:nvPr/>
        </p:nvSpPr>
        <p:spPr bwMode="auto">
          <a:xfrm rot="5400000">
            <a:off x="3143671" y="2125262"/>
            <a:ext cx="1008113" cy="619268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0" name="Textfeld 19">
            <a:extLst>
              <a:ext uri="{FF2B5EF4-FFF2-40B4-BE49-F238E27FC236}">
                <a16:creationId xmlns:a16="http://schemas.microsoft.com/office/drawing/2014/main" id="{AFC69AF8-0AC6-2652-B8D9-3FD30553F43C}"/>
              </a:ext>
            </a:extLst>
          </p:cNvPr>
          <p:cNvSpPr txBox="1"/>
          <p:nvPr/>
        </p:nvSpPr>
        <p:spPr>
          <a:xfrm>
            <a:off x="2120163" y="5827079"/>
            <a:ext cx="3863558" cy="338554"/>
          </a:xfrm>
          <a:prstGeom prst="rect">
            <a:avLst/>
          </a:prstGeom>
          <a:noFill/>
        </p:spPr>
        <p:txBody>
          <a:bodyPr wrap="none" rtlCol="0">
            <a:spAutoFit/>
          </a:bodyPr>
          <a:lstStyle/>
          <a:p>
            <a:pPr algn="l"/>
            <a:r>
              <a:rPr lang="de-DE" sz="1600" dirty="0"/>
              <a:t>Fokus der Handlungshilfe Klimastrategie</a:t>
            </a:r>
          </a:p>
        </p:txBody>
      </p:sp>
      <p:sp>
        <p:nvSpPr>
          <p:cNvPr id="22" name="Textfeld 21">
            <a:extLst>
              <a:ext uri="{FF2B5EF4-FFF2-40B4-BE49-F238E27FC236}">
                <a16:creationId xmlns:a16="http://schemas.microsoft.com/office/drawing/2014/main" id="{DF8ABEE1-D6E8-FDEA-69B5-3575B6576A92}"/>
              </a:ext>
            </a:extLst>
          </p:cNvPr>
          <p:cNvSpPr txBox="1"/>
          <p:nvPr/>
        </p:nvSpPr>
        <p:spPr>
          <a:xfrm>
            <a:off x="6911867" y="5827079"/>
            <a:ext cx="5059053" cy="338554"/>
          </a:xfrm>
          <a:prstGeom prst="rect">
            <a:avLst/>
          </a:prstGeom>
          <a:noFill/>
        </p:spPr>
        <p:txBody>
          <a:bodyPr wrap="square" rtlCol="0">
            <a:spAutoFit/>
          </a:bodyPr>
          <a:lstStyle/>
          <a:p>
            <a:pPr algn="l"/>
            <a:r>
              <a:rPr lang="de-DE" sz="1600" dirty="0"/>
              <a:t>Fokus der Handlungshilfe Klimamanagement</a:t>
            </a:r>
          </a:p>
        </p:txBody>
      </p:sp>
      <p:sp>
        <p:nvSpPr>
          <p:cNvPr id="7" name="Geschweifte Klammer rechts 6">
            <a:extLst>
              <a:ext uri="{FF2B5EF4-FFF2-40B4-BE49-F238E27FC236}">
                <a16:creationId xmlns:a16="http://schemas.microsoft.com/office/drawing/2014/main" id="{9A742CC1-D642-8FE3-F831-7589043E426A}"/>
              </a:ext>
            </a:extLst>
          </p:cNvPr>
          <p:cNvSpPr/>
          <p:nvPr/>
        </p:nvSpPr>
        <p:spPr bwMode="auto">
          <a:xfrm rot="5400000">
            <a:off x="7564337" y="4231955"/>
            <a:ext cx="1008112" cy="1979299"/>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8" name="Sprechblase: rechteckig mit abgerundeten Ecken 7">
            <a:extLst>
              <a:ext uri="{FF2B5EF4-FFF2-40B4-BE49-F238E27FC236}">
                <a16:creationId xmlns:a16="http://schemas.microsoft.com/office/drawing/2014/main" id="{02DCB81C-9472-07D7-6781-A1543DA80F3D}"/>
              </a:ext>
            </a:extLst>
          </p:cNvPr>
          <p:cNvSpPr/>
          <p:nvPr/>
        </p:nvSpPr>
        <p:spPr>
          <a:xfrm>
            <a:off x="9345423" y="2140452"/>
            <a:ext cx="2566528" cy="697711"/>
          </a:xfrm>
          <a:prstGeom prst="wedgeRoundRectCallout">
            <a:avLst>
              <a:gd name="adj1" fmla="val -56275"/>
              <a:gd name="adj2" fmla="val -4820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de-DE" sz="1200" dirty="0">
                <a:solidFill>
                  <a:srgbClr val="000000"/>
                </a:solidFill>
                <a:latin typeface="Arial"/>
                <a:cs typeface="Arial" charset="0"/>
              </a:rPr>
              <a:t>Fokus dieser Handlungshilfe ist die Definition Ihrer Klimastrategie. </a:t>
            </a:r>
            <a:endParaRPr lang="en-AU" sz="1200" dirty="0">
              <a:solidFill>
                <a:srgbClr val="000000"/>
              </a:solidFill>
              <a:latin typeface="Arial"/>
              <a:cs typeface="Arial" charset="0"/>
            </a:endParaRPr>
          </a:p>
        </p:txBody>
      </p:sp>
      <p:sp>
        <p:nvSpPr>
          <p:cNvPr id="9" name="Sprechblase: rechteckig mit abgerundeten Ecken 8">
            <a:extLst>
              <a:ext uri="{FF2B5EF4-FFF2-40B4-BE49-F238E27FC236}">
                <a16:creationId xmlns:a16="http://schemas.microsoft.com/office/drawing/2014/main" id="{E6A41546-1FF7-9AE1-C719-C2332FFF412A}"/>
              </a:ext>
            </a:extLst>
          </p:cNvPr>
          <p:cNvSpPr/>
          <p:nvPr/>
        </p:nvSpPr>
        <p:spPr>
          <a:xfrm>
            <a:off x="9260080" y="4368692"/>
            <a:ext cx="2566528" cy="697711"/>
          </a:xfrm>
          <a:prstGeom prst="wedgeRoundRectCallout">
            <a:avLst>
              <a:gd name="adj1" fmla="val -56275"/>
              <a:gd name="adj2" fmla="val -4820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de-DE" sz="1200" dirty="0">
                <a:solidFill>
                  <a:srgbClr val="000000"/>
                </a:solidFill>
                <a:latin typeface="Arial"/>
                <a:cs typeface="Arial" charset="0"/>
              </a:rPr>
              <a:t>Der Prozess kann je nach festgelegtem Bilanzrahmen bis zu einem halben Jahr dauern. </a:t>
            </a:r>
            <a:endParaRPr lang="en-AU" sz="1200" dirty="0">
              <a:solidFill>
                <a:srgbClr val="000000"/>
              </a:solidFill>
              <a:latin typeface="Arial"/>
              <a:cs typeface="Arial" charset="0"/>
            </a:endParaRPr>
          </a:p>
        </p:txBody>
      </p:sp>
      <p:sp>
        <p:nvSpPr>
          <p:cNvPr id="12" name="Ellipse 11">
            <a:extLst>
              <a:ext uri="{FF2B5EF4-FFF2-40B4-BE49-F238E27FC236}">
                <a16:creationId xmlns:a16="http://schemas.microsoft.com/office/drawing/2014/main" id="{E0D65C25-3330-E52B-6B71-BBED57CEE5D6}"/>
              </a:ext>
            </a:extLst>
          </p:cNvPr>
          <p:cNvSpPr/>
          <p:nvPr/>
        </p:nvSpPr>
        <p:spPr>
          <a:xfrm>
            <a:off x="6383238" y="3587014"/>
            <a:ext cx="445043" cy="445043"/>
          </a:xfrm>
          <a:prstGeom prst="ellipse">
            <a:avLst/>
          </a:prstGeom>
          <a:solidFill>
            <a:srgbClr val="3B68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0" name="Grafik 9" descr="Krabbeln mit einfarbiger Füllung">
            <a:extLst>
              <a:ext uri="{FF2B5EF4-FFF2-40B4-BE49-F238E27FC236}">
                <a16:creationId xmlns:a16="http://schemas.microsoft.com/office/drawing/2014/main" id="{FB87E617-1129-5436-4986-2FE4640774C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4458" y="3662920"/>
            <a:ext cx="288000" cy="288000"/>
          </a:xfrm>
          <a:prstGeom prst="rect">
            <a:avLst/>
          </a:prstGeom>
        </p:spPr>
      </p:pic>
      <p:pic>
        <p:nvPicPr>
          <p:cNvPr id="11" name="Grafik 10" descr="Lupe mit einfarbiger Füllung">
            <a:extLst>
              <a:ext uri="{FF2B5EF4-FFF2-40B4-BE49-F238E27FC236}">
                <a16:creationId xmlns:a16="http://schemas.microsoft.com/office/drawing/2014/main" id="{EE634549-88F3-ABB5-BD84-0F0D52CE57F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90598" y="3672993"/>
            <a:ext cx="288000" cy="288000"/>
          </a:xfrm>
          <a:prstGeom prst="rect">
            <a:avLst/>
          </a:prstGeom>
        </p:spPr>
      </p:pic>
      <p:pic>
        <p:nvPicPr>
          <p:cNvPr id="14" name="Grafik 13" descr="Lupe mit einfarbiger Füllung">
            <a:extLst>
              <a:ext uri="{FF2B5EF4-FFF2-40B4-BE49-F238E27FC236}">
                <a16:creationId xmlns:a16="http://schemas.microsoft.com/office/drawing/2014/main" id="{24F4651E-F050-3078-18D3-9904AF51306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93192" y="3662920"/>
            <a:ext cx="288000" cy="288000"/>
          </a:xfrm>
          <a:prstGeom prst="rect">
            <a:avLst/>
          </a:prstGeom>
        </p:spPr>
      </p:pic>
      <p:pic>
        <p:nvPicPr>
          <p:cNvPr id="16" name="Grafik 15" descr="Lupe mit einfarbiger Füllung">
            <a:extLst>
              <a:ext uri="{FF2B5EF4-FFF2-40B4-BE49-F238E27FC236}">
                <a16:creationId xmlns:a16="http://schemas.microsoft.com/office/drawing/2014/main" id="{9171B71E-4A98-BDFB-E466-44FFFDC1B6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32208" y="3677974"/>
            <a:ext cx="288000" cy="288000"/>
          </a:xfrm>
          <a:prstGeom prst="rect">
            <a:avLst/>
          </a:prstGeom>
        </p:spPr>
      </p:pic>
      <p:pic>
        <p:nvPicPr>
          <p:cNvPr id="17" name="Grafik 16" descr="Volltreffer mit einfarbiger Füllung">
            <a:extLst>
              <a:ext uri="{FF2B5EF4-FFF2-40B4-BE49-F238E27FC236}">
                <a16:creationId xmlns:a16="http://schemas.microsoft.com/office/drawing/2014/main" id="{D93C6321-A845-1DEB-A5C8-2F7FBA2AEC9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61759" y="3662920"/>
            <a:ext cx="288000" cy="288000"/>
          </a:xfrm>
          <a:prstGeom prst="rect">
            <a:avLst/>
          </a:prstGeom>
        </p:spPr>
      </p:pic>
    </p:spTree>
    <p:extLst>
      <p:ext uri="{BB962C8B-B14F-4D97-AF65-F5344CB8AC3E}">
        <p14:creationId xmlns:p14="http://schemas.microsoft.com/office/powerpoint/2010/main" val="1937899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0278D-EA6D-8CF6-82FD-6E6FDC7C3E7B}"/>
              </a:ext>
            </a:extLst>
          </p:cNvPr>
          <p:cNvSpPr>
            <a:spLocks noGrp="1"/>
          </p:cNvSpPr>
          <p:nvPr>
            <p:ph type="title"/>
          </p:nvPr>
        </p:nvSpPr>
        <p:spPr/>
        <p:txBody>
          <a:bodyPr/>
          <a:lstStyle/>
          <a:p>
            <a:r>
              <a:rPr lang="de-DE" sz="2400" dirty="0"/>
              <a:t>Ziele definieren ist auf zweierlei Weise möglich</a:t>
            </a:r>
          </a:p>
        </p:txBody>
      </p:sp>
      <p:sp>
        <p:nvSpPr>
          <p:cNvPr id="4" name="Fußzeilenplatzhalter 3">
            <a:extLst>
              <a:ext uri="{FF2B5EF4-FFF2-40B4-BE49-F238E27FC236}">
                <a16:creationId xmlns:a16="http://schemas.microsoft.com/office/drawing/2014/main" id="{9A645D66-0107-15ED-BE4C-838383DB39B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F4D8DD3C-0F59-BB87-8721-A25C0BD3BDCC}"/>
              </a:ext>
            </a:extLst>
          </p:cNvPr>
          <p:cNvSpPr>
            <a:spLocks noGrp="1"/>
          </p:cNvSpPr>
          <p:nvPr>
            <p:ph type="sldNum" sz="quarter" idx="4"/>
          </p:nvPr>
        </p:nvSpPr>
        <p:spPr/>
        <p:txBody>
          <a:bodyPr/>
          <a:lstStyle/>
          <a:p>
            <a:fld id="{894680D0-7A83-433A-9719-C4143F27F647}" type="slidenum">
              <a:rPr lang="de-DE" smtClean="0"/>
              <a:pPr/>
              <a:t>40</a:t>
            </a:fld>
            <a:endParaRPr lang="de-DE" dirty="0"/>
          </a:p>
        </p:txBody>
      </p:sp>
      <p:graphicFrame>
        <p:nvGraphicFramePr>
          <p:cNvPr id="7" name="Tabelle 16">
            <a:extLst>
              <a:ext uri="{FF2B5EF4-FFF2-40B4-BE49-F238E27FC236}">
                <a16:creationId xmlns:a16="http://schemas.microsoft.com/office/drawing/2014/main" id="{B5078E2C-0010-C36E-9897-848A50C14EEB}"/>
              </a:ext>
            </a:extLst>
          </p:cNvPr>
          <p:cNvGraphicFramePr>
            <a:graphicFrameLocks noGrp="1"/>
          </p:cNvGraphicFramePr>
          <p:nvPr>
            <p:extLst>
              <p:ext uri="{D42A27DB-BD31-4B8C-83A1-F6EECF244321}">
                <p14:modId xmlns:p14="http://schemas.microsoft.com/office/powerpoint/2010/main" val="2562853239"/>
              </p:ext>
            </p:extLst>
          </p:nvPr>
        </p:nvGraphicFramePr>
        <p:xfrm>
          <a:off x="551384" y="1610676"/>
          <a:ext cx="6257771" cy="3607869"/>
        </p:xfrm>
        <a:graphic>
          <a:graphicData uri="http://schemas.openxmlformats.org/drawingml/2006/table">
            <a:tbl>
              <a:tblPr firstRow="1" bandRow="1">
                <a:tableStyleId>{17292A2E-F333-43FB-9621-5CBBE7FDCDCB}</a:tableStyleId>
              </a:tblPr>
              <a:tblGrid>
                <a:gridCol w="2372688">
                  <a:extLst>
                    <a:ext uri="{9D8B030D-6E8A-4147-A177-3AD203B41FA5}">
                      <a16:colId xmlns:a16="http://schemas.microsoft.com/office/drawing/2014/main" val="3681165080"/>
                    </a:ext>
                  </a:extLst>
                </a:gridCol>
                <a:gridCol w="3885083">
                  <a:extLst>
                    <a:ext uri="{9D8B030D-6E8A-4147-A177-3AD203B41FA5}">
                      <a16:colId xmlns:a16="http://schemas.microsoft.com/office/drawing/2014/main" val="3689014947"/>
                    </a:ext>
                  </a:extLst>
                </a:gridCol>
              </a:tblGrid>
              <a:tr h="373855">
                <a:tc>
                  <a:txBody>
                    <a:bodyPr/>
                    <a:lstStyle/>
                    <a:p>
                      <a:r>
                        <a:rPr lang="de-DE" sz="1600" dirty="0">
                          <a:solidFill>
                            <a:srgbClr val="FFFFFF"/>
                          </a:solidFill>
                        </a:rPr>
                        <a:t>Zieldefinition</a:t>
                      </a:r>
                    </a:p>
                  </a:txBody>
                  <a:tcPr>
                    <a:solidFill>
                      <a:srgbClr val="3B687F"/>
                    </a:solidFill>
                  </a:tcPr>
                </a:tc>
                <a:tc>
                  <a:txBody>
                    <a:bodyPr/>
                    <a:lstStyle/>
                    <a:p>
                      <a:r>
                        <a:rPr lang="de-DE" sz="1600" dirty="0">
                          <a:solidFill>
                            <a:srgbClr val="FFFFFF"/>
                          </a:solidFill>
                        </a:rPr>
                        <a:t>Weg</a:t>
                      </a:r>
                    </a:p>
                  </a:txBody>
                  <a:tcPr>
                    <a:solidFill>
                      <a:srgbClr val="3B687F"/>
                    </a:solidFill>
                  </a:tcPr>
                </a:tc>
                <a:extLst>
                  <a:ext uri="{0D108BD9-81ED-4DB2-BD59-A6C34878D82A}">
                    <a16:rowId xmlns:a16="http://schemas.microsoft.com/office/drawing/2014/main" val="2633803244"/>
                  </a:ext>
                </a:extLst>
              </a:tr>
              <a:tr h="1606849">
                <a:tc>
                  <a:txBody>
                    <a:bodyPr/>
                    <a:lstStyle/>
                    <a:p>
                      <a:endParaRPr lang="de-DE" dirty="0"/>
                    </a:p>
                    <a:p>
                      <a:endParaRPr lang="de-DE" dirty="0"/>
                    </a:p>
                    <a:p>
                      <a:endParaRPr lang="de-DE" dirty="0"/>
                    </a:p>
                    <a:p>
                      <a:endParaRPr lang="de-DE" dirty="0"/>
                    </a:p>
                  </a:txBody>
                  <a:tcPr/>
                </a:tc>
                <a:tc>
                  <a:txBody>
                    <a:bodyPr/>
                    <a:lstStyle/>
                    <a:p>
                      <a:endParaRPr lang="de-DE" sz="1400" b="1" dirty="0">
                        <a:solidFill>
                          <a:srgbClr val="000000"/>
                        </a:solidFill>
                      </a:endParaRPr>
                    </a:p>
                    <a:p>
                      <a:endParaRPr lang="de-DE" sz="1400" b="1" dirty="0">
                        <a:solidFill>
                          <a:srgbClr val="000000"/>
                        </a:solidFill>
                      </a:endParaRPr>
                    </a:p>
                    <a:p>
                      <a:endParaRPr lang="de-DE" sz="1400" b="1" dirty="0">
                        <a:solidFill>
                          <a:srgbClr val="000000"/>
                        </a:solidFill>
                      </a:endParaRPr>
                    </a:p>
                    <a:p>
                      <a:r>
                        <a:rPr lang="de-DE" sz="1400" b="1" dirty="0">
                          <a:solidFill>
                            <a:srgbClr val="000000"/>
                          </a:solidFill>
                        </a:rPr>
                        <a:t>Top down</a:t>
                      </a:r>
                      <a:br>
                        <a:rPr lang="de-DE" sz="1400" b="1" dirty="0">
                          <a:solidFill>
                            <a:srgbClr val="000000"/>
                          </a:solidFill>
                        </a:rPr>
                      </a:br>
                      <a:r>
                        <a:rPr lang="de-DE" sz="1400" b="1" dirty="0">
                          <a:solidFill>
                            <a:srgbClr val="000000"/>
                          </a:solidFill>
                        </a:rPr>
                        <a:t> </a:t>
                      </a:r>
                      <a:r>
                        <a:rPr lang="de-DE" sz="1400" b="0" dirty="0">
                          <a:solidFill>
                            <a:srgbClr val="000000"/>
                          </a:solidFill>
                        </a:rPr>
                        <a:t>–</a:t>
                      </a:r>
                      <a:r>
                        <a:rPr lang="de-DE" sz="1400" b="0" baseline="0" dirty="0">
                          <a:solidFill>
                            <a:srgbClr val="000000"/>
                          </a:solidFill>
                        </a:rPr>
                        <a:t> </a:t>
                      </a:r>
                      <a:r>
                        <a:rPr lang="de-DE" sz="1400" b="0" dirty="0">
                          <a:solidFill>
                            <a:srgbClr val="000000"/>
                          </a:solidFill>
                        </a:rPr>
                        <a:t>langfristig</a:t>
                      </a:r>
                    </a:p>
                    <a:p>
                      <a:endParaRPr lang="de-DE" b="1" dirty="0">
                        <a:solidFill>
                          <a:srgbClr val="000000"/>
                        </a:solidFill>
                      </a:endParaRPr>
                    </a:p>
                  </a:txBody>
                  <a:tcPr/>
                </a:tc>
                <a:extLst>
                  <a:ext uri="{0D108BD9-81ED-4DB2-BD59-A6C34878D82A}">
                    <a16:rowId xmlns:a16="http://schemas.microsoft.com/office/drawing/2014/main" val="1096511337"/>
                  </a:ext>
                </a:extLst>
              </a:tr>
              <a:tr h="1627165">
                <a:tc>
                  <a:txBody>
                    <a:bodyPr/>
                    <a:lstStyle/>
                    <a:p>
                      <a:endParaRPr lang="de-DE" dirty="0"/>
                    </a:p>
                    <a:p>
                      <a:endParaRPr lang="de-DE" dirty="0"/>
                    </a:p>
                    <a:p>
                      <a:endParaRPr lang="de-DE" dirty="0"/>
                    </a:p>
                    <a:p>
                      <a:endParaRPr lang="de-DE" dirty="0"/>
                    </a:p>
                  </a:txBody>
                  <a:tcPr/>
                </a:tc>
                <a:tc>
                  <a:txBody>
                    <a:bodyPr/>
                    <a:lstStyle/>
                    <a:p>
                      <a:endParaRPr lang="de-DE" sz="1400" b="1" kern="1200" dirty="0">
                        <a:solidFill>
                          <a:srgbClr val="000000"/>
                        </a:solidFill>
                        <a:latin typeface="+mn-lt"/>
                        <a:ea typeface="+mn-ea"/>
                        <a:cs typeface="+mn-cs"/>
                      </a:endParaRPr>
                    </a:p>
                    <a:p>
                      <a:r>
                        <a:rPr lang="de-DE" sz="1400" b="1" kern="1200" dirty="0" err="1">
                          <a:solidFill>
                            <a:srgbClr val="000000"/>
                          </a:solidFill>
                          <a:latin typeface="+mn-lt"/>
                          <a:ea typeface="+mn-ea"/>
                          <a:cs typeface="+mn-cs"/>
                        </a:rPr>
                        <a:t>Bottom-up</a:t>
                      </a:r>
                      <a:br>
                        <a:rPr lang="de-DE" sz="1400" b="1" kern="1200" dirty="0">
                          <a:solidFill>
                            <a:srgbClr val="000000"/>
                          </a:solidFill>
                          <a:latin typeface="+mn-lt"/>
                          <a:ea typeface="+mn-ea"/>
                          <a:cs typeface="+mn-cs"/>
                        </a:rPr>
                      </a:br>
                      <a:r>
                        <a:rPr lang="de-DE" sz="1400" b="1" kern="1200" dirty="0">
                          <a:solidFill>
                            <a:srgbClr val="000000"/>
                          </a:solidFill>
                          <a:latin typeface="+mn-lt"/>
                          <a:ea typeface="+mn-ea"/>
                          <a:cs typeface="+mn-cs"/>
                        </a:rPr>
                        <a:t> </a:t>
                      </a:r>
                      <a:r>
                        <a:rPr lang="de-DE" sz="1400" b="0" kern="1200" dirty="0">
                          <a:solidFill>
                            <a:srgbClr val="000000"/>
                          </a:solidFill>
                          <a:latin typeface="+mn-lt"/>
                          <a:ea typeface="+mn-ea"/>
                          <a:cs typeface="+mn-cs"/>
                        </a:rPr>
                        <a:t>–</a:t>
                      </a:r>
                      <a:r>
                        <a:rPr lang="de-DE" sz="1400" b="0" kern="1200" baseline="0" dirty="0">
                          <a:solidFill>
                            <a:srgbClr val="000000"/>
                          </a:solidFill>
                          <a:latin typeface="+mn-lt"/>
                          <a:ea typeface="+mn-ea"/>
                          <a:cs typeface="+mn-cs"/>
                        </a:rPr>
                        <a:t> </a:t>
                      </a:r>
                      <a:r>
                        <a:rPr lang="de-DE" sz="1400" b="0" kern="1200" dirty="0">
                          <a:solidFill>
                            <a:srgbClr val="000000"/>
                          </a:solidFill>
                          <a:latin typeface="+mn-lt"/>
                          <a:ea typeface="+mn-ea"/>
                          <a:cs typeface="+mn-cs"/>
                        </a:rPr>
                        <a:t>kurz- bis mittelfristig</a:t>
                      </a:r>
                    </a:p>
                    <a:p>
                      <a:endParaRPr lang="de-DE" dirty="0">
                        <a:solidFill>
                          <a:srgbClr val="000000"/>
                        </a:solidFill>
                      </a:endParaRPr>
                    </a:p>
                    <a:p>
                      <a:pPr marL="0" algn="l" defTabSz="914400" rtl="0" eaLnBrk="1" latinLnBrk="0" hangingPunct="1"/>
                      <a:r>
                        <a:rPr lang="de-DE" sz="1400" kern="1200" dirty="0">
                          <a:solidFill>
                            <a:srgbClr val="000000"/>
                          </a:solidFill>
                          <a:latin typeface="+mn-lt"/>
                          <a:ea typeface="+mn-ea"/>
                          <a:cs typeface="+mn-cs"/>
                        </a:rPr>
                        <a:t> </a:t>
                      </a:r>
                    </a:p>
                  </a:txBody>
                  <a:tcPr/>
                </a:tc>
                <a:extLst>
                  <a:ext uri="{0D108BD9-81ED-4DB2-BD59-A6C34878D82A}">
                    <a16:rowId xmlns:a16="http://schemas.microsoft.com/office/drawing/2014/main" val="735648751"/>
                  </a:ext>
                </a:extLst>
              </a:tr>
            </a:tbl>
          </a:graphicData>
        </a:graphic>
      </p:graphicFrame>
      <p:sp>
        <p:nvSpPr>
          <p:cNvPr id="11" name="Rechteck 10">
            <a:extLst>
              <a:ext uri="{FF2B5EF4-FFF2-40B4-BE49-F238E27FC236}">
                <a16:creationId xmlns:a16="http://schemas.microsoft.com/office/drawing/2014/main" id="{AC1E2AC2-B0B0-EE50-E886-0FCC21208826}"/>
              </a:ext>
            </a:extLst>
          </p:cNvPr>
          <p:cNvSpPr/>
          <p:nvPr/>
        </p:nvSpPr>
        <p:spPr bwMode="auto">
          <a:xfrm>
            <a:off x="7488000" y="1610676"/>
            <a:ext cx="4320000" cy="3628902"/>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l">
              <a:buNone/>
            </a:pPr>
            <a:r>
              <a:rPr lang="de-DE" sz="1400" b="1" dirty="0"/>
              <a:t>Zieldefinition</a:t>
            </a:r>
          </a:p>
          <a:p>
            <a:pPr marL="0" indent="0" algn="l">
              <a:buNone/>
            </a:pPr>
            <a:endParaRPr lang="de-DE" sz="1400" b="1" dirty="0"/>
          </a:p>
          <a:p>
            <a:pPr marL="0" indent="0" algn="l">
              <a:buNone/>
            </a:pPr>
            <a:r>
              <a:rPr lang="de-DE" sz="1400" b="1" dirty="0"/>
              <a:t>Top-down (oft langfristig)</a:t>
            </a:r>
          </a:p>
          <a:p>
            <a:pPr algn="l"/>
            <a:r>
              <a:rPr lang="de-DE" sz="1400" dirty="0"/>
              <a:t>Zielgrößen von außerhalb des Unternehmens wie </a:t>
            </a:r>
            <a:br>
              <a:rPr lang="de-DE" sz="1400" dirty="0"/>
            </a:br>
            <a:r>
              <a:rPr lang="de-DE" sz="1400" dirty="0"/>
              <a:t>z. B. dem Paris Abkommen mit der </a:t>
            </a:r>
            <a:r>
              <a:rPr lang="de-DE" sz="1400" dirty="0">
                <a:hlinkClick r:id="rId2"/>
              </a:rPr>
              <a:t>Science Based Targets Initiative </a:t>
            </a:r>
            <a:r>
              <a:rPr lang="de-DE" sz="1400" dirty="0"/>
              <a:t>oder </a:t>
            </a:r>
            <a:r>
              <a:rPr lang="de-DE" sz="1400" dirty="0" err="1">
                <a:hlinkClick r:id="rId3"/>
              </a:rPr>
              <a:t>Right</a:t>
            </a:r>
            <a:r>
              <a:rPr lang="de-DE" sz="1400" dirty="0">
                <a:hlinkClick r:id="rId3"/>
              </a:rPr>
              <a:t> based on Science</a:t>
            </a:r>
            <a:r>
              <a:rPr lang="de-DE" sz="1400" dirty="0"/>
              <a:t>. </a:t>
            </a:r>
          </a:p>
          <a:p>
            <a:pPr algn="l"/>
            <a:endParaRPr lang="de-DE" sz="1200" b="1" dirty="0"/>
          </a:p>
          <a:p>
            <a:pPr marL="0" indent="0" algn="l">
              <a:buNone/>
            </a:pPr>
            <a:r>
              <a:rPr lang="de-DE" sz="1400" b="1" dirty="0"/>
              <a:t>Bottom-up (oft kurz- bis mittelfristig)</a:t>
            </a:r>
          </a:p>
          <a:p>
            <a:pPr algn="l"/>
            <a:r>
              <a:rPr lang="de-DE" sz="1400" dirty="0"/>
              <a:t>Welche Maßnahmen sind kurz- bis mittelfristig realisierbar? Wie passt das zu Ihren Zielen in einem Umwelt- oder Energiemanagementsystem, sofern vorhanden? Maßnahmen für Scope 1 und 2 werden von Ihnen beispielsweise auch bei Erstellung eines Energieaudits erarbeitet. </a:t>
            </a:r>
          </a:p>
          <a:p>
            <a:pPr algn="l"/>
            <a:endParaRPr lang="de-DE" sz="1400" dirty="0"/>
          </a:p>
          <a:p>
            <a:pPr algn="l"/>
            <a:r>
              <a:rPr lang="de-DE" sz="1400" dirty="0"/>
              <a:t>Die Methoden sind gut kombinierbar. </a:t>
            </a:r>
          </a:p>
          <a:p>
            <a:pPr algn="l"/>
            <a:endParaRPr lang="de-DE" sz="1400" dirty="0">
              <a:sym typeface="Wingdings" panose="05000000000000000000" pitchFamily="2" charset="2"/>
            </a:endParaRPr>
          </a:p>
        </p:txBody>
      </p:sp>
      <p:pic>
        <p:nvPicPr>
          <p:cNvPr id="8" name="Grafik 7" descr="Pfeil nach oben mit einfarbiger Füllung">
            <a:extLst>
              <a:ext uri="{FF2B5EF4-FFF2-40B4-BE49-F238E27FC236}">
                <a16:creationId xmlns:a16="http://schemas.microsoft.com/office/drawing/2014/main" id="{B3721132-F6E5-8699-9E30-8FF834582D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2194" y="3674426"/>
            <a:ext cx="914400" cy="914400"/>
          </a:xfrm>
          <a:prstGeom prst="rect">
            <a:avLst/>
          </a:prstGeom>
        </p:spPr>
      </p:pic>
      <p:pic>
        <p:nvPicPr>
          <p:cNvPr id="10" name="Grafik 9" descr="Pfeil nach oben mit einfarbiger Füllung">
            <a:extLst>
              <a:ext uri="{FF2B5EF4-FFF2-40B4-BE49-F238E27FC236}">
                <a16:creationId xmlns:a16="http://schemas.microsoft.com/office/drawing/2014/main" id="{F3E922E5-2868-A538-3D0E-893356AA0B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982194" y="2584450"/>
            <a:ext cx="914400" cy="914400"/>
          </a:xfrm>
          <a:prstGeom prst="rect">
            <a:avLst/>
          </a:prstGeom>
        </p:spPr>
      </p:pic>
    </p:spTree>
    <p:extLst>
      <p:ext uri="{BB962C8B-B14F-4D97-AF65-F5344CB8AC3E}">
        <p14:creationId xmlns:p14="http://schemas.microsoft.com/office/powerpoint/2010/main" val="1696251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E4960-BE0E-D28D-A765-792C83DFB17A}"/>
              </a:ext>
            </a:extLst>
          </p:cNvPr>
          <p:cNvSpPr>
            <a:spLocks noGrp="1"/>
          </p:cNvSpPr>
          <p:nvPr>
            <p:ph type="title"/>
          </p:nvPr>
        </p:nvSpPr>
        <p:spPr/>
        <p:txBody>
          <a:bodyPr/>
          <a:lstStyle/>
          <a:p>
            <a:r>
              <a:rPr lang="de-DE" sz="2400" dirty="0"/>
              <a:t>Zieldefinition und Zielsetzung: Ausformulierung</a:t>
            </a:r>
            <a:endParaRPr lang="de-DE" sz="2400" dirty="0">
              <a:solidFill>
                <a:srgbClr val="FF0000"/>
              </a:solidFill>
            </a:endParaRPr>
          </a:p>
        </p:txBody>
      </p:sp>
      <p:sp>
        <p:nvSpPr>
          <p:cNvPr id="3" name="Fußzeilenplatzhalter 2">
            <a:extLst>
              <a:ext uri="{FF2B5EF4-FFF2-40B4-BE49-F238E27FC236}">
                <a16:creationId xmlns:a16="http://schemas.microsoft.com/office/drawing/2014/main" id="{1F01E4CF-3B12-6EFF-4773-09A391E4369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4" name="Foliennummernplatzhalter 3">
            <a:extLst>
              <a:ext uri="{FF2B5EF4-FFF2-40B4-BE49-F238E27FC236}">
                <a16:creationId xmlns:a16="http://schemas.microsoft.com/office/drawing/2014/main" id="{094F2F20-8B6F-94FC-0BDC-3195C2343748}"/>
              </a:ext>
            </a:extLst>
          </p:cNvPr>
          <p:cNvSpPr>
            <a:spLocks noGrp="1"/>
          </p:cNvSpPr>
          <p:nvPr>
            <p:ph type="sldNum" sz="quarter" idx="4"/>
          </p:nvPr>
        </p:nvSpPr>
        <p:spPr/>
        <p:txBody>
          <a:bodyPr/>
          <a:lstStyle/>
          <a:p>
            <a:fld id="{894680D0-7A83-433A-9719-C4143F27F647}" type="slidenum">
              <a:rPr lang="de-DE" smtClean="0"/>
              <a:pPr/>
              <a:t>41</a:t>
            </a:fld>
            <a:endParaRPr lang="de-DE" dirty="0"/>
          </a:p>
        </p:txBody>
      </p:sp>
      <p:sp>
        <p:nvSpPr>
          <p:cNvPr id="20" name="Textplatzhalter 1">
            <a:extLst>
              <a:ext uri="{FF2B5EF4-FFF2-40B4-BE49-F238E27FC236}">
                <a16:creationId xmlns:a16="http://schemas.microsoft.com/office/drawing/2014/main" id="{B96C7A16-756E-C0C3-1A5F-1A5E4EEA3EC7}"/>
              </a:ext>
            </a:extLst>
          </p:cNvPr>
          <p:cNvSpPr txBox="1">
            <a:spLocks/>
          </p:cNvSpPr>
          <p:nvPr/>
        </p:nvSpPr>
        <p:spPr bwMode="auto">
          <a:xfrm>
            <a:off x="524740" y="5902106"/>
            <a:ext cx="5715275" cy="59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8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900" i="1" dirty="0"/>
              <a:t>Beispiel in Anlehnung an Deutsches Global Compact Netzwerk 2017: </a:t>
            </a:r>
            <a:r>
              <a:rPr lang="de-DE" sz="900" i="1" dirty="0">
                <a:hlinkClick r:id="rId2">
                  <a:extLst>
                    <a:ext uri="{A12FA001-AC4F-418D-AE19-62706E023703}">
                      <ahyp:hlinkClr xmlns:ahyp="http://schemas.microsoft.com/office/drawing/2018/hyperlinkcolor" val="tx"/>
                    </a:ext>
                  </a:extLst>
                </a:hlinkClick>
              </a:rPr>
              <a:t>Einführung Klimamanagement </a:t>
            </a:r>
            <a:r>
              <a:rPr lang="de-DE" sz="900" i="1" dirty="0"/>
              <a:t>, S. 63</a:t>
            </a:r>
            <a:endParaRPr lang="de-DE" sz="1400" i="1" dirty="0"/>
          </a:p>
        </p:txBody>
      </p:sp>
      <p:sp>
        <p:nvSpPr>
          <p:cNvPr id="23" name="Rechteck 22">
            <a:extLst>
              <a:ext uri="{FF2B5EF4-FFF2-40B4-BE49-F238E27FC236}">
                <a16:creationId xmlns:a16="http://schemas.microsoft.com/office/drawing/2014/main" id="{7ECD382F-E9FB-8564-9A11-C487BC7B8A1C}"/>
              </a:ext>
            </a:extLst>
          </p:cNvPr>
          <p:cNvSpPr/>
          <p:nvPr/>
        </p:nvSpPr>
        <p:spPr bwMode="auto">
          <a:xfrm>
            <a:off x="7486688" y="1616050"/>
            <a:ext cx="4321305"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indent="-171450" algn="l">
              <a:buFont typeface="Arial" panose="020B0604020202020204" pitchFamily="34" charset="0"/>
              <a:buChar char="•"/>
            </a:pPr>
            <a:r>
              <a:rPr lang="de-DE" sz="1200" b="1" dirty="0"/>
              <a:t>Erfassungsbereich für das Klimaziel: </a:t>
            </a:r>
            <a:r>
              <a:rPr lang="de-DE" sz="1200" dirty="0"/>
              <a:t>Die Formulierung des Klimaziels sollte einen klaren Bezug zu den Scope-1- bis -3-Emissionen haben.</a:t>
            </a:r>
            <a:endParaRPr lang="de-DE" sz="1200" b="1" dirty="0"/>
          </a:p>
          <a:p>
            <a:pPr marL="171450" indent="-171450" algn="l">
              <a:buFont typeface="Arial" panose="020B0604020202020204" pitchFamily="34" charset="0"/>
              <a:buChar char="•"/>
            </a:pPr>
            <a:r>
              <a:rPr lang="de-DE" sz="1200" b="1" dirty="0"/>
              <a:t>Das Basisjahr </a:t>
            </a:r>
            <a:r>
              <a:rPr lang="de-DE" sz="1200" dirty="0"/>
              <a:t>fungiert als Bezugspunkt für die Emissionsziele, die zu einem späteren Zeitpunkt erreicht werden. Als Basisjahr sollte ein Jahr gewählt werden, für das eine gute Datengrundlage vorliegt und das als repräsentatives Geschäftsjahr eingeschätzt wird.</a:t>
            </a:r>
            <a:endParaRPr lang="de-DE" sz="1200" b="1" dirty="0"/>
          </a:p>
          <a:p>
            <a:pPr marL="171450" indent="-171450" algn="l">
              <a:buFont typeface="Arial" panose="020B0604020202020204" pitchFamily="34" charset="0"/>
              <a:buChar char="•"/>
            </a:pPr>
            <a:r>
              <a:rPr lang="de-DE" sz="1200" b="1" dirty="0"/>
              <a:t>Das Zieljahr </a:t>
            </a:r>
            <a:r>
              <a:rPr lang="de-DE" sz="1200" dirty="0"/>
              <a:t>für die Klimastrategie kann mit dem Zieljahr für die Unternehmensstrategie übereinstimmen oder mit einem Zieljahr aus dem politischen Umfeld, in welchem regulatorische Anforderungen erfüllt sein müssen, etwa die Jahre 2020, 2030 oder 2050.</a:t>
            </a:r>
          </a:p>
          <a:p>
            <a:pPr marL="171450" indent="-171450" algn="l">
              <a:buFont typeface="Arial" panose="020B0604020202020204" pitchFamily="34" charset="0"/>
              <a:buChar char="•"/>
            </a:pPr>
            <a:r>
              <a:rPr lang="de-DE" sz="1200" b="1" dirty="0"/>
              <a:t>Bestimmung des Klimazieltyps: </a:t>
            </a:r>
          </a:p>
          <a:p>
            <a:pPr marL="628650" lvl="1" indent="-171450" algn="l">
              <a:buFont typeface="Arial" panose="020B0604020202020204" pitchFamily="34" charset="0"/>
              <a:buChar char="•"/>
            </a:pPr>
            <a:r>
              <a:rPr lang="de-DE" sz="1200" b="1" dirty="0"/>
              <a:t>Relative Ziele</a:t>
            </a:r>
            <a:r>
              <a:rPr lang="de-DE" sz="1200" dirty="0"/>
              <a:t>: Verhältniskennzahlen setzen absolute Zahlen miteinander in Beziehung.</a:t>
            </a:r>
          </a:p>
          <a:p>
            <a:pPr marL="628650" lvl="1" indent="-171450" algn="l">
              <a:buFont typeface="Arial" panose="020B0604020202020204" pitchFamily="34" charset="0"/>
              <a:buChar char="•"/>
            </a:pPr>
            <a:r>
              <a:rPr lang="de-DE" sz="1200" b="1" dirty="0"/>
              <a:t>Absolute Ziele: </a:t>
            </a:r>
            <a:r>
              <a:rPr lang="de-DE" sz="1200" dirty="0"/>
              <a:t>Kennzahlen werden unabhängig von anderen Zahlengrößen dargestellt.</a:t>
            </a:r>
          </a:p>
          <a:p>
            <a:pPr marL="171450" indent="-171450" algn="l">
              <a:buFont typeface="Arial" panose="020B0604020202020204" pitchFamily="34" charset="0"/>
              <a:buChar char="•"/>
            </a:pPr>
            <a:r>
              <a:rPr lang="de-DE" sz="1200" b="1" dirty="0"/>
              <a:t>Das Ambitionsniveau </a:t>
            </a:r>
            <a:r>
              <a:rPr lang="de-DE" sz="1200" dirty="0"/>
              <a:t>wird mit dem zu reduzierenden Emissionslevel (tCO</a:t>
            </a:r>
            <a:r>
              <a:rPr lang="de-DE" sz="1200" baseline="-25000" dirty="0"/>
              <a:t>2</a:t>
            </a:r>
            <a:r>
              <a:rPr lang="de-DE" sz="1200" dirty="0"/>
              <a:t>-äq) dargestellt, beispielsweise in Prozent oder Tonnage. </a:t>
            </a:r>
            <a:endParaRPr kumimoji="0" lang="de-DE" sz="1200" b="0" i="0" u="none" strike="noStrike" kern="0" cap="none" spc="0" normalizeH="0" baseline="0" noProof="0" dirty="0">
              <a:ln>
                <a:noFill/>
              </a:ln>
              <a:solidFill>
                <a:srgbClr val="000000"/>
              </a:solidFill>
              <a:effectLst/>
              <a:uLnTx/>
              <a:uFillTx/>
            </a:endParaRPr>
          </a:p>
        </p:txBody>
      </p:sp>
      <p:sp>
        <p:nvSpPr>
          <p:cNvPr id="24" name="Inhaltsplatzhalter 2">
            <a:extLst>
              <a:ext uri="{FF2B5EF4-FFF2-40B4-BE49-F238E27FC236}">
                <a16:creationId xmlns:a16="http://schemas.microsoft.com/office/drawing/2014/main" id="{55AD18BD-F5B9-0D17-F669-CF50C52C5E02}"/>
              </a:ext>
            </a:extLst>
          </p:cNvPr>
          <p:cNvSpPr txBox="1">
            <a:spLocks/>
          </p:cNvSpPr>
          <p:nvPr/>
        </p:nvSpPr>
        <p:spPr>
          <a:xfrm>
            <a:off x="551383" y="2060848"/>
            <a:ext cx="6840759" cy="1872208"/>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sz="1600" b="1" kern="0" dirty="0"/>
              <a:t>Beispiel Firma Weitblick: </a:t>
            </a:r>
          </a:p>
          <a:p>
            <a:pPr marL="0" indent="0">
              <a:buFontTx/>
              <a:buNone/>
            </a:pPr>
            <a:r>
              <a:rPr lang="de-DE" sz="1600" kern="0" dirty="0"/>
              <a:t>Die Klimazielsetzung des Unternehmens Weitblick umfasst seine </a:t>
            </a:r>
            <a:r>
              <a:rPr lang="de-DE" sz="1600" kern="0" dirty="0">
                <a:highlight>
                  <a:srgbClr val="7B9C2A"/>
                </a:highlight>
              </a:rPr>
              <a:t>komplette Wertschöpfungskette vom landwirtschaftlichen Anbau über Konsum bis zur Entsorgung (Scope-1- bis Scope-3-Emissionen)</a:t>
            </a:r>
            <a:r>
              <a:rPr lang="de-DE" sz="1600" kern="0" dirty="0"/>
              <a:t>. Der Emissionsschwerpunkt für die Scope-3-Kategorien liegt bei den eingekauften Rohstoffen, Molkereiprodukten und Verpackungen. Die Firma Weitblick verpflichtet sich, die absoluten THG-Emissionen </a:t>
            </a:r>
            <a:r>
              <a:rPr lang="de-DE" sz="1600" kern="0" dirty="0">
                <a:highlight>
                  <a:srgbClr val="7B9C2A"/>
                </a:highlight>
              </a:rPr>
              <a:t>bis 2030 </a:t>
            </a:r>
            <a:r>
              <a:rPr lang="de-DE" sz="1600" kern="0" dirty="0"/>
              <a:t>um </a:t>
            </a:r>
            <a:r>
              <a:rPr lang="de-DE" sz="1600" kern="0" dirty="0">
                <a:highlight>
                  <a:srgbClr val="7B9C2A"/>
                </a:highlight>
              </a:rPr>
              <a:t>50 Prozent</a:t>
            </a:r>
            <a:r>
              <a:rPr lang="de-DE" sz="1600" kern="0" dirty="0"/>
              <a:t> </a:t>
            </a:r>
            <a:r>
              <a:rPr lang="de-DE" sz="1600" kern="0" dirty="0">
                <a:highlight>
                  <a:srgbClr val="7B9C2A"/>
                </a:highlight>
              </a:rPr>
              <a:t>gegenüber 2022 </a:t>
            </a:r>
            <a:r>
              <a:rPr lang="de-DE" sz="1600" kern="0" dirty="0"/>
              <a:t>zu reduzieren.</a:t>
            </a:r>
          </a:p>
          <a:p>
            <a:pPr marL="0" indent="0">
              <a:buFontTx/>
              <a:buNone/>
            </a:pPr>
            <a:endParaRPr lang="de-DE" sz="1600" kern="0" dirty="0"/>
          </a:p>
          <a:p>
            <a:pPr marL="0" indent="0">
              <a:buFontTx/>
              <a:buNone/>
            </a:pPr>
            <a:endParaRPr lang="de-DE" sz="1400" kern="0" dirty="0"/>
          </a:p>
          <a:p>
            <a:endParaRPr lang="de-DE" kern="0" dirty="0"/>
          </a:p>
        </p:txBody>
      </p:sp>
      <p:cxnSp>
        <p:nvCxnSpPr>
          <p:cNvPr id="25" name="Gerade Verbindung mit Pfeil 24">
            <a:extLst>
              <a:ext uri="{FF2B5EF4-FFF2-40B4-BE49-F238E27FC236}">
                <a16:creationId xmlns:a16="http://schemas.microsoft.com/office/drawing/2014/main" id="{96CD7D84-253C-EA81-AFBD-1F3772A2903A}"/>
              </a:ext>
            </a:extLst>
          </p:cNvPr>
          <p:cNvCxnSpPr>
            <a:cxnSpLocks/>
          </p:cNvCxnSpPr>
          <p:nvPr/>
        </p:nvCxnSpPr>
        <p:spPr>
          <a:xfrm flipH="1">
            <a:off x="6672064" y="1893669"/>
            <a:ext cx="157009" cy="625424"/>
          </a:xfrm>
          <a:prstGeom prst="straightConnector1">
            <a:avLst/>
          </a:prstGeom>
          <a:ln>
            <a:solidFill>
              <a:srgbClr val="F9AA00"/>
            </a:solidFill>
            <a:tailEnd type="triangl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1091841B-5EE2-0D28-DECA-175C9D43E20F}"/>
              </a:ext>
            </a:extLst>
          </p:cNvPr>
          <p:cNvSpPr txBox="1"/>
          <p:nvPr/>
        </p:nvSpPr>
        <p:spPr>
          <a:xfrm>
            <a:off x="5336376" y="1557608"/>
            <a:ext cx="1882246" cy="336061"/>
          </a:xfrm>
          <a:prstGeom prst="rect">
            <a:avLst/>
          </a:prstGeom>
          <a:noFill/>
        </p:spPr>
        <p:txBody>
          <a:bodyPr wrap="none" rtlCol="0">
            <a:spAutoFit/>
          </a:bodyPr>
          <a:lstStyle/>
          <a:p>
            <a:r>
              <a:rPr lang="de-DE" sz="1600" dirty="0"/>
              <a:t>Erfassungsbereich</a:t>
            </a:r>
          </a:p>
        </p:txBody>
      </p:sp>
      <p:sp>
        <p:nvSpPr>
          <p:cNvPr id="27" name="Textfeld 26">
            <a:extLst>
              <a:ext uri="{FF2B5EF4-FFF2-40B4-BE49-F238E27FC236}">
                <a16:creationId xmlns:a16="http://schemas.microsoft.com/office/drawing/2014/main" id="{233BE431-F807-1600-F1AB-F9FB291C304B}"/>
              </a:ext>
            </a:extLst>
          </p:cNvPr>
          <p:cNvSpPr txBox="1"/>
          <p:nvPr/>
        </p:nvSpPr>
        <p:spPr>
          <a:xfrm>
            <a:off x="6427030" y="4098777"/>
            <a:ext cx="854721" cy="336061"/>
          </a:xfrm>
          <a:prstGeom prst="rect">
            <a:avLst/>
          </a:prstGeom>
          <a:noFill/>
        </p:spPr>
        <p:txBody>
          <a:bodyPr wrap="none" rtlCol="0">
            <a:spAutoFit/>
          </a:bodyPr>
          <a:lstStyle/>
          <a:p>
            <a:r>
              <a:rPr lang="de-DE" sz="1600" dirty="0"/>
              <a:t>Zieljahr</a:t>
            </a:r>
          </a:p>
        </p:txBody>
      </p:sp>
      <p:cxnSp>
        <p:nvCxnSpPr>
          <p:cNvPr id="28" name="Gerade Verbindung mit Pfeil 27">
            <a:extLst>
              <a:ext uri="{FF2B5EF4-FFF2-40B4-BE49-F238E27FC236}">
                <a16:creationId xmlns:a16="http://schemas.microsoft.com/office/drawing/2014/main" id="{13C91FEF-B838-BCC8-2534-3BF29071B33F}"/>
              </a:ext>
            </a:extLst>
          </p:cNvPr>
          <p:cNvCxnSpPr>
            <a:cxnSpLocks/>
            <a:stCxn id="27" idx="0"/>
          </p:cNvCxnSpPr>
          <p:nvPr/>
        </p:nvCxnSpPr>
        <p:spPr>
          <a:xfrm flipV="1">
            <a:off x="6854391" y="3724171"/>
            <a:ext cx="0" cy="374606"/>
          </a:xfrm>
          <a:prstGeom prst="straightConnector1">
            <a:avLst/>
          </a:prstGeom>
          <a:ln>
            <a:solidFill>
              <a:srgbClr val="F9B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3F19B5B6-B1DB-6F9C-6EF2-A20AB766A23A}"/>
              </a:ext>
            </a:extLst>
          </p:cNvPr>
          <p:cNvSpPr txBox="1"/>
          <p:nvPr/>
        </p:nvSpPr>
        <p:spPr>
          <a:xfrm>
            <a:off x="2655933" y="4299653"/>
            <a:ext cx="1026242" cy="336061"/>
          </a:xfrm>
          <a:prstGeom prst="rect">
            <a:avLst/>
          </a:prstGeom>
          <a:noFill/>
        </p:spPr>
        <p:txBody>
          <a:bodyPr wrap="none" rtlCol="0">
            <a:spAutoFit/>
          </a:bodyPr>
          <a:lstStyle/>
          <a:p>
            <a:r>
              <a:rPr lang="de-DE" sz="1600" dirty="0"/>
              <a:t>Basisjahr</a:t>
            </a:r>
          </a:p>
        </p:txBody>
      </p:sp>
      <p:cxnSp>
        <p:nvCxnSpPr>
          <p:cNvPr id="30" name="Gerade Verbindung mit Pfeil 29">
            <a:extLst>
              <a:ext uri="{FF2B5EF4-FFF2-40B4-BE49-F238E27FC236}">
                <a16:creationId xmlns:a16="http://schemas.microsoft.com/office/drawing/2014/main" id="{5E244CAA-B63C-E7A1-6243-E48DE6C44F3C}"/>
              </a:ext>
            </a:extLst>
          </p:cNvPr>
          <p:cNvCxnSpPr>
            <a:cxnSpLocks/>
          </p:cNvCxnSpPr>
          <p:nvPr/>
        </p:nvCxnSpPr>
        <p:spPr>
          <a:xfrm flipV="1">
            <a:off x="3190433" y="3892319"/>
            <a:ext cx="0" cy="406017"/>
          </a:xfrm>
          <a:prstGeom prst="straightConnector1">
            <a:avLst/>
          </a:prstGeom>
          <a:ln>
            <a:solidFill>
              <a:srgbClr val="F9B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B99B05E6-6A16-3E36-23EB-5967EAC9762E}"/>
              </a:ext>
            </a:extLst>
          </p:cNvPr>
          <p:cNvSpPr txBox="1"/>
          <p:nvPr/>
        </p:nvSpPr>
        <p:spPr>
          <a:xfrm>
            <a:off x="263352" y="4826015"/>
            <a:ext cx="2156426" cy="584775"/>
          </a:xfrm>
          <a:prstGeom prst="rect">
            <a:avLst/>
          </a:prstGeom>
          <a:noFill/>
        </p:spPr>
        <p:txBody>
          <a:bodyPr wrap="square" rtlCol="0">
            <a:spAutoFit/>
          </a:bodyPr>
          <a:lstStyle/>
          <a:p>
            <a:r>
              <a:rPr lang="de-DE" sz="1600" dirty="0"/>
              <a:t>Zielgröße</a:t>
            </a:r>
            <a:br>
              <a:rPr lang="de-DE" sz="1600" dirty="0"/>
            </a:br>
            <a:r>
              <a:rPr lang="de-DE" sz="1600" dirty="0"/>
              <a:t>(relativ oder absolut)</a:t>
            </a:r>
          </a:p>
        </p:txBody>
      </p:sp>
      <p:cxnSp>
        <p:nvCxnSpPr>
          <p:cNvPr id="32" name="Gerade Verbindung mit Pfeil 31">
            <a:extLst>
              <a:ext uri="{FF2B5EF4-FFF2-40B4-BE49-F238E27FC236}">
                <a16:creationId xmlns:a16="http://schemas.microsoft.com/office/drawing/2014/main" id="{3E20A13F-31FD-7E7D-F258-40393955111A}"/>
              </a:ext>
            </a:extLst>
          </p:cNvPr>
          <p:cNvCxnSpPr>
            <a:cxnSpLocks/>
          </p:cNvCxnSpPr>
          <p:nvPr/>
        </p:nvCxnSpPr>
        <p:spPr>
          <a:xfrm flipV="1">
            <a:off x="1482119" y="3892319"/>
            <a:ext cx="0" cy="734639"/>
          </a:xfrm>
          <a:prstGeom prst="straightConnector1">
            <a:avLst/>
          </a:prstGeom>
          <a:ln>
            <a:solidFill>
              <a:srgbClr val="F9B000"/>
            </a:solidFill>
            <a:tailEnd type="triangle"/>
          </a:ln>
        </p:spPr>
        <p:style>
          <a:lnRef idx="1">
            <a:schemeClr val="accent1"/>
          </a:lnRef>
          <a:fillRef idx="0">
            <a:schemeClr val="accent1"/>
          </a:fillRef>
          <a:effectRef idx="0">
            <a:schemeClr val="accent1"/>
          </a:effectRef>
          <a:fontRef idx="minor">
            <a:schemeClr val="tx1"/>
          </a:fontRef>
        </p:style>
      </p:cxnSp>
      <p:sp>
        <p:nvSpPr>
          <p:cNvPr id="5" name="Sprechblase: rechteckig mit abgerundeten Ecken 4">
            <a:extLst>
              <a:ext uri="{FF2B5EF4-FFF2-40B4-BE49-F238E27FC236}">
                <a16:creationId xmlns:a16="http://schemas.microsoft.com/office/drawing/2014/main" id="{D499A3A4-75CA-57B1-81C3-B409A782AD3D}"/>
              </a:ext>
            </a:extLst>
          </p:cNvPr>
          <p:cNvSpPr/>
          <p:nvPr/>
        </p:nvSpPr>
        <p:spPr>
          <a:xfrm>
            <a:off x="4714460" y="4553631"/>
            <a:ext cx="2373990" cy="967729"/>
          </a:xfrm>
          <a:prstGeom prst="wedgeRoundRectCallout">
            <a:avLst>
              <a:gd name="adj1" fmla="val -71251"/>
              <a:gd name="adj2" fmla="val -5259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a:t>
            </a:r>
            <a:r>
              <a:rPr lang="de-DE" sz="1200" b="1" kern="0" dirty="0">
                <a:solidFill>
                  <a:schemeClr val="tx1"/>
                </a:solidFill>
              </a:rPr>
              <a:t>Wir möchten unsere Emissionen reduzieren</a:t>
            </a:r>
            <a:r>
              <a:rPr lang="de-DE" sz="1200" kern="0" dirty="0">
                <a:solidFill>
                  <a:schemeClr val="tx1"/>
                </a:solidFill>
              </a:rPr>
              <a:t>“. Dies ist kein gelungenes Ziel, da keine smarte Formulierung. </a:t>
            </a:r>
          </a:p>
        </p:txBody>
      </p:sp>
      <p:sp>
        <p:nvSpPr>
          <p:cNvPr id="6" name="Sprechblase: rechteckig mit abgerundeten Ecken 5">
            <a:extLst>
              <a:ext uri="{FF2B5EF4-FFF2-40B4-BE49-F238E27FC236}">
                <a16:creationId xmlns:a16="http://schemas.microsoft.com/office/drawing/2014/main" id="{81F02A27-188D-4AFD-5573-7EF69DC31AAF}"/>
              </a:ext>
            </a:extLst>
          </p:cNvPr>
          <p:cNvSpPr/>
          <p:nvPr/>
        </p:nvSpPr>
        <p:spPr>
          <a:xfrm>
            <a:off x="9192344" y="5528317"/>
            <a:ext cx="2448272" cy="745578"/>
          </a:xfrm>
          <a:prstGeom prst="wedgeRoundRectCallout">
            <a:avLst>
              <a:gd name="adj1" fmla="val -71251"/>
              <a:gd name="adj2" fmla="val -5259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Eine Methode zur Diskussion Ihres Ambitionsniveaus finden Sie auf </a:t>
            </a:r>
            <a:r>
              <a:rPr lang="de-DE" sz="1200" kern="0" dirty="0">
                <a:solidFill>
                  <a:schemeClr val="tx1"/>
                </a:solidFill>
                <a:hlinkClick r:id="rId3" action="ppaction://hlinksldjump">
                  <a:extLst>
                    <a:ext uri="{A12FA001-AC4F-418D-AE19-62706E023703}">
                      <ahyp:hlinkClr xmlns:ahyp="http://schemas.microsoft.com/office/drawing/2018/hyperlinkcolor" val="tx"/>
                    </a:ext>
                  </a:extLst>
                </a:hlinkClick>
              </a:rPr>
              <a:t>Folie 37</a:t>
            </a:r>
            <a:r>
              <a:rPr lang="de-DE" sz="1200" kern="0" dirty="0">
                <a:solidFill>
                  <a:schemeClr val="tx1"/>
                </a:solidFill>
              </a:rPr>
              <a:t>.</a:t>
            </a:r>
          </a:p>
        </p:txBody>
      </p:sp>
    </p:spTree>
    <p:extLst>
      <p:ext uri="{BB962C8B-B14F-4D97-AF65-F5344CB8AC3E}">
        <p14:creationId xmlns:p14="http://schemas.microsoft.com/office/powerpoint/2010/main" val="1430424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4F87A-9AB2-82A8-A606-4FBE50E066F5}"/>
              </a:ext>
            </a:extLst>
          </p:cNvPr>
          <p:cNvSpPr>
            <a:spLocks noGrp="1"/>
          </p:cNvSpPr>
          <p:nvPr>
            <p:ph type="title"/>
          </p:nvPr>
        </p:nvSpPr>
        <p:spPr/>
        <p:txBody>
          <a:bodyPr/>
          <a:lstStyle/>
          <a:p>
            <a:r>
              <a:rPr lang="de-DE" sz="2400" dirty="0"/>
              <a:t>Ziele formulieren</a:t>
            </a:r>
          </a:p>
        </p:txBody>
      </p:sp>
      <p:sp>
        <p:nvSpPr>
          <p:cNvPr id="3" name="Fußzeilenplatzhalter 2">
            <a:extLst>
              <a:ext uri="{FF2B5EF4-FFF2-40B4-BE49-F238E27FC236}">
                <a16:creationId xmlns:a16="http://schemas.microsoft.com/office/drawing/2014/main" id="{AF557879-5D44-B1B3-5B7E-E4CC18FCAE1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4" name="Foliennummernplatzhalter 3">
            <a:extLst>
              <a:ext uri="{FF2B5EF4-FFF2-40B4-BE49-F238E27FC236}">
                <a16:creationId xmlns:a16="http://schemas.microsoft.com/office/drawing/2014/main" id="{34209889-5286-3361-37C3-D6190C19C7A2}"/>
              </a:ext>
            </a:extLst>
          </p:cNvPr>
          <p:cNvSpPr>
            <a:spLocks noGrp="1"/>
          </p:cNvSpPr>
          <p:nvPr>
            <p:ph type="sldNum" sz="quarter" idx="4"/>
          </p:nvPr>
        </p:nvSpPr>
        <p:spPr/>
        <p:txBody>
          <a:bodyPr/>
          <a:lstStyle/>
          <a:p>
            <a:fld id="{894680D0-7A83-433A-9719-C4143F27F647}" type="slidenum">
              <a:rPr lang="de-DE" smtClean="0"/>
              <a:pPr/>
              <a:t>42</a:t>
            </a:fld>
            <a:endParaRPr lang="de-DE" dirty="0"/>
          </a:p>
        </p:txBody>
      </p:sp>
      <p:sp>
        <p:nvSpPr>
          <p:cNvPr id="8" name="Textfeld 7">
            <a:extLst>
              <a:ext uri="{FF2B5EF4-FFF2-40B4-BE49-F238E27FC236}">
                <a16:creationId xmlns:a16="http://schemas.microsoft.com/office/drawing/2014/main" id="{026AF7D5-5013-B628-DC46-217FD8AB539C}"/>
              </a:ext>
            </a:extLst>
          </p:cNvPr>
          <p:cNvSpPr txBox="1"/>
          <p:nvPr/>
        </p:nvSpPr>
        <p:spPr>
          <a:xfrm>
            <a:off x="479376" y="5466611"/>
            <a:ext cx="6984776" cy="230832"/>
          </a:xfrm>
          <a:prstGeom prst="rect">
            <a:avLst/>
          </a:prstGeom>
          <a:noFill/>
        </p:spPr>
        <p:txBody>
          <a:bodyPr wrap="square">
            <a:spAutoFit/>
          </a:bodyPr>
          <a:lstStyle/>
          <a:p>
            <a:pPr marL="0" indent="0" algn="l" defTabSz="1219170">
              <a:spcBef>
                <a:spcPts val="533"/>
              </a:spcBef>
              <a:spcAft>
                <a:spcPts val="533"/>
              </a:spcAft>
              <a:buNone/>
              <a:tabLst>
                <a:tab pos="478355" algn="l"/>
              </a:tabLst>
            </a:pPr>
            <a:r>
              <a:rPr lang="de-DE" sz="900" dirty="0">
                <a:latin typeface="+mn-lt"/>
              </a:rPr>
              <a:t>In Anlehnung an Deutsches Global Compact Netzwerk 2017: </a:t>
            </a:r>
            <a:r>
              <a:rPr lang="de-DE" sz="900" dirty="0">
                <a:latin typeface="+mn-lt"/>
                <a:hlinkClick r:id="rId2">
                  <a:extLst>
                    <a:ext uri="{A12FA001-AC4F-418D-AE19-62706E023703}">
                      <ahyp:hlinkClr xmlns:ahyp="http://schemas.microsoft.com/office/drawing/2018/hyperlinkcolor" val="tx"/>
                    </a:ext>
                  </a:extLst>
                </a:hlinkClick>
              </a:rPr>
              <a:t>Einführung Klimamanagement  </a:t>
            </a:r>
            <a:endParaRPr lang="de-DE" sz="900" dirty="0">
              <a:latin typeface="+mn-lt"/>
            </a:endParaRPr>
          </a:p>
        </p:txBody>
      </p:sp>
      <p:graphicFrame>
        <p:nvGraphicFramePr>
          <p:cNvPr id="7" name="Tabelle 12">
            <a:extLst>
              <a:ext uri="{FF2B5EF4-FFF2-40B4-BE49-F238E27FC236}">
                <a16:creationId xmlns:a16="http://schemas.microsoft.com/office/drawing/2014/main" id="{94E62DFB-58CA-D12A-5524-2F2FA55EAB0D}"/>
              </a:ext>
            </a:extLst>
          </p:cNvPr>
          <p:cNvGraphicFramePr>
            <a:graphicFrameLocks noGrp="1"/>
          </p:cNvGraphicFramePr>
          <p:nvPr>
            <p:extLst>
              <p:ext uri="{D42A27DB-BD31-4B8C-83A1-F6EECF244321}">
                <p14:modId xmlns:p14="http://schemas.microsoft.com/office/powerpoint/2010/main" val="1671360766"/>
              </p:ext>
            </p:extLst>
          </p:nvPr>
        </p:nvGraphicFramePr>
        <p:xfrm>
          <a:off x="551384" y="1658271"/>
          <a:ext cx="11256616" cy="3808340"/>
        </p:xfrm>
        <a:graphic>
          <a:graphicData uri="http://schemas.openxmlformats.org/drawingml/2006/table">
            <a:tbl>
              <a:tblPr firstRow="1" bandRow="1">
                <a:tableStyleId>{5C22544A-7EE6-4342-B048-85BDC9FD1C3A}</a:tableStyleId>
              </a:tblPr>
              <a:tblGrid>
                <a:gridCol w="1235997">
                  <a:extLst>
                    <a:ext uri="{9D8B030D-6E8A-4147-A177-3AD203B41FA5}">
                      <a16:colId xmlns:a16="http://schemas.microsoft.com/office/drawing/2014/main" val="3792297497"/>
                    </a:ext>
                  </a:extLst>
                </a:gridCol>
                <a:gridCol w="1654226">
                  <a:extLst>
                    <a:ext uri="{9D8B030D-6E8A-4147-A177-3AD203B41FA5}">
                      <a16:colId xmlns:a16="http://schemas.microsoft.com/office/drawing/2014/main" val="3306935532"/>
                    </a:ext>
                  </a:extLst>
                </a:gridCol>
                <a:gridCol w="1601525">
                  <a:extLst>
                    <a:ext uri="{9D8B030D-6E8A-4147-A177-3AD203B41FA5}">
                      <a16:colId xmlns:a16="http://schemas.microsoft.com/office/drawing/2014/main" val="2796701179"/>
                    </a:ext>
                  </a:extLst>
                </a:gridCol>
                <a:gridCol w="3303564">
                  <a:extLst>
                    <a:ext uri="{9D8B030D-6E8A-4147-A177-3AD203B41FA5}">
                      <a16:colId xmlns:a16="http://schemas.microsoft.com/office/drawing/2014/main" val="834005784"/>
                    </a:ext>
                  </a:extLst>
                </a:gridCol>
                <a:gridCol w="3461304">
                  <a:extLst>
                    <a:ext uri="{9D8B030D-6E8A-4147-A177-3AD203B41FA5}">
                      <a16:colId xmlns:a16="http://schemas.microsoft.com/office/drawing/2014/main" val="330242059"/>
                    </a:ext>
                  </a:extLst>
                </a:gridCol>
              </a:tblGrid>
              <a:tr h="514629">
                <a:tc>
                  <a:txBody>
                    <a:bodyPr/>
                    <a:lstStyle/>
                    <a:p>
                      <a:r>
                        <a:rPr lang="de-DE" sz="1400" dirty="0"/>
                        <a:t>Klimaziel-typen</a:t>
                      </a:r>
                    </a:p>
                  </a:txBody>
                  <a:tcPr>
                    <a:solidFill>
                      <a:srgbClr val="3B687F"/>
                    </a:solidFill>
                  </a:tcPr>
                </a:tc>
                <a:tc>
                  <a:txBody>
                    <a:bodyPr/>
                    <a:lstStyle/>
                    <a:p>
                      <a:r>
                        <a:rPr lang="de-DE" sz="1400" dirty="0"/>
                        <a:t>Definition</a:t>
                      </a:r>
                    </a:p>
                  </a:txBody>
                  <a:tcPr>
                    <a:solidFill>
                      <a:srgbClr val="3B687F"/>
                    </a:solidFill>
                  </a:tcPr>
                </a:tc>
                <a:tc>
                  <a:txBody>
                    <a:bodyPr/>
                    <a:lstStyle/>
                    <a:p>
                      <a:r>
                        <a:rPr lang="de-DE" sz="1400" dirty="0"/>
                        <a:t>Berechnung</a:t>
                      </a:r>
                    </a:p>
                  </a:txBody>
                  <a:tcPr>
                    <a:solidFill>
                      <a:srgbClr val="3B687F"/>
                    </a:solidFill>
                  </a:tcPr>
                </a:tc>
                <a:tc>
                  <a:txBody>
                    <a:bodyPr/>
                    <a:lstStyle/>
                    <a:p>
                      <a:r>
                        <a:rPr lang="de-DE" sz="1400" dirty="0"/>
                        <a:t>Vorteile </a:t>
                      </a:r>
                    </a:p>
                  </a:txBody>
                  <a:tcPr>
                    <a:solidFill>
                      <a:srgbClr val="3B687F"/>
                    </a:solidFill>
                  </a:tcPr>
                </a:tc>
                <a:tc>
                  <a:txBody>
                    <a:bodyPr/>
                    <a:lstStyle/>
                    <a:p>
                      <a:r>
                        <a:rPr lang="de-DE" sz="1400" dirty="0"/>
                        <a:t>Nachteile</a:t>
                      </a:r>
                    </a:p>
                  </a:txBody>
                  <a:tcPr>
                    <a:solidFill>
                      <a:srgbClr val="3B687F"/>
                    </a:solidFill>
                  </a:tcPr>
                </a:tc>
                <a:extLst>
                  <a:ext uri="{0D108BD9-81ED-4DB2-BD59-A6C34878D82A}">
                    <a16:rowId xmlns:a16="http://schemas.microsoft.com/office/drawing/2014/main" val="380630258"/>
                  </a:ext>
                </a:extLst>
              </a:tr>
              <a:tr h="807415">
                <a:tc rowSpan="2">
                  <a:txBody>
                    <a:bodyPr/>
                    <a:lstStyle/>
                    <a:p>
                      <a:r>
                        <a:rPr lang="de-DE" sz="1400" b="1" dirty="0"/>
                        <a:t>Absolute Zielgröße</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Kennzahlen werden unabhängig von anderen Zahlengrößen dargestellt</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Reduktion innerhalb eines Scopes oder einer Kategorie um x % (Y1/Y2)</a:t>
                      </a:r>
                    </a:p>
                  </a:txBody>
                  <a:tcPr/>
                </a:tc>
                <a:tc>
                  <a:txBody>
                    <a:bodyPr/>
                    <a:lstStyle/>
                    <a:p>
                      <a:pPr algn="l"/>
                      <a:r>
                        <a:rPr lang="de-DE" sz="1400" dirty="0"/>
                        <a:t>Glaubwürdigkeit durch Reduktion um konkreten Wert (messbarer Beitrag zum  Klimaschutz)</a:t>
                      </a:r>
                    </a:p>
                  </a:txBody>
                  <a:tcPr/>
                </a:tc>
                <a:tc>
                  <a:txBody>
                    <a:bodyPr/>
                    <a:lstStyle/>
                    <a:p>
                      <a:pPr algn="l"/>
                      <a:r>
                        <a:rPr lang="de-DE" sz="1400" dirty="0"/>
                        <a:t>Unklar, ob aus verbesserter Effizienz oder verringerten Aktivitäten</a:t>
                      </a:r>
                    </a:p>
                  </a:txBody>
                  <a:tcPr/>
                </a:tc>
                <a:extLst>
                  <a:ext uri="{0D108BD9-81ED-4DB2-BD59-A6C34878D82A}">
                    <a16:rowId xmlns:a16="http://schemas.microsoft.com/office/drawing/2014/main" val="779367644"/>
                  </a:ext>
                </a:extLst>
              </a:tr>
              <a:tr h="512997">
                <a:tc vMerge="1">
                  <a:txBody>
                    <a:bodyPr/>
                    <a:lstStyle/>
                    <a:p>
                      <a:endParaRPr lang="de-DE" dirty="0"/>
                    </a:p>
                  </a:txBody>
                  <a:tcPr/>
                </a:tc>
                <a:tc vMerge="1">
                  <a:txBody>
                    <a:bodyPr/>
                    <a:lstStyle/>
                    <a:p>
                      <a:endParaRPr lang="de-DE" dirty="0"/>
                    </a:p>
                  </a:txBody>
                  <a:tcPr/>
                </a:tc>
                <a:tc vMerge="1">
                  <a:txBody>
                    <a:bodyPr/>
                    <a:lstStyle/>
                    <a:p>
                      <a:endParaRPr lang="de-DE" dirty="0"/>
                    </a:p>
                  </a:txBody>
                  <a:tcPr/>
                </a:tc>
                <a:tc>
                  <a:txBody>
                    <a:bodyPr/>
                    <a:lstStyle/>
                    <a:p>
                      <a:r>
                        <a:rPr lang="de-DE" sz="1400" dirty="0"/>
                        <a:t>Integrierbarkeit in unterschiedliche Unternehmensbereiche</a:t>
                      </a:r>
                    </a:p>
                  </a:txBody>
                  <a:tcPr/>
                </a:tc>
                <a:tc>
                  <a:txBody>
                    <a:bodyPr/>
                    <a:lstStyle/>
                    <a:p>
                      <a:endParaRPr lang="de-DE" sz="1400" dirty="0"/>
                    </a:p>
                  </a:txBody>
                  <a:tcPr/>
                </a:tc>
                <a:extLst>
                  <a:ext uri="{0D108BD9-81ED-4DB2-BD59-A6C34878D82A}">
                    <a16:rowId xmlns:a16="http://schemas.microsoft.com/office/drawing/2014/main" val="585596231"/>
                  </a:ext>
                </a:extLst>
              </a:tr>
              <a:tr h="498822">
                <a:tc rowSpan="3">
                  <a:txBody>
                    <a:bodyPr/>
                    <a:lstStyle/>
                    <a:p>
                      <a:r>
                        <a:rPr lang="de-DE" sz="1400" b="1" dirty="0"/>
                        <a:t>Relative Zielgröße</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Verhältniskenn-zahlen setzen absolute Zahlen miteinander in Beziehung</a:t>
                      </a:r>
                    </a:p>
                  </a:txBody>
                  <a:tcPr/>
                </a:tc>
                <a:tc rowSpan="3">
                  <a:txBody>
                    <a:bodyPr/>
                    <a:lstStyle/>
                    <a:p>
                      <a:r>
                        <a:rPr lang="de-DE" sz="1400" dirty="0"/>
                        <a:t>Reduktion um </a:t>
                      </a:r>
                      <a:br>
                        <a:rPr lang="de-DE" sz="1400" dirty="0"/>
                      </a:br>
                      <a:r>
                        <a:rPr lang="de-DE" sz="1400" dirty="0"/>
                        <a:t>x % je t/€ Umsatz (Y1/Y2)</a:t>
                      </a:r>
                    </a:p>
                  </a:txBody>
                  <a:tcPr/>
                </a:tc>
                <a:tc>
                  <a:txBody>
                    <a:bodyPr/>
                    <a:lstStyle/>
                    <a:p>
                      <a:r>
                        <a:rPr lang="de-DE" sz="1400" dirty="0"/>
                        <a:t>Unabhängig von Unternehmenswachstum </a:t>
                      </a:r>
                    </a:p>
                  </a:txBody>
                  <a:tcPr/>
                </a:tc>
                <a:tc>
                  <a:txBody>
                    <a:bodyPr/>
                    <a:lstStyle/>
                    <a:p>
                      <a:r>
                        <a:rPr lang="de-DE" sz="1400" dirty="0">
                          <a:solidFill>
                            <a:schemeClr val="tx1"/>
                          </a:solidFill>
                        </a:rPr>
                        <a:t>Absolute Emissionen steigen potenziell	</a:t>
                      </a:r>
                    </a:p>
                  </a:txBody>
                  <a:tcPr/>
                </a:tc>
                <a:extLst>
                  <a:ext uri="{0D108BD9-81ED-4DB2-BD59-A6C34878D82A}">
                    <a16:rowId xmlns:a16="http://schemas.microsoft.com/office/drawing/2014/main" val="3050570760"/>
                  </a:ext>
                </a:extLst>
              </a:tr>
              <a:tr h="498822">
                <a:tc vMerge="1">
                  <a:txBody>
                    <a:bodyPr/>
                    <a:lstStyle/>
                    <a:p>
                      <a:endParaRPr lang="de-DE" dirty="0"/>
                    </a:p>
                  </a:txBody>
                  <a:tcPr/>
                </a:tc>
                <a:tc vMerge="1">
                  <a:txBody>
                    <a:bodyPr/>
                    <a:lstStyle/>
                    <a:p>
                      <a:endParaRPr lang="de-DE" dirty="0"/>
                    </a:p>
                  </a:txBody>
                  <a:tcPr/>
                </a:tc>
                <a:tc vMerge="1">
                  <a:txBody>
                    <a:bodyPr/>
                    <a:lstStyle/>
                    <a:p>
                      <a:endParaRPr lang="de-DE" dirty="0"/>
                    </a:p>
                  </a:txBody>
                  <a:tcPr/>
                </a:tc>
                <a:tc>
                  <a:txBody>
                    <a:bodyPr/>
                    <a:lstStyle/>
                    <a:p>
                      <a:r>
                        <a:rPr lang="de-DE" sz="1400" dirty="0"/>
                        <a:t>Teils bessere Vergleichbarkeit mit anderen Unternehmen</a:t>
                      </a:r>
                    </a:p>
                  </a:txBody>
                  <a:tcPr/>
                </a:tc>
                <a:tc>
                  <a:txBody>
                    <a:bodyPr/>
                    <a:lstStyle/>
                    <a:p>
                      <a:r>
                        <a:rPr lang="de-DE" sz="1400" dirty="0"/>
                        <a:t>Oft als weniger ambitioniert als absolute Zielgrößen eingestuft	</a:t>
                      </a:r>
                    </a:p>
                  </a:txBody>
                  <a:tcPr/>
                </a:tc>
                <a:extLst>
                  <a:ext uri="{0D108BD9-81ED-4DB2-BD59-A6C34878D82A}">
                    <a16:rowId xmlns:a16="http://schemas.microsoft.com/office/drawing/2014/main" val="2159945184"/>
                  </a:ext>
                </a:extLst>
              </a:tr>
              <a:tr h="882260">
                <a:tc vMerge="1">
                  <a:txBody>
                    <a:bodyPr/>
                    <a:lstStyle/>
                    <a:p>
                      <a:endParaRPr lang="de-DE" dirty="0"/>
                    </a:p>
                  </a:txBody>
                  <a:tcPr/>
                </a:tc>
                <a:tc vMerge="1">
                  <a:txBody>
                    <a:bodyPr/>
                    <a:lstStyle/>
                    <a:p>
                      <a:endParaRPr lang="de-DE" dirty="0"/>
                    </a:p>
                  </a:txBody>
                  <a:tcPr/>
                </a:tc>
                <a:tc vMerge="1">
                  <a:txBody>
                    <a:bodyPr/>
                    <a:lstStyle/>
                    <a:p>
                      <a:endParaRPr lang="de-DE" dirty="0"/>
                    </a:p>
                  </a:txBody>
                  <a:tcPr/>
                </a:tc>
                <a:tc>
                  <a:txBody>
                    <a:bodyPr/>
                    <a:lstStyle/>
                    <a:p>
                      <a:r>
                        <a:rPr lang="de-DE" sz="1400" dirty="0"/>
                        <a:t>Einfacher zu verabschieden </a:t>
                      </a:r>
                      <a:br>
                        <a:rPr lang="de-DE" sz="1400" dirty="0"/>
                      </a:br>
                      <a:r>
                        <a:rPr lang="de-DE" sz="1400" dirty="0"/>
                        <a:t>(oft vereinbar mit dem Wunsch des unternehmerischen Wachstums)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Insbesondere bei heterogenen Produktsegmenten schwerer in die Organisation zu übertragen</a:t>
                      </a:r>
                    </a:p>
                  </a:txBody>
                  <a:tcPr/>
                </a:tc>
                <a:extLst>
                  <a:ext uri="{0D108BD9-81ED-4DB2-BD59-A6C34878D82A}">
                    <a16:rowId xmlns:a16="http://schemas.microsoft.com/office/drawing/2014/main" val="1603606888"/>
                  </a:ext>
                </a:extLst>
              </a:tr>
            </a:tbl>
          </a:graphicData>
        </a:graphic>
      </p:graphicFrame>
    </p:spTree>
    <p:extLst>
      <p:ext uri="{BB962C8B-B14F-4D97-AF65-F5344CB8AC3E}">
        <p14:creationId xmlns:p14="http://schemas.microsoft.com/office/powerpoint/2010/main" val="670096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82A79B8-AFA3-45FE-95EB-B7AECC34C820}"/>
              </a:ext>
            </a:extLst>
          </p:cNvPr>
          <p:cNvSpPr>
            <a:spLocks noGrp="1"/>
          </p:cNvSpPr>
          <p:nvPr>
            <p:ph type="title"/>
          </p:nvPr>
        </p:nvSpPr>
        <p:spPr/>
        <p:txBody>
          <a:bodyPr/>
          <a:lstStyle/>
          <a:p>
            <a:r>
              <a:rPr lang="de-DE" sz="2400" dirty="0"/>
              <a:t>Kennzahlen für die Messung der Zielerreichung</a:t>
            </a:r>
            <a:endParaRPr lang="de-DE" sz="2400" dirty="0">
              <a:highlight>
                <a:srgbClr val="FFFF00"/>
              </a:highlight>
            </a:endParaRPr>
          </a:p>
        </p:txBody>
      </p:sp>
      <p:sp>
        <p:nvSpPr>
          <p:cNvPr id="2" name="Textplatzhalter 1">
            <a:extLst>
              <a:ext uri="{FF2B5EF4-FFF2-40B4-BE49-F238E27FC236}">
                <a16:creationId xmlns:a16="http://schemas.microsoft.com/office/drawing/2014/main" id="{41878622-D039-4F1B-B7EB-315A1EB3D956}"/>
              </a:ext>
            </a:extLst>
          </p:cNvPr>
          <p:cNvSpPr>
            <a:spLocks noGrp="1"/>
          </p:cNvSpPr>
          <p:nvPr>
            <p:ph idx="1"/>
          </p:nvPr>
        </p:nvSpPr>
        <p:spPr>
          <a:xfrm>
            <a:off x="551384" y="1628776"/>
            <a:ext cx="6768752" cy="4697413"/>
          </a:xfrm>
        </p:spPr>
        <p:txBody>
          <a:bodyPr/>
          <a:lstStyle/>
          <a:p>
            <a:pPr marL="0" indent="0">
              <a:buNone/>
            </a:pPr>
            <a:r>
              <a:rPr lang="de-DE" sz="1400" dirty="0"/>
              <a:t>Kennzahlen, oder auch Key-Performance-</a:t>
            </a:r>
            <a:r>
              <a:rPr lang="de-DE" sz="1400" dirty="0" err="1"/>
              <a:t>Indicators</a:t>
            </a:r>
            <a:r>
              <a:rPr lang="de-DE" sz="1400" dirty="0"/>
              <a:t> (KPI), sind </a:t>
            </a:r>
            <a:r>
              <a:rPr lang="de-DE" sz="1400" b="1" dirty="0"/>
              <a:t>die Basis zur Bewertung, Steuerung und Messung der Zielerreichung</a:t>
            </a:r>
            <a:r>
              <a:rPr lang="de-DE" sz="1400" dirty="0"/>
              <a:t>. Kennzahlen sollen möglichst aussagekräftig, vergleichbar, sinnvoll und steuerungswirksam sein.</a:t>
            </a:r>
          </a:p>
          <a:p>
            <a:pPr marL="0" indent="0">
              <a:buNone/>
            </a:pPr>
            <a:r>
              <a:rPr lang="de-DE" sz="1400" dirty="0">
                <a:solidFill>
                  <a:srgbClr val="000000"/>
                </a:solidFill>
                <a:sym typeface="Wingdings" panose="05000000000000000000" pitchFamily="2" charset="2"/>
              </a:rPr>
              <a:t>Es gibt </a:t>
            </a:r>
            <a:r>
              <a:rPr lang="de-DE" sz="1400" b="1" dirty="0">
                <a:solidFill>
                  <a:srgbClr val="000000"/>
                </a:solidFill>
                <a:sym typeface="Wingdings" panose="05000000000000000000" pitchFamily="2" charset="2"/>
              </a:rPr>
              <a:t>verschiedene Anforderungen </a:t>
            </a:r>
            <a:r>
              <a:rPr lang="de-DE" sz="1400" dirty="0">
                <a:solidFill>
                  <a:srgbClr val="000000"/>
                </a:solidFill>
                <a:sym typeface="Wingdings" panose="05000000000000000000" pitchFamily="2" charset="2"/>
              </a:rPr>
              <a:t>unter anderem durch Kunden beziehungsweise vorgegebene durch Nachweis- und Berichtspflichten, wie beispielsweise der Global Reporting Initiative (GRI) oder dem Deutschen Nachhaltigkeitskodex (DNK).</a:t>
            </a:r>
          </a:p>
          <a:p>
            <a:pPr marL="0" indent="0">
              <a:buNone/>
            </a:pPr>
            <a:r>
              <a:rPr lang="de-DE" sz="1400" dirty="0"/>
              <a:t>Am besten Sie </a:t>
            </a:r>
            <a:r>
              <a:rPr lang="de-DE" sz="1400" b="1" dirty="0"/>
              <a:t>integrieren die Kennzahlen</a:t>
            </a:r>
            <a:r>
              <a:rPr lang="de-DE" sz="1400" dirty="0"/>
              <a:t> in bestehende Systeme – sprechen Sie dazu mit dem Controlling.</a:t>
            </a:r>
          </a:p>
          <a:p>
            <a:pPr marL="0" indent="0">
              <a:buNone/>
            </a:pPr>
            <a:endParaRPr lang="de-DE" sz="1400" dirty="0">
              <a:solidFill>
                <a:srgbClr val="000000"/>
              </a:solidFill>
              <a:sym typeface="Wingdings" panose="05000000000000000000" pitchFamily="2" charset="2"/>
            </a:endParaRPr>
          </a:p>
          <a:p>
            <a:pPr marL="0" indent="0">
              <a:buNone/>
            </a:pPr>
            <a:r>
              <a:rPr lang="de-DE" sz="1400" b="1" dirty="0"/>
              <a:t>Beispiele für KPI je Emissionskategorie:</a:t>
            </a:r>
          </a:p>
          <a:p>
            <a:pPr lvl="1">
              <a:buFont typeface="Arial" panose="020B0604020202020204" pitchFamily="34" charset="0"/>
              <a:buChar char="•"/>
            </a:pPr>
            <a:r>
              <a:rPr lang="de-DE" sz="1400" dirty="0"/>
              <a:t>Emissionsintensität pro Produktionseinheit:</a:t>
            </a:r>
            <a:br>
              <a:rPr lang="de-DE" sz="1400" dirty="0"/>
            </a:br>
            <a:r>
              <a:rPr lang="de-DE" sz="1400" dirty="0"/>
              <a:t>z. B. Tonne CO</a:t>
            </a:r>
            <a:r>
              <a:rPr lang="de-DE" sz="1400" baseline="-25000" dirty="0"/>
              <a:t>2</a:t>
            </a:r>
            <a:r>
              <a:rPr lang="de-DE" sz="1400" dirty="0"/>
              <a:t>e pro produzierter Tonne Stahl</a:t>
            </a:r>
          </a:p>
          <a:p>
            <a:pPr lvl="1">
              <a:buFont typeface="Arial" panose="020B0604020202020204" pitchFamily="34" charset="0"/>
              <a:buChar char="•"/>
            </a:pPr>
            <a:r>
              <a:rPr lang="de-DE" sz="1400" dirty="0"/>
              <a:t>Klimaverträglichkeit der Dienstreisen:</a:t>
            </a:r>
            <a:br>
              <a:rPr lang="de-DE" sz="1400" dirty="0"/>
            </a:br>
            <a:r>
              <a:rPr lang="de-DE" sz="1400" dirty="0"/>
              <a:t>Anteil Personenkilometer mit öffentlichen Verkehrsmitteln an gesamten Personenkilometern</a:t>
            </a:r>
          </a:p>
          <a:p>
            <a:pPr lvl="1">
              <a:buFont typeface="Arial" panose="020B0604020202020204" pitchFamily="34" charset="0"/>
              <a:buChar char="•"/>
            </a:pPr>
            <a:r>
              <a:rPr lang="de-DE" sz="1400" dirty="0"/>
              <a:t>Gebäudeeffizienz:</a:t>
            </a:r>
            <a:br>
              <a:rPr lang="de-DE" sz="1400" dirty="0"/>
            </a:br>
            <a:r>
              <a:rPr lang="de-DE" sz="1400" dirty="0"/>
              <a:t>Energieeffizienzklasse in Kilowattstunden pro Quadratmeter genutzter Fläche oder pro Vollzeitäquivalent</a:t>
            </a:r>
          </a:p>
          <a:p>
            <a:pPr marL="0" indent="0">
              <a:buNone/>
            </a:pPr>
            <a:endParaRPr lang="de-DE" sz="1400" dirty="0"/>
          </a:p>
        </p:txBody>
      </p:sp>
      <p:sp>
        <p:nvSpPr>
          <p:cNvPr id="3" name="Fußzeilenplatzhalter 3">
            <a:extLst>
              <a:ext uri="{FF2B5EF4-FFF2-40B4-BE49-F238E27FC236}">
                <a16:creationId xmlns:a16="http://schemas.microsoft.com/office/drawing/2014/main" id="{2EE02336-1744-3C90-8B6C-ACAE4218D01A}"/>
              </a:ext>
            </a:extLst>
          </p:cNvPr>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a:ln>
                  <a:noFill/>
                </a:ln>
                <a:solidFill>
                  <a:srgbClr val="3B687F"/>
                </a:solidFill>
                <a:effectLst/>
                <a:uLnTx/>
                <a:uFillTx/>
                <a:latin typeface="Arial" charset="0"/>
                <a:ea typeface="ＭＳ Ｐゴシック" charset="-128"/>
                <a:cs typeface="+mn-cs"/>
              </a:rPr>
              <a:t>Handlungshilfe Klimastrategie|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4" name="Foliennummernplatzhalter 3">
            <a:extLst>
              <a:ext uri="{FF2B5EF4-FFF2-40B4-BE49-F238E27FC236}">
                <a16:creationId xmlns:a16="http://schemas.microsoft.com/office/drawing/2014/main" id="{C2180E08-695E-4CCB-A7F4-10D1DFEB0F11}"/>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C8AA414-3727-4FA8-984B-21D393551BF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Rechteck 4">
            <a:extLst>
              <a:ext uri="{FF2B5EF4-FFF2-40B4-BE49-F238E27FC236}">
                <a16:creationId xmlns:a16="http://schemas.microsoft.com/office/drawing/2014/main" id="{9D12C6D7-13C1-311C-5C87-374F9EBE1FAE}"/>
              </a:ext>
            </a:extLst>
          </p:cNvPr>
          <p:cNvSpPr/>
          <p:nvPr/>
        </p:nvSpPr>
        <p:spPr bwMode="auto">
          <a:xfrm>
            <a:off x="7487999" y="1628776"/>
            <a:ext cx="4320000" cy="4032472"/>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EXKURS: Externe Benchmarks</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Ein Vergleich oder auch Benchmark mit dem Wettbewerb wird angestrebt, ist im Falle der Klimabilanzierung allerdings nur schwer möglich und fehleranfällig. </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Achten Sie auf folgende Punkte:</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Arial"/>
                <a:ea typeface="ＭＳ Ｐゴシック" charset="-128"/>
                <a:cs typeface="+mn-cs"/>
              </a:rPr>
              <a:t>Ist der Bilanzrahmen der Gleiche? Jedes Unternehmen ist unterschiedlich. Das betrifft die Anzahl von Gesellschaften und Standorten, die Tiefe der Wertschöpfung sowie die Auswahl der Scope-3-Kategorien. </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Arial"/>
                <a:ea typeface="ＭＳ Ｐゴシック" charset="-128"/>
                <a:cs typeface="+mn-cs"/>
              </a:rPr>
              <a:t>Valide vergleichen können Sie in der Regel Scope 1 und 2, sofern der Bilanzierungs-standard einheitlich ist (GHG-Protocol). </a:t>
            </a:r>
          </a:p>
        </p:txBody>
      </p:sp>
      <p:sp>
        <p:nvSpPr>
          <p:cNvPr id="7" name="Sprechblase: rechteckig mit abgerundeten Ecken 6">
            <a:extLst>
              <a:ext uri="{FF2B5EF4-FFF2-40B4-BE49-F238E27FC236}">
                <a16:creationId xmlns:a16="http://schemas.microsoft.com/office/drawing/2014/main" id="{64DC3E7E-BB4B-58CA-BB5C-6D05A2CFB2B0}"/>
              </a:ext>
            </a:extLst>
          </p:cNvPr>
          <p:cNvSpPr/>
          <p:nvPr/>
        </p:nvSpPr>
        <p:spPr>
          <a:xfrm>
            <a:off x="5063568" y="3645024"/>
            <a:ext cx="2232248" cy="1152128"/>
          </a:xfrm>
          <a:prstGeom prst="wedgeRoundRectCallout">
            <a:avLst>
              <a:gd name="adj1" fmla="val -66048"/>
              <a:gd name="adj2" fmla="val -955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Arial"/>
                <a:ea typeface="ＭＳ Ｐゴシック"/>
                <a:cs typeface="+mn-cs"/>
              </a:rPr>
              <a:t>Weitere KPI je Emissions-kategorie </a:t>
            </a:r>
            <a:r>
              <a:rPr lang="de-DE" sz="1200" dirty="0">
                <a:solidFill>
                  <a:schemeClr val="tx1"/>
                </a:solidFill>
                <a:latin typeface="Arial"/>
                <a:ea typeface="ＭＳ Ｐゴシック"/>
              </a:rPr>
              <a:t>unter </a:t>
            </a:r>
            <a:r>
              <a:rPr lang="de-DE" sz="1200" dirty="0">
                <a:solidFill>
                  <a:schemeClr val="tx1"/>
                </a:solidFill>
                <a:latin typeface="+mn-lt"/>
              </a:rPr>
              <a:t>Deutsches Global Compact Netzwerk 2017: </a:t>
            </a:r>
            <a:r>
              <a:rPr lang="de-DE" sz="1200" dirty="0">
                <a:solidFill>
                  <a:schemeClr val="tx1"/>
                </a:solidFill>
                <a:latin typeface="+mn-lt"/>
                <a:hlinkClick r:id="rId3">
                  <a:extLst>
                    <a:ext uri="{A12FA001-AC4F-418D-AE19-62706E023703}">
                      <ahyp:hlinkClr xmlns:ahyp="http://schemas.microsoft.com/office/drawing/2018/hyperlinkcolor" val="tx"/>
                    </a:ext>
                  </a:extLst>
                </a:hlinkClick>
              </a:rPr>
              <a:t>Einführung Klimamanagement </a:t>
            </a:r>
            <a:r>
              <a:rPr kumimoji="0" lang="de-DE" sz="1200" b="0" i="0" u="none" strike="noStrike" kern="1200" cap="none" spc="0" normalizeH="0" baseline="0" noProof="0" dirty="0">
                <a:ln>
                  <a:noFill/>
                </a:ln>
                <a:solidFill>
                  <a:schemeClr val="tx1"/>
                </a:solidFill>
                <a:effectLst/>
                <a:uLnTx/>
                <a:uFillTx/>
                <a:latin typeface="Arial"/>
                <a:ea typeface="ＭＳ Ｐゴシック"/>
                <a:cs typeface="+mn-cs"/>
              </a:rPr>
              <a:t>, S. 82 f.</a:t>
            </a:r>
          </a:p>
        </p:txBody>
      </p:sp>
    </p:spTree>
    <p:extLst>
      <p:ext uri="{BB962C8B-B14F-4D97-AF65-F5344CB8AC3E}">
        <p14:creationId xmlns:p14="http://schemas.microsoft.com/office/powerpoint/2010/main" val="4043059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DC18E-4F46-3DAE-0ABD-3E6D93C3D047}"/>
              </a:ext>
            </a:extLst>
          </p:cNvPr>
          <p:cNvSpPr>
            <a:spLocks noGrp="1"/>
          </p:cNvSpPr>
          <p:nvPr>
            <p:ph type="title"/>
          </p:nvPr>
        </p:nvSpPr>
        <p:spPr/>
        <p:txBody>
          <a:bodyPr/>
          <a:lstStyle/>
          <a:p>
            <a:r>
              <a:rPr lang="de-DE" sz="2400" dirty="0"/>
              <a:t>Vorlage: Zieleübersicht zur Nachverfolgung</a:t>
            </a:r>
          </a:p>
        </p:txBody>
      </p:sp>
      <p:graphicFrame>
        <p:nvGraphicFramePr>
          <p:cNvPr id="6" name="Inhaltsplatzhalter 5">
            <a:extLst>
              <a:ext uri="{FF2B5EF4-FFF2-40B4-BE49-F238E27FC236}">
                <a16:creationId xmlns:a16="http://schemas.microsoft.com/office/drawing/2014/main" id="{CC281595-E9E1-7FF9-CF26-5A6D2C451927}"/>
              </a:ext>
            </a:extLst>
          </p:cNvPr>
          <p:cNvGraphicFramePr>
            <a:graphicFrameLocks noGrp="1"/>
          </p:cNvGraphicFramePr>
          <p:nvPr>
            <p:ph idx="1"/>
            <p:extLst>
              <p:ext uri="{D42A27DB-BD31-4B8C-83A1-F6EECF244321}">
                <p14:modId xmlns:p14="http://schemas.microsoft.com/office/powerpoint/2010/main" val="3847226843"/>
              </p:ext>
            </p:extLst>
          </p:nvPr>
        </p:nvGraphicFramePr>
        <p:xfrm>
          <a:off x="551384" y="1624790"/>
          <a:ext cx="11161240" cy="4719065"/>
        </p:xfrm>
        <a:graphic>
          <a:graphicData uri="http://schemas.openxmlformats.org/drawingml/2006/table">
            <a:tbl>
              <a:tblPr/>
              <a:tblGrid>
                <a:gridCol w="2195853">
                  <a:extLst>
                    <a:ext uri="{9D8B030D-6E8A-4147-A177-3AD203B41FA5}">
                      <a16:colId xmlns:a16="http://schemas.microsoft.com/office/drawing/2014/main" val="3349463831"/>
                    </a:ext>
                  </a:extLst>
                </a:gridCol>
                <a:gridCol w="2195853">
                  <a:extLst>
                    <a:ext uri="{9D8B030D-6E8A-4147-A177-3AD203B41FA5}">
                      <a16:colId xmlns:a16="http://schemas.microsoft.com/office/drawing/2014/main" val="3908612919"/>
                    </a:ext>
                  </a:extLst>
                </a:gridCol>
                <a:gridCol w="1310232">
                  <a:extLst>
                    <a:ext uri="{9D8B030D-6E8A-4147-A177-3AD203B41FA5}">
                      <a16:colId xmlns:a16="http://schemas.microsoft.com/office/drawing/2014/main" val="2176439925"/>
                    </a:ext>
                  </a:extLst>
                </a:gridCol>
                <a:gridCol w="1138810">
                  <a:extLst>
                    <a:ext uri="{9D8B030D-6E8A-4147-A177-3AD203B41FA5}">
                      <a16:colId xmlns:a16="http://schemas.microsoft.com/office/drawing/2014/main" val="480301102"/>
                    </a:ext>
                  </a:extLst>
                </a:gridCol>
                <a:gridCol w="2003322">
                  <a:extLst>
                    <a:ext uri="{9D8B030D-6E8A-4147-A177-3AD203B41FA5}">
                      <a16:colId xmlns:a16="http://schemas.microsoft.com/office/drawing/2014/main" val="1122840533"/>
                    </a:ext>
                  </a:extLst>
                </a:gridCol>
                <a:gridCol w="2317170">
                  <a:extLst>
                    <a:ext uri="{9D8B030D-6E8A-4147-A177-3AD203B41FA5}">
                      <a16:colId xmlns:a16="http://schemas.microsoft.com/office/drawing/2014/main" val="304738553"/>
                    </a:ext>
                  </a:extLst>
                </a:gridCol>
              </a:tblGrid>
              <a:tr h="238494">
                <a:tc>
                  <a:txBody>
                    <a:bodyPr/>
                    <a:lstStyle/>
                    <a:p>
                      <a:pPr algn="ctr" fontAlgn="ctr"/>
                      <a:r>
                        <a:rPr lang="de-DE" sz="1400" b="1" i="0" u="none" strike="noStrike" dirty="0">
                          <a:solidFill>
                            <a:srgbClr val="000000"/>
                          </a:solidFill>
                          <a:effectLst/>
                          <a:latin typeface="+mj-lt"/>
                        </a:rPr>
                        <a:t>Ziel</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de-DE" sz="1400" b="1" i="0" u="none" strike="noStrike" dirty="0">
                          <a:solidFill>
                            <a:srgbClr val="000000"/>
                          </a:solidFill>
                          <a:effectLst/>
                          <a:latin typeface="+mj-lt"/>
                        </a:rPr>
                        <a:t>Maßnahmen</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de-DE" sz="1400" b="1" i="0" u="none" strike="noStrike" dirty="0">
                          <a:solidFill>
                            <a:srgbClr val="000000"/>
                          </a:solidFill>
                          <a:effectLst/>
                          <a:latin typeface="+mj-lt"/>
                        </a:rPr>
                        <a:t>Verantwortlich</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mj-lt"/>
                        </a:rPr>
                        <a:t>Termin</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mj-lt"/>
                        </a:rPr>
                        <a:t>Stand</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mj-lt"/>
                        </a:rPr>
                        <a:t>Wirksamkeitsüberprüfung</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269141"/>
                  </a:ext>
                </a:extLst>
              </a:tr>
              <a:tr h="1737352">
                <a:tc rowSpan="3">
                  <a:txBody>
                    <a:bodyPr/>
                    <a:lstStyle/>
                    <a:p>
                      <a:pPr algn="ctr" fontAlgn="ctr"/>
                      <a:r>
                        <a:rPr lang="de-DE" sz="1100" b="0" i="0" u="none" strike="noStrike" dirty="0">
                          <a:solidFill>
                            <a:srgbClr val="000000"/>
                          </a:solidFill>
                          <a:effectLst/>
                          <a:latin typeface="+mj-lt"/>
                        </a:rPr>
                        <a:t>Übergeordnetes (smartes) Ziel</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mj-lt"/>
                        </a:rPr>
                        <a:t>Maßnahmen, die zur Zielerreichung definiert werden </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mj-lt"/>
                        </a:rPr>
                        <a:t>Person, die die Umsetzung verantwortet</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mj-lt"/>
                        </a:rPr>
                        <a:t>Zeitpunkt bis zur Durchführung</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100" b="0" i="0" u="none" strike="noStrike" dirty="0">
                          <a:solidFill>
                            <a:schemeClr val="tx1"/>
                          </a:solidFill>
                          <a:effectLst/>
                          <a:latin typeface="+mj-lt"/>
                        </a:rPr>
                        <a:t>Aktueller Stand der Umsetzung </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mj-lt"/>
                        </a:rPr>
                        <a:t> Hat die Maßnahmen den erwarteten Effekt auf das Ziel?</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343115"/>
                  </a:ext>
                </a:extLst>
              </a:tr>
              <a:tr h="1523393">
                <a:tc vMerge="1">
                  <a:txBody>
                    <a:bodyPr/>
                    <a:lstStyle/>
                    <a:p>
                      <a:endParaRPr lang="de-DE"/>
                    </a:p>
                  </a:txBody>
                  <a:tcPr/>
                </a:tc>
                <a:tc>
                  <a:txBody>
                    <a:bodyPr/>
                    <a:lstStyle/>
                    <a:p>
                      <a:pPr algn="l" fontAlgn="ctr"/>
                      <a:endParaRPr lang="de-DE" sz="1000" b="0" i="0" u="none" strike="noStrike" dirty="0">
                        <a:solidFill>
                          <a:srgbClr val="000000"/>
                        </a:solidFill>
                        <a:effectLst/>
                        <a:latin typeface="+mj-lt"/>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de-DE" sz="1000" b="0" i="0" u="none" strike="noStrike" dirty="0">
                        <a:solidFill>
                          <a:srgbClr val="000000"/>
                        </a:solidFill>
                        <a:effectLst/>
                        <a:latin typeface="+mj-lt"/>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de-DE" sz="1000" b="0" i="0" u="none" strike="noStrike" dirty="0">
                        <a:solidFill>
                          <a:srgbClr val="000000"/>
                        </a:solidFill>
                        <a:effectLst/>
                        <a:latin typeface="+mj-lt"/>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de-DE" sz="1000" b="0" i="0" u="none" strike="noStrike" dirty="0">
                        <a:solidFill>
                          <a:srgbClr val="ED7D31"/>
                        </a:solidFill>
                        <a:effectLst/>
                        <a:latin typeface="+mj-lt"/>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de-DE" sz="1000" b="0" i="0" u="none" strike="noStrike" dirty="0">
                        <a:solidFill>
                          <a:srgbClr val="000000"/>
                        </a:solidFill>
                        <a:effectLst/>
                        <a:latin typeface="+mj-lt"/>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533322"/>
                  </a:ext>
                </a:extLst>
              </a:tr>
              <a:tr h="1198174">
                <a:tc vMerge="1">
                  <a:txBody>
                    <a:bodyPr/>
                    <a:lstStyle/>
                    <a:p>
                      <a:endParaRPr lang="de-DE"/>
                    </a:p>
                  </a:txBody>
                  <a:tcPr/>
                </a:tc>
                <a:tc>
                  <a:txBody>
                    <a:bodyPr/>
                    <a:lstStyle/>
                    <a:p>
                      <a:pPr algn="l" fontAlgn="ctr"/>
                      <a:endParaRPr lang="de-DE" sz="1000" b="0" i="0" u="none" strike="noStrike" dirty="0">
                        <a:solidFill>
                          <a:srgbClr val="000000"/>
                        </a:solidFill>
                        <a:effectLst/>
                        <a:latin typeface="Calibri Light" panose="020F0302020204030204" pitchFamily="34" charset="0"/>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de-DE" sz="1000" b="0" i="0" u="none" strike="noStrike" dirty="0">
                        <a:solidFill>
                          <a:srgbClr val="000000"/>
                        </a:solidFill>
                        <a:effectLst/>
                        <a:latin typeface="Calibri Light" panose="020F0302020204030204" pitchFamily="34" charset="0"/>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de-DE" sz="1000" b="0" i="0" u="none" strike="noStrike" dirty="0">
                        <a:solidFill>
                          <a:srgbClr val="000000"/>
                        </a:solidFill>
                        <a:effectLst/>
                        <a:latin typeface="Calibri Light" panose="020F0302020204030204" pitchFamily="34" charset="0"/>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de-DE" sz="1000" b="0" i="0" u="none" strike="noStrike" dirty="0">
                        <a:solidFill>
                          <a:srgbClr val="0070C0"/>
                        </a:solidFill>
                        <a:effectLst/>
                        <a:latin typeface="Calibri Light" panose="020F0302020204030204" pitchFamily="34" charset="0"/>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de-DE" sz="1000" b="0" i="0" u="none" strike="noStrike" dirty="0">
                        <a:solidFill>
                          <a:srgbClr val="FF0000"/>
                        </a:solidFill>
                        <a:effectLst/>
                        <a:latin typeface="Calibri Light" panose="020F0302020204030204" pitchFamily="34" charset="0"/>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036544"/>
                  </a:ext>
                </a:extLst>
              </a:tr>
            </a:tbl>
          </a:graphicData>
        </a:graphic>
      </p:graphicFrame>
      <p:sp>
        <p:nvSpPr>
          <p:cNvPr id="4" name="Fußzeilenplatzhalter 3">
            <a:extLst>
              <a:ext uri="{FF2B5EF4-FFF2-40B4-BE49-F238E27FC236}">
                <a16:creationId xmlns:a16="http://schemas.microsoft.com/office/drawing/2014/main" id="{0B4B9997-09A5-DB9F-76F3-3FC750292C3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9F5CD03F-7FD2-5231-A897-28A0B698A06D}"/>
              </a:ext>
            </a:extLst>
          </p:cNvPr>
          <p:cNvSpPr>
            <a:spLocks noGrp="1"/>
          </p:cNvSpPr>
          <p:nvPr>
            <p:ph type="sldNum" sz="quarter" idx="4"/>
          </p:nvPr>
        </p:nvSpPr>
        <p:spPr/>
        <p:txBody>
          <a:bodyPr/>
          <a:lstStyle/>
          <a:p>
            <a:fld id="{894680D0-7A83-433A-9719-C4143F27F647}" type="slidenum">
              <a:rPr lang="de-DE" smtClean="0"/>
              <a:pPr/>
              <a:t>44</a:t>
            </a:fld>
            <a:endParaRPr lang="de-DE" dirty="0"/>
          </a:p>
        </p:txBody>
      </p:sp>
      <p:pic>
        <p:nvPicPr>
          <p:cNvPr id="3" name="Grafik 2" descr="Gruppenbrainstorming mit einfarbiger Füllung">
            <a:extLst>
              <a:ext uri="{FF2B5EF4-FFF2-40B4-BE49-F238E27FC236}">
                <a16:creationId xmlns:a16="http://schemas.microsoft.com/office/drawing/2014/main" id="{69F6BE64-776C-1B4E-24B7-3056BD33A3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0536" y="778726"/>
            <a:ext cx="887464" cy="887464"/>
          </a:xfrm>
          <a:prstGeom prst="rect">
            <a:avLst/>
          </a:prstGeom>
        </p:spPr>
      </p:pic>
    </p:spTree>
    <p:extLst>
      <p:ext uri="{BB962C8B-B14F-4D97-AF65-F5344CB8AC3E}">
        <p14:creationId xmlns:p14="http://schemas.microsoft.com/office/powerpoint/2010/main" val="3018745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BF644-F342-1E82-7577-282B8E4FEA00}"/>
              </a:ext>
            </a:extLst>
          </p:cNvPr>
          <p:cNvSpPr>
            <a:spLocks noGrp="1"/>
          </p:cNvSpPr>
          <p:nvPr>
            <p:ph type="title"/>
          </p:nvPr>
        </p:nvSpPr>
        <p:spPr/>
        <p:txBody>
          <a:bodyPr/>
          <a:lstStyle/>
          <a:p>
            <a:r>
              <a:rPr lang="de-DE" sz="2400" dirty="0"/>
              <a:t>Der Begriff: Klimaneutralität</a:t>
            </a:r>
          </a:p>
        </p:txBody>
      </p:sp>
      <p:sp>
        <p:nvSpPr>
          <p:cNvPr id="4" name="Fußzeilenplatzhalter 3">
            <a:extLst>
              <a:ext uri="{FF2B5EF4-FFF2-40B4-BE49-F238E27FC236}">
                <a16:creationId xmlns:a16="http://schemas.microsoft.com/office/drawing/2014/main" id="{CAC35846-1ACD-6E57-6DCE-85C1FCA0C46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F5B35615-6324-85B6-03F8-D8A309966C25}"/>
              </a:ext>
            </a:extLst>
          </p:cNvPr>
          <p:cNvSpPr>
            <a:spLocks noGrp="1"/>
          </p:cNvSpPr>
          <p:nvPr>
            <p:ph type="sldNum" sz="quarter" idx="4"/>
          </p:nvPr>
        </p:nvSpPr>
        <p:spPr/>
        <p:txBody>
          <a:bodyPr/>
          <a:lstStyle/>
          <a:p>
            <a:fld id="{894680D0-7A83-433A-9719-C4143F27F647}" type="slidenum">
              <a:rPr lang="de-DE" smtClean="0"/>
              <a:pPr/>
              <a:t>45</a:t>
            </a:fld>
            <a:endParaRPr lang="de-DE" dirty="0"/>
          </a:p>
        </p:txBody>
      </p:sp>
      <p:sp>
        <p:nvSpPr>
          <p:cNvPr id="14" name="Inhaltsplatzhalter 1">
            <a:extLst>
              <a:ext uri="{FF2B5EF4-FFF2-40B4-BE49-F238E27FC236}">
                <a16:creationId xmlns:a16="http://schemas.microsoft.com/office/drawing/2014/main" id="{274B0769-26E3-2EF7-12DB-6A7458107909}"/>
              </a:ext>
            </a:extLst>
          </p:cNvPr>
          <p:cNvSpPr>
            <a:spLocks noGrp="1"/>
          </p:cNvSpPr>
          <p:nvPr>
            <p:ph idx="1"/>
          </p:nvPr>
        </p:nvSpPr>
        <p:spPr>
          <a:xfrm>
            <a:off x="551384" y="1381885"/>
            <a:ext cx="11256616" cy="3775307"/>
          </a:xfrm>
        </p:spPr>
        <p:txBody>
          <a:bodyPr/>
          <a:lstStyle/>
          <a:p>
            <a:pPr marL="0" indent="0">
              <a:buNone/>
            </a:pPr>
            <a:endParaRPr lang="de-DE" sz="1400" dirty="0"/>
          </a:p>
          <a:p>
            <a:r>
              <a:rPr lang="de-DE" sz="1400" dirty="0"/>
              <a:t>Klimaneutralität ist kein geschützter Begriff und es gibt auch keine allgemeingültige Definition dazu. </a:t>
            </a:r>
          </a:p>
          <a:p>
            <a:r>
              <a:rPr lang="de-DE" sz="1400" dirty="0"/>
              <a:t>Häufig werden die unternehmensbezogenen THG-Emissionen theoretisch gegen die CO</a:t>
            </a:r>
            <a:r>
              <a:rPr lang="de-DE" sz="1400" baseline="-25000" dirty="0"/>
              <a:t>2</a:t>
            </a:r>
            <a:r>
              <a:rPr lang="de-DE" sz="1400" dirty="0"/>
              <a:t>-Zertifikate aufgerechnet, was aber keine reale Minderung der THG-Emissionen des Unternehmens zur Folge hat.</a:t>
            </a:r>
          </a:p>
          <a:p>
            <a:r>
              <a:rPr lang="de-DE" sz="1400" dirty="0"/>
              <a:t>Es gibt verschieden Wege, die aktuell durch Standards hinterlegt sind: Auf den nächsten Seiten wird dies im Detail erklärt. </a:t>
            </a:r>
          </a:p>
          <a:p>
            <a:endParaRPr lang="de-DE" sz="1400" dirty="0"/>
          </a:p>
          <a:p>
            <a:endParaRPr lang="de-DE" sz="1400" dirty="0"/>
          </a:p>
          <a:p>
            <a:pPr marL="0" indent="0">
              <a:buNone/>
            </a:pPr>
            <a:endParaRPr lang="de-DE" sz="1400" dirty="0"/>
          </a:p>
          <a:p>
            <a:pPr marL="0" indent="0">
              <a:buNone/>
            </a:pPr>
            <a:endParaRPr lang="de-DE" sz="1400" dirty="0"/>
          </a:p>
          <a:p>
            <a:pPr lvl="1"/>
            <a:endParaRPr lang="de-DE" sz="1400" dirty="0"/>
          </a:p>
          <a:p>
            <a:pPr marL="384175" lvl="1" indent="0">
              <a:buNone/>
            </a:pPr>
            <a:endParaRPr lang="de-DE" sz="1400" dirty="0"/>
          </a:p>
          <a:p>
            <a:pPr marL="384175" lvl="1" indent="0">
              <a:buNone/>
            </a:pPr>
            <a:endParaRPr lang="de-DE" sz="1400" dirty="0"/>
          </a:p>
          <a:p>
            <a:pPr marL="384175" lvl="1" indent="0">
              <a:buNone/>
            </a:pPr>
            <a:endParaRPr lang="de-DE" sz="1400" u="sng" dirty="0"/>
          </a:p>
          <a:p>
            <a:pPr marL="384175" lvl="1" indent="0">
              <a:buNone/>
            </a:pPr>
            <a:endParaRPr lang="de-DE" sz="1400" u="sng" dirty="0"/>
          </a:p>
          <a:p>
            <a:pPr marL="384175" lvl="1" indent="0">
              <a:buNone/>
            </a:pPr>
            <a:endParaRPr lang="de-DE" sz="1400" u="sng" dirty="0"/>
          </a:p>
          <a:p>
            <a:pPr marL="384175" lvl="1" indent="0">
              <a:buNone/>
            </a:pPr>
            <a:endParaRPr lang="de-DE" sz="1400" u="sng" dirty="0"/>
          </a:p>
          <a:p>
            <a:pPr marL="384175" lvl="1" indent="0">
              <a:buNone/>
            </a:pPr>
            <a:endParaRPr lang="de-DE" sz="1400" u="sng" dirty="0"/>
          </a:p>
          <a:p>
            <a:endParaRPr lang="de-DE" sz="1400" dirty="0"/>
          </a:p>
        </p:txBody>
      </p:sp>
      <p:sp>
        <p:nvSpPr>
          <p:cNvPr id="6" name="Rechteck 5">
            <a:extLst>
              <a:ext uri="{FF2B5EF4-FFF2-40B4-BE49-F238E27FC236}">
                <a16:creationId xmlns:a16="http://schemas.microsoft.com/office/drawing/2014/main" id="{667E6251-2C0D-9F52-B766-D5F4AA75A36A}"/>
              </a:ext>
            </a:extLst>
          </p:cNvPr>
          <p:cNvSpPr/>
          <p:nvPr/>
        </p:nvSpPr>
        <p:spPr bwMode="auto">
          <a:xfrm>
            <a:off x="551384" y="3730591"/>
            <a:ext cx="4752528" cy="16381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tx1"/>
                </a:solidFill>
              </a:rPr>
              <a:t>Herangehensweise der </a:t>
            </a:r>
            <a:r>
              <a:rPr lang="de-DE" sz="1400" b="1" dirty="0">
                <a:hlinkClick r:id="rId2">
                  <a:extLst>
                    <a:ext uri="{A12FA001-AC4F-418D-AE19-62706E023703}">
                      <ahyp:hlinkClr xmlns:ahyp="http://schemas.microsoft.com/office/drawing/2018/hyperlinkcolor" val="tx"/>
                    </a:ext>
                  </a:extLst>
                </a:hlinkClick>
              </a:rPr>
              <a:t>PAS 2060</a:t>
            </a:r>
            <a:r>
              <a:rPr lang="de-DE" sz="1400" b="1" dirty="0">
                <a:solidFill>
                  <a:schemeClr val="tx1"/>
                </a:solidFill>
              </a:rPr>
              <a:t>: </a:t>
            </a:r>
          </a:p>
          <a:p>
            <a:pPr algn="l"/>
            <a:endParaRPr lang="de-DE" sz="1400" b="1" dirty="0">
              <a:solidFill>
                <a:schemeClr val="tx1"/>
              </a:solidFill>
            </a:endParaRPr>
          </a:p>
          <a:p>
            <a:pPr algn="l"/>
            <a:endParaRPr lang="de-DE" sz="1400" b="1" dirty="0"/>
          </a:p>
          <a:p>
            <a:pPr algn="l"/>
            <a:r>
              <a:rPr lang="de-DE" sz="1400" b="1" dirty="0">
                <a:solidFill>
                  <a:schemeClr val="tx1"/>
                </a:solidFill>
              </a:rPr>
              <a:t>CO</a:t>
            </a:r>
            <a:r>
              <a:rPr lang="de-DE" sz="1400" b="1" baseline="-25000" dirty="0">
                <a:solidFill>
                  <a:schemeClr val="tx1"/>
                </a:solidFill>
              </a:rPr>
              <a:t>2</a:t>
            </a:r>
            <a:r>
              <a:rPr lang="de-DE" sz="1400" b="1" dirty="0">
                <a:solidFill>
                  <a:schemeClr val="tx1"/>
                </a:solidFill>
              </a:rPr>
              <a:t>e - </a:t>
            </a:r>
            <a:r>
              <a:rPr lang="de-DE" sz="1400" b="1" u="sng" dirty="0">
                <a:solidFill>
                  <a:schemeClr val="tx1"/>
                </a:solidFill>
              </a:rPr>
              <a:t>Vermeidung</a:t>
            </a:r>
            <a:r>
              <a:rPr lang="de-DE" sz="1400" b="1" dirty="0">
                <a:solidFill>
                  <a:schemeClr val="tx1"/>
                </a:solidFill>
              </a:rPr>
              <a:t> (Kompensation) = 0</a:t>
            </a:r>
          </a:p>
          <a:p>
            <a:pPr algn="l"/>
            <a:r>
              <a:rPr lang="de-DE" sz="1050" b="1" dirty="0"/>
              <a:t>Die Kompensation von Emissionen erfolgt über Zertifikate aus Klimaschutzprojekten, die in Drittländern durchgeführt werden</a:t>
            </a:r>
            <a:r>
              <a:rPr lang="de-DE" sz="900" b="1" dirty="0"/>
              <a:t>. </a:t>
            </a:r>
          </a:p>
          <a:p>
            <a:pPr algn="l"/>
            <a:r>
              <a:rPr lang="de-DE" sz="1600" dirty="0"/>
              <a:t>	</a:t>
            </a:r>
          </a:p>
          <a:p>
            <a:pPr algn="l"/>
            <a:r>
              <a:rPr lang="de-DE" sz="1600" dirty="0"/>
              <a:t>	</a:t>
            </a:r>
          </a:p>
        </p:txBody>
      </p:sp>
      <p:sp>
        <p:nvSpPr>
          <p:cNvPr id="7" name="Rechteck 6">
            <a:extLst>
              <a:ext uri="{FF2B5EF4-FFF2-40B4-BE49-F238E27FC236}">
                <a16:creationId xmlns:a16="http://schemas.microsoft.com/office/drawing/2014/main" id="{BB62EDDF-F6A5-B969-60C7-7C3F27FD1CB3}"/>
              </a:ext>
            </a:extLst>
          </p:cNvPr>
          <p:cNvSpPr/>
          <p:nvPr/>
        </p:nvSpPr>
        <p:spPr bwMode="auto">
          <a:xfrm>
            <a:off x="6601842" y="3730591"/>
            <a:ext cx="4824536" cy="16381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tx1"/>
                </a:solidFill>
              </a:rPr>
              <a:t>Herangehensweise des </a:t>
            </a:r>
            <a:r>
              <a:rPr lang="de-DE" sz="1400" b="1" dirty="0">
                <a:hlinkClick r:id="rId3">
                  <a:extLst>
                    <a:ext uri="{A12FA001-AC4F-418D-AE19-62706E023703}">
                      <ahyp:hlinkClr xmlns:ahyp="http://schemas.microsoft.com/office/drawing/2018/hyperlinkcolor" val="tx"/>
                    </a:ext>
                  </a:extLst>
                </a:hlinkClick>
              </a:rPr>
              <a:t>Net-Zero Standard</a:t>
            </a:r>
            <a:r>
              <a:rPr lang="de-DE" sz="1400" b="1" dirty="0"/>
              <a:t>, der </a:t>
            </a:r>
            <a:r>
              <a:rPr lang="de-DE" sz="1400" b="1" dirty="0">
                <a:solidFill>
                  <a:schemeClr val="tx1"/>
                </a:solidFill>
              </a:rPr>
              <a:t>Science Based Targets initiative (SBTi)</a:t>
            </a:r>
          </a:p>
          <a:p>
            <a:pPr algn="l"/>
            <a:endParaRPr lang="de-DE" sz="1400" b="1" dirty="0">
              <a:solidFill>
                <a:schemeClr val="tx1"/>
              </a:solidFill>
            </a:endParaRPr>
          </a:p>
          <a:p>
            <a:pPr algn="l"/>
            <a:r>
              <a:rPr lang="de-DE" sz="1400" b="1" dirty="0">
                <a:solidFill>
                  <a:schemeClr val="tx1"/>
                </a:solidFill>
              </a:rPr>
              <a:t>CO</a:t>
            </a:r>
            <a:r>
              <a:rPr lang="de-DE" sz="1400" b="1" baseline="-25000" dirty="0">
                <a:solidFill>
                  <a:schemeClr val="tx1"/>
                </a:solidFill>
              </a:rPr>
              <a:t>2</a:t>
            </a:r>
            <a:r>
              <a:rPr lang="de-DE" sz="1400" b="1" dirty="0">
                <a:solidFill>
                  <a:schemeClr val="tx1"/>
                </a:solidFill>
              </a:rPr>
              <a:t>e - </a:t>
            </a:r>
            <a:r>
              <a:rPr lang="de-DE" sz="1400" b="1" u="sng" dirty="0">
                <a:solidFill>
                  <a:schemeClr val="tx1"/>
                </a:solidFill>
              </a:rPr>
              <a:t>Entzug </a:t>
            </a:r>
            <a:r>
              <a:rPr lang="de-DE" sz="1400" b="1" dirty="0">
                <a:solidFill>
                  <a:schemeClr val="tx1"/>
                </a:solidFill>
              </a:rPr>
              <a:t>(Removal) = 0</a:t>
            </a:r>
          </a:p>
          <a:p>
            <a:pPr algn="l"/>
            <a:r>
              <a:rPr lang="de-DE" sz="1050" b="1" dirty="0"/>
              <a:t>Removals sind CO</a:t>
            </a:r>
            <a:r>
              <a:rPr lang="de-DE" sz="1050" b="1" baseline="-25000" dirty="0"/>
              <a:t>2</a:t>
            </a:r>
            <a:r>
              <a:rPr lang="de-DE" sz="1050" b="1" dirty="0"/>
              <a:t>-Senken wie Wälder, Moore oder technische Lösungen zur CO</a:t>
            </a:r>
            <a:r>
              <a:rPr lang="de-DE" sz="1050" b="1" baseline="-25000" dirty="0"/>
              <a:t>2</a:t>
            </a:r>
            <a:r>
              <a:rPr lang="de-DE" sz="1050" b="1" dirty="0"/>
              <a:t>-Bindung im Boden </a:t>
            </a:r>
            <a:endParaRPr lang="de-DE" sz="1050" b="1" dirty="0">
              <a:solidFill>
                <a:schemeClr val="tx1"/>
              </a:solidFill>
            </a:endParaRPr>
          </a:p>
          <a:p>
            <a:pPr algn="l"/>
            <a:r>
              <a:rPr lang="de-DE" sz="1800" dirty="0"/>
              <a:t>	</a:t>
            </a:r>
          </a:p>
          <a:p>
            <a:pPr algn="l"/>
            <a:r>
              <a:rPr lang="de-DE" sz="1800" dirty="0"/>
              <a:t>	</a:t>
            </a:r>
          </a:p>
        </p:txBody>
      </p:sp>
      <p:cxnSp>
        <p:nvCxnSpPr>
          <p:cNvPr id="9" name="Gerade Verbindung mit Pfeil 8">
            <a:extLst>
              <a:ext uri="{FF2B5EF4-FFF2-40B4-BE49-F238E27FC236}">
                <a16:creationId xmlns:a16="http://schemas.microsoft.com/office/drawing/2014/main" id="{5524A54E-CBDB-9975-0D65-945650396583}"/>
              </a:ext>
            </a:extLst>
          </p:cNvPr>
          <p:cNvCxnSpPr/>
          <p:nvPr/>
        </p:nvCxnSpPr>
        <p:spPr bwMode="auto">
          <a:xfrm flipH="1">
            <a:off x="4491864" y="2983186"/>
            <a:ext cx="1296144" cy="4908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a:extLst>
              <a:ext uri="{FF2B5EF4-FFF2-40B4-BE49-F238E27FC236}">
                <a16:creationId xmlns:a16="http://schemas.microsoft.com/office/drawing/2014/main" id="{EF34B417-CAAC-CC40-E8BA-7B37638A59B7}"/>
              </a:ext>
            </a:extLst>
          </p:cNvPr>
          <p:cNvCxnSpPr/>
          <p:nvPr/>
        </p:nvCxnSpPr>
        <p:spPr bwMode="auto">
          <a:xfrm>
            <a:off x="6292064" y="2983186"/>
            <a:ext cx="1440160" cy="4908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prechblase: rechteckig mit abgerundeten Ecken 2">
            <a:extLst>
              <a:ext uri="{FF2B5EF4-FFF2-40B4-BE49-F238E27FC236}">
                <a16:creationId xmlns:a16="http://schemas.microsoft.com/office/drawing/2014/main" id="{B4A361C6-340A-8B7A-0B08-E7CE4D5E58D2}"/>
              </a:ext>
            </a:extLst>
          </p:cNvPr>
          <p:cNvSpPr/>
          <p:nvPr/>
        </p:nvSpPr>
        <p:spPr>
          <a:xfrm>
            <a:off x="9408368" y="935037"/>
            <a:ext cx="2520280" cy="946910"/>
          </a:xfrm>
          <a:prstGeom prst="wedgeRoundRectCallout">
            <a:avLst>
              <a:gd name="adj1" fmla="val -85754"/>
              <a:gd name="adj2" fmla="val -1881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Weiterführende Information zur PAS 2060 und der </a:t>
            </a:r>
            <a:r>
              <a:rPr lang="de-DE" sz="1200" dirty="0">
                <a:solidFill>
                  <a:schemeClr val="tx1"/>
                </a:solidFill>
              </a:rPr>
              <a:t>Science Based Targets initiative (SBTi)</a:t>
            </a:r>
            <a:r>
              <a:rPr lang="de-DE" sz="1200" kern="0" dirty="0">
                <a:solidFill>
                  <a:schemeClr val="tx1"/>
                </a:solidFill>
              </a:rPr>
              <a:t> finden Sie auf den </a:t>
            </a:r>
            <a:r>
              <a:rPr lang="de-DE" sz="1200" kern="0" dirty="0">
                <a:solidFill>
                  <a:schemeClr val="tx1"/>
                </a:solidFill>
                <a:hlinkClick r:id="rId4" action="ppaction://hlinksldjump">
                  <a:extLst>
                    <a:ext uri="{A12FA001-AC4F-418D-AE19-62706E023703}">
                      <ahyp:hlinkClr xmlns:ahyp="http://schemas.microsoft.com/office/drawing/2018/hyperlinkcolor" val="tx"/>
                    </a:ext>
                  </a:extLst>
                </a:hlinkClick>
              </a:rPr>
              <a:t>Folien 55-57</a:t>
            </a:r>
            <a:r>
              <a:rPr lang="de-DE" sz="1200" kern="0" dirty="0">
                <a:solidFill>
                  <a:schemeClr val="tx1"/>
                </a:solidFill>
              </a:rPr>
              <a:t>.</a:t>
            </a:r>
          </a:p>
        </p:txBody>
      </p:sp>
    </p:spTree>
    <p:extLst>
      <p:ext uri="{BB962C8B-B14F-4D97-AF65-F5344CB8AC3E}">
        <p14:creationId xmlns:p14="http://schemas.microsoft.com/office/powerpoint/2010/main" val="3329935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CA743-CE11-6AF2-41B1-2F4D1A160E47}"/>
              </a:ext>
            </a:extLst>
          </p:cNvPr>
          <p:cNvSpPr>
            <a:spLocks noGrp="1"/>
          </p:cNvSpPr>
          <p:nvPr>
            <p:ph type="title"/>
          </p:nvPr>
        </p:nvSpPr>
        <p:spPr/>
        <p:txBody>
          <a:bodyPr/>
          <a:lstStyle/>
          <a:p>
            <a:r>
              <a:rPr lang="de-DE" sz="2400" dirty="0"/>
              <a:t>Kompensation ist ein akzeptiertes Mittel, jedoch mit Einschränkungen</a:t>
            </a:r>
          </a:p>
        </p:txBody>
      </p:sp>
      <p:sp>
        <p:nvSpPr>
          <p:cNvPr id="4" name="Fußzeilenplatzhalter 3">
            <a:extLst>
              <a:ext uri="{FF2B5EF4-FFF2-40B4-BE49-F238E27FC236}">
                <a16:creationId xmlns:a16="http://schemas.microsoft.com/office/drawing/2014/main" id="{1CBEF3CD-ADF0-B5E7-A754-6BF0F32DB436}"/>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DB44C1A3-5EEC-A377-08B7-7597A6A2342D}"/>
              </a:ext>
            </a:extLst>
          </p:cNvPr>
          <p:cNvSpPr>
            <a:spLocks noGrp="1"/>
          </p:cNvSpPr>
          <p:nvPr>
            <p:ph type="sldNum" sz="quarter" idx="4"/>
          </p:nvPr>
        </p:nvSpPr>
        <p:spPr/>
        <p:txBody>
          <a:bodyPr/>
          <a:lstStyle/>
          <a:p>
            <a:fld id="{894680D0-7A83-433A-9719-C4143F27F647}" type="slidenum">
              <a:rPr lang="de-DE" smtClean="0"/>
              <a:pPr/>
              <a:t>46</a:t>
            </a:fld>
            <a:endParaRPr lang="de-DE" dirty="0"/>
          </a:p>
        </p:txBody>
      </p:sp>
      <p:sp>
        <p:nvSpPr>
          <p:cNvPr id="6" name="Foliennummernplatzhalter 10">
            <a:extLst>
              <a:ext uri="{FF2B5EF4-FFF2-40B4-BE49-F238E27FC236}">
                <a16:creationId xmlns:a16="http://schemas.microsoft.com/office/drawing/2014/main" id="{1261EE90-064F-906A-32D9-354F6F3FE3CE}"/>
              </a:ext>
            </a:extLst>
          </p:cNvPr>
          <p:cNvSpPr txBox="1">
            <a:spLocks/>
          </p:cNvSpPr>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l"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fld id="{AC8AA414-3727-4FA8-984B-21D393551BF7}" type="slidenum">
              <a:rPr lang="de-DE" smtClean="0"/>
              <a:pPr/>
              <a:t>46</a:t>
            </a:fld>
            <a:endParaRPr lang="de-DE" dirty="0"/>
          </a:p>
        </p:txBody>
      </p:sp>
      <p:sp>
        <p:nvSpPr>
          <p:cNvPr id="7" name="Textplatzhalter 3">
            <a:extLst>
              <a:ext uri="{FF2B5EF4-FFF2-40B4-BE49-F238E27FC236}">
                <a16:creationId xmlns:a16="http://schemas.microsoft.com/office/drawing/2014/main" id="{4F686A41-B06C-A8D4-809C-3BB22ADA4621}"/>
              </a:ext>
            </a:extLst>
          </p:cNvPr>
          <p:cNvSpPr txBox="1">
            <a:spLocks/>
          </p:cNvSpPr>
          <p:nvPr/>
        </p:nvSpPr>
        <p:spPr bwMode="auto">
          <a:xfrm>
            <a:off x="551385" y="1624450"/>
            <a:ext cx="6314792" cy="431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normAutofit/>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lvl="2" indent="0">
              <a:spcBef>
                <a:spcPts val="600"/>
              </a:spcBef>
              <a:buClrTx/>
              <a:buNone/>
              <a:tabLst>
                <a:tab pos="269081" algn="l"/>
              </a:tabLst>
            </a:pPr>
            <a:r>
              <a:rPr lang="de-DE" sz="1400" kern="0" dirty="0"/>
              <a:t>Das Prinzip der Kompensation folgt der globalen Wirksamkeit von Treibhausgasen. Egal wo auf der Erde Emissionen eingespart werden, dies hat einen Effekt auf das gesamte System.</a:t>
            </a:r>
          </a:p>
          <a:p>
            <a:pPr marL="0" lvl="2" indent="0">
              <a:spcBef>
                <a:spcPts val="600"/>
              </a:spcBef>
              <a:buClrTx/>
              <a:buNone/>
              <a:tabLst>
                <a:tab pos="269081" algn="l"/>
              </a:tabLst>
            </a:pPr>
            <a:r>
              <a:rPr lang="de-DE" sz="1400" kern="0" dirty="0"/>
              <a:t>In den letzten Jahrzehnten hat sich ein </a:t>
            </a:r>
            <a:r>
              <a:rPr lang="de-DE" sz="1400" b="1" kern="0" dirty="0"/>
              <a:t>freiwilliger Markt für Kompensationszertifikate</a:t>
            </a:r>
            <a:r>
              <a:rPr lang="de-DE" sz="1400" kern="0" dirty="0"/>
              <a:t> gebildet. Unternehmen möchten und können so einen Beitrag leisten. Daneben gibt es noch den unter dem Kyoto-Protokoll entwickelten verpflichtenden Emissionshandel in Europa (EU-ETS).</a:t>
            </a:r>
          </a:p>
          <a:p>
            <a:pPr marL="0" lvl="2" indent="0">
              <a:spcBef>
                <a:spcPts val="600"/>
              </a:spcBef>
              <a:buClrTx/>
              <a:buNone/>
              <a:tabLst>
                <a:tab pos="269081" algn="l"/>
              </a:tabLst>
            </a:pPr>
            <a:r>
              <a:rPr lang="de-DE" sz="1400" kern="0" dirty="0"/>
              <a:t>Für den freiwilligen Markt erfolgen Investitionen in Klimaschutzprojekte oder Projekte zum Erhalt natürlicher Treibhausgas-Senken. Dabei werden Emissionen gegenüber einem angenommenen „Baseline-Szenario“ eingespart. Die </a:t>
            </a:r>
            <a:r>
              <a:rPr lang="de-DE" sz="1400" b="1" kern="0" dirty="0"/>
              <a:t>theoretisch eingesparten Emissionen werden dann als CO</a:t>
            </a:r>
            <a:r>
              <a:rPr lang="de-DE" sz="1400" b="1" kern="0" baseline="-25000" dirty="0"/>
              <a:t>2</a:t>
            </a:r>
            <a:r>
              <a:rPr lang="de-DE" sz="1400" b="1" kern="0" dirty="0"/>
              <a:t>-Zertifikate </a:t>
            </a:r>
            <a:r>
              <a:rPr lang="de-DE" sz="1400" kern="0" dirty="0"/>
              <a:t>von Unternehmen erworben. </a:t>
            </a:r>
          </a:p>
          <a:p>
            <a:pPr marL="0" lvl="2" indent="0">
              <a:spcBef>
                <a:spcPts val="600"/>
              </a:spcBef>
              <a:buClrTx/>
              <a:buNone/>
              <a:tabLst>
                <a:tab pos="269081" algn="l"/>
              </a:tabLst>
            </a:pPr>
            <a:r>
              <a:rPr lang="de-DE" sz="1400" kern="0" dirty="0"/>
              <a:t>Die </a:t>
            </a:r>
            <a:r>
              <a:rPr lang="de-DE" sz="1400" b="1" kern="0" dirty="0"/>
              <a:t>Qualität der Projekte ist sehr unterschiedlich</a:t>
            </a:r>
            <a:r>
              <a:rPr lang="de-DE" sz="1400" kern="0" dirty="0"/>
              <a:t>. Zusätzliche Nachhaltigkeitskriterien wie die Einbindung der Bevölkerung vor Ort haben sich etabliert. Dies ist beispielweise im </a:t>
            </a:r>
            <a:r>
              <a:rPr lang="de-DE" sz="1400" b="1" kern="0" dirty="0"/>
              <a:t>Gold Standard </a:t>
            </a:r>
            <a:r>
              <a:rPr lang="de-DE" sz="1400" kern="0" dirty="0"/>
              <a:t>der Fall. </a:t>
            </a:r>
          </a:p>
          <a:p>
            <a:pPr marL="0" lvl="2" indent="0">
              <a:spcBef>
                <a:spcPts val="600"/>
              </a:spcBef>
              <a:buClrTx/>
              <a:buNone/>
              <a:tabLst>
                <a:tab pos="269081" algn="l"/>
              </a:tabLst>
            </a:pPr>
            <a:r>
              <a:rPr lang="de-DE" sz="1400" kern="0" dirty="0"/>
              <a:t>Die</a:t>
            </a:r>
            <a:r>
              <a:rPr lang="de-DE" sz="1400" b="1" kern="0" dirty="0"/>
              <a:t> Preise </a:t>
            </a:r>
            <a:r>
              <a:rPr lang="de-DE" sz="1400" kern="0" dirty="0"/>
              <a:t>pro Zertifikat sind sehr unterschiedlich, je nach Standard variieren die Preise zwischen etwa </a:t>
            </a:r>
            <a:r>
              <a:rPr lang="de-DE" sz="1400" b="1" kern="0" dirty="0"/>
              <a:t>8 und 70 Euro</a:t>
            </a:r>
            <a:r>
              <a:rPr lang="de-DE" sz="1400" kern="0" dirty="0"/>
              <a:t> pro Tonne CO</a:t>
            </a:r>
            <a:r>
              <a:rPr lang="de-DE" sz="1400" kern="0" baseline="-25000" dirty="0"/>
              <a:t>2</a:t>
            </a:r>
            <a:r>
              <a:rPr lang="de-DE" sz="1400" kern="0" dirty="0"/>
              <a:t>. </a:t>
            </a:r>
          </a:p>
          <a:p>
            <a:pPr marL="342900" lvl="2" indent="-342900">
              <a:spcBef>
                <a:spcPts val="600"/>
              </a:spcBef>
              <a:buClrTx/>
              <a:buFont typeface="Arial" panose="020B0604020202020204" pitchFamily="34" charset="0"/>
              <a:buChar char="•"/>
              <a:tabLst>
                <a:tab pos="269081" algn="l"/>
              </a:tabLst>
            </a:pPr>
            <a:endParaRPr lang="de-DE" sz="1400" kern="0" dirty="0"/>
          </a:p>
        </p:txBody>
      </p:sp>
      <p:sp>
        <p:nvSpPr>
          <p:cNvPr id="10" name="Rechteck 9">
            <a:extLst>
              <a:ext uri="{FF2B5EF4-FFF2-40B4-BE49-F238E27FC236}">
                <a16:creationId xmlns:a16="http://schemas.microsoft.com/office/drawing/2014/main" id="{13A79FFD-91FA-B9A7-1D63-E0A59C45B98C}"/>
              </a:ext>
            </a:extLst>
          </p:cNvPr>
          <p:cNvSpPr/>
          <p:nvPr/>
        </p:nvSpPr>
        <p:spPr bwMode="auto">
          <a:xfrm>
            <a:off x="7488000" y="1623674"/>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300" b="1" u="sng" dirty="0">
                <a:sym typeface="Wingdings" panose="05000000000000000000" pitchFamily="2" charset="2"/>
              </a:rPr>
              <a:t>Sofern Sie mit Kompensation arbeiten möchten, sollten der Grundsatz gelten: </a:t>
            </a:r>
          </a:p>
          <a:p>
            <a:pPr marL="342900" indent="-342900" algn="l">
              <a:buAutoNum type="arabicParenBoth"/>
            </a:pPr>
            <a:r>
              <a:rPr lang="de-DE" sz="1300" dirty="0">
                <a:sym typeface="Wingdings" panose="05000000000000000000" pitchFamily="2" charset="2"/>
              </a:rPr>
              <a:t>Erst berechnen</a:t>
            </a:r>
          </a:p>
          <a:p>
            <a:pPr marL="342900" indent="-342900" algn="l">
              <a:buAutoNum type="arabicParenBoth"/>
            </a:pPr>
            <a:r>
              <a:rPr lang="de-DE" sz="1300" dirty="0">
                <a:sym typeface="Wingdings" panose="05000000000000000000" pitchFamily="2" charset="2"/>
              </a:rPr>
              <a:t>Dann Emissionen </a:t>
            </a:r>
            <a:r>
              <a:rPr lang="de-DE" sz="1300" b="1" dirty="0">
                <a:sym typeface="Wingdings" panose="05000000000000000000" pitchFamily="2" charset="2"/>
              </a:rPr>
              <a:t>reduzieren und vermeiden </a:t>
            </a:r>
          </a:p>
          <a:p>
            <a:pPr marL="342900" indent="-342900" algn="l">
              <a:buAutoNum type="arabicParenBoth"/>
            </a:pPr>
            <a:r>
              <a:rPr lang="de-DE" sz="1300" dirty="0">
                <a:sym typeface="Wingdings" panose="05000000000000000000" pitchFamily="2" charset="2"/>
              </a:rPr>
              <a:t>Und dann erst kompensieren mit hochwertigen Zertifikaten</a:t>
            </a:r>
          </a:p>
          <a:p>
            <a:pPr marL="342900" indent="-342900" algn="l">
              <a:buAutoNum type="arabicParenBoth"/>
            </a:pPr>
            <a:endParaRPr lang="de-DE" sz="1300" dirty="0">
              <a:sym typeface="Wingdings" panose="05000000000000000000" pitchFamily="2" charset="2"/>
            </a:endParaRPr>
          </a:p>
          <a:p>
            <a:pPr marL="0" indent="0" algn="l">
              <a:buNone/>
            </a:pPr>
            <a:r>
              <a:rPr lang="de-DE" sz="1300" b="1" u="sng" dirty="0"/>
              <a:t>Nachteile der Kompensation</a:t>
            </a:r>
          </a:p>
          <a:p>
            <a:pPr marL="14288" lvl="2" algn="l">
              <a:spcBef>
                <a:spcPts val="600"/>
              </a:spcBef>
              <a:buSzPct val="120000"/>
              <a:tabLst>
                <a:tab pos="269081" algn="l"/>
              </a:tabLst>
            </a:pPr>
            <a:r>
              <a:rPr lang="de-DE" sz="1300" b="1" dirty="0"/>
              <a:t>Kompensation ist häufig günstiger </a:t>
            </a:r>
            <a:r>
              <a:rPr lang="de-DE" sz="1300" dirty="0"/>
              <a:t>als Maßnahmen zur CO</a:t>
            </a:r>
            <a:r>
              <a:rPr lang="de-DE" sz="1300" baseline="-25000" dirty="0"/>
              <a:t>2</a:t>
            </a:r>
            <a:r>
              <a:rPr lang="de-DE" sz="1300" dirty="0"/>
              <a:t>-Reduktion vor Ort umzusetzen. Aber auch Kompensation kostet Geld. Diese Gelder fehlen eventuell für Investitionen zur CO</a:t>
            </a:r>
            <a:r>
              <a:rPr lang="de-DE" sz="1300" baseline="-25000" dirty="0"/>
              <a:t>2</a:t>
            </a:r>
            <a:r>
              <a:rPr lang="de-DE" sz="1300" dirty="0"/>
              <a:t>-Reduktion im Unternehmen. </a:t>
            </a:r>
            <a:r>
              <a:rPr lang="de-DE" sz="1300" b="1" dirty="0"/>
              <a:t>Kompensation verzögert </a:t>
            </a:r>
            <a:r>
              <a:rPr lang="de-DE" sz="1300" dirty="0"/>
              <a:t>damit die </a:t>
            </a:r>
            <a:r>
              <a:rPr lang="de-DE" sz="1300" b="1" dirty="0"/>
              <a:t>Entwicklung nachhaltiger Produkte </a:t>
            </a:r>
            <a:r>
              <a:rPr lang="de-DE" sz="1300" dirty="0"/>
              <a:t>und die </a:t>
            </a:r>
            <a:r>
              <a:rPr lang="de-DE" sz="1300" b="1" dirty="0"/>
              <a:t>Umstellung auf nachhaltige Geschäftsmodelle</a:t>
            </a:r>
            <a:r>
              <a:rPr lang="de-DE" sz="1300" dirty="0"/>
              <a:t>.</a:t>
            </a:r>
          </a:p>
          <a:p>
            <a:pPr marL="14288" lvl="2" algn="l">
              <a:spcBef>
                <a:spcPts val="600"/>
              </a:spcBef>
              <a:buSzPct val="120000"/>
              <a:tabLst>
                <a:tab pos="269081" algn="l"/>
              </a:tabLst>
            </a:pPr>
            <a:r>
              <a:rPr lang="de-DE" sz="1300" dirty="0"/>
              <a:t>Unsere Lebens- und Wirtschaftsweise bleibt bestehen. Die </a:t>
            </a:r>
            <a:r>
              <a:rPr lang="de-DE" sz="1300" b="1" dirty="0"/>
              <a:t>Emissionen der Industrieländer bleiben hoch</a:t>
            </a:r>
            <a:r>
              <a:rPr lang="de-DE" sz="1300" dirty="0"/>
              <a:t>, das 2 Grad Ziel kann nicht erreicht werden. </a:t>
            </a:r>
          </a:p>
          <a:p>
            <a:pPr marL="14288" lvl="2" algn="l">
              <a:spcBef>
                <a:spcPts val="600"/>
              </a:spcBef>
              <a:buSzPct val="120000"/>
              <a:tabLst>
                <a:tab pos="269081" algn="l"/>
              </a:tabLst>
            </a:pPr>
            <a:r>
              <a:rPr lang="de-DE" sz="1300" dirty="0"/>
              <a:t>Kompensation ist in der öffentlichen Wahrnehmung zunehmend in der Kritik, die </a:t>
            </a:r>
            <a:r>
              <a:rPr lang="de-DE" sz="1300" b="1" dirty="0"/>
              <a:t>Glaubwürdigkeit </a:t>
            </a:r>
            <a:r>
              <a:rPr lang="de-DE" sz="1300" dirty="0"/>
              <a:t>sinkt.</a:t>
            </a:r>
          </a:p>
          <a:p>
            <a:pPr marL="0" indent="0" algn="l">
              <a:buNone/>
            </a:pPr>
            <a:endParaRPr lang="de-DE" sz="1400" dirty="0"/>
          </a:p>
        </p:txBody>
      </p:sp>
    </p:spTree>
    <p:extLst>
      <p:ext uri="{BB962C8B-B14F-4D97-AF65-F5344CB8AC3E}">
        <p14:creationId xmlns:p14="http://schemas.microsoft.com/office/powerpoint/2010/main" val="3073044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CA743-CE11-6AF2-41B1-2F4D1A160E47}"/>
              </a:ext>
            </a:extLst>
          </p:cNvPr>
          <p:cNvSpPr>
            <a:spLocks noGrp="1"/>
          </p:cNvSpPr>
          <p:nvPr>
            <p:ph type="title"/>
          </p:nvPr>
        </p:nvSpPr>
        <p:spPr/>
        <p:txBody>
          <a:bodyPr/>
          <a:lstStyle/>
          <a:p>
            <a:r>
              <a:rPr lang="de-DE" sz="2400" dirty="0"/>
              <a:t>Kompensation ist ein akzeptiertes Mittel, mit Einschränkungen</a:t>
            </a:r>
          </a:p>
        </p:txBody>
      </p:sp>
      <p:sp>
        <p:nvSpPr>
          <p:cNvPr id="4" name="Fußzeilenplatzhalter 3">
            <a:extLst>
              <a:ext uri="{FF2B5EF4-FFF2-40B4-BE49-F238E27FC236}">
                <a16:creationId xmlns:a16="http://schemas.microsoft.com/office/drawing/2014/main" id="{1CBEF3CD-ADF0-B5E7-A754-6BF0F32DB436}"/>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DB44C1A3-5EEC-A377-08B7-7597A6A2342D}"/>
              </a:ext>
            </a:extLst>
          </p:cNvPr>
          <p:cNvSpPr>
            <a:spLocks noGrp="1"/>
          </p:cNvSpPr>
          <p:nvPr>
            <p:ph type="sldNum" sz="quarter" idx="4"/>
          </p:nvPr>
        </p:nvSpPr>
        <p:spPr/>
        <p:txBody>
          <a:bodyPr/>
          <a:lstStyle/>
          <a:p>
            <a:fld id="{894680D0-7A83-433A-9719-C4143F27F647}" type="slidenum">
              <a:rPr lang="de-DE" smtClean="0"/>
              <a:pPr/>
              <a:t>47</a:t>
            </a:fld>
            <a:endParaRPr lang="de-DE" dirty="0"/>
          </a:p>
        </p:txBody>
      </p:sp>
      <p:sp>
        <p:nvSpPr>
          <p:cNvPr id="6" name="Foliennummernplatzhalter 10">
            <a:extLst>
              <a:ext uri="{FF2B5EF4-FFF2-40B4-BE49-F238E27FC236}">
                <a16:creationId xmlns:a16="http://schemas.microsoft.com/office/drawing/2014/main" id="{1261EE90-064F-906A-32D9-354F6F3FE3CE}"/>
              </a:ext>
            </a:extLst>
          </p:cNvPr>
          <p:cNvSpPr txBox="1">
            <a:spLocks/>
          </p:cNvSpPr>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l"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fld id="{AC8AA414-3727-4FA8-984B-21D393551BF7}" type="slidenum">
              <a:rPr lang="de-DE" smtClean="0"/>
              <a:pPr/>
              <a:t>47</a:t>
            </a:fld>
            <a:endParaRPr lang="de-DE" dirty="0"/>
          </a:p>
        </p:txBody>
      </p:sp>
      <p:graphicFrame>
        <p:nvGraphicFramePr>
          <p:cNvPr id="8" name="Diagramm 7">
            <a:extLst>
              <a:ext uri="{FF2B5EF4-FFF2-40B4-BE49-F238E27FC236}">
                <a16:creationId xmlns:a16="http://schemas.microsoft.com/office/drawing/2014/main" id="{9C62F84F-11FC-DAFD-13DC-7098C5D85018}"/>
              </a:ext>
            </a:extLst>
          </p:cNvPr>
          <p:cNvGraphicFramePr/>
          <p:nvPr>
            <p:extLst>
              <p:ext uri="{D42A27DB-BD31-4B8C-83A1-F6EECF244321}">
                <p14:modId xmlns:p14="http://schemas.microsoft.com/office/powerpoint/2010/main" val="1262521667"/>
              </p:ext>
            </p:extLst>
          </p:nvPr>
        </p:nvGraphicFramePr>
        <p:xfrm>
          <a:off x="551384" y="2204864"/>
          <a:ext cx="10077535"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a:extLst>
              <a:ext uri="{FF2B5EF4-FFF2-40B4-BE49-F238E27FC236}">
                <a16:creationId xmlns:a16="http://schemas.microsoft.com/office/drawing/2014/main" id="{2B03D12B-D87A-5DA4-C3B3-6257CB64E3ED}"/>
              </a:ext>
            </a:extLst>
          </p:cNvPr>
          <p:cNvSpPr txBox="1"/>
          <p:nvPr/>
        </p:nvSpPr>
        <p:spPr>
          <a:xfrm>
            <a:off x="551384" y="1694640"/>
            <a:ext cx="7068774" cy="307777"/>
          </a:xfrm>
          <a:prstGeom prst="rect">
            <a:avLst/>
          </a:prstGeom>
          <a:noFill/>
        </p:spPr>
        <p:txBody>
          <a:bodyPr wrap="square" rtlCol="0">
            <a:spAutoFit/>
          </a:bodyPr>
          <a:lstStyle/>
          <a:p>
            <a:pPr algn="l"/>
            <a:r>
              <a:rPr lang="de-DE" sz="1400" dirty="0"/>
              <a:t>Achten Sie bei der Auswahl der Kompensationszertifikate auf die folgenden Kriterien:</a:t>
            </a:r>
          </a:p>
        </p:txBody>
      </p:sp>
      <p:sp>
        <p:nvSpPr>
          <p:cNvPr id="3" name="Sprechblase: rechteckig mit abgerundeten Ecken 2">
            <a:extLst>
              <a:ext uri="{FF2B5EF4-FFF2-40B4-BE49-F238E27FC236}">
                <a16:creationId xmlns:a16="http://schemas.microsoft.com/office/drawing/2014/main" id="{B309C583-28B8-F0AB-6A6A-92D01F42DB96}"/>
              </a:ext>
            </a:extLst>
          </p:cNvPr>
          <p:cNvSpPr/>
          <p:nvPr/>
        </p:nvSpPr>
        <p:spPr>
          <a:xfrm>
            <a:off x="7620158" y="1438604"/>
            <a:ext cx="4380498" cy="670396"/>
          </a:xfrm>
          <a:prstGeom prst="wedgeRoundRectCallout">
            <a:avLst>
              <a:gd name="adj1" fmla="val -55735"/>
              <a:gd name="adj2" fmla="val 17208"/>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Eine Übersicht der Deutschen Emissionshandelsstelle über verschiedene Anbieter finden Sie </a:t>
            </a:r>
            <a:r>
              <a:rPr lang="de-DE" sz="1200" kern="0" dirty="0">
                <a:solidFill>
                  <a:schemeClr val="tx1"/>
                </a:solidFill>
                <a:hlinkClick r:id="rId7">
                  <a:extLst>
                    <a:ext uri="{A12FA001-AC4F-418D-AE19-62706E023703}">
                      <ahyp:hlinkClr xmlns:ahyp="http://schemas.microsoft.com/office/drawing/2018/hyperlinkcolor" val="tx"/>
                    </a:ext>
                  </a:extLst>
                </a:hlinkClick>
              </a:rPr>
              <a:t>hier</a:t>
            </a:r>
            <a:r>
              <a:rPr lang="de-DE" sz="1200" kern="0" dirty="0">
                <a:solidFill>
                  <a:schemeClr val="tx1"/>
                </a:solidFill>
              </a:rPr>
              <a:t>. Weitere Informationen zur freiwilligen CO</a:t>
            </a:r>
            <a:r>
              <a:rPr lang="de-DE" sz="1200" kern="0" baseline="-25000" dirty="0">
                <a:solidFill>
                  <a:schemeClr val="tx1"/>
                </a:solidFill>
              </a:rPr>
              <a:t>2</a:t>
            </a:r>
            <a:r>
              <a:rPr lang="de-DE" sz="1200" kern="0" dirty="0">
                <a:solidFill>
                  <a:schemeClr val="tx1"/>
                </a:solidFill>
              </a:rPr>
              <a:t>-Kompensation finden Sie </a:t>
            </a:r>
            <a:r>
              <a:rPr lang="de-DE" sz="1200" kern="0" dirty="0">
                <a:solidFill>
                  <a:schemeClr val="tx1"/>
                </a:solidFill>
                <a:hlinkClick r:id="rId8">
                  <a:extLst>
                    <a:ext uri="{A12FA001-AC4F-418D-AE19-62706E023703}">
                      <ahyp:hlinkClr xmlns:ahyp="http://schemas.microsoft.com/office/drawing/2018/hyperlinkcolor" val="tx"/>
                    </a:ext>
                  </a:extLst>
                </a:hlinkClick>
              </a:rPr>
              <a:t>hier</a:t>
            </a:r>
            <a:r>
              <a:rPr lang="de-DE" sz="1200" kern="0" dirty="0">
                <a:solidFill>
                  <a:schemeClr val="tx1"/>
                </a:solidFill>
              </a:rPr>
              <a:t>.</a:t>
            </a:r>
          </a:p>
        </p:txBody>
      </p:sp>
    </p:spTree>
    <p:extLst>
      <p:ext uri="{BB962C8B-B14F-4D97-AF65-F5344CB8AC3E}">
        <p14:creationId xmlns:p14="http://schemas.microsoft.com/office/powerpoint/2010/main" val="3300675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63AC5-CDA0-C591-69B6-892EB7941DD0}"/>
              </a:ext>
            </a:extLst>
          </p:cNvPr>
          <p:cNvSpPr>
            <a:spLocks noGrp="1"/>
          </p:cNvSpPr>
          <p:nvPr>
            <p:ph type="title"/>
          </p:nvPr>
        </p:nvSpPr>
        <p:spPr/>
        <p:txBody>
          <a:bodyPr/>
          <a:lstStyle/>
          <a:p>
            <a:r>
              <a:rPr lang="de-DE" sz="2400" dirty="0"/>
              <a:t>Checkliste zum Abhaken</a:t>
            </a:r>
          </a:p>
        </p:txBody>
      </p:sp>
      <p:sp>
        <p:nvSpPr>
          <p:cNvPr id="3" name="Inhaltsplatzhalter 2">
            <a:extLst>
              <a:ext uri="{FF2B5EF4-FFF2-40B4-BE49-F238E27FC236}">
                <a16:creationId xmlns:a16="http://schemas.microsoft.com/office/drawing/2014/main" id="{030F9961-5EC7-F4EF-3480-4DFC2697D2B6}"/>
              </a:ext>
            </a:extLst>
          </p:cNvPr>
          <p:cNvSpPr>
            <a:spLocks noGrp="1"/>
          </p:cNvSpPr>
          <p:nvPr>
            <p:ph idx="1"/>
          </p:nvPr>
        </p:nvSpPr>
        <p:spPr>
          <a:xfrm>
            <a:off x="551383" y="1628776"/>
            <a:ext cx="7606387" cy="4697413"/>
          </a:xfrm>
        </p:spPr>
        <p:txBody>
          <a:bodyPr/>
          <a:lstStyle/>
          <a:p>
            <a:pPr marL="0" indent="0">
              <a:buNone/>
            </a:pPr>
            <a:r>
              <a:rPr lang="de-DE" sz="1600" b="1" dirty="0"/>
              <a:t>DOs</a:t>
            </a:r>
          </a:p>
          <a:p>
            <a:pPr>
              <a:buFont typeface="Courier New" panose="02070309020205020404" pitchFamily="49" charset="0"/>
              <a:buChar char="o"/>
            </a:pPr>
            <a:r>
              <a:rPr lang="de-DE" sz="1400" dirty="0"/>
              <a:t>Auswertung der Klimabilanz</a:t>
            </a:r>
          </a:p>
          <a:p>
            <a:pPr>
              <a:buFont typeface="Courier New" panose="02070309020205020404" pitchFamily="49" charset="0"/>
              <a:buChar char="o"/>
            </a:pPr>
            <a:r>
              <a:rPr lang="de-DE" sz="1400" dirty="0"/>
              <a:t>Entscheidung zur Auswahl der zu erfassenden Kennzahlen, die für die Analyse und Berichterstattung genutzt werden. Die Kennzahlen sind klar definiert </a:t>
            </a:r>
            <a:br>
              <a:rPr lang="de-DE" sz="1400" dirty="0"/>
            </a:br>
            <a:r>
              <a:rPr lang="de-DE" sz="1400" dirty="0"/>
              <a:t>(beispielsweise Mitarbeitende pro Kopf oder in Vollzeit-Äquivalenten).</a:t>
            </a:r>
          </a:p>
          <a:p>
            <a:pPr>
              <a:buFont typeface="Courier New" panose="02070309020205020404" pitchFamily="49" charset="0"/>
              <a:buChar char="o"/>
            </a:pPr>
            <a:r>
              <a:rPr lang="de-DE" sz="1400" dirty="0"/>
              <a:t>Klimaschutz wird als Thema in die Unternehmensstrategie integriert. Dadurch ändern sich möglicherweise Schwerpunkte in den Bereichen Ökonomie und Soziales.</a:t>
            </a:r>
          </a:p>
          <a:p>
            <a:pPr>
              <a:buFont typeface="Courier New" panose="02070309020205020404" pitchFamily="49" charset="0"/>
              <a:buChar char="o"/>
            </a:pPr>
            <a:r>
              <a:rPr lang="de-DE" sz="1400" dirty="0"/>
              <a:t>Klimastrategie mit folgenden Bestandteilen formuliert: </a:t>
            </a:r>
          </a:p>
          <a:p>
            <a:pPr marL="720725" lvl="1" indent="-342900" defTabSz="914377" eaLnBrk="0" hangingPunct="0">
              <a:spcBef>
                <a:spcPct val="0"/>
              </a:spcBef>
              <a:buClrTx/>
              <a:buFont typeface="+mj-lt"/>
              <a:buAutoNum type="arabicPeriod"/>
              <a:defRPr/>
            </a:pPr>
            <a:r>
              <a:rPr lang="de-DE" sz="1400" kern="0" dirty="0">
                <a:sym typeface="Wingdings" panose="05000000000000000000" pitchFamily="2" charset="2"/>
              </a:rPr>
              <a:t>Bekenntnis zum Klimawandel und dem Beitrag des Unternehmens sowie Darstellung der Herausforderung.</a:t>
            </a:r>
          </a:p>
          <a:p>
            <a:pPr marL="720725" lvl="1" indent="-342900" defTabSz="914377" eaLnBrk="0" hangingPunct="0">
              <a:spcBef>
                <a:spcPct val="0"/>
              </a:spcBef>
              <a:buClrTx/>
              <a:buFont typeface="+mj-lt"/>
              <a:buAutoNum type="arabicPeriod"/>
              <a:defRPr/>
            </a:pPr>
            <a:r>
              <a:rPr lang="de-DE" sz="1400" kern="0" dirty="0">
                <a:sym typeface="Wingdings" panose="05000000000000000000" pitchFamily="2" charset="2"/>
              </a:rPr>
              <a:t>Bezug zum Unternehmen wurde mit der Inside-out und Outside-in Perspektive erarbeitet.</a:t>
            </a:r>
          </a:p>
          <a:p>
            <a:pPr marL="720725" lvl="1" indent="-342900" defTabSz="914377" eaLnBrk="0" hangingPunct="0">
              <a:spcBef>
                <a:spcPct val="0"/>
              </a:spcBef>
              <a:buClrTx/>
              <a:buFont typeface="+mj-lt"/>
              <a:buAutoNum type="arabicPeriod"/>
              <a:defRPr/>
            </a:pPr>
            <a:r>
              <a:rPr lang="de-DE" sz="1400" kern="0" dirty="0">
                <a:sym typeface="Wingdings" panose="05000000000000000000" pitchFamily="2" charset="2"/>
              </a:rPr>
              <a:t>Klimabezogene Risiken (und Chancen) in Verbindung mit der Geschäftstätigkeit wurden abgeleitet (mittels SWOT-Analyse, siehe </a:t>
            </a:r>
            <a:r>
              <a:rPr lang="de-DE" sz="1400" kern="0" dirty="0">
                <a:sym typeface="Wingdings" panose="05000000000000000000" pitchFamily="2" charset="2"/>
                <a:hlinkClick r:id="rId2" action="ppaction://hlinksldjump">
                  <a:extLst>
                    <a:ext uri="{A12FA001-AC4F-418D-AE19-62706E023703}">
                      <ahyp:hlinkClr xmlns:ahyp="http://schemas.microsoft.com/office/drawing/2018/hyperlinkcolor" val="tx"/>
                    </a:ext>
                  </a:extLst>
                </a:hlinkClick>
              </a:rPr>
              <a:t>Folie 9</a:t>
            </a:r>
            <a:r>
              <a:rPr lang="de-DE" sz="1400" kern="0" dirty="0">
                <a:sym typeface="Wingdings" panose="05000000000000000000" pitchFamily="2" charset="2"/>
              </a:rPr>
              <a:t>).</a:t>
            </a:r>
          </a:p>
          <a:p>
            <a:pPr marL="720725" lvl="1" indent="-342900" defTabSz="914377" eaLnBrk="0" hangingPunct="0">
              <a:spcBef>
                <a:spcPct val="0"/>
              </a:spcBef>
              <a:buClrTx/>
              <a:buFont typeface="+mj-lt"/>
              <a:buAutoNum type="arabicPeriod"/>
              <a:defRPr/>
            </a:pPr>
            <a:r>
              <a:rPr lang="de-DE" sz="1400" kern="0" dirty="0">
                <a:sym typeface="Wingdings" panose="05000000000000000000" pitchFamily="2" charset="2"/>
              </a:rPr>
              <a:t>Das Ambitionslevel wurde diskutiert.</a:t>
            </a:r>
          </a:p>
          <a:p>
            <a:pPr marL="720725" lvl="1" indent="-342900" defTabSz="914377" eaLnBrk="0" hangingPunct="0">
              <a:spcBef>
                <a:spcPct val="0"/>
              </a:spcBef>
              <a:buClrTx/>
              <a:buFont typeface="+mj-lt"/>
              <a:buAutoNum type="arabicPeriod"/>
              <a:defRPr/>
            </a:pPr>
            <a:r>
              <a:rPr lang="de-DE" sz="1400" dirty="0"/>
              <a:t>Entscheidung ist gefällt, welche Rolle Kompensation in der Klimastrategie spielt. </a:t>
            </a:r>
          </a:p>
          <a:p>
            <a:pPr marL="720725" lvl="1" indent="-342900" defTabSz="914377" eaLnBrk="0" hangingPunct="0">
              <a:spcBef>
                <a:spcPct val="0"/>
              </a:spcBef>
              <a:buClrTx/>
              <a:buFont typeface="+mj-lt"/>
              <a:buAutoNum type="arabicPeriod"/>
              <a:defRPr/>
            </a:pPr>
            <a:r>
              <a:rPr lang="de-DE" sz="1400" dirty="0"/>
              <a:t>Ziele wurden definiert mit Beteiligung von den Fachabteilungen nach SMART Kriterien.</a:t>
            </a:r>
          </a:p>
          <a:p>
            <a:pPr>
              <a:buFont typeface="Courier New" panose="02070309020205020404" pitchFamily="49" charset="0"/>
              <a:buChar char="o"/>
            </a:pPr>
            <a:r>
              <a:rPr lang="de-DE" sz="1400" dirty="0"/>
              <a:t>Die Strategie wurde nach intern an die Mitarbeitenden kommuniziert. Tipps und Tricks zur Kommunikation finden Sie auch in der Handlungshilfe </a:t>
            </a:r>
            <a:r>
              <a:rPr lang="de-DE" sz="1400" dirty="0">
                <a:hlinkClick r:id="rId3">
                  <a:extLst>
                    <a:ext uri="{A12FA001-AC4F-418D-AE19-62706E023703}">
                      <ahyp:hlinkClr xmlns:ahyp="http://schemas.microsoft.com/office/drawing/2018/hyperlinkcolor" val="tx"/>
                    </a:ext>
                  </a:extLst>
                </a:hlinkClick>
              </a:rPr>
              <a:t>Marketing mit Umweltthemen</a:t>
            </a:r>
            <a:r>
              <a:rPr lang="de-DE" sz="1400" dirty="0"/>
              <a:t>.</a:t>
            </a:r>
          </a:p>
          <a:p>
            <a:pPr>
              <a:buFont typeface="Courier New" panose="02070309020205020404" pitchFamily="49" charset="0"/>
              <a:buChar char="o"/>
            </a:pPr>
            <a:endParaRPr lang="de-DE" sz="1400" dirty="0"/>
          </a:p>
        </p:txBody>
      </p:sp>
      <p:sp>
        <p:nvSpPr>
          <p:cNvPr id="4" name="Fußzeilenplatzhalter 3">
            <a:extLst>
              <a:ext uri="{FF2B5EF4-FFF2-40B4-BE49-F238E27FC236}">
                <a16:creationId xmlns:a16="http://schemas.microsoft.com/office/drawing/2014/main" id="{61A9D587-3C6D-D7F0-8DE5-E311FDC9324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4E011D-3163-FB2C-0B17-F4F258B76D0B}"/>
              </a:ext>
            </a:extLst>
          </p:cNvPr>
          <p:cNvSpPr>
            <a:spLocks noGrp="1"/>
          </p:cNvSpPr>
          <p:nvPr>
            <p:ph type="sldNum" sz="quarter" idx="4"/>
          </p:nvPr>
        </p:nvSpPr>
        <p:spPr/>
        <p:txBody>
          <a:bodyPr/>
          <a:lstStyle/>
          <a:p>
            <a:fld id="{894680D0-7A83-433A-9719-C4143F27F647}" type="slidenum">
              <a:rPr lang="de-DE" smtClean="0"/>
              <a:pPr/>
              <a:t>48</a:t>
            </a:fld>
            <a:endParaRPr lang="de-DE" dirty="0"/>
          </a:p>
        </p:txBody>
      </p:sp>
      <p:sp>
        <p:nvSpPr>
          <p:cNvPr id="8" name="Sprechblase: rechteckig mit abgerundeten Ecken 7">
            <a:extLst>
              <a:ext uri="{FF2B5EF4-FFF2-40B4-BE49-F238E27FC236}">
                <a16:creationId xmlns:a16="http://schemas.microsoft.com/office/drawing/2014/main" id="{1D8038CA-746F-FF8E-5D88-F6E6AEB83869}"/>
              </a:ext>
            </a:extLst>
          </p:cNvPr>
          <p:cNvSpPr/>
          <p:nvPr/>
        </p:nvSpPr>
        <p:spPr>
          <a:xfrm>
            <a:off x="8610644" y="4529214"/>
            <a:ext cx="3194812" cy="1237003"/>
          </a:xfrm>
          <a:prstGeom prst="wedgeRoundRectCallout">
            <a:avLst>
              <a:gd name="adj1" fmla="val -38010"/>
              <a:gd name="adj2" fmla="val -71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dirty="0">
                <a:solidFill>
                  <a:schemeClr val="tx1"/>
                </a:solidFill>
              </a:rPr>
              <a:t>Herzlichen Glückwunsch!</a:t>
            </a:r>
            <a:br>
              <a:rPr lang="de-DE" sz="1200" dirty="0">
                <a:solidFill>
                  <a:schemeClr val="tx1"/>
                </a:solidFill>
              </a:rPr>
            </a:br>
            <a:r>
              <a:rPr lang="de-DE" sz="1200" dirty="0">
                <a:solidFill>
                  <a:schemeClr val="tx1"/>
                </a:solidFill>
              </a:rPr>
              <a:t>Sie haben erfolgreich Klimastrategie für Ihr Unternehmen etabliert. Diese ist Ihre Ausgangsbasis für den Aufbau eines Klimamanagementsystems.</a:t>
            </a:r>
            <a:endParaRPr lang="de-DE" sz="1200" kern="0" dirty="0">
              <a:solidFill>
                <a:schemeClr val="tx1"/>
              </a:solidFill>
            </a:endParaRPr>
          </a:p>
        </p:txBody>
      </p:sp>
      <p:pic>
        <p:nvPicPr>
          <p:cNvPr id="6" name="Grafik 5" descr="Klemmbrett teilweise angekreuzt mit einfarbiger Füllung">
            <a:extLst>
              <a:ext uri="{FF2B5EF4-FFF2-40B4-BE49-F238E27FC236}">
                <a16:creationId xmlns:a16="http://schemas.microsoft.com/office/drawing/2014/main" id="{0B017F1A-D9A5-9573-A5CC-38A41E7FB6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93880">
            <a:off x="8400454" y="1457467"/>
            <a:ext cx="2398789" cy="2398789"/>
          </a:xfrm>
          <a:prstGeom prst="rect">
            <a:avLst/>
          </a:prstGeom>
        </p:spPr>
      </p:pic>
    </p:spTree>
    <p:extLst>
      <p:ext uri="{BB962C8B-B14F-4D97-AF65-F5344CB8AC3E}">
        <p14:creationId xmlns:p14="http://schemas.microsoft.com/office/powerpoint/2010/main" val="2994281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56C0D-ADC4-4CEA-698D-6B68657E67D9}"/>
              </a:ext>
            </a:extLst>
          </p:cNvPr>
          <p:cNvSpPr>
            <a:spLocks noGrp="1"/>
          </p:cNvSpPr>
          <p:nvPr>
            <p:ph type="title"/>
          </p:nvPr>
        </p:nvSpPr>
        <p:spPr/>
        <p:txBody>
          <a:bodyPr/>
          <a:lstStyle/>
          <a:p>
            <a:r>
              <a:rPr lang="de-DE" sz="2400" dirty="0"/>
              <a:t>Beispielunternehmen: Die Weitblick GmbH</a:t>
            </a:r>
          </a:p>
        </p:txBody>
      </p:sp>
      <p:sp>
        <p:nvSpPr>
          <p:cNvPr id="4" name="Fußzeilenplatzhalter 3">
            <a:extLst>
              <a:ext uri="{FF2B5EF4-FFF2-40B4-BE49-F238E27FC236}">
                <a16:creationId xmlns:a16="http://schemas.microsoft.com/office/drawing/2014/main" id="{6A671240-7A47-1F30-1D9C-1F60CFDA6379}"/>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162D90-AE09-6A52-97D5-A36B1ABCD986}"/>
              </a:ext>
            </a:extLst>
          </p:cNvPr>
          <p:cNvSpPr>
            <a:spLocks noGrp="1"/>
          </p:cNvSpPr>
          <p:nvPr>
            <p:ph type="sldNum" sz="quarter" idx="4"/>
          </p:nvPr>
        </p:nvSpPr>
        <p:spPr/>
        <p:txBody>
          <a:bodyPr/>
          <a:lstStyle/>
          <a:p>
            <a:fld id="{894680D0-7A83-433A-9719-C4143F27F647}" type="slidenum">
              <a:rPr lang="de-DE" smtClean="0"/>
              <a:pPr/>
              <a:t>49</a:t>
            </a:fld>
            <a:endParaRPr lang="de-DE" dirty="0"/>
          </a:p>
        </p:txBody>
      </p:sp>
      <p:sp>
        <p:nvSpPr>
          <p:cNvPr id="6" name="Inhaltsplatzhalter 2">
            <a:extLst>
              <a:ext uri="{FF2B5EF4-FFF2-40B4-BE49-F238E27FC236}">
                <a16:creationId xmlns:a16="http://schemas.microsoft.com/office/drawing/2014/main" id="{1E20AE4F-BF7A-1A4F-91B1-9291F4A2C209}"/>
              </a:ext>
            </a:extLst>
          </p:cNvPr>
          <p:cNvSpPr txBox="1">
            <a:spLocks noGrp="1"/>
          </p:cNvSpPr>
          <p:nvPr>
            <p:ph idx="1"/>
          </p:nvPr>
        </p:nvSpPr>
        <p:spPr>
          <a:xfrm>
            <a:off x="551384" y="1605757"/>
            <a:ext cx="11328970" cy="2410356"/>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sz="1600" b="1" kern="0" dirty="0"/>
              <a:t>Beispiel Firma Weitblick: </a:t>
            </a:r>
            <a:r>
              <a:rPr lang="de-DE" sz="1600" kern="0" dirty="0"/>
              <a:t>Käsespezialitäten aus der Region </a:t>
            </a:r>
          </a:p>
          <a:p>
            <a:pPr marL="0" indent="0">
              <a:buFontTx/>
              <a:buNone/>
            </a:pPr>
            <a:endParaRPr lang="de-DE" sz="1600" kern="0" dirty="0"/>
          </a:p>
          <a:p>
            <a:pPr marL="0" indent="0">
              <a:buFontTx/>
              <a:buNone/>
            </a:pPr>
            <a:endParaRPr lang="de-DE" sz="1600" kern="0" dirty="0"/>
          </a:p>
          <a:p>
            <a:pPr marL="0" indent="0">
              <a:buFontTx/>
              <a:buNone/>
            </a:pPr>
            <a:endParaRPr lang="de-DE" sz="1600" dirty="0"/>
          </a:p>
          <a:p>
            <a:pPr marL="0" indent="0">
              <a:buFontTx/>
              <a:buNone/>
            </a:pPr>
            <a:endParaRPr lang="de-DE" sz="1600" kern="0" dirty="0"/>
          </a:p>
          <a:p>
            <a:pPr marL="0" indent="0">
              <a:buFontTx/>
              <a:buNone/>
            </a:pPr>
            <a:endParaRPr lang="de-DE" sz="1600" dirty="0"/>
          </a:p>
          <a:p>
            <a:pPr marL="0" indent="0">
              <a:buFontTx/>
              <a:buNone/>
            </a:pPr>
            <a:endParaRPr lang="de-DE" sz="1600" kern="0" dirty="0"/>
          </a:p>
          <a:p>
            <a:pPr marL="0" indent="0">
              <a:buFontTx/>
              <a:buNone/>
            </a:pPr>
            <a:endParaRPr lang="de-DE" sz="1600" dirty="0"/>
          </a:p>
          <a:p>
            <a:pPr marL="0" indent="0">
              <a:buFontTx/>
              <a:buNone/>
            </a:pPr>
            <a:endParaRPr lang="de-DE" sz="1600" kern="0" dirty="0"/>
          </a:p>
          <a:p>
            <a:pPr marL="0" indent="0">
              <a:buFontTx/>
              <a:buNone/>
            </a:pPr>
            <a:endParaRPr lang="de-DE" sz="1400" kern="0" dirty="0"/>
          </a:p>
          <a:p>
            <a:endParaRPr lang="de-DE" kern="0" dirty="0"/>
          </a:p>
        </p:txBody>
      </p:sp>
      <p:sp>
        <p:nvSpPr>
          <p:cNvPr id="7" name="Textfeld 6">
            <a:extLst>
              <a:ext uri="{FF2B5EF4-FFF2-40B4-BE49-F238E27FC236}">
                <a16:creationId xmlns:a16="http://schemas.microsoft.com/office/drawing/2014/main" id="{A7DB6DCB-4612-0C86-A0FB-ED6832C5A334}"/>
              </a:ext>
            </a:extLst>
          </p:cNvPr>
          <p:cNvSpPr txBox="1"/>
          <p:nvPr/>
        </p:nvSpPr>
        <p:spPr>
          <a:xfrm>
            <a:off x="2351584" y="4008363"/>
            <a:ext cx="1622352" cy="2292935"/>
          </a:xfrm>
          <a:prstGeom prst="rect">
            <a:avLst/>
          </a:prstGeom>
          <a:noFill/>
          <a:ln>
            <a:solidFill>
              <a:srgbClr val="F9AA00"/>
            </a:solidFill>
          </a:ln>
        </p:spPr>
        <p:txBody>
          <a:bodyPr wrap="square" rtlCol="0">
            <a:spAutoFit/>
          </a:bodyPr>
          <a:lstStyle/>
          <a:p>
            <a:pPr algn="l"/>
            <a:r>
              <a:rPr lang="de-DE" sz="1300" dirty="0"/>
              <a:t>Als Rahmen wird der Hauptstandort und die 100-prozentige Tochter in Franken gewählt. Basisjahr ist 2021. Bilanziert wird Scope 1 und 2 sowie wesentliche Scope 3 Kategorien.</a:t>
            </a:r>
          </a:p>
        </p:txBody>
      </p:sp>
      <p:sp>
        <p:nvSpPr>
          <p:cNvPr id="10" name="Textfeld 9">
            <a:extLst>
              <a:ext uri="{FF2B5EF4-FFF2-40B4-BE49-F238E27FC236}">
                <a16:creationId xmlns:a16="http://schemas.microsoft.com/office/drawing/2014/main" id="{81FCCB2F-3B5F-FB99-FCE0-DA93B6423440}"/>
              </a:ext>
            </a:extLst>
          </p:cNvPr>
          <p:cNvSpPr txBox="1"/>
          <p:nvPr/>
        </p:nvSpPr>
        <p:spPr>
          <a:xfrm>
            <a:off x="4026452" y="4000774"/>
            <a:ext cx="1616312" cy="2292935"/>
          </a:xfrm>
          <a:prstGeom prst="rect">
            <a:avLst/>
          </a:prstGeom>
          <a:noFill/>
          <a:ln>
            <a:solidFill>
              <a:srgbClr val="F9AA00"/>
            </a:solidFill>
          </a:ln>
        </p:spPr>
        <p:txBody>
          <a:bodyPr wrap="square" rtlCol="0">
            <a:spAutoFit/>
          </a:bodyPr>
          <a:lstStyle/>
          <a:p>
            <a:pPr marL="0" indent="0" algn="l">
              <a:buFontTx/>
              <a:buNone/>
            </a:pPr>
            <a:r>
              <a:rPr lang="de-DE" sz="1300" dirty="0"/>
              <a:t>Bei Scope 3 verschafft sich Weitblick einen Überblick zu den wesentlichen Scope-3-Themen: Dies sind die eingekauften Produkte und die Emissionen aus den Transporten.</a:t>
            </a:r>
          </a:p>
        </p:txBody>
      </p:sp>
      <p:sp>
        <p:nvSpPr>
          <p:cNvPr id="12" name="Textfeld 11">
            <a:extLst>
              <a:ext uri="{FF2B5EF4-FFF2-40B4-BE49-F238E27FC236}">
                <a16:creationId xmlns:a16="http://schemas.microsoft.com/office/drawing/2014/main" id="{9E412330-4082-FFAF-3A04-DCA379BA941A}"/>
              </a:ext>
            </a:extLst>
          </p:cNvPr>
          <p:cNvSpPr txBox="1"/>
          <p:nvPr/>
        </p:nvSpPr>
        <p:spPr>
          <a:xfrm>
            <a:off x="9336359" y="3537603"/>
            <a:ext cx="2426611" cy="1200329"/>
          </a:xfrm>
          <a:prstGeom prst="rect">
            <a:avLst/>
          </a:prstGeom>
          <a:noFill/>
        </p:spPr>
        <p:txBody>
          <a:bodyPr wrap="square">
            <a:spAutoFit/>
          </a:bodyPr>
          <a:lstStyle/>
          <a:p>
            <a:pPr marL="0" indent="0">
              <a:buFontTx/>
              <a:buNone/>
            </a:pPr>
            <a:endParaRPr lang="de-DE" sz="2400" dirty="0"/>
          </a:p>
          <a:p>
            <a:pPr marL="0" indent="0">
              <a:buFontTx/>
              <a:buNone/>
            </a:pPr>
            <a:endParaRPr lang="de-DE" sz="2400" kern="0" dirty="0"/>
          </a:p>
          <a:p>
            <a:pPr marL="0" indent="0">
              <a:buFontTx/>
              <a:buNone/>
            </a:pPr>
            <a:endParaRPr lang="de-DE" sz="2400" kern="0" dirty="0"/>
          </a:p>
        </p:txBody>
      </p:sp>
      <p:sp>
        <p:nvSpPr>
          <p:cNvPr id="13" name="Textfeld 12">
            <a:extLst>
              <a:ext uri="{FF2B5EF4-FFF2-40B4-BE49-F238E27FC236}">
                <a16:creationId xmlns:a16="http://schemas.microsoft.com/office/drawing/2014/main" id="{6DDA42B8-36A5-AF66-7268-7FFB262E65A9}"/>
              </a:ext>
            </a:extLst>
          </p:cNvPr>
          <p:cNvSpPr txBox="1"/>
          <p:nvPr/>
        </p:nvSpPr>
        <p:spPr>
          <a:xfrm>
            <a:off x="5695280" y="4000774"/>
            <a:ext cx="1657801" cy="2292935"/>
          </a:xfrm>
          <a:prstGeom prst="rect">
            <a:avLst/>
          </a:prstGeom>
          <a:noFill/>
          <a:ln>
            <a:solidFill>
              <a:srgbClr val="F9AA00"/>
            </a:solidFill>
          </a:ln>
        </p:spPr>
        <p:txBody>
          <a:bodyPr wrap="square" rtlCol="0">
            <a:spAutoFit/>
          </a:bodyPr>
          <a:lstStyle/>
          <a:p>
            <a:pPr algn="l"/>
            <a:r>
              <a:rPr lang="de-DE" sz="1300" dirty="0"/>
              <a:t>Bei der Berechnung nutzt Weitblick das Tool ecocockpit. Das kostenlose Tool bietet eine übersichtliche Oberfläche und hinterlegte Emissionsfaktoren für viele Kategorien.</a:t>
            </a:r>
          </a:p>
          <a:p>
            <a:pPr algn="l"/>
            <a:endParaRPr lang="de-DE" sz="1300" dirty="0"/>
          </a:p>
        </p:txBody>
      </p:sp>
      <p:sp>
        <p:nvSpPr>
          <p:cNvPr id="14" name="Textfeld 13">
            <a:extLst>
              <a:ext uri="{FF2B5EF4-FFF2-40B4-BE49-F238E27FC236}">
                <a16:creationId xmlns:a16="http://schemas.microsoft.com/office/drawing/2014/main" id="{6262F114-3D21-2A89-9D7B-0A84F9A40845}"/>
              </a:ext>
            </a:extLst>
          </p:cNvPr>
          <p:cNvSpPr txBox="1"/>
          <p:nvPr/>
        </p:nvSpPr>
        <p:spPr>
          <a:xfrm>
            <a:off x="7405597" y="3994648"/>
            <a:ext cx="1512168" cy="2292935"/>
          </a:xfrm>
          <a:prstGeom prst="rect">
            <a:avLst/>
          </a:prstGeom>
          <a:noFill/>
          <a:ln>
            <a:solidFill>
              <a:srgbClr val="F9AA00"/>
            </a:solidFill>
          </a:ln>
        </p:spPr>
        <p:txBody>
          <a:bodyPr wrap="square" rtlCol="0">
            <a:spAutoFit/>
          </a:bodyPr>
          <a:lstStyle/>
          <a:p>
            <a:pPr algn="l"/>
            <a:r>
              <a:rPr lang="de-DE" sz="1300" dirty="0"/>
              <a:t>Die Klima-strategie ist mit der Geschäfts-führung gemeinsam festgelegt. Dabei wird kontrovers diskutiert: Was ist überhaupt möglich?</a:t>
            </a:r>
          </a:p>
          <a:p>
            <a:pPr algn="l"/>
            <a:endParaRPr lang="de-DE" sz="1300" dirty="0"/>
          </a:p>
        </p:txBody>
      </p:sp>
      <p:sp>
        <p:nvSpPr>
          <p:cNvPr id="15" name="Textfeld 14">
            <a:extLst>
              <a:ext uri="{FF2B5EF4-FFF2-40B4-BE49-F238E27FC236}">
                <a16:creationId xmlns:a16="http://schemas.microsoft.com/office/drawing/2014/main" id="{D92BED6D-12CE-361E-097F-95040F409B9F}"/>
              </a:ext>
            </a:extLst>
          </p:cNvPr>
          <p:cNvSpPr txBox="1"/>
          <p:nvPr/>
        </p:nvSpPr>
        <p:spPr>
          <a:xfrm>
            <a:off x="8970281" y="3994647"/>
            <a:ext cx="1512168" cy="2292935"/>
          </a:xfrm>
          <a:prstGeom prst="rect">
            <a:avLst/>
          </a:prstGeom>
          <a:noFill/>
          <a:ln>
            <a:solidFill>
              <a:srgbClr val="F9AA00"/>
            </a:solidFill>
          </a:ln>
        </p:spPr>
        <p:txBody>
          <a:bodyPr wrap="square" rtlCol="0">
            <a:spAutoFit/>
          </a:bodyPr>
          <a:lstStyle/>
          <a:p>
            <a:pPr algn="l"/>
            <a:r>
              <a:rPr lang="de-DE" sz="1300" dirty="0"/>
              <a:t>Die Geschäftsführerin informiert das Personal und beruft ein Klimateam ein. Sie beginnen ihre Arbeit mit der Handlungshilfe Klimamanage-ment des LfU. </a:t>
            </a:r>
          </a:p>
        </p:txBody>
      </p:sp>
      <p:sp>
        <p:nvSpPr>
          <p:cNvPr id="8" name="Sprechblase: rechteckig mit abgerundeten Ecken 7">
            <a:extLst>
              <a:ext uri="{FF2B5EF4-FFF2-40B4-BE49-F238E27FC236}">
                <a16:creationId xmlns:a16="http://schemas.microsoft.com/office/drawing/2014/main" id="{27965173-C9CF-5BD5-1560-1C5DAAE37426}"/>
              </a:ext>
            </a:extLst>
          </p:cNvPr>
          <p:cNvSpPr/>
          <p:nvPr/>
        </p:nvSpPr>
        <p:spPr>
          <a:xfrm>
            <a:off x="9480376" y="905603"/>
            <a:ext cx="2591342" cy="1011229"/>
          </a:xfrm>
          <a:prstGeom prst="wedgeRoundRectCallout">
            <a:avLst>
              <a:gd name="adj1" fmla="val -40367"/>
              <a:gd name="adj2" fmla="val 8246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Die Handlungshilfe Klimamanagement steht neben dieser Handlungshilfe auf der Webseite des LfU zur Verfügung. </a:t>
            </a:r>
          </a:p>
        </p:txBody>
      </p:sp>
      <p:graphicFrame>
        <p:nvGraphicFramePr>
          <p:cNvPr id="11" name="Diagramm 10">
            <a:extLst>
              <a:ext uri="{FF2B5EF4-FFF2-40B4-BE49-F238E27FC236}">
                <a16:creationId xmlns:a16="http://schemas.microsoft.com/office/drawing/2014/main" id="{4FF0FBF5-9CDB-562B-5E07-2B1756ABB03D}"/>
              </a:ext>
            </a:extLst>
          </p:cNvPr>
          <p:cNvGraphicFramePr/>
          <p:nvPr>
            <p:extLst>
              <p:ext uri="{D42A27DB-BD31-4B8C-83A1-F6EECF244321}">
                <p14:modId xmlns:p14="http://schemas.microsoft.com/office/powerpoint/2010/main" val="2526460631"/>
              </p:ext>
            </p:extLst>
          </p:nvPr>
        </p:nvGraphicFramePr>
        <p:xfrm>
          <a:off x="551384" y="692696"/>
          <a:ext cx="11089231"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feld 21">
            <a:extLst>
              <a:ext uri="{FF2B5EF4-FFF2-40B4-BE49-F238E27FC236}">
                <a16:creationId xmlns:a16="http://schemas.microsoft.com/office/drawing/2014/main" id="{71D0A70C-C330-3F7F-0D14-59615A5F00AC}"/>
              </a:ext>
            </a:extLst>
          </p:cNvPr>
          <p:cNvSpPr txBox="1"/>
          <p:nvPr/>
        </p:nvSpPr>
        <p:spPr>
          <a:xfrm>
            <a:off x="551384" y="4008363"/>
            <a:ext cx="1752225" cy="2292935"/>
          </a:xfrm>
          <a:prstGeom prst="rect">
            <a:avLst/>
          </a:prstGeom>
          <a:noFill/>
          <a:ln>
            <a:solidFill>
              <a:srgbClr val="F9AA00"/>
            </a:solidFill>
          </a:ln>
        </p:spPr>
        <p:txBody>
          <a:bodyPr wrap="square" rtlCol="0">
            <a:spAutoFit/>
          </a:bodyPr>
          <a:lstStyle/>
          <a:p>
            <a:pPr algn="l"/>
            <a:r>
              <a:rPr lang="de-DE" sz="1300" dirty="0"/>
              <a:t>Das Projektteam ist zusammengestellt, das Projekt durch die Geschäftsführung freigegeben und an alle kommuniziert. Insbesondere der Rohstoff Milch ist als kritisch identifiziert.</a:t>
            </a:r>
          </a:p>
          <a:p>
            <a:pPr algn="l"/>
            <a:endParaRPr lang="de-DE" sz="1300" dirty="0"/>
          </a:p>
          <a:p>
            <a:pPr algn="l"/>
            <a:endParaRPr lang="de-DE" sz="1300" dirty="0"/>
          </a:p>
        </p:txBody>
      </p:sp>
      <p:pic>
        <p:nvPicPr>
          <p:cNvPr id="3" name="Grafik 2" descr="Krabbeln mit einfarbiger Füllung">
            <a:extLst>
              <a:ext uri="{FF2B5EF4-FFF2-40B4-BE49-F238E27FC236}">
                <a16:creationId xmlns:a16="http://schemas.microsoft.com/office/drawing/2014/main" id="{0A53821F-8F3D-4B8B-A9D1-76A571F83C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5994" y="2779046"/>
            <a:ext cx="288000" cy="288000"/>
          </a:xfrm>
          <a:prstGeom prst="rect">
            <a:avLst/>
          </a:prstGeom>
        </p:spPr>
      </p:pic>
      <p:pic>
        <p:nvPicPr>
          <p:cNvPr id="9" name="Grafik 8" descr="Lupe mit einfarbiger Füllung">
            <a:extLst>
              <a:ext uri="{FF2B5EF4-FFF2-40B4-BE49-F238E27FC236}">
                <a16:creationId xmlns:a16="http://schemas.microsoft.com/office/drawing/2014/main" id="{55DC1360-F6BC-5001-85D1-881DCB41BE0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63746" y="2768973"/>
            <a:ext cx="288000" cy="288000"/>
          </a:xfrm>
          <a:prstGeom prst="rect">
            <a:avLst/>
          </a:prstGeom>
        </p:spPr>
      </p:pic>
      <p:pic>
        <p:nvPicPr>
          <p:cNvPr id="20" name="Grafik 19" descr="Lupe mit einfarbiger Füllung">
            <a:extLst>
              <a:ext uri="{FF2B5EF4-FFF2-40B4-BE49-F238E27FC236}">
                <a16:creationId xmlns:a16="http://schemas.microsoft.com/office/drawing/2014/main" id="{735C4C3D-B517-15A7-4A5B-A0449560E88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15869" y="2768973"/>
            <a:ext cx="288000" cy="288000"/>
          </a:xfrm>
          <a:prstGeom prst="rect">
            <a:avLst/>
          </a:prstGeom>
        </p:spPr>
      </p:pic>
      <p:pic>
        <p:nvPicPr>
          <p:cNvPr id="23" name="Grafik 22" descr="Lupe mit einfarbiger Füllung">
            <a:extLst>
              <a:ext uri="{FF2B5EF4-FFF2-40B4-BE49-F238E27FC236}">
                <a16:creationId xmlns:a16="http://schemas.microsoft.com/office/drawing/2014/main" id="{0F8BC748-737F-D6B5-B4D0-BDA4988BF1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46608" y="2779046"/>
            <a:ext cx="288000" cy="288000"/>
          </a:xfrm>
          <a:prstGeom prst="rect">
            <a:avLst/>
          </a:prstGeom>
        </p:spPr>
      </p:pic>
      <p:pic>
        <p:nvPicPr>
          <p:cNvPr id="24" name="Grafik 23" descr="Volltreffer mit einfarbiger Füllung">
            <a:extLst>
              <a:ext uri="{FF2B5EF4-FFF2-40B4-BE49-F238E27FC236}">
                <a16:creationId xmlns:a16="http://schemas.microsoft.com/office/drawing/2014/main" id="{EEFA464E-ABD1-4925-35E5-77BED2796BD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98731" y="2779046"/>
            <a:ext cx="288000" cy="288000"/>
          </a:xfrm>
          <a:prstGeom prst="rect">
            <a:avLst/>
          </a:prstGeom>
        </p:spPr>
      </p:pic>
    </p:spTree>
    <p:extLst>
      <p:ext uri="{BB962C8B-B14F-4D97-AF65-F5344CB8AC3E}">
        <p14:creationId xmlns:p14="http://schemas.microsoft.com/office/powerpoint/2010/main" val="322340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m 18">
            <a:extLst>
              <a:ext uri="{FF2B5EF4-FFF2-40B4-BE49-F238E27FC236}">
                <a16:creationId xmlns:a16="http://schemas.microsoft.com/office/drawing/2014/main" id="{359D9E92-A81D-40E2-930F-472C97AB44A7}"/>
              </a:ext>
            </a:extLst>
          </p:cNvPr>
          <p:cNvGraphicFramePr/>
          <p:nvPr>
            <p:extLst>
              <p:ext uri="{D42A27DB-BD31-4B8C-83A1-F6EECF244321}">
                <p14:modId xmlns:p14="http://schemas.microsoft.com/office/powerpoint/2010/main" val="3245038829"/>
              </p:ext>
            </p:extLst>
          </p:nvPr>
        </p:nvGraphicFramePr>
        <p:xfrm>
          <a:off x="551384" y="1584323"/>
          <a:ext cx="8941382" cy="443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DE" sz="2400" dirty="0"/>
              <a:t>Bevor es losgeht…</a:t>
            </a:r>
          </a:p>
        </p:txBody>
      </p:sp>
      <p:sp>
        <p:nvSpPr>
          <p:cNvPr id="3" name="Inhaltsplatzhalter 2"/>
          <p:cNvSpPr>
            <a:spLocks noGrp="1"/>
          </p:cNvSpPr>
          <p:nvPr>
            <p:ph idx="1"/>
          </p:nvPr>
        </p:nvSpPr>
        <p:spPr>
          <a:xfrm>
            <a:off x="551384" y="1628776"/>
            <a:ext cx="8962018" cy="4697413"/>
          </a:xfrm>
        </p:spPr>
        <p:txBody>
          <a:bodyPr/>
          <a:lstStyle/>
          <a:p>
            <a:pPr marL="0" indent="0">
              <a:buNone/>
            </a:pPr>
            <a:r>
              <a:rPr lang="de-DE" dirty="0"/>
              <a:t> … lohnt es sich, ein paar Vorbereitungen zu treffen, damit die Erarbeitung der Klimastrategie erfolgreich ist. </a:t>
            </a:r>
          </a:p>
        </p:txBody>
      </p:sp>
      <p:sp>
        <p:nvSpPr>
          <p:cNvPr id="4" name="Fußzeilenplatzhalter 3"/>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p:cNvSpPr>
            <a:spLocks noGrp="1"/>
          </p:cNvSpPr>
          <p:nvPr>
            <p:ph type="sldNum" sz="quarter" idx="4"/>
          </p:nvPr>
        </p:nvSpPr>
        <p:spPr/>
        <p:txBody>
          <a:bodyPr/>
          <a:lstStyle/>
          <a:p>
            <a:fld id="{894680D0-7A83-433A-9719-C4143F27F647}" type="slidenum">
              <a:rPr lang="de-DE" smtClean="0"/>
              <a:pPr/>
              <a:t>5</a:t>
            </a:fld>
            <a:endParaRPr lang="de-DE" dirty="0"/>
          </a:p>
        </p:txBody>
      </p:sp>
      <p:sp>
        <p:nvSpPr>
          <p:cNvPr id="12" name="Ellipse 11">
            <a:extLst>
              <a:ext uri="{FF2B5EF4-FFF2-40B4-BE49-F238E27FC236}">
                <a16:creationId xmlns:a16="http://schemas.microsoft.com/office/drawing/2014/main" id="{E0D65C25-3330-E52B-6B71-BBED57CEE5D6}"/>
              </a:ext>
            </a:extLst>
          </p:cNvPr>
          <p:cNvSpPr/>
          <p:nvPr/>
        </p:nvSpPr>
        <p:spPr>
          <a:xfrm>
            <a:off x="6383238" y="3587014"/>
            <a:ext cx="445043" cy="445043"/>
          </a:xfrm>
          <a:prstGeom prst="ellipse">
            <a:avLst/>
          </a:prstGeom>
          <a:solidFill>
            <a:srgbClr val="3B68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feld 9">
            <a:extLst>
              <a:ext uri="{FF2B5EF4-FFF2-40B4-BE49-F238E27FC236}">
                <a16:creationId xmlns:a16="http://schemas.microsoft.com/office/drawing/2014/main" id="{1E95DE18-5613-CA49-5936-15CE4F152238}"/>
              </a:ext>
            </a:extLst>
          </p:cNvPr>
          <p:cNvSpPr txBox="1"/>
          <p:nvPr/>
        </p:nvSpPr>
        <p:spPr>
          <a:xfrm>
            <a:off x="712934" y="4750457"/>
            <a:ext cx="7920880" cy="2062103"/>
          </a:xfrm>
          <a:prstGeom prst="rect">
            <a:avLst/>
          </a:prstGeom>
          <a:noFill/>
        </p:spPr>
        <p:txBody>
          <a:bodyPr wrap="square" rtlCol="0">
            <a:spAutoFit/>
          </a:bodyPr>
          <a:lstStyle/>
          <a:p>
            <a:pPr algn="l"/>
            <a:r>
              <a:rPr lang="de-DE" sz="1200" b="1" dirty="0"/>
              <a:t>In diesem Schritt</a:t>
            </a:r>
          </a:p>
          <a:p>
            <a:pPr marL="342900" indent="-342900" algn="l">
              <a:buFont typeface="Arial" panose="020B0604020202020204" pitchFamily="34" charset="0"/>
              <a:buChar char="•"/>
            </a:pPr>
            <a:r>
              <a:rPr lang="de-DE" sz="1200" dirty="0">
                <a:hlinkClick r:id="rId8" action="ppaction://hlinksldjump"/>
              </a:rPr>
              <a:t>Verorten Sie die Klimastrategie als Teil Ihres Veränderungsprozesses</a:t>
            </a:r>
            <a:endParaRPr lang="de-DE" sz="1200" dirty="0"/>
          </a:p>
          <a:p>
            <a:pPr marL="342900" indent="-342900" algn="l">
              <a:buFont typeface="Arial" panose="020B0604020202020204" pitchFamily="34" charset="0"/>
              <a:buChar char="•"/>
            </a:pPr>
            <a:r>
              <a:rPr lang="de-DE" sz="1200" dirty="0">
                <a:hlinkClick r:id="rId9" action="ppaction://hlinksldjump">
                  <a:extLst>
                    <a:ext uri="{A12FA001-AC4F-418D-AE19-62706E023703}">
                      <ahyp:hlinkClr xmlns:ahyp="http://schemas.microsoft.com/office/drawing/2018/hyperlinkcolor" val="tx"/>
                    </a:ext>
                  </a:extLst>
                </a:hlinkClick>
              </a:rPr>
              <a:t>Legen Sie die Akteure bei der Erstellung Ihrer Klimastrategie fest</a:t>
            </a:r>
            <a:endParaRPr lang="de-DE" sz="1200" dirty="0"/>
          </a:p>
          <a:p>
            <a:pPr marL="342900" indent="-342900" algn="l">
              <a:buFont typeface="Arial" panose="020B0604020202020204" pitchFamily="34" charset="0"/>
              <a:buChar char="•"/>
            </a:pPr>
            <a:r>
              <a:rPr lang="de-DE" sz="1200" dirty="0">
                <a:hlinkClick r:id="rId10" action="ppaction://hlinksldjump">
                  <a:extLst>
                    <a:ext uri="{A12FA001-AC4F-418D-AE19-62706E023703}">
                      <ahyp:hlinkClr xmlns:ahyp="http://schemas.microsoft.com/office/drawing/2018/hyperlinkcolor" val="tx"/>
                    </a:ext>
                  </a:extLst>
                </a:hlinkClick>
              </a:rPr>
              <a:t>Erhalten Sie Hilfestellung für die Moderation Ihrer Projekttreffen</a:t>
            </a:r>
            <a:endParaRPr lang="de-DE" sz="1200" dirty="0"/>
          </a:p>
          <a:p>
            <a:pPr marL="342900" indent="-342900" algn="l">
              <a:buFont typeface="Arial" panose="020B0604020202020204" pitchFamily="34" charset="0"/>
              <a:buChar char="•"/>
            </a:pPr>
            <a:r>
              <a:rPr lang="de-DE" sz="1200" dirty="0">
                <a:hlinkClick r:id="rId11" action="ppaction://hlinksldjump"/>
              </a:rPr>
              <a:t>Führen Sie eine SWOT-Analyse durch mit Fokus auf das Thema Klima</a:t>
            </a:r>
            <a:endParaRPr lang="de-DE" sz="1200" dirty="0"/>
          </a:p>
          <a:p>
            <a:pPr marL="342900" indent="-342900" algn="l">
              <a:buFont typeface="Arial" panose="020B0604020202020204" pitchFamily="34" charset="0"/>
              <a:buChar char="•"/>
            </a:pPr>
            <a:r>
              <a:rPr lang="de-DE" sz="1200" dirty="0">
                <a:hlinkClick r:id="rId12" action="ppaction://hlinksldjump">
                  <a:extLst>
                    <a:ext uri="{A12FA001-AC4F-418D-AE19-62706E023703}">
                      <ahyp:hlinkClr xmlns:ahyp="http://schemas.microsoft.com/office/drawing/2018/hyperlinkcolor" val="tx"/>
                    </a:ext>
                  </a:extLst>
                </a:hlinkClick>
              </a:rPr>
              <a:t>Identifizieren Sie wichtige Interessensgruppen</a:t>
            </a:r>
            <a:endParaRPr lang="de-DE" sz="1200" dirty="0"/>
          </a:p>
          <a:p>
            <a:pPr marL="342900" indent="-342900" algn="l">
              <a:buFont typeface="Arial" panose="020B0604020202020204" pitchFamily="34" charset="0"/>
              <a:buChar char="•"/>
            </a:pPr>
            <a:endParaRPr lang="de-DE" sz="1400" dirty="0"/>
          </a:p>
          <a:p>
            <a:pPr marL="342900" indent="-342900" algn="l">
              <a:buFont typeface="Arial" panose="020B0604020202020204" pitchFamily="34" charset="0"/>
              <a:buChar char="•"/>
            </a:pPr>
            <a:endParaRPr lang="de-DE" sz="1400" dirty="0"/>
          </a:p>
          <a:p>
            <a:pPr marL="342900" indent="-342900" algn="l">
              <a:buFont typeface="Arial" panose="020B0604020202020204" pitchFamily="34" charset="0"/>
              <a:buChar char="•"/>
            </a:pPr>
            <a:endParaRPr lang="de-DE" sz="1400" dirty="0"/>
          </a:p>
          <a:p>
            <a:pPr marL="342900" indent="-342900" algn="l">
              <a:buFont typeface="Arial" panose="020B0604020202020204" pitchFamily="34" charset="0"/>
              <a:buChar char="•"/>
            </a:pPr>
            <a:endParaRPr lang="de-DE" sz="1400" dirty="0"/>
          </a:p>
        </p:txBody>
      </p:sp>
      <p:pic>
        <p:nvPicPr>
          <p:cNvPr id="6" name="Grafik 5" descr="Krabbeln mit einfarbiger Füllung">
            <a:extLst>
              <a:ext uri="{FF2B5EF4-FFF2-40B4-BE49-F238E27FC236}">
                <a16:creationId xmlns:a16="http://schemas.microsoft.com/office/drawing/2014/main" id="{8010D10F-67A8-DF38-B68A-61F4451BD7B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4458" y="3662920"/>
            <a:ext cx="288000" cy="288000"/>
          </a:xfrm>
          <a:prstGeom prst="rect">
            <a:avLst/>
          </a:prstGeom>
        </p:spPr>
      </p:pic>
      <p:pic>
        <p:nvPicPr>
          <p:cNvPr id="7" name="Grafik 6" descr="Lupe mit einfarbiger Füllung">
            <a:extLst>
              <a:ext uri="{FF2B5EF4-FFF2-40B4-BE49-F238E27FC236}">
                <a16:creationId xmlns:a16="http://schemas.microsoft.com/office/drawing/2014/main" id="{AA04F9F2-AB8C-4F81-BF76-E51E5DF1EB5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90598" y="3672993"/>
            <a:ext cx="288000" cy="288000"/>
          </a:xfrm>
          <a:prstGeom prst="rect">
            <a:avLst/>
          </a:prstGeom>
        </p:spPr>
      </p:pic>
      <p:pic>
        <p:nvPicPr>
          <p:cNvPr id="8" name="Grafik 7" descr="Lupe mit einfarbiger Füllung">
            <a:extLst>
              <a:ext uri="{FF2B5EF4-FFF2-40B4-BE49-F238E27FC236}">
                <a16:creationId xmlns:a16="http://schemas.microsoft.com/office/drawing/2014/main" id="{DE42E3F7-B870-36FE-90C4-9FAB7648B5A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93192" y="3662920"/>
            <a:ext cx="288000" cy="288000"/>
          </a:xfrm>
          <a:prstGeom prst="rect">
            <a:avLst/>
          </a:prstGeom>
        </p:spPr>
      </p:pic>
      <p:pic>
        <p:nvPicPr>
          <p:cNvPr id="9" name="Grafik 8" descr="Lupe mit einfarbiger Füllung">
            <a:extLst>
              <a:ext uri="{FF2B5EF4-FFF2-40B4-BE49-F238E27FC236}">
                <a16:creationId xmlns:a16="http://schemas.microsoft.com/office/drawing/2014/main" id="{BAECFDAB-2022-7B13-8EFE-9624C670CAE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732208" y="3677974"/>
            <a:ext cx="288000" cy="288000"/>
          </a:xfrm>
          <a:prstGeom prst="rect">
            <a:avLst/>
          </a:prstGeom>
        </p:spPr>
      </p:pic>
      <p:pic>
        <p:nvPicPr>
          <p:cNvPr id="11" name="Grafik 10" descr="Volltreffer mit einfarbiger Füllung">
            <a:extLst>
              <a:ext uri="{FF2B5EF4-FFF2-40B4-BE49-F238E27FC236}">
                <a16:creationId xmlns:a16="http://schemas.microsoft.com/office/drawing/2014/main" id="{78F3AB85-E012-DD8F-8A3D-39584D8193D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61759" y="3662920"/>
            <a:ext cx="288000" cy="288000"/>
          </a:xfrm>
          <a:prstGeom prst="rect">
            <a:avLst/>
          </a:prstGeom>
        </p:spPr>
      </p:pic>
    </p:spTree>
    <p:extLst>
      <p:ext uri="{BB962C8B-B14F-4D97-AF65-F5344CB8AC3E}">
        <p14:creationId xmlns:p14="http://schemas.microsoft.com/office/powerpoint/2010/main" val="2109620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D9440341-0CC2-684A-B002-FB08C2B2D352}"/>
              </a:ext>
            </a:extLst>
          </p:cNvPr>
          <p:cNvSpPr/>
          <p:nvPr/>
        </p:nvSpPr>
        <p:spPr bwMode="auto">
          <a:xfrm>
            <a:off x="7488000" y="1616050"/>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Nach der Bilanz ist vor der Bilanz </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indent="-285744" algn="l">
              <a:lnSpc>
                <a:spcPts val="1600"/>
              </a:lnSpc>
              <a:buFont typeface="Arial" panose="020B0604020202020204" pitchFamily="34" charset="0"/>
              <a:buChar char="•"/>
              <a:defRPr/>
            </a:pPr>
            <a:r>
              <a:rPr lang="de-DE" sz="1400" dirty="0">
                <a:sym typeface="Wingdings" panose="05000000000000000000" pitchFamily="2" charset="2"/>
              </a:rPr>
              <a:t>Sie haben nun erfolgreiche Ihren IST-Zustand bilanziert und den SOLL-Zustand definiert.</a:t>
            </a:r>
          </a:p>
          <a:p>
            <a:pPr marL="285744" indent="-285744" algn="l">
              <a:lnSpc>
                <a:spcPts val="1600"/>
              </a:lnSpc>
              <a:buFont typeface="Arial" panose="020B0604020202020204" pitchFamily="34" charset="0"/>
              <a:buChar char="•"/>
              <a:defRPr/>
            </a:pPr>
            <a:r>
              <a:rPr lang="de-DE" sz="1400" dirty="0">
                <a:sym typeface="Wingdings" panose="05000000000000000000" pitchFamily="2" charset="2"/>
              </a:rPr>
              <a:t>In Anlehnung an den PDCA-Zyklus (Plan-Do-Check-Act) soll nun im nächsten Schritt ein </a:t>
            </a:r>
            <a:r>
              <a:rPr lang="de-DE" sz="1400" b="1" dirty="0">
                <a:sym typeface="Wingdings" panose="05000000000000000000" pitchFamily="2" charset="2"/>
              </a:rPr>
              <a:t>kontinuierlicher Verbesserungsprozess als Ziel</a:t>
            </a:r>
            <a:r>
              <a:rPr lang="de-DE" sz="1400" dirty="0">
                <a:sym typeface="Wingdings" panose="05000000000000000000" pitchFamily="2" charset="2"/>
              </a:rPr>
              <a:t> etabliert werden.</a:t>
            </a:r>
            <a:endParaRPr lang="de-DE" sz="1400" b="1" dirty="0">
              <a:sym typeface="Wingdings" panose="05000000000000000000" pitchFamily="2" charset="2"/>
            </a:endParaRPr>
          </a:p>
          <a:p>
            <a:pPr marL="285744" indent="-285744" algn="l">
              <a:lnSpc>
                <a:spcPts val="1600"/>
              </a:lnSpc>
              <a:buFont typeface="Arial" panose="020B0604020202020204" pitchFamily="34" charset="0"/>
              <a:buChar char="•"/>
              <a:defRPr/>
            </a:pPr>
            <a:r>
              <a:rPr lang="de-DE" sz="1400" dirty="0">
                <a:sym typeface="Wingdings" panose="05000000000000000000" pitchFamily="2" charset="2"/>
              </a:rPr>
              <a:t>Auf dem Weg zum Ziel wird Ihnen die Erstellung  eines Klimamanagementsystems mit konkreten Maßnahmen helfen. </a:t>
            </a:r>
          </a:p>
          <a:p>
            <a:pPr marL="285744" indent="-285744" algn="l">
              <a:lnSpc>
                <a:spcPts val="1600"/>
              </a:lnSpc>
              <a:buFont typeface="Arial" panose="020B0604020202020204" pitchFamily="34" charset="0"/>
              <a:buChar char="•"/>
              <a:defRPr/>
            </a:pPr>
            <a:r>
              <a:rPr lang="de-DE" sz="1400" dirty="0">
                <a:sym typeface="Wingdings" panose="05000000000000000000" pitchFamily="2" charset="2"/>
              </a:rPr>
              <a:t>Die Ergebnisse, die Sie mit der Handlungshilfe erarbeitet haben, werden für den nächsten Schritt sehr nützlich sein.</a:t>
            </a:r>
          </a:p>
          <a:p>
            <a:pPr marL="285744" indent="-285744" algn="l">
              <a:lnSpc>
                <a:spcPts val="1600"/>
              </a:lnSpc>
              <a:buFont typeface="Arial" panose="020B0604020202020204" pitchFamily="34" charset="0"/>
              <a:buChar char="•"/>
              <a:defRPr/>
            </a:pPr>
            <a:r>
              <a:rPr lang="de-DE" sz="1400" dirty="0">
                <a:sym typeface="Wingdings" panose="05000000000000000000" pitchFamily="2" charset="2"/>
              </a:rPr>
              <a:t>Wir freuen uns, Sie auch im nächsten Schritt mit einer Handlungshilfe begleiten zu dürfen!</a:t>
            </a:r>
          </a:p>
          <a:p>
            <a:pPr algn="l">
              <a:lnSpc>
                <a:spcPts val="1600"/>
              </a:lnSpc>
              <a:defRPr/>
            </a:pPr>
            <a:endParaRPr lang="de-DE" sz="1400" dirty="0">
              <a:sym typeface="Wingdings" panose="05000000000000000000" pitchFamily="2" charset="2"/>
            </a:endParaRPr>
          </a:p>
          <a:p>
            <a:pPr algn="l">
              <a:lnSpc>
                <a:spcPts val="1600"/>
              </a:lnSpc>
              <a:defRPr/>
            </a:pPr>
            <a:endParaRPr lang="de-DE" sz="1400" dirty="0">
              <a:sym typeface="Wingdings" panose="05000000000000000000" pitchFamily="2" charset="2"/>
            </a:endParaRPr>
          </a:p>
          <a:p>
            <a:pPr algn="l">
              <a:lnSpc>
                <a:spcPts val="1600"/>
              </a:lnSpc>
              <a:defRPr/>
            </a:pPr>
            <a:endParaRPr lang="de-DE" sz="1400" dirty="0">
              <a:sym typeface="Wingdings" panose="05000000000000000000" pitchFamily="2" charset="2"/>
            </a:endParaRPr>
          </a:p>
        </p:txBody>
      </p:sp>
      <p:sp>
        <p:nvSpPr>
          <p:cNvPr id="2" name="Titel 1">
            <a:extLst>
              <a:ext uri="{FF2B5EF4-FFF2-40B4-BE49-F238E27FC236}">
                <a16:creationId xmlns:a16="http://schemas.microsoft.com/office/drawing/2014/main" id="{C7B3CB13-5D0E-7AB0-D1EC-77AEA4143D3D}"/>
              </a:ext>
            </a:extLst>
          </p:cNvPr>
          <p:cNvSpPr>
            <a:spLocks noGrp="1"/>
          </p:cNvSpPr>
          <p:nvPr>
            <p:ph type="title"/>
          </p:nvPr>
        </p:nvSpPr>
        <p:spPr/>
        <p:txBody>
          <a:bodyPr/>
          <a:lstStyle/>
          <a:p>
            <a:r>
              <a:rPr lang="de-DE" sz="2400" dirty="0"/>
              <a:t>Ausblick: Handlungshilfe Klimamanagement als nächster Schritt</a:t>
            </a:r>
          </a:p>
        </p:txBody>
      </p:sp>
      <p:sp>
        <p:nvSpPr>
          <p:cNvPr id="4" name="Fußzeilenplatzhalter 3">
            <a:extLst>
              <a:ext uri="{FF2B5EF4-FFF2-40B4-BE49-F238E27FC236}">
                <a16:creationId xmlns:a16="http://schemas.microsoft.com/office/drawing/2014/main" id="{C6D39BBE-5762-2CE5-7DD2-4AEE10F7BFE5}"/>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4B18DC66-EC56-A4E6-4EAF-C404EEE82016}"/>
              </a:ext>
            </a:extLst>
          </p:cNvPr>
          <p:cNvSpPr>
            <a:spLocks noGrp="1"/>
          </p:cNvSpPr>
          <p:nvPr>
            <p:ph type="sldNum" sz="quarter" idx="4"/>
          </p:nvPr>
        </p:nvSpPr>
        <p:spPr/>
        <p:txBody>
          <a:bodyPr/>
          <a:lstStyle/>
          <a:p>
            <a:fld id="{894680D0-7A83-433A-9719-C4143F27F647}" type="slidenum">
              <a:rPr lang="de-DE" smtClean="0"/>
              <a:pPr/>
              <a:t>50</a:t>
            </a:fld>
            <a:endParaRPr lang="de-DE" dirty="0"/>
          </a:p>
        </p:txBody>
      </p:sp>
      <p:grpSp>
        <p:nvGrpSpPr>
          <p:cNvPr id="20" name="Gruppieren 19">
            <a:extLst>
              <a:ext uri="{FF2B5EF4-FFF2-40B4-BE49-F238E27FC236}">
                <a16:creationId xmlns:a16="http://schemas.microsoft.com/office/drawing/2014/main" id="{1433DC2E-9B87-C099-85F0-8DE950E6FECE}"/>
              </a:ext>
            </a:extLst>
          </p:cNvPr>
          <p:cNvGrpSpPr/>
          <p:nvPr/>
        </p:nvGrpSpPr>
        <p:grpSpPr>
          <a:xfrm>
            <a:off x="552550" y="1714738"/>
            <a:ext cx="6480720" cy="4901168"/>
            <a:chOff x="211673" y="1099032"/>
            <a:chExt cx="7843756" cy="5634232"/>
          </a:xfrm>
        </p:grpSpPr>
        <p:sp>
          <p:nvSpPr>
            <p:cNvPr id="3" name="Pfeil: gebogen 2">
              <a:extLst>
                <a:ext uri="{FF2B5EF4-FFF2-40B4-BE49-F238E27FC236}">
                  <a16:creationId xmlns:a16="http://schemas.microsoft.com/office/drawing/2014/main" id="{694F2E95-CF56-B772-05C4-EC8AD3E246A3}"/>
                </a:ext>
              </a:extLst>
            </p:cNvPr>
            <p:cNvSpPr/>
            <p:nvPr/>
          </p:nvSpPr>
          <p:spPr>
            <a:xfrm rot="15377484">
              <a:off x="1812297" y="1971996"/>
              <a:ext cx="4672300" cy="4850236"/>
            </a:xfrm>
            <a:prstGeom prst="circularArrow">
              <a:avLst>
                <a:gd name="adj1" fmla="val 10960"/>
                <a:gd name="adj2" fmla="val 774650"/>
                <a:gd name="adj3" fmla="val 14778878"/>
                <a:gd name="adj4" fmla="val 16517966"/>
                <a:gd name="adj5" fmla="val 9495"/>
              </a:avLst>
            </a:prstGeom>
            <a:solidFill>
              <a:srgbClr val="B6C6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81B23E"/>
                </a:solidFill>
                <a:effectLst/>
                <a:uLnTx/>
                <a:uFillTx/>
                <a:ea typeface="+mn-ea"/>
                <a:cs typeface="+mn-cs"/>
              </a:endParaRPr>
            </a:p>
          </p:txBody>
        </p:sp>
        <p:sp>
          <p:nvSpPr>
            <p:cNvPr id="6" name="Rechteck 5">
              <a:extLst>
                <a:ext uri="{FF2B5EF4-FFF2-40B4-BE49-F238E27FC236}">
                  <a16:creationId xmlns:a16="http://schemas.microsoft.com/office/drawing/2014/main" id="{C9682F86-2F53-C1F9-8047-AC1BEC80A94F}"/>
                </a:ext>
              </a:extLst>
            </p:cNvPr>
            <p:cNvSpPr/>
            <p:nvPr/>
          </p:nvSpPr>
          <p:spPr>
            <a:xfrm>
              <a:off x="216119" y="1099032"/>
              <a:ext cx="2606839" cy="436891"/>
            </a:xfrm>
            <a:prstGeom prst="rect">
              <a:avLst/>
            </a:prstGeom>
            <a:solidFill>
              <a:srgbClr val="3B6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white"/>
                  </a:solidFill>
                  <a:effectLst/>
                  <a:uLnTx/>
                  <a:uFillTx/>
                  <a:ea typeface="+mn-ea"/>
                  <a:cs typeface="+mn-cs"/>
                </a:rPr>
                <a:t>Rahmen</a:t>
              </a:r>
              <a:endParaRPr kumimoji="0" lang="en-GB" sz="1400" b="0" i="0" u="none" strike="noStrike" kern="1200" cap="none" spc="0" normalizeH="0" baseline="0" noProof="0" dirty="0">
                <a:ln>
                  <a:noFill/>
                </a:ln>
                <a:solidFill>
                  <a:prstClr val="white"/>
                </a:solidFill>
                <a:effectLst/>
                <a:uLnTx/>
                <a:uFillTx/>
                <a:ea typeface="+mn-ea"/>
                <a:cs typeface="+mn-cs"/>
              </a:endParaRPr>
            </a:p>
          </p:txBody>
        </p:sp>
        <p:sp>
          <p:nvSpPr>
            <p:cNvPr id="9" name="Rechteck 8">
              <a:extLst>
                <a:ext uri="{FF2B5EF4-FFF2-40B4-BE49-F238E27FC236}">
                  <a16:creationId xmlns:a16="http://schemas.microsoft.com/office/drawing/2014/main" id="{504D80F7-2AE9-7968-5EF1-EEE2F8B3BD04}"/>
                </a:ext>
              </a:extLst>
            </p:cNvPr>
            <p:cNvSpPr/>
            <p:nvPr/>
          </p:nvSpPr>
          <p:spPr>
            <a:xfrm>
              <a:off x="216120" y="3663651"/>
              <a:ext cx="2606839" cy="419559"/>
            </a:xfrm>
            <a:prstGeom prst="rect">
              <a:avLst/>
            </a:prstGeom>
            <a:solidFill>
              <a:srgbClr val="3B6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white"/>
                  </a:solidFill>
                  <a:effectLst/>
                  <a:uLnTx/>
                  <a:uFillTx/>
                  <a:ea typeface="+mn-ea"/>
                  <a:cs typeface="+mn-cs"/>
                </a:rPr>
                <a:t>IST-Situation</a:t>
              </a:r>
            </a:p>
          </p:txBody>
        </p:sp>
        <p:sp>
          <p:nvSpPr>
            <p:cNvPr id="11" name="Rechteck 10">
              <a:extLst>
                <a:ext uri="{FF2B5EF4-FFF2-40B4-BE49-F238E27FC236}">
                  <a16:creationId xmlns:a16="http://schemas.microsoft.com/office/drawing/2014/main" id="{6B49CD00-3A6C-D033-F72F-2584282F2236}"/>
                </a:ext>
              </a:extLst>
            </p:cNvPr>
            <p:cNvSpPr/>
            <p:nvPr/>
          </p:nvSpPr>
          <p:spPr>
            <a:xfrm>
              <a:off x="5415245" y="3663651"/>
              <a:ext cx="2640184" cy="419559"/>
            </a:xfrm>
            <a:prstGeom prst="rect">
              <a:avLst/>
            </a:prstGeom>
            <a:solidFill>
              <a:srgbClr val="3B6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white"/>
                  </a:solidFill>
                  <a:effectLst/>
                  <a:uLnTx/>
                  <a:uFillTx/>
                  <a:ea typeface="+mn-ea"/>
                  <a:cs typeface="+mn-cs"/>
                </a:rPr>
                <a:t>SOLL-Zustand</a:t>
              </a:r>
              <a:endParaRPr kumimoji="0" lang="en-GB" sz="1400" b="0" i="0" u="none" strike="noStrike" kern="1200" cap="none" spc="0" normalizeH="0" baseline="0" noProof="0" dirty="0">
                <a:ln>
                  <a:noFill/>
                </a:ln>
                <a:solidFill>
                  <a:prstClr val="white"/>
                </a:solidFill>
                <a:effectLst/>
                <a:uLnTx/>
                <a:uFillTx/>
                <a:ea typeface="+mn-ea"/>
                <a:cs typeface="+mn-cs"/>
              </a:endParaRPr>
            </a:p>
          </p:txBody>
        </p:sp>
        <p:sp>
          <p:nvSpPr>
            <p:cNvPr id="12" name="Rechteck 11">
              <a:extLst>
                <a:ext uri="{FF2B5EF4-FFF2-40B4-BE49-F238E27FC236}">
                  <a16:creationId xmlns:a16="http://schemas.microsoft.com/office/drawing/2014/main" id="{AA7509B3-088C-0218-3753-78CE068FB002}"/>
                </a:ext>
              </a:extLst>
            </p:cNvPr>
            <p:cNvSpPr/>
            <p:nvPr/>
          </p:nvSpPr>
          <p:spPr>
            <a:xfrm>
              <a:off x="3020921" y="5093710"/>
              <a:ext cx="2191954" cy="648072"/>
            </a:xfrm>
            <a:prstGeom prst="rect">
              <a:avLst/>
            </a:prstGeom>
            <a:solidFill>
              <a:srgbClr val="3B6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white"/>
                  </a:solidFill>
                  <a:effectLst/>
                  <a:uLnTx/>
                  <a:uFillTx/>
                  <a:ea typeface="+mn-ea"/>
                  <a:cs typeface="+mn-cs"/>
                </a:rPr>
                <a:t>Maßnahmen umsetzen</a:t>
              </a:r>
              <a:endParaRPr kumimoji="0" lang="en-GB" sz="1400" b="0" i="0" u="none" strike="noStrike" kern="1200" cap="none" spc="0" normalizeH="0" baseline="0" noProof="0" dirty="0">
                <a:ln>
                  <a:noFill/>
                </a:ln>
                <a:solidFill>
                  <a:prstClr val="white"/>
                </a:solidFill>
                <a:effectLst/>
                <a:uLnTx/>
                <a:uFillTx/>
                <a:ea typeface="+mn-ea"/>
                <a:cs typeface="+mn-cs"/>
              </a:endParaRPr>
            </a:p>
          </p:txBody>
        </p:sp>
        <p:sp>
          <p:nvSpPr>
            <p:cNvPr id="15" name="Rechteck 14">
              <a:extLst>
                <a:ext uri="{FF2B5EF4-FFF2-40B4-BE49-F238E27FC236}">
                  <a16:creationId xmlns:a16="http://schemas.microsoft.com/office/drawing/2014/main" id="{8BEAF6EE-921F-8A65-D260-D52458B7E0A4}"/>
                </a:ext>
              </a:extLst>
            </p:cNvPr>
            <p:cNvSpPr/>
            <p:nvPr/>
          </p:nvSpPr>
          <p:spPr>
            <a:xfrm>
              <a:off x="216119" y="1546148"/>
              <a:ext cx="2606839" cy="9427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Mandat einholen</a:t>
              </a:r>
            </a:p>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Motivation und Ziele klären</a:t>
              </a:r>
            </a:p>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Verantwortlichkeiten festlegen</a:t>
              </a:r>
              <a:endParaRPr kumimoji="0" lang="en-GB" sz="1400" b="0" i="0" u="none" strike="noStrike" kern="1200" cap="none" spc="0" normalizeH="0" baseline="0" noProof="0" dirty="0">
                <a:ln>
                  <a:noFill/>
                </a:ln>
                <a:solidFill>
                  <a:srgbClr val="38451A"/>
                </a:solidFill>
                <a:effectLst/>
                <a:uLnTx/>
                <a:uFillTx/>
                <a:ea typeface="+mn-ea"/>
                <a:cs typeface="+mn-cs"/>
              </a:endParaRPr>
            </a:p>
          </p:txBody>
        </p:sp>
        <p:sp>
          <p:nvSpPr>
            <p:cNvPr id="16" name="Rechteck 15">
              <a:extLst>
                <a:ext uri="{FF2B5EF4-FFF2-40B4-BE49-F238E27FC236}">
                  <a16:creationId xmlns:a16="http://schemas.microsoft.com/office/drawing/2014/main" id="{3EE71CF9-F53D-1099-29B3-36BA7BD31F3D}"/>
                </a:ext>
              </a:extLst>
            </p:cNvPr>
            <p:cNvSpPr/>
            <p:nvPr/>
          </p:nvSpPr>
          <p:spPr>
            <a:xfrm>
              <a:off x="216119" y="4090857"/>
              <a:ext cx="2606840" cy="957326"/>
            </a:xfrm>
            <a:prstGeom prst="rect">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Emissionen bilanzieren</a:t>
              </a:r>
            </a:p>
            <a:p>
              <a:pPr marL="637200" marR="0" lvl="1"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Scope 1 und 2 </a:t>
              </a:r>
            </a:p>
            <a:p>
              <a:pPr marL="637200" marR="0" lvl="1"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8451A"/>
                  </a:solidFill>
                  <a:effectLst/>
                  <a:uLnTx/>
                  <a:uFillTx/>
                  <a:ea typeface="+mn-ea"/>
                  <a:cs typeface="+mn-cs"/>
                </a:rPr>
                <a:t>Ausgewählte</a:t>
              </a:r>
              <a:br>
                <a:rPr kumimoji="0" lang="en-GB" sz="1100" b="0" i="0" u="none" strike="noStrike" kern="1200" cap="none" spc="0" normalizeH="0" baseline="0" noProof="0" dirty="0">
                  <a:ln>
                    <a:noFill/>
                  </a:ln>
                  <a:solidFill>
                    <a:srgbClr val="38451A"/>
                  </a:solidFill>
                  <a:effectLst/>
                  <a:uLnTx/>
                  <a:uFillTx/>
                  <a:ea typeface="+mn-ea"/>
                  <a:cs typeface="+mn-cs"/>
                </a:rPr>
              </a:br>
              <a:r>
                <a:rPr kumimoji="0" lang="en-GB" sz="1100" b="0" i="0" u="none" strike="noStrike" kern="1200" cap="none" spc="0" normalizeH="0" baseline="0" noProof="0" dirty="0">
                  <a:ln>
                    <a:noFill/>
                  </a:ln>
                  <a:solidFill>
                    <a:srgbClr val="38451A"/>
                  </a:solidFill>
                  <a:effectLst/>
                  <a:uLnTx/>
                  <a:uFillTx/>
                  <a:ea typeface="+mn-ea"/>
                  <a:cs typeface="+mn-cs"/>
                </a:rPr>
                <a:t>Scope 3 Kategorien</a:t>
              </a:r>
            </a:p>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38451A"/>
                </a:solidFill>
                <a:effectLst/>
                <a:uLnTx/>
                <a:uFillTx/>
                <a:ea typeface="+mn-ea"/>
                <a:cs typeface="+mn-cs"/>
              </a:endParaRPr>
            </a:p>
          </p:txBody>
        </p:sp>
        <p:sp>
          <p:nvSpPr>
            <p:cNvPr id="17" name="Rechteck 16">
              <a:extLst>
                <a:ext uri="{FF2B5EF4-FFF2-40B4-BE49-F238E27FC236}">
                  <a16:creationId xmlns:a16="http://schemas.microsoft.com/office/drawing/2014/main" id="{AEB6FF72-143A-E14D-F4DB-92A1AF84045E}"/>
                </a:ext>
              </a:extLst>
            </p:cNvPr>
            <p:cNvSpPr/>
            <p:nvPr/>
          </p:nvSpPr>
          <p:spPr>
            <a:xfrm>
              <a:off x="5415245" y="4106834"/>
              <a:ext cx="2640184" cy="941350"/>
            </a:xfrm>
            <a:prstGeom prst="rect">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38451A"/>
                  </a:solidFill>
                  <a:effectLst/>
                  <a:uLnTx/>
                  <a:uFillTx/>
                  <a:ea typeface="+mn-ea"/>
                  <a:cs typeface="+mn-cs"/>
                </a:rPr>
                <a:t>Klimastrategie entwickeln</a:t>
              </a:r>
            </a:p>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Ziele definieren </a:t>
              </a:r>
            </a:p>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de-DE" sz="1100" dirty="0">
                  <a:solidFill>
                    <a:srgbClr val="38451A"/>
                  </a:solidFill>
                </a:rPr>
                <a:t>Kompensation als Ziel?</a:t>
              </a:r>
            </a:p>
          </p:txBody>
        </p:sp>
        <p:sp>
          <p:nvSpPr>
            <p:cNvPr id="18" name="Rechteck 17">
              <a:extLst>
                <a:ext uri="{FF2B5EF4-FFF2-40B4-BE49-F238E27FC236}">
                  <a16:creationId xmlns:a16="http://schemas.microsoft.com/office/drawing/2014/main" id="{F0F24CB4-262A-97F1-B033-6C76B0032010}"/>
                </a:ext>
              </a:extLst>
            </p:cNvPr>
            <p:cNvSpPr/>
            <p:nvPr/>
          </p:nvSpPr>
          <p:spPr>
            <a:xfrm>
              <a:off x="3020921" y="2994234"/>
              <a:ext cx="2191954" cy="648072"/>
            </a:xfrm>
            <a:prstGeom prst="rect">
              <a:avLst/>
            </a:prstGeom>
            <a:solidFill>
              <a:srgbClr val="3B6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white"/>
                  </a:solidFill>
                  <a:effectLst/>
                  <a:uLnTx/>
                  <a:uFillTx/>
                  <a:ea typeface="+mn-ea"/>
                  <a:cs typeface="+mn-cs"/>
                </a:rPr>
                <a:t>Managementsystem anpassen</a:t>
              </a:r>
              <a:endParaRPr kumimoji="0" lang="en-GB" sz="1400" b="0" i="0" u="none" strike="noStrike" kern="1200" cap="none" spc="0" normalizeH="0" baseline="0" noProof="0" dirty="0">
                <a:ln>
                  <a:noFill/>
                </a:ln>
                <a:solidFill>
                  <a:prstClr val="white"/>
                </a:solidFill>
                <a:effectLst/>
                <a:uLnTx/>
                <a:uFillTx/>
                <a:ea typeface="+mn-ea"/>
                <a:cs typeface="+mn-cs"/>
              </a:endParaRPr>
            </a:p>
          </p:txBody>
        </p:sp>
        <p:sp>
          <p:nvSpPr>
            <p:cNvPr id="19" name="Pfeil: nach rechts 18">
              <a:extLst>
                <a:ext uri="{FF2B5EF4-FFF2-40B4-BE49-F238E27FC236}">
                  <a16:creationId xmlns:a16="http://schemas.microsoft.com/office/drawing/2014/main" id="{859E06A3-33E5-9B7F-5892-FA0074353CBE}"/>
                </a:ext>
              </a:extLst>
            </p:cNvPr>
            <p:cNvSpPr/>
            <p:nvPr/>
          </p:nvSpPr>
          <p:spPr>
            <a:xfrm rot="5400000">
              <a:off x="67657" y="2744526"/>
              <a:ext cx="936104"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white"/>
                </a:solidFill>
                <a:effectLst/>
                <a:uLnTx/>
                <a:uFillTx/>
                <a:ea typeface="+mn-ea"/>
                <a:cs typeface="+mn-cs"/>
              </a:endParaRPr>
            </a:p>
          </p:txBody>
        </p:sp>
      </p:grpSp>
      <p:sp>
        <p:nvSpPr>
          <p:cNvPr id="8" name="Sprechblase: rechteckig mit abgerundeten Ecken 7">
            <a:extLst>
              <a:ext uri="{FF2B5EF4-FFF2-40B4-BE49-F238E27FC236}">
                <a16:creationId xmlns:a16="http://schemas.microsoft.com/office/drawing/2014/main" id="{C6622805-7842-8768-DED5-47E787E25775}"/>
              </a:ext>
            </a:extLst>
          </p:cNvPr>
          <p:cNvSpPr/>
          <p:nvPr/>
        </p:nvSpPr>
        <p:spPr>
          <a:xfrm>
            <a:off x="8976320" y="5552467"/>
            <a:ext cx="2687664" cy="648072"/>
          </a:xfrm>
          <a:prstGeom prst="wedgeRoundRectCallout">
            <a:avLst>
              <a:gd name="adj1" fmla="val 3170"/>
              <a:gd name="adj2" fmla="val -9769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dirty="0">
                <a:solidFill>
                  <a:schemeClr val="tx1"/>
                </a:solidFill>
              </a:rPr>
              <a:t>Das ist auch Teil eines erfolgreichen Veränderungsmanagements.</a:t>
            </a:r>
            <a:endParaRPr lang="de-DE" sz="1200" kern="0" dirty="0">
              <a:solidFill>
                <a:schemeClr val="tx1"/>
              </a:solidFill>
            </a:endParaRPr>
          </a:p>
        </p:txBody>
      </p:sp>
    </p:spTree>
    <p:extLst>
      <p:ext uri="{BB962C8B-B14F-4D97-AF65-F5344CB8AC3E}">
        <p14:creationId xmlns:p14="http://schemas.microsoft.com/office/powerpoint/2010/main" val="3719224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3AFD2-D8F8-99F0-07AA-D55DC39CDE07}"/>
              </a:ext>
            </a:extLst>
          </p:cNvPr>
          <p:cNvSpPr>
            <a:spLocks noGrp="1"/>
          </p:cNvSpPr>
          <p:nvPr>
            <p:ph type="title"/>
          </p:nvPr>
        </p:nvSpPr>
        <p:spPr/>
        <p:txBody>
          <a:bodyPr/>
          <a:lstStyle/>
          <a:p>
            <a:r>
              <a:rPr lang="de-DE" sz="2400" dirty="0"/>
              <a:t>Ressourcen und Leitfäden zum Thema </a:t>
            </a:r>
          </a:p>
        </p:txBody>
      </p:sp>
      <p:sp>
        <p:nvSpPr>
          <p:cNvPr id="4" name="Fußzeilenplatzhalter 3">
            <a:extLst>
              <a:ext uri="{FF2B5EF4-FFF2-40B4-BE49-F238E27FC236}">
                <a16:creationId xmlns:a16="http://schemas.microsoft.com/office/drawing/2014/main" id="{A958424F-FC9E-526A-A13D-3C08DE01119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C61B6807-F6E1-FB77-6093-72B61265B1C5}"/>
              </a:ext>
            </a:extLst>
          </p:cNvPr>
          <p:cNvSpPr>
            <a:spLocks noGrp="1"/>
          </p:cNvSpPr>
          <p:nvPr>
            <p:ph type="sldNum" sz="quarter" idx="4"/>
          </p:nvPr>
        </p:nvSpPr>
        <p:spPr/>
        <p:txBody>
          <a:bodyPr/>
          <a:lstStyle/>
          <a:p>
            <a:fld id="{894680D0-7A83-433A-9719-C4143F27F647}" type="slidenum">
              <a:rPr lang="de-DE" smtClean="0"/>
              <a:pPr/>
              <a:t>51</a:t>
            </a:fld>
            <a:endParaRPr lang="de-DE" dirty="0"/>
          </a:p>
        </p:txBody>
      </p:sp>
      <p:sp>
        <p:nvSpPr>
          <p:cNvPr id="7" name="Rechteck 6">
            <a:extLst>
              <a:ext uri="{FF2B5EF4-FFF2-40B4-BE49-F238E27FC236}">
                <a16:creationId xmlns:a16="http://schemas.microsoft.com/office/drawing/2014/main" id="{1D432D04-2C8D-3240-518D-DD477062B98B}"/>
              </a:ext>
            </a:extLst>
          </p:cNvPr>
          <p:cNvSpPr/>
          <p:nvPr/>
        </p:nvSpPr>
        <p:spPr bwMode="auto">
          <a:xfrm>
            <a:off x="7571897" y="2117531"/>
            <a:ext cx="4320000" cy="394575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Der Weg ist das Ziel</a:t>
            </a: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algn="l"/>
            <a:r>
              <a:rPr lang="de-DE" sz="1400" dirty="0">
                <a:solidFill>
                  <a:srgbClr val="000000"/>
                </a:solidFill>
              </a:rPr>
              <a:t>Es gibt bereits diverse gute Leitfäden, die Sie je nach Ausgangssituation als Unterstützung heranziehen können. </a:t>
            </a:r>
            <a:endParaRPr lang="de-DE" sz="1400" dirty="0">
              <a:solidFill>
                <a:srgbClr val="000000"/>
              </a:solidFill>
              <a:sym typeface="Wingdings" panose="05000000000000000000" pitchFamily="2" charset="2"/>
            </a:endParaRPr>
          </a:p>
          <a:p>
            <a:pPr algn="l"/>
            <a:endParaRPr lang="de-DE" sz="1400" dirty="0">
              <a:sym typeface="Wingdings" panose="05000000000000000000" pitchFamily="2" charset="2"/>
            </a:endParaRPr>
          </a:p>
          <a:p>
            <a:pPr algn="l"/>
            <a:r>
              <a:rPr lang="de-DE" sz="1400" dirty="0">
                <a:sym typeface="Wingdings" panose="05000000000000000000" pitchFamily="2" charset="2"/>
              </a:rPr>
              <a:t>Der Leitfaden vom </a:t>
            </a:r>
            <a:r>
              <a:rPr lang="de-DE" sz="1400" b="1" dirty="0">
                <a:sym typeface="Wingdings" panose="05000000000000000000" pitchFamily="2" charset="2"/>
              </a:rPr>
              <a:t>Deutschen Global Compact Network</a:t>
            </a:r>
            <a:r>
              <a:rPr lang="de-DE" sz="1400" dirty="0">
                <a:sym typeface="Wingdings" panose="05000000000000000000" pitchFamily="2" charset="2"/>
              </a:rPr>
              <a:t> bietet umfangreiche Informationen für Einsteiger und Fortgeschrittene.</a:t>
            </a:r>
          </a:p>
          <a:p>
            <a:pPr algn="l"/>
            <a:endParaRPr lang="de-DE" sz="1400" dirty="0">
              <a:sym typeface="Wingdings" panose="05000000000000000000" pitchFamily="2" charset="2"/>
            </a:endParaRPr>
          </a:p>
          <a:p>
            <a:pPr algn="l"/>
            <a:r>
              <a:rPr lang="de-DE" sz="1400" dirty="0">
                <a:sym typeface="Wingdings" panose="05000000000000000000" pitchFamily="2" charset="2"/>
              </a:rPr>
              <a:t>Der Leitfaden vom </a:t>
            </a:r>
            <a:r>
              <a:rPr lang="de-DE" sz="1400" b="1" dirty="0">
                <a:sym typeface="Wingdings" panose="05000000000000000000" pitchFamily="2" charset="2"/>
              </a:rPr>
              <a:t>Umweltbundesamt </a:t>
            </a:r>
            <a:r>
              <a:rPr lang="de-DE" sz="1400" dirty="0">
                <a:sym typeface="Wingdings" panose="05000000000000000000" pitchFamily="2" charset="2"/>
              </a:rPr>
              <a:t>richtet sich an Unternehmen, die bereits ein Umweltmanagementsystem etabliert haben. </a:t>
            </a:r>
          </a:p>
          <a:p>
            <a:pPr algn="l"/>
            <a:endParaRPr lang="de-DE" sz="1400" dirty="0">
              <a:sym typeface="Wingdings" panose="05000000000000000000" pitchFamily="2" charset="2"/>
            </a:endParaRPr>
          </a:p>
          <a:p>
            <a:pPr algn="l"/>
            <a:r>
              <a:rPr lang="de-DE" sz="1400" b="1" dirty="0">
                <a:sym typeface="Wingdings" panose="05000000000000000000" pitchFamily="2" charset="2"/>
              </a:rPr>
              <a:t>Klimareporting</a:t>
            </a:r>
            <a:r>
              <a:rPr lang="de-DE" sz="1400" dirty="0">
                <a:sym typeface="Wingdings" panose="05000000000000000000" pitchFamily="2" charset="2"/>
              </a:rPr>
              <a:t> und der Leitfaden </a:t>
            </a:r>
            <a:r>
              <a:rPr lang="de-DE" sz="1400" b="1" dirty="0">
                <a:sym typeface="Wingdings" panose="05000000000000000000" pitchFamily="2" charset="2"/>
              </a:rPr>
              <a:t>Corporate Carbon Footprint </a:t>
            </a:r>
            <a:r>
              <a:rPr lang="de-DE" sz="1400" dirty="0">
                <a:sym typeface="Wingdings" panose="05000000000000000000" pitchFamily="2" charset="2"/>
              </a:rPr>
              <a:t>sind etwas älter, aber noch genauso aktuell. </a:t>
            </a:r>
          </a:p>
        </p:txBody>
      </p:sp>
      <p:sp>
        <p:nvSpPr>
          <p:cNvPr id="3" name="Sprechblase: rechteckig mit abgerundeten Ecken 2">
            <a:extLst>
              <a:ext uri="{FF2B5EF4-FFF2-40B4-BE49-F238E27FC236}">
                <a16:creationId xmlns:a16="http://schemas.microsoft.com/office/drawing/2014/main" id="{3F650A1A-E68E-4106-55DE-072F15E1F87B}"/>
              </a:ext>
            </a:extLst>
          </p:cNvPr>
          <p:cNvSpPr/>
          <p:nvPr/>
        </p:nvSpPr>
        <p:spPr>
          <a:xfrm>
            <a:off x="7824192" y="1094124"/>
            <a:ext cx="2583933" cy="864321"/>
          </a:xfrm>
          <a:prstGeom prst="wedgeRoundRectCallout">
            <a:avLst>
              <a:gd name="adj1" fmla="val -71887"/>
              <a:gd name="adj2" fmla="val 4162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en-AU" sz="1200" dirty="0">
                <a:solidFill>
                  <a:schemeClr val="tx1"/>
                </a:solidFill>
                <a:latin typeface="Arial"/>
                <a:cs typeface="Arial" charset="0"/>
              </a:rPr>
              <a:t>Bleiben Sie auf dem Laufenden zu aktuellen Entwicklungen mit dem </a:t>
            </a:r>
            <a:r>
              <a:rPr lang="en-AU" sz="1200" dirty="0">
                <a:solidFill>
                  <a:schemeClr val="tx1"/>
                </a:solidFill>
                <a:latin typeface="Arial"/>
                <a:cs typeface="Arial" charset="0"/>
                <a:hlinkClick r:id="rId2">
                  <a:extLst>
                    <a:ext uri="{A12FA001-AC4F-418D-AE19-62706E023703}">
                      <ahyp:hlinkClr xmlns:ahyp="http://schemas.microsoft.com/office/drawing/2018/hyperlinkcolor" val="tx"/>
                    </a:ext>
                  </a:extLst>
                </a:hlinkClick>
              </a:rPr>
              <a:t>IZU Newsletter </a:t>
            </a:r>
            <a:r>
              <a:rPr lang="en-AU" sz="1200" dirty="0">
                <a:solidFill>
                  <a:schemeClr val="tx1"/>
                </a:solidFill>
                <a:latin typeface="Arial"/>
                <a:cs typeface="Arial" charset="0"/>
              </a:rPr>
              <a:t>und der </a:t>
            </a:r>
            <a:r>
              <a:rPr lang="en-AU" sz="1200" dirty="0">
                <a:solidFill>
                  <a:schemeClr val="tx1"/>
                </a:solidFill>
                <a:latin typeface="Arial"/>
                <a:cs typeface="Arial" charset="0"/>
                <a:hlinkClick r:id="rId3">
                  <a:extLst>
                    <a:ext uri="{A12FA001-AC4F-418D-AE19-62706E023703}">
                      <ahyp:hlinkClr xmlns:ahyp="http://schemas.microsoft.com/office/drawing/2018/hyperlinkcolor" val="tx"/>
                    </a:ext>
                  </a:extLst>
                </a:hlinkClick>
              </a:rPr>
              <a:t>Veranstaltungsübersicht</a:t>
            </a:r>
            <a:r>
              <a:rPr lang="en-AU" sz="1200" dirty="0">
                <a:solidFill>
                  <a:schemeClr val="tx1"/>
                </a:solidFill>
                <a:latin typeface="Arial"/>
                <a:cs typeface="Arial" charset="0"/>
              </a:rPr>
              <a:t> des IZU</a:t>
            </a:r>
          </a:p>
        </p:txBody>
      </p:sp>
      <p:grpSp>
        <p:nvGrpSpPr>
          <p:cNvPr id="22" name="Gruppieren 21">
            <a:extLst>
              <a:ext uri="{FF2B5EF4-FFF2-40B4-BE49-F238E27FC236}">
                <a16:creationId xmlns:a16="http://schemas.microsoft.com/office/drawing/2014/main" id="{4B415C2A-030D-4773-8B07-52DB00A446E0}"/>
              </a:ext>
            </a:extLst>
          </p:cNvPr>
          <p:cNvGrpSpPr/>
          <p:nvPr/>
        </p:nvGrpSpPr>
        <p:grpSpPr>
          <a:xfrm>
            <a:off x="695400" y="2126184"/>
            <a:ext cx="6341092" cy="3796778"/>
            <a:chOff x="695400" y="2126184"/>
            <a:chExt cx="6341092" cy="3796778"/>
          </a:xfrm>
        </p:grpSpPr>
        <p:sp>
          <p:nvSpPr>
            <p:cNvPr id="20" name="Rechteck 19">
              <a:extLst>
                <a:ext uri="{FF2B5EF4-FFF2-40B4-BE49-F238E27FC236}">
                  <a16:creationId xmlns:a16="http://schemas.microsoft.com/office/drawing/2014/main" id="{37FBF615-C144-4C91-9865-B1B7F326DA17}"/>
                </a:ext>
              </a:extLst>
            </p:cNvPr>
            <p:cNvSpPr/>
            <p:nvPr/>
          </p:nvSpPr>
          <p:spPr>
            <a:xfrm>
              <a:off x="3010805" y="2126185"/>
              <a:ext cx="1704539" cy="233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hangingPunct="1"/>
              <a:endParaRPr lang="de-DE" dirty="0">
                <a:solidFill>
                  <a:srgbClr val="FFFFFF"/>
                </a:solidFill>
                <a:latin typeface="Calibri"/>
              </a:endParaRPr>
            </a:p>
          </p:txBody>
        </p:sp>
        <p:grpSp>
          <p:nvGrpSpPr>
            <p:cNvPr id="14" name="Gruppieren 13">
              <a:extLst>
                <a:ext uri="{FF2B5EF4-FFF2-40B4-BE49-F238E27FC236}">
                  <a16:creationId xmlns:a16="http://schemas.microsoft.com/office/drawing/2014/main" id="{019685E0-2850-4C93-B0BD-F4D3E7F6527D}"/>
                </a:ext>
              </a:extLst>
            </p:cNvPr>
            <p:cNvGrpSpPr/>
            <p:nvPr/>
          </p:nvGrpSpPr>
          <p:grpSpPr>
            <a:xfrm>
              <a:off x="695400" y="2126184"/>
              <a:ext cx="6341092" cy="3796778"/>
              <a:chOff x="537399" y="1513833"/>
              <a:chExt cx="6341092" cy="3796778"/>
            </a:xfrm>
          </p:grpSpPr>
          <p:grpSp>
            <p:nvGrpSpPr>
              <p:cNvPr id="8" name="Gruppieren 7">
                <a:extLst>
                  <a:ext uri="{FF2B5EF4-FFF2-40B4-BE49-F238E27FC236}">
                    <a16:creationId xmlns:a16="http://schemas.microsoft.com/office/drawing/2014/main" id="{751DD826-9188-4528-B942-95A058793935}"/>
                  </a:ext>
                </a:extLst>
              </p:cNvPr>
              <p:cNvGrpSpPr/>
              <p:nvPr/>
            </p:nvGrpSpPr>
            <p:grpSpPr>
              <a:xfrm>
                <a:off x="537399" y="1519733"/>
                <a:ext cx="1704539" cy="2333047"/>
                <a:chOff x="537399" y="1519733"/>
                <a:chExt cx="1704539" cy="2333047"/>
              </a:xfrm>
            </p:grpSpPr>
            <p:pic>
              <p:nvPicPr>
                <p:cNvPr id="16" name="Grafik 15">
                  <a:extLst>
                    <a:ext uri="{FF2B5EF4-FFF2-40B4-BE49-F238E27FC236}">
                      <a16:creationId xmlns:a16="http://schemas.microsoft.com/office/drawing/2014/main" id="{319E4756-7673-6F10-6350-AD6CD7A80D2F}"/>
                    </a:ext>
                  </a:extLst>
                </p:cNvPr>
                <p:cNvPicPr>
                  <a:picLocks noChangeAspect="1"/>
                </p:cNvPicPr>
                <p:nvPr/>
              </p:nvPicPr>
              <p:blipFill>
                <a:blip r:embed="rId4"/>
                <a:stretch>
                  <a:fillRect/>
                </a:stretch>
              </p:blipFill>
              <p:spPr>
                <a:xfrm>
                  <a:off x="574632" y="1554094"/>
                  <a:ext cx="1614869" cy="2263071"/>
                </a:xfrm>
                <a:prstGeom prst="rect">
                  <a:avLst/>
                </a:prstGeom>
              </p:spPr>
            </p:pic>
            <p:sp>
              <p:nvSpPr>
                <p:cNvPr id="10" name="Rechteck 9">
                  <a:extLst>
                    <a:ext uri="{FF2B5EF4-FFF2-40B4-BE49-F238E27FC236}">
                      <a16:creationId xmlns:a16="http://schemas.microsoft.com/office/drawing/2014/main" id="{BCAEE71A-E4CF-A56F-19BC-F1A43F5AA4C3}"/>
                    </a:ext>
                  </a:extLst>
                </p:cNvPr>
                <p:cNvSpPr/>
                <p:nvPr/>
              </p:nvSpPr>
              <p:spPr>
                <a:xfrm>
                  <a:off x="537399" y="1519733"/>
                  <a:ext cx="1704539" cy="233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hangingPunct="1"/>
                  <a:endParaRPr lang="de-DE" dirty="0">
                    <a:solidFill>
                      <a:srgbClr val="FFFFFF"/>
                    </a:solidFill>
                    <a:latin typeface="Calibri"/>
                  </a:endParaRPr>
                </a:p>
              </p:txBody>
            </p:sp>
          </p:grpSp>
          <p:sp>
            <p:nvSpPr>
              <p:cNvPr id="11" name="Textfeld 10">
                <a:extLst>
                  <a:ext uri="{FF2B5EF4-FFF2-40B4-BE49-F238E27FC236}">
                    <a16:creationId xmlns:a16="http://schemas.microsoft.com/office/drawing/2014/main" id="{DABB113B-F761-EB78-26EE-33E42E5721DD}"/>
                  </a:ext>
                </a:extLst>
              </p:cNvPr>
              <p:cNvSpPr txBox="1"/>
              <p:nvPr/>
            </p:nvSpPr>
            <p:spPr>
              <a:xfrm>
                <a:off x="2852804" y="3925616"/>
                <a:ext cx="1704539" cy="1384995"/>
              </a:xfrm>
              <a:prstGeom prst="rect">
                <a:avLst/>
              </a:prstGeom>
              <a:noFill/>
            </p:spPr>
            <p:txBody>
              <a:bodyPr wrap="square">
                <a:spAutoFit/>
              </a:bodyPr>
              <a:lstStyle/>
              <a:p>
                <a:pPr algn="l">
                  <a:buClr>
                    <a:srgbClr val="81B23E"/>
                  </a:buClr>
                </a:pPr>
                <a:r>
                  <a:rPr lang="de-DE" sz="1200" dirty="0">
                    <a:hlinkClick r:id="rId5">
                      <a:extLst>
                        <a:ext uri="{A12FA001-AC4F-418D-AE19-62706E023703}">
                          <ahyp:hlinkClr xmlns:ahyp="http://schemas.microsoft.com/office/drawing/2018/hyperlinkcolor" val="tx"/>
                        </a:ext>
                      </a:extLst>
                    </a:hlinkClick>
                  </a:rPr>
                  <a:t>Klimamanagement in Unternehmen: Entwicklung eines Bausteins auf Grundlage des Umweltmanagement-systems EMAS</a:t>
                </a:r>
                <a:endParaRPr lang="de-DE" sz="1200" dirty="0"/>
              </a:p>
            </p:txBody>
          </p:sp>
          <p:sp>
            <p:nvSpPr>
              <p:cNvPr id="12" name="Textfeld 11">
                <a:extLst>
                  <a:ext uri="{FF2B5EF4-FFF2-40B4-BE49-F238E27FC236}">
                    <a16:creationId xmlns:a16="http://schemas.microsoft.com/office/drawing/2014/main" id="{D6D67C34-C21F-1E72-E32C-3412F2A90A30}"/>
                  </a:ext>
                </a:extLst>
              </p:cNvPr>
              <p:cNvSpPr txBox="1"/>
              <p:nvPr/>
            </p:nvSpPr>
            <p:spPr>
              <a:xfrm>
                <a:off x="550369" y="3903718"/>
                <a:ext cx="1704539" cy="830997"/>
              </a:xfrm>
              <a:prstGeom prst="rect">
                <a:avLst/>
              </a:prstGeom>
              <a:noFill/>
            </p:spPr>
            <p:txBody>
              <a:bodyPr wrap="square">
                <a:spAutoFit/>
              </a:bodyPr>
              <a:lstStyle/>
              <a:p>
                <a:pPr algn="l"/>
                <a:r>
                  <a:rPr lang="de-DE" sz="1200" dirty="0">
                    <a:hlinkClick r:id="rId6">
                      <a:extLst>
                        <a:ext uri="{A12FA001-AC4F-418D-AE19-62706E023703}">
                          <ahyp:hlinkClr xmlns:ahyp="http://schemas.microsoft.com/office/drawing/2018/hyperlinkcolor" val="tx"/>
                        </a:ext>
                      </a:extLst>
                    </a:hlinkClick>
                  </a:rPr>
                  <a:t>Einführung Klimamanagement Deutsches Global Compact Network</a:t>
                </a:r>
                <a:endParaRPr lang="de-DE" sz="1200" dirty="0"/>
              </a:p>
            </p:txBody>
          </p:sp>
          <p:pic>
            <p:nvPicPr>
              <p:cNvPr id="13" name="Grafik 12">
                <a:extLst>
                  <a:ext uri="{FF2B5EF4-FFF2-40B4-BE49-F238E27FC236}">
                    <a16:creationId xmlns:a16="http://schemas.microsoft.com/office/drawing/2014/main" id="{AC05200B-0F6B-4BBB-7AAA-24F51DE7E1F2}"/>
                  </a:ext>
                </a:extLst>
              </p:cNvPr>
              <p:cNvPicPr>
                <a:picLocks noChangeAspect="1"/>
              </p:cNvPicPr>
              <p:nvPr/>
            </p:nvPicPr>
            <p:blipFill rotWithShape="1">
              <a:blip r:embed="rId7"/>
              <a:srcRect t="932" b="1278"/>
              <a:stretch/>
            </p:blipFill>
            <p:spPr>
              <a:xfrm>
                <a:off x="2902651" y="1524836"/>
                <a:ext cx="1614868" cy="2311042"/>
              </a:xfrm>
              <a:prstGeom prst="rect">
                <a:avLst/>
              </a:prstGeom>
              <a:ln>
                <a:noFill/>
              </a:ln>
            </p:spPr>
          </p:pic>
          <p:sp>
            <p:nvSpPr>
              <p:cNvPr id="18" name="Textfeld 17">
                <a:extLst>
                  <a:ext uri="{FF2B5EF4-FFF2-40B4-BE49-F238E27FC236}">
                    <a16:creationId xmlns:a16="http://schemas.microsoft.com/office/drawing/2014/main" id="{0A63B52E-F79E-3C3B-B3F3-22020AD624C0}"/>
                  </a:ext>
                </a:extLst>
              </p:cNvPr>
              <p:cNvSpPr txBox="1"/>
              <p:nvPr/>
            </p:nvSpPr>
            <p:spPr>
              <a:xfrm>
                <a:off x="5173952" y="3963660"/>
                <a:ext cx="1704539" cy="1200329"/>
              </a:xfrm>
              <a:prstGeom prst="rect">
                <a:avLst/>
              </a:prstGeom>
              <a:noFill/>
            </p:spPr>
            <p:txBody>
              <a:bodyPr wrap="square" rtlCol="0">
                <a:spAutoFit/>
              </a:bodyPr>
              <a:lstStyle/>
              <a:p>
                <a:pPr algn="l"/>
                <a:r>
                  <a:rPr lang="de-DE" sz="1200" dirty="0">
                    <a:hlinkClick r:id="rId8">
                      <a:extLst>
                        <a:ext uri="{A12FA001-AC4F-418D-AE19-62706E023703}">
                          <ahyp:hlinkClr xmlns:ahyp="http://schemas.microsoft.com/office/drawing/2018/hyperlinkcolor" val="tx"/>
                        </a:ext>
                      </a:extLst>
                    </a:hlinkClick>
                  </a:rPr>
                  <a:t>Leitfaden Corporate Carbon Footprint, Dienstleistungs-gesellschaft der Norddeutschen Wirtschaft mbH</a:t>
                </a:r>
                <a:endParaRPr lang="de-DE" sz="1200" dirty="0"/>
              </a:p>
            </p:txBody>
          </p:sp>
          <p:grpSp>
            <p:nvGrpSpPr>
              <p:cNvPr id="9" name="Gruppieren 8">
                <a:extLst>
                  <a:ext uri="{FF2B5EF4-FFF2-40B4-BE49-F238E27FC236}">
                    <a16:creationId xmlns:a16="http://schemas.microsoft.com/office/drawing/2014/main" id="{6F9B25B2-9ACA-41C5-A8DF-C7C57A53E09F}"/>
                  </a:ext>
                </a:extLst>
              </p:cNvPr>
              <p:cNvGrpSpPr/>
              <p:nvPr/>
            </p:nvGrpSpPr>
            <p:grpSpPr>
              <a:xfrm>
                <a:off x="5173952" y="1513833"/>
                <a:ext cx="1704539" cy="2333048"/>
                <a:chOff x="5173952" y="1513833"/>
                <a:chExt cx="1704539" cy="2333048"/>
              </a:xfrm>
            </p:grpSpPr>
            <p:pic>
              <p:nvPicPr>
                <p:cNvPr id="17" name="Grafik 16">
                  <a:extLst>
                    <a:ext uri="{FF2B5EF4-FFF2-40B4-BE49-F238E27FC236}">
                      <a16:creationId xmlns:a16="http://schemas.microsoft.com/office/drawing/2014/main" id="{6BFA8C1B-11A9-D476-1D19-D5DB5F0C0F95}"/>
                    </a:ext>
                  </a:extLst>
                </p:cNvPr>
                <p:cNvPicPr>
                  <a:picLocks noChangeAspect="1"/>
                </p:cNvPicPr>
                <p:nvPr/>
              </p:nvPicPr>
              <p:blipFill rotWithShape="1">
                <a:blip r:embed="rId9"/>
                <a:srcRect l="1" r="-1849"/>
                <a:stretch/>
              </p:blipFill>
              <p:spPr>
                <a:xfrm>
                  <a:off x="5210925" y="1513833"/>
                  <a:ext cx="1651415" cy="2333048"/>
                </a:xfrm>
                <a:prstGeom prst="rect">
                  <a:avLst/>
                </a:prstGeom>
                <a:ln>
                  <a:noFill/>
                </a:ln>
              </p:spPr>
            </p:pic>
            <p:sp>
              <p:nvSpPr>
                <p:cNvPr id="21" name="Rechteck 20">
                  <a:extLst>
                    <a:ext uri="{FF2B5EF4-FFF2-40B4-BE49-F238E27FC236}">
                      <a16:creationId xmlns:a16="http://schemas.microsoft.com/office/drawing/2014/main" id="{E3A90869-F712-40A0-940D-6A565265ACC4}"/>
                    </a:ext>
                  </a:extLst>
                </p:cNvPr>
                <p:cNvSpPr/>
                <p:nvPr/>
              </p:nvSpPr>
              <p:spPr>
                <a:xfrm>
                  <a:off x="5173952" y="1513834"/>
                  <a:ext cx="1704539" cy="233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hangingPunct="1"/>
                  <a:endParaRPr lang="de-DE" dirty="0">
                    <a:solidFill>
                      <a:srgbClr val="FFFFFF"/>
                    </a:solidFill>
                    <a:latin typeface="Calibri"/>
                  </a:endParaRPr>
                </a:p>
              </p:txBody>
            </p:sp>
          </p:grpSp>
        </p:grpSp>
      </p:grpSp>
    </p:spTree>
    <p:extLst>
      <p:ext uri="{BB962C8B-B14F-4D97-AF65-F5344CB8AC3E}">
        <p14:creationId xmlns:p14="http://schemas.microsoft.com/office/powerpoint/2010/main" val="1577875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6341BDA-348F-3EE5-C695-E74DDC8CB9B8}"/>
              </a:ext>
            </a:extLst>
          </p:cNvPr>
          <p:cNvSpPr>
            <a:spLocks noGrp="1"/>
          </p:cNvSpPr>
          <p:nvPr>
            <p:ph type="body" sz="quarter" idx="13"/>
          </p:nvPr>
        </p:nvSpPr>
        <p:spPr>
          <a:xfrm>
            <a:off x="550800" y="2223368"/>
            <a:ext cx="3513200" cy="3797672"/>
          </a:xfrm>
        </p:spPr>
        <p:txBody>
          <a:bodyPr>
            <a:normAutofit/>
          </a:bodyPr>
          <a:lstStyle/>
          <a:p>
            <a:pPr marL="0" indent="0">
              <a:buNone/>
            </a:pPr>
            <a:r>
              <a:rPr lang="de-DE" sz="1400" dirty="0"/>
              <a:t>Leitfäden</a:t>
            </a:r>
          </a:p>
          <a:p>
            <a:pPr lvl="1">
              <a:buFont typeface="Arial" panose="020B0604020202020204" pitchFamily="34" charset="0"/>
              <a:buChar char="•"/>
            </a:pPr>
            <a:r>
              <a:rPr lang="de-DE" sz="1100" dirty="0">
                <a:hlinkClick r:id="rId2">
                  <a:extLst>
                    <a:ext uri="{A12FA001-AC4F-418D-AE19-62706E023703}">
                      <ahyp:hlinkClr xmlns:ahyp="http://schemas.microsoft.com/office/drawing/2018/hyperlinkcolor" val="tx"/>
                    </a:ext>
                  </a:extLst>
                </a:hlinkClick>
              </a:rPr>
              <a:t>Einführung Klimamanagement_Deutsches Global Compact Network</a:t>
            </a:r>
            <a:endParaRPr lang="de-DE" sz="1100" dirty="0"/>
          </a:p>
          <a:p>
            <a:pPr lvl="1">
              <a:buFont typeface="Arial" panose="020B0604020202020204" pitchFamily="34" charset="0"/>
              <a:buChar char="•"/>
            </a:pPr>
            <a:r>
              <a:rPr lang="de-DE" sz="1100" dirty="0">
                <a:hlinkClick r:id="rId3">
                  <a:extLst>
                    <a:ext uri="{A12FA001-AC4F-418D-AE19-62706E023703}">
                      <ahyp:hlinkClr xmlns:ahyp="http://schemas.microsoft.com/office/drawing/2018/hyperlinkcolor" val="tx"/>
                    </a:ext>
                  </a:extLst>
                </a:hlinkClick>
              </a:rPr>
              <a:t>Klimamanagement in Unternehmen: Entwicklung eines Bausteins auf Grundlage des Umweltmanagementsystems EMAS</a:t>
            </a:r>
            <a:endParaRPr lang="de-DE" sz="1100" dirty="0"/>
          </a:p>
          <a:p>
            <a:pPr lvl="1">
              <a:buFont typeface="Arial" panose="020B0604020202020204" pitchFamily="34" charset="0"/>
              <a:buChar char="•"/>
            </a:pPr>
            <a:r>
              <a:rPr lang="de-DE" sz="1100" dirty="0">
                <a:hlinkClick r:id="rId4">
                  <a:extLst>
                    <a:ext uri="{A12FA001-AC4F-418D-AE19-62706E023703}">
                      <ahyp:hlinkClr xmlns:ahyp="http://schemas.microsoft.com/office/drawing/2018/hyperlinkcolor" val="tx"/>
                    </a:ext>
                  </a:extLst>
                </a:hlinkClick>
              </a:rPr>
              <a:t>Leitfaden Corporate Carbon Footprint, Dienstleistungsgesellschaft der Norddeutschen, Wirtschaft mbH</a:t>
            </a:r>
            <a:endParaRPr lang="de-DE" sz="1100" dirty="0"/>
          </a:p>
          <a:p>
            <a:pPr lvl="1">
              <a:buFont typeface="Arial" panose="020B0604020202020204" pitchFamily="34" charset="0"/>
              <a:buChar char="•"/>
            </a:pPr>
            <a:endParaRPr lang="de-DE" sz="1100" dirty="0">
              <a:solidFill>
                <a:srgbClr val="000000"/>
              </a:solidFill>
            </a:endParaRPr>
          </a:p>
          <a:p>
            <a:pPr lvl="1"/>
            <a:endParaRPr lang="de-DE" sz="1100" dirty="0"/>
          </a:p>
          <a:p>
            <a:pPr lvl="1"/>
            <a:endParaRPr lang="de-DE" sz="1100" dirty="0"/>
          </a:p>
          <a:p>
            <a:endParaRPr lang="de-DE" sz="1600" dirty="0"/>
          </a:p>
        </p:txBody>
      </p:sp>
      <p:sp>
        <p:nvSpPr>
          <p:cNvPr id="7" name="Inhaltsplatzhalter 6"/>
          <p:cNvSpPr>
            <a:spLocks noGrp="1"/>
          </p:cNvSpPr>
          <p:nvPr>
            <p:ph sz="quarter" idx="37"/>
          </p:nvPr>
        </p:nvSpPr>
        <p:spPr>
          <a:xfrm>
            <a:off x="550800" y="1628552"/>
            <a:ext cx="3528976" cy="467816"/>
          </a:xfrm>
          <a:solidFill>
            <a:srgbClr val="3B687F"/>
          </a:solidFill>
        </p:spPr>
        <p:txBody>
          <a:bodyPr/>
          <a:lstStyle/>
          <a:p>
            <a:r>
              <a:rPr lang="de-DE" dirty="0">
                <a:solidFill>
                  <a:srgbClr val="FFFFFF"/>
                </a:solidFill>
                <a:hlinkClick r:id="rId5" action="ppaction://hlinksldjump">
                  <a:extLst>
                    <a:ext uri="{A12FA001-AC4F-418D-AE19-62706E023703}">
                      <ahyp:hlinkClr xmlns:ahyp="http://schemas.microsoft.com/office/drawing/2018/hyperlinkcolor" val="tx"/>
                    </a:ext>
                  </a:extLst>
                </a:hlinkClick>
              </a:rPr>
              <a:t>Einführung</a:t>
            </a:r>
            <a:endParaRPr lang="de-DE" dirty="0">
              <a:solidFill>
                <a:srgbClr val="FFFFFF"/>
              </a:solidFill>
            </a:endParaRPr>
          </a:p>
        </p:txBody>
      </p:sp>
      <p:sp>
        <p:nvSpPr>
          <p:cNvPr id="6" name="Textplatzhalter 5">
            <a:extLst>
              <a:ext uri="{FF2B5EF4-FFF2-40B4-BE49-F238E27FC236}">
                <a16:creationId xmlns:a16="http://schemas.microsoft.com/office/drawing/2014/main" id="{52B2C7F8-8DD5-8197-9A2F-1624F50E3165}"/>
              </a:ext>
            </a:extLst>
          </p:cNvPr>
          <p:cNvSpPr>
            <a:spLocks noGrp="1"/>
          </p:cNvSpPr>
          <p:nvPr>
            <p:ph type="body" sz="quarter" idx="42"/>
          </p:nvPr>
        </p:nvSpPr>
        <p:spPr/>
        <p:txBody>
          <a:bodyPr>
            <a:normAutofit/>
          </a:bodyPr>
          <a:lstStyle/>
          <a:p>
            <a:pPr marL="0" indent="0">
              <a:buNone/>
            </a:pPr>
            <a:r>
              <a:rPr lang="it-IT" sz="1400" dirty="0"/>
              <a:t>Standards</a:t>
            </a:r>
            <a:endParaRPr lang="it-IT" sz="1400" dirty="0">
              <a:hlinkClick r:id="rId6">
                <a:extLst>
                  <a:ext uri="{A12FA001-AC4F-418D-AE19-62706E023703}">
                    <ahyp:hlinkClr xmlns:ahyp="http://schemas.microsoft.com/office/drawing/2018/hyperlinkcolor" val="tx"/>
                  </a:ext>
                </a:extLst>
              </a:hlinkClick>
            </a:endParaRPr>
          </a:p>
          <a:p>
            <a:pPr marL="514350" lvl="1" indent="-285750">
              <a:buFont typeface="Arial" panose="020B0604020202020204" pitchFamily="34" charset="0"/>
              <a:buChar char="•"/>
            </a:pPr>
            <a:r>
              <a:rPr lang="it-IT" sz="1100" dirty="0">
                <a:hlinkClick r:id="rId6">
                  <a:extLst>
                    <a:ext uri="{A12FA001-AC4F-418D-AE19-62706E023703}">
                      <ahyp:hlinkClr xmlns:ahyp="http://schemas.microsoft.com/office/drawing/2018/hyperlinkcolor" val="tx"/>
                    </a:ext>
                  </a:extLst>
                </a:hlinkClick>
              </a:rPr>
              <a:t>GHG </a:t>
            </a:r>
            <a:r>
              <a:rPr lang="it-IT" sz="1100" dirty="0" err="1">
                <a:hlinkClick r:id="rId6">
                  <a:extLst>
                    <a:ext uri="{A12FA001-AC4F-418D-AE19-62706E023703}">
                      <ahyp:hlinkClr xmlns:ahyp="http://schemas.microsoft.com/office/drawing/2018/hyperlinkcolor" val="tx"/>
                    </a:ext>
                  </a:extLst>
                </a:hlinkClick>
              </a:rPr>
              <a:t>Protocol</a:t>
            </a:r>
            <a:r>
              <a:rPr lang="it-IT" sz="1100" dirty="0">
                <a:hlinkClick r:id="rId6">
                  <a:extLst>
                    <a:ext uri="{A12FA001-AC4F-418D-AE19-62706E023703}">
                      <ahyp:hlinkClr xmlns:ahyp="http://schemas.microsoft.com/office/drawing/2018/hyperlinkcolor" val="tx"/>
                    </a:ext>
                  </a:extLst>
                </a:hlinkClick>
              </a:rPr>
              <a:t> – Corporate Standard (2004)</a:t>
            </a:r>
            <a:r>
              <a:rPr lang="it-IT" sz="1100" dirty="0"/>
              <a:t> </a:t>
            </a:r>
          </a:p>
          <a:p>
            <a:pPr marL="514350" lvl="1" indent="-285750">
              <a:buFont typeface="Arial" panose="020B0604020202020204" pitchFamily="34" charset="0"/>
              <a:buChar char="•"/>
            </a:pPr>
            <a:r>
              <a:rPr lang="de-DE" sz="1100" dirty="0">
                <a:hlinkClick r:id="rId7"/>
              </a:rPr>
              <a:t>GHG Protocol </a:t>
            </a:r>
            <a:r>
              <a:rPr lang="de-DE" sz="1100" dirty="0" err="1">
                <a:hlinkClick r:id="rId7"/>
              </a:rPr>
              <a:t>Scope</a:t>
            </a:r>
            <a:r>
              <a:rPr lang="de-DE" sz="1100" dirty="0">
                <a:hlinkClick r:id="rId7"/>
              </a:rPr>
              <a:t> 2: Orientierungshilfe zur Anwendung von ISO14064-1 (2013) </a:t>
            </a:r>
            <a:endParaRPr lang="it-IT" sz="1600" dirty="0"/>
          </a:p>
          <a:p>
            <a:pPr>
              <a:buFont typeface="Arial" panose="020B0604020202020204" pitchFamily="34" charset="0"/>
              <a:buChar char="•"/>
            </a:pPr>
            <a:endParaRPr lang="de-DE" sz="1400" dirty="0"/>
          </a:p>
          <a:p>
            <a:pPr marL="0" indent="0">
              <a:buNone/>
            </a:pPr>
            <a:r>
              <a:rPr lang="de-DE" sz="1400" dirty="0"/>
              <a:t>Weiterführende Informationen</a:t>
            </a:r>
            <a:endParaRPr lang="it-IT" sz="1050" dirty="0"/>
          </a:p>
          <a:p>
            <a:pPr marL="514350" marR="0" lvl="1" indent="-285750" algn="l" defTabSz="914400" rtl="0" eaLnBrk="1" fontAlgn="base" latinLnBrk="0" hangingPunct="1">
              <a:lnSpc>
                <a:spcPts val="1600"/>
              </a:lnSpc>
              <a:spcBef>
                <a:spcPts val="800"/>
              </a:spcBef>
              <a:spcAft>
                <a:spcPct val="0"/>
              </a:spcAft>
              <a:buClr>
                <a:srgbClr val="000000"/>
              </a:buClr>
              <a:buSzTx/>
              <a:buFont typeface="Arial" panose="020B0604020202020204" pitchFamily="34" charset="0"/>
              <a:buChar char="•"/>
              <a:tabLst/>
              <a:defRPr/>
            </a:pPr>
            <a:r>
              <a:rPr kumimoji="0" lang="de-DE" sz="1100" b="0" i="0" u="none" strike="noStrike" kern="0" cap="none" spc="0" normalizeH="0" baseline="0" noProof="0" dirty="0" err="1">
                <a:ln>
                  <a:noFill/>
                </a:ln>
                <a:solidFill>
                  <a:srgbClr val="000000"/>
                </a:solidFill>
                <a:effectLst/>
                <a:uLnTx/>
                <a:uFillTx/>
                <a:latin typeface="Arial"/>
                <a:ea typeface="ＭＳ Ｐゴシック"/>
                <a:hlinkClick r:id="rId8"/>
              </a:rPr>
              <a:t>Klimareporting</a:t>
            </a:r>
            <a:r>
              <a:rPr kumimoji="0" lang="de-DE" sz="1100" b="0" i="0" u="none" strike="noStrike" kern="0" cap="none" spc="0" normalizeH="0" baseline="0" noProof="0" dirty="0">
                <a:ln>
                  <a:noFill/>
                </a:ln>
                <a:solidFill>
                  <a:srgbClr val="000000"/>
                </a:solidFill>
                <a:effectLst/>
                <a:uLnTx/>
                <a:uFillTx/>
                <a:latin typeface="Arial"/>
                <a:ea typeface="ＭＳ Ｐゴシック"/>
                <a:hlinkClick r:id="rId8"/>
              </a:rPr>
              <a:t>, Die 15 Scope 3 Kategorien nach dem GHG Protocol</a:t>
            </a:r>
            <a:endParaRPr kumimoji="0" lang="it-IT" sz="1100" b="0" i="0" u="none" strike="noStrike" kern="0" cap="none" spc="0" normalizeH="0" baseline="0" noProof="0" dirty="0">
              <a:ln>
                <a:noFill/>
              </a:ln>
              <a:solidFill>
                <a:srgbClr val="000000"/>
              </a:solidFill>
              <a:effectLst/>
              <a:uLnTx/>
              <a:uFillTx/>
              <a:latin typeface="Arial"/>
              <a:ea typeface="ＭＳ Ｐゴシック"/>
            </a:endParaRPr>
          </a:p>
          <a:p>
            <a:pPr marL="0" indent="0">
              <a:buNone/>
            </a:pPr>
            <a:endParaRPr lang="it-IT" sz="1400" dirty="0"/>
          </a:p>
          <a:p>
            <a:pPr marL="514350" lvl="1" indent="-285750">
              <a:buFont typeface="Wingdings" panose="05000000000000000000" pitchFamily="2" charset="2"/>
              <a:buChar char="§"/>
            </a:pPr>
            <a:endParaRPr lang="de-DE" sz="1100" dirty="0">
              <a:hlinkClick r:id="rId9">
                <a:extLst>
                  <a:ext uri="{A12FA001-AC4F-418D-AE19-62706E023703}">
                    <ahyp:hlinkClr xmlns:ahyp="http://schemas.microsoft.com/office/drawing/2018/hyperlinkcolor" val="tx"/>
                  </a:ext>
                </a:extLst>
              </a:hlinkClick>
            </a:endParaRPr>
          </a:p>
          <a:p>
            <a:pPr marL="514350" lvl="1" indent="-285750">
              <a:buFont typeface="Wingdings" panose="05000000000000000000" pitchFamily="2" charset="2"/>
              <a:buChar char="§"/>
            </a:pPr>
            <a:endParaRPr lang="de-DE" sz="1100" dirty="0">
              <a:hlinkClick r:id="rId9">
                <a:extLst>
                  <a:ext uri="{A12FA001-AC4F-418D-AE19-62706E023703}">
                    <ahyp:hlinkClr xmlns:ahyp="http://schemas.microsoft.com/office/drawing/2018/hyperlinkcolor" val="tx"/>
                  </a:ext>
                </a:extLst>
              </a:hlinkClick>
            </a:endParaRPr>
          </a:p>
          <a:p>
            <a:pPr marL="0" indent="0">
              <a:buNone/>
            </a:pPr>
            <a:endParaRPr lang="de-DE" sz="1400" dirty="0"/>
          </a:p>
          <a:p>
            <a:pPr marL="228600" lvl="1" indent="0">
              <a:buNone/>
            </a:pPr>
            <a:endParaRPr lang="de-DE" sz="1100" dirty="0"/>
          </a:p>
        </p:txBody>
      </p:sp>
      <p:sp>
        <p:nvSpPr>
          <p:cNvPr id="8" name="Textplatzhalter 7">
            <a:extLst>
              <a:ext uri="{FF2B5EF4-FFF2-40B4-BE49-F238E27FC236}">
                <a16:creationId xmlns:a16="http://schemas.microsoft.com/office/drawing/2014/main" id="{75CD79A5-4E79-E668-345D-5F1DC7BBA20D}"/>
              </a:ext>
            </a:extLst>
          </p:cNvPr>
          <p:cNvSpPr>
            <a:spLocks noGrp="1"/>
          </p:cNvSpPr>
          <p:nvPr>
            <p:ph type="body" sz="quarter" idx="43"/>
          </p:nvPr>
        </p:nvSpPr>
        <p:spPr>
          <a:xfrm>
            <a:off x="7920203" y="2223616"/>
            <a:ext cx="3887797" cy="3797672"/>
          </a:xfrm>
        </p:spPr>
        <p:txBody>
          <a:bodyPr>
            <a:noAutofit/>
          </a:bodyPr>
          <a:lstStyle/>
          <a:p>
            <a:pPr marL="0" indent="0">
              <a:buNone/>
            </a:pPr>
            <a:r>
              <a:rPr lang="de-DE" sz="1400" dirty="0"/>
              <a:t>Leitfäden</a:t>
            </a:r>
            <a:endParaRPr lang="de-DE" sz="1400" dirty="0">
              <a:hlinkClick r:id="rId10">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de-DE" sz="1100" dirty="0">
                <a:hlinkClick r:id="rId10">
                  <a:extLst>
                    <a:ext uri="{A12FA001-AC4F-418D-AE19-62706E023703}">
                      <ahyp:hlinkClr xmlns:ahyp="http://schemas.microsoft.com/office/drawing/2018/hyperlinkcolor" val="tx"/>
                    </a:ext>
                  </a:extLst>
                </a:hlinkClick>
              </a:rPr>
              <a:t>Einführung Klimamanagement_Deutsches Global Compact Network</a:t>
            </a:r>
            <a:endParaRPr lang="de-DE" sz="1100" dirty="0">
              <a:solidFill>
                <a:srgbClr val="009999"/>
              </a:solidFill>
              <a:hlinkClick r:id="rId11">
                <a:extLst>
                  <a:ext uri="{A12FA001-AC4F-418D-AE19-62706E023703}">
                    <ahyp:hlinkClr xmlns:ahyp="http://schemas.microsoft.com/office/drawing/2018/hyperlinkcolor" val="tx"/>
                  </a:ext>
                </a:extLst>
              </a:hlinkClick>
            </a:endParaRPr>
          </a:p>
          <a:p>
            <a:pPr marL="0" indent="0">
              <a:buNone/>
            </a:pPr>
            <a:r>
              <a:rPr lang="de-DE" sz="1400" dirty="0"/>
              <a:t>Standards</a:t>
            </a:r>
          </a:p>
          <a:p>
            <a:pPr lvl="1">
              <a:buFont typeface="Arial" panose="020B0604020202020204" pitchFamily="34" charset="0"/>
              <a:buChar char="•"/>
            </a:pPr>
            <a:r>
              <a:rPr lang="de-DE" sz="1100" dirty="0">
                <a:hlinkClick r:id="rId12">
                  <a:extLst>
                    <a:ext uri="{A12FA001-AC4F-418D-AE19-62706E023703}">
                      <ahyp:hlinkClr xmlns:ahyp="http://schemas.microsoft.com/office/drawing/2018/hyperlinkcolor" val="tx"/>
                    </a:ext>
                  </a:extLst>
                </a:hlinkClick>
              </a:rPr>
              <a:t>SBTI Corporate Net-Zero Standard</a:t>
            </a:r>
            <a:endParaRPr lang="de-DE" sz="1100" dirty="0"/>
          </a:p>
          <a:p>
            <a:pPr lvl="1">
              <a:buFont typeface="Arial" panose="020B0604020202020204" pitchFamily="34" charset="0"/>
              <a:buChar char="•"/>
            </a:pPr>
            <a:r>
              <a:rPr lang="de-DE" sz="1100" dirty="0">
                <a:hlinkClick r:id="rId13">
                  <a:extLst>
                    <a:ext uri="{A12FA001-AC4F-418D-AE19-62706E023703}">
                      <ahyp:hlinkClr xmlns:ahyp="http://schemas.microsoft.com/office/drawing/2018/hyperlinkcolor" val="tx"/>
                    </a:ext>
                  </a:extLst>
                </a:hlinkClick>
              </a:rPr>
              <a:t>SBTI Corporate Net-Zero Standard, SMEs FAQ</a:t>
            </a:r>
            <a:endParaRPr lang="de-DE" sz="1100" dirty="0"/>
          </a:p>
          <a:p>
            <a:pPr lvl="1">
              <a:buFont typeface="Arial" panose="020B0604020202020204" pitchFamily="34" charset="0"/>
              <a:buChar char="•"/>
            </a:pPr>
            <a:r>
              <a:rPr lang="de-DE" sz="1100" dirty="0">
                <a:hlinkClick r:id="rId14">
                  <a:extLst>
                    <a:ext uri="{A12FA001-AC4F-418D-AE19-62706E023703}">
                      <ahyp:hlinkClr xmlns:ahyp="http://schemas.microsoft.com/office/drawing/2018/hyperlinkcolor" val="tx"/>
                    </a:ext>
                  </a:extLst>
                </a:hlinkClick>
              </a:rPr>
              <a:t>SBTI Berechnungstool</a:t>
            </a:r>
            <a:endParaRPr lang="de-DE" sz="1100" dirty="0"/>
          </a:p>
          <a:p>
            <a:pPr marL="0" indent="0">
              <a:buNone/>
            </a:pPr>
            <a:r>
              <a:rPr lang="de-DE" sz="1400" dirty="0"/>
              <a:t>Initiativen</a:t>
            </a:r>
          </a:p>
          <a:p>
            <a:pPr lvl="1">
              <a:buFont typeface="Arial" panose="020B0604020202020204" pitchFamily="34" charset="0"/>
              <a:buChar char="•"/>
            </a:pPr>
            <a:r>
              <a:rPr lang="de-DE" sz="1100" dirty="0">
                <a:hlinkClick r:id="rId11">
                  <a:extLst>
                    <a:ext uri="{A12FA001-AC4F-418D-AE19-62706E023703}">
                      <ahyp:hlinkClr xmlns:ahyp="http://schemas.microsoft.com/office/drawing/2018/hyperlinkcolor" val="tx"/>
                    </a:ext>
                  </a:extLst>
                </a:hlinkClick>
              </a:rPr>
              <a:t>Science </a:t>
            </a:r>
            <a:r>
              <a:rPr lang="de-DE" sz="1100" dirty="0" err="1">
                <a:hlinkClick r:id="rId11">
                  <a:extLst>
                    <a:ext uri="{A12FA001-AC4F-418D-AE19-62706E023703}">
                      <ahyp:hlinkClr xmlns:ahyp="http://schemas.microsoft.com/office/drawing/2018/hyperlinkcolor" val="tx"/>
                    </a:ext>
                  </a:extLst>
                </a:hlinkClick>
              </a:rPr>
              <a:t>Based</a:t>
            </a:r>
            <a:r>
              <a:rPr lang="de-DE" sz="1100" dirty="0">
                <a:hlinkClick r:id="rId11">
                  <a:extLst>
                    <a:ext uri="{A12FA001-AC4F-418D-AE19-62706E023703}">
                      <ahyp:hlinkClr xmlns:ahyp="http://schemas.microsoft.com/office/drawing/2018/hyperlinkcolor" val="tx"/>
                    </a:ext>
                  </a:extLst>
                </a:hlinkClick>
              </a:rPr>
              <a:t> Targets initiative (</a:t>
            </a:r>
            <a:r>
              <a:rPr lang="de-DE" sz="1100" dirty="0" err="1">
                <a:hlinkClick r:id="rId11">
                  <a:extLst>
                    <a:ext uri="{A12FA001-AC4F-418D-AE19-62706E023703}">
                      <ahyp:hlinkClr xmlns:ahyp="http://schemas.microsoft.com/office/drawing/2018/hyperlinkcolor" val="tx"/>
                    </a:ext>
                  </a:extLst>
                </a:hlinkClick>
              </a:rPr>
              <a:t>SBTi</a:t>
            </a:r>
            <a:r>
              <a:rPr lang="de-DE" sz="1100" dirty="0">
                <a:hlinkClick r:id="rId11">
                  <a:extLst>
                    <a:ext uri="{A12FA001-AC4F-418D-AE19-62706E023703}">
                      <ahyp:hlinkClr xmlns:ahyp="http://schemas.microsoft.com/office/drawing/2018/hyperlinkcolor" val="tx"/>
                    </a:ext>
                  </a:extLst>
                </a:hlinkClick>
              </a:rPr>
              <a:t>)</a:t>
            </a:r>
            <a:endParaRPr lang="de-DE" sz="1100" dirty="0"/>
          </a:p>
          <a:p>
            <a:pPr marL="0" indent="0">
              <a:buNone/>
            </a:pPr>
            <a:r>
              <a:rPr lang="de-DE" sz="1400" dirty="0"/>
              <a:t>Weiterführende Informationen</a:t>
            </a:r>
          </a:p>
          <a:p>
            <a:pPr lvl="1">
              <a:buFont typeface="Arial" panose="020B0604020202020204" pitchFamily="34" charset="0"/>
              <a:buChar char="•"/>
            </a:pPr>
            <a:r>
              <a:rPr lang="de-DE" sz="1100" dirty="0">
                <a:hlinkClick r:id="rId15">
                  <a:extLst>
                    <a:ext uri="{A12FA001-AC4F-418D-AE19-62706E023703}">
                      <ahyp:hlinkClr xmlns:ahyp="http://schemas.microsoft.com/office/drawing/2018/hyperlinkcolor" val="tx"/>
                    </a:ext>
                  </a:extLst>
                </a:hlinkClick>
              </a:rPr>
              <a:t>Anbieter von Kompensationsdienstleistungen, UBA</a:t>
            </a:r>
            <a:endParaRPr lang="de-DE" sz="1100" dirty="0"/>
          </a:p>
          <a:p>
            <a:pPr lvl="1">
              <a:buFont typeface="Arial" panose="020B0604020202020204" pitchFamily="34" charset="0"/>
              <a:buChar char="•"/>
            </a:pPr>
            <a:r>
              <a:rPr lang="de-DE" sz="1100" dirty="0">
                <a:hlinkClick r:id="rId16">
                  <a:extLst>
                    <a:ext uri="{A12FA001-AC4F-418D-AE19-62706E023703}">
                      <ahyp:hlinkClr xmlns:ahyp="http://schemas.microsoft.com/office/drawing/2018/hyperlinkcolor" val="tx"/>
                    </a:ext>
                  </a:extLst>
                </a:hlinkClick>
              </a:rPr>
              <a:t>Freiwillige CO2-Kompensation, UBA</a:t>
            </a:r>
            <a:endParaRPr lang="de-DE" sz="1100" dirty="0"/>
          </a:p>
          <a:p>
            <a:pPr lvl="1">
              <a:buFont typeface="Arial" panose="020B0604020202020204" pitchFamily="34" charset="0"/>
              <a:buChar char="•"/>
            </a:pPr>
            <a:r>
              <a:rPr lang="de-DE" sz="1100" dirty="0">
                <a:hlinkClick r:id="rId17">
                  <a:extLst>
                    <a:ext uri="{A12FA001-AC4F-418D-AE19-62706E023703}">
                      <ahyp:hlinkClr xmlns:ahyp="http://schemas.microsoft.com/office/drawing/2018/hyperlinkcolor" val="tx"/>
                    </a:ext>
                  </a:extLst>
                </a:hlinkClick>
              </a:rPr>
              <a:t>Marketing mit Umweltthemen, IZU</a:t>
            </a:r>
            <a:endParaRPr lang="de-DE" sz="1100" dirty="0"/>
          </a:p>
          <a:p>
            <a:pPr lvl="1">
              <a:buFont typeface="Wingdings" panose="05000000000000000000" pitchFamily="2" charset="2"/>
              <a:buChar char="§"/>
            </a:pPr>
            <a:endParaRPr lang="de-DE" sz="1000" dirty="0"/>
          </a:p>
          <a:p>
            <a:pPr lvl="1">
              <a:buFont typeface="Wingdings" panose="05000000000000000000" pitchFamily="2" charset="2"/>
              <a:buChar char="§"/>
            </a:pPr>
            <a:endParaRPr lang="de-DE" sz="1000" dirty="0"/>
          </a:p>
          <a:p>
            <a:pPr marL="384175" lvl="1" indent="0">
              <a:buNone/>
            </a:pPr>
            <a:endParaRPr lang="de-DE" sz="1000" dirty="0"/>
          </a:p>
          <a:p>
            <a:pPr marL="384175" lvl="1" indent="0">
              <a:buNone/>
            </a:pPr>
            <a:endParaRPr lang="de-DE" sz="1000" dirty="0"/>
          </a:p>
          <a:p>
            <a:endParaRPr lang="de-DE" sz="1600" dirty="0"/>
          </a:p>
        </p:txBody>
      </p:sp>
      <p:sp>
        <p:nvSpPr>
          <p:cNvPr id="9" name="Inhaltsplatzhalter 8">
            <a:extLst>
              <a:ext uri="{FF2B5EF4-FFF2-40B4-BE49-F238E27FC236}">
                <a16:creationId xmlns:a16="http://schemas.microsoft.com/office/drawing/2014/main" id="{61A24170-F743-6C7C-CF7A-A92461BEC583}"/>
              </a:ext>
            </a:extLst>
          </p:cNvPr>
          <p:cNvSpPr>
            <a:spLocks noGrp="1"/>
          </p:cNvSpPr>
          <p:nvPr>
            <p:ph sz="quarter" idx="44"/>
          </p:nvPr>
        </p:nvSpPr>
        <p:spPr>
          <a:solidFill>
            <a:srgbClr val="3B687F"/>
          </a:solidFill>
        </p:spPr>
        <p:txBody>
          <a:bodyPr/>
          <a:lstStyle/>
          <a:p>
            <a:pPr marL="0" indent="0">
              <a:buNone/>
            </a:pPr>
            <a:r>
              <a:rPr lang="de-DE" dirty="0">
                <a:solidFill>
                  <a:srgbClr val="FFFFFF"/>
                </a:solidFill>
                <a:hlinkClick r:id="rId18" action="ppaction://hlinksldjump">
                  <a:extLst>
                    <a:ext uri="{A12FA001-AC4F-418D-AE19-62706E023703}">
                      <ahyp:hlinkClr xmlns:ahyp="http://schemas.microsoft.com/office/drawing/2018/hyperlinkcolor" val="tx"/>
                    </a:ext>
                  </a:extLst>
                </a:hlinkClick>
              </a:rPr>
              <a:t>Status quo</a:t>
            </a:r>
            <a:endParaRPr lang="de-DE" dirty="0">
              <a:solidFill>
                <a:srgbClr val="FFFFFF"/>
              </a:solidFill>
            </a:endParaRPr>
          </a:p>
        </p:txBody>
      </p:sp>
      <p:sp>
        <p:nvSpPr>
          <p:cNvPr id="10" name="Inhaltsplatzhalter 9">
            <a:extLst>
              <a:ext uri="{FF2B5EF4-FFF2-40B4-BE49-F238E27FC236}">
                <a16:creationId xmlns:a16="http://schemas.microsoft.com/office/drawing/2014/main" id="{4B95BC38-40CE-FE04-C3C7-4F548D3ECA0F}"/>
              </a:ext>
            </a:extLst>
          </p:cNvPr>
          <p:cNvSpPr>
            <a:spLocks noGrp="1"/>
          </p:cNvSpPr>
          <p:nvPr>
            <p:ph sz="quarter" idx="45"/>
          </p:nvPr>
        </p:nvSpPr>
        <p:spPr>
          <a:xfrm>
            <a:off x="7828446" y="1628552"/>
            <a:ext cx="3979554" cy="467816"/>
          </a:xfrm>
          <a:solidFill>
            <a:srgbClr val="3B687F"/>
          </a:solidFill>
        </p:spPr>
        <p:txBody>
          <a:bodyPr/>
          <a:lstStyle/>
          <a:p>
            <a:pPr marL="0" indent="0">
              <a:buNone/>
            </a:pPr>
            <a:r>
              <a:rPr lang="de-DE" dirty="0">
                <a:hlinkClick r:id="rId19" action="ppaction://hlinksldjump">
                  <a:extLst>
                    <a:ext uri="{A12FA001-AC4F-418D-AE19-62706E023703}">
                      <ahyp:hlinkClr xmlns:ahyp="http://schemas.microsoft.com/office/drawing/2018/hyperlinkcolor" val="tx"/>
                    </a:ext>
                  </a:extLst>
                </a:hlinkClick>
              </a:rPr>
              <a:t>Klimastrategie</a:t>
            </a:r>
            <a:endParaRPr lang="de-DE" dirty="0"/>
          </a:p>
        </p:txBody>
      </p:sp>
      <p:sp>
        <p:nvSpPr>
          <p:cNvPr id="4" name="Fußzeilenplatzhalter 3"/>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p:cNvSpPr>
            <a:spLocks noGrp="1"/>
          </p:cNvSpPr>
          <p:nvPr>
            <p:ph type="sldNum" sz="quarter" idx="11"/>
          </p:nvPr>
        </p:nvSpPr>
        <p:spPr/>
        <p:txBody>
          <a:bodyPr/>
          <a:lstStyle/>
          <a:p>
            <a:fld id="{894680D0-7A83-433A-9719-C4143F27F647}" type="slidenum">
              <a:rPr lang="de-DE" smtClean="0"/>
              <a:pPr/>
              <a:t>52</a:t>
            </a:fld>
            <a:endParaRPr lang="de-DE" dirty="0"/>
          </a:p>
        </p:txBody>
      </p:sp>
      <p:sp>
        <p:nvSpPr>
          <p:cNvPr id="2" name="Titel 1"/>
          <p:cNvSpPr>
            <a:spLocks noGrp="1"/>
          </p:cNvSpPr>
          <p:nvPr>
            <p:ph type="title"/>
          </p:nvPr>
        </p:nvSpPr>
        <p:spPr/>
        <p:txBody>
          <a:bodyPr/>
          <a:lstStyle/>
          <a:p>
            <a:r>
              <a:rPr lang="de-DE" sz="2400" dirty="0"/>
              <a:t>Übersicht der Ressourcen</a:t>
            </a:r>
            <a:endParaRPr lang="de-DE" sz="2400" dirty="0">
              <a:highlight>
                <a:srgbClr val="FFFF00"/>
              </a:highlight>
            </a:endParaRPr>
          </a:p>
        </p:txBody>
      </p:sp>
    </p:spTree>
    <p:extLst>
      <p:ext uri="{BB962C8B-B14F-4D97-AF65-F5344CB8AC3E}">
        <p14:creationId xmlns:p14="http://schemas.microsoft.com/office/powerpoint/2010/main" val="225466431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82463-E830-5312-36AA-8EDA0F2C9CBD}"/>
              </a:ext>
            </a:extLst>
          </p:cNvPr>
          <p:cNvSpPr>
            <a:spLocks noGrp="1"/>
          </p:cNvSpPr>
          <p:nvPr>
            <p:ph type="title"/>
          </p:nvPr>
        </p:nvSpPr>
        <p:spPr/>
        <p:txBody>
          <a:bodyPr/>
          <a:lstStyle/>
          <a:p>
            <a:r>
              <a:rPr lang="de-DE" sz="2400" dirty="0"/>
              <a:t>Die Basis: Bilanzierungsstandards und Prinzipien des Carbon Footprinting</a:t>
            </a:r>
          </a:p>
        </p:txBody>
      </p:sp>
      <p:sp>
        <p:nvSpPr>
          <p:cNvPr id="4" name="Fußzeilenplatzhalter 3">
            <a:extLst>
              <a:ext uri="{FF2B5EF4-FFF2-40B4-BE49-F238E27FC236}">
                <a16:creationId xmlns:a16="http://schemas.microsoft.com/office/drawing/2014/main" id="{9C58CF21-3E1D-0D60-8A71-25EBA0B31DF1}"/>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177675B-6CED-83E4-FCD6-E97FE3A926A7}"/>
              </a:ext>
            </a:extLst>
          </p:cNvPr>
          <p:cNvSpPr>
            <a:spLocks noGrp="1"/>
          </p:cNvSpPr>
          <p:nvPr>
            <p:ph type="sldNum" sz="quarter" idx="4"/>
          </p:nvPr>
        </p:nvSpPr>
        <p:spPr/>
        <p:txBody>
          <a:bodyPr/>
          <a:lstStyle/>
          <a:p>
            <a:fld id="{894680D0-7A83-433A-9719-C4143F27F647}" type="slidenum">
              <a:rPr lang="de-DE" smtClean="0"/>
              <a:pPr/>
              <a:t>53</a:t>
            </a:fld>
            <a:endParaRPr lang="de-DE" dirty="0"/>
          </a:p>
        </p:txBody>
      </p:sp>
      <p:sp>
        <p:nvSpPr>
          <p:cNvPr id="6" name="Textplatzhalter 7">
            <a:extLst>
              <a:ext uri="{FF2B5EF4-FFF2-40B4-BE49-F238E27FC236}">
                <a16:creationId xmlns:a16="http://schemas.microsoft.com/office/drawing/2014/main" id="{4F62CB72-9039-EEC9-B1CB-294E5D4679F6}"/>
              </a:ext>
            </a:extLst>
          </p:cNvPr>
          <p:cNvSpPr txBox="1">
            <a:spLocks/>
          </p:cNvSpPr>
          <p:nvPr/>
        </p:nvSpPr>
        <p:spPr bwMode="auto">
          <a:xfrm>
            <a:off x="1384168" y="1718155"/>
            <a:ext cx="5887536" cy="103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8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400" b="1" dirty="0">
                <a:solidFill>
                  <a:schemeClr val="tx1"/>
                </a:solidFill>
                <a:hlinkClick r:id="rId2">
                  <a:extLst>
                    <a:ext uri="{A12FA001-AC4F-418D-AE19-62706E023703}">
                      <ahyp:hlinkClr xmlns:ahyp="http://schemas.microsoft.com/office/drawing/2018/hyperlinkcolor" val="tx"/>
                    </a:ext>
                  </a:extLst>
                </a:hlinkClick>
              </a:rPr>
              <a:t>GHG-Protocol</a:t>
            </a:r>
            <a:r>
              <a:rPr lang="de-DE" sz="1400" b="1" dirty="0">
                <a:solidFill>
                  <a:schemeClr val="tx1"/>
                </a:solidFill>
              </a:rPr>
              <a:t>: </a:t>
            </a:r>
            <a:r>
              <a:rPr lang="de-DE" sz="1400" dirty="0">
                <a:solidFill>
                  <a:schemeClr val="tx1"/>
                </a:solidFill>
              </a:rPr>
              <a:t>Corporate Accounting and Reporting Standard (2004): Das </a:t>
            </a:r>
            <a:r>
              <a:rPr lang="de-DE" sz="1400" dirty="0" err="1">
                <a:solidFill>
                  <a:schemeClr val="tx1"/>
                </a:solidFill>
              </a:rPr>
              <a:t>Greenhouse</a:t>
            </a:r>
            <a:r>
              <a:rPr lang="de-DE" sz="1400" dirty="0">
                <a:solidFill>
                  <a:schemeClr val="tx1"/>
                </a:solidFill>
              </a:rPr>
              <a:t>-Gas-Protocol ist weltweit die Basis für die Bilanzierung von Emissionen von Organisationen. Diverse Standards wie beispielsweise zur Nachhaltigkeitsberichterstattung referenzieren darauf.</a:t>
            </a:r>
          </a:p>
        </p:txBody>
      </p:sp>
      <p:pic>
        <p:nvPicPr>
          <p:cNvPr id="7" name="Picture 5">
            <a:extLst>
              <a:ext uri="{FF2B5EF4-FFF2-40B4-BE49-F238E27FC236}">
                <a16:creationId xmlns:a16="http://schemas.microsoft.com/office/drawing/2014/main" id="{99369808-79D3-740F-4A03-CDCBF8E449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1799" y="1733300"/>
            <a:ext cx="744385" cy="103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platzhalter 7">
            <a:extLst>
              <a:ext uri="{FF2B5EF4-FFF2-40B4-BE49-F238E27FC236}">
                <a16:creationId xmlns:a16="http://schemas.microsoft.com/office/drawing/2014/main" id="{E1C93CD9-87BB-95A9-4AA0-AF482C6AE43F}"/>
              </a:ext>
            </a:extLst>
          </p:cNvPr>
          <p:cNvSpPr txBox="1">
            <a:spLocks/>
          </p:cNvSpPr>
          <p:nvPr/>
        </p:nvSpPr>
        <p:spPr bwMode="auto">
          <a:xfrm>
            <a:off x="1373736" y="2974627"/>
            <a:ext cx="5809569" cy="92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4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400" b="1" dirty="0">
                <a:solidFill>
                  <a:schemeClr val="tx1"/>
                </a:solidFill>
                <a:hlinkClick r:id="rId4">
                  <a:extLst>
                    <a:ext uri="{A12FA001-AC4F-418D-AE19-62706E023703}">
                      <ahyp:hlinkClr xmlns:ahyp="http://schemas.microsoft.com/office/drawing/2018/hyperlinkcolor" val="tx"/>
                    </a:ext>
                  </a:extLst>
                </a:hlinkClick>
              </a:rPr>
              <a:t>ISO 14064-1</a:t>
            </a:r>
            <a:r>
              <a:rPr lang="de-DE" sz="1400" b="1" dirty="0">
                <a:solidFill>
                  <a:schemeClr val="tx1"/>
                </a:solidFill>
              </a:rPr>
              <a:t>: </a:t>
            </a:r>
            <a:r>
              <a:rPr lang="de-DE" sz="1400" dirty="0">
                <a:solidFill>
                  <a:schemeClr val="tx1"/>
                </a:solidFill>
              </a:rPr>
              <a:t>Greenhouse Gases, Part 1: Die ISO Norm ist analog zum GHG-Protocol aufgebaut und dient als Basis für die Verifizierung einer Klimabilanz durch Dritte. Diese lassen im Zuge der Berichtspflicht für nicht-finanzielle Kennzahlen immer mehr Unternehmen durchführen.</a:t>
            </a:r>
          </a:p>
        </p:txBody>
      </p:sp>
      <p:pic>
        <p:nvPicPr>
          <p:cNvPr id="9" name="Picture 5">
            <a:extLst>
              <a:ext uri="{FF2B5EF4-FFF2-40B4-BE49-F238E27FC236}">
                <a16:creationId xmlns:a16="http://schemas.microsoft.com/office/drawing/2014/main" id="{EFD14719-0AB5-5DCE-0CB8-A2CE1C165A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51384" y="2932023"/>
            <a:ext cx="786018" cy="92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platzhalter 7">
            <a:extLst>
              <a:ext uri="{FF2B5EF4-FFF2-40B4-BE49-F238E27FC236}">
                <a16:creationId xmlns:a16="http://schemas.microsoft.com/office/drawing/2014/main" id="{8BE26747-C4DA-F164-1991-5C4EED5221A6}"/>
              </a:ext>
            </a:extLst>
          </p:cNvPr>
          <p:cNvSpPr txBox="1">
            <a:spLocks/>
          </p:cNvSpPr>
          <p:nvPr/>
        </p:nvSpPr>
        <p:spPr bwMode="auto">
          <a:xfrm>
            <a:off x="1349962" y="4253414"/>
            <a:ext cx="5586359"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4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400" b="1" dirty="0">
                <a:solidFill>
                  <a:schemeClr val="tx1"/>
                </a:solidFill>
                <a:hlinkClick r:id="rId6">
                  <a:extLst>
                    <a:ext uri="{A12FA001-AC4F-418D-AE19-62706E023703}">
                      <ahyp:hlinkClr xmlns:ahyp="http://schemas.microsoft.com/office/drawing/2018/hyperlinkcolor" val="tx"/>
                    </a:ext>
                  </a:extLst>
                </a:hlinkClick>
              </a:rPr>
              <a:t>GHG Corporate Value Chain (Scope 3) Standard (2011): </a:t>
            </a:r>
            <a:r>
              <a:rPr lang="de-DE" sz="1400" dirty="0">
                <a:solidFill>
                  <a:schemeClr val="tx1"/>
                </a:solidFill>
              </a:rPr>
              <a:t>Neben dem Corporate Standard hat das GHG-Protocol einen Standard veröffentlicht, der die vor- und nachgelagerten Emissionen (Scope 3) in den Fokus nimmt. </a:t>
            </a:r>
          </a:p>
        </p:txBody>
      </p:sp>
      <p:sp>
        <p:nvSpPr>
          <p:cNvPr id="11" name="Textplatzhalter 7">
            <a:extLst>
              <a:ext uri="{FF2B5EF4-FFF2-40B4-BE49-F238E27FC236}">
                <a16:creationId xmlns:a16="http://schemas.microsoft.com/office/drawing/2014/main" id="{21684722-440F-5180-DCF4-F61B020EC7F6}"/>
              </a:ext>
            </a:extLst>
          </p:cNvPr>
          <p:cNvSpPr txBox="1">
            <a:spLocks/>
          </p:cNvSpPr>
          <p:nvPr/>
        </p:nvSpPr>
        <p:spPr bwMode="auto">
          <a:xfrm>
            <a:off x="1337233" y="5316819"/>
            <a:ext cx="5586359"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4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400" b="1" dirty="0">
                <a:solidFill>
                  <a:schemeClr val="tx1"/>
                </a:solidFill>
                <a:hlinkClick r:id="rId7">
                  <a:extLst>
                    <a:ext uri="{A12FA001-AC4F-418D-AE19-62706E023703}">
                      <ahyp:hlinkClr xmlns:ahyp="http://schemas.microsoft.com/office/drawing/2018/hyperlinkcolor" val="tx"/>
                    </a:ext>
                  </a:extLst>
                </a:hlinkClick>
              </a:rPr>
              <a:t>GHG Guidance Scope 2</a:t>
            </a:r>
            <a:r>
              <a:rPr lang="de-DE" sz="1400" b="1" dirty="0">
                <a:solidFill>
                  <a:schemeClr val="tx1"/>
                </a:solidFill>
              </a:rPr>
              <a:t>: </a:t>
            </a:r>
            <a:r>
              <a:rPr lang="de-DE" sz="1400" dirty="0">
                <a:solidFill>
                  <a:schemeClr val="tx1"/>
                </a:solidFill>
              </a:rPr>
              <a:t>Hier geht es um die Frage, wie Organisationen bei der Bilanzierung von eingekaufter Energie in Form von Strom, Dampf oder auch Kälte vorgehen können. Interessant vor allem in Bezug auf Ökostrom.</a:t>
            </a:r>
          </a:p>
        </p:txBody>
      </p:sp>
      <p:pic>
        <p:nvPicPr>
          <p:cNvPr id="12" name="Grafik 11">
            <a:extLst>
              <a:ext uri="{FF2B5EF4-FFF2-40B4-BE49-F238E27FC236}">
                <a16:creationId xmlns:a16="http://schemas.microsoft.com/office/drawing/2014/main" id="{F32779FA-29BE-5267-DE2D-51651458EDB1}"/>
              </a:ext>
            </a:extLst>
          </p:cNvPr>
          <p:cNvPicPr>
            <a:picLocks noChangeAspect="1"/>
          </p:cNvPicPr>
          <p:nvPr/>
        </p:nvPicPr>
        <p:blipFill>
          <a:blip r:embed="rId8"/>
          <a:stretch>
            <a:fillRect/>
          </a:stretch>
        </p:blipFill>
        <p:spPr>
          <a:xfrm>
            <a:off x="579090" y="4132029"/>
            <a:ext cx="784800" cy="1044373"/>
          </a:xfrm>
          <a:prstGeom prst="rect">
            <a:avLst/>
          </a:prstGeom>
        </p:spPr>
      </p:pic>
      <p:pic>
        <p:nvPicPr>
          <p:cNvPr id="13" name="Grafik 12">
            <a:extLst>
              <a:ext uri="{FF2B5EF4-FFF2-40B4-BE49-F238E27FC236}">
                <a16:creationId xmlns:a16="http://schemas.microsoft.com/office/drawing/2014/main" id="{6A7AAF57-8DFC-E0C0-5F8C-2C99D11D8573}"/>
              </a:ext>
            </a:extLst>
          </p:cNvPr>
          <p:cNvPicPr>
            <a:picLocks noChangeAspect="1"/>
          </p:cNvPicPr>
          <p:nvPr/>
        </p:nvPicPr>
        <p:blipFill>
          <a:blip r:embed="rId9"/>
          <a:stretch>
            <a:fillRect/>
          </a:stretch>
        </p:blipFill>
        <p:spPr>
          <a:xfrm>
            <a:off x="571591" y="5314688"/>
            <a:ext cx="784800" cy="1022437"/>
          </a:xfrm>
          <a:prstGeom prst="rect">
            <a:avLst/>
          </a:prstGeom>
        </p:spPr>
      </p:pic>
      <p:sp>
        <p:nvSpPr>
          <p:cNvPr id="14" name="Rechteck 13">
            <a:extLst>
              <a:ext uri="{FF2B5EF4-FFF2-40B4-BE49-F238E27FC236}">
                <a16:creationId xmlns:a16="http://schemas.microsoft.com/office/drawing/2014/main" id="{A5DB10AF-82C5-564E-B48B-704290423D96}"/>
              </a:ext>
            </a:extLst>
          </p:cNvPr>
          <p:cNvSpPr/>
          <p:nvPr/>
        </p:nvSpPr>
        <p:spPr bwMode="auto">
          <a:xfrm>
            <a:off x="7488000" y="1616049"/>
            <a:ext cx="4320000" cy="469267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Der Standard für die Bilanzierung ist das Greenhouse-Gas-Protocol </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171450" indent="-171450" algn="l">
              <a:buClr>
                <a:schemeClr val="accent6"/>
              </a:buClr>
              <a:buFont typeface="Arial" panose="020B0604020202020204" pitchFamily="34" charset="0"/>
              <a:buChar char="•"/>
            </a:pPr>
            <a:r>
              <a:rPr lang="de-DE" sz="1200" b="1" dirty="0"/>
              <a:t>Relevanz</a:t>
            </a:r>
            <a:r>
              <a:rPr lang="de-DE" sz="1200" dirty="0"/>
              <a:t>: Welcher Nutzerkreis wird angesprochen?</a:t>
            </a:r>
          </a:p>
          <a:p>
            <a:pPr marL="171450" indent="-171450" algn="l">
              <a:buClr>
                <a:schemeClr val="accent6"/>
              </a:buClr>
              <a:buFont typeface="Arial" panose="020B0604020202020204" pitchFamily="34" charset="0"/>
              <a:buChar char="•"/>
            </a:pPr>
            <a:r>
              <a:rPr lang="de-DE" sz="1200" b="1" dirty="0"/>
              <a:t>Vollständigkeit</a:t>
            </a:r>
            <a:r>
              <a:rPr lang="de-DE" sz="1200" dirty="0"/>
              <a:t>: Einbindung aller relevanten Emissions-quellen innerhalb der Systemgrenze und Offenlegung von Ausnahmen.</a:t>
            </a:r>
          </a:p>
          <a:p>
            <a:pPr marL="171450" indent="-171450" algn="l">
              <a:buClr>
                <a:schemeClr val="accent6"/>
              </a:buClr>
              <a:buFont typeface="Arial" panose="020B0604020202020204" pitchFamily="34" charset="0"/>
              <a:buChar char="•"/>
            </a:pPr>
            <a:r>
              <a:rPr lang="de-DE" sz="1200" b="1" dirty="0"/>
              <a:t>Kontinuität</a:t>
            </a:r>
            <a:r>
              <a:rPr lang="de-DE" sz="1200" dirty="0"/>
              <a:t>: Verwendung der gleichen Methodik und Emissionsfaktoren, Offenlegung von Änderungen im Vorgehen.</a:t>
            </a:r>
          </a:p>
          <a:p>
            <a:pPr marL="171450" indent="-171450" algn="l">
              <a:buClr>
                <a:schemeClr val="accent6"/>
              </a:buClr>
              <a:buFont typeface="Arial" panose="020B0604020202020204" pitchFamily="34" charset="0"/>
              <a:buChar char="•"/>
            </a:pPr>
            <a:r>
              <a:rPr lang="de-DE" sz="1200" b="1" dirty="0"/>
              <a:t>Transparenz</a:t>
            </a:r>
            <a:r>
              <a:rPr lang="de-DE" sz="1200" dirty="0"/>
              <a:t>: Deutliche Ausweisung von Datenquellen und Erklärung von Berechnungsmethoden.</a:t>
            </a:r>
          </a:p>
          <a:p>
            <a:pPr marL="171450" indent="-171450" algn="l">
              <a:buClr>
                <a:schemeClr val="accent6"/>
              </a:buClr>
              <a:buFont typeface="Arial" panose="020B0604020202020204" pitchFamily="34" charset="0"/>
              <a:buChar char="•"/>
            </a:pPr>
            <a:r>
              <a:rPr lang="de-DE" sz="1200" b="1" dirty="0"/>
              <a:t>Genauigkeit</a:t>
            </a:r>
            <a:r>
              <a:rPr lang="de-DE" sz="1200" dirty="0"/>
              <a:t>: Reduzierung von Unsicherheiten soweit wie möglich; Sicherstellen, dass die Berechnung keine systematischen Fehler aufweist.</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Prinzipien lassen sich gut als Anforderungskatalog nutzen, um im Prozess die Schritte abzugleichen. </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200" dirty="0">
              <a:solidFill>
                <a:srgbClr val="000000"/>
              </a:solidFill>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Es lohnt sich ein Blick auf die Website des GHG-Protokolls für weitere Unterstützung in Form von Dokumenten und Tools. Alle Standards sind kostenfrei verfügbar. </a:t>
            </a:r>
          </a:p>
          <a:p>
            <a:pPr algn="l"/>
            <a:endParaRPr lang="de-DE" sz="1400" dirty="0">
              <a:sym typeface="Wingdings" panose="05000000000000000000" pitchFamily="2" charset="2"/>
            </a:endParaRPr>
          </a:p>
        </p:txBody>
      </p:sp>
      <p:sp>
        <p:nvSpPr>
          <p:cNvPr id="3" name="Sprechblase: rechteckig mit abgerundeten Ecken 2">
            <a:extLst>
              <a:ext uri="{FF2B5EF4-FFF2-40B4-BE49-F238E27FC236}">
                <a16:creationId xmlns:a16="http://schemas.microsoft.com/office/drawing/2014/main" id="{11887783-B587-A144-B410-2D5CCF2F1482}"/>
              </a:ext>
            </a:extLst>
          </p:cNvPr>
          <p:cNvSpPr/>
          <p:nvPr/>
        </p:nvSpPr>
        <p:spPr>
          <a:xfrm>
            <a:off x="3297539" y="1431955"/>
            <a:ext cx="2721542" cy="343970"/>
          </a:xfrm>
          <a:prstGeom prst="wedgeRoundRectCallout">
            <a:avLst>
              <a:gd name="adj1" fmla="val -71887"/>
              <a:gd name="adj2" fmla="val 4162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en-AU" sz="1200" dirty="0">
                <a:solidFill>
                  <a:schemeClr val="tx1"/>
                </a:solidFill>
                <a:latin typeface="Arial"/>
                <a:cs typeface="Arial" charset="0"/>
              </a:rPr>
              <a:t>Hauptquelle für diese Handlungshilfe</a:t>
            </a:r>
          </a:p>
        </p:txBody>
      </p:sp>
    </p:spTree>
    <p:extLst>
      <p:ext uri="{BB962C8B-B14F-4D97-AF65-F5344CB8AC3E}">
        <p14:creationId xmlns:p14="http://schemas.microsoft.com/office/powerpoint/2010/main" val="2976906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C001C-9E52-F794-881D-931D428F5F5C}"/>
              </a:ext>
            </a:extLst>
          </p:cNvPr>
          <p:cNvSpPr>
            <a:spLocks noGrp="1"/>
          </p:cNvSpPr>
          <p:nvPr>
            <p:ph type="title"/>
          </p:nvPr>
        </p:nvSpPr>
        <p:spPr/>
        <p:txBody>
          <a:bodyPr/>
          <a:lstStyle/>
          <a:p>
            <a:r>
              <a:rPr lang="de-DE" sz="2400" dirty="0"/>
              <a:t>Klimareporting wird immer wichtiger</a:t>
            </a:r>
          </a:p>
        </p:txBody>
      </p:sp>
      <p:sp>
        <p:nvSpPr>
          <p:cNvPr id="3" name="Inhaltsplatzhalter 2">
            <a:extLst>
              <a:ext uri="{FF2B5EF4-FFF2-40B4-BE49-F238E27FC236}">
                <a16:creationId xmlns:a16="http://schemas.microsoft.com/office/drawing/2014/main" id="{EFD66BAF-EEB9-C322-AE7D-69D5D5557924}"/>
              </a:ext>
            </a:extLst>
          </p:cNvPr>
          <p:cNvSpPr>
            <a:spLocks noGrp="1"/>
          </p:cNvSpPr>
          <p:nvPr>
            <p:ph idx="1"/>
          </p:nvPr>
        </p:nvSpPr>
        <p:spPr/>
        <p:txBody>
          <a:bodyPr/>
          <a:lstStyle/>
          <a:p>
            <a:pPr marL="0" indent="0">
              <a:buNone/>
            </a:pPr>
            <a:r>
              <a:rPr lang="de-DE" sz="1400" dirty="0"/>
              <a:t>Eine Bilanzierung der Treibhausgasemissionen wird zunehmend wichtig, um die Anforderungen der Stakeholder zu erfüllen. Dazu ist eine Bilanz nach dem GHG-Protocol eine sehr gute Grundlage. Der Standard ist seit Jahren etabliert und wird von verschiedenen Initiativen aufgegriffen. Die aktuell wichtigsten sind hier zusammengefasst. Darüber hinaus erwarten auch Kunden Daten über Lieferantenfragebögen. </a:t>
            </a:r>
          </a:p>
          <a:p>
            <a:pPr lvl="1"/>
            <a:endParaRPr lang="de-DE" dirty="0"/>
          </a:p>
        </p:txBody>
      </p:sp>
      <p:sp>
        <p:nvSpPr>
          <p:cNvPr id="4" name="Fußzeilenplatzhalter 3">
            <a:extLst>
              <a:ext uri="{FF2B5EF4-FFF2-40B4-BE49-F238E27FC236}">
                <a16:creationId xmlns:a16="http://schemas.microsoft.com/office/drawing/2014/main" id="{094BCC02-635C-D953-322B-42D994890004}"/>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15219254-8A21-0AFB-43F2-02A36DA3E223}"/>
              </a:ext>
            </a:extLst>
          </p:cNvPr>
          <p:cNvSpPr>
            <a:spLocks noGrp="1"/>
          </p:cNvSpPr>
          <p:nvPr>
            <p:ph type="sldNum" sz="quarter" idx="4"/>
          </p:nvPr>
        </p:nvSpPr>
        <p:spPr/>
        <p:txBody>
          <a:bodyPr/>
          <a:lstStyle/>
          <a:p>
            <a:fld id="{894680D0-7A83-433A-9719-C4143F27F647}" type="slidenum">
              <a:rPr lang="de-DE" smtClean="0"/>
              <a:pPr/>
              <a:t>54</a:t>
            </a:fld>
            <a:endParaRPr lang="de-DE" dirty="0"/>
          </a:p>
        </p:txBody>
      </p:sp>
      <p:pic>
        <p:nvPicPr>
          <p:cNvPr id="1026" name="Picture 2" descr="Bildergebnis für carbon disclosure project">
            <a:extLst>
              <a:ext uri="{FF2B5EF4-FFF2-40B4-BE49-F238E27FC236}">
                <a16:creationId xmlns:a16="http://schemas.microsoft.com/office/drawing/2014/main" id="{7229939C-850D-CA6D-F5B4-6E9F88199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404285"/>
            <a:ext cx="2291441" cy="119176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1C444A91-36CB-7519-F2A2-A6AA133A6BAD}"/>
              </a:ext>
            </a:extLst>
          </p:cNvPr>
          <p:cNvSpPr/>
          <p:nvPr/>
        </p:nvSpPr>
        <p:spPr bwMode="auto">
          <a:xfrm>
            <a:off x="551384" y="3596051"/>
            <a:ext cx="2074880" cy="223224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ea typeface="ＭＳ Ｐゴシック" charset="-128"/>
              </a:rPr>
              <a:t>Das CDP (ehemals Carbon Disclosure Project) ist eine investorengetriebene NPO, die sich zum Ziel gesetzt hat, Umweltdaten von Unternehmen transparent zu machen. Das CDP Scoring ist inzwischen sehr verbreitet. Unternehmen werden nach Transparenz und Performance gerankt. </a:t>
            </a:r>
          </a:p>
        </p:txBody>
      </p:sp>
      <p:sp>
        <p:nvSpPr>
          <p:cNvPr id="7" name="Textfeld 6">
            <a:extLst>
              <a:ext uri="{FF2B5EF4-FFF2-40B4-BE49-F238E27FC236}">
                <a16:creationId xmlns:a16="http://schemas.microsoft.com/office/drawing/2014/main" id="{78A0219F-B90B-BA9A-340F-E5EAEDD51F7B}"/>
              </a:ext>
            </a:extLst>
          </p:cNvPr>
          <p:cNvSpPr txBox="1"/>
          <p:nvPr/>
        </p:nvSpPr>
        <p:spPr>
          <a:xfrm>
            <a:off x="5695759" y="2677002"/>
            <a:ext cx="2016224" cy="646331"/>
          </a:xfrm>
          <a:prstGeom prst="rect">
            <a:avLst/>
          </a:prstGeom>
          <a:noFill/>
        </p:spPr>
        <p:txBody>
          <a:bodyPr wrap="square" rtlCol="0">
            <a:spAutoFit/>
          </a:bodyPr>
          <a:lstStyle/>
          <a:p>
            <a:pPr algn="l"/>
            <a:r>
              <a:rPr lang="de-DE" sz="3600" b="1" dirty="0"/>
              <a:t>CSRD</a:t>
            </a:r>
            <a:endParaRPr lang="de-DE" sz="2000" b="1" dirty="0"/>
          </a:p>
        </p:txBody>
      </p:sp>
      <p:sp>
        <p:nvSpPr>
          <p:cNvPr id="8" name="Rechteck 7">
            <a:extLst>
              <a:ext uri="{FF2B5EF4-FFF2-40B4-BE49-F238E27FC236}">
                <a16:creationId xmlns:a16="http://schemas.microsoft.com/office/drawing/2014/main" id="{C5D21EAE-4362-1346-F1B5-A3507CC0D999}"/>
              </a:ext>
            </a:extLst>
          </p:cNvPr>
          <p:cNvSpPr/>
          <p:nvPr/>
        </p:nvSpPr>
        <p:spPr bwMode="auto">
          <a:xfrm>
            <a:off x="5695759" y="3596051"/>
            <a:ext cx="2061110" cy="223224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ea typeface="ＭＳ Ｐゴシック" charset="-128"/>
              </a:rPr>
              <a:t>Die CSRD ist die Pflicht zur nicht-finanziellen Berichterstattung, die ab 2025 alle nicht-KMU in der EU verpflichtet Informationen aus dem Bereichen Ökologie, Soziales und Gesellschaft zu veröffentlich.</a:t>
            </a:r>
            <a:r>
              <a:rPr kumimoji="0" lang="de-DE" sz="1200" b="0" i="0" u="none" strike="noStrike" cap="none" normalizeH="0" dirty="0">
                <a:ln>
                  <a:noFill/>
                </a:ln>
                <a:solidFill>
                  <a:schemeClr val="tx1"/>
                </a:solidFill>
                <a:effectLst/>
                <a:latin typeface="Arial" charset="0"/>
                <a:ea typeface="ＭＳ Ｐゴシック" charset="-128"/>
              </a:rPr>
              <a:t> </a:t>
            </a:r>
            <a:r>
              <a:rPr kumimoji="0" lang="de-DE" sz="1200" b="0" i="0" u="none" strike="noStrike" cap="none" normalizeH="0" baseline="0" dirty="0">
                <a:ln>
                  <a:noFill/>
                </a:ln>
                <a:solidFill>
                  <a:schemeClr val="tx1"/>
                </a:solidFill>
                <a:effectLst/>
                <a:latin typeface="Arial" charset="0"/>
                <a:ea typeface="ＭＳ Ｐゴシック" charset="-128"/>
              </a:rPr>
              <a:t>Teil dessen sind die Klimainformationen. </a:t>
            </a:r>
          </a:p>
        </p:txBody>
      </p:sp>
      <p:pic>
        <p:nvPicPr>
          <p:cNvPr id="1028" name="Picture 4" descr="Quellbild anzeigen">
            <a:extLst>
              <a:ext uri="{FF2B5EF4-FFF2-40B4-BE49-F238E27FC236}">
                <a16:creationId xmlns:a16="http://schemas.microsoft.com/office/drawing/2014/main" id="{40667E0B-69EB-E06C-529F-EE18B1239C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697" y="2779022"/>
            <a:ext cx="2047869" cy="378909"/>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B4326E7C-8F51-B203-72DB-C6F34FCABE12}"/>
              </a:ext>
            </a:extLst>
          </p:cNvPr>
          <p:cNvSpPr/>
          <p:nvPr/>
        </p:nvSpPr>
        <p:spPr bwMode="auto">
          <a:xfrm>
            <a:off x="3130456" y="3596051"/>
            <a:ext cx="2061110" cy="223224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ea typeface="ＭＳ Ｐゴシック" charset="-128"/>
              </a:rPr>
              <a:t>Die Taskforce hat in 2017 Empfehlungen zur klimarelevanten </a:t>
            </a:r>
            <a:r>
              <a:rPr lang="de-DE" sz="1200" dirty="0"/>
              <a:t>B</a:t>
            </a:r>
            <a:r>
              <a:rPr kumimoji="0" lang="de-DE" sz="1200" b="0" i="0" u="none" strike="noStrike" cap="none" normalizeH="0" baseline="0" dirty="0">
                <a:ln>
                  <a:noFill/>
                </a:ln>
                <a:solidFill>
                  <a:schemeClr val="tx1"/>
                </a:solidFill>
                <a:effectLst/>
                <a:latin typeface="Arial" charset="0"/>
                <a:ea typeface="ＭＳ Ｐゴシック" charset="-128"/>
              </a:rPr>
              <a:t>erichterstattung für den Finanzmarkt veröffentlicht. Seitdem erfährt der Leitfaden immer größere</a:t>
            </a:r>
            <a:r>
              <a:rPr kumimoji="0" lang="de-DE" sz="1200" b="0" i="0" u="none" strike="noStrike" cap="none" normalizeH="0" dirty="0">
                <a:ln>
                  <a:noFill/>
                </a:ln>
                <a:solidFill>
                  <a:schemeClr val="tx1"/>
                </a:solidFill>
                <a:effectLst/>
                <a:latin typeface="Arial" charset="0"/>
                <a:ea typeface="ＭＳ Ｐゴシック" charset="-128"/>
              </a:rPr>
              <a:t> </a:t>
            </a:r>
            <a:r>
              <a:rPr kumimoji="0" lang="de-DE" sz="1200" b="0" i="0" u="none" strike="noStrike" cap="none" normalizeH="0" baseline="0" dirty="0">
                <a:ln>
                  <a:noFill/>
                </a:ln>
                <a:solidFill>
                  <a:schemeClr val="tx1"/>
                </a:solidFill>
                <a:effectLst/>
                <a:latin typeface="Arial" charset="0"/>
                <a:ea typeface="ＭＳ Ｐゴシック" charset="-128"/>
              </a:rPr>
              <a:t>Resonanz. Insbesondere die Risikoperspektive wurde divers aufgegriffe</a:t>
            </a:r>
            <a:r>
              <a:rPr lang="de-DE" sz="1200" dirty="0"/>
              <a:t>n. </a:t>
            </a:r>
            <a:r>
              <a:rPr kumimoji="0" lang="de-DE" sz="1200" b="0" i="0" u="none" strike="noStrike" cap="none" normalizeH="0" baseline="0" dirty="0">
                <a:ln>
                  <a:noFill/>
                </a:ln>
                <a:solidFill>
                  <a:schemeClr val="tx1"/>
                </a:solidFill>
                <a:effectLst/>
                <a:latin typeface="Arial" charset="0"/>
                <a:ea typeface="ＭＳ Ｐゴシック" charset="-128"/>
              </a:rPr>
              <a:t> </a:t>
            </a:r>
          </a:p>
        </p:txBody>
      </p:sp>
      <p:pic>
        <p:nvPicPr>
          <p:cNvPr id="1030" name="Picture 6" descr="Bildergebnis für gri ">
            <a:extLst>
              <a:ext uri="{FF2B5EF4-FFF2-40B4-BE49-F238E27FC236}">
                <a16:creationId xmlns:a16="http://schemas.microsoft.com/office/drawing/2014/main" id="{72B3ED2F-8533-CA3C-82D1-52EF9230AC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204" y="2509687"/>
            <a:ext cx="668879" cy="762013"/>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6D56C4F1-557E-0907-CC8E-11C6B4FA575D}"/>
              </a:ext>
            </a:extLst>
          </p:cNvPr>
          <p:cNvSpPr/>
          <p:nvPr/>
        </p:nvSpPr>
        <p:spPr bwMode="auto">
          <a:xfrm>
            <a:off x="8261062" y="3596051"/>
            <a:ext cx="2061110" cy="223224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ea typeface="ＭＳ Ｐゴシック" charset="-128"/>
              </a:rPr>
              <a:t>In den Nachhaltigkeits-berichterstattungsstandards (u.a. der Global Reporting Initiative und dem DNK) werden Klimadaten nach dem GHG-Protocol abgefragt. Dies betrifft die Indikatoren SRS-305-1 ff. </a:t>
            </a:r>
            <a:r>
              <a:rPr lang="de-DE" sz="1200" dirty="0"/>
              <a:t>Achten Sie auf Branchenleitfäden. Sie liefern wertvolle Tipps. </a:t>
            </a:r>
            <a:endParaRPr kumimoji="0" lang="de-DE" sz="1200" b="0" i="0" u="none" strike="noStrike" cap="none" normalizeH="0" baseline="0" dirty="0">
              <a:ln>
                <a:noFill/>
              </a:ln>
              <a:solidFill>
                <a:schemeClr val="tx1"/>
              </a:solidFill>
              <a:effectLst/>
              <a:latin typeface="Arial" charset="0"/>
              <a:ea typeface="ＭＳ Ｐゴシック" charset="-128"/>
            </a:endParaRPr>
          </a:p>
        </p:txBody>
      </p:sp>
      <p:pic>
        <p:nvPicPr>
          <p:cNvPr id="1032" name="Picture 8" descr="Quellbild anzeigen">
            <a:extLst>
              <a:ext uri="{FF2B5EF4-FFF2-40B4-BE49-F238E27FC236}">
                <a16:creationId xmlns:a16="http://schemas.microsoft.com/office/drawing/2014/main" id="{1C6AA858-8664-F559-F084-810EF8B28F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5083" y="2374997"/>
            <a:ext cx="1572625" cy="99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73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BF644-F342-1E82-7577-282B8E4FEA00}"/>
              </a:ext>
            </a:extLst>
          </p:cNvPr>
          <p:cNvSpPr>
            <a:spLocks noGrp="1"/>
          </p:cNvSpPr>
          <p:nvPr>
            <p:ph type="title"/>
          </p:nvPr>
        </p:nvSpPr>
        <p:spPr/>
        <p:txBody>
          <a:bodyPr/>
          <a:lstStyle/>
          <a:p>
            <a:r>
              <a:rPr lang="de-DE" sz="2400" dirty="0"/>
              <a:t>Klare Abgrenzung von Begrifflichkeiten</a:t>
            </a:r>
          </a:p>
        </p:txBody>
      </p:sp>
      <p:sp>
        <p:nvSpPr>
          <p:cNvPr id="4" name="Fußzeilenplatzhalter 3">
            <a:extLst>
              <a:ext uri="{FF2B5EF4-FFF2-40B4-BE49-F238E27FC236}">
                <a16:creationId xmlns:a16="http://schemas.microsoft.com/office/drawing/2014/main" id="{CAC35846-1ACD-6E57-6DCE-85C1FCA0C462}"/>
              </a:ext>
            </a:extLst>
          </p:cNvPr>
          <p:cNvSpPr>
            <a:spLocks noGrp="1"/>
          </p:cNvSpPr>
          <p:nvPr>
            <p:ph type="ftr" sz="quarter" idx="10"/>
          </p:nvPr>
        </p:nvSpPr>
        <p:spPr/>
        <p:txBody>
          <a:bodyPr/>
          <a:lstStyle/>
          <a:p>
            <a:r>
              <a:rPr lang="de-DE" b="1" dirty="0"/>
              <a:t>Handlungshilfe Klimastrategie| © LfU | IZU Infozentrum </a:t>
            </a:r>
            <a:r>
              <a:rPr lang="de-DE" b="1" dirty="0" err="1"/>
              <a:t>UmweltWirtschaft</a:t>
            </a:r>
            <a:r>
              <a:rPr lang="de-DE" b="1" dirty="0"/>
              <a:t> | 2023</a:t>
            </a:r>
            <a:endParaRPr lang="de-DE" dirty="0"/>
          </a:p>
        </p:txBody>
      </p:sp>
      <p:sp>
        <p:nvSpPr>
          <p:cNvPr id="5" name="Foliennummernplatzhalter 4">
            <a:extLst>
              <a:ext uri="{FF2B5EF4-FFF2-40B4-BE49-F238E27FC236}">
                <a16:creationId xmlns:a16="http://schemas.microsoft.com/office/drawing/2014/main" id="{F5B35615-6324-85B6-03F8-D8A309966C25}"/>
              </a:ext>
            </a:extLst>
          </p:cNvPr>
          <p:cNvSpPr>
            <a:spLocks noGrp="1"/>
          </p:cNvSpPr>
          <p:nvPr>
            <p:ph type="sldNum" sz="quarter" idx="4"/>
          </p:nvPr>
        </p:nvSpPr>
        <p:spPr/>
        <p:txBody>
          <a:bodyPr/>
          <a:lstStyle/>
          <a:p>
            <a:fld id="{894680D0-7A83-433A-9719-C4143F27F647}" type="slidenum">
              <a:rPr lang="de-DE" smtClean="0"/>
              <a:pPr/>
              <a:t>55</a:t>
            </a:fld>
            <a:endParaRPr lang="de-DE" dirty="0"/>
          </a:p>
        </p:txBody>
      </p:sp>
      <p:sp>
        <p:nvSpPr>
          <p:cNvPr id="15" name="Textplatzhalter 7">
            <a:extLst>
              <a:ext uri="{FF2B5EF4-FFF2-40B4-BE49-F238E27FC236}">
                <a16:creationId xmlns:a16="http://schemas.microsoft.com/office/drawing/2014/main" id="{11946AF6-F21E-9163-67D3-3BEC67985ACE}"/>
              </a:ext>
            </a:extLst>
          </p:cNvPr>
          <p:cNvSpPr txBox="1">
            <a:spLocks/>
          </p:cNvSpPr>
          <p:nvPr/>
        </p:nvSpPr>
        <p:spPr bwMode="auto">
          <a:xfrm>
            <a:off x="551384" y="1700808"/>
            <a:ext cx="10153128" cy="505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normAutofit/>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None/>
            </a:pPr>
            <a:r>
              <a:rPr lang="de-DE" sz="1400" b="1" kern="0" dirty="0">
                <a:solidFill>
                  <a:srgbClr val="000000"/>
                </a:solidFill>
              </a:rPr>
              <a:t>Begriffe wie Treibhausgas- oder Klimaneutralität werden unterschiedlich verwendet. </a:t>
            </a:r>
            <a:r>
              <a:rPr lang="de-DE" sz="1400" kern="0" dirty="0">
                <a:solidFill>
                  <a:srgbClr val="000000"/>
                </a:solidFill>
              </a:rPr>
              <a:t>Um Klarheit für Unternehmen zur Ausgestaltung des Zielzustandes zu erhalten, hat die ISO (Internationale Standardisierungsorganisation) einen Standard unter dem Namen ISO 14068-1 „Greenhouse gas management and related activities – Carbon Neutrality” </a:t>
            </a:r>
            <a:r>
              <a:rPr lang="de-DE" sz="1400" kern="0" dirty="0"/>
              <a:t>veröffentlicht.</a:t>
            </a:r>
            <a:r>
              <a:rPr lang="de-DE" sz="1400" kern="0" dirty="0">
                <a:solidFill>
                  <a:srgbClr val="262626"/>
                </a:solidFill>
                <a:cs typeface="Arial" pitchFamily="34" charset="0"/>
              </a:rPr>
              <a:t> </a:t>
            </a:r>
            <a:r>
              <a:rPr lang="de-DE" sz="1400" b="1" dirty="0">
                <a:solidFill>
                  <a:srgbClr val="262626"/>
                </a:solidFill>
                <a:cs typeface="Arial" pitchFamily="34" charset="0"/>
              </a:rPr>
              <a:t>Mit der ISO 14068-1 gibt es erstmals eine internationale Norm für den Begriff der Treibhausgasneutralität:</a:t>
            </a:r>
            <a:r>
              <a:rPr lang="de-DE" sz="1400" dirty="0">
                <a:solidFill>
                  <a:srgbClr val="262626"/>
                </a:solidFill>
                <a:cs typeface="Arial" pitchFamily="34" charset="0"/>
              </a:rPr>
              <a:t> </a:t>
            </a:r>
          </a:p>
          <a:p>
            <a:pPr marL="0" indent="0">
              <a:buNone/>
            </a:pPr>
            <a:endParaRPr lang="de-DE" sz="1400" dirty="0">
              <a:solidFill>
                <a:srgbClr val="262626"/>
              </a:solidFill>
              <a:cs typeface="Arial" pitchFamily="34" charset="0"/>
            </a:endParaRPr>
          </a:p>
          <a:p>
            <a:pPr marL="0" indent="0">
              <a:buNone/>
            </a:pPr>
            <a:endParaRPr lang="de-DE" sz="1400" b="1" dirty="0">
              <a:solidFill>
                <a:srgbClr val="3B687F"/>
              </a:solidFill>
            </a:endParaRPr>
          </a:p>
          <a:p>
            <a:pPr marL="0" indent="0">
              <a:buNone/>
            </a:pPr>
            <a:endParaRPr lang="de-DE" sz="1400" b="1" dirty="0">
              <a:solidFill>
                <a:srgbClr val="3B687F"/>
              </a:solidFill>
            </a:endParaRPr>
          </a:p>
          <a:p>
            <a:pPr marL="0" indent="0">
              <a:buNone/>
            </a:pPr>
            <a:endParaRPr lang="de-DE" sz="1400" b="1" dirty="0">
              <a:solidFill>
                <a:srgbClr val="3B687F"/>
              </a:solidFill>
            </a:endParaRPr>
          </a:p>
          <a:p>
            <a:pPr marL="0" indent="0">
              <a:buNone/>
            </a:pPr>
            <a:endParaRPr lang="de-DE" sz="1400" b="1" dirty="0">
              <a:solidFill>
                <a:srgbClr val="3B687F"/>
              </a:solidFill>
            </a:endParaRPr>
          </a:p>
          <a:p>
            <a:pPr marL="0" indent="0">
              <a:buNone/>
            </a:pPr>
            <a:r>
              <a:rPr lang="de-DE" sz="1400" b="1" dirty="0">
                <a:solidFill>
                  <a:srgbClr val="3B687F"/>
                </a:solidFill>
              </a:rPr>
              <a:t>Ausblick: Klimaneutralität nach PAS 2060</a:t>
            </a:r>
            <a:endParaRPr lang="de-DE" sz="1400" b="1" dirty="0">
              <a:solidFill>
                <a:srgbClr val="3B687F"/>
              </a:solidFill>
              <a:cs typeface="Arial" pitchFamily="34" charset="0"/>
            </a:endParaRPr>
          </a:p>
          <a:p>
            <a:pPr marL="0" indent="0">
              <a:buNone/>
            </a:pPr>
            <a:r>
              <a:rPr lang="de-DE" sz="1400" kern="0" dirty="0"/>
              <a:t>Die British Standards Institution (BSI) hat 2019 das Normungsprojekt initiiert, basierend auf ihrer Spezifikation von 2014, der sogenannten PAS 2060 „Standard for Carbon Neutrality“. Darin gibt es folgende Vorgaben: </a:t>
            </a:r>
          </a:p>
          <a:p>
            <a:pPr marL="727075" lvl="1" indent="-342900">
              <a:buFont typeface="+mj-lt"/>
              <a:buAutoNum type="arabicPeriod"/>
            </a:pPr>
            <a:r>
              <a:rPr lang="de-DE" sz="1400" kern="1200" dirty="0">
                <a:solidFill>
                  <a:srgbClr val="262626"/>
                </a:solidFill>
                <a:cs typeface="Arial" pitchFamily="34" charset="0"/>
              </a:rPr>
              <a:t>Die Berechnung</a:t>
            </a:r>
            <a:r>
              <a:rPr lang="de-DE" sz="1400" dirty="0">
                <a:solidFill>
                  <a:srgbClr val="262626"/>
                </a:solidFill>
                <a:cs typeface="Arial" pitchFamily="34" charset="0"/>
              </a:rPr>
              <a:t> des</a:t>
            </a:r>
            <a:r>
              <a:rPr lang="de-DE" sz="1400" kern="1200" dirty="0">
                <a:solidFill>
                  <a:srgbClr val="262626"/>
                </a:solidFill>
                <a:cs typeface="Arial" pitchFamily="34" charset="0"/>
              </a:rPr>
              <a:t> CO</a:t>
            </a:r>
            <a:r>
              <a:rPr lang="de-DE" sz="1400" kern="1200" baseline="-25000" dirty="0">
                <a:solidFill>
                  <a:srgbClr val="262626"/>
                </a:solidFill>
                <a:cs typeface="Arial" pitchFamily="34" charset="0"/>
              </a:rPr>
              <a:t>2</a:t>
            </a:r>
            <a:r>
              <a:rPr lang="de-DE" sz="1400" baseline="-25000" dirty="0">
                <a:solidFill>
                  <a:srgbClr val="262626"/>
                </a:solidFill>
                <a:cs typeface="Arial" pitchFamily="34" charset="0"/>
              </a:rPr>
              <a:t> </a:t>
            </a:r>
            <a:r>
              <a:rPr lang="de-DE" sz="1400" dirty="0">
                <a:solidFill>
                  <a:srgbClr val="262626"/>
                </a:solidFill>
                <a:cs typeface="Arial" pitchFamily="34" charset="0"/>
              </a:rPr>
              <a:t>-</a:t>
            </a:r>
            <a:r>
              <a:rPr lang="de-DE" sz="1400" kern="1200" dirty="0">
                <a:solidFill>
                  <a:srgbClr val="262626"/>
                </a:solidFill>
                <a:cs typeface="Arial" pitchFamily="34" charset="0"/>
              </a:rPr>
              <a:t>Fußabdrucks sollte 100 % der Scope 1 und Scope 2 Emissionen enthalten und zusätzlich alle Scope-3-Emissionen</a:t>
            </a:r>
            <a:r>
              <a:rPr lang="de-DE" sz="1400" dirty="0">
                <a:solidFill>
                  <a:srgbClr val="262626"/>
                </a:solidFill>
                <a:cs typeface="Arial" pitchFamily="34" charset="0"/>
              </a:rPr>
              <a:t>, die mehr als 1 % zum gesamten Fußabdruck beitragen. </a:t>
            </a:r>
            <a:r>
              <a:rPr lang="de-DE" sz="1400" kern="1200" dirty="0">
                <a:solidFill>
                  <a:srgbClr val="262626"/>
                </a:solidFill>
                <a:cs typeface="Arial" pitchFamily="34" charset="0"/>
              </a:rPr>
              <a:t>Die Gesamtheit aller berichteten Emissionen muss hierbei mindestens 95 % betragen.</a:t>
            </a:r>
          </a:p>
          <a:p>
            <a:pPr marL="727075" lvl="1" indent="-342900">
              <a:buFont typeface="+mj-lt"/>
              <a:buAutoNum type="arabicPeriod"/>
            </a:pPr>
            <a:r>
              <a:rPr lang="de-DE" sz="1400" kern="1200" dirty="0">
                <a:solidFill>
                  <a:srgbClr val="262626"/>
                </a:solidFill>
                <a:cs typeface="Arial" pitchFamily="34" charset="0"/>
              </a:rPr>
              <a:t>Der Nachweis der Emissionsreduktion erfolgt mit einem Jahresplan. Dieser enthält konkrete Ziele und Maßnahmen für die Reduktion der Emissionen und wird regelmäßig aktualisiert. </a:t>
            </a:r>
          </a:p>
          <a:p>
            <a:pPr marL="727075" lvl="1" indent="-342900">
              <a:buFont typeface="+mj-lt"/>
              <a:buAutoNum type="arabicPeriod"/>
            </a:pPr>
            <a:r>
              <a:rPr lang="de-DE" sz="1400" kern="1200" dirty="0">
                <a:solidFill>
                  <a:srgbClr val="262626"/>
                </a:solidFill>
                <a:cs typeface="Arial" pitchFamily="34" charset="0"/>
              </a:rPr>
              <a:t>Erst im dritten Schritt werden die restlichen, unvermeidbaren Emissionen kompensiert mit dem Kauf hochwertigen Reduktionszertifikate. </a:t>
            </a:r>
            <a:endParaRPr lang="de-DE" kern="0" dirty="0">
              <a:solidFill>
                <a:srgbClr val="000000"/>
              </a:solidFill>
              <a:latin typeface="Source Sans Pro" panose="020B0503030403020204" pitchFamily="34" charset="0"/>
            </a:endParaRPr>
          </a:p>
        </p:txBody>
      </p:sp>
      <p:sp>
        <p:nvSpPr>
          <p:cNvPr id="17" name="Rechteck 16">
            <a:extLst>
              <a:ext uri="{FF2B5EF4-FFF2-40B4-BE49-F238E27FC236}">
                <a16:creationId xmlns:a16="http://schemas.microsoft.com/office/drawing/2014/main" id="{B7DBC5B5-B08C-BDE8-2F2B-D6E1187F7396}"/>
              </a:ext>
            </a:extLst>
          </p:cNvPr>
          <p:cNvSpPr/>
          <p:nvPr/>
        </p:nvSpPr>
        <p:spPr>
          <a:xfrm>
            <a:off x="1343472" y="4581128"/>
            <a:ext cx="3974160" cy="76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b="1" dirty="0">
              <a:solidFill>
                <a:schemeClr val="tx1"/>
              </a:solidFill>
            </a:endParaRPr>
          </a:p>
        </p:txBody>
      </p:sp>
      <p:sp>
        <p:nvSpPr>
          <p:cNvPr id="11" name="Ellipse 10">
            <a:extLst>
              <a:ext uri="{FF2B5EF4-FFF2-40B4-BE49-F238E27FC236}">
                <a16:creationId xmlns:a16="http://schemas.microsoft.com/office/drawing/2014/main" id="{4569F5B9-25D8-4C6C-8DCE-8E124A0637B2}"/>
              </a:ext>
            </a:extLst>
          </p:cNvPr>
          <p:cNvSpPr/>
          <p:nvPr/>
        </p:nvSpPr>
        <p:spPr bwMode="auto">
          <a:xfrm>
            <a:off x="6991540" y="2846380"/>
            <a:ext cx="1354432" cy="11839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2" name="Ellipse 11">
            <a:extLst>
              <a:ext uri="{FF2B5EF4-FFF2-40B4-BE49-F238E27FC236}">
                <a16:creationId xmlns:a16="http://schemas.microsoft.com/office/drawing/2014/main" id="{3DFA4FB9-2547-4733-8CE8-DAC52F47F1DB}"/>
              </a:ext>
            </a:extLst>
          </p:cNvPr>
          <p:cNvSpPr/>
          <p:nvPr/>
        </p:nvSpPr>
        <p:spPr bwMode="auto">
          <a:xfrm>
            <a:off x="3616020" y="2835958"/>
            <a:ext cx="1368152" cy="11839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8" name="Textfeld 7">
            <a:extLst>
              <a:ext uri="{FF2B5EF4-FFF2-40B4-BE49-F238E27FC236}">
                <a16:creationId xmlns:a16="http://schemas.microsoft.com/office/drawing/2014/main" id="{614C78F1-4E1F-4889-8805-3131FFE687B3}"/>
              </a:ext>
            </a:extLst>
          </p:cNvPr>
          <p:cNvSpPr txBox="1"/>
          <p:nvPr/>
        </p:nvSpPr>
        <p:spPr>
          <a:xfrm>
            <a:off x="6682951" y="3171396"/>
            <a:ext cx="288032" cy="400110"/>
          </a:xfrm>
          <a:prstGeom prst="rect">
            <a:avLst/>
          </a:prstGeom>
          <a:noFill/>
        </p:spPr>
        <p:txBody>
          <a:bodyPr wrap="square" rtlCol="0">
            <a:spAutoFit/>
          </a:bodyPr>
          <a:lstStyle/>
          <a:p>
            <a:pPr algn="l"/>
            <a:r>
              <a:rPr lang="de-DE" sz="2000" b="1" dirty="0"/>
              <a:t>-</a:t>
            </a:r>
          </a:p>
        </p:txBody>
      </p:sp>
      <p:sp>
        <p:nvSpPr>
          <p:cNvPr id="14" name="Textfeld 13">
            <a:extLst>
              <a:ext uri="{FF2B5EF4-FFF2-40B4-BE49-F238E27FC236}">
                <a16:creationId xmlns:a16="http://schemas.microsoft.com/office/drawing/2014/main" id="{B48FBCA0-D618-42D8-82C5-092EB9EA94A2}"/>
              </a:ext>
            </a:extLst>
          </p:cNvPr>
          <p:cNvSpPr txBox="1"/>
          <p:nvPr/>
        </p:nvSpPr>
        <p:spPr>
          <a:xfrm>
            <a:off x="8472349" y="3140496"/>
            <a:ext cx="1152128" cy="400110"/>
          </a:xfrm>
          <a:prstGeom prst="rect">
            <a:avLst/>
          </a:prstGeom>
          <a:noFill/>
        </p:spPr>
        <p:txBody>
          <a:bodyPr wrap="square" rtlCol="0">
            <a:spAutoFit/>
          </a:bodyPr>
          <a:lstStyle/>
          <a:p>
            <a:pPr algn="l"/>
            <a:r>
              <a:rPr lang="de-DE" sz="2000" b="1" dirty="0"/>
              <a:t>=  </a:t>
            </a:r>
            <a:r>
              <a:rPr lang="de-DE" sz="2000" dirty="0"/>
              <a:t>null</a:t>
            </a:r>
          </a:p>
        </p:txBody>
      </p:sp>
      <p:sp>
        <p:nvSpPr>
          <p:cNvPr id="21" name="Textfeld 20">
            <a:extLst>
              <a:ext uri="{FF2B5EF4-FFF2-40B4-BE49-F238E27FC236}">
                <a16:creationId xmlns:a16="http://schemas.microsoft.com/office/drawing/2014/main" id="{D4B72D24-355C-4E30-9FD4-7589D5F78133}"/>
              </a:ext>
            </a:extLst>
          </p:cNvPr>
          <p:cNvSpPr txBox="1"/>
          <p:nvPr/>
        </p:nvSpPr>
        <p:spPr>
          <a:xfrm>
            <a:off x="3607745" y="3427928"/>
            <a:ext cx="1405996" cy="430887"/>
          </a:xfrm>
          <a:prstGeom prst="rect">
            <a:avLst/>
          </a:prstGeom>
          <a:noFill/>
        </p:spPr>
        <p:txBody>
          <a:bodyPr wrap="square" rtlCol="0">
            <a:spAutoFit/>
          </a:bodyPr>
          <a:lstStyle/>
          <a:p>
            <a:pPr algn="ctr"/>
            <a:r>
              <a:rPr lang="de-DE" sz="1100" kern="0" dirty="0">
                <a:latin typeface="+mn-lt"/>
                <a:ea typeface="+mn-ea"/>
              </a:rPr>
              <a:t>unvermeidbare THG-Emissionen</a:t>
            </a:r>
          </a:p>
        </p:txBody>
      </p:sp>
      <p:sp>
        <p:nvSpPr>
          <p:cNvPr id="22" name="Textfeld 21">
            <a:extLst>
              <a:ext uri="{FF2B5EF4-FFF2-40B4-BE49-F238E27FC236}">
                <a16:creationId xmlns:a16="http://schemas.microsoft.com/office/drawing/2014/main" id="{E340CB16-3FBD-45B1-8647-26B4C2FCFDC8}"/>
              </a:ext>
            </a:extLst>
          </p:cNvPr>
          <p:cNvSpPr txBox="1"/>
          <p:nvPr/>
        </p:nvSpPr>
        <p:spPr>
          <a:xfrm>
            <a:off x="3677878" y="2919374"/>
            <a:ext cx="1265729" cy="430887"/>
          </a:xfrm>
          <a:prstGeom prst="rect">
            <a:avLst/>
          </a:prstGeom>
          <a:noFill/>
        </p:spPr>
        <p:txBody>
          <a:bodyPr wrap="square" rtlCol="0">
            <a:spAutoFit/>
          </a:bodyPr>
          <a:lstStyle/>
          <a:p>
            <a:pPr algn="ctr"/>
            <a:r>
              <a:rPr lang="de-DE" sz="1100" kern="0" dirty="0">
                <a:latin typeface="+mn-lt"/>
                <a:ea typeface="+mn-ea"/>
              </a:rPr>
              <a:t>vermeidbare THG-Emissionen</a:t>
            </a:r>
          </a:p>
        </p:txBody>
      </p:sp>
      <p:sp>
        <p:nvSpPr>
          <p:cNvPr id="23" name="Textfeld 22">
            <a:extLst>
              <a:ext uri="{FF2B5EF4-FFF2-40B4-BE49-F238E27FC236}">
                <a16:creationId xmlns:a16="http://schemas.microsoft.com/office/drawing/2014/main" id="{6C0B332D-E3B9-45F1-928A-0E46D0AE180F}"/>
              </a:ext>
            </a:extLst>
          </p:cNvPr>
          <p:cNvSpPr txBox="1"/>
          <p:nvPr/>
        </p:nvSpPr>
        <p:spPr>
          <a:xfrm>
            <a:off x="4156080" y="3232952"/>
            <a:ext cx="288032" cy="338554"/>
          </a:xfrm>
          <a:prstGeom prst="rect">
            <a:avLst/>
          </a:prstGeom>
          <a:noFill/>
        </p:spPr>
        <p:txBody>
          <a:bodyPr wrap="square" rtlCol="0">
            <a:spAutoFit/>
          </a:bodyPr>
          <a:lstStyle/>
          <a:p>
            <a:pPr algn="l"/>
            <a:r>
              <a:rPr lang="de-DE" sz="1600" b="1" dirty="0"/>
              <a:t>+</a:t>
            </a:r>
          </a:p>
        </p:txBody>
      </p:sp>
      <p:sp>
        <p:nvSpPr>
          <p:cNvPr id="24" name="Textfeld 23">
            <a:extLst>
              <a:ext uri="{FF2B5EF4-FFF2-40B4-BE49-F238E27FC236}">
                <a16:creationId xmlns:a16="http://schemas.microsoft.com/office/drawing/2014/main" id="{14DBE063-A8DE-4937-8E9E-7CDDAB9AA4AA}"/>
              </a:ext>
            </a:extLst>
          </p:cNvPr>
          <p:cNvSpPr txBox="1"/>
          <p:nvPr/>
        </p:nvSpPr>
        <p:spPr>
          <a:xfrm>
            <a:off x="6987546" y="3192762"/>
            <a:ext cx="1405996" cy="430887"/>
          </a:xfrm>
          <a:prstGeom prst="rect">
            <a:avLst/>
          </a:prstGeom>
          <a:noFill/>
        </p:spPr>
        <p:txBody>
          <a:bodyPr wrap="square" rtlCol="0">
            <a:spAutoFit/>
          </a:bodyPr>
          <a:lstStyle/>
          <a:p>
            <a:pPr algn="ctr"/>
            <a:r>
              <a:rPr lang="de-DE" sz="1100" kern="0" dirty="0">
                <a:latin typeface="+mn-lt"/>
                <a:ea typeface="+mn-ea"/>
              </a:rPr>
              <a:t>Kompensation durch Zertifikate</a:t>
            </a:r>
          </a:p>
        </p:txBody>
      </p:sp>
      <p:sp>
        <p:nvSpPr>
          <p:cNvPr id="27" name="Textfeld 26">
            <a:extLst>
              <a:ext uri="{FF2B5EF4-FFF2-40B4-BE49-F238E27FC236}">
                <a16:creationId xmlns:a16="http://schemas.microsoft.com/office/drawing/2014/main" id="{99DC5D30-593A-484F-87E2-FE41C791CC9F}"/>
              </a:ext>
            </a:extLst>
          </p:cNvPr>
          <p:cNvSpPr txBox="1"/>
          <p:nvPr/>
        </p:nvSpPr>
        <p:spPr>
          <a:xfrm>
            <a:off x="319332" y="2911902"/>
            <a:ext cx="2520280" cy="1107996"/>
          </a:xfrm>
          <a:prstGeom prst="rect">
            <a:avLst/>
          </a:prstGeom>
          <a:noFill/>
        </p:spPr>
        <p:txBody>
          <a:bodyPr wrap="square" rtlCol="0">
            <a:spAutoFit/>
          </a:bodyPr>
          <a:lstStyle/>
          <a:p>
            <a:pPr algn="ctr"/>
            <a:r>
              <a:rPr lang="de-DE" sz="1100" kern="0" dirty="0">
                <a:latin typeface="+mn-lt"/>
                <a:ea typeface="+mn-ea"/>
              </a:rPr>
              <a:t>Um nachhaltig zu wirtschaften, sollten nur die unvermeidbaren Emissionen kompensiert werden und die vermeidbaren Emissionen durch geeignete Maßnahmen reduziert werden (z.B. Prozessanpassungen)</a:t>
            </a:r>
          </a:p>
        </p:txBody>
      </p:sp>
      <p:cxnSp>
        <p:nvCxnSpPr>
          <p:cNvPr id="42" name="Gerade Verbindung mit Pfeil 41">
            <a:extLst>
              <a:ext uri="{FF2B5EF4-FFF2-40B4-BE49-F238E27FC236}">
                <a16:creationId xmlns:a16="http://schemas.microsoft.com/office/drawing/2014/main" id="{6C5F7E77-AC01-4AFE-AF16-DB90300C40B0}"/>
              </a:ext>
            </a:extLst>
          </p:cNvPr>
          <p:cNvCxnSpPr/>
          <p:nvPr/>
        </p:nvCxnSpPr>
        <p:spPr bwMode="auto">
          <a:xfrm rot="-1800000">
            <a:off x="2962957" y="3671636"/>
            <a:ext cx="477308" cy="110572"/>
          </a:xfrm>
          <a:prstGeom prst="straightConnector1">
            <a:avLst/>
          </a:prstGeom>
          <a:solidFill>
            <a:schemeClr val="accent1"/>
          </a:solidFill>
          <a:ln w="9525" cap="flat" cmpd="sng" algn="ctr">
            <a:solidFill>
              <a:srgbClr val="F2BF0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mit Pfeil 42">
            <a:extLst>
              <a:ext uri="{FF2B5EF4-FFF2-40B4-BE49-F238E27FC236}">
                <a16:creationId xmlns:a16="http://schemas.microsoft.com/office/drawing/2014/main" id="{B6FE9BF2-B621-4ED5-9C22-057E12852FCA}"/>
              </a:ext>
            </a:extLst>
          </p:cNvPr>
          <p:cNvCxnSpPr/>
          <p:nvPr/>
        </p:nvCxnSpPr>
        <p:spPr bwMode="auto">
          <a:xfrm rot="1800000" flipH="1">
            <a:off x="8557664" y="3689105"/>
            <a:ext cx="477308" cy="110572"/>
          </a:xfrm>
          <a:prstGeom prst="straightConnector1">
            <a:avLst/>
          </a:prstGeom>
          <a:solidFill>
            <a:schemeClr val="accent1"/>
          </a:solidFill>
          <a:ln w="9525" cap="flat" cmpd="sng" algn="ctr">
            <a:solidFill>
              <a:srgbClr val="F2BF0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mit Pfeil 43">
            <a:extLst>
              <a:ext uri="{FF2B5EF4-FFF2-40B4-BE49-F238E27FC236}">
                <a16:creationId xmlns:a16="http://schemas.microsoft.com/office/drawing/2014/main" id="{4171F1D2-3275-4555-B891-BD3A1F3AB859}"/>
              </a:ext>
            </a:extLst>
          </p:cNvPr>
          <p:cNvCxnSpPr/>
          <p:nvPr/>
        </p:nvCxnSpPr>
        <p:spPr bwMode="auto">
          <a:xfrm rot="1800000" flipV="1">
            <a:off x="2956837" y="3131798"/>
            <a:ext cx="477308" cy="110572"/>
          </a:xfrm>
          <a:prstGeom prst="straightConnector1">
            <a:avLst/>
          </a:prstGeom>
          <a:solidFill>
            <a:schemeClr val="accent1"/>
          </a:solidFill>
          <a:ln w="9525" cap="flat" cmpd="sng" algn="ctr">
            <a:solidFill>
              <a:srgbClr val="F2BF0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hteck 44">
            <a:extLst>
              <a:ext uri="{FF2B5EF4-FFF2-40B4-BE49-F238E27FC236}">
                <a16:creationId xmlns:a16="http://schemas.microsoft.com/office/drawing/2014/main" id="{73EEC2CE-0ACF-4E87-B1F1-318E7A021DD5}"/>
              </a:ext>
            </a:extLst>
          </p:cNvPr>
          <p:cNvSpPr/>
          <p:nvPr/>
        </p:nvSpPr>
        <p:spPr bwMode="auto">
          <a:xfrm>
            <a:off x="335360" y="2881170"/>
            <a:ext cx="2524274" cy="11839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46" name="Textfeld 45">
            <a:extLst>
              <a:ext uri="{FF2B5EF4-FFF2-40B4-BE49-F238E27FC236}">
                <a16:creationId xmlns:a16="http://schemas.microsoft.com/office/drawing/2014/main" id="{0EBC2CC5-36BC-4469-86D8-C3F45525E659}"/>
              </a:ext>
            </a:extLst>
          </p:cNvPr>
          <p:cNvSpPr txBox="1"/>
          <p:nvPr/>
        </p:nvSpPr>
        <p:spPr>
          <a:xfrm>
            <a:off x="9435571" y="3737801"/>
            <a:ext cx="2520280" cy="430887"/>
          </a:xfrm>
          <a:prstGeom prst="rect">
            <a:avLst/>
          </a:prstGeom>
          <a:noFill/>
        </p:spPr>
        <p:txBody>
          <a:bodyPr wrap="square" rtlCol="0">
            <a:spAutoFit/>
          </a:bodyPr>
          <a:lstStyle/>
          <a:p>
            <a:pPr algn="ctr"/>
            <a:r>
              <a:rPr lang="de-DE" sz="1100" kern="0" dirty="0">
                <a:latin typeface="+mn-lt"/>
                <a:ea typeface="+mn-ea"/>
              </a:rPr>
              <a:t>Siehe für Angebot und Grenzen der Kompensation Folie 46.</a:t>
            </a:r>
          </a:p>
        </p:txBody>
      </p:sp>
      <p:sp>
        <p:nvSpPr>
          <p:cNvPr id="47" name="Rechteck 46">
            <a:extLst>
              <a:ext uri="{FF2B5EF4-FFF2-40B4-BE49-F238E27FC236}">
                <a16:creationId xmlns:a16="http://schemas.microsoft.com/office/drawing/2014/main" id="{1E00C92D-EB8B-411E-AC35-4C11C0BFABB3}"/>
              </a:ext>
            </a:extLst>
          </p:cNvPr>
          <p:cNvSpPr/>
          <p:nvPr/>
        </p:nvSpPr>
        <p:spPr bwMode="auto">
          <a:xfrm>
            <a:off x="9145647" y="3655939"/>
            <a:ext cx="2794176" cy="56438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50" name="Grafik 49" descr="Hochspannung Silhouette">
            <a:extLst>
              <a:ext uri="{FF2B5EF4-FFF2-40B4-BE49-F238E27FC236}">
                <a16:creationId xmlns:a16="http://schemas.microsoft.com/office/drawing/2014/main" id="{7CBAE0C9-F706-440F-8D88-7BDB101E8297}"/>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9094" y="3744391"/>
            <a:ext cx="468648" cy="468648"/>
          </a:xfrm>
          <a:prstGeom prst="rect">
            <a:avLst/>
          </a:prstGeom>
        </p:spPr>
      </p:pic>
      <p:sp>
        <p:nvSpPr>
          <p:cNvPr id="51" name="Ellipse 50">
            <a:extLst>
              <a:ext uri="{FF2B5EF4-FFF2-40B4-BE49-F238E27FC236}">
                <a16:creationId xmlns:a16="http://schemas.microsoft.com/office/drawing/2014/main" id="{120B1749-D6FF-4803-8024-8594BC21F373}"/>
              </a:ext>
            </a:extLst>
          </p:cNvPr>
          <p:cNvSpPr/>
          <p:nvPr/>
        </p:nvSpPr>
        <p:spPr bwMode="auto">
          <a:xfrm>
            <a:off x="5317632" y="2835958"/>
            <a:ext cx="1354432" cy="11839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52" name="Textfeld 51">
            <a:extLst>
              <a:ext uri="{FF2B5EF4-FFF2-40B4-BE49-F238E27FC236}">
                <a16:creationId xmlns:a16="http://schemas.microsoft.com/office/drawing/2014/main" id="{EEBC8DBC-95BB-4467-ACBE-EC189EC05E01}"/>
              </a:ext>
            </a:extLst>
          </p:cNvPr>
          <p:cNvSpPr txBox="1"/>
          <p:nvPr/>
        </p:nvSpPr>
        <p:spPr>
          <a:xfrm>
            <a:off x="5010982" y="3232952"/>
            <a:ext cx="288032" cy="338554"/>
          </a:xfrm>
          <a:prstGeom prst="rect">
            <a:avLst/>
          </a:prstGeom>
          <a:noFill/>
        </p:spPr>
        <p:txBody>
          <a:bodyPr wrap="square" rtlCol="0">
            <a:spAutoFit/>
          </a:bodyPr>
          <a:lstStyle/>
          <a:p>
            <a:pPr algn="l"/>
            <a:r>
              <a:rPr lang="de-DE" sz="1600" b="1" dirty="0"/>
              <a:t>+</a:t>
            </a:r>
          </a:p>
        </p:txBody>
      </p:sp>
      <p:sp>
        <p:nvSpPr>
          <p:cNvPr id="54" name="Textfeld 53">
            <a:extLst>
              <a:ext uri="{FF2B5EF4-FFF2-40B4-BE49-F238E27FC236}">
                <a16:creationId xmlns:a16="http://schemas.microsoft.com/office/drawing/2014/main" id="{095E7B85-B565-414A-A4A7-13821D5FCC23}"/>
              </a:ext>
            </a:extLst>
          </p:cNvPr>
          <p:cNvSpPr txBox="1"/>
          <p:nvPr/>
        </p:nvSpPr>
        <p:spPr>
          <a:xfrm>
            <a:off x="5325402" y="3271424"/>
            <a:ext cx="1405996" cy="261610"/>
          </a:xfrm>
          <a:prstGeom prst="rect">
            <a:avLst/>
          </a:prstGeom>
          <a:noFill/>
        </p:spPr>
        <p:txBody>
          <a:bodyPr wrap="square" rtlCol="0">
            <a:spAutoFit/>
          </a:bodyPr>
          <a:lstStyle/>
          <a:p>
            <a:pPr algn="ctr"/>
            <a:r>
              <a:rPr lang="de-DE" sz="1100" kern="0" dirty="0">
                <a:latin typeface="+mn-lt"/>
                <a:ea typeface="+mn-ea"/>
              </a:rPr>
              <a:t>THG-Entnahmen</a:t>
            </a:r>
          </a:p>
        </p:txBody>
      </p:sp>
      <p:sp>
        <p:nvSpPr>
          <p:cNvPr id="55" name="Rechteck 54">
            <a:extLst>
              <a:ext uri="{FF2B5EF4-FFF2-40B4-BE49-F238E27FC236}">
                <a16:creationId xmlns:a16="http://schemas.microsoft.com/office/drawing/2014/main" id="{76480B1E-ECF0-4383-A3FD-DB597897F3CF}"/>
              </a:ext>
            </a:extLst>
          </p:cNvPr>
          <p:cNvSpPr/>
          <p:nvPr/>
        </p:nvSpPr>
        <p:spPr bwMode="auto">
          <a:xfrm>
            <a:off x="3577434" y="2693356"/>
            <a:ext cx="3155128" cy="132654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cxnSp>
        <p:nvCxnSpPr>
          <p:cNvPr id="57" name="Gerader Verbinder 56">
            <a:extLst>
              <a:ext uri="{FF2B5EF4-FFF2-40B4-BE49-F238E27FC236}">
                <a16:creationId xmlns:a16="http://schemas.microsoft.com/office/drawing/2014/main" id="{546922A5-C562-4E97-81FA-FC1DCC6F50AB}"/>
              </a:ext>
            </a:extLst>
          </p:cNvPr>
          <p:cNvCxnSpPr/>
          <p:nvPr/>
        </p:nvCxnSpPr>
        <p:spPr bwMode="auto">
          <a:xfrm>
            <a:off x="3577434" y="2835958"/>
            <a:ext cx="313796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feld 58">
            <a:extLst>
              <a:ext uri="{FF2B5EF4-FFF2-40B4-BE49-F238E27FC236}">
                <a16:creationId xmlns:a16="http://schemas.microsoft.com/office/drawing/2014/main" id="{DB722D62-C7BB-4772-85C9-76625AF18619}"/>
              </a:ext>
            </a:extLst>
          </p:cNvPr>
          <p:cNvSpPr txBox="1"/>
          <p:nvPr/>
        </p:nvSpPr>
        <p:spPr>
          <a:xfrm>
            <a:off x="3853743" y="2631780"/>
            <a:ext cx="2623887" cy="261610"/>
          </a:xfrm>
          <a:prstGeom prst="rect">
            <a:avLst/>
          </a:prstGeom>
          <a:noFill/>
        </p:spPr>
        <p:txBody>
          <a:bodyPr wrap="square" rtlCol="0">
            <a:spAutoFit/>
          </a:bodyPr>
          <a:lstStyle/>
          <a:p>
            <a:pPr algn="ctr"/>
            <a:r>
              <a:rPr lang="de-DE" sz="1100" kern="0" dirty="0">
                <a:latin typeface="+mn-lt"/>
                <a:ea typeface="+mn-ea"/>
              </a:rPr>
              <a:t>CO</a:t>
            </a:r>
            <a:r>
              <a:rPr lang="de-DE" sz="1100" kern="1200" baseline="-25000" dirty="0">
                <a:solidFill>
                  <a:srgbClr val="262626"/>
                </a:solidFill>
                <a:cs typeface="Arial" pitchFamily="34" charset="0"/>
              </a:rPr>
              <a:t>2</a:t>
            </a:r>
            <a:r>
              <a:rPr lang="de-DE" sz="1100" kern="0" dirty="0">
                <a:latin typeface="+mn-lt"/>
                <a:ea typeface="+mn-ea"/>
              </a:rPr>
              <a:t>-Fußabdruck</a:t>
            </a:r>
          </a:p>
        </p:txBody>
      </p:sp>
    </p:spTree>
    <p:extLst>
      <p:ext uri="{BB962C8B-B14F-4D97-AF65-F5344CB8AC3E}">
        <p14:creationId xmlns:p14="http://schemas.microsoft.com/office/powerpoint/2010/main" val="901268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BF644-F342-1E82-7577-282B8E4FEA00}"/>
              </a:ext>
            </a:extLst>
          </p:cNvPr>
          <p:cNvSpPr>
            <a:spLocks noGrp="1"/>
          </p:cNvSpPr>
          <p:nvPr>
            <p:ph type="title"/>
          </p:nvPr>
        </p:nvSpPr>
        <p:spPr/>
        <p:txBody>
          <a:bodyPr/>
          <a:lstStyle/>
          <a:p>
            <a:r>
              <a:rPr lang="de-DE" sz="2400" dirty="0"/>
              <a:t>Ziel Klimaneutralität: Corporate Net-Zero Standard</a:t>
            </a:r>
          </a:p>
        </p:txBody>
      </p:sp>
      <p:sp>
        <p:nvSpPr>
          <p:cNvPr id="4" name="Fußzeilenplatzhalter 3">
            <a:extLst>
              <a:ext uri="{FF2B5EF4-FFF2-40B4-BE49-F238E27FC236}">
                <a16:creationId xmlns:a16="http://schemas.microsoft.com/office/drawing/2014/main" id="{CAC35846-1ACD-6E57-6DCE-85C1FCA0C46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F5B35615-6324-85B6-03F8-D8A309966C25}"/>
              </a:ext>
            </a:extLst>
          </p:cNvPr>
          <p:cNvSpPr>
            <a:spLocks noGrp="1"/>
          </p:cNvSpPr>
          <p:nvPr>
            <p:ph type="sldNum" sz="quarter" idx="4"/>
          </p:nvPr>
        </p:nvSpPr>
        <p:spPr/>
        <p:txBody>
          <a:bodyPr/>
          <a:lstStyle/>
          <a:p>
            <a:fld id="{894680D0-7A83-433A-9719-C4143F27F647}" type="slidenum">
              <a:rPr lang="de-DE" smtClean="0"/>
              <a:pPr/>
              <a:t>56</a:t>
            </a:fld>
            <a:endParaRPr lang="de-DE" dirty="0"/>
          </a:p>
        </p:txBody>
      </p:sp>
      <p:sp>
        <p:nvSpPr>
          <p:cNvPr id="16" name="Textplatzhalter 8">
            <a:extLst>
              <a:ext uri="{FF2B5EF4-FFF2-40B4-BE49-F238E27FC236}">
                <a16:creationId xmlns:a16="http://schemas.microsoft.com/office/drawing/2014/main" id="{8FD2F880-C0D6-779F-5253-2AAC56250859}"/>
              </a:ext>
            </a:extLst>
          </p:cNvPr>
          <p:cNvSpPr txBox="1">
            <a:spLocks/>
          </p:cNvSpPr>
          <p:nvPr/>
        </p:nvSpPr>
        <p:spPr bwMode="auto">
          <a:xfrm>
            <a:off x="539255" y="1668948"/>
            <a:ext cx="6768752" cy="496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noAutofit/>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spcBef>
                <a:spcPts val="400"/>
              </a:spcBef>
              <a:spcAft>
                <a:spcPts val="400"/>
              </a:spcAft>
              <a:buSzPct val="120000"/>
              <a:buNone/>
              <a:tabLst>
                <a:tab pos="358775" algn="l"/>
              </a:tabLst>
            </a:pPr>
            <a:r>
              <a:rPr lang="de-DE" sz="1400" kern="1200" dirty="0">
                <a:cs typeface="Arial" pitchFamily="34" charset="0"/>
              </a:rPr>
              <a:t>Die Science Based Targets initiative (SBTi) ist eine Partnerschaft zwischen CDP, United Nations Global Compact, World Resources Institutes (WRI) und World Wide Fund for Nature (WWF). </a:t>
            </a:r>
          </a:p>
          <a:p>
            <a:pPr marL="0" indent="0">
              <a:spcBef>
                <a:spcPts val="400"/>
              </a:spcBef>
              <a:spcAft>
                <a:spcPts val="400"/>
              </a:spcAft>
              <a:buSzPct val="120000"/>
              <a:buNone/>
              <a:tabLst>
                <a:tab pos="358775" algn="l"/>
              </a:tabLst>
            </a:pPr>
            <a:r>
              <a:rPr lang="de-DE" sz="1400" dirty="0">
                <a:cs typeface="Arial" pitchFamily="34" charset="0"/>
              </a:rPr>
              <a:t>Die SBTi hat sich zum Ziel gesetzt Unternehmen und Organisationen bei der Zielsetzung und deren Umsetzung zu unterstützen, um das 1,5-Grad-Ziel des Pariser Klimaabkommens zu erreichen. </a:t>
            </a:r>
          </a:p>
          <a:p>
            <a:pPr marL="0" indent="0">
              <a:spcBef>
                <a:spcPts val="400"/>
              </a:spcBef>
              <a:spcAft>
                <a:spcPts val="400"/>
              </a:spcAft>
              <a:buSzPct val="120000"/>
              <a:buNone/>
              <a:tabLst>
                <a:tab pos="358775" algn="l"/>
              </a:tabLst>
            </a:pPr>
            <a:r>
              <a:rPr lang="de-DE" sz="1400" dirty="0">
                <a:solidFill>
                  <a:srgbClr val="000000"/>
                </a:solidFill>
                <a:cs typeface="Arial" pitchFamily="34" charset="0"/>
              </a:rPr>
              <a:t>Um die Zielsetzung des Emissionsreduktionspfads gemäß 1,5-Grad-Ziel zu erreichen, ist ein ambitioniertes Vorgehen bei der Reduktion der Emissionen im Vergleich zum Basisjahr (gelb, s. Abbildung) erforderlich:</a:t>
            </a:r>
          </a:p>
          <a:p>
            <a:pPr lvl="1">
              <a:spcBef>
                <a:spcPts val="400"/>
              </a:spcBef>
              <a:spcAft>
                <a:spcPts val="400"/>
              </a:spcAft>
              <a:buSzPct val="120000"/>
              <a:buFont typeface="Arial" panose="020B0604020202020204" pitchFamily="34" charset="0"/>
              <a:buChar char="•"/>
              <a:tabLst>
                <a:tab pos="358775" algn="l"/>
              </a:tabLst>
            </a:pPr>
            <a:r>
              <a:rPr lang="de-DE" sz="1400" kern="0" dirty="0"/>
              <a:t>Die erforderliche Reduktionsleistung orientiert sich am verfügbaren, globalen Gesamtbudget.</a:t>
            </a:r>
          </a:p>
          <a:p>
            <a:pPr lvl="1">
              <a:spcBef>
                <a:spcPts val="400"/>
              </a:spcBef>
              <a:spcAft>
                <a:spcPts val="400"/>
              </a:spcAft>
              <a:buSzPct val="120000"/>
              <a:buFont typeface="Arial" panose="020B0604020202020204" pitchFamily="34" charset="0"/>
              <a:buChar char="•"/>
              <a:tabLst>
                <a:tab pos="358775" algn="l"/>
              </a:tabLst>
            </a:pPr>
            <a:r>
              <a:rPr lang="de-DE" sz="1400" u="sng" dirty="0">
                <a:cs typeface="Arial" pitchFamily="34" charset="0"/>
              </a:rPr>
              <a:t>Near term science based targets (rot, siehe  Abbildung): </a:t>
            </a:r>
            <a:r>
              <a:rPr lang="de-DE" sz="1400" dirty="0">
                <a:cs typeface="Arial" pitchFamily="34" charset="0"/>
              </a:rPr>
              <a:t>Zeithorizont 5 bis 10 Jahre,  4,2 % absolute Reduktion der Emissionen pro Jahr, das heißt ca. </a:t>
            </a:r>
            <a:r>
              <a:rPr lang="de-DE" sz="1400" dirty="0">
                <a:solidFill>
                  <a:srgbClr val="000000"/>
                </a:solidFill>
                <a:cs typeface="Arial" pitchFamily="34" charset="0"/>
              </a:rPr>
              <a:t>50 % bis 2030.</a:t>
            </a:r>
            <a:endParaRPr lang="de-DE" sz="1400" dirty="0">
              <a:cs typeface="Arial" pitchFamily="34" charset="0"/>
            </a:endParaRPr>
          </a:p>
          <a:p>
            <a:pPr lvl="1">
              <a:spcBef>
                <a:spcPts val="400"/>
              </a:spcBef>
              <a:spcAft>
                <a:spcPts val="400"/>
              </a:spcAft>
              <a:buSzPct val="120000"/>
              <a:buFont typeface="Arial" panose="020B0604020202020204" pitchFamily="34" charset="0"/>
              <a:buChar char="•"/>
              <a:tabLst>
                <a:tab pos="358775" algn="l"/>
              </a:tabLst>
            </a:pPr>
            <a:r>
              <a:rPr lang="de-DE" sz="1400" u="sng" dirty="0">
                <a:cs typeface="Arial" pitchFamily="34" charset="0"/>
              </a:rPr>
              <a:t>Long-term science based targets (blau, siehe  Abbildung)</a:t>
            </a:r>
            <a:r>
              <a:rPr lang="de-DE" sz="1400" dirty="0">
                <a:cs typeface="Arial" pitchFamily="34" charset="0"/>
              </a:rPr>
              <a:t>:</a:t>
            </a:r>
            <a:r>
              <a:rPr lang="de-DE" sz="1400" dirty="0">
                <a:solidFill>
                  <a:srgbClr val="000000"/>
                </a:solidFill>
                <a:cs typeface="Arial" pitchFamily="34" charset="0"/>
              </a:rPr>
              <a:t> </a:t>
            </a:r>
            <a:r>
              <a:rPr lang="de-DE" sz="1400" dirty="0">
                <a:cs typeface="Arial" pitchFamily="34" charset="0"/>
              </a:rPr>
              <a:t>R</a:t>
            </a:r>
            <a:r>
              <a:rPr lang="de-DE" sz="1400" dirty="0">
                <a:solidFill>
                  <a:srgbClr val="000000"/>
                </a:solidFill>
                <a:cs typeface="Arial" pitchFamily="34" charset="0"/>
              </a:rPr>
              <a:t>eduktion von 90 bis 95 % der Emissionen bis 2050. Neutralisierung der verbleibenden THG-Emissionen durch Entzug (</a:t>
            </a:r>
            <a:r>
              <a:rPr lang="de-DE" sz="1400" dirty="0" err="1">
                <a:solidFill>
                  <a:srgbClr val="000000"/>
                </a:solidFill>
                <a:cs typeface="Arial" pitchFamily="34" charset="0"/>
              </a:rPr>
              <a:t>Removals</a:t>
            </a:r>
            <a:r>
              <a:rPr lang="de-DE" sz="1400" dirty="0">
                <a:solidFill>
                  <a:srgbClr val="000000"/>
                </a:solidFill>
                <a:cs typeface="Arial" pitchFamily="34" charset="0"/>
              </a:rPr>
              <a:t>).</a:t>
            </a:r>
          </a:p>
          <a:p>
            <a:pPr lvl="1">
              <a:spcBef>
                <a:spcPts val="400"/>
              </a:spcBef>
              <a:spcAft>
                <a:spcPts val="400"/>
              </a:spcAft>
              <a:buSzPct val="120000"/>
              <a:buFont typeface="Arial" panose="020B0604020202020204" pitchFamily="34" charset="0"/>
              <a:buChar char="•"/>
              <a:tabLst>
                <a:tab pos="358775" algn="l"/>
              </a:tabLst>
            </a:pPr>
            <a:r>
              <a:rPr lang="de-DE" sz="1400" dirty="0">
                <a:solidFill>
                  <a:srgbClr val="000000"/>
                </a:solidFill>
                <a:cs typeface="Arial" pitchFamily="34" charset="0"/>
              </a:rPr>
              <a:t>Keine Kompensation vorgesehen, die Reduktion erfolgt in den Strukturen und Prozessen des Unternehmens und entlang der vor- und nachgelagerten Wertschöpfungskette.</a:t>
            </a:r>
            <a:endParaRPr lang="de-DE" b="1" kern="0" dirty="0">
              <a:solidFill>
                <a:srgbClr val="000000"/>
              </a:solidFill>
              <a:latin typeface="Source Sans Pro" panose="020B0503030403020204" pitchFamily="34" charset="0"/>
            </a:endParaRPr>
          </a:p>
        </p:txBody>
      </p:sp>
      <p:sp>
        <p:nvSpPr>
          <p:cNvPr id="18" name="Rechteck 17">
            <a:extLst>
              <a:ext uri="{FF2B5EF4-FFF2-40B4-BE49-F238E27FC236}">
                <a16:creationId xmlns:a16="http://schemas.microsoft.com/office/drawing/2014/main" id="{42784437-339B-2F84-02F0-777D7F076D58}"/>
              </a:ext>
            </a:extLst>
          </p:cNvPr>
          <p:cNvSpPr/>
          <p:nvPr/>
        </p:nvSpPr>
        <p:spPr>
          <a:xfrm>
            <a:off x="8112224" y="5143497"/>
            <a:ext cx="2419890" cy="53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b="1" dirty="0">
              <a:solidFill>
                <a:schemeClr val="tx1"/>
              </a:solidFill>
            </a:endParaRPr>
          </a:p>
        </p:txBody>
      </p:sp>
      <p:pic>
        <p:nvPicPr>
          <p:cNvPr id="8" name="Grafik 7">
            <a:extLst>
              <a:ext uri="{FF2B5EF4-FFF2-40B4-BE49-F238E27FC236}">
                <a16:creationId xmlns:a16="http://schemas.microsoft.com/office/drawing/2014/main" id="{293BB606-AA96-16B6-4607-0BF28B02989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99491" y="3016335"/>
            <a:ext cx="4308509" cy="2354803"/>
          </a:xfrm>
          <a:prstGeom prst="rect">
            <a:avLst/>
          </a:prstGeom>
        </p:spPr>
      </p:pic>
      <p:sp>
        <p:nvSpPr>
          <p:cNvPr id="9" name="Textfeld 8">
            <a:extLst>
              <a:ext uri="{FF2B5EF4-FFF2-40B4-BE49-F238E27FC236}">
                <a16:creationId xmlns:a16="http://schemas.microsoft.com/office/drawing/2014/main" id="{88809BC9-1A16-87BB-3E2A-8837A4CD4ADF}"/>
              </a:ext>
            </a:extLst>
          </p:cNvPr>
          <p:cNvSpPr txBox="1"/>
          <p:nvPr/>
        </p:nvSpPr>
        <p:spPr>
          <a:xfrm>
            <a:off x="7835515" y="5371138"/>
            <a:ext cx="852773" cy="230832"/>
          </a:xfrm>
          <a:prstGeom prst="rect">
            <a:avLst/>
          </a:prstGeom>
          <a:noFill/>
        </p:spPr>
        <p:txBody>
          <a:bodyPr wrap="square" rtlCol="0">
            <a:spAutoFit/>
          </a:bodyPr>
          <a:lstStyle/>
          <a:p>
            <a:pPr algn="l"/>
            <a:r>
              <a:rPr lang="de-DE" sz="900" dirty="0">
                <a:solidFill>
                  <a:srgbClr val="000000"/>
                </a:solidFill>
                <a:latin typeface="+mj-lt"/>
              </a:rPr>
              <a:t>Quelle: SBTi</a:t>
            </a:r>
          </a:p>
        </p:txBody>
      </p:sp>
      <p:pic>
        <p:nvPicPr>
          <p:cNvPr id="1028" name="Picture 4" descr="Wir haben uns den Science Based Targets angeschlossen - Carmo A/S">
            <a:extLst>
              <a:ext uri="{FF2B5EF4-FFF2-40B4-BE49-F238E27FC236}">
                <a16:creationId xmlns:a16="http://schemas.microsoft.com/office/drawing/2014/main" id="{4CC36BF3-1925-BA75-3B49-DA295A8BC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102" y="1573004"/>
            <a:ext cx="2592288"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530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BF644-F342-1E82-7577-282B8E4FEA00}"/>
              </a:ext>
            </a:extLst>
          </p:cNvPr>
          <p:cNvSpPr>
            <a:spLocks noGrp="1"/>
          </p:cNvSpPr>
          <p:nvPr>
            <p:ph type="title"/>
          </p:nvPr>
        </p:nvSpPr>
        <p:spPr/>
        <p:txBody>
          <a:bodyPr/>
          <a:lstStyle/>
          <a:p>
            <a:r>
              <a:rPr lang="de-DE" sz="2400" dirty="0"/>
              <a:t>Corporate Net-Zero Standard</a:t>
            </a:r>
          </a:p>
        </p:txBody>
      </p:sp>
      <p:sp>
        <p:nvSpPr>
          <p:cNvPr id="4" name="Fußzeilenplatzhalter 3">
            <a:extLst>
              <a:ext uri="{FF2B5EF4-FFF2-40B4-BE49-F238E27FC236}">
                <a16:creationId xmlns:a16="http://schemas.microsoft.com/office/drawing/2014/main" id="{CAC35846-1ACD-6E57-6DCE-85C1FCA0C46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F5B35615-6324-85B6-03F8-D8A309966C25}"/>
              </a:ext>
            </a:extLst>
          </p:cNvPr>
          <p:cNvSpPr>
            <a:spLocks noGrp="1"/>
          </p:cNvSpPr>
          <p:nvPr>
            <p:ph type="sldNum" sz="quarter" idx="4"/>
          </p:nvPr>
        </p:nvSpPr>
        <p:spPr/>
        <p:txBody>
          <a:bodyPr/>
          <a:lstStyle/>
          <a:p>
            <a:fld id="{894680D0-7A83-433A-9719-C4143F27F647}" type="slidenum">
              <a:rPr lang="de-DE" smtClean="0"/>
              <a:pPr/>
              <a:t>57</a:t>
            </a:fld>
            <a:endParaRPr lang="de-DE" dirty="0"/>
          </a:p>
        </p:txBody>
      </p:sp>
      <p:sp>
        <p:nvSpPr>
          <p:cNvPr id="16" name="Textplatzhalter 8">
            <a:extLst>
              <a:ext uri="{FF2B5EF4-FFF2-40B4-BE49-F238E27FC236}">
                <a16:creationId xmlns:a16="http://schemas.microsoft.com/office/drawing/2014/main" id="{8FD2F880-C0D6-779F-5253-2AAC56250859}"/>
              </a:ext>
            </a:extLst>
          </p:cNvPr>
          <p:cNvSpPr txBox="1">
            <a:spLocks/>
          </p:cNvSpPr>
          <p:nvPr/>
        </p:nvSpPr>
        <p:spPr bwMode="auto">
          <a:xfrm>
            <a:off x="479376" y="1651181"/>
            <a:ext cx="6840760" cy="357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noAutofit/>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a:spcBef>
                <a:spcPts val="400"/>
              </a:spcBef>
              <a:spcAft>
                <a:spcPts val="400"/>
              </a:spcAft>
              <a:buSzPct val="120000"/>
              <a:tabLst>
                <a:tab pos="358775" algn="l"/>
              </a:tabLst>
            </a:pPr>
            <a:r>
              <a:rPr lang="de-DE" dirty="0">
                <a:cs typeface="Arial" pitchFamily="34" charset="0"/>
              </a:rPr>
              <a:t>Unternehmen aus allen Sektoren können sich der der SBTi anschließen, es werden vor allem </a:t>
            </a:r>
            <a:r>
              <a:rPr lang="de-DE" dirty="0">
                <a:solidFill>
                  <a:srgbClr val="000000"/>
                </a:solidFill>
                <a:cs typeface="Arial" pitchFamily="34" charset="0"/>
              </a:rPr>
              <a:t>Unternehmen mit mehr als 500 Mitarbeitenden angesprochen.</a:t>
            </a:r>
          </a:p>
          <a:p>
            <a:pPr>
              <a:spcBef>
                <a:spcPts val="400"/>
              </a:spcBef>
              <a:spcAft>
                <a:spcPts val="400"/>
              </a:spcAft>
              <a:buSzPct val="120000"/>
              <a:tabLst>
                <a:tab pos="358775" algn="l"/>
              </a:tabLst>
            </a:pPr>
            <a:r>
              <a:rPr lang="de-DE" dirty="0">
                <a:solidFill>
                  <a:srgbClr val="000000"/>
                </a:solidFill>
                <a:cs typeface="Arial" pitchFamily="34" charset="0"/>
              </a:rPr>
              <a:t>Mehr als 3.000 Unternehmen und Organisationen, Tendenz stark steigend, arbeiten bereits mit den SBTi, um ihre Emissionen im Hinblick auf das 1,5-Grad-Ziel zu reduzieren.</a:t>
            </a:r>
          </a:p>
          <a:p>
            <a:pPr>
              <a:spcBef>
                <a:spcPts val="400"/>
              </a:spcBef>
              <a:spcAft>
                <a:spcPts val="400"/>
              </a:spcAft>
              <a:buSzPct val="120000"/>
              <a:tabLst>
                <a:tab pos="358775" algn="l"/>
              </a:tabLst>
            </a:pPr>
            <a:r>
              <a:rPr lang="de-DE" dirty="0">
                <a:cs typeface="Arial" pitchFamily="34" charset="0"/>
              </a:rPr>
              <a:t>Die SBTi stellen teilnehmenden Unternehmen unter anderem Best Practices, technische Unterstützung sowie Experten für die Umsetzung und Validierung zur Verfügung.</a:t>
            </a:r>
          </a:p>
          <a:p>
            <a:pPr>
              <a:spcBef>
                <a:spcPts val="400"/>
              </a:spcBef>
              <a:spcAft>
                <a:spcPts val="400"/>
              </a:spcAft>
              <a:buSzPct val="120000"/>
              <a:tabLst>
                <a:tab pos="358775" algn="l"/>
              </a:tabLst>
            </a:pPr>
            <a:r>
              <a:rPr lang="de-DE" dirty="0">
                <a:solidFill>
                  <a:srgbClr val="000000"/>
                </a:solidFill>
                <a:cs typeface="Arial" pitchFamily="34" charset="0"/>
              </a:rPr>
              <a:t>Die Version 1.0 des Corporate Net-Zero Standards wurde im Oktober 2021 durch die Science Based Targets Initiative veröffentlicht. Weitere Standards und branchenspezifische Unterstützung wird auf der Website bereitgestellt.</a:t>
            </a:r>
          </a:p>
          <a:p>
            <a:pPr>
              <a:spcBef>
                <a:spcPts val="400"/>
              </a:spcBef>
              <a:spcAft>
                <a:spcPts val="400"/>
              </a:spcAft>
              <a:buSzPct val="120000"/>
              <a:tabLst>
                <a:tab pos="358775" algn="l"/>
              </a:tabLst>
            </a:pPr>
            <a:endParaRPr lang="de-DE" dirty="0">
              <a:cs typeface="Arial" pitchFamily="34" charset="0"/>
            </a:endParaRPr>
          </a:p>
          <a:p>
            <a:pPr>
              <a:spcBef>
                <a:spcPts val="400"/>
              </a:spcBef>
              <a:spcAft>
                <a:spcPts val="400"/>
              </a:spcAft>
              <a:buSzPct val="120000"/>
              <a:tabLst>
                <a:tab pos="358775" algn="l"/>
              </a:tabLst>
            </a:pPr>
            <a:endParaRPr lang="de-DE" dirty="0">
              <a:cs typeface="Arial" pitchFamily="34" charset="0"/>
            </a:endParaRPr>
          </a:p>
          <a:p>
            <a:pPr marL="342900" indent="-342900">
              <a:spcBef>
                <a:spcPts val="400"/>
              </a:spcBef>
              <a:spcAft>
                <a:spcPts val="400"/>
              </a:spcAft>
              <a:buSzPct val="120000"/>
              <a:buFont typeface="Wingdings" pitchFamily="2" charset="2"/>
              <a:buChar char="§"/>
              <a:tabLst>
                <a:tab pos="358775" algn="l"/>
              </a:tabLst>
            </a:pPr>
            <a:endParaRPr lang="de-DE" dirty="0">
              <a:solidFill>
                <a:srgbClr val="000000"/>
              </a:solidFill>
              <a:cs typeface="Arial" pitchFamily="34" charset="0"/>
            </a:endParaRPr>
          </a:p>
          <a:p>
            <a:pPr marL="0" indent="0">
              <a:spcBef>
                <a:spcPts val="400"/>
              </a:spcBef>
              <a:spcAft>
                <a:spcPts val="400"/>
              </a:spcAft>
              <a:buSzPct val="120000"/>
              <a:buNone/>
              <a:tabLst>
                <a:tab pos="358775" algn="l"/>
              </a:tabLst>
            </a:pPr>
            <a:endParaRPr lang="de-DE" dirty="0">
              <a:solidFill>
                <a:srgbClr val="000000"/>
              </a:solidFill>
              <a:cs typeface="Arial" pitchFamily="34" charset="0"/>
            </a:endParaRPr>
          </a:p>
          <a:p>
            <a:pPr marL="342900" indent="-342900">
              <a:spcBef>
                <a:spcPts val="400"/>
              </a:spcBef>
              <a:spcAft>
                <a:spcPts val="400"/>
              </a:spcAft>
              <a:buSzPct val="120000"/>
              <a:buFont typeface="Wingdings" pitchFamily="2" charset="2"/>
              <a:buChar char="§"/>
              <a:tabLst>
                <a:tab pos="358775" algn="l"/>
              </a:tabLst>
            </a:pPr>
            <a:endParaRPr lang="de-DE" kern="1200" dirty="0">
              <a:solidFill>
                <a:srgbClr val="000000"/>
              </a:solidFill>
              <a:cs typeface="Arial" pitchFamily="34" charset="0"/>
            </a:endParaRPr>
          </a:p>
          <a:p>
            <a:pPr marL="342900" indent="-342900">
              <a:spcBef>
                <a:spcPts val="400"/>
              </a:spcBef>
              <a:spcAft>
                <a:spcPts val="400"/>
              </a:spcAft>
              <a:buSzPct val="120000"/>
              <a:buFont typeface="Wingdings" pitchFamily="2" charset="2"/>
              <a:buChar char="§"/>
              <a:tabLst>
                <a:tab pos="358775" algn="l"/>
              </a:tabLst>
            </a:pPr>
            <a:endParaRPr lang="de-DE" kern="1200" dirty="0">
              <a:solidFill>
                <a:srgbClr val="000000"/>
              </a:solidFill>
              <a:cs typeface="Arial" pitchFamily="34" charset="0"/>
            </a:endParaRPr>
          </a:p>
          <a:p>
            <a:pPr marL="342900" indent="-342900">
              <a:spcBef>
                <a:spcPts val="400"/>
              </a:spcBef>
              <a:spcAft>
                <a:spcPts val="400"/>
              </a:spcAft>
              <a:buSzPct val="120000"/>
              <a:buFont typeface="Wingdings" pitchFamily="2" charset="2"/>
              <a:buChar char="§"/>
              <a:tabLst>
                <a:tab pos="358775" algn="l"/>
              </a:tabLst>
            </a:pPr>
            <a:endParaRPr lang="de-DE" kern="1200" dirty="0">
              <a:solidFill>
                <a:srgbClr val="000000"/>
              </a:solidFill>
              <a:cs typeface="Arial" pitchFamily="34" charset="0"/>
            </a:endParaRPr>
          </a:p>
          <a:p>
            <a:pPr marL="0" indent="0">
              <a:buFontTx/>
              <a:buNone/>
            </a:pPr>
            <a:endParaRPr lang="de-DE" b="1" kern="0" dirty="0">
              <a:solidFill>
                <a:srgbClr val="000000"/>
              </a:solidFill>
            </a:endParaRPr>
          </a:p>
          <a:p>
            <a:pPr marL="0" indent="0">
              <a:buFontTx/>
              <a:buNone/>
            </a:pPr>
            <a:endParaRPr lang="de-DE" b="1" kern="0" dirty="0">
              <a:solidFill>
                <a:srgbClr val="000000"/>
              </a:solidFill>
            </a:endParaRPr>
          </a:p>
        </p:txBody>
      </p:sp>
      <p:sp>
        <p:nvSpPr>
          <p:cNvPr id="18" name="Rechteck 17">
            <a:extLst>
              <a:ext uri="{FF2B5EF4-FFF2-40B4-BE49-F238E27FC236}">
                <a16:creationId xmlns:a16="http://schemas.microsoft.com/office/drawing/2014/main" id="{42784437-339B-2F84-02F0-777D7F076D58}"/>
              </a:ext>
            </a:extLst>
          </p:cNvPr>
          <p:cNvSpPr/>
          <p:nvPr/>
        </p:nvSpPr>
        <p:spPr>
          <a:xfrm>
            <a:off x="7123248" y="5805018"/>
            <a:ext cx="2419890" cy="53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b="1" dirty="0">
              <a:solidFill>
                <a:schemeClr val="tx1"/>
              </a:solidFill>
            </a:endParaRPr>
          </a:p>
        </p:txBody>
      </p:sp>
      <p:sp>
        <p:nvSpPr>
          <p:cNvPr id="19" name="Pfeil: nach rechts 18">
            <a:extLst>
              <a:ext uri="{FF2B5EF4-FFF2-40B4-BE49-F238E27FC236}">
                <a16:creationId xmlns:a16="http://schemas.microsoft.com/office/drawing/2014/main" id="{028B686B-A9D8-DE5B-C8BD-B46D6EB449A2}"/>
              </a:ext>
            </a:extLst>
          </p:cNvPr>
          <p:cNvSpPr/>
          <p:nvPr/>
        </p:nvSpPr>
        <p:spPr>
          <a:xfrm>
            <a:off x="6601842" y="5512980"/>
            <a:ext cx="410302" cy="322558"/>
          </a:xfrm>
          <a:prstGeom prst="rightArrow">
            <a:avLst>
              <a:gd name="adj1" fmla="val 3648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D91CD6D7-1D21-E4F3-0B1A-41D9874C89E6}"/>
              </a:ext>
            </a:extLst>
          </p:cNvPr>
          <p:cNvPicPr>
            <a:picLocks noChangeAspect="1"/>
          </p:cNvPicPr>
          <p:nvPr/>
        </p:nvPicPr>
        <p:blipFill rotWithShape="1">
          <a:blip r:embed="rId2"/>
          <a:srcRect l="1825" t="7693" r="1049" b="1289"/>
          <a:stretch/>
        </p:blipFill>
        <p:spPr>
          <a:xfrm>
            <a:off x="551384" y="3858195"/>
            <a:ext cx="7441741" cy="2614206"/>
          </a:xfrm>
          <a:prstGeom prst="rect">
            <a:avLst/>
          </a:prstGeom>
        </p:spPr>
      </p:pic>
      <p:sp>
        <p:nvSpPr>
          <p:cNvPr id="6" name="Rechteck 5">
            <a:extLst>
              <a:ext uri="{FF2B5EF4-FFF2-40B4-BE49-F238E27FC236}">
                <a16:creationId xmlns:a16="http://schemas.microsoft.com/office/drawing/2014/main" id="{F3180D64-3AAB-D84D-985A-270B6620C4F4}"/>
              </a:ext>
            </a:extLst>
          </p:cNvPr>
          <p:cNvSpPr/>
          <p:nvPr/>
        </p:nvSpPr>
        <p:spPr bwMode="auto">
          <a:xfrm>
            <a:off x="7488000" y="1651181"/>
            <a:ext cx="4320000" cy="3329778"/>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200" b="1" dirty="0"/>
              <a:t>Hinweis für kleine und mittlere Unternehmen (KMU)</a:t>
            </a:r>
          </a:p>
          <a:p>
            <a:pPr algn="l"/>
            <a:r>
              <a:rPr lang="de-DE" sz="1200" dirty="0">
                <a:solidFill>
                  <a:srgbClr val="000000"/>
                </a:solidFill>
                <a:cs typeface="Arial" pitchFamily="34" charset="0"/>
              </a:rPr>
              <a:t>Seit 2022 gibt es speziell für KMU eine Übersicht für eine vereinfachte Vorgehensweise (</a:t>
            </a:r>
            <a:r>
              <a:rPr lang="de-DE" sz="1200" dirty="0">
                <a:solidFill>
                  <a:srgbClr val="000000"/>
                </a:solidFill>
                <a:cs typeface="Arial" pitchFamily="34" charset="0"/>
                <a:hlinkClick r:id="rId3"/>
              </a:rPr>
              <a:t>hier</a:t>
            </a:r>
            <a:r>
              <a:rPr lang="de-DE" sz="1200" dirty="0">
                <a:solidFill>
                  <a:srgbClr val="000000"/>
                </a:solidFill>
                <a:cs typeface="Arial" pitchFamily="34" charset="0"/>
              </a:rPr>
              <a:t>). </a:t>
            </a:r>
          </a:p>
          <a:p>
            <a:pPr algn="l"/>
            <a:endParaRPr lang="de-DE" sz="1200" dirty="0">
              <a:solidFill>
                <a:srgbClr val="000000"/>
              </a:solidFill>
              <a:cs typeface="Arial" pitchFamily="34" charset="0"/>
            </a:endParaRPr>
          </a:p>
          <a:p>
            <a:pPr algn="l"/>
            <a:r>
              <a:rPr lang="de-DE" sz="1200" dirty="0">
                <a:solidFill>
                  <a:srgbClr val="000000"/>
                </a:solidFill>
                <a:cs typeface="Arial" pitchFamily="34" charset="0"/>
              </a:rPr>
              <a:t>Wenn Sie sich als KMU für den Corporate Net-Zero Standard entscheiden, dann gibt es Folgendes zu beachten:</a:t>
            </a:r>
          </a:p>
          <a:p>
            <a:pPr algn="l"/>
            <a:endParaRPr lang="de-DE" sz="1200" b="1" dirty="0">
              <a:highlight>
                <a:srgbClr val="FFFF00"/>
              </a:highlight>
            </a:endParaRPr>
          </a:p>
          <a:p>
            <a:pPr marL="171450" indent="-171450" algn="l">
              <a:buFont typeface="Arial" panose="020B0604020202020204" pitchFamily="34" charset="0"/>
              <a:buChar char="•"/>
            </a:pPr>
            <a:r>
              <a:rPr lang="de-DE" sz="1200" dirty="0"/>
              <a:t>Kurzfristige Ziele (bis 2030) müssen noch keine Ziele für Scope 3 Emissionen enthalten, aber die Bereitschaft diese zu messen und zu reduzieren muss gegeben sein.</a:t>
            </a:r>
          </a:p>
          <a:p>
            <a:pPr marL="171450" indent="-171450" algn="l">
              <a:buFont typeface="Arial" panose="020B0604020202020204" pitchFamily="34" charset="0"/>
              <a:buChar char="•"/>
            </a:pPr>
            <a:r>
              <a:rPr lang="de-DE" sz="1200" dirty="0"/>
              <a:t>Langfristige Ziele bis 2050: Reduktion der Scope 1, 2 und 3 Emissionen.</a:t>
            </a:r>
          </a:p>
          <a:p>
            <a:pPr marL="171450" indent="-171450" algn="l">
              <a:buFont typeface="Arial" panose="020B0604020202020204" pitchFamily="34" charset="0"/>
              <a:buChar char="•"/>
            </a:pPr>
            <a:r>
              <a:rPr lang="de-DE" sz="1200" dirty="0"/>
              <a:t>Anmeldung von SBT (z. B. Zieljahr 2030) für KMU: $2.000</a:t>
            </a:r>
          </a:p>
          <a:p>
            <a:pPr marL="171450" indent="-171450" algn="l">
              <a:buFont typeface="Arial" panose="020B0604020202020204" pitchFamily="34" charset="0"/>
              <a:buChar char="•"/>
            </a:pPr>
            <a:r>
              <a:rPr lang="de-DE" sz="1200" dirty="0"/>
              <a:t>Ziele der KMU und Bericht zur Einhaltung der Ziele sind zu veröffentlichen.</a:t>
            </a:r>
            <a:endParaRPr lang="de-DE" sz="1200" dirty="0">
              <a:solidFill>
                <a:srgbClr val="FF0000"/>
              </a:solidFill>
              <a:cs typeface="Arial" pitchFamily="34" charset="0"/>
            </a:endParaRPr>
          </a:p>
          <a:p>
            <a:pPr marL="171450" indent="-171450" algn="l">
              <a:buFont typeface="Arial" panose="020B0604020202020204" pitchFamily="34" charset="0"/>
              <a:buChar char="•"/>
            </a:pPr>
            <a:r>
              <a:rPr lang="de-DE" sz="1200" dirty="0">
                <a:cs typeface="Arial" pitchFamily="34" charset="0"/>
              </a:rPr>
              <a:t>Berechnung via Excel-Template auf der </a:t>
            </a:r>
            <a:r>
              <a:rPr lang="de-DE" sz="1200" dirty="0">
                <a:cs typeface="Arial" pitchFamily="34" charset="0"/>
                <a:hlinkClick r:id="rId4"/>
              </a:rPr>
              <a:t>Webseite der </a:t>
            </a:r>
            <a:r>
              <a:rPr lang="de-DE" sz="1200" dirty="0" err="1">
                <a:cs typeface="Arial" pitchFamily="34" charset="0"/>
                <a:hlinkClick r:id="rId4"/>
              </a:rPr>
              <a:t>SBTi</a:t>
            </a:r>
            <a:endParaRPr lang="de-DE" sz="1200" dirty="0">
              <a:cs typeface="Arial" pitchFamily="34" charset="0"/>
            </a:endParaRPr>
          </a:p>
          <a:p>
            <a:pPr algn="l"/>
            <a:endParaRPr lang="de-DE" sz="1200" dirty="0">
              <a:cs typeface="Arial" pitchFamily="34" charset="0"/>
            </a:endParaRPr>
          </a:p>
          <a:p>
            <a:pPr algn="l"/>
            <a:endParaRPr kumimoji="0" lang="de-DE" sz="1200" i="0" u="none" strike="noStrike" kern="0" cap="none" spc="0" normalizeH="0" baseline="0" dirty="0">
              <a:ln>
                <a:noFill/>
              </a:ln>
              <a:solidFill>
                <a:srgbClr val="000000"/>
              </a:solidFill>
              <a:effectLst/>
              <a:uLnTx/>
              <a:uFillTx/>
            </a:endParaRPr>
          </a:p>
          <a:p>
            <a:pPr algn="l"/>
            <a:endParaRPr kumimoji="0" lang="de-DE" sz="1200" i="0" u="none" strike="noStrike" kern="0" cap="none" spc="0" normalizeH="0" baseline="0" dirty="0">
              <a:ln>
                <a:noFill/>
              </a:ln>
              <a:solidFill>
                <a:srgbClr val="000000"/>
              </a:solidFill>
              <a:effectLst/>
              <a:uLnTx/>
              <a:uFillTx/>
            </a:endParaRPr>
          </a:p>
        </p:txBody>
      </p:sp>
      <p:sp>
        <p:nvSpPr>
          <p:cNvPr id="3" name="Sprechblase: rechteckig mit abgerundeten Ecken 2">
            <a:extLst>
              <a:ext uri="{FF2B5EF4-FFF2-40B4-BE49-F238E27FC236}">
                <a16:creationId xmlns:a16="http://schemas.microsoft.com/office/drawing/2014/main" id="{7204D5E9-EE72-847D-1C45-9FBB88032A85}"/>
              </a:ext>
            </a:extLst>
          </p:cNvPr>
          <p:cNvSpPr/>
          <p:nvPr/>
        </p:nvSpPr>
        <p:spPr>
          <a:xfrm>
            <a:off x="6774271" y="5122179"/>
            <a:ext cx="3338072" cy="1083237"/>
          </a:xfrm>
          <a:prstGeom prst="wedgeRoundRectCallout">
            <a:avLst>
              <a:gd name="adj1" fmla="val -70012"/>
              <a:gd name="adj2" fmla="val -3981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Die SBTi verlangt eine umfassende Bilanz. Für Beginner ist die Initiative sehr ambitioniert. Ein Beitritt ist abzuwägen (sinnvoll beispielsweise bei entsprechenden Kundenanforderungen).</a:t>
            </a:r>
          </a:p>
        </p:txBody>
      </p:sp>
      <p:sp>
        <p:nvSpPr>
          <p:cNvPr id="8" name="Textfeld 7"/>
          <p:cNvSpPr txBox="1"/>
          <p:nvPr/>
        </p:nvSpPr>
        <p:spPr>
          <a:xfrm>
            <a:off x="1885342" y="6472401"/>
            <a:ext cx="3890218" cy="230832"/>
          </a:xfrm>
          <a:prstGeom prst="rect">
            <a:avLst/>
          </a:prstGeom>
          <a:noFill/>
        </p:spPr>
        <p:txBody>
          <a:bodyPr wrap="square" rtlCol="0">
            <a:spAutoFit/>
          </a:bodyPr>
          <a:lstStyle/>
          <a:p>
            <a:pPr algn="l"/>
            <a:r>
              <a:rPr lang="en-GB" sz="900" dirty="0">
                <a:solidFill>
                  <a:srgbClr val="000000"/>
                </a:solidFill>
                <a:latin typeface="+mj-lt"/>
              </a:rPr>
              <a:t>Quelle: sciencebasedtargets.org</a:t>
            </a:r>
          </a:p>
        </p:txBody>
      </p:sp>
    </p:spTree>
    <p:extLst>
      <p:ext uri="{BB962C8B-B14F-4D97-AF65-F5344CB8AC3E}">
        <p14:creationId xmlns:p14="http://schemas.microsoft.com/office/powerpoint/2010/main" val="853466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33A83B2-1D86-430D-8EA7-1B18403ECE16}"/>
              </a:ext>
            </a:extLst>
          </p:cNvPr>
          <p:cNvSpPr/>
          <p:nvPr/>
        </p:nvSpPr>
        <p:spPr>
          <a:xfrm>
            <a:off x="4727848" y="1944752"/>
            <a:ext cx="5466176" cy="4708981"/>
          </a:xfrm>
          <a:prstGeom prst="rect">
            <a:avLst/>
          </a:prstGeom>
        </p:spPr>
        <p:txBody>
          <a:bodyPr wrap="square">
            <a:spAutoFit/>
          </a:bodyPr>
          <a:lstStyle/>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Herausgeber:</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Bayerisches Landesamt für Umwelt (LfU)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Bürgermeister-Ulrich-Straße 160</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86179 Augsburg</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Tel.: 	0821 9071-5509</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Fax: 	0821 9071-5556</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E-Mail: 	</a:t>
            </a:r>
            <a:r>
              <a:rPr lang="de-DE" altLang="de-DE" sz="1000" dirty="0">
                <a:solidFill>
                  <a:sysClr val="windowText" lastClr="000000"/>
                </a:solidFill>
                <a:ea typeface="Times New Roman" pitchFamily="18" charset="0"/>
                <a:cs typeface="Times New Roman" pitchFamily="18" charset="0"/>
                <a:hlinkClick r:id="rId2"/>
              </a:rPr>
              <a:t>izu@lfu.bayern.de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Internet: 	</a:t>
            </a:r>
            <a:r>
              <a:rPr lang="de-DE" altLang="de-DE" sz="1000" dirty="0">
                <a:solidFill>
                  <a:sysClr val="windowText" lastClr="000000"/>
                </a:solidFill>
                <a:ea typeface="Times New Roman" pitchFamily="18" charset="0"/>
                <a:cs typeface="Times New Roman" pitchFamily="18" charset="0"/>
                <a:hlinkClick r:id="rId3"/>
              </a:rPr>
              <a:t>www.lfu.bayern.de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	</a:t>
            </a:r>
            <a:r>
              <a:rPr lang="de-DE" altLang="de-DE" sz="1000" dirty="0">
                <a:solidFill>
                  <a:sysClr val="windowText" lastClr="000000"/>
                </a:solidFill>
                <a:ea typeface="Times New Roman" pitchFamily="18" charset="0"/>
                <a:cs typeface="Times New Roman" pitchFamily="18" charset="0"/>
                <a:hlinkClick r:id="rId4"/>
              </a:rPr>
              <a:t>www.izu.bayern.de</a:t>
            </a:r>
            <a:r>
              <a:rPr lang="de-DE" altLang="de-DE" sz="1000" dirty="0">
                <a:solidFill>
                  <a:sysClr val="windowText" lastClr="000000"/>
                </a:solidFill>
                <a:ea typeface="Times New Roman" pitchFamily="18" charset="0"/>
                <a:cs typeface="Times New Roman" pitchFamily="18" charset="0"/>
              </a:rPr>
              <a:t> </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	</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Bearbeitung/Text/Konzept:</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en-GB" sz="1000" dirty="0">
                <a:solidFill>
                  <a:sysClr val="windowText" lastClr="000000"/>
                </a:solidFill>
                <a:cs typeface="Times New Roman" pitchFamily="18" charset="0"/>
              </a:rPr>
              <a:t>B.A.U.M. Consult GmbH München</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Laura Börner, Isabella Waldorf, Hannah Witting</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Gotzingerstr. 48/50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rPr>
              <a:t>81371 München </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+49 (0)89 189 35 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hlinkClick r:id="rId5"/>
              </a:rPr>
              <a:t>muenchen@baumgroup.de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r>
              <a:rPr lang="de-DE" sz="1000" dirty="0">
                <a:solidFill>
                  <a:srgbClr val="4B4B4B"/>
                </a:solidFill>
                <a:hlinkClick r:id="rId6"/>
              </a:rPr>
              <a:t>www.baumgroup.de</a:t>
            </a:r>
            <a:endParaRPr lang="de-DE" sz="1000" dirty="0">
              <a:solidFill>
                <a:srgbClr val="4B4B4B"/>
              </a:solidFill>
            </a:endParaRPr>
          </a:p>
          <a:p>
            <a:pPr algn="l" eaLnBrk="0" fontAlgn="base" hangingPunct="0">
              <a:spcBef>
                <a:spcPct val="0"/>
              </a:spcBef>
              <a:spcAft>
                <a:spcPct val="0"/>
              </a:spcAft>
              <a:defRPr/>
            </a:pPr>
            <a:endParaRPr lang="de-DE" sz="1000" dirty="0">
              <a:solidFill>
                <a:srgbClr val="4B4B4B"/>
              </a:solidFill>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Redaktion:</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LfU, Referat 11, Infozentrum UmweltWirtschaft (IZU), </a:t>
            </a:r>
            <a:r>
              <a:rPr lang="de-DE" altLang="de-DE" sz="1000" dirty="0">
                <a:solidFill>
                  <a:sysClr val="windowText" lastClr="000000"/>
                </a:solidFill>
                <a:highlight>
                  <a:srgbClr val="FFFF00"/>
                </a:highlight>
                <a:ea typeface="Times New Roman" pitchFamily="18" charset="0"/>
                <a:cs typeface="Times New Roman" pitchFamily="18" charset="0"/>
              </a:rPr>
              <a:t>Diana Taubert</a:t>
            </a:r>
            <a:endParaRPr lang="de-DE" altLang="de-DE" sz="1000" dirty="0">
              <a:solidFill>
                <a:sysClr val="windowText" lastClr="000000"/>
              </a:solidFill>
              <a:highlight>
                <a:srgbClr val="FFFF00"/>
              </a:highlight>
              <a:cs typeface="Arial" pitchFamily="34" charset="0"/>
            </a:endParaRP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Stand: </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Dezember 2022</a:t>
            </a: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Copyright:</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Bayerisches Landesamt für Umwelt (LfU)</a:t>
            </a:r>
          </a:p>
          <a:p>
            <a:pPr algn="l" eaLnBrk="0" fontAlgn="base" hangingPunct="0">
              <a:spcBef>
                <a:spcPct val="0"/>
              </a:spcBef>
              <a:spcAft>
                <a:spcPct val="0"/>
              </a:spcAft>
            </a:pPr>
            <a:r>
              <a:rPr lang="de-DE" sz="1000" dirty="0">
                <a:solidFill>
                  <a:srgbClr val="000000"/>
                </a:solidFill>
              </a:rPr>
              <a:t> </a:t>
            </a:r>
          </a:p>
          <a:p>
            <a:pPr eaLnBrk="0" fontAlgn="base" hangingPunct="0">
              <a:spcBef>
                <a:spcPct val="0"/>
              </a:spcBef>
              <a:spcAft>
                <a:spcPct val="0"/>
              </a:spcAft>
              <a:defRPr/>
            </a:pPr>
            <a:endParaRPr lang="de-DE" altLang="de-DE" sz="1000" dirty="0">
              <a:solidFill>
                <a:sysClr val="windowText" lastClr="000000"/>
              </a:solidFill>
              <a:cs typeface="Times New Roman" pitchFamily="18" charset="0"/>
            </a:endParaRPr>
          </a:p>
        </p:txBody>
      </p:sp>
      <p:pic>
        <p:nvPicPr>
          <p:cNvPr id="6" name="Grafik 5">
            <a:extLst>
              <a:ext uri="{FF2B5EF4-FFF2-40B4-BE49-F238E27FC236}">
                <a16:creationId xmlns:a16="http://schemas.microsoft.com/office/drawing/2014/main" id="{AFD26058-EB67-4862-B608-53F07A6F6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512" y="6237312"/>
            <a:ext cx="1446227" cy="406027"/>
          </a:xfrm>
          <a:prstGeom prst="rect">
            <a:avLst/>
          </a:prstGeom>
        </p:spPr>
      </p:pic>
    </p:spTree>
    <p:extLst>
      <p:ext uri="{BB962C8B-B14F-4D97-AF65-F5344CB8AC3E}">
        <p14:creationId xmlns:p14="http://schemas.microsoft.com/office/powerpoint/2010/main" val="237927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444E442-9980-BC60-0D1D-097E41BDD340}"/>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C25CEB40-6ABD-D0A8-C72E-0807AB43CB54}"/>
              </a:ext>
            </a:extLst>
          </p:cNvPr>
          <p:cNvSpPr>
            <a:spLocks noGrp="1"/>
          </p:cNvSpPr>
          <p:nvPr>
            <p:ph type="sldNum" sz="quarter" idx="4"/>
          </p:nvPr>
        </p:nvSpPr>
        <p:spPr/>
        <p:txBody>
          <a:bodyPr/>
          <a:lstStyle/>
          <a:p>
            <a:fld id="{894680D0-7A83-433A-9719-C4143F27F647}" type="slidenum">
              <a:rPr lang="de-DE" smtClean="0"/>
              <a:pPr/>
              <a:t>6</a:t>
            </a:fld>
            <a:endParaRPr lang="de-DE" dirty="0"/>
          </a:p>
        </p:txBody>
      </p:sp>
      <p:sp>
        <p:nvSpPr>
          <p:cNvPr id="6" name="Rechteck 5">
            <a:extLst>
              <a:ext uri="{FF2B5EF4-FFF2-40B4-BE49-F238E27FC236}">
                <a16:creationId xmlns:a16="http://schemas.microsoft.com/office/drawing/2014/main" id="{6DB4F032-5CDB-0DA6-D9A0-F756B86DB5B9}"/>
              </a:ext>
            </a:extLst>
          </p:cNvPr>
          <p:cNvSpPr/>
          <p:nvPr/>
        </p:nvSpPr>
        <p:spPr bwMode="auto">
          <a:xfrm>
            <a:off x="7488000" y="1616050"/>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algn="l"/>
            <a:r>
              <a:rPr lang="de-DE" sz="1400" i="1" dirty="0"/>
              <a:t>„Nichts ist so beständig wie der Wandel.“ Heraklit</a:t>
            </a:r>
          </a:p>
          <a:p>
            <a:pPr marL="0" indent="0">
              <a:buNone/>
            </a:pPr>
            <a:endParaRPr lang="de-DE" sz="1400" dirty="0"/>
          </a:p>
          <a:p>
            <a:pPr marL="0" indent="0" algn="l">
              <a:buNone/>
            </a:pPr>
            <a:r>
              <a:rPr lang="de-DE" sz="1400" dirty="0"/>
              <a:t>Die Einführung eines </a:t>
            </a:r>
            <a:r>
              <a:rPr lang="de-DE" sz="1400" b="1" dirty="0"/>
              <a:t>Klimamanagements basierend auf einer Klimastrategie bringt eine Transformation in Ihrem Unternehmen in Gang</a:t>
            </a:r>
            <a:r>
              <a:rPr lang="de-DE" sz="1400" dirty="0"/>
              <a:t>. </a:t>
            </a:r>
          </a:p>
          <a:p>
            <a:pPr marL="0" indent="0" algn="l">
              <a:buNone/>
            </a:pPr>
            <a:r>
              <a:rPr lang="de-DE" sz="1400" dirty="0"/>
              <a:t>Unter Transformation versteht man den Prozess der Veränderung, vom aktuellen Zustand (IST) hin zu einem angestrebten Ziel-Zustand in der Zukunft. </a:t>
            </a:r>
          </a:p>
          <a:p>
            <a:pPr marL="0" indent="0" algn="l">
              <a:buNone/>
            </a:pPr>
            <a:r>
              <a:rPr lang="de-DE" sz="1400" dirty="0"/>
              <a:t>Eine Transformation ist ein fundamentaler und dauerhafter Wandel. Die Transformation zu einer klimaneutralen Wirtschaft und Gesellschaft ist eine Mammutaufgabe. Dieser Wandel braucht Zeit, muss gut erklärt und stringent sein. Die Mitarbeitenden müssen einbezogen und gehört werden. </a:t>
            </a:r>
          </a:p>
          <a:p>
            <a:pPr marL="0" indent="0" algn="l">
              <a:buNone/>
            </a:pPr>
            <a:r>
              <a:rPr lang="de-DE" sz="1400" dirty="0"/>
              <a:t>Und es wird auch Hemmnisse geben. Sich dies bewusst zu machen und die „klassischen“ Hürden eines solchen Prozesses zu erwarten, erhöht das Durchhaltevermögen und die Wahrscheinlichkeit der erfolgreichen Einführung eines Klimamanagements. </a:t>
            </a:r>
          </a:p>
          <a:p>
            <a:pPr marL="0" indent="0" algn="l">
              <a:buNone/>
            </a:pPr>
            <a:endParaRPr lang="de-DE" sz="1400" dirty="0"/>
          </a:p>
          <a:p>
            <a:pPr marL="0" indent="0" algn="l">
              <a:buNone/>
            </a:pPr>
            <a:endParaRPr lang="de-DE" sz="1400" dirty="0"/>
          </a:p>
          <a:p>
            <a:pPr marL="0" indent="0" algn="l">
              <a:buNone/>
            </a:pPr>
            <a:endParaRPr lang="de-DE" sz="1400" dirty="0"/>
          </a:p>
          <a:p>
            <a:pPr marL="0" indent="0" algn="l">
              <a:buNone/>
            </a:pPr>
            <a:r>
              <a:rPr lang="de-DE" sz="1400" dirty="0"/>
              <a:t> </a:t>
            </a:r>
          </a:p>
          <a:p>
            <a:pPr algn="l"/>
            <a:r>
              <a:rPr lang="de-DE" sz="1400" dirty="0"/>
              <a:t>  </a:t>
            </a:r>
          </a:p>
        </p:txBody>
      </p:sp>
      <p:graphicFrame>
        <p:nvGraphicFramePr>
          <p:cNvPr id="7" name="Diagramm 6">
            <a:extLst>
              <a:ext uri="{FF2B5EF4-FFF2-40B4-BE49-F238E27FC236}">
                <a16:creationId xmlns:a16="http://schemas.microsoft.com/office/drawing/2014/main" id="{81021BEB-EDAB-6D67-060D-E6A711E12351}"/>
              </a:ext>
            </a:extLst>
          </p:cNvPr>
          <p:cNvGraphicFramePr/>
          <p:nvPr>
            <p:extLst>
              <p:ext uri="{D42A27DB-BD31-4B8C-83A1-F6EECF244321}">
                <p14:modId xmlns:p14="http://schemas.microsoft.com/office/powerpoint/2010/main" val="1368827447"/>
              </p:ext>
            </p:extLst>
          </p:nvPr>
        </p:nvGraphicFramePr>
        <p:xfrm>
          <a:off x="398185" y="2721932"/>
          <a:ext cx="6394711" cy="365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feil: nach rechts 9">
            <a:extLst>
              <a:ext uri="{FF2B5EF4-FFF2-40B4-BE49-F238E27FC236}">
                <a16:creationId xmlns:a16="http://schemas.microsoft.com/office/drawing/2014/main" id="{56B41602-2B60-03FD-A0EB-A3C3EC31DA72}"/>
              </a:ext>
            </a:extLst>
          </p:cNvPr>
          <p:cNvSpPr/>
          <p:nvPr/>
        </p:nvSpPr>
        <p:spPr bwMode="auto">
          <a:xfrm rot="5400000">
            <a:off x="3114607" y="1091688"/>
            <a:ext cx="961866" cy="229862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dirty="0"/>
              <a:t>Ziele abstecken und Mandat für die Veränderung einholen</a:t>
            </a:r>
            <a:endParaRPr kumimoji="0" lang="de-DE" sz="1000" b="0" i="0" u="none" strike="noStrike" cap="none" normalizeH="0" baseline="0" dirty="0">
              <a:ln>
                <a:noFill/>
              </a:ln>
              <a:effectLst/>
            </a:endParaRPr>
          </a:p>
        </p:txBody>
      </p:sp>
      <p:sp>
        <p:nvSpPr>
          <p:cNvPr id="14" name="Sprechblase: rechteckig mit abgerundeten Ecken 13">
            <a:extLst>
              <a:ext uri="{FF2B5EF4-FFF2-40B4-BE49-F238E27FC236}">
                <a16:creationId xmlns:a16="http://schemas.microsoft.com/office/drawing/2014/main" id="{79F20302-A195-CFCA-8837-57D4552BE941}"/>
              </a:ext>
            </a:extLst>
          </p:cNvPr>
          <p:cNvSpPr/>
          <p:nvPr/>
        </p:nvSpPr>
        <p:spPr>
          <a:xfrm>
            <a:off x="4799856" y="5906932"/>
            <a:ext cx="1846738" cy="472381"/>
          </a:xfrm>
          <a:prstGeom prst="wedgeRoundRectCallout">
            <a:avLst>
              <a:gd name="adj1" fmla="val -58705"/>
              <a:gd name="adj2" fmla="val 14477"/>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r>
              <a:rPr lang="de-DE" sz="900" kern="0" dirty="0">
                <a:solidFill>
                  <a:schemeClr val="tx1"/>
                </a:solidFill>
              </a:rPr>
              <a:t>Auch „Kultur“ und „Geschichte“ können kritische Variablen sein</a:t>
            </a:r>
          </a:p>
        </p:txBody>
      </p:sp>
      <p:sp>
        <p:nvSpPr>
          <p:cNvPr id="15" name="Sprechblase: rechteckig mit abgerundeten Ecken 14">
            <a:extLst>
              <a:ext uri="{FF2B5EF4-FFF2-40B4-BE49-F238E27FC236}">
                <a16:creationId xmlns:a16="http://schemas.microsoft.com/office/drawing/2014/main" id="{D8352406-D768-B380-4797-B3E20BBC7A4E}"/>
              </a:ext>
            </a:extLst>
          </p:cNvPr>
          <p:cNvSpPr/>
          <p:nvPr/>
        </p:nvSpPr>
        <p:spPr>
          <a:xfrm>
            <a:off x="551384" y="5906931"/>
            <a:ext cx="1798574" cy="472381"/>
          </a:xfrm>
          <a:prstGeom prst="wedgeRoundRectCallout">
            <a:avLst>
              <a:gd name="adj1" fmla="val 26451"/>
              <a:gd name="adj2" fmla="val -10074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kern="0" dirty="0">
                <a:solidFill>
                  <a:schemeClr val="tx1"/>
                </a:solidFill>
              </a:rPr>
              <a:t>Anerkennung und Belohnung als Instrumente nutzen</a:t>
            </a:r>
          </a:p>
        </p:txBody>
      </p:sp>
      <p:sp>
        <p:nvSpPr>
          <p:cNvPr id="3" name="Titel 1">
            <a:extLst>
              <a:ext uri="{FF2B5EF4-FFF2-40B4-BE49-F238E27FC236}">
                <a16:creationId xmlns:a16="http://schemas.microsoft.com/office/drawing/2014/main" id="{AA9F4E4D-4D8E-27EA-F14F-C3FD27AA4420}"/>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Klimamanagement als Veränderungsprozess verstehen</a:t>
            </a:r>
            <a:endParaRPr lang="de-DE" sz="2400" kern="0" dirty="0"/>
          </a:p>
        </p:txBody>
      </p:sp>
    </p:spTree>
    <p:extLst>
      <p:ext uri="{BB962C8B-B14F-4D97-AF65-F5344CB8AC3E}">
        <p14:creationId xmlns:p14="http://schemas.microsoft.com/office/powerpoint/2010/main" val="213180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00B83-6BB1-E257-C41E-073BDCA23F58}"/>
              </a:ext>
            </a:extLst>
          </p:cNvPr>
          <p:cNvSpPr>
            <a:spLocks noGrp="1"/>
          </p:cNvSpPr>
          <p:nvPr>
            <p:ph type="title"/>
          </p:nvPr>
        </p:nvSpPr>
        <p:spPr/>
        <p:txBody>
          <a:bodyPr/>
          <a:lstStyle/>
          <a:p>
            <a:r>
              <a:rPr lang="de-DE" sz="2400" dirty="0"/>
              <a:t>Akteure Ihrer Klimastrategie </a:t>
            </a:r>
          </a:p>
        </p:txBody>
      </p:sp>
      <p:sp>
        <p:nvSpPr>
          <p:cNvPr id="4" name="Fußzeilenplatzhalter 3">
            <a:extLst>
              <a:ext uri="{FF2B5EF4-FFF2-40B4-BE49-F238E27FC236}">
                <a16:creationId xmlns:a16="http://schemas.microsoft.com/office/drawing/2014/main" id="{3444E442-9980-BC60-0D1D-097E41BDD340}"/>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C25CEB40-6ABD-D0A8-C72E-0807AB43CB54}"/>
              </a:ext>
            </a:extLst>
          </p:cNvPr>
          <p:cNvSpPr>
            <a:spLocks noGrp="1"/>
          </p:cNvSpPr>
          <p:nvPr>
            <p:ph type="sldNum" sz="quarter" idx="4"/>
          </p:nvPr>
        </p:nvSpPr>
        <p:spPr/>
        <p:txBody>
          <a:bodyPr/>
          <a:lstStyle/>
          <a:p>
            <a:fld id="{894680D0-7A83-433A-9719-C4143F27F647}" type="slidenum">
              <a:rPr lang="de-DE" smtClean="0"/>
              <a:pPr/>
              <a:t>7</a:t>
            </a:fld>
            <a:endParaRPr lang="de-DE" dirty="0"/>
          </a:p>
        </p:txBody>
      </p:sp>
      <p:sp>
        <p:nvSpPr>
          <p:cNvPr id="6" name="Rechteck 5">
            <a:extLst>
              <a:ext uri="{FF2B5EF4-FFF2-40B4-BE49-F238E27FC236}">
                <a16:creationId xmlns:a16="http://schemas.microsoft.com/office/drawing/2014/main" id="{6DB4F032-5CDB-0DA6-D9A0-F756B86DB5B9}"/>
              </a:ext>
            </a:extLst>
          </p:cNvPr>
          <p:cNvSpPr/>
          <p:nvPr/>
        </p:nvSpPr>
        <p:spPr bwMode="auto">
          <a:xfrm>
            <a:off x="7487999" y="1616050"/>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indent="0" algn="l">
              <a:buNone/>
            </a:pPr>
            <a:r>
              <a:rPr lang="de-DE" sz="1400" dirty="0"/>
              <a:t>Ohne Ressourcen zur Bearbeitung des Themas wird Ihnen recht schnell die Puste ausgehen. </a:t>
            </a:r>
            <a:r>
              <a:rPr lang="de-DE" sz="1400" b="1" dirty="0"/>
              <a:t>Bevor Sie sich in die Status quo Erhebung stürzen, beachten Sie folgende Schritte</a:t>
            </a:r>
            <a:r>
              <a:rPr lang="de-DE" sz="1400" dirty="0"/>
              <a:t>: </a:t>
            </a:r>
          </a:p>
          <a:p>
            <a:pPr marL="0" indent="0" algn="l">
              <a:buNone/>
            </a:pPr>
            <a:endParaRPr lang="de-DE" sz="1400" dirty="0"/>
          </a:p>
          <a:p>
            <a:pPr marL="285750" indent="-285750" algn="l">
              <a:buFont typeface="Wingdings" panose="05000000000000000000" pitchFamily="2" charset="2"/>
              <a:buChar char="§"/>
            </a:pPr>
            <a:r>
              <a:rPr lang="de-DE" sz="1400" dirty="0"/>
              <a:t>Sprechen Sie mit Ihrer Führungskraft und im besten Fall mit der Geschäftsführung: Welche Rolle nimmt das Thema ein? Welche Ziele sollen damit erreicht werden? Denn Klimamanagement ist Chefsache und sollte von der obersten Führung getragen werden.</a:t>
            </a:r>
          </a:p>
          <a:p>
            <a:pPr marL="285750" indent="-285750" algn="l">
              <a:buFont typeface="Wingdings" panose="05000000000000000000" pitchFamily="2" charset="2"/>
              <a:buChar char="§"/>
            </a:pPr>
            <a:r>
              <a:rPr lang="de-DE" sz="1400" dirty="0"/>
              <a:t>Klimamanagement geht nicht nebenbei. Stellen Sie sicher, dass Sie ausreichend Zeit (und Geld) zur Verfügung haben. </a:t>
            </a:r>
          </a:p>
          <a:p>
            <a:pPr marL="285750" indent="-285750" algn="l">
              <a:buFont typeface="Wingdings" panose="05000000000000000000" pitchFamily="2" charset="2"/>
              <a:buChar char="§"/>
            </a:pPr>
            <a:r>
              <a:rPr lang="de-DE" sz="1400" dirty="0"/>
              <a:t>Team: für die Datenerfassung, Zieldefinition und Maßnahmenumsetzung brauchen Sie Unterstützung aus dem Team. Stellen Sie Ihr Team früh zusammen und informieren Sie es über Ihre Schritte. </a:t>
            </a:r>
          </a:p>
          <a:p>
            <a:pPr algn="l"/>
            <a:endParaRPr lang="de-DE" sz="1400" dirty="0">
              <a:solidFill>
                <a:srgbClr val="FF0000"/>
              </a:solidFill>
            </a:endParaRPr>
          </a:p>
          <a:p>
            <a:pPr algn="l"/>
            <a:r>
              <a:rPr lang="de-DE" sz="1400" dirty="0"/>
              <a:t>  </a:t>
            </a:r>
          </a:p>
        </p:txBody>
      </p:sp>
      <p:graphicFrame>
        <p:nvGraphicFramePr>
          <p:cNvPr id="7" name="Inhaltsplatzhalter 2">
            <a:extLst>
              <a:ext uri="{FF2B5EF4-FFF2-40B4-BE49-F238E27FC236}">
                <a16:creationId xmlns:a16="http://schemas.microsoft.com/office/drawing/2014/main" id="{16400628-46F6-19C6-423F-F9FCE13019A6}"/>
              </a:ext>
            </a:extLst>
          </p:cNvPr>
          <p:cNvGraphicFramePr>
            <a:graphicFrameLocks noGrp="1"/>
          </p:cNvGraphicFramePr>
          <p:nvPr>
            <p:ph idx="1"/>
            <p:extLst>
              <p:ext uri="{D42A27DB-BD31-4B8C-83A1-F6EECF244321}">
                <p14:modId xmlns:p14="http://schemas.microsoft.com/office/powerpoint/2010/main" val="2773033313"/>
              </p:ext>
            </p:extLst>
          </p:nvPr>
        </p:nvGraphicFramePr>
        <p:xfrm>
          <a:off x="551384" y="1744894"/>
          <a:ext cx="6530278"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prechblase: rechteckig mit abgerundeten Ecken 2">
            <a:extLst>
              <a:ext uri="{FF2B5EF4-FFF2-40B4-BE49-F238E27FC236}">
                <a16:creationId xmlns:a16="http://schemas.microsoft.com/office/drawing/2014/main" id="{5EBDDB7D-1A27-3F22-656F-7CD927932A82}"/>
              </a:ext>
            </a:extLst>
          </p:cNvPr>
          <p:cNvSpPr/>
          <p:nvPr/>
        </p:nvSpPr>
        <p:spPr>
          <a:xfrm>
            <a:off x="5084587" y="1616050"/>
            <a:ext cx="2022825" cy="2262187"/>
          </a:xfrm>
          <a:prstGeom prst="wedgeRoundRectCallout">
            <a:avLst>
              <a:gd name="adj1" fmla="val -55139"/>
              <a:gd name="adj2" fmla="val 5947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kern="0" dirty="0">
                <a:solidFill>
                  <a:schemeClr val="tx1"/>
                </a:solidFill>
              </a:rPr>
              <a:t>Die Teamgröße hängt von der Größe und Komplexität des Unternehmens ab. Eine Person kann reichen, wenn Informationen und Daten von anderen Abteilungen zugänglich gemacht und bereitgestellt werden.</a:t>
            </a:r>
            <a:endParaRPr lang="de-DE" sz="1200" dirty="0"/>
          </a:p>
        </p:txBody>
      </p:sp>
    </p:spTree>
    <p:extLst>
      <p:ext uri="{BB962C8B-B14F-4D97-AF65-F5344CB8AC3E}">
        <p14:creationId xmlns:p14="http://schemas.microsoft.com/office/powerpoint/2010/main" val="116253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AB698-915B-0B49-4104-B58FFFF3324F}"/>
              </a:ext>
            </a:extLst>
          </p:cNvPr>
          <p:cNvSpPr>
            <a:spLocks noGrp="1"/>
          </p:cNvSpPr>
          <p:nvPr>
            <p:ph type="title"/>
          </p:nvPr>
        </p:nvSpPr>
        <p:spPr/>
        <p:txBody>
          <a:bodyPr/>
          <a:lstStyle/>
          <a:p>
            <a:r>
              <a:rPr lang="de-DE" sz="2400" dirty="0"/>
              <a:t>Wie bekomme ich das hin? Moderationshilfe für den erfolgreichen Prozess</a:t>
            </a:r>
            <a:endParaRPr lang="de-DE" dirty="0"/>
          </a:p>
        </p:txBody>
      </p:sp>
      <p:sp>
        <p:nvSpPr>
          <p:cNvPr id="4" name="Fußzeilenplatzhalter 3">
            <a:extLst>
              <a:ext uri="{FF2B5EF4-FFF2-40B4-BE49-F238E27FC236}">
                <a16:creationId xmlns:a16="http://schemas.microsoft.com/office/drawing/2014/main" id="{B41AE56E-3EF4-DBB0-D21D-393CD9AA79AB}"/>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B3D5BA01-E10A-9723-92EC-54F268C18411}"/>
              </a:ext>
            </a:extLst>
          </p:cNvPr>
          <p:cNvSpPr>
            <a:spLocks noGrp="1"/>
          </p:cNvSpPr>
          <p:nvPr>
            <p:ph type="sldNum" sz="quarter" idx="4"/>
          </p:nvPr>
        </p:nvSpPr>
        <p:spPr/>
        <p:txBody>
          <a:bodyPr/>
          <a:lstStyle/>
          <a:p>
            <a:fld id="{894680D0-7A83-433A-9719-C4143F27F647}" type="slidenum">
              <a:rPr lang="de-DE" smtClean="0"/>
              <a:pPr/>
              <a:t>8</a:t>
            </a:fld>
            <a:endParaRPr lang="de-DE" dirty="0"/>
          </a:p>
        </p:txBody>
      </p:sp>
      <p:grpSp>
        <p:nvGrpSpPr>
          <p:cNvPr id="40" name="Gruppieren 39">
            <a:extLst>
              <a:ext uri="{FF2B5EF4-FFF2-40B4-BE49-F238E27FC236}">
                <a16:creationId xmlns:a16="http://schemas.microsoft.com/office/drawing/2014/main" id="{1E9CF1C9-35B8-FD55-CC6C-6EBCA9CE68F4}"/>
              </a:ext>
            </a:extLst>
          </p:cNvPr>
          <p:cNvGrpSpPr/>
          <p:nvPr/>
        </p:nvGrpSpPr>
        <p:grpSpPr>
          <a:xfrm>
            <a:off x="551384" y="2475511"/>
            <a:ext cx="11256616" cy="3857691"/>
            <a:chOff x="648000" y="2523636"/>
            <a:chExt cx="10848600" cy="3857691"/>
          </a:xfrm>
        </p:grpSpPr>
        <p:sp>
          <p:nvSpPr>
            <p:cNvPr id="41" name="Rechteck 40">
              <a:extLst>
                <a:ext uri="{FF2B5EF4-FFF2-40B4-BE49-F238E27FC236}">
                  <a16:creationId xmlns:a16="http://schemas.microsoft.com/office/drawing/2014/main" id="{DA29F6D5-D39B-5801-1D47-0086969578F4}"/>
                </a:ext>
              </a:extLst>
            </p:cNvPr>
            <p:cNvSpPr/>
            <p:nvPr/>
          </p:nvSpPr>
          <p:spPr bwMode="auto">
            <a:xfrm>
              <a:off x="648000" y="2523636"/>
              <a:ext cx="10848600" cy="385769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42" name="Gerade Verbindung mit Pfeil 41">
              <a:extLst>
                <a:ext uri="{FF2B5EF4-FFF2-40B4-BE49-F238E27FC236}">
                  <a16:creationId xmlns:a16="http://schemas.microsoft.com/office/drawing/2014/main" id="{E0496EC8-22D7-77A4-71EC-89796E56086A}"/>
                </a:ext>
              </a:extLst>
            </p:cNvPr>
            <p:cNvCxnSpPr/>
            <p:nvPr/>
          </p:nvCxnSpPr>
          <p:spPr bwMode="auto">
            <a:xfrm flipH="1">
              <a:off x="6008045" y="2828994"/>
              <a:ext cx="1" cy="3240000"/>
            </a:xfrm>
            <a:prstGeom prst="straightConnector1">
              <a:avLst/>
            </a:prstGeom>
            <a:solidFill>
              <a:schemeClr val="accent1"/>
            </a:solidFill>
            <a:ln w="19050" cap="flat" cmpd="sng" algn="ctr">
              <a:solidFill>
                <a:srgbClr val="5C8395"/>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Ellipse 42">
              <a:extLst>
                <a:ext uri="{FF2B5EF4-FFF2-40B4-BE49-F238E27FC236}">
                  <a16:creationId xmlns:a16="http://schemas.microsoft.com/office/drawing/2014/main" id="{36E60695-42B0-30C6-4AF8-E0380CD42FFF}"/>
                </a:ext>
              </a:extLst>
            </p:cNvPr>
            <p:cNvSpPr/>
            <p:nvPr/>
          </p:nvSpPr>
          <p:spPr bwMode="auto">
            <a:xfrm>
              <a:off x="5934629" y="3149282"/>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44" name="Ellipse 43">
              <a:extLst>
                <a:ext uri="{FF2B5EF4-FFF2-40B4-BE49-F238E27FC236}">
                  <a16:creationId xmlns:a16="http://schemas.microsoft.com/office/drawing/2014/main" id="{FD353C7B-0F71-FE93-1171-8A94A631FA18}"/>
                </a:ext>
              </a:extLst>
            </p:cNvPr>
            <p:cNvSpPr/>
            <p:nvPr/>
          </p:nvSpPr>
          <p:spPr bwMode="auto">
            <a:xfrm>
              <a:off x="5936046" y="2756994"/>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45" name="Gerader Verbinder 44">
              <a:extLst>
                <a:ext uri="{FF2B5EF4-FFF2-40B4-BE49-F238E27FC236}">
                  <a16:creationId xmlns:a16="http://schemas.microsoft.com/office/drawing/2014/main" id="{F5128359-AAEC-A411-114F-785E59250937}"/>
                </a:ext>
              </a:extLst>
            </p:cNvPr>
            <p:cNvCxnSpPr/>
            <p:nvPr/>
          </p:nvCxnSpPr>
          <p:spPr bwMode="auto">
            <a:xfrm flipH="1">
              <a:off x="6080045" y="322128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hteck: abgerundete Ecken 45">
              <a:extLst>
                <a:ext uri="{FF2B5EF4-FFF2-40B4-BE49-F238E27FC236}">
                  <a16:creationId xmlns:a16="http://schemas.microsoft.com/office/drawing/2014/main" id="{780E97FE-84EF-08D4-A74C-16C7C8B63FD7}"/>
                </a:ext>
              </a:extLst>
            </p:cNvPr>
            <p:cNvSpPr/>
            <p:nvPr/>
          </p:nvSpPr>
          <p:spPr bwMode="auto">
            <a:xfrm>
              <a:off x="1195984" y="2698773"/>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IST-Zustand bestimmen</a:t>
              </a:r>
            </a:p>
          </p:txBody>
        </p:sp>
        <p:sp>
          <p:nvSpPr>
            <p:cNvPr id="47" name="Rechteck: abgerundete Ecken 46">
              <a:extLst>
                <a:ext uri="{FF2B5EF4-FFF2-40B4-BE49-F238E27FC236}">
                  <a16:creationId xmlns:a16="http://schemas.microsoft.com/office/drawing/2014/main" id="{0F8FC29F-2640-9709-7CB3-AFAA47AEDD3C}"/>
                </a:ext>
              </a:extLst>
            </p:cNvPr>
            <p:cNvSpPr/>
            <p:nvPr/>
          </p:nvSpPr>
          <p:spPr bwMode="auto">
            <a:xfrm>
              <a:off x="1187721" y="3783379"/>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300" dirty="0">
                  <a:solidFill>
                    <a:schemeClr val="accent3"/>
                  </a:solidFill>
                </a:rPr>
                <a:t>Team leiten </a:t>
              </a:r>
              <a:endParaRPr kumimoji="0" lang="de-DE" sz="1300" u="none" strike="noStrike" cap="none" normalizeH="0" baseline="0" dirty="0">
                <a:ln>
                  <a:noFill/>
                </a:ln>
                <a:solidFill>
                  <a:schemeClr val="accent3"/>
                </a:solidFill>
                <a:effectLst/>
                <a:latin typeface="Arial" charset="0"/>
                <a:ea typeface="ＭＳ Ｐゴシック" charset="-128"/>
              </a:endParaRPr>
            </a:p>
          </p:txBody>
        </p:sp>
        <p:sp>
          <p:nvSpPr>
            <p:cNvPr id="48" name="Rechteck: abgerundete Ecken 47">
              <a:extLst>
                <a:ext uri="{FF2B5EF4-FFF2-40B4-BE49-F238E27FC236}">
                  <a16:creationId xmlns:a16="http://schemas.microsoft.com/office/drawing/2014/main" id="{99F505BA-7E19-0587-88BD-29A40A7996DA}"/>
                </a:ext>
              </a:extLst>
            </p:cNvPr>
            <p:cNvSpPr/>
            <p:nvPr/>
          </p:nvSpPr>
          <p:spPr bwMode="auto">
            <a:xfrm>
              <a:off x="8050792" y="422358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Prozess strukturieren</a:t>
              </a:r>
            </a:p>
          </p:txBody>
        </p:sp>
        <p:sp>
          <p:nvSpPr>
            <p:cNvPr id="49" name="Textfeld 48">
              <a:extLst>
                <a:ext uri="{FF2B5EF4-FFF2-40B4-BE49-F238E27FC236}">
                  <a16:creationId xmlns:a16="http://schemas.microsoft.com/office/drawing/2014/main" id="{458D7819-53A5-C013-09C7-E00642B546A8}"/>
                </a:ext>
              </a:extLst>
            </p:cNvPr>
            <p:cNvSpPr txBox="1"/>
            <p:nvPr/>
          </p:nvSpPr>
          <p:spPr>
            <a:xfrm>
              <a:off x="1187721" y="4097039"/>
              <a:ext cx="2937488"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„Spielregeln“ festlegen</a:t>
              </a:r>
            </a:p>
            <a:p>
              <a:pPr marL="171450" indent="-171450" algn="l">
                <a:buFont typeface="Arial" panose="020B0604020202020204" pitchFamily="34" charset="0"/>
                <a:buChar char="•"/>
              </a:pPr>
              <a:r>
                <a:rPr lang="de-DE" sz="1100" dirty="0"/>
                <a:t>Alle aus dem Team einbinden und  Gedankenaustausch fördern</a:t>
              </a:r>
            </a:p>
          </p:txBody>
        </p:sp>
        <p:sp>
          <p:nvSpPr>
            <p:cNvPr id="50" name="Textfeld 49">
              <a:extLst>
                <a:ext uri="{FF2B5EF4-FFF2-40B4-BE49-F238E27FC236}">
                  <a16:creationId xmlns:a16="http://schemas.microsoft.com/office/drawing/2014/main" id="{5A3CB1BA-3982-DE35-031B-B6A8BE77AB67}"/>
                </a:ext>
              </a:extLst>
            </p:cNvPr>
            <p:cNvSpPr txBox="1"/>
            <p:nvPr/>
          </p:nvSpPr>
          <p:spPr>
            <a:xfrm>
              <a:off x="8050792" y="4551497"/>
              <a:ext cx="3013755"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Diskussion steuern und Orientierung geben</a:t>
              </a:r>
            </a:p>
            <a:p>
              <a:pPr marL="171450" indent="-171450" algn="l">
                <a:buFont typeface="Arial" panose="020B0604020202020204" pitchFamily="34" charset="0"/>
                <a:buChar char="•"/>
              </a:pPr>
              <a:r>
                <a:rPr lang="de-DE" sz="1100" dirty="0"/>
                <a:t>Roten Faden abwickeln </a:t>
              </a:r>
            </a:p>
            <a:p>
              <a:pPr marL="171450" indent="-171450" algn="l">
                <a:buFont typeface="Arial" panose="020B0604020202020204" pitchFamily="34" charset="0"/>
                <a:buChar char="•"/>
              </a:pPr>
              <a:r>
                <a:rPr lang="de-DE" sz="1100" dirty="0"/>
                <a:t>Abschweifen unterbinden</a:t>
              </a:r>
            </a:p>
          </p:txBody>
        </p:sp>
        <p:sp>
          <p:nvSpPr>
            <p:cNvPr id="51" name="Rechteck: abgerundete Ecken 50">
              <a:extLst>
                <a:ext uri="{FF2B5EF4-FFF2-40B4-BE49-F238E27FC236}">
                  <a16:creationId xmlns:a16="http://schemas.microsoft.com/office/drawing/2014/main" id="{89087472-EBCF-1A6D-87C2-E0C78476270F}"/>
                </a:ext>
              </a:extLst>
            </p:cNvPr>
            <p:cNvSpPr/>
            <p:nvPr/>
          </p:nvSpPr>
          <p:spPr bwMode="auto">
            <a:xfrm>
              <a:off x="1187721" y="4822234"/>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Dokumentieren</a:t>
              </a:r>
            </a:p>
          </p:txBody>
        </p:sp>
        <p:sp>
          <p:nvSpPr>
            <p:cNvPr id="52" name="Rechteck: abgerundete Ecken 51">
              <a:extLst>
                <a:ext uri="{FF2B5EF4-FFF2-40B4-BE49-F238E27FC236}">
                  <a16:creationId xmlns:a16="http://schemas.microsoft.com/office/drawing/2014/main" id="{095E0A80-6C74-38D5-6AA9-A0FF24B007FD}"/>
                </a:ext>
              </a:extLst>
            </p:cNvPr>
            <p:cNvSpPr/>
            <p:nvPr/>
          </p:nvSpPr>
          <p:spPr bwMode="auto">
            <a:xfrm>
              <a:off x="8070647" y="5340147"/>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Rück- und ausblicken? </a:t>
              </a:r>
            </a:p>
          </p:txBody>
        </p:sp>
        <p:pic>
          <p:nvPicPr>
            <p:cNvPr id="53" name="Grafik 52" descr="Recherche Silhouette">
              <a:extLst>
                <a:ext uri="{FF2B5EF4-FFF2-40B4-BE49-F238E27FC236}">
                  <a16:creationId xmlns:a16="http://schemas.microsoft.com/office/drawing/2014/main" id="{EF1B8734-D0B7-65E3-B3DB-167D322C7B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1684" y="2658278"/>
              <a:ext cx="468000" cy="468000"/>
            </a:xfrm>
            <a:prstGeom prst="rect">
              <a:avLst/>
            </a:prstGeom>
            <a:effectLst/>
          </p:spPr>
        </p:pic>
        <p:sp>
          <p:nvSpPr>
            <p:cNvPr id="54" name="Textfeld 53">
              <a:extLst>
                <a:ext uri="{FF2B5EF4-FFF2-40B4-BE49-F238E27FC236}">
                  <a16:creationId xmlns:a16="http://schemas.microsoft.com/office/drawing/2014/main" id="{A82E4737-0C3C-5D82-F521-410B4A3594D0}"/>
                </a:ext>
              </a:extLst>
            </p:cNvPr>
            <p:cNvSpPr txBox="1"/>
            <p:nvPr/>
          </p:nvSpPr>
          <p:spPr>
            <a:xfrm>
              <a:off x="1187722" y="3010768"/>
              <a:ext cx="2863814" cy="784830"/>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Wo stehen wir gerade? </a:t>
              </a:r>
            </a:p>
            <a:p>
              <a:pPr marL="171450" indent="-171450" algn="l">
                <a:buFont typeface="Arial" panose="020B0604020202020204" pitchFamily="34" charset="0"/>
                <a:buChar char="•"/>
              </a:pPr>
              <a:r>
                <a:rPr lang="de-DE" sz="1100" dirty="0"/>
                <a:t>Was nehmen wir aus dem vorherigen Schritt mit?</a:t>
              </a:r>
            </a:p>
            <a:p>
              <a:pPr marL="171450" indent="-171450" algn="l">
                <a:buFont typeface="Arial" panose="020B0604020202020204" pitchFamily="34" charset="0"/>
                <a:buChar char="•"/>
              </a:pPr>
              <a:r>
                <a:rPr lang="de-DE" sz="1100" dirty="0"/>
                <a:t>Gibt es Klärungsbedarf (Begriffe etc.)?</a:t>
              </a:r>
            </a:p>
          </p:txBody>
        </p:sp>
        <p:sp>
          <p:nvSpPr>
            <p:cNvPr id="55" name="Ellipse 54">
              <a:extLst>
                <a:ext uri="{FF2B5EF4-FFF2-40B4-BE49-F238E27FC236}">
                  <a16:creationId xmlns:a16="http://schemas.microsoft.com/office/drawing/2014/main" id="{6C97E33B-7B30-63CC-5FB8-A264E9F901C3}"/>
                </a:ext>
              </a:extLst>
            </p:cNvPr>
            <p:cNvSpPr/>
            <p:nvPr/>
          </p:nvSpPr>
          <p:spPr bwMode="auto">
            <a:xfrm>
              <a:off x="5934629" y="3891395"/>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56" name="Rechteck: abgerundete Ecken 55">
              <a:extLst>
                <a:ext uri="{FF2B5EF4-FFF2-40B4-BE49-F238E27FC236}">
                  <a16:creationId xmlns:a16="http://schemas.microsoft.com/office/drawing/2014/main" id="{789AE667-5F9E-9C47-67A5-27AE748E5B69}"/>
                </a:ext>
              </a:extLst>
            </p:cNvPr>
            <p:cNvSpPr/>
            <p:nvPr/>
          </p:nvSpPr>
          <p:spPr bwMode="auto">
            <a:xfrm>
              <a:off x="8070648" y="305649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Ziele setzen und definieren</a:t>
              </a:r>
            </a:p>
          </p:txBody>
        </p:sp>
        <p:sp>
          <p:nvSpPr>
            <p:cNvPr id="57" name="Textfeld 56">
              <a:extLst>
                <a:ext uri="{FF2B5EF4-FFF2-40B4-BE49-F238E27FC236}">
                  <a16:creationId xmlns:a16="http://schemas.microsoft.com/office/drawing/2014/main" id="{F4A408AE-020C-BADE-C92F-3A3072C2B87E}"/>
                </a:ext>
              </a:extLst>
            </p:cNvPr>
            <p:cNvSpPr txBox="1"/>
            <p:nvPr/>
          </p:nvSpPr>
          <p:spPr>
            <a:xfrm>
              <a:off x="8070647" y="3368950"/>
              <a:ext cx="3013760"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Was wollen wir in diesem Schritt erreichen?</a:t>
              </a:r>
            </a:p>
            <a:p>
              <a:pPr marL="171450" indent="-171450" algn="l">
                <a:buFont typeface="Arial" panose="020B0604020202020204" pitchFamily="34" charset="0"/>
                <a:buChar char="•"/>
              </a:pPr>
              <a:r>
                <a:rPr lang="de-DE" sz="1100" dirty="0"/>
                <a:t>Zeitlichen Rahmen festlegen</a:t>
              </a:r>
            </a:p>
            <a:p>
              <a:pPr marL="171450" indent="-171450" algn="l">
                <a:buFont typeface="Arial" panose="020B0604020202020204" pitchFamily="34" charset="0"/>
                <a:buChar char="•"/>
              </a:pPr>
              <a:r>
                <a:rPr lang="de-DE" sz="1100" dirty="0"/>
                <a:t>Wichtig: ein einheitliches Verständnis</a:t>
              </a:r>
            </a:p>
          </p:txBody>
        </p:sp>
        <p:sp>
          <p:nvSpPr>
            <p:cNvPr id="58" name="Ellipse 57">
              <a:extLst>
                <a:ext uri="{FF2B5EF4-FFF2-40B4-BE49-F238E27FC236}">
                  <a16:creationId xmlns:a16="http://schemas.microsoft.com/office/drawing/2014/main" id="{FDB3A4E9-AEFA-D71C-9056-7492C0AE0B98}"/>
                </a:ext>
              </a:extLst>
            </p:cNvPr>
            <p:cNvSpPr/>
            <p:nvPr/>
          </p:nvSpPr>
          <p:spPr bwMode="auto">
            <a:xfrm>
              <a:off x="5934629" y="4322806"/>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59" name="Ellipse 58">
              <a:extLst>
                <a:ext uri="{FF2B5EF4-FFF2-40B4-BE49-F238E27FC236}">
                  <a16:creationId xmlns:a16="http://schemas.microsoft.com/office/drawing/2014/main" id="{07629C25-4B48-F5D9-40E2-49949FDDBDA5}"/>
                </a:ext>
              </a:extLst>
            </p:cNvPr>
            <p:cNvSpPr/>
            <p:nvPr/>
          </p:nvSpPr>
          <p:spPr bwMode="auto">
            <a:xfrm>
              <a:off x="5934629" y="4977250"/>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pic>
          <p:nvPicPr>
            <p:cNvPr id="60" name="Grafik 59" descr="Volltreffer Silhouette">
              <a:extLst>
                <a:ext uri="{FF2B5EF4-FFF2-40B4-BE49-F238E27FC236}">
                  <a16:creationId xmlns:a16="http://schemas.microsoft.com/office/drawing/2014/main" id="{15FD2532-2419-A31A-EBF8-4AE9700B0F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82644" y="3012218"/>
              <a:ext cx="468000" cy="468000"/>
            </a:xfrm>
            <a:prstGeom prst="rect">
              <a:avLst/>
            </a:prstGeom>
            <a:effectLst/>
          </p:spPr>
        </p:pic>
        <p:cxnSp>
          <p:nvCxnSpPr>
            <p:cNvPr id="61" name="Gerader Verbinder 60">
              <a:extLst>
                <a:ext uri="{FF2B5EF4-FFF2-40B4-BE49-F238E27FC236}">
                  <a16:creationId xmlns:a16="http://schemas.microsoft.com/office/drawing/2014/main" id="{D8E8B91C-09AB-FB01-425D-CEA01B4606BB}"/>
                </a:ext>
              </a:extLst>
            </p:cNvPr>
            <p:cNvCxnSpPr/>
            <p:nvPr/>
          </p:nvCxnSpPr>
          <p:spPr bwMode="auto">
            <a:xfrm flipH="1">
              <a:off x="4660274" y="282450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r Verbinder 61">
              <a:extLst>
                <a:ext uri="{FF2B5EF4-FFF2-40B4-BE49-F238E27FC236}">
                  <a16:creationId xmlns:a16="http://schemas.microsoft.com/office/drawing/2014/main" id="{1B931B9B-B5F5-37AC-FB4E-8B67E4148D12}"/>
                </a:ext>
              </a:extLst>
            </p:cNvPr>
            <p:cNvCxnSpPr/>
            <p:nvPr/>
          </p:nvCxnSpPr>
          <p:spPr bwMode="auto">
            <a:xfrm flipH="1">
              <a:off x="4711901" y="396764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r Verbinder 62">
              <a:extLst>
                <a:ext uri="{FF2B5EF4-FFF2-40B4-BE49-F238E27FC236}">
                  <a16:creationId xmlns:a16="http://schemas.microsoft.com/office/drawing/2014/main" id="{1E2666CE-04F2-D384-3360-3F55120DC6EE}"/>
                </a:ext>
              </a:extLst>
            </p:cNvPr>
            <p:cNvCxnSpPr/>
            <p:nvPr/>
          </p:nvCxnSpPr>
          <p:spPr bwMode="auto">
            <a:xfrm flipH="1">
              <a:off x="6080045" y="439480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r Verbinder 63">
              <a:extLst>
                <a:ext uri="{FF2B5EF4-FFF2-40B4-BE49-F238E27FC236}">
                  <a16:creationId xmlns:a16="http://schemas.microsoft.com/office/drawing/2014/main" id="{10D4ADCA-3805-2C7C-D47D-78885410608A}"/>
                </a:ext>
              </a:extLst>
            </p:cNvPr>
            <p:cNvCxnSpPr/>
            <p:nvPr/>
          </p:nvCxnSpPr>
          <p:spPr bwMode="auto">
            <a:xfrm flipH="1">
              <a:off x="4711901" y="5049250"/>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r Verbinder 64">
              <a:extLst>
                <a:ext uri="{FF2B5EF4-FFF2-40B4-BE49-F238E27FC236}">
                  <a16:creationId xmlns:a16="http://schemas.microsoft.com/office/drawing/2014/main" id="{4D51430E-7747-BE0A-230C-F2648F1BAB30}"/>
                </a:ext>
              </a:extLst>
            </p:cNvPr>
            <p:cNvCxnSpPr/>
            <p:nvPr/>
          </p:nvCxnSpPr>
          <p:spPr bwMode="auto">
            <a:xfrm flipH="1">
              <a:off x="6080045" y="5504643"/>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Ellipse 65">
              <a:extLst>
                <a:ext uri="{FF2B5EF4-FFF2-40B4-BE49-F238E27FC236}">
                  <a16:creationId xmlns:a16="http://schemas.microsoft.com/office/drawing/2014/main" id="{087F32A1-6031-59D6-5640-7DC34D548F72}"/>
                </a:ext>
              </a:extLst>
            </p:cNvPr>
            <p:cNvSpPr/>
            <p:nvPr/>
          </p:nvSpPr>
          <p:spPr bwMode="auto">
            <a:xfrm>
              <a:off x="5927378" y="5432643"/>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67" name="Textfeld 66">
              <a:extLst>
                <a:ext uri="{FF2B5EF4-FFF2-40B4-BE49-F238E27FC236}">
                  <a16:creationId xmlns:a16="http://schemas.microsoft.com/office/drawing/2014/main" id="{FCD94454-753A-F763-77C0-F120A52D3803}"/>
                </a:ext>
              </a:extLst>
            </p:cNvPr>
            <p:cNvSpPr txBox="1"/>
            <p:nvPr/>
          </p:nvSpPr>
          <p:spPr>
            <a:xfrm>
              <a:off x="1187721" y="5145756"/>
              <a:ext cx="3004553"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(Zwischen-)Ergebnisse festhalten und für alle aus dem Team visualisieren</a:t>
              </a:r>
            </a:p>
            <a:p>
              <a:pPr marL="171450" indent="-171450" algn="l">
                <a:buFont typeface="Arial" panose="020B0604020202020204" pitchFamily="34" charset="0"/>
                <a:buChar char="•"/>
              </a:pPr>
              <a:r>
                <a:rPr lang="de-DE" sz="1100" dirty="0"/>
                <a:t>Dokumentation für die nächste Methode bereitstellen</a:t>
              </a:r>
            </a:p>
          </p:txBody>
        </p:sp>
        <p:pic>
          <p:nvPicPr>
            <p:cNvPr id="68" name="Grafik 67" descr="Gruppenbrainstorming Silhouette">
              <a:extLst>
                <a:ext uri="{FF2B5EF4-FFF2-40B4-BE49-F238E27FC236}">
                  <a16:creationId xmlns:a16="http://schemas.microsoft.com/office/drawing/2014/main" id="{4E0D0825-6F38-A5A6-61B6-500A6DF8569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944" y="5234643"/>
              <a:ext cx="540000" cy="540000"/>
            </a:xfrm>
            <a:prstGeom prst="rect">
              <a:avLst/>
            </a:prstGeom>
            <a:effectLst/>
          </p:spPr>
        </p:pic>
        <p:pic>
          <p:nvPicPr>
            <p:cNvPr id="69" name="Grafik 68" descr="Klemmbrett Silhouette">
              <a:extLst>
                <a:ext uri="{FF2B5EF4-FFF2-40B4-BE49-F238E27FC236}">
                  <a16:creationId xmlns:a16="http://schemas.microsoft.com/office/drawing/2014/main" id="{D045272E-F3B1-7825-B642-83A28DC5434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52178" y="4795538"/>
              <a:ext cx="468000" cy="468000"/>
            </a:xfrm>
            <a:prstGeom prst="rect">
              <a:avLst/>
            </a:prstGeom>
            <a:effectLst/>
          </p:spPr>
        </p:pic>
        <p:pic>
          <p:nvPicPr>
            <p:cNvPr id="70" name="Grafik 69" descr="Entscheidungsdiagramm Silhouette">
              <a:extLst>
                <a:ext uri="{FF2B5EF4-FFF2-40B4-BE49-F238E27FC236}">
                  <a16:creationId xmlns:a16="http://schemas.microsoft.com/office/drawing/2014/main" id="{09AB6A56-EC4E-7F33-8022-75A667FD591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69944" y="4133580"/>
              <a:ext cx="504000" cy="504000"/>
            </a:xfrm>
            <a:prstGeom prst="rect">
              <a:avLst/>
            </a:prstGeom>
            <a:effectLst/>
          </p:spPr>
        </p:pic>
        <p:pic>
          <p:nvPicPr>
            <p:cNvPr id="71" name="Grafik 70" descr="Besprechung Silhouette">
              <a:extLst>
                <a:ext uri="{FF2B5EF4-FFF2-40B4-BE49-F238E27FC236}">
                  <a16:creationId xmlns:a16="http://schemas.microsoft.com/office/drawing/2014/main" id="{68AD4204-1C53-E866-4DC9-96F0CAF782F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91877" y="3693379"/>
              <a:ext cx="468000" cy="468000"/>
            </a:xfrm>
            <a:prstGeom prst="rect">
              <a:avLst/>
            </a:prstGeom>
            <a:effectLst/>
          </p:spPr>
        </p:pic>
        <p:sp>
          <p:nvSpPr>
            <p:cNvPr id="72" name="Textfeld 71">
              <a:extLst>
                <a:ext uri="{FF2B5EF4-FFF2-40B4-BE49-F238E27FC236}">
                  <a16:creationId xmlns:a16="http://schemas.microsoft.com/office/drawing/2014/main" id="{46486597-DFD2-56A4-DA5D-FC047AC619AF}"/>
                </a:ext>
              </a:extLst>
            </p:cNvPr>
            <p:cNvSpPr txBox="1"/>
            <p:nvPr/>
          </p:nvSpPr>
          <p:spPr>
            <a:xfrm>
              <a:off x="8070647" y="5668064"/>
              <a:ext cx="2993896"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Prozess und Ergebnisse reflektieren</a:t>
              </a:r>
            </a:p>
            <a:p>
              <a:pPr marL="171450" indent="-171450" algn="l">
                <a:buFont typeface="Arial" panose="020B0604020202020204" pitchFamily="34" charset="0"/>
                <a:buChar char="•"/>
              </a:pPr>
              <a:r>
                <a:rPr lang="de-DE" sz="1100" dirty="0"/>
                <a:t>Wie geht es weiter? Was brauchen wir für den nächsten Schritt?</a:t>
              </a:r>
            </a:p>
          </p:txBody>
        </p:sp>
      </p:grpSp>
      <p:sp>
        <p:nvSpPr>
          <p:cNvPr id="73" name="Textfeld 72">
            <a:extLst>
              <a:ext uri="{FF2B5EF4-FFF2-40B4-BE49-F238E27FC236}">
                <a16:creationId xmlns:a16="http://schemas.microsoft.com/office/drawing/2014/main" id="{E04821AE-43B9-BD6B-0771-5F506BCFFD38}"/>
              </a:ext>
            </a:extLst>
          </p:cNvPr>
          <p:cNvSpPr txBox="1"/>
          <p:nvPr/>
        </p:nvSpPr>
        <p:spPr>
          <a:xfrm>
            <a:off x="482580" y="1563870"/>
            <a:ext cx="11325420" cy="830997"/>
          </a:xfrm>
          <a:prstGeom prst="rect">
            <a:avLst/>
          </a:prstGeom>
          <a:noFill/>
        </p:spPr>
        <p:txBody>
          <a:bodyPr wrap="square">
            <a:spAutoFit/>
          </a:bodyPr>
          <a:lstStyle/>
          <a:p>
            <a:pPr algn="l"/>
            <a:r>
              <a:rPr lang="de-DE" sz="1200" dirty="0"/>
              <a:t>Für die erfolgreiche Durchführung der angebotenen Methoden ist eine gute Moderation das A und O. Bestimmen Sie vorab </a:t>
            </a:r>
            <a:r>
              <a:rPr lang="de-DE" sz="1200" b="1" dirty="0"/>
              <a:t>eine Person, die diese Rolle übernehmen </a:t>
            </a:r>
            <a:r>
              <a:rPr lang="de-DE" sz="1200" dirty="0"/>
              <a:t>kann und im besten Fall bereits mit dem Thema vertraut ist, um den Gedankenaustausch mithilfe von zielführenden Fragen und Techniken effektiv zu fördern. Zunächst sollte sich die Person ein </a:t>
            </a:r>
            <a:r>
              <a:rPr lang="de-DE" sz="1200" b="1" dirty="0"/>
              <a:t>Bewusstsein über die eigene Rolle </a:t>
            </a:r>
            <a:r>
              <a:rPr lang="de-DE" sz="1200" dirty="0"/>
              <a:t>schaffen. Diese übernimmt die </a:t>
            </a:r>
            <a:r>
              <a:rPr lang="de-DE" sz="1200" b="1" dirty="0"/>
              <a:t>Gesprächsführung</a:t>
            </a:r>
            <a:r>
              <a:rPr lang="de-DE" sz="1200" dirty="0"/>
              <a:t> in der Runde, nimmt eine </a:t>
            </a:r>
            <a:r>
              <a:rPr lang="de-DE" sz="1200" b="1" dirty="0"/>
              <a:t>fragende</a:t>
            </a:r>
            <a:r>
              <a:rPr lang="de-DE" sz="1200" dirty="0"/>
              <a:t> und </a:t>
            </a:r>
            <a:r>
              <a:rPr lang="de-DE" sz="1200" b="1" dirty="0"/>
              <a:t>neutrale</a:t>
            </a:r>
            <a:r>
              <a:rPr lang="de-DE" sz="1200" dirty="0"/>
              <a:t> </a:t>
            </a:r>
            <a:r>
              <a:rPr lang="de-DE" sz="1200" b="1" dirty="0"/>
              <a:t>Haltung</a:t>
            </a:r>
            <a:r>
              <a:rPr lang="de-DE" sz="1200" dirty="0"/>
              <a:t> ein und trägt die Verantwortung gegenüber dem Team und Verlauf der Methodendurchführung. </a:t>
            </a:r>
          </a:p>
        </p:txBody>
      </p:sp>
      <p:sp>
        <p:nvSpPr>
          <p:cNvPr id="3" name="Sprechblase: rechteckig mit abgerundeten Ecken 2">
            <a:extLst>
              <a:ext uri="{FF2B5EF4-FFF2-40B4-BE49-F238E27FC236}">
                <a16:creationId xmlns:a16="http://schemas.microsoft.com/office/drawing/2014/main" id="{BDC6E680-9E53-8A3E-6F71-3BB65B172C0D}"/>
              </a:ext>
            </a:extLst>
          </p:cNvPr>
          <p:cNvSpPr/>
          <p:nvPr/>
        </p:nvSpPr>
        <p:spPr>
          <a:xfrm>
            <a:off x="2920624" y="5751344"/>
            <a:ext cx="2477494" cy="937517"/>
          </a:xfrm>
          <a:prstGeom prst="wedgeRoundRectCallout">
            <a:avLst>
              <a:gd name="adj1" fmla="val 18678"/>
              <a:gd name="adj2" fmla="val -77418"/>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rPr>
              <a:t>Diese Moderationshilfe soll Sie unterstützen, Projekttreffen zum Thema Klimaschutz in Ihrem Unternehmen durchzuführen</a:t>
            </a:r>
            <a:r>
              <a:rPr lang="de-DE" sz="1200" dirty="0">
                <a:solidFill>
                  <a:srgbClr val="FF0000"/>
                </a:solidFill>
              </a:rPr>
              <a:t>.</a:t>
            </a:r>
          </a:p>
        </p:txBody>
      </p:sp>
    </p:spTree>
    <p:extLst>
      <p:ext uri="{BB962C8B-B14F-4D97-AF65-F5344CB8AC3E}">
        <p14:creationId xmlns:p14="http://schemas.microsoft.com/office/powerpoint/2010/main" val="248260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B546E-08BD-5D61-BFC4-426BA362F5B2}"/>
              </a:ext>
            </a:extLst>
          </p:cNvPr>
          <p:cNvSpPr>
            <a:spLocks noGrp="1"/>
          </p:cNvSpPr>
          <p:nvPr>
            <p:ph type="title"/>
          </p:nvPr>
        </p:nvSpPr>
        <p:spPr/>
        <p:txBody>
          <a:bodyPr/>
          <a:lstStyle/>
          <a:p>
            <a:r>
              <a:rPr lang="de-DE" sz="2400" dirty="0"/>
              <a:t>Die Zielfindung: Berücksichtigung weiterer Aspekte</a:t>
            </a:r>
          </a:p>
        </p:txBody>
      </p:sp>
      <p:sp>
        <p:nvSpPr>
          <p:cNvPr id="4" name="Fußzeilenplatzhalter 3">
            <a:extLst>
              <a:ext uri="{FF2B5EF4-FFF2-40B4-BE49-F238E27FC236}">
                <a16:creationId xmlns:a16="http://schemas.microsoft.com/office/drawing/2014/main" id="{73805415-FD97-D8B0-354E-16E32DD2161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9D76A84A-5434-D436-919C-4793FE8FEA00}"/>
              </a:ext>
            </a:extLst>
          </p:cNvPr>
          <p:cNvSpPr>
            <a:spLocks noGrp="1"/>
          </p:cNvSpPr>
          <p:nvPr>
            <p:ph type="sldNum" sz="quarter" idx="4"/>
          </p:nvPr>
        </p:nvSpPr>
        <p:spPr/>
        <p:txBody>
          <a:bodyPr/>
          <a:lstStyle/>
          <a:p>
            <a:fld id="{894680D0-7A83-433A-9719-C4143F27F647}" type="slidenum">
              <a:rPr lang="de-DE" smtClean="0"/>
              <a:pPr/>
              <a:t>9</a:t>
            </a:fld>
            <a:endParaRPr lang="de-DE" dirty="0"/>
          </a:p>
        </p:txBody>
      </p:sp>
      <p:sp>
        <p:nvSpPr>
          <p:cNvPr id="26" name="Rechteck 25">
            <a:extLst>
              <a:ext uri="{FF2B5EF4-FFF2-40B4-BE49-F238E27FC236}">
                <a16:creationId xmlns:a16="http://schemas.microsoft.com/office/drawing/2014/main" id="{9A50736B-3074-99BC-8F42-DB0EDAE5EE69}"/>
              </a:ext>
            </a:extLst>
          </p:cNvPr>
          <p:cNvSpPr/>
          <p:nvPr/>
        </p:nvSpPr>
        <p:spPr bwMode="auto">
          <a:xfrm>
            <a:off x="7486432" y="1700808"/>
            <a:ext cx="4321568" cy="4608512"/>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Bevor Sie richtig starten lohnt sich ein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übergeordneter Blick auf das Unternehmen</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Führen Sie dazu eine </a:t>
            </a:r>
            <a:r>
              <a:rPr lang="de-DE" sz="1400" b="1" dirty="0">
                <a:solidFill>
                  <a:srgbClr val="000000"/>
                </a:solidFill>
                <a:latin typeface="Arial" panose="020B0604020202020204" pitchFamily="34" charset="0"/>
                <a:cs typeface="Arial" panose="020B0604020202020204" pitchFamily="34" charset="0"/>
              </a:rPr>
              <a:t>SWOT-Analyse </a:t>
            </a:r>
            <a:r>
              <a:rPr lang="de-DE" sz="1400" dirty="0">
                <a:solidFill>
                  <a:srgbClr val="000000"/>
                </a:solidFill>
                <a:latin typeface="Arial" panose="020B0604020202020204" pitchFamily="34" charset="0"/>
                <a:cs typeface="Arial" panose="020B0604020202020204" pitchFamily="34" charset="0"/>
              </a:rPr>
              <a:t>durch mit Fokus auf das Thema Klima.</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Starten Sie mit einer </a:t>
            </a:r>
            <a:r>
              <a:rPr lang="de-DE" sz="1400" b="1" dirty="0">
                <a:solidFill>
                  <a:srgbClr val="000000"/>
                </a:solidFill>
                <a:latin typeface="Arial" panose="020B0604020202020204" pitchFamily="34" charset="0"/>
                <a:cs typeface="Arial" panose="020B0604020202020204" pitchFamily="34" charset="0"/>
              </a:rPr>
              <a:t>internen Analyse </a:t>
            </a:r>
            <a:r>
              <a:rPr lang="de-DE" sz="1400" dirty="0">
                <a:solidFill>
                  <a:srgbClr val="000000"/>
                </a:solidFill>
                <a:latin typeface="Arial" panose="020B0604020202020204" pitchFamily="34" charset="0"/>
                <a:cs typeface="Arial" panose="020B0604020202020204" pitchFamily="34" charset="0"/>
              </a:rPr>
              <a:t>Ihres Unternehmens zu Umweltthemen: Analysieren Sie die Eigenschaften, die für Ihr Unternehmen gewinnbringend sind (Stärken) und jene, die Fallstricke bieten (Schwächen). </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Die </a:t>
            </a:r>
            <a:r>
              <a:rPr lang="de-DE" sz="1400" b="1" dirty="0">
                <a:solidFill>
                  <a:srgbClr val="000000"/>
                </a:solidFill>
                <a:latin typeface="Arial" panose="020B0604020202020204" pitchFamily="34" charset="0"/>
                <a:cs typeface="Arial" panose="020B0604020202020204" pitchFamily="34" charset="0"/>
              </a:rPr>
              <a:t>externe Analyse </a:t>
            </a:r>
            <a:r>
              <a:rPr lang="de-DE" sz="1400" dirty="0">
                <a:solidFill>
                  <a:srgbClr val="000000"/>
                </a:solidFill>
                <a:latin typeface="Arial" panose="020B0604020202020204" pitchFamily="34" charset="0"/>
                <a:cs typeface="Arial" panose="020B0604020202020204" pitchFamily="34" charset="0"/>
              </a:rPr>
              <a:t>liefert Ihnen wichtige Informationen zu den Elementen, die nicht nur Chancen, sondern auch eine Belastung für Ihr Unternehmen darstellen können.</a:t>
            </a: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Diese ergeben sich häufig aus der internen Analyse und stehen daher im Zusammenhang mit den Stärken und Schwächen Ihres Unternehmens.</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algn="l" defTabSz="914377">
              <a:lnSpc>
                <a:spcPts val="1600"/>
              </a:lnSpc>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Nutzen Sie für die Durchführung der Analyse die </a:t>
            </a: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rPr>
              <a:t>SWOT-Matrix-Vorlage</a:t>
            </a: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 auf der </a:t>
            </a:r>
            <a:r>
              <a:rPr kumimoji="0" lang="de-DE" sz="1400" b="0" i="0" u="none" strike="noStrike" kern="1200" cap="none" spc="0" normalizeH="0" baseline="0" noProof="0" dirty="0">
                <a:ln>
                  <a:noFill/>
                </a:ln>
                <a:effectLst/>
                <a:uLnTx/>
                <a:uFillTx/>
                <a:latin typeface="Arial" charset="0"/>
                <a:ea typeface="ＭＳ Ｐゴシック" charset="-128"/>
                <a:cs typeface="+mn-cs"/>
              </a:rPr>
              <a:t>nächsten</a:t>
            </a: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 Folie (Beispiel).</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b="1"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algn="l"/>
            <a:endParaRPr lang="de-DE" sz="1400" dirty="0">
              <a:sym typeface="Wingdings" panose="05000000000000000000" pitchFamily="2" charset="2"/>
            </a:endParaRPr>
          </a:p>
        </p:txBody>
      </p:sp>
      <p:grpSp>
        <p:nvGrpSpPr>
          <p:cNvPr id="3" name="Gruppieren 2">
            <a:extLst>
              <a:ext uri="{FF2B5EF4-FFF2-40B4-BE49-F238E27FC236}">
                <a16:creationId xmlns:a16="http://schemas.microsoft.com/office/drawing/2014/main" id="{6D1EE49B-2E0E-99B6-F8F6-860D419408D4}"/>
              </a:ext>
            </a:extLst>
          </p:cNvPr>
          <p:cNvGrpSpPr>
            <a:grpSpLocks noChangeAspect="1"/>
          </p:cNvGrpSpPr>
          <p:nvPr/>
        </p:nvGrpSpPr>
        <p:grpSpPr>
          <a:xfrm>
            <a:off x="551384" y="1700808"/>
            <a:ext cx="6692268" cy="4194536"/>
            <a:chOff x="492529" y="1756126"/>
            <a:chExt cx="11205458" cy="4373630"/>
          </a:xfrm>
        </p:grpSpPr>
        <p:grpSp>
          <p:nvGrpSpPr>
            <p:cNvPr id="27" name="Gruppieren 26">
              <a:extLst>
                <a:ext uri="{FF2B5EF4-FFF2-40B4-BE49-F238E27FC236}">
                  <a16:creationId xmlns:a16="http://schemas.microsoft.com/office/drawing/2014/main" id="{D7B10DAD-02D6-EC73-FE1D-9F928AFC4196}"/>
                </a:ext>
              </a:extLst>
            </p:cNvPr>
            <p:cNvGrpSpPr/>
            <p:nvPr/>
          </p:nvGrpSpPr>
          <p:grpSpPr>
            <a:xfrm>
              <a:off x="911422" y="1756773"/>
              <a:ext cx="10369156" cy="4372983"/>
              <a:chOff x="6306408" y="1740338"/>
              <a:chExt cx="5575054" cy="4266913"/>
            </a:xfrm>
          </p:grpSpPr>
          <p:sp>
            <p:nvSpPr>
              <p:cNvPr id="32" name="Rechteck 31">
                <a:extLst>
                  <a:ext uri="{FF2B5EF4-FFF2-40B4-BE49-F238E27FC236}">
                    <a16:creationId xmlns:a16="http://schemas.microsoft.com/office/drawing/2014/main" id="{845D3F3B-978E-9E8F-6697-094374DAD615}"/>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3" name="Rechteck 32">
                <a:extLst>
                  <a:ext uri="{FF2B5EF4-FFF2-40B4-BE49-F238E27FC236}">
                    <a16:creationId xmlns:a16="http://schemas.microsoft.com/office/drawing/2014/main" id="{E67A6824-41F4-3781-A760-CC75609E5C0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Rechteck 33">
                <a:extLst>
                  <a:ext uri="{FF2B5EF4-FFF2-40B4-BE49-F238E27FC236}">
                    <a16:creationId xmlns:a16="http://schemas.microsoft.com/office/drawing/2014/main" id="{88A49AD0-DF76-3855-A46A-5AA544F86C99}"/>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AE11D7FF-0810-96C7-DD66-2F7CD7040192}"/>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36" name="Diagramm 35">
                <a:extLst>
                  <a:ext uri="{FF2B5EF4-FFF2-40B4-BE49-F238E27FC236}">
                    <a16:creationId xmlns:a16="http://schemas.microsoft.com/office/drawing/2014/main" id="{DE6960E1-690C-05D7-FE78-8D285C1417CF}"/>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28" name="Rechteck 27">
              <a:extLst>
                <a:ext uri="{FF2B5EF4-FFF2-40B4-BE49-F238E27FC236}">
                  <a16:creationId xmlns:a16="http://schemas.microsoft.com/office/drawing/2014/main" id="{3693BF80-A819-BDE8-CADE-115B9332C0B9}"/>
                </a:ext>
              </a:extLst>
            </p:cNvPr>
            <p:cNvSpPr/>
            <p:nvPr/>
          </p:nvSpPr>
          <p:spPr bwMode="auto">
            <a:xfrm rot="16200000">
              <a:off x="-376638"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9" name="Rechteck 28">
              <a:extLst>
                <a:ext uri="{FF2B5EF4-FFF2-40B4-BE49-F238E27FC236}">
                  <a16:creationId xmlns:a16="http://schemas.microsoft.com/office/drawing/2014/main" id="{E48CA371-1932-1530-0C1B-FAFBF24FD8A8}"/>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30" name="Rechteck 29">
              <a:extLst>
                <a:ext uri="{FF2B5EF4-FFF2-40B4-BE49-F238E27FC236}">
                  <a16:creationId xmlns:a16="http://schemas.microsoft.com/office/drawing/2014/main" id="{7E9CB05D-999A-6417-25ED-247DBF407851}"/>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31" name="Rechteck 30">
              <a:extLst>
                <a:ext uri="{FF2B5EF4-FFF2-40B4-BE49-F238E27FC236}">
                  <a16:creationId xmlns:a16="http://schemas.microsoft.com/office/drawing/2014/main" id="{33B3F031-FB57-0A08-67AB-67375DF55961}"/>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42" name="Textfeld 41">
            <a:extLst>
              <a:ext uri="{FF2B5EF4-FFF2-40B4-BE49-F238E27FC236}">
                <a16:creationId xmlns:a16="http://schemas.microsoft.com/office/drawing/2014/main" id="{878E29EB-C4B6-8D1D-1706-D690051D34A6}"/>
              </a:ext>
            </a:extLst>
          </p:cNvPr>
          <p:cNvSpPr txBox="1"/>
          <p:nvPr/>
        </p:nvSpPr>
        <p:spPr>
          <a:xfrm>
            <a:off x="707882" y="2106934"/>
            <a:ext cx="3070653" cy="1384995"/>
          </a:xfrm>
          <a:prstGeom prst="rect">
            <a:avLst/>
          </a:prstGeom>
          <a:noFill/>
        </p:spPr>
        <p:txBody>
          <a:bodyPr wrap="square">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Effiziente Produkte, die beim Kunden zu weniger Energieverbrauch führen </a:t>
            </a:r>
          </a:p>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Gute Verfügbarkeit von Daten durch ein zertifiziertes</a:t>
            </a:r>
            <a:r>
              <a:rPr lang="de-DE" sz="1200" dirty="0">
                <a:solidFill>
                  <a:srgbClr val="000000">
                    <a:lumMod val="65000"/>
                    <a:lumOff val="35000"/>
                  </a:srgbClr>
                </a:solidFill>
                <a:cs typeface="Arial" charset="0"/>
              </a:rPr>
              <a:t> Umweltmanagement-system</a:t>
            </a:r>
          </a:p>
          <a:p>
            <a:pPr marL="171446" indent="-171446" algn="l">
              <a:buFont typeface="Arial" panose="020B0604020202020204" pitchFamily="34" charset="0"/>
              <a:buChar char="•"/>
              <a:defRPr/>
            </a:pPr>
            <a:r>
              <a:rPr lang="de-DE" sz="1200" dirty="0">
                <a:solidFill>
                  <a:srgbClr val="000000">
                    <a:lumMod val="65000"/>
                    <a:lumOff val="35000"/>
                  </a:srgbClr>
                </a:solidFill>
                <a:cs typeface="Arial" charset="0"/>
              </a:rPr>
              <a:t>Wahrnehmung im Markt als nachhaltiges Unternehmen </a:t>
            </a:r>
          </a:p>
        </p:txBody>
      </p:sp>
      <p:sp>
        <p:nvSpPr>
          <p:cNvPr id="43" name="Textfeld 42">
            <a:extLst>
              <a:ext uri="{FF2B5EF4-FFF2-40B4-BE49-F238E27FC236}">
                <a16:creationId xmlns:a16="http://schemas.microsoft.com/office/drawing/2014/main" id="{B56D09B2-4C8E-28EF-3E53-EB43E535755B}"/>
              </a:ext>
            </a:extLst>
          </p:cNvPr>
          <p:cNvSpPr txBox="1"/>
          <p:nvPr/>
        </p:nvSpPr>
        <p:spPr>
          <a:xfrm>
            <a:off x="3927643" y="2113008"/>
            <a:ext cx="3070653" cy="1015663"/>
          </a:xfrm>
          <a:prstGeom prst="rect">
            <a:avLst/>
          </a:prstGeom>
          <a:noFill/>
        </p:spPr>
        <p:txBody>
          <a:bodyPr wrap="square">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Kein Know-how in der Organisation zum Thema vorhanden</a:t>
            </a:r>
            <a:endParaRPr lang="de-DE" sz="1200" dirty="0">
              <a:solidFill>
                <a:srgbClr val="000000">
                  <a:lumMod val="65000"/>
                  <a:lumOff val="35000"/>
                </a:srgbClr>
              </a:solidFill>
              <a:cs typeface="Arial" charset="0"/>
            </a:endParaRPr>
          </a:p>
          <a:p>
            <a:pPr marL="171446" indent="-171446" algn="l">
              <a:buFont typeface="Arial" panose="020B0604020202020204" pitchFamily="34" charset="0"/>
              <a:buChar char="•"/>
              <a:defRPr/>
            </a:pPr>
            <a:r>
              <a:rPr lang="de-DE" sz="1200" dirty="0">
                <a:solidFill>
                  <a:srgbClr val="000000">
                    <a:lumMod val="65000"/>
                    <a:lumOff val="35000"/>
                  </a:srgbClr>
                </a:solidFill>
                <a:cs typeface="Arial" charset="0"/>
              </a:rPr>
              <a:t>Globale und komplexe Lieferketten und Prozesse</a:t>
            </a:r>
          </a:p>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Hoher Energie- und Ressourcenbedarf</a:t>
            </a:r>
            <a:endParaRPr lang="de-DE" sz="1200" dirty="0">
              <a:solidFill>
                <a:srgbClr val="000000">
                  <a:lumMod val="65000"/>
                  <a:lumOff val="35000"/>
                </a:srgbClr>
              </a:solidFill>
              <a:cs typeface="Arial" charset="0"/>
            </a:endParaRPr>
          </a:p>
        </p:txBody>
      </p:sp>
      <p:sp>
        <p:nvSpPr>
          <p:cNvPr id="44" name="Textfeld 43">
            <a:extLst>
              <a:ext uri="{FF2B5EF4-FFF2-40B4-BE49-F238E27FC236}">
                <a16:creationId xmlns:a16="http://schemas.microsoft.com/office/drawing/2014/main" id="{4F9051B9-704D-16AC-9A7F-2513F265DB27}"/>
              </a:ext>
            </a:extLst>
          </p:cNvPr>
          <p:cNvSpPr txBox="1"/>
          <p:nvPr/>
        </p:nvSpPr>
        <p:spPr>
          <a:xfrm>
            <a:off x="726106" y="4076734"/>
            <a:ext cx="3070653" cy="1754326"/>
          </a:xfrm>
          <a:prstGeom prst="rect">
            <a:avLst/>
          </a:prstGeom>
          <a:noFill/>
        </p:spPr>
        <p:txBody>
          <a:bodyPr wrap="square">
            <a:spAutoFit/>
          </a:bodyPr>
          <a:lstStyle/>
          <a:p>
            <a:pPr marL="171446" indent="-171446" algn="l" eaLnBrk="1" hangingPunct="1">
              <a:buFont typeface="Arial" panose="020B0604020202020204" pitchFamily="34" charset="0"/>
              <a:buChar char="•"/>
              <a:defRPr/>
            </a:pPr>
            <a:r>
              <a:rPr lang="de-DE" sz="1200" dirty="0">
                <a:solidFill>
                  <a:srgbClr val="000000">
                    <a:lumMod val="65000"/>
                    <a:lumOff val="35000"/>
                  </a:srgbClr>
                </a:solidFill>
                <a:ea typeface="+mn-ea"/>
                <a:cs typeface="Arial" charset="0"/>
              </a:rPr>
              <a:t>Thema bietet Chancen zur  Positionierung als nachhaltiger           Anbieter</a:t>
            </a:r>
          </a:p>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CO</a:t>
            </a:r>
            <a:r>
              <a:rPr lang="de-DE" sz="1200" baseline="-25000" dirty="0">
                <a:solidFill>
                  <a:srgbClr val="000000">
                    <a:lumMod val="65000"/>
                    <a:lumOff val="35000"/>
                  </a:srgbClr>
                </a:solidFill>
                <a:ea typeface="+mn-ea"/>
                <a:cs typeface="Arial" charset="0"/>
              </a:rPr>
              <a:t>2</a:t>
            </a:r>
            <a:r>
              <a:rPr lang="de-DE" sz="1200" dirty="0">
                <a:solidFill>
                  <a:srgbClr val="000000">
                    <a:lumMod val="65000"/>
                    <a:lumOff val="35000"/>
                  </a:srgbClr>
                </a:solidFill>
                <a:ea typeface="+mn-ea"/>
                <a:cs typeface="Arial" charset="0"/>
              </a:rPr>
              <a:t>-Einsparung ist mit Kosteneinsparung verbunden (Eigenerzeugung erneuerbarer Energien)</a:t>
            </a:r>
          </a:p>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CO</a:t>
            </a:r>
            <a:r>
              <a:rPr lang="de-DE" sz="1200" baseline="-25000" dirty="0">
                <a:solidFill>
                  <a:srgbClr val="000000">
                    <a:lumMod val="65000"/>
                    <a:lumOff val="35000"/>
                  </a:srgbClr>
                </a:solidFill>
                <a:ea typeface="+mn-ea"/>
                <a:cs typeface="Arial" charset="0"/>
              </a:rPr>
              <a:t>2 </a:t>
            </a:r>
            <a:r>
              <a:rPr lang="de-DE" sz="1200" dirty="0">
                <a:solidFill>
                  <a:srgbClr val="000000">
                    <a:lumMod val="65000"/>
                    <a:lumOff val="35000"/>
                  </a:srgbClr>
                </a:solidFill>
                <a:ea typeface="+mn-ea"/>
                <a:cs typeface="Arial" charset="0"/>
              </a:rPr>
              <a:t>als Innovationstreiber bei Produkten</a:t>
            </a:r>
          </a:p>
        </p:txBody>
      </p:sp>
      <p:sp>
        <p:nvSpPr>
          <p:cNvPr id="45" name="Textfeld 44">
            <a:extLst>
              <a:ext uri="{FF2B5EF4-FFF2-40B4-BE49-F238E27FC236}">
                <a16:creationId xmlns:a16="http://schemas.microsoft.com/office/drawing/2014/main" id="{099174F2-8034-3D86-FE9C-7FEB68D9BBD3}"/>
              </a:ext>
            </a:extLst>
          </p:cNvPr>
          <p:cNvSpPr txBox="1"/>
          <p:nvPr/>
        </p:nvSpPr>
        <p:spPr>
          <a:xfrm>
            <a:off x="3930219" y="4562777"/>
            <a:ext cx="3070653" cy="1015663"/>
          </a:xfrm>
          <a:prstGeom prst="rect">
            <a:avLst/>
          </a:prstGeom>
          <a:noFill/>
        </p:spPr>
        <p:txBody>
          <a:bodyPr wrap="square">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cs typeface="Arial" charset="0"/>
              </a:rPr>
              <a:t>Fehlende Transparenz in der Lieferkette</a:t>
            </a:r>
          </a:p>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Strenge Kundenanforderungen</a:t>
            </a:r>
          </a:p>
          <a:p>
            <a:pPr marL="171446" indent="-171446" algn="l" eaLnBrk="1" hangingPunct="1">
              <a:buFont typeface="Arial" panose="020B0604020202020204" pitchFamily="34" charset="0"/>
              <a:buChar char="•"/>
              <a:defRPr/>
            </a:pPr>
            <a:r>
              <a:rPr lang="de-DE" sz="1200" dirty="0">
                <a:solidFill>
                  <a:srgbClr val="000000">
                    <a:lumMod val="65000"/>
                    <a:lumOff val="35000"/>
                  </a:srgbClr>
                </a:solidFill>
                <a:ea typeface="+mn-ea"/>
                <a:cs typeface="Arial" charset="0"/>
              </a:rPr>
              <a:t>Steigende Anforderungen an Klimamanagement (Transparenz über Zahlen)</a:t>
            </a:r>
            <a:endParaRPr lang="de-DE" sz="1200" dirty="0">
              <a:solidFill>
                <a:srgbClr val="000000">
                  <a:lumMod val="65000"/>
                  <a:lumOff val="35000"/>
                </a:srgbClr>
              </a:solidFill>
              <a:cs typeface="Arial" charset="0"/>
            </a:endParaRPr>
          </a:p>
        </p:txBody>
      </p:sp>
      <p:pic>
        <p:nvPicPr>
          <p:cNvPr id="46" name="Grafik 45" descr="Balkendiagramm mit Aufwärtstrend Silhouette">
            <a:extLst>
              <a:ext uri="{FF2B5EF4-FFF2-40B4-BE49-F238E27FC236}">
                <a16:creationId xmlns:a16="http://schemas.microsoft.com/office/drawing/2014/main" id="{9E2D1E7F-1D48-F7FD-0B5B-25109DA0B9DE}"/>
              </a:ext>
            </a:extLst>
          </p:cNvPr>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12127" y="1700808"/>
            <a:ext cx="484632" cy="484632"/>
          </a:xfrm>
          <a:prstGeom prst="rect">
            <a:avLst/>
          </a:prstGeom>
        </p:spPr>
      </p:pic>
      <p:pic>
        <p:nvPicPr>
          <p:cNvPr id="47" name="Grafik 46" descr="Klebepflaster Silhouette">
            <a:extLst>
              <a:ext uri="{FF2B5EF4-FFF2-40B4-BE49-F238E27FC236}">
                <a16:creationId xmlns:a16="http://schemas.microsoft.com/office/drawing/2014/main" id="{D88A13F5-8925-EEC2-684B-8771201031DE}"/>
              </a:ext>
            </a:extLst>
          </p:cNvPr>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01861" y="1714905"/>
            <a:ext cx="484632" cy="484632"/>
          </a:xfrm>
          <a:prstGeom prst="rect">
            <a:avLst/>
          </a:prstGeom>
        </p:spPr>
      </p:pic>
      <p:pic>
        <p:nvPicPr>
          <p:cNvPr id="48" name="Grafik 47" descr="Hochspannung Silhouette">
            <a:extLst>
              <a:ext uri="{FF2B5EF4-FFF2-40B4-BE49-F238E27FC236}">
                <a16:creationId xmlns:a16="http://schemas.microsoft.com/office/drawing/2014/main" id="{BB8D2E41-A20A-865C-2195-1E198B58C52C}"/>
              </a:ext>
            </a:extLst>
          </p:cNvPr>
          <p:cNvPicPr>
            <a:picLocks noChangeAspect="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16240" y="5434824"/>
            <a:ext cx="484632" cy="484632"/>
          </a:xfrm>
          <a:prstGeom prst="rect">
            <a:avLst/>
          </a:prstGeom>
        </p:spPr>
      </p:pic>
      <p:pic>
        <p:nvPicPr>
          <p:cNvPr id="49" name="Grafik 48" descr="Berge Silhouette">
            <a:extLst>
              <a:ext uri="{FF2B5EF4-FFF2-40B4-BE49-F238E27FC236}">
                <a16:creationId xmlns:a16="http://schemas.microsoft.com/office/drawing/2014/main" id="{6FAD1970-8D26-0A01-8833-932241497609}"/>
              </a:ext>
            </a:extLst>
          </p:cNvPr>
          <p:cNvPicPr>
            <a:picLocks noChangeAspect="1"/>
          </p:cNvPicPr>
          <p:nvPr/>
        </p:nvPicPr>
        <p:blipFill>
          <a:blip r:embed="rId1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83140" y="5437436"/>
            <a:ext cx="484632" cy="484632"/>
          </a:xfrm>
          <a:prstGeom prst="rect">
            <a:avLst/>
          </a:prstGeom>
        </p:spPr>
      </p:pic>
    </p:spTree>
    <p:extLst>
      <p:ext uri="{BB962C8B-B14F-4D97-AF65-F5344CB8AC3E}">
        <p14:creationId xmlns:p14="http://schemas.microsoft.com/office/powerpoint/2010/main" val="2115433031"/>
      </p:ext>
    </p:extLst>
  </p:cSld>
  <p:clrMapOvr>
    <a:masterClrMapping/>
  </p:clrMapOvr>
</p:sld>
</file>

<file path=ppt/theme/theme1.xml><?xml version="1.0" encoding="utf-8"?>
<a:theme xmlns:a="http://schemas.openxmlformats.org/drawingml/2006/main" name="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LfU-Lawinenwarnzentrale_16_9</Template>
  <TotalTime>0</TotalTime>
  <Words>10563</Words>
  <Application>Microsoft Office PowerPoint</Application>
  <PresentationFormat>Breitbild</PresentationFormat>
  <Paragraphs>1341</Paragraphs>
  <Slides>58</Slides>
  <Notes>13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58</vt:i4>
      </vt:variant>
    </vt:vector>
  </HeadingPairs>
  <TitlesOfParts>
    <vt:vector size="67" baseType="lpstr">
      <vt:lpstr>Arial</vt:lpstr>
      <vt:lpstr>Calibri</vt:lpstr>
      <vt:lpstr>Calibri Light</vt:lpstr>
      <vt:lpstr>Courier New</vt:lpstr>
      <vt:lpstr>Source Sans Pro</vt:lpstr>
      <vt:lpstr>Times New Roman</vt:lpstr>
      <vt:lpstr>Wingdings</vt:lpstr>
      <vt:lpstr>LfU-Präsentation</vt:lpstr>
      <vt:lpstr>Worksheet</vt:lpstr>
      <vt:lpstr>PowerPoint-Präsentation</vt:lpstr>
      <vt:lpstr>Handlungshilfe „Klimastrategie“</vt:lpstr>
      <vt:lpstr> Die Klimastrategie – Basis für eine erfolgreiches Klimamanagement  </vt:lpstr>
      <vt:lpstr>Etappen zum betrieblichen Klimaschutz</vt:lpstr>
      <vt:lpstr>Bevor es losgeht…</vt:lpstr>
      <vt:lpstr>PowerPoint-Präsentation</vt:lpstr>
      <vt:lpstr>Akteure Ihrer Klimastrategie </vt:lpstr>
      <vt:lpstr>Wie bekomme ich das hin? Moderationshilfe für den erfolgreichen Prozess</vt:lpstr>
      <vt:lpstr>Die Zielfindung: Berücksichtigung weiterer Aspekte</vt:lpstr>
      <vt:lpstr>PowerPoint-Präsentation</vt:lpstr>
      <vt:lpstr>PowerPoint-Präsentation</vt:lpstr>
      <vt:lpstr>Wichtige Interessensgruppen identifizieren – Vorlage zum Ausfüllen</vt:lpstr>
      <vt:lpstr>Checkliste zum Abhaken</vt:lpstr>
      <vt:lpstr>Jetzt geht’s los …</vt:lpstr>
      <vt:lpstr>Den Rahmen festlegen: Bilanzierungsansatz und Bilanzjahr</vt:lpstr>
      <vt:lpstr>Welche Emissionen gibt es?</vt:lpstr>
      <vt:lpstr>PowerPoint-Präsentation</vt:lpstr>
      <vt:lpstr>Wie werden Emissionen im Unternehmen berechnet?</vt:lpstr>
      <vt:lpstr>Datenerfassung – Gute Planung ist die halbe Miete</vt:lpstr>
      <vt:lpstr>PowerPoint-Präsentation</vt:lpstr>
      <vt:lpstr>PowerPoint-Präsentation</vt:lpstr>
      <vt:lpstr>Datenerfassung – Auswahl der Scope-3-Kategorien</vt:lpstr>
      <vt:lpstr>1. Methode zur Identifizierung der wesentlichen Scope-3-Kategorien</vt:lpstr>
      <vt:lpstr>2. Methode zur Identifizierung der wesentlichen Scope-3-Kategorien</vt:lpstr>
      <vt:lpstr>2. Methode: Ausgefülltes Beispiel</vt:lpstr>
      <vt:lpstr>PowerPoint-Präsentation</vt:lpstr>
      <vt:lpstr>Berechnung: Einsatz von Tools für die Bilanzierung</vt:lpstr>
      <vt:lpstr>Berechnung: ecocockpit </vt:lpstr>
      <vt:lpstr>PowerPoint-Präsentation</vt:lpstr>
      <vt:lpstr>PowerPoint-Präsentation</vt:lpstr>
      <vt:lpstr>Berechnung: ecocockpit – Zusätzliche Positionen anlegen</vt:lpstr>
      <vt:lpstr>Berechnung: Scope 3 Analyzer</vt:lpstr>
      <vt:lpstr>Checkliste zum Abhaken</vt:lpstr>
      <vt:lpstr>Herzlichen Glückwunsch! </vt:lpstr>
      <vt:lpstr>Auswertung der Klimabilanz</vt:lpstr>
      <vt:lpstr>PowerPoint-Präsentation</vt:lpstr>
      <vt:lpstr>Zunächst: Wie ambitioniert sind Sie?</vt:lpstr>
      <vt:lpstr>PowerPoint-Präsentation</vt:lpstr>
      <vt:lpstr>Ziele formulieren</vt:lpstr>
      <vt:lpstr>Ziele definieren ist auf zweierlei Weise möglich</vt:lpstr>
      <vt:lpstr>Zieldefinition und Zielsetzung: Ausformulierung</vt:lpstr>
      <vt:lpstr>Ziele formulieren</vt:lpstr>
      <vt:lpstr>Kennzahlen für die Messung der Zielerreichung</vt:lpstr>
      <vt:lpstr>Vorlage: Zieleübersicht zur Nachverfolgung</vt:lpstr>
      <vt:lpstr>Der Begriff: Klimaneutralität</vt:lpstr>
      <vt:lpstr>Kompensation ist ein akzeptiertes Mittel, jedoch mit Einschränkungen</vt:lpstr>
      <vt:lpstr>Kompensation ist ein akzeptiertes Mittel, mit Einschränkungen</vt:lpstr>
      <vt:lpstr>Checkliste zum Abhaken</vt:lpstr>
      <vt:lpstr>Beispielunternehmen: Die Weitblick GmbH</vt:lpstr>
      <vt:lpstr>Ausblick: Handlungshilfe Klimamanagement als nächster Schritt</vt:lpstr>
      <vt:lpstr>Ressourcen und Leitfäden zum Thema </vt:lpstr>
      <vt:lpstr>Übersicht der Ressourcen</vt:lpstr>
      <vt:lpstr>Die Basis: Bilanzierungsstandards und Prinzipien des Carbon Footprinting</vt:lpstr>
      <vt:lpstr>Klimareporting wird immer wichtiger</vt:lpstr>
      <vt:lpstr>Klare Abgrenzung von Begrifflichkeiten</vt:lpstr>
      <vt:lpstr>Ziel Klimaneutralität: Corporate Net-Zero Standard</vt:lpstr>
      <vt:lpstr>Corporate Net-Zero Standard</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2023-03-14T10:32:56Z</dcterms:created>
  <dcterms:modified xsi:type="dcterms:W3CDTF">2024-08-29T11:39:07Z</dcterms:modified>
</cp:coreProperties>
</file>