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4"/>
  </p:sldMasterIdLst>
  <p:notesMasterIdLst>
    <p:notesMasterId r:id="rId25"/>
  </p:notesMasterIdLst>
  <p:handoutMasterIdLst>
    <p:handoutMasterId r:id="rId26"/>
  </p:handoutMasterIdLst>
  <p:sldIdLst>
    <p:sldId id="2146849010" r:id="rId5"/>
    <p:sldId id="2147197122" r:id="rId6"/>
    <p:sldId id="2147197124" r:id="rId7"/>
    <p:sldId id="2147197134" r:id="rId8"/>
    <p:sldId id="2147197126" r:id="rId9"/>
    <p:sldId id="2147197127" r:id="rId10"/>
    <p:sldId id="2147197106" r:id="rId11"/>
    <p:sldId id="2147197179" r:id="rId12"/>
    <p:sldId id="2147197155" r:id="rId13"/>
    <p:sldId id="2147197178" r:id="rId14"/>
    <p:sldId id="2147197158" r:id="rId15"/>
    <p:sldId id="2147197170" r:id="rId16"/>
    <p:sldId id="2147197157" r:id="rId17"/>
    <p:sldId id="2147197129" r:id="rId18"/>
    <p:sldId id="2147197175" r:id="rId19"/>
    <p:sldId id="2147197130" r:id="rId20"/>
    <p:sldId id="2147197169" r:id="rId21"/>
    <p:sldId id="2147197176" r:id="rId22"/>
    <p:sldId id="2147197117" r:id="rId23"/>
    <p:sldId id="1590" r:id="rId24"/>
  </p:sldIdLst>
  <p:sldSz cx="12192000" cy="6858000"/>
  <p:notesSz cx="6794500" cy="9931400"/>
  <p:defaultTextStyle>
    <a:defPPr>
      <a:defRPr lang="de-DE"/>
    </a:defPPr>
    <a:lvl1pPr algn="r"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extLst>
    <p:ext uri="{521415D9-36F7-43E2-AB2F-B90AF26B5E84}">
      <p14:sectionLst xmlns:p14="http://schemas.microsoft.com/office/powerpoint/2010/main">
        <p14:section name="Intro" id="{D990194C-FB0E-F040-B383-9F614FE4BA42}">
          <p14:sldIdLst>
            <p14:sldId id="2146849010"/>
          </p14:sldIdLst>
        </p14:section>
        <p14:section name="03_Handlungshilfe" id="{67745853-9630-C749-BCF6-150A096FF580}">
          <p14:sldIdLst>
            <p14:sldId id="2147197122"/>
            <p14:sldId id="2147197124"/>
            <p14:sldId id="2147197134"/>
            <p14:sldId id="2147197126"/>
          </p14:sldIdLst>
        </p14:section>
        <p14:section name="3.1" id="{B58AA3E0-3A9A-7F4A-A625-0F7EE57FC810}">
          <p14:sldIdLst>
            <p14:sldId id="2147197127"/>
            <p14:sldId id="2147197106"/>
            <p14:sldId id="2147197179"/>
            <p14:sldId id="2147197155"/>
          </p14:sldIdLst>
        </p14:section>
        <p14:section name="3.2" id="{D14E4990-B377-6742-827E-9B37A965BBB2}">
          <p14:sldIdLst>
            <p14:sldId id="2147197178"/>
            <p14:sldId id="2147197158"/>
            <p14:sldId id="2147197170"/>
            <p14:sldId id="2147197157"/>
          </p14:sldIdLst>
        </p14:section>
        <p14:section name="3.3" id="{280E83E4-8084-CC41-80B4-32D1E7926F87}">
          <p14:sldIdLst>
            <p14:sldId id="2147197129"/>
            <p14:sldId id="2147197175"/>
          </p14:sldIdLst>
        </p14:section>
        <p14:section name="3.4" id="{08BD8CB3-5E9F-9C47-B86F-38B1F23ECBE4}">
          <p14:sldIdLst>
            <p14:sldId id="2147197130"/>
          </p14:sldIdLst>
        </p14:section>
        <p14:section name="3.5" id="{3FC5B132-8CEC-1C41-976A-A75201438CE2}">
          <p14:sldIdLst>
            <p14:sldId id="2147197169"/>
            <p14:sldId id="2147197176"/>
          </p14:sldIdLst>
        </p14:section>
        <p14:section name="04_Tipps" id="{3D9C04F7-C462-3D4C-9918-BE7633280C1F}">
          <p14:sldIdLst>
            <p14:sldId id="2147197117"/>
            <p14:sldId id="1590"/>
          </p14:sldIdLst>
        </p14:section>
      </p14:sectionLst>
    </p:ext>
    <p:ext uri="{EFAFB233-063F-42B5-8137-9DF3F51BA10A}">
      <p15:sldGuideLst xmlns:p15="http://schemas.microsoft.com/office/powerpoint/2012/main">
        <p15:guide id="1" orient="horz" pos="3974" userDrawn="1">
          <p15:clr>
            <a:srgbClr val="A4A3A4"/>
          </p15:clr>
        </p15:guide>
        <p15:guide id="2" pos="3659"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163D004-569C-9F9F-BA01-80E74A39CF28}" name="Albani, Aliscia (LfU)" initials="AA(" userId="S-1-5-21-1960408961-562591055-725345543-338393" providerId="AD"/>
  <p188:author id="{8192FA06-765B-A368-4DB9-798CD3CD649B}" name="Henrike Purtik" initials="HP" userId="S::Purtik@muenchen.ihk.de::f71ae37f-e18c-4043-86e0-c02459864c45" providerId="AD"/>
  <p188:author id="{12C4F335-499E-10D3-4B88-C282017B688E}" name="Dorothea Brockhoff" initials="DB" userId="S::d.brockhoff@muenchen.baumgroup.de::d41cc59e-6d9c-497b-9cab-aad292786715" providerId="AD"/>
  <p188:author id="{22FB3D55-0709-1176-42F8-9C5C70D3C354}" name="Laurin Flörke" initials="LF" userId="S::Laurin.floerke@nunc-consulting.de::a9ee36b3-3e0a-4e14-acaa-461dca6dd9ed" providerId="AD"/>
  <p188:author id="{A3BA946C-EE07-8F05-D048-BCFE83CCE12A}" name="Andri König" initials="AK" userId="S::KoenigA@muenchen.ihk.de::0fa3e7c3-b6e7-4c91-b5b6-c7bcb170ebf1" providerId="AD"/>
  <p188:author id="{12064C78-BAA0-FD40-D121-15B26A4A00BE}" name="h.witting@baumgroup.de" initials="" userId="e607124c90bb738d" providerId="Windows Live"/>
  <p188:author id="{24933984-9D76-918C-8274-4F025F3CDB31}" name="Hannah Witting" initials="HW" userId="S::h.witting@muenchen.baumgroup.de::e63df7d3-d2e2-46f5-9d79-fc6976940022" providerId="AD"/>
  <p188:author id="{F2DC4686-28FB-FE9B-9FC9-48C8CC1BECF2}" name="Anne-Kathrin Vorwald" initials="AKV" userId="S::A.Vorwald@muenchen.baumgroup.de::f53131e6-ee25-4a08-a37c-a671bc1e5bc7" providerId="AD"/>
  <p188:author id="{0ECED4AC-FC05-3059-7FA1-32FF419EE06E}" name="Isabella Waldorf" initials="IW" userId="S::i.waldorf@muenchen.baumgroup.de::3a2bb3b4-8de0-4e51-80a5-55f7b5ff128b" providerId="AD"/>
  <p188:author id="{6AA3DBB1-D931-28AE-1429-8A5AA4C3777B}" name="Laura Boerner" initials="LB" userId="S::l.boerner@muenchen.baumgroup.de::9047b5cc-82d3-486b-a5a0-c2d5e618ae16" providerId="AD"/>
  <p188:author id="{62F83EBC-11EC-9E76-335C-08E733A6387B}" name="Anthea Wagner" initials="AW" userId="S::a.wagner@muenchen.baumgroup.de::8a88fc86-25bd-4948-8020-26b2932c8ad6" providerId="AD"/>
  <p188:author id="{B5AA32D4-4866-6100-0E35-32EAF31C451B}" name="Stephanie Lenz" initials="SL" userId="S::S.Lenz@muenchen.baumgroup.de::3d7bbc27-58c2-427b-8516-5a54e5385cd0" providerId="AD"/>
  <p188:author id="{03E380EE-C11B-F35F-0A88-45E78C6EE47C}" name="Krist, Antje (LfU)" initials="KA(" userId="S-1-5-21-1960408961-562591055-725345543-20734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annah Witting" initials="HW" lastIdx="1" clrIdx="0">
    <p:extLst>
      <p:ext uri="{19B8F6BF-5375-455C-9EA6-DF929625EA0E}">
        <p15:presenceInfo xmlns:p15="http://schemas.microsoft.com/office/powerpoint/2012/main" userId="S::h.witting@baumgroup.de::1978bb00-6c3e-4f98-96fd-48417ff5dea6" providerId="AD"/>
      </p:ext>
    </p:extLst>
  </p:cmAuthor>
  <p:cmAuthor id="2" name="Laura Boerner" initials="LB" lastIdx="115" clrIdx="1">
    <p:extLst>
      <p:ext uri="{19B8F6BF-5375-455C-9EA6-DF929625EA0E}">
        <p15:presenceInfo xmlns:p15="http://schemas.microsoft.com/office/powerpoint/2012/main" userId="S::l.boerner@muenchen.baumgroup.de::9047b5cc-82d3-486b-a5a0-c2d5e618ae16" providerId="AD"/>
      </p:ext>
    </p:extLst>
  </p:cmAuthor>
  <p:cmAuthor id="3" name="Taubert, Diana (LfU)" initials="TD(" lastIdx="103" clrIdx="2">
    <p:extLst>
      <p:ext uri="{19B8F6BF-5375-455C-9EA6-DF929625EA0E}">
        <p15:presenceInfo xmlns:p15="http://schemas.microsoft.com/office/powerpoint/2012/main" userId="S-1-5-21-1960408961-562591055-725345543-310327" providerId="AD"/>
      </p:ext>
    </p:extLst>
  </p:cmAuthor>
  <p:cmAuthor id="4" name="Hannah Witting" initials="HW [2]" lastIdx="1" clrIdx="3">
    <p:extLst>
      <p:ext uri="{19B8F6BF-5375-455C-9EA6-DF929625EA0E}">
        <p15:presenceInfo xmlns:p15="http://schemas.microsoft.com/office/powerpoint/2012/main" userId="S::h.witting@muenchen.baumgroup.de::e63df7d3-d2e2-46f5-9d79-fc6976940022" providerId="AD"/>
      </p:ext>
    </p:extLst>
  </p:cmAuthor>
  <p:cmAuthor id="5" name="Isabella Waldorf" initials="IW" lastIdx="18" clrIdx="4">
    <p:extLst>
      <p:ext uri="{19B8F6BF-5375-455C-9EA6-DF929625EA0E}">
        <p15:presenceInfo xmlns:p15="http://schemas.microsoft.com/office/powerpoint/2012/main" userId="S::i.waldorf@muenchen.baumgroup.de::3a2bb3b4-8de0-4e51-80a5-55f7b5ff128b" providerId="AD"/>
      </p:ext>
    </p:extLst>
  </p:cmAuthor>
  <p:cmAuthor id="6" name="Schön, Christina (LfU)" initials="SC(" lastIdx="12" clrIdx="5">
    <p:extLst>
      <p:ext uri="{19B8F6BF-5375-455C-9EA6-DF929625EA0E}">
        <p15:presenceInfo xmlns:p15="http://schemas.microsoft.com/office/powerpoint/2012/main" userId="S-1-5-21-1960408961-562591055-725345543-210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1E9ED"/>
    <a:srgbClr val="B0C2CB"/>
    <a:srgbClr val="3B687F"/>
    <a:srgbClr val="F9B000"/>
    <a:srgbClr val="5E7D3F"/>
    <a:srgbClr val="5B8395"/>
    <a:srgbClr val="1E1713"/>
    <a:srgbClr val="BF9000"/>
    <a:srgbClr val="E1E8EC"/>
    <a:srgbClr val="9EB1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Designformatvorlage 1 - Akz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Helle Formatvorlage 3 - Akz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616DA210-FB5B-4158-B5E0-FEB733F419BA}" styleName="Helle Formatvorlag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04"/>
    <p:restoredTop sz="89104" autoAdjust="0"/>
  </p:normalViewPr>
  <p:slideViewPr>
    <p:cSldViewPr snapToGrid="0">
      <p:cViewPr varScale="1">
        <p:scale>
          <a:sx n="114" d="100"/>
          <a:sy n="114" d="100"/>
        </p:scale>
        <p:origin x="202" y="86"/>
      </p:cViewPr>
      <p:guideLst>
        <p:guide orient="horz" pos="3974"/>
        <p:guide pos="3659"/>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CABCD5-96DE-4748-B461-DC313E713165}" type="doc">
      <dgm:prSet loTypeId="urn:microsoft.com/office/officeart/2008/layout/NameandTitleOrganizationalChart" loCatId="hierarchy" qsTypeId="urn:microsoft.com/office/officeart/2005/8/quickstyle/simple1" qsCatId="simple" csTypeId="urn:microsoft.com/office/officeart/2005/8/colors/accent1_2" csCatId="accent1" phldr="1"/>
      <dgm:spPr/>
      <dgm:t>
        <a:bodyPr/>
        <a:lstStyle/>
        <a:p>
          <a:endParaRPr lang="de-DE"/>
        </a:p>
      </dgm:t>
    </dgm:pt>
    <dgm:pt modelId="{4BE9B213-A731-4991-B9B6-07A66B268866}">
      <dgm:prSet phldrT="[Text]" custT="1"/>
      <dgm:spPr>
        <a:solidFill>
          <a:srgbClr val="3B687F"/>
        </a:solidFill>
      </dgm:spPr>
      <dgm:t>
        <a:bodyPr/>
        <a:lstStyle/>
        <a:p>
          <a:r>
            <a:rPr lang="de-DE" sz="1050" dirty="0"/>
            <a:t>Geschäfts-führung</a:t>
          </a:r>
        </a:p>
      </dgm:t>
    </dgm:pt>
    <dgm:pt modelId="{A09DD9F5-4CE8-44C1-94CC-C6563D8A706D}" type="parTrans" cxnId="{C0C0E1FF-EC2A-4479-A3EB-174311A9C47B}">
      <dgm:prSet/>
      <dgm:spPr/>
      <dgm:t>
        <a:bodyPr/>
        <a:lstStyle/>
        <a:p>
          <a:endParaRPr lang="de-DE" sz="1200"/>
        </a:p>
      </dgm:t>
    </dgm:pt>
    <dgm:pt modelId="{2B4E08EB-6D10-4828-8B33-23E29BED5BF3}" type="sibTrans" cxnId="{C0C0E1FF-EC2A-4479-A3EB-174311A9C47B}">
      <dgm:prSet custT="1"/>
      <dgm:spPr>
        <a:solidFill>
          <a:srgbClr val="F9B000">
            <a:alpha val="90000"/>
          </a:srgbClr>
        </a:solidFill>
        <a:ln>
          <a:solidFill>
            <a:srgbClr val="F9B000"/>
          </a:solidFill>
        </a:ln>
      </dgm:spPr>
      <dgm:t>
        <a:bodyPr/>
        <a:lstStyle/>
        <a:p>
          <a:r>
            <a:rPr lang="de-DE" sz="600"/>
            <a:t>Schnittstelle zum Management </a:t>
          </a:r>
        </a:p>
      </dgm:t>
    </dgm:pt>
    <dgm:pt modelId="{6BD47AE1-0EF2-4FA8-ADCC-A7E789AA4334}">
      <dgm:prSet phldrT="[Text]" custT="1"/>
      <dgm:spPr>
        <a:solidFill>
          <a:srgbClr val="3B687F"/>
        </a:solidFill>
      </dgm:spPr>
      <dgm:t>
        <a:bodyPr/>
        <a:lstStyle/>
        <a:p>
          <a:r>
            <a:rPr lang="de-DE" sz="1050" dirty="0"/>
            <a:t>Personal &amp; Finanzabteilung</a:t>
          </a:r>
        </a:p>
      </dgm:t>
    </dgm:pt>
    <dgm:pt modelId="{F0423765-6D57-468D-B3BD-678288251DC0}" type="parTrans" cxnId="{C96EA582-1226-4C28-8604-D9B12B508527}">
      <dgm:prSet/>
      <dgm:spPr/>
      <dgm:t>
        <a:bodyPr/>
        <a:lstStyle/>
        <a:p>
          <a:endParaRPr lang="de-DE" sz="1200"/>
        </a:p>
      </dgm:t>
    </dgm:pt>
    <dgm:pt modelId="{233E01DB-91D3-4CA5-9C12-7D2B2FED390F}" type="sibTrans" cxnId="{C96EA582-1226-4C28-8604-D9B12B508527}">
      <dgm:prSet custT="1"/>
      <dgm:spPr>
        <a:solidFill>
          <a:srgbClr val="F9B000">
            <a:alpha val="90000"/>
          </a:srgbClr>
        </a:solidFill>
        <a:ln>
          <a:solidFill>
            <a:srgbClr val="F9B000"/>
          </a:solidFill>
        </a:ln>
      </dgm:spPr>
      <dgm:t>
        <a:bodyPr/>
        <a:lstStyle/>
        <a:p>
          <a:pPr marL="0" lvl="0" indent="0" algn="r" defTabSz="444500">
            <a:lnSpc>
              <a:spcPct val="90000"/>
            </a:lnSpc>
            <a:spcBef>
              <a:spcPct val="0"/>
            </a:spcBef>
            <a:spcAft>
              <a:spcPct val="35000"/>
            </a:spcAft>
            <a:buNone/>
          </a:pPr>
          <a:r>
            <a:rPr lang="de-DE" sz="700" kern="1200" dirty="0">
              <a:solidFill>
                <a:srgbClr val="000000">
                  <a:hueOff val="0"/>
                  <a:satOff val="0"/>
                  <a:lumOff val="0"/>
                  <a:alphaOff val="0"/>
                </a:srgbClr>
              </a:solidFill>
              <a:latin typeface="Arial"/>
              <a:ea typeface="ＭＳ Ｐゴシック"/>
              <a:cs typeface="+mn-cs"/>
            </a:rPr>
            <a:t>Verknüpfung zum Lagebericht</a:t>
          </a:r>
        </a:p>
      </dgm:t>
    </dgm:pt>
    <dgm:pt modelId="{27D1BB74-F79D-4FF3-AF8F-338328B492B9}">
      <dgm:prSet phldrT="[Text]" custT="1"/>
      <dgm:spPr>
        <a:solidFill>
          <a:srgbClr val="3B687F"/>
        </a:solidFill>
      </dgm:spPr>
      <dgm:t>
        <a:bodyPr/>
        <a:lstStyle/>
        <a:p>
          <a:r>
            <a:rPr lang="de-DE" sz="1050"/>
            <a:t>Gebäude-management</a:t>
          </a:r>
        </a:p>
      </dgm:t>
    </dgm:pt>
    <dgm:pt modelId="{11858DB2-2459-437C-9B44-FEEB0CF0825D}" type="parTrans" cxnId="{E50BC040-330C-4D2D-972B-70A3F1AC00E9}">
      <dgm:prSet/>
      <dgm:spPr/>
      <dgm:t>
        <a:bodyPr/>
        <a:lstStyle/>
        <a:p>
          <a:endParaRPr lang="de-DE" sz="1200"/>
        </a:p>
      </dgm:t>
    </dgm:pt>
    <dgm:pt modelId="{273A8835-0472-4534-BB42-41ACF31079FF}" type="sibTrans" cxnId="{E50BC040-330C-4D2D-972B-70A3F1AC00E9}">
      <dgm:prSet custT="1"/>
      <dgm:spPr>
        <a:solidFill>
          <a:srgbClr val="F9B000">
            <a:alpha val="90000"/>
          </a:srgbClr>
        </a:solidFill>
        <a:ln>
          <a:solidFill>
            <a:srgbClr val="F9B000"/>
          </a:solidFill>
        </a:ln>
      </dgm:spPr>
      <dgm:t>
        <a:bodyPr/>
        <a:lstStyle/>
        <a:p>
          <a:r>
            <a:rPr lang="de-DE" sz="700"/>
            <a:t>Energie und Umwelt</a:t>
          </a:r>
        </a:p>
      </dgm:t>
    </dgm:pt>
    <dgm:pt modelId="{7FCBA6CB-816B-4BA5-AD91-CB76A9B65216}">
      <dgm:prSet phldrT="[Text]" custT="1"/>
      <dgm:spPr>
        <a:solidFill>
          <a:srgbClr val="3B687F"/>
        </a:solidFill>
      </dgm:spPr>
      <dgm:t>
        <a:bodyPr/>
        <a:lstStyle/>
        <a:p>
          <a:r>
            <a:rPr lang="de-DE" sz="1050"/>
            <a:t>Einkauf</a:t>
          </a:r>
          <a:endParaRPr lang="de-DE" sz="1100"/>
        </a:p>
      </dgm:t>
    </dgm:pt>
    <dgm:pt modelId="{CA1553D9-DB47-4C05-8439-F95D944CB1A9}" type="parTrans" cxnId="{E5DAD66B-3338-408D-9F12-B4A7EAD06605}">
      <dgm:prSet/>
      <dgm:spPr/>
      <dgm:t>
        <a:bodyPr/>
        <a:lstStyle/>
        <a:p>
          <a:endParaRPr lang="de-DE" sz="1200"/>
        </a:p>
      </dgm:t>
    </dgm:pt>
    <dgm:pt modelId="{CAC0271D-5569-4685-8C7A-465D8EC7C958}" type="sibTrans" cxnId="{E5DAD66B-3338-408D-9F12-B4A7EAD06605}">
      <dgm:prSet custT="1"/>
      <dgm:spPr>
        <a:solidFill>
          <a:srgbClr val="F9B000">
            <a:alpha val="90000"/>
          </a:srgbClr>
        </a:solidFill>
        <a:ln>
          <a:solidFill>
            <a:srgbClr val="F9B000"/>
          </a:solidFill>
        </a:ln>
      </dgm:spPr>
      <dgm:t>
        <a:bodyPr/>
        <a:lstStyle/>
        <a:p>
          <a:r>
            <a:rPr lang="de-DE" sz="700"/>
            <a:t>Lieferkette</a:t>
          </a:r>
        </a:p>
      </dgm:t>
    </dgm:pt>
    <dgm:pt modelId="{D57CCA7E-B333-4A0E-AB4B-CA0F8E71FE1C}">
      <dgm:prSet phldrT="[Text]" custT="1"/>
      <dgm:spPr>
        <a:solidFill>
          <a:srgbClr val="3B687F"/>
        </a:solidFill>
      </dgm:spPr>
      <dgm:t>
        <a:bodyPr/>
        <a:lstStyle/>
        <a:p>
          <a:r>
            <a:rPr lang="de-DE" sz="1100"/>
            <a:t>…</a:t>
          </a:r>
        </a:p>
      </dgm:t>
    </dgm:pt>
    <dgm:pt modelId="{695B67C1-F117-40EA-8528-A3DCCD1439A3}" type="parTrans" cxnId="{3C08DE8A-2E0A-4E77-9B8F-23062F9BFF9C}">
      <dgm:prSet/>
      <dgm:spPr/>
      <dgm:t>
        <a:bodyPr/>
        <a:lstStyle/>
        <a:p>
          <a:endParaRPr lang="de-DE"/>
        </a:p>
      </dgm:t>
    </dgm:pt>
    <dgm:pt modelId="{0F39C7AC-55D7-48CE-89B6-07EF8AC7E8A1}" type="sibTrans" cxnId="{3C08DE8A-2E0A-4E77-9B8F-23062F9BFF9C}">
      <dgm:prSet/>
      <dgm:spPr/>
      <dgm:t>
        <a:bodyPr/>
        <a:lstStyle/>
        <a:p>
          <a:endParaRPr lang="de-DE"/>
        </a:p>
      </dgm:t>
    </dgm:pt>
    <dgm:pt modelId="{42D070F8-D7FC-4916-8429-9DD6CBFEB014}" type="pres">
      <dgm:prSet presAssocID="{83CABCD5-96DE-4748-B461-DC313E713165}" presName="hierChild1" presStyleCnt="0">
        <dgm:presLayoutVars>
          <dgm:orgChart val="1"/>
          <dgm:chPref val="1"/>
          <dgm:dir/>
          <dgm:animOne val="branch"/>
          <dgm:animLvl val="lvl"/>
          <dgm:resizeHandles/>
        </dgm:presLayoutVars>
      </dgm:prSet>
      <dgm:spPr/>
    </dgm:pt>
    <dgm:pt modelId="{F7A1F38E-386F-4C69-88BC-E70851086F41}" type="pres">
      <dgm:prSet presAssocID="{4BE9B213-A731-4991-B9B6-07A66B268866}" presName="hierRoot1" presStyleCnt="0">
        <dgm:presLayoutVars>
          <dgm:hierBranch val="init"/>
        </dgm:presLayoutVars>
      </dgm:prSet>
      <dgm:spPr/>
    </dgm:pt>
    <dgm:pt modelId="{45E0964C-A444-4F13-974E-14E794000AFC}" type="pres">
      <dgm:prSet presAssocID="{4BE9B213-A731-4991-B9B6-07A66B268866}" presName="rootComposite1" presStyleCnt="0"/>
      <dgm:spPr/>
    </dgm:pt>
    <dgm:pt modelId="{1BE27800-3BFC-4196-A176-19960DA730CD}" type="pres">
      <dgm:prSet presAssocID="{4BE9B213-A731-4991-B9B6-07A66B268866}" presName="rootText1" presStyleLbl="node0" presStyleIdx="0" presStyleCnt="1">
        <dgm:presLayoutVars>
          <dgm:chMax/>
          <dgm:chPref val="3"/>
        </dgm:presLayoutVars>
      </dgm:prSet>
      <dgm:spPr/>
    </dgm:pt>
    <dgm:pt modelId="{F02A3246-5E1A-40A2-9357-FC3B8C6AA5E5}" type="pres">
      <dgm:prSet presAssocID="{4BE9B213-A731-4991-B9B6-07A66B268866}" presName="titleText1" presStyleLbl="fgAcc0" presStyleIdx="0" presStyleCnt="1">
        <dgm:presLayoutVars>
          <dgm:chMax val="0"/>
          <dgm:chPref val="0"/>
        </dgm:presLayoutVars>
      </dgm:prSet>
      <dgm:spPr/>
    </dgm:pt>
    <dgm:pt modelId="{6974C075-F179-4FED-BE87-077E0CE80EE1}" type="pres">
      <dgm:prSet presAssocID="{4BE9B213-A731-4991-B9B6-07A66B268866}" presName="rootConnector1" presStyleLbl="node1" presStyleIdx="0" presStyleCnt="4"/>
      <dgm:spPr/>
    </dgm:pt>
    <dgm:pt modelId="{ACD32AED-24F6-4765-A2F2-E23983A7D4C7}" type="pres">
      <dgm:prSet presAssocID="{4BE9B213-A731-4991-B9B6-07A66B268866}" presName="hierChild2" presStyleCnt="0"/>
      <dgm:spPr/>
    </dgm:pt>
    <dgm:pt modelId="{063A9DFF-62AA-468C-923E-7C35AA1135A2}" type="pres">
      <dgm:prSet presAssocID="{F0423765-6D57-468D-B3BD-678288251DC0}" presName="Name37" presStyleLbl="parChTrans1D2" presStyleIdx="0" presStyleCnt="4"/>
      <dgm:spPr/>
    </dgm:pt>
    <dgm:pt modelId="{9332ECAA-0AC3-4B50-AA63-E1DF0821482C}" type="pres">
      <dgm:prSet presAssocID="{6BD47AE1-0EF2-4FA8-ADCC-A7E789AA4334}" presName="hierRoot2" presStyleCnt="0">
        <dgm:presLayoutVars>
          <dgm:hierBranch val="init"/>
        </dgm:presLayoutVars>
      </dgm:prSet>
      <dgm:spPr/>
    </dgm:pt>
    <dgm:pt modelId="{E3582FE4-A6BE-4F9F-9AA3-6D5C5F03F08A}" type="pres">
      <dgm:prSet presAssocID="{6BD47AE1-0EF2-4FA8-ADCC-A7E789AA4334}" presName="rootComposite" presStyleCnt="0"/>
      <dgm:spPr/>
    </dgm:pt>
    <dgm:pt modelId="{CA90015D-FE48-4F80-87C9-F91986EDBF59}" type="pres">
      <dgm:prSet presAssocID="{6BD47AE1-0EF2-4FA8-ADCC-A7E789AA4334}" presName="rootText" presStyleLbl="node1" presStyleIdx="0" presStyleCnt="4">
        <dgm:presLayoutVars>
          <dgm:chMax/>
          <dgm:chPref val="3"/>
        </dgm:presLayoutVars>
      </dgm:prSet>
      <dgm:spPr/>
    </dgm:pt>
    <dgm:pt modelId="{C0D1B4B1-28AE-4F57-A1FC-C1EB1978E9C3}" type="pres">
      <dgm:prSet presAssocID="{6BD47AE1-0EF2-4FA8-ADCC-A7E789AA4334}" presName="titleText2" presStyleLbl="fgAcc1" presStyleIdx="0" presStyleCnt="4">
        <dgm:presLayoutVars>
          <dgm:chMax val="0"/>
          <dgm:chPref val="0"/>
        </dgm:presLayoutVars>
      </dgm:prSet>
      <dgm:spPr/>
    </dgm:pt>
    <dgm:pt modelId="{D1A6424E-BE3D-4517-B1A8-B268236569A9}" type="pres">
      <dgm:prSet presAssocID="{6BD47AE1-0EF2-4FA8-ADCC-A7E789AA4334}" presName="rootConnector" presStyleLbl="node2" presStyleIdx="0" presStyleCnt="0"/>
      <dgm:spPr/>
    </dgm:pt>
    <dgm:pt modelId="{6BF7B4D5-F604-40E5-AAB3-491EC009296D}" type="pres">
      <dgm:prSet presAssocID="{6BD47AE1-0EF2-4FA8-ADCC-A7E789AA4334}" presName="hierChild4" presStyleCnt="0"/>
      <dgm:spPr/>
    </dgm:pt>
    <dgm:pt modelId="{AE5CC54B-B72E-4D82-B838-926170FA7FBA}" type="pres">
      <dgm:prSet presAssocID="{6BD47AE1-0EF2-4FA8-ADCC-A7E789AA4334}" presName="hierChild5" presStyleCnt="0"/>
      <dgm:spPr/>
    </dgm:pt>
    <dgm:pt modelId="{29B7BAB5-3ACD-4FFA-98CE-FCBED81DD1B2}" type="pres">
      <dgm:prSet presAssocID="{11858DB2-2459-437C-9B44-FEEB0CF0825D}" presName="Name37" presStyleLbl="parChTrans1D2" presStyleIdx="1" presStyleCnt="4"/>
      <dgm:spPr/>
    </dgm:pt>
    <dgm:pt modelId="{E759B17F-9588-431A-82A0-AFFCAAE102D1}" type="pres">
      <dgm:prSet presAssocID="{27D1BB74-F79D-4FF3-AF8F-338328B492B9}" presName="hierRoot2" presStyleCnt="0">
        <dgm:presLayoutVars>
          <dgm:hierBranch val="init"/>
        </dgm:presLayoutVars>
      </dgm:prSet>
      <dgm:spPr/>
    </dgm:pt>
    <dgm:pt modelId="{39169375-DCE1-4C85-B040-C2760F39B1A0}" type="pres">
      <dgm:prSet presAssocID="{27D1BB74-F79D-4FF3-AF8F-338328B492B9}" presName="rootComposite" presStyleCnt="0"/>
      <dgm:spPr/>
    </dgm:pt>
    <dgm:pt modelId="{D4049CA3-0546-4FBD-9A59-BFA7CDC96F9D}" type="pres">
      <dgm:prSet presAssocID="{27D1BB74-F79D-4FF3-AF8F-338328B492B9}" presName="rootText" presStyleLbl="node1" presStyleIdx="1" presStyleCnt="4">
        <dgm:presLayoutVars>
          <dgm:chMax/>
          <dgm:chPref val="3"/>
        </dgm:presLayoutVars>
      </dgm:prSet>
      <dgm:spPr/>
    </dgm:pt>
    <dgm:pt modelId="{1CB8E522-F3E1-49E9-8481-1122A66F1F5D}" type="pres">
      <dgm:prSet presAssocID="{27D1BB74-F79D-4FF3-AF8F-338328B492B9}" presName="titleText2" presStyleLbl="fgAcc1" presStyleIdx="1" presStyleCnt="4">
        <dgm:presLayoutVars>
          <dgm:chMax val="0"/>
          <dgm:chPref val="0"/>
        </dgm:presLayoutVars>
      </dgm:prSet>
      <dgm:spPr/>
    </dgm:pt>
    <dgm:pt modelId="{C707F625-C6EF-45FA-A3E3-71ADB0B3F92D}" type="pres">
      <dgm:prSet presAssocID="{27D1BB74-F79D-4FF3-AF8F-338328B492B9}" presName="rootConnector" presStyleLbl="node2" presStyleIdx="0" presStyleCnt="0"/>
      <dgm:spPr/>
    </dgm:pt>
    <dgm:pt modelId="{65E0148A-062D-4ACE-B9B8-3CBA985CB41A}" type="pres">
      <dgm:prSet presAssocID="{27D1BB74-F79D-4FF3-AF8F-338328B492B9}" presName="hierChild4" presStyleCnt="0"/>
      <dgm:spPr/>
    </dgm:pt>
    <dgm:pt modelId="{A29D6F28-4AFD-47A9-8919-1FA6CEB7DBDE}" type="pres">
      <dgm:prSet presAssocID="{27D1BB74-F79D-4FF3-AF8F-338328B492B9}" presName="hierChild5" presStyleCnt="0"/>
      <dgm:spPr/>
    </dgm:pt>
    <dgm:pt modelId="{AD153452-F8AC-4C4A-9D97-45DACDEC6F32}" type="pres">
      <dgm:prSet presAssocID="{CA1553D9-DB47-4C05-8439-F95D944CB1A9}" presName="Name37" presStyleLbl="parChTrans1D2" presStyleIdx="2" presStyleCnt="4"/>
      <dgm:spPr/>
    </dgm:pt>
    <dgm:pt modelId="{6AEBDCB0-721D-4155-B8D5-FD70C39C950D}" type="pres">
      <dgm:prSet presAssocID="{7FCBA6CB-816B-4BA5-AD91-CB76A9B65216}" presName="hierRoot2" presStyleCnt="0">
        <dgm:presLayoutVars>
          <dgm:hierBranch val="init"/>
        </dgm:presLayoutVars>
      </dgm:prSet>
      <dgm:spPr/>
    </dgm:pt>
    <dgm:pt modelId="{B25049C1-C3C0-4BA5-B18A-890F0FD93D10}" type="pres">
      <dgm:prSet presAssocID="{7FCBA6CB-816B-4BA5-AD91-CB76A9B65216}" presName="rootComposite" presStyleCnt="0"/>
      <dgm:spPr/>
    </dgm:pt>
    <dgm:pt modelId="{4691D49A-35A7-4D7B-B793-F6A0CF0A1EB2}" type="pres">
      <dgm:prSet presAssocID="{7FCBA6CB-816B-4BA5-AD91-CB76A9B65216}" presName="rootText" presStyleLbl="node1" presStyleIdx="2" presStyleCnt="4">
        <dgm:presLayoutVars>
          <dgm:chMax/>
          <dgm:chPref val="3"/>
        </dgm:presLayoutVars>
      </dgm:prSet>
      <dgm:spPr/>
    </dgm:pt>
    <dgm:pt modelId="{E9DB9FAC-B5BE-4FB2-BF52-9E19E0F35DE2}" type="pres">
      <dgm:prSet presAssocID="{7FCBA6CB-816B-4BA5-AD91-CB76A9B65216}" presName="titleText2" presStyleLbl="fgAcc1" presStyleIdx="2" presStyleCnt="4">
        <dgm:presLayoutVars>
          <dgm:chMax val="0"/>
          <dgm:chPref val="0"/>
        </dgm:presLayoutVars>
      </dgm:prSet>
      <dgm:spPr/>
    </dgm:pt>
    <dgm:pt modelId="{CF06E074-8E67-4149-90B0-BE1D59CE4FA4}" type="pres">
      <dgm:prSet presAssocID="{7FCBA6CB-816B-4BA5-AD91-CB76A9B65216}" presName="rootConnector" presStyleLbl="node2" presStyleIdx="0" presStyleCnt="0"/>
      <dgm:spPr/>
    </dgm:pt>
    <dgm:pt modelId="{B588C55B-83F2-4B86-8B7B-F83F1CD668EC}" type="pres">
      <dgm:prSet presAssocID="{7FCBA6CB-816B-4BA5-AD91-CB76A9B65216}" presName="hierChild4" presStyleCnt="0"/>
      <dgm:spPr/>
    </dgm:pt>
    <dgm:pt modelId="{E7B19E5F-17AB-4CF1-92D1-B6B5E936C67B}" type="pres">
      <dgm:prSet presAssocID="{7FCBA6CB-816B-4BA5-AD91-CB76A9B65216}" presName="hierChild5" presStyleCnt="0"/>
      <dgm:spPr/>
    </dgm:pt>
    <dgm:pt modelId="{A0B037AF-2276-4BD1-8109-C6094144DDDF}" type="pres">
      <dgm:prSet presAssocID="{695B67C1-F117-40EA-8528-A3DCCD1439A3}" presName="Name37" presStyleLbl="parChTrans1D2" presStyleIdx="3" presStyleCnt="4"/>
      <dgm:spPr/>
    </dgm:pt>
    <dgm:pt modelId="{3CF09F17-7090-440A-B0BD-45C71E9A9215}" type="pres">
      <dgm:prSet presAssocID="{D57CCA7E-B333-4A0E-AB4B-CA0F8E71FE1C}" presName="hierRoot2" presStyleCnt="0">
        <dgm:presLayoutVars>
          <dgm:hierBranch val="init"/>
        </dgm:presLayoutVars>
      </dgm:prSet>
      <dgm:spPr/>
    </dgm:pt>
    <dgm:pt modelId="{B9F9A1CD-E347-41FA-8C50-88B33C67776C}" type="pres">
      <dgm:prSet presAssocID="{D57CCA7E-B333-4A0E-AB4B-CA0F8E71FE1C}" presName="rootComposite" presStyleCnt="0"/>
      <dgm:spPr/>
    </dgm:pt>
    <dgm:pt modelId="{C6C0F030-6F3D-4A3F-879D-33B889F98988}" type="pres">
      <dgm:prSet presAssocID="{D57CCA7E-B333-4A0E-AB4B-CA0F8E71FE1C}" presName="rootText" presStyleLbl="node1" presStyleIdx="3" presStyleCnt="4">
        <dgm:presLayoutVars>
          <dgm:chMax/>
          <dgm:chPref val="3"/>
        </dgm:presLayoutVars>
      </dgm:prSet>
      <dgm:spPr/>
    </dgm:pt>
    <dgm:pt modelId="{65A1646A-4077-4040-93F6-2D6BA339014E}" type="pres">
      <dgm:prSet presAssocID="{D57CCA7E-B333-4A0E-AB4B-CA0F8E71FE1C}" presName="titleText2" presStyleLbl="fgAcc1" presStyleIdx="3" presStyleCnt="4">
        <dgm:presLayoutVars>
          <dgm:chMax val="0"/>
          <dgm:chPref val="0"/>
        </dgm:presLayoutVars>
      </dgm:prSet>
      <dgm:spPr/>
    </dgm:pt>
    <dgm:pt modelId="{E46A8FEB-9963-4BC8-84E6-B85F3D4BD95A}" type="pres">
      <dgm:prSet presAssocID="{D57CCA7E-B333-4A0E-AB4B-CA0F8E71FE1C}" presName="rootConnector" presStyleLbl="node2" presStyleIdx="0" presStyleCnt="0"/>
      <dgm:spPr/>
    </dgm:pt>
    <dgm:pt modelId="{A614E107-9A8F-44E5-8254-2EDD7EF94FED}" type="pres">
      <dgm:prSet presAssocID="{D57CCA7E-B333-4A0E-AB4B-CA0F8E71FE1C}" presName="hierChild4" presStyleCnt="0"/>
      <dgm:spPr/>
    </dgm:pt>
    <dgm:pt modelId="{EF6C8F33-803E-4A4B-B564-342B7AB286F3}" type="pres">
      <dgm:prSet presAssocID="{D57CCA7E-B333-4A0E-AB4B-CA0F8E71FE1C}" presName="hierChild5" presStyleCnt="0"/>
      <dgm:spPr/>
    </dgm:pt>
    <dgm:pt modelId="{C2C8E429-5BDC-4D06-B3CE-A6614146018A}" type="pres">
      <dgm:prSet presAssocID="{4BE9B213-A731-4991-B9B6-07A66B268866}" presName="hierChild3" presStyleCnt="0"/>
      <dgm:spPr/>
    </dgm:pt>
  </dgm:ptLst>
  <dgm:cxnLst>
    <dgm:cxn modelId="{62AC6D13-EDD7-4111-A8D1-904FCF65177A}" type="presOf" srcId="{6BD47AE1-0EF2-4FA8-ADCC-A7E789AA4334}" destId="{D1A6424E-BE3D-4517-B1A8-B268236569A9}" srcOrd="1" destOrd="0" presId="urn:microsoft.com/office/officeart/2008/layout/NameandTitleOrganizationalChart"/>
    <dgm:cxn modelId="{35795916-FDC8-48A8-9259-06A76EBE558D}" type="presOf" srcId="{7FCBA6CB-816B-4BA5-AD91-CB76A9B65216}" destId="{CF06E074-8E67-4149-90B0-BE1D59CE4FA4}" srcOrd="1" destOrd="0" presId="urn:microsoft.com/office/officeart/2008/layout/NameandTitleOrganizationalChart"/>
    <dgm:cxn modelId="{868B5928-DB7A-41FE-BEF0-C33E9A0A0C64}" type="presOf" srcId="{D57CCA7E-B333-4A0E-AB4B-CA0F8E71FE1C}" destId="{E46A8FEB-9963-4BC8-84E6-B85F3D4BD95A}" srcOrd="1" destOrd="0" presId="urn:microsoft.com/office/officeart/2008/layout/NameandTitleOrganizationalChart"/>
    <dgm:cxn modelId="{D9B5442E-A390-49BA-A7DA-E9AB0C94553A}" type="presOf" srcId="{4BE9B213-A731-4991-B9B6-07A66B268866}" destId="{6974C075-F179-4FED-BE87-077E0CE80EE1}" srcOrd="1" destOrd="0" presId="urn:microsoft.com/office/officeart/2008/layout/NameandTitleOrganizationalChart"/>
    <dgm:cxn modelId="{BDD18535-7E87-4E9C-BC48-B7CAF3FFF39E}" type="presOf" srcId="{6BD47AE1-0EF2-4FA8-ADCC-A7E789AA4334}" destId="{CA90015D-FE48-4F80-87C9-F91986EDBF59}" srcOrd="0" destOrd="0" presId="urn:microsoft.com/office/officeart/2008/layout/NameandTitleOrganizationalChart"/>
    <dgm:cxn modelId="{6DAFC43A-C174-4F3F-B3D4-95F8443B84CA}" type="presOf" srcId="{2B4E08EB-6D10-4828-8B33-23E29BED5BF3}" destId="{F02A3246-5E1A-40A2-9357-FC3B8C6AA5E5}" srcOrd="0" destOrd="0" presId="urn:microsoft.com/office/officeart/2008/layout/NameandTitleOrganizationalChart"/>
    <dgm:cxn modelId="{E50BC040-330C-4D2D-972B-70A3F1AC00E9}" srcId="{4BE9B213-A731-4991-B9B6-07A66B268866}" destId="{27D1BB74-F79D-4FF3-AF8F-338328B492B9}" srcOrd="1" destOrd="0" parTransId="{11858DB2-2459-437C-9B44-FEEB0CF0825D}" sibTransId="{273A8835-0472-4534-BB42-41ACF31079FF}"/>
    <dgm:cxn modelId="{1AA8D262-2674-4F64-9DED-4945FA5282D4}" type="presOf" srcId="{27D1BB74-F79D-4FF3-AF8F-338328B492B9}" destId="{D4049CA3-0546-4FBD-9A59-BFA7CDC96F9D}" srcOrd="0" destOrd="0" presId="urn:microsoft.com/office/officeart/2008/layout/NameandTitleOrganizationalChart"/>
    <dgm:cxn modelId="{E5DAD66B-3338-408D-9F12-B4A7EAD06605}" srcId="{4BE9B213-A731-4991-B9B6-07A66B268866}" destId="{7FCBA6CB-816B-4BA5-AD91-CB76A9B65216}" srcOrd="2" destOrd="0" parTransId="{CA1553D9-DB47-4C05-8439-F95D944CB1A9}" sibTransId="{CAC0271D-5569-4685-8C7A-465D8EC7C958}"/>
    <dgm:cxn modelId="{9908DD75-7923-4B9C-BD28-BD37EA4BA9D4}" type="presOf" srcId="{CAC0271D-5569-4685-8C7A-465D8EC7C958}" destId="{E9DB9FAC-B5BE-4FB2-BF52-9E19E0F35DE2}" srcOrd="0" destOrd="0" presId="urn:microsoft.com/office/officeart/2008/layout/NameandTitleOrganizationalChart"/>
    <dgm:cxn modelId="{ED8A4C7A-5537-4763-B4D0-F339128454EE}" type="presOf" srcId="{CA1553D9-DB47-4C05-8439-F95D944CB1A9}" destId="{AD153452-F8AC-4C4A-9D97-45DACDEC6F32}" srcOrd="0" destOrd="0" presId="urn:microsoft.com/office/officeart/2008/layout/NameandTitleOrganizationalChart"/>
    <dgm:cxn modelId="{C96EA582-1226-4C28-8604-D9B12B508527}" srcId="{4BE9B213-A731-4991-B9B6-07A66B268866}" destId="{6BD47AE1-0EF2-4FA8-ADCC-A7E789AA4334}" srcOrd="0" destOrd="0" parTransId="{F0423765-6D57-468D-B3BD-678288251DC0}" sibTransId="{233E01DB-91D3-4CA5-9C12-7D2B2FED390F}"/>
    <dgm:cxn modelId="{340DC487-044A-4754-80F3-D22B2FC9A824}" type="presOf" srcId="{233E01DB-91D3-4CA5-9C12-7D2B2FED390F}" destId="{C0D1B4B1-28AE-4F57-A1FC-C1EB1978E9C3}" srcOrd="0" destOrd="0" presId="urn:microsoft.com/office/officeart/2008/layout/NameandTitleOrganizationalChart"/>
    <dgm:cxn modelId="{3C08DE8A-2E0A-4E77-9B8F-23062F9BFF9C}" srcId="{4BE9B213-A731-4991-B9B6-07A66B268866}" destId="{D57CCA7E-B333-4A0E-AB4B-CA0F8E71FE1C}" srcOrd="3" destOrd="0" parTransId="{695B67C1-F117-40EA-8528-A3DCCD1439A3}" sibTransId="{0F39C7AC-55D7-48CE-89B6-07EF8AC7E8A1}"/>
    <dgm:cxn modelId="{1E563495-1FA7-475A-A4E8-0398ACDF5B42}" type="presOf" srcId="{11858DB2-2459-437C-9B44-FEEB0CF0825D}" destId="{29B7BAB5-3ACD-4FFA-98CE-FCBED81DD1B2}" srcOrd="0" destOrd="0" presId="urn:microsoft.com/office/officeart/2008/layout/NameandTitleOrganizationalChart"/>
    <dgm:cxn modelId="{8A640BAD-252A-41FE-8C95-0494A7457D7A}" type="presOf" srcId="{695B67C1-F117-40EA-8528-A3DCCD1439A3}" destId="{A0B037AF-2276-4BD1-8109-C6094144DDDF}" srcOrd="0" destOrd="0" presId="urn:microsoft.com/office/officeart/2008/layout/NameandTitleOrganizationalChart"/>
    <dgm:cxn modelId="{2D9D87AD-4ED5-46BD-ACA3-3711578B1943}" type="presOf" srcId="{4BE9B213-A731-4991-B9B6-07A66B268866}" destId="{1BE27800-3BFC-4196-A176-19960DA730CD}" srcOrd="0" destOrd="0" presId="urn:microsoft.com/office/officeart/2008/layout/NameandTitleOrganizationalChart"/>
    <dgm:cxn modelId="{0C09E5AD-AF00-4B98-80DF-B844DD92E49F}" type="presOf" srcId="{83CABCD5-96DE-4748-B461-DC313E713165}" destId="{42D070F8-D7FC-4916-8429-9DD6CBFEB014}" srcOrd="0" destOrd="0" presId="urn:microsoft.com/office/officeart/2008/layout/NameandTitleOrganizationalChart"/>
    <dgm:cxn modelId="{871733B1-9E56-488B-AE02-9FE46C033DAD}" type="presOf" srcId="{D57CCA7E-B333-4A0E-AB4B-CA0F8E71FE1C}" destId="{C6C0F030-6F3D-4A3F-879D-33B889F98988}" srcOrd="0" destOrd="0" presId="urn:microsoft.com/office/officeart/2008/layout/NameandTitleOrganizationalChart"/>
    <dgm:cxn modelId="{92A0F6C3-6C17-4EB3-BE35-DD74364A27D4}" type="presOf" srcId="{27D1BB74-F79D-4FF3-AF8F-338328B492B9}" destId="{C707F625-C6EF-45FA-A3E3-71ADB0B3F92D}" srcOrd="1" destOrd="0" presId="urn:microsoft.com/office/officeart/2008/layout/NameandTitleOrganizationalChart"/>
    <dgm:cxn modelId="{C46360EA-4A61-4AD4-AA39-FBB4080C462B}" type="presOf" srcId="{F0423765-6D57-468D-B3BD-678288251DC0}" destId="{063A9DFF-62AA-468C-923E-7C35AA1135A2}" srcOrd="0" destOrd="0" presId="urn:microsoft.com/office/officeart/2008/layout/NameandTitleOrganizationalChart"/>
    <dgm:cxn modelId="{541B2DEF-C100-4BD4-8E04-BD2CD4B38784}" type="presOf" srcId="{0F39C7AC-55D7-48CE-89B6-07EF8AC7E8A1}" destId="{65A1646A-4077-4040-93F6-2D6BA339014E}" srcOrd="0" destOrd="0" presId="urn:microsoft.com/office/officeart/2008/layout/NameandTitleOrganizationalChart"/>
    <dgm:cxn modelId="{7CF723F1-17F0-44B9-B7DC-0113DF4D2DF9}" type="presOf" srcId="{273A8835-0472-4534-BB42-41ACF31079FF}" destId="{1CB8E522-F3E1-49E9-8481-1122A66F1F5D}" srcOrd="0" destOrd="0" presId="urn:microsoft.com/office/officeart/2008/layout/NameandTitleOrganizationalChart"/>
    <dgm:cxn modelId="{E445A0FD-7F95-4E8A-8751-1631DBEDD822}" type="presOf" srcId="{7FCBA6CB-816B-4BA5-AD91-CB76A9B65216}" destId="{4691D49A-35A7-4D7B-B793-F6A0CF0A1EB2}" srcOrd="0" destOrd="0" presId="urn:microsoft.com/office/officeart/2008/layout/NameandTitleOrganizationalChart"/>
    <dgm:cxn modelId="{C0C0E1FF-EC2A-4479-A3EB-174311A9C47B}" srcId="{83CABCD5-96DE-4748-B461-DC313E713165}" destId="{4BE9B213-A731-4991-B9B6-07A66B268866}" srcOrd="0" destOrd="0" parTransId="{A09DD9F5-4CE8-44C1-94CC-C6563D8A706D}" sibTransId="{2B4E08EB-6D10-4828-8B33-23E29BED5BF3}"/>
    <dgm:cxn modelId="{E3F68DAF-7D4E-42AC-B64F-6DC202704D0A}" type="presParOf" srcId="{42D070F8-D7FC-4916-8429-9DD6CBFEB014}" destId="{F7A1F38E-386F-4C69-88BC-E70851086F41}" srcOrd="0" destOrd="0" presId="urn:microsoft.com/office/officeart/2008/layout/NameandTitleOrganizationalChart"/>
    <dgm:cxn modelId="{57E35104-DB7F-47F6-9E6D-9767FA1A698A}" type="presParOf" srcId="{F7A1F38E-386F-4C69-88BC-E70851086F41}" destId="{45E0964C-A444-4F13-974E-14E794000AFC}" srcOrd="0" destOrd="0" presId="urn:microsoft.com/office/officeart/2008/layout/NameandTitleOrganizationalChart"/>
    <dgm:cxn modelId="{6ABFB232-B8D0-4C99-99A5-B2206BF8C859}" type="presParOf" srcId="{45E0964C-A444-4F13-974E-14E794000AFC}" destId="{1BE27800-3BFC-4196-A176-19960DA730CD}" srcOrd="0" destOrd="0" presId="urn:microsoft.com/office/officeart/2008/layout/NameandTitleOrganizationalChart"/>
    <dgm:cxn modelId="{54C76BFD-96A4-4841-968F-628EAA67BAA9}" type="presParOf" srcId="{45E0964C-A444-4F13-974E-14E794000AFC}" destId="{F02A3246-5E1A-40A2-9357-FC3B8C6AA5E5}" srcOrd="1" destOrd="0" presId="urn:microsoft.com/office/officeart/2008/layout/NameandTitleOrganizationalChart"/>
    <dgm:cxn modelId="{51641DAD-8BEF-4411-B6BF-9E36B731862A}" type="presParOf" srcId="{45E0964C-A444-4F13-974E-14E794000AFC}" destId="{6974C075-F179-4FED-BE87-077E0CE80EE1}" srcOrd="2" destOrd="0" presId="urn:microsoft.com/office/officeart/2008/layout/NameandTitleOrganizationalChart"/>
    <dgm:cxn modelId="{451D6DBA-3310-4763-BD31-D865D58F9CBC}" type="presParOf" srcId="{F7A1F38E-386F-4C69-88BC-E70851086F41}" destId="{ACD32AED-24F6-4765-A2F2-E23983A7D4C7}" srcOrd="1" destOrd="0" presId="urn:microsoft.com/office/officeart/2008/layout/NameandTitleOrganizationalChart"/>
    <dgm:cxn modelId="{AC98C9B9-9516-4E9D-840B-052A8251EE01}" type="presParOf" srcId="{ACD32AED-24F6-4765-A2F2-E23983A7D4C7}" destId="{063A9DFF-62AA-468C-923E-7C35AA1135A2}" srcOrd="0" destOrd="0" presId="urn:microsoft.com/office/officeart/2008/layout/NameandTitleOrganizationalChart"/>
    <dgm:cxn modelId="{48EE6A57-3FAF-4B07-A968-69AABF6F2977}" type="presParOf" srcId="{ACD32AED-24F6-4765-A2F2-E23983A7D4C7}" destId="{9332ECAA-0AC3-4B50-AA63-E1DF0821482C}" srcOrd="1" destOrd="0" presId="urn:microsoft.com/office/officeart/2008/layout/NameandTitleOrganizationalChart"/>
    <dgm:cxn modelId="{A66FA916-E16C-4FF7-B7DB-548950C6985F}" type="presParOf" srcId="{9332ECAA-0AC3-4B50-AA63-E1DF0821482C}" destId="{E3582FE4-A6BE-4F9F-9AA3-6D5C5F03F08A}" srcOrd="0" destOrd="0" presId="urn:microsoft.com/office/officeart/2008/layout/NameandTitleOrganizationalChart"/>
    <dgm:cxn modelId="{D5FC3DD4-8D16-43AC-8418-28C10FAD9FF8}" type="presParOf" srcId="{E3582FE4-A6BE-4F9F-9AA3-6D5C5F03F08A}" destId="{CA90015D-FE48-4F80-87C9-F91986EDBF59}" srcOrd="0" destOrd="0" presId="urn:microsoft.com/office/officeart/2008/layout/NameandTitleOrganizationalChart"/>
    <dgm:cxn modelId="{5472118C-FC13-4980-92DC-88F7FF3E12A6}" type="presParOf" srcId="{E3582FE4-A6BE-4F9F-9AA3-6D5C5F03F08A}" destId="{C0D1B4B1-28AE-4F57-A1FC-C1EB1978E9C3}" srcOrd="1" destOrd="0" presId="urn:microsoft.com/office/officeart/2008/layout/NameandTitleOrganizationalChart"/>
    <dgm:cxn modelId="{D6F973FE-E57F-4280-8D53-BFA2D4A55B8C}" type="presParOf" srcId="{E3582FE4-A6BE-4F9F-9AA3-6D5C5F03F08A}" destId="{D1A6424E-BE3D-4517-B1A8-B268236569A9}" srcOrd="2" destOrd="0" presId="urn:microsoft.com/office/officeart/2008/layout/NameandTitleOrganizationalChart"/>
    <dgm:cxn modelId="{DDBF2D38-0175-4EE6-B427-1BFC1A7928A2}" type="presParOf" srcId="{9332ECAA-0AC3-4B50-AA63-E1DF0821482C}" destId="{6BF7B4D5-F604-40E5-AAB3-491EC009296D}" srcOrd="1" destOrd="0" presId="urn:microsoft.com/office/officeart/2008/layout/NameandTitleOrganizationalChart"/>
    <dgm:cxn modelId="{AEC8A6D4-9520-481F-B0E1-EC281CE7A15A}" type="presParOf" srcId="{9332ECAA-0AC3-4B50-AA63-E1DF0821482C}" destId="{AE5CC54B-B72E-4D82-B838-926170FA7FBA}" srcOrd="2" destOrd="0" presId="urn:microsoft.com/office/officeart/2008/layout/NameandTitleOrganizationalChart"/>
    <dgm:cxn modelId="{7D5E0596-183C-4973-A6E4-3A4A7AE27150}" type="presParOf" srcId="{ACD32AED-24F6-4765-A2F2-E23983A7D4C7}" destId="{29B7BAB5-3ACD-4FFA-98CE-FCBED81DD1B2}" srcOrd="2" destOrd="0" presId="urn:microsoft.com/office/officeart/2008/layout/NameandTitleOrganizationalChart"/>
    <dgm:cxn modelId="{25105EA3-40E8-4B40-AA5A-B86B71AAEA71}" type="presParOf" srcId="{ACD32AED-24F6-4765-A2F2-E23983A7D4C7}" destId="{E759B17F-9588-431A-82A0-AFFCAAE102D1}" srcOrd="3" destOrd="0" presId="urn:microsoft.com/office/officeart/2008/layout/NameandTitleOrganizationalChart"/>
    <dgm:cxn modelId="{5CB8438A-6750-456E-8A2F-44A77B691B98}" type="presParOf" srcId="{E759B17F-9588-431A-82A0-AFFCAAE102D1}" destId="{39169375-DCE1-4C85-B040-C2760F39B1A0}" srcOrd="0" destOrd="0" presId="urn:microsoft.com/office/officeart/2008/layout/NameandTitleOrganizationalChart"/>
    <dgm:cxn modelId="{A0F1DBBE-C90D-4F83-A8C3-1BE45767706F}" type="presParOf" srcId="{39169375-DCE1-4C85-B040-C2760F39B1A0}" destId="{D4049CA3-0546-4FBD-9A59-BFA7CDC96F9D}" srcOrd="0" destOrd="0" presId="urn:microsoft.com/office/officeart/2008/layout/NameandTitleOrganizationalChart"/>
    <dgm:cxn modelId="{3143193E-7EF1-4D39-95DE-98050F667A41}" type="presParOf" srcId="{39169375-DCE1-4C85-B040-C2760F39B1A0}" destId="{1CB8E522-F3E1-49E9-8481-1122A66F1F5D}" srcOrd="1" destOrd="0" presId="urn:microsoft.com/office/officeart/2008/layout/NameandTitleOrganizationalChart"/>
    <dgm:cxn modelId="{8B7613A1-5DA4-40D1-94A1-2432F501CA73}" type="presParOf" srcId="{39169375-DCE1-4C85-B040-C2760F39B1A0}" destId="{C707F625-C6EF-45FA-A3E3-71ADB0B3F92D}" srcOrd="2" destOrd="0" presId="urn:microsoft.com/office/officeart/2008/layout/NameandTitleOrganizationalChart"/>
    <dgm:cxn modelId="{A304C89B-BC2F-42D0-928E-5948A5B0C299}" type="presParOf" srcId="{E759B17F-9588-431A-82A0-AFFCAAE102D1}" destId="{65E0148A-062D-4ACE-B9B8-3CBA985CB41A}" srcOrd="1" destOrd="0" presId="urn:microsoft.com/office/officeart/2008/layout/NameandTitleOrganizationalChart"/>
    <dgm:cxn modelId="{D8E6C61A-9ACE-4A57-BC13-995A7EAAC94D}" type="presParOf" srcId="{E759B17F-9588-431A-82A0-AFFCAAE102D1}" destId="{A29D6F28-4AFD-47A9-8919-1FA6CEB7DBDE}" srcOrd="2" destOrd="0" presId="urn:microsoft.com/office/officeart/2008/layout/NameandTitleOrganizationalChart"/>
    <dgm:cxn modelId="{30102AA8-B588-4204-9469-C5BDD04FA39D}" type="presParOf" srcId="{ACD32AED-24F6-4765-A2F2-E23983A7D4C7}" destId="{AD153452-F8AC-4C4A-9D97-45DACDEC6F32}" srcOrd="4" destOrd="0" presId="urn:microsoft.com/office/officeart/2008/layout/NameandTitleOrganizationalChart"/>
    <dgm:cxn modelId="{DD0FE5E2-9CBB-4EA1-A0FB-9F2324B14752}" type="presParOf" srcId="{ACD32AED-24F6-4765-A2F2-E23983A7D4C7}" destId="{6AEBDCB0-721D-4155-B8D5-FD70C39C950D}" srcOrd="5" destOrd="0" presId="urn:microsoft.com/office/officeart/2008/layout/NameandTitleOrganizationalChart"/>
    <dgm:cxn modelId="{96DA3EB7-AD9D-4D8B-8A7D-B639FA316FDE}" type="presParOf" srcId="{6AEBDCB0-721D-4155-B8D5-FD70C39C950D}" destId="{B25049C1-C3C0-4BA5-B18A-890F0FD93D10}" srcOrd="0" destOrd="0" presId="urn:microsoft.com/office/officeart/2008/layout/NameandTitleOrganizationalChart"/>
    <dgm:cxn modelId="{BEDEE142-ED97-4968-8F0E-33BDFD4B9E9C}" type="presParOf" srcId="{B25049C1-C3C0-4BA5-B18A-890F0FD93D10}" destId="{4691D49A-35A7-4D7B-B793-F6A0CF0A1EB2}" srcOrd="0" destOrd="0" presId="urn:microsoft.com/office/officeart/2008/layout/NameandTitleOrganizationalChart"/>
    <dgm:cxn modelId="{B5961AAF-9C70-467B-8D6C-DDB201AD0726}" type="presParOf" srcId="{B25049C1-C3C0-4BA5-B18A-890F0FD93D10}" destId="{E9DB9FAC-B5BE-4FB2-BF52-9E19E0F35DE2}" srcOrd="1" destOrd="0" presId="urn:microsoft.com/office/officeart/2008/layout/NameandTitleOrganizationalChart"/>
    <dgm:cxn modelId="{A95F55E6-9C21-4560-B906-B07468A3EDD9}" type="presParOf" srcId="{B25049C1-C3C0-4BA5-B18A-890F0FD93D10}" destId="{CF06E074-8E67-4149-90B0-BE1D59CE4FA4}" srcOrd="2" destOrd="0" presId="urn:microsoft.com/office/officeart/2008/layout/NameandTitleOrganizationalChart"/>
    <dgm:cxn modelId="{2E38437D-0FD4-474D-96A1-5D012075093C}" type="presParOf" srcId="{6AEBDCB0-721D-4155-B8D5-FD70C39C950D}" destId="{B588C55B-83F2-4B86-8B7B-F83F1CD668EC}" srcOrd="1" destOrd="0" presId="urn:microsoft.com/office/officeart/2008/layout/NameandTitleOrganizationalChart"/>
    <dgm:cxn modelId="{FE03C9C1-24B4-41EA-96E8-F43CD27A3F98}" type="presParOf" srcId="{6AEBDCB0-721D-4155-B8D5-FD70C39C950D}" destId="{E7B19E5F-17AB-4CF1-92D1-B6B5E936C67B}" srcOrd="2" destOrd="0" presId="urn:microsoft.com/office/officeart/2008/layout/NameandTitleOrganizationalChart"/>
    <dgm:cxn modelId="{525061D1-D4D9-472F-B4D4-981BEF2B271B}" type="presParOf" srcId="{ACD32AED-24F6-4765-A2F2-E23983A7D4C7}" destId="{A0B037AF-2276-4BD1-8109-C6094144DDDF}" srcOrd="6" destOrd="0" presId="urn:microsoft.com/office/officeart/2008/layout/NameandTitleOrganizationalChart"/>
    <dgm:cxn modelId="{B2239997-D70F-47BC-92C5-DFAAF080D06F}" type="presParOf" srcId="{ACD32AED-24F6-4765-A2F2-E23983A7D4C7}" destId="{3CF09F17-7090-440A-B0BD-45C71E9A9215}" srcOrd="7" destOrd="0" presId="urn:microsoft.com/office/officeart/2008/layout/NameandTitleOrganizationalChart"/>
    <dgm:cxn modelId="{FC3D52D2-0036-473E-9952-E3FFA3F02CEA}" type="presParOf" srcId="{3CF09F17-7090-440A-B0BD-45C71E9A9215}" destId="{B9F9A1CD-E347-41FA-8C50-88B33C67776C}" srcOrd="0" destOrd="0" presId="urn:microsoft.com/office/officeart/2008/layout/NameandTitleOrganizationalChart"/>
    <dgm:cxn modelId="{CB45A2FE-BB99-4CFE-A80C-8E5C6BBD05CB}" type="presParOf" srcId="{B9F9A1CD-E347-41FA-8C50-88B33C67776C}" destId="{C6C0F030-6F3D-4A3F-879D-33B889F98988}" srcOrd="0" destOrd="0" presId="urn:microsoft.com/office/officeart/2008/layout/NameandTitleOrganizationalChart"/>
    <dgm:cxn modelId="{74598BDA-8552-491A-95BB-6BCEA0B79C88}" type="presParOf" srcId="{B9F9A1CD-E347-41FA-8C50-88B33C67776C}" destId="{65A1646A-4077-4040-93F6-2D6BA339014E}" srcOrd="1" destOrd="0" presId="urn:microsoft.com/office/officeart/2008/layout/NameandTitleOrganizationalChart"/>
    <dgm:cxn modelId="{8AEFFF11-86B4-4EDC-A804-9E9961F69860}" type="presParOf" srcId="{B9F9A1CD-E347-41FA-8C50-88B33C67776C}" destId="{E46A8FEB-9963-4BC8-84E6-B85F3D4BD95A}" srcOrd="2" destOrd="0" presId="urn:microsoft.com/office/officeart/2008/layout/NameandTitleOrganizationalChart"/>
    <dgm:cxn modelId="{80062A19-B6F6-4E57-9E55-D5DE6042F103}" type="presParOf" srcId="{3CF09F17-7090-440A-B0BD-45C71E9A9215}" destId="{A614E107-9A8F-44E5-8254-2EDD7EF94FED}" srcOrd="1" destOrd="0" presId="urn:microsoft.com/office/officeart/2008/layout/NameandTitleOrganizationalChart"/>
    <dgm:cxn modelId="{35FBC605-E60E-4EF2-A6ED-1463320FDCB6}" type="presParOf" srcId="{3CF09F17-7090-440A-B0BD-45C71E9A9215}" destId="{EF6C8F33-803E-4A4B-B564-342B7AB286F3}" srcOrd="2" destOrd="0" presId="urn:microsoft.com/office/officeart/2008/layout/NameandTitleOrganizationalChart"/>
    <dgm:cxn modelId="{14E9B9E3-307F-4447-939F-8190B6B07768}" type="presParOf" srcId="{F7A1F38E-386F-4C69-88BC-E70851086F41}" destId="{C2C8E429-5BDC-4D06-B3CE-A6614146018A}" srcOrd="2" destOrd="0" presId="urn:microsoft.com/office/officeart/2008/layout/NameandTitleOrganizational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B037AF-2276-4BD1-8109-C6094144DDDF}">
      <dsp:nvSpPr>
        <dsp:cNvPr id="0" name=""/>
        <dsp:cNvSpPr/>
      </dsp:nvSpPr>
      <dsp:spPr>
        <a:xfrm>
          <a:off x="2683975" y="1369045"/>
          <a:ext cx="2106143" cy="313078"/>
        </a:xfrm>
        <a:custGeom>
          <a:avLst/>
          <a:gdLst/>
          <a:ahLst/>
          <a:cxnLst/>
          <a:rect l="0" t="0" r="0" b="0"/>
          <a:pathLst>
            <a:path>
              <a:moveTo>
                <a:pt x="0" y="0"/>
              </a:moveTo>
              <a:lnTo>
                <a:pt x="0" y="186642"/>
              </a:lnTo>
              <a:lnTo>
                <a:pt x="2106143" y="186642"/>
              </a:lnTo>
              <a:lnTo>
                <a:pt x="2106143" y="31307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153452-F8AC-4C4A-9D97-45DACDEC6F32}">
      <dsp:nvSpPr>
        <dsp:cNvPr id="0" name=""/>
        <dsp:cNvSpPr/>
      </dsp:nvSpPr>
      <dsp:spPr>
        <a:xfrm>
          <a:off x="2683975" y="1369045"/>
          <a:ext cx="702047" cy="313078"/>
        </a:xfrm>
        <a:custGeom>
          <a:avLst/>
          <a:gdLst/>
          <a:ahLst/>
          <a:cxnLst/>
          <a:rect l="0" t="0" r="0" b="0"/>
          <a:pathLst>
            <a:path>
              <a:moveTo>
                <a:pt x="0" y="0"/>
              </a:moveTo>
              <a:lnTo>
                <a:pt x="0" y="186642"/>
              </a:lnTo>
              <a:lnTo>
                <a:pt x="702047" y="186642"/>
              </a:lnTo>
              <a:lnTo>
                <a:pt x="702047" y="31307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B7BAB5-3ACD-4FFA-98CE-FCBED81DD1B2}">
      <dsp:nvSpPr>
        <dsp:cNvPr id="0" name=""/>
        <dsp:cNvSpPr/>
      </dsp:nvSpPr>
      <dsp:spPr>
        <a:xfrm>
          <a:off x="1981927" y="1369045"/>
          <a:ext cx="702047" cy="313078"/>
        </a:xfrm>
        <a:custGeom>
          <a:avLst/>
          <a:gdLst/>
          <a:ahLst/>
          <a:cxnLst/>
          <a:rect l="0" t="0" r="0" b="0"/>
          <a:pathLst>
            <a:path>
              <a:moveTo>
                <a:pt x="702047" y="0"/>
              </a:moveTo>
              <a:lnTo>
                <a:pt x="702047" y="186642"/>
              </a:lnTo>
              <a:lnTo>
                <a:pt x="0" y="186642"/>
              </a:lnTo>
              <a:lnTo>
                <a:pt x="0" y="31307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3A9DFF-62AA-468C-923E-7C35AA1135A2}">
      <dsp:nvSpPr>
        <dsp:cNvPr id="0" name=""/>
        <dsp:cNvSpPr/>
      </dsp:nvSpPr>
      <dsp:spPr>
        <a:xfrm>
          <a:off x="577832" y="1369045"/>
          <a:ext cx="2106143" cy="313078"/>
        </a:xfrm>
        <a:custGeom>
          <a:avLst/>
          <a:gdLst/>
          <a:ahLst/>
          <a:cxnLst/>
          <a:rect l="0" t="0" r="0" b="0"/>
          <a:pathLst>
            <a:path>
              <a:moveTo>
                <a:pt x="2106143" y="0"/>
              </a:moveTo>
              <a:lnTo>
                <a:pt x="2106143" y="186642"/>
              </a:lnTo>
              <a:lnTo>
                <a:pt x="0" y="186642"/>
              </a:lnTo>
              <a:lnTo>
                <a:pt x="0" y="31307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E27800-3BFC-4196-A176-19960DA730CD}">
      <dsp:nvSpPr>
        <dsp:cNvPr id="0" name=""/>
        <dsp:cNvSpPr/>
      </dsp:nvSpPr>
      <dsp:spPr>
        <a:xfrm>
          <a:off x="2160691" y="827178"/>
          <a:ext cx="1046567" cy="541866"/>
        </a:xfrm>
        <a:prstGeom prst="rect">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76463" numCol="1" spcCol="1270" anchor="ctr" anchorCtr="0">
          <a:noAutofit/>
        </a:bodyPr>
        <a:lstStyle/>
        <a:p>
          <a:pPr marL="0" lvl="0" indent="0" algn="ctr" defTabSz="466725">
            <a:lnSpc>
              <a:spcPct val="90000"/>
            </a:lnSpc>
            <a:spcBef>
              <a:spcPct val="0"/>
            </a:spcBef>
            <a:spcAft>
              <a:spcPct val="35000"/>
            </a:spcAft>
            <a:buNone/>
          </a:pPr>
          <a:r>
            <a:rPr lang="de-DE" sz="1050" kern="1200" dirty="0"/>
            <a:t>Geschäfts-führung</a:t>
          </a:r>
        </a:p>
      </dsp:txBody>
      <dsp:txXfrm>
        <a:off x="2160691" y="827178"/>
        <a:ext cx="1046567" cy="541866"/>
      </dsp:txXfrm>
    </dsp:sp>
    <dsp:sp modelId="{F02A3246-5E1A-40A2-9357-FC3B8C6AA5E5}">
      <dsp:nvSpPr>
        <dsp:cNvPr id="0" name=""/>
        <dsp:cNvSpPr/>
      </dsp:nvSpPr>
      <dsp:spPr>
        <a:xfrm>
          <a:off x="2370005" y="1248630"/>
          <a:ext cx="941910" cy="180622"/>
        </a:xfrm>
        <a:prstGeom prst="rect">
          <a:avLst/>
        </a:prstGeom>
        <a:solidFill>
          <a:srgbClr val="F9B000">
            <a:alpha val="90000"/>
          </a:srgbClr>
        </a:solidFill>
        <a:ln w="25400" cap="flat" cmpd="sng" algn="ctr">
          <a:solidFill>
            <a:srgbClr val="F9B000"/>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3810" rIns="15240" bIns="3810" numCol="1" spcCol="1270" anchor="ctr" anchorCtr="0">
          <a:noAutofit/>
        </a:bodyPr>
        <a:lstStyle/>
        <a:p>
          <a:pPr marL="0" lvl="0" indent="0" algn="r" defTabSz="266700">
            <a:lnSpc>
              <a:spcPct val="90000"/>
            </a:lnSpc>
            <a:spcBef>
              <a:spcPct val="0"/>
            </a:spcBef>
            <a:spcAft>
              <a:spcPct val="35000"/>
            </a:spcAft>
            <a:buNone/>
          </a:pPr>
          <a:r>
            <a:rPr lang="de-DE" sz="600" kern="1200"/>
            <a:t>Schnittstelle zum Management </a:t>
          </a:r>
        </a:p>
      </dsp:txBody>
      <dsp:txXfrm>
        <a:off x="2370005" y="1248630"/>
        <a:ext cx="941910" cy="180622"/>
      </dsp:txXfrm>
    </dsp:sp>
    <dsp:sp modelId="{CA90015D-FE48-4F80-87C9-F91986EDBF59}">
      <dsp:nvSpPr>
        <dsp:cNvPr id="0" name=""/>
        <dsp:cNvSpPr/>
      </dsp:nvSpPr>
      <dsp:spPr>
        <a:xfrm>
          <a:off x="54548" y="1682123"/>
          <a:ext cx="1046567" cy="541866"/>
        </a:xfrm>
        <a:prstGeom prst="rect">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76463" numCol="1" spcCol="1270" anchor="ctr" anchorCtr="0">
          <a:noAutofit/>
        </a:bodyPr>
        <a:lstStyle/>
        <a:p>
          <a:pPr marL="0" lvl="0" indent="0" algn="ctr" defTabSz="466725">
            <a:lnSpc>
              <a:spcPct val="90000"/>
            </a:lnSpc>
            <a:spcBef>
              <a:spcPct val="0"/>
            </a:spcBef>
            <a:spcAft>
              <a:spcPct val="35000"/>
            </a:spcAft>
            <a:buNone/>
          </a:pPr>
          <a:r>
            <a:rPr lang="de-DE" sz="1050" kern="1200" dirty="0"/>
            <a:t>Personal &amp; Finanzabteilung</a:t>
          </a:r>
        </a:p>
      </dsp:txBody>
      <dsp:txXfrm>
        <a:off x="54548" y="1682123"/>
        <a:ext cx="1046567" cy="541866"/>
      </dsp:txXfrm>
    </dsp:sp>
    <dsp:sp modelId="{C0D1B4B1-28AE-4F57-A1FC-C1EB1978E9C3}">
      <dsp:nvSpPr>
        <dsp:cNvPr id="0" name=""/>
        <dsp:cNvSpPr/>
      </dsp:nvSpPr>
      <dsp:spPr>
        <a:xfrm>
          <a:off x="263862" y="2103575"/>
          <a:ext cx="941910" cy="180622"/>
        </a:xfrm>
        <a:prstGeom prst="rect">
          <a:avLst/>
        </a:prstGeom>
        <a:solidFill>
          <a:srgbClr val="F9B000">
            <a:alpha val="90000"/>
          </a:srgbClr>
        </a:solidFill>
        <a:ln w="25400" cap="flat" cmpd="sng" algn="ctr">
          <a:solidFill>
            <a:srgbClr val="F9B000"/>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4445" rIns="17780" bIns="4445" numCol="1" spcCol="1270" anchor="ctr" anchorCtr="0">
          <a:noAutofit/>
        </a:bodyPr>
        <a:lstStyle/>
        <a:p>
          <a:pPr marL="0" lvl="0" indent="0" algn="r" defTabSz="444500">
            <a:lnSpc>
              <a:spcPct val="90000"/>
            </a:lnSpc>
            <a:spcBef>
              <a:spcPct val="0"/>
            </a:spcBef>
            <a:spcAft>
              <a:spcPct val="35000"/>
            </a:spcAft>
            <a:buNone/>
          </a:pPr>
          <a:r>
            <a:rPr lang="de-DE" sz="700" kern="1200" dirty="0">
              <a:solidFill>
                <a:srgbClr val="000000">
                  <a:hueOff val="0"/>
                  <a:satOff val="0"/>
                  <a:lumOff val="0"/>
                  <a:alphaOff val="0"/>
                </a:srgbClr>
              </a:solidFill>
              <a:latin typeface="Arial"/>
              <a:ea typeface="ＭＳ Ｐゴシック"/>
              <a:cs typeface="+mn-cs"/>
            </a:rPr>
            <a:t>Verknüpfung zum Lagebericht</a:t>
          </a:r>
        </a:p>
      </dsp:txBody>
      <dsp:txXfrm>
        <a:off x="263862" y="2103575"/>
        <a:ext cx="941910" cy="180622"/>
      </dsp:txXfrm>
    </dsp:sp>
    <dsp:sp modelId="{D4049CA3-0546-4FBD-9A59-BFA7CDC96F9D}">
      <dsp:nvSpPr>
        <dsp:cNvPr id="0" name=""/>
        <dsp:cNvSpPr/>
      </dsp:nvSpPr>
      <dsp:spPr>
        <a:xfrm>
          <a:off x="1458644" y="1682123"/>
          <a:ext cx="1046567" cy="541866"/>
        </a:xfrm>
        <a:prstGeom prst="rect">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76463" numCol="1" spcCol="1270" anchor="ctr" anchorCtr="0">
          <a:noAutofit/>
        </a:bodyPr>
        <a:lstStyle/>
        <a:p>
          <a:pPr marL="0" lvl="0" indent="0" algn="ctr" defTabSz="466725">
            <a:lnSpc>
              <a:spcPct val="90000"/>
            </a:lnSpc>
            <a:spcBef>
              <a:spcPct val="0"/>
            </a:spcBef>
            <a:spcAft>
              <a:spcPct val="35000"/>
            </a:spcAft>
            <a:buNone/>
          </a:pPr>
          <a:r>
            <a:rPr lang="de-DE" sz="1050" kern="1200"/>
            <a:t>Gebäude-management</a:t>
          </a:r>
        </a:p>
      </dsp:txBody>
      <dsp:txXfrm>
        <a:off x="1458644" y="1682123"/>
        <a:ext cx="1046567" cy="541866"/>
      </dsp:txXfrm>
    </dsp:sp>
    <dsp:sp modelId="{1CB8E522-F3E1-49E9-8481-1122A66F1F5D}">
      <dsp:nvSpPr>
        <dsp:cNvPr id="0" name=""/>
        <dsp:cNvSpPr/>
      </dsp:nvSpPr>
      <dsp:spPr>
        <a:xfrm>
          <a:off x="1667957" y="2103575"/>
          <a:ext cx="941910" cy="180622"/>
        </a:xfrm>
        <a:prstGeom prst="rect">
          <a:avLst/>
        </a:prstGeom>
        <a:solidFill>
          <a:srgbClr val="F9B000">
            <a:alpha val="90000"/>
          </a:srgbClr>
        </a:solidFill>
        <a:ln w="25400" cap="flat" cmpd="sng" algn="ctr">
          <a:solidFill>
            <a:srgbClr val="F9B000"/>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4445" rIns="17780" bIns="4445" numCol="1" spcCol="1270" anchor="ctr" anchorCtr="0">
          <a:noAutofit/>
        </a:bodyPr>
        <a:lstStyle/>
        <a:p>
          <a:pPr marL="0" lvl="0" indent="0" algn="r" defTabSz="311150">
            <a:lnSpc>
              <a:spcPct val="90000"/>
            </a:lnSpc>
            <a:spcBef>
              <a:spcPct val="0"/>
            </a:spcBef>
            <a:spcAft>
              <a:spcPct val="35000"/>
            </a:spcAft>
            <a:buNone/>
          </a:pPr>
          <a:r>
            <a:rPr lang="de-DE" sz="700" kern="1200"/>
            <a:t>Energie und Umwelt</a:t>
          </a:r>
        </a:p>
      </dsp:txBody>
      <dsp:txXfrm>
        <a:off x="1667957" y="2103575"/>
        <a:ext cx="941910" cy="180622"/>
      </dsp:txXfrm>
    </dsp:sp>
    <dsp:sp modelId="{4691D49A-35A7-4D7B-B793-F6A0CF0A1EB2}">
      <dsp:nvSpPr>
        <dsp:cNvPr id="0" name=""/>
        <dsp:cNvSpPr/>
      </dsp:nvSpPr>
      <dsp:spPr>
        <a:xfrm>
          <a:off x="2862739" y="1682123"/>
          <a:ext cx="1046567" cy="541866"/>
        </a:xfrm>
        <a:prstGeom prst="rect">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76463" numCol="1" spcCol="1270" anchor="ctr" anchorCtr="0">
          <a:noAutofit/>
        </a:bodyPr>
        <a:lstStyle/>
        <a:p>
          <a:pPr marL="0" lvl="0" indent="0" algn="ctr" defTabSz="466725">
            <a:lnSpc>
              <a:spcPct val="90000"/>
            </a:lnSpc>
            <a:spcBef>
              <a:spcPct val="0"/>
            </a:spcBef>
            <a:spcAft>
              <a:spcPct val="35000"/>
            </a:spcAft>
            <a:buNone/>
          </a:pPr>
          <a:r>
            <a:rPr lang="de-DE" sz="1050" kern="1200"/>
            <a:t>Einkauf</a:t>
          </a:r>
          <a:endParaRPr lang="de-DE" sz="1100" kern="1200"/>
        </a:p>
      </dsp:txBody>
      <dsp:txXfrm>
        <a:off x="2862739" y="1682123"/>
        <a:ext cx="1046567" cy="541866"/>
      </dsp:txXfrm>
    </dsp:sp>
    <dsp:sp modelId="{E9DB9FAC-B5BE-4FB2-BF52-9E19E0F35DE2}">
      <dsp:nvSpPr>
        <dsp:cNvPr id="0" name=""/>
        <dsp:cNvSpPr/>
      </dsp:nvSpPr>
      <dsp:spPr>
        <a:xfrm>
          <a:off x="3072053" y="2103575"/>
          <a:ext cx="941910" cy="180622"/>
        </a:xfrm>
        <a:prstGeom prst="rect">
          <a:avLst/>
        </a:prstGeom>
        <a:solidFill>
          <a:srgbClr val="F9B000">
            <a:alpha val="90000"/>
          </a:srgbClr>
        </a:solidFill>
        <a:ln w="25400" cap="flat" cmpd="sng" algn="ctr">
          <a:solidFill>
            <a:srgbClr val="F9B000"/>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4445" rIns="17780" bIns="4445" numCol="1" spcCol="1270" anchor="ctr" anchorCtr="0">
          <a:noAutofit/>
        </a:bodyPr>
        <a:lstStyle/>
        <a:p>
          <a:pPr marL="0" lvl="0" indent="0" algn="r" defTabSz="311150">
            <a:lnSpc>
              <a:spcPct val="90000"/>
            </a:lnSpc>
            <a:spcBef>
              <a:spcPct val="0"/>
            </a:spcBef>
            <a:spcAft>
              <a:spcPct val="35000"/>
            </a:spcAft>
            <a:buNone/>
          </a:pPr>
          <a:r>
            <a:rPr lang="de-DE" sz="700" kern="1200"/>
            <a:t>Lieferkette</a:t>
          </a:r>
        </a:p>
      </dsp:txBody>
      <dsp:txXfrm>
        <a:off x="3072053" y="2103575"/>
        <a:ext cx="941910" cy="180622"/>
      </dsp:txXfrm>
    </dsp:sp>
    <dsp:sp modelId="{C6C0F030-6F3D-4A3F-879D-33B889F98988}">
      <dsp:nvSpPr>
        <dsp:cNvPr id="0" name=""/>
        <dsp:cNvSpPr/>
      </dsp:nvSpPr>
      <dsp:spPr>
        <a:xfrm>
          <a:off x="4266834" y="1682123"/>
          <a:ext cx="1046567" cy="541866"/>
        </a:xfrm>
        <a:prstGeom prst="rect">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76463" numCol="1" spcCol="1270" anchor="ctr" anchorCtr="0">
          <a:noAutofit/>
        </a:bodyPr>
        <a:lstStyle/>
        <a:p>
          <a:pPr marL="0" lvl="0" indent="0" algn="ctr" defTabSz="488950">
            <a:lnSpc>
              <a:spcPct val="90000"/>
            </a:lnSpc>
            <a:spcBef>
              <a:spcPct val="0"/>
            </a:spcBef>
            <a:spcAft>
              <a:spcPct val="35000"/>
            </a:spcAft>
            <a:buNone/>
          </a:pPr>
          <a:r>
            <a:rPr lang="de-DE" sz="1100" kern="1200"/>
            <a:t>…</a:t>
          </a:r>
        </a:p>
      </dsp:txBody>
      <dsp:txXfrm>
        <a:off x="4266834" y="1682123"/>
        <a:ext cx="1046567" cy="541866"/>
      </dsp:txXfrm>
    </dsp:sp>
    <dsp:sp modelId="{65A1646A-4077-4040-93F6-2D6BA339014E}">
      <dsp:nvSpPr>
        <dsp:cNvPr id="0" name=""/>
        <dsp:cNvSpPr/>
      </dsp:nvSpPr>
      <dsp:spPr>
        <a:xfrm>
          <a:off x="4476148" y="2103575"/>
          <a:ext cx="941910" cy="18062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7620" rIns="30480" bIns="7620" numCol="1" spcCol="1270" anchor="ctr" anchorCtr="0">
          <a:noAutofit/>
        </a:bodyPr>
        <a:lstStyle/>
        <a:p>
          <a:pPr marL="0" lvl="0" indent="0" algn="r" defTabSz="533400">
            <a:lnSpc>
              <a:spcPct val="90000"/>
            </a:lnSpc>
            <a:spcBef>
              <a:spcPct val="0"/>
            </a:spcBef>
            <a:spcAft>
              <a:spcPct val="35000"/>
            </a:spcAft>
            <a:buNone/>
          </a:pPr>
          <a:endParaRPr lang="de-DE" sz="1200" kern="1200"/>
        </a:p>
      </dsp:txBody>
      <dsp:txXfrm>
        <a:off x="4476148" y="2103575"/>
        <a:ext cx="941910" cy="180622"/>
      </dsp:txXfrm>
    </dsp:sp>
  </dsp:spTree>
</dsp:drawing>
</file>

<file path=ppt/diagrams/layout1.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44813" cy="496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defRPr sz="1200"/>
            </a:lvl1pPr>
          </a:lstStyle>
          <a:p>
            <a:endParaRPr lang="de-DE"/>
          </a:p>
        </p:txBody>
      </p:sp>
      <p:sp>
        <p:nvSpPr>
          <p:cNvPr id="23555" name="Rectangle 3"/>
          <p:cNvSpPr>
            <a:spLocks noGrp="1" noChangeArrowheads="1"/>
          </p:cNvSpPr>
          <p:nvPr>
            <p:ph type="dt" sz="quarter" idx="1"/>
          </p:nvPr>
        </p:nvSpPr>
        <p:spPr bwMode="auto">
          <a:xfrm>
            <a:off x="3849688" y="0"/>
            <a:ext cx="2944812" cy="496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de-DE"/>
          </a:p>
        </p:txBody>
      </p:sp>
      <p:sp>
        <p:nvSpPr>
          <p:cNvPr id="23556" name="Rectangle 4"/>
          <p:cNvSpPr>
            <a:spLocks noGrp="1" noChangeArrowheads="1"/>
          </p:cNvSpPr>
          <p:nvPr>
            <p:ph type="ftr" sz="quarter" idx="2"/>
          </p:nvPr>
        </p:nvSpPr>
        <p:spPr bwMode="auto">
          <a:xfrm>
            <a:off x="0" y="9434513"/>
            <a:ext cx="2944813" cy="496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l">
              <a:defRPr sz="1200"/>
            </a:lvl1pPr>
          </a:lstStyle>
          <a:p>
            <a:endParaRPr lang="de-DE"/>
          </a:p>
        </p:txBody>
      </p:sp>
      <p:sp>
        <p:nvSpPr>
          <p:cNvPr id="23557" name="Rectangle 5"/>
          <p:cNvSpPr>
            <a:spLocks noGrp="1" noChangeArrowheads="1"/>
          </p:cNvSpPr>
          <p:nvPr>
            <p:ph type="sldNum" sz="quarter" idx="3"/>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fld id="{69374D03-ABE5-4870-87F0-7653B7A508D1}" type="slidenum">
              <a:rPr lang="de-DE"/>
              <a:pPr/>
              <a:t>‹Nr.›</a:t>
            </a:fld>
            <a:endParaRPr lang="de-DE"/>
          </a:p>
        </p:txBody>
      </p:sp>
    </p:spTree>
    <p:extLst>
      <p:ext uri="{BB962C8B-B14F-4D97-AF65-F5344CB8AC3E}">
        <p14:creationId xmlns:p14="http://schemas.microsoft.com/office/powerpoint/2010/main" val="20000099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4813" cy="496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defRPr sz="1200"/>
            </a:lvl1pPr>
          </a:lstStyle>
          <a:p>
            <a:endParaRPr lang="de-DE"/>
          </a:p>
        </p:txBody>
      </p:sp>
      <p:sp>
        <p:nvSpPr>
          <p:cNvPr id="20483" name="Rectangle 3"/>
          <p:cNvSpPr>
            <a:spLocks noGrp="1" noChangeArrowheads="1"/>
          </p:cNvSpPr>
          <p:nvPr>
            <p:ph type="dt" idx="1"/>
          </p:nvPr>
        </p:nvSpPr>
        <p:spPr bwMode="auto">
          <a:xfrm>
            <a:off x="3849688" y="0"/>
            <a:ext cx="2944812" cy="496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de-DE"/>
          </a:p>
        </p:txBody>
      </p:sp>
      <p:sp>
        <p:nvSpPr>
          <p:cNvPr id="20484" name="Rectangle 4"/>
          <p:cNvSpPr>
            <a:spLocks noGrp="1" noRot="1" noChangeAspect="1" noChangeArrowheads="1" noTextEdit="1"/>
          </p:cNvSpPr>
          <p:nvPr>
            <p:ph type="sldImg" idx="2"/>
          </p:nvPr>
        </p:nvSpPr>
        <p:spPr bwMode="auto">
          <a:xfrm>
            <a:off x="87313" y="744538"/>
            <a:ext cx="6619875" cy="37242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485" name="Rectangle 5"/>
          <p:cNvSpPr>
            <a:spLocks noGrp="1" noChangeArrowheads="1"/>
          </p:cNvSpPr>
          <p:nvPr>
            <p:ph type="body" sz="quarter" idx="3"/>
          </p:nvPr>
        </p:nvSpPr>
        <p:spPr bwMode="auto">
          <a:xfrm>
            <a:off x="906463" y="4718050"/>
            <a:ext cx="4981575" cy="44688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20486" name="Rectangle 6"/>
          <p:cNvSpPr>
            <a:spLocks noGrp="1" noChangeArrowheads="1"/>
          </p:cNvSpPr>
          <p:nvPr>
            <p:ph type="ftr" sz="quarter" idx="4"/>
          </p:nvPr>
        </p:nvSpPr>
        <p:spPr bwMode="auto">
          <a:xfrm>
            <a:off x="0" y="9434513"/>
            <a:ext cx="2944813" cy="496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l">
              <a:defRPr sz="1200"/>
            </a:lvl1pPr>
          </a:lstStyle>
          <a:p>
            <a:endParaRPr lang="de-DE"/>
          </a:p>
        </p:txBody>
      </p:sp>
      <p:sp>
        <p:nvSpPr>
          <p:cNvPr id="20487" name="Rectangle 7"/>
          <p:cNvSpPr>
            <a:spLocks noGrp="1" noChangeArrowheads="1"/>
          </p:cNvSpPr>
          <p:nvPr>
            <p:ph type="sldNum" sz="quarter" idx="5"/>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fld id="{DF1FE7DE-306B-40DA-8729-EE4B1E1D728A}" type="slidenum">
              <a:rPr lang="de-DE"/>
              <a:pPr/>
              <a:t>‹Nr.›</a:t>
            </a:fld>
            <a:endParaRPr lang="de-DE"/>
          </a:p>
        </p:txBody>
      </p:sp>
    </p:spTree>
    <p:extLst>
      <p:ext uri="{BB962C8B-B14F-4D97-AF65-F5344CB8AC3E}">
        <p14:creationId xmlns:p14="http://schemas.microsoft.com/office/powerpoint/2010/main" val="31829008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7AD0FAF8-64A5-4D34-8A12-BE0DDDFD92D1}" type="slidenum">
              <a:rPr kumimoji="0" lang="de-DE" sz="1200" b="0" i="0" u="none" strike="noStrike" kern="1200" cap="none" spc="0" normalizeH="0" baseline="0" noProof="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de-DE" sz="1200" b="0" i="0" u="none" strike="noStrike" kern="1200" cap="none" spc="0" normalizeH="0" baseline="0" noProof="0">
              <a:ln>
                <a:noFill/>
              </a:ln>
              <a:solidFill>
                <a:srgbClr val="000000"/>
              </a:solidFill>
              <a:effectLst/>
              <a:uLnTx/>
              <a:uFillTx/>
              <a:latin typeface="Arial" charset="0"/>
              <a:ea typeface="ＭＳ Ｐゴシック" charset="-128"/>
              <a:cs typeface="+mn-cs"/>
            </a:endParaRPr>
          </a:p>
        </p:txBody>
      </p:sp>
      <p:sp>
        <p:nvSpPr>
          <p:cNvPr id="250882" name="Rectangle 2"/>
          <p:cNvSpPr>
            <a:spLocks noGrp="1" noRot="1" noChangeAspect="1" noChangeArrowheads="1" noTextEdit="1"/>
          </p:cNvSpPr>
          <p:nvPr>
            <p:ph type="sldImg"/>
          </p:nvPr>
        </p:nvSpPr>
        <p:spPr>
          <a:xfrm>
            <a:off x="87313" y="744538"/>
            <a:ext cx="6619875" cy="3724275"/>
          </a:xfrm>
          <a:ln/>
        </p:spPr>
      </p:sp>
      <p:sp>
        <p:nvSpPr>
          <p:cNvPr id="250883" name="Rectangle 3"/>
          <p:cNvSpPr>
            <a:spLocks noGrp="1" noChangeArrowheads="1"/>
          </p:cNvSpPr>
          <p:nvPr>
            <p:ph type="body" idx="1"/>
          </p:nvPr>
        </p:nvSpPr>
        <p:spPr/>
        <p:txBody>
          <a:bodyPr/>
          <a:lstStyle/>
          <a:p>
            <a:pPr marL="171450" indent="-171450">
              <a:buFontTx/>
              <a:buChar char="-"/>
            </a:pPr>
            <a:endParaRPr lang="de-DE" dirty="0"/>
          </a:p>
        </p:txBody>
      </p:sp>
    </p:spTree>
    <p:extLst>
      <p:ext uri="{BB962C8B-B14F-4D97-AF65-F5344CB8AC3E}">
        <p14:creationId xmlns:p14="http://schemas.microsoft.com/office/powerpoint/2010/main" val="1089735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A800F8-B061-910C-8FF3-DBD6A37DD3BC}"/>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9C6A0EAF-682C-FAF1-9B97-A22A6F46CEB3}"/>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2DDB90B9-5E06-D1A8-5B1E-5C99A957A16E}"/>
              </a:ext>
            </a:extLst>
          </p:cNvPr>
          <p:cNvSpPr>
            <a:spLocks noGrp="1"/>
          </p:cNvSpPr>
          <p:nvPr>
            <p:ph type="body" idx="1"/>
          </p:nvPr>
        </p:nvSpPr>
        <p:spPr/>
        <p:txBody>
          <a:bodyPr/>
          <a:lstStyle/>
          <a:p>
            <a:endParaRPr lang="de-DE" dirty="0"/>
          </a:p>
          <a:p>
            <a:endParaRPr lang="de-DE" dirty="0"/>
          </a:p>
        </p:txBody>
      </p:sp>
      <p:sp>
        <p:nvSpPr>
          <p:cNvPr id="4" name="Foliennummernplatzhalter 3">
            <a:extLst>
              <a:ext uri="{FF2B5EF4-FFF2-40B4-BE49-F238E27FC236}">
                <a16:creationId xmlns:a16="http://schemas.microsoft.com/office/drawing/2014/main" id="{12C01F52-4F8C-3310-BF42-5FE32F1CC714}"/>
              </a:ext>
            </a:extLst>
          </p:cNvPr>
          <p:cNvSpPr>
            <a:spLocks noGrp="1"/>
          </p:cNvSpPr>
          <p:nvPr>
            <p:ph type="sldNum" sz="quarter" idx="5"/>
          </p:nvPr>
        </p:nvSpPr>
        <p:spPr/>
        <p:txBody>
          <a:bodyPr/>
          <a:lstStyle/>
          <a:p>
            <a:fld id="{DF1FE7DE-306B-40DA-8729-EE4B1E1D728A}" type="slidenum">
              <a:rPr lang="de-DE" smtClean="0"/>
              <a:pPr/>
              <a:t>10</a:t>
            </a:fld>
            <a:endParaRPr lang="de-DE"/>
          </a:p>
        </p:txBody>
      </p:sp>
    </p:spTree>
    <p:extLst>
      <p:ext uri="{BB962C8B-B14F-4D97-AF65-F5344CB8AC3E}">
        <p14:creationId xmlns:p14="http://schemas.microsoft.com/office/powerpoint/2010/main" val="20362110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a:p>
            <a:endParaRPr lang="de-DE"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11</a:t>
            </a:fld>
            <a:endParaRPr lang="de-DE"/>
          </a:p>
        </p:txBody>
      </p:sp>
    </p:spTree>
    <p:extLst>
      <p:ext uri="{BB962C8B-B14F-4D97-AF65-F5344CB8AC3E}">
        <p14:creationId xmlns:p14="http://schemas.microsoft.com/office/powerpoint/2010/main" val="3227203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F1FE7DE-306B-40DA-8729-EE4B1E1D728A}" type="slidenum">
              <a:rPr lang="de-DE" smtClean="0"/>
              <a:pPr/>
              <a:t>13</a:t>
            </a:fld>
            <a:endParaRPr lang="de-DE"/>
          </a:p>
        </p:txBody>
      </p:sp>
    </p:spTree>
    <p:extLst>
      <p:ext uri="{BB962C8B-B14F-4D97-AF65-F5344CB8AC3E}">
        <p14:creationId xmlns:p14="http://schemas.microsoft.com/office/powerpoint/2010/main" val="2880238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l">
              <a:buFont typeface="Arial" panose="020B0604020202020204" pitchFamily="34" charset="0"/>
              <a:buChar char="•"/>
            </a:pPr>
            <a:endParaRPr lang="de-DE" b="0" i="0" dirty="0">
              <a:solidFill>
                <a:srgbClr val="374151"/>
              </a:solidFill>
              <a:effectLst/>
              <a:latin typeface="Poppins" pitchFamily="2" charset="77"/>
            </a:endParaRPr>
          </a:p>
          <a:p>
            <a:endParaRPr lang="de-DE"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14</a:t>
            </a:fld>
            <a:endParaRPr lang="de-DE"/>
          </a:p>
        </p:txBody>
      </p:sp>
    </p:spTree>
    <p:extLst>
      <p:ext uri="{BB962C8B-B14F-4D97-AF65-F5344CB8AC3E}">
        <p14:creationId xmlns:p14="http://schemas.microsoft.com/office/powerpoint/2010/main" val="19835928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15</a:t>
            </a:fld>
            <a:endParaRPr lang="de-DE"/>
          </a:p>
        </p:txBody>
      </p:sp>
    </p:spTree>
    <p:extLst>
      <p:ext uri="{BB962C8B-B14F-4D97-AF65-F5344CB8AC3E}">
        <p14:creationId xmlns:p14="http://schemas.microsoft.com/office/powerpoint/2010/main" val="8929525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16</a:t>
            </a:fld>
            <a:endParaRPr lang="de-DE"/>
          </a:p>
        </p:txBody>
      </p:sp>
    </p:spTree>
    <p:extLst>
      <p:ext uri="{BB962C8B-B14F-4D97-AF65-F5344CB8AC3E}">
        <p14:creationId xmlns:p14="http://schemas.microsoft.com/office/powerpoint/2010/main" val="3793820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EA40EB-1BEA-9109-086C-DA4BE831EDD3}"/>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8537841F-F7C7-AE0C-710C-EF890E26B78D}"/>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C8E54631-AE4E-11D2-DFE8-8B1824F3227B}"/>
              </a:ext>
            </a:extLst>
          </p:cNvPr>
          <p:cNvSpPr>
            <a:spLocks noGrp="1"/>
          </p:cNvSpPr>
          <p:nvPr>
            <p:ph type="body" idx="1"/>
          </p:nvPr>
        </p:nvSpPr>
        <p:spPr/>
        <p:txBody>
          <a:bodyPr/>
          <a:lstStyle/>
          <a:p>
            <a:endParaRPr lang="de-DE" dirty="0"/>
          </a:p>
        </p:txBody>
      </p:sp>
      <p:sp>
        <p:nvSpPr>
          <p:cNvPr id="4" name="Foliennummernplatzhalter 3">
            <a:extLst>
              <a:ext uri="{FF2B5EF4-FFF2-40B4-BE49-F238E27FC236}">
                <a16:creationId xmlns:a16="http://schemas.microsoft.com/office/drawing/2014/main" id="{CCD5E2EE-656A-368C-8F82-4C6501EEA6D4}"/>
              </a:ext>
            </a:extLst>
          </p:cNvPr>
          <p:cNvSpPr>
            <a:spLocks noGrp="1"/>
          </p:cNvSpPr>
          <p:nvPr>
            <p:ph type="sldNum" sz="quarter" idx="5"/>
          </p:nvPr>
        </p:nvSpPr>
        <p:spPr/>
        <p:txBody>
          <a:bodyPr/>
          <a:lstStyle/>
          <a:p>
            <a:fld id="{DF1FE7DE-306B-40DA-8729-EE4B1E1D728A}" type="slidenum">
              <a:rPr lang="de-DE" smtClean="0"/>
              <a:pPr/>
              <a:t>17</a:t>
            </a:fld>
            <a:endParaRPr lang="de-DE"/>
          </a:p>
        </p:txBody>
      </p:sp>
    </p:spTree>
    <p:extLst>
      <p:ext uri="{BB962C8B-B14F-4D97-AF65-F5344CB8AC3E}">
        <p14:creationId xmlns:p14="http://schemas.microsoft.com/office/powerpoint/2010/main" val="16717070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DF1FE7DE-306B-40DA-8729-EE4B1E1D728A}" type="slidenum">
              <a:rPr lang="de-DE" smtClean="0"/>
              <a:pPr/>
              <a:t>18</a:t>
            </a:fld>
            <a:endParaRPr lang="de-DE"/>
          </a:p>
        </p:txBody>
      </p:sp>
    </p:spTree>
    <p:extLst>
      <p:ext uri="{BB962C8B-B14F-4D97-AF65-F5344CB8AC3E}">
        <p14:creationId xmlns:p14="http://schemas.microsoft.com/office/powerpoint/2010/main" val="25139917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19</a:t>
            </a:fld>
            <a:endParaRPr lang="de-DE"/>
          </a:p>
        </p:txBody>
      </p:sp>
    </p:spTree>
    <p:extLst>
      <p:ext uri="{BB962C8B-B14F-4D97-AF65-F5344CB8AC3E}">
        <p14:creationId xmlns:p14="http://schemas.microsoft.com/office/powerpoint/2010/main" val="1763092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0AEE97-DAC7-961F-26C9-F2568FC874BC}"/>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E98F1174-BD2D-B6C2-C794-1F100B6E6CAC}"/>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C6C682F1-8FD2-61C5-7C34-78C5F1B1F9C5}"/>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B74F21A0-4206-5B10-0960-DD06FAC659F1}"/>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F1FE7DE-306B-40DA-8729-EE4B1E1D728A}" type="slidenum">
              <a:rPr kumimoji="0" lang="de-DE" sz="1200" b="0" i="0" u="none" strike="noStrike" kern="1200" cap="none" spc="0" normalizeH="0" baseline="0" noProof="0" smtClean="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de-DE" sz="1200" b="0" i="0" u="none" strike="noStrike" kern="1200" cap="none" spc="0" normalizeH="0" baseline="0" noProof="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416921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4F902C-1A41-C3F6-5BAC-1453367D256A}"/>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4DA95AB7-0CB0-C87F-CD44-716CABBC6448}"/>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C0D0C0A4-6ABC-E76B-DB5E-9F19952033DE}"/>
              </a:ext>
            </a:extLst>
          </p:cNvPr>
          <p:cNvSpPr>
            <a:spLocks noGrp="1"/>
          </p:cNvSpPr>
          <p:nvPr>
            <p:ph type="body" idx="1"/>
          </p:nvPr>
        </p:nvSpPr>
        <p:spPr/>
        <p:txBody>
          <a:bodyPr/>
          <a:lstStyle/>
          <a:p>
            <a:endParaRPr lang="de-DE"/>
          </a:p>
        </p:txBody>
      </p:sp>
      <p:sp>
        <p:nvSpPr>
          <p:cNvPr id="4" name="Foliennummernplatzhalter 3">
            <a:extLst>
              <a:ext uri="{FF2B5EF4-FFF2-40B4-BE49-F238E27FC236}">
                <a16:creationId xmlns:a16="http://schemas.microsoft.com/office/drawing/2014/main" id="{6209C8B6-CA53-01D8-50A7-648947E7EF39}"/>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F1FE7DE-306B-40DA-8729-EE4B1E1D728A}" type="slidenum">
              <a:rPr kumimoji="0" lang="de-DE" sz="1200" b="0" i="0" u="none" strike="noStrike" kern="1200" cap="none" spc="0" normalizeH="0" baseline="0" noProof="0" smtClean="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de-DE" sz="1200" b="0" i="0" u="none" strike="noStrike" kern="1200" cap="none" spc="0" normalizeH="0" baseline="0" noProof="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819220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4</a:t>
            </a:fld>
            <a:endParaRPr lang="de-DE"/>
          </a:p>
        </p:txBody>
      </p:sp>
    </p:spTree>
    <p:extLst>
      <p:ext uri="{BB962C8B-B14F-4D97-AF65-F5344CB8AC3E}">
        <p14:creationId xmlns:p14="http://schemas.microsoft.com/office/powerpoint/2010/main" val="27726512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F4041E-0DF8-8455-4302-4C1F48F662AE}"/>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805EC23B-25DF-7D4D-2D0E-5D6C689AFC69}"/>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CC3D293D-9D40-17A5-4DBB-047C034546BF}"/>
              </a:ext>
            </a:extLst>
          </p:cNvPr>
          <p:cNvSpPr>
            <a:spLocks noGrp="1"/>
          </p:cNvSpPr>
          <p:nvPr>
            <p:ph type="body" idx="1"/>
          </p:nvPr>
        </p:nvSpPr>
        <p:spPr/>
        <p:txBody>
          <a:bodyPr/>
          <a:lstStyle/>
          <a:p>
            <a:endParaRPr lang="de-DE" dirty="0"/>
          </a:p>
        </p:txBody>
      </p:sp>
      <p:sp>
        <p:nvSpPr>
          <p:cNvPr id="4" name="Foliennummernplatzhalter 3">
            <a:extLst>
              <a:ext uri="{FF2B5EF4-FFF2-40B4-BE49-F238E27FC236}">
                <a16:creationId xmlns:a16="http://schemas.microsoft.com/office/drawing/2014/main" id="{F32D097B-9E9C-6033-3A74-D8F5F3CB507D}"/>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F1FE7DE-306B-40DA-8729-EE4B1E1D728A}" type="slidenum">
              <a:rPr kumimoji="0" lang="de-DE" sz="1200" b="0" i="0" u="none" strike="noStrike" kern="1200" cap="none" spc="0" normalizeH="0" baseline="0" noProof="0" smtClean="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de-DE" sz="1200" b="0" i="0" u="none" strike="noStrike" kern="1200" cap="none" spc="0" normalizeH="0" baseline="0" noProof="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336064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6</a:t>
            </a:fld>
            <a:endParaRPr lang="de-DE"/>
          </a:p>
        </p:txBody>
      </p:sp>
    </p:spTree>
    <p:extLst>
      <p:ext uri="{BB962C8B-B14F-4D97-AF65-F5344CB8AC3E}">
        <p14:creationId xmlns:p14="http://schemas.microsoft.com/office/powerpoint/2010/main" val="35636711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7</a:t>
            </a:fld>
            <a:endParaRPr lang="de-DE"/>
          </a:p>
        </p:txBody>
      </p:sp>
    </p:spTree>
    <p:extLst>
      <p:ext uri="{BB962C8B-B14F-4D97-AF65-F5344CB8AC3E}">
        <p14:creationId xmlns:p14="http://schemas.microsoft.com/office/powerpoint/2010/main" val="37328830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8</a:t>
            </a:fld>
            <a:endParaRPr lang="de-DE"/>
          </a:p>
        </p:txBody>
      </p:sp>
    </p:spTree>
    <p:extLst>
      <p:ext uri="{BB962C8B-B14F-4D97-AF65-F5344CB8AC3E}">
        <p14:creationId xmlns:p14="http://schemas.microsoft.com/office/powerpoint/2010/main" val="13829877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654F12-40ED-D8FF-4379-8E2E7D990B13}"/>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DD64F67E-9531-982C-4037-43B5394EDB58}"/>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0923D63F-EC39-C195-02C5-14A8B07A3271}"/>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de-DE" sz="1200" kern="0" dirty="0"/>
          </a:p>
        </p:txBody>
      </p:sp>
      <p:sp>
        <p:nvSpPr>
          <p:cNvPr id="4" name="Foliennummernplatzhalter 3">
            <a:extLst>
              <a:ext uri="{FF2B5EF4-FFF2-40B4-BE49-F238E27FC236}">
                <a16:creationId xmlns:a16="http://schemas.microsoft.com/office/drawing/2014/main" id="{4DE86896-F764-BCA7-262B-63E4A21F8BFA}"/>
              </a:ext>
            </a:extLst>
          </p:cNvPr>
          <p:cNvSpPr>
            <a:spLocks noGrp="1"/>
          </p:cNvSpPr>
          <p:nvPr>
            <p:ph type="sldNum" sz="quarter" idx="5"/>
          </p:nvPr>
        </p:nvSpPr>
        <p:spPr/>
        <p:txBody>
          <a:bodyPr/>
          <a:lstStyle/>
          <a:p>
            <a:fld id="{DF1FE7DE-306B-40DA-8729-EE4B1E1D728A}" type="slidenum">
              <a:rPr lang="de-DE" smtClean="0"/>
              <a:pPr/>
              <a:t>9</a:t>
            </a:fld>
            <a:endParaRPr lang="de-DE"/>
          </a:p>
        </p:txBody>
      </p:sp>
    </p:spTree>
    <p:extLst>
      <p:ext uri="{BB962C8B-B14F-4D97-AF65-F5344CB8AC3E}">
        <p14:creationId xmlns:p14="http://schemas.microsoft.com/office/powerpoint/2010/main" val="13235144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bg1"/>
        </a:solidFill>
        <a:effectLst/>
      </p:bgPr>
    </p:bg>
    <p:spTree>
      <p:nvGrpSpPr>
        <p:cNvPr id="1" name=""/>
        <p:cNvGrpSpPr/>
        <p:nvPr/>
      </p:nvGrpSpPr>
      <p:grpSpPr>
        <a:xfrm>
          <a:off x="0" y="0"/>
          <a:ext cx="0" cy="0"/>
          <a:chOff x="0" y="0"/>
          <a:chExt cx="0" cy="0"/>
        </a:xfrm>
      </p:grpSpPr>
      <p:sp>
        <p:nvSpPr>
          <p:cNvPr id="7" name="Rechteck 6"/>
          <p:cNvSpPr/>
          <p:nvPr userDrawn="1"/>
        </p:nvSpPr>
        <p:spPr bwMode="auto">
          <a:xfrm>
            <a:off x="-10160" y="0"/>
            <a:ext cx="12216000" cy="1349058"/>
          </a:xfrm>
          <a:prstGeom prst="rect">
            <a:avLst/>
          </a:prstGeom>
          <a:solidFill>
            <a:srgbClr val="5C839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rgbClr val="526E7F"/>
              </a:solidFill>
              <a:effectLst/>
              <a:latin typeface="Arial" charset="0"/>
              <a:ea typeface="ＭＳ Ｐゴシック" charset="-128"/>
            </a:endParaRPr>
          </a:p>
        </p:txBody>
      </p:sp>
      <p:sp>
        <p:nvSpPr>
          <p:cNvPr id="6147" name="Rectangle 3"/>
          <p:cNvSpPr>
            <a:spLocks noGrp="1" noChangeArrowheads="1"/>
          </p:cNvSpPr>
          <p:nvPr>
            <p:ph type="subTitle" idx="1"/>
          </p:nvPr>
        </p:nvSpPr>
        <p:spPr>
          <a:xfrm>
            <a:off x="1531060" y="3111500"/>
            <a:ext cx="8788940" cy="2667000"/>
          </a:xfrm>
        </p:spPr>
        <p:txBody>
          <a:bodyPr lIns="0" rIns="0"/>
          <a:lstStyle>
            <a:lvl1pPr marL="0" indent="0" algn="l">
              <a:lnSpc>
                <a:spcPct val="100000"/>
              </a:lnSpc>
              <a:buFontTx/>
              <a:buNone/>
              <a:defRPr sz="3200">
                <a:solidFill>
                  <a:srgbClr val="3B687F"/>
                </a:solidFill>
              </a:defRPr>
            </a:lvl1pPr>
          </a:lstStyle>
          <a:p>
            <a:pPr lvl="0"/>
            <a:r>
              <a:rPr lang="de-DE" noProof="0"/>
              <a:t>Formatvorlage des Untertitelmasters durch Klicken bearbeiten</a:t>
            </a:r>
          </a:p>
        </p:txBody>
      </p:sp>
      <p:sp>
        <p:nvSpPr>
          <p:cNvPr id="6156" name="Rectangle 12"/>
          <p:cNvSpPr>
            <a:spLocks noGrp="1" noChangeArrowheads="1"/>
          </p:cNvSpPr>
          <p:nvPr>
            <p:ph type="ctrTitle" sz="quarter" hasCustomPrompt="1"/>
          </p:nvPr>
        </p:nvSpPr>
        <p:spPr>
          <a:xfrm>
            <a:off x="1531060" y="1535116"/>
            <a:ext cx="8788344" cy="1470025"/>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lstStyle>
            <a:lvl1pPr algn="l">
              <a:defRPr sz="4000" baseline="0">
                <a:solidFill>
                  <a:srgbClr val="3B687F"/>
                </a:solidFill>
              </a:defRPr>
            </a:lvl1pPr>
          </a:lstStyle>
          <a:p>
            <a:pPr lvl="0"/>
            <a:r>
              <a:rPr lang="de-DE" noProof="0"/>
              <a:t>Formatvorlage Titel durch klicken bearbeiten</a:t>
            </a:r>
          </a:p>
        </p:txBody>
      </p:sp>
      <p:pic>
        <p:nvPicPr>
          <p:cNvPr id="6170" name="Picture 26" descr="wappen_xl_sw"/>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78725" y="414814"/>
            <a:ext cx="1118935" cy="673100"/>
          </a:xfrm>
          <a:prstGeom prst="rect">
            <a:avLst/>
          </a:prstGeom>
          <a:noFill/>
          <a:extLst>
            <a:ext uri="{909E8E84-426E-40DD-AFC4-6F175D3DCCD1}">
              <a14:hiddenFill xmlns:a14="http://schemas.microsoft.com/office/drawing/2010/main">
                <a:solidFill>
                  <a:srgbClr val="FFFFFF"/>
                </a:solidFill>
              </a14:hiddenFill>
            </a:ext>
          </a:extLst>
        </p:spPr>
      </p:pic>
      <p:sp>
        <p:nvSpPr>
          <p:cNvPr id="6171" name="Text Box 27"/>
          <p:cNvSpPr txBox="1">
            <a:spLocks noChangeArrowheads="1"/>
          </p:cNvSpPr>
          <p:nvPr/>
        </p:nvSpPr>
        <p:spPr bwMode="auto">
          <a:xfrm>
            <a:off x="7510760" y="683102"/>
            <a:ext cx="2971128"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nSpc>
                <a:spcPct val="85000"/>
              </a:lnSpc>
            </a:pPr>
            <a:r>
              <a:rPr lang="de-DE" sz="1500">
                <a:solidFill>
                  <a:schemeClr val="bg1"/>
                </a:solidFill>
              </a:rPr>
              <a:t>Bayerisches Landesamt für</a:t>
            </a:r>
          </a:p>
          <a:p>
            <a:pPr>
              <a:lnSpc>
                <a:spcPct val="90000"/>
              </a:lnSpc>
            </a:pPr>
            <a:r>
              <a:rPr lang="de-DE" sz="1500">
                <a:solidFill>
                  <a:schemeClr val="bg1"/>
                </a:solidFill>
              </a:rPr>
              <a:t>Umwelt</a:t>
            </a:r>
          </a:p>
        </p:txBody>
      </p:sp>
      <p:sp>
        <p:nvSpPr>
          <p:cNvPr id="6174" name="Rectangle 30"/>
          <p:cNvSpPr>
            <a:spLocks noChangeArrowheads="1"/>
          </p:cNvSpPr>
          <p:nvPr userDrawn="1"/>
        </p:nvSpPr>
        <p:spPr bwMode="auto">
          <a:xfrm>
            <a:off x="-10161" y="1349058"/>
            <a:ext cx="10512000" cy="150812"/>
          </a:xfrm>
          <a:prstGeom prst="rect">
            <a:avLst/>
          </a:prstGeom>
          <a:solidFill>
            <a:srgbClr val="F9AA00"/>
          </a:solidFill>
          <a:ln>
            <a:noFill/>
          </a:ln>
          <a:effectLst/>
        </p:spPr>
        <p:txBody>
          <a:bodyPr wrap="none" anchor="ctr"/>
          <a:lstStyle/>
          <a:p>
            <a:endParaRPr lang="de-DE" sz="2400"/>
          </a:p>
        </p:txBody>
      </p:sp>
      <p:sp>
        <p:nvSpPr>
          <p:cNvPr id="8" name="Rechteck 7"/>
          <p:cNvSpPr/>
          <p:nvPr userDrawn="1"/>
        </p:nvSpPr>
        <p:spPr bwMode="auto">
          <a:xfrm>
            <a:off x="10475288" y="1349058"/>
            <a:ext cx="1728000" cy="5526000"/>
          </a:xfrm>
          <a:prstGeom prst="rect">
            <a:avLst/>
          </a:prstGeom>
          <a:solidFill>
            <a:srgbClr val="5C839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pic>
        <p:nvPicPr>
          <p:cNvPr id="14" name="Grafik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91948" y="857812"/>
            <a:ext cx="937004" cy="1006412"/>
          </a:xfrm>
          <a:prstGeom prst="rect">
            <a:avLst/>
          </a:prstGeom>
        </p:spPr>
      </p:pic>
      <p:pic>
        <p:nvPicPr>
          <p:cNvPr id="12" name="Grafik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5103" y="6030983"/>
            <a:ext cx="904353" cy="696102"/>
          </a:xfrm>
          <a:prstGeom prst="rect">
            <a:avLst/>
          </a:prstGeom>
        </p:spPr>
      </p:pic>
      <p:pic>
        <p:nvPicPr>
          <p:cNvPr id="2" name="Picture 4" descr="U:\Abt01\Ref13\Arbeitsbereich-A\GL\Publikationen\Faltblatt\UmweltThema\Themenübergreifend\IZU\17p145_IZU- KMU-08_17\Links\Logo_BIHK_4c.png">
            <a:extLst>
              <a:ext uri="{FF2B5EF4-FFF2-40B4-BE49-F238E27FC236}">
                <a16:creationId xmlns:a16="http://schemas.microsoft.com/office/drawing/2014/main" id="{A6F844C4-5948-131E-AA5F-5A6D2D7F96C6}"/>
              </a:ext>
            </a:extLst>
          </p:cNvPr>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531060" y="6222454"/>
            <a:ext cx="2523124" cy="5040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evor es losgeht_Bullets">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a:t>Titelmasterformat durch Klicken bearbeiten</a:t>
            </a:r>
          </a:p>
        </p:txBody>
      </p:sp>
      <p:sp>
        <p:nvSpPr>
          <p:cNvPr id="3" name="Inhaltsplatzhalter 2"/>
          <p:cNvSpPr>
            <a:spLocks noGrp="1"/>
          </p:cNvSpPr>
          <p:nvPr>
            <p:ph idx="1"/>
          </p:nvPr>
        </p:nvSpPr>
        <p:spPr>
          <a:xfrm>
            <a:off x="551384" y="1931197"/>
            <a:ext cx="5271532"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a:p>
        </p:txBody>
      </p:sp>
      <p:sp>
        <p:nvSpPr>
          <p:cNvPr id="7" name="Inhaltsplatzhalter 2"/>
          <p:cNvSpPr>
            <a:spLocks noGrp="1"/>
          </p:cNvSpPr>
          <p:nvPr>
            <p:ph idx="11"/>
          </p:nvPr>
        </p:nvSpPr>
        <p:spPr>
          <a:xfrm>
            <a:off x="6251514" y="1931197"/>
            <a:ext cx="5484106"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12" name="Rechteck 11">
            <a:extLst>
              <a:ext uri="{FF2B5EF4-FFF2-40B4-BE49-F238E27FC236}">
                <a16:creationId xmlns:a16="http://schemas.microsoft.com/office/drawing/2014/main" id="{9985AE39-CD81-9C10-F5AB-1638C16CDD8C}"/>
              </a:ext>
            </a:extLst>
          </p:cNvPr>
          <p:cNvSpPr/>
          <p:nvPr userDrawn="1"/>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endParaRPr lang="de-DE" sz="1400" b="1">
              <a:solidFill>
                <a:schemeClr val="bg1"/>
              </a:solidFill>
            </a:endParaRPr>
          </a:p>
        </p:txBody>
      </p:sp>
      <p:sp>
        <p:nvSpPr>
          <p:cNvPr id="13" name="Rechteck 12">
            <a:extLst>
              <a:ext uri="{FF2B5EF4-FFF2-40B4-BE49-F238E27FC236}">
                <a16:creationId xmlns:a16="http://schemas.microsoft.com/office/drawing/2014/main" id="{42D78ACD-E238-940B-5317-D882ED79C2FE}"/>
              </a:ext>
            </a:extLst>
          </p:cNvPr>
          <p:cNvSpPr/>
          <p:nvPr userDrawn="1"/>
        </p:nvSpPr>
        <p:spPr bwMode="auto">
          <a:xfrm>
            <a:off x="6251514" y="1617146"/>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endParaRPr lang="de-DE" sz="1400" b="1">
              <a:solidFill>
                <a:schemeClr val="bg1"/>
              </a:solidFill>
            </a:endParaRPr>
          </a:p>
        </p:txBody>
      </p:sp>
      <p:sp>
        <p:nvSpPr>
          <p:cNvPr id="14" name="Textfeld 13">
            <a:extLst>
              <a:ext uri="{FF2B5EF4-FFF2-40B4-BE49-F238E27FC236}">
                <a16:creationId xmlns:a16="http://schemas.microsoft.com/office/drawing/2014/main" id="{2EB73754-6E0F-F46D-1948-3545D1DD4944}"/>
              </a:ext>
            </a:extLst>
          </p:cNvPr>
          <p:cNvSpPr txBox="1"/>
          <p:nvPr userDrawn="1"/>
        </p:nvSpPr>
        <p:spPr>
          <a:xfrm>
            <a:off x="1055440" y="260326"/>
            <a:ext cx="3384376" cy="338554"/>
          </a:xfrm>
          <a:prstGeom prst="rect">
            <a:avLst/>
          </a:prstGeom>
          <a:noFill/>
        </p:spPr>
        <p:txBody>
          <a:bodyPr wrap="square">
            <a:spAutoFit/>
          </a:bodyPr>
          <a:lstStyle>
            <a:defPPr>
              <a:defRPr lang="de-DE"/>
            </a:defPPr>
            <a:lvl1pPr algn="l">
              <a:defRPr sz="1600" b="1">
                <a:solidFill>
                  <a:srgbClr val="4B6E28"/>
                </a:solidFill>
              </a:defRPr>
            </a:lvl1pPr>
          </a:lstStyle>
          <a:p>
            <a:pPr lvl="0"/>
            <a:r>
              <a:rPr lang="de-DE"/>
              <a:t>Bevor es losgeht</a:t>
            </a:r>
          </a:p>
        </p:txBody>
      </p:sp>
      <p:pic>
        <p:nvPicPr>
          <p:cNvPr id="5" name="Grafik 4" descr="Änderungen &amp; Schneider mit einfarbiger Füllung">
            <a:extLst>
              <a:ext uri="{FF2B5EF4-FFF2-40B4-BE49-F238E27FC236}">
                <a16:creationId xmlns:a16="http://schemas.microsoft.com/office/drawing/2014/main" id="{B1E3AC0E-7A15-F6B6-46EC-C5D8E9F6B55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Fußzeilenplatzhalter 3">
            <a:extLst>
              <a:ext uri="{FF2B5EF4-FFF2-40B4-BE49-F238E27FC236}">
                <a16:creationId xmlns:a16="http://schemas.microsoft.com/office/drawing/2014/main" id="{058E3A27-1254-1E7E-0601-AD91C885DC45}"/>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580745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Schritt 1_Tex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a:t>Titelmasterformat durch Klicken bearbeiten</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55440" y="260326"/>
            <a:ext cx="5760640" cy="584775"/>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sz="1600" b="1" kern="1200">
                <a:solidFill>
                  <a:srgbClr val="4B6E28"/>
                </a:solidFill>
                <a:latin typeface="Arial" charset="0"/>
                <a:ea typeface="ＭＳ Ｐゴシック" charset="-128"/>
                <a:cs typeface="+mn-cs"/>
              </a:rPr>
              <a:t>Schritt</a:t>
            </a:r>
            <a:r>
              <a:rPr lang="de-DE" sz="1600" b="1">
                <a:solidFill>
                  <a:srgbClr val="4B6E28"/>
                </a:solidFill>
              </a:rPr>
              <a:t> 1: Orientierung schaffen &amp; Prozess vorbereiten</a:t>
            </a:r>
          </a:p>
          <a:p>
            <a:pPr marL="0" marR="0" lvl="0" indent="0" algn="l" defTabSz="914400" rtl="0" eaLnBrk="0" fontAlgn="base" latinLnBrk="0" hangingPunct="0">
              <a:lnSpc>
                <a:spcPct val="100000"/>
              </a:lnSpc>
              <a:spcBef>
                <a:spcPct val="0"/>
              </a:spcBef>
              <a:spcAft>
                <a:spcPct val="0"/>
              </a:spcAft>
              <a:buClrTx/>
              <a:buSzTx/>
              <a:buFontTx/>
              <a:buNone/>
              <a:tabLst/>
              <a:defRPr/>
            </a:pPr>
            <a:endParaRPr lang="de-DE" sz="1600" b="1">
              <a:solidFill>
                <a:srgbClr val="4B6E28"/>
              </a:solidFill>
            </a:endParaRPr>
          </a:p>
        </p:txBody>
      </p:sp>
      <p:pic>
        <p:nvPicPr>
          <p:cNvPr id="9" name="Grafik 8" descr="Änderungen &amp; Schneider mit einfarbiger Füllung">
            <a:extLst>
              <a:ext uri="{FF2B5EF4-FFF2-40B4-BE49-F238E27FC236}">
                <a16:creationId xmlns:a16="http://schemas.microsoft.com/office/drawing/2014/main" id="{B261F010-4CEC-7C2D-EE3E-B4D535A6BD0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Fußzeilenplatzhalter 3">
            <a:extLst>
              <a:ext uri="{FF2B5EF4-FFF2-40B4-BE49-F238E27FC236}">
                <a16:creationId xmlns:a16="http://schemas.microsoft.com/office/drawing/2014/main" id="{8EE2DA1F-09E4-945C-5BB3-69713DF77355}"/>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4085326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chritt 1_Bullets">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a:t>Titelmasterformat durch Klicken bearbeiten</a:t>
            </a:r>
          </a:p>
        </p:txBody>
      </p:sp>
      <p:sp>
        <p:nvSpPr>
          <p:cNvPr id="3" name="Inhaltsplatzhalter 2"/>
          <p:cNvSpPr>
            <a:spLocks noGrp="1"/>
          </p:cNvSpPr>
          <p:nvPr>
            <p:ph idx="1"/>
          </p:nvPr>
        </p:nvSpPr>
        <p:spPr>
          <a:xfrm>
            <a:off x="551384" y="1931197"/>
            <a:ext cx="5271532"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a:p>
        </p:txBody>
      </p:sp>
      <p:sp>
        <p:nvSpPr>
          <p:cNvPr id="7" name="Inhaltsplatzhalter 2"/>
          <p:cNvSpPr>
            <a:spLocks noGrp="1"/>
          </p:cNvSpPr>
          <p:nvPr>
            <p:ph idx="11"/>
          </p:nvPr>
        </p:nvSpPr>
        <p:spPr>
          <a:xfrm>
            <a:off x="6251514" y="1931197"/>
            <a:ext cx="5484106"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12" name="Rechteck 11">
            <a:extLst>
              <a:ext uri="{FF2B5EF4-FFF2-40B4-BE49-F238E27FC236}">
                <a16:creationId xmlns:a16="http://schemas.microsoft.com/office/drawing/2014/main" id="{9985AE39-CD81-9C10-F5AB-1638C16CDD8C}"/>
              </a:ext>
            </a:extLst>
          </p:cNvPr>
          <p:cNvSpPr/>
          <p:nvPr userDrawn="1"/>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endParaRPr lang="de-DE" sz="1400" b="1">
              <a:solidFill>
                <a:schemeClr val="bg1"/>
              </a:solidFill>
            </a:endParaRPr>
          </a:p>
        </p:txBody>
      </p:sp>
      <p:sp>
        <p:nvSpPr>
          <p:cNvPr id="13" name="Rechteck 12">
            <a:extLst>
              <a:ext uri="{FF2B5EF4-FFF2-40B4-BE49-F238E27FC236}">
                <a16:creationId xmlns:a16="http://schemas.microsoft.com/office/drawing/2014/main" id="{42D78ACD-E238-940B-5317-D882ED79C2FE}"/>
              </a:ext>
            </a:extLst>
          </p:cNvPr>
          <p:cNvSpPr/>
          <p:nvPr userDrawn="1"/>
        </p:nvSpPr>
        <p:spPr bwMode="auto">
          <a:xfrm>
            <a:off x="6251514" y="1617146"/>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endParaRPr lang="de-DE" sz="1400" b="1">
              <a:solidFill>
                <a:schemeClr val="bg1"/>
              </a:solidFill>
            </a:endParaRPr>
          </a:p>
        </p:txBody>
      </p:sp>
      <p:pic>
        <p:nvPicPr>
          <p:cNvPr id="9" name="Grafik 8" descr="Änderungen &amp; Schneider mit einfarbiger Füllung">
            <a:extLst>
              <a:ext uri="{FF2B5EF4-FFF2-40B4-BE49-F238E27FC236}">
                <a16:creationId xmlns:a16="http://schemas.microsoft.com/office/drawing/2014/main" id="{C16568C7-9C0B-4358-7D1E-249800356A4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Textfeld 5">
            <a:extLst>
              <a:ext uri="{FF2B5EF4-FFF2-40B4-BE49-F238E27FC236}">
                <a16:creationId xmlns:a16="http://schemas.microsoft.com/office/drawing/2014/main" id="{AF56E181-7481-4AA0-3EB2-5925F453C114}"/>
              </a:ext>
            </a:extLst>
          </p:cNvPr>
          <p:cNvSpPr txBox="1"/>
          <p:nvPr userDrawn="1"/>
        </p:nvSpPr>
        <p:spPr>
          <a:xfrm>
            <a:off x="1055440" y="260326"/>
            <a:ext cx="6480720" cy="338554"/>
          </a:xfrm>
          <a:prstGeom prst="rect">
            <a:avLst/>
          </a:prstGeom>
          <a:noFill/>
        </p:spPr>
        <p:txBody>
          <a:bodyPr wrap="square">
            <a:spAutoFit/>
          </a:bodyPr>
          <a:lstStyle/>
          <a:p>
            <a:pPr algn="l"/>
            <a:r>
              <a:rPr lang="de-DE" sz="1600" b="1" kern="1200">
                <a:solidFill>
                  <a:srgbClr val="4B6E28"/>
                </a:solidFill>
                <a:latin typeface="Arial" charset="0"/>
                <a:ea typeface="ＭＳ Ｐゴシック" charset="-128"/>
                <a:cs typeface="+mn-cs"/>
              </a:rPr>
              <a:t>Schritt</a:t>
            </a:r>
            <a:r>
              <a:rPr lang="de-DE" sz="1600" b="1">
                <a:solidFill>
                  <a:srgbClr val="4B6E28"/>
                </a:solidFill>
              </a:rPr>
              <a:t> 1: Orientierung schaffen &amp; Prozess vorbereiten</a:t>
            </a:r>
          </a:p>
        </p:txBody>
      </p:sp>
      <p:sp>
        <p:nvSpPr>
          <p:cNvPr id="5" name="Fußzeilenplatzhalter 3">
            <a:extLst>
              <a:ext uri="{FF2B5EF4-FFF2-40B4-BE49-F238E27FC236}">
                <a16:creationId xmlns:a16="http://schemas.microsoft.com/office/drawing/2014/main" id="{E42E66CE-F19F-BA4A-E18E-2815A4C4EE9B}"/>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5863617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Schritt 2_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51384" y="935038"/>
            <a:ext cx="11256616" cy="500062"/>
          </a:xfrm>
        </p:spPr>
        <p:txBody>
          <a:bodyPr lIns="0" rIns="0"/>
          <a:lstStyle>
            <a:lvl1pPr>
              <a:defRPr/>
            </a:lvl1pPr>
          </a:lstStyle>
          <a:p>
            <a:r>
              <a:rPr lang="de-DE"/>
              <a:t>Verantwortung  </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42032" y="260326"/>
            <a:ext cx="7797168" cy="584775"/>
          </a:xfrm>
          <a:prstGeom prst="rect">
            <a:avLst/>
          </a:prstGeom>
          <a:noFill/>
        </p:spPr>
        <p:txBody>
          <a:bodyPr wrap="square">
            <a:spAutoFit/>
          </a:bodyPr>
          <a:lstStyle>
            <a:defPPr>
              <a:defRPr lang="de-DE"/>
            </a:defPPr>
            <a:lvl1pPr lvl="0" algn="l">
              <a:defRPr sz="1600" b="1">
                <a:solidFill>
                  <a:srgbClr val="4B6E28"/>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a:t>Schritt 2: Themen eingrenzen &amp; Offenlegungspflichten identifizieren</a:t>
            </a:r>
          </a:p>
          <a:p>
            <a:pPr marL="0" marR="0" lvl="0" indent="0" algn="l" defTabSz="914400" rtl="0" eaLnBrk="0" fontAlgn="base" latinLnBrk="0" hangingPunct="0">
              <a:lnSpc>
                <a:spcPct val="100000"/>
              </a:lnSpc>
              <a:spcBef>
                <a:spcPct val="0"/>
              </a:spcBef>
              <a:spcAft>
                <a:spcPct val="0"/>
              </a:spcAft>
              <a:buClrTx/>
              <a:buSzTx/>
              <a:buFontTx/>
              <a:buNone/>
              <a:tabLst/>
              <a:defRPr/>
            </a:pPr>
            <a:endParaRPr lang="de-DE"/>
          </a:p>
        </p:txBody>
      </p:sp>
      <p:pic>
        <p:nvPicPr>
          <p:cNvPr id="6" name="Grafik 5" descr="Änderungen &amp; Schneider mit einfarbiger Füllung">
            <a:extLst>
              <a:ext uri="{FF2B5EF4-FFF2-40B4-BE49-F238E27FC236}">
                <a16:creationId xmlns:a16="http://schemas.microsoft.com/office/drawing/2014/main" id="{7783F12F-82E9-2F58-5BA8-E2F51B7678E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7" name="Fußzeilenplatzhalter 3">
            <a:extLst>
              <a:ext uri="{FF2B5EF4-FFF2-40B4-BE49-F238E27FC236}">
                <a16:creationId xmlns:a16="http://schemas.microsoft.com/office/drawing/2014/main" id="{D01F7779-85F0-C924-7CF7-44FDD8240BDA}"/>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8206573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chritt 2_Bullets">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a:t>Titelmasterformat durch Klicken bearbeiten</a:t>
            </a:r>
          </a:p>
        </p:txBody>
      </p:sp>
      <p:sp>
        <p:nvSpPr>
          <p:cNvPr id="3" name="Inhaltsplatzhalter 2"/>
          <p:cNvSpPr>
            <a:spLocks noGrp="1"/>
          </p:cNvSpPr>
          <p:nvPr>
            <p:ph idx="1"/>
          </p:nvPr>
        </p:nvSpPr>
        <p:spPr>
          <a:xfrm>
            <a:off x="551384" y="1931197"/>
            <a:ext cx="5271532"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a:p>
        </p:txBody>
      </p:sp>
      <p:sp>
        <p:nvSpPr>
          <p:cNvPr id="7" name="Inhaltsplatzhalter 2"/>
          <p:cNvSpPr>
            <a:spLocks noGrp="1"/>
          </p:cNvSpPr>
          <p:nvPr>
            <p:ph idx="11"/>
          </p:nvPr>
        </p:nvSpPr>
        <p:spPr>
          <a:xfrm>
            <a:off x="6251514" y="1931197"/>
            <a:ext cx="5484106"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12" name="Rechteck 11">
            <a:extLst>
              <a:ext uri="{FF2B5EF4-FFF2-40B4-BE49-F238E27FC236}">
                <a16:creationId xmlns:a16="http://schemas.microsoft.com/office/drawing/2014/main" id="{9985AE39-CD81-9C10-F5AB-1638C16CDD8C}"/>
              </a:ext>
            </a:extLst>
          </p:cNvPr>
          <p:cNvSpPr/>
          <p:nvPr userDrawn="1"/>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a:solidFill>
                  <a:schemeClr val="bg1"/>
                </a:solidFill>
              </a:rPr>
              <a:t>Titel 1</a:t>
            </a:r>
          </a:p>
        </p:txBody>
      </p:sp>
      <p:sp>
        <p:nvSpPr>
          <p:cNvPr id="13" name="Rechteck 12">
            <a:extLst>
              <a:ext uri="{FF2B5EF4-FFF2-40B4-BE49-F238E27FC236}">
                <a16:creationId xmlns:a16="http://schemas.microsoft.com/office/drawing/2014/main" id="{42D78ACD-E238-940B-5317-D882ED79C2FE}"/>
              </a:ext>
            </a:extLst>
          </p:cNvPr>
          <p:cNvSpPr/>
          <p:nvPr userDrawn="1"/>
        </p:nvSpPr>
        <p:spPr bwMode="auto">
          <a:xfrm>
            <a:off x="6251514" y="1617146"/>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a:solidFill>
                  <a:schemeClr val="bg1"/>
                </a:solidFill>
              </a:rPr>
              <a:t>Titel 2</a:t>
            </a:r>
          </a:p>
        </p:txBody>
      </p:sp>
      <p:sp>
        <p:nvSpPr>
          <p:cNvPr id="9" name="Textfeld 8">
            <a:extLst>
              <a:ext uri="{FF2B5EF4-FFF2-40B4-BE49-F238E27FC236}">
                <a16:creationId xmlns:a16="http://schemas.microsoft.com/office/drawing/2014/main" id="{8ADDA2AD-2DA9-72C4-B072-0666BFBEC370}"/>
              </a:ext>
            </a:extLst>
          </p:cNvPr>
          <p:cNvSpPr txBox="1"/>
          <p:nvPr userDrawn="1"/>
        </p:nvSpPr>
        <p:spPr>
          <a:xfrm>
            <a:off x="1042031" y="260326"/>
            <a:ext cx="7672477"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a:t>Schritt 2: Themen eingrenzen &amp; Offenlegungspflichten identifizieren</a:t>
            </a:r>
          </a:p>
        </p:txBody>
      </p:sp>
      <p:pic>
        <p:nvPicPr>
          <p:cNvPr id="5" name="Grafik 4" descr="Änderungen &amp; Schneider mit einfarbiger Füllung">
            <a:extLst>
              <a:ext uri="{FF2B5EF4-FFF2-40B4-BE49-F238E27FC236}">
                <a16:creationId xmlns:a16="http://schemas.microsoft.com/office/drawing/2014/main" id="{0B313C04-1A96-AF12-0FC6-443B22953BF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Fußzeilenplatzhalter 3">
            <a:extLst>
              <a:ext uri="{FF2B5EF4-FFF2-40B4-BE49-F238E27FC236}">
                <a16:creationId xmlns:a16="http://schemas.microsoft.com/office/drawing/2014/main" id="{32C6E4BB-9713-E352-2AA5-94ACCCBA629F}"/>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9365636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Schritt 3_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51384" y="935038"/>
            <a:ext cx="11256616" cy="500062"/>
          </a:xfrm>
        </p:spPr>
        <p:txBody>
          <a:bodyPr lIns="0" rIns="0"/>
          <a:lstStyle>
            <a:lvl1pPr>
              <a:defRPr/>
            </a:lvl1pPr>
          </a:lstStyle>
          <a:p>
            <a:r>
              <a:rPr lang="de-DE"/>
              <a:t>Übersicht Anforderungen </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55439" y="260326"/>
            <a:ext cx="5616625"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a:t>Schritt 3: Daten erfassen &amp; strukturieren</a:t>
            </a:r>
          </a:p>
        </p:txBody>
      </p:sp>
      <p:pic>
        <p:nvPicPr>
          <p:cNvPr id="6" name="Grafik 5" descr="Änderungen &amp; Schneider mit einfarbiger Füllung">
            <a:extLst>
              <a:ext uri="{FF2B5EF4-FFF2-40B4-BE49-F238E27FC236}">
                <a16:creationId xmlns:a16="http://schemas.microsoft.com/office/drawing/2014/main" id="{41250B6D-C9BF-4ADC-B3A9-0417067BBB7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7" name="Fußzeilenplatzhalter 3">
            <a:extLst>
              <a:ext uri="{FF2B5EF4-FFF2-40B4-BE49-F238E27FC236}">
                <a16:creationId xmlns:a16="http://schemas.microsoft.com/office/drawing/2014/main" id="{EB801B62-2C30-88ED-9108-343CDA3E356B}"/>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9933792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chritt 3_Bullets">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a:t>Titelmasterformat durch Klicken bearbeiten</a:t>
            </a:r>
          </a:p>
        </p:txBody>
      </p:sp>
      <p:sp>
        <p:nvSpPr>
          <p:cNvPr id="3" name="Inhaltsplatzhalter 2"/>
          <p:cNvSpPr>
            <a:spLocks noGrp="1"/>
          </p:cNvSpPr>
          <p:nvPr>
            <p:ph idx="1"/>
          </p:nvPr>
        </p:nvSpPr>
        <p:spPr>
          <a:xfrm>
            <a:off x="551384" y="1931197"/>
            <a:ext cx="5271532"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a:p>
        </p:txBody>
      </p:sp>
      <p:sp>
        <p:nvSpPr>
          <p:cNvPr id="7" name="Inhaltsplatzhalter 2"/>
          <p:cNvSpPr>
            <a:spLocks noGrp="1"/>
          </p:cNvSpPr>
          <p:nvPr>
            <p:ph idx="11"/>
          </p:nvPr>
        </p:nvSpPr>
        <p:spPr>
          <a:xfrm>
            <a:off x="6251514" y="1931197"/>
            <a:ext cx="5484106"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12" name="Rechteck 11">
            <a:extLst>
              <a:ext uri="{FF2B5EF4-FFF2-40B4-BE49-F238E27FC236}">
                <a16:creationId xmlns:a16="http://schemas.microsoft.com/office/drawing/2014/main" id="{9985AE39-CD81-9C10-F5AB-1638C16CDD8C}"/>
              </a:ext>
            </a:extLst>
          </p:cNvPr>
          <p:cNvSpPr/>
          <p:nvPr userDrawn="1"/>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a:solidFill>
                  <a:schemeClr val="bg1"/>
                </a:solidFill>
              </a:rPr>
              <a:t>Titel 1</a:t>
            </a:r>
          </a:p>
        </p:txBody>
      </p:sp>
      <p:sp>
        <p:nvSpPr>
          <p:cNvPr id="13" name="Rechteck 12">
            <a:extLst>
              <a:ext uri="{FF2B5EF4-FFF2-40B4-BE49-F238E27FC236}">
                <a16:creationId xmlns:a16="http://schemas.microsoft.com/office/drawing/2014/main" id="{42D78ACD-E238-940B-5317-D882ED79C2FE}"/>
              </a:ext>
            </a:extLst>
          </p:cNvPr>
          <p:cNvSpPr/>
          <p:nvPr userDrawn="1"/>
        </p:nvSpPr>
        <p:spPr bwMode="auto">
          <a:xfrm>
            <a:off x="6251514" y="1617146"/>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a:solidFill>
                  <a:schemeClr val="bg1"/>
                </a:solidFill>
              </a:rPr>
              <a:t>Titel 2</a:t>
            </a:r>
          </a:p>
        </p:txBody>
      </p:sp>
      <p:sp>
        <p:nvSpPr>
          <p:cNvPr id="9" name="Textfeld 8">
            <a:extLst>
              <a:ext uri="{FF2B5EF4-FFF2-40B4-BE49-F238E27FC236}">
                <a16:creationId xmlns:a16="http://schemas.microsoft.com/office/drawing/2014/main" id="{6B59B577-2C94-8348-F77C-A2395ADA2495}"/>
              </a:ext>
            </a:extLst>
          </p:cNvPr>
          <p:cNvSpPr txBox="1"/>
          <p:nvPr userDrawn="1"/>
        </p:nvSpPr>
        <p:spPr>
          <a:xfrm>
            <a:off x="1055439" y="260326"/>
            <a:ext cx="5616625"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a:t>Schritt 3: Daten erfassen &amp; strukturieren</a:t>
            </a:r>
          </a:p>
        </p:txBody>
      </p:sp>
      <p:pic>
        <p:nvPicPr>
          <p:cNvPr id="5" name="Grafik 4" descr="Änderungen &amp; Schneider mit einfarbiger Füllung">
            <a:extLst>
              <a:ext uri="{FF2B5EF4-FFF2-40B4-BE49-F238E27FC236}">
                <a16:creationId xmlns:a16="http://schemas.microsoft.com/office/drawing/2014/main" id="{DA174CC3-C6FF-BE3F-0BD5-0534F17D346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Fußzeilenplatzhalter 3">
            <a:extLst>
              <a:ext uri="{FF2B5EF4-FFF2-40B4-BE49-F238E27FC236}">
                <a16:creationId xmlns:a16="http://schemas.microsoft.com/office/drawing/2014/main" id="{6E0A4E1D-405B-C149-FD6D-2C4EA9A64D62}"/>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5902496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Schritt 4_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51384" y="935038"/>
            <a:ext cx="11256616" cy="500062"/>
          </a:xfrm>
        </p:spPr>
        <p:txBody>
          <a:bodyPr lIns="0" rIns="0"/>
          <a:lstStyle/>
          <a:p>
            <a:r>
              <a:rPr lang="de-DE"/>
              <a:t>Bestandsaufnahme </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55440" y="260326"/>
            <a:ext cx="4752528" cy="338554"/>
          </a:xfrm>
          <a:prstGeom prst="rect">
            <a:avLst/>
          </a:prstGeom>
          <a:noFill/>
        </p:spPr>
        <p:txBody>
          <a:bodyPr wrap="square">
            <a:spAutoFit/>
          </a:bodyPr>
          <a:lstStyle>
            <a:defPPr>
              <a:defRPr lang="de-DE"/>
            </a:defPPr>
            <a:lvl1pPr lvl="0" algn="l">
              <a:defRPr sz="1600" b="1">
                <a:solidFill>
                  <a:srgbClr val="4B6E28"/>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a:t>Schritt 4: </a:t>
            </a:r>
            <a:r>
              <a:rPr lang="de-DE" sz="1600">
                <a:solidFill>
                  <a:srgbClr val="4B6E28"/>
                </a:solidFill>
              </a:rPr>
              <a:t>Bericht strukturieren &amp; schreiben </a:t>
            </a:r>
            <a:endParaRPr kumimoji="0" lang="de-DE" sz="1600" b="0" i="0" u="none" strike="noStrike" kern="1200" cap="none" spc="0" normalizeH="0" baseline="0" noProof="0">
              <a:ln>
                <a:noFill/>
              </a:ln>
              <a:solidFill>
                <a:srgbClr val="4B6E28"/>
              </a:solidFill>
              <a:effectLst/>
              <a:uLnTx/>
              <a:uFillTx/>
              <a:latin typeface="Arial" charset="0"/>
              <a:ea typeface="ＭＳ Ｐゴシック" charset="-128"/>
              <a:cs typeface="+mn-cs"/>
            </a:endParaRPr>
          </a:p>
        </p:txBody>
      </p:sp>
      <p:pic>
        <p:nvPicPr>
          <p:cNvPr id="6" name="Grafik 5" descr="Änderungen &amp; Schneider mit einfarbiger Füllung">
            <a:extLst>
              <a:ext uri="{FF2B5EF4-FFF2-40B4-BE49-F238E27FC236}">
                <a16:creationId xmlns:a16="http://schemas.microsoft.com/office/drawing/2014/main" id="{D174ACAE-9725-577E-1159-665D29AECD9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7" name="Fußzeilenplatzhalter 3">
            <a:extLst>
              <a:ext uri="{FF2B5EF4-FFF2-40B4-BE49-F238E27FC236}">
                <a16:creationId xmlns:a16="http://schemas.microsoft.com/office/drawing/2014/main" id="{8A88DBA2-ABFD-6F66-42E6-267226E2FB98}"/>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1662122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chritt 4_Bullets">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a:t>Titelmasterformat durch Klicken bearbeiten</a:t>
            </a:r>
          </a:p>
        </p:txBody>
      </p:sp>
      <p:sp>
        <p:nvSpPr>
          <p:cNvPr id="3" name="Inhaltsplatzhalter 2"/>
          <p:cNvSpPr>
            <a:spLocks noGrp="1"/>
          </p:cNvSpPr>
          <p:nvPr>
            <p:ph idx="1"/>
          </p:nvPr>
        </p:nvSpPr>
        <p:spPr>
          <a:xfrm>
            <a:off x="551384" y="1931197"/>
            <a:ext cx="5271532"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a:p>
        </p:txBody>
      </p:sp>
      <p:sp>
        <p:nvSpPr>
          <p:cNvPr id="7" name="Inhaltsplatzhalter 2"/>
          <p:cNvSpPr>
            <a:spLocks noGrp="1"/>
          </p:cNvSpPr>
          <p:nvPr>
            <p:ph idx="11"/>
          </p:nvPr>
        </p:nvSpPr>
        <p:spPr>
          <a:xfrm>
            <a:off x="6251514" y="1931197"/>
            <a:ext cx="5484106"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12" name="Rechteck 11">
            <a:extLst>
              <a:ext uri="{FF2B5EF4-FFF2-40B4-BE49-F238E27FC236}">
                <a16:creationId xmlns:a16="http://schemas.microsoft.com/office/drawing/2014/main" id="{9985AE39-CD81-9C10-F5AB-1638C16CDD8C}"/>
              </a:ext>
            </a:extLst>
          </p:cNvPr>
          <p:cNvSpPr/>
          <p:nvPr userDrawn="1"/>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a:solidFill>
                  <a:schemeClr val="bg1"/>
                </a:solidFill>
              </a:rPr>
              <a:t>Titel 1</a:t>
            </a:r>
          </a:p>
        </p:txBody>
      </p:sp>
      <p:sp>
        <p:nvSpPr>
          <p:cNvPr id="13" name="Rechteck 12">
            <a:extLst>
              <a:ext uri="{FF2B5EF4-FFF2-40B4-BE49-F238E27FC236}">
                <a16:creationId xmlns:a16="http://schemas.microsoft.com/office/drawing/2014/main" id="{42D78ACD-E238-940B-5317-D882ED79C2FE}"/>
              </a:ext>
            </a:extLst>
          </p:cNvPr>
          <p:cNvSpPr/>
          <p:nvPr userDrawn="1"/>
        </p:nvSpPr>
        <p:spPr bwMode="auto">
          <a:xfrm>
            <a:off x="6251514" y="1617146"/>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a:solidFill>
                  <a:schemeClr val="bg1"/>
                </a:solidFill>
              </a:rPr>
              <a:t>Titel 2</a:t>
            </a:r>
          </a:p>
        </p:txBody>
      </p:sp>
      <p:sp>
        <p:nvSpPr>
          <p:cNvPr id="9" name="Textfeld 8">
            <a:extLst>
              <a:ext uri="{FF2B5EF4-FFF2-40B4-BE49-F238E27FC236}">
                <a16:creationId xmlns:a16="http://schemas.microsoft.com/office/drawing/2014/main" id="{C309AE4A-2BF7-4592-CA36-E71828367ED0}"/>
              </a:ext>
            </a:extLst>
          </p:cNvPr>
          <p:cNvSpPr txBox="1"/>
          <p:nvPr userDrawn="1"/>
        </p:nvSpPr>
        <p:spPr>
          <a:xfrm>
            <a:off x="1055440" y="260326"/>
            <a:ext cx="4752528" cy="338554"/>
          </a:xfrm>
          <a:prstGeom prst="rect">
            <a:avLst/>
          </a:prstGeom>
          <a:noFill/>
        </p:spPr>
        <p:txBody>
          <a:bodyPr wrap="square">
            <a:spAutoFit/>
          </a:bodyPr>
          <a:lstStyle>
            <a:defPPr>
              <a:defRPr lang="de-DE"/>
            </a:defPPr>
            <a:lvl1pPr lvl="0" algn="l">
              <a:defRPr sz="1600" b="1">
                <a:solidFill>
                  <a:srgbClr val="4B6E28"/>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a:t>Schritt 4: </a:t>
            </a:r>
            <a:r>
              <a:rPr lang="de-DE" sz="1600">
                <a:solidFill>
                  <a:srgbClr val="4B6E28"/>
                </a:solidFill>
              </a:rPr>
              <a:t>Bericht strukturieren &amp; schreiben </a:t>
            </a:r>
            <a:endParaRPr kumimoji="0" lang="de-DE" sz="1600" b="0" i="0" u="none" strike="noStrike" kern="1200" cap="none" spc="0" normalizeH="0" baseline="0" noProof="0">
              <a:ln>
                <a:noFill/>
              </a:ln>
              <a:solidFill>
                <a:srgbClr val="4B6E28"/>
              </a:solidFill>
              <a:effectLst/>
              <a:uLnTx/>
              <a:uFillTx/>
              <a:latin typeface="Arial" charset="0"/>
              <a:ea typeface="ＭＳ Ｐゴシック" charset="-128"/>
              <a:cs typeface="+mn-cs"/>
            </a:endParaRPr>
          </a:p>
        </p:txBody>
      </p:sp>
      <p:pic>
        <p:nvPicPr>
          <p:cNvPr id="5" name="Grafik 4" descr="Änderungen &amp; Schneider mit einfarbiger Füllung">
            <a:extLst>
              <a:ext uri="{FF2B5EF4-FFF2-40B4-BE49-F238E27FC236}">
                <a16:creationId xmlns:a16="http://schemas.microsoft.com/office/drawing/2014/main" id="{5E7BB84A-8195-157D-481A-45CA3341C55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Fußzeilenplatzhalter 3">
            <a:extLst>
              <a:ext uri="{FF2B5EF4-FFF2-40B4-BE49-F238E27FC236}">
                <a16:creationId xmlns:a16="http://schemas.microsoft.com/office/drawing/2014/main" id="{C40ABE6F-3A71-F848-3C11-5FF5DA31A939}"/>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0501675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Schritt 5_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51384" y="935038"/>
            <a:ext cx="11256616" cy="500062"/>
          </a:xfrm>
        </p:spPr>
        <p:txBody>
          <a:bodyPr lIns="0" rIns="0"/>
          <a:lstStyle>
            <a:lvl1pPr>
              <a:defRPr/>
            </a:lvl1pPr>
          </a:lstStyle>
          <a:p>
            <a:r>
              <a:rPr lang="de-DE"/>
              <a:t>Wesentlichkeit  </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55440" y="260326"/>
            <a:ext cx="4608512"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a:t>Schritt 5: Bericht kommunizieren &amp; nutzen</a:t>
            </a:r>
          </a:p>
        </p:txBody>
      </p:sp>
      <p:pic>
        <p:nvPicPr>
          <p:cNvPr id="6" name="Grafik 5" descr="Änderungen &amp; Schneider mit einfarbiger Füllung">
            <a:extLst>
              <a:ext uri="{FF2B5EF4-FFF2-40B4-BE49-F238E27FC236}">
                <a16:creationId xmlns:a16="http://schemas.microsoft.com/office/drawing/2014/main" id="{366703CC-A5CA-119D-6009-5EE6246E31A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7" name="Fußzeilenplatzhalter 3">
            <a:extLst>
              <a:ext uri="{FF2B5EF4-FFF2-40B4-BE49-F238E27FC236}">
                <a16:creationId xmlns:a16="http://schemas.microsoft.com/office/drawing/2014/main" id="{6ED10B94-37C1-9140-B22A-AAC3C6392111}"/>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415436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rennfolie Zahl-Bildplatzhalter 01">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581B5379-3A94-4D31-B5BB-D0437420C10C}"/>
              </a:ext>
            </a:extLst>
          </p:cNvPr>
          <p:cNvSpPr/>
          <p:nvPr userDrawn="1"/>
        </p:nvSpPr>
        <p:spPr>
          <a:xfrm>
            <a:off x="0" y="0"/>
            <a:ext cx="12192000" cy="6858000"/>
          </a:xfrm>
          <a:prstGeom prst="rect">
            <a:avLst/>
          </a:prstGeom>
          <a:solidFill>
            <a:srgbClr val="5B83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Bildplatzhalter 14">
            <a:extLst>
              <a:ext uri="{FF2B5EF4-FFF2-40B4-BE49-F238E27FC236}">
                <a16:creationId xmlns:a16="http://schemas.microsoft.com/office/drawing/2014/main" id="{F3A21B8E-DB9A-4C1E-A79D-3A75A7C68328}"/>
              </a:ext>
            </a:extLst>
          </p:cNvPr>
          <p:cNvSpPr>
            <a:spLocks noGrp="1"/>
          </p:cNvSpPr>
          <p:nvPr>
            <p:ph type="pic" sz="quarter" idx="12"/>
          </p:nvPr>
        </p:nvSpPr>
        <p:spPr>
          <a:xfrm>
            <a:off x="6038850" y="765175"/>
            <a:ext cx="5561013" cy="5324475"/>
          </a:xfrm>
          <a:custGeom>
            <a:avLst/>
            <a:gdLst>
              <a:gd name="connsiteX0" fmla="*/ 1513682 w 5561013"/>
              <a:gd name="connsiteY0" fmla="*/ 758515 h 5324475"/>
              <a:gd name="connsiteX1" fmla="*/ 1056580 w 5561013"/>
              <a:gd name="connsiteY1" fmla="*/ 2662238 h 5324475"/>
              <a:gd name="connsiteX2" fmla="*/ 1513682 w 5561013"/>
              <a:gd name="connsiteY2" fmla="*/ 4565961 h 5324475"/>
              <a:gd name="connsiteX3" fmla="*/ 1970784 w 5561013"/>
              <a:gd name="connsiteY3" fmla="*/ 2662238 h 5324475"/>
              <a:gd name="connsiteX4" fmla="*/ 1513682 w 5561013"/>
              <a:gd name="connsiteY4" fmla="*/ 758515 h 5324475"/>
              <a:gd name="connsiteX5" fmla="*/ 4556698 w 5561013"/>
              <a:gd name="connsiteY5" fmla="*/ 66675 h 5324475"/>
              <a:gd name="connsiteX6" fmla="*/ 5561013 w 5561013"/>
              <a:gd name="connsiteY6" fmla="*/ 66675 h 5324475"/>
              <a:gd name="connsiteX7" fmla="*/ 5561013 w 5561013"/>
              <a:gd name="connsiteY7" fmla="*/ 5257800 h 5324475"/>
              <a:gd name="connsiteX8" fmla="*/ 4429285 w 5561013"/>
              <a:gd name="connsiteY8" fmla="*/ 5257800 h 5324475"/>
              <a:gd name="connsiteX9" fmla="*/ 4429285 w 5561013"/>
              <a:gd name="connsiteY9" fmla="*/ 1264055 h 5324475"/>
              <a:gd name="connsiteX10" fmla="*/ 3544888 w 5561013"/>
              <a:gd name="connsiteY10" fmla="*/ 1844152 h 5324475"/>
              <a:gd name="connsiteX11" fmla="*/ 3544888 w 5561013"/>
              <a:gd name="connsiteY11" fmla="*/ 869886 h 5324475"/>
              <a:gd name="connsiteX12" fmla="*/ 4556698 w 5561013"/>
              <a:gd name="connsiteY12" fmla="*/ 66675 h 5324475"/>
              <a:gd name="connsiteX13" fmla="*/ 1513682 w 5561013"/>
              <a:gd name="connsiteY13" fmla="*/ 0 h 5324475"/>
              <a:gd name="connsiteX14" fmla="*/ 3027363 w 5561013"/>
              <a:gd name="connsiteY14" fmla="*/ 2647365 h 5324475"/>
              <a:gd name="connsiteX15" fmla="*/ 1513682 w 5561013"/>
              <a:gd name="connsiteY15" fmla="*/ 5324475 h 5324475"/>
              <a:gd name="connsiteX16" fmla="*/ 0 w 5561013"/>
              <a:gd name="connsiteY16" fmla="*/ 2647365 h 5324475"/>
              <a:gd name="connsiteX17" fmla="*/ 1513682 w 5561013"/>
              <a:gd name="connsiteY17" fmla="*/ 0 h 5324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561013" h="5324475">
                <a:moveTo>
                  <a:pt x="1513682" y="758515"/>
                </a:moveTo>
                <a:cubicBezTo>
                  <a:pt x="1064073" y="758515"/>
                  <a:pt x="1056580" y="1063408"/>
                  <a:pt x="1056580" y="2662238"/>
                </a:cubicBezTo>
                <a:cubicBezTo>
                  <a:pt x="1056580" y="4231322"/>
                  <a:pt x="1094047" y="4565961"/>
                  <a:pt x="1513682" y="4565961"/>
                </a:cubicBezTo>
                <a:cubicBezTo>
                  <a:pt x="1933316" y="4565961"/>
                  <a:pt x="1970784" y="4231322"/>
                  <a:pt x="1970784" y="2662238"/>
                </a:cubicBezTo>
                <a:cubicBezTo>
                  <a:pt x="1970784" y="1063408"/>
                  <a:pt x="1963290" y="758515"/>
                  <a:pt x="1513682" y="758515"/>
                </a:cubicBezTo>
                <a:close/>
                <a:moveTo>
                  <a:pt x="4556698" y="66675"/>
                </a:moveTo>
                <a:cubicBezTo>
                  <a:pt x="5561013" y="66675"/>
                  <a:pt x="5561013" y="66675"/>
                  <a:pt x="5561013" y="66675"/>
                </a:cubicBezTo>
                <a:cubicBezTo>
                  <a:pt x="5561013" y="5257800"/>
                  <a:pt x="5561013" y="5257800"/>
                  <a:pt x="5561013" y="5257800"/>
                </a:cubicBezTo>
                <a:cubicBezTo>
                  <a:pt x="4429285" y="5257800"/>
                  <a:pt x="4429285" y="5257800"/>
                  <a:pt x="4429285" y="5257800"/>
                </a:cubicBezTo>
                <a:cubicBezTo>
                  <a:pt x="4429285" y="1264055"/>
                  <a:pt x="4429285" y="1264055"/>
                  <a:pt x="4429285" y="1264055"/>
                </a:cubicBezTo>
                <a:cubicBezTo>
                  <a:pt x="4159469" y="1487169"/>
                  <a:pt x="3852178" y="1680535"/>
                  <a:pt x="3544888" y="1844152"/>
                </a:cubicBezTo>
                <a:lnTo>
                  <a:pt x="3544888" y="869886"/>
                </a:lnTo>
                <a:cubicBezTo>
                  <a:pt x="3919632" y="661647"/>
                  <a:pt x="4286882" y="416221"/>
                  <a:pt x="4556698" y="66675"/>
                </a:cubicBezTo>
                <a:close/>
                <a:moveTo>
                  <a:pt x="1513682" y="0"/>
                </a:moveTo>
                <a:cubicBezTo>
                  <a:pt x="2802559" y="0"/>
                  <a:pt x="3027363" y="661841"/>
                  <a:pt x="3027363" y="2647365"/>
                </a:cubicBezTo>
                <a:cubicBezTo>
                  <a:pt x="3027363" y="4275940"/>
                  <a:pt x="2922454" y="5324475"/>
                  <a:pt x="1513682" y="5324475"/>
                </a:cubicBezTo>
                <a:cubicBezTo>
                  <a:pt x="104909" y="5324475"/>
                  <a:pt x="0" y="4275940"/>
                  <a:pt x="0" y="2647365"/>
                </a:cubicBezTo>
                <a:cubicBezTo>
                  <a:pt x="0" y="661841"/>
                  <a:pt x="224804" y="0"/>
                  <a:pt x="1513682" y="0"/>
                </a:cubicBezTo>
                <a:close/>
              </a:path>
            </a:pathLst>
          </a:custGeom>
          <a:solidFill>
            <a:schemeClr val="bg1"/>
          </a:solidFill>
        </p:spPr>
        <p:txBody>
          <a:bodyPr wrap="square" anchor="t">
            <a:noAutofit/>
          </a:bodyPr>
          <a:lstStyle>
            <a:lvl1pPr algn="l">
              <a:defRPr sz="1200"/>
            </a:lvl1pPr>
          </a:lstStyle>
          <a:p>
            <a:r>
              <a:rPr lang="de-DE"/>
              <a:t>Bild durch Klicken auf Symbol hinzufügen</a:t>
            </a:r>
          </a:p>
        </p:txBody>
      </p:sp>
      <p:sp>
        <p:nvSpPr>
          <p:cNvPr id="5" name="Textplatzhalter 4">
            <a:extLst>
              <a:ext uri="{FF2B5EF4-FFF2-40B4-BE49-F238E27FC236}">
                <a16:creationId xmlns:a16="http://schemas.microsoft.com/office/drawing/2014/main" id="{CFE64B57-C645-4D92-85E6-6494F8AA3074}"/>
              </a:ext>
            </a:extLst>
          </p:cNvPr>
          <p:cNvSpPr>
            <a:spLocks noGrp="1"/>
          </p:cNvSpPr>
          <p:nvPr>
            <p:ph type="body" sz="quarter" idx="11"/>
          </p:nvPr>
        </p:nvSpPr>
        <p:spPr>
          <a:xfrm>
            <a:off x="595224" y="1767910"/>
            <a:ext cx="4372618" cy="3813380"/>
          </a:xfrm>
        </p:spPr>
        <p:txBody>
          <a:bodyPr>
            <a:normAutofit/>
          </a:bodyPr>
          <a:lstStyle>
            <a:lvl1pPr>
              <a:defRPr lang="de-DE" sz="3000" dirty="0">
                <a:solidFill>
                  <a:schemeClr val="bg1"/>
                </a:solidFill>
                <a:latin typeface="+mj-lt"/>
                <a:ea typeface="+mn-ea"/>
                <a:cs typeface="+mn-cs"/>
              </a:defRPr>
            </a:lvl1pPr>
          </a:lstStyle>
          <a:p>
            <a:pPr marL="0" lvl="0" indent="0" algn="l" rtl="0" eaLnBrk="1" fontAlgn="base" hangingPunct="1">
              <a:lnSpc>
                <a:spcPct val="100000"/>
              </a:lnSpc>
              <a:spcBef>
                <a:spcPts val="800"/>
              </a:spcBef>
              <a:spcAft>
                <a:spcPct val="0"/>
              </a:spcAft>
              <a:buClr>
                <a:schemeClr val="tx1"/>
              </a:buClr>
              <a:buNone/>
            </a:pPr>
            <a:r>
              <a:rPr lang="de-DE"/>
              <a:t>Mastertextformat bearbeiten</a:t>
            </a:r>
          </a:p>
        </p:txBody>
      </p:sp>
    </p:spTree>
    <p:extLst>
      <p:ext uri="{BB962C8B-B14F-4D97-AF65-F5344CB8AC3E}">
        <p14:creationId xmlns:p14="http://schemas.microsoft.com/office/powerpoint/2010/main" val="19487734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chritt 5_Bullets">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a:t>Titelmasterformat durch Klicken bearbeiten</a:t>
            </a:r>
          </a:p>
        </p:txBody>
      </p:sp>
      <p:sp>
        <p:nvSpPr>
          <p:cNvPr id="3" name="Inhaltsplatzhalter 2"/>
          <p:cNvSpPr>
            <a:spLocks noGrp="1"/>
          </p:cNvSpPr>
          <p:nvPr>
            <p:ph idx="1"/>
          </p:nvPr>
        </p:nvSpPr>
        <p:spPr>
          <a:xfrm>
            <a:off x="551384" y="1931197"/>
            <a:ext cx="5271532"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a:p>
        </p:txBody>
      </p:sp>
      <p:sp>
        <p:nvSpPr>
          <p:cNvPr id="7" name="Inhaltsplatzhalter 2"/>
          <p:cNvSpPr>
            <a:spLocks noGrp="1"/>
          </p:cNvSpPr>
          <p:nvPr>
            <p:ph idx="11"/>
          </p:nvPr>
        </p:nvSpPr>
        <p:spPr>
          <a:xfrm>
            <a:off x="6251514" y="1931197"/>
            <a:ext cx="5484106"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12" name="Rechteck 11">
            <a:extLst>
              <a:ext uri="{FF2B5EF4-FFF2-40B4-BE49-F238E27FC236}">
                <a16:creationId xmlns:a16="http://schemas.microsoft.com/office/drawing/2014/main" id="{9985AE39-CD81-9C10-F5AB-1638C16CDD8C}"/>
              </a:ext>
            </a:extLst>
          </p:cNvPr>
          <p:cNvSpPr/>
          <p:nvPr userDrawn="1"/>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a:solidFill>
                  <a:schemeClr val="bg1"/>
                </a:solidFill>
              </a:rPr>
              <a:t>Titel 1</a:t>
            </a:r>
          </a:p>
        </p:txBody>
      </p:sp>
      <p:sp>
        <p:nvSpPr>
          <p:cNvPr id="13" name="Rechteck 12">
            <a:extLst>
              <a:ext uri="{FF2B5EF4-FFF2-40B4-BE49-F238E27FC236}">
                <a16:creationId xmlns:a16="http://schemas.microsoft.com/office/drawing/2014/main" id="{42D78ACD-E238-940B-5317-D882ED79C2FE}"/>
              </a:ext>
            </a:extLst>
          </p:cNvPr>
          <p:cNvSpPr/>
          <p:nvPr userDrawn="1"/>
        </p:nvSpPr>
        <p:spPr bwMode="auto">
          <a:xfrm>
            <a:off x="6251514" y="1617146"/>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a:solidFill>
                  <a:schemeClr val="bg1"/>
                </a:solidFill>
              </a:rPr>
              <a:t>Titel 2</a:t>
            </a:r>
          </a:p>
        </p:txBody>
      </p:sp>
      <p:pic>
        <p:nvPicPr>
          <p:cNvPr id="5" name="Grafik 4" descr="Änderungen &amp; Schneider mit einfarbiger Füllung">
            <a:extLst>
              <a:ext uri="{FF2B5EF4-FFF2-40B4-BE49-F238E27FC236}">
                <a16:creationId xmlns:a16="http://schemas.microsoft.com/office/drawing/2014/main" id="{A94F9357-BC7D-C80E-7A48-5E30AE1A9CB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Textfeld 5">
            <a:extLst>
              <a:ext uri="{FF2B5EF4-FFF2-40B4-BE49-F238E27FC236}">
                <a16:creationId xmlns:a16="http://schemas.microsoft.com/office/drawing/2014/main" id="{1D06BECA-0BFA-E72C-DD44-E3FE245A6274}"/>
              </a:ext>
            </a:extLst>
          </p:cNvPr>
          <p:cNvSpPr txBox="1"/>
          <p:nvPr userDrawn="1"/>
        </p:nvSpPr>
        <p:spPr>
          <a:xfrm>
            <a:off x="1055440" y="260326"/>
            <a:ext cx="4608512"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a:t>Schritt 5: Bericht kommunizieren &amp; nutzen</a:t>
            </a:r>
          </a:p>
        </p:txBody>
      </p:sp>
      <p:sp>
        <p:nvSpPr>
          <p:cNvPr id="9" name="Fußzeilenplatzhalter 3">
            <a:extLst>
              <a:ext uri="{FF2B5EF4-FFF2-40B4-BE49-F238E27FC236}">
                <a16:creationId xmlns:a16="http://schemas.microsoft.com/office/drawing/2014/main" id="{CAF9C403-6B76-276D-3AE0-753B4E971C61}"/>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4818173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Schritt 6_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51384" y="935038"/>
            <a:ext cx="11256616" cy="500062"/>
          </a:xfrm>
        </p:spPr>
        <p:txBody>
          <a:bodyPr lIns="0" rIns="0"/>
          <a:lstStyle>
            <a:lvl1pPr>
              <a:defRPr/>
            </a:lvl1pPr>
          </a:lstStyle>
          <a:p>
            <a:r>
              <a:rPr lang="de-DE"/>
              <a:t>Interessensträger </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55440" y="260326"/>
            <a:ext cx="4896544"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a:t>Praktische Tipps zur Umsetzung </a:t>
            </a:r>
          </a:p>
        </p:txBody>
      </p:sp>
      <p:pic>
        <p:nvPicPr>
          <p:cNvPr id="7" name="Grafik 6" descr="Nach rechts zeigender Finger, Handrücken mit einfarbiger Füllung">
            <a:extLst>
              <a:ext uri="{FF2B5EF4-FFF2-40B4-BE49-F238E27FC236}">
                <a16:creationId xmlns:a16="http://schemas.microsoft.com/office/drawing/2014/main" id="{EC1A439A-546D-1A30-7A65-5712303397AC}"/>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479376" y="141571"/>
            <a:ext cx="576064" cy="576064"/>
          </a:xfrm>
          <a:prstGeom prst="rect">
            <a:avLst/>
          </a:prstGeom>
        </p:spPr>
      </p:pic>
      <p:sp>
        <p:nvSpPr>
          <p:cNvPr id="6" name="Fußzeilenplatzhalter 3">
            <a:extLst>
              <a:ext uri="{FF2B5EF4-FFF2-40B4-BE49-F238E27FC236}">
                <a16:creationId xmlns:a16="http://schemas.microsoft.com/office/drawing/2014/main" id="{9D5CFAFA-FC74-67B7-2A87-1A4C0E810EF6}"/>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4881276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chritt 6_Bullets">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a:t>Titelmasterformat durch Klicken bearbeiten</a:t>
            </a:r>
          </a:p>
        </p:txBody>
      </p:sp>
      <p:sp>
        <p:nvSpPr>
          <p:cNvPr id="3" name="Inhaltsplatzhalter 2"/>
          <p:cNvSpPr>
            <a:spLocks noGrp="1"/>
          </p:cNvSpPr>
          <p:nvPr>
            <p:ph idx="1"/>
          </p:nvPr>
        </p:nvSpPr>
        <p:spPr>
          <a:xfrm>
            <a:off x="551384" y="1931197"/>
            <a:ext cx="5271532"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a:p>
        </p:txBody>
      </p:sp>
      <p:sp>
        <p:nvSpPr>
          <p:cNvPr id="7" name="Inhaltsplatzhalter 2"/>
          <p:cNvSpPr>
            <a:spLocks noGrp="1"/>
          </p:cNvSpPr>
          <p:nvPr>
            <p:ph idx="11"/>
          </p:nvPr>
        </p:nvSpPr>
        <p:spPr>
          <a:xfrm>
            <a:off x="6251514" y="1931197"/>
            <a:ext cx="5484106"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12" name="Rechteck 11">
            <a:extLst>
              <a:ext uri="{FF2B5EF4-FFF2-40B4-BE49-F238E27FC236}">
                <a16:creationId xmlns:a16="http://schemas.microsoft.com/office/drawing/2014/main" id="{9985AE39-CD81-9C10-F5AB-1638C16CDD8C}"/>
              </a:ext>
            </a:extLst>
          </p:cNvPr>
          <p:cNvSpPr/>
          <p:nvPr userDrawn="1"/>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a:solidFill>
                  <a:schemeClr val="bg1"/>
                </a:solidFill>
              </a:rPr>
              <a:t>Titel 1</a:t>
            </a:r>
          </a:p>
        </p:txBody>
      </p:sp>
      <p:sp>
        <p:nvSpPr>
          <p:cNvPr id="13" name="Rechteck 12">
            <a:extLst>
              <a:ext uri="{FF2B5EF4-FFF2-40B4-BE49-F238E27FC236}">
                <a16:creationId xmlns:a16="http://schemas.microsoft.com/office/drawing/2014/main" id="{42D78ACD-E238-940B-5317-D882ED79C2FE}"/>
              </a:ext>
            </a:extLst>
          </p:cNvPr>
          <p:cNvSpPr/>
          <p:nvPr userDrawn="1"/>
        </p:nvSpPr>
        <p:spPr bwMode="auto">
          <a:xfrm>
            <a:off x="6251514" y="1617146"/>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a:solidFill>
                  <a:schemeClr val="bg1"/>
                </a:solidFill>
              </a:rPr>
              <a:t>Titel 2</a:t>
            </a:r>
          </a:p>
        </p:txBody>
      </p:sp>
      <p:sp>
        <p:nvSpPr>
          <p:cNvPr id="9" name="Fußzeilenplatzhalter 3">
            <a:extLst>
              <a:ext uri="{FF2B5EF4-FFF2-40B4-BE49-F238E27FC236}">
                <a16:creationId xmlns:a16="http://schemas.microsoft.com/office/drawing/2014/main" id="{B6825A2F-9FBC-185B-21E8-937F934A0B97}"/>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
        <p:nvSpPr>
          <p:cNvPr id="4" name="Textfeld 3">
            <a:extLst>
              <a:ext uri="{FF2B5EF4-FFF2-40B4-BE49-F238E27FC236}">
                <a16:creationId xmlns:a16="http://schemas.microsoft.com/office/drawing/2014/main" id="{554E3914-E673-9FA0-CBD3-2DA1A4F684F3}"/>
              </a:ext>
            </a:extLst>
          </p:cNvPr>
          <p:cNvSpPr txBox="1"/>
          <p:nvPr userDrawn="1"/>
        </p:nvSpPr>
        <p:spPr>
          <a:xfrm>
            <a:off x="1055440" y="260326"/>
            <a:ext cx="4896544"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a:t>Praktische Tipps zur Umsetzung </a:t>
            </a:r>
          </a:p>
        </p:txBody>
      </p:sp>
      <p:pic>
        <p:nvPicPr>
          <p:cNvPr id="10" name="Grafik 9" descr="Nach rechts zeigender Finger, Handrücken mit einfarbiger Füllung">
            <a:extLst>
              <a:ext uri="{FF2B5EF4-FFF2-40B4-BE49-F238E27FC236}">
                <a16:creationId xmlns:a16="http://schemas.microsoft.com/office/drawing/2014/main" id="{6A46DE59-D9F2-7DA7-EEB0-E02C2C5486DA}"/>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479376" y="141571"/>
            <a:ext cx="576064" cy="576064"/>
          </a:xfrm>
          <a:prstGeom prst="rect">
            <a:avLst/>
          </a:prstGeom>
        </p:spPr>
      </p:pic>
    </p:spTree>
    <p:extLst>
      <p:ext uri="{BB962C8B-B14F-4D97-AF65-F5344CB8AC3E}">
        <p14:creationId xmlns:p14="http://schemas.microsoft.com/office/powerpoint/2010/main" val="1145041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Schritt 7_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51384" y="935038"/>
            <a:ext cx="11256616" cy="500062"/>
          </a:xfrm>
        </p:spPr>
        <p:txBody>
          <a:bodyPr lIns="0" rIns="0"/>
          <a:lstStyle/>
          <a:p>
            <a:r>
              <a:rPr lang="de-DE"/>
              <a:t>Unternehmensstrategie  </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55439" y="260326"/>
            <a:ext cx="7669569" cy="338554"/>
          </a:xfrm>
          <a:prstGeom prst="rect">
            <a:avLst/>
          </a:prstGeom>
          <a:noFill/>
        </p:spPr>
        <p:txBody>
          <a:bodyPr wrap="square">
            <a:spAutoFit/>
          </a:bodyPr>
          <a:lstStyle>
            <a:defPPr>
              <a:defRPr lang="de-DE"/>
            </a:defPPr>
            <a:lvl1pPr lvl="0" algn="l">
              <a:defRPr sz="1600" b="1">
                <a:solidFill>
                  <a:srgbClr val="4B6E28"/>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a:t>Schritt 7: </a:t>
            </a:r>
            <a:r>
              <a:rPr lang="de-DE" kern="0"/>
              <a:t>Nachhaltigkeit in Unternehmensstrategie integrieren</a:t>
            </a:r>
            <a:endParaRPr lang="de-DE"/>
          </a:p>
        </p:txBody>
      </p:sp>
      <p:pic>
        <p:nvPicPr>
          <p:cNvPr id="6" name="Grafik 5" descr="Änderungen &amp; Schneider mit einfarbiger Füllung">
            <a:extLst>
              <a:ext uri="{FF2B5EF4-FFF2-40B4-BE49-F238E27FC236}">
                <a16:creationId xmlns:a16="http://schemas.microsoft.com/office/drawing/2014/main" id="{4E6A7C61-003D-6808-DBA3-57D1052868F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7" name="Fußzeilenplatzhalter 3">
            <a:extLst>
              <a:ext uri="{FF2B5EF4-FFF2-40B4-BE49-F238E27FC236}">
                <a16:creationId xmlns:a16="http://schemas.microsoft.com/office/drawing/2014/main" id="{D20B2DFD-8489-3AE0-EB79-951DEC7BE445}"/>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30705095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Schritt 8_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51384" y="935038"/>
            <a:ext cx="11256616" cy="500062"/>
          </a:xfrm>
        </p:spPr>
        <p:txBody>
          <a:bodyPr lIns="0" rIns="0"/>
          <a:lstStyle>
            <a:lvl1pPr>
              <a:defRPr/>
            </a:lvl1pPr>
          </a:lstStyle>
          <a:p>
            <a:r>
              <a:rPr lang="de-DE"/>
              <a:t>Daten  </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55440" y="260326"/>
            <a:ext cx="3384376"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a:t>Schritt 8: Daten erheben </a:t>
            </a:r>
          </a:p>
        </p:txBody>
      </p:sp>
      <p:pic>
        <p:nvPicPr>
          <p:cNvPr id="6" name="Grafik 5" descr="Änderungen &amp; Schneider mit einfarbiger Füllung">
            <a:extLst>
              <a:ext uri="{FF2B5EF4-FFF2-40B4-BE49-F238E27FC236}">
                <a16:creationId xmlns:a16="http://schemas.microsoft.com/office/drawing/2014/main" id="{19F3E988-1E12-B9AD-B598-187FC3A3088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7" name="Fußzeilenplatzhalter 3">
            <a:extLst>
              <a:ext uri="{FF2B5EF4-FFF2-40B4-BE49-F238E27FC236}">
                <a16:creationId xmlns:a16="http://schemas.microsoft.com/office/drawing/2014/main" id="{5B39220D-25BB-060E-9887-C04B00B85A22}"/>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6844216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Schritt 9_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51384" y="935038"/>
            <a:ext cx="11256616" cy="500062"/>
          </a:xfrm>
        </p:spPr>
        <p:txBody>
          <a:bodyPr lIns="0" rIns="0"/>
          <a:lstStyle>
            <a:lvl1pPr>
              <a:defRPr/>
            </a:lvl1pPr>
          </a:lstStyle>
          <a:p>
            <a:r>
              <a:rPr lang="de-DE"/>
              <a:t>Managementsystem </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55440" y="260326"/>
            <a:ext cx="5400600"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a:t>Schritt 9: Bericht erstatten</a:t>
            </a:r>
          </a:p>
        </p:txBody>
      </p:sp>
      <p:pic>
        <p:nvPicPr>
          <p:cNvPr id="6" name="Grafik 5" descr="Änderungen &amp; Schneider mit einfarbiger Füllung">
            <a:extLst>
              <a:ext uri="{FF2B5EF4-FFF2-40B4-BE49-F238E27FC236}">
                <a16:creationId xmlns:a16="http://schemas.microsoft.com/office/drawing/2014/main" id="{E24A98AE-7B51-20B3-1F4F-A8F94E6F1CD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7" name="Fußzeilenplatzhalter 3">
            <a:extLst>
              <a:ext uri="{FF2B5EF4-FFF2-40B4-BE49-F238E27FC236}">
                <a16:creationId xmlns:a16="http://schemas.microsoft.com/office/drawing/2014/main" id="{27FFE1C4-5F82-BA94-7488-614160CC45A1}"/>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0022626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Schritt 10_Tex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551384" y="935038"/>
            <a:ext cx="11256616" cy="500062"/>
          </a:xfrm>
        </p:spPr>
        <p:txBody>
          <a:bodyPr lIns="0" rIns="0"/>
          <a:lstStyle>
            <a:lvl1pPr>
              <a:defRPr/>
            </a:lvl1pPr>
          </a:lstStyle>
          <a:p>
            <a:r>
              <a:rPr lang="de-DE"/>
              <a:t>Berichterstattung </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55440" y="260326"/>
            <a:ext cx="3384376"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a:t>Schritt 10: Weiterentwickeln</a:t>
            </a:r>
          </a:p>
        </p:txBody>
      </p:sp>
      <p:pic>
        <p:nvPicPr>
          <p:cNvPr id="6" name="Grafik 5" descr="Änderungen &amp; Schneider mit einfarbiger Füllung">
            <a:extLst>
              <a:ext uri="{FF2B5EF4-FFF2-40B4-BE49-F238E27FC236}">
                <a16:creationId xmlns:a16="http://schemas.microsoft.com/office/drawing/2014/main" id="{358CAAB5-4FF0-5C5F-EC59-698B28A756C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7" name="Fußzeilenplatzhalter 3">
            <a:extLst>
              <a:ext uri="{FF2B5EF4-FFF2-40B4-BE49-F238E27FC236}">
                <a16:creationId xmlns:a16="http://schemas.microsoft.com/office/drawing/2014/main" id="{AD62609B-4B3B-D1AA-D94F-065587799ADA}"/>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206560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Ressourcen_Tex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a:t>Titelmasterformat durch Klicken bearbeiten</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a:p>
        </p:txBody>
      </p:sp>
      <p:sp>
        <p:nvSpPr>
          <p:cNvPr id="14" name="Rechteck 13"/>
          <p:cNvSpPr/>
          <p:nvPr/>
        </p:nvSpPr>
        <p:spPr>
          <a:xfrm>
            <a:off x="1243276" y="2011683"/>
            <a:ext cx="7481733" cy="612000"/>
          </a:xfrm>
          <a:prstGeom prst="rect">
            <a:avLst/>
          </a:prstGeom>
          <a:noFill/>
        </p:spPr>
      </p:sp>
      <p:sp>
        <p:nvSpPr>
          <p:cNvPr id="6" name="Textfeld 5">
            <a:extLst>
              <a:ext uri="{FF2B5EF4-FFF2-40B4-BE49-F238E27FC236}">
                <a16:creationId xmlns:a16="http://schemas.microsoft.com/office/drawing/2014/main" id="{5FCC24C4-6218-21CD-D7EB-97C35D5A75C5}"/>
              </a:ext>
            </a:extLst>
          </p:cNvPr>
          <p:cNvSpPr txBox="1"/>
          <p:nvPr userDrawn="1"/>
        </p:nvSpPr>
        <p:spPr>
          <a:xfrm>
            <a:off x="1055440" y="260326"/>
            <a:ext cx="3384376"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a:t>Ressourcen</a:t>
            </a:r>
          </a:p>
        </p:txBody>
      </p:sp>
      <p:pic>
        <p:nvPicPr>
          <p:cNvPr id="7" name="Grafik 6" descr="Änderungen &amp; Schneider mit einfarbiger Füllung">
            <a:extLst>
              <a:ext uri="{FF2B5EF4-FFF2-40B4-BE49-F238E27FC236}">
                <a16:creationId xmlns:a16="http://schemas.microsoft.com/office/drawing/2014/main" id="{3A781BF6-9D8D-2BBF-22EF-0936D2B1951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5" name="Fußzeilenplatzhalter 3">
            <a:extLst>
              <a:ext uri="{FF2B5EF4-FFF2-40B4-BE49-F238E27FC236}">
                <a16:creationId xmlns:a16="http://schemas.microsoft.com/office/drawing/2014/main" id="{56CFB6CF-1B75-574A-FD43-45B7728EF4F6}"/>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0463689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Ressourcen_Spalten">
    <p:spTree>
      <p:nvGrpSpPr>
        <p:cNvPr id="1" name=""/>
        <p:cNvGrpSpPr/>
        <p:nvPr/>
      </p:nvGrpSpPr>
      <p:grpSpPr>
        <a:xfrm>
          <a:off x="0" y="0"/>
          <a:ext cx="0" cy="0"/>
          <a:chOff x="0" y="0"/>
          <a:chExt cx="0" cy="0"/>
        </a:xfrm>
      </p:grpSpPr>
      <p:cxnSp>
        <p:nvCxnSpPr>
          <p:cNvPr id="9" name="Straight Connector 19"/>
          <p:cNvCxnSpPr/>
          <p:nvPr userDrawn="1"/>
        </p:nvCxnSpPr>
        <p:spPr>
          <a:xfrm>
            <a:off x="4175787" y="2223616"/>
            <a:ext cx="0" cy="35814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20"/>
          <p:cNvCxnSpPr/>
          <p:nvPr userDrawn="1"/>
        </p:nvCxnSpPr>
        <p:spPr>
          <a:xfrm>
            <a:off x="7824192" y="2223616"/>
            <a:ext cx="0" cy="35814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 Placeholder 14"/>
          <p:cNvSpPr>
            <a:spLocks noGrp="1"/>
          </p:cNvSpPr>
          <p:nvPr>
            <p:ph type="body" sz="quarter" idx="13" hasCustomPrompt="1"/>
          </p:nvPr>
        </p:nvSpPr>
        <p:spPr>
          <a:xfrm>
            <a:off x="609600" y="2223368"/>
            <a:ext cx="3454400" cy="3797672"/>
          </a:xfrm>
        </p:spPr>
        <p:txBody>
          <a:bodyPr>
            <a:normAutofit/>
          </a:bodyPr>
          <a:lstStyle>
            <a:lvl1pPr marL="342900" indent="-342900">
              <a:buClr>
                <a:schemeClr val="tx1"/>
              </a:buClr>
              <a:buSzPct val="120000"/>
              <a:buFont typeface="Wingdings" pitchFamily="2" charset="2"/>
              <a:buChar char="§"/>
              <a:defRPr sz="1800"/>
            </a:lvl1pPr>
          </a:lstStyle>
          <a:p>
            <a:pPr lvl="0"/>
            <a:r>
              <a:rPr lang="de-DE"/>
              <a:t>Text bearbeiten</a:t>
            </a:r>
          </a:p>
        </p:txBody>
      </p:sp>
      <p:sp>
        <p:nvSpPr>
          <p:cNvPr id="18" name="Content Placeholder 38"/>
          <p:cNvSpPr>
            <a:spLocks noGrp="1"/>
          </p:cNvSpPr>
          <p:nvPr>
            <p:ph sz="quarter" idx="37"/>
          </p:nvPr>
        </p:nvSpPr>
        <p:spPr>
          <a:xfrm>
            <a:off x="609600" y="1628552"/>
            <a:ext cx="3470176" cy="467816"/>
          </a:xfrm>
          <a:solidFill>
            <a:srgbClr val="526E7F"/>
          </a:solidFill>
          <a:ln>
            <a:noFill/>
          </a:ln>
        </p:spPr>
        <p:txBody>
          <a:bodyPr anchor="ctr">
            <a:noAutofit/>
          </a:bodyPr>
          <a:lstStyle>
            <a:lvl1pPr marL="0" indent="0" algn="l">
              <a:buNone/>
              <a:tabLst/>
              <a:defRPr sz="1800" b="1">
                <a:solidFill>
                  <a:schemeClr val="bg1"/>
                </a:solidFill>
                <a:latin typeface="+mj-lt"/>
              </a:defRPr>
            </a:lvl1pPr>
          </a:lstStyle>
          <a:p>
            <a:pPr lvl="0"/>
            <a:r>
              <a:rPr lang="de-DE"/>
              <a:t>Textmasterformat bearbeiten</a:t>
            </a:r>
          </a:p>
        </p:txBody>
      </p:sp>
      <p:sp>
        <p:nvSpPr>
          <p:cNvPr id="14" name="Text Placeholder 14"/>
          <p:cNvSpPr>
            <a:spLocks noGrp="1"/>
          </p:cNvSpPr>
          <p:nvPr>
            <p:ph type="body" sz="quarter" idx="42" hasCustomPrompt="1"/>
          </p:nvPr>
        </p:nvSpPr>
        <p:spPr>
          <a:xfrm>
            <a:off x="4271797" y="2223368"/>
            <a:ext cx="3454400" cy="3797672"/>
          </a:xfrm>
        </p:spPr>
        <p:txBody>
          <a:bodyPr>
            <a:normAutofit/>
          </a:bodyPr>
          <a:lstStyle>
            <a:lvl1pPr marL="342900" indent="-342900">
              <a:buClr>
                <a:schemeClr val="tx1"/>
              </a:buClr>
              <a:buSzPct val="120000"/>
              <a:buFont typeface="Wingdings" pitchFamily="2" charset="2"/>
              <a:buChar char="§"/>
              <a:defRPr sz="1800"/>
            </a:lvl1pPr>
          </a:lstStyle>
          <a:p>
            <a:pPr lvl="0"/>
            <a:r>
              <a:rPr lang="de-DE"/>
              <a:t>Text bearbeiten</a:t>
            </a:r>
          </a:p>
        </p:txBody>
      </p:sp>
      <p:sp>
        <p:nvSpPr>
          <p:cNvPr id="19" name="Text Placeholder 14"/>
          <p:cNvSpPr>
            <a:spLocks noGrp="1"/>
          </p:cNvSpPr>
          <p:nvPr>
            <p:ph type="body" sz="quarter" idx="43" hasCustomPrompt="1"/>
          </p:nvPr>
        </p:nvSpPr>
        <p:spPr>
          <a:xfrm>
            <a:off x="7920203" y="2223616"/>
            <a:ext cx="3648405" cy="3797672"/>
          </a:xfrm>
        </p:spPr>
        <p:txBody>
          <a:bodyPr>
            <a:normAutofit/>
          </a:bodyPr>
          <a:lstStyle>
            <a:lvl1pPr marL="342900" indent="-342900">
              <a:buClr>
                <a:schemeClr val="tx1"/>
              </a:buClr>
              <a:buSzPct val="120000"/>
              <a:buFont typeface="Wingdings" pitchFamily="2" charset="2"/>
              <a:buChar char="§"/>
              <a:defRPr sz="1800"/>
            </a:lvl1pPr>
          </a:lstStyle>
          <a:p>
            <a:pPr lvl="0"/>
            <a:r>
              <a:rPr lang="de-DE"/>
              <a:t>Text bearbeiten</a:t>
            </a:r>
          </a:p>
        </p:txBody>
      </p:sp>
      <p:sp>
        <p:nvSpPr>
          <p:cNvPr id="22" name="Content Placeholder 38"/>
          <p:cNvSpPr>
            <a:spLocks noGrp="1"/>
          </p:cNvSpPr>
          <p:nvPr>
            <p:ph sz="quarter" idx="44"/>
          </p:nvPr>
        </p:nvSpPr>
        <p:spPr>
          <a:xfrm>
            <a:off x="4219023" y="1628552"/>
            <a:ext cx="3470176" cy="467816"/>
          </a:xfrm>
          <a:solidFill>
            <a:srgbClr val="526E7F"/>
          </a:solidFill>
          <a:ln>
            <a:noFill/>
          </a:ln>
          <a:extLs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noAutofit/>
          </a:bodyPr>
          <a:lstStyle>
            <a:lvl1pPr>
              <a:defRPr lang="de-DE" sz="1800" b="1">
                <a:solidFill>
                  <a:schemeClr val="bg1"/>
                </a:solidFill>
                <a:latin typeface="+mj-lt"/>
              </a:defRPr>
            </a:lvl1pPr>
          </a:lstStyle>
          <a:p>
            <a:pPr marL="0" lvl="0" indent="0">
              <a:buNone/>
              <a:tabLst/>
            </a:pPr>
            <a:r>
              <a:rPr lang="de-DE"/>
              <a:t>Textmasterformat bearbeiten</a:t>
            </a:r>
          </a:p>
        </p:txBody>
      </p:sp>
      <p:sp>
        <p:nvSpPr>
          <p:cNvPr id="24" name="Content Placeholder 38"/>
          <p:cNvSpPr>
            <a:spLocks noGrp="1"/>
          </p:cNvSpPr>
          <p:nvPr>
            <p:ph sz="quarter" idx="45"/>
          </p:nvPr>
        </p:nvSpPr>
        <p:spPr>
          <a:xfrm>
            <a:off x="7906411" y="1628552"/>
            <a:ext cx="3470176" cy="467816"/>
          </a:xfrm>
          <a:solidFill>
            <a:srgbClr val="526E7F"/>
          </a:solidFill>
          <a:ln>
            <a:noFill/>
          </a:ln>
          <a:extLs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noAutofit/>
          </a:bodyPr>
          <a:lstStyle>
            <a:lvl1pPr>
              <a:defRPr lang="de-DE" sz="1800" b="1">
                <a:solidFill>
                  <a:schemeClr val="bg1"/>
                </a:solidFill>
                <a:latin typeface="+mj-lt"/>
              </a:defRPr>
            </a:lvl1pPr>
          </a:lstStyle>
          <a:p>
            <a:pPr marL="0" lvl="0" indent="0">
              <a:buNone/>
              <a:tabLst/>
            </a:pPr>
            <a:r>
              <a:rPr lang="de-DE"/>
              <a:t>Textmasterformat bearbeiten</a:t>
            </a:r>
          </a:p>
        </p:txBody>
      </p:sp>
      <p:sp>
        <p:nvSpPr>
          <p:cNvPr id="26" name="Foliennummernplatzhalter 3">
            <a:extLst>
              <a:ext uri="{FF2B5EF4-FFF2-40B4-BE49-F238E27FC236}">
                <a16:creationId xmlns:a16="http://schemas.microsoft.com/office/drawing/2014/main" id="{1C6AA9F8-5807-C4AE-1146-481387D8123E}"/>
              </a:ext>
            </a:extLst>
          </p:cNvPr>
          <p:cNvSpPr>
            <a:spLocks noGrp="1"/>
          </p:cNvSpPr>
          <p:nvPr>
            <p:ph type="sldNum" sz="quarter" idx="11"/>
          </p:nvPr>
        </p:nvSpPr>
        <p:spPr>
          <a:xfrm>
            <a:off x="550800" y="6475412"/>
            <a:ext cx="638043" cy="280988"/>
          </a:xfrm>
        </p:spPr>
        <p:txBody>
          <a:bodyPr/>
          <a:lstStyle/>
          <a:p>
            <a:fld id="{894680D0-7A83-433A-9719-C4143F27F647}" type="slidenum">
              <a:rPr lang="de-DE" smtClean="0"/>
              <a:pPr/>
              <a:t>‹Nr.›</a:t>
            </a:fld>
            <a:endParaRPr lang="de-DE"/>
          </a:p>
        </p:txBody>
      </p:sp>
      <p:sp>
        <p:nvSpPr>
          <p:cNvPr id="27" name="Titel 1">
            <a:extLst>
              <a:ext uri="{FF2B5EF4-FFF2-40B4-BE49-F238E27FC236}">
                <a16:creationId xmlns:a16="http://schemas.microsoft.com/office/drawing/2014/main" id="{713EB4AB-CEA7-2BDE-A567-DDF911CCFAFE}"/>
              </a:ext>
            </a:extLst>
          </p:cNvPr>
          <p:cNvSpPr>
            <a:spLocks noGrp="1"/>
          </p:cNvSpPr>
          <p:nvPr>
            <p:ph type="title"/>
          </p:nvPr>
        </p:nvSpPr>
        <p:spPr>
          <a:xfrm>
            <a:off x="550800" y="935038"/>
            <a:ext cx="11257200" cy="500062"/>
          </a:xfrm>
        </p:spPr>
        <p:txBody>
          <a:bodyPr/>
          <a:lstStyle/>
          <a:p>
            <a:r>
              <a:rPr lang="de-DE"/>
              <a:t>Mastertitelformat bearbeiten</a:t>
            </a:r>
          </a:p>
        </p:txBody>
      </p:sp>
      <p:sp>
        <p:nvSpPr>
          <p:cNvPr id="3" name="Textfeld 2">
            <a:extLst>
              <a:ext uri="{FF2B5EF4-FFF2-40B4-BE49-F238E27FC236}">
                <a16:creationId xmlns:a16="http://schemas.microsoft.com/office/drawing/2014/main" id="{1B1D27AF-6742-E01F-33A4-880DA1C78EC2}"/>
              </a:ext>
            </a:extLst>
          </p:cNvPr>
          <p:cNvSpPr txBox="1"/>
          <p:nvPr userDrawn="1"/>
        </p:nvSpPr>
        <p:spPr>
          <a:xfrm>
            <a:off x="1055440" y="260326"/>
            <a:ext cx="3384376" cy="338554"/>
          </a:xfrm>
          <a:prstGeom prst="rect">
            <a:avLst/>
          </a:prstGeom>
          <a:noFill/>
        </p:spPr>
        <p:txBody>
          <a:bodyPr wrap="square">
            <a:spAutoFit/>
          </a:bodyPr>
          <a:lstStyle>
            <a:defPPr>
              <a:defRPr lang="de-DE"/>
            </a:defPPr>
            <a:lvl1pPr lvl="0" algn="l">
              <a:defRPr sz="1600" b="1">
                <a:solidFill>
                  <a:srgbClr val="4B6E28"/>
                </a:solidFill>
              </a:defRPr>
            </a:lvl1pPr>
          </a:lstStyle>
          <a:p>
            <a:pPr lvl="0"/>
            <a:r>
              <a:rPr lang="de-DE"/>
              <a:t>Ressourcen</a:t>
            </a:r>
          </a:p>
        </p:txBody>
      </p:sp>
      <p:pic>
        <p:nvPicPr>
          <p:cNvPr id="4" name="Grafik 3" descr="Änderungen &amp; Schneider mit einfarbiger Füllung">
            <a:extLst>
              <a:ext uri="{FF2B5EF4-FFF2-40B4-BE49-F238E27FC236}">
                <a16:creationId xmlns:a16="http://schemas.microsoft.com/office/drawing/2014/main" id="{A9C939F7-08F8-31A7-68D5-96A22D4B7DA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2" name="Fußzeilenplatzhalter 3">
            <a:extLst>
              <a:ext uri="{FF2B5EF4-FFF2-40B4-BE49-F238E27FC236}">
                <a16:creationId xmlns:a16="http://schemas.microsoft.com/office/drawing/2014/main" id="{9880903D-3FE6-D896-4235-14800DCF74D0}"/>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633667126"/>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ennfolie Zahl-Bildplatzhalter 02">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581B5379-3A94-4D31-B5BB-D0437420C10C}"/>
              </a:ext>
            </a:extLst>
          </p:cNvPr>
          <p:cNvSpPr/>
          <p:nvPr userDrawn="1"/>
        </p:nvSpPr>
        <p:spPr>
          <a:xfrm>
            <a:off x="0" y="0"/>
            <a:ext cx="12192000" cy="6858000"/>
          </a:xfrm>
          <a:prstGeom prst="rect">
            <a:avLst/>
          </a:prstGeom>
          <a:solidFill>
            <a:srgbClr val="5B83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Bildplatzhalter 15">
            <a:extLst>
              <a:ext uri="{FF2B5EF4-FFF2-40B4-BE49-F238E27FC236}">
                <a16:creationId xmlns:a16="http://schemas.microsoft.com/office/drawing/2014/main" id="{6FCFBDDB-1C1B-4C6C-B5A9-DF9D9A50502D}"/>
              </a:ext>
            </a:extLst>
          </p:cNvPr>
          <p:cNvSpPr>
            <a:spLocks noGrp="1"/>
          </p:cNvSpPr>
          <p:nvPr>
            <p:ph type="pic" sz="quarter" idx="12"/>
          </p:nvPr>
        </p:nvSpPr>
        <p:spPr>
          <a:xfrm>
            <a:off x="5230812" y="765175"/>
            <a:ext cx="6369050" cy="5324475"/>
          </a:xfrm>
          <a:custGeom>
            <a:avLst/>
            <a:gdLst>
              <a:gd name="connsiteX0" fmla="*/ 1513681 w 6369050"/>
              <a:gd name="connsiteY0" fmla="*/ 758515 h 5324475"/>
              <a:gd name="connsiteX1" fmla="*/ 1056579 w 6369050"/>
              <a:gd name="connsiteY1" fmla="*/ 2662238 h 5324475"/>
              <a:gd name="connsiteX2" fmla="*/ 1513681 w 6369050"/>
              <a:gd name="connsiteY2" fmla="*/ 4565961 h 5324475"/>
              <a:gd name="connsiteX3" fmla="*/ 1970783 w 6369050"/>
              <a:gd name="connsiteY3" fmla="*/ 2662238 h 5324475"/>
              <a:gd name="connsiteX4" fmla="*/ 1513681 w 6369050"/>
              <a:gd name="connsiteY4" fmla="*/ 758515 h 5324475"/>
              <a:gd name="connsiteX5" fmla="*/ 4788092 w 6369050"/>
              <a:gd name="connsiteY5" fmla="*/ 0 h 5324475"/>
              <a:gd name="connsiteX6" fmla="*/ 6316601 w 6369050"/>
              <a:gd name="connsiteY6" fmla="*/ 1338620 h 5324475"/>
              <a:gd name="connsiteX7" fmla="*/ 4375994 w 6369050"/>
              <a:gd name="connsiteY7" fmla="*/ 4454629 h 5324475"/>
              <a:gd name="connsiteX8" fmla="*/ 6369050 w 6369050"/>
              <a:gd name="connsiteY8" fmla="*/ 4454629 h 5324475"/>
              <a:gd name="connsiteX9" fmla="*/ 6369050 w 6369050"/>
              <a:gd name="connsiteY9" fmla="*/ 5257800 h 5324475"/>
              <a:gd name="connsiteX10" fmla="*/ 3267075 w 6369050"/>
              <a:gd name="connsiteY10" fmla="*/ 5257800 h 5324475"/>
              <a:gd name="connsiteX11" fmla="*/ 3267075 w 6369050"/>
              <a:gd name="connsiteY11" fmla="*/ 4343077 h 5324475"/>
              <a:gd name="connsiteX12" fmla="*/ 5260131 w 6369050"/>
              <a:gd name="connsiteY12" fmla="*/ 1264252 h 5324475"/>
              <a:gd name="connsiteX13" fmla="*/ 4863019 w 6369050"/>
              <a:gd name="connsiteY13" fmla="*/ 758551 h 5324475"/>
              <a:gd name="connsiteX14" fmla="*/ 4405964 w 6369050"/>
              <a:gd name="connsiteY14" fmla="*/ 1502229 h 5324475"/>
              <a:gd name="connsiteX15" fmla="*/ 3349495 w 6369050"/>
              <a:gd name="connsiteY15" fmla="*/ 1502229 h 5324475"/>
              <a:gd name="connsiteX16" fmla="*/ 4788092 w 6369050"/>
              <a:gd name="connsiteY16" fmla="*/ 0 h 5324475"/>
              <a:gd name="connsiteX17" fmla="*/ 1513681 w 6369050"/>
              <a:gd name="connsiteY17" fmla="*/ 0 h 5324475"/>
              <a:gd name="connsiteX18" fmla="*/ 3027363 w 6369050"/>
              <a:gd name="connsiteY18" fmla="*/ 2647365 h 5324475"/>
              <a:gd name="connsiteX19" fmla="*/ 1513681 w 6369050"/>
              <a:gd name="connsiteY19" fmla="*/ 5324475 h 5324475"/>
              <a:gd name="connsiteX20" fmla="*/ 0 w 6369050"/>
              <a:gd name="connsiteY20" fmla="*/ 2647365 h 5324475"/>
              <a:gd name="connsiteX21" fmla="*/ 1513681 w 6369050"/>
              <a:gd name="connsiteY21" fmla="*/ 0 h 5324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369050" h="5324475">
                <a:moveTo>
                  <a:pt x="1513681" y="758515"/>
                </a:moveTo>
                <a:cubicBezTo>
                  <a:pt x="1064073" y="758515"/>
                  <a:pt x="1056579" y="1063408"/>
                  <a:pt x="1056579" y="2662238"/>
                </a:cubicBezTo>
                <a:cubicBezTo>
                  <a:pt x="1056579" y="4231322"/>
                  <a:pt x="1094047" y="4565961"/>
                  <a:pt x="1513681" y="4565961"/>
                </a:cubicBezTo>
                <a:cubicBezTo>
                  <a:pt x="1933316" y="4565961"/>
                  <a:pt x="1970783" y="4231322"/>
                  <a:pt x="1970783" y="2662238"/>
                </a:cubicBezTo>
                <a:cubicBezTo>
                  <a:pt x="1970783" y="1063408"/>
                  <a:pt x="1963290" y="758515"/>
                  <a:pt x="1513681" y="758515"/>
                </a:cubicBezTo>
                <a:close/>
                <a:moveTo>
                  <a:pt x="4788092" y="0"/>
                </a:moveTo>
                <a:cubicBezTo>
                  <a:pt x="5694707" y="0"/>
                  <a:pt x="6316601" y="364402"/>
                  <a:pt x="6316601" y="1338620"/>
                </a:cubicBezTo>
                <a:cubicBezTo>
                  <a:pt x="6316601" y="2506193"/>
                  <a:pt x="4945438" y="3829939"/>
                  <a:pt x="4375994" y="4454629"/>
                </a:cubicBezTo>
                <a:cubicBezTo>
                  <a:pt x="6369050" y="4454629"/>
                  <a:pt x="6369050" y="4454629"/>
                  <a:pt x="6369050" y="4454629"/>
                </a:cubicBezTo>
                <a:cubicBezTo>
                  <a:pt x="6369050" y="5257800"/>
                  <a:pt x="6369050" y="5257800"/>
                  <a:pt x="6369050" y="5257800"/>
                </a:cubicBezTo>
                <a:lnTo>
                  <a:pt x="3267075" y="5257800"/>
                </a:lnTo>
                <a:cubicBezTo>
                  <a:pt x="3267075" y="4343077"/>
                  <a:pt x="3267075" y="4343077"/>
                  <a:pt x="3267075" y="4343077"/>
                </a:cubicBezTo>
                <a:cubicBezTo>
                  <a:pt x="4915467" y="2164102"/>
                  <a:pt x="5260131" y="1911251"/>
                  <a:pt x="5260131" y="1264252"/>
                </a:cubicBezTo>
                <a:cubicBezTo>
                  <a:pt x="5260131" y="1003965"/>
                  <a:pt x="5162726" y="758551"/>
                  <a:pt x="4863019" y="758551"/>
                </a:cubicBezTo>
                <a:cubicBezTo>
                  <a:pt x="4428443" y="758551"/>
                  <a:pt x="4405964" y="1167574"/>
                  <a:pt x="4405964" y="1502229"/>
                </a:cubicBezTo>
                <a:cubicBezTo>
                  <a:pt x="3349495" y="1502229"/>
                  <a:pt x="3349495" y="1502229"/>
                  <a:pt x="3349495" y="1502229"/>
                </a:cubicBezTo>
                <a:cubicBezTo>
                  <a:pt x="3274568" y="535448"/>
                  <a:pt x="3821534" y="0"/>
                  <a:pt x="4788092" y="0"/>
                </a:cubicBezTo>
                <a:close/>
                <a:moveTo>
                  <a:pt x="1513681" y="0"/>
                </a:moveTo>
                <a:cubicBezTo>
                  <a:pt x="2802559" y="0"/>
                  <a:pt x="3027363" y="661841"/>
                  <a:pt x="3027363" y="2647365"/>
                </a:cubicBezTo>
                <a:cubicBezTo>
                  <a:pt x="3027363" y="4275940"/>
                  <a:pt x="2922454" y="5324475"/>
                  <a:pt x="1513681" y="5324475"/>
                </a:cubicBezTo>
                <a:cubicBezTo>
                  <a:pt x="104908" y="5324475"/>
                  <a:pt x="0" y="4275940"/>
                  <a:pt x="0" y="2647365"/>
                </a:cubicBezTo>
                <a:cubicBezTo>
                  <a:pt x="0" y="661841"/>
                  <a:pt x="224804" y="0"/>
                  <a:pt x="1513681" y="0"/>
                </a:cubicBezTo>
                <a:close/>
              </a:path>
            </a:pathLst>
          </a:custGeom>
          <a:solidFill>
            <a:schemeClr val="bg1"/>
          </a:solidFill>
        </p:spPr>
        <p:txBody>
          <a:bodyPr wrap="square" anchor="t">
            <a:noAutofit/>
          </a:bodyPr>
          <a:lstStyle>
            <a:lvl1pPr algn="l">
              <a:defRPr sz="1200"/>
            </a:lvl1pPr>
          </a:lstStyle>
          <a:p>
            <a:r>
              <a:rPr lang="de-DE"/>
              <a:t>Bild durch Klicken auf Symbol hinzufügen</a:t>
            </a:r>
          </a:p>
        </p:txBody>
      </p:sp>
      <p:sp>
        <p:nvSpPr>
          <p:cNvPr id="5" name="Textplatzhalter 4">
            <a:extLst>
              <a:ext uri="{FF2B5EF4-FFF2-40B4-BE49-F238E27FC236}">
                <a16:creationId xmlns:a16="http://schemas.microsoft.com/office/drawing/2014/main" id="{CFE64B57-C645-4D92-85E6-6494F8AA3074}"/>
              </a:ext>
            </a:extLst>
          </p:cNvPr>
          <p:cNvSpPr>
            <a:spLocks noGrp="1"/>
          </p:cNvSpPr>
          <p:nvPr>
            <p:ph type="body" sz="quarter" idx="11"/>
          </p:nvPr>
        </p:nvSpPr>
        <p:spPr>
          <a:xfrm>
            <a:off x="595224" y="1767910"/>
            <a:ext cx="4372618" cy="3813380"/>
          </a:xfrm>
        </p:spPr>
        <p:txBody>
          <a:bodyPr>
            <a:normAutofit/>
          </a:bodyPr>
          <a:lstStyle>
            <a:lvl1pPr>
              <a:defRPr lang="de-DE" sz="3000" dirty="0">
                <a:solidFill>
                  <a:schemeClr val="bg1"/>
                </a:solidFill>
                <a:latin typeface="+mj-lt"/>
                <a:ea typeface="+mn-ea"/>
                <a:cs typeface="+mn-cs"/>
              </a:defRPr>
            </a:lvl1pPr>
          </a:lstStyle>
          <a:p>
            <a:pPr marL="0" lvl="0" indent="0" algn="l" rtl="0" eaLnBrk="1" fontAlgn="base" hangingPunct="1">
              <a:lnSpc>
                <a:spcPct val="100000"/>
              </a:lnSpc>
              <a:spcBef>
                <a:spcPts val="800"/>
              </a:spcBef>
              <a:spcAft>
                <a:spcPct val="0"/>
              </a:spcAft>
              <a:buClr>
                <a:schemeClr val="tx1"/>
              </a:buClr>
              <a:buNone/>
            </a:pPr>
            <a:r>
              <a:rPr lang="de-DE"/>
              <a:t>Mastertextformat bearbeiten</a:t>
            </a:r>
          </a:p>
        </p:txBody>
      </p:sp>
    </p:spTree>
    <p:extLst>
      <p:ext uri="{BB962C8B-B14F-4D97-AF65-F5344CB8AC3E}">
        <p14:creationId xmlns:p14="http://schemas.microsoft.com/office/powerpoint/2010/main" val="1725727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rennfolie Zahl-Bildplatzhalter 03">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581B5379-3A94-4D31-B5BB-D0437420C10C}"/>
              </a:ext>
            </a:extLst>
          </p:cNvPr>
          <p:cNvSpPr/>
          <p:nvPr userDrawn="1"/>
        </p:nvSpPr>
        <p:spPr>
          <a:xfrm>
            <a:off x="0" y="0"/>
            <a:ext cx="12192000" cy="6858000"/>
          </a:xfrm>
          <a:prstGeom prst="rect">
            <a:avLst/>
          </a:prstGeom>
          <a:solidFill>
            <a:srgbClr val="5B83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Bildplatzhalter 19">
            <a:extLst>
              <a:ext uri="{FF2B5EF4-FFF2-40B4-BE49-F238E27FC236}">
                <a16:creationId xmlns:a16="http://schemas.microsoft.com/office/drawing/2014/main" id="{4A7BACB7-0FFC-41F1-9652-1A1D53E18842}"/>
              </a:ext>
            </a:extLst>
          </p:cNvPr>
          <p:cNvSpPr>
            <a:spLocks noGrp="1"/>
          </p:cNvSpPr>
          <p:nvPr>
            <p:ph type="pic" sz="quarter" idx="12"/>
          </p:nvPr>
        </p:nvSpPr>
        <p:spPr>
          <a:xfrm>
            <a:off x="5465736" y="766763"/>
            <a:ext cx="6340475" cy="5324475"/>
          </a:xfrm>
          <a:custGeom>
            <a:avLst/>
            <a:gdLst>
              <a:gd name="connsiteX0" fmla="*/ 1513682 w 6340475"/>
              <a:gd name="connsiteY0" fmla="*/ 758515 h 5324475"/>
              <a:gd name="connsiteX1" fmla="*/ 1056580 w 6340475"/>
              <a:gd name="connsiteY1" fmla="*/ 2662238 h 5324475"/>
              <a:gd name="connsiteX2" fmla="*/ 1513682 w 6340475"/>
              <a:gd name="connsiteY2" fmla="*/ 4565961 h 5324475"/>
              <a:gd name="connsiteX3" fmla="*/ 1970784 w 6340475"/>
              <a:gd name="connsiteY3" fmla="*/ 2662238 h 5324475"/>
              <a:gd name="connsiteX4" fmla="*/ 1513682 w 6340475"/>
              <a:gd name="connsiteY4" fmla="*/ 758515 h 5324475"/>
              <a:gd name="connsiteX5" fmla="*/ 4826263 w 6340475"/>
              <a:gd name="connsiteY5" fmla="*/ 0 h 5324475"/>
              <a:gd name="connsiteX6" fmla="*/ 6258018 w 6340475"/>
              <a:gd name="connsiteY6" fmla="*/ 1383174 h 5324475"/>
              <a:gd name="connsiteX7" fmla="*/ 5545889 w 6340475"/>
              <a:gd name="connsiteY7" fmla="*/ 2535819 h 5324475"/>
              <a:gd name="connsiteX8" fmla="*/ 5545889 w 6340475"/>
              <a:gd name="connsiteY8" fmla="*/ 2550691 h 5324475"/>
              <a:gd name="connsiteX9" fmla="*/ 6340475 w 6340475"/>
              <a:gd name="connsiteY9" fmla="*/ 3814882 h 5324475"/>
              <a:gd name="connsiteX10" fmla="*/ 4706326 w 6340475"/>
              <a:gd name="connsiteY10" fmla="*/ 5324475 h 5324475"/>
              <a:gd name="connsiteX11" fmla="*/ 3267075 w 6340475"/>
              <a:gd name="connsiteY11" fmla="*/ 3852064 h 5324475"/>
              <a:gd name="connsiteX12" fmla="*/ 4324025 w 6340475"/>
              <a:gd name="connsiteY12" fmla="*/ 3852064 h 5324475"/>
              <a:gd name="connsiteX13" fmla="*/ 4766295 w 6340475"/>
              <a:gd name="connsiteY13" fmla="*/ 4565961 h 5324475"/>
              <a:gd name="connsiteX14" fmla="*/ 5283525 w 6340475"/>
              <a:gd name="connsiteY14" fmla="*/ 3762827 h 5324475"/>
              <a:gd name="connsiteX15" fmla="*/ 4301536 w 6340475"/>
              <a:gd name="connsiteY15" fmla="*/ 2967131 h 5324475"/>
              <a:gd name="connsiteX16" fmla="*/ 4301536 w 6340475"/>
              <a:gd name="connsiteY16" fmla="*/ 2141688 h 5324475"/>
              <a:gd name="connsiteX17" fmla="*/ 5201068 w 6340475"/>
              <a:gd name="connsiteY17" fmla="*/ 1375737 h 5324475"/>
              <a:gd name="connsiteX18" fmla="*/ 4796279 w 6340475"/>
              <a:gd name="connsiteY18" fmla="*/ 758515 h 5324475"/>
              <a:gd name="connsiteX19" fmla="*/ 4383993 w 6340475"/>
              <a:gd name="connsiteY19" fmla="*/ 1360865 h 5324475"/>
              <a:gd name="connsiteX20" fmla="*/ 3327044 w 6340475"/>
              <a:gd name="connsiteY20" fmla="*/ 1360865 h 5324475"/>
              <a:gd name="connsiteX21" fmla="*/ 3686856 w 6340475"/>
              <a:gd name="connsiteY21" fmla="*/ 275148 h 5324475"/>
              <a:gd name="connsiteX22" fmla="*/ 4826263 w 6340475"/>
              <a:gd name="connsiteY22" fmla="*/ 0 h 5324475"/>
              <a:gd name="connsiteX23" fmla="*/ 1513682 w 6340475"/>
              <a:gd name="connsiteY23" fmla="*/ 0 h 5324475"/>
              <a:gd name="connsiteX24" fmla="*/ 3027363 w 6340475"/>
              <a:gd name="connsiteY24" fmla="*/ 2647365 h 5324475"/>
              <a:gd name="connsiteX25" fmla="*/ 1513682 w 6340475"/>
              <a:gd name="connsiteY25" fmla="*/ 5324475 h 5324475"/>
              <a:gd name="connsiteX26" fmla="*/ 0 w 6340475"/>
              <a:gd name="connsiteY26" fmla="*/ 2647365 h 5324475"/>
              <a:gd name="connsiteX27" fmla="*/ 1513682 w 6340475"/>
              <a:gd name="connsiteY27" fmla="*/ 0 h 5324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340475" h="5324475">
                <a:moveTo>
                  <a:pt x="1513682" y="758515"/>
                </a:moveTo>
                <a:cubicBezTo>
                  <a:pt x="1064073" y="758515"/>
                  <a:pt x="1056580" y="1063408"/>
                  <a:pt x="1056580" y="2662238"/>
                </a:cubicBezTo>
                <a:cubicBezTo>
                  <a:pt x="1056580" y="4231322"/>
                  <a:pt x="1094047" y="4565961"/>
                  <a:pt x="1513682" y="4565961"/>
                </a:cubicBezTo>
                <a:cubicBezTo>
                  <a:pt x="1933316" y="4565961"/>
                  <a:pt x="1970784" y="4231322"/>
                  <a:pt x="1970784" y="2662238"/>
                </a:cubicBezTo>
                <a:cubicBezTo>
                  <a:pt x="1970784" y="1063408"/>
                  <a:pt x="1963290" y="758515"/>
                  <a:pt x="1513682" y="758515"/>
                </a:cubicBezTo>
                <a:close/>
                <a:moveTo>
                  <a:pt x="4826263" y="0"/>
                </a:moveTo>
                <a:cubicBezTo>
                  <a:pt x="5800756" y="0"/>
                  <a:pt x="6258018" y="394130"/>
                  <a:pt x="6258018" y="1383174"/>
                </a:cubicBezTo>
                <a:cubicBezTo>
                  <a:pt x="6258018" y="1873977"/>
                  <a:pt x="6115592" y="2454018"/>
                  <a:pt x="5545889" y="2535819"/>
                </a:cubicBezTo>
                <a:cubicBezTo>
                  <a:pt x="5545889" y="2550691"/>
                  <a:pt x="5545889" y="2550691"/>
                  <a:pt x="5545889" y="2550691"/>
                </a:cubicBezTo>
                <a:cubicBezTo>
                  <a:pt x="6228033" y="2677110"/>
                  <a:pt x="6340475" y="3212533"/>
                  <a:pt x="6340475" y="3814882"/>
                </a:cubicBezTo>
                <a:cubicBezTo>
                  <a:pt x="6340475" y="4885727"/>
                  <a:pt x="5763275" y="5324475"/>
                  <a:pt x="4706326" y="5324475"/>
                </a:cubicBezTo>
                <a:cubicBezTo>
                  <a:pt x="3671864" y="5324475"/>
                  <a:pt x="3267075" y="4960091"/>
                  <a:pt x="3267075" y="3852064"/>
                </a:cubicBezTo>
                <a:cubicBezTo>
                  <a:pt x="4324025" y="3852064"/>
                  <a:pt x="4324025" y="3852064"/>
                  <a:pt x="4324025" y="3852064"/>
                </a:cubicBezTo>
                <a:cubicBezTo>
                  <a:pt x="4324025" y="4194140"/>
                  <a:pt x="4309033" y="4565961"/>
                  <a:pt x="4766295" y="4565961"/>
                </a:cubicBezTo>
                <a:cubicBezTo>
                  <a:pt x="5246045" y="4565961"/>
                  <a:pt x="5283525" y="4127212"/>
                  <a:pt x="5283525" y="3762827"/>
                </a:cubicBezTo>
                <a:cubicBezTo>
                  <a:pt x="5283525" y="3011749"/>
                  <a:pt x="5036154" y="2967131"/>
                  <a:pt x="4301536" y="2967131"/>
                </a:cubicBezTo>
                <a:cubicBezTo>
                  <a:pt x="4301536" y="2141688"/>
                  <a:pt x="4301536" y="2141688"/>
                  <a:pt x="4301536" y="2141688"/>
                </a:cubicBezTo>
                <a:cubicBezTo>
                  <a:pt x="4991177" y="2171434"/>
                  <a:pt x="5201068" y="2097070"/>
                  <a:pt x="5201068" y="1375737"/>
                </a:cubicBezTo>
                <a:cubicBezTo>
                  <a:pt x="5201068" y="1093153"/>
                  <a:pt x="5156092" y="758515"/>
                  <a:pt x="4796279" y="758515"/>
                </a:cubicBezTo>
                <a:cubicBezTo>
                  <a:pt x="4413978" y="758515"/>
                  <a:pt x="4383993" y="1063408"/>
                  <a:pt x="4383993" y="1360865"/>
                </a:cubicBezTo>
                <a:lnTo>
                  <a:pt x="3327044" y="1360865"/>
                </a:lnTo>
                <a:cubicBezTo>
                  <a:pt x="3327044" y="825443"/>
                  <a:pt x="3446981" y="483367"/>
                  <a:pt x="3686856" y="275148"/>
                </a:cubicBezTo>
                <a:cubicBezTo>
                  <a:pt x="3926732" y="74364"/>
                  <a:pt x="4301536" y="0"/>
                  <a:pt x="4826263" y="0"/>
                </a:cubicBezTo>
                <a:close/>
                <a:moveTo>
                  <a:pt x="1513682" y="0"/>
                </a:moveTo>
                <a:cubicBezTo>
                  <a:pt x="2802559" y="0"/>
                  <a:pt x="3027363" y="661841"/>
                  <a:pt x="3027363" y="2647365"/>
                </a:cubicBezTo>
                <a:cubicBezTo>
                  <a:pt x="3027363" y="4275940"/>
                  <a:pt x="2922455" y="5324475"/>
                  <a:pt x="1513682" y="5324475"/>
                </a:cubicBezTo>
                <a:cubicBezTo>
                  <a:pt x="104909" y="5324475"/>
                  <a:pt x="0" y="4275940"/>
                  <a:pt x="0" y="2647365"/>
                </a:cubicBezTo>
                <a:cubicBezTo>
                  <a:pt x="0" y="661841"/>
                  <a:pt x="224804" y="0"/>
                  <a:pt x="1513682" y="0"/>
                </a:cubicBezTo>
                <a:close/>
              </a:path>
            </a:pathLst>
          </a:custGeom>
          <a:solidFill>
            <a:schemeClr val="bg1"/>
          </a:solidFill>
        </p:spPr>
        <p:txBody>
          <a:bodyPr wrap="square" anchor="t">
            <a:noAutofit/>
          </a:bodyPr>
          <a:lstStyle>
            <a:lvl1pPr algn="l">
              <a:defRPr sz="1200"/>
            </a:lvl1pPr>
          </a:lstStyle>
          <a:p>
            <a:r>
              <a:rPr lang="de-DE"/>
              <a:t>Bild durch Klicken auf Symbol hinzufügen</a:t>
            </a:r>
          </a:p>
        </p:txBody>
      </p:sp>
      <p:sp>
        <p:nvSpPr>
          <p:cNvPr id="5" name="Textplatzhalter 4">
            <a:extLst>
              <a:ext uri="{FF2B5EF4-FFF2-40B4-BE49-F238E27FC236}">
                <a16:creationId xmlns:a16="http://schemas.microsoft.com/office/drawing/2014/main" id="{CFE64B57-C645-4D92-85E6-6494F8AA3074}"/>
              </a:ext>
            </a:extLst>
          </p:cNvPr>
          <p:cNvSpPr>
            <a:spLocks noGrp="1"/>
          </p:cNvSpPr>
          <p:nvPr>
            <p:ph type="body" sz="quarter" idx="11"/>
          </p:nvPr>
        </p:nvSpPr>
        <p:spPr>
          <a:xfrm>
            <a:off x="595224" y="1767910"/>
            <a:ext cx="4372618" cy="3813380"/>
          </a:xfrm>
        </p:spPr>
        <p:txBody>
          <a:bodyPr>
            <a:normAutofit/>
          </a:bodyPr>
          <a:lstStyle>
            <a:lvl1pPr>
              <a:defRPr lang="de-DE" sz="3000" dirty="0">
                <a:solidFill>
                  <a:schemeClr val="bg1"/>
                </a:solidFill>
                <a:latin typeface="+mj-lt"/>
                <a:ea typeface="+mn-ea"/>
                <a:cs typeface="+mn-cs"/>
              </a:defRPr>
            </a:lvl1pPr>
          </a:lstStyle>
          <a:p>
            <a:pPr marL="0" lvl="0" indent="0" algn="l" rtl="0" eaLnBrk="1" fontAlgn="base" hangingPunct="1">
              <a:lnSpc>
                <a:spcPct val="100000"/>
              </a:lnSpc>
              <a:spcBef>
                <a:spcPts val="800"/>
              </a:spcBef>
              <a:spcAft>
                <a:spcPct val="0"/>
              </a:spcAft>
              <a:buClr>
                <a:schemeClr val="tx1"/>
              </a:buClr>
              <a:buNone/>
            </a:pPr>
            <a:r>
              <a:rPr lang="de-DE"/>
              <a:t>Mastertextformat bearbeiten</a:t>
            </a:r>
          </a:p>
        </p:txBody>
      </p:sp>
    </p:spTree>
    <p:extLst>
      <p:ext uri="{BB962C8B-B14F-4D97-AF65-F5344CB8AC3E}">
        <p14:creationId xmlns:p14="http://schemas.microsoft.com/office/powerpoint/2010/main" val="1767898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rennfolie Zahl-Bildplatzhalter 04">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581B5379-3A94-4D31-B5BB-D0437420C10C}"/>
              </a:ext>
            </a:extLst>
          </p:cNvPr>
          <p:cNvSpPr/>
          <p:nvPr userDrawn="1"/>
        </p:nvSpPr>
        <p:spPr>
          <a:xfrm>
            <a:off x="0" y="0"/>
            <a:ext cx="12192000" cy="6858000"/>
          </a:xfrm>
          <a:prstGeom prst="rect">
            <a:avLst/>
          </a:prstGeom>
          <a:solidFill>
            <a:srgbClr val="5B83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platzhalter 4">
            <a:extLst>
              <a:ext uri="{FF2B5EF4-FFF2-40B4-BE49-F238E27FC236}">
                <a16:creationId xmlns:a16="http://schemas.microsoft.com/office/drawing/2014/main" id="{CFE64B57-C645-4D92-85E6-6494F8AA3074}"/>
              </a:ext>
            </a:extLst>
          </p:cNvPr>
          <p:cNvSpPr>
            <a:spLocks noGrp="1"/>
          </p:cNvSpPr>
          <p:nvPr>
            <p:ph type="body" sz="quarter" idx="11"/>
          </p:nvPr>
        </p:nvSpPr>
        <p:spPr>
          <a:xfrm>
            <a:off x="595224" y="1767910"/>
            <a:ext cx="4372618" cy="3813380"/>
          </a:xfrm>
        </p:spPr>
        <p:txBody>
          <a:bodyPr>
            <a:normAutofit/>
          </a:bodyPr>
          <a:lstStyle>
            <a:lvl1pPr>
              <a:defRPr lang="de-DE" sz="3000" dirty="0">
                <a:solidFill>
                  <a:schemeClr val="bg1"/>
                </a:solidFill>
                <a:latin typeface="+mj-lt"/>
                <a:ea typeface="+mn-ea"/>
                <a:cs typeface="+mn-cs"/>
              </a:defRPr>
            </a:lvl1pPr>
          </a:lstStyle>
          <a:p>
            <a:pPr marL="0" lvl="0" indent="0" algn="l" rtl="0" eaLnBrk="1" fontAlgn="base" hangingPunct="1">
              <a:lnSpc>
                <a:spcPct val="100000"/>
              </a:lnSpc>
              <a:spcBef>
                <a:spcPts val="800"/>
              </a:spcBef>
              <a:spcAft>
                <a:spcPct val="0"/>
              </a:spcAft>
              <a:buClr>
                <a:schemeClr val="tx1"/>
              </a:buClr>
              <a:buNone/>
            </a:pPr>
            <a:r>
              <a:rPr lang="de-DE"/>
              <a:t>Mastertextformat bearbeiten</a:t>
            </a:r>
          </a:p>
        </p:txBody>
      </p:sp>
      <p:sp>
        <p:nvSpPr>
          <p:cNvPr id="22" name="AutoShape 8">
            <a:extLst>
              <a:ext uri="{FF2B5EF4-FFF2-40B4-BE49-F238E27FC236}">
                <a16:creationId xmlns:a16="http://schemas.microsoft.com/office/drawing/2014/main" id="{CC3A3E53-F4B8-4831-8E8A-2BCF39C93BFC}"/>
              </a:ext>
            </a:extLst>
          </p:cNvPr>
          <p:cNvSpPr>
            <a:spLocks noChangeAspect="1" noChangeArrowheads="1" noTextEdit="1"/>
          </p:cNvSpPr>
          <p:nvPr userDrawn="1"/>
        </p:nvSpPr>
        <p:spPr bwMode="auto">
          <a:xfrm>
            <a:off x="5465763" y="768350"/>
            <a:ext cx="6396037" cy="532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46" name="Bildplatzhalter 45">
            <a:extLst>
              <a:ext uri="{FF2B5EF4-FFF2-40B4-BE49-F238E27FC236}">
                <a16:creationId xmlns:a16="http://schemas.microsoft.com/office/drawing/2014/main" id="{7686F10E-6BEB-4F49-9079-2FC10BB83F95}"/>
              </a:ext>
            </a:extLst>
          </p:cNvPr>
          <p:cNvSpPr>
            <a:spLocks noGrp="1"/>
          </p:cNvSpPr>
          <p:nvPr>
            <p:ph type="pic" sz="quarter" idx="12"/>
          </p:nvPr>
        </p:nvSpPr>
        <p:spPr>
          <a:xfrm>
            <a:off x="5462589" y="765175"/>
            <a:ext cx="6402387" cy="5324475"/>
          </a:xfrm>
          <a:custGeom>
            <a:avLst/>
            <a:gdLst>
              <a:gd name="connsiteX0" fmla="*/ 5102190 w 6402387"/>
              <a:gd name="connsiteY0" fmla="*/ 798690 h 5324475"/>
              <a:gd name="connsiteX1" fmla="*/ 4150460 w 6402387"/>
              <a:gd name="connsiteY1" fmla="*/ 3267821 h 5324475"/>
              <a:gd name="connsiteX2" fmla="*/ 4648806 w 6402387"/>
              <a:gd name="connsiteY2" fmla="*/ 3267821 h 5324475"/>
              <a:gd name="connsiteX3" fmla="*/ 5049732 w 6402387"/>
              <a:gd name="connsiteY3" fmla="*/ 3267821 h 5324475"/>
              <a:gd name="connsiteX4" fmla="*/ 5117177 w 6402387"/>
              <a:gd name="connsiteY4" fmla="*/ 798690 h 5324475"/>
              <a:gd name="connsiteX5" fmla="*/ 5102190 w 6402387"/>
              <a:gd name="connsiteY5" fmla="*/ 798690 h 5324475"/>
              <a:gd name="connsiteX6" fmla="*/ 1513681 w 6402387"/>
              <a:gd name="connsiteY6" fmla="*/ 758515 h 5324475"/>
              <a:gd name="connsiteX7" fmla="*/ 1056579 w 6402387"/>
              <a:gd name="connsiteY7" fmla="*/ 2662238 h 5324475"/>
              <a:gd name="connsiteX8" fmla="*/ 1513681 w 6402387"/>
              <a:gd name="connsiteY8" fmla="*/ 4565961 h 5324475"/>
              <a:gd name="connsiteX9" fmla="*/ 1970783 w 6402387"/>
              <a:gd name="connsiteY9" fmla="*/ 2662238 h 5324475"/>
              <a:gd name="connsiteX10" fmla="*/ 1513681 w 6402387"/>
              <a:gd name="connsiteY10" fmla="*/ 758515 h 5324475"/>
              <a:gd name="connsiteX11" fmla="*/ 4607590 w 6402387"/>
              <a:gd name="connsiteY11" fmla="*/ 69850 h 5324475"/>
              <a:gd name="connsiteX12" fmla="*/ 5997714 w 6402387"/>
              <a:gd name="connsiteY12" fmla="*/ 69850 h 5324475"/>
              <a:gd name="connsiteX13" fmla="*/ 5997714 w 6402387"/>
              <a:gd name="connsiteY13" fmla="*/ 3267821 h 5324475"/>
              <a:gd name="connsiteX14" fmla="*/ 6402387 w 6402387"/>
              <a:gd name="connsiteY14" fmla="*/ 3267821 h 5324475"/>
              <a:gd name="connsiteX15" fmla="*/ 6402387 w 6402387"/>
              <a:gd name="connsiteY15" fmla="*/ 4071032 h 5324475"/>
              <a:gd name="connsiteX16" fmla="*/ 5997714 w 6402387"/>
              <a:gd name="connsiteY16" fmla="*/ 4071032 h 5324475"/>
              <a:gd name="connsiteX17" fmla="*/ 5997714 w 6402387"/>
              <a:gd name="connsiteY17" fmla="*/ 5260975 h 5324475"/>
              <a:gd name="connsiteX18" fmla="*/ 4963552 w 6402387"/>
              <a:gd name="connsiteY18" fmla="*/ 5260975 h 5324475"/>
              <a:gd name="connsiteX19" fmla="*/ 4963552 w 6402387"/>
              <a:gd name="connsiteY19" fmla="*/ 4071032 h 5324475"/>
              <a:gd name="connsiteX20" fmla="*/ 4648806 w 6402387"/>
              <a:gd name="connsiteY20" fmla="*/ 4071032 h 5324475"/>
              <a:gd name="connsiteX21" fmla="*/ 3344862 w 6402387"/>
              <a:gd name="connsiteY21" fmla="*/ 4071032 h 5324475"/>
              <a:gd name="connsiteX22" fmla="*/ 3344862 w 6402387"/>
              <a:gd name="connsiteY22" fmla="*/ 3026114 h 5324475"/>
              <a:gd name="connsiteX23" fmla="*/ 4607590 w 6402387"/>
              <a:gd name="connsiteY23" fmla="*/ 69850 h 5324475"/>
              <a:gd name="connsiteX24" fmla="*/ 1513681 w 6402387"/>
              <a:gd name="connsiteY24" fmla="*/ 0 h 5324475"/>
              <a:gd name="connsiteX25" fmla="*/ 3027362 w 6402387"/>
              <a:gd name="connsiteY25" fmla="*/ 2647365 h 5324475"/>
              <a:gd name="connsiteX26" fmla="*/ 1513681 w 6402387"/>
              <a:gd name="connsiteY26" fmla="*/ 5324475 h 5324475"/>
              <a:gd name="connsiteX27" fmla="*/ 0 w 6402387"/>
              <a:gd name="connsiteY27" fmla="*/ 2647365 h 5324475"/>
              <a:gd name="connsiteX28" fmla="*/ 1513681 w 6402387"/>
              <a:gd name="connsiteY28" fmla="*/ 0 h 5324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402387" h="5324475">
                <a:moveTo>
                  <a:pt x="5102190" y="798690"/>
                </a:moveTo>
                <a:cubicBezTo>
                  <a:pt x="5102190" y="798690"/>
                  <a:pt x="5102190" y="798690"/>
                  <a:pt x="4150460" y="3267821"/>
                </a:cubicBezTo>
                <a:cubicBezTo>
                  <a:pt x="4150460" y="3267821"/>
                  <a:pt x="4150460" y="3267821"/>
                  <a:pt x="4648806" y="3267821"/>
                </a:cubicBezTo>
                <a:cubicBezTo>
                  <a:pt x="4648806" y="3267821"/>
                  <a:pt x="4648806" y="3267821"/>
                  <a:pt x="5049732" y="3267821"/>
                </a:cubicBezTo>
                <a:cubicBezTo>
                  <a:pt x="5049732" y="3267821"/>
                  <a:pt x="5049732" y="3267821"/>
                  <a:pt x="5117177" y="798690"/>
                </a:cubicBezTo>
                <a:cubicBezTo>
                  <a:pt x="5117177" y="798690"/>
                  <a:pt x="5117177" y="798690"/>
                  <a:pt x="5102190" y="798690"/>
                </a:cubicBezTo>
                <a:close/>
                <a:moveTo>
                  <a:pt x="1513681" y="758515"/>
                </a:moveTo>
                <a:cubicBezTo>
                  <a:pt x="1064073" y="758515"/>
                  <a:pt x="1056579" y="1063408"/>
                  <a:pt x="1056579" y="2662238"/>
                </a:cubicBezTo>
                <a:cubicBezTo>
                  <a:pt x="1056579" y="4231322"/>
                  <a:pt x="1094047" y="4565961"/>
                  <a:pt x="1513681" y="4565961"/>
                </a:cubicBezTo>
                <a:cubicBezTo>
                  <a:pt x="1933316" y="4565961"/>
                  <a:pt x="1970783" y="4231322"/>
                  <a:pt x="1970783" y="2662238"/>
                </a:cubicBezTo>
                <a:cubicBezTo>
                  <a:pt x="1970783" y="1063408"/>
                  <a:pt x="1963289" y="758515"/>
                  <a:pt x="1513681" y="758515"/>
                </a:cubicBezTo>
                <a:close/>
                <a:moveTo>
                  <a:pt x="4607590" y="69850"/>
                </a:moveTo>
                <a:cubicBezTo>
                  <a:pt x="4607590" y="69850"/>
                  <a:pt x="4607590" y="69850"/>
                  <a:pt x="5997714" y="69850"/>
                </a:cubicBezTo>
                <a:cubicBezTo>
                  <a:pt x="5997714" y="69850"/>
                  <a:pt x="5997714" y="69850"/>
                  <a:pt x="5997714" y="3267821"/>
                </a:cubicBezTo>
                <a:lnTo>
                  <a:pt x="6402387" y="3267821"/>
                </a:lnTo>
                <a:cubicBezTo>
                  <a:pt x="6402387" y="3267821"/>
                  <a:pt x="6402387" y="3267821"/>
                  <a:pt x="6402387" y="4071032"/>
                </a:cubicBezTo>
                <a:cubicBezTo>
                  <a:pt x="6402387" y="4071032"/>
                  <a:pt x="6402387" y="4071032"/>
                  <a:pt x="5997714" y="4071032"/>
                </a:cubicBezTo>
                <a:cubicBezTo>
                  <a:pt x="5997714" y="4071032"/>
                  <a:pt x="5997714" y="4071032"/>
                  <a:pt x="5997714" y="5260975"/>
                </a:cubicBezTo>
                <a:cubicBezTo>
                  <a:pt x="5997714" y="5260975"/>
                  <a:pt x="5997714" y="5260975"/>
                  <a:pt x="4963552" y="5260975"/>
                </a:cubicBezTo>
                <a:cubicBezTo>
                  <a:pt x="4963552" y="5260975"/>
                  <a:pt x="4963552" y="5260975"/>
                  <a:pt x="4963552" y="4071032"/>
                </a:cubicBezTo>
                <a:cubicBezTo>
                  <a:pt x="4963552" y="4071032"/>
                  <a:pt x="4963552" y="4071032"/>
                  <a:pt x="4648806" y="4071032"/>
                </a:cubicBezTo>
                <a:cubicBezTo>
                  <a:pt x="4648806" y="4071032"/>
                  <a:pt x="4648806" y="4071032"/>
                  <a:pt x="3344862" y="4071032"/>
                </a:cubicBezTo>
                <a:cubicBezTo>
                  <a:pt x="3344862" y="4071032"/>
                  <a:pt x="3344862" y="4071032"/>
                  <a:pt x="3344862" y="3026114"/>
                </a:cubicBezTo>
                <a:cubicBezTo>
                  <a:pt x="4603843" y="88443"/>
                  <a:pt x="4600096" y="69850"/>
                  <a:pt x="4607590" y="69850"/>
                </a:cubicBezTo>
                <a:close/>
                <a:moveTo>
                  <a:pt x="1513681" y="0"/>
                </a:moveTo>
                <a:cubicBezTo>
                  <a:pt x="2802558" y="0"/>
                  <a:pt x="3027362" y="661841"/>
                  <a:pt x="3027362" y="2647365"/>
                </a:cubicBezTo>
                <a:cubicBezTo>
                  <a:pt x="3027362" y="4275940"/>
                  <a:pt x="2922454" y="5324475"/>
                  <a:pt x="1513681" y="5324475"/>
                </a:cubicBezTo>
                <a:cubicBezTo>
                  <a:pt x="104909" y="5324475"/>
                  <a:pt x="0" y="4275940"/>
                  <a:pt x="0" y="2647365"/>
                </a:cubicBezTo>
                <a:cubicBezTo>
                  <a:pt x="0" y="661841"/>
                  <a:pt x="224804" y="0"/>
                  <a:pt x="1513681" y="0"/>
                </a:cubicBezTo>
                <a:close/>
              </a:path>
            </a:pathLst>
          </a:custGeom>
          <a:solidFill>
            <a:schemeClr val="bg1"/>
          </a:solidFill>
        </p:spPr>
        <p:txBody>
          <a:bodyPr wrap="square">
            <a:noAutofit/>
          </a:bodyPr>
          <a:lstStyle>
            <a:lvl1pPr>
              <a:defRPr sz="1200"/>
            </a:lvl1pPr>
          </a:lstStyle>
          <a:p>
            <a:r>
              <a:rPr lang="de-DE"/>
              <a:t>Bild durch Klicken auf Symbol hinzufügen</a:t>
            </a:r>
          </a:p>
        </p:txBody>
      </p:sp>
    </p:spTree>
    <p:extLst>
      <p:ext uri="{BB962C8B-B14F-4D97-AF65-F5344CB8AC3E}">
        <p14:creationId xmlns:p14="http://schemas.microsoft.com/office/powerpoint/2010/main" val="3525298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rennfolie Zahl-Bildplatzhalter 05">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581B5379-3A94-4D31-B5BB-D0437420C10C}"/>
              </a:ext>
            </a:extLst>
          </p:cNvPr>
          <p:cNvSpPr/>
          <p:nvPr userDrawn="1"/>
        </p:nvSpPr>
        <p:spPr>
          <a:xfrm>
            <a:off x="0" y="-1587"/>
            <a:ext cx="12192000" cy="6858000"/>
          </a:xfrm>
          <a:prstGeom prst="rect">
            <a:avLst/>
          </a:prstGeom>
          <a:solidFill>
            <a:srgbClr val="5B83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Bildplatzhalter 16">
            <a:extLst>
              <a:ext uri="{FF2B5EF4-FFF2-40B4-BE49-F238E27FC236}">
                <a16:creationId xmlns:a16="http://schemas.microsoft.com/office/drawing/2014/main" id="{0B12AE07-BDEA-42C6-960C-BEF6558549C5}"/>
              </a:ext>
            </a:extLst>
          </p:cNvPr>
          <p:cNvSpPr>
            <a:spLocks noGrp="1"/>
          </p:cNvSpPr>
          <p:nvPr>
            <p:ph type="pic" sz="quarter" idx="12"/>
          </p:nvPr>
        </p:nvSpPr>
        <p:spPr>
          <a:xfrm>
            <a:off x="5459414" y="765176"/>
            <a:ext cx="6376987" cy="5324475"/>
          </a:xfrm>
          <a:custGeom>
            <a:avLst/>
            <a:gdLst>
              <a:gd name="connsiteX0" fmla="*/ 1513681 w 6376987"/>
              <a:gd name="connsiteY0" fmla="*/ 758515 h 5324475"/>
              <a:gd name="connsiteX1" fmla="*/ 1056579 w 6376987"/>
              <a:gd name="connsiteY1" fmla="*/ 2662238 h 5324475"/>
              <a:gd name="connsiteX2" fmla="*/ 1513681 w 6376987"/>
              <a:gd name="connsiteY2" fmla="*/ 4565961 h 5324475"/>
              <a:gd name="connsiteX3" fmla="*/ 1970783 w 6376987"/>
              <a:gd name="connsiteY3" fmla="*/ 2662238 h 5324475"/>
              <a:gd name="connsiteX4" fmla="*/ 1513681 w 6376987"/>
              <a:gd name="connsiteY4" fmla="*/ 758515 h 5324475"/>
              <a:gd name="connsiteX5" fmla="*/ 3453855 w 6376987"/>
              <a:gd name="connsiteY5" fmla="*/ 66675 h 5324475"/>
              <a:gd name="connsiteX6" fmla="*/ 6189607 w 6376987"/>
              <a:gd name="connsiteY6" fmla="*/ 66675 h 5324475"/>
              <a:gd name="connsiteX7" fmla="*/ 6189607 w 6376987"/>
              <a:gd name="connsiteY7" fmla="*/ 869847 h 5324475"/>
              <a:gd name="connsiteX8" fmla="*/ 4488194 w 6376987"/>
              <a:gd name="connsiteY8" fmla="*/ 869847 h 5324475"/>
              <a:gd name="connsiteX9" fmla="*/ 4488194 w 6376987"/>
              <a:gd name="connsiteY9" fmla="*/ 2163846 h 5324475"/>
              <a:gd name="connsiteX10" fmla="*/ 4503184 w 6376987"/>
              <a:gd name="connsiteY10" fmla="*/ 2178719 h 5324475"/>
              <a:gd name="connsiteX11" fmla="*/ 5260201 w 6376987"/>
              <a:gd name="connsiteY11" fmla="*/ 1829191 h 5324475"/>
              <a:gd name="connsiteX12" fmla="*/ 6376987 w 6376987"/>
              <a:gd name="connsiteY12" fmla="*/ 3539649 h 5324475"/>
              <a:gd name="connsiteX13" fmla="*/ 4780507 w 6376987"/>
              <a:gd name="connsiteY13" fmla="*/ 5324475 h 5324475"/>
              <a:gd name="connsiteX14" fmla="*/ 3393893 w 6376987"/>
              <a:gd name="connsiteY14" fmla="*/ 4037913 h 5324475"/>
              <a:gd name="connsiteX15" fmla="*/ 4450718 w 6376987"/>
              <a:gd name="connsiteY15" fmla="*/ 4037913 h 5324475"/>
              <a:gd name="connsiteX16" fmla="*/ 4525670 w 6376987"/>
              <a:gd name="connsiteY16" fmla="*/ 4409752 h 5324475"/>
              <a:gd name="connsiteX17" fmla="*/ 4847964 w 6376987"/>
              <a:gd name="connsiteY17" fmla="*/ 4565924 h 5324475"/>
              <a:gd name="connsiteX18" fmla="*/ 5320162 w 6376987"/>
              <a:gd name="connsiteY18" fmla="*/ 3539649 h 5324475"/>
              <a:gd name="connsiteX19" fmla="*/ 4870449 w 6376987"/>
              <a:gd name="connsiteY19" fmla="*/ 2498501 h 5324475"/>
              <a:gd name="connsiteX20" fmla="*/ 4473203 w 6376987"/>
              <a:gd name="connsiteY20" fmla="*/ 3078569 h 5324475"/>
              <a:gd name="connsiteX21" fmla="*/ 3453855 w 6376987"/>
              <a:gd name="connsiteY21" fmla="*/ 3078569 h 5324475"/>
              <a:gd name="connsiteX22" fmla="*/ 3453855 w 6376987"/>
              <a:gd name="connsiteY22" fmla="*/ 66675 h 5324475"/>
              <a:gd name="connsiteX23" fmla="*/ 1513681 w 6376987"/>
              <a:gd name="connsiteY23" fmla="*/ 0 h 5324475"/>
              <a:gd name="connsiteX24" fmla="*/ 3027362 w 6376987"/>
              <a:gd name="connsiteY24" fmla="*/ 2647365 h 5324475"/>
              <a:gd name="connsiteX25" fmla="*/ 1513681 w 6376987"/>
              <a:gd name="connsiteY25" fmla="*/ 5324475 h 5324475"/>
              <a:gd name="connsiteX26" fmla="*/ 0 w 6376987"/>
              <a:gd name="connsiteY26" fmla="*/ 2647365 h 5324475"/>
              <a:gd name="connsiteX27" fmla="*/ 1513681 w 6376987"/>
              <a:gd name="connsiteY27" fmla="*/ 0 h 5324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376987" h="5324475">
                <a:moveTo>
                  <a:pt x="1513681" y="758515"/>
                </a:moveTo>
                <a:cubicBezTo>
                  <a:pt x="1064073" y="758515"/>
                  <a:pt x="1056579" y="1063408"/>
                  <a:pt x="1056579" y="2662238"/>
                </a:cubicBezTo>
                <a:cubicBezTo>
                  <a:pt x="1056579" y="4231322"/>
                  <a:pt x="1094046" y="4565961"/>
                  <a:pt x="1513681" y="4565961"/>
                </a:cubicBezTo>
                <a:cubicBezTo>
                  <a:pt x="1933315" y="4565961"/>
                  <a:pt x="1970783" y="4231322"/>
                  <a:pt x="1970783" y="2662238"/>
                </a:cubicBezTo>
                <a:cubicBezTo>
                  <a:pt x="1970783" y="1063408"/>
                  <a:pt x="1963289" y="758515"/>
                  <a:pt x="1513681" y="758515"/>
                </a:cubicBezTo>
                <a:close/>
                <a:moveTo>
                  <a:pt x="3453855" y="66675"/>
                </a:moveTo>
                <a:cubicBezTo>
                  <a:pt x="6189607" y="66675"/>
                  <a:pt x="6189607" y="66675"/>
                  <a:pt x="6189607" y="66675"/>
                </a:cubicBezTo>
                <a:cubicBezTo>
                  <a:pt x="6189607" y="869847"/>
                  <a:pt x="6189607" y="869847"/>
                  <a:pt x="6189607" y="869847"/>
                </a:cubicBezTo>
                <a:cubicBezTo>
                  <a:pt x="4488194" y="869847"/>
                  <a:pt x="4488194" y="869847"/>
                  <a:pt x="4488194" y="869847"/>
                </a:cubicBezTo>
                <a:lnTo>
                  <a:pt x="4488194" y="2163846"/>
                </a:lnTo>
                <a:cubicBezTo>
                  <a:pt x="4503184" y="2178719"/>
                  <a:pt x="4503184" y="2178719"/>
                  <a:pt x="4503184" y="2178719"/>
                </a:cubicBezTo>
                <a:cubicBezTo>
                  <a:pt x="4668079" y="1933306"/>
                  <a:pt x="4952897" y="1829191"/>
                  <a:pt x="5260201" y="1829191"/>
                </a:cubicBezTo>
                <a:cubicBezTo>
                  <a:pt x="6122150" y="1829191"/>
                  <a:pt x="6376987" y="2416696"/>
                  <a:pt x="6376987" y="3539649"/>
                </a:cubicBezTo>
                <a:cubicBezTo>
                  <a:pt x="6376987" y="4930326"/>
                  <a:pt x="5852322" y="5324475"/>
                  <a:pt x="4780507" y="5324475"/>
                </a:cubicBezTo>
                <a:cubicBezTo>
                  <a:pt x="3911062" y="5324475"/>
                  <a:pt x="3363912" y="4967510"/>
                  <a:pt x="3393893" y="4037913"/>
                </a:cubicBezTo>
                <a:cubicBezTo>
                  <a:pt x="4450718" y="4037913"/>
                  <a:pt x="4450718" y="4037913"/>
                  <a:pt x="4450718" y="4037913"/>
                </a:cubicBezTo>
                <a:cubicBezTo>
                  <a:pt x="4450718" y="4179212"/>
                  <a:pt x="4465708" y="4313074"/>
                  <a:pt x="4525670" y="4409752"/>
                </a:cubicBezTo>
                <a:cubicBezTo>
                  <a:pt x="4585631" y="4506430"/>
                  <a:pt x="4683069" y="4565924"/>
                  <a:pt x="4847964" y="4565924"/>
                </a:cubicBezTo>
                <a:cubicBezTo>
                  <a:pt x="5267696" y="4565924"/>
                  <a:pt x="5320162" y="4246143"/>
                  <a:pt x="5320162" y="3539649"/>
                </a:cubicBezTo>
                <a:cubicBezTo>
                  <a:pt x="5320162" y="3204994"/>
                  <a:pt x="5350143" y="2498501"/>
                  <a:pt x="4870449" y="2498501"/>
                </a:cubicBezTo>
                <a:cubicBezTo>
                  <a:pt x="4563146" y="2498501"/>
                  <a:pt x="4473203" y="2840592"/>
                  <a:pt x="4473203" y="3078569"/>
                </a:cubicBezTo>
                <a:cubicBezTo>
                  <a:pt x="3453855" y="3078569"/>
                  <a:pt x="3453855" y="3078569"/>
                  <a:pt x="3453855" y="3078569"/>
                </a:cubicBezTo>
                <a:cubicBezTo>
                  <a:pt x="3453855" y="66675"/>
                  <a:pt x="3453855" y="66675"/>
                  <a:pt x="3453855" y="66675"/>
                </a:cubicBezTo>
                <a:close/>
                <a:moveTo>
                  <a:pt x="1513681" y="0"/>
                </a:moveTo>
                <a:cubicBezTo>
                  <a:pt x="2802558" y="0"/>
                  <a:pt x="3027362" y="661841"/>
                  <a:pt x="3027362" y="2647365"/>
                </a:cubicBezTo>
                <a:cubicBezTo>
                  <a:pt x="3027362" y="4275940"/>
                  <a:pt x="2922453" y="5324475"/>
                  <a:pt x="1513681" y="5324475"/>
                </a:cubicBezTo>
                <a:cubicBezTo>
                  <a:pt x="104908" y="5324475"/>
                  <a:pt x="0" y="4275940"/>
                  <a:pt x="0" y="2647365"/>
                </a:cubicBezTo>
                <a:cubicBezTo>
                  <a:pt x="0" y="661841"/>
                  <a:pt x="224804" y="0"/>
                  <a:pt x="1513681" y="0"/>
                </a:cubicBezTo>
                <a:close/>
              </a:path>
            </a:pathLst>
          </a:custGeom>
          <a:solidFill>
            <a:schemeClr val="bg1"/>
          </a:solidFill>
        </p:spPr>
        <p:txBody>
          <a:bodyPr wrap="square">
            <a:noAutofit/>
          </a:bodyPr>
          <a:lstStyle>
            <a:lvl1pPr>
              <a:defRPr sz="1200"/>
            </a:lvl1pPr>
          </a:lstStyle>
          <a:p>
            <a:r>
              <a:rPr lang="de-DE"/>
              <a:t>Bild durch Klicken auf Symbol hinzufügen</a:t>
            </a:r>
          </a:p>
        </p:txBody>
      </p:sp>
      <p:sp>
        <p:nvSpPr>
          <p:cNvPr id="5" name="Textplatzhalter 4">
            <a:extLst>
              <a:ext uri="{FF2B5EF4-FFF2-40B4-BE49-F238E27FC236}">
                <a16:creationId xmlns:a16="http://schemas.microsoft.com/office/drawing/2014/main" id="{CFE64B57-C645-4D92-85E6-6494F8AA3074}"/>
              </a:ext>
            </a:extLst>
          </p:cNvPr>
          <p:cNvSpPr>
            <a:spLocks noGrp="1"/>
          </p:cNvSpPr>
          <p:nvPr>
            <p:ph type="body" sz="quarter" idx="11"/>
          </p:nvPr>
        </p:nvSpPr>
        <p:spPr>
          <a:xfrm>
            <a:off x="595224" y="1767910"/>
            <a:ext cx="4372618" cy="3813380"/>
          </a:xfrm>
        </p:spPr>
        <p:txBody>
          <a:bodyPr>
            <a:normAutofit/>
          </a:bodyPr>
          <a:lstStyle>
            <a:lvl1pPr marL="0" indent="0">
              <a:lnSpc>
                <a:spcPct val="100000"/>
              </a:lnSpc>
              <a:buNone/>
              <a:defRPr sz="3000">
                <a:solidFill>
                  <a:schemeClr val="bg1"/>
                </a:solidFill>
                <a:latin typeface="+mj-lt"/>
              </a:defRPr>
            </a:lvl1pPr>
          </a:lstStyle>
          <a:p>
            <a:pPr lvl="0"/>
            <a:r>
              <a:rPr lang="de-DE"/>
              <a:t>Mastertextformat bearbeiten</a:t>
            </a:r>
          </a:p>
        </p:txBody>
      </p:sp>
    </p:spTree>
    <p:extLst>
      <p:ext uri="{BB962C8B-B14F-4D97-AF65-F5344CB8AC3E}">
        <p14:creationId xmlns:p14="http://schemas.microsoft.com/office/powerpoint/2010/main" val="2769334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1_Bevor es losgeht_Tex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a:t>Titelmasterformat durch Klicken bearbeiten</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55440" y="260326"/>
            <a:ext cx="3384376" cy="338554"/>
          </a:xfrm>
          <a:prstGeom prst="rect">
            <a:avLst/>
          </a:prstGeom>
          <a:noFill/>
        </p:spPr>
        <p:txBody>
          <a:bodyPr wrap="square">
            <a:spAutoFit/>
          </a:bodyPr>
          <a:lstStyle/>
          <a:p>
            <a:pPr algn="l"/>
            <a:r>
              <a:rPr lang="de-DE" sz="1600" b="1">
                <a:solidFill>
                  <a:srgbClr val="4B6E28"/>
                </a:solidFill>
              </a:rPr>
              <a:t>Webseminar</a:t>
            </a:r>
          </a:p>
        </p:txBody>
      </p:sp>
      <p:pic>
        <p:nvPicPr>
          <p:cNvPr id="17" name="Grafik 16" descr="Laptop mit einfarbiger Füllung">
            <a:extLst>
              <a:ext uri="{FF2B5EF4-FFF2-40B4-BE49-F238E27FC236}">
                <a16:creationId xmlns:a16="http://schemas.microsoft.com/office/drawing/2014/main" id="{13AE3F18-1734-1F3D-1158-3BE110A0E416}"/>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479376" y="141571"/>
            <a:ext cx="576064" cy="576064"/>
          </a:xfrm>
          <a:prstGeom prst="rect">
            <a:avLst/>
          </a:prstGeom>
        </p:spPr>
      </p:pic>
      <p:sp>
        <p:nvSpPr>
          <p:cNvPr id="6" name="Fußzeilenplatzhalter 3">
            <a:extLst>
              <a:ext uri="{FF2B5EF4-FFF2-40B4-BE49-F238E27FC236}">
                <a16:creationId xmlns:a16="http://schemas.microsoft.com/office/drawing/2014/main" id="{B76F1D8A-A0BB-B4A8-53BF-54B236264523}"/>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541288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Bevor es losgeht_Bullets">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a:t>Titelmasterformat durch Klicken bearbeiten</a:t>
            </a:r>
          </a:p>
        </p:txBody>
      </p:sp>
      <p:sp>
        <p:nvSpPr>
          <p:cNvPr id="3" name="Inhaltsplatzhalter 2"/>
          <p:cNvSpPr>
            <a:spLocks noGrp="1"/>
          </p:cNvSpPr>
          <p:nvPr>
            <p:ph idx="1"/>
          </p:nvPr>
        </p:nvSpPr>
        <p:spPr>
          <a:xfrm>
            <a:off x="551384" y="1931197"/>
            <a:ext cx="5271532"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a:p>
        </p:txBody>
      </p:sp>
      <p:sp>
        <p:nvSpPr>
          <p:cNvPr id="7" name="Inhaltsplatzhalter 2"/>
          <p:cNvSpPr>
            <a:spLocks noGrp="1"/>
          </p:cNvSpPr>
          <p:nvPr>
            <p:ph idx="11"/>
          </p:nvPr>
        </p:nvSpPr>
        <p:spPr>
          <a:xfrm>
            <a:off x="6251514" y="1931197"/>
            <a:ext cx="5484106" cy="4306114"/>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12" name="Rechteck 11">
            <a:extLst>
              <a:ext uri="{FF2B5EF4-FFF2-40B4-BE49-F238E27FC236}">
                <a16:creationId xmlns:a16="http://schemas.microsoft.com/office/drawing/2014/main" id="{9985AE39-CD81-9C10-F5AB-1638C16CDD8C}"/>
              </a:ext>
            </a:extLst>
          </p:cNvPr>
          <p:cNvSpPr/>
          <p:nvPr userDrawn="1"/>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endParaRPr lang="de-DE" sz="1400" b="1">
              <a:solidFill>
                <a:schemeClr val="bg1"/>
              </a:solidFill>
            </a:endParaRPr>
          </a:p>
        </p:txBody>
      </p:sp>
      <p:sp>
        <p:nvSpPr>
          <p:cNvPr id="13" name="Rechteck 12">
            <a:extLst>
              <a:ext uri="{FF2B5EF4-FFF2-40B4-BE49-F238E27FC236}">
                <a16:creationId xmlns:a16="http://schemas.microsoft.com/office/drawing/2014/main" id="{42D78ACD-E238-940B-5317-D882ED79C2FE}"/>
              </a:ext>
            </a:extLst>
          </p:cNvPr>
          <p:cNvSpPr/>
          <p:nvPr userDrawn="1"/>
        </p:nvSpPr>
        <p:spPr bwMode="auto">
          <a:xfrm>
            <a:off x="6251514" y="1617146"/>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endParaRPr lang="de-DE" sz="1400" b="1">
              <a:solidFill>
                <a:schemeClr val="bg1"/>
              </a:solidFill>
            </a:endParaRPr>
          </a:p>
        </p:txBody>
      </p:sp>
      <p:sp>
        <p:nvSpPr>
          <p:cNvPr id="6" name="Fußzeilenplatzhalter 3">
            <a:extLst>
              <a:ext uri="{FF2B5EF4-FFF2-40B4-BE49-F238E27FC236}">
                <a16:creationId xmlns:a16="http://schemas.microsoft.com/office/drawing/2014/main" id="{058E3A27-1254-1E7E-0601-AD91C885DC45}"/>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
        <p:nvSpPr>
          <p:cNvPr id="4" name="Textfeld 3">
            <a:extLst>
              <a:ext uri="{FF2B5EF4-FFF2-40B4-BE49-F238E27FC236}">
                <a16:creationId xmlns:a16="http://schemas.microsoft.com/office/drawing/2014/main" id="{B572B5AE-335A-86E2-BAAC-9F04CD60B696}"/>
              </a:ext>
            </a:extLst>
          </p:cNvPr>
          <p:cNvSpPr txBox="1"/>
          <p:nvPr userDrawn="1"/>
        </p:nvSpPr>
        <p:spPr>
          <a:xfrm>
            <a:off x="1055440" y="260326"/>
            <a:ext cx="3384376" cy="338554"/>
          </a:xfrm>
          <a:prstGeom prst="rect">
            <a:avLst/>
          </a:prstGeom>
          <a:noFill/>
        </p:spPr>
        <p:txBody>
          <a:bodyPr wrap="square">
            <a:spAutoFit/>
          </a:bodyPr>
          <a:lstStyle/>
          <a:p>
            <a:pPr algn="l"/>
            <a:r>
              <a:rPr lang="de-DE" sz="1600" b="1">
                <a:solidFill>
                  <a:srgbClr val="4B6E28"/>
                </a:solidFill>
              </a:rPr>
              <a:t>Webseminar</a:t>
            </a:r>
          </a:p>
        </p:txBody>
      </p:sp>
      <p:pic>
        <p:nvPicPr>
          <p:cNvPr id="9" name="Grafik 8" descr="Laptop mit einfarbiger Füllung">
            <a:extLst>
              <a:ext uri="{FF2B5EF4-FFF2-40B4-BE49-F238E27FC236}">
                <a16:creationId xmlns:a16="http://schemas.microsoft.com/office/drawing/2014/main" id="{BA02A19D-3835-1AE2-0D85-2CED41C43F89}"/>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479376" y="141571"/>
            <a:ext cx="576064" cy="576064"/>
          </a:xfrm>
          <a:prstGeom prst="rect">
            <a:avLst/>
          </a:prstGeom>
        </p:spPr>
      </p:pic>
    </p:spTree>
    <p:extLst>
      <p:ext uri="{BB962C8B-B14F-4D97-AF65-F5344CB8AC3E}">
        <p14:creationId xmlns:p14="http://schemas.microsoft.com/office/powerpoint/2010/main" val="2239824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Bevor es losgeht_Tex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a:t>Titelmasterformat durch Klicken bearbeiten</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a:p>
        </p:txBody>
      </p:sp>
      <p:sp>
        <p:nvSpPr>
          <p:cNvPr id="14" name="Rechteck 13"/>
          <p:cNvSpPr/>
          <p:nvPr/>
        </p:nvSpPr>
        <p:spPr>
          <a:xfrm>
            <a:off x="1243276" y="2011683"/>
            <a:ext cx="7481733" cy="612000"/>
          </a:xfrm>
          <a:prstGeom prst="rect">
            <a:avLst/>
          </a:prstGeom>
          <a:noFill/>
        </p:spPr>
      </p:sp>
      <p:sp>
        <p:nvSpPr>
          <p:cNvPr id="5" name="Textfeld 4">
            <a:extLst>
              <a:ext uri="{FF2B5EF4-FFF2-40B4-BE49-F238E27FC236}">
                <a16:creationId xmlns:a16="http://schemas.microsoft.com/office/drawing/2014/main" id="{33A0D6B6-2D29-47B5-986D-3056D16C6F27}"/>
              </a:ext>
            </a:extLst>
          </p:cNvPr>
          <p:cNvSpPr txBox="1"/>
          <p:nvPr userDrawn="1"/>
        </p:nvSpPr>
        <p:spPr>
          <a:xfrm>
            <a:off x="1055440" y="260326"/>
            <a:ext cx="3384376" cy="338554"/>
          </a:xfrm>
          <a:prstGeom prst="rect">
            <a:avLst/>
          </a:prstGeom>
          <a:noFill/>
        </p:spPr>
        <p:txBody>
          <a:bodyPr wrap="square">
            <a:spAutoFit/>
          </a:bodyPr>
          <a:lstStyle/>
          <a:p>
            <a:pPr algn="l"/>
            <a:r>
              <a:rPr lang="de-DE" sz="1600" b="1">
                <a:solidFill>
                  <a:srgbClr val="4B6E28"/>
                </a:solidFill>
              </a:rPr>
              <a:t>Bevor es losgeht</a:t>
            </a:r>
          </a:p>
        </p:txBody>
      </p:sp>
      <p:pic>
        <p:nvPicPr>
          <p:cNvPr id="17" name="Grafik 16" descr="Änderungen &amp; Schneider mit einfarbiger Füllung">
            <a:extLst>
              <a:ext uri="{FF2B5EF4-FFF2-40B4-BE49-F238E27FC236}">
                <a16:creationId xmlns:a16="http://schemas.microsoft.com/office/drawing/2014/main" id="{13AE3F18-1734-1F3D-1158-3BE110A0E41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9376" y="141571"/>
            <a:ext cx="576064" cy="576064"/>
          </a:xfrm>
          <a:prstGeom prst="rect">
            <a:avLst/>
          </a:prstGeom>
        </p:spPr>
      </p:pic>
      <p:sp>
        <p:nvSpPr>
          <p:cNvPr id="6" name="Fußzeilenplatzhalter 3">
            <a:extLst>
              <a:ext uri="{FF2B5EF4-FFF2-40B4-BE49-F238E27FC236}">
                <a16:creationId xmlns:a16="http://schemas.microsoft.com/office/drawing/2014/main" id="{B76F1D8A-A0BB-B4A8-53BF-54B236264523}"/>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768410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50800" y="935038"/>
            <a:ext cx="11257200" cy="500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bodyPr>
          <a:lstStyle/>
          <a:p>
            <a:pPr lvl="0"/>
            <a:r>
              <a:rPr lang="de-DE"/>
              <a:t>Mastertitelformat bearbeiten</a:t>
            </a:r>
          </a:p>
        </p:txBody>
      </p:sp>
      <p:sp>
        <p:nvSpPr>
          <p:cNvPr id="1027" name="Rectangle 3"/>
          <p:cNvSpPr>
            <a:spLocks noGrp="1" noChangeArrowheads="1"/>
          </p:cNvSpPr>
          <p:nvPr>
            <p:ph type="body" idx="1"/>
          </p:nvPr>
        </p:nvSpPr>
        <p:spPr bwMode="auto">
          <a:xfrm>
            <a:off x="550800" y="1628776"/>
            <a:ext cx="11257200" cy="4697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p>
            <a:pPr lvl="0"/>
            <a:r>
              <a:rPr lang="de-DE"/>
              <a:t>Mastertextformat bearbeiten</a:t>
            </a:r>
          </a:p>
          <a:p>
            <a:pPr lvl="1"/>
            <a:r>
              <a:rPr lang="de-DE"/>
              <a:t>Zweite Ebene</a:t>
            </a:r>
          </a:p>
          <a:p>
            <a:pPr lvl="2"/>
            <a:r>
              <a:rPr lang="de-DE"/>
              <a:t>Dritte Ebene</a:t>
            </a:r>
          </a:p>
        </p:txBody>
      </p:sp>
      <p:sp>
        <p:nvSpPr>
          <p:cNvPr id="1035" name="Rectangle 11"/>
          <p:cNvSpPr>
            <a:spLocks noGrp="1" noChangeArrowheads="1"/>
          </p:cNvSpPr>
          <p:nvPr>
            <p:ph type="sldNum" sz="quarter" idx="4"/>
          </p:nvPr>
        </p:nvSpPr>
        <p:spPr bwMode="auto">
          <a:xfrm>
            <a:off x="550800"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a:p>
        </p:txBody>
      </p:sp>
      <p:sp>
        <p:nvSpPr>
          <p:cNvPr id="1068" name="Line 44"/>
          <p:cNvSpPr>
            <a:spLocks noChangeShapeType="1"/>
          </p:cNvSpPr>
          <p:nvPr userDrawn="1"/>
        </p:nvSpPr>
        <p:spPr bwMode="auto">
          <a:xfrm>
            <a:off x="1" y="824200"/>
            <a:ext cx="12191999" cy="1"/>
          </a:xfrm>
          <a:prstGeom prst="line">
            <a:avLst/>
          </a:prstGeom>
          <a:noFill/>
          <a:ln w="25400">
            <a:solidFill>
              <a:srgbClr val="F9AA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a:lstStyle/>
          <a:p>
            <a:endParaRPr lang="de-DE" sz="2400"/>
          </a:p>
        </p:txBody>
      </p:sp>
      <p:sp>
        <p:nvSpPr>
          <p:cNvPr id="1058" name="Text Box 34"/>
          <p:cNvSpPr txBox="1">
            <a:spLocks noChangeArrowheads="1"/>
          </p:cNvSpPr>
          <p:nvPr userDrawn="1"/>
        </p:nvSpPr>
        <p:spPr bwMode="auto">
          <a:xfrm>
            <a:off x="9211618" y="336550"/>
            <a:ext cx="1859483" cy="313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5000"/>
              </a:lnSpc>
            </a:pPr>
            <a:r>
              <a:rPr lang="de-DE" sz="1200">
                <a:solidFill>
                  <a:srgbClr val="3B687F"/>
                </a:solidFill>
              </a:rPr>
              <a:t>Bayerisches Landesamt für</a:t>
            </a:r>
          </a:p>
          <a:p>
            <a:pPr>
              <a:lnSpc>
                <a:spcPct val="85000"/>
              </a:lnSpc>
            </a:pPr>
            <a:r>
              <a:rPr lang="de-DE" sz="1200">
                <a:solidFill>
                  <a:srgbClr val="3B687F"/>
                </a:solidFill>
              </a:rPr>
              <a:t>Umwelt</a:t>
            </a:r>
          </a:p>
        </p:txBody>
      </p:sp>
      <p:pic>
        <p:nvPicPr>
          <p:cNvPr id="1063" name="Picture 39" descr="staatswappen_wb"/>
          <p:cNvPicPr preferRelativeResize="0">
            <a:picLocks noChangeArrowheads="1"/>
          </p:cNvPicPr>
          <p:nvPr userDrawn="1"/>
        </p:nvPicPr>
        <p:blipFill>
          <a:blip r:embed="rId30" cstate="print">
            <a:extLst>
              <a:ext uri="{28A0092B-C50C-407E-A947-70E740481C1C}">
                <a14:useLocalDpi xmlns:a14="http://schemas.microsoft.com/office/drawing/2010/main" val="0"/>
              </a:ext>
            </a:extLst>
          </a:blip>
          <a:srcRect/>
          <a:stretch>
            <a:fillRect/>
          </a:stretch>
        </p:blipFill>
        <p:spPr bwMode="auto">
          <a:xfrm>
            <a:off x="11160000" y="238125"/>
            <a:ext cx="648000" cy="392400"/>
          </a:xfrm>
          <a:prstGeom prst="rect">
            <a:avLst/>
          </a:prstGeom>
          <a:noFill/>
          <a:extLst>
            <a:ext uri="{909E8E84-426E-40DD-AFC4-6F175D3DCCD1}">
              <a14:hiddenFill xmlns:a14="http://schemas.microsoft.com/office/drawing/2010/main">
                <a:solidFill>
                  <a:srgbClr val="FFFFFF"/>
                </a:solidFill>
              </a14:hiddenFill>
            </a:ext>
          </a:extLst>
        </p:spPr>
      </p:pic>
      <p:sp>
        <p:nvSpPr>
          <p:cNvPr id="2" name="Fußzeilenplatzhalter 3">
            <a:extLst>
              <a:ext uri="{FF2B5EF4-FFF2-40B4-BE49-F238E27FC236}">
                <a16:creationId xmlns:a16="http://schemas.microsoft.com/office/drawing/2014/main" id="{C80EA191-C9AB-C833-9119-A2B9FD04289D}"/>
              </a:ext>
            </a:extLst>
          </p:cNvPr>
          <p:cNvSpPr>
            <a:spLocks noGrp="1"/>
          </p:cNvSpPr>
          <p:nvPr>
            <p:ph type="ftr" sz="quarter" idx="3"/>
          </p:nvPr>
        </p:nvSpPr>
        <p:spPr>
          <a:xfrm>
            <a:off x="4727849" y="6477000"/>
            <a:ext cx="7080152" cy="279400"/>
          </a:xfrm>
          <a:prstGeom prst="rect">
            <a:avLst/>
          </a:prstGeo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722" r:id="rId2"/>
    <p:sldLayoutId id="2147483723" r:id="rId3"/>
    <p:sldLayoutId id="2147483724" r:id="rId4"/>
    <p:sldLayoutId id="2147483725" r:id="rId5"/>
    <p:sldLayoutId id="2147483726" r:id="rId6"/>
    <p:sldLayoutId id="2147483721" r:id="rId7"/>
    <p:sldLayoutId id="2147483727" r:id="rId8"/>
    <p:sldLayoutId id="2147483680" r:id="rId9"/>
    <p:sldLayoutId id="2147483681" r:id="rId10"/>
    <p:sldLayoutId id="2147483688" r:id="rId11"/>
    <p:sldLayoutId id="2147483689" r:id="rId12"/>
    <p:sldLayoutId id="2147483691" r:id="rId13"/>
    <p:sldLayoutId id="2147483690" r:id="rId14"/>
    <p:sldLayoutId id="2147483694" r:id="rId15"/>
    <p:sldLayoutId id="2147483697" r:id="rId16"/>
    <p:sldLayoutId id="2147483705" r:id="rId17"/>
    <p:sldLayoutId id="2147483695" r:id="rId18"/>
    <p:sldLayoutId id="2147483714" r:id="rId19"/>
    <p:sldLayoutId id="2147483693" r:id="rId20"/>
    <p:sldLayoutId id="2147483713" r:id="rId21"/>
    <p:sldLayoutId id="2147483715" r:id="rId22"/>
    <p:sldLayoutId id="2147483712" r:id="rId23"/>
    <p:sldLayoutId id="2147483711" r:id="rId24"/>
    <p:sldLayoutId id="2147483710" r:id="rId25"/>
    <p:sldLayoutId id="2147483719" r:id="rId26"/>
    <p:sldLayoutId id="2147483650" r:id="rId27"/>
    <p:sldLayoutId id="2147483685" r:id="rId28"/>
  </p:sldLayoutIdLst>
  <p:hf hdr="0" dt="0"/>
  <p:txStyles>
    <p:titleStyle>
      <a:lvl1pPr algn="l" rtl="0" eaLnBrk="1" fontAlgn="base" hangingPunct="1">
        <a:spcBef>
          <a:spcPct val="0"/>
        </a:spcBef>
        <a:spcAft>
          <a:spcPct val="0"/>
        </a:spcAft>
        <a:defRPr sz="2800" b="1">
          <a:solidFill>
            <a:srgbClr val="3B687F"/>
          </a:solidFill>
          <a:latin typeface="+mj-lt"/>
          <a:ea typeface="+mj-ea"/>
          <a:cs typeface="+mj-cs"/>
        </a:defRPr>
      </a:lvl1pPr>
      <a:lvl2pPr algn="l" rtl="0" eaLnBrk="1" fontAlgn="base" hangingPunct="1">
        <a:spcBef>
          <a:spcPct val="0"/>
        </a:spcBef>
        <a:spcAft>
          <a:spcPct val="0"/>
        </a:spcAft>
        <a:defRPr sz="2200" b="1">
          <a:solidFill>
            <a:srgbClr val="3B687F"/>
          </a:solidFill>
          <a:latin typeface="Arial" charset="0"/>
          <a:ea typeface="ＭＳ Ｐゴシック" charset="-128"/>
        </a:defRPr>
      </a:lvl2pPr>
      <a:lvl3pPr algn="l" rtl="0" eaLnBrk="1" fontAlgn="base" hangingPunct="1">
        <a:spcBef>
          <a:spcPct val="0"/>
        </a:spcBef>
        <a:spcAft>
          <a:spcPct val="0"/>
        </a:spcAft>
        <a:defRPr sz="2200" b="1">
          <a:solidFill>
            <a:srgbClr val="3B687F"/>
          </a:solidFill>
          <a:latin typeface="Arial" charset="0"/>
          <a:ea typeface="ＭＳ Ｐゴシック" charset="-128"/>
        </a:defRPr>
      </a:lvl3pPr>
      <a:lvl4pPr algn="l" rtl="0" eaLnBrk="1" fontAlgn="base" hangingPunct="1">
        <a:spcBef>
          <a:spcPct val="0"/>
        </a:spcBef>
        <a:spcAft>
          <a:spcPct val="0"/>
        </a:spcAft>
        <a:defRPr sz="2200" b="1">
          <a:solidFill>
            <a:srgbClr val="3B687F"/>
          </a:solidFill>
          <a:latin typeface="Arial" charset="0"/>
          <a:ea typeface="ＭＳ Ｐゴシック" charset="-128"/>
        </a:defRPr>
      </a:lvl4pPr>
      <a:lvl5pPr algn="l" rtl="0" eaLnBrk="1" fontAlgn="base" hangingPunct="1">
        <a:spcBef>
          <a:spcPct val="0"/>
        </a:spcBef>
        <a:spcAft>
          <a:spcPct val="0"/>
        </a:spcAft>
        <a:defRPr sz="2200" b="1">
          <a:solidFill>
            <a:srgbClr val="3B687F"/>
          </a:solidFill>
          <a:latin typeface="Arial" charset="0"/>
          <a:ea typeface="ＭＳ Ｐゴシック" charset="-128"/>
        </a:defRPr>
      </a:lvl5pPr>
      <a:lvl6pPr marL="457200" algn="l" rtl="0" eaLnBrk="1" fontAlgn="base" hangingPunct="1">
        <a:spcBef>
          <a:spcPct val="0"/>
        </a:spcBef>
        <a:spcAft>
          <a:spcPct val="0"/>
        </a:spcAft>
        <a:defRPr sz="2200" b="1">
          <a:solidFill>
            <a:srgbClr val="3B687F"/>
          </a:solidFill>
          <a:latin typeface="Arial" charset="0"/>
          <a:ea typeface="ＭＳ Ｐゴシック" charset="-128"/>
        </a:defRPr>
      </a:lvl6pPr>
      <a:lvl7pPr marL="914400" algn="l" rtl="0" eaLnBrk="1" fontAlgn="base" hangingPunct="1">
        <a:spcBef>
          <a:spcPct val="0"/>
        </a:spcBef>
        <a:spcAft>
          <a:spcPct val="0"/>
        </a:spcAft>
        <a:defRPr sz="2200" b="1">
          <a:solidFill>
            <a:srgbClr val="3B687F"/>
          </a:solidFill>
          <a:latin typeface="Arial" charset="0"/>
          <a:ea typeface="ＭＳ Ｐゴシック" charset="-128"/>
        </a:defRPr>
      </a:lvl7pPr>
      <a:lvl8pPr marL="1371600" algn="l" rtl="0" eaLnBrk="1" fontAlgn="base" hangingPunct="1">
        <a:spcBef>
          <a:spcPct val="0"/>
        </a:spcBef>
        <a:spcAft>
          <a:spcPct val="0"/>
        </a:spcAft>
        <a:defRPr sz="2200" b="1">
          <a:solidFill>
            <a:srgbClr val="3B687F"/>
          </a:solidFill>
          <a:latin typeface="Arial" charset="0"/>
          <a:ea typeface="ＭＳ Ｐゴシック" charset="-128"/>
        </a:defRPr>
      </a:lvl8pPr>
      <a:lvl9pPr marL="1828800" algn="l" rtl="0" eaLnBrk="1" fontAlgn="base" hangingPunct="1">
        <a:spcBef>
          <a:spcPct val="0"/>
        </a:spcBef>
        <a:spcAft>
          <a:spcPct val="0"/>
        </a:spcAft>
        <a:defRPr sz="2200" b="1">
          <a:solidFill>
            <a:srgbClr val="3B687F"/>
          </a:solidFill>
          <a:latin typeface="Arial" charset="0"/>
          <a:ea typeface="ＭＳ Ｐゴシック" charset="-128"/>
        </a:defRPr>
      </a:lvl9pPr>
    </p:titleStyle>
    <p:body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efrag.org/sites/default/files/sites/webpublishing/SiteAssets/VSME%20Standard.pdf" TargetMode="External"/><Relationship Id="rId2" Type="http://schemas.openxmlformats.org/officeDocument/2006/relationships/notesSlide" Target="../notesSlides/notesSlide10.xml"/><Relationship Id="rId1" Type="http://schemas.openxmlformats.org/officeDocument/2006/relationships/slideLayout" Target="../slideLayouts/slideLayout13.xml"/><Relationship Id="rId5" Type="http://schemas.openxmlformats.org/officeDocument/2006/relationships/image" Target="../media/image16.png"/><Relationship Id="rId4" Type="http://schemas.openxmlformats.org/officeDocument/2006/relationships/hyperlink" Target="https://www.umweltpakt.bayern.de/download/werkzeuge/nachhaltigkeitsmanagement/Excel_Handreichung_VSME.xls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umweltpakt.bayern.de/download/werkzeuge/nachhaltigkeitsmanagement/Excel_Handreichung_VSME.xlsx" TargetMode="External"/><Relationship Id="rId2" Type="http://schemas.openxmlformats.org/officeDocument/2006/relationships/notesSlide" Target="../notesSlides/notesSlide11.xml"/><Relationship Id="rId1" Type="http://schemas.openxmlformats.org/officeDocument/2006/relationships/slideLayout" Target="../slideLayouts/slideLayout13.xml"/><Relationship Id="rId6" Type="http://schemas.openxmlformats.org/officeDocument/2006/relationships/image" Target="../media/image19.png"/><Relationship Id="rId5" Type="http://schemas.openxmlformats.org/officeDocument/2006/relationships/image" Target="../media/image15.svg"/><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2" Type="http://schemas.openxmlformats.org/officeDocument/2006/relationships/slide" Target="slide13.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image" Target="../media/image15.svg"/></Relationships>
</file>

<file path=ppt/slides/_rels/slide14.xml.rels><?xml version="1.0" encoding="UTF-8" standalone="yes"?>
<Relationships xmlns="http://schemas.openxmlformats.org/package/2006/relationships"><Relationship Id="rId3" Type="http://schemas.openxmlformats.org/officeDocument/2006/relationships/hyperlink" Target="https://www.efrag.org/en/vsme-digital-template-and-xbrl-taxonomy" TargetMode="External"/><Relationship Id="rId2" Type="http://schemas.openxmlformats.org/officeDocument/2006/relationships/notesSlide" Target="../notesSlides/notesSlide13.xml"/><Relationship Id="rId1" Type="http://schemas.openxmlformats.org/officeDocument/2006/relationships/slideLayout" Target="../slideLayouts/slideLayout15.xml"/><Relationship Id="rId5" Type="http://schemas.openxmlformats.org/officeDocument/2006/relationships/image" Target="../media/image16.png"/><Relationship Id="rId4" Type="http://schemas.openxmlformats.org/officeDocument/2006/relationships/hyperlink" Target="https://www.umweltpakt.bayern.de/download/werkzeuge/nachhaltigkeitsmanagement/Excel_Handreichung_VSME.xls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hyperlink" Target="https://keycloak.deutscher-nachhaltigkeitskodex.de/realms/dnk/protocol/openid-connect/auth?client_id=dnk-spa&amp;redirect_uri=https%3A%2F%2Freport.deutscher-nachhaltigkeitskodex.de%2F&amp;state=4f562097-6250-448e-b6ed-1ce888256dc6&amp;response_mode=fragment&amp;response_type=code&amp;scope=openid&amp;nonce=bed4532e-7bc7-49b2-883e-c7f96dea1479&amp;code_challenge=zt20sTAbQFoPnws0Evlvmy7jS9KLJ23A3sR-Q5deRFo&amp;code_challenge_method=S256" TargetMode="External"/><Relationship Id="rId2" Type="http://schemas.openxmlformats.org/officeDocument/2006/relationships/notesSlide" Target="../notesSlides/notesSlide15.xml"/><Relationship Id="rId1" Type="http://schemas.openxmlformats.org/officeDocument/2006/relationships/slideLayout" Target="../slideLayouts/slideLayout17.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6.png"/></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6.xm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3" Type="http://schemas.openxmlformats.org/officeDocument/2006/relationships/image" Target="../media/image20.png"/><Relationship Id="rId7" Type="http://schemas.openxmlformats.org/officeDocument/2006/relationships/slide" Target="slide19.xml"/><Relationship Id="rId2" Type="http://schemas.openxmlformats.org/officeDocument/2006/relationships/notesSlide" Target="../notesSlides/notesSlide17.xml"/><Relationship Id="rId1" Type="http://schemas.openxmlformats.org/officeDocument/2006/relationships/slideLayout" Target="../slideLayouts/slideLayout19.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jpeg"/></Relationships>
</file>

<file path=ppt/slides/_rels/slide19.xml.rels><?xml version="1.0" encoding="UTF-8" standalone="yes"?>
<Relationships xmlns="http://schemas.openxmlformats.org/package/2006/relationships"><Relationship Id="rId8" Type="http://schemas.openxmlformats.org/officeDocument/2006/relationships/hyperlink" Target="https://www.umweltpakt.bayern.de/nachhaltigkeit/fachwissen/420/der-vsme-standard" TargetMode="External"/><Relationship Id="rId13" Type="http://schemas.openxmlformats.org/officeDocument/2006/relationships/hyperlink" Target="http://www.sustainable.de/wp-content/uploads/2018/09/Zweiseiter-15-Scope-3-Kategorien.pdf" TargetMode="External"/><Relationship Id="rId18" Type="http://schemas.openxmlformats.org/officeDocument/2006/relationships/hyperlink" Target="https://www.bihk.de/csrd-webinarreihe.html" TargetMode="External"/><Relationship Id="rId3" Type="http://schemas.openxmlformats.org/officeDocument/2006/relationships/hyperlink" Target="https://www.efrag.org/sites/default/files/sites/webpublishing/SiteAssets/VSME%20Standard.pdf" TargetMode="External"/><Relationship Id="rId21" Type="http://schemas.openxmlformats.org/officeDocument/2006/relationships/hyperlink" Target="https://www.umweltpakt.bayern.de/emaskompass/" TargetMode="External"/><Relationship Id="rId7" Type="http://schemas.openxmlformats.org/officeDocument/2006/relationships/hyperlink" Target="https://environment.ec.europa.eu/topics/circular-economy/green-claims_en" TargetMode="External"/><Relationship Id="rId12" Type="http://schemas.openxmlformats.org/officeDocument/2006/relationships/hyperlink" Target="https://www.efrag.org/en/projects/voluntary-reporting-standard-for-smes-vsme/concluded" TargetMode="External"/><Relationship Id="rId17" Type="http://schemas.openxmlformats.org/officeDocument/2006/relationships/hyperlink" Target="https://www.klima-plattform.de/angebote/ecocockpit" TargetMode="External"/><Relationship Id="rId25" Type="http://schemas.openxmlformats.org/officeDocument/2006/relationships/hyperlink" Target="https://www.ihk-nuernberg.de/fileadmin/IHK_Nuernberg/Umwelt-Nachhaltigkeit-Ressourcen/Dokumente/EMAS-Umweltmanagementsystem-Leitfaden-fuer-die-betriebliche-Praxis-BIHK.pdf" TargetMode="External"/><Relationship Id="rId2" Type="http://schemas.openxmlformats.org/officeDocument/2006/relationships/notesSlide" Target="../notesSlides/notesSlide18.xml"/><Relationship Id="rId16" Type="http://schemas.openxmlformats.org/officeDocument/2006/relationships/hyperlink" Target="https://www.umweltpakt.bayern.de/werkzeuge/nachhaltigkeitsmanagement/module.htm?m=1" TargetMode="External"/><Relationship Id="rId20" Type="http://schemas.openxmlformats.org/officeDocument/2006/relationships/hyperlink" Target="https://www.umweltpakt.bayern.de/energie_klima/aktuelles/3693/izu-handlungshilfen-zum-betrieblichen-klimaschutz" TargetMode="External"/><Relationship Id="rId1" Type="http://schemas.openxmlformats.org/officeDocument/2006/relationships/slideLayout" Target="../slideLayouts/slideLayout28.xml"/><Relationship Id="rId6" Type="http://schemas.openxmlformats.org/officeDocument/2006/relationships/hyperlink" Target="https://ec.europa.eu/info/law/better-regulation/have-your-say/initiatives/13765-European-sustainability-reporting-standards-first-set_en" TargetMode="External"/><Relationship Id="rId11" Type="http://schemas.openxmlformats.org/officeDocument/2006/relationships/hyperlink" Target="https://www.ihk-muenchen.de/de/Service/Nachhaltigkeit-CSR/" TargetMode="External"/><Relationship Id="rId24" Type="http://schemas.openxmlformats.org/officeDocument/2006/relationships/hyperlink" Target="https://www.umweltpakt.bayern.de/energie_klima/aktuelles/3665/good-practice-unternehmensbeispiel-zum-betrieblichen-klimaschutz" TargetMode="External"/><Relationship Id="rId5" Type="http://schemas.openxmlformats.org/officeDocument/2006/relationships/hyperlink" Target="https://www.efrag.org/en/vsme-digital-template-and-xbrl-taxonomy" TargetMode="External"/><Relationship Id="rId15" Type="http://schemas.openxmlformats.org/officeDocument/2006/relationships/hyperlink" Target="https://keycloak.deutscher-nachhaltigkeitskodex.de/realms/dnk/protocol/openid-connect/auth?client_id=dnk-spa&amp;redirect_uri=https%3A%2F%2Freport.deutscher-nachhaltigkeitskodex.de%2F&amp;state=4f562097-6250-448e-b6ed-1ce888256dc6&amp;response_mode=fragment&amp;response_type=code&amp;scope=openid&amp;nonce=bed4532e-7bc7-49b2-883e-c7f96dea1479&amp;code_challenge=zt20sTAbQFoPnws0Evlvmy7jS9KLJ23A3sR-Q5deRFo&amp;code_challenge_method=S256" TargetMode="External"/><Relationship Id="rId23" Type="http://schemas.openxmlformats.org/officeDocument/2006/relationships/hyperlink" Target="http://www.bestellen.bayern.de/shoplink/lfu_agd_00067.htm" TargetMode="External"/><Relationship Id="rId10" Type="http://schemas.openxmlformats.org/officeDocument/2006/relationships/hyperlink" Target="https://www.ihk-muenchen.de/de/Service/Nachhaltigkeit-CSR/Nachhaltigkeitsberichterstattung/freiwilliger-kmu-standard/" TargetMode="External"/><Relationship Id="rId19" Type="http://schemas.openxmlformats.org/officeDocument/2006/relationships/hyperlink" Target="https://www.umweltpakt.bayern.de/energie_klima/aktuelles/3693/neue-izu-handlungshilfen-zum-betrieblichen-klimaschutz-klimabilanz-strategie" TargetMode="External"/><Relationship Id="rId4" Type="http://schemas.openxmlformats.org/officeDocument/2006/relationships/hyperlink" Target="https://cdn.prod.website-files.com/6787930c3125c65544cff47c/678a7225850b05f8fb8e03a6_aa72fde4dfc2a1a8613cb9dcc5cf963f_VSME%20Standard%20de.pdf" TargetMode="External"/><Relationship Id="rId9" Type="http://schemas.openxmlformats.org/officeDocument/2006/relationships/hyperlink" Target="https://www.deutscher-nachhaltigkeitskodex.de/media/4gkhfkx0/gap_analyse_vsme_dnk.pdf" TargetMode="External"/><Relationship Id="rId14" Type="http://schemas.openxmlformats.org/officeDocument/2006/relationships/hyperlink" Target="https://www.umweltpakt.bayern.de/download/werkzeuge/nachhaltigkeitsmanagement/Excel_Handreichung_VSME.xlsx" TargetMode="External"/><Relationship Id="rId22" Type="http://schemas.openxmlformats.org/officeDocument/2006/relationships/hyperlink" Target="https://www.umweltpakt.bayern.de/management/aktuelles/3792/izu-handlungshilfe-zur-internen-externen-klimakommunikation-in-km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10.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slides/_rels/slide20.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hyperlink" Target="mailto:info@bihk.de" TargetMode="External"/><Relationship Id="rId7" Type="http://schemas.openxmlformats.org/officeDocument/2006/relationships/hyperlink" Target="mailto:kontakt@nunc-consulting.de" TargetMode="External"/><Relationship Id="rId2" Type="http://schemas.openxmlformats.org/officeDocument/2006/relationships/hyperlink" Target="mailto:izu@lfu.bayern.de" TargetMode="External"/><Relationship Id="rId1" Type="http://schemas.openxmlformats.org/officeDocument/2006/relationships/slideLayout" Target="../slideLayouts/slideLayout1.xml"/><Relationship Id="rId6" Type="http://schemas.openxmlformats.org/officeDocument/2006/relationships/hyperlink" Target="https://www.umweltpakt.bayern.de/nachhaltigkeitsmanagement/" TargetMode="External"/><Relationship Id="rId5" Type="http://schemas.openxmlformats.org/officeDocument/2006/relationships/hyperlink" Target="https://www.bihk.de/" TargetMode="External"/><Relationship Id="rId4" Type="http://schemas.openxmlformats.org/officeDocument/2006/relationships/hyperlink" Target="http://www.lfu.bayern.de/"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9.xml"/><Relationship Id="rId4" Type="http://schemas.openxmlformats.org/officeDocument/2006/relationships/image" Target="../media/image9.svg"/></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11.xml"/><Relationship Id="rId4" Type="http://schemas.openxmlformats.org/officeDocument/2006/relationships/image" Target="../media/image18.svg"/></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8.xml"/><Relationship Id="rId1" Type="http://schemas.openxmlformats.org/officeDocument/2006/relationships/slideLayout" Target="../slideLayouts/slideLayout11.xml"/><Relationship Id="rId5" Type="http://schemas.openxmlformats.org/officeDocument/2006/relationships/hyperlink" Target="https://www.umweltpakt.bayern.de/download/werkzeuge/nachhaltigkeitsmanagement/Excel_Handreichung_VSME.xlsx" TargetMode="External"/><Relationship Id="rId4" Type="http://schemas.openxmlformats.org/officeDocument/2006/relationships/image" Target="../media/image18.svg"/></Relationships>
</file>

<file path=ppt/slides/_rels/slide9.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1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1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1">
            <a:extLst>
              <a:ext uri="{FF2B5EF4-FFF2-40B4-BE49-F238E27FC236}">
                <a16:creationId xmlns:a16="http://schemas.microsoft.com/office/drawing/2014/main" id="{EA767751-E3FC-A466-3A02-494812C7D1D0}"/>
              </a:ext>
            </a:extLst>
          </p:cNvPr>
          <p:cNvSpPr txBox="1">
            <a:spLocks noChangeArrowheads="1"/>
          </p:cNvSpPr>
          <p:nvPr/>
        </p:nvSpPr>
        <p:spPr bwMode="auto">
          <a:xfrm>
            <a:off x="2052295" y="4149080"/>
            <a:ext cx="7444401" cy="16462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0" indent="0" algn="l" rtl="0" eaLnBrk="1" fontAlgn="base" hangingPunct="1">
              <a:lnSpc>
                <a:spcPct val="100000"/>
              </a:lnSpc>
              <a:spcBef>
                <a:spcPts val="800"/>
              </a:spcBef>
              <a:spcAft>
                <a:spcPct val="0"/>
              </a:spcAft>
              <a:buClr>
                <a:schemeClr val="tx1"/>
              </a:buClr>
              <a:buFontTx/>
              <a:buNone/>
              <a:defRPr sz="3200">
                <a:solidFill>
                  <a:srgbClr val="3B687F"/>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r>
              <a:rPr lang="de-DE" sz="2600"/>
              <a:t>Der grüne Faden zur freiwilligen  Nachhaltigkeitsberichterstattung für KMU</a:t>
            </a:r>
          </a:p>
          <a:p>
            <a:endParaRPr lang="de-DE" sz="1200" i="1"/>
          </a:p>
          <a:p>
            <a:r>
              <a:rPr lang="de-DE" sz="1200" i="1"/>
              <a:t>Disclaimer: Dieser Leitfaden basiert auf dem EFRAG-Entwurf des VSME von Dezember 2024. </a:t>
            </a:r>
          </a:p>
          <a:p>
            <a:endParaRPr lang="de-DE" sz="2600"/>
          </a:p>
        </p:txBody>
      </p:sp>
      <p:sp>
        <p:nvSpPr>
          <p:cNvPr id="6" name="Textfeld 5">
            <a:extLst>
              <a:ext uri="{FF2B5EF4-FFF2-40B4-BE49-F238E27FC236}">
                <a16:creationId xmlns:a16="http://schemas.microsoft.com/office/drawing/2014/main" id="{DE216156-CEEC-9D1B-8D71-9148E9A249C2}"/>
              </a:ext>
            </a:extLst>
          </p:cNvPr>
          <p:cNvSpPr txBox="1"/>
          <p:nvPr/>
        </p:nvSpPr>
        <p:spPr>
          <a:xfrm>
            <a:off x="2052296" y="1988840"/>
            <a:ext cx="7644104" cy="1622945"/>
          </a:xfrm>
          <a:prstGeom prst="rect">
            <a:avLst/>
          </a:prstGeom>
          <a:noFill/>
        </p:spPr>
        <p:txBody>
          <a:bodyPr wrap="square" lIns="0" rtlCol="0">
            <a:spAutoFit/>
          </a:bodyPr>
          <a:lstStyle/>
          <a:p>
            <a:pPr marL="0" marR="0" lvl="0" indent="0" algn="l" defTabSz="914400" rtl="0" eaLnBrk="0" fontAlgn="base" latinLnBrk="0" hangingPunct="0">
              <a:lnSpc>
                <a:spcPts val="6300"/>
              </a:lnSpc>
              <a:spcBef>
                <a:spcPct val="0"/>
              </a:spcBef>
              <a:spcAft>
                <a:spcPct val="0"/>
              </a:spcAft>
              <a:buClrTx/>
              <a:buSzTx/>
              <a:buFontTx/>
              <a:buNone/>
              <a:tabLst/>
              <a:defRPr/>
            </a:pPr>
            <a:r>
              <a:rPr kumimoji="0" lang="de-DE" sz="4000" b="1" i="0" u="none" strike="noStrike" kern="1200" cap="none" spc="0" normalizeH="0" baseline="0" noProof="0">
                <a:ln>
                  <a:noFill/>
                </a:ln>
                <a:solidFill>
                  <a:srgbClr val="4B6E28"/>
                </a:solidFill>
                <a:effectLst/>
                <a:uLnTx/>
                <a:uFillTx/>
                <a:latin typeface="Arial" charset="0"/>
                <a:ea typeface="ＭＳ Ｐゴシック" charset="-128"/>
                <a:cs typeface="+mn-cs"/>
              </a:rPr>
              <a:t>Handlungshilfe: </a:t>
            </a:r>
          </a:p>
          <a:p>
            <a:pPr marL="0" marR="0" lvl="0" indent="0" algn="l" defTabSz="914400" rtl="0" eaLnBrk="0" fontAlgn="base" latinLnBrk="0" hangingPunct="0">
              <a:lnSpc>
                <a:spcPts val="6300"/>
              </a:lnSpc>
              <a:spcBef>
                <a:spcPct val="0"/>
              </a:spcBef>
              <a:spcAft>
                <a:spcPct val="0"/>
              </a:spcAft>
              <a:buClrTx/>
              <a:buSzTx/>
              <a:buFontTx/>
              <a:buNone/>
              <a:tabLst/>
              <a:defRPr/>
            </a:pPr>
            <a:r>
              <a:rPr kumimoji="0" lang="de-DE" sz="4000" b="1" i="0" u="none" strike="noStrike" kern="1200" cap="none" spc="0" normalizeH="0" baseline="0" noProof="0">
                <a:ln>
                  <a:noFill/>
                </a:ln>
                <a:solidFill>
                  <a:srgbClr val="4B6E28"/>
                </a:solidFill>
                <a:effectLst/>
                <a:uLnTx/>
                <a:uFillTx/>
                <a:latin typeface="Arial" charset="0"/>
                <a:ea typeface="ＭＳ Ｐゴシック" charset="-128"/>
                <a:cs typeface="+mn-cs"/>
              </a:rPr>
              <a:t>5 Schritte zum VSME-Bericht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56EC5F-61D7-664A-707C-BF43D151F63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28C4048-2A42-4412-2E18-CBC4843BBE62}"/>
              </a:ext>
            </a:extLst>
          </p:cNvPr>
          <p:cNvSpPr>
            <a:spLocks noGrp="1"/>
          </p:cNvSpPr>
          <p:nvPr>
            <p:ph type="title"/>
          </p:nvPr>
        </p:nvSpPr>
        <p:spPr/>
        <p:txBody>
          <a:bodyPr/>
          <a:lstStyle/>
          <a:p>
            <a:r>
              <a:rPr lang="de-DE"/>
              <a:t>Identifikation der relevanten Offenlegungen </a:t>
            </a:r>
          </a:p>
        </p:txBody>
      </p:sp>
      <p:sp>
        <p:nvSpPr>
          <p:cNvPr id="3" name="Inhaltsplatzhalter 2">
            <a:extLst>
              <a:ext uri="{FF2B5EF4-FFF2-40B4-BE49-F238E27FC236}">
                <a16:creationId xmlns:a16="http://schemas.microsoft.com/office/drawing/2014/main" id="{2FBA2557-9619-00EB-9102-3118C0A7D53E}"/>
              </a:ext>
            </a:extLst>
          </p:cNvPr>
          <p:cNvSpPr>
            <a:spLocks noGrp="1"/>
          </p:cNvSpPr>
          <p:nvPr>
            <p:ph idx="1"/>
          </p:nvPr>
        </p:nvSpPr>
        <p:spPr>
          <a:xfrm>
            <a:off x="551384" y="1628776"/>
            <a:ext cx="4176465" cy="4697413"/>
          </a:xfrm>
        </p:spPr>
        <p:txBody>
          <a:bodyPr/>
          <a:lstStyle/>
          <a:p>
            <a:pPr marL="0" indent="0">
              <a:buNone/>
            </a:pPr>
            <a:r>
              <a:rPr lang="de-DE" dirty="0"/>
              <a:t>Wie beschrieben besteht der VSME-Standard aus zwei Modulen, dem Basic Modul und dem </a:t>
            </a:r>
            <a:r>
              <a:rPr lang="de-DE" dirty="0" err="1"/>
              <a:t>Comprehensive</a:t>
            </a:r>
            <a:r>
              <a:rPr lang="de-DE" dirty="0"/>
              <a:t> Modul und umfasst dabei insgesamt 20 Offenlegungsbereiche. In dieser Phase geht es darum, die für das Unternehmen relevanten Inhalte aus dem VSME-Standard zu identifizieren. Dabei ist wichtig zu verstehen, dass der Standard zwischen drei Arten von Anforderungen unterscheidet:</a:t>
            </a:r>
          </a:p>
          <a:p>
            <a:pPr marL="228600" indent="-228600">
              <a:buFont typeface="+mj-lt"/>
              <a:buAutoNum type="arabicPeriod"/>
            </a:pPr>
            <a:r>
              <a:rPr lang="de-DE" b="1" dirty="0">
                <a:solidFill>
                  <a:srgbClr val="3B687F"/>
                </a:solidFill>
              </a:rPr>
              <a:t>Verpflichtende Offenlegungen: </a:t>
            </a:r>
            <a:r>
              <a:rPr lang="de-DE" dirty="0"/>
              <a:t>Diese müssen immer berichtet werden – unabhängig von Branche oder Geschäftsmodell. Sie sind im Standard meist durch das Wort „</a:t>
            </a:r>
            <a:r>
              <a:rPr lang="de-DE" i="1" dirty="0" err="1"/>
              <a:t>shall</a:t>
            </a:r>
            <a:r>
              <a:rPr lang="de-DE" dirty="0"/>
              <a:t>“ (engl. = muss) gekennzeichnet.</a:t>
            </a:r>
          </a:p>
          <a:p>
            <a:pPr marL="228600" indent="-228600">
              <a:buFont typeface="+mj-lt"/>
              <a:buAutoNum type="arabicPeriod"/>
            </a:pPr>
            <a:r>
              <a:rPr lang="de-DE" b="1" dirty="0">
                <a:solidFill>
                  <a:srgbClr val="3B687F"/>
                </a:solidFill>
              </a:rPr>
              <a:t>„</a:t>
            </a:r>
            <a:r>
              <a:rPr lang="de-DE" b="1" dirty="0" err="1">
                <a:solidFill>
                  <a:srgbClr val="3B687F"/>
                </a:solidFill>
              </a:rPr>
              <a:t>If</a:t>
            </a:r>
            <a:r>
              <a:rPr lang="de-DE" b="1" dirty="0">
                <a:solidFill>
                  <a:srgbClr val="3B687F"/>
                </a:solidFill>
              </a:rPr>
              <a:t> </a:t>
            </a:r>
            <a:r>
              <a:rPr lang="de-DE" b="1" dirty="0" err="1">
                <a:solidFill>
                  <a:srgbClr val="3B687F"/>
                </a:solidFill>
              </a:rPr>
              <a:t>applicable</a:t>
            </a:r>
            <a:r>
              <a:rPr lang="de-DE" b="1" dirty="0">
                <a:solidFill>
                  <a:srgbClr val="3B687F"/>
                </a:solidFill>
              </a:rPr>
              <a:t>“-Angaben: </a:t>
            </a:r>
            <a:r>
              <a:rPr lang="de-DE" dirty="0"/>
              <a:t>Diese sind verpflichtend, wenn sie auf das Unternehmen zutreffen – also z. B. nur dann, wenn ein Betrieb Produktionsprozesse hat, die im erheblichen Maße Wasser verbrauchen oder in einem Sektor mit hohen Materialflüssen tätig ist.</a:t>
            </a:r>
          </a:p>
          <a:p>
            <a:pPr marL="228600" indent="-228600">
              <a:buFont typeface="+mj-lt"/>
              <a:buAutoNum type="arabicPeriod"/>
            </a:pPr>
            <a:r>
              <a:rPr lang="de-DE" b="1" dirty="0">
                <a:solidFill>
                  <a:srgbClr val="3B687F"/>
                </a:solidFill>
              </a:rPr>
              <a:t>Optionale Inhalte: </a:t>
            </a:r>
            <a:r>
              <a:rPr lang="de-DE" dirty="0"/>
              <a:t>Diese können freiwillig ergänzt werden, z. B. um das Nachhaltigkeitsengagement stärker zu zeigen oder den Bericht strategisch zu erweitern. Sie sind oft mit „</a:t>
            </a:r>
            <a:r>
              <a:rPr lang="de-DE" i="1" dirty="0" err="1"/>
              <a:t>may</a:t>
            </a:r>
            <a:r>
              <a:rPr lang="de-DE" dirty="0"/>
              <a:t>“ (engl. = kann) oder ähnlichen Formulierungen markiert.</a:t>
            </a:r>
          </a:p>
          <a:p>
            <a:pPr marL="0" indent="0">
              <a:buNone/>
            </a:pPr>
            <a:endParaRPr lang="de-DE" dirty="0"/>
          </a:p>
        </p:txBody>
      </p:sp>
      <p:sp>
        <p:nvSpPr>
          <p:cNvPr id="4" name="Foliennummernplatzhalter 3">
            <a:extLst>
              <a:ext uri="{FF2B5EF4-FFF2-40B4-BE49-F238E27FC236}">
                <a16:creationId xmlns:a16="http://schemas.microsoft.com/office/drawing/2014/main" id="{433D40FC-D274-F77C-CEB9-E7E0752E1766}"/>
              </a:ext>
            </a:extLst>
          </p:cNvPr>
          <p:cNvSpPr>
            <a:spLocks noGrp="1"/>
          </p:cNvSpPr>
          <p:nvPr>
            <p:ph type="sldNum" sz="quarter" idx="4"/>
          </p:nvPr>
        </p:nvSpPr>
        <p:spPr/>
        <p:txBody>
          <a:bodyPr/>
          <a:lstStyle/>
          <a:p>
            <a:fld id="{894680D0-7A83-433A-9719-C4143F27F647}" type="slidenum">
              <a:rPr lang="de-DE" smtClean="0"/>
              <a:pPr/>
              <a:t>10</a:t>
            </a:fld>
            <a:endParaRPr lang="de-DE"/>
          </a:p>
        </p:txBody>
      </p:sp>
      <p:sp>
        <p:nvSpPr>
          <p:cNvPr id="5" name="Fußzeilenplatzhalter 4">
            <a:extLst>
              <a:ext uri="{FF2B5EF4-FFF2-40B4-BE49-F238E27FC236}">
                <a16:creationId xmlns:a16="http://schemas.microsoft.com/office/drawing/2014/main" id="{7FEE23ED-DA60-B723-1571-51F456605FC2}"/>
              </a:ext>
            </a:extLst>
          </p:cNvPr>
          <p:cNvSpPr>
            <a:spLocks noGrp="1"/>
          </p:cNvSpPr>
          <p:nvPr>
            <p:ph type="ftr"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
        <p:nvSpPr>
          <p:cNvPr id="6" name="Rechteck 5">
            <a:extLst>
              <a:ext uri="{FF2B5EF4-FFF2-40B4-BE49-F238E27FC236}">
                <a16:creationId xmlns:a16="http://schemas.microsoft.com/office/drawing/2014/main" id="{8B98313A-B23B-A491-B3F4-9E8CBB79F8AB}"/>
              </a:ext>
            </a:extLst>
          </p:cNvPr>
          <p:cNvSpPr/>
          <p:nvPr/>
        </p:nvSpPr>
        <p:spPr bwMode="auto">
          <a:xfrm>
            <a:off x="4943872" y="1628775"/>
            <a:ext cx="6864129" cy="4697413"/>
          </a:xfrm>
          <a:prstGeom prst="rect">
            <a:avLst/>
          </a:prstGeom>
          <a:noFill/>
          <a:ln w="12700"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Checkliste </a:t>
            </a: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 </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Um zu ermitteln, was der nachhaltigkeitsbezogene IST-Zustand im Unternehmen ist und wo es ggf. Datenlücken gibt, ist es notwendig, eine </a:t>
            </a:r>
            <a:r>
              <a:rPr lang="de-DE" sz="1200" b="1" kern="0" dirty="0">
                <a:latin typeface="+mj-lt"/>
                <a:ea typeface="+mn-ea"/>
              </a:rPr>
              <a:t>Bestandsaufnahme</a:t>
            </a:r>
            <a:r>
              <a:rPr lang="de-DE" sz="1200" kern="0" dirty="0">
                <a:latin typeface="+mj-lt"/>
                <a:ea typeface="+mn-ea"/>
              </a:rPr>
              <a:t> durchzuführen. Diese Daten helfen bei der weiteren Analyse fundierter und kennzahlengestützter die Wesentlichkeit einzelner Themen zu bewerten. Sammeln Sie alle vorhandenen ESG-Daten und notieren Sie sich direkt die Quellen. Machen Sie sich früh Gedanken, wo sie fehlenden Daten beschaffen können (z.B. Lieferanten etc.).</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Für die weitere Priorisierung und strategische Ausrichtung des Nachhaltigkeitsmanagements kann eine </a:t>
            </a:r>
            <a:r>
              <a:rPr lang="de-DE" sz="1200" b="1" kern="0" dirty="0">
                <a:latin typeface="+mj-lt"/>
                <a:ea typeface="+mn-ea"/>
              </a:rPr>
              <a:t>vereinfachte Wesentlichkeitsanalyse </a:t>
            </a:r>
            <a:r>
              <a:rPr lang="de-DE" sz="1200" kern="0" dirty="0">
                <a:latin typeface="+mj-lt"/>
                <a:ea typeface="+mn-ea"/>
              </a:rPr>
              <a:t>nützlich sein. Diese hilft zu identifizieren, welche Nachhaltigkeitsthemen für Ihr Geschäftsmodell und Ihre Stakeholder zentral sind. Als Ausgangslage bietet sich die Themenliste ab S. 56 im aktuellen VSME-Entwurf an </a:t>
            </a:r>
            <a:r>
              <a:rPr lang="de-DE" sz="1200" kern="0" dirty="0">
                <a:latin typeface="+mj-lt"/>
                <a:ea typeface="+mn-ea"/>
                <a:hlinkClick r:id="rId3"/>
              </a:rPr>
              <a:t>(Appendix B: List </a:t>
            </a:r>
            <a:r>
              <a:rPr lang="de-DE" sz="1200" kern="0" dirty="0" err="1">
                <a:latin typeface="+mj-lt"/>
                <a:ea typeface="+mn-ea"/>
                <a:hlinkClick r:id="rId3"/>
              </a:rPr>
              <a:t>of</a:t>
            </a:r>
            <a:r>
              <a:rPr lang="de-DE" sz="1200" kern="0" dirty="0">
                <a:latin typeface="+mj-lt"/>
                <a:ea typeface="+mn-ea"/>
                <a:hlinkClick r:id="rId3"/>
              </a:rPr>
              <a:t> possible </a:t>
            </a:r>
            <a:r>
              <a:rPr lang="de-DE" sz="1200" kern="0" dirty="0" err="1">
                <a:latin typeface="+mj-lt"/>
                <a:ea typeface="+mn-ea"/>
                <a:hlinkClick r:id="rId3"/>
              </a:rPr>
              <a:t>sustainability</a:t>
            </a:r>
            <a:r>
              <a:rPr lang="de-DE" sz="1200" kern="0" dirty="0">
                <a:latin typeface="+mj-lt"/>
                <a:ea typeface="+mn-ea"/>
                <a:hlinkClick r:id="rId3"/>
              </a:rPr>
              <a:t> </a:t>
            </a:r>
            <a:r>
              <a:rPr lang="de-DE" sz="1200" kern="0" dirty="0" err="1">
                <a:latin typeface="+mj-lt"/>
                <a:ea typeface="+mn-ea"/>
                <a:hlinkClick r:id="rId3"/>
              </a:rPr>
              <a:t>issues</a:t>
            </a:r>
            <a:r>
              <a:rPr lang="de-DE" sz="1200" kern="0" dirty="0">
                <a:latin typeface="+mj-lt"/>
                <a:ea typeface="+mn-ea"/>
                <a:hlinkClick r:id="rId3"/>
              </a:rPr>
              <a:t>).</a:t>
            </a:r>
            <a:r>
              <a:rPr lang="de-DE" sz="1200" kern="0" dirty="0">
                <a:latin typeface="+mj-lt"/>
                <a:ea typeface="+mn-ea"/>
              </a:rPr>
              <a:t> </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dirty="0"/>
              <a:t>Legen Sie fest, ob Sie das </a:t>
            </a:r>
            <a:r>
              <a:rPr lang="de-DE" sz="1200" b="1" dirty="0"/>
              <a:t>Basic-Modul</a:t>
            </a:r>
            <a:r>
              <a:rPr lang="de-DE" sz="1200" dirty="0"/>
              <a:t> anwenden oder </a:t>
            </a:r>
            <a:r>
              <a:rPr lang="de-DE" sz="1200" b="1" dirty="0"/>
              <a:t>zusätzlich das </a:t>
            </a:r>
            <a:r>
              <a:rPr lang="de-DE" sz="1200" b="1" dirty="0" err="1"/>
              <a:t>Comprehensive</a:t>
            </a:r>
            <a:r>
              <a:rPr lang="de-DE" sz="1200" b="1" dirty="0"/>
              <a:t> Modul</a:t>
            </a:r>
            <a:r>
              <a:rPr lang="de-DE" sz="1200" dirty="0"/>
              <a:t> wählen möchten. Berücksichtigen Sie dabei externe Anforderungen (z. B. von Kunden, Banken</a:t>
            </a:r>
            <a:r>
              <a:rPr lang="de-DE" sz="1200" dirty="0">
                <a:solidFill>
                  <a:srgbClr val="FF0000"/>
                </a:solidFill>
              </a:rPr>
              <a:t> </a:t>
            </a:r>
            <a:r>
              <a:rPr lang="de-DE" sz="1200" dirty="0"/>
              <a:t>oder Zertifizierungen), </a:t>
            </a:r>
            <a:r>
              <a:rPr lang="de-DE" sz="1200" dirty="0" err="1"/>
              <a:t>Stakeholdererwartungen</a:t>
            </a:r>
            <a:r>
              <a:rPr lang="de-DE" sz="1200" dirty="0"/>
              <a:t> sowie Ihre eigenen wesentlichen Nachhaltigkeitsauswirkungen (Impacts).</a:t>
            </a:r>
            <a:endParaRPr lang="de-DE" sz="1200" kern="0" dirty="0">
              <a:latin typeface="+mj-lt"/>
              <a:ea typeface="+mn-ea"/>
            </a:endParaRP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b="1" kern="0" dirty="0">
                <a:latin typeface="+mj-lt"/>
                <a:ea typeface="+mn-ea"/>
              </a:rPr>
              <a:t>Identifikation der obligatorischen Offenlegungen</a:t>
            </a:r>
            <a:r>
              <a:rPr lang="de-DE" sz="1200" kern="0" dirty="0">
                <a:latin typeface="+mj-lt"/>
                <a:ea typeface="+mn-ea"/>
              </a:rPr>
              <a:t>: Sie haben innerhalb der einzelnen Module (B1-B11, C1-C9) immer verpflichtende Offenlegungen, freiwillige Offenlegungen und Offenlegungen, die für Sie nur „</a:t>
            </a:r>
            <a:r>
              <a:rPr lang="de-DE" sz="1200" kern="0" dirty="0" err="1">
                <a:latin typeface="+mj-lt"/>
                <a:ea typeface="+mn-ea"/>
              </a:rPr>
              <a:t>if</a:t>
            </a:r>
            <a:r>
              <a:rPr lang="de-DE" sz="1200" kern="0" dirty="0">
                <a:latin typeface="+mj-lt"/>
                <a:ea typeface="+mn-ea"/>
              </a:rPr>
              <a:t> </a:t>
            </a:r>
            <a:r>
              <a:rPr lang="de-DE" sz="1200" kern="0" dirty="0" err="1">
                <a:latin typeface="+mj-lt"/>
                <a:ea typeface="+mn-ea"/>
              </a:rPr>
              <a:t>applicable</a:t>
            </a:r>
            <a:r>
              <a:rPr lang="de-DE" sz="1200" kern="0" dirty="0">
                <a:latin typeface="+mj-lt"/>
                <a:ea typeface="+mn-ea"/>
              </a:rPr>
              <a:t>“ verpflichtend werden. Prüfen Sie dies im VSME-Entwurf und nutzen Sie gerne unsere </a:t>
            </a:r>
            <a:r>
              <a:rPr lang="de-DE" sz="1200" kern="0" dirty="0">
                <a:latin typeface="+mj-lt"/>
                <a:ea typeface="+mn-ea"/>
                <a:hlinkClick r:id="rId4"/>
              </a:rPr>
              <a:t>Excel-Handreichung</a:t>
            </a:r>
            <a:r>
              <a:rPr lang="de-DE" sz="1200" kern="0" dirty="0">
                <a:latin typeface="+mj-lt"/>
                <a:ea typeface="+mn-ea"/>
              </a:rPr>
              <a:t>.</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Ordnen Sie die Offenlegungspflichten den </a:t>
            </a:r>
            <a:r>
              <a:rPr lang="de-DE" sz="1200" b="1" kern="0" dirty="0">
                <a:latin typeface="+mj-lt"/>
                <a:ea typeface="+mn-ea"/>
              </a:rPr>
              <a:t>Fachbereichen</a:t>
            </a:r>
            <a:r>
              <a:rPr lang="de-DE" sz="1200" kern="0" dirty="0">
                <a:latin typeface="+mj-lt"/>
                <a:ea typeface="+mn-ea"/>
              </a:rPr>
              <a:t> zu. Wer hat welche Infos?</a:t>
            </a:r>
          </a:p>
        </p:txBody>
      </p:sp>
      <p:pic>
        <p:nvPicPr>
          <p:cNvPr id="9" name="Grafik 8">
            <a:extLst>
              <a:ext uri="{FF2B5EF4-FFF2-40B4-BE49-F238E27FC236}">
                <a16:creationId xmlns:a16="http://schemas.microsoft.com/office/drawing/2014/main" id="{4DDEC860-DFC4-E6C5-495E-082483187DF8}"/>
              </a:ext>
            </a:extLst>
          </p:cNvPr>
          <p:cNvPicPr>
            <a:picLocks noChangeAspect="1"/>
          </p:cNvPicPr>
          <p:nvPr/>
        </p:nvPicPr>
        <p:blipFill>
          <a:blip r:embed="rId5"/>
          <a:stretch>
            <a:fillRect/>
          </a:stretch>
        </p:blipFill>
        <p:spPr>
          <a:xfrm>
            <a:off x="11395881" y="1164378"/>
            <a:ext cx="645991" cy="766176"/>
          </a:xfrm>
          <a:prstGeom prst="rect">
            <a:avLst/>
          </a:prstGeom>
        </p:spPr>
      </p:pic>
    </p:spTree>
    <p:extLst>
      <p:ext uri="{BB962C8B-B14F-4D97-AF65-F5344CB8AC3E}">
        <p14:creationId xmlns:p14="http://schemas.microsoft.com/office/powerpoint/2010/main" val="886852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681D93-214A-E15D-6F81-A36FAC761A9C}"/>
              </a:ext>
            </a:extLst>
          </p:cNvPr>
          <p:cNvSpPr>
            <a:spLocks noGrp="1"/>
          </p:cNvSpPr>
          <p:nvPr>
            <p:ph type="title"/>
          </p:nvPr>
        </p:nvSpPr>
        <p:spPr/>
        <p:txBody>
          <a:bodyPr/>
          <a:lstStyle/>
          <a:p>
            <a:r>
              <a:rPr lang="de-DE"/>
              <a:t>Identifikation der relevanten Offenlegungen </a:t>
            </a:r>
          </a:p>
        </p:txBody>
      </p:sp>
      <p:sp>
        <p:nvSpPr>
          <p:cNvPr id="4" name="Foliennummernplatzhalter 3">
            <a:extLst>
              <a:ext uri="{FF2B5EF4-FFF2-40B4-BE49-F238E27FC236}">
                <a16:creationId xmlns:a16="http://schemas.microsoft.com/office/drawing/2014/main" id="{A5B2BA70-7C4D-8953-C045-1E0A0EDD63A4}"/>
              </a:ext>
            </a:extLst>
          </p:cNvPr>
          <p:cNvSpPr>
            <a:spLocks noGrp="1"/>
          </p:cNvSpPr>
          <p:nvPr>
            <p:ph type="sldNum" sz="quarter" idx="4"/>
          </p:nvPr>
        </p:nvSpPr>
        <p:spPr/>
        <p:txBody>
          <a:bodyPr/>
          <a:lstStyle/>
          <a:p>
            <a:fld id="{894680D0-7A83-433A-9719-C4143F27F647}" type="slidenum">
              <a:rPr lang="de-DE" smtClean="0"/>
              <a:pPr/>
              <a:t>11</a:t>
            </a:fld>
            <a:endParaRPr lang="de-DE"/>
          </a:p>
        </p:txBody>
      </p:sp>
      <p:sp>
        <p:nvSpPr>
          <p:cNvPr id="5" name="Fußzeilenplatzhalter 4">
            <a:extLst>
              <a:ext uri="{FF2B5EF4-FFF2-40B4-BE49-F238E27FC236}">
                <a16:creationId xmlns:a16="http://schemas.microsoft.com/office/drawing/2014/main" id="{59D39022-622A-07A5-E187-1667279E9A2E}"/>
              </a:ext>
            </a:extLst>
          </p:cNvPr>
          <p:cNvSpPr>
            <a:spLocks noGrp="1"/>
          </p:cNvSpPr>
          <p:nvPr>
            <p:ph type="ftr"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a:t>
            </a:r>
            <a:r>
              <a:rPr kumimoji="0" lang="de-DE" sz="1000" b="1" i="0" u="none" strike="noStrike" kern="1200" cap="none" spc="0" normalizeH="0" baseline="0" noProof="0" err="1">
                <a:ln>
                  <a:noFill/>
                </a:ln>
                <a:solidFill>
                  <a:srgbClr val="3B687F"/>
                </a:solidFill>
                <a:effectLst/>
                <a:uLnTx/>
                <a:uFillTx/>
                <a:latin typeface="Arial" charset="0"/>
                <a:ea typeface="ＭＳ Ｐゴシック" charset="-128"/>
                <a:cs typeface="+mn-cs"/>
              </a:rPr>
              <a:t>UmweltWirtschaft</a:t>
            </a: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graphicFrame>
        <p:nvGraphicFramePr>
          <p:cNvPr id="7" name="Inhaltsplatzhalter 7">
            <a:extLst>
              <a:ext uri="{FF2B5EF4-FFF2-40B4-BE49-F238E27FC236}">
                <a16:creationId xmlns:a16="http://schemas.microsoft.com/office/drawing/2014/main" id="{99D99312-0046-5E18-E765-68A0DAAE28B4}"/>
              </a:ext>
            </a:extLst>
          </p:cNvPr>
          <p:cNvGraphicFramePr>
            <a:graphicFrameLocks/>
          </p:cNvGraphicFramePr>
          <p:nvPr>
            <p:extLst>
              <p:ext uri="{D42A27DB-BD31-4B8C-83A1-F6EECF244321}">
                <p14:modId xmlns:p14="http://schemas.microsoft.com/office/powerpoint/2010/main" val="541876552"/>
              </p:ext>
            </p:extLst>
          </p:nvPr>
        </p:nvGraphicFramePr>
        <p:xfrm>
          <a:off x="551384" y="1620838"/>
          <a:ext cx="8036024" cy="4804518"/>
        </p:xfrm>
        <a:graphic>
          <a:graphicData uri="http://schemas.openxmlformats.org/drawingml/2006/table">
            <a:tbl>
              <a:tblPr firstRow="1" bandRow="1">
                <a:tableStyleId>{5C22544A-7EE6-4342-B048-85BDC9FD1C3A}</a:tableStyleId>
              </a:tblPr>
              <a:tblGrid>
                <a:gridCol w="1052129">
                  <a:extLst>
                    <a:ext uri="{9D8B030D-6E8A-4147-A177-3AD203B41FA5}">
                      <a16:colId xmlns:a16="http://schemas.microsoft.com/office/drawing/2014/main" val="3095983152"/>
                    </a:ext>
                  </a:extLst>
                </a:gridCol>
                <a:gridCol w="410817">
                  <a:extLst>
                    <a:ext uri="{9D8B030D-6E8A-4147-A177-3AD203B41FA5}">
                      <a16:colId xmlns:a16="http://schemas.microsoft.com/office/drawing/2014/main" val="91600862"/>
                    </a:ext>
                  </a:extLst>
                </a:gridCol>
                <a:gridCol w="4890053">
                  <a:extLst>
                    <a:ext uri="{9D8B030D-6E8A-4147-A177-3AD203B41FA5}">
                      <a16:colId xmlns:a16="http://schemas.microsoft.com/office/drawing/2014/main" val="1136748291"/>
                    </a:ext>
                  </a:extLst>
                </a:gridCol>
                <a:gridCol w="1683025">
                  <a:extLst>
                    <a:ext uri="{9D8B030D-6E8A-4147-A177-3AD203B41FA5}">
                      <a16:colId xmlns:a16="http://schemas.microsoft.com/office/drawing/2014/main" val="2160668076"/>
                    </a:ext>
                  </a:extLst>
                </a:gridCol>
              </a:tblGrid>
              <a:tr h="220950">
                <a:tc>
                  <a:txBody>
                    <a:bodyPr/>
                    <a:lstStyle/>
                    <a:p>
                      <a:r>
                        <a:rPr lang="de-DE" sz="900">
                          <a:latin typeface="Aptos" panose="020B0004020202020204" pitchFamily="34" charset="0"/>
                        </a:rPr>
                        <a:t>Modul</a:t>
                      </a:r>
                    </a:p>
                  </a:txBody>
                  <a:tcPr>
                    <a:lnL w="12700" cap="flat" cmpd="sng" algn="ctr">
                      <a:solidFill>
                        <a:schemeClr val="tx1">
                          <a:lumMod val="50000"/>
                          <a:lumOff val="50000"/>
                        </a:schemeClr>
                      </a:solidFill>
                      <a:prstDash val="solid"/>
                      <a:round/>
                      <a:headEnd type="none" w="med" len="med"/>
                      <a:tailEnd type="none" w="med" len="med"/>
                    </a:lnL>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r>
                        <a:rPr lang="de-DE" sz="900">
                          <a:latin typeface="Aptos" panose="020B0004020202020204" pitchFamily="34" charset="0"/>
                        </a:rPr>
                        <a:t> Nr. </a:t>
                      </a:r>
                    </a:p>
                  </a:txBody>
                  <a:tcP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r>
                        <a:rPr lang="de-DE" sz="900">
                          <a:latin typeface="Aptos" panose="020B0004020202020204" pitchFamily="34" charset="0"/>
                        </a:rPr>
                        <a:t>Beschreibung</a:t>
                      </a:r>
                    </a:p>
                  </a:txBody>
                  <a:tcP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r>
                        <a:rPr lang="de-DE" sz="900">
                          <a:latin typeface="Aptos" panose="020B0004020202020204" pitchFamily="34" charset="0"/>
                        </a:rPr>
                        <a:t>Pflicht</a:t>
                      </a:r>
                    </a:p>
                  </a:txBody>
                  <a:tcPr>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13979872"/>
                  </a:ext>
                </a:extLst>
              </a:tr>
              <a:tr h="220950">
                <a:tc rowSpan="1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00" b="1" kern="1200">
                          <a:solidFill>
                            <a:schemeClr val="dk1"/>
                          </a:solidFill>
                          <a:effectLst/>
                          <a:latin typeface="Aptos" panose="020B0004020202020204" pitchFamily="34" charset="0"/>
                          <a:ea typeface="+mn-ea"/>
                          <a:cs typeface="+mn-cs"/>
                        </a:rPr>
                        <a:t>Basic Module</a:t>
                      </a:r>
                    </a:p>
                  </a:txBody>
                  <a:tcPr>
                    <a:lnL w="12700" cap="flat" cmpd="sng" algn="ctr">
                      <a:solidFill>
                        <a:schemeClr val="tx1">
                          <a:lumMod val="50000"/>
                          <a:lumOff val="50000"/>
                        </a:schemeClr>
                      </a:solidFill>
                      <a:prstDash val="solid"/>
                      <a:round/>
                      <a:headEnd type="none" w="med" len="med"/>
                      <a:tailEnd type="none" w="med" len="med"/>
                    </a:lnL>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B1</a:t>
                      </a:r>
                    </a:p>
                  </a:txBody>
                  <a:tcPr>
                    <a:lnT w="12700" cap="flat" cmpd="sng" algn="ctr">
                      <a:solidFill>
                        <a:schemeClr val="tx1">
                          <a:lumMod val="50000"/>
                          <a:lumOff val="50000"/>
                        </a:schemeClr>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Grundlagen der Berichterstellung </a:t>
                      </a:r>
                    </a:p>
                  </a:txBody>
                  <a:tcPr>
                    <a:lnT w="12700" cap="flat" cmpd="sng" algn="ctr">
                      <a:solidFill>
                        <a:schemeClr val="tx1">
                          <a:lumMod val="50000"/>
                          <a:lumOff val="50000"/>
                        </a:schemeClr>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rgbClr val="C00000"/>
                          </a:solidFill>
                          <a:effectLst/>
                          <a:latin typeface="Aptos" panose="020B0004020202020204" pitchFamily="34" charset="0"/>
                          <a:ea typeface="+mn-ea"/>
                          <a:cs typeface="+mn-cs"/>
                        </a:rPr>
                        <a:t>Immer (teilw. "if applicable")</a:t>
                      </a:r>
                    </a:p>
                  </a:txBody>
                  <a:tcPr>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tcPr>
                </a:tc>
                <a:extLst>
                  <a:ext uri="{0D108BD9-81ED-4DB2-BD59-A6C34878D82A}">
                    <a16:rowId xmlns:a16="http://schemas.microsoft.com/office/drawing/2014/main" val="3718780695"/>
                  </a:ext>
                </a:extLst>
              </a:tr>
              <a:tr h="22095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900" kern="1200">
                        <a:solidFill>
                          <a:schemeClr val="dk1"/>
                        </a:solidFill>
                        <a:effectLst/>
                        <a:latin typeface="Aptos" panose="020B0004020202020204" pitchFamily="34" charset="0"/>
                        <a:ea typeface="+mn-ea"/>
                        <a:cs typeface="+mn-cs"/>
                      </a:endParaRPr>
                    </a:p>
                  </a:txBody>
                  <a:tcPr>
                    <a:lnL w="12700" cap="flat" cmpd="sng" algn="ctr">
                      <a:solidFill>
                        <a:schemeClr val="tx1">
                          <a:lumMod val="50000"/>
                          <a:lumOff val="50000"/>
                        </a:schemeClr>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B2 </a:t>
                      </a:r>
                    </a:p>
                  </a:txBody>
                  <a:tcPr/>
                </a:tc>
                <a:tc>
                  <a:txBody>
                    <a:bodyPr/>
                    <a:lstStyle/>
                    <a:p>
                      <a:r>
                        <a:rPr lang="de-DE" sz="800" kern="1200">
                          <a:solidFill>
                            <a:schemeClr val="dk1"/>
                          </a:solidFill>
                          <a:effectLst/>
                          <a:latin typeface="Aptos" panose="020B0004020202020204" pitchFamily="34" charset="0"/>
                          <a:ea typeface="+mn-ea"/>
                          <a:cs typeface="+mn-cs"/>
                        </a:rPr>
                        <a:t>Initiativen, Richtlinien &amp; zukünftige Initiativen für den Übergang zur nachhaltigeren Wirtschaft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"if applicable"</a:t>
                      </a:r>
                    </a:p>
                  </a:txBody>
                  <a:tcPr>
                    <a:lnR w="12700" cap="flat" cmpd="sng" algn="ctr">
                      <a:solidFill>
                        <a:schemeClr val="tx1">
                          <a:lumMod val="50000"/>
                          <a:lumOff val="50000"/>
                        </a:schemeClr>
                      </a:solidFill>
                      <a:prstDash val="solid"/>
                      <a:round/>
                      <a:headEnd type="none" w="med" len="med"/>
                      <a:tailEnd type="none" w="med" len="med"/>
                    </a:lnR>
                  </a:tcPr>
                </a:tc>
                <a:extLst>
                  <a:ext uri="{0D108BD9-81ED-4DB2-BD59-A6C34878D82A}">
                    <a16:rowId xmlns:a16="http://schemas.microsoft.com/office/drawing/2014/main" val="219696827"/>
                  </a:ext>
                </a:extLst>
              </a:tr>
              <a:tr h="22095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900" kern="1200">
                        <a:solidFill>
                          <a:schemeClr val="dk1"/>
                        </a:solidFill>
                        <a:effectLst/>
                        <a:latin typeface="Aptos" panose="020B0004020202020204" pitchFamily="34" charset="0"/>
                        <a:ea typeface="+mn-ea"/>
                        <a:cs typeface="+mn-cs"/>
                      </a:endParaRPr>
                    </a:p>
                  </a:txBody>
                  <a:tcPr>
                    <a:lnL w="12700" cap="flat" cmpd="sng" algn="ctr">
                      <a:solidFill>
                        <a:schemeClr val="tx1">
                          <a:lumMod val="50000"/>
                          <a:lumOff val="50000"/>
                        </a:schemeClr>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 B3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Energie- und Treibhausgasemissionen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rgbClr val="C00000"/>
                          </a:solidFill>
                          <a:effectLst/>
                          <a:latin typeface="Aptos" panose="020B0004020202020204" pitchFamily="34" charset="0"/>
                          <a:ea typeface="+mn-ea"/>
                          <a:cs typeface="+mn-cs"/>
                        </a:rPr>
                        <a:t>Immer</a:t>
                      </a:r>
                    </a:p>
                  </a:txBody>
                  <a:tcPr>
                    <a:lnR w="12700" cap="flat" cmpd="sng" algn="ctr">
                      <a:solidFill>
                        <a:schemeClr val="tx1">
                          <a:lumMod val="50000"/>
                          <a:lumOff val="50000"/>
                        </a:schemeClr>
                      </a:solidFill>
                      <a:prstDash val="solid"/>
                      <a:round/>
                      <a:headEnd type="none" w="med" len="med"/>
                      <a:tailEnd type="none" w="med" len="med"/>
                    </a:lnR>
                  </a:tcPr>
                </a:tc>
                <a:extLst>
                  <a:ext uri="{0D108BD9-81ED-4DB2-BD59-A6C34878D82A}">
                    <a16:rowId xmlns:a16="http://schemas.microsoft.com/office/drawing/2014/main" val="4120603415"/>
                  </a:ext>
                </a:extLst>
              </a:tr>
              <a:tr h="22095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900" kern="1200">
                        <a:solidFill>
                          <a:schemeClr val="dk1"/>
                        </a:solidFill>
                        <a:effectLst/>
                        <a:latin typeface="Aptos" panose="020B0004020202020204" pitchFamily="34" charset="0"/>
                        <a:ea typeface="+mn-ea"/>
                        <a:cs typeface="+mn-cs"/>
                      </a:endParaRPr>
                    </a:p>
                  </a:txBody>
                  <a:tcPr>
                    <a:lnL w="12700" cap="flat" cmpd="sng" algn="ctr">
                      <a:solidFill>
                        <a:schemeClr val="tx1">
                          <a:lumMod val="50000"/>
                          <a:lumOff val="50000"/>
                        </a:schemeClr>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 B4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Verschmutzung von Luft, Wasser und Boden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"if applicable"</a:t>
                      </a:r>
                    </a:p>
                  </a:txBody>
                  <a:tcPr>
                    <a:lnR w="12700" cap="flat" cmpd="sng" algn="ctr">
                      <a:solidFill>
                        <a:schemeClr val="tx1">
                          <a:lumMod val="50000"/>
                          <a:lumOff val="50000"/>
                        </a:schemeClr>
                      </a:solidFill>
                      <a:prstDash val="solid"/>
                      <a:round/>
                      <a:headEnd type="none" w="med" len="med"/>
                      <a:tailEnd type="none" w="med" len="med"/>
                    </a:lnR>
                  </a:tcPr>
                </a:tc>
                <a:extLst>
                  <a:ext uri="{0D108BD9-81ED-4DB2-BD59-A6C34878D82A}">
                    <a16:rowId xmlns:a16="http://schemas.microsoft.com/office/drawing/2014/main" val="2993284566"/>
                  </a:ext>
                </a:extLst>
              </a:tr>
              <a:tr h="22095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900" kern="1200">
                        <a:solidFill>
                          <a:schemeClr val="dk1"/>
                        </a:solidFill>
                        <a:effectLst/>
                        <a:latin typeface="Aptos" panose="020B0004020202020204" pitchFamily="34" charset="0"/>
                        <a:ea typeface="+mn-ea"/>
                        <a:cs typeface="+mn-cs"/>
                      </a:endParaRPr>
                    </a:p>
                  </a:txBody>
                  <a:tcPr>
                    <a:lnL w="12700" cap="flat" cmpd="sng" algn="ctr">
                      <a:solidFill>
                        <a:schemeClr val="tx1">
                          <a:lumMod val="50000"/>
                          <a:lumOff val="50000"/>
                        </a:schemeClr>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 B5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Biodiversität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"if applicable"</a:t>
                      </a:r>
                    </a:p>
                  </a:txBody>
                  <a:tcPr>
                    <a:lnR w="12700" cap="flat" cmpd="sng" algn="ctr">
                      <a:solidFill>
                        <a:schemeClr val="tx1">
                          <a:lumMod val="50000"/>
                          <a:lumOff val="50000"/>
                        </a:schemeClr>
                      </a:solidFill>
                      <a:prstDash val="solid"/>
                      <a:round/>
                      <a:headEnd type="none" w="med" len="med"/>
                      <a:tailEnd type="none" w="med" len="med"/>
                    </a:lnR>
                  </a:tcPr>
                </a:tc>
                <a:extLst>
                  <a:ext uri="{0D108BD9-81ED-4DB2-BD59-A6C34878D82A}">
                    <a16:rowId xmlns:a16="http://schemas.microsoft.com/office/drawing/2014/main" val="2568234862"/>
                  </a:ext>
                </a:extLst>
              </a:tr>
              <a:tr h="22095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900" kern="1200">
                        <a:solidFill>
                          <a:schemeClr val="dk1"/>
                        </a:solidFill>
                        <a:effectLst/>
                        <a:latin typeface="Aptos" panose="020B0004020202020204" pitchFamily="34" charset="0"/>
                        <a:ea typeface="+mn-ea"/>
                        <a:cs typeface="+mn-cs"/>
                      </a:endParaRPr>
                    </a:p>
                  </a:txBody>
                  <a:tcPr>
                    <a:lnL w="12700" cap="flat" cmpd="sng" algn="ctr">
                      <a:solidFill>
                        <a:schemeClr val="tx1">
                          <a:lumMod val="50000"/>
                          <a:lumOff val="50000"/>
                        </a:schemeClr>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 B6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Wasser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rgbClr val="C00000"/>
                          </a:solidFill>
                          <a:effectLst/>
                          <a:latin typeface="Aptos" panose="020B0004020202020204" pitchFamily="34" charset="0"/>
                          <a:ea typeface="+mn-ea"/>
                          <a:cs typeface="+mn-cs"/>
                        </a:rPr>
                        <a:t>Immer (teilw. "if applicable")</a:t>
                      </a:r>
                    </a:p>
                  </a:txBody>
                  <a:tcPr>
                    <a:lnR w="12700" cap="flat" cmpd="sng" algn="ctr">
                      <a:solidFill>
                        <a:schemeClr val="tx1">
                          <a:lumMod val="50000"/>
                          <a:lumOff val="50000"/>
                        </a:schemeClr>
                      </a:solidFill>
                      <a:prstDash val="solid"/>
                      <a:round/>
                      <a:headEnd type="none" w="med" len="med"/>
                      <a:tailEnd type="none" w="med" len="med"/>
                    </a:lnR>
                  </a:tcPr>
                </a:tc>
                <a:extLst>
                  <a:ext uri="{0D108BD9-81ED-4DB2-BD59-A6C34878D82A}">
                    <a16:rowId xmlns:a16="http://schemas.microsoft.com/office/drawing/2014/main" val="3478490377"/>
                  </a:ext>
                </a:extLst>
              </a:tr>
              <a:tr h="22095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900" kern="1200">
                        <a:solidFill>
                          <a:schemeClr val="dk1"/>
                        </a:solidFill>
                        <a:effectLst/>
                        <a:latin typeface="Aptos" panose="020B0004020202020204" pitchFamily="34" charset="0"/>
                        <a:ea typeface="+mn-ea"/>
                        <a:cs typeface="+mn-cs"/>
                      </a:endParaRPr>
                    </a:p>
                  </a:txBody>
                  <a:tcPr>
                    <a:lnL w="12700" cap="flat" cmpd="sng" algn="ctr">
                      <a:solidFill>
                        <a:schemeClr val="tx1">
                          <a:lumMod val="50000"/>
                          <a:lumOff val="50000"/>
                        </a:schemeClr>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 B7</a:t>
                      </a:r>
                    </a:p>
                  </a:txBody>
                  <a:tcPr/>
                </a:tc>
                <a:tc>
                  <a:txBody>
                    <a:bodyPr/>
                    <a:lstStyle/>
                    <a:p>
                      <a:r>
                        <a:rPr lang="de-DE" sz="800" kern="1200">
                          <a:solidFill>
                            <a:schemeClr val="dk1"/>
                          </a:solidFill>
                          <a:effectLst/>
                          <a:latin typeface="Aptos" panose="020B0004020202020204" pitchFamily="34" charset="0"/>
                          <a:ea typeface="+mn-ea"/>
                          <a:cs typeface="+mn-cs"/>
                        </a:rPr>
                        <a:t>Ressourcennutzung, Kreislaufwirtschaft und Abfallmanagement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rgbClr val="C00000"/>
                          </a:solidFill>
                          <a:effectLst/>
                          <a:latin typeface="Aptos" panose="020B0004020202020204" pitchFamily="34" charset="0"/>
                          <a:ea typeface="+mn-ea"/>
                          <a:cs typeface="+mn-cs"/>
                        </a:rPr>
                        <a:t>Immer (teilw. "if applicable")</a:t>
                      </a:r>
                    </a:p>
                  </a:txBody>
                  <a:tcPr>
                    <a:lnR w="12700" cap="flat" cmpd="sng" algn="ctr">
                      <a:solidFill>
                        <a:schemeClr val="tx1">
                          <a:lumMod val="50000"/>
                          <a:lumOff val="50000"/>
                        </a:schemeClr>
                      </a:solidFill>
                      <a:prstDash val="solid"/>
                      <a:round/>
                      <a:headEnd type="none" w="med" len="med"/>
                      <a:tailEnd type="none" w="med" len="med"/>
                    </a:lnR>
                  </a:tcPr>
                </a:tc>
                <a:extLst>
                  <a:ext uri="{0D108BD9-81ED-4DB2-BD59-A6C34878D82A}">
                    <a16:rowId xmlns:a16="http://schemas.microsoft.com/office/drawing/2014/main" val="323573371"/>
                  </a:ext>
                </a:extLst>
              </a:tr>
              <a:tr h="22095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900" kern="1200">
                        <a:solidFill>
                          <a:schemeClr val="dk1"/>
                        </a:solidFill>
                        <a:effectLst/>
                        <a:latin typeface="Aptos" panose="020B0004020202020204" pitchFamily="34" charset="0"/>
                        <a:ea typeface="+mn-ea"/>
                        <a:cs typeface="+mn-cs"/>
                      </a:endParaRPr>
                    </a:p>
                  </a:txBody>
                  <a:tcPr>
                    <a:lnL w="12700" cap="flat" cmpd="sng" algn="ctr">
                      <a:solidFill>
                        <a:schemeClr val="tx1">
                          <a:lumMod val="50000"/>
                          <a:lumOff val="50000"/>
                        </a:schemeClr>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 B8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Allgemeine Merkmale der Belegschaft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rgbClr val="C00000"/>
                          </a:solidFill>
                          <a:effectLst/>
                          <a:latin typeface="Aptos" panose="020B0004020202020204" pitchFamily="34" charset="0"/>
                          <a:ea typeface="+mn-ea"/>
                          <a:cs typeface="+mn-cs"/>
                        </a:rPr>
                        <a:t>Immer (teilw. "if applicable")</a:t>
                      </a:r>
                    </a:p>
                  </a:txBody>
                  <a:tcPr>
                    <a:lnR w="12700" cap="flat" cmpd="sng" algn="ctr">
                      <a:solidFill>
                        <a:schemeClr val="tx1">
                          <a:lumMod val="50000"/>
                          <a:lumOff val="50000"/>
                        </a:schemeClr>
                      </a:solidFill>
                      <a:prstDash val="solid"/>
                      <a:round/>
                      <a:headEnd type="none" w="med" len="med"/>
                      <a:tailEnd type="none" w="med" len="med"/>
                    </a:lnR>
                  </a:tcPr>
                </a:tc>
                <a:extLst>
                  <a:ext uri="{0D108BD9-81ED-4DB2-BD59-A6C34878D82A}">
                    <a16:rowId xmlns:a16="http://schemas.microsoft.com/office/drawing/2014/main" val="3910500549"/>
                  </a:ext>
                </a:extLst>
              </a:tr>
              <a:tr h="22095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900" kern="1200">
                        <a:solidFill>
                          <a:schemeClr val="dk1"/>
                        </a:solidFill>
                        <a:effectLst/>
                        <a:latin typeface="Aptos" panose="020B0004020202020204" pitchFamily="34" charset="0"/>
                        <a:ea typeface="+mn-ea"/>
                        <a:cs typeface="+mn-cs"/>
                      </a:endParaRPr>
                    </a:p>
                  </a:txBody>
                  <a:tcPr>
                    <a:lnL w="12700" cap="flat" cmpd="sng" algn="ctr">
                      <a:solidFill>
                        <a:schemeClr val="tx1">
                          <a:lumMod val="50000"/>
                          <a:lumOff val="50000"/>
                        </a:schemeClr>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 B9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Gesundheit und Sicherheit der Belegschaft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rgbClr val="C00000"/>
                          </a:solidFill>
                          <a:effectLst/>
                          <a:latin typeface="Aptos" panose="020B0004020202020204" pitchFamily="34" charset="0"/>
                          <a:ea typeface="+mn-ea"/>
                          <a:cs typeface="+mn-cs"/>
                        </a:rPr>
                        <a:t>Immer</a:t>
                      </a:r>
                    </a:p>
                  </a:txBody>
                  <a:tcPr>
                    <a:lnR w="12700" cap="flat" cmpd="sng" algn="ctr">
                      <a:solidFill>
                        <a:schemeClr val="tx1">
                          <a:lumMod val="50000"/>
                          <a:lumOff val="50000"/>
                        </a:schemeClr>
                      </a:solidFill>
                      <a:prstDash val="solid"/>
                      <a:round/>
                      <a:headEnd type="none" w="med" len="med"/>
                      <a:tailEnd type="none" w="med" len="med"/>
                    </a:lnR>
                  </a:tcPr>
                </a:tc>
                <a:extLst>
                  <a:ext uri="{0D108BD9-81ED-4DB2-BD59-A6C34878D82A}">
                    <a16:rowId xmlns:a16="http://schemas.microsoft.com/office/drawing/2014/main" val="590777951"/>
                  </a:ext>
                </a:extLst>
              </a:tr>
              <a:tr h="22095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900" kern="1200">
                        <a:solidFill>
                          <a:schemeClr val="dk1"/>
                        </a:solidFill>
                        <a:effectLst/>
                        <a:latin typeface="Aptos" panose="020B0004020202020204" pitchFamily="34" charset="0"/>
                        <a:ea typeface="+mn-ea"/>
                        <a:cs typeface="+mn-cs"/>
                      </a:endParaRPr>
                    </a:p>
                  </a:txBody>
                  <a:tcPr>
                    <a:lnL w="12700" cap="flat" cmpd="sng" algn="ctr">
                      <a:solidFill>
                        <a:schemeClr val="tx1">
                          <a:lumMod val="50000"/>
                          <a:lumOff val="50000"/>
                        </a:schemeClr>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B10</a:t>
                      </a:r>
                    </a:p>
                  </a:txBody>
                  <a:tcPr/>
                </a:tc>
                <a:tc>
                  <a:txBody>
                    <a:bodyPr/>
                    <a:lstStyle/>
                    <a:p>
                      <a:r>
                        <a:rPr lang="de-DE" sz="800" kern="1200">
                          <a:solidFill>
                            <a:schemeClr val="dk1"/>
                          </a:solidFill>
                          <a:effectLst/>
                          <a:latin typeface="Aptos" panose="020B0004020202020204" pitchFamily="34" charset="0"/>
                          <a:ea typeface="+mn-ea"/>
                          <a:cs typeface="+mn-cs"/>
                        </a:rPr>
                        <a:t>Vergütung, Tarifverhandlungen und Schulungen der Belegschaft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rgbClr val="C00000"/>
                          </a:solidFill>
                          <a:effectLst/>
                          <a:latin typeface="Aptos" panose="020B0004020202020204" pitchFamily="34" charset="0"/>
                          <a:ea typeface="+mn-ea"/>
                          <a:cs typeface="+mn-cs"/>
                        </a:rPr>
                        <a:t>Immer</a:t>
                      </a:r>
                    </a:p>
                  </a:txBody>
                  <a:tcPr>
                    <a:lnR w="12700" cap="flat" cmpd="sng" algn="ctr">
                      <a:solidFill>
                        <a:schemeClr val="tx1">
                          <a:lumMod val="50000"/>
                          <a:lumOff val="50000"/>
                        </a:schemeClr>
                      </a:solidFill>
                      <a:prstDash val="solid"/>
                      <a:round/>
                      <a:headEnd type="none" w="med" len="med"/>
                      <a:tailEnd type="none" w="med" len="med"/>
                    </a:lnR>
                  </a:tcPr>
                </a:tc>
                <a:extLst>
                  <a:ext uri="{0D108BD9-81ED-4DB2-BD59-A6C34878D82A}">
                    <a16:rowId xmlns:a16="http://schemas.microsoft.com/office/drawing/2014/main" val="2639320128"/>
                  </a:ext>
                </a:extLst>
              </a:tr>
              <a:tr h="22095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900" kern="1200">
                        <a:solidFill>
                          <a:schemeClr val="dk1"/>
                        </a:solidFill>
                        <a:effectLst/>
                        <a:latin typeface="Aptos" panose="020B0004020202020204" pitchFamily="34" charset="0"/>
                        <a:ea typeface="+mn-ea"/>
                        <a:cs typeface="+mn-cs"/>
                      </a:endParaRPr>
                    </a:p>
                  </a:txBody>
                  <a:tcPr>
                    <a:lnL w="12700" cap="flat" cmpd="sng" algn="ctr">
                      <a:solidFill>
                        <a:schemeClr val="tx1">
                          <a:lumMod val="50000"/>
                          <a:lumOff val="50000"/>
                        </a:schemeClr>
                      </a:solidFill>
                      <a:prstDash val="solid"/>
                      <a:round/>
                      <a:headEnd type="none" w="med" len="med"/>
                      <a:tailEnd type="none" w="med" len="med"/>
                    </a:lnL>
                    <a:lnB w="1270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B11</a:t>
                      </a:r>
                    </a:p>
                  </a:txBody>
                  <a:tcPr>
                    <a:lnB w="12700" cap="flat" cmpd="sng" algn="ctr">
                      <a:solidFill>
                        <a:schemeClr val="tx1">
                          <a:lumMod val="50000"/>
                          <a:lumOff val="50000"/>
                        </a:schemeClr>
                      </a:solidFill>
                      <a:prstDash val="solid"/>
                      <a:round/>
                      <a:headEnd type="none" w="med" len="med"/>
                      <a:tailEnd type="none" w="med" len="med"/>
                    </a:lnB>
                  </a:tcPr>
                </a:tc>
                <a:tc>
                  <a:txBody>
                    <a:bodyPr/>
                    <a:lstStyle/>
                    <a:p>
                      <a:r>
                        <a:rPr lang="de-DE" sz="800" kern="1200">
                          <a:solidFill>
                            <a:schemeClr val="dk1"/>
                          </a:solidFill>
                          <a:effectLst/>
                          <a:latin typeface="Aptos" panose="020B0004020202020204" pitchFamily="34" charset="0"/>
                          <a:ea typeface="+mn-ea"/>
                          <a:cs typeface="+mn-cs"/>
                        </a:rPr>
                        <a:t>Verurteilungen und Geldstrafen wegen Korruption und Bestechung</a:t>
                      </a:r>
                    </a:p>
                  </a:txBody>
                  <a:tcPr>
                    <a:lnB w="1270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"if applicable"</a:t>
                      </a:r>
                    </a:p>
                  </a:txBody>
                  <a:tcPr>
                    <a:lnR w="12700" cap="flat" cmpd="sng" algn="ctr">
                      <a:solidFill>
                        <a:schemeClr val="tx1">
                          <a:lumMod val="50000"/>
                          <a:lumOff val="50000"/>
                        </a:schemeClr>
                      </a:solidFill>
                      <a:prstDash val="solid"/>
                      <a:round/>
                      <a:headEnd type="none" w="med" len="med"/>
                      <a:tailEnd type="none" w="med" len="med"/>
                    </a:lnR>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397343274"/>
                  </a:ext>
                </a:extLst>
              </a:tr>
              <a:tr h="220950">
                <a:tc row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00" b="1" kern="1200" err="1">
                          <a:solidFill>
                            <a:schemeClr val="dk1"/>
                          </a:solidFill>
                          <a:effectLst/>
                          <a:latin typeface="Aptos" panose="020B0004020202020204" pitchFamily="34" charset="0"/>
                          <a:ea typeface="+mn-ea"/>
                          <a:cs typeface="+mn-cs"/>
                        </a:rPr>
                        <a:t>Comprehensive</a:t>
                      </a:r>
                      <a:r>
                        <a:rPr lang="de-DE" sz="900" b="1" kern="1200">
                          <a:solidFill>
                            <a:schemeClr val="dk1"/>
                          </a:solidFill>
                          <a:effectLst/>
                          <a:latin typeface="Aptos" panose="020B0004020202020204" pitchFamily="34" charset="0"/>
                          <a:ea typeface="+mn-ea"/>
                          <a:cs typeface="+mn-cs"/>
                        </a:rPr>
                        <a:t> Module</a:t>
                      </a:r>
                    </a:p>
                  </a:txBody>
                  <a:tcPr>
                    <a:lnL w="12700" cap="flat" cmpd="sng" algn="ctr">
                      <a:solidFill>
                        <a:schemeClr val="tx1">
                          <a:lumMod val="50000"/>
                          <a:lumOff val="50000"/>
                        </a:schemeClr>
                      </a:solidFill>
                      <a:prstDash val="solid"/>
                      <a:round/>
                      <a:headEnd type="none" w="med" len="med"/>
                      <a:tailEnd type="none" w="med" len="med"/>
                    </a:lnL>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 C1</a:t>
                      </a:r>
                    </a:p>
                  </a:txBody>
                  <a:tcPr>
                    <a:lnT w="12700" cap="flat" cmpd="sng" algn="ctr">
                      <a:solidFill>
                        <a:schemeClr val="tx1">
                          <a:lumMod val="50000"/>
                          <a:lumOff val="50000"/>
                        </a:schemeClr>
                      </a:solidFill>
                      <a:prstDash val="solid"/>
                      <a:round/>
                      <a:headEnd type="none" w="med" len="med"/>
                      <a:tailEnd type="none" w="med" len="med"/>
                    </a:lnT>
                  </a:tcPr>
                </a:tc>
                <a:tc>
                  <a:txBody>
                    <a:bodyPr/>
                    <a:lstStyle/>
                    <a:p>
                      <a:r>
                        <a:rPr lang="de-DE" sz="800" kern="1200">
                          <a:solidFill>
                            <a:schemeClr val="dk1"/>
                          </a:solidFill>
                          <a:effectLst/>
                          <a:latin typeface="Aptos" panose="020B0004020202020204" pitchFamily="34" charset="0"/>
                          <a:ea typeface="+mn-ea"/>
                          <a:cs typeface="+mn-cs"/>
                        </a:rPr>
                        <a:t>Strategie: Geschäftsmodell und Nachhaltigkeit – Relevante Initiativen</a:t>
                      </a:r>
                    </a:p>
                  </a:txBody>
                  <a:tcPr>
                    <a:lnT w="12700" cap="flat" cmpd="sng" algn="ctr">
                      <a:solidFill>
                        <a:schemeClr val="tx1">
                          <a:lumMod val="50000"/>
                          <a:lumOff val="50000"/>
                        </a:schemeClr>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rgbClr val="C00000"/>
                          </a:solidFill>
                          <a:effectLst/>
                          <a:latin typeface="Aptos" panose="020B0004020202020204" pitchFamily="34" charset="0"/>
                          <a:ea typeface="+mn-ea"/>
                          <a:cs typeface="+mn-cs"/>
                        </a:rPr>
                        <a:t>Immer (teilw. "if applicable")</a:t>
                      </a:r>
                    </a:p>
                  </a:txBody>
                  <a:tcPr>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tcPr>
                </a:tc>
                <a:extLst>
                  <a:ext uri="{0D108BD9-81ED-4DB2-BD59-A6C34878D82A}">
                    <a16:rowId xmlns:a16="http://schemas.microsoft.com/office/drawing/2014/main" val="1683397807"/>
                  </a:ext>
                </a:extLst>
              </a:tr>
              <a:tr h="353519">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900" kern="1200">
                        <a:solidFill>
                          <a:schemeClr val="dk1"/>
                        </a:solidFill>
                        <a:effectLst/>
                        <a:latin typeface="Aptos" panose="020B0004020202020204" pitchFamily="34" charset="0"/>
                        <a:ea typeface="+mn-ea"/>
                        <a:cs typeface="+mn-cs"/>
                      </a:endParaRPr>
                    </a:p>
                  </a:txBody>
                  <a:tcPr>
                    <a:lnL w="12700" cap="flat" cmpd="sng" algn="ctr">
                      <a:solidFill>
                        <a:schemeClr val="tx1">
                          <a:lumMod val="50000"/>
                          <a:lumOff val="50000"/>
                        </a:schemeClr>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 C2</a:t>
                      </a:r>
                    </a:p>
                  </a:txBody>
                  <a:tcPr/>
                </a:tc>
                <a:tc>
                  <a:txBody>
                    <a:bodyPr/>
                    <a:lstStyle/>
                    <a:p>
                      <a:r>
                        <a:rPr lang="de-DE" sz="800" kern="1200">
                          <a:solidFill>
                            <a:schemeClr val="dk1"/>
                          </a:solidFill>
                          <a:effectLst/>
                          <a:latin typeface="Aptos" panose="020B0004020202020204" pitchFamily="34" charset="0"/>
                          <a:ea typeface="+mn-ea"/>
                          <a:cs typeface="+mn-cs"/>
                        </a:rPr>
                        <a:t>Beschreibung von Initiativen, Richtlinien und zukünftigen Initiativen für den Übergang zu einer nachhaltigeren Wirtschaft (Semi-narrativ – Fortsetzung von B2)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"if applicable" (teilw. optional)</a:t>
                      </a:r>
                    </a:p>
                  </a:txBody>
                  <a:tcPr>
                    <a:lnR w="12700" cap="flat" cmpd="sng" algn="ctr">
                      <a:solidFill>
                        <a:schemeClr val="tx1">
                          <a:lumMod val="50000"/>
                          <a:lumOff val="50000"/>
                        </a:schemeClr>
                      </a:solidFill>
                      <a:prstDash val="solid"/>
                      <a:round/>
                      <a:headEnd type="none" w="med" len="med"/>
                      <a:tailEnd type="none" w="med" len="med"/>
                    </a:lnR>
                  </a:tcPr>
                </a:tc>
                <a:extLst>
                  <a:ext uri="{0D108BD9-81ED-4DB2-BD59-A6C34878D82A}">
                    <a16:rowId xmlns:a16="http://schemas.microsoft.com/office/drawing/2014/main" val="1977780887"/>
                  </a:ext>
                </a:extLst>
              </a:tr>
              <a:tr h="22095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900" kern="1200">
                        <a:solidFill>
                          <a:schemeClr val="dk1"/>
                        </a:solidFill>
                        <a:effectLst/>
                        <a:latin typeface="Aptos" panose="020B0004020202020204" pitchFamily="34" charset="0"/>
                        <a:ea typeface="+mn-ea"/>
                        <a:cs typeface="+mn-cs"/>
                      </a:endParaRPr>
                    </a:p>
                  </a:txBody>
                  <a:tcPr>
                    <a:lnL w="12700" cap="flat" cmpd="sng" algn="ctr">
                      <a:solidFill>
                        <a:schemeClr val="tx1">
                          <a:lumMod val="50000"/>
                          <a:lumOff val="50000"/>
                        </a:schemeClr>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 C3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Reduktion von Treibhausgasen und Klimawandel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"if applicable" (teilw. optional)</a:t>
                      </a:r>
                    </a:p>
                  </a:txBody>
                  <a:tcPr>
                    <a:lnR w="12700" cap="flat" cmpd="sng" algn="ctr">
                      <a:solidFill>
                        <a:schemeClr val="tx1">
                          <a:lumMod val="50000"/>
                          <a:lumOff val="50000"/>
                        </a:schemeClr>
                      </a:solidFill>
                      <a:prstDash val="solid"/>
                      <a:round/>
                      <a:headEnd type="none" w="med" len="med"/>
                      <a:tailEnd type="none" w="med" len="med"/>
                    </a:lnR>
                  </a:tcPr>
                </a:tc>
                <a:extLst>
                  <a:ext uri="{0D108BD9-81ED-4DB2-BD59-A6C34878D82A}">
                    <a16:rowId xmlns:a16="http://schemas.microsoft.com/office/drawing/2014/main" val="1879182680"/>
                  </a:ext>
                </a:extLst>
              </a:tr>
              <a:tr h="22095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900" kern="1200">
                        <a:solidFill>
                          <a:schemeClr val="dk1"/>
                        </a:solidFill>
                        <a:effectLst/>
                        <a:latin typeface="Aptos" panose="020B0004020202020204" pitchFamily="34" charset="0"/>
                        <a:ea typeface="+mn-ea"/>
                        <a:cs typeface="+mn-cs"/>
                      </a:endParaRPr>
                    </a:p>
                  </a:txBody>
                  <a:tcPr>
                    <a:lnL w="12700" cap="flat" cmpd="sng" algn="ctr">
                      <a:solidFill>
                        <a:schemeClr val="tx1">
                          <a:lumMod val="50000"/>
                          <a:lumOff val="50000"/>
                        </a:schemeClr>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 C4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Klimarisiken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"if applicable" (teilw. optional)</a:t>
                      </a:r>
                    </a:p>
                  </a:txBody>
                  <a:tcPr>
                    <a:lnR w="12700" cap="flat" cmpd="sng" algn="ctr">
                      <a:solidFill>
                        <a:schemeClr val="tx1">
                          <a:lumMod val="50000"/>
                          <a:lumOff val="50000"/>
                        </a:schemeClr>
                      </a:solidFill>
                      <a:prstDash val="solid"/>
                      <a:round/>
                      <a:headEnd type="none" w="med" len="med"/>
                      <a:tailEnd type="none" w="med" len="med"/>
                    </a:lnR>
                  </a:tcPr>
                </a:tc>
                <a:extLst>
                  <a:ext uri="{0D108BD9-81ED-4DB2-BD59-A6C34878D82A}">
                    <a16:rowId xmlns:a16="http://schemas.microsoft.com/office/drawing/2014/main" val="4165501480"/>
                  </a:ext>
                </a:extLst>
              </a:tr>
              <a:tr h="22095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900" kern="1200">
                        <a:solidFill>
                          <a:schemeClr val="dk1"/>
                        </a:solidFill>
                        <a:effectLst/>
                        <a:latin typeface="Aptos" panose="020B0004020202020204" pitchFamily="34" charset="0"/>
                        <a:ea typeface="+mn-ea"/>
                        <a:cs typeface="+mn-cs"/>
                      </a:endParaRPr>
                    </a:p>
                  </a:txBody>
                  <a:tcPr>
                    <a:lnL w="12700" cap="flat" cmpd="sng" algn="ctr">
                      <a:solidFill>
                        <a:schemeClr val="tx1">
                          <a:lumMod val="50000"/>
                          <a:lumOff val="50000"/>
                        </a:schemeClr>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 C5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Zusätzliche (allgemeine) Merkmale der Belegschaft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rgbClr val="C00000"/>
                          </a:solidFill>
                          <a:effectLst/>
                          <a:latin typeface="Aptos" panose="020B0004020202020204" pitchFamily="34" charset="0"/>
                          <a:ea typeface="+mn-ea"/>
                          <a:cs typeface="+mn-cs"/>
                        </a:rPr>
                        <a:t>Immer (&gt; 50 MA)</a:t>
                      </a:r>
                    </a:p>
                  </a:txBody>
                  <a:tcPr>
                    <a:lnR w="12700" cap="flat" cmpd="sng" algn="ctr">
                      <a:solidFill>
                        <a:schemeClr val="tx1">
                          <a:lumMod val="50000"/>
                          <a:lumOff val="50000"/>
                        </a:schemeClr>
                      </a:solidFill>
                      <a:prstDash val="solid"/>
                      <a:round/>
                      <a:headEnd type="none" w="med" len="med"/>
                      <a:tailEnd type="none" w="med" len="med"/>
                    </a:lnR>
                  </a:tcPr>
                </a:tc>
                <a:extLst>
                  <a:ext uri="{0D108BD9-81ED-4DB2-BD59-A6C34878D82A}">
                    <a16:rowId xmlns:a16="http://schemas.microsoft.com/office/drawing/2014/main" val="3622382449"/>
                  </a:ext>
                </a:extLst>
              </a:tr>
              <a:tr h="245299">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900" kern="1200">
                        <a:solidFill>
                          <a:schemeClr val="dk1"/>
                        </a:solidFill>
                        <a:effectLst/>
                        <a:latin typeface="Aptos" panose="020B0004020202020204" pitchFamily="34" charset="0"/>
                        <a:ea typeface="+mn-ea"/>
                        <a:cs typeface="+mn-cs"/>
                      </a:endParaRPr>
                    </a:p>
                  </a:txBody>
                  <a:tcPr>
                    <a:lnL w="12700" cap="flat" cmpd="sng" algn="ctr">
                      <a:solidFill>
                        <a:schemeClr val="tx1">
                          <a:lumMod val="50000"/>
                          <a:lumOff val="50000"/>
                        </a:schemeClr>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 C6</a:t>
                      </a:r>
                    </a:p>
                  </a:txBody>
                  <a:tcPr/>
                </a:tc>
                <a:tc>
                  <a:txBody>
                    <a:bodyPr/>
                    <a:lstStyle/>
                    <a:p>
                      <a:r>
                        <a:rPr lang="de-DE" sz="800" kern="1200">
                          <a:solidFill>
                            <a:schemeClr val="dk1"/>
                          </a:solidFill>
                          <a:effectLst/>
                          <a:latin typeface="Aptos" panose="020B0004020202020204" pitchFamily="34" charset="0"/>
                          <a:ea typeface="+mn-ea"/>
                          <a:cs typeface="+mn-cs"/>
                        </a:rPr>
                        <a:t>Zusätzliche eigene Kennzahl zur Belegschaft –Menschenrechtspolitiken und -prozesse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rgbClr val="C00000"/>
                          </a:solidFill>
                          <a:effectLst/>
                          <a:latin typeface="Aptos" panose="020B0004020202020204" pitchFamily="34" charset="0"/>
                          <a:ea typeface="+mn-ea"/>
                          <a:cs typeface="+mn-cs"/>
                        </a:rPr>
                        <a:t>Immer (teilw. "if applicable")</a:t>
                      </a:r>
                    </a:p>
                  </a:txBody>
                  <a:tcPr>
                    <a:lnR w="12700" cap="flat" cmpd="sng" algn="ctr">
                      <a:solidFill>
                        <a:schemeClr val="tx1">
                          <a:lumMod val="50000"/>
                          <a:lumOff val="50000"/>
                        </a:schemeClr>
                      </a:solidFill>
                      <a:prstDash val="solid"/>
                      <a:round/>
                      <a:headEnd type="none" w="med" len="med"/>
                      <a:tailEnd type="none" w="med" len="med"/>
                    </a:lnR>
                  </a:tcPr>
                </a:tc>
                <a:extLst>
                  <a:ext uri="{0D108BD9-81ED-4DB2-BD59-A6C34878D82A}">
                    <a16:rowId xmlns:a16="http://schemas.microsoft.com/office/drawing/2014/main" val="1089687175"/>
                  </a:ext>
                </a:extLst>
              </a:tr>
              <a:tr h="22095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900" kern="1200">
                        <a:solidFill>
                          <a:schemeClr val="dk1"/>
                        </a:solidFill>
                        <a:effectLst/>
                        <a:latin typeface="Aptos" panose="020B0004020202020204" pitchFamily="34" charset="0"/>
                        <a:ea typeface="+mn-ea"/>
                        <a:cs typeface="+mn-cs"/>
                      </a:endParaRPr>
                    </a:p>
                  </a:txBody>
                  <a:tcPr>
                    <a:lnL w="12700" cap="flat" cmpd="sng" algn="ctr">
                      <a:solidFill>
                        <a:schemeClr val="tx1">
                          <a:lumMod val="50000"/>
                          <a:lumOff val="50000"/>
                        </a:schemeClr>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 C7</a:t>
                      </a:r>
                    </a:p>
                  </a:txBody>
                  <a:tcPr/>
                </a:tc>
                <a:tc>
                  <a:txBody>
                    <a:bodyPr/>
                    <a:lstStyle/>
                    <a:p>
                      <a:r>
                        <a:rPr lang="de-DE" sz="800" kern="1200">
                          <a:solidFill>
                            <a:schemeClr val="dk1"/>
                          </a:solidFill>
                          <a:effectLst/>
                          <a:latin typeface="Aptos" panose="020B0004020202020204" pitchFamily="34" charset="0"/>
                          <a:ea typeface="+mn-ea"/>
                          <a:cs typeface="+mn-cs"/>
                        </a:rPr>
                        <a:t>Vorfälle im Zusammenhang mit schweren Menschenrechtsverletzungen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rgbClr val="C00000"/>
                          </a:solidFill>
                          <a:effectLst/>
                          <a:latin typeface="Aptos" panose="020B0004020202020204" pitchFamily="34" charset="0"/>
                          <a:ea typeface="+mn-ea"/>
                          <a:cs typeface="+mn-cs"/>
                        </a:rPr>
                        <a:t>Immer (teilw. "if applicable")</a:t>
                      </a:r>
                    </a:p>
                  </a:txBody>
                  <a:tcPr>
                    <a:lnR w="12700" cap="flat" cmpd="sng" algn="ctr">
                      <a:solidFill>
                        <a:schemeClr val="tx1">
                          <a:lumMod val="50000"/>
                          <a:lumOff val="50000"/>
                        </a:schemeClr>
                      </a:solidFill>
                      <a:prstDash val="solid"/>
                      <a:round/>
                      <a:headEnd type="none" w="med" len="med"/>
                      <a:tailEnd type="none" w="med" len="med"/>
                    </a:lnR>
                  </a:tcPr>
                </a:tc>
                <a:extLst>
                  <a:ext uri="{0D108BD9-81ED-4DB2-BD59-A6C34878D82A}">
                    <a16:rowId xmlns:a16="http://schemas.microsoft.com/office/drawing/2014/main" val="3311592462"/>
                  </a:ext>
                </a:extLst>
              </a:tr>
              <a:tr h="22095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900" kern="1200">
                        <a:solidFill>
                          <a:schemeClr val="dk1"/>
                        </a:solidFill>
                        <a:effectLst/>
                        <a:latin typeface="Aptos" panose="020B0004020202020204" pitchFamily="34" charset="0"/>
                        <a:ea typeface="+mn-ea"/>
                        <a:cs typeface="+mn-cs"/>
                      </a:endParaRPr>
                    </a:p>
                  </a:txBody>
                  <a:tcPr>
                    <a:lnL w="12700" cap="flat" cmpd="sng" algn="ctr">
                      <a:solidFill>
                        <a:schemeClr val="tx1">
                          <a:lumMod val="50000"/>
                          <a:lumOff val="50000"/>
                        </a:schemeClr>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 C8</a:t>
                      </a:r>
                    </a:p>
                  </a:txBody>
                  <a:tcPr/>
                </a:tc>
                <a:tc>
                  <a:txBody>
                    <a:bodyPr/>
                    <a:lstStyle/>
                    <a:p>
                      <a:r>
                        <a:rPr lang="de-DE" sz="800" kern="1200">
                          <a:solidFill>
                            <a:schemeClr val="dk1"/>
                          </a:solidFill>
                          <a:effectLst/>
                          <a:latin typeface="Aptos" panose="020B0004020202020204" pitchFamily="34" charset="0"/>
                          <a:ea typeface="+mn-ea"/>
                          <a:cs typeface="+mn-cs"/>
                        </a:rPr>
                        <a:t>Einnahmen aus bestimmten Sektoren und Ausschluss von EU-Referenzbenchmarks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rgbClr val="C00000"/>
                          </a:solidFill>
                          <a:effectLst/>
                          <a:latin typeface="Aptos" panose="020B0004020202020204" pitchFamily="34" charset="0"/>
                          <a:ea typeface="+mn-ea"/>
                          <a:cs typeface="+mn-cs"/>
                        </a:rPr>
                        <a:t>Immer (teilw. "if applicable")</a:t>
                      </a:r>
                    </a:p>
                  </a:txBody>
                  <a:tcPr>
                    <a:lnR w="12700" cap="flat" cmpd="sng" algn="ctr">
                      <a:solidFill>
                        <a:schemeClr val="tx1">
                          <a:lumMod val="50000"/>
                          <a:lumOff val="50000"/>
                        </a:schemeClr>
                      </a:solidFill>
                      <a:prstDash val="solid"/>
                      <a:round/>
                      <a:headEnd type="none" w="med" len="med"/>
                      <a:tailEnd type="none" w="med" len="med"/>
                    </a:lnR>
                  </a:tcPr>
                </a:tc>
                <a:extLst>
                  <a:ext uri="{0D108BD9-81ED-4DB2-BD59-A6C34878D82A}">
                    <a16:rowId xmlns:a16="http://schemas.microsoft.com/office/drawing/2014/main" val="1151244278"/>
                  </a:ext>
                </a:extLst>
              </a:tr>
              <a:tr h="22095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900" kern="1200">
                        <a:solidFill>
                          <a:schemeClr val="dk1"/>
                        </a:solidFill>
                        <a:effectLst/>
                        <a:latin typeface="Aptos" panose="020B0004020202020204" pitchFamily="34" charset="0"/>
                        <a:ea typeface="+mn-ea"/>
                        <a:cs typeface="+mn-cs"/>
                      </a:endParaRPr>
                    </a:p>
                  </a:txBody>
                  <a:tcPr>
                    <a:lnL w="12700" cap="flat" cmpd="sng" algn="ctr">
                      <a:solidFill>
                        <a:schemeClr val="tx1">
                          <a:lumMod val="50000"/>
                          <a:lumOff val="50000"/>
                        </a:schemeClr>
                      </a:solidFill>
                      <a:prstDash val="solid"/>
                      <a:round/>
                      <a:headEnd type="none" w="med" len="med"/>
                      <a:tailEnd type="none" w="med" len="med"/>
                    </a:lnL>
                    <a:lnB w="1270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 C9</a:t>
                      </a:r>
                    </a:p>
                  </a:txBody>
                  <a:tcPr>
                    <a:lnB w="1270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Geschlechterdiversität im Governance-Gremium </a:t>
                      </a:r>
                    </a:p>
                  </a:txBody>
                  <a:tcPr>
                    <a:lnB w="1270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800" kern="1200">
                          <a:solidFill>
                            <a:schemeClr val="dk1"/>
                          </a:solidFill>
                          <a:effectLst/>
                          <a:latin typeface="Aptos" panose="020B0004020202020204" pitchFamily="34" charset="0"/>
                          <a:ea typeface="+mn-ea"/>
                          <a:cs typeface="+mn-cs"/>
                        </a:rPr>
                        <a:t>"</a:t>
                      </a:r>
                      <a:r>
                        <a:rPr lang="de-DE" sz="800" kern="1200" err="1">
                          <a:solidFill>
                            <a:schemeClr val="dk1"/>
                          </a:solidFill>
                          <a:effectLst/>
                          <a:latin typeface="Aptos" panose="020B0004020202020204" pitchFamily="34" charset="0"/>
                          <a:ea typeface="+mn-ea"/>
                          <a:cs typeface="+mn-cs"/>
                        </a:rPr>
                        <a:t>if</a:t>
                      </a:r>
                      <a:r>
                        <a:rPr lang="de-DE" sz="800" kern="1200">
                          <a:solidFill>
                            <a:schemeClr val="dk1"/>
                          </a:solidFill>
                          <a:effectLst/>
                          <a:latin typeface="Aptos" panose="020B0004020202020204" pitchFamily="34" charset="0"/>
                          <a:ea typeface="+mn-ea"/>
                          <a:cs typeface="+mn-cs"/>
                        </a:rPr>
                        <a:t> </a:t>
                      </a:r>
                      <a:r>
                        <a:rPr lang="de-DE" sz="800" kern="1200" err="1">
                          <a:solidFill>
                            <a:schemeClr val="dk1"/>
                          </a:solidFill>
                          <a:effectLst/>
                          <a:latin typeface="Aptos" panose="020B0004020202020204" pitchFamily="34" charset="0"/>
                          <a:ea typeface="+mn-ea"/>
                          <a:cs typeface="+mn-cs"/>
                        </a:rPr>
                        <a:t>applicable</a:t>
                      </a:r>
                      <a:r>
                        <a:rPr lang="de-DE" sz="800" kern="1200">
                          <a:solidFill>
                            <a:schemeClr val="dk1"/>
                          </a:solidFill>
                          <a:effectLst/>
                          <a:latin typeface="Aptos" panose="020B0004020202020204" pitchFamily="34" charset="0"/>
                          <a:ea typeface="+mn-ea"/>
                          <a:cs typeface="+mn-cs"/>
                        </a:rPr>
                        <a:t>"</a:t>
                      </a:r>
                    </a:p>
                  </a:txBody>
                  <a:tcPr>
                    <a:lnR w="12700" cap="flat" cmpd="sng" algn="ctr">
                      <a:solidFill>
                        <a:schemeClr val="tx1">
                          <a:lumMod val="50000"/>
                          <a:lumOff val="50000"/>
                        </a:schemeClr>
                      </a:solidFill>
                      <a:prstDash val="solid"/>
                      <a:round/>
                      <a:headEnd type="none" w="med" len="med"/>
                      <a:tailEnd type="none" w="med" len="med"/>
                    </a:lnR>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186882949"/>
                  </a:ext>
                </a:extLst>
              </a:tr>
            </a:tbl>
          </a:graphicData>
        </a:graphic>
      </p:graphicFrame>
      <p:sp>
        <p:nvSpPr>
          <p:cNvPr id="8" name="Inhaltsplatzhalter 7">
            <a:extLst>
              <a:ext uri="{FF2B5EF4-FFF2-40B4-BE49-F238E27FC236}">
                <a16:creationId xmlns:a16="http://schemas.microsoft.com/office/drawing/2014/main" id="{667A3CE9-1410-466F-62D4-8545BD2E7168}"/>
              </a:ext>
            </a:extLst>
          </p:cNvPr>
          <p:cNvSpPr>
            <a:spLocks noGrp="1"/>
          </p:cNvSpPr>
          <p:nvPr>
            <p:ph idx="1"/>
          </p:nvPr>
        </p:nvSpPr>
        <p:spPr>
          <a:xfrm>
            <a:off x="8852452" y="1628776"/>
            <a:ext cx="2955548" cy="4697413"/>
          </a:xfrm>
        </p:spPr>
        <p:txBody>
          <a:bodyPr/>
          <a:lstStyle/>
          <a:p>
            <a:pPr marL="0" indent="0">
              <a:buNone/>
            </a:pPr>
            <a:r>
              <a:rPr lang="de-DE" dirty="0"/>
              <a:t>Die linksstehende Tabelle listet alle Offenlegungspunkte auf und kennzeichnet, welche Pflichtangaben zu berichten sind und welche nur „</a:t>
            </a:r>
            <a:r>
              <a:rPr lang="de-DE" dirty="0" err="1"/>
              <a:t>if</a:t>
            </a:r>
            <a:r>
              <a:rPr lang="de-DE" dirty="0"/>
              <a:t> </a:t>
            </a:r>
            <a:r>
              <a:rPr lang="de-DE" dirty="0" err="1"/>
              <a:t>applicable</a:t>
            </a:r>
            <a:r>
              <a:rPr lang="de-DE" dirty="0"/>
              <a:t>“ obligatorisch werden. Zur konkreten Identifikation der für Sie relevanten Inhalte können Sie auf unsere </a:t>
            </a:r>
            <a:r>
              <a:rPr lang="de-DE" dirty="0">
                <a:hlinkClick r:id="rId3"/>
              </a:rPr>
              <a:t>Excel Handreichung </a:t>
            </a:r>
            <a:r>
              <a:rPr lang="de-DE" dirty="0"/>
              <a:t>▼ zugreifen. </a:t>
            </a:r>
          </a:p>
        </p:txBody>
      </p:sp>
      <p:sp>
        <p:nvSpPr>
          <p:cNvPr id="6" name="Rechteck 5">
            <a:extLst>
              <a:ext uri="{FF2B5EF4-FFF2-40B4-BE49-F238E27FC236}">
                <a16:creationId xmlns:a16="http://schemas.microsoft.com/office/drawing/2014/main" id="{F0CF0818-B000-5B5C-9ABD-8C33B20602DB}"/>
              </a:ext>
            </a:extLst>
          </p:cNvPr>
          <p:cNvSpPr/>
          <p:nvPr/>
        </p:nvSpPr>
        <p:spPr bwMode="auto">
          <a:xfrm>
            <a:off x="8852452" y="4617211"/>
            <a:ext cx="2955548" cy="1780693"/>
          </a:xfrm>
          <a:prstGeom prst="rect">
            <a:avLst/>
          </a:prstGeom>
          <a:solidFill>
            <a:srgbClr val="5E7D3F"/>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defRPr/>
            </a:pPr>
            <a:r>
              <a:rPr lang="de-DE" sz="1200">
                <a:solidFill>
                  <a:schemeClr val="bg1"/>
                </a:solidFill>
              </a:rPr>
              <a:t>ALUBAY</a:t>
            </a:r>
            <a:r>
              <a:rPr lang="de-DE" sz="1200" b="1">
                <a:solidFill>
                  <a:schemeClr val="bg1"/>
                </a:solidFill>
              </a:rPr>
              <a:t> </a:t>
            </a:r>
            <a:r>
              <a:rPr lang="de-DE" sz="1200">
                <a:solidFill>
                  <a:schemeClr val="bg1"/>
                </a:solidFill>
              </a:rPr>
              <a:t>muss bei </a:t>
            </a:r>
            <a:r>
              <a:rPr kumimoji="0" lang="de-DE" sz="1200" b="0" i="0" u="none" strike="noStrike" kern="1200" cap="none" spc="0" normalizeH="0" baseline="0" noProof="0">
                <a:ln>
                  <a:noFill/>
                </a:ln>
                <a:solidFill>
                  <a:schemeClr val="bg1"/>
                </a:solidFill>
                <a:effectLst/>
                <a:uLnTx/>
                <a:uFillTx/>
                <a:latin typeface="Arial" charset="0"/>
                <a:ea typeface="ＭＳ Ｐゴシック" charset="-128"/>
                <a:cs typeface="+mn-cs"/>
              </a:rPr>
              <a:t>der Offenlegung </a:t>
            </a:r>
            <a:br>
              <a:rPr kumimoji="0" lang="de-DE" sz="1200" b="0" i="0" u="none" strike="noStrike" kern="1200" cap="none" spc="0" normalizeH="0" baseline="0" noProof="0">
                <a:ln>
                  <a:noFill/>
                </a:ln>
                <a:solidFill>
                  <a:schemeClr val="bg1"/>
                </a:solidFill>
                <a:effectLst/>
                <a:uLnTx/>
                <a:uFillTx/>
                <a:latin typeface="Arial" charset="0"/>
                <a:ea typeface="ＭＳ Ｐゴシック" charset="-128"/>
                <a:cs typeface="+mn-cs"/>
              </a:rPr>
            </a:br>
            <a:r>
              <a:rPr kumimoji="0" lang="de-DE" sz="1200" b="0" i="0" u="none" strike="noStrike" kern="1200" cap="none" spc="0" normalizeH="0" baseline="0" noProof="0">
                <a:ln>
                  <a:noFill/>
                </a:ln>
                <a:solidFill>
                  <a:schemeClr val="bg1"/>
                </a:solidFill>
                <a:effectLst/>
                <a:uLnTx/>
                <a:uFillTx/>
                <a:latin typeface="Arial" charset="0"/>
                <a:ea typeface="ＭＳ Ｐゴシック" charset="-128"/>
                <a:cs typeface="+mn-cs"/>
              </a:rPr>
              <a:t>B1: „Grundlagen der Berichterstellung“ z.B. immer angeben was Ihre Rechtsform und Ihre NACE-Sektor-Klassifikation ist. ALUBAY ist </a:t>
            </a:r>
            <a:r>
              <a:rPr kumimoji="0" lang="de-DE" sz="1200" b="0" i="0" u="none" strike="noStrike" kern="1200" cap="none" spc="0" normalizeH="0" baseline="0" noProof="0" err="1">
                <a:ln>
                  <a:noFill/>
                </a:ln>
                <a:solidFill>
                  <a:schemeClr val="bg1"/>
                </a:solidFill>
                <a:effectLst/>
                <a:uLnTx/>
                <a:uFillTx/>
                <a:latin typeface="Arial" charset="0"/>
                <a:ea typeface="ＭＳ Ｐゴシック" charset="-128"/>
                <a:cs typeface="+mn-cs"/>
              </a:rPr>
              <a:t>Cradle</a:t>
            </a:r>
            <a:r>
              <a:rPr kumimoji="0" lang="de-DE" sz="1200" b="0" i="0" u="none" strike="noStrike" kern="1200" cap="none" spc="0" normalizeH="0" baseline="0" noProof="0">
                <a:ln>
                  <a:noFill/>
                </a:ln>
                <a:solidFill>
                  <a:schemeClr val="bg1"/>
                </a:solidFill>
                <a:effectLst/>
                <a:uLnTx/>
                <a:uFillTx/>
                <a:latin typeface="Arial" charset="0"/>
                <a:ea typeface="ＭＳ Ｐゴシック" charset="-128"/>
                <a:cs typeface="+mn-cs"/>
              </a:rPr>
              <a:t> </a:t>
            </a:r>
            <a:r>
              <a:rPr kumimoji="0" lang="de-DE" sz="1200" b="0" i="0" u="none" strike="noStrike" kern="1200" cap="none" spc="0" normalizeH="0" baseline="0" noProof="0" err="1">
                <a:ln>
                  <a:noFill/>
                </a:ln>
                <a:solidFill>
                  <a:schemeClr val="bg1"/>
                </a:solidFill>
                <a:effectLst/>
                <a:uLnTx/>
                <a:uFillTx/>
                <a:latin typeface="Arial" charset="0"/>
                <a:ea typeface="ＭＳ Ｐゴシック" charset="-128"/>
                <a:cs typeface="+mn-cs"/>
              </a:rPr>
              <a:t>to</a:t>
            </a:r>
            <a:r>
              <a:rPr kumimoji="0" lang="de-DE" sz="1200" b="0" i="0" u="none" strike="noStrike" kern="1200" cap="none" spc="0" normalizeH="0" baseline="0" noProof="0">
                <a:ln>
                  <a:noFill/>
                </a:ln>
                <a:solidFill>
                  <a:schemeClr val="bg1"/>
                </a:solidFill>
                <a:effectLst/>
                <a:uLnTx/>
                <a:uFillTx/>
                <a:latin typeface="Arial" charset="0"/>
                <a:ea typeface="ＭＳ Ｐゴシック" charset="-128"/>
                <a:cs typeface="+mn-cs"/>
              </a:rPr>
              <a:t> </a:t>
            </a:r>
            <a:r>
              <a:rPr kumimoji="0" lang="de-DE" sz="1200" b="0" i="0" u="none" strike="noStrike" kern="1200" cap="none" spc="0" normalizeH="0" baseline="0" noProof="0" err="1">
                <a:ln>
                  <a:noFill/>
                </a:ln>
                <a:solidFill>
                  <a:schemeClr val="bg1"/>
                </a:solidFill>
                <a:effectLst/>
                <a:uLnTx/>
                <a:uFillTx/>
                <a:latin typeface="Arial" charset="0"/>
                <a:ea typeface="ＭＳ Ｐゴシック" charset="-128"/>
                <a:cs typeface="+mn-cs"/>
              </a:rPr>
              <a:t>Cradle</a:t>
            </a:r>
            <a:r>
              <a:rPr kumimoji="0" lang="de-DE" sz="1200" b="0" i="0" u="none" strike="noStrike" kern="1200" cap="none" spc="0" normalizeH="0" baseline="0" noProof="0">
                <a:ln>
                  <a:noFill/>
                </a:ln>
                <a:solidFill>
                  <a:schemeClr val="bg1"/>
                </a:solidFill>
                <a:effectLst/>
                <a:uLnTx/>
                <a:uFillTx/>
                <a:latin typeface="Arial" charset="0"/>
                <a:ea typeface="ＭＳ Ｐゴシック" charset="-128"/>
                <a:cs typeface="+mn-cs"/>
              </a:rPr>
              <a:t> zertifiziert, also muss die Firma gemäß dem „</a:t>
            </a:r>
            <a:r>
              <a:rPr kumimoji="0" lang="de-DE" sz="1200" b="0" i="0" u="none" strike="noStrike" kern="1200" cap="none" spc="0" normalizeH="0" baseline="0" noProof="0" err="1">
                <a:ln>
                  <a:noFill/>
                </a:ln>
                <a:solidFill>
                  <a:schemeClr val="bg1"/>
                </a:solidFill>
                <a:effectLst/>
                <a:uLnTx/>
                <a:uFillTx/>
                <a:latin typeface="Arial" charset="0"/>
                <a:ea typeface="ＭＳ Ｐゴシック" charset="-128"/>
                <a:cs typeface="+mn-cs"/>
              </a:rPr>
              <a:t>if</a:t>
            </a:r>
            <a:r>
              <a:rPr kumimoji="0" lang="de-DE" sz="1200" b="0" i="0" u="none" strike="noStrike" kern="1200" cap="none" spc="0" normalizeH="0" baseline="0" noProof="0">
                <a:ln>
                  <a:noFill/>
                </a:ln>
                <a:solidFill>
                  <a:schemeClr val="bg1"/>
                </a:solidFill>
                <a:effectLst/>
                <a:uLnTx/>
                <a:uFillTx/>
                <a:latin typeface="Arial" charset="0"/>
                <a:ea typeface="ＭＳ Ｐゴシック" charset="-128"/>
                <a:cs typeface="+mn-cs"/>
              </a:rPr>
              <a:t> </a:t>
            </a:r>
            <a:r>
              <a:rPr kumimoji="0" lang="de-DE" sz="1200" b="0" i="0" u="none" strike="noStrike" kern="1200" cap="none" spc="0" normalizeH="0" baseline="0" noProof="0" err="1">
                <a:ln>
                  <a:noFill/>
                </a:ln>
                <a:solidFill>
                  <a:schemeClr val="bg1"/>
                </a:solidFill>
                <a:effectLst/>
                <a:uLnTx/>
                <a:uFillTx/>
                <a:latin typeface="Arial" charset="0"/>
                <a:ea typeface="ＭＳ Ｐゴシック" charset="-128"/>
                <a:cs typeface="+mn-cs"/>
              </a:rPr>
              <a:t>applicable</a:t>
            </a:r>
            <a:r>
              <a:rPr kumimoji="0" lang="de-DE" sz="1200" b="0" i="0" u="none" strike="noStrike" kern="1200" cap="none" spc="0" normalizeH="0" baseline="0" noProof="0">
                <a:ln>
                  <a:noFill/>
                </a:ln>
                <a:solidFill>
                  <a:schemeClr val="bg1"/>
                </a:solidFill>
                <a:effectLst/>
                <a:uLnTx/>
                <a:uFillTx/>
                <a:latin typeface="Arial" charset="0"/>
                <a:ea typeface="ＭＳ Ｐゴシック" charset="-128"/>
                <a:cs typeface="+mn-cs"/>
              </a:rPr>
              <a:t>“ Prinzip für B1 Absatz 25. dazu Informationen bereitstellen.</a:t>
            </a:r>
          </a:p>
        </p:txBody>
      </p:sp>
      <p:pic>
        <p:nvPicPr>
          <p:cNvPr id="9" name="Grafik 8" descr="Fabrik mit einfarbiger Füllung">
            <a:extLst>
              <a:ext uri="{FF2B5EF4-FFF2-40B4-BE49-F238E27FC236}">
                <a16:creationId xmlns:a16="http://schemas.microsoft.com/office/drawing/2014/main" id="{9E2547BA-DBE7-1167-BB27-4DB70104CBC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1299682">
            <a:off x="11449376" y="4449030"/>
            <a:ext cx="460862" cy="460862"/>
          </a:xfrm>
          <a:prstGeom prst="rect">
            <a:avLst/>
          </a:prstGeom>
        </p:spPr>
      </p:pic>
      <p:pic>
        <p:nvPicPr>
          <p:cNvPr id="3" name="Grafik 2">
            <a:extLst>
              <a:ext uri="{FF2B5EF4-FFF2-40B4-BE49-F238E27FC236}">
                <a16:creationId xmlns:a16="http://schemas.microsoft.com/office/drawing/2014/main" id="{713EF36E-2DDF-ACC9-91E9-8FA382EE3500}"/>
              </a:ext>
            </a:extLst>
          </p:cNvPr>
          <p:cNvPicPr>
            <a:picLocks noChangeAspect="1"/>
          </p:cNvPicPr>
          <p:nvPr/>
        </p:nvPicPr>
        <p:blipFill>
          <a:blip r:embed="rId6"/>
          <a:stretch>
            <a:fillRect/>
          </a:stretch>
        </p:blipFill>
        <p:spPr>
          <a:xfrm>
            <a:off x="8852452" y="3195626"/>
            <a:ext cx="2955548" cy="1180289"/>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541881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D9BAF2-60D3-BB44-EDCE-F77DE1597644}"/>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E98D5C55-B0E5-3916-E28A-4EFA58F5EC48}"/>
              </a:ext>
            </a:extLst>
          </p:cNvPr>
          <p:cNvSpPr>
            <a:spLocks noGrp="1"/>
          </p:cNvSpPr>
          <p:nvPr>
            <p:ph idx="1"/>
          </p:nvPr>
        </p:nvSpPr>
        <p:spPr>
          <a:xfrm>
            <a:off x="551384" y="3009152"/>
            <a:ext cx="3600400" cy="2388473"/>
          </a:xfrm>
          <a:solidFill>
            <a:srgbClr val="E1E9ED"/>
          </a:solidFill>
        </p:spPr>
        <p:txBody>
          <a:bodyPr lIns="72000" tIns="72000" rIns="72000" bIns="72000"/>
          <a:lstStyle/>
          <a:p>
            <a:pPr marL="0" indent="0">
              <a:buNone/>
            </a:pPr>
            <a:r>
              <a:rPr lang="de-DE" b="1"/>
              <a:t>Sie haben bereits eine doppelte Wesentlichkeitsanalyse nach CSRD durchgeführt? </a:t>
            </a:r>
            <a:r>
              <a:rPr lang="de-DE"/>
              <a:t>Dann können Sie auf dieser Basis weiterarbeiten. Der nächste Schritt ist ein </a:t>
            </a:r>
            <a:r>
              <a:rPr lang="de-DE" b="1"/>
              <a:t>Mapping Ihrer wesentlichen Themen auf die VSME-Offenlegungspflichten. </a:t>
            </a:r>
            <a:r>
              <a:rPr lang="de-DE">
                <a:hlinkClick r:id="rId2" action="ppaction://hlinksldjump"/>
              </a:rPr>
              <a:t>Hier finden Sie die Tabelle. </a:t>
            </a:r>
            <a:r>
              <a:rPr lang="de-DE"/>
              <a:t>So sparen Sie Zeit und vermeiden doppelten Aufwand.</a:t>
            </a:r>
          </a:p>
          <a:p>
            <a:pPr marL="0" indent="0">
              <a:buNone/>
            </a:pPr>
            <a:endParaRPr lang="de-DE"/>
          </a:p>
        </p:txBody>
      </p:sp>
      <p:sp>
        <p:nvSpPr>
          <p:cNvPr id="4" name="Foliennummernplatzhalter 3">
            <a:extLst>
              <a:ext uri="{FF2B5EF4-FFF2-40B4-BE49-F238E27FC236}">
                <a16:creationId xmlns:a16="http://schemas.microsoft.com/office/drawing/2014/main" id="{542349F1-B0F5-EB38-E9E8-C487579D5BEF}"/>
              </a:ext>
            </a:extLst>
          </p:cNvPr>
          <p:cNvSpPr>
            <a:spLocks noGrp="1"/>
          </p:cNvSpPr>
          <p:nvPr>
            <p:ph type="sldNum" sz="quarter" idx="4"/>
          </p:nvPr>
        </p:nvSpPr>
        <p:spPr/>
        <p:txBody>
          <a:bodyPr/>
          <a:lstStyle/>
          <a:p>
            <a:fld id="{894680D0-7A83-433A-9719-C4143F27F647}" type="slidenum">
              <a:rPr lang="de-DE" smtClean="0"/>
              <a:pPr/>
              <a:t>12</a:t>
            </a:fld>
            <a:endParaRPr lang="de-DE"/>
          </a:p>
        </p:txBody>
      </p:sp>
      <p:sp>
        <p:nvSpPr>
          <p:cNvPr id="5" name="Fußzeilenplatzhalter 4">
            <a:extLst>
              <a:ext uri="{FF2B5EF4-FFF2-40B4-BE49-F238E27FC236}">
                <a16:creationId xmlns:a16="http://schemas.microsoft.com/office/drawing/2014/main" id="{BA00449F-AA90-1359-7BBC-F391EE0F72A6}"/>
              </a:ext>
            </a:extLst>
          </p:cNvPr>
          <p:cNvSpPr>
            <a:spLocks noGrp="1"/>
          </p:cNvSpPr>
          <p:nvPr>
            <p:ph type="ftr"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
        <p:nvSpPr>
          <p:cNvPr id="6" name="Rechteck 5">
            <a:extLst>
              <a:ext uri="{FF2B5EF4-FFF2-40B4-BE49-F238E27FC236}">
                <a16:creationId xmlns:a16="http://schemas.microsoft.com/office/drawing/2014/main" id="{856B62BD-270A-C129-953F-8214CF5E8FC7}"/>
              </a:ext>
            </a:extLst>
          </p:cNvPr>
          <p:cNvSpPr/>
          <p:nvPr/>
        </p:nvSpPr>
        <p:spPr bwMode="auto">
          <a:xfrm>
            <a:off x="551384" y="2604909"/>
            <a:ext cx="3600400" cy="289893"/>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l"/>
            <a:r>
              <a:rPr lang="de-DE" sz="1200" b="1">
                <a:solidFill>
                  <a:schemeClr val="bg1"/>
                </a:solidFill>
              </a:rPr>
              <a:t>CSRD-Wesentlichkeitsanalyse liegt bereits vor</a:t>
            </a:r>
          </a:p>
        </p:txBody>
      </p:sp>
      <p:sp>
        <p:nvSpPr>
          <p:cNvPr id="7" name="Inhaltsplatzhalter 2">
            <a:extLst>
              <a:ext uri="{FF2B5EF4-FFF2-40B4-BE49-F238E27FC236}">
                <a16:creationId xmlns:a16="http://schemas.microsoft.com/office/drawing/2014/main" id="{512E6349-07F3-E9BC-E650-839BD3F058FC}"/>
              </a:ext>
            </a:extLst>
          </p:cNvPr>
          <p:cNvSpPr txBox="1">
            <a:spLocks/>
          </p:cNvSpPr>
          <p:nvPr/>
        </p:nvSpPr>
        <p:spPr bwMode="auto">
          <a:xfrm>
            <a:off x="4379492" y="3009152"/>
            <a:ext cx="3600400" cy="2388473"/>
          </a:xfrm>
          <a:prstGeom prst="rect">
            <a:avLst/>
          </a:prstGeom>
          <a:solidFill>
            <a:srgbClr val="E1E9ED"/>
          </a:solidFill>
          <a:ln>
            <a:noFill/>
          </a:ln>
          <a:extLst>
            <a:ext uri="{91240B29-F687-4F45-9708-019B960494DF}">
              <a14:hiddenLine xmlns:a14="http://schemas.microsoft.com/office/drawing/2010/main" w="9525">
                <a:solidFill>
                  <a:schemeClr val="tx1"/>
                </a:solidFill>
                <a:miter lim="800000"/>
                <a:headEnd/>
                <a:tailEnd/>
              </a14:hiddenLine>
            </a:ext>
          </a:extLst>
        </p:spPr>
        <p:txBody>
          <a:bodyPr vert="horz" wrap="square" lIns="72000" tIns="72000" rIns="72000" bIns="7200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None/>
            </a:pPr>
            <a:r>
              <a:rPr lang="de-DE" b="1"/>
              <a:t>Sie möchten mit geringerem Aufwand starten und sich auf die Auswirkungen Ihres Unternehmens auf Umwelt und Gesellschaft konzentrieren? </a:t>
            </a:r>
            <a:r>
              <a:rPr lang="de-DE"/>
              <a:t>Dann genügt eine </a:t>
            </a:r>
            <a:r>
              <a:rPr lang="de-DE" b="1"/>
              <a:t>einfache Wesentlichkeitsanalyse auf Basis der Impact-Materialität</a:t>
            </a:r>
            <a:r>
              <a:rPr lang="de-DE"/>
              <a:t>. Dabei identifizieren Sie nur die ESG-Themen, bei denen Ihr Unternehmen </a:t>
            </a:r>
            <a:r>
              <a:rPr lang="de-DE" b="1"/>
              <a:t>erhebliche positive oder negative Auswirkungen auf Mensch und Umwelt hat</a:t>
            </a:r>
            <a:r>
              <a:rPr lang="de-DE"/>
              <a:t>. Finanzielle Risiken und Chancen bleiben außen vor. Die Einbindung von Stakeholdern ist optional.</a:t>
            </a:r>
          </a:p>
        </p:txBody>
      </p:sp>
      <p:sp>
        <p:nvSpPr>
          <p:cNvPr id="8" name="Rechteck 7">
            <a:extLst>
              <a:ext uri="{FF2B5EF4-FFF2-40B4-BE49-F238E27FC236}">
                <a16:creationId xmlns:a16="http://schemas.microsoft.com/office/drawing/2014/main" id="{2C8824CB-20D3-8868-8560-B6F2C3489019}"/>
              </a:ext>
            </a:extLst>
          </p:cNvPr>
          <p:cNvSpPr/>
          <p:nvPr/>
        </p:nvSpPr>
        <p:spPr bwMode="auto">
          <a:xfrm>
            <a:off x="4379492" y="2604909"/>
            <a:ext cx="3600400" cy="289893"/>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l"/>
            <a:r>
              <a:rPr lang="de-DE" sz="1200" b="1">
                <a:solidFill>
                  <a:schemeClr val="bg1"/>
                </a:solidFill>
              </a:rPr>
              <a:t>Einfache Wesentlichkeitsanalyse (Nur Impact)</a:t>
            </a:r>
          </a:p>
        </p:txBody>
      </p:sp>
      <p:sp>
        <p:nvSpPr>
          <p:cNvPr id="9" name="Inhaltsplatzhalter 2">
            <a:extLst>
              <a:ext uri="{FF2B5EF4-FFF2-40B4-BE49-F238E27FC236}">
                <a16:creationId xmlns:a16="http://schemas.microsoft.com/office/drawing/2014/main" id="{00F81855-7FC9-4DCC-7157-ED49EE63540B}"/>
              </a:ext>
            </a:extLst>
          </p:cNvPr>
          <p:cNvSpPr txBox="1">
            <a:spLocks/>
          </p:cNvSpPr>
          <p:nvPr/>
        </p:nvSpPr>
        <p:spPr bwMode="auto">
          <a:xfrm>
            <a:off x="8207600" y="3009152"/>
            <a:ext cx="3600400" cy="2388473"/>
          </a:xfrm>
          <a:prstGeom prst="rect">
            <a:avLst/>
          </a:prstGeom>
          <a:solidFill>
            <a:srgbClr val="E1E9ED"/>
          </a:solidFill>
          <a:ln>
            <a:noFill/>
          </a:ln>
          <a:extLst>
            <a:ext uri="{91240B29-F687-4F45-9708-019B960494DF}">
              <a14:hiddenLine xmlns:a14="http://schemas.microsoft.com/office/drawing/2010/main" w="9525">
                <a:solidFill>
                  <a:schemeClr val="tx1"/>
                </a:solidFill>
                <a:miter lim="800000"/>
                <a:headEnd/>
                <a:tailEnd/>
              </a14:hiddenLine>
            </a:ext>
          </a:extLst>
        </p:spPr>
        <p:txBody>
          <a:bodyPr vert="horz" wrap="square" lIns="72000" tIns="72000" rIns="72000" bIns="7200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None/>
            </a:pPr>
            <a:r>
              <a:rPr lang="de-DE" b="1"/>
              <a:t>Sie wollen beide Perspektiven – Wirkung auf Umwelt und Gesellschaft sowie finanzielle Auswirkungen auf Ihr Unternehmen – berücksichtigen? </a:t>
            </a:r>
            <a:r>
              <a:rPr lang="de-DE"/>
              <a:t>Dann eignet sich eine vereinfachte doppelte Wesentlichkeitsanalyse. Dabei identifizieren Sie die wesentlichen Themen auf der Ebene der Themen oder Sub-/Sub-Sub-Themen, </a:t>
            </a:r>
            <a:r>
              <a:rPr lang="de-DE" b="1"/>
              <a:t>ohne eine detaillierte IRO-Bewertung (Impact, </a:t>
            </a:r>
            <a:r>
              <a:rPr lang="de-DE" b="1" err="1"/>
              <a:t>Risks</a:t>
            </a:r>
            <a:r>
              <a:rPr lang="de-DE" b="1"/>
              <a:t>, </a:t>
            </a:r>
            <a:r>
              <a:rPr lang="de-DE" b="1" err="1"/>
              <a:t>Opportunities</a:t>
            </a:r>
            <a:r>
              <a:rPr lang="de-DE" b="1"/>
              <a:t>)</a:t>
            </a:r>
            <a:r>
              <a:rPr lang="de-DE"/>
              <a:t> durchzuführen. Für die Stakeholder-Perspektive beziehen Sie zunächst nur </a:t>
            </a:r>
            <a:r>
              <a:rPr lang="de-DE" b="1"/>
              <a:t>interne Schlüsselpersonen</a:t>
            </a:r>
            <a:r>
              <a:rPr lang="de-DE"/>
              <a:t> ein.</a:t>
            </a:r>
          </a:p>
        </p:txBody>
      </p:sp>
      <p:sp>
        <p:nvSpPr>
          <p:cNvPr id="10" name="Rechteck 9">
            <a:extLst>
              <a:ext uri="{FF2B5EF4-FFF2-40B4-BE49-F238E27FC236}">
                <a16:creationId xmlns:a16="http://schemas.microsoft.com/office/drawing/2014/main" id="{C22C52E6-F3BD-05D0-0972-5019EAE0B6A2}"/>
              </a:ext>
            </a:extLst>
          </p:cNvPr>
          <p:cNvSpPr/>
          <p:nvPr/>
        </p:nvSpPr>
        <p:spPr bwMode="auto">
          <a:xfrm>
            <a:off x="8207600" y="2604909"/>
            <a:ext cx="3600400" cy="289893"/>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l"/>
            <a:r>
              <a:rPr lang="de-DE" sz="1200" b="1">
                <a:solidFill>
                  <a:schemeClr val="bg1"/>
                </a:solidFill>
              </a:rPr>
              <a:t>Vereinfachte doppelte Wesentlichkeitsanalyse</a:t>
            </a:r>
          </a:p>
        </p:txBody>
      </p:sp>
      <p:grpSp>
        <p:nvGrpSpPr>
          <p:cNvPr id="16" name="Gruppieren 15">
            <a:extLst>
              <a:ext uri="{FF2B5EF4-FFF2-40B4-BE49-F238E27FC236}">
                <a16:creationId xmlns:a16="http://schemas.microsoft.com/office/drawing/2014/main" id="{9D5E07C4-6EF9-6D61-C6C1-0E767BC79EAD}"/>
              </a:ext>
            </a:extLst>
          </p:cNvPr>
          <p:cNvGrpSpPr/>
          <p:nvPr/>
        </p:nvGrpSpPr>
        <p:grpSpPr>
          <a:xfrm>
            <a:off x="538601" y="5414984"/>
            <a:ext cx="11269399" cy="415680"/>
            <a:chOff x="538601" y="5029544"/>
            <a:chExt cx="11269399" cy="415680"/>
          </a:xfrm>
        </p:grpSpPr>
        <p:sp>
          <p:nvSpPr>
            <p:cNvPr id="12" name="Pfeil nach rechts 11">
              <a:extLst>
                <a:ext uri="{FF2B5EF4-FFF2-40B4-BE49-F238E27FC236}">
                  <a16:creationId xmlns:a16="http://schemas.microsoft.com/office/drawing/2014/main" id="{F9306572-593D-27D3-F91B-18D4ED21A634}"/>
                </a:ext>
              </a:extLst>
            </p:cNvPr>
            <p:cNvSpPr/>
            <p:nvPr/>
          </p:nvSpPr>
          <p:spPr bwMode="auto">
            <a:xfrm>
              <a:off x="551384" y="5029544"/>
              <a:ext cx="11256616" cy="415680"/>
            </a:xfrm>
            <a:prstGeom prs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13" name="Textfeld 12">
              <a:extLst>
                <a:ext uri="{FF2B5EF4-FFF2-40B4-BE49-F238E27FC236}">
                  <a16:creationId xmlns:a16="http://schemas.microsoft.com/office/drawing/2014/main" id="{900F8D0F-4BE9-D075-D48F-AD9CB0EE3910}"/>
                </a:ext>
              </a:extLst>
            </p:cNvPr>
            <p:cNvSpPr txBox="1"/>
            <p:nvPr/>
          </p:nvSpPr>
          <p:spPr>
            <a:xfrm>
              <a:off x="5705508" y="5106164"/>
              <a:ext cx="780983" cy="276999"/>
            </a:xfrm>
            <a:prstGeom prst="rect">
              <a:avLst/>
            </a:prstGeom>
            <a:noFill/>
          </p:spPr>
          <p:txBody>
            <a:bodyPr wrap="none" rtlCol="0">
              <a:spAutoFit/>
            </a:bodyPr>
            <a:lstStyle/>
            <a:p>
              <a:pPr algn="l"/>
              <a:r>
                <a:rPr lang="de-DE" sz="1200" i="1">
                  <a:solidFill>
                    <a:schemeClr val="bg1"/>
                  </a:solidFill>
                </a:rPr>
                <a:t>Aufwand</a:t>
              </a:r>
            </a:p>
          </p:txBody>
        </p:sp>
        <p:sp>
          <p:nvSpPr>
            <p:cNvPr id="14" name="Textfeld 13">
              <a:extLst>
                <a:ext uri="{FF2B5EF4-FFF2-40B4-BE49-F238E27FC236}">
                  <a16:creationId xmlns:a16="http://schemas.microsoft.com/office/drawing/2014/main" id="{69F54408-EA1F-E8FA-D227-9B1E7282DCAD}"/>
                </a:ext>
              </a:extLst>
            </p:cNvPr>
            <p:cNvSpPr txBox="1"/>
            <p:nvPr/>
          </p:nvSpPr>
          <p:spPr>
            <a:xfrm>
              <a:off x="538601" y="5093357"/>
              <a:ext cx="779381" cy="276999"/>
            </a:xfrm>
            <a:prstGeom prst="rect">
              <a:avLst/>
            </a:prstGeom>
            <a:noFill/>
          </p:spPr>
          <p:txBody>
            <a:bodyPr wrap="none" rtlCol="0">
              <a:spAutoFit/>
            </a:bodyPr>
            <a:lstStyle/>
            <a:p>
              <a:pPr algn="l"/>
              <a:r>
                <a:rPr lang="de-DE" sz="1200">
                  <a:solidFill>
                    <a:schemeClr val="bg1"/>
                  </a:solidFill>
                </a:rPr>
                <a:t>niedriger</a:t>
              </a:r>
            </a:p>
          </p:txBody>
        </p:sp>
        <p:sp>
          <p:nvSpPr>
            <p:cNvPr id="15" name="Textfeld 14">
              <a:extLst>
                <a:ext uri="{FF2B5EF4-FFF2-40B4-BE49-F238E27FC236}">
                  <a16:creationId xmlns:a16="http://schemas.microsoft.com/office/drawing/2014/main" id="{1C75D1AB-2102-00A5-0B68-81560BA86D1E}"/>
                </a:ext>
              </a:extLst>
            </p:cNvPr>
            <p:cNvSpPr txBox="1"/>
            <p:nvPr/>
          </p:nvSpPr>
          <p:spPr>
            <a:xfrm>
              <a:off x="11064816" y="5090771"/>
              <a:ext cx="575799" cy="276999"/>
            </a:xfrm>
            <a:prstGeom prst="rect">
              <a:avLst/>
            </a:prstGeom>
            <a:noFill/>
          </p:spPr>
          <p:txBody>
            <a:bodyPr wrap="none" rtlCol="0">
              <a:spAutoFit/>
            </a:bodyPr>
            <a:lstStyle/>
            <a:p>
              <a:pPr algn="l"/>
              <a:r>
                <a:rPr lang="de-DE" sz="1200" i="1">
                  <a:solidFill>
                    <a:schemeClr val="bg1"/>
                  </a:solidFill>
                </a:rPr>
                <a:t>höher</a:t>
              </a:r>
            </a:p>
          </p:txBody>
        </p:sp>
      </p:grpSp>
      <p:sp>
        <p:nvSpPr>
          <p:cNvPr id="19" name="Rechteck 18">
            <a:extLst>
              <a:ext uri="{FF2B5EF4-FFF2-40B4-BE49-F238E27FC236}">
                <a16:creationId xmlns:a16="http://schemas.microsoft.com/office/drawing/2014/main" id="{954B996E-C949-DBD0-F383-DF37592A1F43}"/>
              </a:ext>
            </a:extLst>
          </p:cNvPr>
          <p:cNvSpPr>
            <a:spLocks noChangeAspect="1"/>
          </p:cNvSpPr>
          <p:nvPr/>
        </p:nvSpPr>
        <p:spPr bwMode="auto">
          <a:xfrm>
            <a:off x="552744" y="2033760"/>
            <a:ext cx="460800" cy="460800"/>
          </a:xfrm>
          <a:prstGeom prst="rect">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0" compatLnSpc="1">
            <a:prstTxWarp prst="textNoShape">
              <a:avLst/>
            </a:prstTxWarp>
            <a:norm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2400" b="0" i="0" u="none" strike="noStrike" cap="none" normalizeH="0" baseline="0">
                <a:ln>
                  <a:noFill/>
                </a:ln>
                <a:solidFill>
                  <a:schemeClr val="bg1"/>
                </a:solidFill>
                <a:effectLst/>
                <a:latin typeface="Arial" charset="0"/>
                <a:ea typeface="ＭＳ Ｐゴシック" charset="-128"/>
              </a:rPr>
              <a:t>1</a:t>
            </a:r>
          </a:p>
        </p:txBody>
      </p:sp>
      <p:sp>
        <p:nvSpPr>
          <p:cNvPr id="20" name="Textfeld 19">
            <a:extLst>
              <a:ext uri="{FF2B5EF4-FFF2-40B4-BE49-F238E27FC236}">
                <a16:creationId xmlns:a16="http://schemas.microsoft.com/office/drawing/2014/main" id="{139C0970-3208-D3D6-8972-0BECC7BB8BC0}"/>
              </a:ext>
            </a:extLst>
          </p:cNvPr>
          <p:cNvSpPr txBox="1"/>
          <p:nvPr/>
        </p:nvSpPr>
        <p:spPr>
          <a:xfrm>
            <a:off x="1055440" y="2032895"/>
            <a:ext cx="10782673" cy="460800"/>
          </a:xfrm>
          <a:prstGeom prst="rect">
            <a:avLst/>
          </a:prstGeom>
          <a:solidFill>
            <a:srgbClr val="E1E9ED"/>
          </a:solidFill>
        </p:spPr>
        <p:txBody>
          <a:bodyPr wrap="square" rtlCol="0" anchor="ctr">
            <a:noAutofit/>
          </a:bodyPr>
          <a:lstStyle/>
          <a:p>
            <a:pPr algn="l"/>
            <a:r>
              <a:rPr lang="de-DE" sz="1200"/>
              <a:t>Wählen Sie eine Variante der vereinfachten Wesentlichkeitsanalyse, die am besten zur Situation und Zielsetzung im Unternehmen passt. </a:t>
            </a:r>
            <a:endParaRPr lang="de-DE" sz="1200">
              <a:highlight>
                <a:srgbClr val="FFFF00"/>
              </a:highlight>
            </a:endParaRPr>
          </a:p>
        </p:txBody>
      </p:sp>
      <p:sp>
        <p:nvSpPr>
          <p:cNvPr id="21" name="Rechteck 20">
            <a:extLst>
              <a:ext uri="{FF2B5EF4-FFF2-40B4-BE49-F238E27FC236}">
                <a16:creationId xmlns:a16="http://schemas.microsoft.com/office/drawing/2014/main" id="{F8CEF438-2ADF-51ED-64A5-8485284A0D71}"/>
              </a:ext>
            </a:extLst>
          </p:cNvPr>
          <p:cNvSpPr>
            <a:spLocks noChangeAspect="1"/>
          </p:cNvSpPr>
          <p:nvPr/>
        </p:nvSpPr>
        <p:spPr bwMode="auto">
          <a:xfrm>
            <a:off x="544753" y="5835246"/>
            <a:ext cx="460800" cy="460800"/>
          </a:xfrm>
          <a:prstGeom prst="rect">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ctr" anchorCtr="0" compatLnSpc="1">
            <a:prstTxWarp prst="textNoShape">
              <a:avLst/>
            </a:prstTxWarp>
            <a:norm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de-DE">
                <a:solidFill>
                  <a:schemeClr val="bg1"/>
                </a:solidFill>
              </a:rPr>
              <a:t>2</a:t>
            </a:r>
            <a:endParaRPr kumimoji="0" lang="de-DE" sz="2400" b="0" i="0" u="none" strike="noStrike" cap="none" normalizeH="0" baseline="0">
              <a:ln>
                <a:noFill/>
              </a:ln>
              <a:solidFill>
                <a:schemeClr val="bg1"/>
              </a:solidFill>
              <a:effectLst/>
              <a:latin typeface="Arial" charset="0"/>
              <a:ea typeface="ＭＳ Ｐゴシック" charset="-128"/>
            </a:endParaRPr>
          </a:p>
        </p:txBody>
      </p:sp>
      <p:sp>
        <p:nvSpPr>
          <p:cNvPr id="22" name="Textfeld 21">
            <a:extLst>
              <a:ext uri="{FF2B5EF4-FFF2-40B4-BE49-F238E27FC236}">
                <a16:creationId xmlns:a16="http://schemas.microsoft.com/office/drawing/2014/main" id="{ECD0D264-A687-CC8E-3E6B-F630C5269042}"/>
              </a:ext>
            </a:extLst>
          </p:cNvPr>
          <p:cNvSpPr txBox="1"/>
          <p:nvPr/>
        </p:nvSpPr>
        <p:spPr>
          <a:xfrm>
            <a:off x="1047449" y="5834381"/>
            <a:ext cx="10782673" cy="461665"/>
          </a:xfrm>
          <a:prstGeom prst="rect">
            <a:avLst/>
          </a:prstGeom>
          <a:solidFill>
            <a:srgbClr val="E1E9ED"/>
          </a:solidFill>
        </p:spPr>
        <p:txBody>
          <a:bodyPr wrap="square" rtlCol="0">
            <a:spAutoFit/>
          </a:bodyPr>
          <a:lstStyle/>
          <a:p>
            <a:pPr algn="l"/>
            <a:r>
              <a:rPr lang="de-DE" sz="1200"/>
              <a:t>Wichtig: Prüfen Sie nach jeder Variante im nächsten Schritt, </a:t>
            </a:r>
            <a:r>
              <a:rPr lang="de-DE" sz="1200" b="1"/>
              <a:t>ob bestimmte Offenlegungen im VSME-Standard nach dem „</a:t>
            </a:r>
            <a:r>
              <a:rPr lang="de-DE" sz="1200" b="1" err="1"/>
              <a:t>if</a:t>
            </a:r>
            <a:r>
              <a:rPr lang="de-DE" sz="1200" b="1"/>
              <a:t> </a:t>
            </a:r>
            <a:r>
              <a:rPr lang="de-DE" sz="1200" b="1" err="1"/>
              <a:t>applicable</a:t>
            </a:r>
            <a:r>
              <a:rPr lang="de-DE" sz="1200" b="1"/>
              <a:t>-Prinzip“ verpflichtend sind</a:t>
            </a:r>
            <a:r>
              <a:rPr lang="de-DE" sz="1200"/>
              <a:t>, unabhängig dem Ergebnis Ihrer Wesentlichkeitsanalyse. Eine Kombination dieser zwei Ergebnisse definiert Ihre Berichtsinhalte.</a:t>
            </a:r>
            <a:endParaRPr lang="de-DE" sz="1200">
              <a:highlight>
                <a:srgbClr val="FFFF00"/>
              </a:highlight>
            </a:endParaRPr>
          </a:p>
        </p:txBody>
      </p:sp>
      <p:sp>
        <p:nvSpPr>
          <p:cNvPr id="18" name="Textfeld 17">
            <a:extLst>
              <a:ext uri="{FF2B5EF4-FFF2-40B4-BE49-F238E27FC236}">
                <a16:creationId xmlns:a16="http://schemas.microsoft.com/office/drawing/2014/main" id="{FC5E28FA-2D57-0513-61AA-160553FAF002}"/>
              </a:ext>
            </a:extLst>
          </p:cNvPr>
          <p:cNvSpPr txBox="1"/>
          <p:nvPr/>
        </p:nvSpPr>
        <p:spPr>
          <a:xfrm>
            <a:off x="521270" y="1157314"/>
            <a:ext cx="11286730" cy="461665"/>
          </a:xfrm>
          <a:custGeom>
            <a:avLst/>
            <a:gdLst>
              <a:gd name="connsiteX0" fmla="*/ 0 w 11286730"/>
              <a:gd name="connsiteY0" fmla="*/ 0 h 461665"/>
              <a:gd name="connsiteX1" fmla="*/ 438191 w 11286730"/>
              <a:gd name="connsiteY1" fmla="*/ 0 h 461665"/>
              <a:gd name="connsiteX2" fmla="*/ 1102116 w 11286730"/>
              <a:gd name="connsiteY2" fmla="*/ 0 h 461665"/>
              <a:gd name="connsiteX3" fmla="*/ 1766041 w 11286730"/>
              <a:gd name="connsiteY3" fmla="*/ 0 h 461665"/>
              <a:gd name="connsiteX4" fmla="*/ 2429967 w 11286730"/>
              <a:gd name="connsiteY4" fmla="*/ 0 h 461665"/>
              <a:gd name="connsiteX5" fmla="*/ 2755290 w 11286730"/>
              <a:gd name="connsiteY5" fmla="*/ 0 h 461665"/>
              <a:gd name="connsiteX6" fmla="*/ 3193481 w 11286730"/>
              <a:gd name="connsiteY6" fmla="*/ 0 h 461665"/>
              <a:gd name="connsiteX7" fmla="*/ 3744539 w 11286730"/>
              <a:gd name="connsiteY7" fmla="*/ 0 h 461665"/>
              <a:gd name="connsiteX8" fmla="*/ 4521331 w 11286730"/>
              <a:gd name="connsiteY8" fmla="*/ 0 h 461665"/>
              <a:gd name="connsiteX9" fmla="*/ 4959522 w 11286730"/>
              <a:gd name="connsiteY9" fmla="*/ 0 h 461665"/>
              <a:gd name="connsiteX10" fmla="*/ 5510580 w 11286730"/>
              <a:gd name="connsiteY10" fmla="*/ 0 h 461665"/>
              <a:gd name="connsiteX11" fmla="*/ 5948771 w 11286730"/>
              <a:gd name="connsiteY11" fmla="*/ 0 h 461665"/>
              <a:gd name="connsiteX12" fmla="*/ 6725563 w 11286730"/>
              <a:gd name="connsiteY12" fmla="*/ 0 h 461665"/>
              <a:gd name="connsiteX13" fmla="*/ 7276621 w 11286730"/>
              <a:gd name="connsiteY13" fmla="*/ 0 h 461665"/>
              <a:gd name="connsiteX14" fmla="*/ 7601945 w 11286730"/>
              <a:gd name="connsiteY14" fmla="*/ 0 h 461665"/>
              <a:gd name="connsiteX15" fmla="*/ 8040135 w 11286730"/>
              <a:gd name="connsiteY15" fmla="*/ 0 h 461665"/>
              <a:gd name="connsiteX16" fmla="*/ 8365459 w 11286730"/>
              <a:gd name="connsiteY16" fmla="*/ 0 h 461665"/>
              <a:gd name="connsiteX17" fmla="*/ 8916517 w 11286730"/>
              <a:gd name="connsiteY17" fmla="*/ 0 h 461665"/>
              <a:gd name="connsiteX18" fmla="*/ 9580442 w 11286730"/>
              <a:gd name="connsiteY18" fmla="*/ 0 h 461665"/>
              <a:gd name="connsiteX19" fmla="*/ 10470102 w 11286730"/>
              <a:gd name="connsiteY19" fmla="*/ 0 h 461665"/>
              <a:gd name="connsiteX20" fmla="*/ 11286730 w 11286730"/>
              <a:gd name="connsiteY20" fmla="*/ 0 h 461665"/>
              <a:gd name="connsiteX21" fmla="*/ 11286730 w 11286730"/>
              <a:gd name="connsiteY21" fmla="*/ 461665 h 461665"/>
              <a:gd name="connsiteX22" fmla="*/ 10397070 w 11286730"/>
              <a:gd name="connsiteY22" fmla="*/ 461665 h 461665"/>
              <a:gd name="connsiteX23" fmla="*/ 9620278 w 11286730"/>
              <a:gd name="connsiteY23" fmla="*/ 461665 h 461665"/>
              <a:gd name="connsiteX24" fmla="*/ 9294954 w 11286730"/>
              <a:gd name="connsiteY24" fmla="*/ 461665 h 461665"/>
              <a:gd name="connsiteX25" fmla="*/ 8518162 w 11286730"/>
              <a:gd name="connsiteY25" fmla="*/ 461665 h 461665"/>
              <a:gd name="connsiteX26" fmla="*/ 7854236 w 11286730"/>
              <a:gd name="connsiteY26" fmla="*/ 461665 h 461665"/>
              <a:gd name="connsiteX27" fmla="*/ 6964576 w 11286730"/>
              <a:gd name="connsiteY27" fmla="*/ 461665 h 461665"/>
              <a:gd name="connsiteX28" fmla="*/ 6526386 w 11286730"/>
              <a:gd name="connsiteY28" fmla="*/ 461665 h 461665"/>
              <a:gd name="connsiteX29" fmla="*/ 5749593 w 11286730"/>
              <a:gd name="connsiteY29" fmla="*/ 461665 h 461665"/>
              <a:gd name="connsiteX30" fmla="*/ 5085668 w 11286730"/>
              <a:gd name="connsiteY30" fmla="*/ 461665 h 461665"/>
              <a:gd name="connsiteX31" fmla="*/ 4308875 w 11286730"/>
              <a:gd name="connsiteY31" fmla="*/ 461665 h 461665"/>
              <a:gd name="connsiteX32" fmla="*/ 3870684 w 11286730"/>
              <a:gd name="connsiteY32" fmla="*/ 461665 h 461665"/>
              <a:gd name="connsiteX33" fmla="*/ 3545361 w 11286730"/>
              <a:gd name="connsiteY33" fmla="*/ 461665 h 461665"/>
              <a:gd name="connsiteX34" fmla="*/ 3107170 w 11286730"/>
              <a:gd name="connsiteY34" fmla="*/ 461665 h 461665"/>
              <a:gd name="connsiteX35" fmla="*/ 2217510 w 11286730"/>
              <a:gd name="connsiteY35" fmla="*/ 461665 h 461665"/>
              <a:gd name="connsiteX36" fmla="*/ 1440718 w 11286730"/>
              <a:gd name="connsiteY36" fmla="*/ 461665 h 461665"/>
              <a:gd name="connsiteX37" fmla="*/ 889660 w 11286730"/>
              <a:gd name="connsiteY37" fmla="*/ 461665 h 461665"/>
              <a:gd name="connsiteX38" fmla="*/ 0 w 11286730"/>
              <a:gd name="connsiteY38" fmla="*/ 461665 h 461665"/>
              <a:gd name="connsiteX39" fmla="*/ 0 w 11286730"/>
              <a:gd name="connsiteY39" fmla="*/ 0 h 461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1286730" h="461665" extrusionOk="0">
                <a:moveTo>
                  <a:pt x="0" y="0"/>
                </a:moveTo>
                <a:cubicBezTo>
                  <a:pt x="107302" y="-12522"/>
                  <a:pt x="232336" y="-12064"/>
                  <a:pt x="438191" y="0"/>
                </a:cubicBezTo>
                <a:cubicBezTo>
                  <a:pt x="644046" y="12064"/>
                  <a:pt x="919155" y="22583"/>
                  <a:pt x="1102116" y="0"/>
                </a:cubicBezTo>
                <a:cubicBezTo>
                  <a:pt x="1285078" y="-22583"/>
                  <a:pt x="1447864" y="13836"/>
                  <a:pt x="1766041" y="0"/>
                </a:cubicBezTo>
                <a:cubicBezTo>
                  <a:pt x="2084219" y="-13836"/>
                  <a:pt x="2291155" y="30067"/>
                  <a:pt x="2429967" y="0"/>
                </a:cubicBezTo>
                <a:cubicBezTo>
                  <a:pt x="2568779" y="-30067"/>
                  <a:pt x="2598898" y="10828"/>
                  <a:pt x="2755290" y="0"/>
                </a:cubicBezTo>
                <a:cubicBezTo>
                  <a:pt x="2911682" y="-10828"/>
                  <a:pt x="3009285" y="10718"/>
                  <a:pt x="3193481" y="0"/>
                </a:cubicBezTo>
                <a:cubicBezTo>
                  <a:pt x="3377677" y="-10718"/>
                  <a:pt x="3570881" y="-8601"/>
                  <a:pt x="3744539" y="0"/>
                </a:cubicBezTo>
                <a:cubicBezTo>
                  <a:pt x="3918197" y="8601"/>
                  <a:pt x="4165787" y="31583"/>
                  <a:pt x="4521331" y="0"/>
                </a:cubicBezTo>
                <a:cubicBezTo>
                  <a:pt x="4876875" y="-31583"/>
                  <a:pt x="4756851" y="-19584"/>
                  <a:pt x="4959522" y="0"/>
                </a:cubicBezTo>
                <a:cubicBezTo>
                  <a:pt x="5162193" y="19584"/>
                  <a:pt x="5258783" y="-10380"/>
                  <a:pt x="5510580" y="0"/>
                </a:cubicBezTo>
                <a:cubicBezTo>
                  <a:pt x="5762377" y="10380"/>
                  <a:pt x="5807245" y="5688"/>
                  <a:pt x="5948771" y="0"/>
                </a:cubicBezTo>
                <a:cubicBezTo>
                  <a:pt x="6090297" y="-5688"/>
                  <a:pt x="6565439" y="-24401"/>
                  <a:pt x="6725563" y="0"/>
                </a:cubicBezTo>
                <a:cubicBezTo>
                  <a:pt x="6885687" y="24401"/>
                  <a:pt x="7091765" y="-16822"/>
                  <a:pt x="7276621" y="0"/>
                </a:cubicBezTo>
                <a:cubicBezTo>
                  <a:pt x="7461477" y="16822"/>
                  <a:pt x="7464314" y="1834"/>
                  <a:pt x="7601945" y="0"/>
                </a:cubicBezTo>
                <a:cubicBezTo>
                  <a:pt x="7739576" y="-1834"/>
                  <a:pt x="7887353" y="4513"/>
                  <a:pt x="8040135" y="0"/>
                </a:cubicBezTo>
                <a:cubicBezTo>
                  <a:pt x="8192917" y="-4513"/>
                  <a:pt x="8233357" y="11916"/>
                  <a:pt x="8365459" y="0"/>
                </a:cubicBezTo>
                <a:cubicBezTo>
                  <a:pt x="8497561" y="-11916"/>
                  <a:pt x="8783244" y="-5306"/>
                  <a:pt x="8916517" y="0"/>
                </a:cubicBezTo>
                <a:cubicBezTo>
                  <a:pt x="9049790" y="5306"/>
                  <a:pt x="9441642" y="-18708"/>
                  <a:pt x="9580442" y="0"/>
                </a:cubicBezTo>
                <a:cubicBezTo>
                  <a:pt x="9719242" y="18708"/>
                  <a:pt x="10206945" y="5987"/>
                  <a:pt x="10470102" y="0"/>
                </a:cubicBezTo>
                <a:cubicBezTo>
                  <a:pt x="10733259" y="-5987"/>
                  <a:pt x="11119209" y="10941"/>
                  <a:pt x="11286730" y="0"/>
                </a:cubicBezTo>
                <a:cubicBezTo>
                  <a:pt x="11266469" y="175027"/>
                  <a:pt x="11274826" y="328913"/>
                  <a:pt x="11286730" y="461665"/>
                </a:cubicBezTo>
                <a:cubicBezTo>
                  <a:pt x="11091340" y="504666"/>
                  <a:pt x="10702480" y="470999"/>
                  <a:pt x="10397070" y="461665"/>
                </a:cubicBezTo>
                <a:cubicBezTo>
                  <a:pt x="10091660" y="452331"/>
                  <a:pt x="9990614" y="434927"/>
                  <a:pt x="9620278" y="461665"/>
                </a:cubicBezTo>
                <a:cubicBezTo>
                  <a:pt x="9249942" y="488403"/>
                  <a:pt x="9366849" y="460732"/>
                  <a:pt x="9294954" y="461665"/>
                </a:cubicBezTo>
                <a:cubicBezTo>
                  <a:pt x="9223059" y="462598"/>
                  <a:pt x="8782987" y="425738"/>
                  <a:pt x="8518162" y="461665"/>
                </a:cubicBezTo>
                <a:cubicBezTo>
                  <a:pt x="8253337" y="497592"/>
                  <a:pt x="8035051" y="493443"/>
                  <a:pt x="7854236" y="461665"/>
                </a:cubicBezTo>
                <a:cubicBezTo>
                  <a:pt x="7673421" y="429887"/>
                  <a:pt x="7343641" y="474237"/>
                  <a:pt x="6964576" y="461665"/>
                </a:cubicBezTo>
                <a:cubicBezTo>
                  <a:pt x="6585511" y="449093"/>
                  <a:pt x="6694984" y="453876"/>
                  <a:pt x="6526386" y="461665"/>
                </a:cubicBezTo>
                <a:cubicBezTo>
                  <a:pt x="6357788" y="469455"/>
                  <a:pt x="6076958" y="454345"/>
                  <a:pt x="5749593" y="461665"/>
                </a:cubicBezTo>
                <a:cubicBezTo>
                  <a:pt x="5422228" y="468985"/>
                  <a:pt x="5394316" y="484095"/>
                  <a:pt x="5085668" y="461665"/>
                </a:cubicBezTo>
                <a:cubicBezTo>
                  <a:pt x="4777021" y="439235"/>
                  <a:pt x="4680735" y="456339"/>
                  <a:pt x="4308875" y="461665"/>
                </a:cubicBezTo>
                <a:cubicBezTo>
                  <a:pt x="3937015" y="466991"/>
                  <a:pt x="4002127" y="455019"/>
                  <a:pt x="3870684" y="461665"/>
                </a:cubicBezTo>
                <a:cubicBezTo>
                  <a:pt x="3739241" y="468311"/>
                  <a:pt x="3674063" y="476853"/>
                  <a:pt x="3545361" y="461665"/>
                </a:cubicBezTo>
                <a:cubicBezTo>
                  <a:pt x="3416659" y="446477"/>
                  <a:pt x="3295543" y="465890"/>
                  <a:pt x="3107170" y="461665"/>
                </a:cubicBezTo>
                <a:cubicBezTo>
                  <a:pt x="2918797" y="457440"/>
                  <a:pt x="2546987" y="485554"/>
                  <a:pt x="2217510" y="461665"/>
                </a:cubicBezTo>
                <a:cubicBezTo>
                  <a:pt x="1888033" y="437776"/>
                  <a:pt x="1781150" y="444470"/>
                  <a:pt x="1440718" y="461665"/>
                </a:cubicBezTo>
                <a:cubicBezTo>
                  <a:pt x="1100286" y="478860"/>
                  <a:pt x="1122799" y="480357"/>
                  <a:pt x="889660" y="461665"/>
                </a:cubicBezTo>
                <a:cubicBezTo>
                  <a:pt x="656521" y="442973"/>
                  <a:pt x="346241" y="426600"/>
                  <a:pt x="0" y="461665"/>
                </a:cubicBezTo>
                <a:cubicBezTo>
                  <a:pt x="22413" y="265725"/>
                  <a:pt x="6698" y="210001"/>
                  <a:pt x="0" y="0"/>
                </a:cubicBezTo>
                <a:close/>
              </a:path>
            </a:pathLst>
          </a:custGeom>
          <a:noFill/>
          <a:ln w="19050">
            <a:solidFill>
              <a:srgbClr val="FF0000"/>
            </a:solidFill>
            <a:extLst>
              <a:ext uri="{C807C97D-BFC1-408E-A445-0C87EB9F89A2}">
                <ask:lineSketchStyleProps xmlns:ask="http://schemas.microsoft.com/office/drawing/2018/sketchyshapes" sd="1601688306">
                  <a:prstGeom prst="rect">
                    <a:avLst/>
                  </a:prstGeom>
                  <ask:type>
                    <ask:lineSketchFreehand/>
                  </ask:type>
                </ask:lineSketchStyleProps>
              </a:ext>
            </a:extLst>
          </a:ln>
        </p:spPr>
        <p:txBody>
          <a:bodyPr wrap="square" lIns="72000" rtlCol="0">
            <a:spAutoFit/>
          </a:bodyPr>
          <a:lstStyle/>
          <a:p>
            <a:pPr algn="l"/>
            <a:r>
              <a:rPr lang="de-DE" sz="1200" b="1" i="1" dirty="0"/>
              <a:t>Ausgangslage: </a:t>
            </a:r>
            <a:r>
              <a:rPr lang="de-DE" sz="1200" i="1" dirty="0"/>
              <a:t>Sie haben bereits eine doppelte Wesentlichkeitsanalyse gemäß CSRD gemacht und wollen diese nutzen </a:t>
            </a:r>
            <a:r>
              <a:rPr lang="de-DE" sz="1200" b="1" i="1" dirty="0"/>
              <a:t>oder</a:t>
            </a:r>
            <a:r>
              <a:rPr lang="de-DE" sz="1200" i="1" dirty="0"/>
              <a:t> Sie wollen </a:t>
            </a:r>
            <a:r>
              <a:rPr lang="de-DE" sz="1200" i="1" u="sng" dirty="0"/>
              <a:t>freiwillig</a:t>
            </a:r>
            <a:r>
              <a:rPr lang="de-DE" sz="1200" i="1" dirty="0"/>
              <a:t> aus strategischen Gründen eine solche neu durchführen: </a:t>
            </a:r>
          </a:p>
        </p:txBody>
      </p:sp>
    </p:spTree>
    <p:extLst>
      <p:ext uri="{BB962C8B-B14F-4D97-AF65-F5344CB8AC3E}">
        <p14:creationId xmlns:p14="http://schemas.microsoft.com/office/powerpoint/2010/main" val="2844604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nhaltsplatzhalter 7">
            <a:extLst>
              <a:ext uri="{FF2B5EF4-FFF2-40B4-BE49-F238E27FC236}">
                <a16:creationId xmlns:a16="http://schemas.microsoft.com/office/drawing/2014/main" id="{616C6FB7-91C4-176F-5740-900DD22FA9AA}"/>
              </a:ext>
            </a:extLst>
          </p:cNvPr>
          <p:cNvGraphicFramePr>
            <a:graphicFrameLocks noGrp="1"/>
          </p:cNvGraphicFramePr>
          <p:nvPr>
            <p:ph idx="1"/>
            <p:extLst>
              <p:ext uri="{D42A27DB-BD31-4B8C-83A1-F6EECF244321}">
                <p14:modId xmlns:p14="http://schemas.microsoft.com/office/powerpoint/2010/main" val="1913715132"/>
              </p:ext>
            </p:extLst>
          </p:nvPr>
        </p:nvGraphicFramePr>
        <p:xfrm>
          <a:off x="551384" y="1080452"/>
          <a:ext cx="7840102" cy="5394960"/>
        </p:xfrm>
        <a:graphic>
          <a:graphicData uri="http://schemas.openxmlformats.org/drawingml/2006/table">
            <a:tbl>
              <a:tblPr firstRow="1" bandRow="1">
                <a:tableStyleId>{5C22544A-7EE6-4342-B048-85BDC9FD1C3A}</a:tableStyleId>
              </a:tblPr>
              <a:tblGrid>
                <a:gridCol w="497387">
                  <a:extLst>
                    <a:ext uri="{9D8B030D-6E8A-4147-A177-3AD203B41FA5}">
                      <a16:colId xmlns:a16="http://schemas.microsoft.com/office/drawing/2014/main" val="91600862"/>
                    </a:ext>
                  </a:extLst>
                </a:gridCol>
                <a:gridCol w="4598679">
                  <a:extLst>
                    <a:ext uri="{9D8B030D-6E8A-4147-A177-3AD203B41FA5}">
                      <a16:colId xmlns:a16="http://schemas.microsoft.com/office/drawing/2014/main" val="1136748291"/>
                    </a:ext>
                  </a:extLst>
                </a:gridCol>
                <a:gridCol w="2744036">
                  <a:extLst>
                    <a:ext uri="{9D8B030D-6E8A-4147-A177-3AD203B41FA5}">
                      <a16:colId xmlns:a16="http://schemas.microsoft.com/office/drawing/2014/main" val="1048464962"/>
                    </a:ext>
                  </a:extLst>
                </a:gridCol>
              </a:tblGrid>
              <a:tr h="217313">
                <a:tc>
                  <a:txBody>
                    <a:bodyPr/>
                    <a:lstStyle/>
                    <a:p>
                      <a:r>
                        <a:rPr lang="de-DE" sz="950">
                          <a:latin typeface="Aptos" panose="020B0004020202020204" pitchFamily="34" charset="0"/>
                        </a:rPr>
                        <a:t>VSME</a:t>
                      </a:r>
                    </a:p>
                  </a:txBody>
                  <a:tcPr/>
                </a:tc>
                <a:tc>
                  <a:txBody>
                    <a:bodyPr/>
                    <a:lstStyle/>
                    <a:p>
                      <a:r>
                        <a:rPr lang="de-DE" sz="950">
                          <a:latin typeface="Aptos" panose="020B0004020202020204" pitchFamily="34" charset="0"/>
                        </a:rPr>
                        <a:t>Beschreibung</a:t>
                      </a:r>
                    </a:p>
                  </a:txBody>
                  <a:tcPr/>
                </a:tc>
                <a:tc>
                  <a:txBody>
                    <a:bodyPr/>
                    <a:lstStyle/>
                    <a:p>
                      <a:r>
                        <a:rPr lang="de-DE" sz="950">
                          <a:latin typeface="Aptos" panose="020B0004020202020204" pitchFamily="34" charset="0"/>
                        </a:rPr>
                        <a:t>ESRS (CSRD)</a:t>
                      </a:r>
                    </a:p>
                  </a:txBody>
                  <a:tcPr/>
                </a:tc>
                <a:extLst>
                  <a:ext uri="{0D108BD9-81ED-4DB2-BD59-A6C34878D82A}">
                    <a16:rowId xmlns:a16="http://schemas.microsoft.com/office/drawing/2014/main" val="213979872"/>
                  </a:ext>
                </a:extLst>
              </a:tr>
              <a:tr h="2173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 B1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Grundlagen der Berichterstellung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ESRS 2 BP-1 und SBM-1</a:t>
                      </a:r>
                    </a:p>
                  </a:txBody>
                  <a:tcPr/>
                </a:tc>
                <a:extLst>
                  <a:ext uri="{0D108BD9-81ED-4DB2-BD59-A6C34878D82A}">
                    <a16:rowId xmlns:a16="http://schemas.microsoft.com/office/drawing/2014/main" val="3718780695"/>
                  </a:ext>
                </a:extLst>
              </a:tr>
              <a:tr h="3505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 B2 </a:t>
                      </a:r>
                    </a:p>
                  </a:txBody>
                  <a:tcPr/>
                </a:tc>
                <a:tc>
                  <a:txBody>
                    <a:bodyPr/>
                    <a:lstStyle/>
                    <a:p>
                      <a:r>
                        <a:rPr lang="de-DE" sz="950" kern="1200">
                          <a:solidFill>
                            <a:schemeClr val="dk1"/>
                          </a:solidFill>
                          <a:effectLst/>
                          <a:latin typeface="Aptos" panose="020B0004020202020204" pitchFamily="34" charset="0"/>
                          <a:ea typeface="+mn-ea"/>
                          <a:cs typeface="+mn-cs"/>
                        </a:rPr>
                        <a:t>Initiativen, Richtlinien und zukünftige Initiativen für den Übergang zu einer nachhaltigeren Wirtschaft (Ja/Nein-Dropdown-Menü)</a:t>
                      </a:r>
                    </a:p>
                  </a:txBody>
                  <a:tcPr/>
                </a:tc>
                <a:tc>
                  <a:txBody>
                    <a:bodyPr/>
                    <a:lstStyle/>
                    <a:p>
                      <a:r>
                        <a:rPr lang="de-DE" sz="950" kern="1200">
                          <a:solidFill>
                            <a:schemeClr val="dk1"/>
                          </a:solidFill>
                          <a:effectLst/>
                          <a:latin typeface="Aptos" panose="020B0004020202020204" pitchFamily="34" charset="0"/>
                          <a:ea typeface="+mn-ea"/>
                          <a:cs typeface="+mn-cs"/>
                        </a:rPr>
                        <a:t>ESRS 2 PAT in den themenbezogenen Standards</a:t>
                      </a:r>
                    </a:p>
                  </a:txBody>
                  <a:tcPr/>
                </a:tc>
                <a:extLst>
                  <a:ext uri="{0D108BD9-81ED-4DB2-BD59-A6C34878D82A}">
                    <a16:rowId xmlns:a16="http://schemas.microsoft.com/office/drawing/2014/main" val="219696827"/>
                  </a:ext>
                </a:extLst>
              </a:tr>
              <a:tr h="2173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 B3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Energie- und Treibhausgasemissionen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ESRS E1-5 und E1-6</a:t>
                      </a:r>
                    </a:p>
                  </a:txBody>
                  <a:tcPr/>
                </a:tc>
                <a:extLst>
                  <a:ext uri="{0D108BD9-81ED-4DB2-BD59-A6C34878D82A}">
                    <a16:rowId xmlns:a16="http://schemas.microsoft.com/office/drawing/2014/main" val="4120603415"/>
                  </a:ext>
                </a:extLst>
              </a:tr>
              <a:tr h="2173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 B4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Verschmutzung von Luft, Wasser und Boden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ESRS E2-4</a:t>
                      </a:r>
                    </a:p>
                  </a:txBody>
                  <a:tcPr/>
                </a:tc>
                <a:extLst>
                  <a:ext uri="{0D108BD9-81ED-4DB2-BD59-A6C34878D82A}">
                    <a16:rowId xmlns:a16="http://schemas.microsoft.com/office/drawing/2014/main" val="2993284566"/>
                  </a:ext>
                </a:extLst>
              </a:tr>
              <a:tr h="2173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 B5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Biodiversität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dirty="0">
                          <a:solidFill>
                            <a:schemeClr val="dk1"/>
                          </a:solidFill>
                          <a:effectLst/>
                          <a:latin typeface="Aptos" panose="020B0004020202020204" pitchFamily="34" charset="0"/>
                          <a:ea typeface="+mn-ea"/>
                          <a:cs typeface="+mn-cs"/>
                        </a:rPr>
                        <a:t>ESRS E4-5</a:t>
                      </a:r>
                    </a:p>
                  </a:txBody>
                  <a:tcPr/>
                </a:tc>
                <a:extLst>
                  <a:ext uri="{0D108BD9-81ED-4DB2-BD59-A6C34878D82A}">
                    <a16:rowId xmlns:a16="http://schemas.microsoft.com/office/drawing/2014/main" val="2568234862"/>
                  </a:ext>
                </a:extLst>
              </a:tr>
              <a:tr h="2173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 B6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Wasser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ESRS E3-4</a:t>
                      </a:r>
                    </a:p>
                  </a:txBody>
                  <a:tcPr/>
                </a:tc>
                <a:extLst>
                  <a:ext uri="{0D108BD9-81ED-4DB2-BD59-A6C34878D82A}">
                    <a16:rowId xmlns:a16="http://schemas.microsoft.com/office/drawing/2014/main" val="3478490377"/>
                  </a:ext>
                </a:extLst>
              </a:tr>
              <a:tr h="2173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 B7</a:t>
                      </a:r>
                    </a:p>
                  </a:txBody>
                  <a:tcPr/>
                </a:tc>
                <a:tc>
                  <a:txBody>
                    <a:bodyPr/>
                    <a:lstStyle/>
                    <a:p>
                      <a:r>
                        <a:rPr lang="de-DE" sz="950" kern="1200">
                          <a:solidFill>
                            <a:schemeClr val="dk1"/>
                          </a:solidFill>
                          <a:effectLst/>
                          <a:latin typeface="Aptos" panose="020B0004020202020204" pitchFamily="34" charset="0"/>
                          <a:ea typeface="+mn-ea"/>
                          <a:cs typeface="+mn-cs"/>
                        </a:rPr>
                        <a:t>Ressourcennutzung, Kreislaufwirtschaft und Abfallmanagement</a:t>
                      </a:r>
                    </a:p>
                  </a:txBody>
                  <a:tcPr/>
                </a:tc>
                <a:tc>
                  <a:txBody>
                    <a:bodyPr/>
                    <a:lstStyle/>
                    <a:p>
                      <a:r>
                        <a:rPr lang="de-DE" sz="950">
                          <a:latin typeface="Aptos" panose="020B0004020202020204" pitchFamily="34" charset="0"/>
                        </a:rPr>
                        <a:t>ESRS E5-5</a:t>
                      </a:r>
                    </a:p>
                  </a:txBody>
                  <a:tcPr/>
                </a:tc>
                <a:extLst>
                  <a:ext uri="{0D108BD9-81ED-4DB2-BD59-A6C34878D82A}">
                    <a16:rowId xmlns:a16="http://schemas.microsoft.com/office/drawing/2014/main" val="323573371"/>
                  </a:ext>
                </a:extLst>
              </a:tr>
              <a:tr h="2173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 B8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Allgemeine Merkmale der Belegschaft </a:t>
                      </a:r>
                    </a:p>
                  </a:txBody>
                  <a:tcPr/>
                </a:tc>
                <a:tc>
                  <a:txBody>
                    <a:bodyPr/>
                    <a:lstStyle/>
                    <a:p>
                      <a:r>
                        <a:rPr lang="de-DE" sz="950">
                          <a:latin typeface="Aptos" panose="020B0004020202020204" pitchFamily="34" charset="0"/>
                        </a:rPr>
                        <a:t>ESRS S1-6</a:t>
                      </a:r>
                    </a:p>
                  </a:txBody>
                  <a:tcPr/>
                </a:tc>
                <a:extLst>
                  <a:ext uri="{0D108BD9-81ED-4DB2-BD59-A6C34878D82A}">
                    <a16:rowId xmlns:a16="http://schemas.microsoft.com/office/drawing/2014/main" val="3910500549"/>
                  </a:ext>
                </a:extLst>
              </a:tr>
              <a:tr h="2173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 B9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Gesundheit und Sicherheit der Belegschaft </a:t>
                      </a:r>
                    </a:p>
                  </a:txBody>
                  <a:tcPr/>
                </a:tc>
                <a:tc>
                  <a:txBody>
                    <a:bodyPr/>
                    <a:lstStyle/>
                    <a:p>
                      <a:r>
                        <a:rPr lang="de-DE" sz="950">
                          <a:latin typeface="Aptos" panose="020B0004020202020204" pitchFamily="34" charset="0"/>
                        </a:rPr>
                        <a:t>ESRS S1-14</a:t>
                      </a:r>
                    </a:p>
                  </a:txBody>
                  <a:tcPr/>
                </a:tc>
                <a:extLst>
                  <a:ext uri="{0D108BD9-81ED-4DB2-BD59-A6C34878D82A}">
                    <a16:rowId xmlns:a16="http://schemas.microsoft.com/office/drawing/2014/main" val="590777951"/>
                  </a:ext>
                </a:extLst>
              </a:tr>
              <a:tr h="2173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 B10</a:t>
                      </a:r>
                    </a:p>
                  </a:txBody>
                  <a:tcPr/>
                </a:tc>
                <a:tc>
                  <a:txBody>
                    <a:bodyPr/>
                    <a:lstStyle/>
                    <a:p>
                      <a:r>
                        <a:rPr lang="de-DE" sz="950" kern="1200">
                          <a:solidFill>
                            <a:schemeClr val="dk1"/>
                          </a:solidFill>
                          <a:effectLst/>
                          <a:latin typeface="Aptos" panose="020B0004020202020204" pitchFamily="34" charset="0"/>
                          <a:ea typeface="+mn-ea"/>
                          <a:cs typeface="+mn-cs"/>
                        </a:rPr>
                        <a:t>Vergütung, Tarifverhandlungen und Schulungen der Belegschaft</a:t>
                      </a:r>
                    </a:p>
                  </a:txBody>
                  <a:tcPr/>
                </a:tc>
                <a:tc>
                  <a:txBody>
                    <a:bodyPr/>
                    <a:lstStyle/>
                    <a:p>
                      <a:r>
                        <a:rPr lang="de-DE" sz="950">
                          <a:latin typeface="Aptos" panose="020B0004020202020204" pitchFamily="34" charset="0"/>
                        </a:rPr>
                        <a:t>ESRS S1-8, S1-11, S1-13, S1-16</a:t>
                      </a:r>
                    </a:p>
                  </a:txBody>
                  <a:tcPr/>
                </a:tc>
                <a:extLst>
                  <a:ext uri="{0D108BD9-81ED-4DB2-BD59-A6C34878D82A}">
                    <a16:rowId xmlns:a16="http://schemas.microsoft.com/office/drawing/2014/main" val="2639320128"/>
                  </a:ext>
                </a:extLst>
              </a:tr>
              <a:tr h="2173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 B11</a:t>
                      </a:r>
                    </a:p>
                  </a:txBody>
                  <a:tcPr/>
                </a:tc>
                <a:tc>
                  <a:txBody>
                    <a:bodyPr/>
                    <a:lstStyle/>
                    <a:p>
                      <a:r>
                        <a:rPr lang="de-DE" sz="950" kern="1200">
                          <a:solidFill>
                            <a:schemeClr val="dk1"/>
                          </a:solidFill>
                          <a:effectLst/>
                          <a:latin typeface="Aptos" panose="020B0004020202020204" pitchFamily="34" charset="0"/>
                          <a:ea typeface="+mn-ea"/>
                          <a:cs typeface="+mn-cs"/>
                        </a:rPr>
                        <a:t>Verurteilungen und Geldstrafen wegen Korruption und Bestechung</a:t>
                      </a:r>
                    </a:p>
                  </a:txBody>
                  <a:tcPr/>
                </a:tc>
                <a:tc>
                  <a:txBody>
                    <a:bodyPr/>
                    <a:lstStyle/>
                    <a:p>
                      <a:r>
                        <a:rPr lang="de-DE" sz="950" dirty="0">
                          <a:latin typeface="Aptos" panose="020B0004020202020204" pitchFamily="34" charset="0"/>
                        </a:rPr>
                        <a:t>ESRS G1-4</a:t>
                      </a:r>
                    </a:p>
                  </a:txBody>
                  <a:tcPr/>
                </a:tc>
                <a:extLst>
                  <a:ext uri="{0D108BD9-81ED-4DB2-BD59-A6C34878D82A}">
                    <a16:rowId xmlns:a16="http://schemas.microsoft.com/office/drawing/2014/main" val="2397343274"/>
                  </a:ext>
                </a:extLst>
              </a:tr>
              <a:tr h="2173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 C1</a:t>
                      </a:r>
                    </a:p>
                  </a:txBody>
                  <a:tcPr/>
                </a:tc>
                <a:tc>
                  <a:txBody>
                    <a:bodyPr/>
                    <a:lstStyle/>
                    <a:p>
                      <a:r>
                        <a:rPr lang="de-DE" sz="950" kern="1200">
                          <a:solidFill>
                            <a:schemeClr val="dk1"/>
                          </a:solidFill>
                          <a:effectLst/>
                          <a:latin typeface="Aptos" panose="020B0004020202020204" pitchFamily="34" charset="0"/>
                          <a:ea typeface="+mn-ea"/>
                          <a:cs typeface="+mn-cs"/>
                        </a:rPr>
                        <a:t>Strategie: Geschäftsmodell und Nachhaltigkeit – Relevante Initiativen</a:t>
                      </a:r>
                    </a:p>
                  </a:txBody>
                  <a:tcPr/>
                </a:tc>
                <a:tc>
                  <a:txBody>
                    <a:bodyPr/>
                    <a:lstStyle/>
                    <a:p>
                      <a:r>
                        <a:rPr lang="de-DE" sz="950">
                          <a:latin typeface="Aptos" panose="020B0004020202020204" pitchFamily="34" charset="0"/>
                        </a:rPr>
                        <a:t>ESRS 2 SBM-1</a:t>
                      </a:r>
                    </a:p>
                  </a:txBody>
                  <a:tcPr/>
                </a:tc>
                <a:extLst>
                  <a:ext uri="{0D108BD9-81ED-4DB2-BD59-A6C34878D82A}">
                    <a16:rowId xmlns:a16="http://schemas.microsoft.com/office/drawing/2014/main" val="1683397807"/>
                  </a:ext>
                </a:extLst>
              </a:tr>
              <a:tr h="3505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 C2</a:t>
                      </a:r>
                    </a:p>
                  </a:txBody>
                  <a:tcPr/>
                </a:tc>
                <a:tc>
                  <a:txBody>
                    <a:bodyPr/>
                    <a:lstStyle/>
                    <a:p>
                      <a:r>
                        <a:rPr lang="de-DE" sz="950" kern="1200">
                          <a:solidFill>
                            <a:schemeClr val="dk1"/>
                          </a:solidFill>
                          <a:effectLst/>
                          <a:latin typeface="Aptos" panose="020B0004020202020204" pitchFamily="34" charset="0"/>
                          <a:ea typeface="+mn-ea"/>
                          <a:cs typeface="+mn-cs"/>
                        </a:rPr>
                        <a:t>Beschreibung von Initiativen, Richtlinien und zukünftigen Initiativen für den Übergang zu einer nachhaltigeren Wirtschaft (Semi-narrativ – Fortsetzung von B2)</a:t>
                      </a:r>
                    </a:p>
                  </a:txBody>
                  <a:tcPr/>
                </a:tc>
                <a:tc>
                  <a:txBody>
                    <a:bodyPr/>
                    <a:lstStyle/>
                    <a:p>
                      <a:r>
                        <a:rPr lang="de-DE" sz="950" kern="1200">
                          <a:solidFill>
                            <a:schemeClr val="dk1"/>
                          </a:solidFill>
                          <a:effectLst/>
                          <a:latin typeface="Aptos" panose="020B0004020202020204" pitchFamily="34" charset="0"/>
                          <a:ea typeface="+mn-ea"/>
                          <a:cs typeface="+mn-cs"/>
                        </a:rPr>
                        <a:t>ESRS 2 PAT in den themenbezogenen Standards</a:t>
                      </a:r>
                    </a:p>
                  </a:txBody>
                  <a:tcPr/>
                </a:tc>
                <a:extLst>
                  <a:ext uri="{0D108BD9-81ED-4DB2-BD59-A6C34878D82A}">
                    <a16:rowId xmlns:a16="http://schemas.microsoft.com/office/drawing/2014/main" val="1977780887"/>
                  </a:ext>
                </a:extLst>
              </a:tr>
              <a:tr h="2173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 C3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Reduktion von Treibhausgasen und Klimawandel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ESRS E1-1, E1-3, E1-4</a:t>
                      </a:r>
                    </a:p>
                  </a:txBody>
                  <a:tcPr/>
                </a:tc>
                <a:extLst>
                  <a:ext uri="{0D108BD9-81ED-4DB2-BD59-A6C34878D82A}">
                    <a16:rowId xmlns:a16="http://schemas.microsoft.com/office/drawing/2014/main" val="1879182680"/>
                  </a:ext>
                </a:extLst>
              </a:tr>
              <a:tr h="2173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 C4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Klimarisiken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ESRS 2 IRO-1, E1-9</a:t>
                      </a:r>
                    </a:p>
                  </a:txBody>
                  <a:tcPr/>
                </a:tc>
                <a:extLst>
                  <a:ext uri="{0D108BD9-81ED-4DB2-BD59-A6C34878D82A}">
                    <a16:rowId xmlns:a16="http://schemas.microsoft.com/office/drawing/2014/main" val="4165501480"/>
                  </a:ext>
                </a:extLst>
              </a:tr>
              <a:tr h="2173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 C5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Zusätzliche (allgemeine) Merkmale der Belegschaft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ESRS S1-7, S1-9</a:t>
                      </a:r>
                    </a:p>
                  </a:txBody>
                  <a:tcPr/>
                </a:tc>
                <a:extLst>
                  <a:ext uri="{0D108BD9-81ED-4DB2-BD59-A6C34878D82A}">
                    <a16:rowId xmlns:a16="http://schemas.microsoft.com/office/drawing/2014/main" val="3622382449"/>
                  </a:ext>
                </a:extLst>
              </a:tr>
              <a:tr h="2409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 C6</a:t>
                      </a:r>
                    </a:p>
                  </a:txBody>
                  <a:tcPr/>
                </a:tc>
                <a:tc>
                  <a:txBody>
                    <a:bodyPr/>
                    <a:lstStyle/>
                    <a:p>
                      <a:r>
                        <a:rPr lang="de-DE" sz="950" kern="1200">
                          <a:solidFill>
                            <a:schemeClr val="dk1"/>
                          </a:solidFill>
                          <a:effectLst/>
                          <a:latin typeface="Aptos" panose="020B0004020202020204" pitchFamily="34" charset="0"/>
                          <a:ea typeface="+mn-ea"/>
                          <a:cs typeface="+mn-cs"/>
                        </a:rPr>
                        <a:t>Zusätzliche eigene Kennzahl zur Belegschaft –Menschenrechtspolitiken und -prozesse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ESRS S1-1, S1-3</a:t>
                      </a:r>
                    </a:p>
                  </a:txBody>
                  <a:tcPr/>
                </a:tc>
                <a:extLst>
                  <a:ext uri="{0D108BD9-81ED-4DB2-BD59-A6C34878D82A}">
                    <a16:rowId xmlns:a16="http://schemas.microsoft.com/office/drawing/2014/main" val="1089687175"/>
                  </a:ext>
                </a:extLst>
              </a:tr>
              <a:tr h="2173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 C7</a:t>
                      </a:r>
                    </a:p>
                  </a:txBody>
                  <a:tcPr/>
                </a:tc>
                <a:tc>
                  <a:txBody>
                    <a:bodyPr/>
                    <a:lstStyle/>
                    <a:p>
                      <a:r>
                        <a:rPr lang="de-DE" sz="950" kern="1200">
                          <a:solidFill>
                            <a:schemeClr val="dk1"/>
                          </a:solidFill>
                          <a:effectLst/>
                          <a:latin typeface="Aptos" panose="020B0004020202020204" pitchFamily="34" charset="0"/>
                          <a:ea typeface="+mn-ea"/>
                          <a:cs typeface="+mn-cs"/>
                        </a:rPr>
                        <a:t>Vorfälle im Zusammenhang mit schweren Menschenrechtsverletzungen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ESRS S1-3, S1-17; S2; S3; S4</a:t>
                      </a:r>
                    </a:p>
                  </a:txBody>
                  <a:tcPr/>
                </a:tc>
                <a:extLst>
                  <a:ext uri="{0D108BD9-81ED-4DB2-BD59-A6C34878D82A}">
                    <a16:rowId xmlns:a16="http://schemas.microsoft.com/office/drawing/2014/main" val="3311592462"/>
                  </a:ext>
                </a:extLst>
              </a:tr>
              <a:tr h="2173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 C8</a:t>
                      </a:r>
                    </a:p>
                  </a:txBody>
                  <a:tcPr/>
                </a:tc>
                <a:tc>
                  <a:txBody>
                    <a:bodyPr/>
                    <a:lstStyle/>
                    <a:p>
                      <a:r>
                        <a:rPr lang="de-DE" sz="950" kern="1200">
                          <a:solidFill>
                            <a:schemeClr val="dk1"/>
                          </a:solidFill>
                          <a:effectLst/>
                          <a:latin typeface="Aptos" panose="020B0004020202020204" pitchFamily="34" charset="0"/>
                          <a:ea typeface="+mn-ea"/>
                          <a:cs typeface="+mn-cs"/>
                        </a:rPr>
                        <a:t>Einnahmen aus bestimmten Sektoren und Ausschluss von EU-Referenzbenchmarks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ESRS 2 SBM-1, ESRS E1-1</a:t>
                      </a:r>
                    </a:p>
                  </a:txBody>
                  <a:tcPr/>
                </a:tc>
                <a:extLst>
                  <a:ext uri="{0D108BD9-81ED-4DB2-BD59-A6C34878D82A}">
                    <a16:rowId xmlns:a16="http://schemas.microsoft.com/office/drawing/2014/main" val="1151244278"/>
                  </a:ext>
                </a:extLst>
              </a:tr>
              <a:tr h="2173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 C9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a:solidFill>
                            <a:schemeClr val="dk1"/>
                          </a:solidFill>
                          <a:effectLst/>
                          <a:latin typeface="Aptos" panose="020B0004020202020204" pitchFamily="34" charset="0"/>
                          <a:ea typeface="+mn-ea"/>
                          <a:cs typeface="+mn-cs"/>
                        </a:rPr>
                        <a:t>Geschlechterdiversität im </a:t>
                      </a:r>
                      <a:r>
                        <a:rPr lang="de-DE" sz="950" kern="1200" err="1">
                          <a:solidFill>
                            <a:schemeClr val="dk1"/>
                          </a:solidFill>
                          <a:effectLst/>
                          <a:latin typeface="Aptos" panose="020B0004020202020204" pitchFamily="34" charset="0"/>
                          <a:ea typeface="+mn-ea"/>
                          <a:cs typeface="+mn-cs"/>
                        </a:rPr>
                        <a:t>Governance</a:t>
                      </a:r>
                      <a:r>
                        <a:rPr lang="de-DE" sz="950" kern="1200">
                          <a:solidFill>
                            <a:schemeClr val="dk1"/>
                          </a:solidFill>
                          <a:effectLst/>
                          <a:latin typeface="Aptos" panose="020B0004020202020204" pitchFamily="34" charset="0"/>
                          <a:ea typeface="+mn-ea"/>
                          <a:cs typeface="+mn-cs"/>
                        </a:rPr>
                        <a:t>-Gremium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950" kern="1200" dirty="0">
                          <a:solidFill>
                            <a:schemeClr val="dk1"/>
                          </a:solidFill>
                          <a:effectLst/>
                          <a:latin typeface="Aptos" panose="020B0004020202020204" pitchFamily="34" charset="0"/>
                          <a:ea typeface="+mn-ea"/>
                          <a:cs typeface="+mn-cs"/>
                        </a:rPr>
                        <a:t>ESRS 2 GOV-1</a:t>
                      </a:r>
                    </a:p>
                  </a:txBody>
                  <a:tcPr/>
                </a:tc>
                <a:extLst>
                  <a:ext uri="{0D108BD9-81ED-4DB2-BD59-A6C34878D82A}">
                    <a16:rowId xmlns:a16="http://schemas.microsoft.com/office/drawing/2014/main" val="2186882949"/>
                  </a:ext>
                </a:extLst>
              </a:tr>
            </a:tbl>
          </a:graphicData>
        </a:graphic>
      </p:graphicFrame>
      <p:sp>
        <p:nvSpPr>
          <p:cNvPr id="4" name="Foliennummernplatzhalter 3">
            <a:extLst>
              <a:ext uri="{FF2B5EF4-FFF2-40B4-BE49-F238E27FC236}">
                <a16:creationId xmlns:a16="http://schemas.microsoft.com/office/drawing/2014/main" id="{286A465A-3830-AB16-4CD3-C4E23074960A}"/>
              </a:ext>
            </a:extLst>
          </p:cNvPr>
          <p:cNvSpPr>
            <a:spLocks noGrp="1"/>
          </p:cNvSpPr>
          <p:nvPr>
            <p:ph type="sldNum" sz="quarter" idx="4"/>
          </p:nvPr>
        </p:nvSpPr>
        <p:spPr/>
        <p:txBody>
          <a:bodyPr/>
          <a:lstStyle/>
          <a:p>
            <a:fld id="{894680D0-7A83-433A-9719-C4143F27F647}" type="slidenum">
              <a:rPr lang="de-DE" smtClean="0"/>
              <a:pPr/>
              <a:t>13</a:t>
            </a:fld>
            <a:endParaRPr lang="de-DE"/>
          </a:p>
        </p:txBody>
      </p:sp>
      <p:sp>
        <p:nvSpPr>
          <p:cNvPr id="5" name="Fußzeilenplatzhalter 4">
            <a:extLst>
              <a:ext uri="{FF2B5EF4-FFF2-40B4-BE49-F238E27FC236}">
                <a16:creationId xmlns:a16="http://schemas.microsoft.com/office/drawing/2014/main" id="{1ECB6901-F9EB-4B99-E43C-8D5606F988D6}"/>
              </a:ext>
            </a:extLst>
          </p:cNvPr>
          <p:cNvSpPr>
            <a:spLocks noGrp="1"/>
          </p:cNvSpPr>
          <p:nvPr>
            <p:ph type="ftr"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
        <p:nvSpPr>
          <p:cNvPr id="8" name="Inhaltsplatzhalter 2">
            <a:extLst>
              <a:ext uri="{FF2B5EF4-FFF2-40B4-BE49-F238E27FC236}">
                <a16:creationId xmlns:a16="http://schemas.microsoft.com/office/drawing/2014/main" id="{A91B993D-3930-FD88-8288-57F34DC7A117}"/>
              </a:ext>
            </a:extLst>
          </p:cNvPr>
          <p:cNvSpPr txBox="1">
            <a:spLocks/>
          </p:cNvSpPr>
          <p:nvPr/>
        </p:nvSpPr>
        <p:spPr bwMode="auto">
          <a:xfrm>
            <a:off x="8760296" y="2333010"/>
            <a:ext cx="3047704" cy="17890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None/>
            </a:pPr>
            <a:r>
              <a:rPr lang="de-DE" b="1" dirty="0">
                <a:solidFill>
                  <a:srgbClr val="3B687F"/>
                </a:solidFill>
              </a:rPr>
              <a:t>Mapping der ESRS-Themen zu den VSME-</a:t>
            </a:r>
            <a:r>
              <a:rPr lang="de-DE" b="1" dirty="0" err="1">
                <a:solidFill>
                  <a:srgbClr val="3B687F"/>
                </a:solidFill>
              </a:rPr>
              <a:t>Angabepunkten</a:t>
            </a:r>
            <a:endParaRPr lang="de-DE" b="1" dirty="0">
              <a:solidFill>
                <a:srgbClr val="3B687F"/>
              </a:solidFill>
            </a:endParaRPr>
          </a:p>
          <a:p>
            <a:pPr marL="0" indent="0">
              <a:buNone/>
            </a:pPr>
            <a:r>
              <a:rPr lang="de-DE" dirty="0"/>
              <a:t>Prüfen Sie zunächst, welche Themen Sie im Rahmen der CSRD als wesentlich identifiziert haben. Anschließend vergleichen Sie diese Themen mit den Offenlegungen des VSME-Standards. Nutzen Sie dazu die Zuordnungstabelle auf der linken Seite. </a:t>
            </a:r>
          </a:p>
        </p:txBody>
      </p:sp>
      <p:sp>
        <p:nvSpPr>
          <p:cNvPr id="2" name="Rechteck 1">
            <a:extLst>
              <a:ext uri="{FF2B5EF4-FFF2-40B4-BE49-F238E27FC236}">
                <a16:creationId xmlns:a16="http://schemas.microsoft.com/office/drawing/2014/main" id="{9BB0A661-7393-B06F-B452-0CCA88352489}"/>
              </a:ext>
            </a:extLst>
          </p:cNvPr>
          <p:cNvSpPr/>
          <p:nvPr/>
        </p:nvSpPr>
        <p:spPr bwMode="auto">
          <a:xfrm>
            <a:off x="8760296" y="4896650"/>
            <a:ext cx="3047704" cy="1084199"/>
          </a:xfrm>
          <a:prstGeom prst="rect">
            <a:avLst/>
          </a:prstGeom>
          <a:solidFill>
            <a:srgbClr val="5E7D3F"/>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indent="0" algn="l">
              <a:buNone/>
            </a:pPr>
            <a:r>
              <a:rPr lang="de-DE" sz="1200" kern="0" dirty="0">
                <a:solidFill>
                  <a:schemeClr val="bg1"/>
                </a:solidFill>
              </a:rPr>
              <a:t>ALUBAY hat </a:t>
            </a:r>
            <a:r>
              <a:rPr lang="de-DE" sz="1200" dirty="0">
                <a:solidFill>
                  <a:schemeClr val="bg1"/>
                </a:solidFill>
              </a:rPr>
              <a:t>nach ESRS E1 Scope-1-Emissionen erfasst, kann also diese Kennzahl direkt für die entsprechende VSME-Angabe B3 übernehmen, da diese verpflichtend ist. </a:t>
            </a:r>
            <a:endParaRPr lang="de-DE" sz="1200" kern="0" dirty="0">
              <a:solidFill>
                <a:schemeClr val="bg1"/>
              </a:solidFill>
            </a:endParaRPr>
          </a:p>
        </p:txBody>
      </p:sp>
      <p:pic>
        <p:nvPicPr>
          <p:cNvPr id="3" name="Grafik 2" descr="Fabrik mit einfarbiger Füllung">
            <a:extLst>
              <a:ext uri="{FF2B5EF4-FFF2-40B4-BE49-F238E27FC236}">
                <a16:creationId xmlns:a16="http://schemas.microsoft.com/office/drawing/2014/main" id="{1F28AF26-7387-5CE2-A2BC-3569794D0B0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299682">
            <a:off x="11509556" y="4592086"/>
            <a:ext cx="460862" cy="460862"/>
          </a:xfrm>
          <a:prstGeom prst="rect">
            <a:avLst/>
          </a:prstGeom>
        </p:spPr>
      </p:pic>
      <p:sp>
        <p:nvSpPr>
          <p:cNvPr id="12" name="Textfeld 11">
            <a:extLst>
              <a:ext uri="{FF2B5EF4-FFF2-40B4-BE49-F238E27FC236}">
                <a16:creationId xmlns:a16="http://schemas.microsoft.com/office/drawing/2014/main" id="{CA8DB0DD-199F-38FF-BE98-6DC244660DA0}"/>
              </a:ext>
            </a:extLst>
          </p:cNvPr>
          <p:cNvSpPr txBox="1"/>
          <p:nvPr/>
        </p:nvSpPr>
        <p:spPr>
          <a:xfrm>
            <a:off x="8661721" y="1243061"/>
            <a:ext cx="3244853" cy="461665"/>
          </a:xfrm>
          <a:custGeom>
            <a:avLst/>
            <a:gdLst>
              <a:gd name="connsiteX0" fmla="*/ 0 w 3244853"/>
              <a:gd name="connsiteY0" fmla="*/ 0 h 461665"/>
              <a:gd name="connsiteX1" fmla="*/ 681419 w 3244853"/>
              <a:gd name="connsiteY1" fmla="*/ 0 h 461665"/>
              <a:gd name="connsiteX2" fmla="*/ 1395287 w 3244853"/>
              <a:gd name="connsiteY2" fmla="*/ 0 h 461665"/>
              <a:gd name="connsiteX3" fmla="*/ 2044257 w 3244853"/>
              <a:gd name="connsiteY3" fmla="*/ 0 h 461665"/>
              <a:gd name="connsiteX4" fmla="*/ 2628331 w 3244853"/>
              <a:gd name="connsiteY4" fmla="*/ 0 h 461665"/>
              <a:gd name="connsiteX5" fmla="*/ 3244853 w 3244853"/>
              <a:gd name="connsiteY5" fmla="*/ 0 h 461665"/>
              <a:gd name="connsiteX6" fmla="*/ 3244853 w 3244853"/>
              <a:gd name="connsiteY6" fmla="*/ 461665 h 461665"/>
              <a:gd name="connsiteX7" fmla="*/ 2660779 w 3244853"/>
              <a:gd name="connsiteY7" fmla="*/ 461665 h 461665"/>
              <a:gd name="connsiteX8" fmla="*/ 2109154 w 3244853"/>
              <a:gd name="connsiteY8" fmla="*/ 461665 h 461665"/>
              <a:gd name="connsiteX9" fmla="*/ 1427735 w 3244853"/>
              <a:gd name="connsiteY9" fmla="*/ 461665 h 461665"/>
              <a:gd name="connsiteX10" fmla="*/ 843662 w 3244853"/>
              <a:gd name="connsiteY10" fmla="*/ 461665 h 461665"/>
              <a:gd name="connsiteX11" fmla="*/ 0 w 3244853"/>
              <a:gd name="connsiteY11" fmla="*/ 461665 h 461665"/>
              <a:gd name="connsiteX12" fmla="*/ 0 w 3244853"/>
              <a:gd name="connsiteY12" fmla="*/ 0 h 461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44853" h="461665" extrusionOk="0">
                <a:moveTo>
                  <a:pt x="0" y="0"/>
                </a:moveTo>
                <a:cubicBezTo>
                  <a:pt x="200837" y="-6312"/>
                  <a:pt x="500814" y="17252"/>
                  <a:pt x="681419" y="0"/>
                </a:cubicBezTo>
                <a:cubicBezTo>
                  <a:pt x="862024" y="-17252"/>
                  <a:pt x="1075745" y="-33302"/>
                  <a:pt x="1395287" y="0"/>
                </a:cubicBezTo>
                <a:cubicBezTo>
                  <a:pt x="1714829" y="33302"/>
                  <a:pt x="1787537" y="-24795"/>
                  <a:pt x="2044257" y="0"/>
                </a:cubicBezTo>
                <a:cubicBezTo>
                  <a:pt x="2300977" y="24795"/>
                  <a:pt x="2380475" y="9872"/>
                  <a:pt x="2628331" y="0"/>
                </a:cubicBezTo>
                <a:cubicBezTo>
                  <a:pt x="2876187" y="-9872"/>
                  <a:pt x="3100953" y="-8996"/>
                  <a:pt x="3244853" y="0"/>
                </a:cubicBezTo>
                <a:cubicBezTo>
                  <a:pt x="3244038" y="230075"/>
                  <a:pt x="3261343" y="289760"/>
                  <a:pt x="3244853" y="461665"/>
                </a:cubicBezTo>
                <a:cubicBezTo>
                  <a:pt x="2972353" y="456859"/>
                  <a:pt x="2795196" y="461922"/>
                  <a:pt x="2660779" y="461665"/>
                </a:cubicBezTo>
                <a:cubicBezTo>
                  <a:pt x="2526362" y="461408"/>
                  <a:pt x="2289417" y="485191"/>
                  <a:pt x="2109154" y="461665"/>
                </a:cubicBezTo>
                <a:cubicBezTo>
                  <a:pt x="1928891" y="438139"/>
                  <a:pt x="1730710" y="476787"/>
                  <a:pt x="1427735" y="461665"/>
                </a:cubicBezTo>
                <a:cubicBezTo>
                  <a:pt x="1124760" y="446543"/>
                  <a:pt x="1030287" y="470232"/>
                  <a:pt x="843662" y="461665"/>
                </a:cubicBezTo>
                <a:cubicBezTo>
                  <a:pt x="657037" y="453098"/>
                  <a:pt x="361156" y="439694"/>
                  <a:pt x="0" y="461665"/>
                </a:cubicBezTo>
                <a:cubicBezTo>
                  <a:pt x="-18521" y="265946"/>
                  <a:pt x="4983" y="157548"/>
                  <a:pt x="0" y="0"/>
                </a:cubicBezTo>
                <a:close/>
              </a:path>
            </a:pathLst>
          </a:custGeom>
          <a:noFill/>
          <a:ln w="19050">
            <a:solidFill>
              <a:srgbClr val="FF0000"/>
            </a:solidFill>
            <a:extLst>
              <a:ext uri="{C807C97D-BFC1-408E-A445-0C87EB9F89A2}">
                <ask:lineSketchStyleProps xmlns:ask="http://schemas.microsoft.com/office/drawing/2018/sketchyshapes" sd="1124184483">
                  <a:prstGeom prst="rect">
                    <a:avLst/>
                  </a:prstGeom>
                  <ask:type>
                    <ask:lineSketchFreehand/>
                  </ask:type>
                </ask:lineSketchStyleProps>
              </a:ext>
            </a:extLst>
          </a:ln>
        </p:spPr>
        <p:txBody>
          <a:bodyPr wrap="square" rtlCol="0">
            <a:spAutoFit/>
          </a:bodyPr>
          <a:lstStyle/>
          <a:p>
            <a:pPr algn="l"/>
            <a:r>
              <a:rPr lang="de-DE" sz="1200" b="1" i="1" dirty="0"/>
              <a:t>Ausgangslage</a:t>
            </a:r>
            <a:r>
              <a:rPr lang="de-DE" sz="1200" i="1" dirty="0"/>
              <a:t>: Sie haben bereits eine CSRD-Wesentlichkeitsanalyse vorliegen. </a:t>
            </a:r>
          </a:p>
        </p:txBody>
      </p:sp>
    </p:spTree>
    <p:extLst>
      <p:ext uri="{BB962C8B-B14F-4D97-AF65-F5344CB8AC3E}">
        <p14:creationId xmlns:p14="http://schemas.microsoft.com/office/powerpoint/2010/main" val="2738078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9D8E7D-95D2-5D80-3404-CBCF05041C68}"/>
              </a:ext>
            </a:extLst>
          </p:cNvPr>
          <p:cNvSpPr>
            <a:spLocks noGrp="1"/>
          </p:cNvSpPr>
          <p:nvPr>
            <p:ph type="title"/>
          </p:nvPr>
        </p:nvSpPr>
        <p:spPr/>
        <p:txBody>
          <a:bodyPr/>
          <a:lstStyle/>
          <a:p>
            <a:r>
              <a:rPr lang="de-DE"/>
              <a:t>Daten sammeln &amp; Informationen zusammentragen</a:t>
            </a:r>
          </a:p>
        </p:txBody>
      </p:sp>
      <p:sp>
        <p:nvSpPr>
          <p:cNvPr id="3" name="Inhaltsplatzhalter 2">
            <a:extLst>
              <a:ext uri="{FF2B5EF4-FFF2-40B4-BE49-F238E27FC236}">
                <a16:creationId xmlns:a16="http://schemas.microsoft.com/office/drawing/2014/main" id="{81F7BABF-2753-8644-35C4-F62865E62EE2}"/>
              </a:ext>
            </a:extLst>
          </p:cNvPr>
          <p:cNvSpPr>
            <a:spLocks noGrp="1"/>
          </p:cNvSpPr>
          <p:nvPr>
            <p:ph idx="1"/>
          </p:nvPr>
        </p:nvSpPr>
        <p:spPr>
          <a:xfrm>
            <a:off x="551384" y="1628776"/>
            <a:ext cx="4896544" cy="4697413"/>
          </a:xfrm>
        </p:spPr>
        <p:txBody>
          <a:bodyPr/>
          <a:lstStyle/>
          <a:p>
            <a:pPr marL="0" indent="0">
              <a:buNone/>
            </a:pPr>
            <a:r>
              <a:rPr lang="de-DE" dirty="0"/>
              <a:t>Ob mit oder ohne Wesentlichkeitsanalyse: Nachdem klar ist, welche Daten für den VSME-Bericht erforderlich sind, sollte die nun folgende Datenerhebung systematisch organisiert werden. Legen Sie für jeden Datenpunkt fest, wer im Unternehmen verantwortlich ist und aus welcher Quelle die Information stammt. Ein Tipp: "Start </a:t>
            </a:r>
            <a:r>
              <a:rPr lang="de-DE" dirty="0" err="1"/>
              <a:t>where</a:t>
            </a:r>
            <a:r>
              <a:rPr lang="de-DE" dirty="0"/>
              <a:t> </a:t>
            </a:r>
            <a:r>
              <a:rPr lang="de-DE" dirty="0" err="1"/>
              <a:t>you</a:t>
            </a:r>
            <a:r>
              <a:rPr lang="de-DE" dirty="0"/>
              <a:t> </a:t>
            </a:r>
            <a:r>
              <a:rPr lang="de-DE" dirty="0" err="1"/>
              <a:t>are</a:t>
            </a:r>
            <a:r>
              <a:rPr lang="de-DE" dirty="0"/>
              <a:t>“ – nutzen Sie vorhandene Daten und Prozesse, statt alles neu zu erfinden. Der Jahresbericht umfasst meist auch VSME-relevante Kennzahlen wie Rechtsform, Umsatz, </a:t>
            </a:r>
            <a:r>
              <a:rPr lang="de-DE" dirty="0" err="1"/>
              <a:t>Mitarbeitendenzahl</a:t>
            </a:r>
            <a:r>
              <a:rPr lang="de-DE" dirty="0"/>
              <a:t>, Arbeitsunfälle, Fluktuation etc.</a:t>
            </a:r>
          </a:p>
          <a:p>
            <a:pPr marL="0" indent="0">
              <a:buNone/>
            </a:pPr>
            <a:r>
              <a:rPr lang="de-DE" dirty="0"/>
              <a:t>Für Angaben aus der Lieferkette – etwa zu Arbeitsbedingungen oder Emissionen – sollten Sie frühzeitig standardisierte Abfragen an Ihre Partner senden. Alle Daten sollten zentral gesammelt und nachvollziehbar dokumentiert werden, z. B. mit einer einfachen Excel-Vorlage oder einem gemeinsamen Ablagesystem. So sichern Sie Konsistenz, sparen Zeit bei Rückfragen und schaffen eine gute Basis für künftige Berichtsjahre.</a:t>
            </a:r>
          </a:p>
        </p:txBody>
      </p:sp>
      <p:sp>
        <p:nvSpPr>
          <p:cNvPr id="4" name="Foliennummernplatzhalter 3">
            <a:extLst>
              <a:ext uri="{FF2B5EF4-FFF2-40B4-BE49-F238E27FC236}">
                <a16:creationId xmlns:a16="http://schemas.microsoft.com/office/drawing/2014/main" id="{7EFB6E40-4014-A536-A68F-B98ADC93A0E9}"/>
              </a:ext>
            </a:extLst>
          </p:cNvPr>
          <p:cNvSpPr>
            <a:spLocks noGrp="1"/>
          </p:cNvSpPr>
          <p:nvPr>
            <p:ph type="sldNum" sz="quarter" idx="4"/>
          </p:nvPr>
        </p:nvSpPr>
        <p:spPr/>
        <p:txBody>
          <a:bodyPr/>
          <a:lstStyle/>
          <a:p>
            <a:fld id="{894680D0-7A83-433A-9719-C4143F27F647}" type="slidenum">
              <a:rPr lang="de-DE" smtClean="0"/>
              <a:pPr/>
              <a:t>14</a:t>
            </a:fld>
            <a:endParaRPr lang="de-DE"/>
          </a:p>
        </p:txBody>
      </p:sp>
      <p:sp>
        <p:nvSpPr>
          <p:cNvPr id="5" name="Fußzeilenplatzhalter 4">
            <a:extLst>
              <a:ext uri="{FF2B5EF4-FFF2-40B4-BE49-F238E27FC236}">
                <a16:creationId xmlns:a16="http://schemas.microsoft.com/office/drawing/2014/main" id="{4669FC2E-AC5B-C6B3-7398-00DDFFBB57E7}"/>
              </a:ext>
            </a:extLst>
          </p:cNvPr>
          <p:cNvSpPr>
            <a:spLocks noGrp="1"/>
          </p:cNvSpPr>
          <p:nvPr>
            <p:ph type="ftr"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
        <p:nvSpPr>
          <p:cNvPr id="6" name="Rechteck 5">
            <a:extLst>
              <a:ext uri="{FF2B5EF4-FFF2-40B4-BE49-F238E27FC236}">
                <a16:creationId xmlns:a16="http://schemas.microsoft.com/office/drawing/2014/main" id="{5AD807A9-6981-DC67-CBEC-6C727B7280CB}"/>
              </a:ext>
            </a:extLst>
          </p:cNvPr>
          <p:cNvSpPr/>
          <p:nvPr/>
        </p:nvSpPr>
        <p:spPr bwMode="auto">
          <a:xfrm>
            <a:off x="5622513" y="1393331"/>
            <a:ext cx="6185487" cy="5125439"/>
          </a:xfrm>
          <a:prstGeom prst="rect">
            <a:avLst/>
          </a:prstGeom>
          <a:noFill/>
          <a:ln w="12700"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mj-lt"/>
                <a:ea typeface="ＭＳ Ｐゴシック" charset="-128"/>
                <a:cs typeface="+mn-cs"/>
              </a:rPr>
              <a:t>Checkliste </a:t>
            </a:r>
            <a:r>
              <a:rPr kumimoji="0" lang="de-DE" sz="1200" b="0" i="0" u="none" strike="noStrike" kern="1200" cap="none" spc="0" normalizeH="0" baseline="0" noProof="0" dirty="0">
                <a:ln>
                  <a:noFill/>
                </a:ln>
                <a:solidFill>
                  <a:srgbClr val="000000"/>
                </a:solidFill>
                <a:effectLst/>
                <a:uLnTx/>
                <a:uFillTx/>
                <a:latin typeface="+mj-lt"/>
                <a:ea typeface="ＭＳ Ｐゴシック" charset="-128"/>
                <a:cs typeface="+mn-cs"/>
              </a:rPr>
              <a:t> </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dirty="0">
                <a:solidFill>
                  <a:schemeClr val="tx1"/>
                </a:solidFill>
                <a:latin typeface="+mj-lt"/>
              </a:rPr>
              <a:t>Entwickeln Sie ein </a:t>
            </a:r>
            <a:r>
              <a:rPr lang="de-DE" sz="1200" b="1" dirty="0">
                <a:solidFill>
                  <a:schemeClr val="tx1"/>
                </a:solidFill>
                <a:latin typeface="+mj-lt"/>
              </a:rPr>
              <a:t>strukturiertes System </a:t>
            </a:r>
            <a:r>
              <a:rPr lang="de-DE" sz="1200" dirty="0">
                <a:solidFill>
                  <a:schemeClr val="tx1"/>
                </a:solidFill>
                <a:latin typeface="+mj-lt"/>
              </a:rPr>
              <a:t>zur Erfassung relevanter ESG-Daten und schaffen Sie einen zentralen (digitalen) Ort, an dem Sie globale ESG-Unternehmensdaten zusammentragen. Zum Beispiel </a:t>
            </a:r>
            <a:r>
              <a:rPr lang="de-DE" sz="1200" dirty="0" err="1">
                <a:solidFill>
                  <a:schemeClr val="tx1"/>
                </a:solidFill>
                <a:latin typeface="+mj-lt"/>
              </a:rPr>
              <a:t>SharePoints</a:t>
            </a:r>
            <a:r>
              <a:rPr lang="de-DE" sz="1200" dirty="0">
                <a:solidFill>
                  <a:schemeClr val="tx1"/>
                </a:solidFill>
                <a:latin typeface="+mj-lt"/>
              </a:rPr>
              <a:t>, Teams oder ESG-Softwarelösungen können hier eine gute Lösung sein. </a:t>
            </a:r>
            <a:r>
              <a:rPr lang="de-DE" sz="1200" dirty="0">
                <a:latin typeface="+mj-lt"/>
              </a:rPr>
              <a:t>Auch die EFRAG hat eine Excel-Vorlage zur systematischen Datenerhebung veröffentlicht (bislang auf englisch verfügbar) (</a:t>
            </a:r>
            <a:r>
              <a:rPr lang="de-DE" sz="1200" dirty="0">
                <a:latin typeface="+mj-lt"/>
                <a:hlinkClick r:id="rId3"/>
              </a:rPr>
              <a:t>Link zum EFRAG Template</a:t>
            </a:r>
            <a:r>
              <a:rPr lang="de-DE" sz="1200" dirty="0">
                <a:latin typeface="+mj-lt"/>
              </a:rPr>
              <a:t>). </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b="1" dirty="0">
                <a:solidFill>
                  <a:schemeClr val="tx1"/>
                </a:solidFill>
                <a:latin typeface="+mj-lt"/>
              </a:rPr>
              <a:t>Datenerhebung: </a:t>
            </a:r>
            <a:r>
              <a:rPr lang="de-DE" sz="1200" dirty="0">
                <a:solidFill>
                  <a:schemeClr val="tx1"/>
                </a:solidFill>
                <a:latin typeface="+mj-lt"/>
              </a:rPr>
              <a:t>Nutzen Sie falls vorhanden, bestehende Managementsysteme z.B. Umwelt-, Qualitäts-, Arbeitssicherheitsmanagementsysteme wie EMAS oder ISO-Normen oder andere Systeme wie das Energiemanagement, Einkauf etc. um Daten zeitsparend zu erheben. Erfassen Sie Umweltkennzahlen (z. B. Energieverbrauch, Emissionen), soziale Indikatoren (z. B. </a:t>
            </a:r>
            <a:r>
              <a:rPr lang="de-DE" sz="1200" dirty="0" err="1">
                <a:solidFill>
                  <a:schemeClr val="tx1"/>
                </a:solidFill>
                <a:latin typeface="+mj-lt"/>
              </a:rPr>
              <a:t>Mitarbeitendenvielfalt</a:t>
            </a:r>
            <a:r>
              <a:rPr lang="de-DE" sz="1200" dirty="0">
                <a:solidFill>
                  <a:schemeClr val="tx1"/>
                </a:solidFill>
                <a:latin typeface="+mj-lt"/>
              </a:rPr>
              <a:t>, Schulungen) und </a:t>
            </a:r>
            <a:r>
              <a:rPr lang="de-DE" sz="1200" dirty="0" err="1">
                <a:solidFill>
                  <a:schemeClr val="tx1"/>
                </a:solidFill>
                <a:latin typeface="+mj-lt"/>
              </a:rPr>
              <a:t>Governance</a:t>
            </a:r>
            <a:r>
              <a:rPr lang="de-DE" sz="1200" dirty="0">
                <a:solidFill>
                  <a:schemeClr val="tx1"/>
                </a:solidFill>
                <a:latin typeface="+mj-lt"/>
              </a:rPr>
              <a:t>-Themen (z. B. Verhaltenskodizes) direkt in der Struktur des Berichts gemäß VSME Basic-Modul (und ggf. </a:t>
            </a:r>
            <a:r>
              <a:rPr lang="de-DE" sz="1200" dirty="0" err="1">
                <a:solidFill>
                  <a:schemeClr val="tx1"/>
                </a:solidFill>
                <a:latin typeface="+mj-lt"/>
              </a:rPr>
              <a:t>Comprehensive</a:t>
            </a:r>
            <a:r>
              <a:rPr lang="de-DE" sz="1200" dirty="0">
                <a:solidFill>
                  <a:schemeClr val="tx1"/>
                </a:solidFill>
                <a:latin typeface="+mj-lt"/>
              </a:rPr>
              <a:t>-Modul)</a:t>
            </a:r>
            <a:r>
              <a:rPr lang="de-DE" sz="1200" dirty="0">
                <a:latin typeface="+mj-lt"/>
              </a:rPr>
              <a:t> (</a:t>
            </a:r>
            <a:r>
              <a:rPr lang="de-DE" sz="1200" dirty="0">
                <a:latin typeface="+mj-lt"/>
                <a:hlinkClick r:id="rId4"/>
              </a:rPr>
              <a:t>Excel-Handreichung</a:t>
            </a:r>
            <a:r>
              <a:rPr lang="de-DE" sz="1200" dirty="0">
                <a:latin typeface="+mj-lt"/>
              </a:rPr>
              <a:t>)</a:t>
            </a:r>
            <a:r>
              <a:rPr lang="de-DE" sz="1200" dirty="0">
                <a:solidFill>
                  <a:schemeClr val="tx1"/>
                </a:solidFill>
                <a:latin typeface="+mj-lt"/>
              </a:rPr>
              <a:t>. </a:t>
            </a:r>
          </a:p>
          <a:p>
            <a:pPr marL="193675" marR="0" lvl="0" indent="-193675" algn="l" defTabSz="1219170" rtl="0" eaLnBrk="1" fontAlgn="base" latinLnBrk="0" hangingPunct="1">
              <a:lnSpc>
                <a:spcPct val="100000"/>
              </a:lnSpc>
              <a:spcBef>
                <a:spcPts val="600"/>
              </a:spcBef>
              <a:spcAft>
                <a:spcPts val="600"/>
              </a:spcAft>
              <a:buClr>
                <a:srgbClr val="000000"/>
              </a:buClr>
              <a:buSzTx/>
              <a:buFont typeface="Courier New" panose="02070309020205020404" pitchFamily="49" charset="0"/>
              <a:buChar char="□"/>
              <a:tabLst/>
              <a:defRPr/>
            </a:pP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Sie können teilweise auf </a:t>
            </a:r>
            <a:r>
              <a:rPr kumimoji="0" lang="de-DE" sz="1200" b="1" i="0" u="none" strike="noStrike" kern="0" cap="none" spc="0" normalizeH="0" baseline="0" noProof="0" dirty="0">
                <a:ln>
                  <a:noFill/>
                </a:ln>
                <a:solidFill>
                  <a:srgbClr val="000000"/>
                </a:solidFill>
                <a:effectLst/>
                <a:uLnTx/>
                <a:uFillTx/>
                <a:latin typeface="Arial"/>
                <a:ea typeface="ＭＳ Ｐゴシック"/>
                <a:cs typeface="+mn-cs"/>
              </a:rPr>
              <a:t>Proxys und Branchendurchschnitte </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zurückgreifen. Dies betrifft zum Beispiel Klimadaten des Deutschen Wetterdienstes. Für Emissionsfaktoren eignen sich Datenbanken, das BAFA verfügt beispielweise über Emissionsdaten zu fossilen Energieträgern, die jährlich aktualisiert werden.</a:t>
            </a:r>
          </a:p>
          <a:p>
            <a:pPr marL="193675" indent="-193675" algn="l" defTabSz="1219170" eaLnBrk="1" hangingPunct="1">
              <a:spcBef>
                <a:spcPts val="600"/>
              </a:spcBef>
              <a:spcAft>
                <a:spcPts val="600"/>
              </a:spcAft>
              <a:buClr>
                <a:srgbClr val="000000"/>
              </a:buClr>
              <a:buFont typeface="Courier New" panose="02070309020205020404" pitchFamily="49" charset="0"/>
              <a:buChar char="□"/>
              <a:defRPr/>
            </a:pPr>
            <a:r>
              <a:rPr lang="de-DE" sz="1200" kern="0" dirty="0">
                <a:solidFill>
                  <a:srgbClr val="000000"/>
                </a:solidFill>
                <a:latin typeface="Arial"/>
                <a:ea typeface="ＭＳ Ｐゴシック"/>
              </a:rPr>
              <a:t>Falls Sie im Unternehmen bereits einen </a:t>
            </a:r>
            <a:r>
              <a:rPr lang="de-DE" sz="1200" b="1" kern="0" dirty="0">
                <a:solidFill>
                  <a:srgbClr val="000000"/>
                </a:solidFill>
                <a:latin typeface="Arial"/>
                <a:ea typeface="ＭＳ Ｐゴシック"/>
              </a:rPr>
              <a:t>Finanzbericht </a:t>
            </a:r>
            <a:r>
              <a:rPr lang="de-DE" sz="1200" kern="0" dirty="0">
                <a:solidFill>
                  <a:srgbClr val="000000"/>
                </a:solidFill>
                <a:latin typeface="Arial"/>
                <a:ea typeface="ＭＳ Ｐゴシック"/>
              </a:rPr>
              <a:t>erstellen, sollte der Nachhaltigkeitsbericht in einer konsistenten Zeitspanne zum Finanzbericht erstellt werden.</a:t>
            </a:r>
            <a:endParaRPr lang="de-DE" sz="1200" dirty="0">
              <a:solidFill>
                <a:schemeClr val="tx1"/>
              </a:solidFill>
              <a:latin typeface="+mj-lt"/>
            </a:endParaRPr>
          </a:p>
          <a:p>
            <a:pPr marL="193675" indent="-193675" algn="l" defTabSz="1219170" eaLnBrk="1" hangingPunct="1">
              <a:spcBef>
                <a:spcPts val="600"/>
              </a:spcBef>
              <a:spcAft>
                <a:spcPts val="600"/>
              </a:spcAft>
              <a:buClr>
                <a:srgbClr val="000000"/>
              </a:buClr>
              <a:buFont typeface="Courier New" panose="02070309020205020404" pitchFamily="49" charset="0"/>
              <a:buChar char="□"/>
              <a:defRPr/>
            </a:pPr>
            <a:r>
              <a:rPr lang="de-DE" sz="1200" dirty="0">
                <a:solidFill>
                  <a:schemeClr val="tx1"/>
                </a:solidFill>
                <a:latin typeface="+mj-lt"/>
              </a:rPr>
              <a:t>Halten Sie die Datenquellen, das Datum, den Erfassungszeitraum und ggf. Besonderheiten zur Interpretation nachvollziehbar fest.</a:t>
            </a:r>
            <a:r>
              <a:rPr lang="de-DE" sz="1200" kern="0" dirty="0">
                <a:solidFill>
                  <a:srgbClr val="000000"/>
                </a:solidFill>
                <a:latin typeface="Arial"/>
                <a:ea typeface="ＭＳ Ｐゴシック"/>
              </a:rPr>
              <a:t> </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Hinterfragen Sie </a:t>
            </a:r>
            <a:r>
              <a:rPr lang="de-DE" sz="1200" kern="0" dirty="0">
                <a:solidFill>
                  <a:srgbClr val="000000"/>
                </a:solidFill>
                <a:latin typeface="Arial"/>
                <a:ea typeface="ＭＳ Ｐゴシック"/>
              </a:rPr>
              <a:t>stetig den Prozess der </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Datenerfassung uns ergreifen Sie ggf. Verbesserungen!</a:t>
            </a:r>
          </a:p>
        </p:txBody>
      </p:sp>
      <p:sp>
        <p:nvSpPr>
          <p:cNvPr id="8" name="Sprechblase: rechteckig mit abgerundeten Ecken 3">
            <a:extLst>
              <a:ext uri="{FF2B5EF4-FFF2-40B4-BE49-F238E27FC236}">
                <a16:creationId xmlns:a16="http://schemas.microsoft.com/office/drawing/2014/main" id="{7319EA2F-D786-ABB4-739F-F8C625ED009C}"/>
              </a:ext>
            </a:extLst>
          </p:cNvPr>
          <p:cNvSpPr/>
          <p:nvPr/>
        </p:nvSpPr>
        <p:spPr>
          <a:xfrm>
            <a:off x="520815" y="5085184"/>
            <a:ext cx="4927113" cy="1169603"/>
          </a:xfrm>
          <a:prstGeom prst="wedgeRoundRectCallout">
            <a:avLst>
              <a:gd name="adj1" fmla="val 14398"/>
              <a:gd name="adj2" fmla="val -79524"/>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de-DE" sz="1200" b="1" kern="0">
                <a:solidFill>
                  <a:schemeClr val="tx1"/>
                </a:solidFill>
                <a:latin typeface="+mj-lt"/>
              </a:rPr>
              <a:t>Tipp: </a:t>
            </a:r>
            <a:r>
              <a:rPr lang="de-DE" sz="1200" kern="0">
                <a:solidFill>
                  <a:schemeClr val="tx1"/>
                </a:solidFill>
                <a:latin typeface="+mj-lt"/>
              </a:rPr>
              <a:t>Nutzen Sie den VSME nicht nur zur Berichterstattung, sondern als Chance, Ihre ESG-Strategie zu schärfen: Definieren Sie zu den in diesem Schritt gesammelten Kennzahlen langfristige Ziele, identifizieren Sie nächste Schritte zur Verbesserung und integrieren Sie bestehende Nachhaltigkeitsinitiativen in den Bericht.</a:t>
            </a:r>
          </a:p>
        </p:txBody>
      </p:sp>
      <p:pic>
        <p:nvPicPr>
          <p:cNvPr id="9" name="Grafik 8">
            <a:extLst>
              <a:ext uri="{FF2B5EF4-FFF2-40B4-BE49-F238E27FC236}">
                <a16:creationId xmlns:a16="http://schemas.microsoft.com/office/drawing/2014/main" id="{9185AFC9-EBD5-9300-F5BC-BC95C6078FE1}"/>
              </a:ext>
            </a:extLst>
          </p:cNvPr>
          <p:cNvPicPr>
            <a:picLocks noChangeAspect="1"/>
          </p:cNvPicPr>
          <p:nvPr/>
        </p:nvPicPr>
        <p:blipFill>
          <a:blip r:embed="rId5"/>
          <a:stretch>
            <a:fillRect/>
          </a:stretch>
        </p:blipFill>
        <p:spPr>
          <a:xfrm>
            <a:off x="11395881" y="1164378"/>
            <a:ext cx="645991" cy="766176"/>
          </a:xfrm>
          <a:prstGeom prst="rect">
            <a:avLst/>
          </a:prstGeom>
        </p:spPr>
      </p:pic>
    </p:spTree>
    <p:extLst>
      <p:ext uri="{BB962C8B-B14F-4D97-AF65-F5344CB8AC3E}">
        <p14:creationId xmlns:p14="http://schemas.microsoft.com/office/powerpoint/2010/main" val="2294463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18A3B1-45E3-5368-306B-EA8225060AA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5C545FC1-BBD5-6B5E-586C-5C7F150EA1DF}"/>
              </a:ext>
            </a:extLst>
          </p:cNvPr>
          <p:cNvSpPr>
            <a:spLocks noGrp="1"/>
          </p:cNvSpPr>
          <p:nvPr>
            <p:ph type="title"/>
          </p:nvPr>
        </p:nvSpPr>
        <p:spPr/>
        <p:txBody>
          <a:bodyPr/>
          <a:lstStyle/>
          <a:p>
            <a:r>
              <a:rPr lang="de-DE" dirty="0"/>
              <a:t>Systematische Datenerfassung – </a:t>
            </a:r>
            <a:r>
              <a:rPr lang="de-DE" i="1" dirty="0"/>
              <a:t>Beispiel Emissionen </a:t>
            </a:r>
          </a:p>
        </p:txBody>
      </p:sp>
      <p:graphicFrame>
        <p:nvGraphicFramePr>
          <p:cNvPr id="8" name="Tabelle 8">
            <a:extLst>
              <a:ext uri="{FF2B5EF4-FFF2-40B4-BE49-F238E27FC236}">
                <a16:creationId xmlns:a16="http://schemas.microsoft.com/office/drawing/2014/main" id="{B804CB92-F195-F044-4BBB-50BD8FAE11FE}"/>
              </a:ext>
            </a:extLst>
          </p:cNvPr>
          <p:cNvGraphicFramePr>
            <a:graphicFrameLocks noGrp="1"/>
          </p:cNvGraphicFramePr>
          <p:nvPr>
            <p:ph idx="1"/>
            <p:extLst>
              <p:ext uri="{D42A27DB-BD31-4B8C-83A1-F6EECF244321}">
                <p14:modId xmlns:p14="http://schemas.microsoft.com/office/powerpoint/2010/main" val="3471068302"/>
              </p:ext>
            </p:extLst>
          </p:nvPr>
        </p:nvGraphicFramePr>
        <p:xfrm>
          <a:off x="550863" y="1628775"/>
          <a:ext cx="11256960" cy="3772102"/>
        </p:xfrm>
        <a:graphic>
          <a:graphicData uri="http://schemas.openxmlformats.org/drawingml/2006/table">
            <a:tbl>
              <a:tblPr firstRow="1" bandRow="1">
                <a:tableStyleId>{5C22544A-7EE6-4342-B048-85BDC9FD1C3A}</a:tableStyleId>
              </a:tblPr>
              <a:tblGrid>
                <a:gridCol w="1044182">
                  <a:extLst>
                    <a:ext uri="{9D8B030D-6E8A-4147-A177-3AD203B41FA5}">
                      <a16:colId xmlns:a16="http://schemas.microsoft.com/office/drawing/2014/main" val="835564908"/>
                    </a:ext>
                  </a:extLst>
                </a:gridCol>
                <a:gridCol w="4770934">
                  <a:extLst>
                    <a:ext uri="{9D8B030D-6E8A-4147-A177-3AD203B41FA5}">
                      <a16:colId xmlns:a16="http://schemas.microsoft.com/office/drawing/2014/main" val="3323429545"/>
                    </a:ext>
                  </a:extLst>
                </a:gridCol>
                <a:gridCol w="1789100">
                  <a:extLst>
                    <a:ext uri="{9D8B030D-6E8A-4147-A177-3AD203B41FA5}">
                      <a16:colId xmlns:a16="http://schemas.microsoft.com/office/drawing/2014/main" val="2219497888"/>
                    </a:ext>
                  </a:extLst>
                </a:gridCol>
                <a:gridCol w="1714554">
                  <a:extLst>
                    <a:ext uri="{9D8B030D-6E8A-4147-A177-3AD203B41FA5}">
                      <a16:colId xmlns:a16="http://schemas.microsoft.com/office/drawing/2014/main" val="2418401308"/>
                    </a:ext>
                  </a:extLst>
                </a:gridCol>
                <a:gridCol w="1938190">
                  <a:extLst>
                    <a:ext uri="{9D8B030D-6E8A-4147-A177-3AD203B41FA5}">
                      <a16:colId xmlns:a16="http://schemas.microsoft.com/office/drawing/2014/main" val="2836484298"/>
                    </a:ext>
                  </a:extLst>
                </a:gridCol>
              </a:tblGrid>
              <a:tr h="492642">
                <a:tc>
                  <a:txBody>
                    <a:bodyPr/>
                    <a:lstStyle/>
                    <a:p>
                      <a:pPr algn="ctr"/>
                      <a:r>
                        <a:rPr lang="de-DE" sz="1200">
                          <a:solidFill>
                            <a:schemeClr val="bg1"/>
                          </a:solidFill>
                        </a:rPr>
                        <a:t>Kennzahl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B687F"/>
                    </a:solidFill>
                  </a:tcPr>
                </a:tc>
                <a:tc>
                  <a:txBody>
                    <a:bodyPr/>
                    <a:lstStyle/>
                    <a:p>
                      <a:pPr algn="ctr"/>
                      <a:r>
                        <a:rPr lang="de-DE" sz="1200">
                          <a:solidFill>
                            <a:schemeClr val="bg1"/>
                          </a:solidFill>
                        </a:rPr>
                        <a:t>Beschreibung der Kennzahl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B687F"/>
                    </a:solidFill>
                  </a:tcPr>
                </a:tc>
                <a:tc>
                  <a:txBody>
                    <a:bodyPr/>
                    <a:lstStyle/>
                    <a:p>
                      <a:pPr algn="ctr"/>
                      <a:r>
                        <a:rPr lang="de-DE" sz="1200">
                          <a:solidFill>
                            <a:schemeClr val="bg1"/>
                          </a:solidFill>
                        </a:rPr>
                        <a:t>Erfassung (Jahr 20xx)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B687F"/>
                    </a:solidFill>
                  </a:tcPr>
                </a:tc>
                <a:tc>
                  <a:txBody>
                    <a:bodyPr/>
                    <a:lstStyle/>
                    <a:p>
                      <a:pPr algn="ctr"/>
                      <a:r>
                        <a:rPr lang="de-DE" sz="1200">
                          <a:solidFill>
                            <a:schemeClr val="bg1"/>
                          </a:solidFill>
                        </a:rPr>
                        <a:t>Zuständigkeit: wer erfasst die Kennzahl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B687F"/>
                    </a:solidFill>
                  </a:tcPr>
                </a:tc>
                <a:tc>
                  <a:txBody>
                    <a:bodyPr/>
                    <a:lstStyle/>
                    <a:p>
                      <a:pPr algn="ctr"/>
                      <a:r>
                        <a:rPr lang="de-DE" sz="1200" b="1" kern="1200">
                          <a:solidFill>
                            <a:schemeClr val="bg1"/>
                          </a:solidFill>
                          <a:latin typeface="+mn-lt"/>
                          <a:ea typeface="+mn-ea"/>
                          <a:cs typeface="+mn-cs"/>
                        </a:rPr>
                        <a:t>Kommentar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B687F"/>
                    </a:solidFill>
                  </a:tcPr>
                </a:tc>
                <a:extLst>
                  <a:ext uri="{0D108BD9-81ED-4DB2-BD59-A6C34878D82A}">
                    <a16:rowId xmlns:a16="http://schemas.microsoft.com/office/drawing/2014/main" val="784974005"/>
                  </a:ext>
                </a:extLst>
              </a:tr>
              <a:tr h="1184491">
                <a:tc>
                  <a:txBody>
                    <a:bodyPr/>
                    <a:lstStyle/>
                    <a:p>
                      <a:r>
                        <a:rPr lang="de-DE" sz="1200">
                          <a:solidFill>
                            <a:schemeClr val="tx1">
                              <a:lumMod val="95000"/>
                              <a:lumOff val="5000"/>
                            </a:schemeClr>
                          </a:solidFill>
                        </a:rPr>
                        <a:t>Scope-1- Emissionen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a:t>Scope 1-Emissionen: direkte Emissionen (Eigen- oder Fremddaten) (tCO2-eq)</a:t>
                      </a:r>
                      <a:endParaRPr lang="de-DE" sz="120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a:solidFill>
                            <a:schemeClr val="tx1">
                              <a:lumMod val="95000"/>
                              <a:lumOff val="5000"/>
                            </a:schemeClr>
                          </a:solidFill>
                        </a:rPr>
                        <a:t>x t CO</a:t>
                      </a:r>
                      <a:r>
                        <a:rPr lang="de-DE" sz="1200" baseline="-25000">
                          <a:solidFill>
                            <a:schemeClr val="tx1">
                              <a:lumMod val="95000"/>
                              <a:lumOff val="5000"/>
                            </a:schemeClr>
                          </a:solidFill>
                        </a:rPr>
                        <a:t>2e</a:t>
                      </a:r>
                      <a:r>
                        <a:rPr lang="de-DE" sz="1200">
                          <a:solidFill>
                            <a:schemeClr val="tx1">
                              <a:lumMod val="95000"/>
                              <a:lumOff val="5000"/>
                            </a:schemeClr>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a:solidFill>
                            <a:schemeClr val="tx1">
                              <a:lumMod val="95000"/>
                              <a:lumOff val="5000"/>
                            </a:schemeClr>
                          </a:solidFill>
                        </a:rPr>
                        <a:t>Hausmeister, Facility Management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a:solidFill>
                            <a:schemeClr val="tx1">
                              <a:lumMod val="95000"/>
                              <a:lumOff val="5000"/>
                            </a:schemeClr>
                          </a:solidFill>
                        </a:rPr>
                        <a:t>Hausverwaltung einbinden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81443785"/>
                  </a:ext>
                </a:extLst>
              </a:tr>
              <a:tr h="1272009">
                <a:tc>
                  <a:txBody>
                    <a:bodyPr/>
                    <a:lstStyle/>
                    <a:p>
                      <a:r>
                        <a:rPr lang="de-DE" sz="1200">
                          <a:solidFill>
                            <a:schemeClr val="tx1">
                              <a:lumMod val="95000"/>
                              <a:lumOff val="5000"/>
                            </a:schemeClr>
                          </a:solidFill>
                        </a:rPr>
                        <a:t>Scope-2- Emissionen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a:solidFill>
                            <a:schemeClr val="tx1">
                              <a:lumMod val="95000"/>
                              <a:lumOff val="5000"/>
                            </a:schemeClr>
                          </a:solidFill>
                        </a:rPr>
                        <a:t>Scope-2-Emissionen: indirekte, standortbasierte Emissionen (eingekaufte Energie) (tCO2-eq)</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DE" sz="120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DE" sz="120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DE" sz="120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74984816"/>
                  </a:ext>
                </a:extLst>
              </a:tr>
              <a:tr h="615866">
                <a:tc>
                  <a:txBody>
                    <a:bodyPr/>
                    <a:lstStyle/>
                    <a:p>
                      <a:r>
                        <a:rPr lang="de-DE" sz="1200">
                          <a:solidFill>
                            <a:schemeClr val="tx1">
                              <a:lumMod val="95000"/>
                              <a:lumOff val="5000"/>
                            </a:schemeClr>
                          </a:solidFill>
                        </a:rPr>
                        <a:t>Scope-3- Emissionen </a:t>
                      </a:r>
                      <a:r>
                        <a:rPr lang="de-DE" sz="1200" i="1">
                          <a:solidFill>
                            <a:schemeClr val="tx1">
                              <a:lumMod val="95000"/>
                              <a:lumOff val="5000"/>
                            </a:schemeClr>
                          </a:solidFill>
                        </a:rPr>
                        <a:t>(Comprehensive Module)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de-DE" sz="1200">
                          <a:solidFill>
                            <a:schemeClr val="tx1">
                              <a:lumMod val="95000"/>
                              <a:lumOff val="5000"/>
                            </a:schemeClr>
                          </a:solidFill>
                        </a:rPr>
                        <a:t>Vor- und nachgelagerte Emissionen aus der Wertschöpfungskette.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DE" sz="120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DE" sz="120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de-DE" sz="120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34345027"/>
                  </a:ext>
                </a:extLst>
              </a:tr>
            </a:tbl>
          </a:graphicData>
        </a:graphic>
      </p:graphicFrame>
      <p:sp>
        <p:nvSpPr>
          <p:cNvPr id="5" name="Foliennummernplatzhalter 4">
            <a:extLst>
              <a:ext uri="{FF2B5EF4-FFF2-40B4-BE49-F238E27FC236}">
                <a16:creationId xmlns:a16="http://schemas.microsoft.com/office/drawing/2014/main" id="{8E18B5DA-6CD4-F629-0968-383834B33A87}"/>
              </a:ext>
            </a:extLst>
          </p:cNvPr>
          <p:cNvSpPr>
            <a:spLocks noGrp="1"/>
          </p:cNvSpPr>
          <p:nvPr>
            <p:ph type="sldNum" sz="quarter" idx="4"/>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smtClean="0">
                <a:ln>
                  <a:noFill/>
                </a:ln>
                <a:solidFill>
                  <a:srgbClr val="3B687F"/>
                </a:solidFill>
                <a:effectLst/>
                <a:uLnTx/>
                <a:uFillTx/>
                <a:latin typeface="Arial" charset="0"/>
                <a:ea typeface="ＭＳ Ｐゴシック"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15</a:t>
            </a:fld>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
        <p:nvSpPr>
          <p:cNvPr id="3" name="Fußzeilenplatzhalter 3">
            <a:extLst>
              <a:ext uri="{FF2B5EF4-FFF2-40B4-BE49-F238E27FC236}">
                <a16:creationId xmlns:a16="http://schemas.microsoft.com/office/drawing/2014/main" id="{29DA718C-F8AB-5D15-65B0-73C7851C99C2}"/>
              </a:ext>
            </a:extLst>
          </p:cNvPr>
          <p:cNvSpPr>
            <a:spLocks noGrp="1"/>
          </p:cNvSpPr>
          <p:nvPr>
            <p:ph type="ftr"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
        <p:nvSpPr>
          <p:cNvPr id="6" name="Inhaltsplatzhalter 8">
            <a:extLst>
              <a:ext uri="{FF2B5EF4-FFF2-40B4-BE49-F238E27FC236}">
                <a16:creationId xmlns:a16="http://schemas.microsoft.com/office/drawing/2014/main" id="{08676E98-4566-27CC-23F8-C526A634C747}"/>
              </a:ext>
            </a:extLst>
          </p:cNvPr>
          <p:cNvSpPr txBox="1">
            <a:spLocks/>
          </p:cNvSpPr>
          <p:nvPr/>
        </p:nvSpPr>
        <p:spPr bwMode="auto">
          <a:xfrm>
            <a:off x="6312024" y="2852936"/>
            <a:ext cx="5495976" cy="3456384"/>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marR="0" lvl="0" indent="0" algn="l" defTabSz="914400" rtl="0" eaLnBrk="1" fontAlgn="base" latinLnBrk="0" hangingPunct="1">
              <a:lnSpc>
                <a:spcPts val="1600"/>
              </a:lnSpc>
              <a:spcBef>
                <a:spcPts val="800"/>
              </a:spcBef>
              <a:spcAft>
                <a:spcPct val="0"/>
              </a:spcAft>
              <a:buClr>
                <a:srgbClr val="000000"/>
              </a:buClr>
              <a:buSzTx/>
              <a:buFontTx/>
              <a:buNone/>
              <a:tabLst/>
              <a:defRPr/>
            </a:pPr>
            <a:r>
              <a:rPr kumimoji="0" lang="de-DE" sz="1200" b="1" i="0" u="sng" strike="noStrike" kern="0" cap="none" spc="0" normalizeH="0" baseline="0" noProof="0" dirty="0">
                <a:ln>
                  <a:noFill/>
                </a:ln>
                <a:solidFill>
                  <a:srgbClr val="000000"/>
                </a:solidFill>
                <a:effectLst/>
                <a:uLnTx/>
                <a:uFillTx/>
                <a:latin typeface="Arial"/>
                <a:ea typeface="ＭＳ Ｐゴシック"/>
                <a:cs typeface="Arial"/>
              </a:rPr>
              <a:t>Grundlegende Qualitätsanforderungen im VSME:</a:t>
            </a:r>
          </a:p>
          <a:p>
            <a:pPr marL="265113" marR="0" lvl="0" indent="-265113" algn="l" defTabSz="914400" rtl="0" eaLnBrk="1" fontAlgn="base" latinLnBrk="0" hangingPunct="1">
              <a:lnSpc>
                <a:spcPts val="1600"/>
              </a:lnSpc>
              <a:spcBef>
                <a:spcPts val="0"/>
              </a:spcBef>
              <a:spcAft>
                <a:spcPct val="0"/>
              </a:spcAft>
              <a:buClr>
                <a:srgbClr val="000000"/>
              </a:buClr>
              <a:buSzTx/>
              <a:buFontTx/>
              <a:buChar char="•"/>
              <a:tabLst/>
              <a:defRPr/>
            </a:pPr>
            <a:r>
              <a:rPr kumimoji="0" lang="de-DE" sz="1200" b="1" i="0" u="none" strike="noStrike" kern="0" cap="none" spc="0" normalizeH="0" baseline="0" noProof="0" dirty="0">
                <a:ln>
                  <a:noFill/>
                </a:ln>
                <a:solidFill>
                  <a:srgbClr val="000000"/>
                </a:solidFill>
                <a:effectLst/>
                <a:uLnTx/>
                <a:uFillTx/>
                <a:latin typeface="Arial"/>
                <a:ea typeface="ＭＳ Ｐゴシック"/>
                <a:cs typeface="Arial"/>
              </a:rPr>
              <a:t>Relevanz: </a:t>
            </a:r>
            <a:r>
              <a:rPr kumimoji="0" lang="de-DE" sz="1200" b="0" i="0" u="none" strike="noStrike" kern="0" cap="none" spc="0" normalizeH="0" baseline="0" noProof="0" dirty="0">
                <a:ln>
                  <a:noFill/>
                </a:ln>
                <a:solidFill>
                  <a:srgbClr val="000000"/>
                </a:solidFill>
                <a:effectLst/>
                <a:uLnTx/>
                <a:uFillTx/>
                <a:latin typeface="Arial"/>
                <a:ea typeface="ＭＳ Ｐゴシック"/>
                <a:cs typeface="Arial"/>
              </a:rPr>
              <a:t>Wird als gegeben angesehen, sofern das Thema bei der Wesentlichkeitsanalyse oder dem „</a:t>
            </a:r>
            <a:r>
              <a:rPr kumimoji="0" lang="de-DE" sz="1200" b="0" i="0" u="none" strike="noStrike" kern="0" cap="none" spc="0" normalizeH="0" baseline="0" noProof="0" dirty="0" err="1">
                <a:ln>
                  <a:noFill/>
                </a:ln>
                <a:solidFill>
                  <a:srgbClr val="000000"/>
                </a:solidFill>
                <a:effectLst/>
                <a:uLnTx/>
                <a:uFillTx/>
                <a:latin typeface="Arial"/>
                <a:ea typeface="ＭＳ Ｐゴシック"/>
                <a:cs typeface="Arial"/>
              </a:rPr>
              <a:t>if</a:t>
            </a:r>
            <a:r>
              <a:rPr kumimoji="0" lang="de-DE" sz="1200" b="0" i="0" u="none" strike="noStrike" kern="0" cap="none" spc="0" normalizeH="0" baseline="0" noProof="0" dirty="0">
                <a:ln>
                  <a:noFill/>
                </a:ln>
                <a:solidFill>
                  <a:srgbClr val="000000"/>
                </a:solidFill>
                <a:effectLst/>
                <a:uLnTx/>
                <a:uFillTx/>
                <a:latin typeface="Arial"/>
                <a:ea typeface="ＭＳ Ｐゴシック"/>
                <a:cs typeface="Arial"/>
              </a:rPr>
              <a:t> </a:t>
            </a:r>
            <a:r>
              <a:rPr kumimoji="0" lang="de-DE" sz="1200" b="0" i="0" u="none" strike="noStrike" kern="0" cap="none" spc="0" normalizeH="0" baseline="0" noProof="0" dirty="0" err="1">
                <a:ln>
                  <a:noFill/>
                </a:ln>
                <a:solidFill>
                  <a:srgbClr val="000000"/>
                </a:solidFill>
                <a:effectLst/>
                <a:uLnTx/>
                <a:uFillTx/>
                <a:latin typeface="Arial"/>
                <a:ea typeface="ＭＳ Ｐゴシック"/>
                <a:cs typeface="Arial"/>
              </a:rPr>
              <a:t>applicable</a:t>
            </a:r>
            <a:r>
              <a:rPr kumimoji="0" lang="de-DE" sz="1200" b="0" i="0" u="none" strike="noStrike" kern="0" cap="none" spc="0" normalizeH="0" baseline="0" noProof="0" dirty="0">
                <a:ln>
                  <a:noFill/>
                </a:ln>
                <a:solidFill>
                  <a:srgbClr val="000000"/>
                </a:solidFill>
                <a:effectLst/>
                <a:uLnTx/>
                <a:uFillTx/>
                <a:latin typeface="Arial"/>
                <a:ea typeface="ＭＳ Ｐゴシック"/>
                <a:cs typeface="Arial"/>
              </a:rPr>
              <a:t> -Prinzip“ als bedeutend eingestuft wurde. </a:t>
            </a:r>
            <a:endParaRPr kumimoji="0" lang="de-DE" sz="1200" b="1" i="0" u="none" strike="noStrike" kern="0" cap="none" spc="0" normalizeH="0" baseline="0" noProof="0" dirty="0">
              <a:ln>
                <a:noFill/>
              </a:ln>
              <a:solidFill>
                <a:srgbClr val="000000"/>
              </a:solidFill>
              <a:effectLst/>
              <a:uLnTx/>
              <a:uFillTx/>
              <a:latin typeface="Arial"/>
              <a:ea typeface="ＭＳ Ｐゴシック"/>
              <a:cs typeface="+mn-cs"/>
            </a:endParaRPr>
          </a:p>
          <a:p>
            <a:pPr marL="265113" marR="0" lvl="0" indent="-265113" algn="l" defTabSz="914400" rtl="0" eaLnBrk="1" fontAlgn="base" latinLnBrk="0" hangingPunct="1">
              <a:lnSpc>
                <a:spcPts val="1600"/>
              </a:lnSpc>
              <a:spcBef>
                <a:spcPts val="0"/>
              </a:spcBef>
              <a:spcAft>
                <a:spcPct val="0"/>
              </a:spcAft>
              <a:buClr>
                <a:srgbClr val="000000"/>
              </a:buClr>
              <a:buSzTx/>
              <a:buFontTx/>
              <a:buChar char="•"/>
              <a:tabLst/>
              <a:defRPr/>
            </a:pPr>
            <a:r>
              <a:rPr kumimoji="0" lang="de-DE" sz="1200" b="1" i="0" u="none" strike="noStrike" kern="0" cap="none" spc="0" normalizeH="0" baseline="0" noProof="0" dirty="0">
                <a:ln>
                  <a:noFill/>
                </a:ln>
                <a:solidFill>
                  <a:srgbClr val="000000"/>
                </a:solidFill>
                <a:effectLst/>
                <a:uLnTx/>
                <a:uFillTx/>
                <a:latin typeface="Arial"/>
                <a:ea typeface="ＭＳ Ｐゴシック"/>
                <a:cs typeface="Arial"/>
              </a:rPr>
              <a:t>Wahrheitsgetreue Darstellung: </a:t>
            </a:r>
            <a:r>
              <a:rPr kumimoji="0" lang="de-DE" sz="1200" b="0" i="0" u="none" strike="noStrike" kern="0" cap="none" spc="0" normalizeH="0" baseline="0" noProof="0" dirty="0">
                <a:ln>
                  <a:noFill/>
                </a:ln>
                <a:solidFill>
                  <a:srgbClr val="000000"/>
                </a:solidFill>
                <a:effectLst/>
                <a:uLnTx/>
                <a:uFillTx/>
                <a:latin typeface="Arial"/>
                <a:ea typeface="ＭＳ Ｐゴシック"/>
                <a:cs typeface="Arial"/>
              </a:rPr>
              <a:t>Voraussetzung dafür ist die </a:t>
            </a:r>
            <a:r>
              <a:rPr kumimoji="0" lang="de-DE" sz="1200" b="1" i="1" u="none" strike="noStrike" kern="0" cap="none" spc="0" normalizeH="0" baseline="0" noProof="0" dirty="0">
                <a:ln>
                  <a:noFill/>
                </a:ln>
                <a:solidFill>
                  <a:srgbClr val="000000"/>
                </a:solidFill>
                <a:effectLst/>
                <a:uLnTx/>
                <a:uFillTx/>
                <a:latin typeface="Arial"/>
                <a:ea typeface="ＭＳ Ｐゴシック"/>
                <a:cs typeface="Arial"/>
              </a:rPr>
              <a:t>Vollständigkeit</a:t>
            </a:r>
            <a:r>
              <a:rPr kumimoji="0" lang="de-DE" sz="1200" b="0" i="1" u="none" strike="noStrike" kern="0" cap="none" spc="0" normalizeH="0" baseline="0" noProof="0" dirty="0">
                <a:ln>
                  <a:noFill/>
                </a:ln>
                <a:solidFill>
                  <a:srgbClr val="000000"/>
                </a:solidFill>
                <a:effectLst/>
                <a:uLnTx/>
                <a:uFillTx/>
                <a:latin typeface="Arial"/>
                <a:ea typeface="ＭＳ Ｐゴシック"/>
                <a:cs typeface="Arial"/>
              </a:rPr>
              <a:t> </a:t>
            </a:r>
            <a:r>
              <a:rPr kumimoji="0" lang="de-DE" sz="1200" b="0" i="0" u="none" strike="noStrike" kern="0" cap="none" spc="0" normalizeH="0" baseline="0" noProof="0" dirty="0">
                <a:ln>
                  <a:noFill/>
                </a:ln>
                <a:solidFill>
                  <a:srgbClr val="000000"/>
                </a:solidFill>
                <a:effectLst/>
                <a:uLnTx/>
                <a:uFillTx/>
                <a:latin typeface="Arial"/>
                <a:ea typeface="ＭＳ Ｐゴシック"/>
                <a:cs typeface="Arial"/>
              </a:rPr>
              <a:t>(Nachvollziehbarkeit der Auswirkungen, Risiken und Chancen), die </a:t>
            </a:r>
            <a:r>
              <a:rPr kumimoji="0" lang="de-DE" sz="1200" b="1" i="1" u="none" strike="noStrike" kern="0" cap="none" spc="0" normalizeH="0" baseline="0" noProof="0" dirty="0">
                <a:ln>
                  <a:noFill/>
                </a:ln>
                <a:solidFill>
                  <a:srgbClr val="000000"/>
                </a:solidFill>
                <a:effectLst/>
                <a:uLnTx/>
                <a:uFillTx/>
                <a:latin typeface="Arial"/>
                <a:ea typeface="ＭＳ Ｐゴシック"/>
                <a:cs typeface="Arial"/>
              </a:rPr>
              <a:t>Neutralität</a:t>
            </a:r>
            <a:r>
              <a:rPr kumimoji="0" lang="de-DE" sz="1200" b="0" i="0" u="none" strike="noStrike" kern="0" cap="none" spc="0" normalizeH="0" baseline="0" noProof="0" dirty="0">
                <a:ln>
                  <a:noFill/>
                </a:ln>
                <a:solidFill>
                  <a:srgbClr val="000000"/>
                </a:solidFill>
                <a:effectLst/>
                <a:uLnTx/>
                <a:uFillTx/>
                <a:latin typeface="Arial"/>
                <a:ea typeface="ＭＳ Ｐゴシック"/>
                <a:cs typeface="Arial"/>
              </a:rPr>
              <a:t> (unvoreingenommene und ausgewogene Auswahl und Angabe von Informationen) und die </a:t>
            </a:r>
            <a:r>
              <a:rPr kumimoji="0" lang="de-DE" sz="1200" b="1" i="1" u="none" strike="noStrike" kern="0" cap="none" spc="0" normalizeH="0" baseline="0" noProof="0" dirty="0">
                <a:ln>
                  <a:noFill/>
                </a:ln>
                <a:solidFill>
                  <a:srgbClr val="000000"/>
                </a:solidFill>
                <a:effectLst/>
                <a:uLnTx/>
                <a:uFillTx/>
                <a:latin typeface="Arial"/>
                <a:ea typeface="ＭＳ Ｐゴシック"/>
                <a:cs typeface="Arial"/>
              </a:rPr>
              <a:t>Korrektheit</a:t>
            </a:r>
            <a:r>
              <a:rPr kumimoji="0" lang="de-DE" sz="1200" b="0" i="0" u="none" strike="noStrike" kern="0" cap="none" spc="0" normalizeH="0" baseline="0" noProof="0" dirty="0">
                <a:ln>
                  <a:noFill/>
                </a:ln>
                <a:solidFill>
                  <a:srgbClr val="000000"/>
                </a:solidFill>
                <a:effectLst/>
                <a:uLnTx/>
                <a:uFillTx/>
                <a:latin typeface="Arial"/>
                <a:ea typeface="ＭＳ Ｐゴシック"/>
                <a:cs typeface="Arial"/>
              </a:rPr>
              <a:t> (Fehlerfreiheit, Präzision, Kennzeichnung von Schätzungen/etc., Angemessenheit von Aussagen). </a:t>
            </a:r>
            <a:endParaRPr kumimoji="0" lang="de-DE" sz="1200" b="0" i="0" u="none" strike="noStrike" kern="0" cap="none" spc="0" normalizeH="0" baseline="0" noProof="0" dirty="0">
              <a:ln>
                <a:noFill/>
              </a:ln>
              <a:solidFill>
                <a:srgbClr val="000000"/>
              </a:solidFill>
              <a:effectLst/>
              <a:uLnTx/>
              <a:uFillTx/>
              <a:latin typeface="Arial"/>
              <a:ea typeface="ＭＳ Ｐゴシック"/>
              <a:cs typeface="+mn-cs"/>
            </a:endParaRPr>
          </a:p>
          <a:p>
            <a:pPr marL="265113" marR="0" lvl="0" indent="-265113" algn="l" defTabSz="914400" rtl="0" eaLnBrk="1" fontAlgn="base" latinLnBrk="0" hangingPunct="1">
              <a:lnSpc>
                <a:spcPts val="1600"/>
              </a:lnSpc>
              <a:spcBef>
                <a:spcPts val="0"/>
              </a:spcBef>
              <a:spcAft>
                <a:spcPct val="0"/>
              </a:spcAft>
              <a:buClr>
                <a:srgbClr val="000000"/>
              </a:buClr>
              <a:buSzTx/>
              <a:buFontTx/>
              <a:buChar char="•"/>
              <a:tabLst/>
              <a:defRPr/>
            </a:pPr>
            <a:r>
              <a:rPr kumimoji="0" lang="de-DE" sz="1200" b="1" i="0" u="none" strike="noStrike" kern="0" cap="none" spc="0" normalizeH="0" baseline="0" noProof="0" dirty="0">
                <a:ln>
                  <a:noFill/>
                </a:ln>
                <a:solidFill>
                  <a:srgbClr val="000000"/>
                </a:solidFill>
                <a:effectLst/>
                <a:uLnTx/>
                <a:uFillTx/>
                <a:latin typeface="Arial"/>
                <a:ea typeface="ＭＳ Ｐゴシック"/>
                <a:cs typeface="Arial"/>
              </a:rPr>
              <a:t>Vergleichbarkeit: </a:t>
            </a:r>
            <a:r>
              <a:rPr kumimoji="0" lang="de-DE" sz="1200" b="0" i="0" u="none" strike="noStrike" kern="0" cap="none" spc="0" normalizeH="0" baseline="0" noProof="0" dirty="0">
                <a:ln>
                  <a:noFill/>
                </a:ln>
                <a:solidFill>
                  <a:srgbClr val="000000"/>
                </a:solidFill>
                <a:effectLst/>
                <a:uLnTx/>
                <a:uFillTx/>
                <a:latin typeface="Arial"/>
                <a:ea typeface="ＭＳ Ｐゴシック"/>
                <a:cs typeface="Arial"/>
              </a:rPr>
              <a:t>Mit früher bereitgestellten Informationen oder Informationen anderer Unternehmen.</a:t>
            </a:r>
            <a:endParaRPr kumimoji="0" lang="de-DE" sz="1200" b="0" i="0" u="none" strike="noStrike" kern="0" cap="none" spc="0" normalizeH="0" baseline="0" noProof="0" dirty="0">
              <a:ln>
                <a:noFill/>
              </a:ln>
              <a:solidFill>
                <a:srgbClr val="000000"/>
              </a:solidFill>
              <a:effectLst/>
              <a:uLnTx/>
              <a:uFillTx/>
              <a:latin typeface="Arial"/>
              <a:ea typeface="ＭＳ Ｐゴシック"/>
              <a:cs typeface="+mn-cs"/>
            </a:endParaRPr>
          </a:p>
          <a:p>
            <a:pPr marL="265113" marR="0" lvl="0" indent="-265113" algn="l" defTabSz="914400" rtl="0" eaLnBrk="1" fontAlgn="base" latinLnBrk="0" hangingPunct="1">
              <a:lnSpc>
                <a:spcPts val="1600"/>
              </a:lnSpc>
              <a:spcBef>
                <a:spcPts val="0"/>
              </a:spcBef>
              <a:spcAft>
                <a:spcPct val="0"/>
              </a:spcAft>
              <a:buClr>
                <a:srgbClr val="000000"/>
              </a:buClr>
              <a:buSzTx/>
              <a:buFontTx/>
              <a:buChar char="•"/>
              <a:tabLst/>
              <a:defRPr/>
            </a:pPr>
            <a:r>
              <a:rPr kumimoji="0" lang="de-DE" sz="1200" b="1" i="0" u="none" strike="noStrike" kern="0" cap="none" spc="0" normalizeH="0" baseline="0" noProof="0" dirty="0">
                <a:ln>
                  <a:noFill/>
                </a:ln>
                <a:solidFill>
                  <a:srgbClr val="000000"/>
                </a:solidFill>
                <a:effectLst/>
                <a:uLnTx/>
                <a:uFillTx/>
                <a:latin typeface="Arial"/>
                <a:ea typeface="ＭＳ Ｐゴシック"/>
                <a:cs typeface="Arial"/>
              </a:rPr>
              <a:t>Überprüfbarkeit: </a:t>
            </a:r>
            <a:r>
              <a:rPr kumimoji="0" lang="de-DE" sz="1200" b="0" i="0" u="none" strike="noStrike" kern="0" cap="none" spc="0" normalizeH="0" baseline="0" noProof="0" dirty="0">
                <a:ln>
                  <a:noFill/>
                </a:ln>
                <a:solidFill>
                  <a:srgbClr val="000000"/>
                </a:solidFill>
                <a:effectLst/>
                <a:uLnTx/>
                <a:uFillTx/>
                <a:latin typeface="Arial"/>
                <a:ea typeface="ＭＳ Ｐゴシック"/>
                <a:cs typeface="Arial"/>
              </a:rPr>
              <a:t>Wahrheitsgetreue Darstellung muss objektiv nachvollziehbar und untermauert sein. </a:t>
            </a:r>
          </a:p>
          <a:p>
            <a:pPr marL="265113" marR="0" lvl="0" indent="-265113" algn="l" defTabSz="914400" rtl="0" eaLnBrk="1" fontAlgn="base" latinLnBrk="0" hangingPunct="1">
              <a:lnSpc>
                <a:spcPts val="1600"/>
              </a:lnSpc>
              <a:spcBef>
                <a:spcPts val="0"/>
              </a:spcBef>
              <a:spcAft>
                <a:spcPct val="0"/>
              </a:spcAft>
              <a:buClr>
                <a:srgbClr val="000000"/>
              </a:buClr>
              <a:buSzTx/>
              <a:buFontTx/>
              <a:buChar char="•"/>
              <a:tabLst/>
              <a:defRPr/>
            </a:pPr>
            <a:r>
              <a:rPr kumimoji="0" lang="de-DE" sz="1200" b="1" i="0" u="none" strike="noStrike" kern="0" cap="none" spc="0" normalizeH="0" baseline="0" noProof="0" dirty="0">
                <a:ln>
                  <a:noFill/>
                </a:ln>
                <a:solidFill>
                  <a:srgbClr val="000000"/>
                </a:solidFill>
                <a:effectLst/>
                <a:uLnTx/>
                <a:uFillTx/>
                <a:latin typeface="Arial"/>
                <a:ea typeface="ＭＳ Ｐゴシック"/>
                <a:cs typeface="Arial"/>
              </a:rPr>
              <a:t>Verständlichkeit: </a:t>
            </a:r>
            <a:r>
              <a:rPr kumimoji="0" lang="de-DE" sz="1200" b="0" i="0" u="none" strike="noStrike" kern="0" cap="none" spc="0" normalizeH="0" baseline="0" noProof="0" dirty="0">
                <a:ln>
                  <a:noFill/>
                </a:ln>
                <a:solidFill>
                  <a:srgbClr val="000000"/>
                </a:solidFill>
                <a:effectLst/>
                <a:uLnTx/>
                <a:uFillTx/>
                <a:latin typeface="Arial"/>
                <a:ea typeface="ＭＳ Ｐゴシック"/>
                <a:cs typeface="Arial"/>
              </a:rPr>
              <a:t>Klare und prägnante Darstellung sowie Vermeidung von Verallgemeinerungen oder Dopplungen. </a:t>
            </a:r>
          </a:p>
        </p:txBody>
      </p:sp>
    </p:spTree>
    <p:extLst>
      <p:ext uri="{BB962C8B-B14F-4D97-AF65-F5344CB8AC3E}">
        <p14:creationId xmlns:p14="http://schemas.microsoft.com/office/powerpoint/2010/main" val="36418923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CB3276-369C-3588-E207-EEDCD333413C}"/>
              </a:ext>
            </a:extLst>
          </p:cNvPr>
          <p:cNvSpPr>
            <a:spLocks noGrp="1"/>
          </p:cNvSpPr>
          <p:nvPr>
            <p:ph type="title"/>
          </p:nvPr>
        </p:nvSpPr>
        <p:spPr/>
        <p:txBody>
          <a:bodyPr/>
          <a:lstStyle/>
          <a:p>
            <a:r>
              <a:rPr lang="de-DE"/>
              <a:t>Berichterstattung nach VSME</a:t>
            </a:r>
          </a:p>
        </p:txBody>
      </p:sp>
      <p:sp>
        <p:nvSpPr>
          <p:cNvPr id="3" name="Inhaltsplatzhalter 2">
            <a:extLst>
              <a:ext uri="{FF2B5EF4-FFF2-40B4-BE49-F238E27FC236}">
                <a16:creationId xmlns:a16="http://schemas.microsoft.com/office/drawing/2014/main" id="{96A3D821-0365-D91C-F8C4-555E730D7E0C}"/>
              </a:ext>
            </a:extLst>
          </p:cNvPr>
          <p:cNvSpPr>
            <a:spLocks noGrp="1"/>
          </p:cNvSpPr>
          <p:nvPr>
            <p:ph idx="1"/>
          </p:nvPr>
        </p:nvSpPr>
        <p:spPr>
          <a:xfrm>
            <a:off x="551384" y="1628776"/>
            <a:ext cx="6157326" cy="4697413"/>
          </a:xfrm>
        </p:spPr>
        <p:txBody>
          <a:bodyPr/>
          <a:lstStyle/>
          <a:p>
            <a:pPr marL="0" indent="0">
              <a:lnSpc>
                <a:spcPct val="100000"/>
              </a:lnSpc>
              <a:spcBef>
                <a:spcPts val="533"/>
              </a:spcBef>
              <a:spcAft>
                <a:spcPts val="533"/>
              </a:spcAft>
              <a:buClrTx/>
              <a:buNone/>
              <a:tabLst>
                <a:tab pos="478355" algn="l"/>
              </a:tabLst>
              <a:defRPr/>
            </a:pPr>
            <a:r>
              <a:rPr lang="de-DE" kern="1200" dirty="0">
                <a:latin typeface="+mj-lt"/>
                <a:cs typeface="Arial" pitchFamily="34" charset="0"/>
              </a:rPr>
              <a:t>Nachdem Sie die nötigen Daten erhoben haben, erstellen Sie Ihren VSME-Bericht. Der Bericht kann eigenständig veröffentlicht oder freiwillig in den (Konzern-)Lagebericht integriert werden – eine Pflicht zur Integration besteht nicht. Eine bestimmte digitale Formatvorgabe (z. B. ESEF) ist beim VSME nicht erforderlich.</a:t>
            </a:r>
          </a:p>
          <a:p>
            <a:pPr marL="0" indent="0">
              <a:lnSpc>
                <a:spcPct val="100000"/>
              </a:lnSpc>
              <a:spcBef>
                <a:spcPts val="533"/>
              </a:spcBef>
              <a:spcAft>
                <a:spcPts val="533"/>
              </a:spcAft>
              <a:buClrTx/>
              <a:buNone/>
              <a:tabLst>
                <a:tab pos="478355" algn="l"/>
              </a:tabLst>
              <a:defRPr/>
            </a:pPr>
            <a:r>
              <a:rPr lang="de-DE" kern="1200" dirty="0">
                <a:latin typeface="+mj-lt"/>
                <a:cs typeface="Arial" pitchFamily="34" charset="0"/>
              </a:rPr>
              <a:t>Der VSME-Standard gibt vor, welche Inhalte berichtet werden sollen; zusätzliche Nachweise sind nicht verpflichtend. Eine externe Prüfung ist nicht vorgesehen. Sie können aber den Bericht z. B. von einem Branchenverband oder externen Dritten freiwillig prüfen lassen, um die Glaubwürdigkeit zu erhöhen. Der DNK wird ein kostenfreie Plausibilitätsprüfung zur Verfügung stellen (</a:t>
            </a:r>
            <a:r>
              <a:rPr lang="de-DE" sz="1200" dirty="0">
                <a:hlinkClick r:id="rId3">
                  <a:extLst>
                    <a:ext uri="{A12FA001-AC4F-418D-AE19-62706E023703}">
                      <ahyp:hlinkClr xmlns:ahyp="http://schemas.microsoft.com/office/drawing/2018/hyperlinkcolor" val="tx"/>
                    </a:ext>
                  </a:extLst>
                </a:hlinkClick>
              </a:rPr>
              <a:t>DNK-Plattform zur Berichterstattung</a:t>
            </a:r>
            <a:r>
              <a:rPr lang="de-DE" sz="1200" dirty="0"/>
              <a:t>)</a:t>
            </a:r>
            <a:r>
              <a:rPr lang="de-DE" kern="1200" dirty="0">
                <a:latin typeface="+mj-lt"/>
                <a:cs typeface="Arial" pitchFamily="34" charset="0"/>
              </a:rPr>
              <a:t>.</a:t>
            </a:r>
          </a:p>
          <a:p>
            <a:pPr marL="0" indent="0">
              <a:buNone/>
            </a:pPr>
            <a:r>
              <a:rPr lang="de-DE" dirty="0"/>
              <a:t>Mit Blick auf den Umfang des Berichts: Legen </a:t>
            </a:r>
            <a:r>
              <a:rPr lang="de-DE" kern="1200" dirty="0">
                <a:latin typeface="+mj-lt"/>
                <a:cs typeface="Arial" pitchFamily="34" charset="0"/>
              </a:rPr>
              <a:t>Sie den Fokus auf Prägnanz und Verständlichkeit statt auf Detailtiefe oder aufwändige Gestaltung.</a:t>
            </a:r>
          </a:p>
          <a:p>
            <a:pPr marL="0" indent="0">
              <a:buNone/>
            </a:pPr>
            <a:r>
              <a:rPr lang="de-DE" kern="1200" dirty="0">
                <a:latin typeface="+mj-lt"/>
                <a:cs typeface="Arial" pitchFamily="34" charset="0"/>
              </a:rPr>
              <a:t>Berichten Sie im Rahmen der modularen VSME-Struktur ausschließlich zu den für Ihr Unternehmen relevanten Themenfeldern.</a:t>
            </a:r>
          </a:p>
        </p:txBody>
      </p:sp>
      <p:sp>
        <p:nvSpPr>
          <p:cNvPr id="4" name="Foliennummernplatzhalter 3">
            <a:extLst>
              <a:ext uri="{FF2B5EF4-FFF2-40B4-BE49-F238E27FC236}">
                <a16:creationId xmlns:a16="http://schemas.microsoft.com/office/drawing/2014/main" id="{A78E399A-7C4E-CB22-AF62-B42D1B0B5866}"/>
              </a:ext>
            </a:extLst>
          </p:cNvPr>
          <p:cNvSpPr>
            <a:spLocks noGrp="1"/>
          </p:cNvSpPr>
          <p:nvPr>
            <p:ph type="sldNum" sz="quarter" idx="4"/>
          </p:nvPr>
        </p:nvSpPr>
        <p:spPr/>
        <p:txBody>
          <a:bodyPr/>
          <a:lstStyle/>
          <a:p>
            <a:fld id="{894680D0-7A83-433A-9719-C4143F27F647}" type="slidenum">
              <a:rPr lang="de-DE" smtClean="0"/>
              <a:pPr/>
              <a:t>16</a:t>
            </a:fld>
            <a:endParaRPr lang="de-DE"/>
          </a:p>
        </p:txBody>
      </p:sp>
      <p:sp>
        <p:nvSpPr>
          <p:cNvPr id="5" name="Fußzeilenplatzhalter 4">
            <a:extLst>
              <a:ext uri="{FF2B5EF4-FFF2-40B4-BE49-F238E27FC236}">
                <a16:creationId xmlns:a16="http://schemas.microsoft.com/office/drawing/2014/main" id="{55D31043-AE01-93B3-4DDA-B7D12BD4457C}"/>
              </a:ext>
            </a:extLst>
          </p:cNvPr>
          <p:cNvSpPr>
            <a:spLocks noGrp="1"/>
          </p:cNvSpPr>
          <p:nvPr>
            <p:ph type="ftr"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
        <p:nvSpPr>
          <p:cNvPr id="6" name="Rechteck 5">
            <a:extLst>
              <a:ext uri="{FF2B5EF4-FFF2-40B4-BE49-F238E27FC236}">
                <a16:creationId xmlns:a16="http://schemas.microsoft.com/office/drawing/2014/main" id="{8BA15F80-9EA4-4E2E-F967-635B1FE43036}"/>
              </a:ext>
            </a:extLst>
          </p:cNvPr>
          <p:cNvSpPr/>
          <p:nvPr/>
        </p:nvSpPr>
        <p:spPr bwMode="auto">
          <a:xfrm>
            <a:off x="7221894" y="1628776"/>
            <a:ext cx="4586106" cy="4064846"/>
          </a:xfrm>
          <a:prstGeom prst="rect">
            <a:avLst/>
          </a:prstGeom>
          <a:noFill/>
          <a:ln w="12700"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spcBef>
                <a:spcPct val="0"/>
              </a:spcBef>
              <a:spcAft>
                <a:spcPct val="0"/>
              </a:spcAft>
              <a:buClrTx/>
              <a:buSzTx/>
              <a:buFontTx/>
              <a:buNone/>
              <a:tabLst/>
              <a:defRPr/>
            </a:pPr>
            <a:r>
              <a:rPr kumimoji="0" lang="de-DE" sz="1200" b="1" i="0" u="none" strike="noStrike" kern="1200" cap="none" spc="0" normalizeH="0" baseline="0" noProof="0">
                <a:ln>
                  <a:noFill/>
                </a:ln>
                <a:solidFill>
                  <a:srgbClr val="000000"/>
                </a:solidFill>
                <a:effectLst/>
                <a:uLnTx/>
                <a:uFillTx/>
                <a:latin typeface="Arial" charset="0"/>
                <a:ea typeface="ＭＳ Ｐゴシック" charset="-128"/>
                <a:cs typeface="+mn-cs"/>
              </a:rPr>
              <a:t>Checkliste </a:t>
            </a:r>
            <a:r>
              <a:rPr kumimoji="0" lang="de-DE" sz="1200" b="0" i="0" u="none" strike="noStrike" kern="1200" cap="none" spc="0" normalizeH="0" baseline="0" noProof="0">
                <a:ln>
                  <a:noFill/>
                </a:ln>
                <a:solidFill>
                  <a:srgbClr val="000000"/>
                </a:solidFill>
                <a:effectLst/>
                <a:uLnTx/>
                <a:uFillTx/>
                <a:latin typeface="Arial" charset="0"/>
                <a:ea typeface="ＭＳ Ｐゴシック" charset="-128"/>
                <a:cs typeface="+mn-cs"/>
              </a:rPr>
              <a:t> </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a:latin typeface="+mj-lt"/>
                <a:ea typeface="+mn-ea"/>
              </a:rPr>
              <a:t>Erfassen und berichten Sie </a:t>
            </a:r>
            <a:r>
              <a:rPr lang="de-DE" sz="1200" b="1" kern="0">
                <a:latin typeface="+mj-lt"/>
                <a:ea typeface="+mn-ea"/>
              </a:rPr>
              <a:t>alle Themenbereiche                gemäß VSME-Standards</a:t>
            </a:r>
            <a:r>
              <a:rPr lang="de-DE" sz="1200" kern="0">
                <a:latin typeface="+mj-lt"/>
                <a:ea typeface="+mn-ea"/>
              </a:rPr>
              <a:t>. Wenden Sie konsequent das „Relevanzprinzip“ an, indem Sie nur zu tatsächlich relevanten Aspekten (wenn so vorgegeben) detaillierte Angaben machen. Stellen Sie dabei immer den Bezug zum Geschäftsmodell her!</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a:latin typeface="+mj-lt"/>
                <a:ea typeface="+mn-ea"/>
              </a:rPr>
              <a:t>Achten Sie auf eine </a:t>
            </a:r>
            <a:r>
              <a:rPr lang="de-DE" sz="1200" b="1" kern="0">
                <a:latin typeface="+mj-lt"/>
                <a:ea typeface="+mn-ea"/>
              </a:rPr>
              <a:t>klare, leserfreundliche Formulierung</a:t>
            </a:r>
            <a:r>
              <a:rPr lang="de-DE" sz="1200" kern="0">
                <a:latin typeface="+mj-lt"/>
                <a:ea typeface="+mn-ea"/>
              </a:rPr>
              <a:t>, die den Fokus auf Verständlichkeit statt Perfektion legt.</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a:latin typeface="+mj-lt"/>
                <a:ea typeface="+mn-ea"/>
              </a:rPr>
              <a:t>Achten Sie auf </a:t>
            </a:r>
            <a:r>
              <a:rPr lang="de-DE" sz="1200" b="1" kern="0">
                <a:latin typeface="+mj-lt"/>
                <a:ea typeface="+mn-ea"/>
              </a:rPr>
              <a:t>Konsistenz</a:t>
            </a:r>
            <a:r>
              <a:rPr lang="de-DE" sz="1200" kern="0">
                <a:latin typeface="+mj-lt"/>
                <a:ea typeface="+mn-ea"/>
              </a:rPr>
              <a:t> </a:t>
            </a:r>
            <a:r>
              <a:rPr lang="de-DE" sz="1200" b="1" kern="0">
                <a:latin typeface="+mj-lt"/>
                <a:ea typeface="+mn-ea"/>
              </a:rPr>
              <a:t>mit anderen Berichten </a:t>
            </a:r>
            <a:r>
              <a:rPr lang="de-DE" sz="1200" kern="0">
                <a:latin typeface="+mj-lt"/>
                <a:ea typeface="+mn-ea"/>
              </a:rPr>
              <a:t>(z. B. Lagebericht, Website, Umweltberichte).</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a:latin typeface="+mj-lt"/>
                <a:ea typeface="+mn-ea"/>
              </a:rPr>
              <a:t>Strukturieren Sie den Bericht so, dass alle wesentlichen Informationen zu Umwelt, Sozialem und Governance übersichtlich dargestellt werden. Nutzen Sie die gegebene </a:t>
            </a:r>
            <a:r>
              <a:rPr lang="de-DE" sz="1200" b="1" kern="0">
                <a:latin typeface="+mj-lt"/>
                <a:ea typeface="+mn-ea"/>
              </a:rPr>
              <a:t>Gliederung</a:t>
            </a:r>
            <a:r>
              <a:rPr lang="de-DE" sz="1200" kern="0">
                <a:latin typeface="+mj-lt"/>
                <a:ea typeface="+mn-ea"/>
              </a:rPr>
              <a:t>! Passen Sie Aufbau und Sprache gezielt an Ihre wichtigsten Zielgruppen an. </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a:latin typeface="+mj-lt"/>
                <a:ea typeface="+mn-ea"/>
              </a:rPr>
              <a:t>Holen Sie die </a:t>
            </a:r>
            <a:r>
              <a:rPr lang="de-DE" sz="1200" b="1" kern="0">
                <a:latin typeface="+mj-lt"/>
                <a:ea typeface="+mn-ea"/>
              </a:rPr>
              <a:t>interne Freigabe </a:t>
            </a:r>
            <a:r>
              <a:rPr lang="de-DE" sz="1200" kern="0">
                <a:latin typeface="+mj-lt"/>
                <a:ea typeface="+mn-ea"/>
              </a:rPr>
              <a:t>(z. B. durch Geschäftsleitung, Compliance etc.) ein, und bereiten Sie den Bericht als PDF oder für die Veröffentlichung auf der Website professionell auf.</a:t>
            </a:r>
            <a:endParaRPr lang="de-DE" sz="1200" kern="0">
              <a:highlight>
                <a:srgbClr val="FFFF00"/>
              </a:highlight>
              <a:latin typeface="+mj-lt"/>
              <a:ea typeface="+mn-ea"/>
            </a:endParaRPr>
          </a:p>
        </p:txBody>
      </p:sp>
      <p:sp>
        <p:nvSpPr>
          <p:cNvPr id="8" name="Sprechblase: rechteckig mit abgerundeten Ecken 3">
            <a:extLst>
              <a:ext uri="{FF2B5EF4-FFF2-40B4-BE49-F238E27FC236}">
                <a16:creationId xmlns:a16="http://schemas.microsoft.com/office/drawing/2014/main" id="{8E18A9EA-D2FA-E37F-5267-2ABD5D29D9C6}"/>
              </a:ext>
            </a:extLst>
          </p:cNvPr>
          <p:cNvSpPr/>
          <p:nvPr/>
        </p:nvSpPr>
        <p:spPr>
          <a:xfrm>
            <a:off x="525739" y="4703324"/>
            <a:ext cx="6208615" cy="1549126"/>
          </a:xfrm>
          <a:prstGeom prst="wedgeRoundRectCallout">
            <a:avLst>
              <a:gd name="adj1" fmla="val 15779"/>
              <a:gd name="adj2" fmla="val -66612"/>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l"/>
            <a:r>
              <a:rPr lang="de-DE" sz="1200" b="1" kern="0" dirty="0">
                <a:solidFill>
                  <a:schemeClr val="tx1"/>
                </a:solidFill>
                <a:latin typeface="+mj-lt"/>
              </a:rPr>
              <a:t>Tipp: </a:t>
            </a:r>
            <a:r>
              <a:rPr lang="de-DE" sz="1200" kern="0" dirty="0">
                <a:solidFill>
                  <a:srgbClr val="000000"/>
                </a:solidFill>
                <a:latin typeface="Arial"/>
                <a:ea typeface="ＭＳ Ｐゴシック"/>
              </a:rPr>
              <a:t>Falls Sie im Unternehmen bereits einen Finanzbericht erstellen, sollte der Nachhaltigkeitsbericht in einer konsistenten Zeitspanne zum Finanzbericht erstellt werden.</a:t>
            </a:r>
            <a:endParaRPr lang="de-DE" sz="1200" dirty="0">
              <a:solidFill>
                <a:schemeClr val="tx1"/>
              </a:solidFill>
              <a:latin typeface="+mj-lt"/>
            </a:endParaRPr>
          </a:p>
          <a:p>
            <a:pPr marL="0" lvl="1" algn="l">
              <a:buNone/>
            </a:pPr>
            <a:r>
              <a:rPr lang="de-DE" sz="1200" kern="0" dirty="0">
                <a:solidFill>
                  <a:schemeClr val="tx1"/>
                </a:solidFill>
              </a:rPr>
              <a:t>Legen Sie einen klaren Zeitplan für die nächste Berichtsaktualisierung fest, dokumentieren Sie alle relevanten Datenquellen sorgfältig und notieren Sie Verbesserungspotenziale sowie offene Punkte direkt im Bericht. So stellen Sie sicher, dass Ihr Reporting und Nachhaltigkeitsmanagement kontinuierlich verbessert wird.</a:t>
            </a:r>
          </a:p>
        </p:txBody>
      </p:sp>
      <p:pic>
        <p:nvPicPr>
          <p:cNvPr id="10" name="Grafik 9">
            <a:extLst>
              <a:ext uri="{FF2B5EF4-FFF2-40B4-BE49-F238E27FC236}">
                <a16:creationId xmlns:a16="http://schemas.microsoft.com/office/drawing/2014/main" id="{D1D37E1B-C593-14F2-8DC4-294260CD1606}"/>
              </a:ext>
            </a:extLst>
          </p:cNvPr>
          <p:cNvPicPr>
            <a:picLocks noChangeAspect="1"/>
          </p:cNvPicPr>
          <p:nvPr/>
        </p:nvPicPr>
        <p:blipFill>
          <a:blip r:embed="rId4"/>
          <a:stretch>
            <a:fillRect/>
          </a:stretch>
        </p:blipFill>
        <p:spPr>
          <a:xfrm>
            <a:off x="11395881" y="1164378"/>
            <a:ext cx="645991" cy="766176"/>
          </a:xfrm>
          <a:prstGeom prst="rect">
            <a:avLst/>
          </a:prstGeom>
        </p:spPr>
      </p:pic>
      <p:sp>
        <p:nvSpPr>
          <p:cNvPr id="11" name="Rechteck 10">
            <a:extLst>
              <a:ext uri="{FF2B5EF4-FFF2-40B4-BE49-F238E27FC236}">
                <a16:creationId xmlns:a16="http://schemas.microsoft.com/office/drawing/2014/main" id="{099EB2E4-1CD3-F8F8-5ECF-013BF97FC6DC}"/>
              </a:ext>
            </a:extLst>
          </p:cNvPr>
          <p:cNvSpPr/>
          <p:nvPr/>
        </p:nvSpPr>
        <p:spPr bwMode="auto">
          <a:xfrm>
            <a:off x="7221893" y="5872927"/>
            <a:ext cx="4586105" cy="500062"/>
          </a:xfrm>
          <a:prstGeom prst="rect">
            <a:avLst/>
          </a:prstGeom>
          <a:solidFill>
            <a:srgbClr val="5E7D3F"/>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200" kern="0">
                <a:solidFill>
                  <a:schemeClr val="bg1"/>
                </a:solidFill>
              </a:rPr>
              <a:t>ALUBAY nutzt Vorjahresinhalte als Ausgangspunkt, aber </a:t>
            </a:r>
            <a:br>
              <a:rPr lang="de-DE" sz="1200" kern="0">
                <a:solidFill>
                  <a:schemeClr val="bg1"/>
                </a:solidFill>
              </a:rPr>
            </a:br>
            <a:r>
              <a:rPr lang="de-DE" sz="1200" kern="0">
                <a:solidFill>
                  <a:schemeClr val="bg1"/>
                </a:solidFill>
              </a:rPr>
              <a:t>prüft diese auf Aktualität und Relevanz</a:t>
            </a:r>
            <a:r>
              <a:rPr lang="de-DE" sz="1200">
                <a:solidFill>
                  <a:schemeClr val="bg1"/>
                </a:solidFill>
              </a:rPr>
              <a:t>. </a:t>
            </a:r>
            <a:endParaRPr lang="de-DE" sz="1200" kern="0">
              <a:solidFill>
                <a:schemeClr val="bg1"/>
              </a:solidFill>
            </a:endParaRPr>
          </a:p>
        </p:txBody>
      </p:sp>
      <p:pic>
        <p:nvPicPr>
          <p:cNvPr id="12" name="Grafik 11" descr="Fabrik mit einfarbiger Füllung">
            <a:extLst>
              <a:ext uri="{FF2B5EF4-FFF2-40B4-BE49-F238E27FC236}">
                <a16:creationId xmlns:a16="http://schemas.microsoft.com/office/drawing/2014/main" id="{A40350AB-F15A-CBB9-C636-185B3FA4078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rot="1299682">
            <a:off x="11475502" y="5722803"/>
            <a:ext cx="460862" cy="460862"/>
          </a:xfrm>
          <a:prstGeom prst="rect">
            <a:avLst/>
          </a:prstGeom>
        </p:spPr>
      </p:pic>
    </p:spTree>
    <p:extLst>
      <p:ext uri="{BB962C8B-B14F-4D97-AF65-F5344CB8AC3E}">
        <p14:creationId xmlns:p14="http://schemas.microsoft.com/office/powerpoint/2010/main" val="2924084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5FAC7B-CE4F-35DD-3A34-A07BBBDB46DB}"/>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700BAC2-DDAF-5D6B-FD19-E73D52CB4F83}"/>
              </a:ext>
            </a:extLst>
          </p:cNvPr>
          <p:cNvSpPr>
            <a:spLocks noGrp="1"/>
          </p:cNvSpPr>
          <p:nvPr>
            <p:ph type="title"/>
          </p:nvPr>
        </p:nvSpPr>
        <p:spPr/>
        <p:txBody>
          <a:bodyPr/>
          <a:lstStyle/>
          <a:p>
            <a:r>
              <a:rPr lang="de-DE"/>
              <a:t>Nachhaltigkeitskommunikation</a:t>
            </a:r>
          </a:p>
        </p:txBody>
      </p:sp>
      <p:sp>
        <p:nvSpPr>
          <p:cNvPr id="3" name="Inhaltsplatzhalter 2">
            <a:extLst>
              <a:ext uri="{FF2B5EF4-FFF2-40B4-BE49-F238E27FC236}">
                <a16:creationId xmlns:a16="http://schemas.microsoft.com/office/drawing/2014/main" id="{9795FC94-E771-2EA0-1909-21BE5B9B7948}"/>
              </a:ext>
            </a:extLst>
          </p:cNvPr>
          <p:cNvSpPr>
            <a:spLocks noGrp="1"/>
          </p:cNvSpPr>
          <p:nvPr>
            <p:ph idx="1"/>
          </p:nvPr>
        </p:nvSpPr>
        <p:spPr>
          <a:xfrm>
            <a:off x="551384" y="1628776"/>
            <a:ext cx="7014298" cy="4697413"/>
          </a:xfrm>
        </p:spPr>
        <p:txBody>
          <a:bodyPr/>
          <a:lstStyle/>
          <a:p>
            <a:pPr marL="0" indent="0">
              <a:buNone/>
            </a:pPr>
            <a:r>
              <a:rPr lang="de-DE">
                <a:solidFill>
                  <a:srgbClr val="000000"/>
                </a:solidFill>
              </a:rPr>
              <a:t>Nach der Erstellung des VSME-Berichts ist die gezielte und glaubwürdige Kommunikation der finale entscheidende Schritt. Denn nur wenn Ihre Nachhaltigkeitsleistungen sichtbar werden, entfalten sie Mehrwert für Ihr Unternehmen, Ihre Stakeholder und den Markt.</a:t>
            </a:r>
          </a:p>
          <a:p>
            <a:pPr>
              <a:buNone/>
            </a:pPr>
            <a:endParaRPr lang="de-DE"/>
          </a:p>
          <a:p>
            <a:pPr>
              <a:buNone/>
            </a:pPr>
            <a:endParaRPr lang="de-DE" b="1">
              <a:solidFill>
                <a:srgbClr val="3B687F"/>
              </a:solidFill>
            </a:endParaRPr>
          </a:p>
          <a:p>
            <a:pPr marL="0" indent="0">
              <a:buNone/>
            </a:pPr>
            <a:r>
              <a:rPr lang="de-DE" b="1">
                <a:solidFill>
                  <a:srgbClr val="3B687F"/>
                </a:solidFill>
              </a:rPr>
              <a:t>Warum Nachhaltigkeitskommunikation wichtig ist</a:t>
            </a:r>
            <a:br>
              <a:rPr lang="de-DE"/>
            </a:br>
            <a:r>
              <a:rPr lang="de-DE"/>
              <a:t>Gute Kommunikation schafft Vertrauen bei Kunden, Partnern, Banken und Mitarbeitenden. Sie bringt strategische Vorteile – etwa bei Ausschreibungen oder Finanzierungen – und positioniert Ihr Unternehmen als verantwortungsbewusst und zukunftsorientiert.</a:t>
            </a:r>
          </a:p>
          <a:p>
            <a:pPr marL="0" indent="0">
              <a:buNone/>
            </a:pPr>
            <a:r>
              <a:rPr lang="de-DE" b="1">
                <a:solidFill>
                  <a:srgbClr val="3B687F"/>
                </a:solidFill>
              </a:rPr>
              <a:t>Darauf kommt es an</a:t>
            </a:r>
            <a:endParaRPr lang="de-DE">
              <a:solidFill>
                <a:srgbClr val="3B687F"/>
              </a:solidFill>
            </a:endParaRPr>
          </a:p>
          <a:p>
            <a:r>
              <a:rPr lang="de-DE" b="1"/>
              <a:t>Transparent</a:t>
            </a:r>
            <a:r>
              <a:rPr lang="de-DE"/>
              <a:t>: Offen über Ziele, Maßnahmen und Fortschritte berichten – ehrlich statt werblich.</a:t>
            </a:r>
          </a:p>
          <a:p>
            <a:r>
              <a:rPr lang="de-DE" b="1"/>
              <a:t>Klar</a:t>
            </a:r>
            <a:r>
              <a:rPr lang="de-DE"/>
              <a:t>: Verständlich und konkret kommunizieren, statt abstrakt und technisch.</a:t>
            </a:r>
          </a:p>
          <a:p>
            <a:r>
              <a:rPr lang="de-DE" b="1"/>
              <a:t>Zielgerichtet</a:t>
            </a:r>
            <a:r>
              <a:rPr lang="de-DE"/>
              <a:t>: Relevante Zielgruppen ansprechen – mit passenden Formaten und Kanälen.</a:t>
            </a:r>
          </a:p>
          <a:p>
            <a:endParaRPr lang="de-DE"/>
          </a:p>
        </p:txBody>
      </p:sp>
      <p:sp>
        <p:nvSpPr>
          <p:cNvPr id="4" name="Foliennummernplatzhalter 3">
            <a:extLst>
              <a:ext uri="{FF2B5EF4-FFF2-40B4-BE49-F238E27FC236}">
                <a16:creationId xmlns:a16="http://schemas.microsoft.com/office/drawing/2014/main" id="{8D8C8501-6D87-64EB-BE46-7A72F43F2AFF}"/>
              </a:ext>
            </a:extLst>
          </p:cNvPr>
          <p:cNvSpPr>
            <a:spLocks noGrp="1"/>
          </p:cNvSpPr>
          <p:nvPr>
            <p:ph type="sldNum" sz="quarter" idx="4"/>
          </p:nvPr>
        </p:nvSpPr>
        <p:spPr/>
        <p:txBody>
          <a:bodyPr/>
          <a:lstStyle/>
          <a:p>
            <a:fld id="{894680D0-7A83-433A-9719-C4143F27F647}" type="slidenum">
              <a:rPr lang="de-DE" smtClean="0"/>
              <a:pPr/>
              <a:t>17</a:t>
            </a:fld>
            <a:endParaRPr lang="de-DE"/>
          </a:p>
        </p:txBody>
      </p:sp>
      <p:sp>
        <p:nvSpPr>
          <p:cNvPr id="5" name="Fußzeilenplatzhalter 4">
            <a:extLst>
              <a:ext uri="{FF2B5EF4-FFF2-40B4-BE49-F238E27FC236}">
                <a16:creationId xmlns:a16="http://schemas.microsoft.com/office/drawing/2014/main" id="{A57D25A8-BEB3-2128-CD26-F78155888F4C}"/>
              </a:ext>
            </a:extLst>
          </p:cNvPr>
          <p:cNvSpPr>
            <a:spLocks noGrp="1"/>
          </p:cNvSpPr>
          <p:nvPr>
            <p:ph type="ftr"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
        <p:nvSpPr>
          <p:cNvPr id="8" name="Rechteck 7">
            <a:extLst>
              <a:ext uri="{FF2B5EF4-FFF2-40B4-BE49-F238E27FC236}">
                <a16:creationId xmlns:a16="http://schemas.microsoft.com/office/drawing/2014/main" id="{2832B149-6943-E710-8129-F08762634495}"/>
              </a:ext>
            </a:extLst>
          </p:cNvPr>
          <p:cNvSpPr/>
          <p:nvPr/>
        </p:nvSpPr>
        <p:spPr bwMode="auto">
          <a:xfrm>
            <a:off x="7725747" y="1628775"/>
            <a:ext cx="4082253" cy="4697413"/>
          </a:xfrm>
          <a:prstGeom prst="rect">
            <a:avLst/>
          </a:prstGeom>
          <a:noFill/>
          <a:ln w="12700"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spcBef>
                <a:spcPct val="0"/>
              </a:spcBef>
              <a:spcAft>
                <a:spcPct val="0"/>
              </a:spcAft>
              <a:buClrTx/>
              <a:buSzTx/>
              <a:buFontTx/>
              <a:buNone/>
              <a:tabLst/>
              <a:defRPr/>
            </a:pPr>
            <a:r>
              <a:rPr kumimoji="0" lang="de-DE" sz="1200" b="1" i="0" u="none" strike="noStrike" kern="1200" cap="none" spc="0" normalizeH="0" baseline="0" noProof="0">
                <a:ln>
                  <a:noFill/>
                </a:ln>
                <a:solidFill>
                  <a:srgbClr val="000000"/>
                </a:solidFill>
                <a:effectLst/>
                <a:uLnTx/>
                <a:uFillTx/>
                <a:latin typeface="Arial" charset="0"/>
                <a:ea typeface="ＭＳ Ｐゴシック" charset="-128"/>
                <a:cs typeface="+mn-cs"/>
              </a:rPr>
              <a:t>Checkliste </a:t>
            </a:r>
            <a:r>
              <a:rPr kumimoji="0" lang="de-DE" sz="1200" b="0" i="0" u="none" strike="noStrike" kern="1200" cap="none" spc="0" normalizeH="0" baseline="0" noProof="0">
                <a:ln>
                  <a:noFill/>
                </a:ln>
                <a:solidFill>
                  <a:srgbClr val="000000"/>
                </a:solidFill>
                <a:effectLst/>
                <a:uLnTx/>
                <a:uFillTx/>
                <a:latin typeface="Arial" charset="0"/>
                <a:ea typeface="ＭＳ Ｐゴシック" charset="-128"/>
                <a:cs typeface="+mn-cs"/>
              </a:rPr>
              <a:t> </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a:latin typeface="+mj-lt"/>
                <a:ea typeface="+mn-ea"/>
              </a:rPr>
              <a:t>Kommunizieren Sie die wichtigsten Ergebnisse und Maßnahmen aus Ihrem VSME-Bericht klar und verständlich.</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a:latin typeface="+mj-lt"/>
                <a:ea typeface="+mn-ea"/>
              </a:rPr>
              <a:t>Wählen Sie </a:t>
            </a:r>
            <a:r>
              <a:rPr lang="de-DE" sz="1200" b="1" kern="0">
                <a:latin typeface="+mj-lt"/>
                <a:ea typeface="+mn-ea"/>
              </a:rPr>
              <a:t>geeignete Kommunikationskanäle </a:t>
            </a:r>
            <a:r>
              <a:rPr lang="de-DE" sz="1200" kern="0">
                <a:latin typeface="+mj-lt"/>
                <a:ea typeface="+mn-ea"/>
              </a:rPr>
              <a:t>(z. B. Website, </a:t>
            </a:r>
            <a:r>
              <a:rPr lang="de-DE" sz="1200" kern="0" err="1">
                <a:latin typeface="+mj-lt"/>
                <a:ea typeface="+mn-ea"/>
              </a:rPr>
              <a:t>Social</a:t>
            </a:r>
            <a:r>
              <a:rPr lang="de-DE" sz="1200" kern="0">
                <a:latin typeface="+mj-lt"/>
                <a:ea typeface="+mn-ea"/>
              </a:rPr>
              <a:t> Media, interne Kommunikation, Pressemitteilung) aus.</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a:latin typeface="+mj-lt"/>
                <a:ea typeface="+mn-ea"/>
              </a:rPr>
              <a:t>Berücksichtigen Sie die </a:t>
            </a:r>
            <a:r>
              <a:rPr lang="de-DE" sz="1200" b="1" kern="0">
                <a:latin typeface="+mj-lt"/>
                <a:ea typeface="+mn-ea"/>
              </a:rPr>
              <a:t>unterschiedlichen Zielgruppen </a:t>
            </a:r>
            <a:r>
              <a:rPr lang="de-DE" sz="1200" kern="0">
                <a:latin typeface="+mj-lt"/>
                <a:ea typeface="+mn-ea"/>
              </a:rPr>
              <a:t>und passen Sie Ihre Botschaften entsprechend an.</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a:latin typeface="+mj-lt"/>
                <a:ea typeface="+mn-ea"/>
              </a:rPr>
              <a:t>Stellen Sie den VSME-Bericht auf Ihrer Website und verweisen Sie ggf. in anderen Medien darauf.</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a:latin typeface="+mj-lt"/>
                <a:ea typeface="+mn-ea"/>
              </a:rPr>
              <a:t>Informieren Sie Ihre Mitarbeitenden frühzeitig und binden Sie sie aktiv in die Kommunikation ein.</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a:latin typeface="+mj-lt"/>
                <a:ea typeface="+mn-ea"/>
              </a:rPr>
              <a:t>Bieten Sie Ihren Stakeholdern die Möglichkeit, Fragen zu stellen und Feedback zu geben.</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a:latin typeface="+mj-lt"/>
                <a:ea typeface="+mn-ea"/>
              </a:rPr>
              <a:t>Aktualisieren Sie Ihre ESG-Kommunikation regelmäßig und berichten Sie über Fortschritte und neue Ziele. </a:t>
            </a:r>
            <a:r>
              <a:rPr lang="de-DE" sz="1200" u="sng" kern="0">
                <a:latin typeface="+mj-lt"/>
                <a:ea typeface="+mn-ea"/>
              </a:rPr>
              <a:t>Wichtig</a:t>
            </a:r>
            <a:r>
              <a:rPr lang="de-DE" sz="1200" kern="0">
                <a:latin typeface="+mj-lt"/>
                <a:ea typeface="+mn-ea"/>
              </a:rPr>
              <a:t>: Dies ist nicht verpflichtend!</a:t>
            </a:r>
          </a:p>
        </p:txBody>
      </p:sp>
      <p:sp>
        <p:nvSpPr>
          <p:cNvPr id="10" name="Sprechblase: rechteckig mit abgerundeten Ecken 3">
            <a:extLst>
              <a:ext uri="{FF2B5EF4-FFF2-40B4-BE49-F238E27FC236}">
                <a16:creationId xmlns:a16="http://schemas.microsoft.com/office/drawing/2014/main" id="{6567DF49-0443-BB47-D8C6-7D71D1262946}"/>
              </a:ext>
            </a:extLst>
          </p:cNvPr>
          <p:cNvSpPr/>
          <p:nvPr/>
        </p:nvSpPr>
        <p:spPr>
          <a:xfrm>
            <a:off x="2671482" y="2398819"/>
            <a:ext cx="4787323" cy="416100"/>
          </a:xfrm>
          <a:prstGeom prst="wedgeRoundRectCallout">
            <a:avLst>
              <a:gd name="adj1" fmla="val 14398"/>
              <a:gd name="adj2" fmla="val -79524"/>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de-DE" sz="1200" b="1">
                <a:solidFill>
                  <a:schemeClr val="tx1"/>
                </a:solidFill>
              </a:rPr>
              <a:t>Tipp: </a:t>
            </a:r>
            <a:r>
              <a:rPr lang="de-DE" sz="1200">
                <a:solidFill>
                  <a:schemeClr val="tx1"/>
                </a:solidFill>
              </a:rPr>
              <a:t>Der Bericht ist kein Selbstzweck – nutzen Sie ihn strategisch für Positionierung, Kundengewinnung und interne Motivation.</a:t>
            </a:r>
          </a:p>
        </p:txBody>
      </p:sp>
      <p:pic>
        <p:nvPicPr>
          <p:cNvPr id="6" name="Grafik 5">
            <a:extLst>
              <a:ext uri="{FF2B5EF4-FFF2-40B4-BE49-F238E27FC236}">
                <a16:creationId xmlns:a16="http://schemas.microsoft.com/office/drawing/2014/main" id="{E439EB65-7388-A007-1B6B-15944717AD50}"/>
              </a:ext>
            </a:extLst>
          </p:cNvPr>
          <p:cNvPicPr>
            <a:picLocks noChangeAspect="1"/>
          </p:cNvPicPr>
          <p:nvPr/>
        </p:nvPicPr>
        <p:blipFill>
          <a:blip r:embed="rId3"/>
          <a:stretch>
            <a:fillRect/>
          </a:stretch>
        </p:blipFill>
        <p:spPr>
          <a:xfrm>
            <a:off x="11395881" y="1164378"/>
            <a:ext cx="645991" cy="766176"/>
          </a:xfrm>
          <a:prstGeom prst="rect">
            <a:avLst/>
          </a:prstGeom>
        </p:spPr>
      </p:pic>
      <p:sp>
        <p:nvSpPr>
          <p:cNvPr id="7" name="Rechteck: abgerundete Ecken 29">
            <a:extLst>
              <a:ext uri="{FF2B5EF4-FFF2-40B4-BE49-F238E27FC236}">
                <a16:creationId xmlns:a16="http://schemas.microsoft.com/office/drawing/2014/main" id="{E11982EB-41D7-C5E3-131B-5D64DBED77A0}"/>
              </a:ext>
            </a:extLst>
          </p:cNvPr>
          <p:cNvSpPr/>
          <p:nvPr/>
        </p:nvSpPr>
        <p:spPr bwMode="auto">
          <a:xfrm>
            <a:off x="551383" y="5229224"/>
            <a:ext cx="6907422" cy="1096964"/>
          </a:xfrm>
          <a:prstGeom prst="roundRect">
            <a:avLst/>
          </a:prstGeom>
          <a:solidFill>
            <a:srgbClr val="E1E8EC"/>
          </a:solidFill>
          <a:ln>
            <a:solidFill>
              <a:srgbClr val="B0C2CB"/>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indent="0" algn="l">
              <a:buNone/>
            </a:pPr>
            <a:r>
              <a:rPr lang="de-DE" sz="1200" b="1"/>
              <a:t>Umgang mit vertraulichen oder sensiblen Informationen</a:t>
            </a:r>
            <a:br>
              <a:rPr lang="de-DE" sz="1200"/>
            </a:br>
            <a:r>
              <a:rPr lang="de-DE" sz="1200"/>
              <a:t>Wenn die Anwendung des Standards die Offenlegung vertraulicher oder sensibler Informationen erfordert, </a:t>
            </a:r>
            <a:r>
              <a:rPr lang="de-DE" sz="1200" b="1"/>
              <a:t>dürfen diese Informationen weggelassen werden</a:t>
            </a:r>
            <a:r>
              <a:rPr lang="de-DE" sz="1200"/>
              <a:t>. In diesem Fall </a:t>
            </a:r>
            <a:r>
              <a:rPr lang="de-DE" sz="1200" b="1"/>
              <a:t>muss jedoch im Rahmen der Angabe B1</a:t>
            </a:r>
            <a:r>
              <a:rPr lang="de-DE" sz="1200"/>
              <a:t> (siehe Abschnitt 24) </a:t>
            </a:r>
            <a:r>
              <a:rPr lang="de-DE" sz="1200" b="1"/>
              <a:t>klar darauf hingewiesen werden</a:t>
            </a:r>
            <a:r>
              <a:rPr lang="de-DE" sz="1200"/>
              <a:t>, dass bestimmte Inhalte aufgrund ihrer Vertraulichkeit nicht offengelegt wurden.</a:t>
            </a:r>
          </a:p>
        </p:txBody>
      </p:sp>
    </p:spTree>
    <p:extLst>
      <p:ext uri="{BB962C8B-B14F-4D97-AF65-F5344CB8AC3E}">
        <p14:creationId xmlns:p14="http://schemas.microsoft.com/office/powerpoint/2010/main" val="21489795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853654-9F43-15A8-724F-2BBBB4083C88}"/>
            </a:ext>
          </a:extLst>
        </p:cNvPr>
        <p:cNvGrpSpPr/>
        <p:nvPr/>
      </p:nvGrpSpPr>
      <p:grpSpPr>
        <a:xfrm>
          <a:off x="0" y="0"/>
          <a:ext cx="0" cy="0"/>
          <a:chOff x="0" y="0"/>
          <a:chExt cx="0" cy="0"/>
        </a:xfrm>
      </p:grpSpPr>
      <p:sp>
        <p:nvSpPr>
          <p:cNvPr id="3" name="Titel 2">
            <a:extLst>
              <a:ext uri="{FF2B5EF4-FFF2-40B4-BE49-F238E27FC236}">
                <a16:creationId xmlns:a16="http://schemas.microsoft.com/office/drawing/2014/main" id="{6C854823-2603-E770-EBCD-263CE5CACAD1}"/>
              </a:ext>
            </a:extLst>
          </p:cNvPr>
          <p:cNvSpPr>
            <a:spLocks noGrp="1"/>
          </p:cNvSpPr>
          <p:nvPr>
            <p:ph type="title"/>
          </p:nvPr>
        </p:nvSpPr>
        <p:spPr/>
        <p:txBody>
          <a:bodyPr/>
          <a:lstStyle/>
          <a:p>
            <a:r>
              <a:rPr lang="de-DE"/>
              <a:t>Glaubwürdig kommunizieren</a:t>
            </a:r>
          </a:p>
        </p:txBody>
      </p:sp>
      <p:sp>
        <p:nvSpPr>
          <p:cNvPr id="6" name="Textplatzhalter 1">
            <a:extLst>
              <a:ext uri="{FF2B5EF4-FFF2-40B4-BE49-F238E27FC236}">
                <a16:creationId xmlns:a16="http://schemas.microsoft.com/office/drawing/2014/main" id="{C5DFC302-14BF-C510-EEDA-38ADFC2DD479}"/>
              </a:ext>
            </a:extLst>
          </p:cNvPr>
          <p:cNvSpPr>
            <a:spLocks noGrp="1"/>
          </p:cNvSpPr>
          <p:nvPr>
            <p:ph idx="1"/>
          </p:nvPr>
        </p:nvSpPr>
        <p:spPr>
          <a:xfrm>
            <a:off x="551384" y="1628776"/>
            <a:ext cx="5689238" cy="4697413"/>
          </a:xfrm>
        </p:spPr>
        <p:txBody>
          <a:bodyPr/>
          <a:lstStyle/>
          <a:p>
            <a:pPr marL="0" indent="0">
              <a:buNone/>
            </a:pPr>
            <a:r>
              <a:rPr lang="de-DE">
                <a:solidFill>
                  <a:srgbClr val="000000"/>
                </a:solidFill>
              </a:rPr>
              <a:t>Mit der Berichterstattung nach VSME haben Sie reichlich „Futter“ für die Kommunikation. Dabei gilt es auch zunehmend Anforderungen zu berücksichtigen: </a:t>
            </a:r>
          </a:p>
          <a:p>
            <a:pPr marL="0" indent="0">
              <a:buNone/>
            </a:pPr>
            <a:r>
              <a:rPr lang="de-DE">
                <a:solidFill>
                  <a:srgbClr val="000000"/>
                </a:solidFill>
              </a:rPr>
              <a:t>Achten Sie bei der Außenkommunikation darauf, Greenwashing zu vermeiden. Die EU arbeitet derzeit an der Green Claims </a:t>
            </a:r>
            <a:r>
              <a:rPr lang="de-DE" err="1">
                <a:solidFill>
                  <a:srgbClr val="000000"/>
                </a:solidFill>
              </a:rPr>
              <a:t>Directive</a:t>
            </a:r>
            <a:r>
              <a:rPr lang="de-DE">
                <a:solidFill>
                  <a:srgbClr val="000000"/>
                </a:solidFill>
              </a:rPr>
              <a:t>, die voraussichtlich 2025 beschlossen und ab 2027 verbindlich werden soll. Die Richtlinie verpflichtet Unternehmen, umweltbezogene Werbeaussagen („Green Claims“) künftig mit wissenschaftlichen Belegen zu untermauern und diese vorab von einer unabhängigen, akkreditierten Stelle zertifizieren zu lassen. Allgemeine oder vage Aussagen wie „umweltfreundlich“ oder „klimaneutral“ sind künftig nur zulässig, wenn sie durch überprüfbare Nachweise gestützt werden und dürfen nicht irreführend sein.</a:t>
            </a:r>
          </a:p>
          <a:p>
            <a:pPr marL="0" indent="0">
              <a:buNone/>
            </a:pPr>
            <a:r>
              <a:rPr lang="de-DE">
                <a:solidFill>
                  <a:srgbClr val="000000"/>
                </a:solidFill>
              </a:rPr>
              <a:t>Achten Sie daher auf eine ausgewogene, transparente Kommunikation: Stellen Sie sowohl Fortschritte als auch Herausforderungen dar und dokumentieren Sie alle Umweltangaben nachvollziehbar. Bereiten Sie sich frühzeitig auf die neuen Anforderungen vor, indem Sie bestehende Umweltclaims prüfen, wissenschaftlich absichern und die notwendigen Nachweise dokumentieren. </a:t>
            </a:r>
            <a:endParaRPr lang="de-DE">
              <a:latin typeface="+mj-lt"/>
            </a:endParaRPr>
          </a:p>
        </p:txBody>
      </p:sp>
      <p:sp>
        <p:nvSpPr>
          <p:cNvPr id="5" name="Foliennummernplatzhalter 4">
            <a:extLst>
              <a:ext uri="{FF2B5EF4-FFF2-40B4-BE49-F238E27FC236}">
                <a16:creationId xmlns:a16="http://schemas.microsoft.com/office/drawing/2014/main" id="{90F5DE2F-8166-CDC9-4963-3E6ACD88B1B9}"/>
              </a:ext>
            </a:extLst>
          </p:cNvPr>
          <p:cNvSpPr>
            <a:spLocks noGrp="1"/>
          </p:cNvSpPr>
          <p:nvPr>
            <p:ph type="sldNum" sz="quarter" idx="4"/>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smtClean="0">
                <a:ln>
                  <a:noFill/>
                </a:ln>
                <a:solidFill>
                  <a:srgbClr val="3B687F"/>
                </a:solidFill>
                <a:effectLst/>
                <a:uLnTx/>
                <a:uFillTx/>
                <a:latin typeface="Arial" charset="0"/>
                <a:ea typeface="ＭＳ Ｐゴシック"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18</a:t>
            </a:fld>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
        <p:nvSpPr>
          <p:cNvPr id="14" name="Fußzeilenplatzhalter 3">
            <a:extLst>
              <a:ext uri="{FF2B5EF4-FFF2-40B4-BE49-F238E27FC236}">
                <a16:creationId xmlns:a16="http://schemas.microsoft.com/office/drawing/2014/main" id="{0FEC4D42-0244-BC13-C68F-9882EA054942}"/>
              </a:ext>
            </a:extLst>
          </p:cNvPr>
          <p:cNvSpPr>
            <a:spLocks noGrp="1"/>
          </p:cNvSpPr>
          <p:nvPr>
            <p:ph type="ftr"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
        <p:nvSpPr>
          <p:cNvPr id="11" name="Sprechblase: rechteckig mit abgerundeten Ecken 10">
            <a:extLst>
              <a:ext uri="{FF2B5EF4-FFF2-40B4-BE49-F238E27FC236}">
                <a16:creationId xmlns:a16="http://schemas.microsoft.com/office/drawing/2014/main" id="{17EE5E77-10A3-58FA-0B2A-F67560B483B1}"/>
              </a:ext>
            </a:extLst>
          </p:cNvPr>
          <p:cNvSpPr/>
          <p:nvPr/>
        </p:nvSpPr>
        <p:spPr>
          <a:xfrm>
            <a:off x="6672064" y="1420795"/>
            <a:ext cx="5132556" cy="675149"/>
          </a:xfrm>
          <a:prstGeom prst="wedgeRoundRectCallout">
            <a:avLst>
              <a:gd name="adj1" fmla="val -31247"/>
              <a:gd name="adj2" fmla="val 68743"/>
              <a:gd name="adj3" fmla="val 16667"/>
            </a:avLst>
          </a:prstGeom>
          <a:solidFill>
            <a:srgbClr val="B0C2CB"/>
          </a:solidFill>
          <a:ln>
            <a:solidFill>
              <a:srgbClr val="B0C2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0" cap="none" spc="0" normalizeH="0" baseline="0" noProof="0">
                <a:ln>
                  <a:noFill/>
                </a:ln>
                <a:solidFill>
                  <a:srgbClr val="000000"/>
                </a:solidFill>
                <a:effectLst/>
                <a:uLnTx/>
                <a:uFillTx/>
                <a:latin typeface="Arial"/>
                <a:ea typeface="ＭＳ Ｐゴシック"/>
                <a:cs typeface="+mn-cs"/>
              </a:rPr>
              <a:t>Es gibt viele Mitgliedschaften, die Erkennungswert bieten, wie beispielsweise der Umwelt- und Klimapakt. Darüber gibt es noch viele weitere Netzwerke für Nachhaltigkeit, auch für einzelne Branchen. </a:t>
            </a:r>
          </a:p>
        </p:txBody>
      </p:sp>
      <p:pic>
        <p:nvPicPr>
          <p:cNvPr id="12" name="Picture 2" descr="Logo Umweltpakt Bayern - Über uns">
            <a:extLst>
              <a:ext uri="{FF2B5EF4-FFF2-40B4-BE49-F238E27FC236}">
                <a16:creationId xmlns:a16="http://schemas.microsoft.com/office/drawing/2014/main" id="{C6CD5D55-732F-60B9-3AAC-EDD31ADF22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31550" y="2324921"/>
            <a:ext cx="878507" cy="94900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Klima-Allianz-Logo">
            <a:extLst>
              <a:ext uri="{FF2B5EF4-FFF2-40B4-BE49-F238E27FC236}">
                <a16:creationId xmlns:a16="http://schemas.microsoft.com/office/drawing/2014/main" id="{7E9FEED6-03E7-3C07-305E-D381D95FA74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87931" y="3528784"/>
            <a:ext cx="1314053" cy="752049"/>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8" descr="Startseite - Trägerverein Umwelttechnologie-Cluster Bayern e.V.">
            <a:extLst>
              <a:ext uri="{FF2B5EF4-FFF2-40B4-BE49-F238E27FC236}">
                <a16:creationId xmlns:a16="http://schemas.microsoft.com/office/drawing/2014/main" id="{C038C7A9-4F1C-14C8-3452-AB5E97AF7CA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13552" y="5474478"/>
            <a:ext cx="1714500" cy="66675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Unternehmensnetzwerk Klimaschutz - Unternehmensnetzwerk Klimaschutz">
            <a:extLst>
              <a:ext uri="{FF2B5EF4-FFF2-40B4-BE49-F238E27FC236}">
                <a16:creationId xmlns:a16="http://schemas.microsoft.com/office/drawing/2014/main" id="{181055AF-9741-CAF6-E187-89815B8B1328}"/>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240622" y="4623590"/>
            <a:ext cx="1640084" cy="351469"/>
          </a:xfrm>
          <a:prstGeom prst="rect">
            <a:avLst/>
          </a:prstGeom>
          <a:noFill/>
          <a:extLst>
            <a:ext uri="{909E8E84-426E-40DD-AFC4-6F175D3DCCD1}">
              <a14:hiddenFill xmlns:a14="http://schemas.microsoft.com/office/drawing/2010/main">
                <a:solidFill>
                  <a:srgbClr val="FFFFFF"/>
                </a:solidFill>
              </a14:hiddenFill>
            </a:ext>
          </a:extLst>
        </p:spPr>
      </p:pic>
      <p:sp>
        <p:nvSpPr>
          <p:cNvPr id="19" name="Rechteck 18">
            <a:extLst>
              <a:ext uri="{FF2B5EF4-FFF2-40B4-BE49-F238E27FC236}">
                <a16:creationId xmlns:a16="http://schemas.microsoft.com/office/drawing/2014/main" id="{312B3E0F-5B4A-DDE5-1E2C-BC13B95BCBE7}"/>
              </a:ext>
            </a:extLst>
          </p:cNvPr>
          <p:cNvSpPr/>
          <p:nvPr/>
        </p:nvSpPr>
        <p:spPr bwMode="auto">
          <a:xfrm>
            <a:off x="7994045" y="2282629"/>
            <a:ext cx="3813955" cy="1033589"/>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354"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a:ln>
                  <a:noFill/>
                </a:ln>
                <a:solidFill>
                  <a:srgbClr val="000000"/>
                </a:solidFill>
                <a:effectLst/>
                <a:uLnTx/>
                <a:uFillTx/>
                <a:latin typeface="Arial" panose="020B0604020202020204" pitchFamily="34" charset="0"/>
                <a:ea typeface="ＭＳ Ｐゴシック" charset="-128"/>
                <a:cs typeface="Arial" panose="020B0604020202020204" pitchFamily="34" charset="0"/>
              </a:rPr>
              <a:t>Der Umwelt- und Klimapakt steht allen bayerischen Unternehmen und Betrieben offen, die sich für den Umweltschutz einbringen. Die Teilnahme erfolgt für zunächst drei Jahre mit Option auf Verlängerung und ist kostenfrei. </a:t>
            </a:r>
          </a:p>
        </p:txBody>
      </p:sp>
      <p:sp>
        <p:nvSpPr>
          <p:cNvPr id="20" name="Rechteck 19">
            <a:extLst>
              <a:ext uri="{FF2B5EF4-FFF2-40B4-BE49-F238E27FC236}">
                <a16:creationId xmlns:a16="http://schemas.microsoft.com/office/drawing/2014/main" id="{42F990D9-AC2A-E655-CFF2-3DAB5AD66646}"/>
              </a:ext>
            </a:extLst>
          </p:cNvPr>
          <p:cNvSpPr/>
          <p:nvPr/>
        </p:nvSpPr>
        <p:spPr bwMode="auto">
          <a:xfrm>
            <a:off x="7994045" y="3434434"/>
            <a:ext cx="3810575" cy="807311"/>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354"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a:ln>
                  <a:noFill/>
                </a:ln>
                <a:solidFill>
                  <a:srgbClr val="000000"/>
                </a:solidFill>
                <a:effectLst/>
                <a:uLnTx/>
                <a:uFillTx/>
                <a:latin typeface="Arial" panose="020B0604020202020204" pitchFamily="34" charset="0"/>
                <a:ea typeface="ＭＳ Ｐゴシック" charset="-128"/>
                <a:cs typeface="Arial" panose="020B0604020202020204" pitchFamily="34" charset="0"/>
              </a:rPr>
              <a:t>Die Bayerische Klima-Allianz ist ein Projekt des Bayerischen Staatsministeriums für Umwelt und Verbraucherschutz. Die Partner treffen sich mehrmals im Jahr und planen gemeinsame Projekte.</a:t>
            </a:r>
          </a:p>
        </p:txBody>
      </p:sp>
      <p:sp>
        <p:nvSpPr>
          <p:cNvPr id="21" name="Rechteck 20">
            <a:extLst>
              <a:ext uri="{FF2B5EF4-FFF2-40B4-BE49-F238E27FC236}">
                <a16:creationId xmlns:a16="http://schemas.microsoft.com/office/drawing/2014/main" id="{B5E562A7-5595-C3AD-ED91-871E4A700AE3}"/>
              </a:ext>
            </a:extLst>
          </p:cNvPr>
          <p:cNvSpPr/>
          <p:nvPr/>
        </p:nvSpPr>
        <p:spPr bwMode="auto">
          <a:xfrm>
            <a:off x="7990665" y="4364663"/>
            <a:ext cx="3813955" cy="807310"/>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354"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a:ln>
                  <a:noFill/>
                </a:ln>
                <a:solidFill>
                  <a:srgbClr val="000000"/>
                </a:solidFill>
                <a:effectLst/>
                <a:uLnTx/>
                <a:uFillTx/>
                <a:latin typeface="Arial" panose="020B0604020202020204" pitchFamily="34" charset="0"/>
                <a:ea typeface="ＭＳ Ｐゴシック" charset="-128"/>
                <a:cs typeface="Arial" panose="020B0604020202020204" pitchFamily="34" charset="0"/>
              </a:rPr>
              <a:t>Erfahrungsaustausch und Weiterbildung steht im Zentrum des Unternehmensnetzwerk Klimaschutz. Gemeinsam soll Bewusstsein für den betrieblichen Klimaschutz geschaffen werden.</a:t>
            </a:r>
          </a:p>
        </p:txBody>
      </p:sp>
      <p:sp>
        <p:nvSpPr>
          <p:cNvPr id="22" name="Rechteck 21">
            <a:extLst>
              <a:ext uri="{FF2B5EF4-FFF2-40B4-BE49-F238E27FC236}">
                <a16:creationId xmlns:a16="http://schemas.microsoft.com/office/drawing/2014/main" id="{14B0A07E-5C04-44B1-0860-673128DB0D23}"/>
              </a:ext>
            </a:extLst>
          </p:cNvPr>
          <p:cNvSpPr/>
          <p:nvPr/>
        </p:nvSpPr>
        <p:spPr bwMode="auto">
          <a:xfrm>
            <a:off x="7990665" y="5294891"/>
            <a:ext cx="3813955" cy="1025925"/>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354"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a:ln>
                  <a:noFill/>
                </a:ln>
                <a:solidFill>
                  <a:srgbClr val="000000"/>
                </a:solidFill>
                <a:effectLst/>
                <a:uLnTx/>
                <a:uFillTx/>
                <a:latin typeface="Arial" panose="020B0604020202020204" pitchFamily="34" charset="0"/>
                <a:ea typeface="ＭＳ Ｐゴシック" charset="-128"/>
                <a:cs typeface="Arial" panose="020B0604020202020204" pitchFamily="34" charset="0"/>
              </a:rPr>
              <a:t>Das UmweltClusterBayern setzt sich für Wissenstransfer und Kooperation ein. Unternehmen und Forschungseinrichtungen sollen vernetzt werden. Das Cluster hat eine breitere Ausrichtung und behandelt verschiedene Umweltthemen.</a:t>
            </a:r>
          </a:p>
        </p:txBody>
      </p:sp>
      <p:sp>
        <p:nvSpPr>
          <p:cNvPr id="2" name="Sprechblase: rechteckig mit abgerundeten Ecken 3">
            <a:extLst>
              <a:ext uri="{FF2B5EF4-FFF2-40B4-BE49-F238E27FC236}">
                <a16:creationId xmlns:a16="http://schemas.microsoft.com/office/drawing/2014/main" id="{6D0EDD3D-3147-C6ED-CBD1-87CE2F7094B0}"/>
              </a:ext>
            </a:extLst>
          </p:cNvPr>
          <p:cNvSpPr/>
          <p:nvPr/>
        </p:nvSpPr>
        <p:spPr>
          <a:xfrm>
            <a:off x="559844" y="5549474"/>
            <a:ext cx="5418606" cy="666751"/>
          </a:xfrm>
          <a:prstGeom prst="wedgeRoundRectCallout">
            <a:avLst>
              <a:gd name="adj1" fmla="val 14398"/>
              <a:gd name="adj2" fmla="val -79524"/>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de-DE" sz="1200" b="1">
                <a:solidFill>
                  <a:schemeClr val="tx1"/>
                </a:solidFill>
              </a:rPr>
              <a:t>Tipp: </a:t>
            </a:r>
            <a:r>
              <a:rPr lang="de-DE" sz="1200">
                <a:solidFill>
                  <a:srgbClr val="000000"/>
                </a:solidFill>
              </a:rPr>
              <a:t>In der IZU-Handlungshilfe Klimakommunikation finden Sie </a:t>
            </a:r>
            <a:r>
              <a:rPr kumimoji="0" lang="de-DE" sz="1200" b="0" i="0" u="none" strike="noStrike" kern="0" cap="none" spc="0" normalizeH="0" baseline="0" noProof="0">
                <a:ln>
                  <a:noFill/>
                </a:ln>
                <a:solidFill>
                  <a:srgbClr val="000000"/>
                </a:solidFill>
                <a:effectLst/>
                <a:uLnTx/>
                <a:uFillTx/>
                <a:ea typeface="ＭＳ Ｐゴシック"/>
                <a:cs typeface="+mn-cs"/>
              </a:rPr>
              <a:t>weiterführende Hilfestellung, </a:t>
            </a:r>
            <a:r>
              <a:rPr kumimoji="0" lang="de-DE" sz="1200" b="0" i="0" u="none" strike="noStrike" kern="0" cap="none" spc="0" normalizeH="0" baseline="0" noProof="0">
                <a:ln>
                  <a:noFill/>
                </a:ln>
                <a:solidFill>
                  <a:srgbClr val="000000"/>
                </a:solidFill>
                <a:effectLst/>
                <a:uLnTx/>
                <a:uFillTx/>
                <a:ea typeface="ＭＳ Ｐゴシック"/>
                <a:cs typeface="+mn-cs"/>
                <a:hlinkClick r:id="rId7" action="ppaction://hlinksldjump"/>
              </a:rPr>
              <a:t>siehe Ressourcen</a:t>
            </a:r>
            <a:r>
              <a:rPr kumimoji="0" lang="de-DE" sz="1200" b="0" i="0" u="none" strike="noStrike" kern="0" cap="none" spc="0" normalizeH="0" baseline="0" noProof="0">
                <a:ln>
                  <a:noFill/>
                </a:ln>
                <a:solidFill>
                  <a:srgbClr val="000000"/>
                </a:solidFill>
                <a:effectLst/>
                <a:uLnTx/>
                <a:uFillTx/>
                <a:ea typeface="ＭＳ Ｐゴシック"/>
                <a:cs typeface="+mn-cs"/>
              </a:rPr>
              <a:t>.</a:t>
            </a:r>
            <a:endParaRPr lang="de-DE" sz="1200">
              <a:solidFill>
                <a:srgbClr val="000000"/>
              </a:solidFill>
              <a:ea typeface="Times New Roman" panose="02020603050405020304" pitchFamily="18" charset="0"/>
            </a:endParaRPr>
          </a:p>
        </p:txBody>
      </p:sp>
    </p:spTree>
    <p:extLst>
      <p:ext uri="{BB962C8B-B14F-4D97-AF65-F5344CB8AC3E}">
        <p14:creationId xmlns:p14="http://schemas.microsoft.com/office/powerpoint/2010/main" val="40450912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86341BDA-348F-3EE5-C695-E74DDC8CB9B8}"/>
              </a:ext>
            </a:extLst>
          </p:cNvPr>
          <p:cNvSpPr>
            <a:spLocks noGrp="1"/>
          </p:cNvSpPr>
          <p:nvPr>
            <p:ph type="body" sz="quarter" idx="13"/>
          </p:nvPr>
        </p:nvSpPr>
        <p:spPr>
          <a:xfrm>
            <a:off x="609600" y="2223368"/>
            <a:ext cx="3454400" cy="3590776"/>
          </a:xfrm>
        </p:spPr>
        <p:txBody>
          <a:bodyPr>
            <a:normAutofit/>
          </a:bodyPr>
          <a:lstStyle/>
          <a:p>
            <a:r>
              <a:rPr lang="de-DE" sz="1100" dirty="0">
                <a:hlinkClick r:id="rId3">
                  <a:extLst>
                    <a:ext uri="{A12FA001-AC4F-418D-AE19-62706E023703}">
                      <ahyp:hlinkClr xmlns:ahyp="http://schemas.microsoft.com/office/drawing/2018/hyperlinkcolor" val="tx"/>
                    </a:ext>
                  </a:extLst>
                </a:hlinkClick>
              </a:rPr>
              <a:t>EFRAG </a:t>
            </a:r>
            <a:r>
              <a:rPr lang="de-DE" sz="1100" dirty="0" err="1">
                <a:hlinkClick r:id="rId3">
                  <a:extLst>
                    <a:ext uri="{A12FA001-AC4F-418D-AE19-62706E023703}">
                      <ahyp:hlinkClr xmlns:ahyp="http://schemas.microsoft.com/office/drawing/2018/hyperlinkcolor" val="tx"/>
                    </a:ext>
                  </a:extLst>
                </a:hlinkClick>
              </a:rPr>
              <a:t>Voluntary</a:t>
            </a:r>
            <a:r>
              <a:rPr lang="de-DE" sz="1100" dirty="0">
                <a:hlinkClick r:id="rId3">
                  <a:extLst>
                    <a:ext uri="{A12FA001-AC4F-418D-AE19-62706E023703}">
                      <ahyp:hlinkClr xmlns:ahyp="http://schemas.microsoft.com/office/drawing/2018/hyperlinkcolor" val="tx"/>
                    </a:ext>
                  </a:extLst>
                </a:hlinkClick>
              </a:rPr>
              <a:t> </a:t>
            </a:r>
            <a:r>
              <a:rPr lang="de-DE" sz="1100" dirty="0" err="1">
                <a:hlinkClick r:id="rId3">
                  <a:extLst>
                    <a:ext uri="{A12FA001-AC4F-418D-AE19-62706E023703}">
                      <ahyp:hlinkClr xmlns:ahyp="http://schemas.microsoft.com/office/drawing/2018/hyperlinkcolor" val="tx"/>
                    </a:ext>
                  </a:extLst>
                </a:hlinkClick>
              </a:rPr>
              <a:t>Sustainability</a:t>
            </a:r>
            <a:r>
              <a:rPr lang="de-DE" sz="1100" dirty="0">
                <a:hlinkClick r:id="rId3">
                  <a:extLst>
                    <a:ext uri="{A12FA001-AC4F-418D-AE19-62706E023703}">
                      <ahyp:hlinkClr xmlns:ahyp="http://schemas.microsoft.com/office/drawing/2018/hyperlinkcolor" val="tx"/>
                    </a:ext>
                  </a:extLst>
                </a:hlinkClick>
              </a:rPr>
              <a:t> Reporting Standard für non-</a:t>
            </a:r>
            <a:r>
              <a:rPr lang="de-DE" sz="1100" dirty="0" err="1">
                <a:hlinkClick r:id="rId3">
                  <a:extLst>
                    <a:ext uri="{A12FA001-AC4F-418D-AE19-62706E023703}">
                      <ahyp:hlinkClr xmlns:ahyp="http://schemas.microsoft.com/office/drawing/2018/hyperlinkcolor" val="tx"/>
                    </a:ext>
                  </a:extLst>
                </a:hlinkClick>
              </a:rPr>
              <a:t>listed</a:t>
            </a:r>
            <a:r>
              <a:rPr lang="de-DE" sz="1100" dirty="0">
                <a:hlinkClick r:id="rId3">
                  <a:extLst>
                    <a:ext uri="{A12FA001-AC4F-418D-AE19-62706E023703}">
                      <ahyp:hlinkClr xmlns:ahyp="http://schemas.microsoft.com/office/drawing/2018/hyperlinkcolor" val="tx"/>
                    </a:ext>
                  </a:extLst>
                </a:hlinkClick>
              </a:rPr>
              <a:t> SMEs (VSME), 12-2024</a:t>
            </a:r>
            <a:endParaRPr lang="de-DE" sz="1100" dirty="0">
              <a:hlinkClick r:id="rId4">
                <a:extLst>
                  <a:ext uri="{A12FA001-AC4F-418D-AE19-62706E023703}">
                    <ahyp:hlinkClr xmlns:ahyp="http://schemas.microsoft.com/office/drawing/2018/hyperlinkcolor" val="tx"/>
                  </a:ext>
                </a:extLst>
              </a:hlinkClick>
            </a:endParaRPr>
          </a:p>
          <a:p>
            <a:r>
              <a:rPr lang="de-DE" sz="1100" dirty="0">
                <a:hlinkClick r:id="rId4">
                  <a:extLst>
                    <a:ext uri="{A12FA001-AC4F-418D-AE19-62706E023703}">
                      <ahyp:hlinkClr xmlns:ahyp="http://schemas.microsoft.com/office/drawing/2018/hyperlinkcolor" val="tx"/>
                    </a:ext>
                  </a:extLst>
                </a:hlinkClick>
              </a:rPr>
              <a:t>EFRAG </a:t>
            </a:r>
            <a:r>
              <a:rPr lang="de-DE" sz="1100" dirty="0" err="1">
                <a:hlinkClick r:id="rId4">
                  <a:extLst>
                    <a:ext uri="{A12FA001-AC4F-418D-AE19-62706E023703}">
                      <ahyp:hlinkClr xmlns:ahyp="http://schemas.microsoft.com/office/drawing/2018/hyperlinkcolor" val="tx"/>
                    </a:ext>
                  </a:extLst>
                </a:hlinkClick>
              </a:rPr>
              <a:t>Voluntary</a:t>
            </a:r>
            <a:r>
              <a:rPr lang="de-DE" sz="1100" dirty="0">
                <a:hlinkClick r:id="rId4">
                  <a:extLst>
                    <a:ext uri="{A12FA001-AC4F-418D-AE19-62706E023703}">
                      <ahyp:hlinkClr xmlns:ahyp="http://schemas.microsoft.com/office/drawing/2018/hyperlinkcolor" val="tx"/>
                    </a:ext>
                  </a:extLst>
                </a:hlinkClick>
              </a:rPr>
              <a:t> </a:t>
            </a:r>
            <a:r>
              <a:rPr lang="de-DE" sz="1100" dirty="0" err="1">
                <a:hlinkClick r:id="rId4">
                  <a:extLst>
                    <a:ext uri="{A12FA001-AC4F-418D-AE19-62706E023703}">
                      <ahyp:hlinkClr xmlns:ahyp="http://schemas.microsoft.com/office/drawing/2018/hyperlinkcolor" val="tx"/>
                    </a:ext>
                  </a:extLst>
                </a:hlinkClick>
              </a:rPr>
              <a:t>Sustainability</a:t>
            </a:r>
            <a:r>
              <a:rPr lang="de-DE" sz="1100" dirty="0">
                <a:hlinkClick r:id="rId4">
                  <a:extLst>
                    <a:ext uri="{A12FA001-AC4F-418D-AE19-62706E023703}">
                      <ahyp:hlinkClr xmlns:ahyp="http://schemas.microsoft.com/office/drawing/2018/hyperlinkcolor" val="tx"/>
                    </a:ext>
                  </a:extLst>
                </a:hlinkClick>
              </a:rPr>
              <a:t> Reporting Standard </a:t>
            </a:r>
            <a:r>
              <a:rPr lang="de-DE" sz="1100" dirty="0" err="1">
                <a:hlinkClick r:id="rId4">
                  <a:extLst>
                    <a:ext uri="{A12FA001-AC4F-418D-AE19-62706E023703}">
                      <ahyp:hlinkClr xmlns:ahyp="http://schemas.microsoft.com/office/drawing/2018/hyperlinkcolor" val="tx"/>
                    </a:ext>
                  </a:extLst>
                </a:hlinkClick>
              </a:rPr>
              <a:t>for</a:t>
            </a:r>
            <a:r>
              <a:rPr lang="de-DE" sz="1100" dirty="0">
                <a:hlinkClick r:id="rId4">
                  <a:extLst>
                    <a:ext uri="{A12FA001-AC4F-418D-AE19-62706E023703}">
                      <ahyp:hlinkClr xmlns:ahyp="http://schemas.microsoft.com/office/drawing/2018/hyperlinkcolor" val="tx"/>
                    </a:ext>
                  </a:extLst>
                </a:hlinkClick>
              </a:rPr>
              <a:t> non-</a:t>
            </a:r>
            <a:r>
              <a:rPr lang="de-DE" sz="1100" dirty="0" err="1">
                <a:hlinkClick r:id="rId4">
                  <a:extLst>
                    <a:ext uri="{A12FA001-AC4F-418D-AE19-62706E023703}">
                      <ahyp:hlinkClr xmlns:ahyp="http://schemas.microsoft.com/office/drawing/2018/hyperlinkcolor" val="tx"/>
                    </a:ext>
                  </a:extLst>
                </a:hlinkClick>
              </a:rPr>
              <a:t>listed</a:t>
            </a:r>
            <a:r>
              <a:rPr lang="de-DE" sz="1100" dirty="0">
                <a:hlinkClick r:id="rId4">
                  <a:extLst>
                    <a:ext uri="{A12FA001-AC4F-418D-AE19-62706E023703}">
                      <ahyp:hlinkClr xmlns:ahyp="http://schemas.microsoft.com/office/drawing/2018/hyperlinkcolor" val="tx"/>
                    </a:ext>
                  </a:extLst>
                </a:hlinkClick>
              </a:rPr>
              <a:t> SMEs (VSME), 12-2024, Inoffizielle Übersetzung durch vsme-guide.com</a:t>
            </a:r>
            <a:endParaRPr lang="de-DE" sz="1100" dirty="0"/>
          </a:p>
          <a:p>
            <a:r>
              <a:rPr lang="de-DE" sz="1100" dirty="0">
                <a:hlinkClick r:id="rId5">
                  <a:extLst>
                    <a:ext uri="{A12FA001-AC4F-418D-AE19-62706E023703}">
                      <ahyp:hlinkClr xmlns:ahyp="http://schemas.microsoft.com/office/drawing/2018/hyperlinkcolor" val="tx"/>
                    </a:ext>
                  </a:extLst>
                </a:hlinkClick>
              </a:rPr>
              <a:t>EFRAG VSME Digital Template, 12-2024</a:t>
            </a:r>
            <a:endParaRPr lang="de-DE" sz="1100" dirty="0">
              <a:hlinkClick r:id="rId6">
                <a:extLst>
                  <a:ext uri="{A12FA001-AC4F-418D-AE19-62706E023703}">
                    <ahyp:hlinkClr xmlns:ahyp="http://schemas.microsoft.com/office/drawing/2018/hyperlinkcolor" val="tx"/>
                  </a:ext>
                </a:extLst>
              </a:hlinkClick>
            </a:endParaRPr>
          </a:p>
          <a:p>
            <a:endParaRPr lang="de-DE" sz="1100" dirty="0">
              <a:hlinkClick r:id="rId7">
                <a:extLst>
                  <a:ext uri="{A12FA001-AC4F-418D-AE19-62706E023703}">
                    <ahyp:hlinkClr xmlns:ahyp="http://schemas.microsoft.com/office/drawing/2018/hyperlinkcolor" val="tx"/>
                  </a:ext>
                </a:extLst>
              </a:hlinkClick>
            </a:endParaRPr>
          </a:p>
          <a:p>
            <a:pPr marL="0" indent="0">
              <a:buNone/>
            </a:pPr>
            <a:endParaRPr lang="de-DE" sz="1100" dirty="0"/>
          </a:p>
          <a:p>
            <a:pPr marL="384175" lvl="1" indent="0">
              <a:buNone/>
            </a:pPr>
            <a:endParaRPr lang="de-DE" sz="1100" dirty="0">
              <a:solidFill>
                <a:srgbClr val="000000"/>
              </a:solidFill>
            </a:endParaRPr>
          </a:p>
          <a:p>
            <a:pPr lvl="1"/>
            <a:endParaRPr lang="de-DE" sz="1100" dirty="0"/>
          </a:p>
          <a:p>
            <a:pPr lvl="1"/>
            <a:endParaRPr lang="de-DE" sz="1100" dirty="0"/>
          </a:p>
          <a:p>
            <a:endParaRPr lang="de-DE" sz="1100" dirty="0"/>
          </a:p>
        </p:txBody>
      </p:sp>
      <p:sp>
        <p:nvSpPr>
          <p:cNvPr id="7" name="Inhaltsplatzhalter 6"/>
          <p:cNvSpPr>
            <a:spLocks noGrp="1"/>
          </p:cNvSpPr>
          <p:nvPr>
            <p:ph sz="quarter" idx="37"/>
          </p:nvPr>
        </p:nvSpPr>
        <p:spPr>
          <a:solidFill>
            <a:srgbClr val="3B687F"/>
          </a:solidFill>
        </p:spPr>
        <p:txBody>
          <a:bodyPr/>
          <a:lstStyle/>
          <a:p>
            <a:r>
              <a:rPr lang="de-DE">
                <a:solidFill>
                  <a:srgbClr val="FFFFFF"/>
                </a:solidFill>
              </a:rPr>
              <a:t> Offizielle Dokumente</a:t>
            </a:r>
          </a:p>
        </p:txBody>
      </p:sp>
      <p:sp>
        <p:nvSpPr>
          <p:cNvPr id="6" name="Textplatzhalter 5">
            <a:extLst>
              <a:ext uri="{FF2B5EF4-FFF2-40B4-BE49-F238E27FC236}">
                <a16:creationId xmlns:a16="http://schemas.microsoft.com/office/drawing/2014/main" id="{52B2C7F8-8DD5-8197-9A2F-1624F50E3165}"/>
              </a:ext>
            </a:extLst>
          </p:cNvPr>
          <p:cNvSpPr>
            <a:spLocks noGrp="1"/>
          </p:cNvSpPr>
          <p:nvPr>
            <p:ph type="body" sz="quarter" idx="42"/>
          </p:nvPr>
        </p:nvSpPr>
        <p:spPr>
          <a:xfrm>
            <a:off x="4271796" y="2223367"/>
            <a:ext cx="3417403" cy="4252045"/>
          </a:xfrm>
        </p:spPr>
        <p:txBody>
          <a:bodyPr>
            <a:noAutofit/>
          </a:bodyPr>
          <a:lstStyle/>
          <a:p>
            <a:r>
              <a:rPr lang="de-DE" sz="1100" dirty="0">
                <a:hlinkClick r:id="rId5">
                  <a:extLst>
                    <a:ext uri="{A12FA001-AC4F-418D-AE19-62706E023703}">
                      <ahyp:hlinkClr xmlns:ahyp="http://schemas.microsoft.com/office/drawing/2018/hyperlinkcolor" val="tx"/>
                    </a:ext>
                  </a:extLst>
                </a:hlinkClick>
              </a:rPr>
              <a:t>VSME Digital Template (Excel)</a:t>
            </a:r>
            <a:endParaRPr lang="de-DE" sz="1100" dirty="0"/>
          </a:p>
          <a:p>
            <a:pPr marL="0" indent="0">
              <a:buNone/>
            </a:pPr>
            <a:endParaRPr lang="de-DE" sz="1100" dirty="0">
              <a:hlinkClick r:id="rId8">
                <a:extLst>
                  <a:ext uri="{A12FA001-AC4F-418D-AE19-62706E023703}">
                    <ahyp:hlinkClr xmlns:ahyp="http://schemas.microsoft.com/office/drawing/2018/hyperlinkcolor" val="tx"/>
                  </a:ext>
                </a:extLst>
              </a:hlinkClick>
            </a:endParaRPr>
          </a:p>
          <a:p>
            <a:r>
              <a:rPr lang="de-DE" sz="1100" dirty="0">
                <a:hlinkClick r:id="rId8">
                  <a:extLst>
                    <a:ext uri="{A12FA001-AC4F-418D-AE19-62706E023703}">
                      <ahyp:hlinkClr xmlns:ahyp="http://schemas.microsoft.com/office/drawing/2018/hyperlinkcolor" val="tx"/>
                    </a:ext>
                  </a:extLst>
                </a:hlinkClick>
              </a:rPr>
              <a:t>IZU: Der VSME-Standard</a:t>
            </a:r>
            <a:endParaRPr lang="de-DE" sz="1100" dirty="0"/>
          </a:p>
          <a:p>
            <a:r>
              <a:rPr lang="de-DE" sz="1100" dirty="0">
                <a:hlinkClick r:id="rId9">
                  <a:extLst>
                    <a:ext uri="{A12FA001-AC4F-418D-AE19-62706E023703}">
                      <ahyp:hlinkClr xmlns:ahyp="http://schemas.microsoft.com/office/drawing/2018/hyperlinkcolor" val="tx"/>
                    </a:ext>
                  </a:extLst>
                </a:hlinkClick>
              </a:rPr>
              <a:t>Deutscher Nachhaltigkeitskodex (DNK): Gap-Analyse VSME</a:t>
            </a:r>
            <a:endParaRPr lang="de-DE" sz="1100" dirty="0"/>
          </a:p>
          <a:p>
            <a:r>
              <a:rPr lang="de-DE" sz="1100" dirty="0">
                <a:hlinkClick r:id="rId10">
                  <a:extLst>
                    <a:ext uri="{A12FA001-AC4F-418D-AE19-62706E023703}">
                      <ahyp:hlinkClr xmlns:ahyp="http://schemas.microsoft.com/office/drawing/2018/hyperlinkcolor" val="tx"/>
                    </a:ext>
                  </a:extLst>
                </a:hlinkClick>
              </a:rPr>
              <a:t>IHK-Ratgeber: Freiwilliger Nachhaltigkeitsberichtsstandard für kleine und mittlere Unternehmen</a:t>
            </a:r>
            <a:endParaRPr lang="de-DE" sz="1100" dirty="0"/>
          </a:p>
          <a:p>
            <a:r>
              <a:rPr lang="de-DE" sz="1100" dirty="0"/>
              <a:t>IHK-Ratgeber Nachhaltigkeit </a:t>
            </a:r>
            <a:r>
              <a:rPr lang="de-DE" sz="1100" dirty="0" err="1">
                <a:hlinkClick r:id="rId11">
                  <a:extLst>
                    <a:ext uri="{A12FA001-AC4F-418D-AE19-62706E023703}">
                      <ahyp:hlinkClr xmlns:ahyp="http://schemas.microsoft.com/office/drawing/2018/hyperlinkcolor" val="tx"/>
                    </a:ext>
                  </a:extLst>
                </a:hlinkClick>
              </a:rPr>
              <a:t>Nachhaltigkeit</a:t>
            </a:r>
            <a:r>
              <a:rPr lang="de-DE" sz="1100" dirty="0">
                <a:hlinkClick r:id="rId11">
                  <a:extLst>
                    <a:ext uri="{A12FA001-AC4F-418D-AE19-62706E023703}">
                      <ahyp:hlinkClr xmlns:ahyp="http://schemas.microsoft.com/office/drawing/2018/hyperlinkcolor" val="tx"/>
                    </a:ext>
                  </a:extLst>
                </a:hlinkClick>
              </a:rPr>
              <a:t> im Unternehmen | IHK München</a:t>
            </a:r>
            <a:endParaRPr lang="de-DE" sz="1100" dirty="0"/>
          </a:p>
          <a:p>
            <a:r>
              <a:rPr lang="de-DE" sz="1100" dirty="0">
                <a:hlinkClick r:id="rId12">
                  <a:extLst>
                    <a:ext uri="{A12FA001-AC4F-418D-AE19-62706E023703}">
                      <ahyp:hlinkClr xmlns:ahyp="http://schemas.microsoft.com/office/drawing/2018/hyperlinkcolor" val="tx"/>
                    </a:ext>
                  </a:extLst>
                </a:hlinkClick>
              </a:rPr>
              <a:t>EFRAG, aktueller Stand VSME</a:t>
            </a:r>
            <a:endParaRPr lang="de-DE" sz="1100" dirty="0"/>
          </a:p>
          <a:p>
            <a:pPr marL="0" indent="0">
              <a:buNone/>
            </a:pPr>
            <a:endParaRPr lang="de-DE" sz="1100" dirty="0"/>
          </a:p>
          <a:p>
            <a:endParaRPr lang="de-DE" sz="1100" dirty="0"/>
          </a:p>
          <a:p>
            <a:endParaRPr lang="de-DE" sz="1100" dirty="0"/>
          </a:p>
          <a:p>
            <a:endParaRPr lang="de-DE" sz="1100" dirty="0"/>
          </a:p>
          <a:p>
            <a:pPr marL="0" indent="0">
              <a:buNone/>
            </a:pPr>
            <a:endParaRPr kumimoji="0" lang="it-IT" sz="1100" b="0" i="0" u="none" strike="noStrike" kern="0" cap="none" spc="0" normalizeH="0" baseline="0" noProof="0" dirty="0">
              <a:ln>
                <a:noFill/>
              </a:ln>
              <a:solidFill>
                <a:srgbClr val="000000"/>
              </a:solidFill>
              <a:effectLst/>
              <a:uLnTx/>
              <a:uFillTx/>
              <a:latin typeface="Arial"/>
              <a:ea typeface="ＭＳ Ｐゴシック"/>
            </a:endParaRPr>
          </a:p>
          <a:p>
            <a:pPr marL="0" indent="0">
              <a:buNone/>
            </a:pPr>
            <a:endParaRPr lang="it-IT" sz="1100" dirty="0"/>
          </a:p>
          <a:p>
            <a:pPr marL="514350" lvl="1" indent="-285750">
              <a:buFont typeface="Wingdings" panose="05000000000000000000" pitchFamily="2" charset="2"/>
              <a:buChar char="§"/>
            </a:pPr>
            <a:endParaRPr lang="de-DE" sz="1100" dirty="0">
              <a:hlinkClick r:id="rId13">
                <a:extLst>
                  <a:ext uri="{A12FA001-AC4F-418D-AE19-62706E023703}">
                    <ahyp:hlinkClr xmlns:ahyp="http://schemas.microsoft.com/office/drawing/2018/hyperlinkcolor" val="tx"/>
                  </a:ext>
                </a:extLst>
              </a:hlinkClick>
            </a:endParaRPr>
          </a:p>
          <a:p>
            <a:pPr marL="514350" lvl="1" indent="-285750">
              <a:buFont typeface="Wingdings" panose="05000000000000000000" pitchFamily="2" charset="2"/>
              <a:buChar char="§"/>
            </a:pPr>
            <a:endParaRPr lang="de-DE" sz="1100" dirty="0">
              <a:hlinkClick r:id="rId13">
                <a:extLst>
                  <a:ext uri="{A12FA001-AC4F-418D-AE19-62706E023703}">
                    <ahyp:hlinkClr xmlns:ahyp="http://schemas.microsoft.com/office/drawing/2018/hyperlinkcolor" val="tx"/>
                  </a:ext>
                </a:extLst>
              </a:hlinkClick>
            </a:endParaRPr>
          </a:p>
          <a:p>
            <a:pPr marL="0" indent="0">
              <a:buNone/>
            </a:pPr>
            <a:endParaRPr lang="de-DE" sz="1100" dirty="0"/>
          </a:p>
          <a:p>
            <a:pPr marL="228600" lvl="1" indent="0">
              <a:buNone/>
            </a:pPr>
            <a:endParaRPr lang="de-DE" sz="1100" dirty="0"/>
          </a:p>
        </p:txBody>
      </p:sp>
      <p:sp>
        <p:nvSpPr>
          <p:cNvPr id="8" name="Textplatzhalter 7">
            <a:extLst>
              <a:ext uri="{FF2B5EF4-FFF2-40B4-BE49-F238E27FC236}">
                <a16:creationId xmlns:a16="http://schemas.microsoft.com/office/drawing/2014/main" id="{75CD79A5-4E79-E668-345D-5F1DC7BBA20D}"/>
              </a:ext>
            </a:extLst>
          </p:cNvPr>
          <p:cNvSpPr>
            <a:spLocks noGrp="1"/>
          </p:cNvSpPr>
          <p:nvPr>
            <p:ph type="body" sz="quarter" idx="43"/>
          </p:nvPr>
        </p:nvSpPr>
        <p:spPr>
          <a:xfrm>
            <a:off x="7920204" y="2223615"/>
            <a:ext cx="3456384" cy="4042713"/>
          </a:xfrm>
        </p:spPr>
        <p:txBody>
          <a:bodyPr>
            <a:noAutofit/>
          </a:bodyPr>
          <a:lstStyle/>
          <a:p>
            <a:r>
              <a:rPr lang="de-DE" sz="1100" dirty="0">
                <a:hlinkClick r:id="rId14">
                  <a:extLst>
                    <a:ext uri="{A12FA001-AC4F-418D-AE19-62706E023703}">
                      <ahyp:hlinkClr xmlns:ahyp="http://schemas.microsoft.com/office/drawing/2018/hyperlinkcolor" val="tx"/>
                    </a:ext>
                  </a:extLst>
                </a:hlinkClick>
              </a:rPr>
              <a:t>Excel-Handreichung zur </a:t>
            </a:r>
            <a:r>
              <a:rPr lang="de-DE" sz="1100" dirty="0" err="1">
                <a:hlinkClick r:id="rId14">
                  <a:extLst>
                    <a:ext uri="{A12FA001-AC4F-418D-AE19-62706E023703}">
                      <ahyp:hlinkClr xmlns:ahyp="http://schemas.microsoft.com/office/drawing/2018/hyperlinkcolor" val="tx"/>
                    </a:ext>
                  </a:extLst>
                </a:hlinkClick>
              </a:rPr>
              <a:t>Identifkation</a:t>
            </a:r>
            <a:r>
              <a:rPr lang="de-DE" sz="1100" dirty="0">
                <a:hlinkClick r:id="rId14">
                  <a:extLst>
                    <a:ext uri="{A12FA001-AC4F-418D-AE19-62706E023703}">
                      <ahyp:hlinkClr xmlns:ahyp="http://schemas.microsoft.com/office/drawing/2018/hyperlinkcolor" val="tx"/>
                    </a:ext>
                  </a:extLst>
                </a:hlinkClick>
              </a:rPr>
              <a:t> Offenlegungen</a:t>
            </a:r>
            <a:endParaRPr lang="de-DE" sz="1100" dirty="0">
              <a:hlinkClick r:id="rId15">
                <a:extLst>
                  <a:ext uri="{A12FA001-AC4F-418D-AE19-62706E023703}">
                    <ahyp:hlinkClr xmlns:ahyp="http://schemas.microsoft.com/office/drawing/2018/hyperlinkcolor" val="tx"/>
                  </a:ext>
                </a:extLst>
              </a:hlinkClick>
            </a:endParaRPr>
          </a:p>
          <a:p>
            <a:r>
              <a:rPr lang="de-DE" sz="1100" dirty="0">
                <a:hlinkClick r:id="rId15">
                  <a:extLst>
                    <a:ext uri="{A12FA001-AC4F-418D-AE19-62706E023703}">
                      <ahyp:hlinkClr xmlns:ahyp="http://schemas.microsoft.com/office/drawing/2018/hyperlinkcolor" val="tx"/>
                    </a:ext>
                  </a:extLst>
                </a:hlinkClick>
              </a:rPr>
              <a:t>DNK-Plattform zur Berichterstattung</a:t>
            </a:r>
            <a:endParaRPr lang="de-DE" sz="1100" dirty="0">
              <a:hlinkClick r:id="rId16">
                <a:extLst>
                  <a:ext uri="{A12FA001-AC4F-418D-AE19-62706E023703}">
                    <ahyp:hlinkClr xmlns:ahyp="http://schemas.microsoft.com/office/drawing/2018/hyperlinkcolor" val="tx"/>
                  </a:ext>
                </a:extLst>
              </a:hlinkClick>
            </a:endParaRPr>
          </a:p>
          <a:p>
            <a:r>
              <a:rPr lang="de-DE" sz="1100" dirty="0">
                <a:hlinkClick r:id="rId16">
                  <a:extLst>
                    <a:ext uri="{A12FA001-AC4F-418D-AE19-62706E023703}">
                      <ahyp:hlinkClr xmlns:ahyp="http://schemas.microsoft.com/office/drawing/2018/hyperlinkcolor" val="tx"/>
                    </a:ext>
                  </a:extLst>
                </a:hlinkClick>
              </a:rPr>
              <a:t>IZU-Tool Nachhaltigkeitsmanagement</a:t>
            </a:r>
            <a:endParaRPr lang="de-DE" sz="1100" dirty="0"/>
          </a:p>
          <a:p>
            <a:r>
              <a:rPr lang="de-DE" sz="1100" dirty="0">
                <a:hlinkClick r:id="rId17">
                  <a:extLst>
                    <a:ext uri="{A12FA001-AC4F-418D-AE19-62706E023703}">
                      <ahyp:hlinkClr xmlns:ahyp="http://schemas.microsoft.com/office/drawing/2018/hyperlinkcolor" val="tx"/>
                    </a:ext>
                  </a:extLst>
                </a:hlinkClick>
              </a:rPr>
              <a:t>IHK Ecocockpit zur Treibhausgasbilanzierung</a:t>
            </a:r>
            <a:endParaRPr lang="de-DE" sz="1100" dirty="0"/>
          </a:p>
          <a:p>
            <a:r>
              <a:rPr lang="de-DE" sz="1100" dirty="0">
                <a:hlinkClick r:id="rId18">
                  <a:extLst>
                    <a:ext uri="{A12FA001-AC4F-418D-AE19-62706E023703}">
                      <ahyp:hlinkClr xmlns:ahyp="http://schemas.microsoft.com/office/drawing/2018/hyperlinkcolor" val="tx"/>
                    </a:ext>
                  </a:extLst>
                </a:hlinkClick>
              </a:rPr>
              <a:t>BIHK Webinare zur Novelle der Nachhaltigkeitsberichterstattung</a:t>
            </a:r>
            <a:endParaRPr lang="de-DE" sz="1100" dirty="0"/>
          </a:p>
          <a:p>
            <a:r>
              <a:rPr lang="de-DE" sz="1100" dirty="0">
                <a:hlinkClick r:id="rId19">
                  <a:extLst>
                    <a:ext uri="{A12FA001-AC4F-418D-AE19-62706E023703}">
                      <ahyp:hlinkClr xmlns:ahyp="http://schemas.microsoft.com/office/drawing/2018/hyperlinkcolor" val="tx"/>
                    </a:ext>
                  </a:extLst>
                </a:hlinkClick>
              </a:rPr>
              <a:t>IZU-Handlungshilfen zum Klimaschutz </a:t>
            </a:r>
            <a:endParaRPr lang="de-DE" sz="1100" dirty="0">
              <a:hlinkClick r:id="rId20">
                <a:extLst>
                  <a:ext uri="{A12FA001-AC4F-418D-AE19-62706E023703}">
                    <ahyp:hlinkClr xmlns:ahyp="http://schemas.microsoft.com/office/drawing/2018/hyperlinkcolor" val="tx"/>
                  </a:ext>
                </a:extLst>
              </a:hlinkClick>
            </a:endParaRPr>
          </a:p>
          <a:p>
            <a:r>
              <a:rPr lang="de-DE" sz="1100" dirty="0">
                <a:hlinkClick r:id="rId21">
                  <a:extLst>
                    <a:ext uri="{A12FA001-AC4F-418D-AE19-62706E023703}">
                      <ahyp:hlinkClr xmlns:ahyp="http://schemas.microsoft.com/office/drawing/2018/hyperlinkcolor" val="tx"/>
                    </a:ext>
                  </a:extLst>
                </a:hlinkClick>
              </a:rPr>
              <a:t>IZU: Bayerischer EMAS-Kompass</a:t>
            </a:r>
            <a:r>
              <a:rPr lang="de-DE" sz="1100" dirty="0"/>
              <a:t> </a:t>
            </a:r>
          </a:p>
          <a:p>
            <a:r>
              <a:rPr lang="de-DE" sz="1100" dirty="0">
                <a:hlinkClick r:id="rId22">
                  <a:extLst>
                    <a:ext uri="{A12FA001-AC4F-418D-AE19-62706E023703}">
                      <ahyp:hlinkClr xmlns:ahyp="http://schemas.microsoft.com/office/drawing/2018/hyperlinkcolor" val="tx"/>
                    </a:ext>
                  </a:extLst>
                </a:hlinkClick>
              </a:rPr>
              <a:t>IZU-Handlungshilfe Klimakommunikation</a:t>
            </a:r>
            <a:endParaRPr lang="de-DE" sz="1100" dirty="0"/>
          </a:p>
          <a:p>
            <a:r>
              <a:rPr lang="de-DE" sz="1100" dirty="0">
                <a:hlinkClick r:id="rId23">
                  <a:extLst>
                    <a:ext uri="{A12FA001-AC4F-418D-AE19-62706E023703}">
                      <ahyp:hlinkClr xmlns:ahyp="http://schemas.microsoft.com/office/drawing/2018/hyperlinkcolor" val="tx"/>
                    </a:ext>
                  </a:extLst>
                </a:hlinkClick>
              </a:rPr>
              <a:t>IZU-Leitfaden „Wer will eigentlich was von Ihrem Unternehmen“ </a:t>
            </a:r>
            <a:endParaRPr lang="de-DE" sz="1100" dirty="0">
              <a:sym typeface="Wingdings" panose="05000000000000000000" pitchFamily="2" charset="2"/>
            </a:endParaRPr>
          </a:p>
          <a:p>
            <a:r>
              <a:rPr lang="de-DE" sz="1100" dirty="0">
                <a:hlinkClick r:id="rId24">
                  <a:extLst>
                    <a:ext uri="{A12FA001-AC4F-418D-AE19-62706E023703}">
                      <ahyp:hlinkClr xmlns:ahyp="http://schemas.microsoft.com/office/drawing/2018/hyperlinkcolor" val="tx"/>
                    </a:ext>
                  </a:extLst>
                </a:hlinkClick>
              </a:rPr>
              <a:t>Good Practice: Unternehmensbeispiel zum betrieblichen Klimaschutz</a:t>
            </a:r>
            <a:endParaRPr lang="de-DE" sz="1100" dirty="0"/>
          </a:p>
          <a:p>
            <a:r>
              <a:rPr lang="de-DE" sz="1100" dirty="0">
                <a:hlinkClick r:id="rId25">
                  <a:extLst>
                    <a:ext uri="{A12FA001-AC4F-418D-AE19-62706E023703}">
                      <ahyp:hlinkClr xmlns:ahyp="http://schemas.microsoft.com/office/drawing/2018/hyperlinkcolor" val="tx"/>
                    </a:ext>
                  </a:extLst>
                </a:hlinkClick>
              </a:rPr>
              <a:t>BIHK-EMAS-Praxisleitfaden</a:t>
            </a:r>
            <a:r>
              <a:rPr lang="de-DE" sz="1100" dirty="0"/>
              <a:t> </a:t>
            </a:r>
          </a:p>
        </p:txBody>
      </p:sp>
      <p:sp>
        <p:nvSpPr>
          <p:cNvPr id="9" name="Inhaltsplatzhalter 8">
            <a:extLst>
              <a:ext uri="{FF2B5EF4-FFF2-40B4-BE49-F238E27FC236}">
                <a16:creationId xmlns:a16="http://schemas.microsoft.com/office/drawing/2014/main" id="{61A24170-F743-6C7C-CF7A-A92461BEC583}"/>
              </a:ext>
            </a:extLst>
          </p:cNvPr>
          <p:cNvSpPr>
            <a:spLocks noGrp="1"/>
          </p:cNvSpPr>
          <p:nvPr>
            <p:ph sz="quarter" idx="44"/>
          </p:nvPr>
        </p:nvSpPr>
        <p:spPr>
          <a:solidFill>
            <a:srgbClr val="3B687F"/>
          </a:solidFill>
        </p:spPr>
        <p:txBody>
          <a:bodyPr/>
          <a:lstStyle/>
          <a:p>
            <a:pPr marL="0" indent="0">
              <a:buNone/>
            </a:pPr>
            <a:r>
              <a:rPr lang="de-DE">
                <a:solidFill>
                  <a:srgbClr val="FFFFFF"/>
                </a:solidFill>
              </a:rPr>
              <a:t> Hilfreiche Orientierung</a:t>
            </a:r>
          </a:p>
        </p:txBody>
      </p:sp>
      <p:sp>
        <p:nvSpPr>
          <p:cNvPr id="10" name="Inhaltsplatzhalter 9">
            <a:extLst>
              <a:ext uri="{FF2B5EF4-FFF2-40B4-BE49-F238E27FC236}">
                <a16:creationId xmlns:a16="http://schemas.microsoft.com/office/drawing/2014/main" id="{4B95BC38-40CE-FE04-C3C7-4F548D3ECA0F}"/>
              </a:ext>
            </a:extLst>
          </p:cNvPr>
          <p:cNvSpPr>
            <a:spLocks noGrp="1"/>
          </p:cNvSpPr>
          <p:nvPr>
            <p:ph sz="quarter" idx="45"/>
          </p:nvPr>
        </p:nvSpPr>
        <p:spPr>
          <a:solidFill>
            <a:srgbClr val="3B687F"/>
          </a:solidFill>
        </p:spPr>
        <p:txBody>
          <a:bodyPr/>
          <a:lstStyle/>
          <a:p>
            <a:pPr marL="0" indent="0">
              <a:buNone/>
            </a:pPr>
            <a:r>
              <a:rPr lang="de-DE">
                <a:solidFill>
                  <a:srgbClr val="FFFFFF"/>
                </a:solidFill>
              </a:rPr>
              <a:t> Arbeitshilfen</a:t>
            </a:r>
            <a:endParaRPr lang="de-DE"/>
          </a:p>
        </p:txBody>
      </p:sp>
      <p:sp>
        <p:nvSpPr>
          <p:cNvPr id="5" name="Foliennummernplatzhalter 4"/>
          <p:cNvSpPr>
            <a:spLocks noGrp="1"/>
          </p:cNvSpPr>
          <p:nvPr>
            <p:ph type="sldNum" sz="quarter" idx="11"/>
          </p:nvPr>
        </p:nvSpPr>
        <p:spPr/>
        <p:txBody>
          <a:bodyPr/>
          <a:lstStyle/>
          <a:p>
            <a:fld id="{894680D0-7A83-433A-9719-C4143F27F647}" type="slidenum">
              <a:rPr lang="de-DE" smtClean="0"/>
              <a:pPr/>
              <a:t>19</a:t>
            </a:fld>
            <a:endParaRPr lang="de-DE"/>
          </a:p>
        </p:txBody>
      </p:sp>
      <p:sp>
        <p:nvSpPr>
          <p:cNvPr id="2" name="Titel 1"/>
          <p:cNvSpPr>
            <a:spLocks noGrp="1"/>
          </p:cNvSpPr>
          <p:nvPr>
            <p:ph type="title"/>
          </p:nvPr>
        </p:nvSpPr>
        <p:spPr/>
        <p:txBody>
          <a:bodyPr/>
          <a:lstStyle/>
          <a:p>
            <a:r>
              <a:rPr lang="de-DE"/>
              <a:t>Übersicht der Ressourcen</a:t>
            </a:r>
          </a:p>
        </p:txBody>
      </p:sp>
      <p:sp>
        <p:nvSpPr>
          <p:cNvPr id="4" name="Fußzeilenplatzhalter 3">
            <a:extLst>
              <a:ext uri="{FF2B5EF4-FFF2-40B4-BE49-F238E27FC236}">
                <a16:creationId xmlns:a16="http://schemas.microsoft.com/office/drawing/2014/main" id="{D560DF09-D4EF-F7B1-6427-D271F194BBCC}"/>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737641504"/>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4D4DCE-4404-196B-96C1-62D6DE5C0CA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727F7CD-1B6C-8FFE-6CAF-74A70F933CD4}"/>
              </a:ext>
            </a:extLst>
          </p:cNvPr>
          <p:cNvSpPr>
            <a:spLocks noGrp="1"/>
          </p:cNvSpPr>
          <p:nvPr>
            <p:ph type="title"/>
          </p:nvPr>
        </p:nvSpPr>
        <p:spPr>
          <a:xfrm>
            <a:off x="546148" y="908720"/>
            <a:ext cx="11256616" cy="500062"/>
          </a:xfrm>
        </p:spPr>
        <p:txBody>
          <a:bodyPr/>
          <a:lstStyle/>
          <a:p>
            <a:r>
              <a:rPr lang="de-DE" sz="2400"/>
              <a:t>Handlungshilfe „5 Schritte zum VSME-Bericht“</a:t>
            </a:r>
          </a:p>
        </p:txBody>
      </p:sp>
      <p:sp>
        <p:nvSpPr>
          <p:cNvPr id="9" name="Inhaltsplatzhalter 8">
            <a:extLst>
              <a:ext uri="{FF2B5EF4-FFF2-40B4-BE49-F238E27FC236}">
                <a16:creationId xmlns:a16="http://schemas.microsoft.com/office/drawing/2014/main" id="{4A19EA84-0C19-AECD-52F5-B24090CB02BB}"/>
              </a:ext>
            </a:extLst>
          </p:cNvPr>
          <p:cNvSpPr>
            <a:spLocks noGrp="1"/>
          </p:cNvSpPr>
          <p:nvPr>
            <p:ph idx="1"/>
          </p:nvPr>
        </p:nvSpPr>
        <p:spPr>
          <a:xfrm>
            <a:off x="551383" y="1931196"/>
            <a:ext cx="5328941" cy="4450131"/>
          </a:xfrm>
        </p:spPr>
        <p:txBody>
          <a:bodyPr/>
          <a:lstStyle/>
          <a:p>
            <a:pPr marL="0" indent="0">
              <a:buNone/>
            </a:pPr>
            <a:r>
              <a:rPr lang="de-DE" b="1" dirty="0"/>
              <a:t>Die Handlungshilfe richtet sich an kleine &amp; mittlere Unternehmen (KMU), die freiwillig und strukturiert über ihre Nachhaltigkeitsaktivitäten berichten möchten – auf Grundlage des freiwilligen EU- Nachhaltigkeitsberichtsstandards für KMU, des sogenannten „</a:t>
            </a:r>
            <a:r>
              <a:rPr lang="de-DE" b="1" dirty="0" err="1"/>
              <a:t>Voluntary</a:t>
            </a:r>
            <a:r>
              <a:rPr lang="de-DE" b="1" dirty="0"/>
              <a:t> </a:t>
            </a:r>
            <a:r>
              <a:rPr lang="de-DE" b="1" dirty="0" err="1"/>
              <a:t>Sustainability</a:t>
            </a:r>
            <a:r>
              <a:rPr lang="de-DE" b="1" dirty="0"/>
              <a:t> Reporting Standard </a:t>
            </a:r>
            <a:r>
              <a:rPr lang="de-DE" b="1" dirty="0" err="1"/>
              <a:t>for</a:t>
            </a:r>
            <a:r>
              <a:rPr lang="de-DE" b="1" dirty="0"/>
              <a:t> non-</a:t>
            </a:r>
            <a:r>
              <a:rPr lang="de-DE" b="1" dirty="0" err="1"/>
              <a:t>listed</a:t>
            </a:r>
            <a:r>
              <a:rPr lang="de-DE" b="1" dirty="0"/>
              <a:t> SMEs (VSME)“.</a:t>
            </a:r>
          </a:p>
          <a:p>
            <a:pPr marL="0" indent="0">
              <a:buNone/>
            </a:pPr>
            <a:br>
              <a:rPr lang="de-DE" dirty="0">
                <a:highlight>
                  <a:srgbClr val="FFFF00"/>
                </a:highlight>
              </a:rPr>
            </a:br>
            <a:r>
              <a:rPr lang="de-DE" dirty="0"/>
              <a:t>Die Handlungshilfe basiert auf dem im Dezember 2024 veröffentlichten Standardentwurf der EFRAG und orientiert sich an den Anforderungen des Basic Module und </a:t>
            </a:r>
            <a:r>
              <a:rPr lang="de-DE" dirty="0" err="1"/>
              <a:t>Comprehensive</a:t>
            </a:r>
            <a:r>
              <a:rPr lang="de-DE" dirty="0"/>
              <a:t> Module (dt. Basis- und Zusatzmodul), die als Kern für eine pragmatische und ressourcenschonende Berichterstattung dienen.</a:t>
            </a:r>
          </a:p>
          <a:p>
            <a:pPr marL="0" indent="0">
              <a:buNone/>
            </a:pPr>
            <a:r>
              <a:rPr lang="de-DE" dirty="0"/>
              <a:t>Die Handlungshilfe richtet sich an Unternehmen, die zwar nicht direkt von der CSRD-Berichtspflicht betroffen sind, jedoch zunehmend von Geschäftspartnern, Banken oder Förderinstitutionen zur Offenlegung von ESG-Kennzahlen aufgefordert werden. Sie eignet sich auch für Unternehmen, die freiwillig und standardisiert über Nachhaltigkeit berichten möchten, um daraus Chancen zu nutzen.</a:t>
            </a:r>
          </a:p>
          <a:p>
            <a:pPr marL="0" indent="0">
              <a:buNone/>
            </a:pPr>
            <a:r>
              <a:rPr lang="de-DE" dirty="0"/>
              <a:t>Der Leitfaden führt praxisnah durch die einzelnen Schritte der freiwilligen Berichterstattung nach VSME – von Zieldefinition über Datenerhebung bis zur Kommunikation - und bietet Checklisten, Tipps und Beispiele zur Umsetzung.</a:t>
            </a:r>
          </a:p>
        </p:txBody>
      </p:sp>
      <p:sp>
        <p:nvSpPr>
          <p:cNvPr id="4" name="Fußzeilenplatzhalter 3">
            <a:extLst>
              <a:ext uri="{FF2B5EF4-FFF2-40B4-BE49-F238E27FC236}">
                <a16:creationId xmlns:a16="http://schemas.microsoft.com/office/drawing/2014/main" id="{75C67B83-01EC-50D8-0215-8544C4E891B4}"/>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
        <p:nvSpPr>
          <p:cNvPr id="5" name="Foliennummernplatzhalter 4">
            <a:extLst>
              <a:ext uri="{FF2B5EF4-FFF2-40B4-BE49-F238E27FC236}">
                <a16:creationId xmlns:a16="http://schemas.microsoft.com/office/drawing/2014/main" id="{68A04EBF-7FCB-7698-F765-0B2D8ADFE6A1}"/>
              </a:ext>
            </a:extLst>
          </p:cNvPr>
          <p:cNvSpPr>
            <a:spLocks noGrp="1"/>
          </p:cNvSpPr>
          <p:nvPr>
            <p:ph type="sldNum" sz="quarter" idx="4"/>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smtClean="0">
                <a:ln>
                  <a:noFill/>
                </a:ln>
                <a:solidFill>
                  <a:srgbClr val="3B687F"/>
                </a:solidFill>
                <a:effectLst/>
                <a:uLnTx/>
                <a:uFillTx/>
                <a:latin typeface="Arial" charset="0"/>
                <a:ea typeface="ＭＳ Ｐゴシック"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2</a:t>
            </a:fld>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
        <p:nvSpPr>
          <p:cNvPr id="7" name="Inhaltsplatzhalter 6">
            <a:extLst>
              <a:ext uri="{FF2B5EF4-FFF2-40B4-BE49-F238E27FC236}">
                <a16:creationId xmlns:a16="http://schemas.microsoft.com/office/drawing/2014/main" id="{C71296BD-CEEA-52FF-684D-BDB792CC9CCF}"/>
              </a:ext>
            </a:extLst>
          </p:cNvPr>
          <p:cNvSpPr>
            <a:spLocks noGrp="1"/>
          </p:cNvSpPr>
          <p:nvPr>
            <p:ph idx="11"/>
          </p:nvPr>
        </p:nvSpPr>
        <p:spPr>
          <a:xfrm>
            <a:off x="6251513" y="1931197"/>
            <a:ext cx="5555603" cy="855164"/>
          </a:xfrm>
        </p:spPr>
        <p:txBody>
          <a:bodyPr/>
          <a:lstStyle/>
          <a:p>
            <a:pPr marL="0" indent="0">
              <a:buNone/>
            </a:pPr>
            <a:r>
              <a:rPr lang="de-DE" kern="0"/>
              <a:t>Im Rahmen des </a:t>
            </a:r>
            <a:r>
              <a:rPr lang="de-DE" b="1" kern="0"/>
              <a:t>Umwelt- und Klimapakts Bayern </a:t>
            </a:r>
            <a:r>
              <a:rPr lang="de-DE" kern="0"/>
              <a:t>entwickelten das </a:t>
            </a:r>
            <a:r>
              <a:rPr lang="de-DE" b="1" kern="0"/>
              <a:t>Infozentrum </a:t>
            </a:r>
            <a:r>
              <a:rPr lang="de-DE" b="1" kern="0" err="1"/>
              <a:t>UmweltWirtschaft</a:t>
            </a:r>
            <a:r>
              <a:rPr lang="de-DE" b="1" kern="0"/>
              <a:t> (IZU) </a:t>
            </a:r>
            <a:r>
              <a:rPr lang="de-DE" kern="0"/>
              <a:t>am Landesamt für Umwelt in Kooperation mit dem </a:t>
            </a:r>
            <a:r>
              <a:rPr lang="de-DE" b="1"/>
              <a:t>Bayerischen Industrie- und Handelskammertag e.V. (BIHK) </a:t>
            </a:r>
            <a:r>
              <a:rPr lang="de-DE"/>
              <a:t>diese Hilfe.</a:t>
            </a:r>
          </a:p>
        </p:txBody>
      </p:sp>
      <p:sp>
        <p:nvSpPr>
          <p:cNvPr id="11" name="Rechteck 10">
            <a:extLst>
              <a:ext uri="{FF2B5EF4-FFF2-40B4-BE49-F238E27FC236}">
                <a16:creationId xmlns:a16="http://schemas.microsoft.com/office/drawing/2014/main" id="{1948BDF3-2668-58C5-23DA-1D13C385DF6A}"/>
              </a:ext>
            </a:extLst>
          </p:cNvPr>
          <p:cNvSpPr/>
          <p:nvPr/>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a:ln>
                  <a:noFill/>
                </a:ln>
                <a:solidFill>
                  <a:srgbClr val="FFFFFF"/>
                </a:solidFill>
                <a:effectLst/>
                <a:uLnTx/>
                <a:uFillTx/>
                <a:latin typeface="Arial" charset="0"/>
                <a:ea typeface="ＭＳ Ｐゴシック" charset="-128"/>
                <a:cs typeface="+mn-cs"/>
              </a:rPr>
              <a:t>An wen richtet sich die Handlungshilfe?</a:t>
            </a:r>
          </a:p>
        </p:txBody>
      </p:sp>
      <p:sp>
        <p:nvSpPr>
          <p:cNvPr id="13" name="Rechteck 12">
            <a:extLst>
              <a:ext uri="{FF2B5EF4-FFF2-40B4-BE49-F238E27FC236}">
                <a16:creationId xmlns:a16="http://schemas.microsoft.com/office/drawing/2014/main" id="{60576C7A-7AA3-C6E6-4EBB-DE43AFE364BE}"/>
              </a:ext>
            </a:extLst>
          </p:cNvPr>
          <p:cNvSpPr/>
          <p:nvPr/>
        </p:nvSpPr>
        <p:spPr bwMode="auto">
          <a:xfrm>
            <a:off x="6247162" y="1614099"/>
            <a:ext cx="5556486" cy="308698"/>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a:ln>
                  <a:noFill/>
                </a:ln>
                <a:solidFill>
                  <a:srgbClr val="FFFFFF"/>
                </a:solidFill>
                <a:effectLst/>
                <a:uLnTx/>
                <a:uFillTx/>
                <a:latin typeface="Arial" charset="0"/>
                <a:ea typeface="ＭＳ Ｐゴシック" charset="-128"/>
                <a:cs typeface="+mn-cs"/>
              </a:rPr>
              <a:t>Wie ist die Handlungshilfe entstanden</a:t>
            </a:r>
          </a:p>
        </p:txBody>
      </p:sp>
      <p:sp>
        <p:nvSpPr>
          <p:cNvPr id="3" name="Rechteck 2">
            <a:extLst>
              <a:ext uri="{FF2B5EF4-FFF2-40B4-BE49-F238E27FC236}">
                <a16:creationId xmlns:a16="http://schemas.microsoft.com/office/drawing/2014/main" id="{AA4C0027-CE6D-E8ED-F060-F04DB779CD81}"/>
              </a:ext>
            </a:extLst>
          </p:cNvPr>
          <p:cNvSpPr/>
          <p:nvPr/>
        </p:nvSpPr>
        <p:spPr bwMode="auto">
          <a:xfrm>
            <a:off x="6251131" y="2782671"/>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a:ln>
                  <a:noFill/>
                </a:ln>
                <a:solidFill>
                  <a:srgbClr val="FFFFFF"/>
                </a:solidFill>
                <a:effectLst/>
                <a:uLnTx/>
                <a:uFillTx/>
                <a:latin typeface="Arial" charset="0"/>
                <a:ea typeface="ＭＳ Ｐゴシック" charset="-128"/>
                <a:cs typeface="+mn-cs"/>
              </a:rPr>
              <a:t>Wie ist die Handlungshilfe aufgebaut?</a:t>
            </a:r>
          </a:p>
        </p:txBody>
      </p:sp>
      <p:sp>
        <p:nvSpPr>
          <p:cNvPr id="6" name="Inhaltsplatzhalter 6">
            <a:extLst>
              <a:ext uri="{FF2B5EF4-FFF2-40B4-BE49-F238E27FC236}">
                <a16:creationId xmlns:a16="http://schemas.microsoft.com/office/drawing/2014/main" id="{6F395713-05C1-7915-F41D-FBC0A3B64744}"/>
              </a:ext>
            </a:extLst>
          </p:cNvPr>
          <p:cNvSpPr txBox="1">
            <a:spLocks/>
          </p:cNvSpPr>
          <p:nvPr/>
        </p:nvSpPr>
        <p:spPr bwMode="auto">
          <a:xfrm>
            <a:off x="6247162" y="3133125"/>
            <a:ext cx="5555602" cy="6921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marR="0" lvl="0" indent="0" algn="l" defTabSz="914400" rtl="0" eaLnBrk="1" fontAlgn="base" latinLnBrk="0" hangingPunct="1">
              <a:lnSpc>
                <a:spcPts val="1600"/>
              </a:lnSpc>
              <a:spcBef>
                <a:spcPts val="600"/>
              </a:spcBef>
              <a:spcAft>
                <a:spcPct val="0"/>
              </a:spcAft>
              <a:buClr>
                <a:srgbClr val="000000"/>
              </a:buClr>
              <a:buSzTx/>
              <a:buFontTx/>
              <a:buNone/>
              <a:tabLst/>
              <a:defRPr/>
            </a:pPr>
            <a:r>
              <a:rPr kumimoji="0" lang="de-DE" sz="1200" b="0" i="0" u="none" strike="noStrike" kern="0" cap="none" spc="0" normalizeH="0" baseline="0" noProof="0">
                <a:ln>
                  <a:noFill/>
                </a:ln>
                <a:solidFill>
                  <a:srgbClr val="000000"/>
                </a:solidFill>
                <a:effectLst/>
                <a:uLnTx/>
                <a:uFillTx/>
                <a:latin typeface="Arial"/>
                <a:ea typeface="ＭＳ Ｐゴシック"/>
                <a:cs typeface="+mn-cs"/>
              </a:rPr>
              <a:t>Die Handlungshilfe ist entlang von </a:t>
            </a:r>
            <a:r>
              <a:rPr kumimoji="0" lang="de-DE" sz="1200" b="1" i="0" u="none" strike="noStrike" kern="0" cap="none" spc="0" normalizeH="0" baseline="0" noProof="0">
                <a:ln>
                  <a:noFill/>
                </a:ln>
                <a:solidFill>
                  <a:srgbClr val="000000"/>
                </a:solidFill>
                <a:effectLst/>
                <a:uLnTx/>
                <a:uFillTx/>
                <a:latin typeface="Arial"/>
                <a:ea typeface="ＭＳ Ｐゴシック"/>
                <a:cs typeface="+mn-cs"/>
              </a:rPr>
              <a:t>fünf Schritten </a:t>
            </a:r>
            <a:r>
              <a:rPr kumimoji="0" lang="de-DE" sz="1200" b="0" i="0" u="none" strike="noStrike" kern="0" cap="none" spc="0" normalizeH="0" baseline="0" noProof="0">
                <a:ln>
                  <a:noFill/>
                </a:ln>
                <a:solidFill>
                  <a:srgbClr val="000000"/>
                </a:solidFill>
                <a:effectLst/>
                <a:uLnTx/>
                <a:uFillTx/>
                <a:latin typeface="Arial"/>
                <a:ea typeface="ＭＳ Ｐゴシック"/>
                <a:cs typeface="+mn-cs"/>
              </a:rPr>
              <a:t>strukturiert. Die Schritte bauen aufeinander auf, können aber je nach Vorkenntnissen und Vorarbeiten auch nur ausschnittweise genutzt werden. </a:t>
            </a:r>
            <a:endParaRPr kumimoji="0" lang="de-DE" sz="1200" b="1" i="0" u="none" strike="noStrike" kern="0" cap="none" spc="0" normalizeH="0" baseline="0" noProof="0">
              <a:ln>
                <a:noFill/>
              </a:ln>
              <a:solidFill>
                <a:srgbClr val="000000"/>
              </a:solidFill>
              <a:effectLst/>
              <a:uLnTx/>
              <a:uFillTx/>
              <a:latin typeface="Arial"/>
              <a:ea typeface="ＭＳ Ｐゴシック"/>
              <a:cs typeface="+mn-cs"/>
            </a:endParaRPr>
          </a:p>
        </p:txBody>
      </p:sp>
      <p:sp>
        <p:nvSpPr>
          <p:cNvPr id="26" name="Rechteck 25">
            <a:extLst>
              <a:ext uri="{FF2B5EF4-FFF2-40B4-BE49-F238E27FC236}">
                <a16:creationId xmlns:a16="http://schemas.microsoft.com/office/drawing/2014/main" id="{1107A3B1-6BA8-AF68-532B-ECDD64B8F1B4}"/>
              </a:ext>
            </a:extLst>
          </p:cNvPr>
          <p:cNvSpPr/>
          <p:nvPr/>
        </p:nvSpPr>
        <p:spPr bwMode="auto">
          <a:xfrm>
            <a:off x="9150845" y="3879431"/>
            <a:ext cx="2651919" cy="2287208"/>
          </a:xfrm>
          <a:prstGeom prst="rect">
            <a:avLst/>
          </a:prstGeom>
          <a:solidFill>
            <a:srgbClr val="5E7D3F"/>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defRPr/>
            </a:pPr>
            <a:r>
              <a:rPr kumimoji="0" lang="de-DE" sz="1200" i="0" u="none" strike="noStrike" kern="1200" cap="none" spc="0" normalizeH="0" baseline="0" noProof="0">
                <a:ln>
                  <a:noFill/>
                </a:ln>
                <a:solidFill>
                  <a:schemeClr val="bg1"/>
                </a:solidFill>
                <a:effectLst/>
                <a:uLnTx/>
                <a:uFillTx/>
                <a:latin typeface="Arial" charset="0"/>
                <a:ea typeface="ＭＳ Ｐゴシック" charset="-128"/>
                <a:cs typeface="+mn-cs"/>
              </a:rPr>
              <a:t>Als erklärendes, fiktives Praxisbeispiel finden Sie in dieser Handreichung </a:t>
            </a:r>
            <a:r>
              <a:rPr kumimoji="0" lang="de-DE" sz="1200" b="1" i="0" u="none" strike="noStrike" kern="1200" cap="none" spc="0" normalizeH="0" baseline="0" noProof="0">
                <a:ln>
                  <a:noFill/>
                </a:ln>
                <a:solidFill>
                  <a:schemeClr val="bg1"/>
                </a:solidFill>
                <a:effectLst/>
                <a:uLnTx/>
                <a:uFillTx/>
                <a:latin typeface="Arial" charset="0"/>
                <a:ea typeface="ＭＳ Ｐゴシック" charset="-128"/>
                <a:cs typeface="+mn-cs"/>
              </a:rPr>
              <a:t>grün</a:t>
            </a:r>
            <a:r>
              <a:rPr kumimoji="0" lang="de-DE" sz="1200" i="0" u="none" strike="noStrike" kern="1200" cap="none" spc="0" normalizeH="0" baseline="0" noProof="0">
                <a:ln>
                  <a:noFill/>
                </a:ln>
                <a:solidFill>
                  <a:schemeClr val="bg1"/>
                </a:solidFill>
                <a:effectLst/>
                <a:uLnTx/>
                <a:uFillTx/>
                <a:latin typeface="Arial" charset="0"/>
                <a:ea typeface="ＭＳ Ｐゴシック" charset="-128"/>
                <a:cs typeface="+mn-cs"/>
              </a:rPr>
              <a:t> hinterlegt die ALUBAY GmbH – ein mittelständischer Hersteller von Aluminiumteilen mit 300 Mitarbeitenden und Sitz in Bayern. Das Unternehmen fällt nicht mehr unter die CSRD, möchte aber freiwillig nach VSME berichten, um Transparenz gegenüber Kund</a:t>
            </a:r>
            <a:r>
              <a:rPr lang="de-DE" sz="1200" err="1">
                <a:solidFill>
                  <a:schemeClr val="bg1"/>
                </a:solidFill>
              </a:rPr>
              <a:t>e</a:t>
            </a:r>
            <a:r>
              <a:rPr kumimoji="0" lang="de-DE" sz="1200" i="0" u="none" strike="noStrike" kern="1200" cap="none" spc="0" normalizeH="0" baseline="0" noProof="0" err="1">
                <a:ln>
                  <a:noFill/>
                </a:ln>
                <a:solidFill>
                  <a:schemeClr val="bg1"/>
                </a:solidFill>
                <a:effectLst/>
                <a:uLnTx/>
                <a:uFillTx/>
                <a:latin typeface="Arial" charset="0"/>
                <a:ea typeface="ＭＳ Ｐゴシック" charset="-128"/>
                <a:cs typeface="+mn-cs"/>
              </a:rPr>
              <a:t>n</a:t>
            </a:r>
            <a:r>
              <a:rPr kumimoji="0" lang="de-DE" sz="1200" i="0" u="none" strike="noStrike" kern="1200" cap="none" spc="0" normalizeH="0" baseline="0" noProof="0">
                <a:ln>
                  <a:noFill/>
                </a:ln>
                <a:solidFill>
                  <a:schemeClr val="bg1"/>
                </a:solidFill>
                <a:effectLst/>
                <a:uLnTx/>
                <a:uFillTx/>
                <a:latin typeface="Arial" charset="0"/>
                <a:ea typeface="ＭＳ Ｐゴシック" charset="-128"/>
                <a:cs typeface="+mn-cs"/>
              </a:rPr>
              <a:t> und Banken zu schaffen.</a:t>
            </a:r>
          </a:p>
        </p:txBody>
      </p:sp>
      <p:pic>
        <p:nvPicPr>
          <p:cNvPr id="8" name="Inhaltsplatzhalter 5" descr="Klemmbrett teilweise angekreuzt mit einfarbiger Füllung">
            <a:extLst>
              <a:ext uri="{FF2B5EF4-FFF2-40B4-BE49-F238E27FC236}">
                <a16:creationId xmlns:a16="http://schemas.microsoft.com/office/drawing/2014/main" id="{62EA1668-5A6D-5D0B-6EEB-F9926C83AFE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bwMode="auto">
          <a:xfrm rot="793880">
            <a:off x="7361253" y="5182978"/>
            <a:ext cx="825905" cy="8259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Sprechblase: rechteckig mit abgerundeten Ecken 9">
            <a:extLst>
              <a:ext uri="{FF2B5EF4-FFF2-40B4-BE49-F238E27FC236}">
                <a16:creationId xmlns:a16="http://schemas.microsoft.com/office/drawing/2014/main" id="{98D88605-6069-7A93-D007-B2543FD477CC}"/>
              </a:ext>
            </a:extLst>
          </p:cNvPr>
          <p:cNvSpPr/>
          <p:nvPr/>
        </p:nvSpPr>
        <p:spPr>
          <a:xfrm>
            <a:off x="6247162" y="3915406"/>
            <a:ext cx="2243695" cy="809741"/>
          </a:xfrm>
          <a:prstGeom prst="wedgeRoundRectCallout">
            <a:avLst>
              <a:gd name="adj1" fmla="val 23316"/>
              <a:gd name="adj2" fmla="val 97123"/>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0" cap="none" spc="0" normalizeH="0" baseline="0" noProof="0">
                <a:ln>
                  <a:noFill/>
                </a:ln>
                <a:solidFill>
                  <a:srgbClr val="000000"/>
                </a:solidFill>
                <a:effectLst/>
                <a:uLnTx/>
                <a:uFillTx/>
                <a:latin typeface="Arial"/>
                <a:ea typeface="ＭＳ Ｐゴシック"/>
                <a:cs typeface="+mn-cs"/>
              </a:rPr>
              <a:t>Checklisten</a:t>
            </a:r>
            <a:r>
              <a:rPr kumimoji="0" lang="de-DE" sz="1200" b="0" i="0" u="none" strike="noStrike" kern="0" cap="none" spc="0" normalizeH="0" baseline="0" noProof="0">
                <a:ln>
                  <a:noFill/>
                </a:ln>
                <a:solidFill>
                  <a:srgbClr val="000000"/>
                </a:solidFill>
                <a:effectLst/>
                <a:uLnTx/>
                <a:uFillTx/>
                <a:latin typeface="Arial"/>
                <a:ea typeface="ＭＳ Ｐゴシック"/>
                <a:cs typeface="+mn-cs"/>
              </a:rPr>
              <a:t> zum Abhaken geben Ihnen einen Überblick über die </a:t>
            </a:r>
            <a:r>
              <a:rPr kumimoji="0" lang="de-DE" sz="1200" b="0" i="0" u="none" strike="noStrike" kern="0" cap="none" spc="0" normalizeH="0" baseline="0" noProof="0" err="1">
                <a:ln>
                  <a:noFill/>
                </a:ln>
                <a:solidFill>
                  <a:srgbClr val="000000"/>
                </a:solidFill>
                <a:effectLst/>
                <a:uLnTx/>
                <a:uFillTx/>
                <a:latin typeface="Arial"/>
                <a:ea typeface="ＭＳ Ｐゴシック"/>
                <a:cs typeface="+mn-cs"/>
              </a:rPr>
              <a:t>To</a:t>
            </a:r>
            <a:r>
              <a:rPr lang="de-DE" sz="1200" kern="0">
                <a:solidFill>
                  <a:srgbClr val="000000"/>
                </a:solidFill>
                <a:latin typeface="Arial"/>
                <a:ea typeface="ＭＳ Ｐゴシック"/>
              </a:rPr>
              <a:t>-d</a:t>
            </a:r>
            <a:r>
              <a:rPr kumimoji="0" lang="de-DE" sz="1200" b="0" i="0" u="none" strike="noStrike" kern="0" cap="none" spc="0" normalizeH="0" baseline="0" noProof="0" err="1">
                <a:ln>
                  <a:noFill/>
                </a:ln>
                <a:solidFill>
                  <a:srgbClr val="000000"/>
                </a:solidFill>
                <a:effectLst/>
                <a:uLnTx/>
                <a:uFillTx/>
                <a:latin typeface="Arial"/>
                <a:ea typeface="ＭＳ Ｐゴシック"/>
                <a:cs typeface="+mn-cs"/>
              </a:rPr>
              <a:t>os</a:t>
            </a:r>
            <a:r>
              <a:rPr kumimoji="0" lang="de-DE" sz="1200" b="0" i="0" u="none" strike="noStrike" kern="0" cap="none" spc="0" normalizeH="0" baseline="0" noProof="0">
                <a:ln>
                  <a:noFill/>
                </a:ln>
                <a:solidFill>
                  <a:srgbClr val="000000"/>
                </a:solidFill>
                <a:effectLst/>
                <a:uLnTx/>
                <a:uFillTx/>
                <a:latin typeface="Arial"/>
                <a:ea typeface="ＭＳ Ｐゴシック"/>
                <a:cs typeface="+mn-cs"/>
              </a:rPr>
              <a:t>.</a:t>
            </a:r>
          </a:p>
        </p:txBody>
      </p:sp>
      <p:pic>
        <p:nvPicPr>
          <p:cNvPr id="19" name="Grafik 18" descr="Fabrik mit einfarbiger Füllung">
            <a:extLst>
              <a:ext uri="{FF2B5EF4-FFF2-40B4-BE49-F238E27FC236}">
                <a16:creationId xmlns:a16="http://schemas.microsoft.com/office/drawing/2014/main" id="{B471F8D0-69FF-600C-E2EA-027D32D22C2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rot="1299682">
            <a:off x="11449376" y="3711101"/>
            <a:ext cx="460862" cy="460862"/>
          </a:xfrm>
          <a:prstGeom prst="rect">
            <a:avLst/>
          </a:prstGeom>
        </p:spPr>
      </p:pic>
    </p:spTree>
    <p:extLst>
      <p:ext uri="{BB962C8B-B14F-4D97-AF65-F5344CB8AC3E}">
        <p14:creationId xmlns:p14="http://schemas.microsoft.com/office/powerpoint/2010/main" val="37131984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E33A83B2-1D86-430D-8EA7-1B18403ECE16}"/>
              </a:ext>
            </a:extLst>
          </p:cNvPr>
          <p:cNvSpPr/>
          <p:nvPr/>
        </p:nvSpPr>
        <p:spPr>
          <a:xfrm>
            <a:off x="3053688" y="2002726"/>
            <a:ext cx="7468635" cy="4247317"/>
          </a:xfrm>
          <a:prstGeom prst="rect">
            <a:avLst/>
          </a:prstGeom>
        </p:spPr>
        <p:txBody>
          <a:bodyPr wrap="square">
            <a:spAutoFit/>
          </a:bodyPr>
          <a:lstStyle/>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Herausgeber:				in Kooperation mit:</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b="1" dirty="0">
                <a:solidFill>
                  <a:sysClr val="windowText" lastClr="000000"/>
                </a:solidFill>
                <a:ea typeface="Times New Roman" pitchFamily="18" charset="0"/>
                <a:cs typeface="Times New Roman" pitchFamily="18" charset="0"/>
              </a:rPr>
              <a:t>Bayerisches Landesamt für Umwelt (LfU)		Bayerischer Industrie und Handelskammertag (BIHK) e. V. </a:t>
            </a:r>
            <a:endParaRPr lang="de-DE" altLang="de-DE" sz="1000" b="1"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Bürgermeister-Ulrich-Straße 160		Max-Joseph-Straße 2</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86179 Augsburg			80333 München</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Tel.: 	0821 9071-5509		Tel.: 089 51160</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Fax: 	0821 9071-5556</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E-Mail: 	</a:t>
            </a:r>
            <a:r>
              <a:rPr lang="de-DE" altLang="de-DE" sz="1000" dirty="0">
                <a:solidFill>
                  <a:sysClr val="windowText" lastClr="000000"/>
                </a:solidFill>
                <a:ea typeface="Times New Roman" pitchFamily="18" charset="0"/>
                <a:cs typeface="Times New Roman" pitchFamily="18" charset="0"/>
                <a:hlinkClick r:id="rId2"/>
              </a:rPr>
              <a:t>izu@lfu.bayern.de</a:t>
            </a:r>
            <a:r>
              <a:rPr lang="de-DE" altLang="de-DE" sz="1000" dirty="0">
                <a:solidFill>
                  <a:sysClr val="windowText" lastClr="000000"/>
                </a:solidFill>
                <a:ea typeface="Times New Roman" pitchFamily="18" charset="0"/>
                <a:cs typeface="Times New Roman" pitchFamily="18" charset="0"/>
              </a:rPr>
              <a:t>		E-Mail: </a:t>
            </a:r>
            <a:r>
              <a:rPr lang="de-DE" altLang="de-DE" sz="1000" dirty="0">
                <a:solidFill>
                  <a:sysClr val="windowText" lastClr="000000"/>
                </a:solidFill>
                <a:ea typeface="Times New Roman" pitchFamily="18" charset="0"/>
                <a:cs typeface="Times New Roman" pitchFamily="18" charset="0"/>
                <a:hlinkClick r:id="rId3"/>
              </a:rPr>
              <a:t>info@bihk.de</a:t>
            </a:r>
            <a:r>
              <a:rPr lang="de-DE" altLang="de-DE" sz="1000" dirty="0">
                <a:solidFill>
                  <a:sysClr val="windowText" lastClr="000000"/>
                </a:solidFill>
                <a:ea typeface="Times New Roman" pitchFamily="18" charset="0"/>
                <a:cs typeface="Times New Roman" pitchFamily="18" charset="0"/>
              </a:rPr>
              <a:t> </a:t>
            </a: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Internet: 	</a:t>
            </a:r>
            <a:r>
              <a:rPr lang="de-DE" altLang="de-DE" sz="1000" dirty="0">
                <a:solidFill>
                  <a:sysClr val="windowText" lastClr="000000"/>
                </a:solidFill>
                <a:ea typeface="Times New Roman" pitchFamily="18" charset="0"/>
                <a:cs typeface="Times New Roman" pitchFamily="18" charset="0"/>
                <a:hlinkClick r:id="rId4"/>
              </a:rPr>
              <a:t>www.lfu.bayern.de</a:t>
            </a:r>
            <a:r>
              <a:rPr lang="de-DE" altLang="de-DE" sz="1000" dirty="0">
                <a:solidFill>
                  <a:sysClr val="windowText" lastClr="000000"/>
                </a:solidFill>
                <a:ea typeface="Times New Roman" pitchFamily="18" charset="0"/>
                <a:cs typeface="Times New Roman" pitchFamily="18" charset="0"/>
              </a:rPr>
              <a:t>		Internet: </a:t>
            </a:r>
            <a:r>
              <a:rPr lang="de-DE" altLang="de-DE" sz="1000" dirty="0">
                <a:solidFill>
                  <a:sysClr val="windowText" lastClr="000000"/>
                </a:solidFill>
                <a:ea typeface="Times New Roman" pitchFamily="18" charset="0"/>
                <a:cs typeface="Times New Roman" pitchFamily="18" charset="0"/>
                <a:hlinkClick r:id="rId5"/>
              </a:rPr>
              <a:t>https://www.bihk.de</a:t>
            </a:r>
            <a:r>
              <a:rPr lang="de-DE" altLang="de-DE" sz="1000" dirty="0">
                <a:solidFill>
                  <a:sysClr val="windowText" lastClr="000000"/>
                </a:solidFill>
                <a:ea typeface="Times New Roman" pitchFamily="18" charset="0"/>
                <a:cs typeface="Times New Roman" pitchFamily="18" charset="0"/>
              </a:rPr>
              <a:t> </a:t>
            </a:r>
          </a:p>
          <a:p>
            <a:pPr algn="l" eaLnBrk="0" fontAlgn="base" hangingPunct="0">
              <a:spcBef>
                <a:spcPct val="0"/>
              </a:spcBef>
              <a:spcAft>
                <a:spcPct val="0"/>
              </a:spcAft>
              <a:defRPr/>
            </a:pPr>
            <a:r>
              <a:rPr lang="de-DE" altLang="de-DE" sz="1000" dirty="0">
                <a:solidFill>
                  <a:sysClr val="windowText" lastClr="000000"/>
                </a:solidFill>
                <a:cs typeface="Times New Roman" pitchFamily="18" charset="0"/>
              </a:rPr>
              <a:t>	</a:t>
            </a:r>
            <a:r>
              <a:rPr lang="de-DE" altLang="de-DE" sz="1000" dirty="0">
                <a:solidFill>
                  <a:sysClr val="windowText" lastClr="000000"/>
                </a:solidFill>
                <a:cs typeface="Times New Roman" pitchFamily="18" charset="0"/>
                <a:hlinkClick r:id="rId6"/>
              </a:rPr>
              <a:t>www.izu.bayern.de</a:t>
            </a:r>
            <a:endParaRPr lang="de-DE" altLang="de-DE" sz="1000" dirty="0">
              <a:solidFill>
                <a:sysClr val="windowText" lastClr="000000"/>
              </a:solidFill>
              <a:cs typeface="Times New Roman" pitchFamily="18" charset="0"/>
            </a:endParaRPr>
          </a:p>
          <a:p>
            <a:pPr algn="l" eaLnBrk="0" fontAlgn="base" hangingPunct="0">
              <a:spcBef>
                <a:spcPct val="0"/>
              </a:spcBef>
              <a:spcAft>
                <a:spcPct val="0"/>
              </a:spcAft>
              <a:defRPr/>
            </a:pP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Bearbeitung/Konzept:</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en-GB" sz="1000" b="1" dirty="0" err="1">
                <a:solidFill>
                  <a:sysClr val="windowText" lastClr="000000"/>
                </a:solidFill>
                <a:cs typeface="Times New Roman" pitchFamily="18" charset="0"/>
              </a:rPr>
              <a:t>nunc</a:t>
            </a:r>
            <a:r>
              <a:rPr lang="en-GB" sz="1000" b="1" dirty="0">
                <a:solidFill>
                  <a:sysClr val="windowText" lastClr="000000"/>
                </a:solidFill>
                <a:cs typeface="Times New Roman" pitchFamily="18" charset="0"/>
              </a:rPr>
              <a:t> sustainability consulting</a:t>
            </a:r>
          </a:p>
          <a:p>
            <a:pPr algn="l" eaLnBrk="0" fontAlgn="base" hangingPunct="0">
              <a:spcBef>
                <a:spcPct val="0"/>
              </a:spcBef>
              <a:spcAft>
                <a:spcPct val="0"/>
              </a:spcAft>
              <a:defRPr/>
            </a:pPr>
            <a:r>
              <a:rPr lang="de-DE" altLang="de-DE" sz="1000" dirty="0">
                <a:solidFill>
                  <a:sysClr val="windowText" lastClr="000000"/>
                </a:solidFill>
                <a:cs typeface="Times New Roman" pitchFamily="18" charset="0"/>
              </a:rPr>
              <a:t>Laurin Flörke, Lukas Vollmann</a:t>
            </a:r>
          </a:p>
          <a:p>
            <a:pPr algn="l" eaLnBrk="0" fontAlgn="base" hangingPunct="0">
              <a:spcBef>
                <a:spcPct val="0"/>
              </a:spcBef>
              <a:spcAft>
                <a:spcPct val="0"/>
              </a:spcAft>
              <a:defRPr/>
            </a:pPr>
            <a:r>
              <a:rPr lang="de-DE" altLang="de-DE" sz="1000" dirty="0">
                <a:solidFill>
                  <a:sysClr val="windowText" lastClr="000000"/>
                </a:solidFill>
                <a:cs typeface="Times New Roman" pitchFamily="18" charset="0"/>
              </a:rPr>
              <a:t>Beim Glaspalast 5</a:t>
            </a:r>
            <a:br>
              <a:rPr lang="de-DE" altLang="de-DE" sz="1000" dirty="0">
                <a:solidFill>
                  <a:sysClr val="windowText" lastClr="000000"/>
                </a:solidFill>
                <a:cs typeface="Times New Roman" pitchFamily="18" charset="0"/>
              </a:rPr>
            </a:br>
            <a:r>
              <a:rPr lang="de-DE" altLang="de-DE" sz="1000" dirty="0">
                <a:solidFill>
                  <a:sysClr val="windowText" lastClr="000000"/>
                </a:solidFill>
                <a:cs typeface="Times New Roman" pitchFamily="18" charset="0"/>
              </a:rPr>
              <a:t>86153 Augsburg</a:t>
            </a:r>
          </a:p>
          <a:p>
            <a:pPr algn="l" eaLnBrk="0" fontAlgn="base" hangingPunct="0">
              <a:spcBef>
                <a:spcPct val="0"/>
              </a:spcBef>
              <a:spcAft>
                <a:spcPct val="0"/>
              </a:spcAft>
              <a:defRPr/>
            </a:pPr>
            <a:r>
              <a:rPr lang="de-DE" altLang="de-DE" sz="1000" dirty="0">
                <a:solidFill>
                  <a:sysClr val="windowText" lastClr="000000"/>
                </a:solidFill>
                <a:cs typeface="Times New Roman" pitchFamily="18" charset="0"/>
              </a:rPr>
              <a:t>Tel.: 	+49 176 45613246</a:t>
            </a:r>
            <a:br>
              <a:rPr lang="de-DE" altLang="de-DE" sz="1000" dirty="0">
                <a:solidFill>
                  <a:sysClr val="windowText" lastClr="000000"/>
                </a:solidFill>
                <a:cs typeface="Times New Roman" pitchFamily="18" charset="0"/>
              </a:rPr>
            </a:br>
            <a:r>
              <a:rPr lang="de-DE" altLang="de-DE" sz="1000" dirty="0">
                <a:solidFill>
                  <a:sysClr val="windowText" lastClr="000000"/>
                </a:solidFill>
                <a:cs typeface="Times New Roman" pitchFamily="18" charset="0"/>
              </a:rPr>
              <a:t>E-Mail: 	</a:t>
            </a:r>
            <a:r>
              <a:rPr lang="de-DE" altLang="de-DE" sz="1000" dirty="0">
                <a:solidFill>
                  <a:sysClr val="windowText" lastClr="000000"/>
                </a:solidFill>
                <a:cs typeface="Times New Roman" pitchFamily="18" charset="0"/>
                <a:hlinkClick r:id="rId7"/>
              </a:rPr>
              <a:t>kontakt@nunc-consulting.de</a:t>
            </a:r>
            <a:endParaRPr lang="de-DE" altLang="de-DE" sz="1000" dirty="0">
              <a:solidFill>
                <a:sysClr val="windowText" lastClr="000000"/>
              </a:solidFill>
              <a:cs typeface="Times New Roman" pitchFamily="18" charset="0"/>
            </a:endParaRPr>
          </a:p>
          <a:p>
            <a:pPr algn="l" eaLnBrk="0" fontAlgn="base" hangingPunct="0">
              <a:spcBef>
                <a:spcPct val="0"/>
              </a:spcBef>
              <a:spcAft>
                <a:spcPct val="0"/>
              </a:spcAft>
              <a:defRPr/>
            </a:pPr>
            <a:r>
              <a:rPr lang="de-DE" sz="1000" dirty="0">
                <a:solidFill>
                  <a:sysClr val="windowText" lastClr="000000"/>
                </a:solidFill>
                <a:cs typeface="Times New Roman" pitchFamily="18" charset="0"/>
              </a:rPr>
              <a:t>Internet: 	nunc-consulting.de</a:t>
            </a:r>
          </a:p>
          <a:p>
            <a:pPr algn="l" eaLnBrk="0" fontAlgn="base" hangingPunct="0">
              <a:spcBef>
                <a:spcPct val="0"/>
              </a:spcBef>
              <a:spcAft>
                <a:spcPct val="0"/>
              </a:spcAft>
              <a:defRPr/>
            </a:pPr>
            <a:endParaRPr lang="de-DE" sz="1000" dirty="0">
              <a:solidFill>
                <a:srgbClr val="4B4B4B"/>
              </a:solidFill>
            </a:endParaRPr>
          </a:p>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Redaktion:</a:t>
            </a:r>
            <a:r>
              <a:rPr lang="de-DE" altLang="de-DE" sz="1000" dirty="0">
                <a:solidFill>
                  <a:sysClr val="windowText" lastClr="000000"/>
                </a:solidFill>
                <a:cs typeface="Arial" pitchFamily="34" charset="0"/>
              </a:rPr>
              <a:t> </a:t>
            </a:r>
            <a:r>
              <a:rPr lang="de-DE" altLang="de-DE" sz="1000" dirty="0">
                <a:solidFill>
                  <a:sysClr val="windowText" lastClr="000000"/>
                </a:solidFill>
                <a:ea typeface="Times New Roman" pitchFamily="18" charset="0"/>
                <a:cs typeface="Times New Roman" pitchFamily="18" charset="0"/>
              </a:rPr>
              <a:t>LfU, Referat 11, Infozentrum UmweltWirtschaft (IZU)</a:t>
            </a:r>
            <a:endParaRPr lang="de-DE" altLang="de-DE" sz="1000" dirty="0">
              <a:solidFill>
                <a:srgbClr val="3B687F"/>
              </a:solidFill>
              <a:ea typeface="Times New Roman" pitchFamily="18" charset="0"/>
              <a:cs typeface="Times New Roman" pitchFamily="18" charset="0"/>
            </a:endParaRPr>
          </a:p>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Stand: </a:t>
            </a:r>
            <a:r>
              <a:rPr lang="de-DE" altLang="de-DE" sz="1000" dirty="0">
                <a:solidFill>
                  <a:sysClr val="windowText" lastClr="000000"/>
                </a:solidFill>
                <a:ea typeface="Times New Roman" pitchFamily="18" charset="0"/>
                <a:cs typeface="Times New Roman" pitchFamily="18" charset="0"/>
              </a:rPr>
              <a:t>Juni 2025</a:t>
            </a:r>
          </a:p>
          <a:p>
            <a:pPr algn="l" eaLnBrk="0" fontAlgn="base" hangingPunct="0">
              <a:spcBef>
                <a:spcPct val="0"/>
              </a:spcBef>
              <a:spcAft>
                <a:spcPct val="0"/>
              </a:spcAft>
              <a:defRPr/>
            </a:pPr>
            <a:endParaRPr lang="de-DE" altLang="de-DE" sz="1000" dirty="0">
              <a:solidFill>
                <a:srgbClr val="3B687F"/>
              </a:solidFill>
              <a:ea typeface="Times New Roman" pitchFamily="18" charset="0"/>
              <a:cs typeface="Times New Roman" pitchFamily="18" charset="0"/>
            </a:endParaRPr>
          </a:p>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Copyright:</a:t>
            </a:r>
          </a:p>
          <a:p>
            <a:pPr algn="l" eaLnBrk="0" fontAlgn="base" hangingPunct="0">
              <a:spcBef>
                <a:spcPct val="0"/>
              </a:spcBef>
              <a:spcAft>
                <a:spcPct val="0"/>
              </a:spcAft>
              <a:defRPr/>
            </a:pPr>
            <a:r>
              <a:rPr lang="de-DE" altLang="de-DE" sz="1000" dirty="0">
                <a:solidFill>
                  <a:sysClr val="windowText" lastClr="000000"/>
                </a:solidFill>
                <a:cs typeface="Times New Roman" pitchFamily="18" charset="0"/>
              </a:rPr>
              <a:t>Bayerisches Landesamt für Umwelt (LfU)</a:t>
            </a:r>
          </a:p>
          <a:p>
            <a:pPr algn="l" eaLnBrk="0" fontAlgn="base" hangingPunct="0">
              <a:spcBef>
                <a:spcPct val="0"/>
              </a:spcBef>
              <a:spcAft>
                <a:spcPct val="0"/>
              </a:spcAft>
            </a:pPr>
            <a:r>
              <a:rPr lang="de-DE" sz="1000" dirty="0">
                <a:solidFill>
                  <a:srgbClr val="000000"/>
                </a:solidFill>
              </a:rPr>
              <a:t> </a:t>
            </a:r>
          </a:p>
          <a:p>
            <a:pPr eaLnBrk="0" fontAlgn="base" hangingPunct="0">
              <a:spcBef>
                <a:spcPct val="0"/>
              </a:spcBef>
              <a:spcAft>
                <a:spcPct val="0"/>
              </a:spcAft>
              <a:defRPr/>
            </a:pPr>
            <a:endParaRPr lang="de-DE" altLang="de-DE" sz="1000" dirty="0">
              <a:solidFill>
                <a:sysClr val="windowText" lastClr="000000"/>
              </a:solidFill>
              <a:cs typeface="Times New Roman" pitchFamily="18" charset="0"/>
            </a:endParaRPr>
          </a:p>
        </p:txBody>
      </p:sp>
      <p:pic>
        <p:nvPicPr>
          <p:cNvPr id="6" name="Grafik 5">
            <a:extLst>
              <a:ext uri="{FF2B5EF4-FFF2-40B4-BE49-F238E27FC236}">
                <a16:creationId xmlns:a16="http://schemas.microsoft.com/office/drawing/2014/main" id="{AFD26058-EB67-4862-B608-53F07A6F64EC}"/>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p:blipFill>
        <p:spPr>
          <a:xfrm>
            <a:off x="4007769" y="6048338"/>
            <a:ext cx="1448922" cy="809662"/>
          </a:xfrm>
          <a:prstGeom prst="rect">
            <a:avLst/>
          </a:prstGeom>
        </p:spPr>
      </p:pic>
    </p:spTree>
    <p:extLst>
      <p:ext uri="{BB962C8B-B14F-4D97-AF65-F5344CB8AC3E}">
        <p14:creationId xmlns:p14="http://schemas.microsoft.com/office/powerpoint/2010/main" val="635056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B7438B-AD1B-4D51-2D16-AA37087BFF5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C5D4193-564F-21F8-10DD-FAD994472D82}"/>
              </a:ext>
            </a:extLst>
          </p:cNvPr>
          <p:cNvSpPr>
            <a:spLocks noGrp="1"/>
          </p:cNvSpPr>
          <p:nvPr>
            <p:ph type="title"/>
          </p:nvPr>
        </p:nvSpPr>
        <p:spPr>
          <a:xfrm>
            <a:off x="546148" y="908720"/>
            <a:ext cx="11256616" cy="500062"/>
          </a:xfrm>
        </p:spPr>
        <p:txBody>
          <a:bodyPr/>
          <a:lstStyle/>
          <a:p>
            <a:r>
              <a:rPr lang="de-DE" sz="2400"/>
              <a:t>Hintergründe</a:t>
            </a:r>
          </a:p>
        </p:txBody>
      </p:sp>
      <p:sp>
        <p:nvSpPr>
          <p:cNvPr id="9" name="Inhaltsplatzhalter 8">
            <a:extLst>
              <a:ext uri="{FF2B5EF4-FFF2-40B4-BE49-F238E27FC236}">
                <a16:creationId xmlns:a16="http://schemas.microsoft.com/office/drawing/2014/main" id="{2C18257D-2F68-A330-3B1C-F058314F4DAA}"/>
              </a:ext>
            </a:extLst>
          </p:cNvPr>
          <p:cNvSpPr>
            <a:spLocks noGrp="1"/>
          </p:cNvSpPr>
          <p:nvPr>
            <p:ph idx="1"/>
          </p:nvPr>
        </p:nvSpPr>
        <p:spPr>
          <a:xfrm>
            <a:off x="551383" y="1931197"/>
            <a:ext cx="5328941" cy="966802"/>
          </a:xfrm>
        </p:spPr>
        <p:txBody>
          <a:bodyPr/>
          <a:lstStyle/>
          <a:p>
            <a:pPr marL="0" indent="0">
              <a:buNone/>
            </a:pPr>
            <a:r>
              <a:rPr lang="de-DE" b="0" i="0">
                <a:solidFill>
                  <a:srgbClr val="000000"/>
                </a:solidFill>
                <a:effectLst/>
                <a:latin typeface="Arial" panose="020B0604020202020204" pitchFamily="34" charset="0"/>
              </a:rPr>
              <a:t>Die European Financial Reporting Advisory Group (EFRAG) hatte den Auftrag der EU-Kommission erhalten, einen </a:t>
            </a:r>
            <a:r>
              <a:rPr lang="de-DE" b="1" i="0">
                <a:solidFill>
                  <a:srgbClr val="000000"/>
                </a:solidFill>
                <a:effectLst/>
                <a:latin typeface="Arial" panose="020B0604020202020204" pitchFamily="34" charset="0"/>
              </a:rPr>
              <a:t>freiwilligen Standard für die mittelbar betroffenen KMU in der Wertschöpfungskette </a:t>
            </a:r>
            <a:r>
              <a:rPr lang="de-DE" b="0" i="0">
                <a:solidFill>
                  <a:srgbClr val="000000"/>
                </a:solidFill>
                <a:effectLst/>
                <a:latin typeface="Arial" panose="020B0604020202020204" pitchFamily="34" charset="0"/>
              </a:rPr>
              <a:t>zu </a:t>
            </a:r>
            <a:r>
              <a:rPr lang="de-DE">
                <a:solidFill>
                  <a:srgbClr val="000000"/>
                </a:solidFill>
                <a:latin typeface="Arial" panose="020B0604020202020204" pitchFamily="34" charset="0"/>
              </a:rPr>
              <a:t>entwickeln. Der von EFRAG erstellte Entwurf wurde Dez. 2024 an die EU-Kommission übermittelt. </a:t>
            </a:r>
            <a:endParaRPr lang="de-DE" b="0" i="0">
              <a:solidFill>
                <a:srgbClr val="000000"/>
              </a:solidFill>
              <a:effectLst/>
              <a:latin typeface="Arial" panose="020B0604020202020204" pitchFamily="34" charset="0"/>
            </a:endParaRPr>
          </a:p>
        </p:txBody>
      </p:sp>
      <p:sp>
        <p:nvSpPr>
          <p:cNvPr id="4" name="Fußzeilenplatzhalter 3">
            <a:extLst>
              <a:ext uri="{FF2B5EF4-FFF2-40B4-BE49-F238E27FC236}">
                <a16:creationId xmlns:a16="http://schemas.microsoft.com/office/drawing/2014/main" id="{2D16DAA4-81DE-4112-71C4-0387BAFEEAE2}"/>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
        <p:nvSpPr>
          <p:cNvPr id="5" name="Foliennummernplatzhalter 4">
            <a:extLst>
              <a:ext uri="{FF2B5EF4-FFF2-40B4-BE49-F238E27FC236}">
                <a16:creationId xmlns:a16="http://schemas.microsoft.com/office/drawing/2014/main" id="{D5618995-3DA8-2638-2AFD-E0C264631C70}"/>
              </a:ext>
            </a:extLst>
          </p:cNvPr>
          <p:cNvSpPr>
            <a:spLocks noGrp="1"/>
          </p:cNvSpPr>
          <p:nvPr>
            <p:ph type="sldNum" sz="quarter" idx="4"/>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smtClean="0">
                <a:ln>
                  <a:noFill/>
                </a:ln>
                <a:solidFill>
                  <a:srgbClr val="3B687F"/>
                </a:solidFill>
                <a:effectLst/>
                <a:uLnTx/>
                <a:uFillTx/>
                <a:latin typeface="Arial" charset="0"/>
                <a:ea typeface="ＭＳ Ｐゴシック"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
        <p:nvSpPr>
          <p:cNvPr id="7" name="Inhaltsplatzhalter 6">
            <a:extLst>
              <a:ext uri="{FF2B5EF4-FFF2-40B4-BE49-F238E27FC236}">
                <a16:creationId xmlns:a16="http://schemas.microsoft.com/office/drawing/2014/main" id="{BC4BE39C-48D9-D541-B4DC-E975383E08D9}"/>
              </a:ext>
            </a:extLst>
          </p:cNvPr>
          <p:cNvSpPr>
            <a:spLocks noGrp="1"/>
          </p:cNvSpPr>
          <p:nvPr>
            <p:ph idx="11"/>
          </p:nvPr>
        </p:nvSpPr>
        <p:spPr>
          <a:xfrm>
            <a:off x="6251513" y="1931197"/>
            <a:ext cx="5555603" cy="855164"/>
          </a:xfrm>
        </p:spPr>
        <p:txBody>
          <a:bodyPr/>
          <a:lstStyle/>
          <a:p>
            <a:pPr marL="0" indent="0">
              <a:buNone/>
            </a:pPr>
            <a:r>
              <a:rPr lang="de-DE" b="0" i="0">
                <a:solidFill>
                  <a:srgbClr val="000000"/>
                </a:solidFill>
                <a:effectLst/>
                <a:latin typeface="Arial" panose="020B0604020202020204" pitchFamily="34" charset="0"/>
              </a:rPr>
              <a:t>Da der VSME-Standard freiwillig ist, hängt sein Erfolg von der </a:t>
            </a:r>
            <a:r>
              <a:rPr lang="de-DE" b="1" i="0">
                <a:solidFill>
                  <a:srgbClr val="000000"/>
                </a:solidFill>
                <a:effectLst/>
                <a:latin typeface="Arial" panose="020B0604020202020204" pitchFamily="34" charset="0"/>
              </a:rPr>
              <a:t>Akzeptanz durch Erstellende (KMU) und Nutzende (Unternehmen in der Wertschöpfungskette, Investoren, Banken) </a:t>
            </a:r>
            <a:r>
              <a:rPr lang="de-DE" b="0" i="0">
                <a:solidFill>
                  <a:srgbClr val="000000"/>
                </a:solidFill>
                <a:effectLst/>
                <a:latin typeface="Arial" panose="020B0604020202020204" pitchFamily="34" charset="0"/>
              </a:rPr>
              <a:t>ab. Eine hohe Akzeptanz kann durch die Bereitstellung von Tools gefördert werden, die den Berichtsprozess für KMU erleichtern.</a:t>
            </a:r>
            <a:endParaRPr lang="de-DE" kern="0">
              <a:solidFill>
                <a:srgbClr val="FF0000"/>
              </a:solidFill>
              <a:highlight>
                <a:srgbClr val="FFFF00"/>
              </a:highlight>
            </a:endParaRPr>
          </a:p>
        </p:txBody>
      </p:sp>
      <p:sp>
        <p:nvSpPr>
          <p:cNvPr id="11" name="Rechteck 10">
            <a:extLst>
              <a:ext uri="{FF2B5EF4-FFF2-40B4-BE49-F238E27FC236}">
                <a16:creationId xmlns:a16="http://schemas.microsoft.com/office/drawing/2014/main" id="{35FFFB88-D07B-2E16-F939-0ED6CDD9D9B5}"/>
              </a:ext>
            </a:extLst>
          </p:cNvPr>
          <p:cNvSpPr/>
          <p:nvPr/>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a:ln>
                  <a:noFill/>
                </a:ln>
                <a:solidFill>
                  <a:srgbClr val="FFFFFF"/>
                </a:solidFill>
                <a:effectLst/>
                <a:uLnTx/>
                <a:uFillTx/>
                <a:latin typeface="Arial" charset="0"/>
                <a:ea typeface="ＭＳ Ｐゴシック" charset="-128"/>
                <a:cs typeface="+mn-cs"/>
              </a:rPr>
              <a:t>Woher kommt der VSME-Standard?</a:t>
            </a:r>
          </a:p>
        </p:txBody>
      </p:sp>
      <p:sp>
        <p:nvSpPr>
          <p:cNvPr id="13" name="Rechteck 12">
            <a:extLst>
              <a:ext uri="{FF2B5EF4-FFF2-40B4-BE49-F238E27FC236}">
                <a16:creationId xmlns:a16="http://schemas.microsoft.com/office/drawing/2014/main" id="{37B30978-2378-14D6-560A-653C6E7CE2BF}"/>
              </a:ext>
            </a:extLst>
          </p:cNvPr>
          <p:cNvSpPr/>
          <p:nvPr/>
        </p:nvSpPr>
        <p:spPr bwMode="auto">
          <a:xfrm>
            <a:off x="6247162" y="1614099"/>
            <a:ext cx="5556486" cy="308698"/>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a:ln>
                  <a:noFill/>
                </a:ln>
                <a:solidFill>
                  <a:srgbClr val="FFFFFF"/>
                </a:solidFill>
                <a:effectLst/>
                <a:uLnTx/>
                <a:uFillTx/>
                <a:latin typeface="Arial" charset="0"/>
                <a:ea typeface="ＭＳ Ｐゴシック" charset="-128"/>
                <a:cs typeface="+mn-cs"/>
              </a:rPr>
              <a:t>Chancen vs. Risiken des VSME-Standards: </a:t>
            </a:r>
          </a:p>
        </p:txBody>
      </p:sp>
      <p:sp>
        <p:nvSpPr>
          <p:cNvPr id="3" name="Rechteck 2">
            <a:extLst>
              <a:ext uri="{FF2B5EF4-FFF2-40B4-BE49-F238E27FC236}">
                <a16:creationId xmlns:a16="http://schemas.microsoft.com/office/drawing/2014/main" id="{BE5DA215-1B61-9077-BFD4-4A1A851113F6}"/>
              </a:ext>
            </a:extLst>
          </p:cNvPr>
          <p:cNvSpPr/>
          <p:nvPr/>
        </p:nvSpPr>
        <p:spPr bwMode="auto">
          <a:xfrm>
            <a:off x="6251131" y="3610391"/>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a:ln>
                  <a:noFill/>
                </a:ln>
                <a:solidFill>
                  <a:srgbClr val="FFFFFF"/>
                </a:solidFill>
                <a:effectLst/>
                <a:uLnTx/>
                <a:uFillTx/>
                <a:latin typeface="Arial" charset="0"/>
                <a:ea typeface="ＭＳ Ｐゴシック" charset="-128"/>
                <a:cs typeface="+mn-cs"/>
              </a:rPr>
              <a:t>Ausblick</a:t>
            </a:r>
          </a:p>
        </p:txBody>
      </p:sp>
      <p:sp>
        <p:nvSpPr>
          <p:cNvPr id="6" name="Inhaltsplatzhalter 6">
            <a:extLst>
              <a:ext uri="{FF2B5EF4-FFF2-40B4-BE49-F238E27FC236}">
                <a16:creationId xmlns:a16="http://schemas.microsoft.com/office/drawing/2014/main" id="{96102BAF-C8A7-0371-CDD1-CBE7196F63FA}"/>
              </a:ext>
            </a:extLst>
          </p:cNvPr>
          <p:cNvSpPr txBox="1">
            <a:spLocks/>
          </p:cNvSpPr>
          <p:nvPr/>
        </p:nvSpPr>
        <p:spPr bwMode="auto">
          <a:xfrm>
            <a:off x="6247162" y="3960844"/>
            <a:ext cx="5555602" cy="15342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None/>
            </a:pPr>
            <a:r>
              <a:rPr lang="de-DE"/>
              <a:t>Die </a:t>
            </a:r>
            <a:r>
              <a:rPr lang="de-DE" b="1"/>
              <a:t>Weiterentwicklung des VSME-Standards bleibt eng mit regulatorischen Prozessen auf EU-Ebene verknüpft</a:t>
            </a:r>
            <a:r>
              <a:rPr lang="de-DE"/>
              <a:t>. Eine Konsultation durch die EU-Kommission ist geplant, ebenso wie mögliche Anpassungen durch politische Initiativen wie die CSRD Omnibus-Verordnung. Auch EFRAG arbeitet weiter am Entwurf. Unternehmen sollten die Entwicklungen beobachten, um frühzeitig reagieren zu können.</a:t>
            </a:r>
            <a:endParaRPr lang="de-DE" b="0" i="0">
              <a:solidFill>
                <a:srgbClr val="000000"/>
              </a:solidFill>
              <a:effectLst/>
              <a:latin typeface="Arial" panose="020B0604020202020204" pitchFamily="34" charset="0"/>
            </a:endParaRPr>
          </a:p>
        </p:txBody>
      </p:sp>
      <p:sp>
        <p:nvSpPr>
          <p:cNvPr id="10" name="Rechteck 9">
            <a:extLst>
              <a:ext uri="{FF2B5EF4-FFF2-40B4-BE49-F238E27FC236}">
                <a16:creationId xmlns:a16="http://schemas.microsoft.com/office/drawing/2014/main" id="{36C45915-8F94-23D7-B87B-BDC9F8407F7F}"/>
              </a:ext>
            </a:extLst>
          </p:cNvPr>
          <p:cNvSpPr/>
          <p:nvPr/>
        </p:nvSpPr>
        <p:spPr bwMode="auto">
          <a:xfrm>
            <a:off x="546148" y="3605386"/>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a:ln>
                  <a:noFill/>
                </a:ln>
                <a:solidFill>
                  <a:srgbClr val="FFFFFF"/>
                </a:solidFill>
                <a:effectLst/>
                <a:uLnTx/>
                <a:uFillTx/>
                <a:latin typeface="Arial" charset="0"/>
                <a:ea typeface="ＭＳ Ｐゴシック" charset="-128"/>
                <a:cs typeface="+mn-cs"/>
              </a:rPr>
              <a:t>Welches Ziel verfolgt der VSME?</a:t>
            </a:r>
          </a:p>
        </p:txBody>
      </p:sp>
      <p:sp>
        <p:nvSpPr>
          <p:cNvPr id="12" name="Textfeld 11">
            <a:extLst>
              <a:ext uri="{FF2B5EF4-FFF2-40B4-BE49-F238E27FC236}">
                <a16:creationId xmlns:a16="http://schemas.microsoft.com/office/drawing/2014/main" id="{1D00C33C-60EA-5785-0C35-662A28CFA272}"/>
              </a:ext>
            </a:extLst>
          </p:cNvPr>
          <p:cNvSpPr txBox="1"/>
          <p:nvPr/>
        </p:nvSpPr>
        <p:spPr>
          <a:xfrm>
            <a:off x="546148" y="3956312"/>
            <a:ext cx="5271532" cy="1384995"/>
          </a:xfrm>
          <a:prstGeom prst="rect">
            <a:avLst/>
          </a:prstGeom>
          <a:noFill/>
        </p:spPr>
        <p:txBody>
          <a:bodyPr wrap="square" lIns="0" rIns="0" rtlCol="0">
            <a:spAutoFit/>
          </a:bodyPr>
          <a:lstStyle/>
          <a:p>
            <a:pPr algn="l"/>
            <a:r>
              <a:rPr lang="de-DE" sz="1200">
                <a:latin typeface="Arial" panose="020B0604020202020204" pitchFamily="34" charset="0"/>
                <a:ea typeface="+mn-ea"/>
              </a:rPr>
              <a:t>Der VSME-Standard zielt darauf ab, KMU zu unterstützen, indem er einen </a:t>
            </a:r>
            <a:r>
              <a:rPr lang="de-DE" sz="1200" b="1">
                <a:latin typeface="Arial" panose="020B0604020202020204" pitchFamily="34" charset="0"/>
                <a:ea typeface="+mn-ea"/>
              </a:rPr>
              <a:t>einheitlichen Rahmen für die Erfassung und Berichterstattung von Nachhaltigkeitsinformationen, - zielen und -projekten </a:t>
            </a:r>
            <a:r>
              <a:rPr lang="de-DE" sz="1200">
                <a:latin typeface="Arial" panose="020B0604020202020204" pitchFamily="34" charset="0"/>
                <a:ea typeface="+mn-ea"/>
              </a:rPr>
              <a:t>bietet. Dies reduziert die Belastung durch verschiedene Anfragen von Geschäftspartnern und ermöglicht es KMU, relevante Nachhaltigkeitsdaten gegenüber Stakeholdern zu liefern, ohne unverhältnismäßig hohe Aufwände betreiben zu müssen.</a:t>
            </a:r>
          </a:p>
        </p:txBody>
      </p:sp>
    </p:spTree>
    <p:extLst>
      <p:ext uri="{BB962C8B-B14F-4D97-AF65-F5344CB8AC3E}">
        <p14:creationId xmlns:p14="http://schemas.microsoft.com/office/powerpoint/2010/main" val="2915936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36900F-3CBD-DFD3-98B7-EC749B1478CB}"/>
              </a:ext>
            </a:extLst>
          </p:cNvPr>
          <p:cNvSpPr>
            <a:spLocks noGrp="1"/>
          </p:cNvSpPr>
          <p:nvPr>
            <p:ph type="title"/>
          </p:nvPr>
        </p:nvSpPr>
        <p:spPr/>
        <p:txBody>
          <a:bodyPr/>
          <a:lstStyle/>
          <a:p>
            <a:r>
              <a:rPr lang="de-DE" b="1"/>
              <a:t>Warum der VSME ein guter Einstieg in das ESG-Reporting ist</a:t>
            </a:r>
            <a:endParaRPr lang="de-DE"/>
          </a:p>
        </p:txBody>
      </p:sp>
      <p:sp>
        <p:nvSpPr>
          <p:cNvPr id="3" name="Inhaltsplatzhalter 2">
            <a:extLst>
              <a:ext uri="{FF2B5EF4-FFF2-40B4-BE49-F238E27FC236}">
                <a16:creationId xmlns:a16="http://schemas.microsoft.com/office/drawing/2014/main" id="{434E6A2A-F8B2-AA46-C2C1-EE95D3987D97}"/>
              </a:ext>
            </a:extLst>
          </p:cNvPr>
          <p:cNvSpPr>
            <a:spLocks noGrp="1"/>
          </p:cNvSpPr>
          <p:nvPr>
            <p:ph idx="1"/>
          </p:nvPr>
        </p:nvSpPr>
        <p:spPr/>
        <p:txBody>
          <a:bodyPr/>
          <a:lstStyle/>
          <a:p>
            <a:pPr marL="0" indent="0">
              <a:buNone/>
            </a:pPr>
            <a:r>
              <a:rPr lang="de-DE" dirty="0"/>
              <a:t>Viele kleine und mittlere Unternehmen möchten ihre Nachhaltigkeitsleistungen transparenter machen – wissen aber nicht, wo Sie anfangen sollen. Der freiwillige VSME-Standard bietet einen praxisnahen und strukturierten Einstieg in die ESG-Berichterstattung – ohne dabei zu komplex zu sein.</a:t>
            </a:r>
            <a:br>
              <a:rPr lang="de-DE" dirty="0"/>
            </a:br>
            <a:endParaRPr lang="de-DE" dirty="0"/>
          </a:p>
          <a:p>
            <a:pPr>
              <a:buNone/>
            </a:pPr>
            <a:r>
              <a:rPr lang="de-DE" b="1" dirty="0"/>
              <a:t>Der VSME-Standard ist speziell auf die Bedürfnisse von KMU ausgerichtet und bietet zahlreiche Vorteile:</a:t>
            </a:r>
            <a:br>
              <a:rPr lang="de-DE" b="1" dirty="0"/>
            </a:br>
            <a:endParaRPr lang="de-DE" b="1" dirty="0"/>
          </a:p>
          <a:p>
            <a:pPr>
              <a:buNone/>
            </a:pPr>
            <a:endParaRPr lang="de-DE" dirty="0"/>
          </a:p>
          <a:p>
            <a:pPr marL="0" indent="0">
              <a:buNone/>
            </a:pPr>
            <a:endParaRPr lang="de-DE" dirty="0"/>
          </a:p>
        </p:txBody>
      </p:sp>
      <p:sp>
        <p:nvSpPr>
          <p:cNvPr id="4" name="Foliennummernplatzhalter 3">
            <a:extLst>
              <a:ext uri="{FF2B5EF4-FFF2-40B4-BE49-F238E27FC236}">
                <a16:creationId xmlns:a16="http://schemas.microsoft.com/office/drawing/2014/main" id="{75587173-67E4-3580-406C-A821DFF8C51F}"/>
              </a:ext>
            </a:extLst>
          </p:cNvPr>
          <p:cNvSpPr>
            <a:spLocks noGrp="1"/>
          </p:cNvSpPr>
          <p:nvPr>
            <p:ph type="sldNum" sz="quarter" idx="4"/>
          </p:nvPr>
        </p:nvSpPr>
        <p:spPr/>
        <p:txBody>
          <a:bodyPr/>
          <a:lstStyle/>
          <a:p>
            <a:fld id="{894680D0-7A83-433A-9719-C4143F27F647}" type="slidenum">
              <a:rPr lang="de-DE" smtClean="0"/>
              <a:pPr/>
              <a:t>4</a:t>
            </a:fld>
            <a:endParaRPr lang="de-DE"/>
          </a:p>
        </p:txBody>
      </p:sp>
      <p:sp>
        <p:nvSpPr>
          <p:cNvPr id="5" name="Fußzeilenplatzhalter 4">
            <a:extLst>
              <a:ext uri="{FF2B5EF4-FFF2-40B4-BE49-F238E27FC236}">
                <a16:creationId xmlns:a16="http://schemas.microsoft.com/office/drawing/2014/main" id="{C52CF36C-1098-783B-A83A-6C052B3D9842}"/>
              </a:ext>
            </a:extLst>
          </p:cNvPr>
          <p:cNvSpPr>
            <a:spLocks noGrp="1"/>
          </p:cNvSpPr>
          <p:nvPr>
            <p:ph type="ftr"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
        <p:nvSpPr>
          <p:cNvPr id="6" name="Sprechblase: rechteckig mit abgerundeten Ecken 10">
            <a:extLst>
              <a:ext uri="{FF2B5EF4-FFF2-40B4-BE49-F238E27FC236}">
                <a16:creationId xmlns:a16="http://schemas.microsoft.com/office/drawing/2014/main" id="{733ADEF7-0EC3-95AE-B59C-7B7EFE437F09}"/>
              </a:ext>
            </a:extLst>
          </p:cNvPr>
          <p:cNvSpPr/>
          <p:nvPr/>
        </p:nvSpPr>
        <p:spPr>
          <a:xfrm>
            <a:off x="5808663" y="5669042"/>
            <a:ext cx="6192688" cy="622222"/>
          </a:xfrm>
          <a:prstGeom prst="wedgeRoundRectCallout">
            <a:avLst>
              <a:gd name="adj1" fmla="val 21969"/>
              <a:gd name="adj2" fmla="val -77947"/>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de-DE" sz="1200" b="1" kern="0" dirty="0">
                <a:solidFill>
                  <a:schemeClr val="tx1"/>
                </a:solidFill>
              </a:rPr>
              <a:t>Fazit:</a:t>
            </a:r>
            <a:r>
              <a:rPr lang="de-DE" sz="1200" kern="0" dirty="0">
                <a:solidFill>
                  <a:schemeClr val="tx1"/>
                </a:solidFill>
              </a:rPr>
              <a:t> Der VSME ist nicht nur eine freiwillige Reporting-Option – er kann als ein strategisches Instrument erste Anhaltspunkte für die Formulierung eigener Nachhaltigkeitsziele- und –</a:t>
            </a:r>
            <a:r>
              <a:rPr lang="de-DE" sz="1200" kern="0" dirty="0" err="1">
                <a:solidFill>
                  <a:schemeClr val="tx1"/>
                </a:solidFill>
              </a:rPr>
              <a:t>maßnahmen</a:t>
            </a:r>
            <a:r>
              <a:rPr lang="de-DE" sz="1200" kern="0" dirty="0">
                <a:solidFill>
                  <a:schemeClr val="tx1"/>
                </a:solidFill>
              </a:rPr>
              <a:t> bieten. </a:t>
            </a:r>
          </a:p>
        </p:txBody>
      </p:sp>
      <p:sp>
        <p:nvSpPr>
          <p:cNvPr id="8" name="Rechteck: abgerundete Ecken 7">
            <a:extLst>
              <a:ext uri="{FF2B5EF4-FFF2-40B4-BE49-F238E27FC236}">
                <a16:creationId xmlns:a16="http://schemas.microsoft.com/office/drawing/2014/main" id="{7E0AE0F2-D1C6-02ED-7051-DAA86C48E744}"/>
              </a:ext>
            </a:extLst>
          </p:cNvPr>
          <p:cNvSpPr/>
          <p:nvPr/>
        </p:nvSpPr>
        <p:spPr bwMode="auto">
          <a:xfrm>
            <a:off x="1003996" y="2768479"/>
            <a:ext cx="1636270" cy="2567335"/>
          </a:xfrm>
          <a:prstGeom prst="roundRect">
            <a:avLst/>
          </a:prstGeom>
          <a:solidFill>
            <a:srgbClr val="E1E8EC"/>
          </a:solidFill>
          <a:ln>
            <a:solidFill>
              <a:srgbClr val="B0C2CB"/>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36000" tIns="45720" rIns="3600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de-DE" sz="1100" b="1" dirty="0">
                <a:solidFill>
                  <a:schemeClr val="tx1"/>
                </a:solidFill>
                <a:latin typeface="Arial" charset="0"/>
                <a:ea typeface="ＭＳ Ｐゴシック" charset="-128"/>
              </a:rPr>
              <a:t>Einheitliche Daten-anforderungen:</a:t>
            </a:r>
          </a:p>
          <a:p>
            <a:pPr marL="0" marR="0" indent="0" algn="l" defTabSz="914400" rtl="0" eaLnBrk="0" fontAlgn="base" latinLnBrk="0" hangingPunct="0">
              <a:lnSpc>
                <a:spcPct val="100000"/>
              </a:lnSpc>
              <a:spcBef>
                <a:spcPct val="0"/>
              </a:spcBef>
              <a:spcAft>
                <a:spcPct val="0"/>
              </a:spcAft>
              <a:buClrTx/>
              <a:buSzTx/>
              <a:buFontTx/>
              <a:buNone/>
              <a:tabLst/>
            </a:pPr>
            <a:r>
              <a:rPr lang="de-DE" sz="1100" dirty="0"/>
              <a:t>Der VSME soll ESG-Datenanforderungen standardisieren. Berichtspflichtige Unternehmen (CSRD) sollen von nicht-berichtspflichtigen Unternehmen max. die VSME Daten einfordern können </a:t>
            </a:r>
            <a:r>
              <a:rPr lang="de-DE" sz="1100" i="1" dirty="0"/>
              <a:t>(sog. Value Chain Cap).</a:t>
            </a:r>
            <a:endParaRPr lang="de-DE" sz="1200" i="1" dirty="0">
              <a:solidFill>
                <a:schemeClr val="tx1"/>
              </a:solidFill>
              <a:latin typeface="Arial" charset="0"/>
              <a:ea typeface="ＭＳ Ｐゴシック" charset="-128"/>
            </a:endParaRPr>
          </a:p>
        </p:txBody>
      </p:sp>
      <p:sp>
        <p:nvSpPr>
          <p:cNvPr id="9" name="Rechteck: abgerundete Ecken 8">
            <a:extLst>
              <a:ext uri="{FF2B5EF4-FFF2-40B4-BE49-F238E27FC236}">
                <a16:creationId xmlns:a16="http://schemas.microsoft.com/office/drawing/2014/main" id="{68CB8731-D333-3147-54FA-0709B3D7ED7B}"/>
              </a:ext>
            </a:extLst>
          </p:cNvPr>
          <p:cNvSpPr/>
          <p:nvPr/>
        </p:nvSpPr>
        <p:spPr bwMode="auto">
          <a:xfrm>
            <a:off x="2731863" y="2768478"/>
            <a:ext cx="1636270" cy="2567335"/>
          </a:xfrm>
          <a:prstGeom prst="roundRect">
            <a:avLst/>
          </a:prstGeom>
          <a:solidFill>
            <a:srgbClr val="E1E8EC"/>
          </a:solidFill>
          <a:ln>
            <a:solidFill>
              <a:srgbClr val="B0C2CB"/>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36000" tIns="45720" rIns="3600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de-DE" sz="1100" b="1">
                <a:solidFill>
                  <a:schemeClr val="tx1"/>
                </a:solidFill>
                <a:latin typeface="Arial" charset="0"/>
                <a:ea typeface="ＭＳ Ｐゴシック" charset="-128"/>
              </a:rPr>
              <a:t>Fokus auf das Wesentliche:</a:t>
            </a:r>
          </a:p>
          <a:p>
            <a:pPr marL="0" marR="0" indent="0" algn="l" defTabSz="914400" rtl="0" eaLnBrk="0" fontAlgn="base" latinLnBrk="0" hangingPunct="0">
              <a:lnSpc>
                <a:spcPct val="100000"/>
              </a:lnSpc>
              <a:spcBef>
                <a:spcPct val="0"/>
              </a:spcBef>
              <a:spcAft>
                <a:spcPct val="0"/>
              </a:spcAft>
              <a:buClrTx/>
              <a:buSzTx/>
              <a:buFontTx/>
              <a:buNone/>
              <a:tabLst/>
            </a:pPr>
            <a:r>
              <a:rPr lang="de-DE" sz="1100"/>
              <a:t>Der VSME konzentriert sich auf die wichtigsten ESG-Kennzahlen, die Banken, Investoren und Geschäftspartner wirklich benötigen.</a:t>
            </a:r>
            <a:endParaRPr lang="de-DE" sz="2000">
              <a:solidFill>
                <a:schemeClr val="tx1"/>
              </a:solidFill>
              <a:latin typeface="Arial" charset="0"/>
              <a:ea typeface="ＭＳ Ｐゴシック" charset="-128"/>
            </a:endParaRPr>
          </a:p>
        </p:txBody>
      </p:sp>
      <p:sp>
        <p:nvSpPr>
          <p:cNvPr id="10" name="Rechteck: abgerundete Ecken 9">
            <a:extLst>
              <a:ext uri="{FF2B5EF4-FFF2-40B4-BE49-F238E27FC236}">
                <a16:creationId xmlns:a16="http://schemas.microsoft.com/office/drawing/2014/main" id="{F8301BE2-C4F1-FE51-FD04-AC2B2BB11923}"/>
              </a:ext>
            </a:extLst>
          </p:cNvPr>
          <p:cNvSpPr/>
          <p:nvPr/>
        </p:nvSpPr>
        <p:spPr bwMode="auto">
          <a:xfrm>
            <a:off x="4459730" y="2780928"/>
            <a:ext cx="1636270" cy="2567335"/>
          </a:xfrm>
          <a:prstGeom prst="roundRect">
            <a:avLst/>
          </a:prstGeom>
          <a:solidFill>
            <a:srgbClr val="E1E8EC"/>
          </a:solidFill>
          <a:ln>
            <a:solidFill>
              <a:srgbClr val="B0C2CB"/>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36000" tIns="45720" rIns="3600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de-DE" sz="1100" b="1">
                <a:solidFill>
                  <a:schemeClr val="tx1"/>
                </a:solidFill>
                <a:latin typeface="Arial" charset="0"/>
                <a:ea typeface="ＭＳ Ｐゴシック" charset="-128"/>
              </a:rPr>
              <a:t>Niederschwelliger Einstieg:</a:t>
            </a:r>
          </a:p>
          <a:p>
            <a:pPr algn="l"/>
            <a:r>
              <a:rPr lang="de-DE" sz="1100"/>
              <a:t>Der Standard ermöglicht eine erste strukturierte Berichterstattung mit überschaubarem administrativem Aufwand – ideal für Unternehmen, die noch am Anfang stehen.</a:t>
            </a:r>
          </a:p>
          <a:p>
            <a:pPr marL="0" marR="0" indent="0" algn="l" defTabSz="914400" rtl="0" eaLnBrk="0" fontAlgn="base" latinLnBrk="0" hangingPunct="0">
              <a:lnSpc>
                <a:spcPct val="100000"/>
              </a:lnSpc>
              <a:spcBef>
                <a:spcPct val="0"/>
              </a:spcBef>
              <a:spcAft>
                <a:spcPct val="0"/>
              </a:spcAft>
              <a:buClrTx/>
              <a:buSzTx/>
              <a:buFontTx/>
              <a:buNone/>
              <a:tabLst/>
            </a:pPr>
            <a:endParaRPr lang="de-DE" sz="1100">
              <a:solidFill>
                <a:schemeClr val="tx1"/>
              </a:solidFill>
              <a:latin typeface="Arial" charset="0"/>
              <a:ea typeface="ＭＳ Ｐゴシック" charset="-128"/>
            </a:endParaRPr>
          </a:p>
        </p:txBody>
      </p:sp>
      <p:sp>
        <p:nvSpPr>
          <p:cNvPr id="11" name="Rechteck: abgerundete Ecken 10">
            <a:extLst>
              <a:ext uri="{FF2B5EF4-FFF2-40B4-BE49-F238E27FC236}">
                <a16:creationId xmlns:a16="http://schemas.microsoft.com/office/drawing/2014/main" id="{AD9DF707-F50D-563B-5B83-AD38B0DFE978}"/>
              </a:ext>
            </a:extLst>
          </p:cNvPr>
          <p:cNvSpPr/>
          <p:nvPr/>
        </p:nvSpPr>
        <p:spPr bwMode="auto">
          <a:xfrm>
            <a:off x="6177834" y="2768481"/>
            <a:ext cx="1636270" cy="2567335"/>
          </a:xfrm>
          <a:prstGeom prst="roundRect">
            <a:avLst/>
          </a:prstGeom>
          <a:solidFill>
            <a:srgbClr val="E1E8EC"/>
          </a:solidFill>
          <a:ln>
            <a:solidFill>
              <a:srgbClr val="B0C2CB"/>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36000" tIns="45720" rIns="3600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de-DE" sz="1100" b="1" dirty="0"/>
              <a:t>Flexibel und skalierbar:</a:t>
            </a:r>
            <a:r>
              <a:rPr lang="de-DE" sz="1100" dirty="0"/>
              <a:t> </a:t>
            </a:r>
            <a:br>
              <a:rPr lang="de-DE" sz="1100" dirty="0"/>
            </a:br>
            <a:r>
              <a:rPr lang="de-DE" sz="1100" dirty="0"/>
              <a:t>Egal ob Handwerksbetrieb oder Technologie-Start-up – der VSME ist branchenoffen und kann an unterschiedliche Unternehmensgrößen angepasst werden.</a:t>
            </a:r>
            <a:endParaRPr lang="de-DE" sz="1800" dirty="0">
              <a:solidFill>
                <a:schemeClr val="tx1"/>
              </a:solidFill>
              <a:latin typeface="Arial" charset="0"/>
              <a:ea typeface="ＭＳ Ｐゴシック" charset="-128"/>
            </a:endParaRPr>
          </a:p>
        </p:txBody>
      </p:sp>
      <p:sp>
        <p:nvSpPr>
          <p:cNvPr id="12" name="Rechteck: abgerundete Ecken 11">
            <a:extLst>
              <a:ext uri="{FF2B5EF4-FFF2-40B4-BE49-F238E27FC236}">
                <a16:creationId xmlns:a16="http://schemas.microsoft.com/office/drawing/2014/main" id="{AA839F49-13A5-B485-88BE-7094F239C574}"/>
              </a:ext>
            </a:extLst>
          </p:cNvPr>
          <p:cNvSpPr/>
          <p:nvPr/>
        </p:nvSpPr>
        <p:spPr bwMode="auto">
          <a:xfrm>
            <a:off x="7889338" y="2768480"/>
            <a:ext cx="1636270" cy="2567335"/>
          </a:xfrm>
          <a:prstGeom prst="roundRect">
            <a:avLst/>
          </a:prstGeom>
          <a:solidFill>
            <a:srgbClr val="E1E8EC"/>
          </a:solidFill>
          <a:ln>
            <a:solidFill>
              <a:srgbClr val="B0C2CB"/>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36000" tIns="45720" rIns="36000" bIns="45720" numCol="1" rtlCol="0" anchor="t" anchorCtr="0" compatLnSpc="1">
            <a:prstTxWarp prst="textNoShape">
              <a:avLst/>
            </a:prstTxWarp>
          </a:bodyPr>
          <a:lstStyle/>
          <a:p>
            <a:pPr algn="l"/>
            <a:r>
              <a:rPr lang="de-DE" sz="1100" b="1"/>
              <a:t>Stärkere Glaubwürdigkeit:</a:t>
            </a:r>
            <a:r>
              <a:rPr lang="de-DE" sz="1100"/>
              <a:t> </a:t>
            </a:r>
          </a:p>
          <a:p>
            <a:pPr algn="l"/>
            <a:r>
              <a:rPr lang="de-DE" sz="1100"/>
              <a:t>Wer ESG-Daten im VSME-Format teilt, zeigt Verantwortung, Professionalität und Dialogbereitschaft gegenüber dem Markt.</a:t>
            </a:r>
          </a:p>
        </p:txBody>
      </p:sp>
      <p:sp>
        <p:nvSpPr>
          <p:cNvPr id="13" name="Rechteck: abgerundete Ecken 12">
            <a:extLst>
              <a:ext uri="{FF2B5EF4-FFF2-40B4-BE49-F238E27FC236}">
                <a16:creationId xmlns:a16="http://schemas.microsoft.com/office/drawing/2014/main" id="{61B9B2A4-58F7-ED90-09C6-6197D3BF29D8}"/>
              </a:ext>
            </a:extLst>
          </p:cNvPr>
          <p:cNvSpPr/>
          <p:nvPr/>
        </p:nvSpPr>
        <p:spPr bwMode="auto">
          <a:xfrm>
            <a:off x="9600842" y="2768479"/>
            <a:ext cx="1636270" cy="2567335"/>
          </a:xfrm>
          <a:prstGeom prst="roundRect">
            <a:avLst/>
          </a:prstGeom>
          <a:solidFill>
            <a:srgbClr val="E1E8EC"/>
          </a:solidFill>
          <a:ln>
            <a:solidFill>
              <a:srgbClr val="B0C2CB"/>
            </a:solidFill>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36000" tIns="45720" rIns="36000" bIns="45720" numCol="1" rtlCol="0" anchor="t" anchorCtr="0" compatLnSpc="1">
            <a:prstTxWarp prst="textNoShape">
              <a:avLst/>
            </a:prstTxWarp>
          </a:bodyPr>
          <a:lstStyle/>
          <a:p>
            <a:pPr algn="l"/>
            <a:r>
              <a:rPr lang="de-DE" sz="1100" b="1"/>
              <a:t>Zukunftssicher aufgestellt:</a:t>
            </a:r>
            <a:r>
              <a:rPr lang="de-DE" sz="1100"/>
              <a:t> </a:t>
            </a:r>
          </a:p>
          <a:p>
            <a:pPr algn="l"/>
            <a:r>
              <a:rPr lang="de-DE" sz="1100"/>
              <a:t>Der VSME ist kompatibel mit den ESRS – ein späterer Wechsel in die CSRD-Berichterstattung ist damit deutlich einfacher.</a:t>
            </a:r>
          </a:p>
        </p:txBody>
      </p:sp>
    </p:spTree>
    <p:extLst>
      <p:ext uri="{BB962C8B-B14F-4D97-AF65-F5344CB8AC3E}">
        <p14:creationId xmlns:p14="http://schemas.microsoft.com/office/powerpoint/2010/main" val="1083227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529C8B-F20A-91B9-724B-7DD73A87266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D4FE7D2E-E897-1640-D108-63EF52C4E9B9}"/>
              </a:ext>
            </a:extLst>
          </p:cNvPr>
          <p:cNvSpPr>
            <a:spLocks noGrp="1"/>
          </p:cNvSpPr>
          <p:nvPr>
            <p:ph type="title"/>
          </p:nvPr>
        </p:nvSpPr>
        <p:spPr/>
        <p:txBody>
          <a:bodyPr/>
          <a:lstStyle/>
          <a:p>
            <a:r>
              <a:rPr lang="de-DE" sz="2400"/>
              <a:t>5 Schritte zum VSME-Bericht</a:t>
            </a:r>
          </a:p>
        </p:txBody>
      </p:sp>
      <p:sp>
        <p:nvSpPr>
          <p:cNvPr id="5" name="Foliennummernplatzhalter 4">
            <a:extLst>
              <a:ext uri="{FF2B5EF4-FFF2-40B4-BE49-F238E27FC236}">
                <a16:creationId xmlns:a16="http://schemas.microsoft.com/office/drawing/2014/main" id="{9538E59C-5661-5312-B537-675E9FAA2AE0}"/>
              </a:ext>
            </a:extLst>
          </p:cNvPr>
          <p:cNvSpPr>
            <a:spLocks noGrp="1"/>
          </p:cNvSpPr>
          <p:nvPr>
            <p:ph type="sldNum" sz="quarter" idx="4"/>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smtClean="0">
                <a:ln>
                  <a:noFill/>
                </a:ln>
                <a:solidFill>
                  <a:srgbClr val="3B687F"/>
                </a:solidFill>
                <a:effectLst/>
                <a:uLnTx/>
                <a:uFillTx/>
                <a:latin typeface="Arial" charset="0"/>
                <a:ea typeface="ＭＳ Ｐゴシック"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5</a:t>
            </a:fld>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cxnSp>
        <p:nvCxnSpPr>
          <p:cNvPr id="8" name="Verbinder: gekrümmt 7">
            <a:extLst>
              <a:ext uri="{FF2B5EF4-FFF2-40B4-BE49-F238E27FC236}">
                <a16:creationId xmlns:a16="http://schemas.microsoft.com/office/drawing/2014/main" id="{B6CA7FC1-8BD5-CFE0-03E4-B9B8D6DD3C9B}"/>
              </a:ext>
            </a:extLst>
          </p:cNvPr>
          <p:cNvCxnSpPr/>
          <p:nvPr/>
        </p:nvCxnSpPr>
        <p:spPr bwMode="auto">
          <a:xfrm flipV="1">
            <a:off x="600176" y="1753519"/>
            <a:ext cx="11472488" cy="4297838"/>
          </a:xfrm>
          <a:prstGeom prst="curvedConnector3">
            <a:avLst>
              <a:gd name="adj1" fmla="val 46900"/>
            </a:avLst>
          </a:prstGeom>
          <a:solidFill>
            <a:schemeClr val="accent1"/>
          </a:solidFill>
          <a:ln w="9525" cap="flat" cmpd="sng" algn="ctr">
            <a:solidFill>
              <a:srgbClr val="4B6E28"/>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feld 15">
            <a:extLst>
              <a:ext uri="{FF2B5EF4-FFF2-40B4-BE49-F238E27FC236}">
                <a16:creationId xmlns:a16="http://schemas.microsoft.com/office/drawing/2014/main" id="{2E390774-4180-48EA-1ADE-DD786D5E0B26}"/>
              </a:ext>
            </a:extLst>
          </p:cNvPr>
          <p:cNvSpPr txBox="1"/>
          <p:nvPr/>
        </p:nvSpPr>
        <p:spPr>
          <a:xfrm>
            <a:off x="2088704" y="3958208"/>
            <a:ext cx="1872208"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srgbClr val="000000"/>
              </a:solidFill>
              <a:effectLst/>
              <a:uLnTx/>
              <a:uFillTx/>
              <a:latin typeface="Arial" charset="0"/>
              <a:ea typeface="ＭＳ Ｐゴシック" charset="-128"/>
              <a:cs typeface="+mn-cs"/>
            </a:endParaRPr>
          </a:p>
        </p:txBody>
      </p:sp>
      <p:sp>
        <p:nvSpPr>
          <p:cNvPr id="23" name="Textfeld 22">
            <a:extLst>
              <a:ext uri="{FF2B5EF4-FFF2-40B4-BE49-F238E27FC236}">
                <a16:creationId xmlns:a16="http://schemas.microsoft.com/office/drawing/2014/main" id="{F2A4EFC1-B5A6-7214-0EFE-56875EAF2A84}"/>
              </a:ext>
            </a:extLst>
          </p:cNvPr>
          <p:cNvSpPr txBox="1"/>
          <p:nvPr/>
        </p:nvSpPr>
        <p:spPr>
          <a:xfrm>
            <a:off x="458208" y="5171321"/>
            <a:ext cx="2414695" cy="58477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a:ln>
                  <a:noFill/>
                </a:ln>
                <a:solidFill>
                  <a:srgbClr val="4B6E28"/>
                </a:solidFill>
                <a:effectLst/>
                <a:uLnTx/>
                <a:uFillTx/>
                <a:latin typeface="Arial" charset="0"/>
                <a:ea typeface="ＭＳ Ｐゴシック" charset="-128"/>
                <a:cs typeface="+mn-cs"/>
              </a:rPr>
              <a:t>Orientierung schaffen &amp; Prozess vorbereiten</a:t>
            </a:r>
          </a:p>
        </p:txBody>
      </p:sp>
      <p:grpSp>
        <p:nvGrpSpPr>
          <p:cNvPr id="13" name="Gruppieren 12">
            <a:extLst>
              <a:ext uri="{FF2B5EF4-FFF2-40B4-BE49-F238E27FC236}">
                <a16:creationId xmlns:a16="http://schemas.microsoft.com/office/drawing/2014/main" id="{1EB9BA07-0A82-8F2C-D76D-D6A61BD977B1}"/>
              </a:ext>
            </a:extLst>
          </p:cNvPr>
          <p:cNvGrpSpPr/>
          <p:nvPr/>
        </p:nvGrpSpPr>
        <p:grpSpPr>
          <a:xfrm>
            <a:off x="593473" y="5807119"/>
            <a:ext cx="347546" cy="400110"/>
            <a:chOff x="593473" y="5807119"/>
            <a:chExt cx="347546" cy="400110"/>
          </a:xfrm>
        </p:grpSpPr>
        <p:sp>
          <p:nvSpPr>
            <p:cNvPr id="20" name="Flussdiagramm: Verbinder 19">
              <a:extLst>
                <a:ext uri="{FF2B5EF4-FFF2-40B4-BE49-F238E27FC236}">
                  <a16:creationId xmlns:a16="http://schemas.microsoft.com/office/drawing/2014/main" id="{572F4564-1263-2725-6405-DB2A23734189}"/>
                </a:ext>
              </a:extLst>
            </p:cNvPr>
            <p:cNvSpPr>
              <a:spLocks noChangeAspect="1"/>
            </p:cNvSpPr>
            <p:nvPr/>
          </p:nvSpPr>
          <p:spPr bwMode="auto">
            <a:xfrm>
              <a:off x="598583" y="5834478"/>
              <a:ext cx="338683" cy="338683"/>
            </a:xfrm>
            <a:prstGeom prst="flowChartConnector">
              <a:avLst/>
            </a:prstGeom>
            <a:solidFill>
              <a:srgbClr val="4B6E28"/>
            </a:solidFill>
            <a:ln w="9525"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a:ln>
                  <a:noFill/>
                </a:ln>
                <a:solidFill>
                  <a:srgbClr val="4B6E28"/>
                </a:solidFill>
                <a:effectLst/>
                <a:uLnTx/>
                <a:uFillTx/>
                <a:latin typeface="Arial" charset="0"/>
                <a:ea typeface="ＭＳ Ｐゴシック" charset="-128"/>
                <a:cs typeface="+mn-cs"/>
              </a:endParaRPr>
            </a:p>
          </p:txBody>
        </p:sp>
        <p:sp>
          <p:nvSpPr>
            <p:cNvPr id="26" name="Textfeld 25">
              <a:extLst>
                <a:ext uri="{FF2B5EF4-FFF2-40B4-BE49-F238E27FC236}">
                  <a16:creationId xmlns:a16="http://schemas.microsoft.com/office/drawing/2014/main" id="{A8577C1A-0FF6-46D1-6ED7-12222ADAC575}"/>
                </a:ext>
              </a:extLst>
            </p:cNvPr>
            <p:cNvSpPr txBox="1"/>
            <p:nvPr/>
          </p:nvSpPr>
          <p:spPr>
            <a:xfrm>
              <a:off x="593473" y="5807119"/>
              <a:ext cx="347546" cy="400110"/>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2000" b="0" i="0" u="none" strike="noStrike" kern="1200" cap="none" spc="0" normalizeH="0" baseline="0" noProof="0">
                  <a:ln>
                    <a:noFill/>
                  </a:ln>
                  <a:solidFill>
                    <a:srgbClr val="FFFFFF"/>
                  </a:solidFill>
                  <a:effectLst/>
                  <a:uLnTx/>
                  <a:uFillTx/>
                  <a:latin typeface="Arial" charset="0"/>
                  <a:ea typeface="ＭＳ Ｐゴシック" charset="-128"/>
                  <a:cs typeface="+mn-cs"/>
                </a:rPr>
                <a:t>1</a:t>
              </a:r>
            </a:p>
          </p:txBody>
        </p:sp>
      </p:grpSp>
      <p:sp>
        <p:nvSpPr>
          <p:cNvPr id="52" name="Textfeld 51">
            <a:extLst>
              <a:ext uri="{FF2B5EF4-FFF2-40B4-BE49-F238E27FC236}">
                <a16:creationId xmlns:a16="http://schemas.microsoft.com/office/drawing/2014/main" id="{63578609-5C1C-19F6-5EF9-4E8C26D39331}"/>
              </a:ext>
            </a:extLst>
          </p:cNvPr>
          <p:cNvSpPr txBox="1"/>
          <p:nvPr/>
        </p:nvSpPr>
        <p:spPr>
          <a:xfrm>
            <a:off x="8097279" y="3002490"/>
            <a:ext cx="1284796"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2000" b="0" i="0" u="none" strike="noStrike" kern="1200" cap="none" spc="0" normalizeH="0" baseline="0" noProof="0">
                <a:ln>
                  <a:noFill/>
                </a:ln>
                <a:solidFill>
                  <a:srgbClr val="FFFFFF"/>
                </a:solidFill>
                <a:effectLst/>
                <a:uLnTx/>
                <a:uFillTx/>
                <a:latin typeface="Arial" charset="0"/>
                <a:ea typeface="ＭＳ Ｐゴシック" charset="-128"/>
                <a:cs typeface="+mn-cs"/>
              </a:rPr>
              <a:t>7</a:t>
            </a:r>
          </a:p>
        </p:txBody>
      </p:sp>
      <p:sp>
        <p:nvSpPr>
          <p:cNvPr id="58" name="Textfeld 57">
            <a:extLst>
              <a:ext uri="{FF2B5EF4-FFF2-40B4-BE49-F238E27FC236}">
                <a16:creationId xmlns:a16="http://schemas.microsoft.com/office/drawing/2014/main" id="{8D43658A-BB4A-11DB-6204-A14EB8FAF1E2}"/>
              </a:ext>
            </a:extLst>
          </p:cNvPr>
          <p:cNvSpPr txBox="1"/>
          <p:nvPr/>
        </p:nvSpPr>
        <p:spPr>
          <a:xfrm>
            <a:off x="4148401" y="5463708"/>
            <a:ext cx="3561246" cy="58477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a:ln>
                  <a:noFill/>
                </a:ln>
                <a:solidFill>
                  <a:srgbClr val="4B6E28"/>
                </a:solidFill>
                <a:effectLst/>
                <a:uLnTx/>
                <a:uFillTx/>
                <a:latin typeface="Arial" charset="0"/>
                <a:ea typeface="ＭＳ Ｐゴシック" charset="-128"/>
                <a:cs typeface="+mn-cs"/>
              </a:rPr>
              <a:t>Themen eingrenzen &amp; Offenlegungspflichten identifizieren</a:t>
            </a:r>
            <a:endParaRPr kumimoji="0" lang="de-DE" sz="1600" b="0" i="1" u="none" strike="noStrike" kern="1200" cap="none" spc="0" normalizeH="0" baseline="0" noProof="0">
              <a:ln>
                <a:noFill/>
              </a:ln>
              <a:solidFill>
                <a:srgbClr val="4B6E28"/>
              </a:solidFill>
              <a:effectLst/>
              <a:uLnTx/>
              <a:uFillTx/>
              <a:latin typeface="Arial" charset="0"/>
              <a:ea typeface="ＭＳ Ｐゴシック" charset="-128"/>
              <a:cs typeface="+mn-cs"/>
            </a:endParaRPr>
          </a:p>
        </p:txBody>
      </p:sp>
      <p:sp>
        <p:nvSpPr>
          <p:cNvPr id="60" name="Textfeld 59">
            <a:extLst>
              <a:ext uri="{FF2B5EF4-FFF2-40B4-BE49-F238E27FC236}">
                <a16:creationId xmlns:a16="http://schemas.microsoft.com/office/drawing/2014/main" id="{E5A55C9E-61A3-EB73-AE66-D9ED5002C43B}"/>
              </a:ext>
            </a:extLst>
          </p:cNvPr>
          <p:cNvSpPr txBox="1"/>
          <p:nvPr/>
        </p:nvSpPr>
        <p:spPr>
          <a:xfrm>
            <a:off x="4006433" y="3198825"/>
            <a:ext cx="2430306" cy="58477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a:ln>
                  <a:noFill/>
                </a:ln>
                <a:solidFill>
                  <a:srgbClr val="4B6E28"/>
                </a:solidFill>
                <a:effectLst/>
                <a:uLnTx/>
                <a:uFillTx/>
                <a:latin typeface="Arial" charset="0"/>
                <a:ea typeface="ＭＳ Ｐゴシック" charset="-128"/>
                <a:cs typeface="+mn-cs"/>
              </a:rPr>
              <a:t>Daten erfassen &amp; strukturieren</a:t>
            </a:r>
          </a:p>
        </p:txBody>
      </p:sp>
      <p:sp>
        <p:nvSpPr>
          <p:cNvPr id="62" name="Textfeld 61">
            <a:extLst>
              <a:ext uri="{FF2B5EF4-FFF2-40B4-BE49-F238E27FC236}">
                <a16:creationId xmlns:a16="http://schemas.microsoft.com/office/drawing/2014/main" id="{8F6A183E-86BE-D58B-7A09-028B82166541}"/>
              </a:ext>
            </a:extLst>
          </p:cNvPr>
          <p:cNvSpPr txBox="1"/>
          <p:nvPr/>
        </p:nvSpPr>
        <p:spPr>
          <a:xfrm>
            <a:off x="7446365" y="2585554"/>
            <a:ext cx="2793873" cy="58477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sz="1600">
                <a:solidFill>
                  <a:srgbClr val="4B6E28"/>
                </a:solidFill>
              </a:rPr>
              <a:t>Bericht strukturieren &amp; schreiben </a:t>
            </a:r>
            <a:endParaRPr kumimoji="0" lang="de-DE" sz="1600" b="0" i="0" u="none" strike="noStrike" kern="1200" cap="none" spc="0" normalizeH="0" baseline="0" noProof="0">
              <a:ln>
                <a:noFill/>
              </a:ln>
              <a:solidFill>
                <a:srgbClr val="4B6E28"/>
              </a:solidFill>
              <a:effectLst/>
              <a:uLnTx/>
              <a:uFillTx/>
              <a:latin typeface="Arial" charset="0"/>
              <a:ea typeface="ＭＳ Ｐゴシック" charset="-128"/>
              <a:cs typeface="+mn-cs"/>
            </a:endParaRPr>
          </a:p>
        </p:txBody>
      </p:sp>
      <p:sp>
        <p:nvSpPr>
          <p:cNvPr id="65" name="Textfeld 64">
            <a:extLst>
              <a:ext uri="{FF2B5EF4-FFF2-40B4-BE49-F238E27FC236}">
                <a16:creationId xmlns:a16="http://schemas.microsoft.com/office/drawing/2014/main" id="{4475B93D-E9AD-5027-29A1-ABDA2089F4C2}"/>
              </a:ext>
            </a:extLst>
          </p:cNvPr>
          <p:cNvSpPr txBox="1"/>
          <p:nvPr/>
        </p:nvSpPr>
        <p:spPr>
          <a:xfrm>
            <a:off x="9340300" y="1156799"/>
            <a:ext cx="2310955" cy="58477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a:ln>
                  <a:noFill/>
                </a:ln>
                <a:solidFill>
                  <a:srgbClr val="4B6E28"/>
                </a:solidFill>
                <a:effectLst/>
                <a:uLnTx/>
                <a:uFillTx/>
                <a:latin typeface="Arial" charset="0"/>
                <a:ea typeface="ＭＳ Ｐゴシック" charset="-128"/>
                <a:cs typeface="+mn-cs"/>
              </a:rPr>
              <a:t>Bericht kommunizieren &amp; nutzen</a:t>
            </a:r>
          </a:p>
        </p:txBody>
      </p:sp>
      <p:sp>
        <p:nvSpPr>
          <p:cNvPr id="7" name="Sprechblase: rechteckig mit abgerundeten Ecken 6">
            <a:extLst>
              <a:ext uri="{FF2B5EF4-FFF2-40B4-BE49-F238E27FC236}">
                <a16:creationId xmlns:a16="http://schemas.microsoft.com/office/drawing/2014/main" id="{4867CFEA-ACA2-6E03-7F1E-DC716D6FA933}"/>
              </a:ext>
            </a:extLst>
          </p:cNvPr>
          <p:cNvSpPr/>
          <p:nvPr/>
        </p:nvSpPr>
        <p:spPr>
          <a:xfrm>
            <a:off x="9340300" y="4195595"/>
            <a:ext cx="2196565" cy="795175"/>
          </a:xfrm>
          <a:prstGeom prst="wedgeRoundRectCallout">
            <a:avLst>
              <a:gd name="adj1" fmla="val -65622"/>
              <a:gd name="adj2" fmla="val -29601"/>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FontTx/>
              <a:buNone/>
            </a:pPr>
            <a:r>
              <a:rPr lang="de-DE" sz="1200" kern="0">
                <a:solidFill>
                  <a:schemeClr val="tx1"/>
                </a:solidFill>
              </a:rPr>
              <a:t>In welchem Schritt Sie sich befinden, erkennen Sie über die Kopfleiste.  </a:t>
            </a:r>
          </a:p>
        </p:txBody>
      </p:sp>
      <p:pic>
        <p:nvPicPr>
          <p:cNvPr id="12" name="Grafik 11" descr="Änderungen &amp; Schneider mit einfarbiger Füllung">
            <a:extLst>
              <a:ext uri="{FF2B5EF4-FFF2-40B4-BE49-F238E27FC236}">
                <a16:creationId xmlns:a16="http://schemas.microsoft.com/office/drawing/2014/main" id="{03DB2FD6-931E-0D82-DB2B-CCAC2F64590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349" y="5797071"/>
            <a:ext cx="576064" cy="576064"/>
          </a:xfrm>
          <a:prstGeom prst="rect">
            <a:avLst/>
          </a:prstGeom>
        </p:spPr>
      </p:pic>
      <p:grpSp>
        <p:nvGrpSpPr>
          <p:cNvPr id="18" name="Gruppieren 17">
            <a:extLst>
              <a:ext uri="{FF2B5EF4-FFF2-40B4-BE49-F238E27FC236}">
                <a16:creationId xmlns:a16="http://schemas.microsoft.com/office/drawing/2014/main" id="{9C356147-9BA8-80BE-E040-FF79FE8C204E}"/>
              </a:ext>
            </a:extLst>
          </p:cNvPr>
          <p:cNvGrpSpPr/>
          <p:nvPr/>
        </p:nvGrpSpPr>
        <p:grpSpPr>
          <a:xfrm>
            <a:off x="3653949" y="5318561"/>
            <a:ext cx="352484" cy="400110"/>
            <a:chOff x="598583" y="5797071"/>
            <a:chExt cx="352484" cy="400110"/>
          </a:xfrm>
        </p:grpSpPr>
        <p:sp>
          <p:nvSpPr>
            <p:cNvPr id="19" name="Flussdiagramm: Verbinder 18">
              <a:extLst>
                <a:ext uri="{FF2B5EF4-FFF2-40B4-BE49-F238E27FC236}">
                  <a16:creationId xmlns:a16="http://schemas.microsoft.com/office/drawing/2014/main" id="{028CB937-DA71-4727-526B-92CE4DA2F208}"/>
                </a:ext>
              </a:extLst>
            </p:cNvPr>
            <p:cNvSpPr>
              <a:spLocks noChangeAspect="1"/>
            </p:cNvSpPr>
            <p:nvPr/>
          </p:nvSpPr>
          <p:spPr bwMode="auto">
            <a:xfrm>
              <a:off x="598583" y="5834478"/>
              <a:ext cx="338683" cy="338683"/>
            </a:xfrm>
            <a:prstGeom prst="flowChartConnector">
              <a:avLst/>
            </a:prstGeom>
            <a:solidFill>
              <a:srgbClr val="4B6E28"/>
            </a:solidFill>
            <a:ln w="9525"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a:ln>
                  <a:noFill/>
                </a:ln>
                <a:solidFill>
                  <a:srgbClr val="4B6E28"/>
                </a:solidFill>
                <a:effectLst/>
                <a:uLnTx/>
                <a:uFillTx/>
                <a:latin typeface="Arial" charset="0"/>
                <a:ea typeface="ＭＳ Ｐゴシック" charset="-128"/>
                <a:cs typeface="+mn-cs"/>
              </a:endParaRPr>
            </a:p>
          </p:txBody>
        </p:sp>
        <p:sp>
          <p:nvSpPr>
            <p:cNvPr id="21" name="Textfeld 20">
              <a:extLst>
                <a:ext uri="{FF2B5EF4-FFF2-40B4-BE49-F238E27FC236}">
                  <a16:creationId xmlns:a16="http://schemas.microsoft.com/office/drawing/2014/main" id="{DED577CB-2B12-30A2-839D-3A02BCB25FFC}"/>
                </a:ext>
              </a:extLst>
            </p:cNvPr>
            <p:cNvSpPr txBox="1"/>
            <p:nvPr/>
          </p:nvSpPr>
          <p:spPr>
            <a:xfrm>
              <a:off x="603521" y="5797071"/>
              <a:ext cx="347546" cy="400110"/>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2000" b="0" i="0" u="none" strike="noStrike" kern="1200" cap="none" spc="0" normalizeH="0" baseline="0" noProof="0">
                  <a:ln>
                    <a:noFill/>
                  </a:ln>
                  <a:solidFill>
                    <a:srgbClr val="FFFFFF"/>
                  </a:solidFill>
                  <a:effectLst/>
                  <a:uLnTx/>
                  <a:uFillTx/>
                  <a:latin typeface="Arial" charset="0"/>
                  <a:ea typeface="ＭＳ Ｐゴシック" charset="-128"/>
                  <a:cs typeface="+mn-cs"/>
                </a:rPr>
                <a:t>2</a:t>
              </a:r>
            </a:p>
          </p:txBody>
        </p:sp>
      </p:grpSp>
      <p:grpSp>
        <p:nvGrpSpPr>
          <p:cNvPr id="43" name="Gruppieren 42">
            <a:extLst>
              <a:ext uri="{FF2B5EF4-FFF2-40B4-BE49-F238E27FC236}">
                <a16:creationId xmlns:a16="http://schemas.microsoft.com/office/drawing/2014/main" id="{73933369-A7CF-9CEA-E276-08913E0CC8DE}"/>
              </a:ext>
            </a:extLst>
          </p:cNvPr>
          <p:cNvGrpSpPr/>
          <p:nvPr/>
        </p:nvGrpSpPr>
        <p:grpSpPr>
          <a:xfrm>
            <a:off x="5919758" y="3228945"/>
            <a:ext cx="352484" cy="400110"/>
            <a:chOff x="598583" y="5797071"/>
            <a:chExt cx="352484" cy="400110"/>
          </a:xfrm>
        </p:grpSpPr>
        <p:sp>
          <p:nvSpPr>
            <p:cNvPr id="44" name="Flussdiagramm: Verbinder 43">
              <a:extLst>
                <a:ext uri="{FF2B5EF4-FFF2-40B4-BE49-F238E27FC236}">
                  <a16:creationId xmlns:a16="http://schemas.microsoft.com/office/drawing/2014/main" id="{6F1C33A1-CB5D-BA42-E6BC-7FF7839E6B22}"/>
                </a:ext>
              </a:extLst>
            </p:cNvPr>
            <p:cNvSpPr>
              <a:spLocks noChangeAspect="1"/>
            </p:cNvSpPr>
            <p:nvPr/>
          </p:nvSpPr>
          <p:spPr bwMode="auto">
            <a:xfrm>
              <a:off x="598583" y="5834478"/>
              <a:ext cx="338683" cy="338683"/>
            </a:xfrm>
            <a:prstGeom prst="flowChartConnector">
              <a:avLst/>
            </a:prstGeom>
            <a:solidFill>
              <a:srgbClr val="4B6E28"/>
            </a:solidFill>
            <a:ln w="9525"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a:ln>
                  <a:noFill/>
                </a:ln>
                <a:solidFill>
                  <a:srgbClr val="4B6E28"/>
                </a:solidFill>
                <a:effectLst/>
                <a:uLnTx/>
                <a:uFillTx/>
                <a:latin typeface="Arial" charset="0"/>
                <a:ea typeface="ＭＳ Ｐゴシック" charset="-128"/>
                <a:cs typeface="+mn-cs"/>
              </a:endParaRPr>
            </a:p>
          </p:txBody>
        </p:sp>
        <p:sp>
          <p:nvSpPr>
            <p:cNvPr id="45" name="Textfeld 44">
              <a:extLst>
                <a:ext uri="{FF2B5EF4-FFF2-40B4-BE49-F238E27FC236}">
                  <a16:creationId xmlns:a16="http://schemas.microsoft.com/office/drawing/2014/main" id="{5741549E-6EC0-4BE7-E5EB-653B4CF64583}"/>
                </a:ext>
              </a:extLst>
            </p:cNvPr>
            <p:cNvSpPr txBox="1"/>
            <p:nvPr/>
          </p:nvSpPr>
          <p:spPr>
            <a:xfrm>
              <a:off x="603521" y="5797071"/>
              <a:ext cx="347546" cy="400110"/>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2000" b="0" i="0" u="none" strike="noStrike" kern="1200" cap="none" spc="0" normalizeH="0" baseline="0" noProof="0">
                  <a:ln>
                    <a:noFill/>
                  </a:ln>
                  <a:solidFill>
                    <a:srgbClr val="FFFFFF"/>
                  </a:solidFill>
                  <a:effectLst/>
                  <a:uLnTx/>
                  <a:uFillTx/>
                  <a:latin typeface="Arial" charset="0"/>
                  <a:ea typeface="ＭＳ Ｐゴシック" charset="-128"/>
                  <a:cs typeface="+mn-cs"/>
                </a:rPr>
                <a:t>3</a:t>
              </a:r>
            </a:p>
          </p:txBody>
        </p:sp>
      </p:grpSp>
      <p:grpSp>
        <p:nvGrpSpPr>
          <p:cNvPr id="63" name="Gruppieren 62">
            <a:extLst>
              <a:ext uri="{FF2B5EF4-FFF2-40B4-BE49-F238E27FC236}">
                <a16:creationId xmlns:a16="http://schemas.microsoft.com/office/drawing/2014/main" id="{DEC9E8DE-DA9F-9ED4-C05B-DA13A8708F78}"/>
              </a:ext>
            </a:extLst>
          </p:cNvPr>
          <p:cNvGrpSpPr/>
          <p:nvPr/>
        </p:nvGrpSpPr>
        <p:grpSpPr>
          <a:xfrm>
            <a:off x="8097279" y="2065703"/>
            <a:ext cx="352484" cy="400110"/>
            <a:chOff x="598583" y="5797071"/>
            <a:chExt cx="352484" cy="400110"/>
          </a:xfrm>
        </p:grpSpPr>
        <p:sp>
          <p:nvSpPr>
            <p:cNvPr id="67" name="Flussdiagramm: Verbinder 66">
              <a:extLst>
                <a:ext uri="{FF2B5EF4-FFF2-40B4-BE49-F238E27FC236}">
                  <a16:creationId xmlns:a16="http://schemas.microsoft.com/office/drawing/2014/main" id="{CCD16F95-82BA-4BFD-5820-CF4FAC63845A}"/>
                </a:ext>
              </a:extLst>
            </p:cNvPr>
            <p:cNvSpPr>
              <a:spLocks noChangeAspect="1"/>
            </p:cNvSpPr>
            <p:nvPr/>
          </p:nvSpPr>
          <p:spPr bwMode="auto">
            <a:xfrm>
              <a:off x="598583" y="5834478"/>
              <a:ext cx="338683" cy="338683"/>
            </a:xfrm>
            <a:prstGeom prst="flowChartConnector">
              <a:avLst/>
            </a:prstGeom>
            <a:solidFill>
              <a:srgbClr val="4B6E28"/>
            </a:solidFill>
            <a:ln w="9525"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a:ln>
                  <a:noFill/>
                </a:ln>
                <a:solidFill>
                  <a:srgbClr val="4B6E28"/>
                </a:solidFill>
                <a:effectLst/>
                <a:uLnTx/>
                <a:uFillTx/>
                <a:latin typeface="Arial" charset="0"/>
                <a:ea typeface="ＭＳ Ｐゴシック" charset="-128"/>
                <a:cs typeface="+mn-cs"/>
              </a:endParaRPr>
            </a:p>
          </p:txBody>
        </p:sp>
        <p:sp>
          <p:nvSpPr>
            <p:cNvPr id="68" name="Textfeld 67">
              <a:extLst>
                <a:ext uri="{FF2B5EF4-FFF2-40B4-BE49-F238E27FC236}">
                  <a16:creationId xmlns:a16="http://schemas.microsoft.com/office/drawing/2014/main" id="{A205DB9B-ED2D-7A42-BE20-DB3A0E7C546C}"/>
                </a:ext>
              </a:extLst>
            </p:cNvPr>
            <p:cNvSpPr txBox="1"/>
            <p:nvPr/>
          </p:nvSpPr>
          <p:spPr>
            <a:xfrm>
              <a:off x="603521" y="5797071"/>
              <a:ext cx="347546" cy="400110"/>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2000" b="0" i="0" u="none" strike="noStrike" kern="1200" cap="none" spc="0" normalizeH="0" baseline="0" noProof="0">
                  <a:ln>
                    <a:noFill/>
                  </a:ln>
                  <a:solidFill>
                    <a:srgbClr val="FFFFFF"/>
                  </a:solidFill>
                  <a:effectLst/>
                  <a:uLnTx/>
                  <a:uFillTx/>
                  <a:latin typeface="Arial" charset="0"/>
                  <a:ea typeface="ＭＳ Ｐゴシック" charset="-128"/>
                  <a:cs typeface="+mn-cs"/>
                </a:rPr>
                <a:t>4</a:t>
              </a:r>
            </a:p>
          </p:txBody>
        </p:sp>
      </p:grpSp>
      <p:grpSp>
        <p:nvGrpSpPr>
          <p:cNvPr id="82" name="Gruppieren 81">
            <a:extLst>
              <a:ext uri="{FF2B5EF4-FFF2-40B4-BE49-F238E27FC236}">
                <a16:creationId xmlns:a16="http://schemas.microsoft.com/office/drawing/2014/main" id="{439AB6B8-19A0-1CA3-E9D4-7CFEEDA59C1F}"/>
              </a:ext>
            </a:extLst>
          </p:cNvPr>
          <p:cNvGrpSpPr/>
          <p:nvPr/>
        </p:nvGrpSpPr>
        <p:grpSpPr>
          <a:xfrm>
            <a:off x="11387214" y="1552883"/>
            <a:ext cx="338683" cy="400110"/>
            <a:chOff x="11387214" y="1552883"/>
            <a:chExt cx="338683" cy="400110"/>
          </a:xfrm>
        </p:grpSpPr>
        <p:sp>
          <p:nvSpPr>
            <p:cNvPr id="79" name="Flussdiagramm: Verbinder 78">
              <a:extLst>
                <a:ext uri="{FF2B5EF4-FFF2-40B4-BE49-F238E27FC236}">
                  <a16:creationId xmlns:a16="http://schemas.microsoft.com/office/drawing/2014/main" id="{41DF6963-7E9C-CE90-B405-F462EAA4021A}"/>
                </a:ext>
              </a:extLst>
            </p:cNvPr>
            <p:cNvSpPr>
              <a:spLocks noChangeAspect="1"/>
            </p:cNvSpPr>
            <p:nvPr/>
          </p:nvSpPr>
          <p:spPr bwMode="auto">
            <a:xfrm>
              <a:off x="11387214" y="1584177"/>
              <a:ext cx="338683" cy="338683"/>
            </a:xfrm>
            <a:prstGeom prst="flowChartConnector">
              <a:avLst/>
            </a:prstGeom>
            <a:solidFill>
              <a:srgbClr val="4B6E28"/>
            </a:solidFill>
            <a:ln w="9525"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a:ln>
                  <a:noFill/>
                </a:ln>
                <a:solidFill>
                  <a:srgbClr val="4B6E28"/>
                </a:solidFill>
                <a:effectLst/>
                <a:uLnTx/>
                <a:uFillTx/>
                <a:latin typeface="Arial" charset="0"/>
                <a:ea typeface="ＭＳ Ｐゴシック" charset="-128"/>
                <a:cs typeface="+mn-cs"/>
              </a:endParaRPr>
            </a:p>
          </p:txBody>
        </p:sp>
        <p:sp>
          <p:nvSpPr>
            <p:cNvPr id="81" name="Textfeld 80">
              <a:extLst>
                <a:ext uri="{FF2B5EF4-FFF2-40B4-BE49-F238E27FC236}">
                  <a16:creationId xmlns:a16="http://schemas.microsoft.com/office/drawing/2014/main" id="{B4736BC7-5B33-668A-9C1B-61C0AB9B0D0F}"/>
                </a:ext>
              </a:extLst>
            </p:cNvPr>
            <p:cNvSpPr txBox="1"/>
            <p:nvPr/>
          </p:nvSpPr>
          <p:spPr>
            <a:xfrm>
              <a:off x="11392888" y="1552883"/>
              <a:ext cx="327334" cy="400110"/>
            </a:xfrm>
            <a:prstGeom prst="rect">
              <a:avLst/>
            </a:prstGeom>
            <a:noFill/>
          </p:spPr>
          <p:txBody>
            <a:bodyPr wrap="none" rtlCol="0" anchor="ctr">
              <a:spAutoFit/>
            </a:bodyPr>
            <a:lstStyle/>
            <a:p>
              <a:pPr algn="ctr"/>
              <a:r>
                <a:rPr lang="de-DE" sz="2000">
                  <a:solidFill>
                    <a:schemeClr val="bg1"/>
                  </a:solidFill>
                </a:rPr>
                <a:t>5</a:t>
              </a:r>
              <a:endParaRPr lang="de-DE" sz="3600">
                <a:solidFill>
                  <a:schemeClr val="bg1"/>
                </a:solidFill>
              </a:endParaRPr>
            </a:p>
          </p:txBody>
        </p:sp>
      </p:grpSp>
      <p:sp>
        <p:nvSpPr>
          <p:cNvPr id="6" name="Fußzeilenplatzhalter 3">
            <a:extLst>
              <a:ext uri="{FF2B5EF4-FFF2-40B4-BE49-F238E27FC236}">
                <a16:creationId xmlns:a16="http://schemas.microsoft.com/office/drawing/2014/main" id="{7CBE2F24-E312-B485-41BF-93FF1A0A46B6}"/>
              </a:ext>
            </a:extLst>
          </p:cNvPr>
          <p:cNvSpPr>
            <a:spLocks noGrp="1"/>
          </p:cNvSpPr>
          <p:nvPr>
            <p:ph type="ftr" sz="quarter" idx="10"/>
          </p:nvPr>
        </p:nvSpPr>
        <p:spPr>
          <a:xfrm>
            <a:off x="4727849" y="6477000"/>
            <a:ext cx="7080152" cy="279400"/>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025324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B75B9A-21C4-0EB2-011E-6E1B606580D6}"/>
              </a:ext>
            </a:extLst>
          </p:cNvPr>
          <p:cNvSpPr>
            <a:spLocks noGrp="1"/>
          </p:cNvSpPr>
          <p:nvPr>
            <p:ph type="title"/>
          </p:nvPr>
        </p:nvSpPr>
        <p:spPr/>
        <p:txBody>
          <a:bodyPr/>
          <a:lstStyle/>
          <a:p>
            <a:r>
              <a:rPr lang="de-DE"/>
              <a:t>Wissensaufbau, </a:t>
            </a:r>
            <a:r>
              <a:rPr lang="de-DE" b="1"/>
              <a:t>Definition der Berichtsziele &amp; -grenzen</a:t>
            </a:r>
            <a:endParaRPr lang="de-DE"/>
          </a:p>
        </p:txBody>
      </p:sp>
      <p:sp>
        <p:nvSpPr>
          <p:cNvPr id="3" name="Inhaltsplatzhalter 2">
            <a:extLst>
              <a:ext uri="{FF2B5EF4-FFF2-40B4-BE49-F238E27FC236}">
                <a16:creationId xmlns:a16="http://schemas.microsoft.com/office/drawing/2014/main" id="{F41D1C17-5D18-FD16-2BDB-70EF24B0C34A}"/>
              </a:ext>
            </a:extLst>
          </p:cNvPr>
          <p:cNvSpPr>
            <a:spLocks noGrp="1"/>
          </p:cNvSpPr>
          <p:nvPr>
            <p:ph idx="1"/>
          </p:nvPr>
        </p:nvSpPr>
        <p:spPr>
          <a:xfrm>
            <a:off x="551384" y="1628776"/>
            <a:ext cx="3672408" cy="4697413"/>
          </a:xfrm>
        </p:spPr>
        <p:txBody>
          <a:bodyPr/>
          <a:lstStyle/>
          <a:p>
            <a:pPr marL="0" indent="0">
              <a:buNone/>
            </a:pPr>
            <a:r>
              <a:rPr lang="de-DE" dirty="0"/>
              <a:t>Bevor Sie für Ihr Unternehmen mit der tatsächlichen Berichterstellung nach VSME beginnen, sollten Sie drei zentrale Fragen klären: </a:t>
            </a:r>
          </a:p>
          <a:p>
            <a:pPr marL="228600" indent="-228600">
              <a:buFont typeface="+mj-lt"/>
              <a:buAutoNum type="arabicPeriod"/>
            </a:pPr>
            <a:r>
              <a:rPr lang="de-DE" dirty="0"/>
              <a:t>Was sind die konkreten VSME-Vorgaben?</a:t>
            </a:r>
          </a:p>
          <a:p>
            <a:pPr marL="228600" indent="-228600">
              <a:buFont typeface="+mj-lt"/>
              <a:buAutoNum type="arabicPeriod"/>
            </a:pPr>
            <a:r>
              <a:rPr lang="de-DE" dirty="0"/>
              <a:t>Was möchten Sie mit dem Bericht erreichen?</a:t>
            </a:r>
          </a:p>
          <a:p>
            <a:pPr marL="228600" indent="-228600">
              <a:buFont typeface="+mj-lt"/>
              <a:buAutoNum type="arabicPeriod"/>
            </a:pPr>
            <a:r>
              <a:rPr lang="de-DE" dirty="0"/>
              <a:t>Wie legen Sie die organisatorischen und zeitlichen Berichtsgrenzen fest?</a:t>
            </a:r>
          </a:p>
          <a:p>
            <a:pPr marL="0" indent="0">
              <a:lnSpc>
                <a:spcPct val="107000"/>
              </a:lnSpc>
              <a:spcAft>
                <a:spcPts val="800"/>
              </a:spcAft>
              <a:buNone/>
            </a:pPr>
            <a:r>
              <a:rPr lang="de-DE" dirty="0"/>
              <a:t>Im VSME-Standard wir empfohlen, dass Mutter-unternehmen ihren Nachhaltigkeitsbericht auf konsolidierter Basis erstellen und Informationen ihrer Töchter einbeziehen. Wenn Sie einen Finanzbericht erstellen, bietet es sich an, den Nachhaltigkeitsbericht für eine Zeitspanne verfassen, welche konsistent mit der Erstellung des Finanzberichts ist. Zudem sollten die Informationen (z.B. Angaben über den Konsolidierungskreis) des Nachhaltigkeitsberichts kohärent mit dem Finanzbericht sein.</a:t>
            </a:r>
          </a:p>
          <a:p>
            <a:pPr marL="0" indent="0">
              <a:buNone/>
            </a:pPr>
            <a:endParaRPr lang="de-DE" dirty="0"/>
          </a:p>
        </p:txBody>
      </p:sp>
      <p:sp>
        <p:nvSpPr>
          <p:cNvPr id="4" name="Foliennummernplatzhalter 3">
            <a:extLst>
              <a:ext uri="{FF2B5EF4-FFF2-40B4-BE49-F238E27FC236}">
                <a16:creationId xmlns:a16="http://schemas.microsoft.com/office/drawing/2014/main" id="{0250B53F-B60F-6A04-293A-B0BF5FEA6E8E}"/>
              </a:ext>
            </a:extLst>
          </p:cNvPr>
          <p:cNvSpPr>
            <a:spLocks noGrp="1"/>
          </p:cNvSpPr>
          <p:nvPr>
            <p:ph type="sldNum" sz="quarter" idx="4"/>
          </p:nvPr>
        </p:nvSpPr>
        <p:spPr/>
        <p:txBody>
          <a:bodyPr/>
          <a:lstStyle/>
          <a:p>
            <a:fld id="{894680D0-7A83-433A-9719-C4143F27F647}" type="slidenum">
              <a:rPr lang="de-DE" smtClean="0"/>
              <a:pPr/>
              <a:t>6</a:t>
            </a:fld>
            <a:endParaRPr lang="de-DE"/>
          </a:p>
        </p:txBody>
      </p:sp>
      <p:sp>
        <p:nvSpPr>
          <p:cNvPr id="5" name="Fußzeilenplatzhalter 4">
            <a:extLst>
              <a:ext uri="{FF2B5EF4-FFF2-40B4-BE49-F238E27FC236}">
                <a16:creationId xmlns:a16="http://schemas.microsoft.com/office/drawing/2014/main" id="{062774B1-AFBB-39F7-7A4D-4CE0CAC56519}"/>
              </a:ext>
            </a:extLst>
          </p:cNvPr>
          <p:cNvSpPr>
            <a:spLocks noGrp="1"/>
          </p:cNvSpPr>
          <p:nvPr>
            <p:ph type="ftr"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
        <p:nvSpPr>
          <p:cNvPr id="6" name="Rechteck 5">
            <a:extLst>
              <a:ext uri="{FF2B5EF4-FFF2-40B4-BE49-F238E27FC236}">
                <a16:creationId xmlns:a16="http://schemas.microsoft.com/office/drawing/2014/main" id="{2E5E8322-9BB2-83B0-0118-6B0BA78DD770}"/>
              </a:ext>
            </a:extLst>
          </p:cNvPr>
          <p:cNvSpPr/>
          <p:nvPr/>
        </p:nvSpPr>
        <p:spPr bwMode="auto">
          <a:xfrm>
            <a:off x="4727849" y="1628775"/>
            <a:ext cx="7080152" cy="4778749"/>
          </a:xfrm>
          <a:prstGeom prst="rect">
            <a:avLst/>
          </a:prstGeom>
          <a:noFill/>
          <a:ln w="12700" cap="flat" cmpd="sng" algn="ctr">
            <a:solidFill>
              <a:srgbClr val="4B6E28"/>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Checkliste </a:t>
            </a: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 </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Klären Sie zunächst, welche </a:t>
            </a:r>
            <a:r>
              <a:rPr lang="de-DE" sz="1200" b="1" kern="0" dirty="0">
                <a:latin typeface="+mj-lt"/>
                <a:ea typeface="+mn-ea"/>
              </a:rPr>
              <a:t>Ziele</a:t>
            </a:r>
            <a:r>
              <a:rPr lang="de-DE" sz="1200" kern="0" dirty="0">
                <a:latin typeface="+mj-lt"/>
                <a:ea typeface="+mn-ea"/>
              </a:rPr>
              <a:t> Sie mit dem Bericht verfolgen (z. B. Banken- oder Kundenanforderungen, interne Steuerung, Marktpositionierung, Transparenz). Ist Ihr Unternehmen freiwillig oder indirekt zur Berichterstattung motiviert (z. B. durch Kundendruck)? </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b="1" kern="0" dirty="0">
                <a:latin typeface="+mj-lt"/>
                <a:ea typeface="+mn-ea"/>
              </a:rPr>
              <a:t>Kompakte </a:t>
            </a:r>
            <a:r>
              <a:rPr lang="de-DE" sz="1200" b="1" kern="0" dirty="0" err="1">
                <a:latin typeface="+mj-lt"/>
                <a:ea typeface="+mn-ea"/>
              </a:rPr>
              <a:t>Stakeholderanalyse</a:t>
            </a:r>
            <a:r>
              <a:rPr lang="de-DE" sz="1200" kern="0" dirty="0">
                <a:latin typeface="+mj-lt"/>
                <a:ea typeface="+mn-ea"/>
              </a:rPr>
              <a:t> (optional, aber empfohlen): Definieren Sie in diesem Kontext Ihre zentralen Stakeholder und versuchen Sie die zentralen Erwartungen an die Nachhaltigkeit nachzuvollziehen, um die Berichtsadressaten korrekt ansprechen zu können.  </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Verschaffen Sie sich einen </a:t>
            </a:r>
            <a:r>
              <a:rPr lang="de-DE" sz="1200" b="1" kern="0" dirty="0">
                <a:latin typeface="+mj-lt"/>
                <a:ea typeface="+mn-ea"/>
              </a:rPr>
              <a:t>Überblick über die Vorgaben aus dem VSME-Standard. </a:t>
            </a:r>
            <a:r>
              <a:rPr lang="de-DE" sz="1200" kern="0" dirty="0">
                <a:latin typeface="+mj-lt"/>
                <a:ea typeface="+mn-ea"/>
              </a:rPr>
              <a:t>Bauen Sie Nachhaltigkeitswissen im Team auf (z. B. Information, externe Unterstützung). Welche Themen und Kennzahlen müssen erfasst werden?</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b="1" kern="0" dirty="0">
                <a:latin typeface="+mj-lt"/>
                <a:ea typeface="+mn-ea"/>
              </a:rPr>
              <a:t>Zeit- und Ressourcenplan</a:t>
            </a:r>
            <a:r>
              <a:rPr lang="de-DE" sz="1200" kern="0" dirty="0">
                <a:latin typeface="+mj-lt"/>
                <a:ea typeface="+mn-ea"/>
              </a:rPr>
              <a:t>: Bestimmen Sie den zeitlichen Rahmen und planen Sie Ressourcen frühzeitig. Wann soll der Bericht veröffentlicht werden? Wer hat dafür freie Kapazitäten?</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dirty="0"/>
              <a:t>Definieren Sie, </a:t>
            </a:r>
            <a:r>
              <a:rPr lang="de-DE" sz="1200" b="1" dirty="0"/>
              <a:t>wer die Berichterstattung verantwortet </a:t>
            </a:r>
            <a:r>
              <a:rPr lang="de-DE" sz="1200" dirty="0"/>
              <a:t>und welche Kontaktpersonen für die Sammlung der Daten benötigt werden (z.B. Controlling &amp; Personal, Qualitätsmanagement und Supply Chain). Auch die Führungsebene sollte eingebunden sein, z. B. durch kurze regelmäßige Updates oder gezielte Abstimmungen.</a:t>
            </a:r>
          </a:p>
          <a:p>
            <a:pPr marL="193675" indent="-193675" algn="l" eaLnBrk="1" hangingPunct="1">
              <a:spcBef>
                <a:spcPts val="600"/>
              </a:spcBef>
              <a:spcAft>
                <a:spcPts val="600"/>
              </a:spcAft>
              <a:buClr>
                <a:schemeClr val="tx1"/>
              </a:buClr>
              <a:buFont typeface="Courier New" panose="02070309020205020404" pitchFamily="49" charset="0"/>
              <a:buChar char="□"/>
            </a:pPr>
            <a:r>
              <a:rPr lang="de-DE" sz="1200" kern="0" dirty="0">
                <a:latin typeface="+mj-lt"/>
                <a:ea typeface="+mn-ea"/>
              </a:rPr>
              <a:t>Wenn Sie einen Finanzbericht erstellen, sollten Sie darauf achten, dass Informationen im Finanzbericht mit dem Nachhaltigkeitsbericht übereinstimmen. Definieren Sie danach die </a:t>
            </a:r>
            <a:r>
              <a:rPr lang="de-DE" sz="1200" b="1" kern="0" dirty="0">
                <a:latin typeface="+mj-lt"/>
                <a:ea typeface="+mn-ea"/>
              </a:rPr>
              <a:t>Berichtsgrenzen des Nachhaltigkeitsberichts</a:t>
            </a:r>
            <a:r>
              <a:rPr lang="de-DE" sz="1200" kern="0" dirty="0">
                <a:latin typeface="+mj-lt"/>
                <a:ea typeface="+mn-ea"/>
              </a:rPr>
              <a:t>:</a:t>
            </a:r>
            <a:r>
              <a:rPr lang="de-DE" sz="1200" b="1" kern="0" dirty="0">
                <a:latin typeface="+mj-lt"/>
                <a:ea typeface="+mn-ea"/>
              </a:rPr>
              <a:t> </a:t>
            </a:r>
            <a:r>
              <a:rPr lang="de-DE" sz="1200" kern="0" dirty="0">
                <a:latin typeface="+mj-lt"/>
                <a:ea typeface="+mn-ea"/>
              </a:rPr>
              <a:t>Unternehmenseinheiten, Zeitraum, Standorte, Geschäftsbereiche. Verwenden Sie Querverweise, um Zusammenhänge zwischen den Berichten darzustellen </a:t>
            </a:r>
          </a:p>
        </p:txBody>
      </p:sp>
      <p:sp>
        <p:nvSpPr>
          <p:cNvPr id="8" name="Sprechblase: rechteckig mit abgerundeten Ecken 3">
            <a:extLst>
              <a:ext uri="{FF2B5EF4-FFF2-40B4-BE49-F238E27FC236}">
                <a16:creationId xmlns:a16="http://schemas.microsoft.com/office/drawing/2014/main" id="{0432A208-1A53-7CCC-C3B1-D252F8E6D517}"/>
              </a:ext>
            </a:extLst>
          </p:cNvPr>
          <p:cNvSpPr/>
          <p:nvPr/>
        </p:nvSpPr>
        <p:spPr>
          <a:xfrm>
            <a:off x="383999" y="5644896"/>
            <a:ext cx="3672408" cy="830516"/>
          </a:xfrm>
          <a:prstGeom prst="wedgeRoundRectCallout">
            <a:avLst>
              <a:gd name="adj1" fmla="val -21809"/>
              <a:gd name="adj2" fmla="val -73312"/>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kern="0" dirty="0">
                <a:solidFill>
                  <a:schemeClr val="tx1"/>
                </a:solidFill>
                <a:latin typeface="+mj-lt"/>
              </a:rPr>
              <a:t>Kunden, Banken oder Investoren fordern zunehmend ESG-Transparenz – der </a:t>
            </a:r>
            <a:r>
              <a:rPr lang="de-DE" sz="1200" b="1" kern="0" dirty="0">
                <a:solidFill>
                  <a:schemeClr val="tx1"/>
                </a:solidFill>
                <a:latin typeface="+mj-lt"/>
              </a:rPr>
              <a:t>VSME bietet hier einen guten Rahmen. </a:t>
            </a:r>
            <a:r>
              <a:rPr lang="de-DE" sz="1200" kern="0" dirty="0">
                <a:solidFill>
                  <a:schemeClr val="tx1"/>
                </a:solidFill>
                <a:latin typeface="+mj-lt"/>
              </a:rPr>
              <a:t>Definieren Sie, welche </a:t>
            </a:r>
            <a:r>
              <a:rPr lang="de-DE" sz="1200" b="1" kern="0" dirty="0">
                <a:solidFill>
                  <a:schemeClr val="tx1"/>
                </a:solidFill>
                <a:latin typeface="+mj-lt"/>
              </a:rPr>
              <a:t>Ziele </a:t>
            </a:r>
            <a:r>
              <a:rPr lang="de-DE" sz="1200" kern="0" dirty="0">
                <a:solidFill>
                  <a:schemeClr val="tx1"/>
                </a:solidFill>
                <a:latin typeface="+mj-lt"/>
              </a:rPr>
              <a:t>Sie mit dem Bericht verfolgen!</a:t>
            </a:r>
          </a:p>
        </p:txBody>
      </p:sp>
      <p:pic>
        <p:nvPicPr>
          <p:cNvPr id="9" name="Grafik 8">
            <a:extLst>
              <a:ext uri="{FF2B5EF4-FFF2-40B4-BE49-F238E27FC236}">
                <a16:creationId xmlns:a16="http://schemas.microsoft.com/office/drawing/2014/main" id="{8DB6447D-9DC8-609D-3D68-0BD3F38FCEAB}"/>
              </a:ext>
            </a:extLst>
          </p:cNvPr>
          <p:cNvPicPr>
            <a:picLocks noChangeAspect="1"/>
          </p:cNvPicPr>
          <p:nvPr/>
        </p:nvPicPr>
        <p:blipFill>
          <a:blip r:embed="rId3"/>
          <a:stretch>
            <a:fillRect/>
          </a:stretch>
        </p:blipFill>
        <p:spPr>
          <a:xfrm>
            <a:off x="11395881" y="1164378"/>
            <a:ext cx="645991" cy="766176"/>
          </a:xfrm>
          <a:prstGeom prst="rect">
            <a:avLst/>
          </a:prstGeom>
        </p:spPr>
      </p:pic>
    </p:spTree>
    <p:extLst>
      <p:ext uri="{BB962C8B-B14F-4D97-AF65-F5344CB8AC3E}">
        <p14:creationId xmlns:p14="http://schemas.microsoft.com/office/powerpoint/2010/main" val="1515794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1794710B-1437-7C66-5817-1CBB204BDD29}"/>
              </a:ext>
            </a:extLst>
          </p:cNvPr>
          <p:cNvSpPr>
            <a:spLocks noGrp="1"/>
          </p:cNvSpPr>
          <p:nvPr>
            <p:ph type="title"/>
          </p:nvPr>
        </p:nvSpPr>
        <p:spPr/>
        <p:txBody>
          <a:bodyPr/>
          <a:lstStyle/>
          <a:p>
            <a:r>
              <a:rPr lang="en-US"/>
              <a:t>Der </a:t>
            </a:r>
            <a:r>
              <a:rPr lang="en-US" err="1"/>
              <a:t>modulare</a:t>
            </a:r>
            <a:r>
              <a:rPr lang="en-US"/>
              <a:t> Aufbau des VSME</a:t>
            </a:r>
            <a:endParaRPr lang="de-DE"/>
          </a:p>
        </p:txBody>
      </p:sp>
      <p:sp>
        <p:nvSpPr>
          <p:cNvPr id="7" name="Inhaltsplatzhalter 6">
            <a:extLst>
              <a:ext uri="{FF2B5EF4-FFF2-40B4-BE49-F238E27FC236}">
                <a16:creationId xmlns:a16="http://schemas.microsoft.com/office/drawing/2014/main" id="{2C598C05-EC8D-9F46-73A4-178BA3025168}"/>
              </a:ext>
            </a:extLst>
          </p:cNvPr>
          <p:cNvSpPr>
            <a:spLocks noGrp="1"/>
          </p:cNvSpPr>
          <p:nvPr>
            <p:ph idx="1"/>
          </p:nvPr>
        </p:nvSpPr>
        <p:spPr>
          <a:xfrm>
            <a:off x="551384" y="1997716"/>
            <a:ext cx="11256616" cy="682545"/>
          </a:xfrm>
        </p:spPr>
        <p:txBody>
          <a:bodyPr/>
          <a:lstStyle/>
          <a:p>
            <a:pPr marL="0" indent="0">
              <a:buNone/>
              <a:defRPr/>
            </a:pPr>
            <a:r>
              <a:rPr kumimoji="0" lang="de-DE" sz="1200" i="0" u="none" strike="noStrike" kern="1200" cap="none" spc="0" normalizeH="0" baseline="0" noProof="0" dirty="0">
                <a:ln>
                  <a:noFill/>
                </a:ln>
                <a:effectLst/>
                <a:uLnTx/>
                <a:uFillTx/>
                <a:latin typeface="Arial" charset="0"/>
                <a:ea typeface="ＭＳ Ｐゴシック" charset="-128"/>
                <a:cs typeface="+mn-cs"/>
              </a:rPr>
              <a:t>Um sich der Nachhaltigkeitsberichterstattung zu widmen, sollten Sie sich einen Überblick über das Anforderungsprofil des VSME verschaffen. </a:t>
            </a:r>
            <a:r>
              <a:rPr lang="de-DE" dirty="0">
                <a:solidFill>
                  <a:srgbClr val="000000"/>
                </a:solidFill>
                <a:latin typeface="Arial" panose="020B0604020202020204" pitchFamily="34" charset="0"/>
              </a:rPr>
              <a:t>Der VSME besteht aus zwei Hauptmodulen. Der modulare Aufbau ermöglicht es Unternehmen, den Standard an ihre spezifischen Bedürfnisse anzupassen und den Aufwand überschaubar zu halten. </a:t>
            </a:r>
          </a:p>
          <a:p>
            <a:pPr marL="0" indent="0" algn="l">
              <a:buNone/>
              <a:defRPr/>
            </a:pPr>
            <a:endParaRPr kumimoji="0" lang="de-DE" sz="1200" i="0" u="none" strike="noStrike" kern="1200" cap="none" spc="0" normalizeH="0" baseline="0" noProof="0" dirty="0">
              <a:ln>
                <a:noFill/>
              </a:ln>
              <a:effectLst/>
              <a:highlight>
                <a:srgbClr val="FFFF00"/>
              </a:highlight>
              <a:uLnTx/>
              <a:uFillTx/>
              <a:latin typeface="Arial" charset="0"/>
              <a:ea typeface="ＭＳ Ｐゴシック" charset="-128"/>
              <a:cs typeface="+mn-cs"/>
            </a:endParaRPr>
          </a:p>
          <a:p>
            <a:pPr marL="0" indent="0" algn="l">
              <a:buNone/>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5" name="Foliennummernplatzhalter 4">
            <a:extLst>
              <a:ext uri="{FF2B5EF4-FFF2-40B4-BE49-F238E27FC236}">
                <a16:creationId xmlns:a16="http://schemas.microsoft.com/office/drawing/2014/main" id="{28FE5111-AF88-AD20-0747-267BB7334B50}"/>
              </a:ext>
            </a:extLst>
          </p:cNvPr>
          <p:cNvSpPr>
            <a:spLocks noGrp="1"/>
          </p:cNvSpPr>
          <p:nvPr>
            <p:ph type="sldNum" sz="quarter" idx="4"/>
          </p:nvPr>
        </p:nvSpPr>
        <p:spPr/>
        <p:txBody>
          <a:bodyPr/>
          <a:lstStyle/>
          <a:p>
            <a:fld id="{894680D0-7A83-433A-9719-C4143F27F647}" type="slidenum">
              <a:rPr lang="de-DE" smtClean="0"/>
              <a:pPr/>
              <a:t>7</a:t>
            </a:fld>
            <a:endParaRPr lang="de-DE"/>
          </a:p>
        </p:txBody>
      </p:sp>
      <p:sp>
        <p:nvSpPr>
          <p:cNvPr id="3" name="Fußzeilenplatzhalter 3">
            <a:extLst>
              <a:ext uri="{FF2B5EF4-FFF2-40B4-BE49-F238E27FC236}">
                <a16:creationId xmlns:a16="http://schemas.microsoft.com/office/drawing/2014/main" id="{266CE253-855B-9BF0-4DD5-31454D731474}"/>
              </a:ext>
            </a:extLst>
          </p:cNvPr>
          <p:cNvSpPr>
            <a:spLocks noGrp="1"/>
          </p:cNvSpPr>
          <p:nvPr>
            <p:ph type="ftr"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
        <p:nvSpPr>
          <p:cNvPr id="11" name="Rechteck 10">
            <a:extLst>
              <a:ext uri="{FF2B5EF4-FFF2-40B4-BE49-F238E27FC236}">
                <a16:creationId xmlns:a16="http://schemas.microsoft.com/office/drawing/2014/main" id="{5D720A43-A415-6C19-82AD-C5AA8C8043CE}"/>
              </a:ext>
            </a:extLst>
          </p:cNvPr>
          <p:cNvSpPr/>
          <p:nvPr/>
        </p:nvSpPr>
        <p:spPr bwMode="auto">
          <a:xfrm>
            <a:off x="551384" y="1618757"/>
            <a:ext cx="1125661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a:ln>
                  <a:noFill/>
                </a:ln>
                <a:solidFill>
                  <a:srgbClr val="FFFFFF"/>
                </a:solidFill>
                <a:effectLst/>
                <a:uLnTx/>
                <a:uFillTx/>
                <a:latin typeface="Arial" charset="0"/>
                <a:ea typeface="ＭＳ Ｐゴシック" charset="-128"/>
                <a:cs typeface="+mn-cs"/>
              </a:rPr>
              <a:t>Aufbau und erforderliche Datenpunkte</a:t>
            </a:r>
          </a:p>
        </p:txBody>
      </p:sp>
      <p:pic>
        <p:nvPicPr>
          <p:cNvPr id="10" name="Grafik 9" descr="Thermometer mit einfarbiger Füllung">
            <a:extLst>
              <a:ext uri="{FF2B5EF4-FFF2-40B4-BE49-F238E27FC236}">
                <a16:creationId xmlns:a16="http://schemas.microsoft.com/office/drawing/2014/main" id="{848062A7-B58B-61DE-1355-2F2621E8ADC9}"/>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602031" y="4380517"/>
            <a:ext cx="182601" cy="182601"/>
          </a:xfrm>
          <a:prstGeom prst="rect">
            <a:avLst/>
          </a:prstGeom>
        </p:spPr>
      </p:pic>
      <p:sp>
        <p:nvSpPr>
          <p:cNvPr id="8" name="Inhaltsplatzhalter 7">
            <a:extLst>
              <a:ext uri="{FF2B5EF4-FFF2-40B4-BE49-F238E27FC236}">
                <a16:creationId xmlns:a16="http://schemas.microsoft.com/office/drawing/2014/main" id="{3D728874-B8D0-DD91-7128-0050F88E672F}"/>
              </a:ext>
            </a:extLst>
          </p:cNvPr>
          <p:cNvSpPr txBox="1">
            <a:spLocks/>
          </p:cNvSpPr>
          <p:nvPr/>
        </p:nvSpPr>
        <p:spPr bwMode="auto">
          <a:xfrm>
            <a:off x="551384" y="3135356"/>
            <a:ext cx="5580000" cy="2218485"/>
          </a:xfrm>
          <a:prstGeom prst="rect">
            <a:avLst/>
          </a:prstGeom>
          <a:solidFill>
            <a:srgbClr val="E1E9ED"/>
          </a:solidFill>
          <a:ln>
            <a:noFill/>
          </a:ln>
          <a:extLst>
            <a:ext uri="{91240B29-F687-4F45-9708-019B960494DF}">
              <a14:hiddenLine xmlns:a14="http://schemas.microsoft.com/office/drawing/2010/main" w="9525">
                <a:solidFill>
                  <a:schemeClr val="tx1"/>
                </a:solidFill>
                <a:miter lim="800000"/>
                <a:headEnd/>
                <a:tailEnd/>
              </a14:hiddenLine>
            </a:ext>
          </a:extLst>
        </p:spPr>
        <p:txBody>
          <a:bodyPr vert="horz" wrap="square" lIns="72000" tIns="72000" rIns="72000" bIns="7200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FontTx/>
              <a:buNone/>
            </a:pPr>
            <a:r>
              <a:rPr lang="de-DE" kern="0" dirty="0"/>
              <a:t>Das Modul umfasst 2 allgemeinen Anforderungen und 9 ESG-Bereiche und enthält ca. 30 grundlegende ESG-Datenpunkte wie:</a:t>
            </a:r>
          </a:p>
          <a:p>
            <a:r>
              <a:rPr lang="de-DE" kern="0" dirty="0"/>
              <a:t>Allgemeine Unternehmensinformationen</a:t>
            </a:r>
          </a:p>
          <a:p>
            <a:r>
              <a:rPr lang="de-DE" kern="0" dirty="0"/>
              <a:t>Falls vorhanden: Beschreibung von Nachhaltigkeitszielen- und Maßnahmen</a:t>
            </a:r>
          </a:p>
          <a:p>
            <a:r>
              <a:rPr lang="de-DE" kern="0" dirty="0"/>
              <a:t>Grundlegende Umwelt-Metriken, wie Energieverbrauch, CO₂-Emissionen, Wasser- und Abfallmanagement</a:t>
            </a:r>
          </a:p>
          <a:p>
            <a:r>
              <a:rPr lang="de-DE" kern="0" dirty="0"/>
              <a:t>Grundlegende soziale Metriken wie Arbeitsbedingungen, Diversität &amp; Unternehmensethik</a:t>
            </a:r>
          </a:p>
        </p:txBody>
      </p:sp>
      <p:sp>
        <p:nvSpPr>
          <p:cNvPr id="9" name="Inhaltsplatzhalter 8">
            <a:extLst>
              <a:ext uri="{FF2B5EF4-FFF2-40B4-BE49-F238E27FC236}">
                <a16:creationId xmlns:a16="http://schemas.microsoft.com/office/drawing/2014/main" id="{B504D083-0592-236F-F0A3-C1D7E915E89B}"/>
              </a:ext>
            </a:extLst>
          </p:cNvPr>
          <p:cNvSpPr txBox="1">
            <a:spLocks/>
          </p:cNvSpPr>
          <p:nvPr/>
        </p:nvSpPr>
        <p:spPr>
          <a:xfrm>
            <a:off x="6229704" y="3135356"/>
            <a:ext cx="5578296" cy="2218485"/>
          </a:xfrm>
          <a:prstGeom prst="rect">
            <a:avLst/>
          </a:prstGeom>
          <a:solidFill>
            <a:srgbClr val="E1E9ED"/>
          </a:solidFill>
        </p:spPr>
        <p:txBody>
          <a:bodyPr lIns="72000" tIns="72000" rIns="72000" bIns="72000"/>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FontTx/>
              <a:buNone/>
            </a:pPr>
            <a:r>
              <a:rPr lang="de-DE" kern="0"/>
              <a:t>Das Modul umfasst 2 allgemeine Anforderungen und 7 fortgeschrittene Bereiche und erweitert das Basic-Modul mit vertieften Analysen und spezifischen Berichtsanforderungen, u. a.:</a:t>
            </a:r>
          </a:p>
          <a:p>
            <a:r>
              <a:rPr lang="de-DE" kern="0"/>
              <a:t>Klimarisiken &amp; -chancen </a:t>
            </a:r>
          </a:p>
          <a:p>
            <a:r>
              <a:rPr lang="de-DE" kern="0"/>
              <a:t>Strategien zur Emissionsreduktion </a:t>
            </a:r>
          </a:p>
          <a:p>
            <a:r>
              <a:rPr lang="de-DE" kern="0"/>
              <a:t>Lieferketten-Nachhaltigkeit </a:t>
            </a:r>
          </a:p>
          <a:p>
            <a:r>
              <a:rPr lang="de-DE" kern="0"/>
              <a:t>Menschenrechtsaspekte</a:t>
            </a:r>
          </a:p>
        </p:txBody>
      </p:sp>
      <p:sp>
        <p:nvSpPr>
          <p:cNvPr id="14" name="Sprechblase: rechteckig mit abgerundeten Ecken 3">
            <a:extLst>
              <a:ext uri="{FF2B5EF4-FFF2-40B4-BE49-F238E27FC236}">
                <a16:creationId xmlns:a16="http://schemas.microsoft.com/office/drawing/2014/main" id="{F1E5EC06-686A-9187-FAED-AA570FB44AD0}"/>
              </a:ext>
            </a:extLst>
          </p:cNvPr>
          <p:cNvSpPr/>
          <p:nvPr/>
        </p:nvSpPr>
        <p:spPr>
          <a:xfrm>
            <a:off x="551384" y="5584581"/>
            <a:ext cx="5544616" cy="658504"/>
          </a:xfrm>
          <a:prstGeom prst="wedgeRoundRectCallout">
            <a:avLst>
              <a:gd name="adj1" fmla="val 19155"/>
              <a:gd name="adj2" fmla="val -68843"/>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de-DE" sz="1200" b="1" kern="0">
                <a:solidFill>
                  <a:schemeClr val="tx1"/>
                </a:solidFill>
                <a:latin typeface="+mj-lt"/>
              </a:rPr>
              <a:t>Tipp: </a:t>
            </a:r>
            <a:r>
              <a:rPr lang="de-DE" sz="1200" kern="0">
                <a:solidFill>
                  <a:schemeClr val="tx1"/>
                </a:solidFill>
                <a:latin typeface="+mj-lt"/>
              </a:rPr>
              <a:t>Beginnen Sie mit dem Basismodul – es ist der empfohlene Ausgangspunkt. Ergänzen Sie bei Bedarf das </a:t>
            </a:r>
            <a:r>
              <a:rPr lang="de-DE" sz="1200" kern="0" err="1">
                <a:solidFill>
                  <a:schemeClr val="tx1"/>
                </a:solidFill>
                <a:latin typeface="+mj-lt"/>
              </a:rPr>
              <a:t>Comprehensive</a:t>
            </a:r>
            <a:r>
              <a:rPr lang="de-DE" sz="1200" kern="0">
                <a:solidFill>
                  <a:schemeClr val="tx1"/>
                </a:solidFill>
                <a:latin typeface="+mj-lt"/>
              </a:rPr>
              <a:t> Module, um Banken, Investoren und Geschäftspartnern zusätzliche Einblicke zu geben.</a:t>
            </a:r>
          </a:p>
        </p:txBody>
      </p:sp>
      <p:sp>
        <p:nvSpPr>
          <p:cNvPr id="15" name="Sprechblase: rechteckig mit abgerundeten Ecken 3">
            <a:extLst>
              <a:ext uri="{FF2B5EF4-FFF2-40B4-BE49-F238E27FC236}">
                <a16:creationId xmlns:a16="http://schemas.microsoft.com/office/drawing/2014/main" id="{2097F97A-C6CA-BA5E-30F0-419E2E7D6999}"/>
              </a:ext>
            </a:extLst>
          </p:cNvPr>
          <p:cNvSpPr/>
          <p:nvPr/>
        </p:nvSpPr>
        <p:spPr>
          <a:xfrm>
            <a:off x="8317523" y="5479027"/>
            <a:ext cx="3490477" cy="443935"/>
          </a:xfrm>
          <a:prstGeom prst="wedgeRoundRectCallout">
            <a:avLst>
              <a:gd name="adj1" fmla="val -32636"/>
              <a:gd name="adj2" fmla="val -97699"/>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buNone/>
            </a:pPr>
            <a:r>
              <a:rPr lang="de-DE" sz="1200">
                <a:solidFill>
                  <a:schemeClr val="tx1"/>
                </a:solidFill>
                <a:effectLst/>
                <a:latin typeface="+mj-lt"/>
              </a:rPr>
              <a:t>Diese Informationen sind insbesondere für</a:t>
            </a:r>
          </a:p>
          <a:p>
            <a:pPr algn="l"/>
            <a:r>
              <a:rPr lang="de-DE" sz="1200">
                <a:solidFill>
                  <a:schemeClr val="tx1"/>
                </a:solidFill>
                <a:effectLst/>
                <a:latin typeface="+mj-lt"/>
              </a:rPr>
              <a:t>Banken, Investoren und Firmenkunden relevant.</a:t>
            </a:r>
          </a:p>
        </p:txBody>
      </p:sp>
      <p:sp>
        <p:nvSpPr>
          <p:cNvPr id="16" name="Rechteck 15">
            <a:extLst>
              <a:ext uri="{FF2B5EF4-FFF2-40B4-BE49-F238E27FC236}">
                <a16:creationId xmlns:a16="http://schemas.microsoft.com/office/drawing/2014/main" id="{E2F2B440-D8D0-92DD-7602-E3472E1A4187}"/>
              </a:ext>
            </a:extLst>
          </p:cNvPr>
          <p:cNvSpPr/>
          <p:nvPr/>
        </p:nvSpPr>
        <p:spPr bwMode="auto">
          <a:xfrm>
            <a:off x="551384" y="2740328"/>
            <a:ext cx="5580000"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Basic Modul </a:t>
            </a:r>
            <a:r>
              <a:rPr lang="de-DE" sz="1200" dirty="0">
                <a:solidFill>
                  <a:schemeClr val="bg1"/>
                </a:solidFill>
              </a:rPr>
              <a:t>Minimalanforderungen</a:t>
            </a:r>
          </a:p>
        </p:txBody>
      </p:sp>
      <p:sp>
        <p:nvSpPr>
          <p:cNvPr id="17" name="Rechteck 16">
            <a:extLst>
              <a:ext uri="{FF2B5EF4-FFF2-40B4-BE49-F238E27FC236}">
                <a16:creationId xmlns:a16="http://schemas.microsoft.com/office/drawing/2014/main" id="{834DA337-737E-D1BD-91CA-0B51DD7EEE0A}"/>
              </a:ext>
            </a:extLst>
          </p:cNvPr>
          <p:cNvSpPr/>
          <p:nvPr/>
        </p:nvSpPr>
        <p:spPr bwMode="auto">
          <a:xfrm>
            <a:off x="6229704" y="2740327"/>
            <a:ext cx="5580000"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err="1">
                <a:solidFill>
                  <a:schemeClr val="bg1"/>
                </a:solidFill>
              </a:rPr>
              <a:t>Comprehensive</a:t>
            </a:r>
            <a:r>
              <a:rPr lang="de-DE" sz="1400" b="1" dirty="0">
                <a:solidFill>
                  <a:schemeClr val="bg1"/>
                </a:solidFill>
              </a:rPr>
              <a:t> Modul </a:t>
            </a:r>
            <a:r>
              <a:rPr lang="de-DE" sz="1200" dirty="0">
                <a:solidFill>
                  <a:srgbClr val="FFFFFF"/>
                </a:solidFill>
              </a:rPr>
              <a:t>Optionale Ergänzung</a:t>
            </a:r>
            <a:endParaRPr lang="de-DE" sz="1200" b="1" dirty="0">
              <a:solidFill>
                <a:schemeClr val="bg1"/>
              </a:solidFill>
            </a:endParaRPr>
          </a:p>
        </p:txBody>
      </p:sp>
    </p:spTree>
    <p:extLst>
      <p:ext uri="{BB962C8B-B14F-4D97-AF65-F5344CB8AC3E}">
        <p14:creationId xmlns:p14="http://schemas.microsoft.com/office/powerpoint/2010/main" val="2380218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28FE5111-AF88-AD20-0747-267BB7334B50}"/>
              </a:ext>
            </a:extLst>
          </p:cNvPr>
          <p:cNvSpPr>
            <a:spLocks noGrp="1"/>
          </p:cNvSpPr>
          <p:nvPr>
            <p:ph type="sldNum" sz="quarter" idx="4"/>
          </p:nvPr>
        </p:nvSpPr>
        <p:spPr/>
        <p:txBody>
          <a:bodyPr/>
          <a:lstStyle/>
          <a:p>
            <a:fld id="{894680D0-7A83-433A-9719-C4143F27F647}" type="slidenum">
              <a:rPr lang="de-DE" smtClean="0"/>
              <a:pPr/>
              <a:t>8</a:t>
            </a:fld>
            <a:endParaRPr lang="de-DE"/>
          </a:p>
        </p:txBody>
      </p:sp>
      <p:sp>
        <p:nvSpPr>
          <p:cNvPr id="3" name="Fußzeilenplatzhalter 3">
            <a:extLst>
              <a:ext uri="{FF2B5EF4-FFF2-40B4-BE49-F238E27FC236}">
                <a16:creationId xmlns:a16="http://schemas.microsoft.com/office/drawing/2014/main" id="{266CE253-855B-9BF0-4DD5-31454D731474}"/>
              </a:ext>
            </a:extLst>
          </p:cNvPr>
          <p:cNvSpPr>
            <a:spLocks noGrp="1"/>
          </p:cNvSpPr>
          <p:nvPr>
            <p:ph type="ftr"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pic>
        <p:nvPicPr>
          <p:cNvPr id="10" name="Grafik 9" descr="Thermometer mit einfarbiger Füllung">
            <a:extLst>
              <a:ext uri="{FF2B5EF4-FFF2-40B4-BE49-F238E27FC236}">
                <a16:creationId xmlns:a16="http://schemas.microsoft.com/office/drawing/2014/main" id="{848062A7-B58B-61DE-1355-2F2621E8ADC9}"/>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602031" y="4380517"/>
            <a:ext cx="182601" cy="182601"/>
          </a:xfrm>
          <a:prstGeom prst="rect">
            <a:avLst/>
          </a:prstGeom>
        </p:spPr>
      </p:pic>
      <p:graphicFrame>
        <p:nvGraphicFramePr>
          <p:cNvPr id="12" name="Tabelle 11">
            <a:extLst>
              <a:ext uri="{FF2B5EF4-FFF2-40B4-BE49-F238E27FC236}">
                <a16:creationId xmlns:a16="http://schemas.microsoft.com/office/drawing/2014/main" id="{C7F013EF-C2B0-D00A-2839-73A754D18DDA}"/>
              </a:ext>
            </a:extLst>
          </p:cNvPr>
          <p:cNvGraphicFramePr>
            <a:graphicFrameLocks noGrp="1"/>
          </p:cNvGraphicFramePr>
          <p:nvPr>
            <p:extLst>
              <p:ext uri="{D42A27DB-BD31-4B8C-83A1-F6EECF244321}">
                <p14:modId xmlns:p14="http://schemas.microsoft.com/office/powerpoint/2010/main" val="2983990210"/>
              </p:ext>
            </p:extLst>
          </p:nvPr>
        </p:nvGraphicFramePr>
        <p:xfrm>
          <a:off x="528016" y="1248556"/>
          <a:ext cx="11233248" cy="5226856"/>
        </p:xfrm>
        <a:graphic>
          <a:graphicData uri="http://schemas.openxmlformats.org/drawingml/2006/table">
            <a:tbl>
              <a:tblPr firstRow="1" bandRow="1">
                <a:tableStyleId>{5C22544A-7EE6-4342-B048-85BDC9FD1C3A}</a:tableStyleId>
              </a:tblPr>
              <a:tblGrid>
                <a:gridCol w="1873033">
                  <a:extLst>
                    <a:ext uri="{9D8B030D-6E8A-4147-A177-3AD203B41FA5}">
                      <a16:colId xmlns:a16="http://schemas.microsoft.com/office/drawing/2014/main" val="2310186845"/>
                    </a:ext>
                  </a:extLst>
                </a:gridCol>
                <a:gridCol w="4866383">
                  <a:extLst>
                    <a:ext uri="{9D8B030D-6E8A-4147-A177-3AD203B41FA5}">
                      <a16:colId xmlns:a16="http://schemas.microsoft.com/office/drawing/2014/main" val="2933007617"/>
                    </a:ext>
                  </a:extLst>
                </a:gridCol>
                <a:gridCol w="4493832">
                  <a:extLst>
                    <a:ext uri="{9D8B030D-6E8A-4147-A177-3AD203B41FA5}">
                      <a16:colId xmlns:a16="http://schemas.microsoft.com/office/drawing/2014/main" val="910978815"/>
                    </a:ext>
                  </a:extLst>
                </a:gridCol>
              </a:tblGrid>
              <a:tr h="0">
                <a:tc>
                  <a:txBody>
                    <a:bodyPr/>
                    <a:lstStyle/>
                    <a:p>
                      <a:endParaRPr lang="de-DE"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dirty="0">
                          <a:solidFill>
                            <a:schemeClr val="bg1"/>
                          </a:solidFill>
                        </a:rPr>
                        <a:t>        Basic Modul</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200" b="0" dirty="0">
                          <a:solidFill>
                            <a:schemeClr val="bg1"/>
                          </a:solidFill>
                        </a:rPr>
                        <a:t>         Minimalanforderungen</a:t>
                      </a:r>
                    </a:p>
                    <a:p>
                      <a:endParaRPr lang="de-DE"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b="1" dirty="0" err="1">
                          <a:solidFill>
                            <a:schemeClr val="bg1"/>
                          </a:solidFill>
                        </a:rPr>
                        <a:t>Comprehensive</a:t>
                      </a:r>
                      <a:r>
                        <a:rPr lang="de-DE" sz="1200" b="1" dirty="0">
                          <a:solidFill>
                            <a:schemeClr val="bg1"/>
                          </a:solidFill>
                        </a:rPr>
                        <a:t> Modul</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100" b="0" dirty="0">
                          <a:solidFill>
                            <a:srgbClr val="FFFFFF"/>
                          </a:solidFill>
                        </a:rPr>
                        <a:t>Optionale Ergänzung</a:t>
                      </a:r>
                      <a:endParaRPr lang="de-DE" sz="1100" b="0" dirty="0">
                        <a:solidFill>
                          <a:schemeClr val="bg1"/>
                        </a:solidFill>
                      </a:endParaRPr>
                    </a:p>
                    <a:p>
                      <a:endParaRPr lang="de-DE" sz="1200" dirty="0"/>
                    </a:p>
                  </a:txBody>
                  <a:tcPr/>
                </a:tc>
                <a:extLst>
                  <a:ext uri="{0D108BD9-81ED-4DB2-BD59-A6C34878D82A}">
                    <a16:rowId xmlns:a16="http://schemas.microsoft.com/office/drawing/2014/main" val="4243848714"/>
                  </a:ext>
                </a:extLst>
              </a:tr>
              <a:tr h="370840">
                <a:tc>
                  <a:txBody>
                    <a:bodyPr/>
                    <a:lstStyle/>
                    <a:p>
                      <a:r>
                        <a:rPr lang="de-DE" sz="1200" dirty="0"/>
                        <a:t>Allgemein:</a:t>
                      </a:r>
                    </a:p>
                  </a:txBody>
                  <a:tcPr>
                    <a:solidFill>
                      <a:srgbClr val="B0C2CB"/>
                    </a:solidFill>
                  </a:tcPr>
                </a:tc>
                <a:tc>
                  <a:txBody>
                    <a:bodyPr/>
                    <a:lstStyle/>
                    <a:p>
                      <a:r>
                        <a:rPr lang="de-DE" sz="1200" dirty="0"/>
                        <a:t>B1 Grundlagen für die Erstellung</a:t>
                      </a:r>
                    </a:p>
                  </a:txBody>
                  <a:tcPr>
                    <a:solidFill>
                      <a:srgbClr val="B0C2CB"/>
                    </a:solidFill>
                  </a:tcPr>
                </a:tc>
                <a:tc>
                  <a:txBody>
                    <a:bodyPr/>
                    <a:lstStyle/>
                    <a:p>
                      <a:r>
                        <a:rPr lang="de-DE" sz="1200" dirty="0"/>
                        <a:t>C1 Strategie; Geschäftsmodell &amp; nachhaltigkeitsbezogene Initiativen</a:t>
                      </a:r>
                    </a:p>
                  </a:txBody>
                  <a:tcPr>
                    <a:solidFill>
                      <a:srgbClr val="B0C2CB"/>
                    </a:solidFill>
                  </a:tcPr>
                </a:tc>
                <a:extLst>
                  <a:ext uri="{0D108BD9-81ED-4DB2-BD59-A6C34878D82A}">
                    <a16:rowId xmlns:a16="http://schemas.microsoft.com/office/drawing/2014/main" val="4127260883"/>
                  </a:ext>
                </a:extLst>
              </a:tr>
              <a:tr h="370840">
                <a:tc>
                  <a:txBody>
                    <a:bodyPr/>
                    <a:lstStyle/>
                    <a:p>
                      <a:endParaRPr lang="de-DE" sz="1200"/>
                    </a:p>
                  </a:txBody>
                  <a:tcPr>
                    <a:solidFill>
                      <a:srgbClr val="B0C2CB"/>
                    </a:solidFill>
                  </a:tcPr>
                </a:tc>
                <a:tc>
                  <a:txBody>
                    <a:bodyPr/>
                    <a:lstStyle/>
                    <a:p>
                      <a:r>
                        <a:rPr lang="de-DE" sz="1200" dirty="0"/>
                        <a:t>B2 Relevante Richtlinien &amp; Praktiken für nachhaltiges Wirtschaften</a:t>
                      </a:r>
                    </a:p>
                  </a:txBody>
                  <a:tcPr>
                    <a:solidFill>
                      <a:srgbClr val="B0C2CB"/>
                    </a:solidFill>
                  </a:tcPr>
                </a:tc>
                <a:tc>
                  <a:txBody>
                    <a:bodyPr/>
                    <a:lstStyle/>
                    <a:p>
                      <a:r>
                        <a:rPr lang="de-DE" sz="1200" dirty="0"/>
                        <a:t>C2 Beschreibung der Angaben aus B2</a:t>
                      </a:r>
                    </a:p>
                  </a:txBody>
                  <a:tcPr>
                    <a:solidFill>
                      <a:srgbClr val="B0C2CB"/>
                    </a:solidFill>
                  </a:tcPr>
                </a:tc>
                <a:extLst>
                  <a:ext uri="{0D108BD9-81ED-4DB2-BD59-A6C34878D82A}">
                    <a16:rowId xmlns:a16="http://schemas.microsoft.com/office/drawing/2014/main" val="2473710444"/>
                  </a:ext>
                </a:extLst>
              </a:tr>
              <a:tr h="370840">
                <a:tc>
                  <a:txBody>
                    <a:bodyPr/>
                    <a:lstStyle/>
                    <a:p>
                      <a:r>
                        <a:rPr lang="de-DE" sz="1200" dirty="0"/>
                        <a:t>Umwelt:</a:t>
                      </a:r>
                    </a:p>
                  </a:txBody>
                  <a:tcPr>
                    <a:solidFill>
                      <a:srgbClr val="E1E9ED"/>
                    </a:solidFill>
                  </a:tcPr>
                </a:tc>
                <a:tc>
                  <a:txBody>
                    <a:bodyPr/>
                    <a:lstStyle/>
                    <a:p>
                      <a:r>
                        <a:rPr lang="de-DE" sz="1200" dirty="0"/>
                        <a:t>B3 Energie &amp; Treibhausgasemissionen</a:t>
                      </a:r>
                    </a:p>
                  </a:txBody>
                  <a:tcPr>
                    <a:solidFill>
                      <a:srgbClr val="E1E9ED"/>
                    </a:solidFill>
                  </a:tcPr>
                </a:tc>
                <a:tc>
                  <a:txBody>
                    <a:bodyPr/>
                    <a:lstStyle/>
                    <a:p>
                      <a:r>
                        <a:rPr lang="de-DE" sz="1200" dirty="0"/>
                        <a:t>B3 um Scope-3 Emissionen ergänzen </a:t>
                      </a:r>
                    </a:p>
                    <a:p>
                      <a:r>
                        <a:rPr lang="de-DE" sz="1200" dirty="0"/>
                        <a:t>C3 Treibhausgas-Reduktionsziele und Klimatransition </a:t>
                      </a:r>
                    </a:p>
                    <a:p>
                      <a:r>
                        <a:rPr lang="de-DE" sz="1200" dirty="0"/>
                        <a:t>C4 Klimarisiken</a:t>
                      </a:r>
                    </a:p>
                  </a:txBody>
                  <a:tcPr>
                    <a:solidFill>
                      <a:srgbClr val="E1E9ED"/>
                    </a:solidFill>
                  </a:tcPr>
                </a:tc>
                <a:extLst>
                  <a:ext uri="{0D108BD9-81ED-4DB2-BD59-A6C34878D82A}">
                    <a16:rowId xmlns:a16="http://schemas.microsoft.com/office/drawing/2014/main" val="346496458"/>
                  </a:ext>
                </a:extLst>
              </a:tr>
              <a:tr h="370840">
                <a:tc>
                  <a:txBody>
                    <a:bodyPr/>
                    <a:lstStyle/>
                    <a:p>
                      <a:endParaRPr lang="de-DE" sz="1200" dirty="0"/>
                    </a:p>
                  </a:txBody>
                  <a:tcPr>
                    <a:solidFill>
                      <a:srgbClr val="E1E9ED"/>
                    </a:solidFill>
                  </a:tcPr>
                </a:tc>
                <a:tc>
                  <a:txBody>
                    <a:bodyPr/>
                    <a:lstStyle/>
                    <a:p>
                      <a:r>
                        <a:rPr lang="de-DE" sz="1200" dirty="0"/>
                        <a:t>B4 Luft-, Wasser- &amp; Bodenverschmutzung</a:t>
                      </a:r>
                    </a:p>
                  </a:txBody>
                  <a:tcPr>
                    <a:solidFill>
                      <a:srgbClr val="E1E9ED"/>
                    </a:solidFill>
                  </a:tcPr>
                </a:tc>
                <a:tc>
                  <a:txBody>
                    <a:bodyPr/>
                    <a:lstStyle/>
                    <a:p>
                      <a:endParaRPr lang="de-DE" sz="1200" dirty="0"/>
                    </a:p>
                  </a:txBody>
                  <a:tcPr>
                    <a:solidFill>
                      <a:srgbClr val="E1E9ED"/>
                    </a:solidFill>
                  </a:tcPr>
                </a:tc>
                <a:extLst>
                  <a:ext uri="{0D108BD9-81ED-4DB2-BD59-A6C34878D82A}">
                    <a16:rowId xmlns:a16="http://schemas.microsoft.com/office/drawing/2014/main" val="3654752620"/>
                  </a:ext>
                </a:extLst>
              </a:tr>
              <a:tr h="370840">
                <a:tc>
                  <a:txBody>
                    <a:bodyPr/>
                    <a:lstStyle/>
                    <a:p>
                      <a:endParaRPr lang="de-DE" sz="1200"/>
                    </a:p>
                  </a:txBody>
                  <a:tcPr>
                    <a:solidFill>
                      <a:srgbClr val="E1E9ED"/>
                    </a:solidFill>
                  </a:tcPr>
                </a:tc>
                <a:tc>
                  <a:txBody>
                    <a:bodyPr/>
                    <a:lstStyle/>
                    <a:p>
                      <a:r>
                        <a:rPr lang="de-DE" sz="1200" dirty="0"/>
                        <a:t>B5 Biodiversität</a:t>
                      </a:r>
                    </a:p>
                  </a:txBody>
                  <a:tcPr>
                    <a:solidFill>
                      <a:srgbClr val="E1E9ED"/>
                    </a:solidFill>
                  </a:tcPr>
                </a:tc>
                <a:tc>
                  <a:txBody>
                    <a:bodyPr/>
                    <a:lstStyle/>
                    <a:p>
                      <a:endParaRPr lang="de-DE" sz="1200" dirty="0"/>
                    </a:p>
                  </a:txBody>
                  <a:tcPr>
                    <a:solidFill>
                      <a:srgbClr val="E1E9ED"/>
                    </a:solidFill>
                  </a:tcPr>
                </a:tc>
                <a:extLst>
                  <a:ext uri="{0D108BD9-81ED-4DB2-BD59-A6C34878D82A}">
                    <a16:rowId xmlns:a16="http://schemas.microsoft.com/office/drawing/2014/main" val="4176781240"/>
                  </a:ext>
                </a:extLst>
              </a:tr>
              <a:tr h="370840">
                <a:tc>
                  <a:txBody>
                    <a:bodyPr/>
                    <a:lstStyle/>
                    <a:p>
                      <a:endParaRPr lang="de-DE" sz="1200"/>
                    </a:p>
                  </a:txBody>
                  <a:tcPr>
                    <a:solidFill>
                      <a:srgbClr val="E1E9ED"/>
                    </a:solidFill>
                  </a:tcPr>
                </a:tc>
                <a:tc>
                  <a:txBody>
                    <a:bodyPr/>
                    <a:lstStyle/>
                    <a:p>
                      <a:r>
                        <a:rPr lang="de-DE" sz="1200" dirty="0"/>
                        <a:t>B6 Wasser</a:t>
                      </a:r>
                    </a:p>
                  </a:txBody>
                  <a:tcPr>
                    <a:solidFill>
                      <a:srgbClr val="E1E9ED"/>
                    </a:solidFill>
                  </a:tcPr>
                </a:tc>
                <a:tc>
                  <a:txBody>
                    <a:bodyPr/>
                    <a:lstStyle/>
                    <a:p>
                      <a:endParaRPr lang="de-DE" sz="1200" dirty="0"/>
                    </a:p>
                  </a:txBody>
                  <a:tcPr>
                    <a:solidFill>
                      <a:srgbClr val="E1E9ED"/>
                    </a:solidFill>
                  </a:tcPr>
                </a:tc>
                <a:extLst>
                  <a:ext uri="{0D108BD9-81ED-4DB2-BD59-A6C34878D82A}">
                    <a16:rowId xmlns:a16="http://schemas.microsoft.com/office/drawing/2014/main" val="1671708896"/>
                  </a:ext>
                </a:extLst>
              </a:tr>
              <a:tr h="370840">
                <a:tc>
                  <a:txBody>
                    <a:bodyPr/>
                    <a:lstStyle/>
                    <a:p>
                      <a:endParaRPr lang="de-DE" sz="1200"/>
                    </a:p>
                  </a:txBody>
                  <a:tcPr>
                    <a:solidFill>
                      <a:srgbClr val="E1E9ED"/>
                    </a:solidFill>
                  </a:tcPr>
                </a:tc>
                <a:tc>
                  <a:txBody>
                    <a:bodyPr/>
                    <a:lstStyle/>
                    <a:p>
                      <a:r>
                        <a:rPr lang="de-DE" sz="1200" dirty="0"/>
                        <a:t>B7 Ressourcennutzung &amp; Kreislaufwirtschaft</a:t>
                      </a:r>
                    </a:p>
                  </a:txBody>
                  <a:tcPr>
                    <a:solidFill>
                      <a:srgbClr val="E1E9ED"/>
                    </a:solidFill>
                  </a:tcPr>
                </a:tc>
                <a:tc>
                  <a:txBody>
                    <a:bodyPr/>
                    <a:lstStyle/>
                    <a:p>
                      <a:endParaRPr lang="de-DE" sz="1200" dirty="0"/>
                    </a:p>
                  </a:txBody>
                  <a:tcPr>
                    <a:solidFill>
                      <a:srgbClr val="E1E9ED"/>
                    </a:solidFill>
                  </a:tcPr>
                </a:tc>
                <a:extLst>
                  <a:ext uri="{0D108BD9-81ED-4DB2-BD59-A6C34878D82A}">
                    <a16:rowId xmlns:a16="http://schemas.microsoft.com/office/drawing/2014/main" val="1876458888"/>
                  </a:ext>
                </a:extLst>
              </a:tr>
              <a:tr h="370840">
                <a:tc>
                  <a:txBody>
                    <a:bodyPr/>
                    <a:lstStyle/>
                    <a:p>
                      <a:r>
                        <a:rPr lang="de-DE" sz="1200" dirty="0"/>
                        <a:t>Soziales:</a:t>
                      </a:r>
                    </a:p>
                  </a:txBody>
                  <a:tcPr>
                    <a:solidFill>
                      <a:srgbClr val="B0C2CB"/>
                    </a:solidFill>
                  </a:tcPr>
                </a:tc>
                <a:tc>
                  <a:txBody>
                    <a:bodyPr/>
                    <a:lstStyle/>
                    <a:p>
                      <a:r>
                        <a:rPr lang="de-DE" sz="1200" dirty="0"/>
                        <a:t>B8 Eigene Belegschaft</a:t>
                      </a:r>
                    </a:p>
                  </a:txBody>
                  <a:tcPr>
                    <a:solidFill>
                      <a:srgbClr val="B0C2CB"/>
                    </a:solidFill>
                  </a:tcPr>
                </a:tc>
                <a:tc>
                  <a:txBody>
                    <a:bodyPr/>
                    <a:lstStyle/>
                    <a:p>
                      <a:r>
                        <a:rPr lang="de-DE" sz="1200" dirty="0"/>
                        <a:t>C5 Ergänzende Informationen zur Belegschaft</a:t>
                      </a:r>
                    </a:p>
                  </a:txBody>
                  <a:tcPr>
                    <a:solidFill>
                      <a:srgbClr val="B0C2CB"/>
                    </a:solidFill>
                  </a:tcPr>
                </a:tc>
                <a:extLst>
                  <a:ext uri="{0D108BD9-81ED-4DB2-BD59-A6C34878D82A}">
                    <a16:rowId xmlns:a16="http://schemas.microsoft.com/office/drawing/2014/main" val="2637598945"/>
                  </a:ext>
                </a:extLst>
              </a:tr>
              <a:tr h="370840">
                <a:tc>
                  <a:txBody>
                    <a:bodyPr/>
                    <a:lstStyle/>
                    <a:p>
                      <a:endParaRPr lang="de-DE" sz="1200"/>
                    </a:p>
                  </a:txBody>
                  <a:tcPr>
                    <a:solidFill>
                      <a:srgbClr val="B0C2CB"/>
                    </a:solidFill>
                  </a:tcPr>
                </a:tc>
                <a:tc>
                  <a:txBody>
                    <a:bodyPr/>
                    <a:lstStyle/>
                    <a:p>
                      <a:r>
                        <a:rPr lang="de-DE" sz="1200" dirty="0"/>
                        <a:t>B9 Gesundheit &amp; Sicherheit</a:t>
                      </a:r>
                    </a:p>
                  </a:txBody>
                  <a:tcPr>
                    <a:solidFill>
                      <a:srgbClr val="B0C2CB"/>
                    </a:solidFill>
                  </a:tcPr>
                </a:tc>
                <a:tc>
                  <a:txBody>
                    <a:bodyPr/>
                    <a:lstStyle/>
                    <a:p>
                      <a:r>
                        <a:rPr lang="de-DE" sz="1200" dirty="0"/>
                        <a:t>C6 Richtlinien &amp; Praktiken mit Blick auf die Menschenrecht</a:t>
                      </a:r>
                    </a:p>
                  </a:txBody>
                  <a:tcPr>
                    <a:solidFill>
                      <a:srgbClr val="B0C2CB"/>
                    </a:solidFill>
                  </a:tcPr>
                </a:tc>
                <a:extLst>
                  <a:ext uri="{0D108BD9-81ED-4DB2-BD59-A6C34878D82A}">
                    <a16:rowId xmlns:a16="http://schemas.microsoft.com/office/drawing/2014/main" val="3049297665"/>
                  </a:ext>
                </a:extLst>
              </a:tr>
              <a:tr h="287712">
                <a:tc>
                  <a:txBody>
                    <a:bodyPr/>
                    <a:lstStyle/>
                    <a:p>
                      <a:endParaRPr lang="de-DE" sz="1200"/>
                    </a:p>
                  </a:txBody>
                  <a:tcPr>
                    <a:solidFill>
                      <a:srgbClr val="B0C2CB"/>
                    </a:solidFill>
                  </a:tcPr>
                </a:tc>
                <a:tc>
                  <a:txBody>
                    <a:bodyPr/>
                    <a:lstStyle/>
                    <a:p>
                      <a:r>
                        <a:rPr lang="de-DE" sz="1200" dirty="0"/>
                        <a:t>B10 Entlohnung, Tarifverträge &amp; Schulungen</a:t>
                      </a:r>
                    </a:p>
                  </a:txBody>
                  <a:tcPr>
                    <a:solidFill>
                      <a:srgbClr val="B0C2CB"/>
                    </a:solidFill>
                  </a:tcPr>
                </a:tc>
                <a:tc>
                  <a:txBody>
                    <a:bodyPr/>
                    <a:lstStyle/>
                    <a:p>
                      <a:r>
                        <a:rPr lang="de-DE" sz="1200" dirty="0"/>
                        <a:t>C7 Schwerwiegende Menschenrechtsverletzungen</a:t>
                      </a:r>
                    </a:p>
                  </a:txBody>
                  <a:tcPr>
                    <a:solidFill>
                      <a:srgbClr val="B0C2CB"/>
                    </a:solidFill>
                  </a:tcPr>
                </a:tc>
                <a:extLst>
                  <a:ext uri="{0D108BD9-81ED-4DB2-BD59-A6C34878D82A}">
                    <a16:rowId xmlns:a16="http://schemas.microsoft.com/office/drawing/2014/main" val="3849131399"/>
                  </a:ext>
                </a:extLst>
              </a:tr>
              <a:tr h="287712">
                <a:tc>
                  <a:txBody>
                    <a:bodyPr/>
                    <a:lstStyle/>
                    <a:p>
                      <a:r>
                        <a:rPr lang="de-DE" sz="1200" dirty="0" err="1"/>
                        <a:t>Governance</a:t>
                      </a:r>
                      <a:r>
                        <a:rPr lang="de-DE" sz="1200" dirty="0"/>
                        <a:t>:</a:t>
                      </a:r>
                    </a:p>
                  </a:txBody>
                  <a:tcPr>
                    <a:solidFill>
                      <a:srgbClr val="E1E9ED"/>
                    </a:solidFill>
                  </a:tcPr>
                </a:tc>
                <a:tc>
                  <a:txBody>
                    <a:bodyPr/>
                    <a:lstStyle/>
                    <a:p>
                      <a:r>
                        <a:rPr lang="de-DE" sz="1200" dirty="0"/>
                        <a:t>B11 Verurteilung &amp; Geldstrafen für Korruption &amp; Geldwäsche</a:t>
                      </a:r>
                    </a:p>
                  </a:txBody>
                  <a:tcPr>
                    <a:solidFill>
                      <a:srgbClr val="E1E9ED"/>
                    </a:solidFill>
                  </a:tcPr>
                </a:tc>
                <a:tc>
                  <a:txBody>
                    <a:bodyPr/>
                    <a:lstStyle/>
                    <a:p>
                      <a:r>
                        <a:rPr lang="de-DE" sz="1200" dirty="0"/>
                        <a:t>C8 Erlöse aus kritischen Sektoren</a:t>
                      </a:r>
                    </a:p>
                  </a:txBody>
                  <a:tcPr>
                    <a:solidFill>
                      <a:srgbClr val="E1E9ED"/>
                    </a:solidFill>
                  </a:tcPr>
                </a:tc>
                <a:extLst>
                  <a:ext uri="{0D108BD9-81ED-4DB2-BD59-A6C34878D82A}">
                    <a16:rowId xmlns:a16="http://schemas.microsoft.com/office/drawing/2014/main" val="1310512930"/>
                  </a:ext>
                </a:extLst>
              </a:tr>
              <a:tr h="287712">
                <a:tc>
                  <a:txBody>
                    <a:bodyPr/>
                    <a:lstStyle/>
                    <a:p>
                      <a:endParaRPr lang="de-DE" sz="1200" dirty="0"/>
                    </a:p>
                  </a:txBody>
                  <a:tcPr>
                    <a:solidFill>
                      <a:srgbClr val="E1E9ED"/>
                    </a:solidFill>
                  </a:tcPr>
                </a:tc>
                <a:tc>
                  <a:txBody>
                    <a:bodyPr/>
                    <a:lstStyle/>
                    <a:p>
                      <a:endParaRPr lang="de-DE" sz="1200"/>
                    </a:p>
                  </a:txBody>
                  <a:tcPr>
                    <a:solidFill>
                      <a:srgbClr val="E1E9ED"/>
                    </a:solidFill>
                  </a:tcPr>
                </a:tc>
                <a:tc>
                  <a:txBody>
                    <a:bodyPr/>
                    <a:lstStyle/>
                    <a:p>
                      <a:r>
                        <a:rPr lang="de-DE" sz="1200" dirty="0"/>
                        <a:t>C9 Gender </a:t>
                      </a:r>
                      <a:r>
                        <a:rPr lang="de-DE" sz="1200" dirty="0" err="1"/>
                        <a:t>Diversity</a:t>
                      </a:r>
                      <a:r>
                        <a:rPr lang="de-DE" sz="1200" dirty="0"/>
                        <a:t> </a:t>
                      </a:r>
                    </a:p>
                  </a:txBody>
                  <a:tcPr>
                    <a:solidFill>
                      <a:srgbClr val="E1E9ED"/>
                    </a:solidFill>
                  </a:tcPr>
                </a:tc>
                <a:extLst>
                  <a:ext uri="{0D108BD9-81ED-4DB2-BD59-A6C34878D82A}">
                    <a16:rowId xmlns:a16="http://schemas.microsoft.com/office/drawing/2014/main" val="223399252"/>
                  </a:ext>
                </a:extLst>
              </a:tr>
            </a:tbl>
          </a:graphicData>
        </a:graphic>
      </p:graphicFrame>
      <p:sp>
        <p:nvSpPr>
          <p:cNvPr id="18" name="Rechteck 17">
            <a:extLst>
              <a:ext uri="{FF2B5EF4-FFF2-40B4-BE49-F238E27FC236}">
                <a16:creationId xmlns:a16="http://schemas.microsoft.com/office/drawing/2014/main" id="{FF6F6594-6BE5-2259-AB89-539E522C0D8C}"/>
              </a:ext>
            </a:extLst>
          </p:cNvPr>
          <p:cNvSpPr/>
          <p:nvPr/>
        </p:nvSpPr>
        <p:spPr bwMode="auto">
          <a:xfrm>
            <a:off x="528016" y="905835"/>
            <a:ext cx="1125661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mn-cs"/>
              </a:rPr>
              <a:t>                                               Überblick der beiden Module des </a:t>
            </a:r>
            <a:r>
              <a:rPr kumimoji="0" lang="de-DE" sz="1400" b="1" i="0" u="none" strike="noStrike" kern="1200" cap="none" spc="0" normalizeH="0" baseline="0" noProof="0">
                <a:ln>
                  <a:noFill/>
                </a:ln>
                <a:solidFill>
                  <a:srgbClr val="FFFFFF"/>
                </a:solidFill>
                <a:effectLst/>
                <a:uLnTx/>
                <a:uFillTx/>
                <a:latin typeface="Arial" charset="0"/>
                <a:ea typeface="ＭＳ Ｐゴシック" charset="-128"/>
                <a:cs typeface="+mn-cs"/>
              </a:rPr>
              <a:t>VSME </a:t>
            </a:r>
            <a:endPar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20" name="Sprechblase: rechteckig mit abgerundeten Ecken 3">
            <a:extLst>
              <a:ext uri="{FF2B5EF4-FFF2-40B4-BE49-F238E27FC236}">
                <a16:creationId xmlns:a16="http://schemas.microsoft.com/office/drawing/2014/main" id="{02B03E15-B5E7-A8FF-AFB4-8B776761D9A4}"/>
              </a:ext>
            </a:extLst>
          </p:cNvPr>
          <p:cNvSpPr/>
          <p:nvPr/>
        </p:nvSpPr>
        <p:spPr>
          <a:xfrm>
            <a:off x="97402" y="798163"/>
            <a:ext cx="2731038" cy="775973"/>
          </a:xfrm>
          <a:prstGeom prst="wedgeRoundRectCallout">
            <a:avLst>
              <a:gd name="adj1" fmla="val -21809"/>
              <a:gd name="adj2" fmla="val 79709"/>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solidFill>
                  <a:schemeClr val="tx1"/>
                </a:solidFill>
              </a:rPr>
              <a:t>Welche </a:t>
            </a:r>
            <a:r>
              <a:rPr lang="de-DE" sz="1200" b="1" dirty="0">
                <a:solidFill>
                  <a:schemeClr val="tx1"/>
                </a:solidFill>
              </a:rPr>
              <a:t>Informationen </a:t>
            </a:r>
            <a:r>
              <a:rPr lang="de-DE" sz="1200" dirty="0">
                <a:solidFill>
                  <a:schemeClr val="tx1"/>
                </a:solidFill>
              </a:rPr>
              <a:t>und </a:t>
            </a:r>
            <a:r>
              <a:rPr lang="de-DE" sz="1200" b="1" dirty="0">
                <a:solidFill>
                  <a:schemeClr val="tx1"/>
                </a:solidFill>
              </a:rPr>
              <a:t>Daten </a:t>
            </a:r>
            <a:r>
              <a:rPr lang="de-DE" sz="1200" dirty="0">
                <a:solidFill>
                  <a:schemeClr val="tx1"/>
                </a:solidFill>
              </a:rPr>
              <a:t>Sie zu den einzelnen Modulen offenlegen können, erfahren Sie in unserer </a:t>
            </a:r>
            <a:r>
              <a:rPr lang="de-DE" sz="1200" b="1" dirty="0">
                <a:solidFill>
                  <a:schemeClr val="tx1"/>
                </a:solidFill>
                <a:hlinkClick r:id="rId5"/>
              </a:rPr>
              <a:t>Excel-Handreichung</a:t>
            </a:r>
            <a:r>
              <a:rPr lang="de-DE" sz="1200" dirty="0">
                <a:solidFill>
                  <a:schemeClr val="tx1"/>
                </a:solidFill>
              </a:rPr>
              <a:t>.</a:t>
            </a:r>
            <a:endParaRPr kumimoji="0" lang="de-DE" sz="1200" b="0" i="0" u="none" strike="noStrike" cap="none" normalizeH="0" baseline="0" dirty="0">
              <a:ln>
                <a:noFill/>
              </a:ln>
              <a:solidFill>
                <a:schemeClr val="tx1"/>
              </a:solidFill>
              <a:effectLst/>
              <a:latin typeface="Arial" charset="0"/>
              <a:ea typeface="ＭＳ Ｐゴシック" charset="-128"/>
            </a:endParaRPr>
          </a:p>
        </p:txBody>
      </p:sp>
    </p:spTree>
    <p:extLst>
      <p:ext uri="{BB962C8B-B14F-4D97-AF65-F5344CB8AC3E}">
        <p14:creationId xmlns:p14="http://schemas.microsoft.com/office/powerpoint/2010/main" val="2234977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931FCB-3BAA-01C7-4DF0-64E530D83FFD}"/>
            </a:ext>
          </a:extLst>
        </p:cNvPr>
        <p:cNvGrpSpPr/>
        <p:nvPr/>
      </p:nvGrpSpPr>
      <p:grpSpPr>
        <a:xfrm>
          <a:off x="0" y="0"/>
          <a:ext cx="0" cy="0"/>
          <a:chOff x="0" y="0"/>
          <a:chExt cx="0" cy="0"/>
        </a:xfrm>
      </p:grpSpPr>
      <p:graphicFrame>
        <p:nvGraphicFramePr>
          <p:cNvPr id="8" name="Inhaltsplatzhalter 2">
            <a:extLst>
              <a:ext uri="{FF2B5EF4-FFF2-40B4-BE49-F238E27FC236}">
                <a16:creationId xmlns:a16="http://schemas.microsoft.com/office/drawing/2014/main" id="{B647B5E4-BF80-1C23-749D-48C1D3928926}"/>
              </a:ext>
            </a:extLst>
          </p:cNvPr>
          <p:cNvGraphicFramePr>
            <a:graphicFrameLocks/>
          </p:cNvGraphicFramePr>
          <p:nvPr>
            <p:extLst>
              <p:ext uri="{D42A27DB-BD31-4B8C-83A1-F6EECF244321}">
                <p14:modId xmlns:p14="http://schemas.microsoft.com/office/powerpoint/2010/main" val="1443644840"/>
              </p:ext>
            </p:extLst>
          </p:nvPr>
        </p:nvGraphicFramePr>
        <p:xfrm>
          <a:off x="3443388" y="3289425"/>
          <a:ext cx="5472608" cy="31113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el 1">
            <a:extLst>
              <a:ext uri="{FF2B5EF4-FFF2-40B4-BE49-F238E27FC236}">
                <a16:creationId xmlns:a16="http://schemas.microsoft.com/office/drawing/2014/main" id="{0618BAC4-97C7-81F7-D08E-D8D43A2FF5CC}"/>
              </a:ext>
            </a:extLst>
          </p:cNvPr>
          <p:cNvSpPr>
            <a:spLocks noGrp="1"/>
          </p:cNvSpPr>
          <p:nvPr>
            <p:ph type="title"/>
          </p:nvPr>
        </p:nvSpPr>
        <p:spPr/>
        <p:txBody>
          <a:bodyPr/>
          <a:lstStyle/>
          <a:p>
            <a:r>
              <a:rPr lang="de-DE"/>
              <a:t>Zuständigkeiten definieren und Rollen festlegen</a:t>
            </a:r>
          </a:p>
        </p:txBody>
      </p:sp>
      <p:sp>
        <p:nvSpPr>
          <p:cNvPr id="7" name="Inhaltsplatzhalter 2">
            <a:extLst>
              <a:ext uri="{FF2B5EF4-FFF2-40B4-BE49-F238E27FC236}">
                <a16:creationId xmlns:a16="http://schemas.microsoft.com/office/drawing/2014/main" id="{C98B6418-65FC-3594-7BBB-8AB965A98B09}"/>
              </a:ext>
            </a:extLst>
          </p:cNvPr>
          <p:cNvSpPr>
            <a:spLocks noGrp="1"/>
          </p:cNvSpPr>
          <p:nvPr>
            <p:ph idx="1"/>
          </p:nvPr>
        </p:nvSpPr>
        <p:spPr>
          <a:xfrm>
            <a:off x="551384" y="1628776"/>
            <a:ext cx="11256616" cy="4697413"/>
          </a:xfrm>
        </p:spPr>
        <p:txBody>
          <a:bodyPr/>
          <a:lstStyle/>
          <a:p>
            <a:pPr marL="0" indent="0">
              <a:buNone/>
            </a:pPr>
            <a:r>
              <a:rPr lang="de-DE" dirty="0"/>
              <a:t>Für die Erstellung eines VSME-Nachhaltigkeitsberichts ist keine umfassende Projektstruktur notwendig – wohl aber klare Zuständigkeiten. Wichtig ist, dass die Geschäftsführung den Bericht unterstützt und die grundsätzliche Bedeutung von ESG-Themen anerkennt. Der personelle Aufwand ist deutlich geringer als bei der CSRD, lässt sich also gut mit bestehenden Rollen kombinieren.</a:t>
            </a:r>
          </a:p>
          <a:p>
            <a:pPr marL="0" indent="0">
              <a:buNone/>
            </a:pPr>
            <a:r>
              <a:rPr lang="de-DE" dirty="0"/>
              <a:t>In kleineren Unternehmen bietet es sich an, die Koordination bei einer bereits bestehenden Funktion anzusiedeln – z. B. bei der Umwelt-, Qualitäts- oder Compliance-Beauftragten Person. Diese übernimmt die Rolle der internen Koordinationsstelle: Sie sammelt Informationen, gibt Impulse und ist zentrale Anlaufstelle für beteiligte Fachbereiche wie Einkauf, Personal oder Controlling. Diese werden punktuell eingebunden und sind insb. für die Zulieferung von relevanten Daten zuständig.</a:t>
            </a:r>
          </a:p>
          <a:p>
            <a:pPr marL="0" indent="0">
              <a:buNone/>
            </a:pPr>
            <a:r>
              <a:rPr lang="de-DE" dirty="0"/>
              <a:t>Auch wenn keine enge Integration in den Lagebericht nötig ist, empfiehlt sich ein Austausch mit der Finanzabteilung – gerade beim Blick auf ESG-Kennzahlen oder Investorenanforderungen. Gemeinsam sollte ein realistischer Zeitplan erstellt werden und überlegt werden, welche Unternehmensbereiche zur Datenerhebung beitragen können.</a:t>
            </a:r>
          </a:p>
        </p:txBody>
      </p:sp>
      <p:sp>
        <p:nvSpPr>
          <p:cNvPr id="5" name="Foliennummernplatzhalter 4">
            <a:extLst>
              <a:ext uri="{FF2B5EF4-FFF2-40B4-BE49-F238E27FC236}">
                <a16:creationId xmlns:a16="http://schemas.microsoft.com/office/drawing/2014/main" id="{58887EEE-674B-C202-B5C1-4A42EDC77C0E}"/>
              </a:ext>
            </a:extLst>
          </p:cNvPr>
          <p:cNvSpPr>
            <a:spLocks noGrp="1"/>
          </p:cNvSpPr>
          <p:nvPr>
            <p:ph type="sldNum" sz="quarter" idx="4"/>
          </p:nvPr>
        </p:nvSpPr>
        <p:spPr/>
        <p:txBody>
          <a:bodyPr/>
          <a:lstStyle/>
          <a:p>
            <a:fld id="{894680D0-7A83-433A-9719-C4143F27F647}" type="slidenum">
              <a:rPr lang="de-DE" smtClean="0"/>
              <a:pPr/>
              <a:t>9</a:t>
            </a:fld>
            <a:endParaRPr lang="de-DE"/>
          </a:p>
        </p:txBody>
      </p:sp>
      <p:sp>
        <p:nvSpPr>
          <p:cNvPr id="6" name="Fußzeilenplatzhalter 3">
            <a:extLst>
              <a:ext uri="{FF2B5EF4-FFF2-40B4-BE49-F238E27FC236}">
                <a16:creationId xmlns:a16="http://schemas.microsoft.com/office/drawing/2014/main" id="{A386FCEA-9F83-BD39-F02F-222D21B57534}"/>
              </a:ext>
            </a:extLst>
          </p:cNvPr>
          <p:cNvSpPr>
            <a:spLocks noGrp="1"/>
          </p:cNvSpPr>
          <p:nvPr>
            <p:ph type="ftr"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000" b="1" i="0" u="none" strike="noStrike" kern="1200" cap="none" spc="0" normalizeH="0" baseline="0" noProof="0">
                <a:ln>
                  <a:noFill/>
                </a:ln>
                <a:solidFill>
                  <a:srgbClr val="3B687F"/>
                </a:solidFill>
                <a:effectLst/>
                <a:uLnTx/>
                <a:uFillTx/>
                <a:latin typeface="Arial" charset="0"/>
                <a:ea typeface="ＭＳ Ｐゴシック" charset="-128"/>
                <a:cs typeface="+mn-cs"/>
              </a:rPr>
              <a:t>Handlungshilfe VSME | © LfU | IZU Infozentrum UmweltWirtschaft in Kooperation mit den bayerischen IHKs | 2025</a:t>
            </a:r>
            <a:endParaRPr kumimoji="0" lang="de-DE" sz="1000" b="0" i="0" u="none" strike="noStrike" kern="1200" cap="none" spc="0" normalizeH="0" baseline="0" noProof="0">
              <a:ln>
                <a:noFill/>
              </a:ln>
              <a:solidFill>
                <a:srgbClr val="3B687F"/>
              </a:solidFill>
              <a:effectLst/>
              <a:uLnTx/>
              <a:uFillTx/>
              <a:latin typeface="Arial" charset="0"/>
              <a:ea typeface="ＭＳ Ｐゴシック" charset="-128"/>
              <a:cs typeface="+mn-cs"/>
            </a:endParaRPr>
          </a:p>
        </p:txBody>
      </p:sp>
      <p:sp>
        <p:nvSpPr>
          <p:cNvPr id="9" name="Sprechblase: rechteckig mit abgerundeten Ecken 8">
            <a:extLst>
              <a:ext uri="{FF2B5EF4-FFF2-40B4-BE49-F238E27FC236}">
                <a16:creationId xmlns:a16="http://schemas.microsoft.com/office/drawing/2014/main" id="{11225F29-FAD5-4153-E9E1-9A50131BED03}"/>
              </a:ext>
            </a:extLst>
          </p:cNvPr>
          <p:cNvSpPr/>
          <p:nvPr/>
        </p:nvSpPr>
        <p:spPr>
          <a:xfrm>
            <a:off x="551384" y="4365104"/>
            <a:ext cx="2736304" cy="1179172"/>
          </a:xfrm>
          <a:prstGeom prst="wedgeRoundRectCallout">
            <a:avLst>
              <a:gd name="adj1" fmla="val 87345"/>
              <a:gd name="adj2" fmla="val -6091"/>
              <a:gd name="adj3" fmla="val 16667"/>
            </a:avLst>
          </a:prstGeom>
          <a:solidFill>
            <a:srgbClr val="B0C2CB"/>
          </a:solidFill>
          <a:ln>
            <a:solidFill>
              <a:srgbClr val="B0C2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Für die VSME-Berichterstattung müssen verschiedene Bereiche im Unternehmen einbezogen werden, z.B. Geschäftsführung, Personal, Einkauf und Controlling. </a:t>
            </a:r>
            <a:endParaRPr kumimoji="0" lang="de-DE" sz="12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10" name="Sprechblase: rechteckig mit abgerundeten Ecken 3">
            <a:extLst>
              <a:ext uri="{FF2B5EF4-FFF2-40B4-BE49-F238E27FC236}">
                <a16:creationId xmlns:a16="http://schemas.microsoft.com/office/drawing/2014/main" id="{CEFD62CC-2139-8AA4-7C86-FBC1D7A280E8}"/>
              </a:ext>
            </a:extLst>
          </p:cNvPr>
          <p:cNvSpPr/>
          <p:nvPr/>
        </p:nvSpPr>
        <p:spPr>
          <a:xfrm>
            <a:off x="8267925" y="3809472"/>
            <a:ext cx="2952328" cy="892109"/>
          </a:xfrm>
          <a:prstGeom prst="wedgeRoundRectCallout">
            <a:avLst>
              <a:gd name="adj1" fmla="val -62311"/>
              <a:gd name="adj2" fmla="val 33129"/>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None/>
            </a:pPr>
            <a:r>
              <a:rPr lang="de-DE" sz="1200" b="1">
                <a:solidFill>
                  <a:schemeClr val="tx1"/>
                </a:solidFill>
              </a:rPr>
              <a:t>Tipp: </a:t>
            </a:r>
            <a:r>
              <a:rPr lang="de-DE" sz="1200">
                <a:solidFill>
                  <a:schemeClr val="tx1"/>
                </a:solidFill>
              </a:rPr>
              <a:t>Frühzeitig Zuständigkeiten klären und realistische Zeitfenster setzen – auch für Abstimmungen.</a:t>
            </a:r>
          </a:p>
        </p:txBody>
      </p:sp>
      <p:sp>
        <p:nvSpPr>
          <p:cNvPr id="3" name="Rechteck 2">
            <a:extLst>
              <a:ext uri="{FF2B5EF4-FFF2-40B4-BE49-F238E27FC236}">
                <a16:creationId xmlns:a16="http://schemas.microsoft.com/office/drawing/2014/main" id="{ED17BA6D-E194-49A7-30E1-56D8BAD77653}"/>
              </a:ext>
            </a:extLst>
          </p:cNvPr>
          <p:cNvSpPr/>
          <p:nvPr/>
        </p:nvSpPr>
        <p:spPr bwMode="auto">
          <a:xfrm>
            <a:off x="9150845" y="4990011"/>
            <a:ext cx="2651919" cy="1176628"/>
          </a:xfrm>
          <a:prstGeom prst="rect">
            <a:avLst/>
          </a:prstGeom>
          <a:solidFill>
            <a:srgbClr val="5E7D3F"/>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defRPr/>
            </a:pPr>
            <a:r>
              <a:rPr lang="de-DE" sz="1200">
                <a:solidFill>
                  <a:schemeClr val="bg1"/>
                </a:solidFill>
              </a:rPr>
              <a:t>Die ALUBAY Geschäftsführung beschließt, nach VSME zu berichten. Ein Projektteam unter der Leitung der QMB wird gebildet. Der grobe Zeitplan orientiert sich am Geschäftsjahr.</a:t>
            </a:r>
            <a:endParaRPr kumimoji="0" lang="de-DE" sz="1600" i="0" u="none" strike="noStrike" kern="1200" cap="none" spc="0" normalizeH="0" baseline="0" noProof="0">
              <a:ln>
                <a:noFill/>
              </a:ln>
              <a:solidFill>
                <a:schemeClr val="bg1"/>
              </a:solidFill>
              <a:effectLst/>
              <a:uLnTx/>
              <a:uFillTx/>
              <a:latin typeface="Arial" charset="0"/>
              <a:ea typeface="ＭＳ Ｐゴシック" charset="-128"/>
              <a:cs typeface="+mn-cs"/>
            </a:endParaRPr>
          </a:p>
        </p:txBody>
      </p:sp>
      <p:pic>
        <p:nvPicPr>
          <p:cNvPr id="11" name="Grafik 10" descr="Fabrik mit einfarbiger Füllung">
            <a:extLst>
              <a:ext uri="{FF2B5EF4-FFF2-40B4-BE49-F238E27FC236}">
                <a16:creationId xmlns:a16="http://schemas.microsoft.com/office/drawing/2014/main" id="{D19A0556-7F1E-EE21-C0D6-F7FAEBF7FBCA}"/>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rot="1299682">
            <a:off x="11449376" y="4808393"/>
            <a:ext cx="460862" cy="460862"/>
          </a:xfrm>
          <a:prstGeom prst="rect">
            <a:avLst/>
          </a:prstGeom>
        </p:spPr>
      </p:pic>
    </p:spTree>
    <p:extLst>
      <p:ext uri="{BB962C8B-B14F-4D97-AF65-F5344CB8AC3E}">
        <p14:creationId xmlns:p14="http://schemas.microsoft.com/office/powerpoint/2010/main" val="3175979380"/>
      </p:ext>
    </p:extLst>
  </p:cSld>
  <p:clrMapOvr>
    <a:masterClrMapping/>
  </p:clrMapOvr>
</p:sld>
</file>

<file path=ppt/theme/theme1.xml><?xml version="1.0" encoding="utf-8"?>
<a:theme xmlns:a="http://schemas.openxmlformats.org/drawingml/2006/main" name="LfU-Präsentation">
  <a:themeElements>
    <a:clrScheme name="Benutzerdefiniert 12">
      <a:dk1>
        <a:srgbClr val="000000"/>
      </a:dk1>
      <a:lt1>
        <a:srgbClr val="FFFFFF"/>
      </a:lt1>
      <a:dk2>
        <a:srgbClr val="000000"/>
      </a:dk2>
      <a:lt2>
        <a:srgbClr val="808080"/>
      </a:lt2>
      <a:accent1>
        <a:srgbClr val="3A667D"/>
      </a:accent1>
      <a:accent2>
        <a:srgbClr val="496C27"/>
      </a:accent2>
      <a:accent3>
        <a:srgbClr val="FFFFFF"/>
      </a:accent3>
      <a:accent4>
        <a:srgbClr val="000000"/>
      </a:accent4>
      <a:accent5>
        <a:srgbClr val="F6AE04"/>
      </a:accent5>
      <a:accent6>
        <a:srgbClr val="DDE5E9"/>
      </a:accent6>
      <a:hlink>
        <a:srgbClr val="3B687E"/>
      </a:hlink>
      <a:folHlink>
        <a:srgbClr val="E9A503"/>
      </a:folHlink>
    </a:clrScheme>
    <a:fontScheme name="LfU-Präsentation">
      <a:majorFont>
        <a:latin typeface="Arial"/>
        <a:ea typeface="ＭＳ Ｐゴシック"/>
        <a:cs typeface=""/>
      </a:majorFont>
      <a:minorFont>
        <a:latin typeface="Arial"/>
        <a:ea typeface="ＭＳ Ｐゴシック"/>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Arial" charset="0"/>
            <a:ea typeface="ＭＳ Ｐゴシック" charset="-128"/>
          </a:defRPr>
        </a:defPPr>
      </a:lstStyle>
    </a:lnDef>
    <a:txDef>
      <a:spPr>
        <a:noFill/>
      </a:spPr>
      <a:bodyPr wrap="square" rtlCol="0">
        <a:spAutoFit/>
      </a:bodyPr>
      <a:lstStyle>
        <a:defPPr algn="l">
          <a:defRPr sz="2000" dirty="0"/>
        </a:defPPr>
      </a:lstStyle>
    </a:txDef>
  </a:objectDefaults>
  <a:extraClrSchemeLst>
    <a:extraClrScheme>
      <a:clrScheme name="LfU-Prä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fU-Prä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fU-Prä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fU-Prä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fU-Prä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fU-Prä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fU-Prä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fU-Prä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fU-Prä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fU-Prä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fU-Prä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fU-Prä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Lawinenwarnzentrale_dienst_16_9.pptx" id="{0AC450CD-F02D-434D-908C-5D5A79A4D0F8}" vid="{B7FEDB61-E09F-45B8-ABCD-FFC67232C4EE}"/>
    </a:ext>
  </a:ext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7897AB813EF5244F97FC05CB86947EAB" ma:contentTypeVersion="19" ma:contentTypeDescription="Ein neues Dokument erstellen." ma:contentTypeScope="" ma:versionID="1a351cf0510bd109582661009032319d">
  <xsd:schema xmlns:xsd="http://www.w3.org/2001/XMLSchema" xmlns:xs="http://www.w3.org/2001/XMLSchema" xmlns:p="http://schemas.microsoft.com/office/2006/metadata/properties" xmlns:ns2="c7463ade-70b8-4ddf-ab64-cb1732eb7393" xmlns:ns3="01e7c8f6-8105-4285-88c0-39411fce2954" targetNamespace="http://schemas.microsoft.com/office/2006/metadata/properties" ma:root="true" ma:fieldsID="5a96ced6c65dc48b3312c0706b761f90" ns2:_="" ns3:_="">
    <xsd:import namespace="c7463ade-70b8-4ddf-ab64-cb1732eb7393"/>
    <xsd:import namespace="01e7c8f6-8105-4285-88c0-39411fce295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463ade-70b8-4ddf-ab64-cb1732eb73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ildmarkierungen" ma:readOnly="false" ma:fieldId="{5cf76f15-5ced-4ddc-b409-7134ff3c332f}" ma:taxonomyMulti="true" ma:sspId="0ec003b5-4deb-4331-b34b-490949be2e9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1e7c8f6-8105-4285-88c0-39411fce2954" elementFormDefault="qualified">
    <xsd:import namespace="http://schemas.microsoft.com/office/2006/documentManagement/types"/>
    <xsd:import namespace="http://schemas.microsoft.com/office/infopath/2007/PartnerControls"/>
    <xsd:element name="SharedWithUsers" ma:index="17"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Freigegeben für - Details" ma:internalName="SharedWithDetails" ma:readOnly="true">
      <xsd:simpleType>
        <xsd:restriction base="dms:Note">
          <xsd:maxLength value="255"/>
        </xsd:restriction>
      </xsd:simpleType>
    </xsd:element>
    <xsd:element name="TaxCatchAll" ma:index="23" nillable="true" ma:displayName="Taxonomy Catch All Column" ma:hidden="true" ma:list="{ea9ffa1f-0ca4-410d-b935-088672d852b6}" ma:internalName="TaxCatchAll" ma:showField="CatchAllData" ma:web="01e7c8f6-8105-4285-88c0-39411fce295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1e7c8f6-8105-4285-88c0-39411fce2954" xsi:nil="true"/>
    <lcf76f155ced4ddcb4097134ff3c332f xmlns="c7463ade-70b8-4ddf-ab64-cb1732eb739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77986EE-878E-43EE-9C3D-73DC8A83273E}">
  <ds:schemaRefs>
    <ds:schemaRef ds:uri="01e7c8f6-8105-4285-88c0-39411fce2954"/>
    <ds:schemaRef ds:uri="c7463ade-70b8-4ddf-ab64-cb1732eb739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F3D6C0F-D6F4-4EED-884B-E3AFA8072098}">
  <ds:schemaRefs>
    <ds:schemaRef ds:uri="http://schemas.microsoft.com/sharepoint/v3/contenttype/forms"/>
  </ds:schemaRefs>
</ds:datastoreItem>
</file>

<file path=customXml/itemProps3.xml><?xml version="1.0" encoding="utf-8"?>
<ds:datastoreItem xmlns:ds="http://schemas.openxmlformats.org/officeDocument/2006/customXml" ds:itemID="{43DB00AB-646A-44DE-9499-E30A37F21A45}">
  <ds:schemaRefs>
    <ds:schemaRef ds:uri="http://purl.org/dc/dcmitype/"/>
    <ds:schemaRef ds:uri="c7463ade-70b8-4ddf-ab64-cb1732eb7393"/>
    <ds:schemaRef ds:uri="01e7c8f6-8105-4285-88c0-39411fce2954"/>
    <ds:schemaRef ds:uri="http://schemas.microsoft.com/office/infopath/2007/PartnerControls"/>
    <ds:schemaRef ds:uri="http://schemas.openxmlformats.org/package/2006/metadata/core-properties"/>
    <ds:schemaRef ds:uri="http://purl.org/dc/terms/"/>
    <ds:schemaRef ds:uri="http://schemas.microsoft.com/office/2006/documentManagement/types"/>
    <ds:schemaRef ds:uri="http://schemas.microsoft.com/office/2006/metadata/properties"/>
    <ds:schemaRef ds:uri="http://www.w3.org/XML/1998/namespace"/>
    <ds:schemaRef ds:uri="http://purl.org/dc/elements/1.1/"/>
  </ds:schemaRefs>
</ds:datastoreItem>
</file>

<file path=docMetadata/LabelInfo.xml><?xml version="1.0" encoding="utf-8"?>
<clbl:labelList xmlns:clbl="http://schemas.microsoft.com/office/2020/mipLabelMetadata">
  <clbl:label id="{ae434e2b-6fb6-4857-b481-761902932f44}" enabled="0" method="" siteId="{ae434e2b-6fb6-4857-b481-761902932f44}" removed="1"/>
</clbl:labelList>
</file>

<file path=docProps/app.xml><?xml version="1.0" encoding="utf-8"?>
<Properties xmlns="http://schemas.openxmlformats.org/officeDocument/2006/extended-properties" xmlns:vt="http://schemas.openxmlformats.org/officeDocument/2006/docPropsVTypes">
  <Template>LfU-Lawinenwarnzentrale_16_9</Template>
  <TotalTime>0</TotalTime>
  <Words>5593</Words>
  <Application>Microsoft Office PowerPoint</Application>
  <PresentationFormat>Breitbild</PresentationFormat>
  <Paragraphs>482</Paragraphs>
  <Slides>20</Slides>
  <Notes>18</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20</vt:i4>
      </vt:variant>
    </vt:vector>
  </HeadingPairs>
  <TitlesOfParts>
    <vt:vector size="28" baseType="lpstr">
      <vt:lpstr>ＭＳ Ｐゴシック</vt:lpstr>
      <vt:lpstr>Aptos</vt:lpstr>
      <vt:lpstr>Arial</vt:lpstr>
      <vt:lpstr>Courier New</vt:lpstr>
      <vt:lpstr>Poppins</vt:lpstr>
      <vt:lpstr>Times New Roman</vt:lpstr>
      <vt:lpstr>Wingdings</vt:lpstr>
      <vt:lpstr>LfU-Präsentation</vt:lpstr>
      <vt:lpstr>PowerPoint-Präsentation</vt:lpstr>
      <vt:lpstr>Handlungshilfe „5 Schritte zum VSME-Bericht“</vt:lpstr>
      <vt:lpstr>Hintergründe</vt:lpstr>
      <vt:lpstr>Warum der VSME ein guter Einstieg in das ESG-Reporting ist</vt:lpstr>
      <vt:lpstr>5 Schritte zum VSME-Bericht</vt:lpstr>
      <vt:lpstr>Wissensaufbau, Definition der Berichtsziele &amp; -grenzen</vt:lpstr>
      <vt:lpstr>Der modulare Aufbau des VSME</vt:lpstr>
      <vt:lpstr>PowerPoint-Präsentation</vt:lpstr>
      <vt:lpstr>Zuständigkeiten definieren und Rollen festlegen</vt:lpstr>
      <vt:lpstr>Identifikation der relevanten Offenlegungen </vt:lpstr>
      <vt:lpstr>Identifikation der relevanten Offenlegungen </vt:lpstr>
      <vt:lpstr>PowerPoint-Präsentation</vt:lpstr>
      <vt:lpstr>PowerPoint-Präsentation</vt:lpstr>
      <vt:lpstr>Daten sammeln &amp; Informationen zusammentragen</vt:lpstr>
      <vt:lpstr>Systematische Datenerfassung – Beispiel Emissionen </vt:lpstr>
      <vt:lpstr>Berichterstattung nach VSME</vt:lpstr>
      <vt:lpstr>Nachhaltigkeitskommunikation</vt:lpstr>
      <vt:lpstr>Glaubwürdig kommunizieren</vt:lpstr>
      <vt:lpstr>Übersicht der Ressourcen</vt:lpstr>
      <vt:lpstr>PowerPoint-Präsentation</vt:lpstr>
    </vt:vector>
  </TitlesOfParts>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Handlungshilfe: 10 Schritte zur CSRD – Der grüne Faden zur Nachhaltigkeitsberichterstattung</dc:title>
  <dc:subject>Nachhaltigkeitsberichterstattung, Nachhaltigkeitsmanagement, CSRD</dc:subject>
  <dc:creator>Infozentrum UmweltWirtschaft (IZU) in Kooperation mit dem BIHK e.V.</dc:creator>
  <cp:lastModifiedBy>Bayerle, Ronja (LfU)</cp:lastModifiedBy>
  <cp:revision>17</cp:revision>
  <dcterms:created xsi:type="dcterms:W3CDTF">2021-06-10T13:04:53Z</dcterms:created>
  <dcterms:modified xsi:type="dcterms:W3CDTF">2025-06-12T10:46:02Z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0x0101007897AB813EF5244F97FC05CB86947EAB</vt:lpwstr>
  </property>
  <property fmtid="{D5CDD505-2E9C-101B-9397-08002B2CF9AE}" pid="3" name="MediaServiceImageTags">
    <vt:lpwstr/>
  </property>
</Properties>
</file>