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48" r:id="rId1"/>
    <p:sldMasterId id="2147483660" r:id="rId2"/>
  </p:sldMasterIdLst>
  <p:notesMasterIdLst>
    <p:notesMasterId r:id="rId57"/>
  </p:notesMasterIdLst>
  <p:handoutMasterIdLst>
    <p:handoutMasterId r:id="rId58"/>
  </p:handoutMasterIdLst>
  <p:sldIdLst>
    <p:sldId id="2145706372" r:id="rId3"/>
    <p:sldId id="2145706342" r:id="rId4"/>
    <p:sldId id="2145706354" r:id="rId5"/>
    <p:sldId id="2145706174" r:id="rId6"/>
    <p:sldId id="288" r:id="rId7"/>
    <p:sldId id="2145706288" r:id="rId8"/>
    <p:sldId id="2145706250" r:id="rId9"/>
    <p:sldId id="2145706256" r:id="rId10"/>
    <p:sldId id="2145706329" r:id="rId11"/>
    <p:sldId id="2145706307" r:id="rId12"/>
    <p:sldId id="2145706286" r:id="rId13"/>
    <p:sldId id="2145706289" r:id="rId14"/>
    <p:sldId id="2145706169" r:id="rId15"/>
    <p:sldId id="2145706309" r:id="rId16"/>
    <p:sldId id="2145706363" r:id="rId17"/>
    <p:sldId id="2145706308" r:id="rId18"/>
    <p:sldId id="2145706220" r:id="rId19"/>
    <p:sldId id="2145706186" r:id="rId20"/>
    <p:sldId id="2145706187" r:id="rId21"/>
    <p:sldId id="2145706188" r:id="rId22"/>
    <p:sldId id="2145706290" r:id="rId23"/>
    <p:sldId id="2145706343" r:id="rId24"/>
    <p:sldId id="2145706204" r:id="rId25"/>
    <p:sldId id="2145706189" r:id="rId26"/>
    <p:sldId id="2145706345" r:id="rId27"/>
    <p:sldId id="2145706303" r:id="rId28"/>
    <p:sldId id="2145706315" r:id="rId29"/>
    <p:sldId id="2145706206" r:id="rId30"/>
    <p:sldId id="2145706366" r:id="rId31"/>
    <p:sldId id="2145706297" r:id="rId32"/>
    <p:sldId id="2145706195" r:id="rId33"/>
    <p:sldId id="2145706298" r:id="rId34"/>
    <p:sldId id="2145706300" r:id="rId35"/>
    <p:sldId id="2145706355" r:id="rId36"/>
    <p:sldId id="2145706336" r:id="rId37"/>
    <p:sldId id="2145706305" r:id="rId38"/>
    <p:sldId id="2145706279" r:id="rId39"/>
    <p:sldId id="2145706194" r:id="rId40"/>
    <p:sldId id="2145706248" r:id="rId41"/>
    <p:sldId id="2145706292" r:id="rId42"/>
    <p:sldId id="2145706349" r:id="rId43"/>
    <p:sldId id="2145706362" r:id="rId44"/>
    <p:sldId id="2145706351" r:id="rId45"/>
    <p:sldId id="2145706353" r:id="rId46"/>
    <p:sldId id="2145706360" r:id="rId47"/>
    <p:sldId id="2145706235" r:id="rId48"/>
    <p:sldId id="2145706367" r:id="rId49"/>
    <p:sldId id="2145706299" r:id="rId50"/>
    <p:sldId id="2145706356" r:id="rId51"/>
    <p:sldId id="2145706327" r:id="rId52"/>
    <p:sldId id="308" r:id="rId53"/>
    <p:sldId id="2145706153" r:id="rId54"/>
    <p:sldId id="2145706371" r:id="rId55"/>
    <p:sldId id="2145706369" r:id="rId56"/>
  </p:sldIdLst>
  <p:sldSz cx="12192000" cy="6858000"/>
  <p:notesSz cx="6794500" cy="9931400"/>
  <p:defaultTex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Default section" id="{1450FA7A-BEA1-3642-9307-2CA33AD955FC}">
          <p14:sldIdLst>
            <p14:sldId id="2145706372"/>
          </p14:sldIdLst>
        </p14:section>
        <p14:section name="Background, goals &amp; content" id="{24620839-F092-8841-A599-94451EED4578}">
          <p14:sldIdLst>
            <p14:sldId id="2145706342"/>
            <p14:sldId id="2145706354"/>
            <p14:sldId id="2145706174"/>
            <p14:sldId id="288"/>
          </p14:sldIdLst>
        </p14:section>
        <p14:section name="1.1 Sustainability requirements" id="{1EC54EF1-E620-A146-AEF4-E4C145669DFB}">
          <p14:sldIdLst>
            <p14:sldId id="2145706288"/>
            <p14:sldId id="2145706250"/>
            <p14:sldId id="2145706256"/>
            <p14:sldId id="2145706329"/>
            <p14:sldId id="2145706307"/>
            <p14:sldId id="2145706286"/>
          </p14:sldIdLst>
        </p14:section>
        <p14:section name="1.2 Role of procurement in sustainability" id="{CD0B77FA-8D23-7641-B4EC-E4476A927EA9}">
          <p14:sldIdLst>
            <p14:sldId id="2145706289"/>
            <p14:sldId id="2145706169"/>
            <p14:sldId id="2145706309"/>
            <p14:sldId id="2145706363"/>
            <p14:sldId id="2145706308"/>
            <p14:sldId id="2145706220"/>
            <p14:sldId id="2145706186"/>
            <p14:sldId id="2145706187"/>
            <p14:sldId id="2145706188"/>
          </p14:sldIdLst>
        </p14:section>
        <p14:section name="2.1 Sustainability in procurement" id="{1F35966E-7FCA-3B4F-BD4B-276CA358190C}">
          <p14:sldIdLst>
            <p14:sldId id="2145706290"/>
            <p14:sldId id="2145706343"/>
            <p14:sldId id="2145706204"/>
            <p14:sldId id="2145706189"/>
            <p14:sldId id="2145706345"/>
            <p14:sldId id="2145706303"/>
            <p14:sldId id="2145706315"/>
            <p14:sldId id="2145706206"/>
            <p14:sldId id="2145706366"/>
            <p14:sldId id="2145706297"/>
            <p14:sldId id="2145706195"/>
          </p14:sldIdLst>
        </p14:section>
        <p14:section name="2.2 Methods, standards, tools" id="{33C7E8BC-CE48-5943-BE48-0644627E6BD4}">
          <p14:sldIdLst>
            <p14:sldId id="2145706298"/>
            <p14:sldId id="2145706300"/>
            <p14:sldId id="2145706355"/>
            <p14:sldId id="2145706336"/>
            <p14:sldId id="2145706305"/>
            <p14:sldId id="2145706279"/>
            <p14:sldId id="2145706194"/>
            <p14:sldId id="2145706248"/>
          </p14:sldIdLst>
        </p14:section>
        <p14:section name="3.1 Practical application" id="{7D26566F-C7C9-9A42-B1E8-4B0CB108065A}">
          <p14:sldIdLst>
            <p14:sldId id="2145706292"/>
            <p14:sldId id="2145706349"/>
            <p14:sldId id="2145706362"/>
            <p14:sldId id="2145706351"/>
            <p14:sldId id="2145706353"/>
            <p14:sldId id="2145706360"/>
            <p14:sldId id="2145706235"/>
            <p14:sldId id="2145706367"/>
          </p14:sldIdLst>
        </p14:section>
        <p14:section name="3.2 Networking" id="{F781E305-F8B7-BF49-8020-B86A2210579B}">
          <p14:sldIdLst>
            <p14:sldId id="2145706299"/>
            <p14:sldId id="2145706356"/>
            <p14:sldId id="2145706327"/>
          </p14:sldIdLst>
        </p14:section>
        <p14:section name="Legal Notice" id="{25808CA8-93C8-6941-9032-B22FE149B304}">
          <p14:sldIdLst>
            <p14:sldId id="308"/>
          </p14:sldIdLst>
        </p14:section>
        <p14:section name="Sources" id="{26F182BC-702D-7440-BA1A-ECC4AAF3326C}">
          <p14:sldIdLst>
            <p14:sldId id="2145706153"/>
            <p14:sldId id="2145706371"/>
            <p14:sldId id="2145706369"/>
          </p14:sldIdLst>
        </p14:section>
      </p14:sectionLst>
    </p:ext>
    <p:ext uri="{EFAFB233-063F-42B5-8137-9DF3F51BA10A}">
      <p15:sldGuideLst xmlns:p15="http://schemas.microsoft.com/office/powerpoint/2012/main">
        <p15:guide id="1" orient="horz" pos="1003" userDrawn="1">
          <p15:clr>
            <a:srgbClr val="A4A3A4"/>
          </p15:clr>
        </p15:guide>
        <p15:guide id="2" pos="279" userDrawn="1">
          <p15:clr>
            <a:srgbClr val="A4A3A4"/>
          </p15:clr>
        </p15:guide>
        <p15:guide id="3" pos="3863" userDrawn="1">
          <p15:clr>
            <a:srgbClr val="A4A3A4"/>
          </p15:clr>
        </p15:guide>
        <p15:guide id="4" pos="7469" userDrawn="1">
          <p15:clr>
            <a:srgbClr val="A4A3A4"/>
          </p15:clr>
        </p15:guide>
        <p15:guide id="5" pos="325" userDrawn="1">
          <p15:clr>
            <a:srgbClr val="A4A3A4"/>
          </p15:clr>
        </p15:guide>
        <p15:guide id="7" orient="horz" pos="890" userDrawn="1">
          <p15:clr>
            <a:srgbClr val="A4A3A4"/>
          </p15:clr>
        </p15:guide>
        <p15:guide id="8" orient="horz" pos="618" userDrawn="1">
          <p15:clr>
            <a:srgbClr val="A4A3A4"/>
          </p15:clr>
        </p15:guide>
        <p15:guide id="10" orient="horz" pos="1434" userDrawn="1">
          <p15:clr>
            <a:srgbClr val="A4A3A4"/>
          </p15:clr>
        </p15:guide>
        <p15:guide id="11" orient="horz" pos="3997" userDrawn="1">
          <p15:clr>
            <a:srgbClr val="A4A3A4"/>
          </p15:clr>
        </p15:guide>
        <p15:guide id="12" orient="horz" pos="2591" userDrawn="1">
          <p15:clr>
            <a:srgbClr val="A4A3A4"/>
          </p15:clr>
        </p15:guide>
        <p15:guide id="13" orient="horz"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B687F"/>
    <a:srgbClr val="F9AA00"/>
    <a:srgbClr val="BBE0E3"/>
    <a:srgbClr val="DFF1F3"/>
    <a:srgbClr val="3C8C94"/>
    <a:srgbClr val="3F9197"/>
    <a:srgbClr val="285E62"/>
    <a:srgbClr val="595959"/>
    <a:srgbClr val="DEF1F2"/>
    <a:srgbClr val="526E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0"/>
    <p:restoredTop sz="96170"/>
  </p:normalViewPr>
  <p:slideViewPr>
    <p:cSldViewPr snapToGrid="0" snapToObjects="1" showGuides="1">
      <p:cViewPr varScale="1">
        <p:scale>
          <a:sx n="83" d="100"/>
          <a:sy n="83" d="100"/>
        </p:scale>
        <p:origin x="648" y="82"/>
      </p:cViewPr>
      <p:guideLst>
        <p:guide orient="horz" pos="1003"/>
        <p:guide pos="279"/>
        <p:guide pos="3863"/>
        <p:guide pos="7469"/>
        <p:guide pos="325"/>
        <p:guide orient="horz" pos="890"/>
        <p:guide orient="horz" pos="618"/>
        <p:guide orient="horz" pos="1434"/>
        <p:guide orient="horz" pos="3997"/>
        <p:guide orient="horz" pos="2591"/>
        <p:guide orient="horz"/>
      </p:guideLst>
    </p:cSldViewPr>
  </p:slideViewPr>
  <p:notesTextViewPr>
    <p:cViewPr>
      <p:scale>
        <a:sx n="1" d="1"/>
        <a:sy n="1" d="1"/>
      </p:scale>
      <p:origin x="0" y="0"/>
    </p:cViewPr>
  </p:notesTextViewPr>
  <p:notesViewPr>
    <p:cSldViewPr snapToGrid="0" snapToObjects="1" showGuides="1">
      <p:cViewPr varScale="1">
        <p:scale>
          <a:sx n="66" d="100"/>
          <a:sy n="66" d="100"/>
        </p:scale>
        <p:origin x="0" y="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c:v>
                </c:pt>
              </c:strCache>
            </c:strRef>
          </c:tx>
          <c:spPr>
            <a:solidFill>
              <a:srgbClr val="F9AA0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Tabelle1!$A$2:$A$8</c:f>
              <c:strCache>
                <c:ptCount val="7"/>
                <c:pt idx="0">
                  <c:v>Verbessertes Ranking durch nachhaltige Finanzindizes</c:v>
                </c:pt>
                <c:pt idx="1">
                  <c:v>Erhöhte Mitarbeiterbindung und Akquistion von Talenten</c:v>
                </c:pt>
                <c:pt idx="2">
                  <c:v>Zuverlässigere Lieferantenbeziehungen, erhöhte Qualität und Einsparungen </c:v>
                </c:pt>
                <c:pt idx="3">
                  <c:v>Neue innovative und nachhaltige Produkte und Dienstleistungen</c:v>
                </c:pt>
                <c:pt idx="4">
                  <c:v>Steigende Umsätze aufgrund verbesserter Reputation</c:v>
                </c:pt>
                <c:pt idx="5">
                  <c:v>Abschwächung der Risiken</c:v>
                </c:pt>
                <c:pt idx="6">
                  <c:v>Kosteneinsparung</c:v>
                </c:pt>
              </c:strCache>
            </c:strRef>
          </c:cat>
          <c:val>
            <c:numRef>
              <c:f>Tabelle1!$B$2:$B$8</c:f>
              <c:numCache>
                <c:formatCode>0%</c:formatCode>
                <c:ptCount val="7"/>
                <c:pt idx="0">
                  <c:v>0.19</c:v>
                </c:pt>
                <c:pt idx="1">
                  <c:v>0.18</c:v>
                </c:pt>
                <c:pt idx="2">
                  <c:v>0.24</c:v>
                </c:pt>
                <c:pt idx="3">
                  <c:v>0.25</c:v>
                </c:pt>
                <c:pt idx="4">
                  <c:v>0.24</c:v>
                </c:pt>
                <c:pt idx="5">
                  <c:v>0.57999999999999996</c:v>
                </c:pt>
                <c:pt idx="6">
                  <c:v>0.3</c:v>
                </c:pt>
              </c:numCache>
            </c:numRef>
          </c:val>
          <c:extLst>
            <c:ext xmlns:c16="http://schemas.microsoft.com/office/drawing/2014/chart" uri="{C3380CC4-5D6E-409C-BE32-E72D297353CC}">
              <c16:uniqueId val="{00000000-AB85-794F-8528-8EF617B5B4A8}"/>
            </c:ext>
          </c:extLst>
        </c:ser>
        <c:dLbls>
          <c:showLegendKey val="0"/>
          <c:showVal val="1"/>
          <c:showCatName val="0"/>
          <c:showSerName val="0"/>
          <c:showPercent val="0"/>
          <c:showBubbleSize val="0"/>
        </c:dLbls>
        <c:gapWidth val="150"/>
        <c:overlap val="-25"/>
        <c:axId val="1941884047"/>
        <c:axId val="1310287343"/>
      </c:barChart>
      <c:catAx>
        <c:axId val="1941884047"/>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10287343"/>
        <c:crosses val="autoZero"/>
        <c:auto val="1"/>
        <c:lblAlgn val="ctr"/>
        <c:lblOffset val="100"/>
        <c:noMultiLvlLbl val="0"/>
      </c:catAx>
      <c:valAx>
        <c:axId val="1310287343"/>
        <c:scaling>
          <c:orientation val="minMax"/>
        </c:scaling>
        <c:delete val="1"/>
        <c:axPos val="b"/>
        <c:numFmt formatCode="0%" sourceLinked="1"/>
        <c:majorTickMark val="none"/>
        <c:minorTickMark val="none"/>
        <c:tickLblPos val="nextTo"/>
        <c:crossAx val="1941884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2013</c:v>
                </c:pt>
              </c:strCache>
            </c:strRef>
          </c:tx>
          <c:spPr>
            <a:solidFill>
              <a:srgbClr val="F9AA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Kategorie-/Länderrisikobewertungsmodell</c:v>
                </c:pt>
                <c:pt idx="1">
                  <c:v>Fragebogen zur Lieferantenselbstbewertung</c:v>
                </c:pt>
                <c:pt idx="2">
                  <c:v>Lieferantenauditprogramm und Korrekturmaßnahmenplan</c:v>
                </c:pt>
                <c:pt idx="3">
                  <c:v>Gesamtkostenmodelle einschließlich nachhaltiger Entwicklungskriterien</c:v>
                </c:pt>
                <c:pt idx="4">
                  <c:v>Lieferanten-Nachhaltigkeitsdatenbank und Scorecards von Drittanbietern</c:v>
                </c:pt>
              </c:strCache>
            </c:strRef>
          </c:cat>
          <c:val>
            <c:numRef>
              <c:f>Tabelle1!$B$2:$B$6</c:f>
              <c:numCache>
                <c:formatCode>0%</c:formatCode>
                <c:ptCount val="5"/>
                <c:pt idx="0">
                  <c:v>0.56999999999999995</c:v>
                </c:pt>
                <c:pt idx="1">
                  <c:v>0.62</c:v>
                </c:pt>
                <c:pt idx="2">
                  <c:v>0.55000000000000004</c:v>
                </c:pt>
                <c:pt idx="3">
                  <c:v>0.2</c:v>
                </c:pt>
                <c:pt idx="4">
                  <c:v>0.44</c:v>
                </c:pt>
              </c:numCache>
            </c:numRef>
          </c:val>
          <c:extLst>
            <c:ext xmlns:c16="http://schemas.microsoft.com/office/drawing/2014/chart" uri="{C3380CC4-5D6E-409C-BE32-E72D297353CC}">
              <c16:uniqueId val="{00000000-6FBE-E649-B5A6-F6AB0ACEB00D}"/>
            </c:ext>
          </c:extLst>
        </c:ser>
        <c:ser>
          <c:idx val="1"/>
          <c:order val="1"/>
          <c:tx>
            <c:strRef>
              <c:f>Tabelle1!$C$1</c:f>
              <c:strCache>
                <c:ptCount val="1"/>
                <c:pt idx="0">
                  <c:v>2017</c:v>
                </c:pt>
              </c:strCache>
            </c:strRef>
          </c:tx>
          <c:spPr>
            <a:solidFill>
              <a:srgbClr val="3B687F">
                <a:alpha val="69804"/>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Kategorie-/Länderrisikobewertungsmodell</c:v>
                </c:pt>
                <c:pt idx="1">
                  <c:v>Fragebogen zur Lieferantenselbstbewertung</c:v>
                </c:pt>
                <c:pt idx="2">
                  <c:v>Lieferantenauditprogramm und Korrekturmaßnahmenplan</c:v>
                </c:pt>
                <c:pt idx="3">
                  <c:v>Gesamtkostenmodelle einschließlich nachhaltiger Entwicklungskriterien</c:v>
                </c:pt>
                <c:pt idx="4">
                  <c:v>Lieferanten-Nachhaltigkeitsdatenbank und Scorecards von Drittanbietern</c:v>
                </c:pt>
              </c:strCache>
            </c:strRef>
          </c:cat>
          <c:val>
            <c:numRef>
              <c:f>Tabelle1!$C$2:$C$6</c:f>
              <c:numCache>
                <c:formatCode>0%</c:formatCode>
                <c:ptCount val="5"/>
                <c:pt idx="0">
                  <c:v>0.65</c:v>
                </c:pt>
                <c:pt idx="1">
                  <c:v>0.56999999999999995</c:v>
                </c:pt>
                <c:pt idx="2">
                  <c:v>0.63</c:v>
                </c:pt>
                <c:pt idx="3">
                  <c:v>0.22</c:v>
                </c:pt>
                <c:pt idx="4">
                  <c:v>0.47</c:v>
                </c:pt>
              </c:numCache>
            </c:numRef>
          </c:val>
          <c:extLst>
            <c:ext xmlns:c16="http://schemas.microsoft.com/office/drawing/2014/chart" uri="{C3380CC4-5D6E-409C-BE32-E72D297353CC}">
              <c16:uniqueId val="{00000001-6FBE-E649-B5A6-F6AB0ACEB00D}"/>
            </c:ext>
          </c:extLst>
        </c:ser>
        <c:ser>
          <c:idx val="2"/>
          <c:order val="2"/>
          <c:tx>
            <c:strRef>
              <c:f>Tabelle1!$D$1</c:f>
              <c:strCache>
                <c:ptCount val="1"/>
                <c:pt idx="0">
                  <c:v>2019</c:v>
                </c:pt>
              </c:strCache>
            </c:strRef>
          </c:tx>
          <c:spPr>
            <a:solidFill>
              <a:srgbClr val="3B68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Kategorie-/Länderrisikobewertungsmodell</c:v>
                </c:pt>
                <c:pt idx="1">
                  <c:v>Fragebogen zur Lieferantenselbstbewertung</c:v>
                </c:pt>
                <c:pt idx="2">
                  <c:v>Lieferantenauditprogramm und Korrekturmaßnahmenplan</c:v>
                </c:pt>
                <c:pt idx="3">
                  <c:v>Gesamtkostenmodelle einschließlich nachhaltiger Entwicklungskriterien</c:v>
                </c:pt>
                <c:pt idx="4">
                  <c:v>Lieferanten-Nachhaltigkeitsdatenbank und Scorecards von Drittanbietern</c:v>
                </c:pt>
              </c:strCache>
            </c:strRef>
          </c:cat>
          <c:val>
            <c:numRef>
              <c:f>Tabelle1!$D$2:$D$6</c:f>
              <c:numCache>
                <c:formatCode>0%</c:formatCode>
                <c:ptCount val="5"/>
                <c:pt idx="0">
                  <c:v>0.38</c:v>
                </c:pt>
                <c:pt idx="1">
                  <c:v>0.47</c:v>
                </c:pt>
                <c:pt idx="2">
                  <c:v>0.38</c:v>
                </c:pt>
                <c:pt idx="3">
                  <c:v>0.11</c:v>
                </c:pt>
                <c:pt idx="4">
                  <c:v>0.25</c:v>
                </c:pt>
              </c:numCache>
            </c:numRef>
          </c:val>
          <c:extLst>
            <c:ext xmlns:c16="http://schemas.microsoft.com/office/drawing/2014/chart" uri="{C3380CC4-5D6E-409C-BE32-E72D297353CC}">
              <c16:uniqueId val="{00000002-6FBE-E649-B5A6-F6AB0ACEB00D}"/>
            </c:ext>
          </c:extLst>
        </c:ser>
        <c:dLbls>
          <c:showLegendKey val="0"/>
          <c:showVal val="1"/>
          <c:showCatName val="0"/>
          <c:showSerName val="0"/>
          <c:showPercent val="0"/>
          <c:showBubbleSize val="0"/>
        </c:dLbls>
        <c:gapWidth val="150"/>
        <c:overlap val="-25"/>
        <c:axId val="1308128527"/>
        <c:axId val="1308388671"/>
      </c:barChart>
      <c:catAx>
        <c:axId val="13081285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08388671"/>
        <c:crosses val="autoZero"/>
        <c:auto val="1"/>
        <c:lblAlgn val="ctr"/>
        <c:lblOffset val="100"/>
        <c:noMultiLvlLbl val="0"/>
      </c:catAx>
      <c:valAx>
        <c:axId val="1308388671"/>
        <c:scaling>
          <c:orientation val="minMax"/>
        </c:scaling>
        <c:delete val="1"/>
        <c:axPos val="b"/>
        <c:numFmt formatCode="0%" sourceLinked="1"/>
        <c:majorTickMark val="none"/>
        <c:minorTickMark val="none"/>
        <c:tickLblPos val="nextTo"/>
        <c:crossAx val="1308128527"/>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4813"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de-DE"/>
          </a:p>
        </p:txBody>
      </p:sp>
      <p:sp>
        <p:nvSpPr>
          <p:cNvPr id="23555" name="Rectangle 3"/>
          <p:cNvSpPr>
            <a:spLocks noGrp="1" noChangeArrowheads="1"/>
          </p:cNvSpPr>
          <p:nvPr>
            <p:ph type="dt" sz="quarter" idx="1"/>
          </p:nvPr>
        </p:nvSpPr>
        <p:spPr bwMode="auto">
          <a:xfrm>
            <a:off x="3849688" y="0"/>
            <a:ext cx="2944812"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23556" name="Rectangle 4"/>
          <p:cNvSpPr>
            <a:spLocks noGrp="1" noChangeArrowheads="1"/>
          </p:cNvSpPr>
          <p:nvPr>
            <p:ph type="ftr" sz="quarter" idx="2"/>
          </p:nvPr>
        </p:nvSpPr>
        <p:spPr bwMode="auto">
          <a:xfrm>
            <a:off x="0" y="9434513"/>
            <a:ext cx="2944813"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de-DE"/>
          </a:p>
        </p:txBody>
      </p:sp>
      <p:sp>
        <p:nvSpPr>
          <p:cNvPr id="23557" name="Rectangle 5"/>
          <p:cNvSpPr>
            <a:spLocks noGrp="1" noChangeArrowheads="1"/>
          </p:cNvSpPr>
          <p:nvPr>
            <p:ph type="sldNum" sz="quarter" idx="3"/>
          </p:nvPr>
        </p:nvSpPr>
        <p:spPr bwMode="auto">
          <a:xfrm>
            <a:off x="3849688" y="9434513"/>
            <a:ext cx="2944812"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fld id="{69374D03-ABE5-4870-87F0-7653B7A508D1}" type="slidenum">
              <a:rPr lang="de-DE"/>
              <a:pPr/>
              <a:t>‹Nr.›</a:t>
            </a:fld>
            <a:endParaRPr lang="de-DE"/>
          </a:p>
        </p:txBody>
      </p:sp>
    </p:spTree>
    <p:extLst>
      <p:ext uri="{BB962C8B-B14F-4D97-AF65-F5344CB8AC3E}">
        <p14:creationId xmlns:p14="http://schemas.microsoft.com/office/powerpoint/2010/main" val="2000009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4813"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de-DE"/>
          </a:p>
        </p:txBody>
      </p:sp>
      <p:sp>
        <p:nvSpPr>
          <p:cNvPr id="20483" name="Rectangle 3"/>
          <p:cNvSpPr>
            <a:spLocks noGrp="1" noChangeArrowheads="1"/>
          </p:cNvSpPr>
          <p:nvPr>
            <p:ph type="dt" idx="1"/>
          </p:nvPr>
        </p:nvSpPr>
        <p:spPr bwMode="auto">
          <a:xfrm>
            <a:off x="3849688" y="0"/>
            <a:ext cx="2944812"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20484" name="Rectangle 4"/>
          <p:cNvSpPr>
            <a:spLocks noGrp="1" noRot="1" noChangeAspect="1" noChangeArrowheads="1" noTextEdit="1"/>
          </p:cNvSpPr>
          <p:nvPr>
            <p:ph type="sldImg" idx="2"/>
          </p:nvPr>
        </p:nvSpPr>
        <p:spPr bwMode="auto">
          <a:xfrm>
            <a:off x="87313" y="744538"/>
            <a:ext cx="6619875"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906463" y="4718050"/>
            <a:ext cx="4981575" cy="446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486" name="Rectangle 6"/>
          <p:cNvSpPr>
            <a:spLocks noGrp="1" noChangeArrowheads="1"/>
          </p:cNvSpPr>
          <p:nvPr>
            <p:ph type="ftr" sz="quarter" idx="4"/>
          </p:nvPr>
        </p:nvSpPr>
        <p:spPr bwMode="auto">
          <a:xfrm>
            <a:off x="0" y="9434513"/>
            <a:ext cx="2944813"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de-DE"/>
          </a:p>
        </p:txBody>
      </p:sp>
      <p:sp>
        <p:nvSpPr>
          <p:cNvPr id="20487" name="Rectangle 7"/>
          <p:cNvSpPr>
            <a:spLocks noGrp="1" noChangeArrowheads="1"/>
          </p:cNvSpPr>
          <p:nvPr>
            <p:ph type="sldNum" sz="quarter" idx="5"/>
          </p:nvPr>
        </p:nvSpPr>
        <p:spPr bwMode="auto">
          <a:xfrm>
            <a:off x="3849688" y="9434513"/>
            <a:ext cx="2944812"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fld id="{DF1FE7DE-306B-40DA-8729-EE4B1E1D728A}" type="slidenum">
              <a:rPr lang="de-DE"/>
              <a:pPr/>
              <a:t>‹Nr.›</a:t>
            </a:fld>
            <a:endParaRPr lang="de-DE"/>
          </a:p>
        </p:txBody>
      </p:sp>
    </p:spTree>
    <p:extLst>
      <p:ext uri="{BB962C8B-B14F-4D97-AF65-F5344CB8AC3E}">
        <p14:creationId xmlns:p14="http://schemas.microsoft.com/office/powerpoint/2010/main" val="31829008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AD0FAF8-64A5-4D34-8A12-BE0DDDFD92D1}" type="slidenum">
              <a:rPr kumimoji="0" lang="de-DE"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de-DE"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250882" name="Rectangle 2"/>
          <p:cNvSpPr>
            <a:spLocks noGrp="1" noRot="1" noChangeAspect="1" noChangeArrowheads="1" noTextEdit="1"/>
          </p:cNvSpPr>
          <p:nvPr>
            <p:ph type="sldImg"/>
          </p:nvPr>
        </p:nvSpPr>
        <p:spPr>
          <a:xfrm>
            <a:off x="90488" y="744538"/>
            <a:ext cx="6616700" cy="3722687"/>
          </a:xfrm>
          <a:ln/>
        </p:spPr>
      </p:sp>
      <p:sp>
        <p:nvSpPr>
          <p:cNvPr id="25088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625049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10</a:t>
            </a:fld>
            <a:endParaRPr lang="de-DE"/>
          </a:p>
        </p:txBody>
      </p:sp>
    </p:spTree>
    <p:extLst>
      <p:ext uri="{BB962C8B-B14F-4D97-AF65-F5344CB8AC3E}">
        <p14:creationId xmlns:p14="http://schemas.microsoft.com/office/powerpoint/2010/main" val="1096146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11</a:t>
            </a:fld>
            <a:endParaRPr lang="de-DE"/>
          </a:p>
        </p:txBody>
      </p:sp>
    </p:spTree>
    <p:extLst>
      <p:ext uri="{BB962C8B-B14F-4D97-AF65-F5344CB8AC3E}">
        <p14:creationId xmlns:p14="http://schemas.microsoft.com/office/powerpoint/2010/main" val="1860228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42648-25DC-4743-9A74-6EEF172852E6}" type="slidenum">
              <a:rPr lang="de-DE"/>
              <a:pPr/>
              <a:t>12</a:t>
            </a:fld>
            <a:endParaRPr lang="de-DE"/>
          </a:p>
        </p:txBody>
      </p:sp>
      <p:sp>
        <p:nvSpPr>
          <p:cNvPr id="253954" name="Rectangle 2"/>
          <p:cNvSpPr>
            <a:spLocks noGrp="1" noRot="1" noChangeAspect="1" noChangeArrowheads="1" noTextEdit="1"/>
          </p:cNvSpPr>
          <p:nvPr>
            <p:ph type="sldImg"/>
          </p:nvPr>
        </p:nvSpPr>
        <p:spPr>
          <a:xfrm>
            <a:off x="87313" y="744538"/>
            <a:ext cx="6619875" cy="3724275"/>
          </a:xfrm>
          <a:ln/>
        </p:spPr>
      </p:sp>
      <p:sp>
        <p:nvSpPr>
          <p:cNvPr id="25395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769070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000000"/>
              </a:solidFill>
            </a:endParaRPr>
          </a:p>
        </p:txBody>
      </p:sp>
      <p:sp>
        <p:nvSpPr>
          <p:cNvPr id="4" name="Foliennummernplatzhalter 3"/>
          <p:cNvSpPr>
            <a:spLocks noGrp="1"/>
          </p:cNvSpPr>
          <p:nvPr>
            <p:ph type="sldNum" sz="quarter" idx="5"/>
          </p:nvPr>
        </p:nvSpPr>
        <p:spPr/>
        <p:txBody>
          <a:bodyPr/>
          <a:lstStyle/>
          <a:p>
            <a:fld id="{DF1FE7DE-306B-40DA-8729-EE4B1E1D728A}" type="slidenum">
              <a:rPr lang="de-DE" smtClean="0"/>
              <a:pPr/>
              <a:t>13</a:t>
            </a:fld>
            <a:endParaRPr lang="de-DE"/>
          </a:p>
        </p:txBody>
      </p:sp>
    </p:spTree>
    <p:extLst>
      <p:ext uri="{BB962C8B-B14F-4D97-AF65-F5344CB8AC3E}">
        <p14:creationId xmlns:p14="http://schemas.microsoft.com/office/powerpoint/2010/main" val="15275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14</a:t>
            </a:fld>
            <a:endParaRPr lang="de-DE"/>
          </a:p>
        </p:txBody>
      </p:sp>
    </p:spTree>
    <p:extLst>
      <p:ext uri="{BB962C8B-B14F-4D97-AF65-F5344CB8AC3E}">
        <p14:creationId xmlns:p14="http://schemas.microsoft.com/office/powerpoint/2010/main" val="3679606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000000"/>
              </a:solidFill>
            </a:endParaRPr>
          </a:p>
        </p:txBody>
      </p:sp>
      <p:sp>
        <p:nvSpPr>
          <p:cNvPr id="4" name="Foliennummernplatzhalter 3"/>
          <p:cNvSpPr>
            <a:spLocks noGrp="1"/>
          </p:cNvSpPr>
          <p:nvPr>
            <p:ph type="sldNum" sz="quarter" idx="5"/>
          </p:nvPr>
        </p:nvSpPr>
        <p:spPr/>
        <p:txBody>
          <a:bodyPr/>
          <a:lstStyle/>
          <a:p>
            <a:fld id="{DF1FE7DE-306B-40DA-8729-EE4B1E1D728A}" type="slidenum">
              <a:rPr lang="de-DE" smtClean="0"/>
              <a:pPr/>
              <a:t>15</a:t>
            </a:fld>
            <a:endParaRPr lang="de-DE"/>
          </a:p>
        </p:txBody>
      </p:sp>
    </p:spTree>
    <p:extLst>
      <p:ext uri="{BB962C8B-B14F-4D97-AF65-F5344CB8AC3E}">
        <p14:creationId xmlns:p14="http://schemas.microsoft.com/office/powerpoint/2010/main" val="1434836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16</a:t>
            </a:fld>
            <a:endParaRPr lang="de-DE"/>
          </a:p>
        </p:txBody>
      </p:sp>
    </p:spTree>
    <p:extLst>
      <p:ext uri="{BB962C8B-B14F-4D97-AF65-F5344CB8AC3E}">
        <p14:creationId xmlns:p14="http://schemas.microsoft.com/office/powerpoint/2010/main" val="161467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17</a:t>
            </a:fld>
            <a:endParaRPr lang="de-DE"/>
          </a:p>
        </p:txBody>
      </p:sp>
    </p:spTree>
    <p:extLst>
      <p:ext uri="{BB962C8B-B14F-4D97-AF65-F5344CB8AC3E}">
        <p14:creationId xmlns:p14="http://schemas.microsoft.com/office/powerpoint/2010/main" val="1815864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18</a:t>
            </a:fld>
            <a:endParaRPr lang="de-DE"/>
          </a:p>
        </p:txBody>
      </p:sp>
    </p:spTree>
    <p:extLst>
      <p:ext uri="{BB962C8B-B14F-4D97-AF65-F5344CB8AC3E}">
        <p14:creationId xmlns:p14="http://schemas.microsoft.com/office/powerpoint/2010/main" val="2656655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19</a:t>
            </a:fld>
            <a:endParaRPr lang="de-DE"/>
          </a:p>
        </p:txBody>
      </p:sp>
    </p:spTree>
    <p:extLst>
      <p:ext uri="{BB962C8B-B14F-4D97-AF65-F5344CB8AC3E}">
        <p14:creationId xmlns:p14="http://schemas.microsoft.com/office/powerpoint/2010/main" val="3335880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42648-25DC-4743-9A74-6EEF172852E6}" type="slidenum">
              <a:rPr lang="de-DE"/>
              <a:pPr/>
              <a:t>2</a:t>
            </a:fld>
            <a:endParaRPr lang="de-DE"/>
          </a:p>
        </p:txBody>
      </p:sp>
      <p:sp>
        <p:nvSpPr>
          <p:cNvPr id="253954" name="Rectangle 2"/>
          <p:cNvSpPr>
            <a:spLocks noGrp="1" noRot="1" noChangeAspect="1" noChangeArrowheads="1" noTextEdit="1"/>
          </p:cNvSpPr>
          <p:nvPr>
            <p:ph type="sldImg"/>
          </p:nvPr>
        </p:nvSpPr>
        <p:spPr>
          <a:xfrm>
            <a:off x="87313" y="744538"/>
            <a:ext cx="6619875" cy="3724275"/>
          </a:xfrm>
          <a:ln/>
        </p:spPr>
      </p:sp>
      <p:sp>
        <p:nvSpPr>
          <p:cNvPr id="25395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760169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20</a:t>
            </a:fld>
            <a:endParaRPr lang="de-DE"/>
          </a:p>
        </p:txBody>
      </p:sp>
    </p:spTree>
    <p:extLst>
      <p:ext uri="{BB962C8B-B14F-4D97-AF65-F5344CB8AC3E}">
        <p14:creationId xmlns:p14="http://schemas.microsoft.com/office/powerpoint/2010/main" val="2661380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42648-25DC-4743-9A74-6EEF172852E6}" type="slidenum">
              <a:rPr lang="de-DE"/>
              <a:pPr/>
              <a:t>21</a:t>
            </a:fld>
            <a:endParaRPr lang="de-DE"/>
          </a:p>
        </p:txBody>
      </p:sp>
      <p:sp>
        <p:nvSpPr>
          <p:cNvPr id="253954" name="Rectangle 2"/>
          <p:cNvSpPr>
            <a:spLocks noGrp="1" noRot="1" noChangeAspect="1" noChangeArrowheads="1" noTextEdit="1"/>
          </p:cNvSpPr>
          <p:nvPr>
            <p:ph type="sldImg"/>
          </p:nvPr>
        </p:nvSpPr>
        <p:spPr>
          <a:xfrm>
            <a:off x="87313" y="744538"/>
            <a:ext cx="6619875" cy="3724275"/>
          </a:xfrm>
          <a:ln/>
        </p:spPr>
      </p:sp>
      <p:sp>
        <p:nvSpPr>
          <p:cNvPr id="25395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027192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22</a:t>
            </a:fld>
            <a:endParaRPr lang="de-DE"/>
          </a:p>
        </p:txBody>
      </p:sp>
    </p:spTree>
    <p:extLst>
      <p:ext uri="{BB962C8B-B14F-4D97-AF65-F5344CB8AC3E}">
        <p14:creationId xmlns:p14="http://schemas.microsoft.com/office/powerpoint/2010/main" val="3139217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23</a:t>
            </a:fld>
            <a:endParaRPr lang="de-DE"/>
          </a:p>
        </p:txBody>
      </p:sp>
    </p:spTree>
    <p:extLst>
      <p:ext uri="{BB962C8B-B14F-4D97-AF65-F5344CB8AC3E}">
        <p14:creationId xmlns:p14="http://schemas.microsoft.com/office/powerpoint/2010/main" val="1680600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24</a:t>
            </a:fld>
            <a:endParaRPr lang="de-DE"/>
          </a:p>
        </p:txBody>
      </p:sp>
    </p:spTree>
    <p:extLst>
      <p:ext uri="{BB962C8B-B14F-4D97-AF65-F5344CB8AC3E}">
        <p14:creationId xmlns:p14="http://schemas.microsoft.com/office/powerpoint/2010/main" val="2524618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25</a:t>
            </a:fld>
            <a:endParaRPr lang="de-DE"/>
          </a:p>
        </p:txBody>
      </p:sp>
    </p:spTree>
    <p:extLst>
      <p:ext uri="{BB962C8B-B14F-4D97-AF65-F5344CB8AC3E}">
        <p14:creationId xmlns:p14="http://schemas.microsoft.com/office/powerpoint/2010/main" val="2442980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26</a:t>
            </a:fld>
            <a:endParaRPr lang="de-DE"/>
          </a:p>
        </p:txBody>
      </p:sp>
    </p:spTree>
    <p:extLst>
      <p:ext uri="{BB962C8B-B14F-4D97-AF65-F5344CB8AC3E}">
        <p14:creationId xmlns:p14="http://schemas.microsoft.com/office/powerpoint/2010/main" val="74072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27</a:t>
            </a:fld>
            <a:endParaRPr lang="de-DE"/>
          </a:p>
        </p:txBody>
      </p:sp>
    </p:spTree>
    <p:extLst>
      <p:ext uri="{BB962C8B-B14F-4D97-AF65-F5344CB8AC3E}">
        <p14:creationId xmlns:p14="http://schemas.microsoft.com/office/powerpoint/2010/main" val="3933843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28</a:t>
            </a:fld>
            <a:endParaRPr lang="de-DE"/>
          </a:p>
        </p:txBody>
      </p:sp>
    </p:spTree>
    <p:extLst>
      <p:ext uri="{BB962C8B-B14F-4D97-AF65-F5344CB8AC3E}">
        <p14:creationId xmlns:p14="http://schemas.microsoft.com/office/powerpoint/2010/main" val="2635445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29</a:t>
            </a:fld>
            <a:endParaRPr lang="de-DE"/>
          </a:p>
        </p:txBody>
      </p:sp>
    </p:spTree>
    <p:extLst>
      <p:ext uri="{BB962C8B-B14F-4D97-AF65-F5344CB8AC3E}">
        <p14:creationId xmlns:p14="http://schemas.microsoft.com/office/powerpoint/2010/main" val="3345917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42648-25DC-4743-9A74-6EEF172852E6}" type="slidenum">
              <a:rPr lang="de-DE"/>
              <a:pPr/>
              <a:t>3</a:t>
            </a:fld>
            <a:endParaRPr lang="de-DE"/>
          </a:p>
        </p:txBody>
      </p:sp>
      <p:sp>
        <p:nvSpPr>
          <p:cNvPr id="253954" name="Rectangle 2"/>
          <p:cNvSpPr>
            <a:spLocks noGrp="1" noRot="1" noChangeAspect="1" noChangeArrowheads="1" noTextEdit="1"/>
          </p:cNvSpPr>
          <p:nvPr>
            <p:ph type="sldImg"/>
          </p:nvPr>
        </p:nvSpPr>
        <p:spPr>
          <a:xfrm>
            <a:off x="87313" y="744538"/>
            <a:ext cx="6619875" cy="3724275"/>
          </a:xfrm>
          <a:ln/>
        </p:spPr>
      </p:sp>
      <p:sp>
        <p:nvSpPr>
          <p:cNvPr id="25395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6425519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30</a:t>
            </a:fld>
            <a:endParaRPr lang="de-DE"/>
          </a:p>
        </p:txBody>
      </p:sp>
    </p:spTree>
    <p:extLst>
      <p:ext uri="{BB962C8B-B14F-4D97-AF65-F5344CB8AC3E}">
        <p14:creationId xmlns:p14="http://schemas.microsoft.com/office/powerpoint/2010/main" val="2285567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31</a:t>
            </a:fld>
            <a:endParaRPr lang="de-DE"/>
          </a:p>
        </p:txBody>
      </p:sp>
    </p:spTree>
    <p:extLst>
      <p:ext uri="{BB962C8B-B14F-4D97-AF65-F5344CB8AC3E}">
        <p14:creationId xmlns:p14="http://schemas.microsoft.com/office/powerpoint/2010/main" val="17320093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42648-25DC-4743-9A74-6EEF172852E6}" type="slidenum">
              <a:rPr lang="de-DE"/>
              <a:pPr/>
              <a:t>32</a:t>
            </a:fld>
            <a:endParaRPr lang="de-DE"/>
          </a:p>
        </p:txBody>
      </p:sp>
      <p:sp>
        <p:nvSpPr>
          <p:cNvPr id="253954" name="Rectangle 2"/>
          <p:cNvSpPr>
            <a:spLocks noGrp="1" noRot="1" noChangeAspect="1" noChangeArrowheads="1" noTextEdit="1"/>
          </p:cNvSpPr>
          <p:nvPr>
            <p:ph type="sldImg"/>
          </p:nvPr>
        </p:nvSpPr>
        <p:spPr>
          <a:xfrm>
            <a:off x="87313" y="744538"/>
            <a:ext cx="6619875" cy="3724275"/>
          </a:xfrm>
          <a:ln/>
        </p:spPr>
      </p:sp>
      <p:sp>
        <p:nvSpPr>
          <p:cNvPr id="25395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41826762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33</a:t>
            </a:fld>
            <a:endParaRPr lang="de-DE"/>
          </a:p>
        </p:txBody>
      </p:sp>
    </p:spTree>
    <p:extLst>
      <p:ext uri="{BB962C8B-B14F-4D97-AF65-F5344CB8AC3E}">
        <p14:creationId xmlns:p14="http://schemas.microsoft.com/office/powerpoint/2010/main" val="1256725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34</a:t>
            </a:fld>
            <a:endParaRPr lang="de-DE"/>
          </a:p>
        </p:txBody>
      </p:sp>
    </p:spTree>
    <p:extLst>
      <p:ext uri="{BB962C8B-B14F-4D97-AF65-F5344CB8AC3E}">
        <p14:creationId xmlns:p14="http://schemas.microsoft.com/office/powerpoint/2010/main" val="16518543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35</a:t>
            </a:fld>
            <a:endParaRPr lang="de-DE"/>
          </a:p>
        </p:txBody>
      </p:sp>
    </p:spTree>
    <p:extLst>
      <p:ext uri="{BB962C8B-B14F-4D97-AF65-F5344CB8AC3E}">
        <p14:creationId xmlns:p14="http://schemas.microsoft.com/office/powerpoint/2010/main" val="9489988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36</a:t>
            </a:fld>
            <a:endParaRPr lang="de-DE"/>
          </a:p>
        </p:txBody>
      </p:sp>
    </p:spTree>
    <p:extLst>
      <p:ext uri="{BB962C8B-B14F-4D97-AF65-F5344CB8AC3E}">
        <p14:creationId xmlns:p14="http://schemas.microsoft.com/office/powerpoint/2010/main" val="856694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37</a:t>
            </a:fld>
            <a:endParaRPr lang="de-DE"/>
          </a:p>
        </p:txBody>
      </p:sp>
    </p:spTree>
    <p:extLst>
      <p:ext uri="{BB962C8B-B14F-4D97-AF65-F5344CB8AC3E}">
        <p14:creationId xmlns:p14="http://schemas.microsoft.com/office/powerpoint/2010/main" val="3302369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38</a:t>
            </a:fld>
            <a:endParaRPr lang="de-DE"/>
          </a:p>
        </p:txBody>
      </p:sp>
    </p:spTree>
    <p:extLst>
      <p:ext uri="{BB962C8B-B14F-4D97-AF65-F5344CB8AC3E}">
        <p14:creationId xmlns:p14="http://schemas.microsoft.com/office/powerpoint/2010/main" val="1971053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39</a:t>
            </a:fld>
            <a:endParaRPr lang="de-DE"/>
          </a:p>
        </p:txBody>
      </p:sp>
    </p:spTree>
    <p:extLst>
      <p:ext uri="{BB962C8B-B14F-4D97-AF65-F5344CB8AC3E}">
        <p14:creationId xmlns:p14="http://schemas.microsoft.com/office/powerpoint/2010/main" val="1383632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42648-25DC-4743-9A74-6EEF172852E6}" type="slidenum">
              <a:rPr lang="de-DE"/>
              <a:pPr/>
              <a:t>4</a:t>
            </a:fld>
            <a:endParaRPr lang="de-DE"/>
          </a:p>
        </p:txBody>
      </p:sp>
      <p:sp>
        <p:nvSpPr>
          <p:cNvPr id="253954" name="Rectangle 2"/>
          <p:cNvSpPr>
            <a:spLocks noGrp="1" noRot="1" noChangeAspect="1" noChangeArrowheads="1" noTextEdit="1"/>
          </p:cNvSpPr>
          <p:nvPr>
            <p:ph type="sldImg"/>
          </p:nvPr>
        </p:nvSpPr>
        <p:spPr>
          <a:xfrm>
            <a:off x="87313" y="744538"/>
            <a:ext cx="6619875" cy="3724275"/>
          </a:xfrm>
          <a:ln/>
        </p:spPr>
      </p:sp>
      <p:sp>
        <p:nvSpPr>
          <p:cNvPr id="25395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8438099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42648-25DC-4743-9A74-6EEF172852E6}" type="slidenum">
              <a:rPr lang="de-DE"/>
              <a:pPr/>
              <a:t>40</a:t>
            </a:fld>
            <a:endParaRPr lang="de-DE"/>
          </a:p>
        </p:txBody>
      </p:sp>
      <p:sp>
        <p:nvSpPr>
          <p:cNvPr id="253954" name="Rectangle 2"/>
          <p:cNvSpPr>
            <a:spLocks noGrp="1" noRot="1" noChangeAspect="1" noChangeArrowheads="1" noTextEdit="1"/>
          </p:cNvSpPr>
          <p:nvPr>
            <p:ph type="sldImg"/>
          </p:nvPr>
        </p:nvSpPr>
        <p:spPr>
          <a:xfrm>
            <a:off x="87313" y="744538"/>
            <a:ext cx="6619875" cy="3724275"/>
          </a:xfrm>
          <a:ln/>
        </p:spPr>
      </p:sp>
      <p:sp>
        <p:nvSpPr>
          <p:cNvPr id="25395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40126709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41</a:t>
            </a:fld>
            <a:endParaRPr lang="de-DE"/>
          </a:p>
        </p:txBody>
      </p:sp>
    </p:spTree>
    <p:extLst>
      <p:ext uri="{BB962C8B-B14F-4D97-AF65-F5344CB8AC3E}">
        <p14:creationId xmlns:p14="http://schemas.microsoft.com/office/powerpoint/2010/main" val="3204858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42</a:t>
            </a:fld>
            <a:endParaRPr lang="de-DE"/>
          </a:p>
        </p:txBody>
      </p:sp>
    </p:spTree>
    <p:extLst>
      <p:ext uri="{BB962C8B-B14F-4D97-AF65-F5344CB8AC3E}">
        <p14:creationId xmlns:p14="http://schemas.microsoft.com/office/powerpoint/2010/main" val="8588040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43</a:t>
            </a:fld>
            <a:endParaRPr lang="de-DE"/>
          </a:p>
        </p:txBody>
      </p:sp>
    </p:spTree>
    <p:extLst>
      <p:ext uri="{BB962C8B-B14F-4D97-AF65-F5344CB8AC3E}">
        <p14:creationId xmlns:p14="http://schemas.microsoft.com/office/powerpoint/2010/main" val="33497586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44</a:t>
            </a:fld>
            <a:endParaRPr lang="de-DE"/>
          </a:p>
        </p:txBody>
      </p:sp>
    </p:spTree>
    <p:extLst>
      <p:ext uri="{BB962C8B-B14F-4D97-AF65-F5344CB8AC3E}">
        <p14:creationId xmlns:p14="http://schemas.microsoft.com/office/powerpoint/2010/main" val="4057493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45</a:t>
            </a:fld>
            <a:endParaRPr lang="de-DE"/>
          </a:p>
        </p:txBody>
      </p:sp>
    </p:spTree>
    <p:extLst>
      <p:ext uri="{BB962C8B-B14F-4D97-AF65-F5344CB8AC3E}">
        <p14:creationId xmlns:p14="http://schemas.microsoft.com/office/powerpoint/2010/main" val="4363417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46</a:t>
            </a:fld>
            <a:endParaRPr lang="de-DE"/>
          </a:p>
        </p:txBody>
      </p:sp>
    </p:spTree>
    <p:extLst>
      <p:ext uri="{BB962C8B-B14F-4D97-AF65-F5344CB8AC3E}">
        <p14:creationId xmlns:p14="http://schemas.microsoft.com/office/powerpoint/2010/main" val="42719730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47</a:t>
            </a:fld>
            <a:endParaRPr lang="de-DE"/>
          </a:p>
        </p:txBody>
      </p:sp>
    </p:spTree>
    <p:extLst>
      <p:ext uri="{BB962C8B-B14F-4D97-AF65-F5344CB8AC3E}">
        <p14:creationId xmlns:p14="http://schemas.microsoft.com/office/powerpoint/2010/main" val="17083848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42648-25DC-4743-9A74-6EEF172852E6}" type="slidenum">
              <a:rPr lang="de-DE"/>
              <a:pPr/>
              <a:t>48</a:t>
            </a:fld>
            <a:endParaRPr lang="de-DE"/>
          </a:p>
        </p:txBody>
      </p:sp>
      <p:sp>
        <p:nvSpPr>
          <p:cNvPr id="253954" name="Rectangle 2"/>
          <p:cNvSpPr>
            <a:spLocks noGrp="1" noRot="1" noChangeAspect="1" noChangeArrowheads="1" noTextEdit="1"/>
          </p:cNvSpPr>
          <p:nvPr>
            <p:ph type="sldImg"/>
          </p:nvPr>
        </p:nvSpPr>
        <p:spPr>
          <a:xfrm>
            <a:off x="87313" y="744538"/>
            <a:ext cx="6619875" cy="3724275"/>
          </a:xfrm>
          <a:ln/>
        </p:spPr>
      </p:sp>
      <p:sp>
        <p:nvSpPr>
          <p:cNvPr id="25395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3754049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49</a:t>
            </a:fld>
            <a:endParaRPr lang="de-DE"/>
          </a:p>
        </p:txBody>
      </p:sp>
    </p:spTree>
    <p:extLst>
      <p:ext uri="{BB962C8B-B14F-4D97-AF65-F5344CB8AC3E}">
        <p14:creationId xmlns:p14="http://schemas.microsoft.com/office/powerpoint/2010/main" val="2735472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42648-25DC-4743-9A74-6EEF172852E6}" type="slidenum">
              <a:rPr lang="de-DE"/>
              <a:pPr/>
              <a:t>5</a:t>
            </a:fld>
            <a:endParaRPr lang="de-DE"/>
          </a:p>
        </p:txBody>
      </p:sp>
      <p:sp>
        <p:nvSpPr>
          <p:cNvPr id="253954" name="Rectangle 2"/>
          <p:cNvSpPr>
            <a:spLocks noGrp="1" noRot="1" noChangeAspect="1" noChangeArrowheads="1" noTextEdit="1"/>
          </p:cNvSpPr>
          <p:nvPr>
            <p:ph type="sldImg"/>
          </p:nvPr>
        </p:nvSpPr>
        <p:spPr>
          <a:xfrm>
            <a:off x="87313" y="744538"/>
            <a:ext cx="6619875" cy="3724275"/>
          </a:xfrm>
          <a:ln/>
        </p:spPr>
      </p:sp>
      <p:sp>
        <p:nvSpPr>
          <p:cNvPr id="25395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2175415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50</a:t>
            </a:fld>
            <a:endParaRPr lang="de-DE"/>
          </a:p>
        </p:txBody>
      </p:sp>
    </p:spTree>
    <p:extLst>
      <p:ext uri="{BB962C8B-B14F-4D97-AF65-F5344CB8AC3E}">
        <p14:creationId xmlns:p14="http://schemas.microsoft.com/office/powerpoint/2010/main" val="17836864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F1FE7DE-306B-40DA-8729-EE4B1E1D728A}" type="slidenum">
              <a:rPr lang="de-DE" smtClean="0"/>
              <a:pPr/>
              <a:t>52</a:t>
            </a:fld>
            <a:endParaRPr lang="de-DE"/>
          </a:p>
        </p:txBody>
      </p:sp>
    </p:spTree>
    <p:extLst>
      <p:ext uri="{BB962C8B-B14F-4D97-AF65-F5344CB8AC3E}">
        <p14:creationId xmlns:p14="http://schemas.microsoft.com/office/powerpoint/2010/main" val="6245729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F1FE7DE-306B-40DA-8729-EE4B1E1D728A}" type="slidenum">
              <a:rPr lang="de-DE" smtClean="0"/>
              <a:pPr/>
              <a:t>53</a:t>
            </a:fld>
            <a:endParaRPr lang="de-DE"/>
          </a:p>
        </p:txBody>
      </p:sp>
    </p:spTree>
    <p:extLst>
      <p:ext uri="{BB962C8B-B14F-4D97-AF65-F5344CB8AC3E}">
        <p14:creationId xmlns:p14="http://schemas.microsoft.com/office/powerpoint/2010/main" val="13343589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F1FE7DE-306B-40DA-8729-EE4B1E1D728A}" type="slidenum">
              <a:rPr lang="de-DE" smtClean="0"/>
              <a:pPr/>
              <a:t>54</a:t>
            </a:fld>
            <a:endParaRPr lang="de-DE"/>
          </a:p>
        </p:txBody>
      </p:sp>
    </p:spTree>
    <p:extLst>
      <p:ext uri="{BB962C8B-B14F-4D97-AF65-F5344CB8AC3E}">
        <p14:creationId xmlns:p14="http://schemas.microsoft.com/office/powerpoint/2010/main" val="673525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42648-25DC-4743-9A74-6EEF172852E6}" type="slidenum">
              <a:rPr lang="de-DE"/>
              <a:pPr/>
              <a:t>6</a:t>
            </a:fld>
            <a:endParaRPr lang="de-DE"/>
          </a:p>
        </p:txBody>
      </p:sp>
      <p:sp>
        <p:nvSpPr>
          <p:cNvPr id="253954" name="Rectangle 2"/>
          <p:cNvSpPr>
            <a:spLocks noGrp="1" noRot="1" noChangeAspect="1" noChangeArrowheads="1" noTextEdit="1"/>
          </p:cNvSpPr>
          <p:nvPr>
            <p:ph type="sldImg"/>
          </p:nvPr>
        </p:nvSpPr>
        <p:spPr>
          <a:xfrm>
            <a:off x="87313" y="744538"/>
            <a:ext cx="6619875" cy="3724275"/>
          </a:xfrm>
          <a:ln/>
        </p:spPr>
      </p:sp>
      <p:sp>
        <p:nvSpPr>
          <p:cNvPr id="25395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792657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F1FE7DE-306B-40DA-8729-EE4B1E1D728A}" type="slidenum">
              <a:rPr lang="de-DE" smtClean="0"/>
              <a:pPr/>
              <a:t>7</a:t>
            </a:fld>
            <a:endParaRPr lang="de-DE"/>
          </a:p>
        </p:txBody>
      </p:sp>
    </p:spTree>
    <p:extLst>
      <p:ext uri="{BB962C8B-B14F-4D97-AF65-F5344CB8AC3E}">
        <p14:creationId xmlns:p14="http://schemas.microsoft.com/office/powerpoint/2010/main" val="2632405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a:p>
        </p:txBody>
      </p:sp>
      <p:sp>
        <p:nvSpPr>
          <p:cNvPr id="4" name="Foliennummernplatzhalter 3"/>
          <p:cNvSpPr>
            <a:spLocks noGrp="1"/>
          </p:cNvSpPr>
          <p:nvPr>
            <p:ph type="sldNum" sz="quarter" idx="5"/>
          </p:nvPr>
        </p:nvSpPr>
        <p:spPr/>
        <p:txBody>
          <a:bodyPr/>
          <a:lstStyle/>
          <a:p>
            <a:fld id="{DF1FE7DE-306B-40DA-8729-EE4B1E1D728A}" type="slidenum">
              <a:rPr lang="de-DE" smtClean="0"/>
              <a:pPr/>
              <a:t>8</a:t>
            </a:fld>
            <a:endParaRPr lang="de-DE"/>
          </a:p>
        </p:txBody>
      </p:sp>
    </p:spTree>
    <p:extLst>
      <p:ext uri="{BB962C8B-B14F-4D97-AF65-F5344CB8AC3E}">
        <p14:creationId xmlns:p14="http://schemas.microsoft.com/office/powerpoint/2010/main" val="3434725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F1FE7DE-306B-40DA-8729-EE4B1E1D728A}" type="slidenum">
              <a:rPr lang="de-DE" smtClean="0"/>
              <a:pPr/>
              <a:t>9</a:t>
            </a:fld>
            <a:endParaRPr lang="de-DE"/>
          </a:p>
        </p:txBody>
      </p:sp>
    </p:spTree>
    <p:extLst>
      <p:ext uri="{BB962C8B-B14F-4D97-AF65-F5344CB8AC3E}">
        <p14:creationId xmlns:p14="http://schemas.microsoft.com/office/powerpoint/2010/main" val="799082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248834" y="3111500"/>
            <a:ext cx="9099551" cy="2667000"/>
          </a:xfrm>
        </p:spPr>
        <p:txBody>
          <a:bodyPr/>
          <a:lstStyle>
            <a:lvl1pPr marL="0" indent="0" algn="r">
              <a:buFontTx/>
              <a:buNone/>
              <a:defRPr sz="3200">
                <a:solidFill>
                  <a:schemeClr val="bg1"/>
                </a:solidFill>
              </a:defRPr>
            </a:lvl1pPr>
          </a:lstStyle>
          <a:p>
            <a:pPr lvl="0"/>
            <a:r>
              <a:rPr lang="de-DE" noProof="0"/>
              <a:t>Formatvorlage des Untertitelmasters durch Klicken bearbeiten</a:t>
            </a:r>
          </a:p>
        </p:txBody>
      </p:sp>
      <p:sp>
        <p:nvSpPr>
          <p:cNvPr id="6156" name="Rectangle 12"/>
          <p:cNvSpPr>
            <a:spLocks noGrp="1" noChangeArrowheads="1"/>
          </p:cNvSpPr>
          <p:nvPr>
            <p:ph type="ctrTitle" sz="quarter"/>
          </p:nvPr>
        </p:nvSpPr>
        <p:spPr>
          <a:xfrm>
            <a:off x="1250952" y="1535114"/>
            <a:ext cx="9097433" cy="147002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a:defRPr sz="4400">
                <a:solidFill>
                  <a:schemeClr val="bg1"/>
                </a:solidFill>
              </a:defRPr>
            </a:lvl1pPr>
          </a:lstStyle>
          <a:p>
            <a:pPr lvl="0"/>
            <a:r>
              <a:rPr lang="de-DE" noProof="0"/>
              <a:t>Titelmasterformat durch Klicken bearbeiten</a:t>
            </a:r>
          </a:p>
        </p:txBody>
      </p:sp>
      <p:grpSp>
        <p:nvGrpSpPr>
          <p:cNvPr id="6159" name="Group 15"/>
          <p:cNvGrpSpPr>
            <a:grpSpLocks/>
          </p:cNvGrpSpPr>
          <p:nvPr userDrawn="1"/>
        </p:nvGrpSpPr>
        <p:grpSpPr bwMode="auto">
          <a:xfrm>
            <a:off x="6661152" y="0"/>
            <a:ext cx="5530849" cy="673100"/>
            <a:chOff x="3028" y="358"/>
            <a:chExt cx="2613" cy="424"/>
          </a:xfrm>
        </p:grpSpPr>
        <p:pic>
          <p:nvPicPr>
            <p:cNvPr id="6160" name="Picture 16" descr="wappen_xl_s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6" y="358"/>
              <a:ext cx="705" cy="424"/>
            </a:xfrm>
            <a:prstGeom prst="rect">
              <a:avLst/>
            </a:prstGeom>
            <a:noFill/>
            <a:extLst>
              <a:ext uri="{909E8E84-426E-40DD-AFC4-6F175D3DCCD1}">
                <a14:hiddenFill xmlns:a14="http://schemas.microsoft.com/office/drawing/2010/main">
                  <a:solidFill>
                    <a:srgbClr val="FFFFFF"/>
                  </a:solidFill>
                </a14:hiddenFill>
              </a:ext>
            </a:extLst>
          </p:spPr>
        </p:pic>
        <p:sp>
          <p:nvSpPr>
            <p:cNvPr id="6161" name="Text Box 17"/>
            <p:cNvSpPr txBox="1">
              <a:spLocks noChangeArrowheads="1"/>
            </p:cNvSpPr>
            <p:nvPr/>
          </p:nvSpPr>
          <p:spPr bwMode="auto">
            <a:xfrm>
              <a:off x="3028" y="527"/>
              <a:ext cx="18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85000"/>
                </a:lnSpc>
              </a:pPr>
              <a:r>
                <a:rPr lang="de-DE" sz="1500">
                  <a:solidFill>
                    <a:schemeClr val="bg1"/>
                  </a:solidFill>
                </a:rPr>
                <a:t>Bayerisches Landesamt für</a:t>
              </a:r>
            </a:p>
            <a:p>
              <a:pPr>
                <a:lnSpc>
                  <a:spcPct val="90000"/>
                </a:lnSpc>
              </a:pPr>
              <a:r>
                <a:rPr lang="de-DE" sz="1500">
                  <a:solidFill>
                    <a:schemeClr val="bg1"/>
                  </a:solidFill>
                </a:rPr>
                <a:t>Umwelt</a:t>
              </a:r>
            </a:p>
          </p:txBody>
        </p:sp>
      </p:grpSp>
      <p:pic>
        <p:nvPicPr>
          <p:cNvPr id="6166" name="Picture 22" descr="PP Hintergrun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74" name="Rectangle 30"/>
          <p:cNvSpPr>
            <a:spLocks noChangeArrowheads="1"/>
          </p:cNvSpPr>
          <p:nvPr userDrawn="1"/>
        </p:nvSpPr>
        <p:spPr bwMode="auto">
          <a:xfrm>
            <a:off x="1" y="1341438"/>
            <a:ext cx="10460567" cy="150812"/>
          </a:xfrm>
          <a:prstGeom prst="rect">
            <a:avLst/>
          </a:prstGeom>
          <a:solidFill>
            <a:srgbClr val="F9A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2400"/>
          </a:p>
        </p:txBody>
      </p:sp>
      <p:grpSp>
        <p:nvGrpSpPr>
          <p:cNvPr id="15" name="Gruppieren 14"/>
          <p:cNvGrpSpPr/>
          <p:nvPr userDrawn="1"/>
        </p:nvGrpSpPr>
        <p:grpSpPr>
          <a:xfrm>
            <a:off x="7680176" y="328385"/>
            <a:ext cx="4158614" cy="770954"/>
            <a:chOff x="5453785" y="272326"/>
            <a:chExt cx="3568304" cy="531728"/>
          </a:xfrm>
        </p:grpSpPr>
        <p:pic>
          <p:nvPicPr>
            <p:cNvPr id="16" name="Picture 26" descr="wappen_xl_s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2665" y="272326"/>
              <a:ext cx="1099424" cy="531728"/>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27"/>
            <p:cNvSpPr txBox="1">
              <a:spLocks noChangeArrowheads="1"/>
            </p:cNvSpPr>
            <p:nvPr/>
          </p:nvSpPr>
          <p:spPr bwMode="auto">
            <a:xfrm>
              <a:off x="5453785" y="490373"/>
              <a:ext cx="2385719" cy="29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nSpc>
                  <a:spcPct val="85000"/>
                </a:lnSpc>
              </a:pPr>
              <a:r>
                <a:rPr lang="de-DE" sz="1600">
                  <a:solidFill>
                    <a:schemeClr val="bg1"/>
                  </a:solidFill>
                </a:rPr>
                <a:t>Bayerisches Landesamt für</a:t>
              </a:r>
            </a:p>
            <a:p>
              <a:pPr>
                <a:lnSpc>
                  <a:spcPct val="90000"/>
                </a:lnSpc>
              </a:pPr>
              <a:r>
                <a:rPr lang="de-DE" sz="1600">
                  <a:solidFill>
                    <a:schemeClr val="bg1"/>
                  </a:solidFill>
                </a:rPr>
                <a:t>Umwelt</a:t>
              </a: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7" name="Rechteck 6"/>
          <p:cNvSpPr/>
          <p:nvPr userDrawn="1"/>
        </p:nvSpPr>
        <p:spPr bwMode="auto">
          <a:xfrm>
            <a:off x="-10160" y="0"/>
            <a:ext cx="12216000" cy="1349058"/>
          </a:xfrm>
          <a:prstGeom prst="rect">
            <a:avLst/>
          </a:prstGeom>
          <a:solidFill>
            <a:srgbClr val="5C839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6147" name="Rectangle 3"/>
          <p:cNvSpPr>
            <a:spLocks noGrp="1" noChangeArrowheads="1"/>
          </p:cNvSpPr>
          <p:nvPr>
            <p:ph type="subTitle" idx="1"/>
          </p:nvPr>
        </p:nvSpPr>
        <p:spPr>
          <a:xfrm>
            <a:off x="1531060" y="3111500"/>
            <a:ext cx="8788940" cy="2667000"/>
          </a:xfrm>
        </p:spPr>
        <p:txBody>
          <a:bodyPr lIns="0" rIns="0"/>
          <a:lstStyle>
            <a:lvl1pPr marL="0" indent="0" algn="l">
              <a:lnSpc>
                <a:spcPct val="100000"/>
              </a:lnSpc>
              <a:buFontTx/>
              <a:buNone/>
              <a:defRPr sz="3200">
                <a:solidFill>
                  <a:srgbClr val="3B687F"/>
                </a:solidFill>
              </a:defRPr>
            </a:lvl1pPr>
          </a:lstStyle>
          <a:p>
            <a:pPr lvl="0"/>
            <a:r>
              <a:rPr lang="de-DE" noProof="0" dirty="0"/>
              <a:t>Formatvorlage des Untertitelmasters durch Klicken bearbeiten</a:t>
            </a:r>
          </a:p>
        </p:txBody>
      </p:sp>
      <p:sp>
        <p:nvSpPr>
          <p:cNvPr id="6156" name="Rectangle 12"/>
          <p:cNvSpPr>
            <a:spLocks noGrp="1" noChangeArrowheads="1"/>
          </p:cNvSpPr>
          <p:nvPr>
            <p:ph type="ctrTitle" sz="quarter" hasCustomPrompt="1"/>
          </p:nvPr>
        </p:nvSpPr>
        <p:spPr>
          <a:xfrm>
            <a:off x="1531060" y="1535116"/>
            <a:ext cx="8788344" cy="147002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lgn="l">
              <a:defRPr sz="4000" baseline="0">
                <a:solidFill>
                  <a:srgbClr val="3B687F"/>
                </a:solidFill>
              </a:defRPr>
            </a:lvl1pPr>
          </a:lstStyle>
          <a:p>
            <a:pPr lvl="0"/>
            <a:r>
              <a:rPr lang="de-DE" noProof="0" dirty="0"/>
              <a:t>Formatvorlage Titel durch klicken bearbeiten</a:t>
            </a:r>
          </a:p>
        </p:txBody>
      </p:sp>
      <p:pic>
        <p:nvPicPr>
          <p:cNvPr id="6170" name="Picture 26" descr="wappen_xl_s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8725" y="414814"/>
            <a:ext cx="1118935" cy="673100"/>
          </a:xfrm>
          <a:prstGeom prst="rect">
            <a:avLst/>
          </a:prstGeom>
          <a:noFill/>
          <a:extLst>
            <a:ext uri="{909E8E84-426E-40DD-AFC4-6F175D3DCCD1}">
              <a14:hiddenFill xmlns:a14="http://schemas.microsoft.com/office/drawing/2010/main">
                <a:solidFill>
                  <a:srgbClr val="FFFFFF"/>
                </a:solidFill>
              </a14:hiddenFill>
            </a:ext>
          </a:extLst>
        </p:spPr>
      </p:pic>
      <p:sp>
        <p:nvSpPr>
          <p:cNvPr id="6171" name="Text Box 27"/>
          <p:cNvSpPr txBox="1">
            <a:spLocks noChangeArrowheads="1"/>
          </p:cNvSpPr>
          <p:nvPr/>
        </p:nvSpPr>
        <p:spPr bwMode="auto">
          <a:xfrm>
            <a:off x="7510760" y="683102"/>
            <a:ext cx="297112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85000"/>
              </a:lnSpc>
            </a:pPr>
            <a:r>
              <a:rPr lang="de-DE" sz="1500" dirty="0">
                <a:solidFill>
                  <a:schemeClr val="bg1"/>
                </a:solidFill>
              </a:rPr>
              <a:t>Bayerisches Landesamt für</a:t>
            </a:r>
          </a:p>
          <a:p>
            <a:pPr>
              <a:lnSpc>
                <a:spcPct val="90000"/>
              </a:lnSpc>
            </a:pPr>
            <a:r>
              <a:rPr lang="de-DE" sz="1500" dirty="0">
                <a:solidFill>
                  <a:schemeClr val="bg1"/>
                </a:solidFill>
              </a:rPr>
              <a:t>Umwelt</a:t>
            </a:r>
          </a:p>
        </p:txBody>
      </p:sp>
      <p:sp>
        <p:nvSpPr>
          <p:cNvPr id="6174" name="Rectangle 30"/>
          <p:cNvSpPr>
            <a:spLocks noChangeArrowheads="1"/>
          </p:cNvSpPr>
          <p:nvPr userDrawn="1"/>
        </p:nvSpPr>
        <p:spPr bwMode="auto">
          <a:xfrm>
            <a:off x="-10161" y="1349058"/>
            <a:ext cx="10512000" cy="150812"/>
          </a:xfrm>
          <a:prstGeom prst="rect">
            <a:avLst/>
          </a:prstGeom>
          <a:solidFill>
            <a:srgbClr val="F9AA00"/>
          </a:solidFill>
          <a:ln>
            <a:noFill/>
          </a:ln>
          <a:effectLst/>
        </p:spPr>
        <p:txBody>
          <a:bodyPr wrap="none" anchor="ctr"/>
          <a:lstStyle/>
          <a:p>
            <a:endParaRPr lang="de-DE" sz="2400"/>
          </a:p>
        </p:txBody>
      </p:sp>
      <p:sp>
        <p:nvSpPr>
          <p:cNvPr id="8" name="Rechteck 7"/>
          <p:cNvSpPr/>
          <p:nvPr userDrawn="1"/>
        </p:nvSpPr>
        <p:spPr bwMode="auto">
          <a:xfrm>
            <a:off x="10475288" y="1349058"/>
            <a:ext cx="1728000" cy="5526000"/>
          </a:xfrm>
          <a:prstGeom prst="rect">
            <a:avLst/>
          </a:prstGeom>
          <a:solidFill>
            <a:srgbClr val="5C839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pic>
        <p:nvPicPr>
          <p:cNvPr id="11" name="Picture 4" descr="U:\Abt01\Ref13\Arbeitsbereich-A\GL\Publikationen\Faltblatt\UmweltThema\Themenübergreifend\IZU\17p145_IZU- KMU-08_17\Links\Logo_BIHK_4c.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31060" y="6222454"/>
            <a:ext cx="2523124" cy="504056"/>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1948" y="857812"/>
            <a:ext cx="937004" cy="1006412"/>
          </a:xfrm>
          <a:prstGeom prst="rect">
            <a:avLst/>
          </a:prstGeom>
        </p:spPr>
      </p:pic>
      <p:pic>
        <p:nvPicPr>
          <p:cNvPr id="12" name="Grafik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5103" y="6030983"/>
            <a:ext cx="904353" cy="696102"/>
          </a:xfrm>
          <a:prstGeom prst="rect">
            <a:avLst/>
          </a:prstGeom>
        </p:spPr>
      </p:pic>
      <p:sp>
        <p:nvSpPr>
          <p:cNvPr id="2" name="Datumsplatzhalter 1"/>
          <p:cNvSpPr>
            <a:spLocks noGrp="1"/>
          </p:cNvSpPr>
          <p:nvPr>
            <p:ph type="dt" sz="half" idx="10"/>
          </p:nvPr>
        </p:nvSpPr>
        <p:spPr/>
        <p:txBody>
          <a:bodyPr/>
          <a:lstStyle/>
          <a:p>
            <a:r>
              <a:rPr lang="de-DE" smtClean="0"/>
              <a:t>Training concept for sustainable procurement – background, goals &amp; content</a:t>
            </a:r>
            <a:endParaRPr lang="de-DE" dirty="0"/>
          </a:p>
        </p:txBody>
      </p:sp>
      <p:sp>
        <p:nvSpPr>
          <p:cNvPr id="3" name="Fußzeilenplatzhalter 2"/>
          <p:cNvSpPr>
            <a:spLocks noGrp="1"/>
          </p:cNvSpPr>
          <p:nvPr>
            <p:ph type="ftr" sz="quarter" idx="11"/>
          </p:nvPr>
        </p:nvSpPr>
        <p:spPr/>
        <p:txBody>
          <a:bodyPr/>
          <a:lstStyle/>
          <a:p>
            <a:r>
              <a:rPr lang="de-DE" smtClean="0"/>
              <a:t>© LfU | IZU Infozentrum UmweltWirtschaft 2022</a:t>
            </a:r>
            <a:endParaRPr lang="de-DE" dirty="0"/>
          </a:p>
        </p:txBody>
      </p:sp>
      <p:sp>
        <p:nvSpPr>
          <p:cNvPr id="4" name="Foliennummernplatzhalter 3"/>
          <p:cNvSpPr>
            <a:spLocks noGrp="1"/>
          </p:cNvSpPr>
          <p:nvPr>
            <p:ph type="sldNum" sz="quarter" idx="12"/>
          </p:nvPr>
        </p:nvSpPr>
        <p:spPr/>
        <p:txBody>
          <a:bodyPr/>
          <a:lstStyle/>
          <a:p>
            <a:fld id="{894680D0-7A83-433A-9719-C4143F27F647}" type="slidenum">
              <a:rPr lang="de-DE" smtClean="0"/>
              <a:pPr/>
              <a:t>‹Nr.›</a:t>
            </a:fld>
            <a:endParaRPr lang="de-DE" dirty="0"/>
          </a:p>
        </p:txBody>
      </p:sp>
    </p:spTree>
    <p:extLst>
      <p:ext uri="{BB962C8B-B14F-4D97-AF65-F5344CB8AC3E}">
        <p14:creationId xmlns:p14="http://schemas.microsoft.com/office/powerpoint/2010/main" val="2808808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lIns="0" rIns="0"/>
          <a:lstStyle/>
          <a:p>
            <a:r>
              <a:rPr lang="de-DE" dirty="0"/>
              <a:t>Titelmasterformat durch Klicken bearbeiten</a:t>
            </a:r>
          </a:p>
        </p:txBody>
      </p:sp>
      <p:sp>
        <p:nvSpPr>
          <p:cNvPr id="3" name="Inhaltsplatzhalter 2"/>
          <p:cNvSpPr>
            <a:spLocks noGrp="1"/>
          </p:cNvSpPr>
          <p:nvPr>
            <p:ph idx="1"/>
          </p:nvPr>
        </p:nvSpPr>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p:txBody>
          <a:bodyPr lIns="0" rIns="0"/>
          <a:lstStyle>
            <a:lvl1pPr>
              <a:defRPr/>
            </a:lvl1pPr>
          </a:lstStyle>
          <a:p>
            <a:r>
              <a:rPr lang="de-DE" smtClean="0"/>
              <a:t>© LfU | IZU Infozentrum UmweltWirtschaft 2022</a:t>
            </a:r>
            <a:endParaRPr lang="de-DE" dirty="0"/>
          </a:p>
        </p:txBody>
      </p:sp>
      <p:sp>
        <p:nvSpPr>
          <p:cNvPr id="6" name="Datumsplatzhalter 5"/>
          <p:cNvSpPr>
            <a:spLocks noGrp="1"/>
          </p:cNvSpPr>
          <p:nvPr>
            <p:ph type="dt" sz="half" idx="12"/>
          </p:nvPr>
        </p:nvSpPr>
        <p:spPr>
          <a:xfrm>
            <a:off x="648000" y="223838"/>
            <a:ext cx="7608414" cy="476250"/>
          </a:xfrm>
        </p:spPr>
        <p:txBody>
          <a:bodyPr lIns="0" rIns="0"/>
          <a:lstStyle>
            <a:lvl1pPr>
              <a:defRPr/>
            </a:lvl1pPr>
          </a:lstStyle>
          <a:p>
            <a:r>
              <a:rPr lang="de-DE" smtClean="0"/>
              <a:t>Training concept for sustainable procurement – background, goals &amp; content</a:t>
            </a:r>
            <a:endParaRPr lang="de-DE" dirty="0"/>
          </a:p>
        </p:txBody>
      </p:sp>
      <p:sp>
        <p:nvSpPr>
          <p:cNvPr id="8" name="Rectangle 11"/>
          <p:cNvSpPr>
            <a:spLocks noGrp="1" noChangeArrowheads="1"/>
          </p:cNvSpPr>
          <p:nvPr>
            <p:ph type="sldNum" sz="quarter" idx="4"/>
          </p:nvPr>
        </p:nvSpPr>
        <p:spPr bwMode="auto">
          <a:xfrm>
            <a:off x="648000"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Tree>
    <p:extLst>
      <p:ext uri="{BB962C8B-B14F-4D97-AF65-F5344CB8AC3E}">
        <p14:creationId xmlns:p14="http://schemas.microsoft.com/office/powerpoint/2010/main" val="4006702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lIns="0" rIns="0"/>
          <a:lstStyle/>
          <a:p>
            <a:r>
              <a:rPr lang="de-DE" dirty="0"/>
              <a:t>Titelmasterformat durch Klicken bearbeiten</a:t>
            </a:r>
          </a:p>
        </p:txBody>
      </p:sp>
      <p:sp>
        <p:nvSpPr>
          <p:cNvPr id="3" name="Inhaltsplatzhalter 2"/>
          <p:cNvSpPr>
            <a:spLocks noGrp="1"/>
          </p:cNvSpPr>
          <p:nvPr>
            <p:ph sz="half" idx="1"/>
          </p:nvPr>
        </p:nvSpPr>
        <p:spPr>
          <a:xfrm>
            <a:off x="648000" y="1628776"/>
            <a:ext cx="5364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281863" y="1628776"/>
            <a:ext cx="5364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6741546" y="6477000"/>
            <a:ext cx="4904317" cy="279400"/>
          </a:xfrm>
        </p:spPr>
        <p:txBody>
          <a:bodyPr lIns="0" rIns="0"/>
          <a:lstStyle>
            <a:lvl1pPr>
              <a:defRPr/>
            </a:lvl1pPr>
          </a:lstStyle>
          <a:p>
            <a:r>
              <a:rPr lang="de-DE" smtClean="0"/>
              <a:t>© LfU | IZU Infozentrum UmweltWirtschaft 2022</a:t>
            </a:r>
            <a:endParaRPr lang="de-DE" dirty="0"/>
          </a:p>
        </p:txBody>
      </p:sp>
      <p:sp>
        <p:nvSpPr>
          <p:cNvPr id="7" name="Datumsplatzhalter 6"/>
          <p:cNvSpPr>
            <a:spLocks noGrp="1"/>
          </p:cNvSpPr>
          <p:nvPr>
            <p:ph type="dt" sz="half" idx="12"/>
          </p:nvPr>
        </p:nvSpPr>
        <p:spPr>
          <a:xfrm>
            <a:off x="648000" y="116632"/>
            <a:ext cx="7248373" cy="476250"/>
          </a:xfrm>
        </p:spPr>
        <p:txBody>
          <a:bodyPr lIns="0" rIns="0"/>
          <a:lstStyle>
            <a:lvl1pPr>
              <a:defRPr/>
            </a:lvl1pPr>
          </a:lstStyle>
          <a:p>
            <a:r>
              <a:rPr lang="de-DE" smtClean="0"/>
              <a:t>Training concept for sustainable procurement – background, goals &amp; content</a:t>
            </a:r>
            <a:endParaRPr lang="de-DE" dirty="0"/>
          </a:p>
        </p:txBody>
      </p:sp>
      <p:sp>
        <p:nvSpPr>
          <p:cNvPr id="8" name="Rectangle 11"/>
          <p:cNvSpPr>
            <a:spLocks noGrp="1" noChangeArrowheads="1"/>
          </p:cNvSpPr>
          <p:nvPr>
            <p:ph type="sldNum" sz="quarter" idx="4"/>
          </p:nvPr>
        </p:nvSpPr>
        <p:spPr bwMode="auto">
          <a:xfrm>
            <a:off x="648000"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Tree>
    <p:extLst>
      <p:ext uri="{BB962C8B-B14F-4D97-AF65-F5344CB8AC3E}">
        <p14:creationId xmlns:p14="http://schemas.microsoft.com/office/powerpoint/2010/main" val="998414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lIns="0" rIns="0"/>
          <a:lstStyle/>
          <a:p>
            <a:r>
              <a:rPr lang="de-DE"/>
              <a:t>Titelmasterformat durch Klicken bearbeiten</a:t>
            </a:r>
          </a:p>
        </p:txBody>
      </p:sp>
      <p:sp>
        <p:nvSpPr>
          <p:cNvPr id="3" name="Fußzeilenplatzhalter 2"/>
          <p:cNvSpPr>
            <a:spLocks noGrp="1"/>
          </p:cNvSpPr>
          <p:nvPr>
            <p:ph type="ftr" sz="quarter" idx="10"/>
          </p:nvPr>
        </p:nvSpPr>
        <p:spPr>
          <a:xfrm>
            <a:off x="6903683" y="6477000"/>
            <a:ext cx="4904317" cy="279400"/>
          </a:xfrm>
        </p:spPr>
        <p:txBody>
          <a:bodyPr lIns="0" rIns="0"/>
          <a:lstStyle>
            <a:lvl1pPr>
              <a:defRPr/>
            </a:lvl1pPr>
          </a:lstStyle>
          <a:p>
            <a:r>
              <a:rPr lang="de-DE" smtClean="0"/>
              <a:t>© LfU | IZU Infozentrum UmweltWirtschaft 2022</a:t>
            </a:r>
            <a:endParaRPr lang="de-DE" dirty="0"/>
          </a:p>
        </p:txBody>
      </p:sp>
      <p:sp>
        <p:nvSpPr>
          <p:cNvPr id="5" name="Datumsplatzhalter 4"/>
          <p:cNvSpPr>
            <a:spLocks noGrp="1"/>
          </p:cNvSpPr>
          <p:nvPr>
            <p:ph type="dt" sz="half" idx="12"/>
          </p:nvPr>
        </p:nvSpPr>
        <p:spPr>
          <a:xfrm>
            <a:off x="648000" y="116632"/>
            <a:ext cx="7248373" cy="476250"/>
          </a:xfrm>
        </p:spPr>
        <p:txBody>
          <a:bodyPr lIns="0" rIns="0"/>
          <a:lstStyle>
            <a:lvl1pPr>
              <a:defRPr/>
            </a:lvl1pPr>
          </a:lstStyle>
          <a:p>
            <a:r>
              <a:rPr lang="de-DE" smtClean="0"/>
              <a:t>Training concept for sustainable procurement – background, goals &amp; content</a:t>
            </a:r>
            <a:endParaRPr lang="de-DE" dirty="0"/>
          </a:p>
        </p:txBody>
      </p:sp>
      <p:sp>
        <p:nvSpPr>
          <p:cNvPr id="6" name="Rectangle 11"/>
          <p:cNvSpPr>
            <a:spLocks noGrp="1" noChangeArrowheads="1"/>
          </p:cNvSpPr>
          <p:nvPr>
            <p:ph type="sldNum" sz="quarter" idx="4"/>
          </p:nvPr>
        </p:nvSpPr>
        <p:spPr bwMode="auto">
          <a:xfrm>
            <a:off x="648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Tree>
    <p:extLst>
      <p:ext uri="{BB962C8B-B14F-4D97-AF65-F5344CB8AC3E}">
        <p14:creationId xmlns:p14="http://schemas.microsoft.com/office/powerpoint/2010/main" val="352891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lvl1pPr>
              <a:defRPr sz="1600"/>
            </a:lvl1pPr>
            <a:lvl2pPr>
              <a:defRPr sz="1500"/>
            </a:lvl2pPr>
            <a:lvl3pPr>
              <a:defRPr sz="1400"/>
            </a:lvl3pPr>
            <a:lvl4pPr>
              <a:defRPr sz="1200"/>
            </a:lvl4pPr>
            <a:lvl5pPr>
              <a:defRPr sz="12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smtClean="0"/>
              <a:t>© LfU | IZU Infozentrum UmweltWirtschaft 2022</a:t>
            </a:r>
            <a:endParaRPr lang="de-DE"/>
          </a:p>
        </p:txBody>
      </p:sp>
      <p:sp>
        <p:nvSpPr>
          <p:cNvPr id="6" name="Datumsplatzhalter 5"/>
          <p:cNvSpPr>
            <a:spLocks noGrp="1"/>
          </p:cNvSpPr>
          <p:nvPr>
            <p:ph type="dt" sz="half" idx="12"/>
          </p:nvPr>
        </p:nvSpPr>
        <p:spPr>
          <a:xfrm>
            <a:off x="431800" y="223838"/>
            <a:ext cx="8604000" cy="476250"/>
          </a:xfrm>
        </p:spPr>
        <p:txBody>
          <a:bodyPr/>
          <a:lstStyle>
            <a:lvl1pPr>
              <a:defRPr/>
            </a:lvl1pPr>
          </a:lstStyle>
          <a:p>
            <a:r>
              <a:rPr lang="de-DE" smtClean="0"/>
              <a:t>Training concept for sustainable procurement – background, goals &amp; content</a:t>
            </a:r>
            <a:endParaRPr lang="de-DE"/>
          </a:p>
        </p:txBody>
      </p:sp>
      <p:sp>
        <p:nvSpPr>
          <p:cNvPr id="8" name="Rectangle 11"/>
          <p:cNvSpPr>
            <a:spLocks noGrp="1" noChangeArrowheads="1"/>
          </p:cNvSpPr>
          <p:nvPr>
            <p:ph type="sldNum" sz="quarter" idx="4"/>
          </p:nvPr>
        </p:nvSpPr>
        <p:spPr bwMode="auto">
          <a:xfrm>
            <a:off x="5842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3B687F"/>
                </a:solidFill>
              </a:defRPr>
            </a:lvl1pPr>
          </a:lstStyle>
          <a:p>
            <a:fld id="{894680D0-7A83-433A-9719-C4143F27F647}" type="slidenum">
              <a:rPr lang="de-DE"/>
              <a:pPr/>
              <a:t>‹Nr.›</a:t>
            </a:fld>
            <a:endParaRPr lang="de-DE"/>
          </a:p>
        </p:txBody>
      </p:sp>
    </p:spTree>
    <p:extLst>
      <p:ext uri="{BB962C8B-B14F-4D97-AF65-F5344CB8AC3E}">
        <p14:creationId xmlns:p14="http://schemas.microsoft.com/office/powerpoint/2010/main" val="2046368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31801" y="1628776"/>
            <a:ext cx="5611284" cy="4697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246284" y="1628776"/>
            <a:ext cx="5611283" cy="4697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0"/>
          </p:nvPr>
        </p:nvSpPr>
        <p:spPr/>
        <p:txBody>
          <a:bodyPr/>
          <a:lstStyle>
            <a:lvl1pPr>
              <a:defRPr/>
            </a:lvl1pPr>
          </a:lstStyle>
          <a:p>
            <a:r>
              <a:rPr lang="de-DE" smtClean="0"/>
              <a:t>© LfU | IZU Infozentrum UmweltWirtschaft 2022</a:t>
            </a:r>
            <a:endParaRPr lang="de-DE"/>
          </a:p>
        </p:txBody>
      </p:sp>
      <p:sp>
        <p:nvSpPr>
          <p:cNvPr id="7" name="Datumsplatzhalter 6"/>
          <p:cNvSpPr>
            <a:spLocks noGrp="1"/>
          </p:cNvSpPr>
          <p:nvPr>
            <p:ph type="dt" sz="half" idx="12"/>
          </p:nvPr>
        </p:nvSpPr>
        <p:spPr/>
        <p:txBody>
          <a:bodyPr/>
          <a:lstStyle>
            <a:lvl1pPr>
              <a:defRPr/>
            </a:lvl1pPr>
          </a:lstStyle>
          <a:p>
            <a:r>
              <a:rPr lang="de-DE" smtClean="0"/>
              <a:t>Training concept for sustainable procurement – background, goals &amp; content</a:t>
            </a:r>
            <a:endParaRPr lang="de-DE"/>
          </a:p>
        </p:txBody>
      </p:sp>
      <p:sp>
        <p:nvSpPr>
          <p:cNvPr id="8" name="Rectangle 11"/>
          <p:cNvSpPr>
            <a:spLocks noGrp="1" noChangeArrowheads="1"/>
          </p:cNvSpPr>
          <p:nvPr>
            <p:ph type="sldNum" sz="quarter" idx="4"/>
          </p:nvPr>
        </p:nvSpPr>
        <p:spPr bwMode="auto">
          <a:xfrm>
            <a:off x="5842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3B687F"/>
                </a:solidFill>
              </a:defRPr>
            </a:lvl1pPr>
          </a:lstStyle>
          <a:p>
            <a:fld id="{894680D0-7A83-433A-9719-C4143F27F647}" type="slidenum">
              <a:rPr lang="de-DE"/>
              <a:pPr/>
              <a:t>‹Nr.›</a:t>
            </a:fld>
            <a:endParaRPr lang="de-DE"/>
          </a:p>
        </p:txBody>
      </p:sp>
    </p:spTree>
    <p:extLst>
      <p:ext uri="{BB962C8B-B14F-4D97-AF65-F5344CB8AC3E}">
        <p14:creationId xmlns:p14="http://schemas.microsoft.com/office/powerpoint/2010/main" val="3245976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lvl1pPr>
              <a:defRPr/>
            </a:lvl1pPr>
          </a:lstStyle>
          <a:p>
            <a:r>
              <a:rPr lang="de-DE" smtClean="0"/>
              <a:t>© LfU | IZU Infozentrum UmweltWirtschaft 2022</a:t>
            </a:r>
            <a:endParaRPr lang="de-DE"/>
          </a:p>
        </p:txBody>
      </p:sp>
      <p:sp>
        <p:nvSpPr>
          <p:cNvPr id="5" name="Datumsplatzhalter 4"/>
          <p:cNvSpPr>
            <a:spLocks noGrp="1"/>
          </p:cNvSpPr>
          <p:nvPr>
            <p:ph type="dt" sz="half" idx="12"/>
          </p:nvPr>
        </p:nvSpPr>
        <p:spPr/>
        <p:txBody>
          <a:bodyPr/>
          <a:lstStyle>
            <a:lvl1pPr>
              <a:defRPr/>
            </a:lvl1pPr>
          </a:lstStyle>
          <a:p>
            <a:r>
              <a:rPr lang="de-DE" smtClean="0"/>
              <a:t>Training concept for sustainable procurement – background, goals &amp; content</a:t>
            </a:r>
            <a:endParaRPr lang="de-DE"/>
          </a:p>
        </p:txBody>
      </p:sp>
      <p:sp>
        <p:nvSpPr>
          <p:cNvPr id="6" name="Rectangle 11"/>
          <p:cNvSpPr>
            <a:spLocks noGrp="1" noChangeArrowheads="1"/>
          </p:cNvSpPr>
          <p:nvPr>
            <p:ph type="sldNum" sz="quarter" idx="4"/>
          </p:nvPr>
        </p:nvSpPr>
        <p:spPr bwMode="auto">
          <a:xfrm>
            <a:off x="5842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3B687F"/>
                </a:solidFill>
              </a:defRPr>
            </a:lvl1pPr>
          </a:lstStyle>
          <a:p>
            <a:fld id="{894680D0-7A83-433A-9719-C4143F27F647}" type="slidenum">
              <a:rPr lang="de-DE"/>
              <a:pPr/>
              <a:t>‹Nr.›</a:t>
            </a:fld>
            <a:endParaRPr lang="de-DE"/>
          </a:p>
        </p:txBody>
      </p:sp>
    </p:spTree>
    <p:extLst>
      <p:ext uri="{BB962C8B-B14F-4D97-AF65-F5344CB8AC3E}">
        <p14:creationId xmlns:p14="http://schemas.microsoft.com/office/powerpoint/2010/main" val="423650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DE" smtClean="0"/>
              <a:t>© LfU | IZU Infozentrum UmweltWirtschaft 2022</a:t>
            </a:r>
            <a:endParaRPr lang="de-DE"/>
          </a:p>
        </p:txBody>
      </p:sp>
      <p:sp>
        <p:nvSpPr>
          <p:cNvPr id="4" name="Datumsplatzhalter 3"/>
          <p:cNvSpPr>
            <a:spLocks noGrp="1"/>
          </p:cNvSpPr>
          <p:nvPr>
            <p:ph type="dt" sz="half" idx="12"/>
          </p:nvPr>
        </p:nvSpPr>
        <p:spPr/>
        <p:txBody>
          <a:bodyPr/>
          <a:lstStyle>
            <a:lvl1pPr>
              <a:defRPr/>
            </a:lvl1pPr>
          </a:lstStyle>
          <a:p>
            <a:r>
              <a:rPr lang="de-DE" smtClean="0"/>
              <a:t>Training concept for sustainable procurement – background, goals &amp; content</a:t>
            </a:r>
            <a:endParaRPr lang="de-DE"/>
          </a:p>
        </p:txBody>
      </p:sp>
      <p:sp>
        <p:nvSpPr>
          <p:cNvPr id="5" name="Rectangle 11"/>
          <p:cNvSpPr>
            <a:spLocks noGrp="1" noChangeArrowheads="1"/>
          </p:cNvSpPr>
          <p:nvPr>
            <p:ph type="sldNum" sz="quarter" idx="4"/>
          </p:nvPr>
        </p:nvSpPr>
        <p:spPr bwMode="auto">
          <a:xfrm>
            <a:off x="5842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3B687F"/>
                </a:solidFill>
              </a:defRPr>
            </a:lvl1pPr>
          </a:lstStyle>
          <a:p>
            <a:fld id="{894680D0-7A83-433A-9719-C4143F27F647}" type="slidenum">
              <a:rPr lang="de-DE"/>
              <a:pPr/>
              <a:t>‹Nr.›</a:t>
            </a:fld>
            <a:endParaRPr lang="de-DE"/>
          </a:p>
        </p:txBody>
      </p:sp>
    </p:spTree>
    <p:extLst>
      <p:ext uri="{BB962C8B-B14F-4D97-AF65-F5344CB8AC3E}">
        <p14:creationId xmlns:p14="http://schemas.microsoft.com/office/powerpoint/2010/main" val="410451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0" y="980728"/>
            <a:ext cx="10959008" cy="454372"/>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1440181"/>
            <a:ext cx="6815667" cy="46859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Fußzeilenplatzhalter 4"/>
          <p:cNvSpPr>
            <a:spLocks noGrp="1"/>
          </p:cNvSpPr>
          <p:nvPr>
            <p:ph type="ftr" sz="quarter" idx="10"/>
          </p:nvPr>
        </p:nvSpPr>
        <p:spPr/>
        <p:txBody>
          <a:bodyPr/>
          <a:lstStyle>
            <a:lvl1pPr>
              <a:defRPr/>
            </a:lvl1pPr>
          </a:lstStyle>
          <a:p>
            <a:r>
              <a:rPr lang="de-DE" smtClean="0"/>
              <a:t>© LfU | IZU Infozentrum UmweltWirtschaft 2022</a:t>
            </a:r>
            <a:endParaRPr lang="de-DE"/>
          </a:p>
        </p:txBody>
      </p:sp>
      <p:sp>
        <p:nvSpPr>
          <p:cNvPr id="7" name="Datumsplatzhalter 6"/>
          <p:cNvSpPr>
            <a:spLocks noGrp="1"/>
          </p:cNvSpPr>
          <p:nvPr>
            <p:ph type="dt" sz="half" idx="12"/>
          </p:nvPr>
        </p:nvSpPr>
        <p:spPr/>
        <p:txBody>
          <a:bodyPr/>
          <a:lstStyle>
            <a:lvl1pPr>
              <a:defRPr/>
            </a:lvl1pPr>
          </a:lstStyle>
          <a:p>
            <a:r>
              <a:rPr lang="de-DE" smtClean="0"/>
              <a:t>Training concept for sustainable procurement – background, goals &amp; content</a:t>
            </a:r>
            <a:endParaRPr lang="de-DE"/>
          </a:p>
        </p:txBody>
      </p:sp>
      <p:sp>
        <p:nvSpPr>
          <p:cNvPr id="8" name="Rectangle 11"/>
          <p:cNvSpPr>
            <a:spLocks noGrp="1" noChangeArrowheads="1"/>
          </p:cNvSpPr>
          <p:nvPr>
            <p:ph type="sldNum" sz="quarter" idx="4"/>
          </p:nvPr>
        </p:nvSpPr>
        <p:spPr bwMode="auto">
          <a:xfrm>
            <a:off x="5842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3B687F"/>
                </a:solidFill>
              </a:defRPr>
            </a:lvl1pPr>
          </a:lstStyle>
          <a:p>
            <a:fld id="{894680D0-7A83-433A-9719-C4143F27F647}" type="slidenum">
              <a:rPr lang="de-DE"/>
              <a:pPr/>
              <a:t>‹Nr.›</a:t>
            </a:fld>
            <a:endParaRPr lang="de-DE"/>
          </a:p>
        </p:txBody>
      </p:sp>
    </p:spTree>
    <p:extLst>
      <p:ext uri="{BB962C8B-B14F-4D97-AF65-F5344CB8AC3E}">
        <p14:creationId xmlns:p14="http://schemas.microsoft.com/office/powerpoint/2010/main" val="484289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1196752"/>
            <a:ext cx="7315200" cy="35308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Fußzeilenplatzhalter 4"/>
          <p:cNvSpPr>
            <a:spLocks noGrp="1"/>
          </p:cNvSpPr>
          <p:nvPr>
            <p:ph type="ftr" sz="quarter" idx="10"/>
          </p:nvPr>
        </p:nvSpPr>
        <p:spPr/>
        <p:txBody>
          <a:bodyPr/>
          <a:lstStyle>
            <a:lvl1pPr>
              <a:defRPr/>
            </a:lvl1pPr>
          </a:lstStyle>
          <a:p>
            <a:r>
              <a:rPr lang="de-DE" smtClean="0"/>
              <a:t>© LfU | IZU Infozentrum UmweltWirtschaft 2022</a:t>
            </a:r>
            <a:endParaRPr lang="de-DE"/>
          </a:p>
        </p:txBody>
      </p:sp>
      <p:sp>
        <p:nvSpPr>
          <p:cNvPr id="7" name="Datumsplatzhalter 6"/>
          <p:cNvSpPr>
            <a:spLocks noGrp="1"/>
          </p:cNvSpPr>
          <p:nvPr>
            <p:ph type="dt" sz="half" idx="12"/>
          </p:nvPr>
        </p:nvSpPr>
        <p:spPr/>
        <p:txBody>
          <a:bodyPr/>
          <a:lstStyle>
            <a:lvl1pPr>
              <a:defRPr/>
            </a:lvl1pPr>
          </a:lstStyle>
          <a:p>
            <a:r>
              <a:rPr lang="de-DE" smtClean="0"/>
              <a:t>Training concept for sustainable procurement – background, goals &amp; content</a:t>
            </a:r>
            <a:endParaRPr lang="de-DE"/>
          </a:p>
        </p:txBody>
      </p:sp>
      <p:sp>
        <p:nvSpPr>
          <p:cNvPr id="8" name="Rectangle 11"/>
          <p:cNvSpPr>
            <a:spLocks noGrp="1" noChangeArrowheads="1"/>
          </p:cNvSpPr>
          <p:nvPr>
            <p:ph type="sldNum" sz="quarter" idx="4"/>
          </p:nvPr>
        </p:nvSpPr>
        <p:spPr bwMode="auto">
          <a:xfrm>
            <a:off x="5842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3B687F"/>
                </a:solidFill>
              </a:defRPr>
            </a:lvl1pPr>
          </a:lstStyle>
          <a:p>
            <a:fld id="{894680D0-7A83-433A-9719-C4143F27F647}" type="slidenum">
              <a:rPr lang="de-DE"/>
              <a:pPr/>
              <a:t>‹Nr.›</a:t>
            </a:fld>
            <a:endParaRPr lang="de-DE"/>
          </a:p>
        </p:txBody>
      </p:sp>
    </p:spTree>
    <p:extLst>
      <p:ext uri="{BB962C8B-B14F-4D97-AF65-F5344CB8AC3E}">
        <p14:creationId xmlns:p14="http://schemas.microsoft.com/office/powerpoint/2010/main" val="1737939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smtClean="0"/>
              <a:t>© LfU | IZU Infozentrum UmweltWirtschaft 2022</a:t>
            </a:r>
            <a:endParaRPr lang="de-DE"/>
          </a:p>
        </p:txBody>
      </p:sp>
      <p:sp>
        <p:nvSpPr>
          <p:cNvPr id="6" name="Datumsplatzhalter 5"/>
          <p:cNvSpPr>
            <a:spLocks noGrp="1"/>
          </p:cNvSpPr>
          <p:nvPr>
            <p:ph type="dt" sz="half" idx="12"/>
          </p:nvPr>
        </p:nvSpPr>
        <p:spPr/>
        <p:txBody>
          <a:bodyPr/>
          <a:lstStyle>
            <a:lvl1pPr>
              <a:defRPr/>
            </a:lvl1pPr>
          </a:lstStyle>
          <a:p>
            <a:r>
              <a:rPr lang="de-DE" smtClean="0"/>
              <a:t>Training concept for sustainable procurement – background, goals &amp; content</a:t>
            </a:r>
            <a:endParaRPr lang="de-DE"/>
          </a:p>
        </p:txBody>
      </p:sp>
      <p:sp>
        <p:nvSpPr>
          <p:cNvPr id="7" name="Rectangle 11"/>
          <p:cNvSpPr>
            <a:spLocks noGrp="1" noChangeArrowheads="1"/>
          </p:cNvSpPr>
          <p:nvPr>
            <p:ph type="sldNum" sz="quarter" idx="4"/>
          </p:nvPr>
        </p:nvSpPr>
        <p:spPr bwMode="auto">
          <a:xfrm>
            <a:off x="5842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3B687F"/>
                </a:solidFill>
              </a:defRPr>
            </a:lvl1pPr>
          </a:lstStyle>
          <a:p>
            <a:fld id="{894680D0-7A83-433A-9719-C4143F27F647}" type="slidenum">
              <a:rPr lang="de-DE"/>
              <a:pPr/>
              <a:t>‹Nr.›</a:t>
            </a:fld>
            <a:endParaRPr lang="de-DE"/>
          </a:p>
        </p:txBody>
      </p:sp>
    </p:spTree>
    <p:extLst>
      <p:ext uri="{BB962C8B-B14F-4D97-AF65-F5344CB8AC3E}">
        <p14:creationId xmlns:p14="http://schemas.microsoft.com/office/powerpoint/2010/main" val="221225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002185" y="935038"/>
            <a:ext cx="2855383" cy="53911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31800" y="935038"/>
            <a:ext cx="8367184" cy="539115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smtClean="0"/>
              <a:t>© LfU | IZU Infozentrum UmweltWirtschaft 2022</a:t>
            </a:r>
            <a:endParaRPr lang="de-DE"/>
          </a:p>
        </p:txBody>
      </p:sp>
      <p:sp>
        <p:nvSpPr>
          <p:cNvPr id="6" name="Datumsplatzhalter 5"/>
          <p:cNvSpPr>
            <a:spLocks noGrp="1"/>
          </p:cNvSpPr>
          <p:nvPr>
            <p:ph type="dt" sz="half" idx="12"/>
          </p:nvPr>
        </p:nvSpPr>
        <p:spPr/>
        <p:txBody>
          <a:bodyPr/>
          <a:lstStyle>
            <a:lvl1pPr>
              <a:defRPr/>
            </a:lvl1pPr>
          </a:lstStyle>
          <a:p>
            <a:r>
              <a:rPr lang="de-DE" smtClean="0"/>
              <a:t>Training concept for sustainable procurement – background, goals &amp; content</a:t>
            </a:r>
            <a:endParaRPr lang="de-DE"/>
          </a:p>
        </p:txBody>
      </p:sp>
      <p:sp>
        <p:nvSpPr>
          <p:cNvPr id="7" name="Rectangle 11"/>
          <p:cNvSpPr>
            <a:spLocks noGrp="1" noChangeArrowheads="1"/>
          </p:cNvSpPr>
          <p:nvPr>
            <p:ph type="sldNum" sz="quarter" idx="4"/>
          </p:nvPr>
        </p:nvSpPr>
        <p:spPr bwMode="auto">
          <a:xfrm>
            <a:off x="5842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3B687F"/>
                </a:solidFill>
              </a:defRPr>
            </a:lvl1pPr>
          </a:lstStyle>
          <a:p>
            <a:fld id="{894680D0-7A83-433A-9719-C4143F27F647}" type="slidenum">
              <a:rPr lang="de-DE"/>
              <a:pPr/>
              <a:t>‹Nr.›</a:t>
            </a:fld>
            <a:endParaRPr lang="de-DE"/>
          </a:p>
        </p:txBody>
      </p:sp>
    </p:spTree>
    <p:extLst>
      <p:ext uri="{BB962C8B-B14F-4D97-AF65-F5344CB8AC3E}">
        <p14:creationId xmlns:p14="http://schemas.microsoft.com/office/powerpoint/2010/main" val="579346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1801" y="935038"/>
            <a:ext cx="11425767"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t>Mastertitelformat bearbeiten</a:t>
            </a:r>
          </a:p>
        </p:txBody>
      </p:sp>
      <p:sp>
        <p:nvSpPr>
          <p:cNvPr id="1027" name="Rectangle 3"/>
          <p:cNvSpPr>
            <a:spLocks noGrp="1" noChangeArrowheads="1"/>
          </p:cNvSpPr>
          <p:nvPr>
            <p:ph type="body" idx="1"/>
          </p:nvPr>
        </p:nvSpPr>
        <p:spPr bwMode="auto">
          <a:xfrm>
            <a:off x="431801" y="1628776"/>
            <a:ext cx="11425767" cy="469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p:txBody>
      </p:sp>
      <p:sp>
        <p:nvSpPr>
          <p:cNvPr id="1032" name="Rectangle 8"/>
          <p:cNvSpPr>
            <a:spLocks noGrp="1" noChangeArrowheads="1"/>
          </p:cNvSpPr>
          <p:nvPr>
            <p:ph type="ftr" sz="quarter" idx="3"/>
          </p:nvPr>
        </p:nvSpPr>
        <p:spPr bwMode="auto">
          <a:xfrm>
            <a:off x="7061200" y="6477000"/>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3B687F"/>
                </a:solidFill>
              </a:defRPr>
            </a:lvl1pPr>
          </a:lstStyle>
          <a:p>
            <a:r>
              <a:rPr lang="de-DE" smtClean="0"/>
              <a:t>© LfU | IZU Infozentrum UmweltWirtschaft 2022</a:t>
            </a:r>
            <a:endParaRPr lang="de-DE"/>
          </a:p>
        </p:txBody>
      </p:sp>
      <p:sp>
        <p:nvSpPr>
          <p:cNvPr id="1035" name="Rectangle 11"/>
          <p:cNvSpPr>
            <a:spLocks noGrp="1" noChangeArrowheads="1"/>
          </p:cNvSpPr>
          <p:nvPr>
            <p:ph type="sldNum" sz="quarter" idx="4"/>
          </p:nvPr>
        </p:nvSpPr>
        <p:spPr bwMode="auto">
          <a:xfrm>
            <a:off x="5842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3B687F"/>
                </a:solidFill>
              </a:defRPr>
            </a:lvl1pPr>
          </a:lstStyle>
          <a:p>
            <a:fld id="{894680D0-7A83-433A-9719-C4143F27F647}" type="slidenum">
              <a:rPr lang="de-DE"/>
              <a:pPr/>
              <a:t>‹Nr.›</a:t>
            </a:fld>
            <a:endParaRPr lang="de-DE"/>
          </a:p>
        </p:txBody>
      </p:sp>
      <p:sp>
        <p:nvSpPr>
          <p:cNvPr id="1055" name="Rectangle 31"/>
          <p:cNvSpPr>
            <a:spLocks noGrp="1" noChangeArrowheads="1"/>
          </p:cNvSpPr>
          <p:nvPr>
            <p:ph type="dt" sz="half" idx="2"/>
          </p:nvPr>
        </p:nvSpPr>
        <p:spPr bwMode="auto">
          <a:xfrm>
            <a:off x="431800" y="223838"/>
            <a:ext cx="860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85000"/>
              </a:lnSpc>
              <a:defRPr sz="1400" b="1">
                <a:solidFill>
                  <a:srgbClr val="3B687F"/>
                </a:solidFill>
              </a:defRPr>
            </a:lvl1pPr>
          </a:lstStyle>
          <a:p>
            <a:r>
              <a:rPr lang="de-DE" smtClean="0"/>
              <a:t>Training concept for sustainable procurement – background, goals &amp; content</a:t>
            </a:r>
            <a:endParaRPr lang="de-DE"/>
          </a:p>
        </p:txBody>
      </p:sp>
      <p:sp>
        <p:nvSpPr>
          <p:cNvPr id="1068" name="Line 44"/>
          <p:cNvSpPr>
            <a:spLocks noChangeShapeType="1"/>
          </p:cNvSpPr>
          <p:nvPr userDrawn="1"/>
        </p:nvSpPr>
        <p:spPr bwMode="auto">
          <a:xfrm>
            <a:off x="431801" y="836613"/>
            <a:ext cx="11425767" cy="0"/>
          </a:xfrm>
          <a:prstGeom prst="line">
            <a:avLst/>
          </a:prstGeom>
          <a:noFill/>
          <a:ln w="25400">
            <a:solidFill>
              <a:srgbClr val="F9AA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2400"/>
          </a:p>
        </p:txBody>
      </p:sp>
      <p:sp>
        <p:nvSpPr>
          <p:cNvPr id="1058" name="Text Box 34"/>
          <p:cNvSpPr txBox="1">
            <a:spLocks noChangeArrowheads="1"/>
          </p:cNvSpPr>
          <p:nvPr userDrawn="1"/>
        </p:nvSpPr>
        <p:spPr bwMode="auto">
          <a:xfrm>
            <a:off x="9192344" y="350002"/>
            <a:ext cx="1859483"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85000"/>
              </a:lnSpc>
            </a:pPr>
            <a:r>
              <a:rPr lang="de-DE" sz="1200">
                <a:solidFill>
                  <a:srgbClr val="3B687F"/>
                </a:solidFill>
              </a:rPr>
              <a:t>Bayerisches Landesamt für</a:t>
            </a:r>
          </a:p>
          <a:p>
            <a:pPr>
              <a:lnSpc>
                <a:spcPct val="85000"/>
              </a:lnSpc>
            </a:pPr>
            <a:r>
              <a:rPr lang="de-DE" sz="1200">
                <a:solidFill>
                  <a:srgbClr val="3B687F"/>
                </a:solidFill>
              </a:rPr>
              <a:t>Umwelt</a:t>
            </a:r>
          </a:p>
        </p:txBody>
      </p:sp>
      <p:pic>
        <p:nvPicPr>
          <p:cNvPr id="1063" name="Picture 39" descr="staatswappen_wb"/>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1183391" y="241940"/>
            <a:ext cx="647561" cy="39329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59" r:id="rId9"/>
  </p:sldLayoutIdLst>
  <p:hf hdr="0"/>
  <p:txStyles>
    <p:titleStyle>
      <a:lvl1pPr algn="l" rtl="0" eaLnBrk="1" fontAlgn="base" hangingPunct="1">
        <a:spcBef>
          <a:spcPct val="0"/>
        </a:spcBef>
        <a:spcAft>
          <a:spcPct val="0"/>
        </a:spcAft>
        <a:defRPr sz="22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p:titleStyle>
    <p:bodyStyle>
      <a:lvl1pPr marL="193675" indent="-193675" algn="l" rtl="0" eaLnBrk="1" fontAlgn="base" hangingPunct="1">
        <a:spcBef>
          <a:spcPct val="20000"/>
        </a:spcBef>
        <a:spcAft>
          <a:spcPct val="0"/>
        </a:spcAft>
        <a:buClr>
          <a:schemeClr val="tx1"/>
        </a:buClr>
        <a:buChar char="•"/>
        <a:defRPr sz="2000">
          <a:solidFill>
            <a:schemeClr val="tx1"/>
          </a:solidFill>
          <a:latin typeface="+mn-lt"/>
          <a:ea typeface="+mn-ea"/>
          <a:cs typeface="+mn-cs"/>
        </a:defRPr>
      </a:lvl1pPr>
      <a:lvl2pPr marL="571500" indent="-187325" algn="l" rtl="0" eaLnBrk="1" fontAlgn="base" hangingPunct="1">
        <a:spcBef>
          <a:spcPct val="20000"/>
        </a:spcBef>
        <a:spcAft>
          <a:spcPct val="0"/>
        </a:spcAft>
        <a:buClr>
          <a:schemeClr val="tx1"/>
        </a:buClr>
        <a:buFont typeface="Arial" charset="0"/>
        <a:buChar char="–"/>
        <a:defRPr>
          <a:solidFill>
            <a:schemeClr val="tx1"/>
          </a:solidFill>
          <a:latin typeface="+mn-lt"/>
          <a:ea typeface="+mn-ea"/>
        </a:defRPr>
      </a:lvl2pPr>
      <a:lvl3pPr marL="1238250" indent="-188913" algn="l" rtl="0" eaLnBrk="1" fontAlgn="base" hangingPunct="1">
        <a:spcBef>
          <a:spcPct val="20000"/>
        </a:spcBef>
        <a:spcAft>
          <a:spcPct val="0"/>
        </a:spcAft>
        <a:buClr>
          <a:schemeClr val="tx1"/>
        </a:buClr>
        <a:buChar char="•"/>
        <a:defRPr>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48000" y="935038"/>
            <a:ext cx="11160000"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de-DE" dirty="0"/>
              <a:t>Mastertitelformat bearbeiten</a:t>
            </a:r>
          </a:p>
        </p:txBody>
      </p:sp>
      <p:sp>
        <p:nvSpPr>
          <p:cNvPr id="1027" name="Rectangle 3"/>
          <p:cNvSpPr>
            <a:spLocks noGrp="1" noChangeArrowheads="1"/>
          </p:cNvSpPr>
          <p:nvPr>
            <p:ph type="body" idx="1"/>
          </p:nvPr>
        </p:nvSpPr>
        <p:spPr bwMode="auto">
          <a:xfrm>
            <a:off x="648000" y="1628776"/>
            <a:ext cx="11160000" cy="469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p:txBody>
      </p:sp>
      <p:sp>
        <p:nvSpPr>
          <p:cNvPr id="1032" name="Rectangle 8"/>
          <p:cNvSpPr>
            <a:spLocks noGrp="1" noChangeArrowheads="1"/>
          </p:cNvSpPr>
          <p:nvPr>
            <p:ph type="ftr" sz="quarter" idx="3"/>
          </p:nvPr>
        </p:nvSpPr>
        <p:spPr bwMode="auto">
          <a:xfrm>
            <a:off x="6921800" y="6477000"/>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defRPr sz="1000">
                <a:solidFill>
                  <a:srgbClr val="3B687F"/>
                </a:solidFill>
              </a:defRPr>
            </a:lvl1pPr>
          </a:lstStyle>
          <a:p>
            <a:r>
              <a:rPr lang="de-DE" smtClean="0"/>
              <a:t>© LfU | IZU Infozentrum UmweltWirtschaft 2022</a:t>
            </a:r>
            <a:endParaRPr lang="de-DE" dirty="0"/>
          </a:p>
        </p:txBody>
      </p:sp>
      <p:sp>
        <p:nvSpPr>
          <p:cNvPr id="1035" name="Rectangle 11"/>
          <p:cNvSpPr>
            <a:spLocks noGrp="1" noChangeArrowheads="1"/>
          </p:cNvSpPr>
          <p:nvPr>
            <p:ph type="sldNum" sz="quarter" idx="4"/>
          </p:nvPr>
        </p:nvSpPr>
        <p:spPr bwMode="auto">
          <a:xfrm>
            <a:off x="648000"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055" name="Rectangle 31"/>
          <p:cNvSpPr>
            <a:spLocks noGrp="1" noChangeArrowheads="1"/>
          </p:cNvSpPr>
          <p:nvPr>
            <p:ph type="dt" sz="half" idx="2"/>
          </p:nvPr>
        </p:nvSpPr>
        <p:spPr bwMode="auto">
          <a:xfrm>
            <a:off x="648000" y="223838"/>
            <a:ext cx="724837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l">
              <a:lnSpc>
                <a:spcPts val="1600"/>
              </a:lnSpc>
              <a:defRPr sz="1200" b="0">
                <a:solidFill>
                  <a:srgbClr val="3B687F"/>
                </a:solidFill>
              </a:defRPr>
            </a:lvl1pPr>
          </a:lstStyle>
          <a:p>
            <a:r>
              <a:rPr lang="de-DE" smtClean="0"/>
              <a:t>Training concept for sustainable procurement – background, goals &amp; content</a:t>
            </a:r>
            <a:endParaRPr lang="de-DE" dirty="0"/>
          </a:p>
        </p:txBody>
      </p:sp>
      <p:sp>
        <p:nvSpPr>
          <p:cNvPr id="1068" name="Line 44"/>
          <p:cNvSpPr>
            <a:spLocks noChangeShapeType="1"/>
          </p:cNvSpPr>
          <p:nvPr userDrawn="1"/>
        </p:nvSpPr>
        <p:spPr bwMode="auto">
          <a:xfrm>
            <a:off x="1" y="824200"/>
            <a:ext cx="12191999" cy="1"/>
          </a:xfrm>
          <a:prstGeom prst="line">
            <a:avLst/>
          </a:prstGeom>
          <a:noFill/>
          <a:ln w="25400">
            <a:solidFill>
              <a:srgbClr val="F9AA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lstStyle/>
          <a:p>
            <a:endParaRPr lang="de-DE" sz="2400"/>
          </a:p>
        </p:txBody>
      </p:sp>
      <p:sp>
        <p:nvSpPr>
          <p:cNvPr id="1058" name="Text Box 34"/>
          <p:cNvSpPr txBox="1">
            <a:spLocks noChangeArrowheads="1"/>
          </p:cNvSpPr>
          <p:nvPr userDrawn="1"/>
        </p:nvSpPr>
        <p:spPr bwMode="auto">
          <a:xfrm>
            <a:off x="9211618" y="336550"/>
            <a:ext cx="1859483"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85000"/>
              </a:lnSpc>
            </a:pPr>
            <a:r>
              <a:rPr lang="de-DE" sz="1200" dirty="0">
                <a:solidFill>
                  <a:srgbClr val="3B687F"/>
                </a:solidFill>
              </a:rPr>
              <a:t>Bayerisches Landesamt für</a:t>
            </a:r>
          </a:p>
          <a:p>
            <a:pPr>
              <a:lnSpc>
                <a:spcPct val="85000"/>
              </a:lnSpc>
            </a:pPr>
            <a:r>
              <a:rPr lang="de-DE" sz="1200" dirty="0">
                <a:solidFill>
                  <a:srgbClr val="3B687F"/>
                </a:solidFill>
              </a:rPr>
              <a:t>Umwelt</a:t>
            </a:r>
          </a:p>
        </p:txBody>
      </p:sp>
      <p:pic>
        <p:nvPicPr>
          <p:cNvPr id="1063" name="Picture 39" descr="staatswappen_wb"/>
          <p:cNvPicPr preferRelativeResize="0">
            <a:picLocks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160000" y="238125"/>
            <a:ext cx="648000" cy="39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442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p:txStyles>
    <p:title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p:titleStyle>
    <p:body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s://www.bmu.de/ministerium/gesetze-und-verordnunge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2.png"/><Relationship Id="rId4" Type="http://schemas.openxmlformats.org/officeDocument/2006/relationships/hyperlink" Target="https://www.nachhaltigkeit.info/artikel/uebersicht_gesetze_programme_und_massnahmen_des_bm_1457.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hyperlink" Target="http://www3.weforum.org/docs/WEFUSA_BeyondSupplyChains_Report2015.pdf" TargetMode="External"/><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bme.de/bme-praxis-leitfaden-nachhaltige-beschaffung-erschienen-3036/" TargetMode="External"/><Relationship Id="rId5" Type="http://schemas.openxmlformats.org/officeDocument/2006/relationships/hyperlink" Target="https://sustainnet-consulting.com/leistungen/nachhaltige-beschaffung/" TargetMode="External"/><Relationship Id="rId4" Type="http://schemas.openxmlformats.org/officeDocument/2006/relationships/hyperlink" Target="https://procuraplus.org/fileadmin/user_upload/Manual/ManualProcura_online_version_new_logo.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adelphi.de/de/system/files/mediathek/bilder/Umweltatlas%20Lieferkette%20-%20adelphi-Systain.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2.png"/><Relationship Id="rId4" Type="http://schemas.openxmlformats.org/officeDocument/2006/relationships/hyperlink" Target="http://unep.ecoinnovation.org/wp-content/uploads/2017/03/Eco%E2%80%94i-Manual_Identify-sustainability-hotspots-across-the-value-chain_PR4.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7.svg"/><Relationship Id="rId3" Type="http://schemas.openxmlformats.org/officeDocument/2006/relationships/hyperlink" Target="http://www3.weforum.org/docs/WEFUSA_BeyondSupplyChains_Report2015.pdf" TargetMode="External"/><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41.svg"/><Relationship Id="rId2" Type="http://schemas.openxmlformats.org/officeDocument/2006/relationships/notesSlide" Target="../notesSlides/notesSlide17.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35.svg"/><Relationship Id="rId5" Type="http://schemas.openxmlformats.org/officeDocument/2006/relationships/hyperlink" Target="https://hbr.org/2016/10/the-comprehensive-business-case-for-sustainability" TargetMode="External"/><Relationship Id="rId15" Type="http://schemas.openxmlformats.org/officeDocument/2006/relationships/image" Target="../media/image39.svg"/><Relationship Id="rId10" Type="http://schemas.openxmlformats.org/officeDocument/2006/relationships/image" Target="../media/image21.png"/><Relationship Id="rId4" Type="http://schemas.openxmlformats.org/officeDocument/2006/relationships/hyperlink" Target="https://procuraplus.org/fileadmin/user_upload/Manual/ManualProcura_online_version_new_logo.pdf" TargetMode="External"/><Relationship Id="rId9" Type="http://schemas.openxmlformats.org/officeDocument/2006/relationships/image" Target="../media/image33.svg"/><Relationship Id="rId1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hyperlink" Target="https://www.iqpc.com/media/1003792/57845.pdf" TargetMode="External"/><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2.png"/><Relationship Id="rId4" Type="http://schemas.openxmlformats.org/officeDocument/2006/relationships/hyperlink" Target="https://resources.ecovadis.com/whitepapers/roi-sustainability-cost-saving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mckinsey.com/business-functions/sustainability/our-insights/could-climate-become-the-weak-link-in-your-supply-chain" TargetMode="External"/><Relationship Id="rId7" Type="http://schemas.openxmlformats.org/officeDocument/2006/relationships/image" Target="../media/image39.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7.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ey.com/de_de/news/2020/05/ey-nachhaltiger-konsum-2020" TargetMode="External"/><Relationship Id="rId7" Type="http://schemas.openxmlformats.org/officeDocument/2006/relationships/image" Target="../media/image45.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7.svg"/><Relationship Id="rId4" Type="http://schemas.openxmlformats.org/officeDocument/2006/relationships/image" Target="../media/image12.png"/><Relationship Id="rId9" Type="http://schemas.openxmlformats.org/officeDocument/2006/relationships/image" Target="../media/image35.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33.png"/><Relationship Id="rId3" Type="http://schemas.openxmlformats.org/officeDocument/2006/relationships/image" Target="../media/image12.png"/><Relationship Id="rId7" Type="http://schemas.openxmlformats.org/officeDocument/2006/relationships/image" Target="../media/image30.png"/><Relationship Id="rId12" Type="http://schemas.openxmlformats.org/officeDocument/2006/relationships/image" Target="../media/image54.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8.svg"/><Relationship Id="rId11" Type="http://schemas.openxmlformats.org/officeDocument/2006/relationships/image" Target="../media/image32.png"/><Relationship Id="rId5" Type="http://schemas.openxmlformats.org/officeDocument/2006/relationships/image" Target="../media/image29.png"/><Relationship Id="rId10" Type="http://schemas.openxmlformats.org/officeDocument/2006/relationships/image" Target="../media/image52.svg"/><Relationship Id="rId4" Type="http://schemas.openxmlformats.org/officeDocument/2006/relationships/image" Target="../media/image17.svg"/><Relationship Id="rId9" Type="http://schemas.openxmlformats.org/officeDocument/2006/relationships/image" Target="../media/image31.png"/><Relationship Id="rId14" Type="http://schemas.openxmlformats.org/officeDocument/2006/relationships/image" Target="../media/image56.svg"/></Relationships>
</file>

<file path=ppt/slides/_rels/slide23.xml.rels><?xml version="1.0" encoding="UTF-8" standalone="yes"?>
<Relationships xmlns="http://schemas.openxmlformats.org/package/2006/relationships"><Relationship Id="rId3" Type="http://schemas.openxmlformats.org/officeDocument/2006/relationships/hyperlink" Target="https://www.bme.de/bme-praxis-leitfaden-nachhaltige-beschaffung-erschienen-3036/"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8.svg"/><Relationship Id="rId5" Type="http://schemas.openxmlformats.org/officeDocument/2006/relationships/image" Target="../media/image34.png"/><Relationship Id="rId4" Type="http://schemas.openxmlformats.org/officeDocument/2006/relationships/hyperlink" Target="https://www.ungm.org/Shared/KnowledgeCenter/Pages/PPH2"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0.svg"/><Relationship Id="rId5" Type="http://schemas.openxmlformats.org/officeDocument/2006/relationships/image" Target="../media/image35.png"/><Relationship Id="rId4" Type="http://schemas.openxmlformats.org/officeDocument/2006/relationships/image" Target="../media/image45.sv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bme.de/bme-praxis-leitfaden-nachhaltige-beschaffung-erschienen-3036/" TargetMode="External"/><Relationship Id="rId7" Type="http://schemas.openxmlformats.org/officeDocument/2006/relationships/image" Target="../media/image17.sv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60.svg"/><Relationship Id="rId5" Type="http://schemas.openxmlformats.org/officeDocument/2006/relationships/hyperlink" Target="https://d306pr3pise04h.cloudfront.net/docs/issues_doc%2Fsupply_chain%2FSupplyChainRep_DE.pdf" TargetMode="External"/><Relationship Id="rId10" Type="http://schemas.openxmlformats.org/officeDocument/2006/relationships/image" Target="../media/image37.png"/><Relationship Id="rId4" Type="http://schemas.openxmlformats.org/officeDocument/2006/relationships/hyperlink" Target="https://econsense.de/app/uploads/2018/06/econsense_Process-Steps-in-Sustainable-Supply-Chain-Management_2017.pdf" TargetMode="External"/><Relationship Id="rId9" Type="http://schemas.openxmlformats.org/officeDocument/2006/relationships/image" Target="../media/image45.sv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31.svg"/></Relationships>
</file>

<file path=ppt/slides/_rels/slide2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hyperlink" Target="https://procuraplus.org/fileadmin/user_upload/Manual/ManualProcura_online_version_new_logo.pdf" TargetMode="External"/><Relationship Id="rId7"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spp.earth/challenges/category/challenges/4_supplier-engagement/" TargetMode="External"/><Relationship Id="rId5" Type="http://schemas.openxmlformats.org/officeDocument/2006/relationships/hyperlink" Target="https://www.bme.de/bme-praxis-leitfaden-nachhaltige-beschaffung-erschienen-3036/" TargetMode="External"/><Relationship Id="rId10" Type="http://schemas.openxmlformats.org/officeDocument/2006/relationships/image" Target="../media/image67.svg"/><Relationship Id="rId4" Type="http://schemas.openxmlformats.org/officeDocument/2006/relationships/hyperlink" Target="https://www.ungm.org/Shared/KnowledgeCenter/Pages/PPH2" TargetMode="External"/><Relationship Id="rId9"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hyperlink" Target="https://spp.earth/challenges/category/challenges/6_metrics/" TargetMode="External"/><Relationship Id="rId7" Type="http://schemas.openxmlformats.org/officeDocument/2006/relationships/image" Target="../media/image69.sv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17.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19.png"/><Relationship Id="rId4" Type="http://schemas.openxmlformats.org/officeDocument/2006/relationships/hyperlink" Target="https://de.wikipedia.org/wiki/Datei:Paragraf_-_symbol.sv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bmz.de/resource/blob/60000/69fe0aac1e4e7062790db534885e1f5f/faq-lieferkettengesetz" TargetMode="External"/><Relationship Id="rId7" Type="http://schemas.openxmlformats.org/officeDocument/2006/relationships/image" Target="../media/image44.em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7.sv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bme.de/bme-praxis-leitfaden-nachhaltige-beschaffung-erschienen-3036/"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hyperlink" Target="https://www.bme.de/bme-praxis-leitfaden-nachhaltige-beschaffung-erschienen-3036/"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hyperlink" Target="https://www.gartner.com/en/doc/349093-supply-chain-brief-make-strategic-choices-for-measuring-and-reporting-sustainability-performance" TargetMode="External"/><Relationship Id="rId7"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kompass-nachhaltigkeit.de/nachweise" TargetMode="External"/><Relationship Id="rId5" Type="http://schemas.openxmlformats.org/officeDocument/2006/relationships/hyperlink" Target="https://sustainserv.com/de/insights/esg-ratings-und-rankings-warum-sie-wichtig-sind-und-wie-man-damit-umgeht/" TargetMode="External"/><Relationship Id="rId4" Type="http://schemas.openxmlformats.org/officeDocument/2006/relationships/hyperlink" Target="https://plant-values.de/siegel-zertifikate-und-nachweise-nachhaltigkeit-in-unternehmen/7584/"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stmwi.bayern.de/fileadmin/user_upload/stmwi/Publikationen/2019/2018-01-15_Managementsysteme.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2.png"/><Relationship Id="rId4" Type="http://schemas.openxmlformats.org/officeDocument/2006/relationships/hyperlink" Target="https://www.emas.de/aktuelles/news/03-04-19-beschaffungsleitfaden"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hdr.undp.org/" TargetMode="External"/><Relationship Id="rId3" Type="http://schemas.openxmlformats.org/officeDocument/2006/relationships/hyperlink" Target="https://www.isealalliance.org/sites/default/files/resource/2019-02/ISEAL_Proforest%20Risk%20study_report_Jan2017_Final.pdf" TargetMode="External"/><Relationship Id="rId7" Type="http://schemas.openxmlformats.org/officeDocument/2006/relationships/hyperlink" Target="https://www.transparency.org/en/"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globalslaveryindex.org/" TargetMode="External"/><Relationship Id="rId11" Type="http://schemas.openxmlformats.org/officeDocument/2006/relationships/hyperlink" Target="https://www.maplecroft.com/risk-indices/child-labour-index/" TargetMode="External"/><Relationship Id="rId5" Type="http://schemas.openxmlformats.org/officeDocument/2006/relationships/image" Target="../media/image17.svg"/><Relationship Id="rId10" Type="http://schemas.openxmlformats.org/officeDocument/2006/relationships/hyperlink" Target="/Environmental%20Performance%20Index" TargetMode="External"/><Relationship Id="rId4" Type="http://schemas.openxmlformats.org/officeDocument/2006/relationships/image" Target="../media/image12.png"/><Relationship Id="rId9" Type="http://schemas.openxmlformats.org/officeDocument/2006/relationships/hyperlink" Target="http://www.globalrightsindex.or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sustainable.de/2021/03/26/worum-geht-es-beim-sorgfaltspflichtengesetz/"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2.png"/><Relationship Id="rId4" Type="http://schemas.openxmlformats.org/officeDocument/2006/relationships/hyperlink" Target="https://spp.earth/challenges/category/challenges/5_technology/"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image" Target="../media/image45.em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1.png"/><Relationship Id="rId7" Type="http://schemas.openxmlformats.org/officeDocument/2006/relationships/image" Target="../media/image82.sv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80.svg"/><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hyperlink" Target="https://drive.google.com/file/d/1MP7EhRU-N8n1S3zpzqlshNWxqFR2hznd/edit" TargetMode="External"/><Relationship Id="rId7"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2.png"/><Relationship Id="rId10" Type="http://schemas.openxmlformats.org/officeDocument/2006/relationships/image" Target="../media/image19.svg"/><Relationship Id="rId4" Type="http://schemas.openxmlformats.org/officeDocument/2006/relationships/hyperlink" Target="https://www.amcor.com/about/big-ideas?tag=Podcast" TargetMode="External"/><Relationship Id="rId9" Type="http://schemas.openxmlformats.org/officeDocument/2006/relationships/image" Target="../media/image13.png"/></Relationships>
</file>

<file path=ppt/slides/_rels/slide4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84.svg"/><Relationship Id="rId18" Type="http://schemas.openxmlformats.org/officeDocument/2006/relationships/image" Target="../media/image57.png"/><Relationship Id="rId3" Type="http://schemas.openxmlformats.org/officeDocument/2006/relationships/hyperlink" Target="https://emf.gitbook.io/circular-procurement/-MB3yM1RMC1i8iNc-VYj/" TargetMode="External"/><Relationship Id="rId7" Type="http://schemas.openxmlformats.org/officeDocument/2006/relationships/hyperlink" Target="https://spp.earth/challenges/category/circular-thinking-in-procurement/" TargetMode="External"/><Relationship Id="rId12" Type="http://schemas.openxmlformats.org/officeDocument/2006/relationships/image" Target="../media/image54.png"/><Relationship Id="rId17" Type="http://schemas.openxmlformats.org/officeDocument/2006/relationships/image" Target="../media/image88.svg"/><Relationship Id="rId2" Type="http://schemas.openxmlformats.org/officeDocument/2006/relationships/notesSlide" Target="../notesSlides/notesSlide46.xml"/><Relationship Id="rId16"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hyperlink" Target="https://spp.earth/challenges/introduction-videos-case-examples-about-the-circular-economy/" TargetMode="External"/><Relationship Id="rId11" Type="http://schemas.openxmlformats.org/officeDocument/2006/relationships/image" Target="../media/image29.svg"/><Relationship Id="rId5" Type="http://schemas.openxmlformats.org/officeDocument/2006/relationships/hyperlink" Target="https://www.youtube.com/watch?v=ooIxHVXgLbc" TargetMode="External"/><Relationship Id="rId15" Type="http://schemas.openxmlformats.org/officeDocument/2006/relationships/image" Target="../media/image86.svg"/><Relationship Id="rId10" Type="http://schemas.openxmlformats.org/officeDocument/2006/relationships/image" Target="../media/image18.png"/><Relationship Id="rId19" Type="http://schemas.openxmlformats.org/officeDocument/2006/relationships/image" Target="../media/image90.svg"/><Relationship Id="rId4" Type="http://schemas.openxmlformats.org/officeDocument/2006/relationships/hyperlink" Target="https://www.pianoo.nl/sites/default/files/media/documents/Circular-Procurement-in-8-steps-oktober2018.pdf" TargetMode="External"/><Relationship Id="rId9" Type="http://schemas.openxmlformats.org/officeDocument/2006/relationships/image" Target="../media/image17.svg"/><Relationship Id="rId1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92.sv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jaro-institut.de/en/jaro-academy/" TargetMode="External"/><Relationship Id="rId13" Type="http://schemas.openxmlformats.org/officeDocument/2006/relationships/hyperlink" Target="https://sustainable-procurement.org/" TargetMode="External"/><Relationship Id="rId3" Type="http://schemas.openxmlformats.org/officeDocument/2006/relationships/hyperlink" Target="https://spp.earth/" TargetMode="External"/><Relationship Id="rId7" Type="http://schemas.openxmlformats.org/officeDocument/2006/relationships/hyperlink" Target="https://jaro-institut.de/sustainable-supplier-network-2/" TargetMode="External"/><Relationship Id="rId12" Type="http://schemas.openxmlformats.org/officeDocument/2006/relationships/hyperlink" Target="https://gpp2020.eu/home/"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jaro-institut.de/" TargetMode="External"/><Relationship Id="rId11" Type="http://schemas.openxmlformats.org/officeDocument/2006/relationships/hyperlink" Target="https://www.bme.de/netzwerk/sektionen/" TargetMode="External"/><Relationship Id="rId5" Type="http://schemas.openxmlformats.org/officeDocument/2006/relationships/hyperlink" Target="https://spp.earth/challenges/an-outstanding-case-example-for-circular-value-chain-solutions/" TargetMode="External"/><Relationship Id="rId10" Type="http://schemas.openxmlformats.org/officeDocument/2006/relationships/hyperlink" Target="https://regionen.bme.de/" TargetMode="External"/><Relationship Id="rId4" Type="http://schemas.openxmlformats.org/officeDocument/2006/relationships/hyperlink" Target="https://spp.earth/challenges/supply-chain-sustainability-a-practical-guide-for-continuous-improvement-2/" TargetMode="External"/><Relationship Id="rId9" Type="http://schemas.openxmlformats.org/officeDocument/2006/relationships/hyperlink" Target="https://www.bme.de/start/" TargetMode="External"/><Relationship Id="rId14" Type="http://schemas.openxmlformats.org/officeDocument/2006/relationships/hyperlink" Target="https://iclei-europe.org/who-we-ar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www.textilbuendnis.com/" TargetMode="External"/><Relationship Id="rId13" Type="http://schemas.openxmlformats.org/officeDocument/2006/relationships/hyperlink" Target="https://en.wikipedia.org/wiki/Together_for_Sustainability" TargetMode="External"/><Relationship Id="rId18" Type="http://schemas.openxmlformats.org/officeDocument/2006/relationships/image" Target="../media/image63.png"/><Relationship Id="rId3" Type="http://schemas.openxmlformats.org/officeDocument/2006/relationships/hyperlink" Target="https://www.bmas.de/SharedDocs/Downloads/DE/Publikationen/Forschungsberichte/fb483-potenziale-von-brancheninitiativen.pdf;jsessionid=51E574037F012411EC7605CE2AFC487F.delivery1-replication?__blob=publicationFile&amp;v=1" TargetMode="External"/><Relationship Id="rId7" Type="http://schemas.openxmlformats.org/officeDocument/2006/relationships/hyperlink" Target="https://tfs-initiative.com/" TargetMode="External"/><Relationship Id="rId12" Type="http://schemas.openxmlformats.org/officeDocument/2006/relationships/image" Target="../media/image59.jpeg"/><Relationship Id="rId17" Type="http://schemas.openxmlformats.org/officeDocument/2006/relationships/image" Target="../media/image62.png"/><Relationship Id="rId2" Type="http://schemas.openxmlformats.org/officeDocument/2006/relationships/notesSlide" Target="../notesSlides/notesSlide50.xml"/><Relationship Id="rId16"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hyperlink" Target="https://www.drivesustainability.org/" TargetMode="External"/><Relationship Id="rId5" Type="http://schemas.openxmlformats.org/officeDocument/2006/relationships/image" Target="../media/image12.png"/><Relationship Id="rId15" Type="http://schemas.openxmlformats.org/officeDocument/2006/relationships/hyperlink" Target="https://www.velobiz.de/news/taschenspezialist-ortlieb-tritt-textilbuendnis-bei-veloQXJ0aWNsZS8xNDE2NQbiz" TargetMode="External"/><Relationship Id="rId10" Type="http://schemas.openxmlformats.org/officeDocument/2006/relationships/hyperlink" Target="https://www.globalcoffeeplatform.org/" TargetMode="External"/><Relationship Id="rId4" Type="http://schemas.openxmlformats.org/officeDocument/2006/relationships/hyperlink" Target="https://www.csr-praxistage.de/wissen/lieferketten/brancheninitiativen/" TargetMode="External"/><Relationship Id="rId9" Type="http://schemas.openxmlformats.org/officeDocument/2006/relationships/hyperlink" Target="https://aluminium-stewardship.org/" TargetMode="External"/><Relationship Id="rId14" Type="http://schemas.openxmlformats.org/officeDocument/2006/relationships/image" Target="../media/image60.jpeg"/></Relationships>
</file>

<file path=ppt/slides/_rels/slide51.xml.rels><?xml version="1.0" encoding="UTF-8" standalone="yes"?>
<Relationships xmlns="http://schemas.openxmlformats.org/package/2006/relationships"><Relationship Id="rId8" Type="http://schemas.openxmlformats.org/officeDocument/2006/relationships/hyperlink" Target="mailto:office@adelphi.de" TargetMode="External"/><Relationship Id="rId3" Type="http://schemas.openxmlformats.org/officeDocument/2006/relationships/hyperlink" Target="http://www.lfu.bayern.de/" TargetMode="External"/><Relationship Id="rId7" Type="http://schemas.openxmlformats.org/officeDocument/2006/relationships/image" Target="../media/image65.jpeg"/><Relationship Id="rId2" Type="http://schemas.openxmlformats.org/officeDocument/2006/relationships/hyperlink" Target="mailto:poststelle@lfu.bayern.de" TargetMode="External"/><Relationship Id="rId1" Type="http://schemas.openxmlformats.org/officeDocument/2006/relationships/slideLayout" Target="../slideLayouts/slideLayout4.xml"/><Relationship Id="rId6" Type="http://schemas.openxmlformats.org/officeDocument/2006/relationships/image" Target="../media/image64.jpeg"/><Relationship Id="rId5" Type="http://schemas.openxmlformats.org/officeDocument/2006/relationships/hyperlink" Target="http://www.sustainable.de/" TargetMode="External"/><Relationship Id="rId4" Type="http://schemas.openxmlformats.org/officeDocument/2006/relationships/hyperlink" Target="mailto:info@sustainable.de" TargetMode="External"/><Relationship Id="rId9" Type="http://schemas.openxmlformats.org/officeDocument/2006/relationships/hyperlink" Target="http://www.adelphi.de/"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hyperlink" Target="https://www.nachhaltigkeitsrat.de/wp-content/uploads/2021/05/2105012_Studie_Stand_nachhaltiges_Wirtschaften_Deutschland.pdf" TargetMode="External"/><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2.png"/><Relationship Id="rId4" Type="http://schemas.openxmlformats.org/officeDocument/2006/relationships/hyperlink" Target="https://www.nachhaltigkeitsrat.de/aktuelles/nachhaltiges-wirtschaften-in-deutschland-was-wir-nicht-wisse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bundesregierung.de/breg-de/themen/nachhaltigkeitspolitik/nachhaltigkeitsziele-verstaendlich-erklaert-23217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2.png"/><Relationship Id="rId4" Type="http://schemas.openxmlformats.org/officeDocument/2006/relationships/hyperlink" Target="https://d306pr3pise04h.cloudfront.net/docs/issues_doc%2Fsupply_chain%2FSupplyChainRep_DE.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9.svg"/><Relationship Id="rId3" Type="http://schemas.openxmlformats.org/officeDocument/2006/relationships/hyperlink" Target="https://assets.ey.com/content/dam/ey-sites/ey-com/de_de/news/2020/05/ey-nachhaltiger-konsum-2020.pdf" TargetMode="External"/><Relationship Id="rId7" Type="http://schemas.openxmlformats.org/officeDocument/2006/relationships/image" Target="../media/image23.svg"/><Relationship Id="rId12"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503" name="Rectangle 31"/>
          <p:cNvSpPr>
            <a:spLocks noGrp="1" noChangeArrowheads="1"/>
          </p:cNvSpPr>
          <p:nvPr>
            <p:ph type="subTitle" idx="1"/>
          </p:nvPr>
        </p:nvSpPr>
        <p:spPr>
          <a:xfrm>
            <a:off x="1838632" y="3065463"/>
            <a:ext cx="7200000" cy="2667000"/>
          </a:xfrm>
        </p:spPr>
        <p:txBody>
          <a:bodyPr/>
          <a:lstStyle/>
          <a:p>
            <a:r>
              <a:rPr lang="en-GB" sz="2800" b="1" i="1" dirty="0"/>
              <a:t>Training concept: Sustainable procurement</a:t>
            </a:r>
          </a:p>
        </p:txBody>
      </p:sp>
      <p:sp>
        <p:nvSpPr>
          <p:cNvPr id="3" name="Textfeld 2"/>
          <p:cNvSpPr txBox="1"/>
          <p:nvPr/>
        </p:nvSpPr>
        <p:spPr>
          <a:xfrm>
            <a:off x="1838632" y="1988840"/>
            <a:ext cx="9212826" cy="923330"/>
          </a:xfrm>
          <a:prstGeom prst="rect">
            <a:avLst/>
          </a:prstGeom>
          <a:noFill/>
        </p:spPr>
        <p:txBody>
          <a:bodyPr wrap="square" l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5400" b="1" i="0" u="none" strike="noStrike" cap="none" normalizeH="0" baseline="0" noProof="0" dirty="0">
                <a:ln>
                  <a:noFill/>
                </a:ln>
                <a:solidFill>
                  <a:srgbClr val="3B687F"/>
                </a:solidFill>
                <a:effectLst/>
                <a:uLnTx/>
                <a:uFillTx/>
                <a:latin typeface="Arial" charset="0"/>
                <a:ea typeface="ＭＳ Ｐゴシック" charset="-128"/>
                <a:cs typeface="+mn-cs"/>
              </a:rPr>
              <a:t>Sustainable supply chains</a:t>
            </a:r>
          </a:p>
        </p:txBody>
      </p:sp>
    </p:spTree>
    <p:extLst>
      <p:ext uri="{BB962C8B-B14F-4D97-AF65-F5344CB8AC3E}">
        <p14:creationId xmlns:p14="http://schemas.microsoft.com/office/powerpoint/2010/main" val="3646759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Requirements for companies – regulatory framework</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a:xfrm>
            <a:off x="5694683" y="6477000"/>
            <a:ext cx="900000" cy="630000"/>
          </a:xfrm>
        </p:spPr>
        <p:txBody>
          <a:bodyPr/>
          <a:lstStyle/>
          <a:p>
            <a:fld id="{894680D0-7A83-433A-9719-C4143F27F647}" type="slidenum">
              <a:rPr lang="de-DE" smtClean="0"/>
              <a:pPr/>
              <a:t>10</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en-GB" sz="1300" dirty="0">
                <a:solidFill>
                  <a:srgbClr val="3B687F"/>
                </a:solidFill>
              </a:rPr>
              <a:t>The number of laws, regulations and agreements on the topic of sustainability has continued to increase at a national, European and international level, presenting companies with new challenges.</a:t>
            </a:r>
          </a:p>
        </p:txBody>
      </p:sp>
      <p:sp>
        <p:nvSpPr>
          <p:cNvPr id="37" name="Rechteck 36">
            <a:extLst>
              <a:ext uri="{FF2B5EF4-FFF2-40B4-BE49-F238E27FC236}">
                <a16:creationId xmlns:a16="http://schemas.microsoft.com/office/drawing/2014/main" id="{F7213BFE-03AD-E742-BC08-4AC4B1E586B4}"/>
              </a:ext>
            </a:extLst>
          </p:cNvPr>
          <p:cNvSpPr/>
          <p:nvPr/>
        </p:nvSpPr>
        <p:spPr>
          <a:xfrm>
            <a:off x="431801" y="6492192"/>
            <a:ext cx="11616183" cy="246221"/>
          </a:xfrm>
          <a:prstGeom prst="rect">
            <a:avLst/>
          </a:prstGeom>
        </p:spPr>
        <p:txBody>
          <a:bodyPr wrap="square">
            <a:spAutoFit/>
          </a:bodyPr>
          <a:lstStyle/>
          <a:p>
            <a:pPr algn="l"/>
            <a:r>
              <a:rPr lang="en-GB" sz="1000" dirty="0">
                <a:solidFill>
                  <a:srgbClr val="3B687F"/>
                </a:solidFill>
              </a:rPr>
              <a:t>Sources: Exxeta (2019) </a:t>
            </a:r>
          </a:p>
        </p:txBody>
      </p:sp>
      <p:sp>
        <p:nvSpPr>
          <p:cNvPr id="27" name="Textfeld 26">
            <a:extLst>
              <a:ext uri="{FF2B5EF4-FFF2-40B4-BE49-F238E27FC236}">
                <a16:creationId xmlns:a16="http://schemas.microsoft.com/office/drawing/2014/main" id="{E676369E-D00B-7947-9D35-500D04E590EC}"/>
              </a:ext>
            </a:extLst>
          </p:cNvPr>
          <p:cNvSpPr txBox="1"/>
          <p:nvPr/>
        </p:nvSpPr>
        <p:spPr>
          <a:xfrm>
            <a:off x="1667284" y="2339445"/>
            <a:ext cx="6396182" cy="276999"/>
          </a:xfrm>
          <a:prstGeom prst="rect">
            <a:avLst/>
          </a:prstGeom>
          <a:noFill/>
        </p:spPr>
        <p:txBody>
          <a:bodyPr wrap="square" rtlCol="0">
            <a:spAutoFit/>
          </a:bodyPr>
          <a:lstStyle/>
          <a:p>
            <a:pPr lvl="1" algn="ctr"/>
            <a:r>
              <a:rPr lang="en-GB" sz="1200" b="1" dirty="0">
                <a:solidFill>
                  <a:srgbClr val="3B687F"/>
                </a:solidFill>
              </a:rPr>
              <a:t>Excerpts from regulatory frameworks with sustainability goals</a:t>
            </a:r>
          </a:p>
        </p:txBody>
      </p:sp>
      <p:sp>
        <p:nvSpPr>
          <p:cNvPr id="22" name="Textfeld 21">
            <a:extLst>
              <a:ext uri="{FF2B5EF4-FFF2-40B4-BE49-F238E27FC236}">
                <a16:creationId xmlns:a16="http://schemas.microsoft.com/office/drawing/2014/main" id="{EAC686A3-2152-4FA9-A833-D9779222606B}"/>
              </a:ext>
            </a:extLst>
          </p:cNvPr>
          <p:cNvSpPr txBox="1"/>
          <p:nvPr/>
        </p:nvSpPr>
        <p:spPr>
          <a:xfrm>
            <a:off x="527307" y="2675104"/>
            <a:ext cx="1264361" cy="707886"/>
          </a:xfrm>
          <a:prstGeom prst="rect">
            <a:avLst/>
          </a:prstGeom>
          <a:ln w="952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GB" sz="1000" dirty="0">
                <a:solidFill>
                  <a:srgbClr val="3B687F"/>
                </a:solidFill>
              </a:rPr>
              <a:t>Signing of the </a:t>
            </a:r>
            <a:r>
              <a:rPr lang="en-GB" sz="1000" b="1" dirty="0">
                <a:solidFill>
                  <a:srgbClr val="3B687F"/>
                </a:solidFill>
              </a:rPr>
              <a:t>Sustainable Development Goals</a:t>
            </a:r>
          </a:p>
        </p:txBody>
      </p:sp>
      <p:sp>
        <p:nvSpPr>
          <p:cNvPr id="48" name="Textfeld 47">
            <a:extLst>
              <a:ext uri="{FF2B5EF4-FFF2-40B4-BE49-F238E27FC236}">
                <a16:creationId xmlns:a16="http://schemas.microsoft.com/office/drawing/2014/main" id="{CE2A7F31-5E41-41D1-B619-C838779F1801}"/>
              </a:ext>
            </a:extLst>
          </p:cNvPr>
          <p:cNvSpPr txBox="1"/>
          <p:nvPr/>
        </p:nvSpPr>
        <p:spPr>
          <a:xfrm>
            <a:off x="522734" y="3426831"/>
            <a:ext cx="1264361" cy="707886"/>
          </a:xfrm>
          <a:prstGeom prst="rect">
            <a:avLst/>
          </a:prstGeom>
          <a:ln w="952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GB" sz="1000" dirty="0">
                <a:solidFill>
                  <a:srgbClr val="3B687F"/>
                </a:solidFill>
              </a:rPr>
              <a:t>Adoption of the </a:t>
            </a:r>
            <a:r>
              <a:rPr lang="en-GB" sz="1000" b="1" dirty="0">
                <a:solidFill>
                  <a:srgbClr val="3B687F"/>
                </a:solidFill>
              </a:rPr>
              <a:t>Paris Agreement on climate change</a:t>
            </a:r>
          </a:p>
        </p:txBody>
      </p:sp>
      <p:sp>
        <p:nvSpPr>
          <p:cNvPr id="49" name="Textfeld 48">
            <a:extLst>
              <a:ext uri="{FF2B5EF4-FFF2-40B4-BE49-F238E27FC236}">
                <a16:creationId xmlns:a16="http://schemas.microsoft.com/office/drawing/2014/main" id="{F9C05F6A-EFCA-4454-8B2C-54D67ECB7F8A}"/>
              </a:ext>
            </a:extLst>
          </p:cNvPr>
          <p:cNvSpPr txBox="1"/>
          <p:nvPr/>
        </p:nvSpPr>
        <p:spPr>
          <a:xfrm>
            <a:off x="2325307" y="3176532"/>
            <a:ext cx="1264361" cy="707886"/>
          </a:xfrm>
          <a:prstGeom prst="rect">
            <a:avLst/>
          </a:prstGeom>
          <a:ln w="952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GB" sz="1000" dirty="0">
                <a:solidFill>
                  <a:srgbClr val="3B687F"/>
                </a:solidFill>
              </a:rPr>
              <a:t>Enactment of the</a:t>
            </a:r>
            <a:r>
              <a:rPr lang="en-GB" sz="1000" b="1" dirty="0">
                <a:solidFill>
                  <a:srgbClr val="3B687F"/>
                </a:solidFill>
              </a:rPr>
              <a:t> CSR Directive Implementation Act </a:t>
            </a:r>
          </a:p>
        </p:txBody>
      </p:sp>
      <p:sp>
        <p:nvSpPr>
          <p:cNvPr id="57" name="Textfeld 56">
            <a:extLst>
              <a:ext uri="{FF2B5EF4-FFF2-40B4-BE49-F238E27FC236}">
                <a16:creationId xmlns:a16="http://schemas.microsoft.com/office/drawing/2014/main" id="{02D865DE-7499-4E6E-B4AA-A9D40556D9EC}"/>
              </a:ext>
            </a:extLst>
          </p:cNvPr>
          <p:cNvSpPr txBox="1"/>
          <p:nvPr/>
        </p:nvSpPr>
        <p:spPr>
          <a:xfrm>
            <a:off x="1508235" y="5694537"/>
            <a:ext cx="1264361" cy="553998"/>
          </a:xfrm>
          <a:prstGeom prst="rect">
            <a:avLst/>
          </a:prstGeom>
          <a:ln w="9525">
            <a:solidFill>
              <a:schemeClr val="bg1">
                <a:lumMod val="75000"/>
              </a:schemeClr>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GB" sz="1000" dirty="0">
                <a:solidFill>
                  <a:srgbClr val="3B687F"/>
                </a:solidFill>
              </a:rPr>
              <a:t>Amendment of the </a:t>
            </a:r>
            <a:r>
              <a:rPr lang="en-GB" sz="1000" b="1" dirty="0">
                <a:solidFill>
                  <a:srgbClr val="3B687F"/>
                </a:solidFill>
              </a:rPr>
              <a:t>Global Reporting Initiative</a:t>
            </a:r>
          </a:p>
        </p:txBody>
      </p:sp>
      <p:sp>
        <p:nvSpPr>
          <p:cNvPr id="63" name="Textfeld 62">
            <a:extLst>
              <a:ext uri="{FF2B5EF4-FFF2-40B4-BE49-F238E27FC236}">
                <a16:creationId xmlns:a16="http://schemas.microsoft.com/office/drawing/2014/main" id="{E03C896D-5F44-42EC-A285-6BEFB513E688}"/>
              </a:ext>
            </a:extLst>
          </p:cNvPr>
          <p:cNvSpPr txBox="1"/>
          <p:nvPr/>
        </p:nvSpPr>
        <p:spPr>
          <a:xfrm>
            <a:off x="3340687" y="4930678"/>
            <a:ext cx="1264361" cy="553998"/>
          </a:xfrm>
          <a:prstGeom prst="rect">
            <a:avLst/>
          </a:prstGeom>
          <a:ln w="9525">
            <a:solidFill>
              <a:schemeClr val="bg1">
                <a:lumMod val="75000"/>
              </a:schemeClr>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GB" sz="1000" dirty="0">
                <a:solidFill>
                  <a:srgbClr val="3B687F"/>
                </a:solidFill>
              </a:rPr>
              <a:t>Amendment of the</a:t>
            </a:r>
            <a:r>
              <a:rPr lang="en-GB" sz="1000" b="1" dirty="0">
                <a:solidFill>
                  <a:srgbClr val="3B687F"/>
                </a:solidFill>
              </a:rPr>
              <a:t> Waste Framework Directive</a:t>
            </a:r>
          </a:p>
        </p:txBody>
      </p:sp>
      <p:sp>
        <p:nvSpPr>
          <p:cNvPr id="66" name="Textfeld 65">
            <a:extLst>
              <a:ext uri="{FF2B5EF4-FFF2-40B4-BE49-F238E27FC236}">
                <a16:creationId xmlns:a16="http://schemas.microsoft.com/office/drawing/2014/main" id="{39E0D25B-08CC-4C23-BAB2-E5AB7F5F6BAE}"/>
              </a:ext>
            </a:extLst>
          </p:cNvPr>
          <p:cNvSpPr txBox="1"/>
          <p:nvPr/>
        </p:nvSpPr>
        <p:spPr>
          <a:xfrm>
            <a:off x="5091316" y="4930678"/>
            <a:ext cx="1264361" cy="707886"/>
          </a:xfrm>
          <a:prstGeom prst="rect">
            <a:avLst/>
          </a:prstGeom>
          <a:ln w="9525">
            <a:solidFill>
              <a:schemeClr val="bg1">
                <a:lumMod val="75000"/>
              </a:schemeClr>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GB" sz="1000" dirty="0">
                <a:solidFill>
                  <a:srgbClr val="3B687F"/>
                </a:solidFill>
              </a:rPr>
              <a:t>Publication of </a:t>
            </a:r>
            <a:r>
              <a:rPr lang="en-GB" sz="1000" b="1" dirty="0">
                <a:solidFill>
                  <a:srgbClr val="3B687F"/>
                </a:solidFill>
              </a:rPr>
              <a:t>Circular Economy Action Plan</a:t>
            </a:r>
          </a:p>
        </p:txBody>
      </p:sp>
      <p:sp>
        <p:nvSpPr>
          <p:cNvPr id="68" name="Textfeld 67">
            <a:extLst>
              <a:ext uri="{FF2B5EF4-FFF2-40B4-BE49-F238E27FC236}">
                <a16:creationId xmlns:a16="http://schemas.microsoft.com/office/drawing/2014/main" id="{51FEA981-C151-4330-93DF-7FE801DC7C83}"/>
              </a:ext>
            </a:extLst>
          </p:cNvPr>
          <p:cNvSpPr txBox="1"/>
          <p:nvPr/>
        </p:nvSpPr>
        <p:spPr>
          <a:xfrm>
            <a:off x="6438692" y="3176532"/>
            <a:ext cx="1263600" cy="707886"/>
          </a:xfrm>
          <a:prstGeom prst="rect">
            <a:avLst/>
          </a:prstGeom>
          <a:ln w="952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GB" sz="1000" b="1" dirty="0">
                <a:solidFill>
                  <a:srgbClr val="3B687F"/>
                </a:solidFill>
              </a:rPr>
              <a:t>Supply Chain Due Diligence Act </a:t>
            </a:r>
            <a:r>
              <a:rPr lang="en-GB" sz="1000" dirty="0">
                <a:solidFill>
                  <a:srgbClr val="3B687F"/>
                </a:solidFill>
              </a:rPr>
              <a:t>(LkSG) resolution</a:t>
            </a:r>
          </a:p>
        </p:txBody>
      </p:sp>
      <p:sp>
        <p:nvSpPr>
          <p:cNvPr id="69" name="Textfeld 68">
            <a:extLst>
              <a:ext uri="{FF2B5EF4-FFF2-40B4-BE49-F238E27FC236}">
                <a16:creationId xmlns:a16="http://schemas.microsoft.com/office/drawing/2014/main" id="{F5A24A57-BC6C-4619-9DF9-BAE3BF886E12}"/>
              </a:ext>
            </a:extLst>
          </p:cNvPr>
          <p:cNvSpPr txBox="1"/>
          <p:nvPr/>
        </p:nvSpPr>
        <p:spPr>
          <a:xfrm>
            <a:off x="5431550" y="3176532"/>
            <a:ext cx="936002" cy="707886"/>
          </a:xfrm>
          <a:prstGeom prst="rect">
            <a:avLst/>
          </a:prstGeom>
          <a:ln w="952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GB" sz="1000" dirty="0">
                <a:solidFill>
                  <a:srgbClr val="3B687F"/>
                </a:solidFill>
              </a:rPr>
              <a:t>Enactment</a:t>
            </a:r>
          </a:p>
          <a:p>
            <a:pPr algn="l"/>
            <a:r>
              <a:rPr lang="en-GB" sz="1000" b="1" dirty="0">
                <a:solidFill>
                  <a:srgbClr val="3B687F"/>
                </a:solidFill>
              </a:rPr>
              <a:t>EU Taxonomy Regulation</a:t>
            </a:r>
          </a:p>
        </p:txBody>
      </p:sp>
      <p:sp>
        <p:nvSpPr>
          <p:cNvPr id="75" name="Textfeld 74">
            <a:extLst>
              <a:ext uri="{FF2B5EF4-FFF2-40B4-BE49-F238E27FC236}">
                <a16:creationId xmlns:a16="http://schemas.microsoft.com/office/drawing/2014/main" id="{FD7BDAB0-997A-4796-AA6A-B9098571F1D0}"/>
              </a:ext>
            </a:extLst>
          </p:cNvPr>
          <p:cNvSpPr txBox="1"/>
          <p:nvPr/>
        </p:nvSpPr>
        <p:spPr>
          <a:xfrm>
            <a:off x="8210265" y="3176532"/>
            <a:ext cx="1180459" cy="553998"/>
          </a:xfrm>
          <a:prstGeom prst="rect">
            <a:avLst/>
          </a:prstGeom>
          <a:ln w="952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GB" sz="1000" dirty="0">
                <a:solidFill>
                  <a:srgbClr val="3B687F"/>
                </a:solidFill>
              </a:rPr>
              <a:t>Enactment of </a:t>
            </a:r>
            <a:r>
              <a:rPr lang="en-GB" sz="1000" b="1" dirty="0">
                <a:solidFill>
                  <a:srgbClr val="3B687F"/>
                </a:solidFill>
              </a:rPr>
              <a:t>LkSG</a:t>
            </a:r>
            <a:r>
              <a:rPr lang="en-GB" sz="1000" dirty="0">
                <a:solidFill>
                  <a:srgbClr val="3B687F"/>
                </a:solidFill>
              </a:rPr>
              <a:t> (expected)</a:t>
            </a:r>
          </a:p>
        </p:txBody>
      </p:sp>
      <p:sp>
        <p:nvSpPr>
          <p:cNvPr id="77" name="Textfeld 76">
            <a:extLst>
              <a:ext uri="{FF2B5EF4-FFF2-40B4-BE49-F238E27FC236}">
                <a16:creationId xmlns:a16="http://schemas.microsoft.com/office/drawing/2014/main" id="{7F616D1E-9B25-4334-85ED-B057DA3A6789}"/>
              </a:ext>
            </a:extLst>
          </p:cNvPr>
          <p:cNvSpPr txBox="1"/>
          <p:nvPr/>
        </p:nvSpPr>
        <p:spPr>
          <a:xfrm>
            <a:off x="5091316" y="5694537"/>
            <a:ext cx="1264361" cy="553998"/>
          </a:xfrm>
          <a:prstGeom prst="rect">
            <a:avLst/>
          </a:prstGeom>
          <a:ln w="9525">
            <a:solidFill>
              <a:schemeClr val="bg1">
                <a:lumMod val="75000"/>
              </a:schemeClr>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GB" sz="1000" dirty="0">
                <a:solidFill>
                  <a:srgbClr val="3B687F"/>
                </a:solidFill>
              </a:rPr>
              <a:t>Adoption </a:t>
            </a:r>
          </a:p>
          <a:p>
            <a:pPr algn="l"/>
            <a:r>
              <a:rPr lang="en-GB" sz="1000" b="1" dirty="0">
                <a:solidFill>
                  <a:srgbClr val="3B687F"/>
                </a:solidFill>
              </a:rPr>
              <a:t>EU Chemicals</a:t>
            </a:r>
          </a:p>
          <a:p>
            <a:pPr algn="l"/>
            <a:r>
              <a:rPr lang="en-GB" sz="1000" b="1" dirty="0">
                <a:solidFill>
                  <a:srgbClr val="3B687F"/>
                </a:solidFill>
              </a:rPr>
              <a:t>Strategy </a:t>
            </a:r>
          </a:p>
        </p:txBody>
      </p:sp>
      <p:sp>
        <p:nvSpPr>
          <p:cNvPr id="78" name="Textfeld 77">
            <a:extLst>
              <a:ext uri="{FF2B5EF4-FFF2-40B4-BE49-F238E27FC236}">
                <a16:creationId xmlns:a16="http://schemas.microsoft.com/office/drawing/2014/main" id="{6EB0BCF7-C531-425B-8A27-B051F1DB1698}"/>
              </a:ext>
            </a:extLst>
          </p:cNvPr>
          <p:cNvSpPr txBox="1"/>
          <p:nvPr/>
        </p:nvSpPr>
        <p:spPr>
          <a:xfrm>
            <a:off x="4329687" y="3176532"/>
            <a:ext cx="909207" cy="553998"/>
          </a:xfrm>
          <a:prstGeom prst="rect">
            <a:avLst/>
          </a:prstGeom>
          <a:ln w="952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GB" sz="1000" dirty="0">
                <a:solidFill>
                  <a:srgbClr val="3B687F"/>
                </a:solidFill>
              </a:rPr>
              <a:t>Concept </a:t>
            </a:r>
          </a:p>
          <a:p>
            <a:pPr algn="l"/>
            <a:r>
              <a:rPr lang="en-GB" sz="1000" b="1" dirty="0">
                <a:solidFill>
                  <a:srgbClr val="3B687F"/>
                </a:solidFill>
              </a:rPr>
              <a:t>EU Green Deal </a:t>
            </a:r>
          </a:p>
        </p:txBody>
      </p:sp>
      <p:sp>
        <p:nvSpPr>
          <p:cNvPr id="84" name="Textfeld 83">
            <a:extLst>
              <a:ext uri="{FF2B5EF4-FFF2-40B4-BE49-F238E27FC236}">
                <a16:creationId xmlns:a16="http://schemas.microsoft.com/office/drawing/2014/main" id="{7B337A4A-4EB7-490B-9E38-E726D3DC60A3}"/>
              </a:ext>
            </a:extLst>
          </p:cNvPr>
          <p:cNvSpPr txBox="1"/>
          <p:nvPr/>
        </p:nvSpPr>
        <p:spPr>
          <a:xfrm>
            <a:off x="1518454" y="4930678"/>
            <a:ext cx="1264361" cy="707886"/>
          </a:xfrm>
          <a:prstGeom prst="rect">
            <a:avLst/>
          </a:prstGeom>
          <a:ln w="9525">
            <a:solidFill>
              <a:schemeClr val="bg1">
                <a:lumMod val="75000"/>
              </a:schemeClr>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GB" sz="1000" dirty="0">
                <a:solidFill>
                  <a:srgbClr val="3B687F"/>
                </a:solidFill>
              </a:rPr>
              <a:t>German </a:t>
            </a:r>
            <a:r>
              <a:rPr lang="en-GB" sz="1000" b="1" dirty="0">
                <a:solidFill>
                  <a:srgbClr val="3B687F"/>
                </a:solidFill>
              </a:rPr>
              <a:t>National Action Plan (NAP)</a:t>
            </a:r>
          </a:p>
        </p:txBody>
      </p:sp>
      <p:sp>
        <p:nvSpPr>
          <p:cNvPr id="89" name="Textfeld 88">
            <a:extLst>
              <a:ext uri="{FF2B5EF4-FFF2-40B4-BE49-F238E27FC236}">
                <a16:creationId xmlns:a16="http://schemas.microsoft.com/office/drawing/2014/main" id="{74547484-1C9A-40BE-B12E-032BE718F1C2}"/>
              </a:ext>
            </a:extLst>
          </p:cNvPr>
          <p:cNvSpPr txBox="1"/>
          <p:nvPr/>
        </p:nvSpPr>
        <p:spPr>
          <a:xfrm>
            <a:off x="6438692" y="4930678"/>
            <a:ext cx="1264361" cy="553998"/>
          </a:xfrm>
          <a:prstGeom prst="rect">
            <a:avLst/>
          </a:prstGeom>
          <a:ln w="9525">
            <a:solidFill>
              <a:schemeClr val="bg1">
                <a:lumMod val="75000"/>
              </a:schemeClr>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GB" sz="1000" dirty="0">
                <a:solidFill>
                  <a:srgbClr val="3B687F"/>
                </a:solidFill>
              </a:rPr>
              <a:t>Amendment of the</a:t>
            </a:r>
            <a:r>
              <a:rPr lang="en-GB" sz="1000" b="1" dirty="0">
                <a:solidFill>
                  <a:srgbClr val="3B687F"/>
                </a:solidFill>
              </a:rPr>
              <a:t> Climate Change Act</a:t>
            </a:r>
          </a:p>
        </p:txBody>
      </p:sp>
      <p:sp>
        <p:nvSpPr>
          <p:cNvPr id="91" name="Textfeld 90">
            <a:extLst>
              <a:ext uri="{FF2B5EF4-FFF2-40B4-BE49-F238E27FC236}">
                <a16:creationId xmlns:a16="http://schemas.microsoft.com/office/drawing/2014/main" id="{70215A9C-702E-4965-BA9F-D8D22610F45A}"/>
              </a:ext>
            </a:extLst>
          </p:cNvPr>
          <p:cNvSpPr txBox="1"/>
          <p:nvPr/>
        </p:nvSpPr>
        <p:spPr>
          <a:xfrm>
            <a:off x="6438692" y="5563634"/>
            <a:ext cx="1264361" cy="553998"/>
          </a:xfrm>
          <a:prstGeom prst="rect">
            <a:avLst/>
          </a:prstGeom>
          <a:ln w="9525">
            <a:solidFill>
              <a:schemeClr val="bg1">
                <a:lumMod val="75000"/>
              </a:schemeClr>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GB" sz="1000" dirty="0">
                <a:solidFill>
                  <a:srgbClr val="3B687F"/>
                </a:solidFill>
              </a:rPr>
              <a:t>EU </a:t>
            </a:r>
            <a:r>
              <a:rPr lang="en-GB" sz="1000" b="1" dirty="0">
                <a:solidFill>
                  <a:srgbClr val="3B687F"/>
                </a:solidFill>
              </a:rPr>
              <a:t>Conflict Minerals Regulation</a:t>
            </a:r>
          </a:p>
        </p:txBody>
      </p:sp>
      <p:sp>
        <p:nvSpPr>
          <p:cNvPr id="92" name="Textfeld 91">
            <a:extLst>
              <a:ext uri="{FF2B5EF4-FFF2-40B4-BE49-F238E27FC236}">
                <a16:creationId xmlns:a16="http://schemas.microsoft.com/office/drawing/2014/main" id="{4E30E409-08C7-472D-9CF3-01B83D13A153}"/>
              </a:ext>
            </a:extLst>
          </p:cNvPr>
          <p:cNvSpPr txBox="1"/>
          <p:nvPr/>
        </p:nvSpPr>
        <p:spPr>
          <a:xfrm>
            <a:off x="3340687" y="5539651"/>
            <a:ext cx="1264361" cy="400110"/>
          </a:xfrm>
          <a:prstGeom prst="rect">
            <a:avLst/>
          </a:prstGeom>
          <a:ln w="9525">
            <a:solidFill>
              <a:schemeClr val="bg1">
                <a:lumMod val="75000"/>
              </a:schemeClr>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GB" sz="1000" dirty="0">
                <a:solidFill>
                  <a:srgbClr val="3B687F"/>
                </a:solidFill>
              </a:rPr>
              <a:t>Resolution</a:t>
            </a:r>
          </a:p>
          <a:p>
            <a:pPr algn="l"/>
            <a:r>
              <a:rPr lang="en-GB" sz="1000" b="1" dirty="0">
                <a:solidFill>
                  <a:srgbClr val="3B687F"/>
                </a:solidFill>
              </a:rPr>
              <a:t>EU Action Plan</a:t>
            </a:r>
          </a:p>
        </p:txBody>
      </p:sp>
      <p:cxnSp>
        <p:nvCxnSpPr>
          <p:cNvPr id="7" name="Gerader Verbinder 6">
            <a:extLst>
              <a:ext uri="{FF2B5EF4-FFF2-40B4-BE49-F238E27FC236}">
                <a16:creationId xmlns:a16="http://schemas.microsoft.com/office/drawing/2014/main" id="{1DD67427-7A26-43A5-A4F1-B3C305025C87}"/>
              </a:ext>
            </a:extLst>
          </p:cNvPr>
          <p:cNvCxnSpPr>
            <a:cxnSpLocks/>
          </p:cNvCxnSpPr>
          <p:nvPr/>
        </p:nvCxnSpPr>
        <p:spPr bwMode="auto">
          <a:xfrm>
            <a:off x="566075" y="4490968"/>
            <a:ext cx="8700463" cy="0"/>
          </a:xfrm>
          <a:prstGeom prst="line">
            <a:avLst/>
          </a:prstGeom>
          <a:ln>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8" name="Ellipse 7">
            <a:extLst>
              <a:ext uri="{FF2B5EF4-FFF2-40B4-BE49-F238E27FC236}">
                <a16:creationId xmlns:a16="http://schemas.microsoft.com/office/drawing/2014/main" id="{8A11951A-9145-455E-8046-E5BB9F8FB18F}"/>
              </a:ext>
            </a:extLst>
          </p:cNvPr>
          <p:cNvSpPr/>
          <p:nvPr/>
        </p:nvSpPr>
        <p:spPr bwMode="auto">
          <a:xfrm>
            <a:off x="805332" y="4310968"/>
            <a:ext cx="360000" cy="360000"/>
          </a:xfrm>
          <a:prstGeom prst="ellipse">
            <a:avLst/>
          </a:prstGeom>
          <a:ln w="9525">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rgbClr val="3B687F"/>
              </a:solidFill>
              <a:effectLst/>
              <a:latin typeface="Arial" charset="0"/>
              <a:ea typeface="ＭＳ Ｐゴシック" charset="-128"/>
            </a:endParaRPr>
          </a:p>
        </p:txBody>
      </p:sp>
      <p:sp>
        <p:nvSpPr>
          <p:cNvPr id="55" name="Ellipse 54">
            <a:extLst>
              <a:ext uri="{FF2B5EF4-FFF2-40B4-BE49-F238E27FC236}">
                <a16:creationId xmlns:a16="http://schemas.microsoft.com/office/drawing/2014/main" id="{E3C2306F-3E85-4704-A8D2-4A6223246BBB}"/>
              </a:ext>
            </a:extLst>
          </p:cNvPr>
          <p:cNvSpPr/>
          <p:nvPr/>
        </p:nvSpPr>
        <p:spPr bwMode="auto">
          <a:xfrm>
            <a:off x="1788966" y="4310968"/>
            <a:ext cx="360000" cy="360000"/>
          </a:xfrm>
          <a:prstGeom prst="ellipse">
            <a:avLst/>
          </a:prstGeom>
          <a:ln w="9525">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rgbClr val="3B687F"/>
              </a:solidFill>
              <a:effectLst/>
              <a:latin typeface="Arial" charset="0"/>
              <a:ea typeface="ＭＳ Ｐゴシック" charset="-128"/>
            </a:endParaRPr>
          </a:p>
        </p:txBody>
      </p:sp>
      <p:sp>
        <p:nvSpPr>
          <p:cNvPr id="56" name="Ellipse 55">
            <a:extLst>
              <a:ext uri="{FF2B5EF4-FFF2-40B4-BE49-F238E27FC236}">
                <a16:creationId xmlns:a16="http://schemas.microsoft.com/office/drawing/2014/main" id="{C3A753CB-D8B1-417B-84B3-D8AD59D8CB78}"/>
              </a:ext>
            </a:extLst>
          </p:cNvPr>
          <p:cNvSpPr/>
          <p:nvPr/>
        </p:nvSpPr>
        <p:spPr bwMode="auto">
          <a:xfrm>
            <a:off x="2772600" y="4310968"/>
            <a:ext cx="360000" cy="360000"/>
          </a:xfrm>
          <a:prstGeom prst="ellipse">
            <a:avLst/>
          </a:prstGeom>
          <a:ln w="9525">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rgbClr val="3B687F"/>
              </a:solidFill>
              <a:effectLst/>
              <a:latin typeface="Arial" charset="0"/>
              <a:ea typeface="ＭＳ Ｐゴシック" charset="-128"/>
            </a:endParaRPr>
          </a:p>
        </p:txBody>
      </p:sp>
      <p:sp>
        <p:nvSpPr>
          <p:cNvPr id="58" name="Ellipse 57">
            <a:extLst>
              <a:ext uri="{FF2B5EF4-FFF2-40B4-BE49-F238E27FC236}">
                <a16:creationId xmlns:a16="http://schemas.microsoft.com/office/drawing/2014/main" id="{5B6E6940-CF4F-400B-A4F4-0CCF09937977}"/>
              </a:ext>
            </a:extLst>
          </p:cNvPr>
          <p:cNvSpPr/>
          <p:nvPr/>
        </p:nvSpPr>
        <p:spPr bwMode="auto">
          <a:xfrm>
            <a:off x="3756234" y="4310968"/>
            <a:ext cx="360000" cy="360000"/>
          </a:xfrm>
          <a:prstGeom prst="ellipse">
            <a:avLst/>
          </a:prstGeom>
          <a:ln w="9525">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rgbClr val="3B687F"/>
              </a:solidFill>
              <a:effectLst/>
              <a:latin typeface="Arial" charset="0"/>
              <a:ea typeface="ＭＳ Ｐゴシック" charset="-128"/>
            </a:endParaRPr>
          </a:p>
        </p:txBody>
      </p:sp>
      <p:sp>
        <p:nvSpPr>
          <p:cNvPr id="59" name="Ellipse 58">
            <a:extLst>
              <a:ext uri="{FF2B5EF4-FFF2-40B4-BE49-F238E27FC236}">
                <a16:creationId xmlns:a16="http://schemas.microsoft.com/office/drawing/2014/main" id="{FC60CDED-71A9-4426-AFE1-C25BE70D510C}"/>
              </a:ext>
            </a:extLst>
          </p:cNvPr>
          <p:cNvSpPr/>
          <p:nvPr/>
        </p:nvSpPr>
        <p:spPr bwMode="auto">
          <a:xfrm>
            <a:off x="4739868" y="4310968"/>
            <a:ext cx="360000" cy="360000"/>
          </a:xfrm>
          <a:prstGeom prst="ellipse">
            <a:avLst/>
          </a:prstGeom>
          <a:ln w="9525">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rgbClr val="3B687F"/>
              </a:solidFill>
              <a:effectLst/>
              <a:latin typeface="Arial" charset="0"/>
              <a:ea typeface="ＭＳ Ｐゴシック" charset="-128"/>
            </a:endParaRPr>
          </a:p>
        </p:txBody>
      </p:sp>
      <p:sp>
        <p:nvSpPr>
          <p:cNvPr id="61" name="Ellipse 60">
            <a:extLst>
              <a:ext uri="{FF2B5EF4-FFF2-40B4-BE49-F238E27FC236}">
                <a16:creationId xmlns:a16="http://schemas.microsoft.com/office/drawing/2014/main" id="{972BFFAF-A77A-4AEC-8244-4D05C807CA66}"/>
              </a:ext>
            </a:extLst>
          </p:cNvPr>
          <p:cNvSpPr/>
          <p:nvPr/>
        </p:nvSpPr>
        <p:spPr bwMode="auto">
          <a:xfrm>
            <a:off x="5723502" y="4310968"/>
            <a:ext cx="360000" cy="360000"/>
          </a:xfrm>
          <a:prstGeom prst="ellipse">
            <a:avLst/>
          </a:prstGeom>
          <a:ln w="9525">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rgbClr val="3B687F"/>
              </a:solidFill>
              <a:effectLst/>
              <a:latin typeface="Arial" charset="0"/>
              <a:ea typeface="ＭＳ Ｐゴシック" charset="-128"/>
            </a:endParaRPr>
          </a:p>
        </p:txBody>
      </p:sp>
      <p:sp>
        <p:nvSpPr>
          <p:cNvPr id="64" name="Ellipse 63">
            <a:extLst>
              <a:ext uri="{FF2B5EF4-FFF2-40B4-BE49-F238E27FC236}">
                <a16:creationId xmlns:a16="http://schemas.microsoft.com/office/drawing/2014/main" id="{AD351979-DC37-42D6-81FF-A36A2B8C6164}"/>
              </a:ext>
            </a:extLst>
          </p:cNvPr>
          <p:cNvSpPr/>
          <p:nvPr/>
        </p:nvSpPr>
        <p:spPr bwMode="auto">
          <a:xfrm>
            <a:off x="6707136" y="4310968"/>
            <a:ext cx="360000" cy="360000"/>
          </a:xfrm>
          <a:prstGeom prst="ellipse">
            <a:avLst/>
          </a:prstGeom>
          <a:ln w="9525">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rgbClr val="3B687F"/>
              </a:solidFill>
              <a:effectLst/>
              <a:latin typeface="Arial" charset="0"/>
              <a:ea typeface="ＭＳ Ｐゴシック" charset="-128"/>
            </a:endParaRPr>
          </a:p>
        </p:txBody>
      </p:sp>
      <p:sp>
        <p:nvSpPr>
          <p:cNvPr id="65" name="Ellipse 64">
            <a:extLst>
              <a:ext uri="{FF2B5EF4-FFF2-40B4-BE49-F238E27FC236}">
                <a16:creationId xmlns:a16="http://schemas.microsoft.com/office/drawing/2014/main" id="{00F7540B-B2FF-45E6-A566-8510A93EDE47}"/>
              </a:ext>
            </a:extLst>
          </p:cNvPr>
          <p:cNvSpPr/>
          <p:nvPr/>
        </p:nvSpPr>
        <p:spPr bwMode="auto">
          <a:xfrm>
            <a:off x="7690770" y="4310968"/>
            <a:ext cx="360000" cy="360000"/>
          </a:xfrm>
          <a:prstGeom prst="ellipse">
            <a:avLst/>
          </a:prstGeom>
          <a:ln w="9525">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rgbClr val="3B687F"/>
              </a:solidFill>
              <a:effectLst/>
              <a:latin typeface="Arial" charset="0"/>
              <a:ea typeface="ＭＳ Ｐゴシック" charset="-128"/>
            </a:endParaRPr>
          </a:p>
        </p:txBody>
      </p:sp>
      <p:sp>
        <p:nvSpPr>
          <p:cNvPr id="72" name="Ellipse 71">
            <a:extLst>
              <a:ext uri="{FF2B5EF4-FFF2-40B4-BE49-F238E27FC236}">
                <a16:creationId xmlns:a16="http://schemas.microsoft.com/office/drawing/2014/main" id="{FB5D9EA9-DF8E-4B99-9440-FB9CE566B56E}"/>
              </a:ext>
            </a:extLst>
          </p:cNvPr>
          <p:cNvSpPr/>
          <p:nvPr/>
        </p:nvSpPr>
        <p:spPr bwMode="auto">
          <a:xfrm>
            <a:off x="8674407" y="4310968"/>
            <a:ext cx="360000" cy="360000"/>
          </a:xfrm>
          <a:prstGeom prst="ellipse">
            <a:avLst/>
          </a:prstGeom>
          <a:ln w="9525">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rgbClr val="3B687F"/>
              </a:solidFill>
              <a:effectLst/>
              <a:latin typeface="Arial" charset="0"/>
              <a:ea typeface="ＭＳ Ｐゴシック" charset="-128"/>
            </a:endParaRPr>
          </a:p>
        </p:txBody>
      </p:sp>
      <p:sp>
        <p:nvSpPr>
          <p:cNvPr id="10" name="Textfeld 9">
            <a:extLst>
              <a:ext uri="{FF2B5EF4-FFF2-40B4-BE49-F238E27FC236}">
                <a16:creationId xmlns:a16="http://schemas.microsoft.com/office/drawing/2014/main" id="{1B763003-2880-4885-AD1D-47529054CDDB}"/>
              </a:ext>
            </a:extLst>
          </p:cNvPr>
          <p:cNvSpPr txBox="1"/>
          <p:nvPr/>
        </p:nvSpPr>
        <p:spPr>
          <a:xfrm>
            <a:off x="747820" y="4371371"/>
            <a:ext cx="536462" cy="246221"/>
          </a:xfrm>
          <a:prstGeom prst="rect">
            <a:avLst/>
          </a:prstGeom>
          <a:noFill/>
          <a:ln>
            <a:noFill/>
          </a:ln>
        </p:spPr>
        <p:txBody>
          <a:bodyPr wrap="square" rtlCol="0">
            <a:spAutoFit/>
          </a:bodyPr>
          <a:lstStyle/>
          <a:p>
            <a:pPr algn="l"/>
            <a:r>
              <a:rPr lang="en-GB" sz="1000" b="1" dirty="0">
                <a:solidFill>
                  <a:srgbClr val="3B687F"/>
                </a:solidFill>
              </a:rPr>
              <a:t>2015</a:t>
            </a:r>
          </a:p>
        </p:txBody>
      </p:sp>
      <p:sp>
        <p:nvSpPr>
          <p:cNvPr id="85" name="Textfeld 84">
            <a:extLst>
              <a:ext uri="{FF2B5EF4-FFF2-40B4-BE49-F238E27FC236}">
                <a16:creationId xmlns:a16="http://schemas.microsoft.com/office/drawing/2014/main" id="{8C770A17-DF81-472E-BCBB-A99F31DA74F2}"/>
              </a:ext>
            </a:extLst>
          </p:cNvPr>
          <p:cNvSpPr txBox="1"/>
          <p:nvPr/>
        </p:nvSpPr>
        <p:spPr>
          <a:xfrm>
            <a:off x="1731454" y="4371371"/>
            <a:ext cx="536462" cy="246221"/>
          </a:xfrm>
          <a:prstGeom prst="rect">
            <a:avLst/>
          </a:prstGeom>
          <a:noFill/>
          <a:ln>
            <a:noFill/>
          </a:ln>
        </p:spPr>
        <p:txBody>
          <a:bodyPr wrap="square" rtlCol="0">
            <a:spAutoFit/>
          </a:bodyPr>
          <a:lstStyle/>
          <a:p>
            <a:pPr algn="l"/>
            <a:r>
              <a:rPr lang="en-GB" sz="1000" b="1" dirty="0">
                <a:solidFill>
                  <a:srgbClr val="3B687F"/>
                </a:solidFill>
              </a:rPr>
              <a:t>2016</a:t>
            </a:r>
          </a:p>
        </p:txBody>
      </p:sp>
      <p:sp>
        <p:nvSpPr>
          <p:cNvPr id="86" name="Textfeld 85">
            <a:extLst>
              <a:ext uri="{FF2B5EF4-FFF2-40B4-BE49-F238E27FC236}">
                <a16:creationId xmlns:a16="http://schemas.microsoft.com/office/drawing/2014/main" id="{AC6B825A-6FAA-4CF5-8C0A-AD0FBB138214}"/>
              </a:ext>
            </a:extLst>
          </p:cNvPr>
          <p:cNvSpPr txBox="1"/>
          <p:nvPr/>
        </p:nvSpPr>
        <p:spPr>
          <a:xfrm>
            <a:off x="2713193" y="4371371"/>
            <a:ext cx="536462" cy="246221"/>
          </a:xfrm>
          <a:prstGeom prst="rect">
            <a:avLst/>
          </a:prstGeom>
          <a:noFill/>
          <a:ln>
            <a:noFill/>
          </a:ln>
        </p:spPr>
        <p:txBody>
          <a:bodyPr wrap="square" rtlCol="0">
            <a:spAutoFit/>
          </a:bodyPr>
          <a:lstStyle/>
          <a:p>
            <a:pPr algn="l"/>
            <a:r>
              <a:rPr lang="en-GB" sz="1000" b="1" dirty="0">
                <a:solidFill>
                  <a:srgbClr val="3B687F"/>
                </a:solidFill>
              </a:rPr>
              <a:t>2017</a:t>
            </a:r>
          </a:p>
        </p:txBody>
      </p:sp>
      <p:sp>
        <p:nvSpPr>
          <p:cNvPr id="87" name="Textfeld 86">
            <a:extLst>
              <a:ext uri="{FF2B5EF4-FFF2-40B4-BE49-F238E27FC236}">
                <a16:creationId xmlns:a16="http://schemas.microsoft.com/office/drawing/2014/main" id="{F5A0D691-B9E0-4D6C-96EE-4D579A9D4F56}"/>
              </a:ext>
            </a:extLst>
          </p:cNvPr>
          <p:cNvSpPr txBox="1"/>
          <p:nvPr/>
        </p:nvSpPr>
        <p:spPr>
          <a:xfrm>
            <a:off x="3698722" y="4371371"/>
            <a:ext cx="536462" cy="246221"/>
          </a:xfrm>
          <a:prstGeom prst="rect">
            <a:avLst/>
          </a:prstGeom>
          <a:noFill/>
          <a:ln>
            <a:noFill/>
          </a:ln>
        </p:spPr>
        <p:txBody>
          <a:bodyPr wrap="square" rtlCol="0">
            <a:spAutoFit/>
          </a:bodyPr>
          <a:lstStyle/>
          <a:p>
            <a:pPr algn="l"/>
            <a:r>
              <a:rPr lang="en-GB" sz="1000" b="1" dirty="0">
                <a:solidFill>
                  <a:srgbClr val="3B687F"/>
                </a:solidFill>
              </a:rPr>
              <a:t>2018</a:t>
            </a:r>
          </a:p>
        </p:txBody>
      </p:sp>
      <p:sp>
        <p:nvSpPr>
          <p:cNvPr id="88" name="Textfeld 87">
            <a:extLst>
              <a:ext uri="{FF2B5EF4-FFF2-40B4-BE49-F238E27FC236}">
                <a16:creationId xmlns:a16="http://schemas.microsoft.com/office/drawing/2014/main" id="{70C92E0B-FA95-42B4-A8BD-3A619985E8AF}"/>
              </a:ext>
            </a:extLst>
          </p:cNvPr>
          <p:cNvSpPr txBox="1"/>
          <p:nvPr/>
        </p:nvSpPr>
        <p:spPr>
          <a:xfrm>
            <a:off x="4682356" y="4371371"/>
            <a:ext cx="536462" cy="246221"/>
          </a:xfrm>
          <a:prstGeom prst="rect">
            <a:avLst/>
          </a:prstGeom>
          <a:noFill/>
          <a:ln>
            <a:noFill/>
          </a:ln>
        </p:spPr>
        <p:txBody>
          <a:bodyPr wrap="square" rtlCol="0">
            <a:spAutoFit/>
          </a:bodyPr>
          <a:lstStyle/>
          <a:p>
            <a:pPr algn="l"/>
            <a:r>
              <a:rPr lang="en-GB" sz="1000" b="1" dirty="0">
                <a:solidFill>
                  <a:srgbClr val="3B687F"/>
                </a:solidFill>
              </a:rPr>
              <a:t>2019</a:t>
            </a:r>
          </a:p>
        </p:txBody>
      </p:sp>
      <p:sp>
        <p:nvSpPr>
          <p:cNvPr id="93" name="Textfeld 92">
            <a:extLst>
              <a:ext uri="{FF2B5EF4-FFF2-40B4-BE49-F238E27FC236}">
                <a16:creationId xmlns:a16="http://schemas.microsoft.com/office/drawing/2014/main" id="{E39931AB-7012-4D0A-B717-F8CB07AB6700}"/>
              </a:ext>
            </a:extLst>
          </p:cNvPr>
          <p:cNvSpPr txBox="1"/>
          <p:nvPr/>
        </p:nvSpPr>
        <p:spPr>
          <a:xfrm>
            <a:off x="5665990" y="4371371"/>
            <a:ext cx="536462" cy="246221"/>
          </a:xfrm>
          <a:prstGeom prst="rect">
            <a:avLst/>
          </a:prstGeom>
          <a:noFill/>
          <a:ln>
            <a:noFill/>
          </a:ln>
        </p:spPr>
        <p:txBody>
          <a:bodyPr wrap="square" rtlCol="0">
            <a:spAutoFit/>
          </a:bodyPr>
          <a:lstStyle/>
          <a:p>
            <a:pPr algn="l"/>
            <a:r>
              <a:rPr lang="en-GB" sz="1000" b="1" dirty="0">
                <a:solidFill>
                  <a:srgbClr val="3B687F"/>
                </a:solidFill>
              </a:rPr>
              <a:t>2020</a:t>
            </a:r>
          </a:p>
        </p:txBody>
      </p:sp>
      <p:sp>
        <p:nvSpPr>
          <p:cNvPr id="94" name="Textfeld 93">
            <a:extLst>
              <a:ext uri="{FF2B5EF4-FFF2-40B4-BE49-F238E27FC236}">
                <a16:creationId xmlns:a16="http://schemas.microsoft.com/office/drawing/2014/main" id="{E4AD015E-1198-4D6E-957B-054DDFD3B119}"/>
              </a:ext>
            </a:extLst>
          </p:cNvPr>
          <p:cNvSpPr txBox="1"/>
          <p:nvPr/>
        </p:nvSpPr>
        <p:spPr>
          <a:xfrm>
            <a:off x="6649624" y="4371371"/>
            <a:ext cx="536462" cy="246221"/>
          </a:xfrm>
          <a:prstGeom prst="rect">
            <a:avLst/>
          </a:prstGeom>
          <a:noFill/>
          <a:ln>
            <a:noFill/>
          </a:ln>
        </p:spPr>
        <p:txBody>
          <a:bodyPr wrap="square" rtlCol="0">
            <a:spAutoFit/>
          </a:bodyPr>
          <a:lstStyle/>
          <a:p>
            <a:pPr algn="l"/>
            <a:r>
              <a:rPr lang="en-GB" sz="1000" b="1" dirty="0">
                <a:solidFill>
                  <a:srgbClr val="3B687F"/>
                </a:solidFill>
              </a:rPr>
              <a:t>2021</a:t>
            </a:r>
          </a:p>
        </p:txBody>
      </p:sp>
      <p:sp>
        <p:nvSpPr>
          <p:cNvPr id="95" name="Textfeld 94">
            <a:extLst>
              <a:ext uri="{FF2B5EF4-FFF2-40B4-BE49-F238E27FC236}">
                <a16:creationId xmlns:a16="http://schemas.microsoft.com/office/drawing/2014/main" id="{0EAA1E32-6637-4185-9A2B-2247A8E97534}"/>
              </a:ext>
            </a:extLst>
          </p:cNvPr>
          <p:cNvSpPr txBox="1"/>
          <p:nvPr/>
        </p:nvSpPr>
        <p:spPr>
          <a:xfrm>
            <a:off x="7633258" y="4371371"/>
            <a:ext cx="536462" cy="246221"/>
          </a:xfrm>
          <a:prstGeom prst="rect">
            <a:avLst/>
          </a:prstGeom>
          <a:noFill/>
          <a:ln>
            <a:noFill/>
          </a:ln>
        </p:spPr>
        <p:txBody>
          <a:bodyPr wrap="square" rtlCol="0">
            <a:spAutoFit/>
          </a:bodyPr>
          <a:lstStyle/>
          <a:p>
            <a:pPr algn="l"/>
            <a:r>
              <a:rPr lang="en-GB" sz="1000" b="1" dirty="0">
                <a:solidFill>
                  <a:srgbClr val="3B687F"/>
                </a:solidFill>
              </a:rPr>
              <a:t>2022</a:t>
            </a:r>
          </a:p>
        </p:txBody>
      </p:sp>
      <p:sp>
        <p:nvSpPr>
          <p:cNvPr id="96" name="Textfeld 95">
            <a:extLst>
              <a:ext uri="{FF2B5EF4-FFF2-40B4-BE49-F238E27FC236}">
                <a16:creationId xmlns:a16="http://schemas.microsoft.com/office/drawing/2014/main" id="{23C82EE9-B13D-4DE7-B59A-ABB7764AA521}"/>
              </a:ext>
            </a:extLst>
          </p:cNvPr>
          <p:cNvSpPr txBox="1"/>
          <p:nvPr/>
        </p:nvSpPr>
        <p:spPr>
          <a:xfrm>
            <a:off x="8616895" y="4371371"/>
            <a:ext cx="536462" cy="246221"/>
          </a:xfrm>
          <a:prstGeom prst="rect">
            <a:avLst/>
          </a:prstGeom>
          <a:noFill/>
          <a:ln>
            <a:noFill/>
          </a:ln>
        </p:spPr>
        <p:txBody>
          <a:bodyPr wrap="square" rtlCol="0">
            <a:spAutoFit/>
          </a:bodyPr>
          <a:lstStyle/>
          <a:p>
            <a:pPr algn="l"/>
            <a:r>
              <a:rPr lang="en-GB" sz="1000" b="1" dirty="0">
                <a:solidFill>
                  <a:srgbClr val="3B687F"/>
                </a:solidFill>
              </a:rPr>
              <a:t>2023</a:t>
            </a:r>
          </a:p>
        </p:txBody>
      </p:sp>
      <p:cxnSp>
        <p:nvCxnSpPr>
          <p:cNvPr id="12" name="Gerader Verbinder 11">
            <a:extLst>
              <a:ext uri="{FF2B5EF4-FFF2-40B4-BE49-F238E27FC236}">
                <a16:creationId xmlns:a16="http://schemas.microsoft.com/office/drawing/2014/main" id="{A94EDF4C-58BA-4019-9EEA-D340E30CFBF1}"/>
              </a:ext>
            </a:extLst>
          </p:cNvPr>
          <p:cNvCxnSpPr>
            <a:cxnSpLocks/>
          </p:cNvCxnSpPr>
          <p:nvPr/>
        </p:nvCxnSpPr>
        <p:spPr bwMode="auto">
          <a:xfrm flipV="1">
            <a:off x="977308" y="4134717"/>
            <a:ext cx="0" cy="174688"/>
          </a:xfrm>
          <a:prstGeom prst="line">
            <a:avLst/>
          </a:prstGeom>
          <a:ln w="9525">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cxnSp>
      <p:cxnSp>
        <p:nvCxnSpPr>
          <p:cNvPr id="132" name="Gerader Verbinder 131">
            <a:extLst>
              <a:ext uri="{FF2B5EF4-FFF2-40B4-BE49-F238E27FC236}">
                <a16:creationId xmlns:a16="http://schemas.microsoft.com/office/drawing/2014/main" id="{55209CD8-C8C7-4F12-8A70-10965E4B04E8}"/>
              </a:ext>
            </a:extLst>
          </p:cNvPr>
          <p:cNvCxnSpPr>
            <a:cxnSpLocks/>
            <a:stCxn id="56" idx="0"/>
            <a:endCxn id="49" idx="2"/>
          </p:cNvCxnSpPr>
          <p:nvPr/>
        </p:nvCxnSpPr>
        <p:spPr bwMode="auto">
          <a:xfrm flipV="1">
            <a:off x="2952600" y="3884418"/>
            <a:ext cx="4888" cy="426550"/>
          </a:xfrm>
          <a:prstGeom prst="line">
            <a:avLst/>
          </a:prstGeom>
          <a:ln w="9525">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cxnSp>
      <p:cxnSp>
        <p:nvCxnSpPr>
          <p:cNvPr id="135" name="Gerader Verbinder 134">
            <a:extLst>
              <a:ext uri="{FF2B5EF4-FFF2-40B4-BE49-F238E27FC236}">
                <a16:creationId xmlns:a16="http://schemas.microsoft.com/office/drawing/2014/main" id="{E36A08F0-C944-4B9B-B082-3B33C1805ABE}"/>
              </a:ext>
            </a:extLst>
          </p:cNvPr>
          <p:cNvCxnSpPr>
            <a:cxnSpLocks/>
          </p:cNvCxnSpPr>
          <p:nvPr/>
        </p:nvCxnSpPr>
        <p:spPr bwMode="auto">
          <a:xfrm flipV="1">
            <a:off x="6884354" y="3884418"/>
            <a:ext cx="0" cy="424987"/>
          </a:xfrm>
          <a:prstGeom prst="line">
            <a:avLst/>
          </a:prstGeom>
          <a:ln w="9525">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cxnSp>
      <p:cxnSp>
        <p:nvCxnSpPr>
          <p:cNvPr id="136" name="Gerader Verbinder 135">
            <a:extLst>
              <a:ext uri="{FF2B5EF4-FFF2-40B4-BE49-F238E27FC236}">
                <a16:creationId xmlns:a16="http://schemas.microsoft.com/office/drawing/2014/main" id="{8342FFF2-E49B-4A6E-8CF3-E14EBB020D06}"/>
              </a:ext>
            </a:extLst>
          </p:cNvPr>
          <p:cNvCxnSpPr>
            <a:cxnSpLocks/>
          </p:cNvCxnSpPr>
          <p:nvPr/>
        </p:nvCxnSpPr>
        <p:spPr bwMode="auto">
          <a:xfrm flipV="1">
            <a:off x="8851091" y="4057405"/>
            <a:ext cx="0" cy="252000"/>
          </a:xfrm>
          <a:prstGeom prst="line">
            <a:avLst/>
          </a:prstGeom>
          <a:ln w="9525">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cxnSp>
      <p:cxnSp>
        <p:nvCxnSpPr>
          <p:cNvPr id="137" name="Gerader Verbinder 136">
            <a:extLst>
              <a:ext uri="{FF2B5EF4-FFF2-40B4-BE49-F238E27FC236}">
                <a16:creationId xmlns:a16="http://schemas.microsoft.com/office/drawing/2014/main" id="{E0B1B922-31B7-4217-9616-F06DCC8FD102}"/>
              </a:ext>
            </a:extLst>
          </p:cNvPr>
          <p:cNvCxnSpPr/>
          <p:nvPr/>
        </p:nvCxnSpPr>
        <p:spPr bwMode="auto">
          <a:xfrm flipV="1">
            <a:off x="3936234" y="4675648"/>
            <a:ext cx="0" cy="255600"/>
          </a:xfrm>
          <a:prstGeom prst="line">
            <a:avLst/>
          </a:prstGeom>
          <a:ln>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138" name="Gerader Verbinder 137">
            <a:extLst>
              <a:ext uri="{FF2B5EF4-FFF2-40B4-BE49-F238E27FC236}">
                <a16:creationId xmlns:a16="http://schemas.microsoft.com/office/drawing/2014/main" id="{67A21B90-8715-46FB-9F9E-A9C10A2D661B}"/>
              </a:ext>
            </a:extLst>
          </p:cNvPr>
          <p:cNvCxnSpPr/>
          <p:nvPr/>
        </p:nvCxnSpPr>
        <p:spPr bwMode="auto">
          <a:xfrm flipV="1">
            <a:off x="5903502" y="4675648"/>
            <a:ext cx="0" cy="255600"/>
          </a:xfrm>
          <a:prstGeom prst="line">
            <a:avLst/>
          </a:prstGeom>
          <a:ln>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140" name="Gerader Verbinder 139">
            <a:extLst>
              <a:ext uri="{FF2B5EF4-FFF2-40B4-BE49-F238E27FC236}">
                <a16:creationId xmlns:a16="http://schemas.microsoft.com/office/drawing/2014/main" id="{D92B70FC-076A-40ED-8831-CC59B40F09F5}"/>
              </a:ext>
            </a:extLst>
          </p:cNvPr>
          <p:cNvCxnSpPr>
            <a:cxnSpLocks/>
          </p:cNvCxnSpPr>
          <p:nvPr/>
        </p:nvCxnSpPr>
        <p:spPr bwMode="auto">
          <a:xfrm flipV="1">
            <a:off x="1968966" y="4672797"/>
            <a:ext cx="0" cy="255600"/>
          </a:xfrm>
          <a:prstGeom prst="line">
            <a:avLst/>
          </a:prstGeom>
          <a:ln>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41" name="Rechteck 140">
            <a:extLst>
              <a:ext uri="{FF2B5EF4-FFF2-40B4-BE49-F238E27FC236}">
                <a16:creationId xmlns:a16="http://schemas.microsoft.com/office/drawing/2014/main" id="{4763F9C7-4651-4AB6-9B22-C5ACDD9501FF}"/>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en-GB" sz="1000" b="1" i="0" u="none" strike="noStrike" cap="none" normalizeH="0" baseline="0" dirty="0">
                <a:ln>
                  <a:noFill/>
                </a:ln>
                <a:solidFill>
                  <a:srgbClr val="3B687F"/>
                </a:solidFill>
                <a:effectLst/>
                <a:latin typeface="Arial" charset="0"/>
                <a:ea typeface="ＭＳ Ｐゴシック" charset="-128"/>
              </a:rPr>
              <a:t>Additional information</a:t>
            </a:r>
          </a:p>
          <a:p>
            <a:pPr marL="182563" indent="-182563" algn="l">
              <a:spcAft>
                <a:spcPts val="300"/>
              </a:spcAft>
              <a:buFont typeface="Arial" panose="020B0604020202020204" pitchFamily="34" charset="0"/>
              <a:buChar char="•"/>
            </a:pPr>
            <a:r>
              <a:rPr lang="en-GB" sz="1000" dirty="0">
                <a:solidFill>
                  <a:srgbClr val="3B687F"/>
                </a:solidFill>
              </a:rPr>
              <a:t>The BMU provides an overview of laws and agreements on the topic of sustainability:</a:t>
            </a:r>
          </a:p>
          <a:p>
            <a:pPr marL="317500" lvl="1" indent="-134938" algn="l">
              <a:spcAft>
                <a:spcPts val="300"/>
              </a:spcAft>
              <a:buFont typeface="Arial" panose="020B0604020202020204" pitchFamily="34" charset="0"/>
              <a:buChar char="•"/>
            </a:pPr>
            <a:r>
              <a:rPr lang="en-GB" sz="1000" dirty="0">
                <a:solidFill>
                  <a:srgbClr val="3B687F"/>
                </a:solidFill>
                <a:hlinkClick r:id="rId3">
                  <a:extLst>
                    <a:ext uri="{A12FA001-AC4F-418D-AE19-62706E023703}">
                      <ahyp:hlinkClr xmlns="" xmlns:ahyp="http://schemas.microsoft.com/office/drawing/2018/hyperlinkcolor" val="tx"/>
                    </a:ext>
                  </a:extLst>
                </a:hlinkClick>
              </a:rPr>
              <a:t>Catalogue</a:t>
            </a:r>
            <a:r>
              <a:rPr lang="en-GB" sz="1000" dirty="0">
                <a:solidFill>
                  <a:srgbClr val="3B687F"/>
                </a:solidFill>
              </a:rPr>
              <a:t> of national, European and international laws and regulations.</a:t>
            </a:r>
          </a:p>
          <a:p>
            <a:pPr marL="317500" lvl="1" indent="-134938" algn="l">
              <a:spcAft>
                <a:spcPts val="300"/>
              </a:spcAft>
              <a:buFont typeface="Arial" panose="020B0604020202020204" pitchFamily="34" charset="0"/>
              <a:buChar char="•"/>
            </a:pPr>
            <a:r>
              <a:rPr lang="en-GB" sz="1000" dirty="0">
                <a:solidFill>
                  <a:srgbClr val="3B687F"/>
                </a:solidFill>
              </a:rPr>
              <a:t>Sustainability </a:t>
            </a:r>
            <a:r>
              <a:rPr lang="en-GB" sz="1000" dirty="0">
                <a:solidFill>
                  <a:srgbClr val="3B687F"/>
                </a:solidFill>
                <a:hlinkClick r:id="rId4">
                  <a:extLst>
                    <a:ext uri="{A12FA001-AC4F-418D-AE19-62706E023703}">
                      <ahyp:hlinkClr xmlns="" xmlns:ahyp="http://schemas.microsoft.com/office/drawing/2018/hyperlinkcolor" val="tx"/>
                    </a:ext>
                  </a:extLst>
                </a:hlinkClick>
              </a:rPr>
              <a:t>dictionary.</a:t>
            </a:r>
          </a:p>
          <a:p>
            <a:pPr marL="182563" lvl="0" indent="-182563" algn="l">
              <a:buFont typeface="Arial" panose="020B0604020202020204" pitchFamily="34" charset="0"/>
              <a:buChar char="•"/>
            </a:pPr>
            <a:endParaRPr lang="de-DE" sz="1000" dirty="0">
              <a:solidFill>
                <a:srgbClr val="3B687F"/>
              </a:solidFill>
            </a:endParaRPr>
          </a:p>
          <a:p>
            <a:pPr marL="184150" algn="l"/>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p:txBody>
      </p:sp>
      <p:sp>
        <p:nvSpPr>
          <p:cNvPr id="142" name="Rechteck 141">
            <a:extLst>
              <a:ext uri="{FF2B5EF4-FFF2-40B4-BE49-F238E27FC236}">
                <a16:creationId xmlns:a16="http://schemas.microsoft.com/office/drawing/2014/main" id="{28AE6323-FBB5-4AF2-93B6-19FC9C6FBFCC}"/>
              </a:ext>
            </a:extLst>
          </p:cNvPr>
          <p:cNvSpPr/>
          <p:nvPr/>
        </p:nvSpPr>
        <p:spPr>
          <a:xfrm>
            <a:off x="442913" y="2276475"/>
            <a:ext cx="9023987" cy="4053899"/>
          </a:xfrm>
          <a:prstGeom prst="rect">
            <a:avLst/>
          </a:prstGeom>
          <a:noFill/>
          <a:ln w="12700" cap="flat" cmpd="sng" algn="ctr">
            <a:solidFill>
              <a:schemeClr val="bg1">
                <a:lumMod val="75000"/>
              </a:schemeClr>
            </a:solidFill>
            <a:prstDash val="solid"/>
            <a:miter lim="800000"/>
          </a:ln>
          <a:effectLst/>
        </p:spPr>
        <p:txBody>
          <a:bodyPr rtlCol="0" anchor="ctr"/>
          <a:lstStyle/>
          <a:p>
            <a:pPr marL="0" marR="0" lvl="0" indent="0" algn="ctr" defTabSz="1007887"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a:ln>
                <a:noFill/>
              </a:ln>
              <a:solidFill>
                <a:srgbClr val="3B687F"/>
              </a:solidFill>
              <a:effectLst/>
              <a:uLnTx/>
              <a:uFillTx/>
              <a:latin typeface="Arial" panose="020B0604020202020204"/>
              <a:ea typeface="+mn-ea"/>
              <a:cs typeface="+mn-cs"/>
            </a:endParaRPr>
          </a:p>
        </p:txBody>
      </p:sp>
      <p:cxnSp>
        <p:nvCxnSpPr>
          <p:cNvPr id="60" name="Gerader Verbinder 59">
            <a:extLst>
              <a:ext uri="{FF2B5EF4-FFF2-40B4-BE49-F238E27FC236}">
                <a16:creationId xmlns:a16="http://schemas.microsoft.com/office/drawing/2014/main" id="{DDB1B88E-653D-477E-81A9-9B5DA93051FF}"/>
              </a:ext>
            </a:extLst>
          </p:cNvPr>
          <p:cNvCxnSpPr>
            <a:cxnSpLocks/>
            <a:stCxn id="59" idx="0"/>
          </p:cNvCxnSpPr>
          <p:nvPr/>
        </p:nvCxnSpPr>
        <p:spPr bwMode="auto">
          <a:xfrm flipV="1">
            <a:off x="4919868" y="3730530"/>
            <a:ext cx="0" cy="580438"/>
          </a:xfrm>
          <a:prstGeom prst="line">
            <a:avLst/>
          </a:prstGeom>
          <a:ln w="9525">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cxnSp>
      <p:cxnSp>
        <p:nvCxnSpPr>
          <p:cNvPr id="62" name="Gerader Verbinder 61">
            <a:extLst>
              <a:ext uri="{FF2B5EF4-FFF2-40B4-BE49-F238E27FC236}">
                <a16:creationId xmlns:a16="http://schemas.microsoft.com/office/drawing/2014/main" id="{F99AE0C5-C19C-4EB7-A873-F627D5AFCE02}"/>
              </a:ext>
            </a:extLst>
          </p:cNvPr>
          <p:cNvCxnSpPr>
            <a:cxnSpLocks/>
            <a:stCxn id="61" idx="0"/>
            <a:endCxn id="69" idx="2"/>
          </p:cNvCxnSpPr>
          <p:nvPr/>
        </p:nvCxnSpPr>
        <p:spPr bwMode="auto">
          <a:xfrm flipH="1" flipV="1">
            <a:off x="5899551" y="3884418"/>
            <a:ext cx="3951" cy="426550"/>
          </a:xfrm>
          <a:prstGeom prst="line">
            <a:avLst/>
          </a:prstGeom>
          <a:ln w="9525">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cxnSp>
      <p:cxnSp>
        <p:nvCxnSpPr>
          <p:cNvPr id="67" name="Gerader Verbinder 66">
            <a:extLst>
              <a:ext uri="{FF2B5EF4-FFF2-40B4-BE49-F238E27FC236}">
                <a16:creationId xmlns:a16="http://schemas.microsoft.com/office/drawing/2014/main" id="{DCAD5C43-15D9-4D8D-9DF2-3F3A9DD5CD82}"/>
              </a:ext>
            </a:extLst>
          </p:cNvPr>
          <p:cNvCxnSpPr/>
          <p:nvPr/>
        </p:nvCxnSpPr>
        <p:spPr bwMode="auto">
          <a:xfrm flipV="1">
            <a:off x="6887136" y="4670968"/>
            <a:ext cx="0" cy="266400"/>
          </a:xfrm>
          <a:prstGeom prst="line">
            <a:avLst/>
          </a:prstGeom>
          <a:ln>
            <a:solidFill>
              <a:schemeClr val="bg1">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71" name="Grafik 70" descr="Informationen mit einfarbiger Füllung">
            <a:extLst>
              <a:ext uri="{FF2B5EF4-FFF2-40B4-BE49-F238E27FC236}">
                <a16:creationId xmlns:a16="http://schemas.microsoft.com/office/drawing/2014/main" id="{E131AC3A-FB46-45C4-A22F-8D62E53C6F7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648000" y="1685959"/>
            <a:ext cx="216000" cy="216000"/>
          </a:xfrm>
          <a:prstGeom prst="rect">
            <a:avLst/>
          </a:prstGeom>
        </p:spPr>
      </p:pic>
      <p:sp>
        <p:nvSpPr>
          <p:cNvPr id="74" name="Datumsplatzhalter 5">
            <a:extLst>
              <a:ext uri="{FF2B5EF4-FFF2-40B4-BE49-F238E27FC236}">
                <a16:creationId xmlns:a16="http://schemas.microsoft.com/office/drawing/2014/main" id="{2E5436E7-F50A-A04A-8F49-967C5DD94B69}"/>
              </a:ext>
            </a:extLst>
          </p:cNvPr>
          <p:cNvSpPr>
            <a:spLocks noGrp="1"/>
          </p:cNvSpPr>
          <p:nvPr>
            <p:ph type="dt" sz="half" idx="12"/>
          </p:nvPr>
        </p:nvSpPr>
        <p:spPr>
          <a:xfrm>
            <a:off x="431800" y="223838"/>
            <a:ext cx="8604000"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1679357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Requirements for companies – sharing experience</a:t>
            </a:r>
          </a:p>
        </p:txBody>
      </p:sp>
      <p:sp>
        <p:nvSpPr>
          <p:cNvPr id="11" name="Rechteck 10">
            <a:extLst>
              <a:ext uri="{FF2B5EF4-FFF2-40B4-BE49-F238E27FC236}">
                <a16:creationId xmlns:a16="http://schemas.microsoft.com/office/drawing/2014/main" id="{E05F5E0A-A424-4A40-8DDD-BDB868C038CE}"/>
              </a:ext>
            </a:extLst>
          </p:cNvPr>
          <p:cNvSpPr/>
          <p:nvPr/>
        </p:nvSpPr>
        <p:spPr bwMode="auto">
          <a:xfrm>
            <a:off x="442913" y="1628775"/>
            <a:ext cx="1745810" cy="4716463"/>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3" name="Rechteck 32">
            <a:extLst>
              <a:ext uri="{FF2B5EF4-FFF2-40B4-BE49-F238E27FC236}">
                <a16:creationId xmlns:a16="http://schemas.microsoft.com/office/drawing/2014/main" id="{12C76EAC-7501-A849-BCFD-ADF035F61F98}"/>
              </a:ext>
            </a:extLst>
          </p:cNvPr>
          <p:cNvSpPr/>
          <p:nvPr/>
        </p:nvSpPr>
        <p:spPr bwMode="auto">
          <a:xfrm>
            <a:off x="2365746" y="1628775"/>
            <a:ext cx="9491291" cy="4716463"/>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514350" marR="0" indent="-514350" algn="l" defTabSz="914400" rtl="0" eaLnBrk="0" fontAlgn="base" latinLnBrk="0" hangingPunct="0">
              <a:lnSpc>
                <a:spcPct val="100000"/>
              </a:lnSpc>
              <a:spcBef>
                <a:spcPts val="1200"/>
              </a:spcBef>
              <a:spcAft>
                <a:spcPts val="1200"/>
              </a:spcAft>
              <a:buClrTx/>
              <a:buSzTx/>
              <a:buFont typeface="+mj-lt"/>
              <a:buAutoNum type="arabicPeriod"/>
              <a:tabLst/>
            </a:pPr>
            <a:r>
              <a:rPr lang="en-GB" sz="2600" dirty="0">
                <a:solidFill>
                  <a:srgbClr val="3B687F"/>
                </a:solidFill>
              </a:rPr>
              <a:t>Which sustainability challenges does your procurement department face? </a:t>
            </a:r>
          </a:p>
          <a:p>
            <a:pPr marL="514350" marR="0" indent="-514350" algn="l" defTabSz="914400" rtl="0" eaLnBrk="0" fontAlgn="base" latinLnBrk="0" hangingPunct="0">
              <a:lnSpc>
                <a:spcPct val="100000"/>
              </a:lnSpc>
              <a:spcBef>
                <a:spcPts val="1200"/>
              </a:spcBef>
              <a:spcAft>
                <a:spcPts val="1200"/>
              </a:spcAft>
              <a:buClrTx/>
              <a:buSzTx/>
              <a:buFont typeface="+mj-lt"/>
              <a:buAutoNum type="arabicPeriod"/>
              <a:tabLst/>
            </a:pPr>
            <a:r>
              <a:rPr kumimoji="0" lang="en-GB" sz="2600" b="0" i="0" u="none" strike="noStrike" cap="none" normalizeH="0" baseline="0" dirty="0">
                <a:ln>
                  <a:noFill/>
                </a:ln>
                <a:solidFill>
                  <a:srgbClr val="3B687F"/>
                </a:solidFill>
                <a:effectLst/>
                <a:latin typeface="Arial" charset="0"/>
                <a:ea typeface="ＭＳ Ｐゴシック" charset="-128"/>
              </a:rPr>
              <a:t>Which sustainability requirements are placed on procurement? </a:t>
            </a:r>
          </a:p>
          <a:p>
            <a:pPr marL="514350" marR="0" indent="-514350" algn="l" defTabSz="914400" rtl="0" eaLnBrk="0" fontAlgn="base" latinLnBrk="0" hangingPunct="0">
              <a:lnSpc>
                <a:spcPct val="100000"/>
              </a:lnSpc>
              <a:spcBef>
                <a:spcPts val="1200"/>
              </a:spcBef>
              <a:spcAft>
                <a:spcPts val="1200"/>
              </a:spcAft>
              <a:buClrTx/>
              <a:buSzTx/>
              <a:buFont typeface="+mj-lt"/>
              <a:buAutoNum type="arabicPeriod"/>
              <a:tabLst/>
            </a:pPr>
            <a:r>
              <a:rPr lang="en-GB" sz="2600" dirty="0">
                <a:solidFill>
                  <a:srgbClr val="3B687F"/>
                </a:solidFill>
              </a:rPr>
              <a:t>Which measures related to sustainability have you already implemented in procurement?</a:t>
            </a:r>
          </a:p>
        </p:txBody>
      </p:sp>
      <p:pic>
        <p:nvPicPr>
          <p:cNvPr id="19" name="Grafik 18" descr="Fragezeichen mit einfarbiger Füllung">
            <a:extLst>
              <a:ext uri="{FF2B5EF4-FFF2-40B4-BE49-F238E27FC236}">
                <a16:creationId xmlns:a16="http://schemas.microsoft.com/office/drawing/2014/main" id="{8475B697-7190-774F-A03B-FF99B59A19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21017" y="2985725"/>
            <a:ext cx="2002563" cy="2002563"/>
          </a:xfrm>
          <a:prstGeom prst="rect">
            <a:avLst/>
          </a:prstGeom>
        </p:spPr>
      </p:pic>
      <p:sp>
        <p:nvSpPr>
          <p:cNvPr id="3" name="Fußzeilenplatzhalter 2">
            <a:extLst>
              <a:ext uri="{FF2B5EF4-FFF2-40B4-BE49-F238E27FC236}">
                <a16:creationId xmlns:a16="http://schemas.microsoft.com/office/drawing/2014/main" id="{7637F0FE-AC68-6F48-96A4-2D0E8D356582}"/>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4" name="Foliennummernplatzhalter 3">
            <a:extLst>
              <a:ext uri="{FF2B5EF4-FFF2-40B4-BE49-F238E27FC236}">
                <a16:creationId xmlns:a16="http://schemas.microsoft.com/office/drawing/2014/main" id="{A4C03C03-4456-184C-8217-DCFAD6269D68}"/>
              </a:ext>
            </a:extLst>
          </p:cNvPr>
          <p:cNvSpPr>
            <a:spLocks noGrp="1"/>
          </p:cNvSpPr>
          <p:nvPr>
            <p:ph type="sldNum" sz="quarter" idx="4"/>
          </p:nvPr>
        </p:nvSpPr>
        <p:spPr/>
        <p:txBody>
          <a:bodyPr/>
          <a:lstStyle/>
          <a:p>
            <a:fld id="{894680D0-7A83-433A-9719-C4143F27F647}" type="slidenum">
              <a:rPr lang="de-DE" smtClean="0"/>
              <a:pPr/>
              <a:t>11</a:t>
            </a:fld>
            <a:endParaRPr lang="de-DE"/>
          </a:p>
        </p:txBody>
      </p:sp>
      <p:sp>
        <p:nvSpPr>
          <p:cNvPr id="10" name="Datumsplatzhalter 5">
            <a:extLst>
              <a:ext uri="{FF2B5EF4-FFF2-40B4-BE49-F238E27FC236}">
                <a16:creationId xmlns:a16="http://schemas.microsoft.com/office/drawing/2014/main" id="{CDCE4189-E22C-E54F-A3E7-33155151FC2B}"/>
              </a:ext>
            </a:extLst>
          </p:cNvPr>
          <p:cNvSpPr>
            <a:spLocks noGrp="1"/>
          </p:cNvSpPr>
          <p:nvPr>
            <p:ph type="dt" sz="half" idx="12"/>
          </p:nvPr>
        </p:nvSpPr>
        <p:spPr>
          <a:xfrm>
            <a:off x="431800" y="223838"/>
            <a:ext cx="8604000"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3924156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9925AA9E-D3A2-024B-9C75-BECAF36D2B95}"/>
              </a:ext>
            </a:extLst>
          </p:cNvPr>
          <p:cNvSpPr txBox="1"/>
          <p:nvPr/>
        </p:nvSpPr>
        <p:spPr>
          <a:xfrm>
            <a:off x="4308016" y="2453113"/>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marL="193675" indent="-193675"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1pPr>
            <a:lvl2pPr marL="444500" lvl="1" indent="-222250"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2pPr>
          </a:lstStyle>
          <a:p>
            <a:pPr>
              <a:spcBef>
                <a:spcPts val="900"/>
              </a:spcBef>
            </a:pPr>
            <a:r>
              <a:rPr lang="en-GB" sz="1200" b="1" dirty="0">
                <a:latin typeface="Arial" charset="0"/>
              </a:rPr>
              <a:t>Sustainability in the procurement process</a:t>
            </a:r>
          </a:p>
          <a:p>
            <a:pPr lvl="1"/>
            <a:r>
              <a:rPr lang="en-GB" sz="1200" dirty="0"/>
              <a:t>Sustainable procurement strategy</a:t>
            </a:r>
          </a:p>
          <a:p>
            <a:pPr lvl="1"/>
            <a:r>
              <a:rPr lang="en-GB" sz="1200" dirty="0"/>
              <a:t>Sustainable supplier management</a:t>
            </a:r>
          </a:p>
          <a:p>
            <a:pPr lvl="1"/>
            <a:r>
              <a:rPr lang="en-GB" sz="1200" dirty="0"/>
              <a:t>Other procurement processes</a:t>
            </a:r>
          </a:p>
          <a:p>
            <a:pPr lvl="1"/>
            <a:r>
              <a:rPr lang="en-GB" sz="1200" dirty="0"/>
              <a:t>Focus: Supply Chain Due Diligence Act</a:t>
            </a:r>
          </a:p>
          <a:p>
            <a:pPr>
              <a:spcBef>
                <a:spcPts val="900"/>
              </a:spcBef>
            </a:pPr>
            <a:r>
              <a:rPr lang="en-GB" sz="1200" b="1" dirty="0">
                <a:latin typeface="Arial" charset="0"/>
              </a:rPr>
              <a:t>Methods, standards &amp; tools for Sustainable Procurement</a:t>
            </a:r>
          </a:p>
          <a:p>
            <a:pPr lvl="1"/>
            <a:r>
              <a:rPr lang="en-GB" sz="1200" dirty="0"/>
              <a:t>Sustainable Procurement Checklist</a:t>
            </a:r>
          </a:p>
          <a:p>
            <a:pPr lvl="1"/>
            <a:r>
              <a:rPr lang="en-GB" sz="1200" dirty="0"/>
              <a:t>Standards, ratings &amp; rankings</a:t>
            </a:r>
          </a:p>
          <a:p>
            <a:pPr lvl="1"/>
            <a:r>
              <a:rPr lang="en-GB" sz="1200" dirty="0"/>
              <a:t>Systems &amp; tools</a:t>
            </a:r>
          </a:p>
        </p:txBody>
      </p:sp>
      <p:sp>
        <p:nvSpPr>
          <p:cNvPr id="22" name="Textfeld 21">
            <a:extLst>
              <a:ext uri="{FF2B5EF4-FFF2-40B4-BE49-F238E27FC236}">
                <a16:creationId xmlns:a16="http://schemas.microsoft.com/office/drawing/2014/main" id="{88394BF3-3E52-2643-8628-17D1B141319E}"/>
              </a:ext>
            </a:extLst>
          </p:cNvPr>
          <p:cNvSpPr txBox="1"/>
          <p:nvPr/>
        </p:nvSpPr>
        <p:spPr>
          <a:xfrm>
            <a:off x="8184232" y="2453113"/>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marL="193675" indent="-193675"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1pPr>
            <a:lvl2pPr marL="444500" lvl="1" indent="-222250"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2pPr>
          </a:lstStyle>
          <a:p>
            <a:r>
              <a:rPr lang="en-GB" sz="1200" b="1" dirty="0"/>
              <a:t>Practical examples for buyers</a:t>
            </a:r>
          </a:p>
          <a:p>
            <a:pPr lvl="1"/>
            <a:r>
              <a:rPr lang="en-GB" sz="1200" dirty="0"/>
              <a:t>Additional case studies</a:t>
            </a:r>
          </a:p>
          <a:p>
            <a:pPr lvl="1"/>
            <a:r>
              <a:rPr lang="en-GB" sz="1200" dirty="0"/>
              <a:t>Focus: Procurement &amp; the circular economy</a:t>
            </a:r>
          </a:p>
          <a:p>
            <a:pPr lvl="1"/>
            <a:r>
              <a:rPr lang="en-GB" sz="1200" dirty="0"/>
              <a:t>Practical tasks</a:t>
            </a:r>
          </a:p>
          <a:p>
            <a:pPr>
              <a:spcBef>
                <a:spcPts val="900"/>
              </a:spcBef>
            </a:pPr>
            <a:r>
              <a:rPr lang="en-GB" sz="1200" b="1" dirty="0">
                <a:latin typeface="Arial" charset="0"/>
              </a:rPr>
              <a:t>Opening a dialogue &amp; facilitating networking on sustainable procurement</a:t>
            </a:r>
          </a:p>
          <a:p>
            <a:pPr lvl="1"/>
            <a:r>
              <a:rPr lang="en-GB" sz="1200" dirty="0"/>
              <a:t>Communication platforms</a:t>
            </a:r>
          </a:p>
          <a:p>
            <a:pPr lvl="1"/>
            <a:r>
              <a:rPr lang="en-GB" sz="1200" dirty="0"/>
              <a:t>Training resources &amp; educational services</a:t>
            </a:r>
          </a:p>
        </p:txBody>
      </p:sp>
      <p:sp>
        <p:nvSpPr>
          <p:cNvPr id="19" name="Rechteck 18">
            <a:extLst>
              <a:ext uri="{FF2B5EF4-FFF2-40B4-BE49-F238E27FC236}">
                <a16:creationId xmlns:a16="http://schemas.microsoft.com/office/drawing/2014/main" id="{BA06D3E8-51EF-F747-9B8B-D23CF8D2DE99}"/>
              </a:ext>
            </a:extLst>
          </p:cNvPr>
          <p:cNvSpPr/>
          <p:nvPr/>
        </p:nvSpPr>
        <p:spPr bwMode="auto">
          <a:xfrm>
            <a:off x="431800" y="3838470"/>
            <a:ext cx="3528000" cy="2470850"/>
          </a:xfrm>
          <a:prstGeom prst="rect">
            <a:avLst/>
          </a:prstGeom>
          <a:solidFill>
            <a:srgbClr val="F9AA00">
              <a:alpha val="2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
        <p:nvSpPr>
          <p:cNvPr id="4" name="Fußzeilenplatzhalter 3"/>
          <p:cNvSpPr>
            <a:spLocks noGrp="1"/>
          </p:cNvSpPr>
          <p:nvPr>
            <p:ph type="ftr" sz="quarter" idx="10"/>
          </p:nvPr>
        </p:nvSpPr>
        <p:spPr/>
        <p:txBody>
          <a:bodyPr/>
          <a:lstStyle/>
          <a:p>
            <a:r>
              <a:rPr lang="de-DE" smtClean="0">
                <a:latin typeface="+mn-lt"/>
              </a:rPr>
              <a:t>© LfU | IZU Infozentrum UmweltWirtschaft 2022</a:t>
            </a:r>
            <a:endParaRPr lang="en-GB" dirty="0">
              <a:latin typeface="+mn-lt"/>
            </a:endParaRPr>
          </a:p>
        </p:txBody>
      </p:sp>
      <p:sp>
        <p:nvSpPr>
          <p:cNvPr id="5" name="Foliennummernplatzhalter 4"/>
          <p:cNvSpPr>
            <a:spLocks noGrp="1"/>
          </p:cNvSpPr>
          <p:nvPr>
            <p:ph type="sldNum" sz="quarter" idx="4"/>
          </p:nvPr>
        </p:nvSpPr>
        <p:spPr>
          <a:xfrm>
            <a:off x="5905500" y="6477000"/>
            <a:ext cx="478532" cy="280988"/>
          </a:xfrm>
        </p:spPr>
        <p:txBody>
          <a:bodyPr/>
          <a:lstStyle/>
          <a:p>
            <a:fld id="{874F30DA-0C98-471D-8D41-FDABE1A1224B}" type="slidenum">
              <a:rPr lang="de-DE">
                <a:latin typeface="+mn-lt"/>
              </a:rPr>
              <a:pPr/>
              <a:t>12</a:t>
            </a:fld>
            <a:endParaRPr lang="de-DE">
              <a:latin typeface="+mn-lt"/>
            </a:endParaRPr>
          </a:p>
        </p:txBody>
      </p:sp>
      <p:sp>
        <p:nvSpPr>
          <p:cNvPr id="252930" name="Rectangle 2"/>
          <p:cNvSpPr>
            <a:spLocks noGrp="1" noChangeArrowheads="1"/>
          </p:cNvSpPr>
          <p:nvPr>
            <p:ph type="title"/>
          </p:nvPr>
        </p:nvSpPr>
        <p:spPr>
          <a:xfrm>
            <a:off x="431801" y="935038"/>
            <a:ext cx="11425767" cy="500062"/>
          </a:xfrm>
        </p:spPr>
        <p:txBody>
          <a:bodyPr/>
          <a:lstStyle/>
          <a:p>
            <a:r>
              <a:rPr lang="en-GB" dirty="0">
                <a:latin typeface="+mn-lt"/>
              </a:rPr>
              <a:t>Table of contents</a:t>
            </a:r>
          </a:p>
        </p:txBody>
      </p:sp>
      <p:sp>
        <p:nvSpPr>
          <p:cNvPr id="13" name="Textfeld 12">
            <a:extLst>
              <a:ext uri="{FF2B5EF4-FFF2-40B4-BE49-F238E27FC236}">
                <a16:creationId xmlns:a16="http://schemas.microsoft.com/office/drawing/2014/main" id="{EFD6BC70-5AEC-CA4B-AF8F-726BC447AA2F}"/>
              </a:ext>
            </a:extLst>
          </p:cNvPr>
          <p:cNvSpPr txBox="1"/>
          <p:nvPr/>
        </p:nvSpPr>
        <p:spPr>
          <a:xfrm>
            <a:off x="431800" y="2453113"/>
            <a:ext cx="3528000" cy="3856207"/>
          </a:xfrm>
          <a:prstGeom prst="rect">
            <a:avLst/>
          </a:prstGeom>
          <a:noFill/>
          <a:ln w="19050">
            <a:solidFill>
              <a:schemeClr val="bg1">
                <a:lumMod val="75000"/>
              </a:schemeClr>
            </a:solidFill>
          </a:ln>
        </p:spPr>
        <p:txBody>
          <a:bodyPr wrap="square" tIns="72000" bIns="72000" rtlCol="0" anchor="t" anchorCtr="0">
            <a:noAutofit/>
          </a:bodyPr>
          <a:lstStyle/>
          <a:p>
            <a:pPr marL="193675" indent="-193675" algn="l" eaLnBrk="1" hangingPunct="1">
              <a:lnSpc>
                <a:spcPct val="110000"/>
              </a:lnSpc>
              <a:spcBef>
                <a:spcPts val="900"/>
              </a:spcBef>
              <a:spcAft>
                <a:spcPts val="300"/>
              </a:spcAft>
              <a:buClr>
                <a:srgbClr val="526E7F"/>
              </a:buClr>
              <a:buFontTx/>
              <a:buChar char="•"/>
            </a:pPr>
            <a:r>
              <a:rPr lang="en-GB" sz="1200" b="1" dirty="0">
                <a:solidFill>
                  <a:srgbClr val="3B687F"/>
                </a:solidFill>
                <a:cs typeface="Calibri" panose="020F0502020204030204" pitchFamily="34" charset="0"/>
              </a:rPr>
              <a:t>Increasing sustainability requirements for companies</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Main challenges</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Sustainability trends &amp; developments</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Regulatory framework</a:t>
            </a:r>
          </a:p>
          <a:p>
            <a:pPr marL="193675" indent="-193675" algn="l" eaLnBrk="1" hangingPunct="1">
              <a:lnSpc>
                <a:spcPct val="110000"/>
              </a:lnSpc>
              <a:spcBef>
                <a:spcPts val="900"/>
              </a:spcBef>
              <a:spcAft>
                <a:spcPts val="300"/>
              </a:spcAft>
              <a:buClr>
                <a:srgbClr val="526E7F"/>
              </a:buClr>
              <a:buFontTx/>
              <a:buChar char="•"/>
            </a:pPr>
            <a:r>
              <a:rPr lang="en-GB" sz="1200" b="1" dirty="0">
                <a:solidFill>
                  <a:srgbClr val="3B687F"/>
                </a:solidFill>
                <a:cs typeface="Calibri" panose="020F0502020204030204" pitchFamily="34" charset="0"/>
              </a:rPr>
              <a:t>The key role of procurement in terms of sustainability</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Procurement as a multiplier</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The business case for sustainable procurement</a:t>
            </a:r>
          </a:p>
          <a:p>
            <a:pPr marL="171450" lvl="0" indent="-171450" algn="l">
              <a:lnSpc>
                <a:spcPct val="110000"/>
              </a:lnSpc>
              <a:spcBef>
                <a:spcPts val="300"/>
              </a:spcBef>
              <a:spcAft>
                <a:spcPts val="300"/>
              </a:spcAft>
              <a:buClr>
                <a:srgbClr val="526E7F"/>
              </a:buClr>
              <a:buFont typeface="Arial" panose="020B0604020202020204" pitchFamily="34" charset="0"/>
              <a:buChar char="•"/>
            </a:pPr>
            <a:endParaRPr lang="de-DE" sz="1200">
              <a:solidFill>
                <a:schemeClr val="bg2"/>
              </a:solidFill>
              <a:latin typeface="+mn-lt"/>
              <a:cs typeface="Calibri" panose="020F0502020204030204" pitchFamily="34" charset="0"/>
            </a:endParaRPr>
          </a:p>
          <a:p>
            <a:pPr marL="171450" lvl="0" indent="-171450" algn="l">
              <a:lnSpc>
                <a:spcPct val="110000"/>
              </a:lnSpc>
              <a:spcBef>
                <a:spcPts val="300"/>
              </a:spcBef>
              <a:spcAft>
                <a:spcPts val="300"/>
              </a:spcAft>
              <a:buClr>
                <a:srgbClr val="526E7F"/>
              </a:buClr>
              <a:buFont typeface="Arial" panose="020B0604020202020204" pitchFamily="34" charset="0"/>
              <a:buChar char="•"/>
            </a:pPr>
            <a:endParaRPr lang="de-DE" sz="1200">
              <a:solidFill>
                <a:schemeClr val="bg2"/>
              </a:solidFill>
              <a:latin typeface="+mn-lt"/>
              <a:cs typeface="Calibri" panose="020F0502020204030204" pitchFamily="34" charset="0"/>
            </a:endParaRPr>
          </a:p>
        </p:txBody>
      </p:sp>
      <p:sp>
        <p:nvSpPr>
          <p:cNvPr id="15" name="AutoShape 11">
            <a:extLst>
              <a:ext uri="{FF2B5EF4-FFF2-40B4-BE49-F238E27FC236}">
                <a16:creationId xmlns:a16="http://schemas.microsoft.com/office/drawing/2014/main" id="{84ED35F8-DA99-874D-BEF0-40EF323B738B}"/>
              </a:ext>
            </a:extLst>
          </p:cNvPr>
          <p:cNvSpPr>
            <a:spLocks noChangeArrowheads="1"/>
          </p:cNvSpPr>
          <p:nvPr/>
        </p:nvSpPr>
        <p:spPr bwMode="gray">
          <a:xfrm>
            <a:off x="431800" y="1611512"/>
            <a:ext cx="3690000" cy="665189"/>
          </a:xfrm>
          <a:prstGeom prst="homePlate">
            <a:avLst>
              <a:gd name="adj" fmla="val 2021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en-GB" sz="1600" b="1" dirty="0">
                <a:solidFill>
                  <a:srgbClr val="3B687F"/>
                </a:solidFill>
                <a:latin typeface="+mn-lt"/>
                <a:cs typeface="Calibri" panose="020F0502020204030204" pitchFamily="34" charset="0"/>
              </a:rPr>
              <a:t>Importance of sustainable procurement</a:t>
            </a:r>
          </a:p>
        </p:txBody>
      </p:sp>
      <p:sp>
        <p:nvSpPr>
          <p:cNvPr id="16" name="AutoShape 10">
            <a:extLst>
              <a:ext uri="{FF2B5EF4-FFF2-40B4-BE49-F238E27FC236}">
                <a16:creationId xmlns:a16="http://schemas.microsoft.com/office/drawing/2014/main" id="{1BBDAB15-EBE6-2643-A6D7-06B04434029A}"/>
              </a:ext>
            </a:extLst>
          </p:cNvPr>
          <p:cNvSpPr>
            <a:spLocks noChangeArrowheads="1"/>
          </p:cNvSpPr>
          <p:nvPr/>
        </p:nvSpPr>
        <p:spPr bwMode="gray">
          <a:xfrm>
            <a:off x="4308016" y="1612555"/>
            <a:ext cx="3690000" cy="664317"/>
          </a:xfrm>
          <a:prstGeom prst="chevron">
            <a:avLst>
              <a:gd name="adj" fmla="val 2102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en-GB" sz="1600" b="1" dirty="0">
                <a:solidFill>
                  <a:srgbClr val="3B687F"/>
                </a:solidFill>
                <a:latin typeface="+mn-lt"/>
                <a:cs typeface="Calibri" panose="020F0502020204030204" pitchFamily="34" charset="0"/>
              </a:rPr>
              <a:t>Expertise &amp; methodological competence</a:t>
            </a:r>
          </a:p>
        </p:txBody>
      </p:sp>
      <p:sp>
        <p:nvSpPr>
          <p:cNvPr id="11" name="AutoShape 10">
            <a:extLst>
              <a:ext uri="{FF2B5EF4-FFF2-40B4-BE49-F238E27FC236}">
                <a16:creationId xmlns:a16="http://schemas.microsoft.com/office/drawing/2014/main" id="{A795D83A-72D5-E74F-B772-A9820C4B3886}"/>
              </a:ext>
            </a:extLst>
          </p:cNvPr>
          <p:cNvSpPr>
            <a:spLocks noChangeArrowheads="1"/>
          </p:cNvSpPr>
          <p:nvPr/>
        </p:nvSpPr>
        <p:spPr bwMode="gray">
          <a:xfrm>
            <a:off x="8184232" y="1612555"/>
            <a:ext cx="3690000" cy="664317"/>
          </a:xfrm>
          <a:prstGeom prst="chevron">
            <a:avLst>
              <a:gd name="adj" fmla="val 2102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en-GB" sz="1600" b="1" dirty="0">
                <a:solidFill>
                  <a:srgbClr val="3B687F"/>
                </a:solidFill>
                <a:latin typeface="+mn-lt"/>
                <a:cs typeface="Calibri" panose="020F0502020204030204" pitchFamily="34" charset="0"/>
              </a:rPr>
              <a:t>Practical application &amp; networking</a:t>
            </a:r>
          </a:p>
        </p:txBody>
      </p:sp>
      <p:sp>
        <p:nvSpPr>
          <p:cNvPr id="3" name="Oval 2">
            <a:extLst>
              <a:ext uri="{FF2B5EF4-FFF2-40B4-BE49-F238E27FC236}">
                <a16:creationId xmlns:a16="http://schemas.microsoft.com/office/drawing/2014/main" id="{F4B95520-81C6-5D49-AF5B-F948477EEF1D}"/>
              </a:ext>
            </a:extLst>
          </p:cNvPr>
          <p:cNvSpPr/>
          <p:nvPr/>
        </p:nvSpPr>
        <p:spPr bwMode="auto">
          <a:xfrm>
            <a:off x="551416"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a:ln>
                  <a:noFill/>
                </a:ln>
                <a:solidFill>
                  <a:srgbClr val="3B687F"/>
                </a:solidFill>
                <a:effectLst/>
                <a:latin typeface="Arial" charset="0"/>
                <a:ea typeface="ＭＳ Ｐゴシック" charset="-128"/>
              </a:rPr>
              <a:t>1</a:t>
            </a:r>
          </a:p>
        </p:txBody>
      </p:sp>
      <p:sp>
        <p:nvSpPr>
          <p:cNvPr id="17" name="Oval 16">
            <a:extLst>
              <a:ext uri="{FF2B5EF4-FFF2-40B4-BE49-F238E27FC236}">
                <a16:creationId xmlns:a16="http://schemas.microsoft.com/office/drawing/2014/main" id="{53ECD448-A538-FF4D-944B-A38DDE6E06BF}"/>
              </a:ext>
            </a:extLst>
          </p:cNvPr>
          <p:cNvSpPr/>
          <p:nvPr/>
        </p:nvSpPr>
        <p:spPr bwMode="auto">
          <a:xfrm>
            <a:off x="4563736"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dirty="0">
                <a:solidFill>
                  <a:srgbClr val="3B687F"/>
                </a:solidFill>
              </a:rPr>
              <a:t>2</a:t>
            </a:r>
          </a:p>
        </p:txBody>
      </p:sp>
      <p:sp>
        <p:nvSpPr>
          <p:cNvPr id="18" name="Oval 17">
            <a:extLst>
              <a:ext uri="{FF2B5EF4-FFF2-40B4-BE49-F238E27FC236}">
                <a16:creationId xmlns:a16="http://schemas.microsoft.com/office/drawing/2014/main" id="{5C2F358E-3EDD-E64D-BF29-F86DCFB95848}"/>
              </a:ext>
            </a:extLst>
          </p:cNvPr>
          <p:cNvSpPr/>
          <p:nvPr/>
        </p:nvSpPr>
        <p:spPr bwMode="auto">
          <a:xfrm>
            <a:off x="8452168"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dirty="0">
                <a:solidFill>
                  <a:srgbClr val="3B687F"/>
                </a:solidFill>
              </a:rPr>
              <a:t>3</a:t>
            </a:r>
          </a:p>
        </p:txBody>
      </p:sp>
      <p:sp>
        <p:nvSpPr>
          <p:cNvPr id="20" name="Rechteck 19">
            <a:extLst>
              <a:ext uri="{FF2B5EF4-FFF2-40B4-BE49-F238E27FC236}">
                <a16:creationId xmlns:a16="http://schemas.microsoft.com/office/drawing/2014/main" id="{BFBC920A-4DD9-7D4C-9601-550CDC24DAF3}"/>
              </a:ext>
            </a:extLst>
          </p:cNvPr>
          <p:cNvSpPr/>
          <p:nvPr/>
        </p:nvSpPr>
        <p:spPr bwMode="auto">
          <a:xfrm>
            <a:off x="4241416" y="1556792"/>
            <a:ext cx="7632816" cy="4802212"/>
          </a:xfrm>
          <a:prstGeom prst="rect">
            <a:avLst/>
          </a:prstGeom>
          <a:solidFill>
            <a:srgbClr val="FFFF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
        <p:nvSpPr>
          <p:cNvPr id="23" name="Datumsplatzhalter 5">
            <a:extLst>
              <a:ext uri="{FF2B5EF4-FFF2-40B4-BE49-F238E27FC236}">
                <a16:creationId xmlns:a16="http://schemas.microsoft.com/office/drawing/2014/main" id="{AE5FC47E-D9B7-1741-BF8C-3EF3CDF5F1C3}"/>
              </a:ext>
            </a:extLst>
          </p:cNvPr>
          <p:cNvSpPr>
            <a:spLocks noGrp="1"/>
          </p:cNvSpPr>
          <p:nvPr>
            <p:ph type="dt" sz="half" idx="12"/>
          </p:nvPr>
        </p:nvSpPr>
        <p:spPr>
          <a:xfrm>
            <a:off x="431800" y="223838"/>
            <a:ext cx="8604000"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3495314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Procurement as a multiplier for sustainability - an overview</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a:xfrm>
            <a:off x="7061200" y="6477000"/>
            <a:ext cx="4904317" cy="279400"/>
          </a:xfrm>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13</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54000" cy="492443"/>
          </a:xfrm>
          <a:prstGeom prst="rect">
            <a:avLst/>
          </a:prstGeom>
          <a:noFill/>
        </p:spPr>
        <p:txBody>
          <a:bodyPr wrap="square" rtlCol="0">
            <a:spAutoFit/>
          </a:bodyPr>
          <a:lstStyle/>
          <a:p>
            <a:pPr algn="l"/>
            <a:r>
              <a:rPr lang="en-GB" sz="1300" dirty="0">
                <a:solidFill>
                  <a:srgbClr val="3B687F"/>
                </a:solidFill>
              </a:rPr>
              <a:t>Sustainable procurement is a multiplier that can help to shape value creation within a company and for numerous suppliers, in turn making a significant contribution to the environment and society.</a:t>
            </a:r>
          </a:p>
        </p:txBody>
      </p:sp>
      <p:sp>
        <p:nvSpPr>
          <p:cNvPr id="21" name="Rechteck 20">
            <a:extLst>
              <a:ext uri="{FF2B5EF4-FFF2-40B4-BE49-F238E27FC236}">
                <a16:creationId xmlns:a16="http://schemas.microsoft.com/office/drawing/2014/main" id="{BC51E185-BD73-D847-B2EC-12D1E1A6ADBC}"/>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en-GB" sz="1000" b="1" i="0" u="none" strike="noStrike" cap="none" normalizeH="0" baseline="0" dirty="0">
                <a:ln>
                  <a:noFill/>
                </a:ln>
                <a:solidFill>
                  <a:srgbClr val="3B687F"/>
                </a:solidFill>
                <a:effectLst/>
                <a:latin typeface="Arial" charset="0"/>
                <a:ea typeface="ＭＳ Ｐゴシック" charset="-128"/>
              </a:rPr>
              <a:t>Additional information</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en-GB" sz="1000" dirty="0">
                <a:solidFill>
                  <a:srgbClr val="3B687F"/>
                </a:solidFill>
              </a:rPr>
              <a:t>According to ClimatePartner, up to </a:t>
            </a:r>
            <a:r>
              <a:rPr lang="en-GB" sz="1000" b="1" dirty="0">
                <a:solidFill>
                  <a:srgbClr val="3B687F"/>
                </a:solidFill>
              </a:rPr>
              <a:t>80%</a:t>
            </a:r>
            <a:r>
              <a:rPr lang="en-GB" sz="1000" dirty="0">
                <a:solidFill>
                  <a:srgbClr val="3B687F"/>
                </a:solidFill>
              </a:rPr>
              <a:t> of carbon emissions produced by companies can be attributed to procurement (BME 2019).</a:t>
            </a:r>
          </a:p>
          <a:p>
            <a:pPr marL="182563" algn="l">
              <a:spcBef>
                <a:spcPts val="1200"/>
              </a:spcBef>
              <a:spcAft>
                <a:spcPts val="600"/>
              </a:spcAft>
            </a:pPr>
            <a:r>
              <a:rPr lang="en-GB" sz="1000" b="1" dirty="0">
                <a:solidFill>
                  <a:srgbClr val="3B687F"/>
                </a:solidFill>
              </a:rPr>
              <a:t>Other references</a:t>
            </a:r>
          </a:p>
          <a:p>
            <a:pPr marL="182563" lvl="0" indent="-182563" algn="l">
              <a:spcAft>
                <a:spcPts val="300"/>
              </a:spcAft>
              <a:buFont typeface="Arial" panose="020B0604020202020204" pitchFamily="34" charset="0"/>
              <a:buChar char="•"/>
            </a:pPr>
            <a:r>
              <a:rPr lang="en-GB" sz="1000" dirty="0">
                <a:solidFill>
                  <a:srgbClr val="3B687F"/>
                </a:solidFill>
                <a:hlinkClick r:id="rId3">
                  <a:extLst>
                    <a:ext uri="{A12FA001-AC4F-418D-AE19-62706E023703}">
                      <ahyp:hlinkClr xmlns="" xmlns:ahyp="http://schemas.microsoft.com/office/drawing/2018/hyperlinkcolor" val="tx"/>
                    </a:ext>
                  </a:extLst>
                </a:hlinkClick>
              </a:rPr>
              <a:t>WEF</a:t>
            </a:r>
            <a:r>
              <a:rPr lang="en-GB" sz="1000" dirty="0">
                <a:solidFill>
                  <a:srgbClr val="3B687F"/>
                </a:solidFill>
              </a:rPr>
              <a:t> (2015)</a:t>
            </a:r>
          </a:p>
          <a:p>
            <a:pPr marL="182563" lvl="0" indent="-182563" algn="l">
              <a:spcAft>
                <a:spcPts val="300"/>
              </a:spcAft>
              <a:buFont typeface="Arial" panose="020B0604020202020204" pitchFamily="34" charset="0"/>
              <a:buChar char="•"/>
            </a:pPr>
            <a:r>
              <a:rPr lang="en-GB" sz="1000" dirty="0">
                <a:solidFill>
                  <a:srgbClr val="3B687F"/>
                </a:solidFill>
                <a:hlinkClick r:id="rId4">
                  <a:extLst>
                    <a:ext uri="{A12FA001-AC4F-418D-AE19-62706E023703}">
                      <ahyp:hlinkClr xmlns="" xmlns:ahyp="http://schemas.microsoft.com/office/drawing/2018/hyperlinkcolor" val="tx"/>
                    </a:ext>
                  </a:extLst>
                </a:hlinkClick>
              </a:rPr>
              <a:t>ICLEI</a:t>
            </a:r>
            <a:r>
              <a:rPr lang="en-GB" sz="1000" dirty="0">
                <a:solidFill>
                  <a:srgbClr val="3B687F"/>
                </a:solidFill>
              </a:rPr>
              <a:t> (2016)</a:t>
            </a:r>
          </a:p>
          <a:p>
            <a:pPr marL="182563" lvl="0" indent="-182563" algn="l">
              <a:spcAft>
                <a:spcPts val="300"/>
              </a:spcAft>
              <a:buFont typeface="Arial" panose="020B0604020202020204" pitchFamily="34" charset="0"/>
              <a:buChar char="•"/>
            </a:pPr>
            <a:r>
              <a:rPr lang="en-GB" sz="1000" dirty="0">
                <a:solidFill>
                  <a:srgbClr val="3B687F"/>
                </a:solidFill>
                <a:hlinkClick r:id="rId5">
                  <a:extLst>
                    <a:ext uri="{A12FA001-AC4F-418D-AE19-62706E023703}">
                      <ahyp:hlinkClr xmlns="" xmlns:ahyp="http://schemas.microsoft.com/office/drawing/2018/hyperlinkcolor" val="tx"/>
                    </a:ext>
                  </a:extLst>
                </a:hlinkClick>
              </a:rPr>
              <a:t>Goette</a:t>
            </a:r>
            <a:r>
              <a:rPr lang="en-GB" sz="1000" dirty="0">
                <a:solidFill>
                  <a:srgbClr val="3B687F"/>
                </a:solidFill>
              </a:rPr>
              <a:t> (2019)</a:t>
            </a:r>
          </a:p>
          <a:p>
            <a:pPr marL="182563" indent="-182563" algn="l">
              <a:spcAft>
                <a:spcPts val="300"/>
              </a:spcAft>
              <a:buFont typeface="Arial" panose="020B0604020202020204" pitchFamily="34" charset="0"/>
              <a:buChar char="•"/>
            </a:pPr>
            <a:r>
              <a:rPr lang="en-GB" sz="1000" dirty="0">
                <a:solidFill>
                  <a:srgbClr val="3B687F"/>
                </a:solidFill>
                <a:hlinkClick r:id="rId6">
                  <a:extLst>
                    <a:ext uri="{A12FA001-AC4F-418D-AE19-62706E023703}">
                      <ahyp:hlinkClr xmlns="" xmlns:ahyp="http://schemas.microsoft.com/office/drawing/2018/hyperlinkcolor" val="tx"/>
                    </a:ext>
                  </a:extLst>
                </a:hlinkClick>
              </a:rPr>
              <a:t>BME</a:t>
            </a:r>
            <a:r>
              <a:rPr lang="en-GB" sz="1000" dirty="0">
                <a:solidFill>
                  <a:srgbClr val="3B687F"/>
                </a:solidFill>
              </a:rPr>
              <a:t> (2019)</a:t>
            </a:r>
          </a:p>
          <a:p>
            <a:pPr marL="182563" lvl="0" indent="-182563" algn="l">
              <a:buFont typeface="Arial" panose="020B0604020202020204" pitchFamily="34" charset="0"/>
              <a:buChar char="•"/>
            </a:pPr>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4150" algn="l"/>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p:txBody>
      </p:sp>
      <p:pic>
        <p:nvPicPr>
          <p:cNvPr id="22" name="Grafik 21" descr="Informationen mit einfarbiger Füllung">
            <a:extLst>
              <a:ext uri="{FF2B5EF4-FFF2-40B4-BE49-F238E27FC236}">
                <a16:creationId xmlns:a16="http://schemas.microsoft.com/office/drawing/2014/main" id="{8E3A8B5E-BDFA-6946-A0E7-8067FDABFDF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9648000" y="1658527"/>
            <a:ext cx="216000" cy="216000"/>
          </a:xfrm>
          <a:prstGeom prst="rect">
            <a:avLst/>
          </a:prstGeom>
        </p:spPr>
      </p:pic>
      <p:sp>
        <p:nvSpPr>
          <p:cNvPr id="23" name="Freeform 141">
            <a:extLst>
              <a:ext uri="{FF2B5EF4-FFF2-40B4-BE49-F238E27FC236}">
                <a16:creationId xmlns:a16="http://schemas.microsoft.com/office/drawing/2014/main" id="{6A4310F2-5C15-844E-B78D-17F8BE1DB92C}"/>
              </a:ext>
            </a:extLst>
          </p:cNvPr>
          <p:cNvSpPr>
            <a:spLocks noEditPoints="1"/>
          </p:cNvSpPr>
          <p:nvPr/>
        </p:nvSpPr>
        <p:spPr bwMode="auto">
          <a:xfrm>
            <a:off x="9676506" y="2886558"/>
            <a:ext cx="163886" cy="143760"/>
          </a:xfrm>
          <a:custGeom>
            <a:avLst/>
            <a:gdLst>
              <a:gd name="T0" fmla="*/ 37 w 48"/>
              <a:gd name="T1" fmla="*/ 34 h 42"/>
              <a:gd name="T2" fmla="*/ 30 w 48"/>
              <a:gd name="T3" fmla="*/ 42 h 42"/>
              <a:gd name="T4" fmla="*/ 7 w 48"/>
              <a:gd name="T5" fmla="*/ 42 h 42"/>
              <a:gd name="T6" fmla="*/ 0 w 48"/>
              <a:gd name="T7" fmla="*/ 34 h 42"/>
              <a:gd name="T8" fmla="*/ 0 w 48"/>
              <a:gd name="T9" fmla="*/ 12 h 42"/>
              <a:gd name="T10" fmla="*/ 7 w 48"/>
              <a:gd name="T11" fmla="*/ 4 h 42"/>
              <a:gd name="T12" fmla="*/ 26 w 48"/>
              <a:gd name="T13" fmla="*/ 4 h 42"/>
              <a:gd name="T14" fmla="*/ 27 w 48"/>
              <a:gd name="T15" fmla="*/ 5 h 42"/>
              <a:gd name="T16" fmla="*/ 27 w 48"/>
              <a:gd name="T17" fmla="*/ 6 h 42"/>
              <a:gd name="T18" fmla="*/ 26 w 48"/>
              <a:gd name="T19" fmla="*/ 7 h 42"/>
              <a:gd name="T20" fmla="*/ 7 w 48"/>
              <a:gd name="T21" fmla="*/ 7 h 42"/>
              <a:gd name="T22" fmla="*/ 3 w 48"/>
              <a:gd name="T23" fmla="*/ 12 h 42"/>
              <a:gd name="T24" fmla="*/ 3 w 48"/>
              <a:gd name="T25" fmla="*/ 34 h 42"/>
              <a:gd name="T26" fmla="*/ 7 w 48"/>
              <a:gd name="T27" fmla="*/ 38 h 42"/>
              <a:gd name="T28" fmla="*/ 30 w 48"/>
              <a:gd name="T29" fmla="*/ 38 h 42"/>
              <a:gd name="T30" fmla="*/ 34 w 48"/>
              <a:gd name="T31" fmla="*/ 34 h 42"/>
              <a:gd name="T32" fmla="*/ 34 w 48"/>
              <a:gd name="T33" fmla="*/ 25 h 42"/>
              <a:gd name="T34" fmla="*/ 35 w 48"/>
              <a:gd name="T35" fmla="*/ 24 h 42"/>
              <a:gd name="T36" fmla="*/ 36 w 48"/>
              <a:gd name="T37" fmla="*/ 24 h 42"/>
              <a:gd name="T38" fmla="*/ 37 w 48"/>
              <a:gd name="T39" fmla="*/ 25 h 42"/>
              <a:gd name="T40" fmla="*/ 37 w 48"/>
              <a:gd name="T41" fmla="*/ 34 h 42"/>
              <a:gd name="T42" fmla="*/ 48 w 48"/>
              <a:gd name="T43" fmla="*/ 16 h 42"/>
              <a:gd name="T44" fmla="*/ 46 w 48"/>
              <a:gd name="T45" fmla="*/ 18 h 42"/>
              <a:gd name="T46" fmla="*/ 45 w 48"/>
              <a:gd name="T47" fmla="*/ 17 h 42"/>
              <a:gd name="T48" fmla="*/ 40 w 48"/>
              <a:gd name="T49" fmla="*/ 12 h 42"/>
              <a:gd name="T50" fmla="*/ 22 w 48"/>
              <a:gd name="T51" fmla="*/ 30 h 42"/>
              <a:gd name="T52" fmla="*/ 22 w 48"/>
              <a:gd name="T53" fmla="*/ 30 h 42"/>
              <a:gd name="T54" fmla="*/ 21 w 48"/>
              <a:gd name="T55" fmla="*/ 30 h 42"/>
              <a:gd name="T56" fmla="*/ 18 w 48"/>
              <a:gd name="T57" fmla="*/ 27 h 42"/>
              <a:gd name="T58" fmla="*/ 18 w 48"/>
              <a:gd name="T59" fmla="*/ 26 h 42"/>
              <a:gd name="T60" fmla="*/ 18 w 48"/>
              <a:gd name="T61" fmla="*/ 26 h 42"/>
              <a:gd name="T62" fmla="*/ 36 w 48"/>
              <a:gd name="T63" fmla="*/ 8 h 42"/>
              <a:gd name="T64" fmla="*/ 31 w 48"/>
              <a:gd name="T65" fmla="*/ 3 h 42"/>
              <a:gd name="T66" fmla="*/ 30 w 48"/>
              <a:gd name="T67" fmla="*/ 2 h 42"/>
              <a:gd name="T68" fmla="*/ 32 w 48"/>
              <a:gd name="T69" fmla="*/ 0 h 42"/>
              <a:gd name="T70" fmla="*/ 46 w 48"/>
              <a:gd name="T71" fmla="*/ 0 h 42"/>
              <a:gd name="T72" fmla="*/ 48 w 48"/>
              <a:gd name="T73" fmla="*/ 2 h 42"/>
              <a:gd name="T74" fmla="*/ 48 w 48"/>
              <a:gd name="T75"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2">
                <a:moveTo>
                  <a:pt x="37" y="34"/>
                </a:moveTo>
                <a:cubicBezTo>
                  <a:pt x="37" y="38"/>
                  <a:pt x="34" y="42"/>
                  <a:pt x="30" y="42"/>
                </a:cubicBezTo>
                <a:cubicBezTo>
                  <a:pt x="7" y="42"/>
                  <a:pt x="7" y="42"/>
                  <a:pt x="7" y="42"/>
                </a:cubicBezTo>
                <a:cubicBezTo>
                  <a:pt x="3" y="42"/>
                  <a:pt x="0" y="38"/>
                  <a:pt x="0" y="34"/>
                </a:cubicBezTo>
                <a:cubicBezTo>
                  <a:pt x="0" y="12"/>
                  <a:pt x="0" y="12"/>
                  <a:pt x="0" y="12"/>
                </a:cubicBezTo>
                <a:cubicBezTo>
                  <a:pt x="0" y="7"/>
                  <a:pt x="3" y="4"/>
                  <a:pt x="7" y="4"/>
                </a:cubicBezTo>
                <a:cubicBezTo>
                  <a:pt x="26" y="4"/>
                  <a:pt x="26" y="4"/>
                  <a:pt x="26" y="4"/>
                </a:cubicBezTo>
                <a:cubicBezTo>
                  <a:pt x="27" y="4"/>
                  <a:pt x="27" y="4"/>
                  <a:pt x="27" y="5"/>
                </a:cubicBezTo>
                <a:cubicBezTo>
                  <a:pt x="27" y="6"/>
                  <a:pt x="27" y="6"/>
                  <a:pt x="27" y="6"/>
                </a:cubicBezTo>
                <a:cubicBezTo>
                  <a:pt x="27" y="7"/>
                  <a:pt x="27" y="7"/>
                  <a:pt x="26" y="7"/>
                </a:cubicBezTo>
                <a:cubicBezTo>
                  <a:pt x="7" y="7"/>
                  <a:pt x="7" y="7"/>
                  <a:pt x="7" y="7"/>
                </a:cubicBezTo>
                <a:cubicBezTo>
                  <a:pt x="5" y="7"/>
                  <a:pt x="3" y="9"/>
                  <a:pt x="3" y="12"/>
                </a:cubicBezTo>
                <a:cubicBezTo>
                  <a:pt x="3" y="34"/>
                  <a:pt x="3" y="34"/>
                  <a:pt x="3" y="34"/>
                </a:cubicBezTo>
                <a:cubicBezTo>
                  <a:pt x="3" y="36"/>
                  <a:pt x="5" y="38"/>
                  <a:pt x="7" y="38"/>
                </a:cubicBezTo>
                <a:cubicBezTo>
                  <a:pt x="30" y="38"/>
                  <a:pt x="30" y="38"/>
                  <a:pt x="30" y="38"/>
                </a:cubicBezTo>
                <a:cubicBezTo>
                  <a:pt x="32" y="38"/>
                  <a:pt x="34" y="36"/>
                  <a:pt x="34" y="34"/>
                </a:cubicBezTo>
                <a:cubicBezTo>
                  <a:pt x="34" y="25"/>
                  <a:pt x="34" y="25"/>
                  <a:pt x="34" y="25"/>
                </a:cubicBezTo>
                <a:cubicBezTo>
                  <a:pt x="34" y="25"/>
                  <a:pt x="34" y="24"/>
                  <a:pt x="35" y="24"/>
                </a:cubicBezTo>
                <a:cubicBezTo>
                  <a:pt x="36" y="24"/>
                  <a:pt x="36" y="24"/>
                  <a:pt x="36" y="24"/>
                </a:cubicBezTo>
                <a:cubicBezTo>
                  <a:pt x="37" y="24"/>
                  <a:pt x="37" y="25"/>
                  <a:pt x="37" y="25"/>
                </a:cubicBezTo>
                <a:lnTo>
                  <a:pt x="37" y="34"/>
                </a:lnTo>
                <a:close/>
                <a:moveTo>
                  <a:pt x="48" y="16"/>
                </a:moveTo>
                <a:cubicBezTo>
                  <a:pt x="48" y="17"/>
                  <a:pt x="47" y="18"/>
                  <a:pt x="46" y="18"/>
                </a:cubicBezTo>
                <a:cubicBezTo>
                  <a:pt x="45" y="18"/>
                  <a:pt x="45" y="17"/>
                  <a:pt x="45" y="17"/>
                </a:cubicBezTo>
                <a:cubicBezTo>
                  <a:pt x="40" y="12"/>
                  <a:pt x="40" y="12"/>
                  <a:pt x="40" y="12"/>
                </a:cubicBezTo>
                <a:cubicBezTo>
                  <a:pt x="22" y="30"/>
                  <a:pt x="22" y="30"/>
                  <a:pt x="22" y="30"/>
                </a:cubicBezTo>
                <a:cubicBezTo>
                  <a:pt x="22" y="30"/>
                  <a:pt x="22" y="30"/>
                  <a:pt x="22" y="30"/>
                </a:cubicBezTo>
                <a:cubicBezTo>
                  <a:pt x="22" y="30"/>
                  <a:pt x="21" y="30"/>
                  <a:pt x="21" y="30"/>
                </a:cubicBezTo>
                <a:cubicBezTo>
                  <a:pt x="18" y="27"/>
                  <a:pt x="18" y="27"/>
                  <a:pt x="18" y="27"/>
                </a:cubicBezTo>
                <a:cubicBezTo>
                  <a:pt x="18" y="27"/>
                  <a:pt x="18" y="26"/>
                  <a:pt x="18" y="26"/>
                </a:cubicBezTo>
                <a:cubicBezTo>
                  <a:pt x="18" y="26"/>
                  <a:pt x="18" y="26"/>
                  <a:pt x="18" y="26"/>
                </a:cubicBezTo>
                <a:cubicBezTo>
                  <a:pt x="36" y="8"/>
                  <a:pt x="36" y="8"/>
                  <a:pt x="36" y="8"/>
                </a:cubicBezTo>
                <a:cubicBezTo>
                  <a:pt x="31" y="3"/>
                  <a:pt x="31" y="3"/>
                  <a:pt x="31" y="3"/>
                </a:cubicBezTo>
                <a:cubicBezTo>
                  <a:pt x="31" y="3"/>
                  <a:pt x="30" y="3"/>
                  <a:pt x="30" y="2"/>
                </a:cubicBezTo>
                <a:cubicBezTo>
                  <a:pt x="30" y="1"/>
                  <a:pt x="31" y="0"/>
                  <a:pt x="32" y="0"/>
                </a:cubicBezTo>
                <a:cubicBezTo>
                  <a:pt x="46" y="0"/>
                  <a:pt x="46" y="0"/>
                  <a:pt x="46" y="0"/>
                </a:cubicBezTo>
                <a:cubicBezTo>
                  <a:pt x="47" y="0"/>
                  <a:pt x="48" y="1"/>
                  <a:pt x="48" y="2"/>
                </a:cubicBezTo>
                <a:lnTo>
                  <a:pt x="48" y="16"/>
                </a:lnTo>
                <a:close/>
              </a:path>
            </a:pathLst>
          </a:custGeom>
          <a:solidFill>
            <a:srgbClr val="F9A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solidFill>
                <a:srgbClr val="3B687F"/>
              </a:solidFill>
            </a:endParaRPr>
          </a:p>
        </p:txBody>
      </p:sp>
      <p:sp>
        <p:nvSpPr>
          <p:cNvPr id="31" name="AutoShape 11">
            <a:extLst>
              <a:ext uri="{FF2B5EF4-FFF2-40B4-BE49-F238E27FC236}">
                <a16:creationId xmlns:a16="http://schemas.microsoft.com/office/drawing/2014/main" id="{48B2107C-7BDA-FF46-BC5C-DF9B82977B1D}"/>
              </a:ext>
            </a:extLst>
          </p:cNvPr>
          <p:cNvSpPr>
            <a:spLocks noChangeArrowheads="1"/>
          </p:cNvSpPr>
          <p:nvPr/>
        </p:nvSpPr>
        <p:spPr bwMode="gray">
          <a:xfrm>
            <a:off x="515938" y="2948624"/>
            <a:ext cx="2166460" cy="387815"/>
          </a:xfrm>
          <a:prstGeom prst="homePlate">
            <a:avLst>
              <a:gd name="adj" fmla="val 20219"/>
            </a:avLst>
          </a:prstGeom>
          <a:solidFill>
            <a:srgbClr val="3B687F"/>
          </a:solidFill>
          <a:ln w="12700" algn="ctr">
            <a:solidFill>
              <a:schemeClr val="bg1">
                <a:lumMod val="75000"/>
              </a:schemeClr>
            </a:solidFill>
            <a:miter lim="800000"/>
            <a:headEnd type="none" w="sm" len="sm"/>
            <a:tailEnd type="none" w="sm" len="sm"/>
          </a:ln>
        </p:spPr>
        <p:txBody>
          <a:bodyPr wrap="square" lIns="36000" tIns="36000" rIns="36000" bIns="36000" anchor="ctr"/>
          <a:lstStyle/>
          <a:p>
            <a:pPr marL="0" marR="0" lvl="0" indent="0" algn="ctr" defTabSz="914400" eaLnBrk="1" fontAlgn="auto" latinLnBrk="0" hangingPunct="1">
              <a:lnSpc>
                <a:spcPct val="106000"/>
              </a:lnSpc>
              <a:spcBef>
                <a:spcPts val="0"/>
              </a:spcBef>
              <a:spcAft>
                <a:spcPts val="0"/>
              </a:spcAft>
              <a:buClr>
                <a:srgbClr val="000000"/>
              </a:buClr>
              <a:buSzTx/>
              <a:buFontTx/>
              <a:buNone/>
              <a:tabLst/>
              <a:defRPr/>
            </a:pPr>
            <a:r>
              <a:rPr kumimoji="0" lang="en-GB" sz="1100" b="1" i="0" u="none" strike="noStrike" cap="none"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Raw material extraction/further processing</a:t>
            </a:r>
          </a:p>
        </p:txBody>
      </p:sp>
      <p:sp>
        <p:nvSpPr>
          <p:cNvPr id="32" name="AutoShape 10">
            <a:extLst>
              <a:ext uri="{FF2B5EF4-FFF2-40B4-BE49-F238E27FC236}">
                <a16:creationId xmlns:a16="http://schemas.microsoft.com/office/drawing/2014/main" id="{775DBA92-46C3-4A4C-A76F-289464DF02B2}"/>
              </a:ext>
            </a:extLst>
          </p:cNvPr>
          <p:cNvSpPr>
            <a:spLocks noChangeArrowheads="1"/>
          </p:cNvSpPr>
          <p:nvPr/>
        </p:nvSpPr>
        <p:spPr bwMode="gray">
          <a:xfrm>
            <a:off x="2760124" y="2948624"/>
            <a:ext cx="2167877" cy="387815"/>
          </a:xfrm>
          <a:prstGeom prst="chevron">
            <a:avLst>
              <a:gd name="adj" fmla="val 21029"/>
            </a:avLst>
          </a:prstGeom>
          <a:solidFill>
            <a:srgbClr val="3B687F"/>
          </a:solidFill>
          <a:ln w="12700" algn="ctr">
            <a:solidFill>
              <a:schemeClr val="bg1">
                <a:lumMod val="75000"/>
              </a:schemeClr>
            </a:solidFill>
            <a:miter lim="800000"/>
            <a:headEnd type="none" w="sm" len="sm"/>
            <a:tailEnd type="none" w="sm" len="sm"/>
          </a:ln>
        </p:spPr>
        <p:txBody>
          <a:bodyPr wrap="square" lIns="36000" tIns="36000" rIns="36000" bIns="36000" anchor="ctr"/>
          <a:lstStyle/>
          <a:p>
            <a:pPr marL="0" marR="0" lvl="0" indent="0" algn="ctr" defTabSz="914400" eaLnBrk="1" fontAlgn="auto" latinLnBrk="0" hangingPunct="1">
              <a:lnSpc>
                <a:spcPct val="106000"/>
              </a:lnSpc>
              <a:spcBef>
                <a:spcPts val="0"/>
              </a:spcBef>
              <a:spcAft>
                <a:spcPts val="0"/>
              </a:spcAft>
              <a:buClr>
                <a:srgbClr val="000000"/>
              </a:buClr>
              <a:buSzTx/>
              <a:buFontTx/>
              <a:buNone/>
              <a:tabLst/>
              <a:defRPr/>
            </a:pPr>
            <a:r>
              <a:rPr kumimoji="0" lang="en-GB" sz="1100" b="1" i="0" u="none" strike="noStrike" cap="none"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Value creation within a company</a:t>
            </a:r>
          </a:p>
        </p:txBody>
      </p:sp>
      <p:sp>
        <p:nvSpPr>
          <p:cNvPr id="33" name="AutoShape 10">
            <a:extLst>
              <a:ext uri="{FF2B5EF4-FFF2-40B4-BE49-F238E27FC236}">
                <a16:creationId xmlns:a16="http://schemas.microsoft.com/office/drawing/2014/main" id="{47A91D0B-17E2-9D49-9E08-FBA9AFC56731}"/>
              </a:ext>
            </a:extLst>
          </p:cNvPr>
          <p:cNvSpPr>
            <a:spLocks noChangeArrowheads="1"/>
          </p:cNvSpPr>
          <p:nvPr/>
        </p:nvSpPr>
        <p:spPr bwMode="gray">
          <a:xfrm>
            <a:off x="5005727" y="2948624"/>
            <a:ext cx="2167877" cy="387815"/>
          </a:xfrm>
          <a:prstGeom prst="chevron">
            <a:avLst>
              <a:gd name="adj" fmla="val 21029"/>
            </a:avLst>
          </a:prstGeom>
          <a:solidFill>
            <a:srgbClr val="3B687F"/>
          </a:solidFill>
          <a:ln w="12700" algn="ctr">
            <a:solidFill>
              <a:schemeClr val="bg1">
                <a:lumMod val="75000"/>
              </a:schemeClr>
            </a:solidFill>
            <a:miter lim="800000"/>
            <a:headEnd type="none" w="sm" len="sm"/>
            <a:tailEnd type="none" w="sm" len="sm"/>
          </a:ln>
        </p:spPr>
        <p:txBody>
          <a:bodyPr wrap="square" lIns="36000" tIns="36000" rIns="36000" bIns="36000" anchor="ctr"/>
          <a:lstStyle/>
          <a:p>
            <a:pPr marL="0" marR="0" lvl="0" indent="0" algn="ctr" defTabSz="914400" eaLnBrk="1" fontAlgn="auto" latinLnBrk="0" hangingPunct="1">
              <a:lnSpc>
                <a:spcPct val="106000"/>
              </a:lnSpc>
              <a:spcBef>
                <a:spcPts val="0"/>
              </a:spcBef>
              <a:spcAft>
                <a:spcPts val="0"/>
              </a:spcAft>
              <a:buClr>
                <a:srgbClr val="000000"/>
              </a:buClr>
              <a:buSzTx/>
              <a:buFontTx/>
              <a:buNone/>
              <a:tabLst/>
              <a:defRPr/>
            </a:pPr>
            <a:r>
              <a:rPr kumimoji="0" lang="en-GB" sz="1100" b="1" i="0" u="none" strike="noStrike" cap="none"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Market/customers</a:t>
            </a:r>
          </a:p>
        </p:txBody>
      </p:sp>
      <p:sp>
        <p:nvSpPr>
          <p:cNvPr id="34" name="AutoShape 10">
            <a:extLst>
              <a:ext uri="{FF2B5EF4-FFF2-40B4-BE49-F238E27FC236}">
                <a16:creationId xmlns:a16="http://schemas.microsoft.com/office/drawing/2014/main" id="{38A949B6-7FE7-D04C-9559-AC790EE886BA}"/>
              </a:ext>
            </a:extLst>
          </p:cNvPr>
          <p:cNvSpPr>
            <a:spLocks noChangeArrowheads="1"/>
          </p:cNvSpPr>
          <p:nvPr/>
        </p:nvSpPr>
        <p:spPr bwMode="gray">
          <a:xfrm>
            <a:off x="7251332" y="2948624"/>
            <a:ext cx="2167877" cy="387815"/>
          </a:xfrm>
          <a:prstGeom prst="chevron">
            <a:avLst>
              <a:gd name="adj" fmla="val 21029"/>
            </a:avLst>
          </a:prstGeom>
          <a:solidFill>
            <a:srgbClr val="3B687F"/>
          </a:solidFill>
          <a:ln w="12700" algn="ctr">
            <a:solidFill>
              <a:schemeClr val="bg1">
                <a:lumMod val="75000"/>
              </a:schemeClr>
            </a:solidFill>
            <a:miter lim="800000"/>
            <a:headEnd type="none" w="sm" len="sm"/>
            <a:tailEnd type="none" w="sm" len="sm"/>
          </a:ln>
        </p:spPr>
        <p:txBody>
          <a:bodyPr wrap="square" lIns="36000" tIns="36000" rIns="36000" bIns="36000" anchor="ctr"/>
          <a:lstStyle/>
          <a:p>
            <a:pPr marL="0" marR="0" lvl="0" indent="0" algn="ctr" defTabSz="914400" eaLnBrk="1" fontAlgn="auto" latinLnBrk="0" hangingPunct="1">
              <a:lnSpc>
                <a:spcPct val="106000"/>
              </a:lnSpc>
              <a:spcBef>
                <a:spcPts val="0"/>
              </a:spcBef>
              <a:spcAft>
                <a:spcPts val="0"/>
              </a:spcAft>
              <a:buClr>
                <a:srgbClr val="000000"/>
              </a:buClr>
              <a:buSzTx/>
              <a:buFontTx/>
              <a:buNone/>
              <a:tabLst/>
              <a:defRPr/>
            </a:pPr>
            <a:r>
              <a:rPr kumimoji="0" lang="en-GB" sz="1100" b="1" i="0" u="none" strike="noStrike" cap="none"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End customer use/end of life</a:t>
            </a:r>
          </a:p>
        </p:txBody>
      </p:sp>
      <p:sp>
        <p:nvSpPr>
          <p:cNvPr id="44" name="Rechteck 43">
            <a:extLst>
              <a:ext uri="{FF2B5EF4-FFF2-40B4-BE49-F238E27FC236}">
                <a16:creationId xmlns:a16="http://schemas.microsoft.com/office/drawing/2014/main" id="{E4691AA8-E008-CA48-A2DC-7A001763F64B}"/>
              </a:ext>
            </a:extLst>
          </p:cNvPr>
          <p:cNvSpPr/>
          <p:nvPr/>
        </p:nvSpPr>
        <p:spPr bwMode="auto">
          <a:xfrm>
            <a:off x="431802" y="3483354"/>
            <a:ext cx="2155604" cy="245177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38113" lvl="0" indent="-138113" algn="l">
              <a:spcBef>
                <a:spcPts val="300"/>
              </a:spcBef>
              <a:spcAft>
                <a:spcPts val="300"/>
              </a:spcAft>
              <a:buFont typeface="Arial" panose="020B0604020202020204" pitchFamily="34" charset="0"/>
              <a:buChar char="•"/>
            </a:pPr>
            <a:r>
              <a:rPr lang="en-GB" sz="1000" dirty="0"/>
              <a:t>Direct influence on the </a:t>
            </a:r>
            <a:r>
              <a:rPr lang="en-GB" sz="1000" b="1" dirty="0"/>
              <a:t>selection of suppliers</a:t>
            </a:r>
          </a:p>
          <a:p>
            <a:pPr marL="138113" indent="-138113" algn="l">
              <a:spcBef>
                <a:spcPts val="300"/>
              </a:spcBef>
              <a:spcAft>
                <a:spcPts val="300"/>
              </a:spcAft>
              <a:buFont typeface="Arial" panose="020B0604020202020204" pitchFamily="34" charset="0"/>
              <a:buChar char="•"/>
            </a:pPr>
            <a:r>
              <a:rPr lang="en-GB" sz="1000" dirty="0"/>
              <a:t>Supplier </a:t>
            </a:r>
            <a:r>
              <a:rPr lang="en-GB" sz="1000" b="1" dirty="0"/>
              <a:t>development</a:t>
            </a:r>
            <a:r>
              <a:rPr lang="en-GB" sz="1000" dirty="0"/>
              <a:t> through partnerships and (co-)innovation</a:t>
            </a:r>
          </a:p>
          <a:p>
            <a:pPr marL="138113" lvl="0" indent="-138113" algn="l">
              <a:spcBef>
                <a:spcPts val="300"/>
              </a:spcBef>
              <a:spcAft>
                <a:spcPts val="300"/>
              </a:spcAft>
              <a:buFont typeface="Arial" panose="020B0604020202020204" pitchFamily="34" charset="0"/>
              <a:buChar char="•"/>
            </a:pPr>
            <a:r>
              <a:rPr lang="en-GB" sz="1000" dirty="0"/>
              <a:t>Involvement in </a:t>
            </a:r>
            <a:r>
              <a:rPr lang="en-GB" sz="1000" b="1" dirty="0"/>
              <a:t>product design</a:t>
            </a:r>
          </a:p>
          <a:p>
            <a:pPr marL="138113" lvl="0" indent="-138113" algn="l">
              <a:spcBef>
                <a:spcPts val="300"/>
              </a:spcBef>
              <a:spcAft>
                <a:spcPts val="300"/>
              </a:spcAft>
              <a:buFont typeface="Arial" panose="020B0604020202020204" pitchFamily="34" charset="0"/>
              <a:buChar char="•"/>
            </a:pPr>
            <a:r>
              <a:rPr lang="en-GB" sz="1000" dirty="0"/>
              <a:t>Indirect ways to influence the </a:t>
            </a:r>
            <a:r>
              <a:rPr lang="en-GB" sz="1000" b="1" dirty="0"/>
              <a:t>selection</a:t>
            </a:r>
            <a:r>
              <a:rPr lang="en-GB" sz="1000" dirty="0"/>
              <a:t> of upstream suppliers</a:t>
            </a:r>
          </a:p>
          <a:p>
            <a:pPr marL="138113" lvl="0" indent="-138113" algn="l">
              <a:spcBef>
                <a:spcPts val="300"/>
              </a:spcBef>
              <a:spcAft>
                <a:spcPts val="300"/>
              </a:spcAft>
              <a:buFont typeface="Arial" panose="020B0604020202020204" pitchFamily="34" charset="0"/>
              <a:buChar char="•"/>
            </a:pPr>
            <a:r>
              <a:rPr lang="en-GB" sz="1000" dirty="0"/>
              <a:t>Increasing </a:t>
            </a:r>
            <a:r>
              <a:rPr lang="en-GB" sz="1000" b="1" dirty="0"/>
              <a:t>transparency</a:t>
            </a:r>
            <a:r>
              <a:rPr lang="en-GB" sz="1000" dirty="0"/>
              <a:t> across the value chain</a:t>
            </a:r>
          </a:p>
        </p:txBody>
      </p:sp>
      <p:sp>
        <p:nvSpPr>
          <p:cNvPr id="45" name="Rechteck 44">
            <a:extLst>
              <a:ext uri="{FF2B5EF4-FFF2-40B4-BE49-F238E27FC236}">
                <a16:creationId xmlns:a16="http://schemas.microsoft.com/office/drawing/2014/main" id="{D48AE0D7-BB4E-0842-B576-841693850D1D}"/>
              </a:ext>
            </a:extLst>
          </p:cNvPr>
          <p:cNvSpPr/>
          <p:nvPr/>
        </p:nvSpPr>
        <p:spPr bwMode="auto">
          <a:xfrm>
            <a:off x="2761069" y="3483354"/>
            <a:ext cx="2071467" cy="245177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38113" lvl="0" indent="-138113" algn="l">
              <a:spcBef>
                <a:spcPts val="300"/>
              </a:spcBef>
              <a:spcAft>
                <a:spcPts val="300"/>
              </a:spcAft>
              <a:buFont typeface="Arial" panose="020B0604020202020204" pitchFamily="34" charset="0"/>
              <a:buChar char="•"/>
            </a:pPr>
            <a:r>
              <a:rPr lang="en-GB" sz="1000" dirty="0"/>
              <a:t>Establishing a dialogue with consumers to plan </a:t>
            </a:r>
            <a:r>
              <a:rPr lang="en-GB" sz="1000" b="1" dirty="0"/>
              <a:t>requirements</a:t>
            </a:r>
          </a:p>
          <a:p>
            <a:pPr marL="138113" lvl="0" indent="-138113" algn="l">
              <a:spcBef>
                <a:spcPts val="300"/>
              </a:spcBef>
              <a:spcAft>
                <a:spcPts val="300"/>
              </a:spcAft>
              <a:buFont typeface="Arial" panose="020B0604020202020204" pitchFamily="34" charset="0"/>
              <a:buChar char="•"/>
            </a:pPr>
            <a:r>
              <a:rPr lang="en-GB" sz="1000" dirty="0"/>
              <a:t>Getting involved in </a:t>
            </a:r>
            <a:r>
              <a:rPr lang="en-GB" sz="1000" b="1" dirty="0"/>
              <a:t>product development</a:t>
            </a:r>
            <a:r>
              <a:rPr lang="en-GB" sz="1000" dirty="0"/>
              <a:t>/design</a:t>
            </a:r>
          </a:p>
          <a:p>
            <a:pPr marL="138113" lvl="0" indent="-138113" algn="l">
              <a:spcBef>
                <a:spcPts val="300"/>
              </a:spcBef>
              <a:spcAft>
                <a:spcPts val="300"/>
              </a:spcAft>
              <a:buFont typeface="Arial" panose="020B0604020202020204" pitchFamily="34" charset="0"/>
              <a:buChar char="•"/>
            </a:pPr>
            <a:r>
              <a:rPr lang="en-GB" sz="1000" dirty="0"/>
              <a:t>Assisting with the creation of </a:t>
            </a:r>
            <a:r>
              <a:rPr lang="en-GB" sz="1000" b="1" dirty="0"/>
              <a:t>product specifications</a:t>
            </a:r>
          </a:p>
          <a:p>
            <a:pPr marL="138113" lvl="0" indent="-138113" algn="l">
              <a:spcBef>
                <a:spcPts val="300"/>
              </a:spcBef>
              <a:spcAft>
                <a:spcPts val="300"/>
              </a:spcAft>
              <a:buFont typeface="Arial" panose="020B0604020202020204" pitchFamily="34" charset="0"/>
              <a:buChar char="•"/>
            </a:pPr>
            <a:r>
              <a:rPr lang="en-GB" sz="1000" dirty="0"/>
              <a:t>Strategic, tactical and operational </a:t>
            </a:r>
            <a:r>
              <a:rPr lang="en-GB" sz="1000" b="1" dirty="0"/>
              <a:t>procurement</a:t>
            </a:r>
            <a:r>
              <a:rPr lang="en-GB" sz="1000" dirty="0"/>
              <a:t> of requirements</a:t>
            </a:r>
          </a:p>
        </p:txBody>
      </p:sp>
      <p:sp>
        <p:nvSpPr>
          <p:cNvPr id="46" name="Rechteck 45">
            <a:extLst>
              <a:ext uri="{FF2B5EF4-FFF2-40B4-BE49-F238E27FC236}">
                <a16:creationId xmlns:a16="http://schemas.microsoft.com/office/drawing/2014/main" id="{FE0E42DB-CFAC-CE41-B9D1-6B4671366B23}"/>
              </a:ext>
            </a:extLst>
          </p:cNvPr>
          <p:cNvSpPr/>
          <p:nvPr/>
        </p:nvSpPr>
        <p:spPr bwMode="auto">
          <a:xfrm>
            <a:off x="5006200" y="3483354"/>
            <a:ext cx="2071467" cy="245177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38113" lvl="0" indent="-138113" algn="l">
              <a:spcBef>
                <a:spcPts val="300"/>
              </a:spcBef>
              <a:spcAft>
                <a:spcPts val="300"/>
              </a:spcAft>
              <a:buFont typeface="Arial" panose="020B0604020202020204" pitchFamily="34" charset="0"/>
              <a:buChar char="•"/>
            </a:pPr>
            <a:r>
              <a:rPr lang="en-GB" sz="1000" dirty="0"/>
              <a:t>Taking </a:t>
            </a:r>
            <a:r>
              <a:rPr lang="en-GB" sz="1000" b="1" dirty="0"/>
              <a:t>market demand </a:t>
            </a:r>
            <a:r>
              <a:rPr lang="en-GB" sz="1000" dirty="0"/>
              <a:t>into consideration when procuring requirements</a:t>
            </a:r>
          </a:p>
          <a:p>
            <a:pPr marL="138113" lvl="0" indent="-138113" algn="l">
              <a:spcBef>
                <a:spcPts val="300"/>
              </a:spcBef>
              <a:spcAft>
                <a:spcPts val="300"/>
              </a:spcAft>
              <a:buFont typeface="Arial" panose="020B0604020202020204" pitchFamily="34" charset="0"/>
              <a:buChar char="•"/>
            </a:pPr>
            <a:r>
              <a:rPr lang="en-GB" sz="1000" dirty="0"/>
              <a:t>Proactively organising requirements by looking for sustainable </a:t>
            </a:r>
            <a:r>
              <a:rPr lang="en-GB" sz="1000" b="1" dirty="0"/>
              <a:t>alternative products</a:t>
            </a:r>
          </a:p>
          <a:p>
            <a:pPr marL="138113" lvl="0" indent="-138113" algn="l">
              <a:spcBef>
                <a:spcPts val="300"/>
              </a:spcBef>
              <a:spcAft>
                <a:spcPts val="300"/>
              </a:spcAft>
              <a:buFont typeface="Arial" panose="020B0604020202020204" pitchFamily="34" charset="0"/>
              <a:buChar char="•"/>
            </a:pPr>
            <a:endParaRPr lang="de-DE" sz="1000" b="1"/>
          </a:p>
        </p:txBody>
      </p:sp>
      <p:sp>
        <p:nvSpPr>
          <p:cNvPr id="47" name="Rechteck 46">
            <a:extLst>
              <a:ext uri="{FF2B5EF4-FFF2-40B4-BE49-F238E27FC236}">
                <a16:creationId xmlns:a16="http://schemas.microsoft.com/office/drawing/2014/main" id="{A3F03A60-09AD-E74F-9E19-7D6E8E1FD4E4}"/>
              </a:ext>
            </a:extLst>
          </p:cNvPr>
          <p:cNvSpPr/>
          <p:nvPr/>
        </p:nvSpPr>
        <p:spPr bwMode="auto">
          <a:xfrm>
            <a:off x="7251332" y="3483354"/>
            <a:ext cx="2071467" cy="245177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38113" lvl="0" indent="-138113" algn="l">
              <a:spcBef>
                <a:spcPts val="300"/>
              </a:spcBef>
              <a:spcAft>
                <a:spcPts val="300"/>
              </a:spcAft>
              <a:buFont typeface="Arial" panose="020B0604020202020204" pitchFamily="34" charset="0"/>
              <a:buChar char="•"/>
            </a:pPr>
            <a:r>
              <a:rPr lang="en-GB" sz="1000" dirty="0"/>
              <a:t>Contributing to resource-friendly </a:t>
            </a:r>
            <a:r>
              <a:rPr lang="en-GB" sz="1000" b="1" dirty="0"/>
              <a:t>products</a:t>
            </a:r>
            <a:r>
              <a:rPr lang="en-GB" sz="1000" dirty="0"/>
              <a:t> by taking lifecycle costs into consideration</a:t>
            </a:r>
          </a:p>
          <a:p>
            <a:pPr marL="138113" lvl="0" indent="-138113" algn="l">
              <a:spcBef>
                <a:spcPts val="300"/>
              </a:spcBef>
              <a:spcAft>
                <a:spcPts val="300"/>
              </a:spcAft>
              <a:buFont typeface="Arial" panose="020B0604020202020204" pitchFamily="34" charset="0"/>
              <a:buChar char="•"/>
            </a:pPr>
            <a:r>
              <a:rPr lang="en-GB" sz="1000" dirty="0"/>
              <a:t>Accounting for</a:t>
            </a:r>
            <a:r>
              <a:rPr lang="en-GB" sz="1000" b="1" dirty="0"/>
              <a:t> circular economy</a:t>
            </a:r>
            <a:r>
              <a:rPr lang="en-GB" sz="1000" dirty="0"/>
              <a:t> criteria when selecting products</a:t>
            </a:r>
          </a:p>
        </p:txBody>
      </p:sp>
      <p:sp>
        <p:nvSpPr>
          <p:cNvPr id="52" name="Rechteck 51">
            <a:extLst>
              <a:ext uri="{FF2B5EF4-FFF2-40B4-BE49-F238E27FC236}">
                <a16:creationId xmlns:a16="http://schemas.microsoft.com/office/drawing/2014/main" id="{35D869C6-F8DB-BA4C-A159-440C5B59DD20}"/>
              </a:ext>
            </a:extLst>
          </p:cNvPr>
          <p:cNvSpPr/>
          <p:nvPr/>
        </p:nvSpPr>
        <p:spPr bwMode="auto">
          <a:xfrm>
            <a:off x="515938" y="2507651"/>
            <a:ext cx="8808467" cy="304932"/>
          </a:xfrm>
          <a:prstGeom prst="rect">
            <a:avLst/>
          </a:prstGeom>
          <a:solidFill>
            <a:srgbClr val="F9AA00"/>
          </a:solidFill>
          <a:ln w="9525" cap="flat" cmpd="sng" algn="ctr">
            <a:solidFill>
              <a:srgbClr val="F9AA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200" b="1" dirty="0">
                <a:solidFill>
                  <a:srgbClr val="3B687F"/>
                </a:solidFill>
              </a:rPr>
              <a:t>Multiplier effect of procurement along the value chain</a:t>
            </a:r>
          </a:p>
        </p:txBody>
      </p:sp>
      <p:sp>
        <p:nvSpPr>
          <p:cNvPr id="20" name="Datumsplatzhalter 5">
            <a:extLst>
              <a:ext uri="{FF2B5EF4-FFF2-40B4-BE49-F238E27FC236}">
                <a16:creationId xmlns:a16="http://schemas.microsoft.com/office/drawing/2014/main" id="{BFA97E66-DA41-1C4C-956A-FA373F6150E8}"/>
              </a:ext>
            </a:extLst>
          </p:cNvPr>
          <p:cNvSpPr>
            <a:spLocks noGrp="1"/>
          </p:cNvSpPr>
          <p:nvPr>
            <p:ph type="dt" sz="half" idx="12"/>
          </p:nvPr>
        </p:nvSpPr>
        <p:spPr>
          <a:xfrm>
            <a:off x="431800" y="223838"/>
            <a:ext cx="8604000"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541257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Procurement as a multiplier for sustainability – sustainability issues</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a:xfrm>
            <a:off x="7061200" y="6477000"/>
            <a:ext cx="4904317" cy="279400"/>
          </a:xfrm>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14</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749" cy="492443"/>
          </a:xfrm>
          <a:prstGeom prst="rect">
            <a:avLst/>
          </a:prstGeom>
          <a:noFill/>
        </p:spPr>
        <p:txBody>
          <a:bodyPr wrap="square" rtlCol="0">
            <a:spAutoFit/>
          </a:bodyPr>
          <a:lstStyle/>
          <a:p>
            <a:pPr algn="l"/>
            <a:r>
              <a:rPr lang="en-GB" sz="1300" dirty="0">
                <a:solidFill>
                  <a:srgbClr val="3B687F"/>
                </a:solidFill>
              </a:rPr>
              <a:t>The implications of sustainability along the value chain vary depending on the industry in question. Hot spot analyses can identify the relevant implications and help procurement make decisions.</a:t>
            </a:r>
          </a:p>
        </p:txBody>
      </p:sp>
      <p:sp>
        <p:nvSpPr>
          <p:cNvPr id="12" name="Fußzeilenplatzhalter 3">
            <a:extLst>
              <a:ext uri="{FF2B5EF4-FFF2-40B4-BE49-F238E27FC236}">
                <a16:creationId xmlns:a16="http://schemas.microsoft.com/office/drawing/2014/main" id="{1B3AFE81-6812-4942-AE83-6DB980AF67DB}"/>
              </a:ext>
            </a:extLst>
          </p:cNvPr>
          <p:cNvSpPr txBox="1">
            <a:spLocks/>
          </p:cNvSpPr>
          <p:nvPr/>
        </p:nvSpPr>
        <p:spPr bwMode="auto">
          <a:xfrm>
            <a:off x="431801" y="6325332"/>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en-GB" dirty="0"/>
              <a:t>   </a:t>
            </a:r>
          </a:p>
          <a:p>
            <a:pPr algn="l"/>
            <a:r>
              <a:rPr lang="en-GB" dirty="0"/>
              <a:t>Source: Internal diagram according to adelphi/Systain (2017)</a:t>
            </a:r>
          </a:p>
        </p:txBody>
      </p:sp>
      <p:sp>
        <p:nvSpPr>
          <p:cNvPr id="21" name="Rechteck 20">
            <a:extLst>
              <a:ext uri="{FF2B5EF4-FFF2-40B4-BE49-F238E27FC236}">
                <a16:creationId xmlns:a16="http://schemas.microsoft.com/office/drawing/2014/main" id="{BC51E185-BD73-D847-B2EC-12D1E1A6ADBC}"/>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en-GB" sz="1000" b="1" i="0" u="none" strike="noStrike" cap="none" normalizeH="0" baseline="0" dirty="0">
                <a:ln>
                  <a:noFill/>
                </a:ln>
                <a:solidFill>
                  <a:srgbClr val="3B687F"/>
                </a:solidFill>
                <a:effectLst/>
                <a:latin typeface="Arial" charset="0"/>
                <a:ea typeface="ＭＳ Ｐゴシック" charset="-128"/>
              </a:rPr>
              <a:t>Additional information</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en-GB" sz="1000" dirty="0">
                <a:solidFill>
                  <a:srgbClr val="3B687F"/>
                </a:solidFill>
              </a:rPr>
              <a:t>The </a:t>
            </a:r>
            <a:r>
              <a:rPr lang="en-GB" sz="1000" dirty="0">
                <a:solidFill>
                  <a:srgbClr val="3B687F"/>
                </a:solidFill>
                <a:hlinkClick r:id="rId3">
                  <a:extLst>
                    <a:ext uri="{A12FA001-AC4F-418D-AE19-62706E023703}">
                      <ahyp:hlinkClr xmlns="" xmlns:ahyp="http://schemas.microsoft.com/office/drawing/2018/hyperlinkcolor" val="tx"/>
                    </a:ext>
                  </a:extLst>
                </a:hlinkClick>
              </a:rPr>
              <a:t>Atlas on Environmental Impacts - Supply Chains</a:t>
            </a:r>
            <a:r>
              <a:rPr lang="en-GB" sz="1000" dirty="0">
                <a:solidFill>
                  <a:srgbClr val="3B687F"/>
                </a:solidFill>
              </a:rPr>
              <a:t> includes industry profiles to illustrate environmental impacts along the value chain.</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en-GB" sz="1000" dirty="0">
                <a:solidFill>
                  <a:srgbClr val="3B687F"/>
                </a:solidFill>
              </a:rPr>
              <a:t>eco-innovation </a:t>
            </a:r>
            <a:r>
              <a:rPr kumimoji="0" lang="en-GB" sz="1000" i="0" u="none" strike="noStrike" cap="none" normalizeH="0" baseline="0" dirty="0">
                <a:ln>
                  <a:noFill/>
                </a:ln>
                <a:solidFill>
                  <a:srgbClr val="3B687F"/>
                </a:solidFill>
                <a:effectLst/>
                <a:latin typeface="Arial" charset="0"/>
                <a:ea typeface="ＭＳ Ｐゴシック" charset="-128"/>
              </a:rPr>
              <a:t>has published a </a:t>
            </a:r>
            <a:r>
              <a:rPr kumimoji="0" lang="en-GB" sz="1000" i="0" u="none" strike="noStrike" cap="none" normalizeH="0" baseline="0" dirty="0">
                <a:ln>
                  <a:noFill/>
                </a:ln>
                <a:solidFill>
                  <a:srgbClr val="3B687F"/>
                </a:solidFill>
                <a:effectLst/>
                <a:latin typeface="Arial" charset="0"/>
                <a:ea typeface="ＭＳ Ｐゴシック" charset="-128"/>
                <a:hlinkClick r:id="rId4">
                  <a:extLst>
                    <a:ext uri="{A12FA001-AC4F-418D-AE19-62706E023703}">
                      <ahyp:hlinkClr xmlns="" xmlns:ahyp="http://schemas.microsoft.com/office/drawing/2018/hyperlinkcolor" val="tx"/>
                    </a:ext>
                  </a:extLst>
                </a:hlinkClick>
              </a:rPr>
              <a:t>manual</a:t>
            </a:r>
            <a:r>
              <a:rPr kumimoji="0" lang="en-GB" sz="1000" i="0" u="none" strike="noStrike" cap="none" normalizeH="0" baseline="0" dirty="0">
                <a:ln>
                  <a:noFill/>
                </a:ln>
                <a:solidFill>
                  <a:srgbClr val="3B687F"/>
                </a:solidFill>
                <a:effectLst/>
                <a:latin typeface="Arial" charset="0"/>
                <a:ea typeface="ＭＳ Ｐゴシック" charset="-128"/>
              </a:rPr>
              <a:t> to identify sustainability hot spots across the value chain.</a:t>
            </a:r>
          </a:p>
          <a:p>
            <a:pPr marL="182563" lvl="0" indent="-182563" algn="l">
              <a:buFont typeface="Arial" panose="020B0604020202020204" pitchFamily="34" charset="0"/>
              <a:buChar char="•"/>
            </a:pPr>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4150" algn="l"/>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p:txBody>
      </p:sp>
      <p:pic>
        <p:nvPicPr>
          <p:cNvPr id="22" name="Grafik 21" descr="Informationen mit einfarbiger Füllung">
            <a:extLst>
              <a:ext uri="{FF2B5EF4-FFF2-40B4-BE49-F238E27FC236}">
                <a16:creationId xmlns:a16="http://schemas.microsoft.com/office/drawing/2014/main" id="{8E3A8B5E-BDFA-6946-A0E7-8067FDABFDF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648000" y="1658527"/>
            <a:ext cx="216000" cy="216000"/>
          </a:xfrm>
          <a:prstGeom prst="rect">
            <a:avLst/>
          </a:prstGeom>
        </p:spPr>
      </p:pic>
      <p:grpSp>
        <p:nvGrpSpPr>
          <p:cNvPr id="10" name="Gruppieren 9">
            <a:extLst>
              <a:ext uri="{FF2B5EF4-FFF2-40B4-BE49-F238E27FC236}">
                <a16:creationId xmlns:a16="http://schemas.microsoft.com/office/drawing/2014/main" id="{FAB8CB51-D1A1-C846-A060-D0CC0D86D593}"/>
              </a:ext>
            </a:extLst>
          </p:cNvPr>
          <p:cNvGrpSpPr/>
          <p:nvPr/>
        </p:nvGrpSpPr>
        <p:grpSpPr>
          <a:xfrm>
            <a:off x="2389545" y="3650812"/>
            <a:ext cx="4221392" cy="2426577"/>
            <a:chOff x="2851085" y="3650812"/>
            <a:chExt cx="4221392" cy="2426577"/>
          </a:xfrm>
        </p:grpSpPr>
        <p:sp>
          <p:nvSpPr>
            <p:cNvPr id="7" name="Oval 6">
              <a:extLst>
                <a:ext uri="{FF2B5EF4-FFF2-40B4-BE49-F238E27FC236}">
                  <a16:creationId xmlns:a16="http://schemas.microsoft.com/office/drawing/2014/main" id="{0542A62B-B490-AF4E-8232-96B455EA2852}"/>
                </a:ext>
              </a:extLst>
            </p:cNvPr>
            <p:cNvSpPr/>
            <p:nvPr/>
          </p:nvSpPr>
          <p:spPr bwMode="auto">
            <a:xfrm>
              <a:off x="4117064" y="3650812"/>
              <a:ext cx="504883" cy="504883"/>
            </a:xfrm>
            <a:prstGeom prst="ellips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19" name="Oval 18">
              <a:extLst>
                <a:ext uri="{FF2B5EF4-FFF2-40B4-BE49-F238E27FC236}">
                  <a16:creationId xmlns:a16="http://schemas.microsoft.com/office/drawing/2014/main" id="{F78D04E1-7032-AF43-B058-10088A34CA96}"/>
                </a:ext>
              </a:extLst>
            </p:cNvPr>
            <p:cNvSpPr/>
            <p:nvPr/>
          </p:nvSpPr>
          <p:spPr bwMode="auto">
            <a:xfrm>
              <a:off x="4127867" y="4272067"/>
              <a:ext cx="504883" cy="504883"/>
            </a:xfrm>
            <a:prstGeom prst="ellipse">
              <a:avLst/>
            </a:prstGeom>
            <a:solidFill>
              <a:srgbClr val="3F919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20" name="Oval 19">
              <a:extLst>
                <a:ext uri="{FF2B5EF4-FFF2-40B4-BE49-F238E27FC236}">
                  <a16:creationId xmlns:a16="http://schemas.microsoft.com/office/drawing/2014/main" id="{17559B8B-367D-1A4D-8CD1-7678FF9B9DBC}"/>
                </a:ext>
              </a:extLst>
            </p:cNvPr>
            <p:cNvSpPr>
              <a:spLocks noChangeAspect="1"/>
            </p:cNvSpPr>
            <p:nvPr/>
          </p:nvSpPr>
          <p:spPr bwMode="auto">
            <a:xfrm>
              <a:off x="3046882" y="3831253"/>
              <a:ext cx="144000" cy="144000"/>
            </a:xfrm>
            <a:prstGeom prst="ellips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28" name="Oval 27">
              <a:extLst>
                <a:ext uri="{FF2B5EF4-FFF2-40B4-BE49-F238E27FC236}">
                  <a16:creationId xmlns:a16="http://schemas.microsoft.com/office/drawing/2014/main" id="{94839547-CD9C-B94D-A334-6425352C8B51}"/>
                </a:ext>
              </a:extLst>
            </p:cNvPr>
            <p:cNvSpPr>
              <a:spLocks noChangeAspect="1"/>
            </p:cNvSpPr>
            <p:nvPr/>
          </p:nvSpPr>
          <p:spPr bwMode="auto">
            <a:xfrm>
              <a:off x="6793477" y="3822253"/>
              <a:ext cx="162000" cy="162000"/>
            </a:xfrm>
            <a:prstGeom prst="ellips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29" name="Oval 28">
              <a:extLst>
                <a:ext uri="{FF2B5EF4-FFF2-40B4-BE49-F238E27FC236}">
                  <a16:creationId xmlns:a16="http://schemas.microsoft.com/office/drawing/2014/main" id="{9FEC1B90-6F2F-0C42-AC4A-181675E432CA}"/>
                </a:ext>
              </a:extLst>
            </p:cNvPr>
            <p:cNvSpPr>
              <a:spLocks noChangeAspect="1"/>
            </p:cNvSpPr>
            <p:nvPr/>
          </p:nvSpPr>
          <p:spPr bwMode="auto">
            <a:xfrm>
              <a:off x="5446889" y="3710465"/>
              <a:ext cx="324000" cy="324000"/>
            </a:xfrm>
            <a:prstGeom prst="ellips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0" name="Oval 29">
              <a:extLst>
                <a:ext uri="{FF2B5EF4-FFF2-40B4-BE49-F238E27FC236}">
                  <a16:creationId xmlns:a16="http://schemas.microsoft.com/office/drawing/2014/main" id="{101CE2D1-2CBD-334A-A8D8-6F822CBE3B85}"/>
                </a:ext>
              </a:extLst>
            </p:cNvPr>
            <p:cNvSpPr>
              <a:spLocks noChangeAspect="1"/>
            </p:cNvSpPr>
            <p:nvPr/>
          </p:nvSpPr>
          <p:spPr bwMode="auto">
            <a:xfrm>
              <a:off x="3046882" y="4452508"/>
              <a:ext cx="144000" cy="144000"/>
            </a:xfrm>
            <a:prstGeom prst="ellipse">
              <a:avLst/>
            </a:prstGeom>
            <a:solidFill>
              <a:srgbClr val="3F919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1" name="Oval 30">
              <a:extLst>
                <a:ext uri="{FF2B5EF4-FFF2-40B4-BE49-F238E27FC236}">
                  <a16:creationId xmlns:a16="http://schemas.microsoft.com/office/drawing/2014/main" id="{1AC2B2EA-5360-8A4F-8BF4-4E598103024F}"/>
                </a:ext>
              </a:extLst>
            </p:cNvPr>
            <p:cNvSpPr>
              <a:spLocks noChangeAspect="1"/>
            </p:cNvSpPr>
            <p:nvPr/>
          </p:nvSpPr>
          <p:spPr bwMode="auto">
            <a:xfrm>
              <a:off x="5458537" y="4362508"/>
              <a:ext cx="324000" cy="324000"/>
            </a:xfrm>
            <a:prstGeom prst="ellipse">
              <a:avLst/>
            </a:prstGeom>
            <a:solidFill>
              <a:srgbClr val="3F919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2" name="Oval 31">
              <a:extLst>
                <a:ext uri="{FF2B5EF4-FFF2-40B4-BE49-F238E27FC236}">
                  <a16:creationId xmlns:a16="http://schemas.microsoft.com/office/drawing/2014/main" id="{BFCDEA02-543C-8349-BC4F-5011942BF580}"/>
                </a:ext>
              </a:extLst>
            </p:cNvPr>
            <p:cNvSpPr>
              <a:spLocks noChangeAspect="1"/>
            </p:cNvSpPr>
            <p:nvPr/>
          </p:nvSpPr>
          <p:spPr bwMode="auto">
            <a:xfrm>
              <a:off x="6798311" y="4443508"/>
              <a:ext cx="162000" cy="162000"/>
            </a:xfrm>
            <a:prstGeom prst="ellipse">
              <a:avLst/>
            </a:prstGeom>
            <a:solidFill>
              <a:srgbClr val="3F919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3" name="Oval 32">
              <a:extLst>
                <a:ext uri="{FF2B5EF4-FFF2-40B4-BE49-F238E27FC236}">
                  <a16:creationId xmlns:a16="http://schemas.microsoft.com/office/drawing/2014/main" id="{DB1180A5-4DB1-C74E-9621-D47847D05B16}"/>
                </a:ext>
              </a:extLst>
            </p:cNvPr>
            <p:cNvSpPr>
              <a:spLocks noChangeAspect="1"/>
            </p:cNvSpPr>
            <p:nvPr/>
          </p:nvSpPr>
          <p:spPr bwMode="auto">
            <a:xfrm>
              <a:off x="2995085" y="5014551"/>
              <a:ext cx="288000" cy="288000"/>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4" name="Oval 33">
              <a:extLst>
                <a:ext uri="{FF2B5EF4-FFF2-40B4-BE49-F238E27FC236}">
                  <a16:creationId xmlns:a16="http://schemas.microsoft.com/office/drawing/2014/main" id="{040D6BFB-47B1-1046-9E0A-48210DEF357E}"/>
                </a:ext>
              </a:extLst>
            </p:cNvPr>
            <p:cNvSpPr>
              <a:spLocks noChangeAspect="1"/>
            </p:cNvSpPr>
            <p:nvPr/>
          </p:nvSpPr>
          <p:spPr bwMode="auto">
            <a:xfrm>
              <a:off x="4232058" y="5014551"/>
              <a:ext cx="288000" cy="288000"/>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5" name="Oval 34">
              <a:extLst>
                <a:ext uri="{FF2B5EF4-FFF2-40B4-BE49-F238E27FC236}">
                  <a16:creationId xmlns:a16="http://schemas.microsoft.com/office/drawing/2014/main" id="{63A0D0F6-78E6-2A45-9C0F-26F97470AD51}"/>
                </a:ext>
              </a:extLst>
            </p:cNvPr>
            <p:cNvSpPr>
              <a:spLocks noChangeAspect="1"/>
            </p:cNvSpPr>
            <p:nvPr/>
          </p:nvSpPr>
          <p:spPr bwMode="auto">
            <a:xfrm>
              <a:off x="5469031" y="5014551"/>
              <a:ext cx="288000" cy="288000"/>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6" name="Oval 35">
              <a:extLst>
                <a:ext uri="{FF2B5EF4-FFF2-40B4-BE49-F238E27FC236}">
                  <a16:creationId xmlns:a16="http://schemas.microsoft.com/office/drawing/2014/main" id="{A34D80E7-1C03-2242-9CA7-4BF063402309}"/>
                </a:ext>
              </a:extLst>
            </p:cNvPr>
            <p:cNvSpPr>
              <a:spLocks noChangeAspect="1"/>
            </p:cNvSpPr>
            <p:nvPr/>
          </p:nvSpPr>
          <p:spPr bwMode="auto">
            <a:xfrm>
              <a:off x="6730477" y="4952076"/>
              <a:ext cx="342000" cy="342000"/>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7" name="Oval 36">
              <a:extLst>
                <a:ext uri="{FF2B5EF4-FFF2-40B4-BE49-F238E27FC236}">
                  <a16:creationId xmlns:a16="http://schemas.microsoft.com/office/drawing/2014/main" id="{685CDBEF-B15A-F246-BEC2-694677E111A7}"/>
                </a:ext>
              </a:extLst>
            </p:cNvPr>
            <p:cNvSpPr>
              <a:spLocks noChangeAspect="1"/>
            </p:cNvSpPr>
            <p:nvPr/>
          </p:nvSpPr>
          <p:spPr bwMode="auto">
            <a:xfrm>
              <a:off x="2851085" y="5501389"/>
              <a:ext cx="576000" cy="576000"/>
            </a:xfrm>
            <a:prstGeom prst="ellipse">
              <a:avLst/>
            </a:prstGeom>
            <a:solidFill>
              <a:srgbClr val="DEF1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8" name="Oval 37">
              <a:extLst>
                <a:ext uri="{FF2B5EF4-FFF2-40B4-BE49-F238E27FC236}">
                  <a16:creationId xmlns:a16="http://schemas.microsoft.com/office/drawing/2014/main" id="{925B5B5D-A9D3-1D49-9AA2-67D198289158}"/>
                </a:ext>
              </a:extLst>
            </p:cNvPr>
            <p:cNvSpPr>
              <a:spLocks noChangeAspect="1"/>
            </p:cNvSpPr>
            <p:nvPr/>
          </p:nvSpPr>
          <p:spPr bwMode="auto">
            <a:xfrm>
              <a:off x="4278656" y="5717389"/>
              <a:ext cx="144000" cy="144000"/>
            </a:xfrm>
            <a:prstGeom prst="ellipse">
              <a:avLst/>
            </a:prstGeom>
            <a:solidFill>
              <a:srgbClr val="DEF1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9" name="Oval 38">
              <a:extLst>
                <a:ext uri="{FF2B5EF4-FFF2-40B4-BE49-F238E27FC236}">
                  <a16:creationId xmlns:a16="http://schemas.microsoft.com/office/drawing/2014/main" id="{797984E7-4E5A-A341-9848-E5ACDC007D92}"/>
                </a:ext>
              </a:extLst>
            </p:cNvPr>
            <p:cNvSpPr>
              <a:spLocks noChangeAspect="1"/>
            </p:cNvSpPr>
            <p:nvPr/>
          </p:nvSpPr>
          <p:spPr bwMode="auto">
            <a:xfrm>
              <a:off x="5537740" y="5726389"/>
              <a:ext cx="126000" cy="126000"/>
            </a:xfrm>
            <a:prstGeom prst="ellipse">
              <a:avLst/>
            </a:prstGeom>
            <a:solidFill>
              <a:srgbClr val="DEF1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40" name="Oval 39">
              <a:extLst>
                <a:ext uri="{FF2B5EF4-FFF2-40B4-BE49-F238E27FC236}">
                  <a16:creationId xmlns:a16="http://schemas.microsoft.com/office/drawing/2014/main" id="{CCCEC058-D960-574A-8F7A-EDA2CDC50C5C}"/>
                </a:ext>
              </a:extLst>
            </p:cNvPr>
            <p:cNvSpPr>
              <a:spLocks noChangeAspect="1"/>
            </p:cNvSpPr>
            <p:nvPr/>
          </p:nvSpPr>
          <p:spPr bwMode="auto">
            <a:xfrm>
              <a:off x="6847477" y="5735389"/>
              <a:ext cx="108000" cy="108000"/>
            </a:xfrm>
            <a:prstGeom prst="ellipse">
              <a:avLst/>
            </a:prstGeom>
            <a:solidFill>
              <a:srgbClr val="DEF1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grpSp>
      <p:graphicFrame>
        <p:nvGraphicFramePr>
          <p:cNvPr id="3" name="Tabelle 6">
            <a:extLst>
              <a:ext uri="{FF2B5EF4-FFF2-40B4-BE49-F238E27FC236}">
                <a16:creationId xmlns:a16="http://schemas.microsoft.com/office/drawing/2014/main" id="{C19397D3-E5C6-DA46-AB99-85A3300AC5DD}"/>
              </a:ext>
            </a:extLst>
          </p:cNvPr>
          <p:cNvGraphicFramePr>
            <a:graphicFrameLocks noGrp="1"/>
          </p:cNvGraphicFramePr>
          <p:nvPr>
            <p:extLst>
              <p:ext uri="{D42A27DB-BD31-4B8C-83A1-F6EECF244321}">
                <p14:modId xmlns:p14="http://schemas.microsoft.com/office/powerpoint/2010/main" val="1536745590"/>
              </p:ext>
            </p:extLst>
          </p:nvPr>
        </p:nvGraphicFramePr>
        <p:xfrm>
          <a:off x="510741" y="2947011"/>
          <a:ext cx="7920000" cy="3420368"/>
        </p:xfrm>
        <a:graphic>
          <a:graphicData uri="http://schemas.openxmlformats.org/drawingml/2006/table">
            <a:tbl>
              <a:tblPr firstRow="1" bandRow="1">
                <a:effectLst/>
                <a:tableStyleId>{5C22544A-7EE6-4342-B048-85BDC9FD1C3A}</a:tableStyleId>
              </a:tblPr>
              <a:tblGrid>
                <a:gridCol w="1610215">
                  <a:extLst>
                    <a:ext uri="{9D8B030D-6E8A-4147-A177-3AD203B41FA5}">
                      <a16:colId xmlns:a16="http://schemas.microsoft.com/office/drawing/2014/main" val="97124299"/>
                    </a:ext>
                  </a:extLst>
                </a:gridCol>
                <a:gridCol w="1158709">
                  <a:extLst>
                    <a:ext uri="{9D8B030D-6E8A-4147-A177-3AD203B41FA5}">
                      <a16:colId xmlns:a16="http://schemas.microsoft.com/office/drawing/2014/main" val="3590252121"/>
                    </a:ext>
                  </a:extLst>
                </a:gridCol>
                <a:gridCol w="1296723">
                  <a:extLst>
                    <a:ext uri="{9D8B030D-6E8A-4147-A177-3AD203B41FA5}">
                      <a16:colId xmlns:a16="http://schemas.microsoft.com/office/drawing/2014/main" val="4244710568"/>
                    </a:ext>
                  </a:extLst>
                </a:gridCol>
                <a:gridCol w="1227909">
                  <a:extLst>
                    <a:ext uri="{9D8B030D-6E8A-4147-A177-3AD203B41FA5}">
                      <a16:colId xmlns:a16="http://schemas.microsoft.com/office/drawing/2014/main" val="1329153076"/>
                    </a:ext>
                  </a:extLst>
                </a:gridCol>
                <a:gridCol w="1341120">
                  <a:extLst>
                    <a:ext uri="{9D8B030D-6E8A-4147-A177-3AD203B41FA5}">
                      <a16:colId xmlns:a16="http://schemas.microsoft.com/office/drawing/2014/main" val="3203967911"/>
                    </a:ext>
                  </a:extLst>
                </a:gridCol>
                <a:gridCol w="1285324">
                  <a:extLst>
                    <a:ext uri="{9D8B030D-6E8A-4147-A177-3AD203B41FA5}">
                      <a16:colId xmlns:a16="http://schemas.microsoft.com/office/drawing/2014/main" val="1823194290"/>
                    </a:ext>
                  </a:extLst>
                </a:gridCol>
              </a:tblGrid>
              <a:tr h="628144">
                <a:tc>
                  <a:txBody>
                    <a:bodyPr/>
                    <a:lstStyle/>
                    <a:p>
                      <a:r>
                        <a:rPr lang="en-GB" sz="1000" b="1" dirty="0">
                          <a:solidFill>
                            <a:schemeClr val="bg1"/>
                          </a:solidFill>
                        </a:rPr>
                        <a:t>Levels of the value chain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en-GB" sz="1000" dirty="0"/>
                        <a:t>Raw material extraction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en-GB" sz="1000" dirty="0"/>
                        <a:t>Upstream production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en-GB" sz="1000" dirty="0"/>
                        <a:t>Direct suppliers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en-GB" sz="1000" dirty="0"/>
                        <a:t>Vehicle construction company (firm locations)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en-GB" sz="1000" dirty="0"/>
                        <a:t>Total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extLst>
                  <a:ext uri="{0D108BD9-81ED-4DB2-BD59-A6C34878D82A}">
                    <a16:rowId xmlns:a16="http://schemas.microsoft.com/office/drawing/2014/main" val="1310871116"/>
                  </a:ext>
                </a:extLst>
              </a:tr>
              <a:tr h="628144">
                <a:tc>
                  <a:txBody>
                    <a:bodyPr/>
                    <a:lstStyle/>
                    <a:p>
                      <a:r>
                        <a:rPr lang="en-GB" sz="1000" b="1" dirty="0">
                          <a:solidFill>
                            <a:schemeClr val="bg1"/>
                          </a:solidFill>
                        </a:rPr>
                        <a:t>Greenhouse gases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pPr algn="ctr"/>
                      <a:r>
                        <a:rPr lang="en-GB" sz="1200" b="1" dirty="0">
                          <a:solidFill>
                            <a:schemeClr val="tx1"/>
                          </a:solidFill>
                        </a:rPr>
                        <a:t>8%</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solidFill>
                            <a:schemeClr val="tx1"/>
                          </a:solidFill>
                        </a:rPr>
                        <a:t>54%</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solidFill>
                            <a:schemeClr val="tx1"/>
                          </a:solidFill>
                        </a:rPr>
                        <a:t>28%</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solidFill>
                            <a:schemeClr val="tx1"/>
                          </a:solidFill>
                        </a:rPr>
                        <a:t>10%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solidFill>
                            <a:schemeClr val="tx1"/>
                          </a:solidFill>
                        </a:rPr>
                        <a:t>140</a:t>
                      </a:r>
                    </a:p>
                    <a:p>
                      <a:pPr algn="l" rtl="0"/>
                      <a:endParaRPr lang="de-DE" sz="1000" b="1" dirty="0">
                        <a:solidFill>
                          <a:schemeClr val="tx1"/>
                        </a:solidFill>
                      </a:endParaRPr>
                    </a:p>
                    <a:p>
                      <a:pPr algn="ctr"/>
                      <a:r>
                        <a:rPr lang="en-GB" sz="1000" b="0" dirty="0">
                          <a:solidFill>
                            <a:schemeClr val="tx1"/>
                          </a:solidFill>
                        </a:rPr>
                        <a:t>Mega tonnes of CO</a:t>
                      </a:r>
                      <a:r>
                        <a:rPr lang="en-GB" sz="1000" b="0" baseline="-25000" dirty="0">
                          <a:solidFill>
                            <a:schemeClr val="tx1"/>
                          </a:solidFill>
                        </a:rPr>
                        <a:t>2</a:t>
                      </a:r>
                      <a:r>
                        <a:rPr lang="en-GB" sz="1000" b="0" dirty="0">
                          <a:solidFill>
                            <a:schemeClr val="tx1"/>
                          </a:solidFill>
                        </a:rPr>
                        <a:t> emissions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2397235"/>
                  </a:ext>
                </a:extLst>
              </a:tr>
              <a:tr h="628144">
                <a:tc>
                  <a:txBody>
                    <a:bodyPr/>
                    <a:lstStyle/>
                    <a:p>
                      <a:r>
                        <a:rPr lang="en-GB" sz="1000" b="1" dirty="0">
                          <a:solidFill>
                            <a:schemeClr val="bg1"/>
                          </a:solidFill>
                        </a:rPr>
                        <a:t>Air pollution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pPr algn="ctr"/>
                      <a:r>
                        <a:rPr lang="en-GB" sz="1200" b="1" dirty="0">
                          <a:solidFill>
                            <a:schemeClr val="tx1"/>
                          </a:solidFill>
                        </a:rPr>
                        <a:t>7%</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200" b="1" dirty="0">
                          <a:solidFill>
                            <a:schemeClr val="tx1"/>
                          </a:solidFill>
                          <a:effectLst>
                            <a:outerShdw blurRad="50800" dist="38100" algn="l" rotWithShape="0">
                              <a:schemeClr val="bg1">
                                <a:alpha val="40000"/>
                              </a:schemeClr>
                            </a:outerShdw>
                          </a:effectLst>
                          <a:latin typeface="+mn-lt"/>
                          <a:ea typeface="+mn-ea"/>
                          <a:cs typeface="+mn-cs"/>
                        </a:rPr>
                        <a:t>57%</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solidFill>
                            <a:schemeClr val="tx1"/>
                          </a:solidFill>
                        </a:rPr>
                        <a:t>30%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solidFill>
                            <a:schemeClr val="tx1"/>
                          </a:solidFill>
                        </a:rPr>
                        <a:t>6%</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solidFill>
                            <a:schemeClr val="tx1"/>
                          </a:solidFill>
                        </a:rPr>
                        <a:t>0.2</a:t>
                      </a:r>
                    </a:p>
                    <a:p>
                      <a:pPr algn="l" rtl="0"/>
                      <a:endParaRPr lang="de-DE" sz="1000" b="1" dirty="0">
                        <a:solidFill>
                          <a:schemeClr val="tx1"/>
                        </a:solidFill>
                      </a:endParaRPr>
                    </a:p>
                    <a:p>
                      <a:pPr algn="ctr"/>
                      <a:r>
                        <a:rPr lang="en-GB" sz="1000" b="0" dirty="0">
                          <a:solidFill>
                            <a:schemeClr val="tx1"/>
                          </a:solidFill>
                        </a:rPr>
                        <a:t>Mega tonnes of NO</a:t>
                      </a:r>
                      <a:r>
                        <a:rPr lang="en-GB" sz="1000" b="0" baseline="-25000" dirty="0">
                          <a:solidFill>
                            <a:schemeClr val="tx1"/>
                          </a:solidFill>
                        </a:rPr>
                        <a:t>2</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8316862"/>
                  </a:ext>
                </a:extLst>
              </a:tr>
              <a:tr h="628144">
                <a:tc>
                  <a:txBody>
                    <a:bodyPr/>
                    <a:lstStyle/>
                    <a:p>
                      <a:r>
                        <a:rPr lang="en-GB" sz="1000" b="1" dirty="0">
                          <a:solidFill>
                            <a:schemeClr val="bg1"/>
                          </a:solidFill>
                        </a:rPr>
                        <a:t>Water consumption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pPr algn="ctr"/>
                      <a:r>
                        <a:rPr lang="en-GB" sz="1200" b="1" dirty="0">
                          <a:solidFill>
                            <a:schemeClr val="tx1"/>
                          </a:solidFill>
                        </a:rPr>
                        <a:t>21%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solidFill>
                            <a:schemeClr val="tx1"/>
                          </a:solidFill>
                        </a:rPr>
                        <a:t>23%</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solidFill>
                            <a:schemeClr val="tx1"/>
                          </a:solidFill>
                        </a:rPr>
                        <a:t>18%</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solidFill>
                            <a:schemeClr val="tx1"/>
                          </a:solidFill>
                          <a:effectLst>
                            <a:outerShdw blurRad="50800" dist="38100" algn="l" rotWithShape="0">
                              <a:schemeClr val="bg1">
                                <a:alpha val="40000"/>
                              </a:schemeClr>
                            </a:outerShdw>
                          </a:effectLst>
                        </a:rPr>
                        <a:t>38%</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solidFill>
                            <a:schemeClr val="tx1"/>
                          </a:solidFill>
                        </a:rPr>
                        <a:t>1800</a:t>
                      </a:r>
                    </a:p>
                    <a:p>
                      <a:pPr algn="l" rtl="0"/>
                      <a:endParaRPr lang="de-DE" sz="1000" b="0" dirty="0">
                        <a:solidFill>
                          <a:schemeClr val="tx1"/>
                        </a:solidFill>
                      </a:endParaRPr>
                    </a:p>
                    <a:p>
                      <a:pPr algn="ctr"/>
                      <a:r>
                        <a:rPr lang="en-GB" sz="1000" b="0" dirty="0">
                          <a:solidFill>
                            <a:schemeClr val="tx1"/>
                          </a:solidFill>
                        </a:rPr>
                        <a:t>Million m</a:t>
                      </a:r>
                      <a:r>
                        <a:rPr lang="en-GB" sz="1000" b="0" baseline="30000" dirty="0">
                          <a:solidFill>
                            <a:schemeClr val="tx1"/>
                          </a:solidFill>
                        </a:rPr>
                        <a:t>3 </a:t>
                      </a:r>
                      <a:r>
                        <a:rPr lang="en-GB" sz="1000" b="0" baseline="0" dirty="0">
                          <a:solidFill>
                            <a:schemeClr val="tx1"/>
                          </a:solidFill>
                        </a:rPr>
                        <a:t>of water</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783853"/>
                  </a:ext>
                </a:extLst>
              </a:tr>
              <a:tr h="628144">
                <a:tc>
                  <a:txBody>
                    <a:bodyPr/>
                    <a:lstStyle/>
                    <a:p>
                      <a:r>
                        <a:rPr lang="en-GB" sz="1000" b="1" dirty="0">
                          <a:solidFill>
                            <a:schemeClr val="bg1"/>
                          </a:solidFill>
                        </a:rPr>
                        <a:t>Land use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pPr algn="ctr"/>
                      <a:r>
                        <a:rPr lang="en-GB" sz="1200" b="1" dirty="0">
                          <a:solidFill>
                            <a:schemeClr val="tx1"/>
                          </a:solidFill>
                        </a:rPr>
                        <a:t>91%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GB" sz="1200" b="1" dirty="0">
                          <a:solidFill>
                            <a:schemeClr val="tx1"/>
                          </a:solidFill>
                        </a:rPr>
                        <a:t>4%</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GB" sz="1200" b="1" dirty="0">
                          <a:solidFill>
                            <a:schemeClr val="tx1"/>
                          </a:solidFill>
                        </a:rPr>
                        <a:t>3%</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GB" sz="1200" b="1" dirty="0">
                          <a:solidFill>
                            <a:schemeClr val="tx1"/>
                          </a:solidFill>
                        </a:rPr>
                        <a:t>2%</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GB" sz="1200" b="1" dirty="0">
                          <a:solidFill>
                            <a:schemeClr val="tx1"/>
                          </a:solidFill>
                        </a:rPr>
                        <a:t>3</a:t>
                      </a:r>
                    </a:p>
                    <a:p>
                      <a:pPr algn="l" rtl="0"/>
                      <a:endParaRPr lang="de-DE" sz="1000" b="0" dirty="0">
                        <a:solidFill>
                          <a:schemeClr val="tx1"/>
                        </a:solidFill>
                      </a:endParaRPr>
                    </a:p>
                    <a:p>
                      <a:pPr algn="ctr"/>
                      <a:r>
                        <a:rPr lang="en-GB" sz="1000" b="0" dirty="0">
                          <a:solidFill>
                            <a:schemeClr val="tx1"/>
                          </a:solidFill>
                        </a:rPr>
                        <a:t>Million hectares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54093560"/>
                  </a:ext>
                </a:extLst>
              </a:tr>
            </a:tbl>
          </a:graphicData>
        </a:graphic>
      </p:graphicFrame>
      <p:sp>
        <p:nvSpPr>
          <p:cNvPr id="42" name="Rechteck 41">
            <a:extLst>
              <a:ext uri="{FF2B5EF4-FFF2-40B4-BE49-F238E27FC236}">
                <a16:creationId xmlns:a16="http://schemas.microsoft.com/office/drawing/2014/main" id="{627A562C-A5CF-8340-A24A-4DB5B5FD0A44}"/>
              </a:ext>
            </a:extLst>
          </p:cNvPr>
          <p:cNvSpPr/>
          <p:nvPr/>
        </p:nvSpPr>
        <p:spPr bwMode="auto">
          <a:xfrm>
            <a:off x="515939" y="2507651"/>
            <a:ext cx="7896542" cy="304932"/>
          </a:xfrm>
          <a:prstGeom prst="rect">
            <a:avLst/>
          </a:prstGeom>
          <a:solidFill>
            <a:srgbClr val="F9AA00"/>
          </a:solidFill>
          <a:ln w="9525" cap="flat" cmpd="sng" algn="ctr">
            <a:solidFill>
              <a:srgbClr val="F9AA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200" b="1" dirty="0">
                <a:solidFill>
                  <a:srgbClr val="526E7F"/>
                </a:solidFill>
              </a:rPr>
              <a:t>Distribution of environmental impacts across the value chain (example for vehicle construction)</a:t>
            </a:r>
          </a:p>
        </p:txBody>
      </p:sp>
      <p:sp>
        <p:nvSpPr>
          <p:cNvPr id="41" name="Datumsplatzhalter 5">
            <a:extLst>
              <a:ext uri="{FF2B5EF4-FFF2-40B4-BE49-F238E27FC236}">
                <a16:creationId xmlns:a16="http://schemas.microsoft.com/office/drawing/2014/main" id="{AD9DFF7B-B4D6-9540-A420-83A1F36E55DA}"/>
              </a:ext>
            </a:extLst>
          </p:cNvPr>
          <p:cNvSpPr>
            <a:spLocks noGrp="1"/>
          </p:cNvSpPr>
          <p:nvPr>
            <p:ph type="dt" sz="half" idx="12"/>
          </p:nvPr>
        </p:nvSpPr>
        <p:spPr>
          <a:xfrm>
            <a:off x="431800" y="223838"/>
            <a:ext cx="8604000"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2586510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Procurement as a multiplier for sustainability – practical examples</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a:xfrm>
            <a:off x="7061200" y="6477000"/>
            <a:ext cx="4904317" cy="279400"/>
          </a:xfrm>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15</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54000" cy="492443"/>
          </a:xfrm>
          <a:prstGeom prst="rect">
            <a:avLst/>
          </a:prstGeom>
          <a:noFill/>
        </p:spPr>
        <p:txBody>
          <a:bodyPr wrap="square" rtlCol="0">
            <a:spAutoFit/>
          </a:bodyPr>
          <a:lstStyle/>
          <a:p>
            <a:pPr algn="l"/>
            <a:r>
              <a:rPr lang="en-GB" sz="1300" dirty="0">
                <a:solidFill>
                  <a:srgbClr val="3B687F"/>
                </a:solidFill>
              </a:rPr>
              <a:t>Numerous measures and practical examples that highlight the environmental, economic and social significance (triple advantage) of procurement and supply chain management exist along the value chain.</a:t>
            </a:r>
          </a:p>
        </p:txBody>
      </p:sp>
      <p:sp>
        <p:nvSpPr>
          <p:cNvPr id="12" name="Fußzeilenplatzhalter 3">
            <a:extLst>
              <a:ext uri="{FF2B5EF4-FFF2-40B4-BE49-F238E27FC236}">
                <a16:creationId xmlns:a16="http://schemas.microsoft.com/office/drawing/2014/main" id="{1B3AFE81-6812-4942-AE83-6DB980AF67DB}"/>
              </a:ext>
            </a:extLst>
          </p:cNvPr>
          <p:cNvSpPr txBox="1">
            <a:spLocks/>
          </p:cNvSpPr>
          <p:nvPr/>
        </p:nvSpPr>
        <p:spPr bwMode="auto">
          <a:xfrm>
            <a:off x="431801" y="6477000"/>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en-GB" dirty="0"/>
              <a:t>Source: Internal diagram according to WEF (2015)</a:t>
            </a:r>
          </a:p>
        </p:txBody>
      </p:sp>
      <p:sp>
        <p:nvSpPr>
          <p:cNvPr id="118" name="Textfeld 117">
            <a:extLst>
              <a:ext uri="{FF2B5EF4-FFF2-40B4-BE49-F238E27FC236}">
                <a16:creationId xmlns:a16="http://schemas.microsoft.com/office/drawing/2014/main" id="{A08026B2-C06F-E54B-B65A-E53E5EE597F5}"/>
              </a:ext>
            </a:extLst>
          </p:cNvPr>
          <p:cNvSpPr txBox="1"/>
          <p:nvPr/>
        </p:nvSpPr>
        <p:spPr>
          <a:xfrm>
            <a:off x="528051" y="2564198"/>
            <a:ext cx="2124000" cy="2832978"/>
          </a:xfrm>
          <a:prstGeom prst="rect">
            <a:avLst/>
          </a:prstGeom>
          <a:noFill/>
          <a:ln>
            <a:solidFill>
              <a:schemeClr val="bg1">
                <a:lumMod val="75000"/>
              </a:schemeClr>
            </a:solidFill>
          </a:ln>
        </p:spPr>
        <p:txBody>
          <a:bodyPr wrap="square" lIns="72000" rIns="72000" rtlCol="0" anchor="t" anchorCtr="0">
            <a:noAutofit/>
          </a:bodyPr>
          <a:lstStyle/>
          <a:p>
            <a:pPr algn="l" eaLnBrk="1" fontAlgn="auto" hangingPunct="1">
              <a:spcBef>
                <a:spcPts val="200"/>
              </a:spcBef>
              <a:spcAft>
                <a:spcPts val="0"/>
              </a:spcAft>
              <a:buClr>
                <a:srgbClr val="3963A1"/>
              </a:buClr>
              <a:defRPr/>
            </a:pPr>
            <a:r>
              <a:rPr lang="en-GB" sz="1100" b="1" dirty="0">
                <a:solidFill>
                  <a:srgbClr val="3B687F"/>
                </a:solidFill>
                <a:latin typeface="Calibri" panose="020F0502020204030204"/>
                <a:ea typeface="+mn-ea"/>
                <a:cs typeface="Calibri"/>
              </a:rPr>
              <a:t>Packaging</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en-GB" sz="1000" dirty="0">
                <a:solidFill>
                  <a:srgbClr val="646466"/>
                </a:solidFill>
                <a:latin typeface="Calibri" panose="020F0502020204030204"/>
                <a:ea typeface="+mn-ea"/>
                <a:cs typeface="Calibri"/>
              </a:rPr>
              <a:t>Reduce the weight or size of packaging</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en-GB" sz="1000" dirty="0">
                <a:solidFill>
                  <a:srgbClr val="646466"/>
                </a:solidFill>
                <a:latin typeface="Calibri" panose="020F0502020204030204"/>
                <a:ea typeface="+mn-ea"/>
                <a:cs typeface="Calibri"/>
              </a:rPr>
              <a:t>Design packaging for maximum recyclability and reuse</a:t>
            </a:r>
          </a:p>
          <a:p>
            <a:pPr marL="171450" indent="-171450" algn="l" eaLnBrk="1" fontAlgn="auto" hangingPunct="1">
              <a:spcBef>
                <a:spcPts val="200"/>
              </a:spcBef>
              <a:spcAft>
                <a:spcPts val="0"/>
              </a:spcAft>
              <a:buClr>
                <a:srgbClr val="3963A1"/>
              </a:buClr>
              <a:buFont typeface="Arial" panose="020B0604020202020204" pitchFamily="34" charset="0"/>
              <a:buChar char="•"/>
              <a:defRPr/>
            </a:pPr>
            <a:endParaRPr lang="de-DE" sz="1000" kern="0" dirty="0">
              <a:solidFill>
                <a:srgbClr val="646466"/>
              </a:solidFill>
              <a:latin typeface="Calibri" panose="020F0502020204030204"/>
              <a:ea typeface="+mn-ea"/>
              <a:cs typeface="Calibri"/>
            </a:endParaRPr>
          </a:p>
          <a:p>
            <a:pPr algn="l" eaLnBrk="1" fontAlgn="auto" hangingPunct="1">
              <a:spcBef>
                <a:spcPts val="200"/>
              </a:spcBef>
              <a:spcAft>
                <a:spcPts val="0"/>
              </a:spcAft>
              <a:buClr>
                <a:srgbClr val="3963A1"/>
              </a:buClr>
              <a:defRPr/>
            </a:pPr>
            <a:r>
              <a:rPr lang="en-GB" sz="1100" b="1" dirty="0">
                <a:solidFill>
                  <a:srgbClr val="3B687F"/>
                </a:solidFill>
                <a:latin typeface="Calibri" panose="020F0502020204030204"/>
                <a:cs typeface="Calibri"/>
              </a:rPr>
              <a:t>Products</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en-GB" sz="1000" dirty="0">
                <a:solidFill>
                  <a:srgbClr val="646466"/>
                </a:solidFill>
                <a:latin typeface="Calibri" panose="020F0502020204030204"/>
                <a:cs typeface="Calibri"/>
              </a:rPr>
              <a:t>Design products for minimal energy and material consumption throughout their lifecycle</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en-GB" sz="1000" dirty="0">
                <a:solidFill>
                  <a:srgbClr val="646466"/>
                </a:solidFill>
                <a:latin typeface="Calibri" panose="020F0502020204030204"/>
                <a:cs typeface="Calibri"/>
              </a:rPr>
              <a:t>Design products to have a positive impact on the health of consumers</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en-GB" sz="1000" dirty="0">
                <a:solidFill>
                  <a:srgbClr val="646466"/>
                </a:solidFill>
                <a:latin typeface="Calibri" panose="020F0502020204030204" pitchFamily="34" charset="0"/>
                <a:cs typeface="Calibri" panose="020F0502020204030204" pitchFamily="34" charset="0"/>
              </a:rPr>
              <a:t>Reduce the weight or size of the product</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en-GB" sz="1000" dirty="0">
                <a:solidFill>
                  <a:srgbClr val="646466"/>
                </a:solidFill>
                <a:latin typeface="Calibri" panose="020F0502020204030204" pitchFamily="34" charset="0"/>
                <a:cs typeface="Calibri" panose="020F0502020204030204" pitchFamily="34" charset="0"/>
              </a:rPr>
              <a:t>Design products for maximum recyclability and reuse</a:t>
            </a:r>
          </a:p>
          <a:p>
            <a:pPr marL="171450" indent="-171450" algn="l" eaLnBrk="1" fontAlgn="auto" hangingPunct="1">
              <a:spcBef>
                <a:spcPts val="200"/>
              </a:spcBef>
              <a:spcAft>
                <a:spcPts val="0"/>
              </a:spcAft>
              <a:buClr>
                <a:srgbClr val="3963A1"/>
              </a:buClr>
              <a:buFont typeface="Arial" panose="020B0604020202020204" pitchFamily="34" charset="0"/>
              <a:buChar char="•"/>
              <a:defRPr/>
            </a:pPr>
            <a:endParaRPr lang="de-DE" sz="1000" kern="0" dirty="0">
              <a:solidFill>
                <a:srgbClr val="646466"/>
              </a:solidFill>
              <a:latin typeface="Calibri" panose="020F0502020204030204" pitchFamily="34" charset="0"/>
              <a:cs typeface="Calibri" panose="020F0502020204030204" pitchFamily="34" charset="0"/>
            </a:endParaRPr>
          </a:p>
          <a:p>
            <a:pPr marL="350837"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endParaRPr lang="de-DE" sz="1000" kern="0" dirty="0">
              <a:solidFill>
                <a:srgbClr val="646466"/>
              </a:solidFill>
              <a:latin typeface="Calibri" panose="020F0502020204030204" pitchFamily="34" charset="0"/>
              <a:cs typeface="Calibri" panose="020F0502020204030204" pitchFamily="34" charset="0"/>
            </a:endParaRP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endParaRPr lang="de-DE" sz="1000" kern="0" dirty="0">
              <a:solidFill>
                <a:srgbClr val="646466"/>
              </a:solidFill>
              <a:latin typeface="Calibri" panose="020F0502020204030204" pitchFamily="34" charset="0"/>
              <a:cs typeface="Calibri" panose="020F0502020204030204" pitchFamily="34" charset="0"/>
            </a:endParaRPr>
          </a:p>
          <a:p>
            <a:pPr algn="l" eaLnBrk="1" fontAlgn="auto" hangingPunct="1">
              <a:spcBef>
                <a:spcPts val="200"/>
              </a:spcBef>
              <a:spcAft>
                <a:spcPts val="0"/>
              </a:spcAft>
              <a:buClr>
                <a:srgbClr val="3963A1"/>
              </a:buClr>
              <a:defRPr/>
            </a:pPr>
            <a:endParaRPr lang="de-DE" sz="1000" kern="0" dirty="0">
              <a:solidFill>
                <a:srgbClr val="646466"/>
              </a:solidFill>
              <a:latin typeface="Calibri" panose="020F0502020204030204"/>
              <a:ea typeface="+mn-ea"/>
              <a:cs typeface="Calibri"/>
            </a:endParaRPr>
          </a:p>
          <a:p>
            <a:pPr marL="350837"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endParaRPr kumimoji="0" lang="de-DE" sz="1000" b="0" i="0" u="none" strike="noStrike" kern="0" cap="none" spc="0" normalizeH="0" baseline="0" noProof="0" dirty="0">
              <a:ln>
                <a:noFill/>
              </a:ln>
              <a:solidFill>
                <a:srgbClr val="646466"/>
              </a:solidFill>
              <a:effectLst/>
              <a:uLnTx/>
              <a:uFillTx/>
              <a:latin typeface="Calibri" panose="020F0502020204030204" pitchFamily="34" charset="0"/>
              <a:ea typeface="+mn-ea"/>
              <a:cs typeface="Calibri" panose="020F0502020204030204" pitchFamily="34" charset="0"/>
            </a:endParaRPr>
          </a:p>
          <a:p>
            <a:pPr marL="350837"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endParaRPr kumimoji="0" lang="de-DE" sz="1000" b="0" i="0" u="none" strike="noStrike" kern="0" cap="none" spc="0" normalizeH="0" baseline="0" noProof="0" dirty="0">
              <a:ln>
                <a:noFill/>
              </a:ln>
              <a:solidFill>
                <a:srgbClr val="646466"/>
              </a:solidFill>
              <a:effectLst/>
              <a:uLnTx/>
              <a:uFillTx/>
              <a:latin typeface="Calibri" panose="020F0502020204030204" pitchFamily="34" charset="0"/>
              <a:ea typeface="+mn-ea"/>
              <a:cs typeface="Calibri" panose="020F0502020204030204" pitchFamily="34" charset="0"/>
            </a:endParaRP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endParaRPr kumimoji="0" lang="de-DE" sz="1000" b="0" i="0" u="none" strike="noStrike" kern="0" cap="none" spc="0" normalizeH="0" baseline="0" noProof="0" dirty="0">
              <a:ln>
                <a:noFill/>
              </a:ln>
              <a:solidFill>
                <a:srgbClr val="646466"/>
              </a:solidFill>
              <a:effectLst/>
              <a:uLnTx/>
              <a:uFillTx/>
              <a:latin typeface="Calibri" panose="020F0502020204030204" pitchFamily="34" charset="0"/>
              <a:ea typeface="+mn-ea"/>
              <a:cs typeface="Calibri" panose="020F0502020204030204" pitchFamily="34" charset="0"/>
            </a:endParaRP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endParaRPr kumimoji="0" lang="de-DE" sz="1000" b="0" i="0" u="none" strike="noStrike" kern="0" cap="none" spc="0" normalizeH="0" baseline="0" noProof="0" dirty="0">
              <a:ln>
                <a:noFill/>
              </a:ln>
              <a:solidFill>
                <a:srgbClr val="646466"/>
              </a:solidFill>
              <a:effectLst/>
              <a:uLnTx/>
              <a:uFillTx/>
              <a:latin typeface="Calibri" panose="020F0502020204030204" pitchFamily="34" charset="0"/>
              <a:ea typeface="+mn-ea"/>
              <a:cs typeface="Calibri" panose="020F0502020204030204" pitchFamily="34" charset="0"/>
            </a:endParaRPr>
          </a:p>
        </p:txBody>
      </p:sp>
      <p:sp>
        <p:nvSpPr>
          <p:cNvPr id="120" name="Textfeld 119">
            <a:extLst>
              <a:ext uri="{FF2B5EF4-FFF2-40B4-BE49-F238E27FC236}">
                <a16:creationId xmlns:a16="http://schemas.microsoft.com/office/drawing/2014/main" id="{6E216624-87C4-F541-8CAC-7BC16051BA00}"/>
              </a:ext>
            </a:extLst>
          </p:cNvPr>
          <p:cNvSpPr txBox="1"/>
          <p:nvPr/>
        </p:nvSpPr>
        <p:spPr>
          <a:xfrm>
            <a:off x="2769620" y="2564197"/>
            <a:ext cx="2124000" cy="2832978"/>
          </a:xfrm>
          <a:prstGeom prst="rect">
            <a:avLst/>
          </a:prstGeom>
          <a:noFill/>
          <a:ln>
            <a:solidFill>
              <a:schemeClr val="bg1">
                <a:lumMod val="75000"/>
              </a:schemeClr>
            </a:solidFill>
          </a:ln>
        </p:spPr>
        <p:txBody>
          <a:bodyPr wrap="square" lIns="72000" rIns="72000" rtlCol="0" anchor="t" anchorCtr="0">
            <a:noAutofit/>
          </a:bodyPr>
          <a:lstStyle/>
          <a:p>
            <a:pPr algn="l" eaLnBrk="1" fontAlgn="auto" hangingPunct="1">
              <a:spcBef>
                <a:spcPts val="200"/>
              </a:spcBef>
              <a:spcAft>
                <a:spcPts val="0"/>
              </a:spcAft>
              <a:buClr>
                <a:srgbClr val="3963A1"/>
              </a:buClr>
              <a:defRPr/>
            </a:pPr>
            <a:r>
              <a:rPr lang="en-GB" sz="1100" b="1" dirty="0">
                <a:solidFill>
                  <a:srgbClr val="3B687F"/>
                </a:solidFill>
                <a:latin typeface="Calibri" panose="020F0502020204030204"/>
                <a:ea typeface="+mn-ea"/>
                <a:cs typeface="Calibri"/>
              </a:rPr>
              <a:t>Raw materials and components</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en-GB" sz="1000" dirty="0">
                <a:solidFill>
                  <a:srgbClr val="646466"/>
                </a:solidFill>
                <a:latin typeface="Calibri" panose="020F0502020204030204"/>
                <a:cs typeface="Calibri"/>
              </a:rPr>
              <a:t>Look for sustainable alternative secondary suppliers</a:t>
            </a:r>
          </a:p>
          <a:p>
            <a:pPr algn="l" eaLnBrk="1" fontAlgn="auto" hangingPunct="1">
              <a:spcBef>
                <a:spcPts val="200"/>
              </a:spcBef>
              <a:spcAft>
                <a:spcPts val="0"/>
              </a:spcAft>
              <a:buClr>
                <a:srgbClr val="3963A1"/>
              </a:buClr>
              <a:defRPr/>
            </a:pPr>
            <a:endParaRPr lang="de-DE" sz="1000" kern="0">
              <a:solidFill>
                <a:srgbClr val="646466"/>
              </a:solidFill>
              <a:latin typeface="Calibri" panose="020F0502020204030204"/>
              <a:cs typeface="Calibri"/>
            </a:endParaRPr>
          </a:p>
          <a:p>
            <a:pPr algn="l" eaLnBrk="1" fontAlgn="auto" hangingPunct="1">
              <a:spcBef>
                <a:spcPts val="200"/>
              </a:spcBef>
              <a:spcAft>
                <a:spcPts val="0"/>
              </a:spcAft>
              <a:buClr>
                <a:srgbClr val="3963A1"/>
              </a:buClr>
              <a:defRPr/>
            </a:pPr>
            <a:r>
              <a:rPr lang="en-GB" sz="1100" b="1" dirty="0">
                <a:solidFill>
                  <a:srgbClr val="3B687F"/>
                </a:solidFill>
                <a:latin typeface="Calibri" panose="020F0502020204030204"/>
                <a:cs typeface="Calibri"/>
              </a:rPr>
              <a:t>Supplier relations</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en-GB" sz="1000" dirty="0">
                <a:solidFill>
                  <a:srgbClr val="646466"/>
                </a:solidFill>
                <a:latin typeface="Calibri" panose="020F0502020204030204"/>
                <a:cs typeface="Calibri"/>
              </a:rPr>
              <a:t>Introduce supplier audits and checks</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en-GB" sz="1000" dirty="0">
                <a:solidFill>
                  <a:srgbClr val="646466"/>
                </a:solidFill>
                <a:latin typeface="Calibri" panose="020F0502020204030204"/>
                <a:cs typeface="Calibri"/>
              </a:rPr>
              <a:t>Buy from local (small-scale) suppliers</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en-GB" sz="1000" dirty="0">
                <a:solidFill>
                  <a:srgbClr val="646466"/>
                </a:solidFill>
                <a:latin typeface="Calibri" panose="020F0502020204030204"/>
                <a:cs typeface="Calibri"/>
              </a:rPr>
              <a:t>Buy from sustainable suppliers</a:t>
            </a:r>
          </a:p>
          <a:p>
            <a:pPr algn="l" eaLnBrk="1" fontAlgn="auto" hangingPunct="1">
              <a:spcBef>
                <a:spcPts val="200"/>
              </a:spcBef>
              <a:spcAft>
                <a:spcPts val="0"/>
              </a:spcAft>
              <a:buClr>
                <a:srgbClr val="3963A1"/>
              </a:buClr>
              <a:defRPr/>
            </a:pPr>
            <a:endParaRPr lang="de-DE" sz="1000" kern="0">
              <a:solidFill>
                <a:srgbClr val="646466"/>
              </a:solidFill>
              <a:latin typeface="Calibri" panose="020F0502020204030204" pitchFamily="34" charset="0"/>
              <a:cs typeface="Calibri" panose="020F0502020204030204" pitchFamily="34" charset="0"/>
            </a:endParaRP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endParaRPr lang="de-DE" sz="1000" kern="0">
              <a:solidFill>
                <a:srgbClr val="646466"/>
              </a:solidFill>
              <a:latin typeface="Calibri" panose="020F0502020204030204" pitchFamily="34" charset="0"/>
              <a:cs typeface="Calibri" panose="020F0502020204030204" pitchFamily="34" charset="0"/>
            </a:endParaRP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endParaRPr lang="de-DE" sz="1000" kern="0">
              <a:solidFill>
                <a:srgbClr val="646466"/>
              </a:solidFill>
              <a:latin typeface="Calibri" panose="020F0502020204030204" pitchFamily="34" charset="0"/>
              <a:cs typeface="Calibri" panose="020F0502020204030204" pitchFamily="34" charset="0"/>
            </a:endParaRPr>
          </a:p>
        </p:txBody>
      </p:sp>
      <p:sp>
        <p:nvSpPr>
          <p:cNvPr id="121" name="Textfeld 120">
            <a:extLst>
              <a:ext uri="{FF2B5EF4-FFF2-40B4-BE49-F238E27FC236}">
                <a16:creationId xmlns:a16="http://schemas.microsoft.com/office/drawing/2014/main" id="{2587E46F-6849-C84D-AF91-E4B4C2B8540B}"/>
              </a:ext>
            </a:extLst>
          </p:cNvPr>
          <p:cNvSpPr txBox="1"/>
          <p:nvPr/>
        </p:nvSpPr>
        <p:spPr>
          <a:xfrm>
            <a:off x="5011189" y="2564196"/>
            <a:ext cx="2124000" cy="1795572"/>
          </a:xfrm>
          <a:prstGeom prst="rect">
            <a:avLst/>
          </a:prstGeom>
          <a:noFill/>
          <a:ln>
            <a:solidFill>
              <a:schemeClr val="bg1">
                <a:lumMod val="75000"/>
              </a:schemeClr>
            </a:solidFill>
          </a:ln>
        </p:spPr>
        <p:txBody>
          <a:bodyPr wrap="square" lIns="72000" rIns="72000" rtlCol="0" anchor="t" anchorCtr="0">
            <a:noAutofit/>
          </a:bodyPr>
          <a:lstStyle/>
          <a:p>
            <a:pPr algn="l" eaLnBrk="1" fontAlgn="auto" hangingPunct="1">
              <a:spcBef>
                <a:spcPts val="200"/>
              </a:spcBef>
              <a:spcAft>
                <a:spcPts val="0"/>
              </a:spcAft>
              <a:buClr>
                <a:srgbClr val="3963A1"/>
              </a:buClr>
              <a:defRPr/>
            </a:pPr>
            <a:r>
              <a:rPr lang="en-GB" sz="1100" b="1" dirty="0">
                <a:solidFill>
                  <a:srgbClr val="3B687F"/>
                </a:solidFill>
                <a:latin typeface="Calibri" panose="020F0502020204030204"/>
                <a:ea typeface="+mn-ea"/>
                <a:cs typeface="Calibri"/>
              </a:rPr>
              <a:t>Production footprint</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en-GB" sz="1000" dirty="0">
                <a:solidFill>
                  <a:srgbClr val="646466"/>
                </a:solidFill>
                <a:latin typeface="Calibri" panose="020F0502020204030204"/>
                <a:cs typeface="Calibri"/>
              </a:rPr>
              <a:t>Take sustainability criteria into consideration when selecting locations</a:t>
            </a:r>
          </a:p>
          <a:p>
            <a:pPr marL="171450" indent="-171450" algn="l" eaLnBrk="1" fontAlgn="auto" hangingPunct="1">
              <a:spcBef>
                <a:spcPts val="200"/>
              </a:spcBef>
              <a:spcAft>
                <a:spcPts val="0"/>
              </a:spcAft>
              <a:buClr>
                <a:srgbClr val="3963A1"/>
              </a:buClr>
              <a:buFont typeface="Arial" panose="020B0604020202020204" pitchFamily="34" charset="0"/>
              <a:buChar char="•"/>
              <a:defRPr/>
            </a:pPr>
            <a:endParaRPr lang="de-DE" sz="1000" kern="0">
              <a:solidFill>
                <a:srgbClr val="646466"/>
              </a:solidFill>
              <a:latin typeface="Calibri" panose="020F0502020204030204"/>
              <a:cs typeface="Calibri"/>
            </a:endParaRPr>
          </a:p>
          <a:p>
            <a:pPr algn="l" eaLnBrk="1" fontAlgn="auto" hangingPunct="1">
              <a:spcBef>
                <a:spcPts val="200"/>
              </a:spcBef>
              <a:spcAft>
                <a:spcPts val="0"/>
              </a:spcAft>
              <a:buClr>
                <a:srgbClr val="3963A1"/>
              </a:buClr>
              <a:defRPr/>
            </a:pPr>
            <a:r>
              <a:rPr lang="en-GB" sz="1100" b="1" dirty="0">
                <a:solidFill>
                  <a:srgbClr val="3B687F"/>
                </a:solidFill>
                <a:latin typeface="Calibri" panose="020F0502020204030204"/>
                <a:cs typeface="Calibri"/>
              </a:rPr>
              <a:t>Production process</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en-GB" sz="1000" dirty="0">
                <a:solidFill>
                  <a:srgbClr val="646466"/>
                </a:solidFill>
                <a:latin typeface="Calibri" panose="020F0502020204030204"/>
                <a:cs typeface="Calibri"/>
              </a:rPr>
              <a:t>Reduce emissions and water consumption</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en-GB" sz="1000" dirty="0">
                <a:solidFill>
                  <a:srgbClr val="646466"/>
                </a:solidFill>
                <a:latin typeface="Calibri" panose="020F0502020204030204"/>
                <a:cs typeface="Calibri"/>
              </a:rPr>
              <a:t>Centralise and optimise waste management</a:t>
            </a:r>
          </a:p>
          <a:p>
            <a:pPr marL="350837"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endParaRPr lang="de-DE" sz="1000" kern="0">
              <a:solidFill>
                <a:srgbClr val="646466"/>
              </a:solidFill>
              <a:latin typeface="Calibri" panose="020F0502020204030204" pitchFamily="34" charset="0"/>
              <a:cs typeface="Calibri" panose="020F0502020204030204" pitchFamily="34" charset="0"/>
            </a:endParaRP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endParaRPr lang="de-DE" sz="1000" kern="0">
              <a:solidFill>
                <a:srgbClr val="646466"/>
              </a:solidFill>
              <a:latin typeface="Calibri" panose="020F0502020204030204" pitchFamily="34" charset="0"/>
              <a:cs typeface="Calibri" panose="020F0502020204030204" pitchFamily="34" charset="0"/>
            </a:endParaRP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endParaRPr lang="de-DE" sz="1000" kern="0">
              <a:solidFill>
                <a:srgbClr val="646466"/>
              </a:solidFill>
              <a:latin typeface="Calibri" panose="020F0502020204030204" pitchFamily="34" charset="0"/>
              <a:cs typeface="Calibri" panose="020F0502020204030204" pitchFamily="34" charset="0"/>
            </a:endParaRPr>
          </a:p>
        </p:txBody>
      </p:sp>
      <p:sp>
        <p:nvSpPr>
          <p:cNvPr id="122" name="Textfeld 121">
            <a:extLst>
              <a:ext uri="{FF2B5EF4-FFF2-40B4-BE49-F238E27FC236}">
                <a16:creationId xmlns:a16="http://schemas.microsoft.com/office/drawing/2014/main" id="{CC17C313-5CED-5046-8FAE-9319255D20B1}"/>
              </a:ext>
            </a:extLst>
          </p:cNvPr>
          <p:cNvSpPr txBox="1"/>
          <p:nvPr/>
        </p:nvSpPr>
        <p:spPr>
          <a:xfrm>
            <a:off x="7252758" y="2564198"/>
            <a:ext cx="2124000" cy="1795570"/>
          </a:xfrm>
          <a:prstGeom prst="rect">
            <a:avLst/>
          </a:prstGeom>
          <a:noFill/>
          <a:ln>
            <a:solidFill>
              <a:schemeClr val="bg1">
                <a:lumMod val="75000"/>
              </a:schemeClr>
            </a:solidFill>
          </a:ln>
        </p:spPr>
        <p:txBody>
          <a:bodyPr wrap="square" lIns="72000" rIns="72000" rtlCol="0" anchor="t" anchorCtr="0">
            <a:noAutofit/>
          </a:bodyPr>
          <a:lstStyle/>
          <a:p>
            <a:pPr algn="l" eaLnBrk="1" fontAlgn="auto" hangingPunct="1">
              <a:spcBef>
                <a:spcPts val="200"/>
              </a:spcBef>
              <a:spcAft>
                <a:spcPts val="0"/>
              </a:spcAft>
              <a:buClr>
                <a:srgbClr val="3963A1"/>
              </a:buClr>
              <a:defRPr/>
            </a:pPr>
            <a:r>
              <a:rPr lang="en-GB" sz="1100" b="1" dirty="0">
                <a:solidFill>
                  <a:srgbClr val="3B687F"/>
                </a:solidFill>
                <a:latin typeface="Calibri" panose="020F0502020204030204"/>
                <a:ea typeface="+mn-ea"/>
                <a:cs typeface="Calibri"/>
              </a:rPr>
              <a:t>Innovative distribution channels</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en-GB" sz="1000" dirty="0">
                <a:solidFill>
                  <a:srgbClr val="646466"/>
                </a:solidFill>
                <a:latin typeface="Calibri" panose="020F0502020204030204" pitchFamily="34" charset="0"/>
                <a:cs typeface="Calibri" panose="020F0502020204030204" pitchFamily="34" charset="0"/>
              </a:rPr>
              <a:t>Sell products through crowd shipping</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en-GB" sz="1000" dirty="0">
                <a:solidFill>
                  <a:srgbClr val="646466"/>
                </a:solidFill>
                <a:latin typeface="Calibri" panose="020F0502020204030204" pitchFamily="34" charset="0"/>
                <a:cs typeface="Calibri" panose="020F0502020204030204" pitchFamily="34" charset="0"/>
              </a:rPr>
              <a:t>Sell products through small-scale retailers</a:t>
            </a:r>
          </a:p>
          <a:p>
            <a:pPr marL="171450" indent="-171450" algn="l" eaLnBrk="1" fontAlgn="auto" hangingPunct="1">
              <a:spcBef>
                <a:spcPts val="200"/>
              </a:spcBef>
              <a:spcAft>
                <a:spcPts val="0"/>
              </a:spcAft>
              <a:buClr>
                <a:srgbClr val="3963A1"/>
              </a:buClr>
              <a:buFont typeface="Arial" panose="020B0604020202020204" pitchFamily="34" charset="0"/>
              <a:buChar char="•"/>
              <a:defRPr/>
            </a:pPr>
            <a:endParaRPr lang="de-DE" sz="1000" kern="0">
              <a:solidFill>
                <a:srgbClr val="646466"/>
              </a:solidFill>
              <a:latin typeface="Calibri" panose="020F0502020204030204" pitchFamily="34" charset="0"/>
              <a:cs typeface="Calibri" panose="020F0502020204030204" pitchFamily="34" charset="0"/>
            </a:endParaRPr>
          </a:p>
          <a:p>
            <a:pPr algn="l" eaLnBrk="1" fontAlgn="auto" hangingPunct="1">
              <a:spcBef>
                <a:spcPts val="200"/>
              </a:spcBef>
              <a:spcAft>
                <a:spcPts val="0"/>
              </a:spcAft>
              <a:buClr>
                <a:srgbClr val="3963A1"/>
              </a:buClr>
              <a:defRPr/>
            </a:pPr>
            <a:r>
              <a:rPr lang="en-GB" sz="1100" b="1" dirty="0">
                <a:solidFill>
                  <a:srgbClr val="3B687F"/>
                </a:solidFill>
                <a:latin typeface="Calibri" panose="020F0502020204030204"/>
                <a:cs typeface="Calibri"/>
              </a:rPr>
              <a:t>Vehicle optimisation</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en-GB" sz="1000" dirty="0">
                <a:solidFill>
                  <a:srgbClr val="646466"/>
                </a:solidFill>
                <a:latin typeface="Calibri" panose="020F0502020204030204" pitchFamily="34" charset="0"/>
                <a:cs typeface="Calibri" panose="020F0502020204030204" pitchFamily="34" charset="0"/>
              </a:rPr>
              <a:t>Use innovative vehicle technologies and tyres</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en-GB" sz="1000" dirty="0">
                <a:solidFill>
                  <a:srgbClr val="646466"/>
                </a:solidFill>
                <a:latin typeface="Calibri" panose="020F0502020204030204" pitchFamily="34" charset="0"/>
                <a:cs typeface="Calibri" panose="020F0502020204030204" pitchFamily="34" charset="0"/>
              </a:rPr>
              <a:t>Use alternative fuels</a:t>
            </a:r>
          </a:p>
          <a:p>
            <a:pPr algn="l" eaLnBrk="1" fontAlgn="auto" hangingPunct="1">
              <a:spcBef>
                <a:spcPts val="200"/>
              </a:spcBef>
              <a:spcAft>
                <a:spcPts val="0"/>
              </a:spcAft>
              <a:buClr>
                <a:srgbClr val="3963A1"/>
              </a:buClr>
              <a:defRPr/>
            </a:pPr>
            <a:endParaRPr lang="de-DE" sz="1000" kern="0">
              <a:solidFill>
                <a:srgbClr val="646466"/>
              </a:solidFill>
              <a:latin typeface="Calibri" panose="020F0502020204030204" pitchFamily="34" charset="0"/>
              <a:cs typeface="Calibri" panose="020F0502020204030204" pitchFamily="34" charset="0"/>
            </a:endParaRP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endParaRPr lang="de-DE" sz="1000" kern="0">
              <a:solidFill>
                <a:srgbClr val="646466"/>
              </a:solidFill>
              <a:latin typeface="Calibri" panose="020F0502020204030204" pitchFamily="34" charset="0"/>
              <a:cs typeface="Calibri" panose="020F0502020204030204" pitchFamily="34" charset="0"/>
            </a:endParaRPr>
          </a:p>
        </p:txBody>
      </p:sp>
      <p:sp>
        <p:nvSpPr>
          <p:cNvPr id="123" name="Textfeld 122">
            <a:extLst>
              <a:ext uri="{FF2B5EF4-FFF2-40B4-BE49-F238E27FC236}">
                <a16:creationId xmlns:a16="http://schemas.microsoft.com/office/drawing/2014/main" id="{E10D9BA8-D990-1044-8BD7-71B461D9AB34}"/>
              </a:ext>
            </a:extLst>
          </p:cNvPr>
          <p:cNvSpPr txBox="1"/>
          <p:nvPr/>
        </p:nvSpPr>
        <p:spPr>
          <a:xfrm>
            <a:off x="9494326" y="2564198"/>
            <a:ext cx="2124000" cy="1795570"/>
          </a:xfrm>
          <a:prstGeom prst="rect">
            <a:avLst/>
          </a:prstGeom>
          <a:noFill/>
          <a:ln>
            <a:solidFill>
              <a:schemeClr val="bg1">
                <a:lumMod val="75000"/>
              </a:schemeClr>
            </a:solidFill>
          </a:ln>
        </p:spPr>
        <p:txBody>
          <a:bodyPr wrap="square" lIns="72000" rIns="72000" rtlCol="0" anchor="t" anchorCtr="0">
            <a:noAutofit/>
          </a:bodyPr>
          <a:lstStyle/>
          <a:p>
            <a:pPr algn="l" eaLnBrk="1" fontAlgn="auto" hangingPunct="1">
              <a:spcBef>
                <a:spcPts val="200"/>
              </a:spcBef>
              <a:spcAft>
                <a:spcPts val="0"/>
              </a:spcAft>
              <a:buClr>
                <a:srgbClr val="3963A1"/>
              </a:buClr>
              <a:defRPr/>
            </a:pPr>
            <a:r>
              <a:rPr lang="en-GB" sz="1100" b="1" dirty="0">
                <a:solidFill>
                  <a:srgbClr val="3B687F"/>
                </a:solidFill>
                <a:latin typeface="Calibri" panose="020F0502020204030204"/>
                <a:ea typeface="+mn-ea"/>
                <a:cs typeface="Calibri"/>
              </a:rPr>
              <a:t>Disposal</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en-GB" sz="1000" dirty="0">
                <a:solidFill>
                  <a:srgbClr val="646466"/>
                </a:solidFill>
                <a:latin typeface="Calibri" panose="020F0502020204030204" pitchFamily="34" charset="0"/>
                <a:cs typeface="Calibri" panose="020F0502020204030204" pitchFamily="34" charset="0"/>
              </a:rPr>
              <a:t>Support eco-friendly disposal</a:t>
            </a:r>
          </a:p>
          <a:p>
            <a:pPr marL="171450" indent="-171450" algn="l" eaLnBrk="1" fontAlgn="auto" hangingPunct="1">
              <a:spcBef>
                <a:spcPts val="200"/>
              </a:spcBef>
              <a:spcAft>
                <a:spcPts val="0"/>
              </a:spcAft>
              <a:buClr>
                <a:srgbClr val="3963A1"/>
              </a:buClr>
              <a:buFont typeface="Arial" panose="020B0604020202020204" pitchFamily="34" charset="0"/>
              <a:buChar char="•"/>
              <a:defRPr/>
            </a:pPr>
            <a:endParaRPr lang="de-DE" sz="1000" kern="0">
              <a:solidFill>
                <a:srgbClr val="646466"/>
              </a:solidFill>
              <a:latin typeface="Calibri" panose="020F0502020204030204" pitchFamily="34" charset="0"/>
              <a:cs typeface="Calibri" panose="020F0502020204030204" pitchFamily="34" charset="0"/>
            </a:endParaRPr>
          </a:p>
          <a:p>
            <a:pPr algn="l" eaLnBrk="1" fontAlgn="auto" hangingPunct="1">
              <a:spcBef>
                <a:spcPts val="200"/>
              </a:spcBef>
              <a:spcAft>
                <a:spcPts val="0"/>
              </a:spcAft>
              <a:buClr>
                <a:srgbClr val="3963A1"/>
              </a:buClr>
              <a:defRPr/>
            </a:pPr>
            <a:r>
              <a:rPr lang="en-GB" sz="1000" b="1" dirty="0">
                <a:solidFill>
                  <a:srgbClr val="3B687F"/>
                </a:solidFill>
                <a:latin typeface="Calibri" panose="020F0502020204030204"/>
                <a:cs typeface="Calibri"/>
              </a:rPr>
              <a:t>Reversing material flows (products and packaging)</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en-GB" sz="1000" dirty="0">
                <a:solidFill>
                  <a:srgbClr val="646466"/>
                </a:solidFill>
                <a:latin typeface="Calibri" panose="020F0502020204030204" pitchFamily="34" charset="0"/>
                <a:cs typeface="Calibri" panose="020F0502020204030204" pitchFamily="34" charset="0"/>
              </a:rPr>
              <a:t>Recycle materials</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en-GB" sz="1000" dirty="0">
                <a:solidFill>
                  <a:srgbClr val="646466"/>
                </a:solidFill>
                <a:latin typeface="Calibri" panose="020F0502020204030204" pitchFamily="34" charset="0"/>
                <a:cs typeface="Calibri" panose="020F0502020204030204" pitchFamily="34" charset="0"/>
              </a:rPr>
              <a:t>Reuse materials</a:t>
            </a:r>
          </a:p>
          <a:p>
            <a:pPr marL="171450" indent="-171450" algn="l" eaLnBrk="1" fontAlgn="auto" hangingPunct="1">
              <a:spcBef>
                <a:spcPts val="200"/>
              </a:spcBef>
              <a:spcAft>
                <a:spcPts val="0"/>
              </a:spcAft>
              <a:buClr>
                <a:srgbClr val="3963A1"/>
              </a:buClr>
              <a:buFont typeface="Arial" panose="020B0604020202020204" pitchFamily="34" charset="0"/>
              <a:buChar char="•"/>
              <a:defRPr/>
            </a:pPr>
            <a:endParaRPr lang="de-DE" sz="1000" kern="0">
              <a:solidFill>
                <a:srgbClr val="646466"/>
              </a:solidFill>
              <a:latin typeface="Calibri" panose="020F0502020204030204" pitchFamily="34" charset="0"/>
              <a:cs typeface="Calibri" panose="020F0502020204030204" pitchFamily="34" charset="0"/>
            </a:endParaRPr>
          </a:p>
        </p:txBody>
      </p:sp>
      <p:sp>
        <p:nvSpPr>
          <p:cNvPr id="124" name="AutoShape 11">
            <a:extLst>
              <a:ext uri="{FF2B5EF4-FFF2-40B4-BE49-F238E27FC236}">
                <a16:creationId xmlns:a16="http://schemas.microsoft.com/office/drawing/2014/main" id="{3089ECCA-6C5A-4646-96AC-DD72BFFD6592}"/>
              </a:ext>
            </a:extLst>
          </p:cNvPr>
          <p:cNvSpPr>
            <a:spLocks noChangeArrowheads="1"/>
          </p:cNvSpPr>
          <p:nvPr/>
        </p:nvSpPr>
        <p:spPr bwMode="gray">
          <a:xfrm>
            <a:off x="528051" y="2282233"/>
            <a:ext cx="2160000" cy="216000"/>
          </a:xfrm>
          <a:prstGeom prst="homePlate">
            <a:avLst>
              <a:gd name="adj" fmla="val 20219"/>
            </a:avLst>
          </a:prstGeom>
          <a:solidFill>
            <a:srgbClr val="3B687F"/>
          </a:solidFill>
          <a:ln w="12700" algn="ctr">
            <a:solidFill>
              <a:schemeClr val="bg1">
                <a:lumMod val="75000"/>
              </a:schemeClr>
            </a:solidFill>
            <a:miter lim="800000"/>
            <a:headEnd type="none" w="sm" len="sm"/>
            <a:tailEnd type="none" w="sm" len="sm"/>
          </a:ln>
        </p:spPr>
        <p:txBody>
          <a:bodyPr wrap="square" lIns="36000" tIns="36000" rIns="36000" bIns="36000" anchor="ctr"/>
          <a:lstStyle/>
          <a:p>
            <a:pPr marL="0" marR="0" lvl="0" indent="0" algn="ctr" defTabSz="914400" eaLnBrk="1" fontAlgn="auto" latinLnBrk="0" hangingPunct="1">
              <a:lnSpc>
                <a:spcPct val="106000"/>
              </a:lnSpc>
              <a:spcBef>
                <a:spcPts val="0"/>
              </a:spcBef>
              <a:spcAft>
                <a:spcPts val="0"/>
              </a:spcAft>
              <a:buClr>
                <a:srgbClr val="000000"/>
              </a:buClr>
              <a:buSzTx/>
              <a:buFontTx/>
              <a:buNone/>
              <a:tabLst/>
              <a:defRPr/>
            </a:pPr>
            <a:r>
              <a:rPr kumimoji="0" lang="en-GB" sz="1100" b="1" i="0" u="none" strike="noStrike" cap="none"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Product design</a:t>
            </a:r>
          </a:p>
        </p:txBody>
      </p:sp>
      <p:sp>
        <p:nvSpPr>
          <p:cNvPr id="125" name="AutoShape 10">
            <a:extLst>
              <a:ext uri="{FF2B5EF4-FFF2-40B4-BE49-F238E27FC236}">
                <a16:creationId xmlns:a16="http://schemas.microsoft.com/office/drawing/2014/main" id="{A0C911C0-3D56-AC40-9728-56197C2609D7}"/>
              </a:ext>
            </a:extLst>
          </p:cNvPr>
          <p:cNvSpPr>
            <a:spLocks noChangeArrowheads="1"/>
          </p:cNvSpPr>
          <p:nvPr/>
        </p:nvSpPr>
        <p:spPr bwMode="gray">
          <a:xfrm>
            <a:off x="2768532" y="2282233"/>
            <a:ext cx="2160000" cy="216000"/>
          </a:xfrm>
          <a:prstGeom prst="chevron">
            <a:avLst>
              <a:gd name="adj" fmla="val 21029"/>
            </a:avLst>
          </a:prstGeom>
          <a:solidFill>
            <a:srgbClr val="3B687F"/>
          </a:solidFill>
          <a:ln w="12700" algn="ctr">
            <a:solidFill>
              <a:schemeClr val="bg1">
                <a:lumMod val="75000"/>
              </a:schemeClr>
            </a:solidFill>
            <a:miter lim="800000"/>
            <a:headEnd type="none" w="sm" len="sm"/>
            <a:tailEnd type="none" w="sm" len="sm"/>
          </a:ln>
        </p:spPr>
        <p:txBody>
          <a:bodyPr wrap="square" lIns="36000" tIns="36000" rIns="36000" bIns="36000" anchor="ctr"/>
          <a:lstStyle/>
          <a:p>
            <a:pPr marL="0" marR="0" lvl="0" indent="0" algn="ctr" defTabSz="914400" eaLnBrk="1" fontAlgn="auto" latinLnBrk="0" hangingPunct="1">
              <a:lnSpc>
                <a:spcPct val="106000"/>
              </a:lnSpc>
              <a:spcBef>
                <a:spcPts val="0"/>
              </a:spcBef>
              <a:spcAft>
                <a:spcPts val="0"/>
              </a:spcAft>
              <a:buClr>
                <a:srgbClr val="000000"/>
              </a:buClr>
              <a:buSzTx/>
              <a:buFontTx/>
              <a:buNone/>
              <a:tabLst/>
              <a:defRPr/>
            </a:pPr>
            <a:r>
              <a:rPr kumimoji="0" lang="en-GB" sz="1100" b="1" i="0" u="none" strike="noStrike" cap="none"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Procurement</a:t>
            </a:r>
          </a:p>
        </p:txBody>
      </p:sp>
      <p:sp>
        <p:nvSpPr>
          <p:cNvPr id="126" name="AutoShape 10">
            <a:extLst>
              <a:ext uri="{FF2B5EF4-FFF2-40B4-BE49-F238E27FC236}">
                <a16:creationId xmlns:a16="http://schemas.microsoft.com/office/drawing/2014/main" id="{A2297908-79A3-5945-ABE9-A010FF24A9F0}"/>
              </a:ext>
            </a:extLst>
          </p:cNvPr>
          <p:cNvSpPr>
            <a:spLocks noChangeArrowheads="1"/>
          </p:cNvSpPr>
          <p:nvPr/>
        </p:nvSpPr>
        <p:spPr bwMode="gray">
          <a:xfrm>
            <a:off x="5010463" y="2282233"/>
            <a:ext cx="2160000" cy="216000"/>
          </a:xfrm>
          <a:prstGeom prst="chevron">
            <a:avLst>
              <a:gd name="adj" fmla="val 21029"/>
            </a:avLst>
          </a:prstGeom>
          <a:solidFill>
            <a:srgbClr val="3B687F"/>
          </a:solidFill>
          <a:ln w="12700" algn="ctr">
            <a:solidFill>
              <a:schemeClr val="bg1">
                <a:lumMod val="75000"/>
              </a:schemeClr>
            </a:solidFill>
            <a:miter lim="800000"/>
            <a:headEnd type="none" w="sm" len="sm"/>
            <a:tailEnd type="none" w="sm" len="sm"/>
          </a:ln>
        </p:spPr>
        <p:txBody>
          <a:bodyPr wrap="square" lIns="36000" tIns="36000" rIns="36000" bIns="36000" anchor="ctr"/>
          <a:lstStyle/>
          <a:p>
            <a:pPr marL="0" marR="0" lvl="0" indent="0" algn="ctr" defTabSz="914400" eaLnBrk="1" fontAlgn="auto" latinLnBrk="0" hangingPunct="1">
              <a:lnSpc>
                <a:spcPct val="106000"/>
              </a:lnSpc>
              <a:spcBef>
                <a:spcPts val="0"/>
              </a:spcBef>
              <a:spcAft>
                <a:spcPts val="0"/>
              </a:spcAft>
              <a:buClr>
                <a:srgbClr val="000000"/>
              </a:buClr>
              <a:buSzTx/>
              <a:buFontTx/>
              <a:buNone/>
              <a:tabLst/>
              <a:defRPr/>
            </a:pPr>
            <a:r>
              <a:rPr kumimoji="0" lang="en-GB" sz="1100" b="1" i="0" u="none" strike="noStrike" cap="none"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Production</a:t>
            </a:r>
          </a:p>
        </p:txBody>
      </p:sp>
      <p:sp>
        <p:nvSpPr>
          <p:cNvPr id="127" name="AutoShape 10">
            <a:extLst>
              <a:ext uri="{FF2B5EF4-FFF2-40B4-BE49-F238E27FC236}">
                <a16:creationId xmlns:a16="http://schemas.microsoft.com/office/drawing/2014/main" id="{74C60059-0F21-3F46-B46D-5F90A2539320}"/>
              </a:ext>
            </a:extLst>
          </p:cNvPr>
          <p:cNvSpPr>
            <a:spLocks noChangeArrowheads="1"/>
          </p:cNvSpPr>
          <p:nvPr/>
        </p:nvSpPr>
        <p:spPr bwMode="gray">
          <a:xfrm>
            <a:off x="7252394" y="2282233"/>
            <a:ext cx="2160000" cy="216000"/>
          </a:xfrm>
          <a:prstGeom prst="chevron">
            <a:avLst>
              <a:gd name="adj" fmla="val 21029"/>
            </a:avLst>
          </a:prstGeom>
          <a:solidFill>
            <a:srgbClr val="3B687F"/>
          </a:solidFill>
          <a:ln w="12700" algn="ctr">
            <a:solidFill>
              <a:schemeClr val="bg1">
                <a:lumMod val="75000"/>
              </a:schemeClr>
            </a:solidFill>
            <a:miter lim="800000"/>
            <a:headEnd type="none" w="sm" len="sm"/>
            <a:tailEnd type="none" w="sm" len="sm"/>
          </a:ln>
        </p:spPr>
        <p:txBody>
          <a:bodyPr wrap="square" lIns="36000" tIns="36000" rIns="36000" bIns="36000" anchor="ctr"/>
          <a:lstStyle/>
          <a:p>
            <a:pPr marL="0" marR="0" lvl="0" indent="0" algn="ctr" defTabSz="914400" eaLnBrk="1" fontAlgn="auto" latinLnBrk="0" hangingPunct="1">
              <a:lnSpc>
                <a:spcPct val="106000"/>
              </a:lnSpc>
              <a:spcBef>
                <a:spcPts val="0"/>
              </a:spcBef>
              <a:spcAft>
                <a:spcPts val="0"/>
              </a:spcAft>
              <a:buClr>
                <a:srgbClr val="000000"/>
              </a:buClr>
              <a:buSzTx/>
              <a:buFontTx/>
              <a:buNone/>
              <a:tabLst/>
              <a:defRPr/>
            </a:pPr>
            <a:r>
              <a:rPr kumimoji="0" lang="en-GB" sz="1100" b="1" i="0" u="none" strike="noStrike" cap="none"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Distribution</a:t>
            </a:r>
          </a:p>
        </p:txBody>
      </p:sp>
      <p:sp>
        <p:nvSpPr>
          <p:cNvPr id="128" name="AutoShape 10">
            <a:extLst>
              <a:ext uri="{FF2B5EF4-FFF2-40B4-BE49-F238E27FC236}">
                <a16:creationId xmlns:a16="http://schemas.microsoft.com/office/drawing/2014/main" id="{886583C0-D2F0-B644-A670-709209A95410}"/>
              </a:ext>
            </a:extLst>
          </p:cNvPr>
          <p:cNvSpPr>
            <a:spLocks noChangeArrowheads="1"/>
          </p:cNvSpPr>
          <p:nvPr/>
        </p:nvSpPr>
        <p:spPr bwMode="gray">
          <a:xfrm>
            <a:off x="9494326" y="2282233"/>
            <a:ext cx="2160000" cy="216000"/>
          </a:xfrm>
          <a:prstGeom prst="chevron">
            <a:avLst>
              <a:gd name="adj" fmla="val 21029"/>
            </a:avLst>
          </a:prstGeom>
          <a:solidFill>
            <a:srgbClr val="3B687F"/>
          </a:solidFill>
          <a:ln w="12700" algn="ctr">
            <a:solidFill>
              <a:schemeClr val="bg1">
                <a:lumMod val="75000"/>
              </a:schemeClr>
            </a:solidFill>
            <a:miter lim="800000"/>
            <a:headEnd type="none" w="sm" len="sm"/>
            <a:tailEnd type="none" w="sm" len="sm"/>
          </a:ln>
        </p:spPr>
        <p:txBody>
          <a:bodyPr wrap="square" lIns="36000" tIns="36000" rIns="36000" bIns="36000" anchor="ctr"/>
          <a:lstStyle/>
          <a:p>
            <a:pPr marL="0" marR="0" lvl="0" indent="0" algn="ctr" defTabSz="914400" eaLnBrk="1" fontAlgn="auto" latinLnBrk="0" hangingPunct="1">
              <a:lnSpc>
                <a:spcPct val="106000"/>
              </a:lnSpc>
              <a:spcBef>
                <a:spcPts val="0"/>
              </a:spcBef>
              <a:spcAft>
                <a:spcPts val="0"/>
              </a:spcAft>
              <a:buClr>
                <a:srgbClr val="000000"/>
              </a:buClr>
              <a:buSzTx/>
              <a:buFontTx/>
              <a:buNone/>
              <a:tabLst/>
              <a:defRPr/>
            </a:pPr>
            <a:r>
              <a:rPr kumimoji="0" lang="en-GB" sz="1100" b="1" i="0" u="none" strike="noStrike" cap="none"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End of life</a:t>
            </a:r>
          </a:p>
        </p:txBody>
      </p:sp>
      <p:sp>
        <p:nvSpPr>
          <p:cNvPr id="148" name="AutoShape 11">
            <a:extLst>
              <a:ext uri="{FF2B5EF4-FFF2-40B4-BE49-F238E27FC236}">
                <a16:creationId xmlns:a16="http://schemas.microsoft.com/office/drawing/2014/main" id="{1B2DC29E-525B-1E4A-91D4-91AC3F948503}"/>
              </a:ext>
            </a:extLst>
          </p:cNvPr>
          <p:cNvSpPr>
            <a:spLocks noChangeArrowheads="1"/>
          </p:cNvSpPr>
          <p:nvPr/>
        </p:nvSpPr>
        <p:spPr bwMode="gray">
          <a:xfrm>
            <a:off x="515939" y="5490635"/>
            <a:ext cx="11138388" cy="216000"/>
          </a:xfrm>
          <a:prstGeom prst="homePlate">
            <a:avLst>
              <a:gd name="adj" fmla="val 20219"/>
            </a:avLst>
          </a:prstGeom>
          <a:solidFill>
            <a:srgbClr val="3B687F"/>
          </a:solidFill>
          <a:ln w="12700" algn="ctr">
            <a:solidFill>
              <a:schemeClr val="bg1">
                <a:lumMod val="75000"/>
              </a:schemeClr>
            </a:solidFill>
            <a:miter lim="800000"/>
            <a:headEnd type="none" w="sm" len="sm"/>
            <a:tailEnd type="none" w="sm" len="sm"/>
          </a:ln>
        </p:spPr>
        <p:txBody>
          <a:bodyPr wrap="square" lIns="36000" tIns="36000" rIns="36000" bIns="36000" anchor="ctr"/>
          <a:lstStyle/>
          <a:p>
            <a:pPr marL="0" marR="0" lvl="0" indent="0" algn="ctr" defTabSz="914400" eaLnBrk="1" fontAlgn="auto" latinLnBrk="0" hangingPunct="1">
              <a:lnSpc>
                <a:spcPct val="106000"/>
              </a:lnSpc>
              <a:spcBef>
                <a:spcPts val="200"/>
              </a:spcBef>
              <a:spcAft>
                <a:spcPts val="0"/>
              </a:spcAft>
              <a:buClr>
                <a:srgbClr val="000000"/>
              </a:buClr>
              <a:buSzTx/>
              <a:buFontTx/>
              <a:buNone/>
              <a:tabLst/>
              <a:defRPr/>
            </a:pPr>
            <a:r>
              <a:rPr lang="en-GB" sz="1100" b="1" dirty="0">
                <a:solidFill>
                  <a:prstClr val="white"/>
                </a:solidFill>
                <a:latin typeface="Calibri" panose="020F0502020204030204" pitchFamily="34" charset="0"/>
                <a:ea typeface="+mn-ea"/>
                <a:cs typeface="Calibri" panose="020F0502020204030204" pitchFamily="34" charset="0"/>
              </a:rPr>
              <a:t>Cross-functional practices</a:t>
            </a:r>
          </a:p>
        </p:txBody>
      </p:sp>
      <p:sp>
        <p:nvSpPr>
          <p:cNvPr id="149" name="Textfeld 148">
            <a:extLst>
              <a:ext uri="{FF2B5EF4-FFF2-40B4-BE49-F238E27FC236}">
                <a16:creationId xmlns:a16="http://schemas.microsoft.com/office/drawing/2014/main" id="{3D80EBDE-79C2-9F4E-A3DB-FFBA1149DAD1}"/>
              </a:ext>
            </a:extLst>
          </p:cNvPr>
          <p:cNvSpPr txBox="1"/>
          <p:nvPr/>
        </p:nvSpPr>
        <p:spPr>
          <a:xfrm>
            <a:off x="528051" y="5750672"/>
            <a:ext cx="5436000" cy="598157"/>
          </a:xfrm>
          <a:prstGeom prst="rect">
            <a:avLst/>
          </a:prstGeom>
          <a:noFill/>
          <a:ln>
            <a:solidFill>
              <a:schemeClr val="bg1">
                <a:lumMod val="75000"/>
              </a:schemeClr>
            </a:solidFill>
          </a:ln>
        </p:spPr>
        <p:txBody>
          <a:bodyPr wrap="square" lIns="36000" rIns="36000" rtlCol="0" anchor="t" anchorCtr="0">
            <a:noAutofit/>
          </a:bodyPr>
          <a:lstStyle/>
          <a:p>
            <a:pPr algn="l" eaLnBrk="1" fontAlgn="auto" hangingPunct="1">
              <a:spcBef>
                <a:spcPts val="200"/>
              </a:spcBef>
              <a:spcAft>
                <a:spcPts val="0"/>
              </a:spcAft>
              <a:buClr>
                <a:srgbClr val="3963A1"/>
              </a:buClr>
              <a:defRPr/>
            </a:pPr>
            <a:r>
              <a:rPr lang="en-GB" sz="1100" b="1" dirty="0">
                <a:solidFill>
                  <a:srgbClr val="3B687F"/>
                </a:solidFill>
                <a:latin typeface="Calibri" panose="020F0502020204030204"/>
                <a:ea typeface="+mn-ea"/>
                <a:cs typeface="Calibri"/>
              </a:rPr>
              <a:t>Technology</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en-GB" sz="1000" dirty="0">
                <a:solidFill>
                  <a:srgbClr val="646466"/>
                </a:solidFill>
                <a:latin typeface="Calibri" panose="020F0502020204030204"/>
                <a:ea typeface="+mn-ea"/>
                <a:cs typeface="Calibri"/>
              </a:rPr>
              <a:t>Improve transparency across the supply chain (availability of data and analyses)</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en-GB" sz="1000" dirty="0">
                <a:solidFill>
                  <a:srgbClr val="646466"/>
                </a:solidFill>
                <a:latin typeface="Calibri" panose="020F0502020204030204" pitchFamily="34" charset="0"/>
                <a:ea typeface="+mn-ea"/>
                <a:cs typeface="Calibri" panose="020F0502020204030204" pitchFamily="34" charset="0"/>
              </a:rPr>
              <a:t>Use technology to trace the origin of materials</a:t>
            </a:r>
          </a:p>
        </p:txBody>
      </p:sp>
      <p:sp>
        <p:nvSpPr>
          <p:cNvPr id="150" name="Textfeld 149">
            <a:extLst>
              <a:ext uri="{FF2B5EF4-FFF2-40B4-BE49-F238E27FC236}">
                <a16:creationId xmlns:a16="http://schemas.microsoft.com/office/drawing/2014/main" id="{4C493D82-2644-D442-B456-6E9E217A9FFA}"/>
              </a:ext>
            </a:extLst>
          </p:cNvPr>
          <p:cNvSpPr txBox="1"/>
          <p:nvPr/>
        </p:nvSpPr>
        <p:spPr>
          <a:xfrm>
            <a:off x="6177485" y="5750672"/>
            <a:ext cx="5436000" cy="598157"/>
          </a:xfrm>
          <a:prstGeom prst="rect">
            <a:avLst/>
          </a:prstGeom>
          <a:noFill/>
          <a:ln>
            <a:solidFill>
              <a:schemeClr val="bg1">
                <a:lumMod val="75000"/>
              </a:schemeClr>
            </a:solidFill>
          </a:ln>
        </p:spPr>
        <p:txBody>
          <a:bodyPr wrap="square" lIns="36000" rIns="36000" rtlCol="0" anchor="t" anchorCtr="0">
            <a:noAutofit/>
          </a:bodyPr>
          <a:lstStyle/>
          <a:p>
            <a:pPr algn="l" eaLnBrk="1" fontAlgn="auto" hangingPunct="1">
              <a:spcBef>
                <a:spcPts val="200"/>
              </a:spcBef>
              <a:spcAft>
                <a:spcPts val="0"/>
              </a:spcAft>
              <a:buClr>
                <a:srgbClr val="3963A1"/>
              </a:buClr>
              <a:defRPr/>
            </a:pPr>
            <a:r>
              <a:rPr lang="en-GB" sz="1100" b="1" dirty="0">
                <a:solidFill>
                  <a:srgbClr val="3B687F"/>
                </a:solidFill>
                <a:latin typeface="Calibri" panose="020F0502020204030204"/>
                <a:ea typeface="+mn-ea"/>
                <a:cs typeface="Calibri"/>
              </a:rPr>
              <a:t>Labour standards</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en-GB" sz="1000" dirty="0">
                <a:solidFill>
                  <a:srgbClr val="646466"/>
                </a:solidFill>
                <a:latin typeface="Calibri" panose="020F0502020204030204"/>
                <a:ea typeface="+mn-ea"/>
                <a:cs typeface="Calibri"/>
              </a:rPr>
              <a:t>Introduce a fair wage policy and increase the workforce</a:t>
            </a:r>
          </a:p>
          <a:p>
            <a:pPr marL="171450" indent="-171450" algn="l" eaLnBrk="1" fontAlgn="auto" hangingPunct="1">
              <a:spcBef>
                <a:spcPts val="200"/>
              </a:spcBef>
              <a:spcAft>
                <a:spcPts val="0"/>
              </a:spcAft>
              <a:buClr>
                <a:srgbClr val="3963A1"/>
              </a:buClr>
              <a:buFont typeface="Arial" panose="020B0604020202020204" pitchFamily="34" charset="0"/>
              <a:buChar char="•"/>
              <a:defRPr/>
            </a:pPr>
            <a:r>
              <a:rPr lang="en-GB" sz="1000" dirty="0">
                <a:solidFill>
                  <a:srgbClr val="646466"/>
                </a:solidFill>
                <a:latin typeface="Calibri" panose="020F0502020204030204" pitchFamily="34" charset="0"/>
                <a:ea typeface="+mn-ea"/>
                <a:cs typeface="Calibri" panose="020F0502020204030204" pitchFamily="34" charset="0"/>
              </a:rPr>
              <a:t>Implement strict environmental, health and safety standards</a:t>
            </a: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endParaRPr kumimoji="0" lang="de-DE" sz="1000" b="0" i="0" u="none" strike="noStrike" kern="0" cap="none" spc="0" normalizeH="0" baseline="0" noProof="0">
              <a:ln>
                <a:noFill/>
              </a:ln>
              <a:solidFill>
                <a:srgbClr val="646466"/>
              </a:solidFill>
              <a:effectLst/>
              <a:uLnTx/>
              <a:uFillTx/>
              <a:latin typeface="Calibri" panose="020F0502020204030204" pitchFamily="34" charset="0"/>
              <a:ea typeface="+mn-ea"/>
              <a:cs typeface="Calibri" panose="020F0502020204030204" pitchFamily="34" charset="0"/>
            </a:endParaRPr>
          </a:p>
          <a:p>
            <a:pPr marL="171450" marR="0" lvl="0" indent="-171450" algn="l" defTabSz="914400" eaLnBrk="1" fontAlgn="auto" latinLnBrk="0" hangingPunct="1">
              <a:lnSpc>
                <a:spcPct val="100000"/>
              </a:lnSpc>
              <a:spcBef>
                <a:spcPts val="200"/>
              </a:spcBef>
              <a:spcAft>
                <a:spcPts val="0"/>
              </a:spcAft>
              <a:buClr>
                <a:srgbClr val="3963A1"/>
              </a:buClr>
              <a:buSzTx/>
              <a:buFont typeface="Wingdings" panose="05000000000000000000" pitchFamily="2" charset="2"/>
              <a:buChar char="§"/>
              <a:tabLst/>
              <a:defRPr/>
            </a:pPr>
            <a:endParaRPr kumimoji="0" lang="de-DE" sz="1000" b="0" i="0" u="none" strike="noStrike" kern="0" cap="none" spc="0" normalizeH="0" baseline="0" noProof="0">
              <a:ln>
                <a:noFill/>
              </a:ln>
              <a:solidFill>
                <a:srgbClr val="646466"/>
              </a:solidFill>
              <a:effectLst/>
              <a:uLnTx/>
              <a:uFillTx/>
              <a:latin typeface="Calibri" panose="020F0502020204030204" pitchFamily="34" charset="0"/>
              <a:ea typeface="+mn-ea"/>
              <a:cs typeface="Calibri" panose="020F0502020204030204" pitchFamily="34" charset="0"/>
            </a:endParaRPr>
          </a:p>
        </p:txBody>
      </p:sp>
      <p:sp>
        <p:nvSpPr>
          <p:cNvPr id="153" name="Textfeld 152">
            <a:extLst>
              <a:ext uri="{FF2B5EF4-FFF2-40B4-BE49-F238E27FC236}">
                <a16:creationId xmlns:a16="http://schemas.microsoft.com/office/drawing/2014/main" id="{C6EC30FA-5FEF-7540-A356-328203C9235E}"/>
              </a:ext>
            </a:extLst>
          </p:cNvPr>
          <p:cNvSpPr txBox="1"/>
          <p:nvPr/>
        </p:nvSpPr>
        <p:spPr>
          <a:xfrm>
            <a:off x="5009013" y="4458089"/>
            <a:ext cx="3270342" cy="942917"/>
          </a:xfrm>
          <a:prstGeom prst="rect">
            <a:avLst/>
          </a:prstGeom>
          <a:noFill/>
          <a:ln>
            <a:solidFill>
              <a:schemeClr val="bg1">
                <a:lumMod val="75000"/>
              </a:schemeClr>
            </a:solidFill>
          </a:ln>
        </p:spPr>
        <p:txBody>
          <a:bodyPr wrap="square" lIns="72000" rIns="72000" rtlCol="0" anchor="t" anchorCtr="0">
            <a:noAutofit/>
          </a:bodyPr>
          <a:lstStyle/>
          <a:p>
            <a:pPr algn="l" eaLnBrk="1" fontAlgn="auto" hangingPunct="1">
              <a:spcBef>
                <a:spcPts val="200"/>
              </a:spcBef>
              <a:spcAft>
                <a:spcPts val="0"/>
              </a:spcAft>
              <a:buClr>
                <a:srgbClr val="3963A1"/>
              </a:buClr>
              <a:defRPr/>
            </a:pPr>
            <a:r>
              <a:rPr lang="en-GB" sz="1100" b="1" dirty="0">
                <a:solidFill>
                  <a:srgbClr val="3B687F"/>
                </a:solidFill>
                <a:latin typeface="Calibri" panose="020F0502020204030204"/>
                <a:ea typeface="+mn-ea"/>
                <a:cs typeface="Calibri"/>
              </a:rPr>
              <a:t>Logistics network and warehouses</a:t>
            </a: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r>
              <a:rPr lang="en-GB" sz="1000" dirty="0">
                <a:solidFill>
                  <a:srgbClr val="646466"/>
                </a:solidFill>
                <a:latin typeface="Calibri" panose="020F0502020204030204" pitchFamily="34" charset="0"/>
                <a:cs typeface="Calibri" panose="020F0502020204030204" pitchFamily="34" charset="0"/>
              </a:rPr>
              <a:t>Consider establishing a decentralised logistics network</a:t>
            </a: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r>
              <a:rPr lang="en-GB" sz="1000" dirty="0">
                <a:solidFill>
                  <a:srgbClr val="646466"/>
                </a:solidFill>
                <a:latin typeface="Calibri" panose="020F0502020204030204" pitchFamily="34" charset="0"/>
                <a:cs typeface="Calibri" panose="020F0502020204030204" pitchFamily="34" charset="0"/>
              </a:rPr>
              <a:t>Use eco-friendly smart buildings</a:t>
            </a: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r>
              <a:rPr lang="en-GB" sz="1000" dirty="0">
                <a:solidFill>
                  <a:srgbClr val="646466"/>
                </a:solidFill>
                <a:latin typeface="Calibri" panose="020F0502020204030204" pitchFamily="34" charset="0"/>
                <a:cs typeface="Calibri" panose="020F0502020204030204" pitchFamily="34" charset="0"/>
              </a:rPr>
              <a:t>Shared use of infrastructure and transport</a:t>
            </a:r>
          </a:p>
        </p:txBody>
      </p:sp>
      <p:sp>
        <p:nvSpPr>
          <p:cNvPr id="157" name="Textfeld 156">
            <a:extLst>
              <a:ext uri="{FF2B5EF4-FFF2-40B4-BE49-F238E27FC236}">
                <a16:creationId xmlns:a16="http://schemas.microsoft.com/office/drawing/2014/main" id="{12FA18DE-2B8B-2843-9513-F7A7773F11A6}"/>
              </a:ext>
            </a:extLst>
          </p:cNvPr>
          <p:cNvSpPr txBox="1"/>
          <p:nvPr/>
        </p:nvSpPr>
        <p:spPr>
          <a:xfrm>
            <a:off x="8343143" y="4458089"/>
            <a:ext cx="3270342" cy="942917"/>
          </a:xfrm>
          <a:prstGeom prst="rect">
            <a:avLst/>
          </a:prstGeom>
          <a:noFill/>
          <a:ln>
            <a:solidFill>
              <a:schemeClr val="bg1">
                <a:lumMod val="75000"/>
              </a:schemeClr>
            </a:solidFill>
          </a:ln>
        </p:spPr>
        <p:txBody>
          <a:bodyPr wrap="square" lIns="72000" rIns="72000" rtlCol="0" anchor="t" anchorCtr="0">
            <a:noAutofit/>
          </a:bodyPr>
          <a:lstStyle/>
          <a:p>
            <a:pPr algn="l" eaLnBrk="1" fontAlgn="auto" hangingPunct="1">
              <a:spcBef>
                <a:spcPts val="200"/>
              </a:spcBef>
              <a:spcAft>
                <a:spcPts val="0"/>
              </a:spcAft>
              <a:buClr>
                <a:srgbClr val="3963A1"/>
              </a:buClr>
              <a:defRPr/>
            </a:pPr>
            <a:r>
              <a:rPr lang="en-GB" sz="1100" b="1" dirty="0">
                <a:solidFill>
                  <a:srgbClr val="526E7F"/>
                </a:solidFill>
                <a:latin typeface="Calibri" panose="020F0502020204030204"/>
                <a:ea typeface="+mn-ea"/>
                <a:cs typeface="Calibri"/>
              </a:rPr>
              <a:t>Transport planning and execution</a:t>
            </a: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r>
              <a:rPr lang="en-GB" sz="1000" dirty="0">
                <a:solidFill>
                  <a:srgbClr val="646466"/>
                </a:solidFill>
                <a:latin typeface="Calibri" panose="020F0502020204030204" pitchFamily="34" charset="0"/>
                <a:cs typeface="Calibri" panose="020F0502020204030204" pitchFamily="34" charset="0"/>
              </a:rPr>
              <a:t>Increase vehicle use and capacities</a:t>
            </a: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r>
              <a:rPr lang="en-GB" sz="1000" dirty="0">
                <a:solidFill>
                  <a:srgbClr val="646466"/>
                </a:solidFill>
                <a:latin typeface="Calibri" panose="020F0502020204030204" pitchFamily="34" charset="0"/>
                <a:cs typeface="Calibri" panose="020F0502020204030204" pitchFamily="34" charset="0"/>
              </a:rPr>
              <a:t>Shorten transport routes</a:t>
            </a: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r>
              <a:rPr lang="en-GB" sz="1000" dirty="0">
                <a:solidFill>
                  <a:srgbClr val="646466"/>
                </a:solidFill>
                <a:latin typeface="Calibri" panose="020F0502020204030204" pitchFamily="34" charset="0"/>
                <a:cs typeface="Calibri" panose="020F0502020204030204" pitchFamily="34" charset="0"/>
              </a:rPr>
              <a:t>Use more sustainable (intermodal) modes of transport</a:t>
            </a:r>
          </a:p>
          <a:p>
            <a:pPr marL="171450" marR="0" lvl="0" indent="-171450" algn="l" defTabSz="914400" eaLnBrk="1" fontAlgn="auto" latinLnBrk="0" hangingPunct="1">
              <a:lnSpc>
                <a:spcPct val="100000"/>
              </a:lnSpc>
              <a:spcBef>
                <a:spcPts val="200"/>
              </a:spcBef>
              <a:spcAft>
                <a:spcPts val="0"/>
              </a:spcAft>
              <a:buClr>
                <a:srgbClr val="3963A1"/>
              </a:buClr>
              <a:buSzTx/>
              <a:buFont typeface="Arial" panose="020B0604020202020204" pitchFamily="34" charset="0"/>
              <a:buChar char="•"/>
              <a:tabLst/>
              <a:defRPr/>
            </a:pPr>
            <a:r>
              <a:rPr lang="en-GB" sz="1000" dirty="0">
                <a:solidFill>
                  <a:srgbClr val="646466"/>
                </a:solidFill>
                <a:latin typeface="Calibri" panose="020F0502020204030204" pitchFamily="34" charset="0"/>
                <a:cs typeface="Calibri" panose="020F0502020204030204" pitchFamily="34" charset="0"/>
              </a:rPr>
              <a:t>Shorten the supply chain</a:t>
            </a:r>
          </a:p>
        </p:txBody>
      </p:sp>
      <p:sp>
        <p:nvSpPr>
          <p:cNvPr id="35" name="Textfeld 34">
            <a:extLst>
              <a:ext uri="{FF2B5EF4-FFF2-40B4-BE49-F238E27FC236}">
                <a16:creationId xmlns:a16="http://schemas.microsoft.com/office/drawing/2014/main" id="{C9EF7BFB-FA3A-594D-99C4-187B2100FCF3}"/>
              </a:ext>
            </a:extLst>
          </p:cNvPr>
          <p:cNvSpPr txBox="1"/>
          <p:nvPr/>
        </p:nvSpPr>
        <p:spPr>
          <a:xfrm>
            <a:off x="528051" y="2250550"/>
            <a:ext cx="256802" cy="261610"/>
          </a:xfrm>
          <a:prstGeom prst="rect">
            <a:avLst/>
          </a:prstGeom>
          <a:noFill/>
        </p:spPr>
        <p:txBody>
          <a:bodyPr wrap="none" rtlCol="0" anchor="ctr">
            <a:spAutoFit/>
          </a:bodyPr>
          <a:lstStyle/>
          <a:p>
            <a:pPr algn="l" eaLnBrk="1" fontAlgn="auto" hangingPunct="1">
              <a:spcBef>
                <a:spcPts val="0"/>
              </a:spcBef>
              <a:spcAft>
                <a:spcPts val="0"/>
              </a:spcAft>
            </a:pPr>
            <a:r>
              <a:rPr lang="en-GB" sz="1100" b="1" dirty="0">
                <a:solidFill>
                  <a:prstClr val="white"/>
                </a:solidFill>
                <a:latin typeface="Calibri" panose="020F0502020204030204" pitchFamily="34" charset="0"/>
                <a:ea typeface="+mn-ea"/>
                <a:cs typeface="Calibri" panose="020F0502020204030204" pitchFamily="34" charset="0"/>
              </a:rPr>
              <a:t>1</a:t>
            </a:r>
          </a:p>
        </p:txBody>
      </p:sp>
      <p:sp>
        <p:nvSpPr>
          <p:cNvPr id="36" name="Textfeld 35">
            <a:extLst>
              <a:ext uri="{FF2B5EF4-FFF2-40B4-BE49-F238E27FC236}">
                <a16:creationId xmlns:a16="http://schemas.microsoft.com/office/drawing/2014/main" id="{C3268E74-E930-C549-B607-91D3F9111369}"/>
              </a:ext>
            </a:extLst>
          </p:cNvPr>
          <p:cNvSpPr txBox="1"/>
          <p:nvPr/>
        </p:nvSpPr>
        <p:spPr>
          <a:xfrm>
            <a:off x="2808717" y="2250550"/>
            <a:ext cx="256802" cy="261610"/>
          </a:xfrm>
          <a:prstGeom prst="rect">
            <a:avLst/>
          </a:prstGeom>
          <a:noFill/>
        </p:spPr>
        <p:txBody>
          <a:bodyPr wrap="none" rtlCol="0" anchor="ctr">
            <a:spAutoFit/>
          </a:bodyPr>
          <a:lstStyle/>
          <a:p>
            <a:pPr algn="l" eaLnBrk="1" fontAlgn="auto" hangingPunct="1">
              <a:spcBef>
                <a:spcPts val="0"/>
              </a:spcBef>
              <a:spcAft>
                <a:spcPts val="0"/>
              </a:spcAft>
            </a:pPr>
            <a:r>
              <a:rPr lang="en-GB" sz="1100" b="1" dirty="0">
                <a:solidFill>
                  <a:prstClr val="white"/>
                </a:solidFill>
                <a:latin typeface="Calibri" panose="020F0502020204030204" pitchFamily="34" charset="0"/>
                <a:ea typeface="+mn-ea"/>
                <a:cs typeface="Calibri" panose="020F0502020204030204" pitchFamily="34" charset="0"/>
              </a:rPr>
              <a:t>2</a:t>
            </a:r>
          </a:p>
        </p:txBody>
      </p:sp>
      <p:sp>
        <p:nvSpPr>
          <p:cNvPr id="37" name="Textfeld 36">
            <a:extLst>
              <a:ext uri="{FF2B5EF4-FFF2-40B4-BE49-F238E27FC236}">
                <a16:creationId xmlns:a16="http://schemas.microsoft.com/office/drawing/2014/main" id="{8ECD9E05-DDAD-A643-9C03-DAC20CF07B68}"/>
              </a:ext>
            </a:extLst>
          </p:cNvPr>
          <p:cNvSpPr txBox="1"/>
          <p:nvPr/>
        </p:nvSpPr>
        <p:spPr>
          <a:xfrm>
            <a:off x="5089383" y="2250550"/>
            <a:ext cx="256802" cy="261610"/>
          </a:xfrm>
          <a:prstGeom prst="rect">
            <a:avLst/>
          </a:prstGeom>
          <a:noFill/>
        </p:spPr>
        <p:txBody>
          <a:bodyPr wrap="none" rtlCol="0" anchor="ctr">
            <a:spAutoFit/>
          </a:bodyPr>
          <a:lstStyle/>
          <a:p>
            <a:pPr algn="l" eaLnBrk="1" fontAlgn="auto" hangingPunct="1">
              <a:spcBef>
                <a:spcPts val="0"/>
              </a:spcBef>
              <a:spcAft>
                <a:spcPts val="0"/>
              </a:spcAft>
            </a:pPr>
            <a:r>
              <a:rPr lang="en-GB" sz="1100" b="1" dirty="0">
                <a:solidFill>
                  <a:prstClr val="white"/>
                </a:solidFill>
                <a:latin typeface="Calibri" panose="020F0502020204030204" pitchFamily="34" charset="0"/>
                <a:ea typeface="+mn-ea"/>
                <a:cs typeface="Calibri" panose="020F0502020204030204" pitchFamily="34" charset="0"/>
              </a:rPr>
              <a:t>3</a:t>
            </a:r>
          </a:p>
        </p:txBody>
      </p:sp>
      <p:sp>
        <p:nvSpPr>
          <p:cNvPr id="38" name="Textfeld 37">
            <a:extLst>
              <a:ext uri="{FF2B5EF4-FFF2-40B4-BE49-F238E27FC236}">
                <a16:creationId xmlns:a16="http://schemas.microsoft.com/office/drawing/2014/main" id="{7A654C81-5833-654E-9473-80472274C751}"/>
              </a:ext>
            </a:extLst>
          </p:cNvPr>
          <p:cNvSpPr txBox="1"/>
          <p:nvPr/>
        </p:nvSpPr>
        <p:spPr>
          <a:xfrm>
            <a:off x="7370049" y="2250550"/>
            <a:ext cx="256802" cy="261610"/>
          </a:xfrm>
          <a:prstGeom prst="rect">
            <a:avLst/>
          </a:prstGeom>
          <a:noFill/>
        </p:spPr>
        <p:txBody>
          <a:bodyPr wrap="none" rtlCol="0" anchor="ctr">
            <a:spAutoFit/>
          </a:bodyPr>
          <a:lstStyle/>
          <a:p>
            <a:pPr algn="l" eaLnBrk="1" fontAlgn="auto" hangingPunct="1">
              <a:spcBef>
                <a:spcPts val="0"/>
              </a:spcBef>
              <a:spcAft>
                <a:spcPts val="0"/>
              </a:spcAft>
            </a:pPr>
            <a:r>
              <a:rPr lang="en-GB" sz="1100" b="1" dirty="0">
                <a:solidFill>
                  <a:prstClr val="white"/>
                </a:solidFill>
                <a:latin typeface="Calibri" panose="020F0502020204030204" pitchFamily="34" charset="0"/>
                <a:ea typeface="+mn-ea"/>
                <a:cs typeface="Calibri" panose="020F0502020204030204" pitchFamily="34" charset="0"/>
              </a:rPr>
              <a:t>4</a:t>
            </a:r>
          </a:p>
        </p:txBody>
      </p:sp>
      <p:sp>
        <p:nvSpPr>
          <p:cNvPr id="39" name="Textfeld 38">
            <a:extLst>
              <a:ext uri="{FF2B5EF4-FFF2-40B4-BE49-F238E27FC236}">
                <a16:creationId xmlns:a16="http://schemas.microsoft.com/office/drawing/2014/main" id="{657CF586-990B-814D-AB18-A16D4E724B20}"/>
              </a:ext>
            </a:extLst>
          </p:cNvPr>
          <p:cNvSpPr txBox="1"/>
          <p:nvPr/>
        </p:nvSpPr>
        <p:spPr>
          <a:xfrm>
            <a:off x="9606197" y="2250550"/>
            <a:ext cx="256802" cy="261610"/>
          </a:xfrm>
          <a:prstGeom prst="rect">
            <a:avLst/>
          </a:prstGeom>
          <a:noFill/>
        </p:spPr>
        <p:txBody>
          <a:bodyPr wrap="none" rtlCol="0" anchor="ctr">
            <a:spAutoFit/>
          </a:bodyPr>
          <a:lstStyle/>
          <a:p>
            <a:pPr algn="l" eaLnBrk="1" fontAlgn="auto" hangingPunct="1">
              <a:spcBef>
                <a:spcPts val="0"/>
              </a:spcBef>
              <a:spcAft>
                <a:spcPts val="0"/>
              </a:spcAft>
            </a:pPr>
            <a:r>
              <a:rPr lang="en-GB" sz="1100" b="1" dirty="0">
                <a:solidFill>
                  <a:prstClr val="white"/>
                </a:solidFill>
                <a:latin typeface="Calibri" panose="020F0502020204030204" pitchFamily="34" charset="0"/>
                <a:ea typeface="+mn-ea"/>
                <a:cs typeface="Calibri" panose="020F0502020204030204" pitchFamily="34" charset="0"/>
              </a:rPr>
              <a:t>5</a:t>
            </a:r>
          </a:p>
        </p:txBody>
      </p:sp>
      <p:sp>
        <p:nvSpPr>
          <p:cNvPr id="28" name="Datumsplatzhalter 5">
            <a:extLst>
              <a:ext uri="{FF2B5EF4-FFF2-40B4-BE49-F238E27FC236}">
                <a16:creationId xmlns:a16="http://schemas.microsoft.com/office/drawing/2014/main" id="{2982A8E1-4D2A-4C41-9F19-9B4935B3BA48}"/>
              </a:ext>
            </a:extLst>
          </p:cNvPr>
          <p:cNvSpPr>
            <a:spLocks noGrp="1"/>
          </p:cNvSpPr>
          <p:nvPr>
            <p:ph type="dt" sz="half" idx="12"/>
          </p:nvPr>
        </p:nvSpPr>
        <p:spPr>
          <a:xfrm>
            <a:off x="431800" y="223838"/>
            <a:ext cx="8604000"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2212313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The business case for sustainable procurement – sharing experience</a:t>
            </a:r>
          </a:p>
        </p:txBody>
      </p:sp>
      <p:sp>
        <p:nvSpPr>
          <p:cNvPr id="11" name="Rechteck 10">
            <a:extLst>
              <a:ext uri="{FF2B5EF4-FFF2-40B4-BE49-F238E27FC236}">
                <a16:creationId xmlns:a16="http://schemas.microsoft.com/office/drawing/2014/main" id="{E05F5E0A-A424-4A40-8DDD-BDB868C038CE}"/>
              </a:ext>
            </a:extLst>
          </p:cNvPr>
          <p:cNvSpPr/>
          <p:nvPr/>
        </p:nvSpPr>
        <p:spPr bwMode="auto">
          <a:xfrm>
            <a:off x="442913" y="1628775"/>
            <a:ext cx="1745810" cy="4716463"/>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pic>
        <p:nvPicPr>
          <p:cNvPr id="19" name="Grafik 18" descr="Fragezeichen mit einfarbiger Füllung">
            <a:extLst>
              <a:ext uri="{FF2B5EF4-FFF2-40B4-BE49-F238E27FC236}">
                <a16:creationId xmlns:a16="http://schemas.microsoft.com/office/drawing/2014/main" id="{8475B697-7190-774F-A03B-FF99B59A19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21017" y="2985725"/>
            <a:ext cx="2002563" cy="2002563"/>
          </a:xfrm>
          <a:prstGeom prst="rect">
            <a:avLst/>
          </a:prstGeom>
        </p:spPr>
      </p:pic>
      <p:sp>
        <p:nvSpPr>
          <p:cNvPr id="13" name="Fußzeilenplatzhalter 3">
            <a:extLst>
              <a:ext uri="{FF2B5EF4-FFF2-40B4-BE49-F238E27FC236}">
                <a16:creationId xmlns:a16="http://schemas.microsoft.com/office/drawing/2014/main" id="{E0F3EA93-62B0-F346-B6E1-28B838416596}"/>
              </a:ext>
            </a:extLst>
          </p:cNvPr>
          <p:cNvSpPr txBox="1">
            <a:spLocks/>
          </p:cNvSpPr>
          <p:nvPr/>
        </p:nvSpPr>
        <p:spPr bwMode="auto">
          <a:xfrm>
            <a:off x="431801" y="6477000"/>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en-GB" dirty="0"/>
              <a:t>Source: EcoVadis/NYU (2019) </a:t>
            </a:r>
          </a:p>
        </p:txBody>
      </p:sp>
      <p:sp>
        <p:nvSpPr>
          <p:cNvPr id="14" name="Rechteck 13">
            <a:extLst>
              <a:ext uri="{FF2B5EF4-FFF2-40B4-BE49-F238E27FC236}">
                <a16:creationId xmlns:a16="http://schemas.microsoft.com/office/drawing/2014/main" id="{C1AFEDC0-D3F6-EF4B-86FA-AB1B755D6E9C}"/>
              </a:ext>
            </a:extLst>
          </p:cNvPr>
          <p:cNvSpPr/>
          <p:nvPr/>
        </p:nvSpPr>
        <p:spPr bwMode="auto">
          <a:xfrm>
            <a:off x="2365746" y="1628775"/>
            <a:ext cx="9491291" cy="4716463"/>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4500000" bIns="45720" numCol="1" rtlCol="0" anchor="ctr" anchorCtr="0" compatLnSpc="1">
            <a:prstTxWarp prst="textNoShape">
              <a:avLst/>
            </a:prstTxWarp>
          </a:bodyPr>
          <a:lstStyle/>
          <a:p>
            <a:pPr marL="514350" indent="-514350" algn="l">
              <a:spcBef>
                <a:spcPts val="1200"/>
              </a:spcBef>
              <a:spcAft>
                <a:spcPts val="1200"/>
              </a:spcAft>
              <a:buFont typeface="+mj-lt"/>
              <a:buAutoNum type="arabicPeriod"/>
            </a:pPr>
            <a:r>
              <a:rPr lang="en-GB" sz="2200" dirty="0">
                <a:solidFill>
                  <a:srgbClr val="3B687F"/>
                </a:solidFill>
              </a:rPr>
              <a:t>Which advantages can you expect </a:t>
            </a:r>
            <a:br>
              <a:rPr lang="en-GB" sz="2200" dirty="0">
                <a:solidFill>
                  <a:srgbClr val="3B687F"/>
                </a:solidFill>
              </a:rPr>
            </a:br>
            <a:r>
              <a:rPr lang="en-GB" sz="2200" dirty="0">
                <a:solidFill>
                  <a:srgbClr val="3B687F"/>
                </a:solidFill>
              </a:rPr>
              <a:t>from sustainable procurement?</a:t>
            </a:r>
          </a:p>
          <a:p>
            <a:pPr marL="514350" indent="-514350" algn="l">
              <a:spcBef>
                <a:spcPts val="1200"/>
              </a:spcBef>
              <a:spcAft>
                <a:spcPts val="1200"/>
              </a:spcAft>
              <a:buFont typeface="+mj-lt"/>
              <a:buAutoNum type="arabicPeriod"/>
            </a:pPr>
            <a:r>
              <a:rPr lang="en-GB" sz="2200" dirty="0">
                <a:solidFill>
                  <a:srgbClr val="3B687F"/>
                </a:solidFill>
              </a:rPr>
              <a:t>What is the business case </a:t>
            </a:r>
            <a:br>
              <a:rPr lang="en-GB" sz="2200" dirty="0">
                <a:solidFill>
                  <a:srgbClr val="3B687F"/>
                </a:solidFill>
              </a:rPr>
            </a:br>
            <a:r>
              <a:rPr lang="en-GB" sz="2200" dirty="0">
                <a:solidFill>
                  <a:srgbClr val="3B687F"/>
                </a:solidFill>
              </a:rPr>
              <a:t>for sustainability in procurement?</a:t>
            </a:r>
          </a:p>
        </p:txBody>
      </p:sp>
      <p:sp>
        <p:nvSpPr>
          <p:cNvPr id="15" name="Textfeld 14">
            <a:extLst>
              <a:ext uri="{FF2B5EF4-FFF2-40B4-BE49-F238E27FC236}">
                <a16:creationId xmlns:a16="http://schemas.microsoft.com/office/drawing/2014/main" id="{BDBE5AC3-2EDC-F048-9BE6-634C532C9355}"/>
              </a:ext>
            </a:extLst>
          </p:cNvPr>
          <p:cNvSpPr txBox="1"/>
          <p:nvPr/>
        </p:nvSpPr>
        <p:spPr>
          <a:xfrm>
            <a:off x="7433291" y="2024357"/>
            <a:ext cx="4092056" cy="276999"/>
          </a:xfrm>
          <a:prstGeom prst="rect">
            <a:avLst/>
          </a:prstGeom>
          <a:noFill/>
        </p:spPr>
        <p:txBody>
          <a:bodyPr wrap="square" rtlCol="0">
            <a:spAutoFit/>
          </a:bodyPr>
          <a:lstStyle/>
          <a:p>
            <a:pPr algn="ctr"/>
            <a:r>
              <a:rPr lang="en-GB" sz="1200" b="1" dirty="0">
                <a:solidFill>
                  <a:srgbClr val="526E7F"/>
                </a:solidFill>
              </a:rPr>
              <a:t>The advantages to sustainable procurement for companies</a:t>
            </a:r>
          </a:p>
        </p:txBody>
      </p:sp>
      <p:graphicFrame>
        <p:nvGraphicFramePr>
          <p:cNvPr id="3" name="Diagramm 2">
            <a:extLst>
              <a:ext uri="{FF2B5EF4-FFF2-40B4-BE49-F238E27FC236}">
                <a16:creationId xmlns:a16="http://schemas.microsoft.com/office/drawing/2014/main" id="{06A45C31-C7B4-4F4F-84ED-90B89057C190}"/>
              </a:ext>
            </a:extLst>
          </p:cNvPr>
          <p:cNvGraphicFramePr/>
          <p:nvPr>
            <p:extLst>
              <p:ext uri="{D42A27DB-BD31-4B8C-83A1-F6EECF244321}">
                <p14:modId xmlns:p14="http://schemas.microsoft.com/office/powerpoint/2010/main" val="2630726961"/>
              </p:ext>
            </p:extLst>
          </p:nvPr>
        </p:nvGraphicFramePr>
        <p:xfrm>
          <a:off x="7433291" y="2408596"/>
          <a:ext cx="4465912" cy="3420847"/>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hteck 9">
            <a:extLst>
              <a:ext uri="{FF2B5EF4-FFF2-40B4-BE49-F238E27FC236}">
                <a16:creationId xmlns:a16="http://schemas.microsoft.com/office/drawing/2014/main" id="{078B870B-6026-B144-BA3D-5B06F03567C2}"/>
              </a:ext>
            </a:extLst>
          </p:cNvPr>
          <p:cNvSpPr/>
          <p:nvPr/>
        </p:nvSpPr>
        <p:spPr bwMode="auto">
          <a:xfrm>
            <a:off x="7357730" y="2647387"/>
            <a:ext cx="2121589" cy="29432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1200"/>
              </a:spcBef>
              <a:spcAft>
                <a:spcPct val="0"/>
              </a:spcAft>
              <a:buClrTx/>
              <a:buSzTx/>
              <a:buFontTx/>
              <a:buNone/>
              <a:tabLst/>
            </a:pPr>
            <a:r>
              <a:rPr kumimoji="0" lang="en-GB" sz="1000" b="0" i="0" u="none" strike="noStrike" cap="none" normalizeH="0" baseline="0" dirty="0">
                <a:ln>
                  <a:noFill/>
                </a:ln>
                <a:solidFill>
                  <a:srgbClr val="595959"/>
                </a:solidFill>
                <a:effectLst/>
                <a:latin typeface="Arial" charset="0"/>
                <a:ea typeface="ＭＳ Ｐゴシック" charset="-128"/>
              </a:rPr>
              <a:t>Cost savings</a:t>
            </a:r>
          </a:p>
          <a:p>
            <a:pPr>
              <a:spcBef>
                <a:spcPts val="1200"/>
              </a:spcBef>
            </a:pPr>
            <a:r>
              <a:rPr lang="en-GB" sz="1000" dirty="0">
                <a:solidFill>
                  <a:srgbClr val="595959"/>
                </a:solidFill>
              </a:rPr>
              <a:t>Reducing risk</a:t>
            </a:r>
          </a:p>
          <a:p>
            <a:pPr>
              <a:spcBef>
                <a:spcPts val="1200"/>
              </a:spcBef>
            </a:pPr>
            <a:r>
              <a:rPr lang="en-GB" sz="1000" dirty="0">
                <a:solidFill>
                  <a:srgbClr val="595959"/>
                </a:solidFill>
              </a:rPr>
              <a:t>Higher revenues due to an improved reputation</a:t>
            </a:r>
          </a:p>
          <a:p>
            <a:pPr>
              <a:spcBef>
                <a:spcPts val="1200"/>
              </a:spcBef>
            </a:pPr>
            <a:r>
              <a:rPr lang="en-GB" sz="1000" dirty="0">
                <a:solidFill>
                  <a:srgbClr val="595959"/>
                </a:solidFill>
              </a:rPr>
              <a:t>New innovative and sustainable products and services</a:t>
            </a:r>
          </a:p>
          <a:p>
            <a:pPr>
              <a:spcBef>
                <a:spcPts val="1200"/>
              </a:spcBef>
            </a:pPr>
            <a:r>
              <a:rPr lang="en-GB" sz="1000" dirty="0">
                <a:solidFill>
                  <a:srgbClr val="595959"/>
                </a:solidFill>
              </a:rPr>
              <a:t>Reliable supplier relations, increased quality and savings </a:t>
            </a:r>
          </a:p>
          <a:p>
            <a:pPr>
              <a:spcBef>
                <a:spcPts val="1200"/>
              </a:spcBef>
            </a:pPr>
            <a:r>
              <a:rPr lang="en-GB" sz="1000" dirty="0">
                <a:solidFill>
                  <a:srgbClr val="595959"/>
                </a:solidFill>
              </a:rPr>
              <a:t>Increased employee loyalty and talent acquisition</a:t>
            </a:r>
          </a:p>
          <a:p>
            <a:pPr>
              <a:spcBef>
                <a:spcPts val="1200"/>
              </a:spcBef>
            </a:pPr>
            <a:r>
              <a:rPr lang="en-GB" sz="1000" dirty="0">
                <a:solidFill>
                  <a:srgbClr val="595959"/>
                </a:solidFill>
              </a:rPr>
              <a:t>Improved ranking according to sustainable finance indices</a:t>
            </a:r>
          </a:p>
        </p:txBody>
      </p:sp>
      <p:sp>
        <p:nvSpPr>
          <p:cNvPr id="18" name="Rechteck 17">
            <a:extLst>
              <a:ext uri="{FF2B5EF4-FFF2-40B4-BE49-F238E27FC236}">
                <a16:creationId xmlns:a16="http://schemas.microsoft.com/office/drawing/2014/main" id="{BA34B583-F8ED-7644-BAB8-C772FC346808}"/>
              </a:ext>
            </a:extLst>
          </p:cNvPr>
          <p:cNvSpPr/>
          <p:nvPr/>
        </p:nvSpPr>
        <p:spPr>
          <a:xfrm>
            <a:off x="7412019" y="1703415"/>
            <a:ext cx="4337068" cy="4550240"/>
          </a:xfrm>
          <a:prstGeom prst="rect">
            <a:avLst/>
          </a:prstGeom>
          <a:noFill/>
          <a:ln w="12700" cap="flat" cmpd="sng" algn="ctr">
            <a:solidFill>
              <a:srgbClr val="3B687F"/>
            </a:solidFill>
            <a:prstDash val="solid"/>
            <a:miter lim="800000"/>
          </a:ln>
          <a:effectLst/>
        </p:spPr>
        <p:txBody>
          <a:bodyPr rtlCol="0" anchor="ctr"/>
          <a:lstStyle/>
          <a:p>
            <a:pPr marL="0" marR="0" lvl="0" indent="0" algn="ctr" defTabSz="1007887"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a:ln>
                <a:noFill/>
              </a:ln>
              <a:solidFill>
                <a:srgbClr val="FFFFFF"/>
              </a:solidFill>
              <a:effectLst/>
              <a:uLnTx/>
              <a:uFillTx/>
              <a:latin typeface="Arial" panose="020B0604020202020204"/>
              <a:ea typeface="+mn-ea"/>
              <a:cs typeface="+mn-cs"/>
            </a:endParaRPr>
          </a:p>
        </p:txBody>
      </p:sp>
      <p:sp>
        <p:nvSpPr>
          <p:cNvPr id="20" name="Textfeld 19">
            <a:extLst>
              <a:ext uri="{FF2B5EF4-FFF2-40B4-BE49-F238E27FC236}">
                <a16:creationId xmlns:a16="http://schemas.microsoft.com/office/drawing/2014/main" id="{6ED431C0-859B-DC45-8969-68F90CEC8C3A}"/>
              </a:ext>
            </a:extLst>
          </p:cNvPr>
          <p:cNvSpPr txBox="1"/>
          <p:nvPr/>
        </p:nvSpPr>
        <p:spPr>
          <a:xfrm>
            <a:off x="7412019" y="5867400"/>
            <a:ext cx="4320878" cy="400110"/>
          </a:xfrm>
          <a:prstGeom prst="rect">
            <a:avLst/>
          </a:prstGeom>
          <a:noFill/>
        </p:spPr>
        <p:txBody>
          <a:bodyPr wrap="square" rtlCol="0">
            <a:spAutoFit/>
          </a:bodyPr>
          <a:lstStyle/>
          <a:p>
            <a:pPr algn="l"/>
            <a:r>
              <a:rPr lang="en-GB" sz="1000" dirty="0">
                <a:solidFill>
                  <a:schemeClr val="bg2"/>
                </a:solidFill>
                <a:latin typeface="+mn-lt"/>
              </a:rPr>
              <a:t>*A total of 399 companies were asked: </a:t>
            </a:r>
            <a:r>
              <a:rPr lang="en-GB" sz="1000" dirty="0">
                <a:solidFill>
                  <a:schemeClr val="bg2"/>
                </a:solidFill>
              </a:rPr>
              <a:t>How has your company benefited from your sustainable procurement programme?</a:t>
            </a:r>
          </a:p>
        </p:txBody>
      </p:sp>
      <p:sp>
        <p:nvSpPr>
          <p:cNvPr id="4" name="Fußzeilenplatzhalter 3">
            <a:extLst>
              <a:ext uri="{FF2B5EF4-FFF2-40B4-BE49-F238E27FC236}">
                <a16:creationId xmlns:a16="http://schemas.microsoft.com/office/drawing/2014/main" id="{CA627B94-B089-3F40-B938-5DD2AC99EB81}"/>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0F8C57AC-315D-F148-91F8-D17A1B46597C}"/>
              </a:ext>
            </a:extLst>
          </p:cNvPr>
          <p:cNvSpPr>
            <a:spLocks noGrp="1"/>
          </p:cNvSpPr>
          <p:nvPr>
            <p:ph type="sldNum" sz="quarter" idx="4"/>
          </p:nvPr>
        </p:nvSpPr>
        <p:spPr/>
        <p:txBody>
          <a:bodyPr/>
          <a:lstStyle/>
          <a:p>
            <a:fld id="{894680D0-7A83-433A-9719-C4143F27F647}" type="slidenum">
              <a:rPr lang="de-DE" smtClean="0"/>
              <a:pPr/>
              <a:t>16</a:t>
            </a:fld>
            <a:endParaRPr lang="de-DE"/>
          </a:p>
        </p:txBody>
      </p:sp>
      <p:sp>
        <p:nvSpPr>
          <p:cNvPr id="16" name="Datumsplatzhalter 5">
            <a:extLst>
              <a:ext uri="{FF2B5EF4-FFF2-40B4-BE49-F238E27FC236}">
                <a16:creationId xmlns:a16="http://schemas.microsoft.com/office/drawing/2014/main" id="{D38FB82F-385A-8746-910A-96E465814015}"/>
              </a:ext>
            </a:extLst>
          </p:cNvPr>
          <p:cNvSpPr>
            <a:spLocks noGrp="1"/>
          </p:cNvSpPr>
          <p:nvPr>
            <p:ph type="dt" sz="half" idx="12"/>
          </p:nvPr>
        </p:nvSpPr>
        <p:spPr>
          <a:xfrm>
            <a:off x="431800" y="223838"/>
            <a:ext cx="8604000"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1116987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The business case for sustainable procurement – overview (1/3)</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a:xfrm>
            <a:off x="7061200" y="6477000"/>
            <a:ext cx="4904317" cy="279400"/>
          </a:xfrm>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a:xfrm>
            <a:off x="5283200" y="6477000"/>
            <a:ext cx="638043" cy="280988"/>
          </a:xfrm>
        </p:spPr>
        <p:txBody>
          <a:bodyPr/>
          <a:lstStyle/>
          <a:p>
            <a:fld id="{894680D0-7A83-433A-9719-C4143F27F647}" type="slidenum">
              <a:rPr lang="de-DE" smtClean="0"/>
              <a:pPr/>
              <a:t>17</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54000" cy="492443"/>
          </a:xfrm>
          <a:prstGeom prst="rect">
            <a:avLst/>
          </a:prstGeom>
          <a:noFill/>
        </p:spPr>
        <p:txBody>
          <a:bodyPr wrap="square" rtlCol="0">
            <a:spAutoFit/>
          </a:bodyPr>
          <a:lstStyle/>
          <a:p>
            <a:pPr algn="l"/>
            <a:r>
              <a:rPr lang="en-GB" sz="1300" dirty="0">
                <a:solidFill>
                  <a:srgbClr val="3B687F"/>
                </a:solidFill>
              </a:rPr>
              <a:t>Sustainable procurement is a driver for economical, social and environmental added value. In this context, the business case for sustainable procurement is based on three key value drivers.</a:t>
            </a:r>
          </a:p>
        </p:txBody>
      </p:sp>
      <p:sp>
        <p:nvSpPr>
          <p:cNvPr id="27" name="Rechteck 26">
            <a:extLst>
              <a:ext uri="{FF2B5EF4-FFF2-40B4-BE49-F238E27FC236}">
                <a16:creationId xmlns:a16="http://schemas.microsoft.com/office/drawing/2014/main" id="{BDED3DD6-15BE-4F44-8971-E50455D7B736}"/>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en-GB" sz="1000" b="1" i="0" u="none" strike="noStrike" cap="none" normalizeH="0" baseline="0" dirty="0">
                <a:ln>
                  <a:noFill/>
                </a:ln>
                <a:solidFill>
                  <a:srgbClr val="3B687F"/>
                </a:solidFill>
                <a:effectLst/>
                <a:latin typeface="Arial" charset="0"/>
                <a:ea typeface="ＭＳ Ｐゴシック" charset="-128"/>
              </a:rPr>
              <a:t>Additional information</a:t>
            </a: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GB" sz="1000" dirty="0">
                <a:solidFill>
                  <a:srgbClr val="3B687F"/>
                </a:solidFill>
              </a:rPr>
              <a:t>Further benefits of sustainability companies stand to gain include increased employer attractiveness and employee loyalty, innovative strength, resilience and market capitalisation.</a:t>
            </a:r>
          </a:p>
          <a:p>
            <a:pPr marL="182563" algn="l">
              <a:spcBef>
                <a:spcPts val="1200"/>
              </a:spcBef>
              <a:spcAft>
                <a:spcPts val="600"/>
              </a:spcAft>
            </a:pPr>
            <a:r>
              <a:rPr lang="en-GB" sz="1000" b="1" dirty="0">
                <a:solidFill>
                  <a:srgbClr val="3B687F"/>
                </a:solidFill>
              </a:rPr>
              <a:t>Other references</a:t>
            </a:r>
          </a:p>
          <a:p>
            <a:pPr marL="182563" lvl="0" indent="-182563" algn="l">
              <a:spcAft>
                <a:spcPts val="300"/>
              </a:spcAft>
              <a:buFont typeface="Arial" panose="020B0604020202020204" pitchFamily="34" charset="0"/>
              <a:buChar char="•"/>
            </a:pPr>
            <a:r>
              <a:rPr lang="en-GB" sz="1000" dirty="0">
                <a:solidFill>
                  <a:srgbClr val="3B687F"/>
                </a:solidFill>
                <a:hlinkClick r:id="rId3">
                  <a:extLst>
                    <a:ext uri="{A12FA001-AC4F-418D-AE19-62706E023703}">
                      <ahyp:hlinkClr xmlns="" xmlns:ahyp="http://schemas.microsoft.com/office/drawing/2018/hyperlinkcolor" val="tx"/>
                    </a:ext>
                  </a:extLst>
                </a:hlinkClick>
              </a:rPr>
              <a:t>WEF </a:t>
            </a:r>
            <a:r>
              <a:rPr lang="en-GB" sz="1000" dirty="0">
                <a:solidFill>
                  <a:srgbClr val="3B687F"/>
                </a:solidFill>
              </a:rPr>
              <a:t>(2015)</a:t>
            </a:r>
          </a:p>
          <a:p>
            <a:pPr marL="182563" lvl="0" indent="-182563" algn="l">
              <a:spcAft>
                <a:spcPts val="300"/>
              </a:spcAft>
              <a:buFont typeface="Arial" panose="020B0604020202020204" pitchFamily="34" charset="0"/>
              <a:buChar char="•"/>
            </a:pPr>
            <a:r>
              <a:rPr lang="en-GB" sz="1000" dirty="0">
                <a:solidFill>
                  <a:srgbClr val="3B687F"/>
                </a:solidFill>
                <a:hlinkClick r:id="rId4">
                  <a:extLst>
                    <a:ext uri="{A12FA001-AC4F-418D-AE19-62706E023703}">
                      <ahyp:hlinkClr xmlns="" xmlns:ahyp="http://schemas.microsoft.com/office/drawing/2018/hyperlinkcolor" val="tx"/>
                    </a:ext>
                  </a:extLst>
                </a:hlinkClick>
              </a:rPr>
              <a:t>ICLEI</a:t>
            </a:r>
            <a:r>
              <a:rPr lang="en-GB" sz="1000" dirty="0">
                <a:solidFill>
                  <a:srgbClr val="3B687F"/>
                </a:solidFill>
              </a:rPr>
              <a:t> (2016)</a:t>
            </a:r>
          </a:p>
          <a:p>
            <a:pPr marL="182563" lvl="0" indent="-182563" algn="l">
              <a:spcAft>
                <a:spcPts val="300"/>
              </a:spcAft>
              <a:buFont typeface="Arial" panose="020B0604020202020204" pitchFamily="34" charset="0"/>
              <a:buChar char="•"/>
            </a:pPr>
            <a:r>
              <a:rPr lang="en-GB" sz="1000" dirty="0">
                <a:solidFill>
                  <a:srgbClr val="3B687F"/>
                </a:solidFill>
                <a:hlinkClick r:id="rId5">
                  <a:extLst>
                    <a:ext uri="{A12FA001-AC4F-418D-AE19-62706E023703}">
                      <ahyp:hlinkClr xmlns="" xmlns:ahyp="http://schemas.microsoft.com/office/drawing/2018/hyperlinkcolor" val="tx"/>
                    </a:ext>
                  </a:extLst>
                </a:hlinkClick>
              </a:rPr>
              <a:t>HBR</a:t>
            </a:r>
            <a:r>
              <a:rPr lang="en-GB" sz="1000" dirty="0">
                <a:solidFill>
                  <a:srgbClr val="3B687F"/>
                </a:solidFill>
              </a:rPr>
              <a:t> (2016)</a:t>
            </a:r>
          </a:p>
          <a:p>
            <a:pPr marL="182563" algn="l">
              <a:spcBef>
                <a:spcPts val="1200"/>
              </a:spcBef>
              <a:spcAft>
                <a:spcPts val="600"/>
              </a:spcAft>
            </a:pPr>
            <a:r>
              <a:rPr lang="en-GB" sz="1000" b="1" dirty="0">
                <a:solidFill>
                  <a:srgbClr val="3B687F"/>
                </a:solidFill>
              </a:rPr>
              <a:t>Case study</a:t>
            </a:r>
          </a:p>
          <a:p>
            <a:pPr marL="182563" lvl="0" indent="-182563" algn="l">
              <a:buFont typeface="Arial" panose="020B0604020202020204" pitchFamily="34" charset="0"/>
              <a:buChar char="•"/>
            </a:pPr>
            <a:r>
              <a:rPr lang="en-GB" sz="1000" dirty="0">
                <a:solidFill>
                  <a:srgbClr val="3B687F"/>
                </a:solidFill>
              </a:rPr>
              <a:t>A study conducted by the </a:t>
            </a:r>
            <a:r>
              <a:rPr lang="en-GB" sz="1000" dirty="0">
                <a:solidFill>
                  <a:srgbClr val="3B687F"/>
                </a:solidFill>
                <a:hlinkClick r:id="rId3">
                  <a:extLst>
                    <a:ext uri="{A12FA001-AC4F-418D-AE19-62706E023703}">
                      <ahyp:hlinkClr xmlns="" xmlns:ahyp="http://schemas.microsoft.com/office/drawing/2018/hyperlinkcolor" val="tx"/>
                    </a:ext>
                  </a:extLst>
                </a:hlinkClick>
              </a:rPr>
              <a:t>WEF</a:t>
            </a:r>
            <a:r>
              <a:rPr lang="en-GB" sz="1000" dirty="0">
                <a:solidFill>
                  <a:srgbClr val="3B687F"/>
                </a:solidFill>
              </a:rPr>
              <a:t> (2015) looked a various business cases for sustainable supply chain management.</a:t>
            </a: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4150" algn="l"/>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p:txBody>
      </p:sp>
      <p:pic>
        <p:nvPicPr>
          <p:cNvPr id="28" name="Grafik 27" descr="Informationen mit einfarbiger Füllung">
            <a:extLst>
              <a:ext uri="{FF2B5EF4-FFF2-40B4-BE49-F238E27FC236}">
                <a16:creationId xmlns:a16="http://schemas.microsoft.com/office/drawing/2014/main" id="{0A4D974A-40ED-F548-BDF5-D3B42E44ABD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648000" y="1658527"/>
            <a:ext cx="216000" cy="216000"/>
          </a:xfrm>
          <a:prstGeom prst="rect">
            <a:avLst/>
          </a:prstGeom>
        </p:spPr>
      </p:pic>
      <p:sp>
        <p:nvSpPr>
          <p:cNvPr id="29" name="Freeform 141">
            <a:extLst>
              <a:ext uri="{FF2B5EF4-FFF2-40B4-BE49-F238E27FC236}">
                <a16:creationId xmlns:a16="http://schemas.microsoft.com/office/drawing/2014/main" id="{28010789-851F-974C-953E-320313E99438}"/>
              </a:ext>
            </a:extLst>
          </p:cNvPr>
          <p:cNvSpPr>
            <a:spLocks noEditPoints="1"/>
          </p:cNvSpPr>
          <p:nvPr/>
        </p:nvSpPr>
        <p:spPr bwMode="auto">
          <a:xfrm>
            <a:off x="9676506" y="2994515"/>
            <a:ext cx="163886" cy="143760"/>
          </a:xfrm>
          <a:custGeom>
            <a:avLst/>
            <a:gdLst>
              <a:gd name="T0" fmla="*/ 37 w 48"/>
              <a:gd name="T1" fmla="*/ 34 h 42"/>
              <a:gd name="T2" fmla="*/ 30 w 48"/>
              <a:gd name="T3" fmla="*/ 42 h 42"/>
              <a:gd name="T4" fmla="*/ 7 w 48"/>
              <a:gd name="T5" fmla="*/ 42 h 42"/>
              <a:gd name="T6" fmla="*/ 0 w 48"/>
              <a:gd name="T7" fmla="*/ 34 h 42"/>
              <a:gd name="T8" fmla="*/ 0 w 48"/>
              <a:gd name="T9" fmla="*/ 12 h 42"/>
              <a:gd name="T10" fmla="*/ 7 w 48"/>
              <a:gd name="T11" fmla="*/ 4 h 42"/>
              <a:gd name="T12" fmla="*/ 26 w 48"/>
              <a:gd name="T13" fmla="*/ 4 h 42"/>
              <a:gd name="T14" fmla="*/ 27 w 48"/>
              <a:gd name="T15" fmla="*/ 5 h 42"/>
              <a:gd name="T16" fmla="*/ 27 w 48"/>
              <a:gd name="T17" fmla="*/ 6 h 42"/>
              <a:gd name="T18" fmla="*/ 26 w 48"/>
              <a:gd name="T19" fmla="*/ 7 h 42"/>
              <a:gd name="T20" fmla="*/ 7 w 48"/>
              <a:gd name="T21" fmla="*/ 7 h 42"/>
              <a:gd name="T22" fmla="*/ 3 w 48"/>
              <a:gd name="T23" fmla="*/ 12 h 42"/>
              <a:gd name="T24" fmla="*/ 3 w 48"/>
              <a:gd name="T25" fmla="*/ 34 h 42"/>
              <a:gd name="T26" fmla="*/ 7 w 48"/>
              <a:gd name="T27" fmla="*/ 38 h 42"/>
              <a:gd name="T28" fmla="*/ 30 w 48"/>
              <a:gd name="T29" fmla="*/ 38 h 42"/>
              <a:gd name="T30" fmla="*/ 34 w 48"/>
              <a:gd name="T31" fmla="*/ 34 h 42"/>
              <a:gd name="T32" fmla="*/ 34 w 48"/>
              <a:gd name="T33" fmla="*/ 25 h 42"/>
              <a:gd name="T34" fmla="*/ 35 w 48"/>
              <a:gd name="T35" fmla="*/ 24 h 42"/>
              <a:gd name="T36" fmla="*/ 36 w 48"/>
              <a:gd name="T37" fmla="*/ 24 h 42"/>
              <a:gd name="T38" fmla="*/ 37 w 48"/>
              <a:gd name="T39" fmla="*/ 25 h 42"/>
              <a:gd name="T40" fmla="*/ 37 w 48"/>
              <a:gd name="T41" fmla="*/ 34 h 42"/>
              <a:gd name="T42" fmla="*/ 48 w 48"/>
              <a:gd name="T43" fmla="*/ 16 h 42"/>
              <a:gd name="T44" fmla="*/ 46 w 48"/>
              <a:gd name="T45" fmla="*/ 18 h 42"/>
              <a:gd name="T46" fmla="*/ 45 w 48"/>
              <a:gd name="T47" fmla="*/ 17 h 42"/>
              <a:gd name="T48" fmla="*/ 40 w 48"/>
              <a:gd name="T49" fmla="*/ 12 h 42"/>
              <a:gd name="T50" fmla="*/ 22 w 48"/>
              <a:gd name="T51" fmla="*/ 30 h 42"/>
              <a:gd name="T52" fmla="*/ 22 w 48"/>
              <a:gd name="T53" fmla="*/ 30 h 42"/>
              <a:gd name="T54" fmla="*/ 21 w 48"/>
              <a:gd name="T55" fmla="*/ 30 h 42"/>
              <a:gd name="T56" fmla="*/ 18 w 48"/>
              <a:gd name="T57" fmla="*/ 27 h 42"/>
              <a:gd name="T58" fmla="*/ 18 w 48"/>
              <a:gd name="T59" fmla="*/ 26 h 42"/>
              <a:gd name="T60" fmla="*/ 18 w 48"/>
              <a:gd name="T61" fmla="*/ 26 h 42"/>
              <a:gd name="T62" fmla="*/ 36 w 48"/>
              <a:gd name="T63" fmla="*/ 8 h 42"/>
              <a:gd name="T64" fmla="*/ 31 w 48"/>
              <a:gd name="T65" fmla="*/ 3 h 42"/>
              <a:gd name="T66" fmla="*/ 30 w 48"/>
              <a:gd name="T67" fmla="*/ 2 h 42"/>
              <a:gd name="T68" fmla="*/ 32 w 48"/>
              <a:gd name="T69" fmla="*/ 0 h 42"/>
              <a:gd name="T70" fmla="*/ 46 w 48"/>
              <a:gd name="T71" fmla="*/ 0 h 42"/>
              <a:gd name="T72" fmla="*/ 48 w 48"/>
              <a:gd name="T73" fmla="*/ 2 h 42"/>
              <a:gd name="T74" fmla="*/ 48 w 48"/>
              <a:gd name="T75"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2">
                <a:moveTo>
                  <a:pt x="37" y="34"/>
                </a:moveTo>
                <a:cubicBezTo>
                  <a:pt x="37" y="38"/>
                  <a:pt x="34" y="42"/>
                  <a:pt x="30" y="42"/>
                </a:cubicBezTo>
                <a:cubicBezTo>
                  <a:pt x="7" y="42"/>
                  <a:pt x="7" y="42"/>
                  <a:pt x="7" y="42"/>
                </a:cubicBezTo>
                <a:cubicBezTo>
                  <a:pt x="3" y="42"/>
                  <a:pt x="0" y="38"/>
                  <a:pt x="0" y="34"/>
                </a:cubicBezTo>
                <a:cubicBezTo>
                  <a:pt x="0" y="12"/>
                  <a:pt x="0" y="12"/>
                  <a:pt x="0" y="12"/>
                </a:cubicBezTo>
                <a:cubicBezTo>
                  <a:pt x="0" y="7"/>
                  <a:pt x="3" y="4"/>
                  <a:pt x="7" y="4"/>
                </a:cubicBezTo>
                <a:cubicBezTo>
                  <a:pt x="26" y="4"/>
                  <a:pt x="26" y="4"/>
                  <a:pt x="26" y="4"/>
                </a:cubicBezTo>
                <a:cubicBezTo>
                  <a:pt x="27" y="4"/>
                  <a:pt x="27" y="4"/>
                  <a:pt x="27" y="5"/>
                </a:cubicBezTo>
                <a:cubicBezTo>
                  <a:pt x="27" y="6"/>
                  <a:pt x="27" y="6"/>
                  <a:pt x="27" y="6"/>
                </a:cubicBezTo>
                <a:cubicBezTo>
                  <a:pt x="27" y="7"/>
                  <a:pt x="27" y="7"/>
                  <a:pt x="26" y="7"/>
                </a:cubicBezTo>
                <a:cubicBezTo>
                  <a:pt x="7" y="7"/>
                  <a:pt x="7" y="7"/>
                  <a:pt x="7" y="7"/>
                </a:cubicBezTo>
                <a:cubicBezTo>
                  <a:pt x="5" y="7"/>
                  <a:pt x="3" y="9"/>
                  <a:pt x="3" y="12"/>
                </a:cubicBezTo>
                <a:cubicBezTo>
                  <a:pt x="3" y="34"/>
                  <a:pt x="3" y="34"/>
                  <a:pt x="3" y="34"/>
                </a:cubicBezTo>
                <a:cubicBezTo>
                  <a:pt x="3" y="36"/>
                  <a:pt x="5" y="38"/>
                  <a:pt x="7" y="38"/>
                </a:cubicBezTo>
                <a:cubicBezTo>
                  <a:pt x="30" y="38"/>
                  <a:pt x="30" y="38"/>
                  <a:pt x="30" y="38"/>
                </a:cubicBezTo>
                <a:cubicBezTo>
                  <a:pt x="32" y="38"/>
                  <a:pt x="34" y="36"/>
                  <a:pt x="34" y="34"/>
                </a:cubicBezTo>
                <a:cubicBezTo>
                  <a:pt x="34" y="25"/>
                  <a:pt x="34" y="25"/>
                  <a:pt x="34" y="25"/>
                </a:cubicBezTo>
                <a:cubicBezTo>
                  <a:pt x="34" y="25"/>
                  <a:pt x="34" y="24"/>
                  <a:pt x="35" y="24"/>
                </a:cubicBezTo>
                <a:cubicBezTo>
                  <a:pt x="36" y="24"/>
                  <a:pt x="36" y="24"/>
                  <a:pt x="36" y="24"/>
                </a:cubicBezTo>
                <a:cubicBezTo>
                  <a:pt x="37" y="24"/>
                  <a:pt x="37" y="25"/>
                  <a:pt x="37" y="25"/>
                </a:cubicBezTo>
                <a:lnTo>
                  <a:pt x="37" y="34"/>
                </a:lnTo>
                <a:close/>
                <a:moveTo>
                  <a:pt x="48" y="16"/>
                </a:moveTo>
                <a:cubicBezTo>
                  <a:pt x="48" y="17"/>
                  <a:pt x="47" y="18"/>
                  <a:pt x="46" y="18"/>
                </a:cubicBezTo>
                <a:cubicBezTo>
                  <a:pt x="45" y="18"/>
                  <a:pt x="45" y="17"/>
                  <a:pt x="45" y="17"/>
                </a:cubicBezTo>
                <a:cubicBezTo>
                  <a:pt x="40" y="12"/>
                  <a:pt x="40" y="12"/>
                  <a:pt x="40" y="12"/>
                </a:cubicBezTo>
                <a:cubicBezTo>
                  <a:pt x="22" y="30"/>
                  <a:pt x="22" y="30"/>
                  <a:pt x="22" y="30"/>
                </a:cubicBezTo>
                <a:cubicBezTo>
                  <a:pt x="22" y="30"/>
                  <a:pt x="22" y="30"/>
                  <a:pt x="22" y="30"/>
                </a:cubicBezTo>
                <a:cubicBezTo>
                  <a:pt x="22" y="30"/>
                  <a:pt x="21" y="30"/>
                  <a:pt x="21" y="30"/>
                </a:cubicBezTo>
                <a:cubicBezTo>
                  <a:pt x="18" y="27"/>
                  <a:pt x="18" y="27"/>
                  <a:pt x="18" y="27"/>
                </a:cubicBezTo>
                <a:cubicBezTo>
                  <a:pt x="18" y="27"/>
                  <a:pt x="18" y="26"/>
                  <a:pt x="18" y="26"/>
                </a:cubicBezTo>
                <a:cubicBezTo>
                  <a:pt x="18" y="26"/>
                  <a:pt x="18" y="26"/>
                  <a:pt x="18" y="26"/>
                </a:cubicBezTo>
                <a:cubicBezTo>
                  <a:pt x="36" y="8"/>
                  <a:pt x="36" y="8"/>
                  <a:pt x="36" y="8"/>
                </a:cubicBezTo>
                <a:cubicBezTo>
                  <a:pt x="31" y="3"/>
                  <a:pt x="31" y="3"/>
                  <a:pt x="31" y="3"/>
                </a:cubicBezTo>
                <a:cubicBezTo>
                  <a:pt x="31" y="3"/>
                  <a:pt x="30" y="3"/>
                  <a:pt x="30" y="2"/>
                </a:cubicBezTo>
                <a:cubicBezTo>
                  <a:pt x="30" y="1"/>
                  <a:pt x="31" y="0"/>
                  <a:pt x="32" y="0"/>
                </a:cubicBezTo>
                <a:cubicBezTo>
                  <a:pt x="46" y="0"/>
                  <a:pt x="46" y="0"/>
                  <a:pt x="46" y="0"/>
                </a:cubicBezTo>
                <a:cubicBezTo>
                  <a:pt x="47" y="0"/>
                  <a:pt x="48" y="1"/>
                  <a:pt x="48" y="2"/>
                </a:cubicBezTo>
                <a:lnTo>
                  <a:pt x="48" y="16"/>
                </a:lnTo>
                <a:close/>
              </a:path>
            </a:pathLst>
          </a:custGeom>
          <a:solidFill>
            <a:srgbClr val="F9A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37" name="Textfeld 36">
            <a:extLst>
              <a:ext uri="{FF2B5EF4-FFF2-40B4-BE49-F238E27FC236}">
                <a16:creationId xmlns:a16="http://schemas.microsoft.com/office/drawing/2014/main" id="{715E107F-548D-6045-B3D3-AA85C24012B0}"/>
              </a:ext>
            </a:extLst>
          </p:cNvPr>
          <p:cNvSpPr txBox="1"/>
          <p:nvPr/>
        </p:nvSpPr>
        <p:spPr>
          <a:xfrm>
            <a:off x="2591304" y="2363776"/>
            <a:ext cx="6889246" cy="971035"/>
          </a:xfrm>
          <a:prstGeom prst="rect">
            <a:avLst/>
          </a:prstGeom>
          <a:noFill/>
        </p:spPr>
        <p:txBody>
          <a:bodyPr wrap="square" tIns="0" bIns="0" rtlCol="0">
            <a:spAutoFit/>
          </a:bodyPr>
          <a:lstStyle/>
          <a:p>
            <a:pPr algn="l" eaLnBrk="1" fontAlgn="auto" hangingPunct="1">
              <a:spcBef>
                <a:spcPts val="0"/>
              </a:spcBef>
              <a:spcAft>
                <a:spcPts val="600"/>
              </a:spcAft>
            </a:pPr>
            <a:r>
              <a:rPr lang="en-GB" sz="1600" b="1" dirty="0">
                <a:solidFill>
                  <a:srgbClr val="526E7F"/>
                </a:solidFill>
                <a:latin typeface="Calibri" panose="020F0502020204030204"/>
                <a:ea typeface="+mn-ea"/>
              </a:rPr>
              <a:t>Cost savings</a:t>
            </a:r>
          </a:p>
          <a:p>
            <a:pPr marL="222250" lvl="1" indent="-212725" algn="l" eaLnBrk="1" hangingPunct="1">
              <a:lnSpc>
                <a:spcPct val="110000"/>
              </a:lnSpc>
              <a:spcBef>
                <a:spcPts val="0"/>
              </a:spcBef>
              <a:spcAft>
                <a:spcPts val="300"/>
              </a:spcAft>
              <a:buClr>
                <a:srgbClr val="526E7F"/>
              </a:buClr>
              <a:buFontTx/>
              <a:buChar char="•"/>
            </a:pPr>
            <a:r>
              <a:rPr lang="en-GB" sz="1200" b="1" dirty="0">
                <a:solidFill>
                  <a:srgbClr val="3B687F"/>
                </a:solidFill>
                <a:latin typeface="Arial"/>
                <a:cs typeface="Calibri" panose="020F0502020204030204" pitchFamily="34" charset="0"/>
              </a:rPr>
              <a:t>Supply chain costs</a:t>
            </a:r>
            <a:r>
              <a:rPr lang="en-GB" sz="1200" dirty="0">
                <a:solidFill>
                  <a:srgbClr val="3B687F"/>
                </a:solidFill>
                <a:latin typeface="Arial"/>
                <a:cs typeface="Calibri" panose="020F0502020204030204" pitchFamily="34" charset="0"/>
              </a:rPr>
              <a:t> were found to be</a:t>
            </a:r>
            <a:r>
              <a:rPr lang="en-GB" sz="1200" b="1" dirty="0">
                <a:solidFill>
                  <a:srgbClr val="3B687F"/>
                </a:solidFill>
                <a:latin typeface="Arial"/>
                <a:cs typeface="Calibri" panose="020F0502020204030204" pitchFamily="34" charset="0"/>
              </a:rPr>
              <a:t> 9 to 16% lower</a:t>
            </a:r>
            <a:r>
              <a:rPr lang="en-GB" sz="1200" dirty="0">
                <a:solidFill>
                  <a:srgbClr val="3B687F"/>
                </a:solidFill>
                <a:latin typeface="Arial"/>
                <a:cs typeface="Calibri" panose="020F0502020204030204" pitchFamily="34" charset="0"/>
              </a:rPr>
              <a:t> when sustainability was incorporated in the company's values.</a:t>
            </a:r>
          </a:p>
          <a:p>
            <a:pPr marL="222250" lvl="1" indent="-212725" algn="l" eaLnBrk="1" hangingPunct="1">
              <a:lnSpc>
                <a:spcPct val="110000"/>
              </a:lnSpc>
              <a:spcBef>
                <a:spcPts val="0"/>
              </a:spcBef>
              <a:spcAft>
                <a:spcPts val="300"/>
              </a:spcAft>
              <a:buClr>
                <a:srgbClr val="526E7F"/>
              </a:buClr>
              <a:buFontTx/>
              <a:buChar char="•"/>
            </a:pPr>
            <a:r>
              <a:rPr lang="en-GB" sz="1200" dirty="0">
                <a:solidFill>
                  <a:srgbClr val="3B687F"/>
                </a:solidFill>
                <a:latin typeface="Arial"/>
                <a:cs typeface="Calibri" panose="020F0502020204030204" pitchFamily="34" charset="0"/>
              </a:rPr>
              <a:t>Costs were reduced by purchasing </a:t>
            </a:r>
            <a:r>
              <a:rPr lang="en-GB" sz="1200" b="1" dirty="0">
                <a:solidFill>
                  <a:srgbClr val="3B687F"/>
                </a:solidFill>
                <a:latin typeface="Arial"/>
                <a:cs typeface="Calibri" panose="020F0502020204030204" pitchFamily="34" charset="0"/>
              </a:rPr>
              <a:t>efficient products</a:t>
            </a:r>
            <a:r>
              <a:rPr lang="en-GB" sz="1200" dirty="0">
                <a:solidFill>
                  <a:srgbClr val="3B687F"/>
                </a:solidFill>
                <a:latin typeface="Arial"/>
                <a:cs typeface="Calibri" panose="020F0502020204030204" pitchFamily="34" charset="0"/>
              </a:rPr>
              <a:t>, </a:t>
            </a:r>
            <a:r>
              <a:rPr lang="en-GB" sz="1200" b="1" dirty="0">
                <a:solidFill>
                  <a:srgbClr val="3B687F"/>
                </a:solidFill>
                <a:latin typeface="Arial"/>
                <a:cs typeface="Calibri" panose="020F0502020204030204" pitchFamily="34" charset="0"/>
              </a:rPr>
              <a:t>lower consumption</a:t>
            </a:r>
            <a:r>
              <a:rPr lang="en-GB" sz="1200" dirty="0">
                <a:solidFill>
                  <a:srgbClr val="3B687F"/>
                </a:solidFill>
                <a:latin typeface="Arial"/>
                <a:cs typeface="Calibri" panose="020F0502020204030204" pitchFamily="34" charset="0"/>
              </a:rPr>
              <a:t>, the </a:t>
            </a:r>
            <a:r>
              <a:rPr lang="en-GB" sz="1200" b="1" dirty="0">
                <a:solidFill>
                  <a:srgbClr val="3B687F"/>
                </a:solidFill>
                <a:latin typeface="Arial"/>
                <a:cs typeface="Calibri" panose="020F0502020204030204" pitchFamily="34" charset="0"/>
              </a:rPr>
              <a:t>simplification of specifications</a:t>
            </a:r>
            <a:r>
              <a:rPr lang="en-GB" sz="1200" dirty="0">
                <a:solidFill>
                  <a:srgbClr val="3B687F"/>
                </a:solidFill>
                <a:latin typeface="Arial"/>
                <a:cs typeface="Calibri" panose="020F0502020204030204" pitchFamily="34" charset="0"/>
              </a:rPr>
              <a:t> and </a:t>
            </a:r>
            <a:r>
              <a:rPr lang="en-GB" sz="1200" b="1" dirty="0">
                <a:solidFill>
                  <a:srgbClr val="3B687F"/>
                </a:solidFill>
                <a:latin typeface="Arial"/>
                <a:cs typeface="Calibri" panose="020F0502020204030204" pitchFamily="34" charset="0"/>
              </a:rPr>
              <a:t>avoiding non-compliance</a:t>
            </a:r>
            <a:r>
              <a:rPr lang="en-GB" sz="1200" dirty="0">
                <a:solidFill>
                  <a:srgbClr val="3B687F"/>
                </a:solidFill>
                <a:latin typeface="Arial"/>
                <a:cs typeface="Calibri" panose="020F0502020204030204" pitchFamily="34" charset="0"/>
              </a:rPr>
              <a:t>.</a:t>
            </a:r>
          </a:p>
        </p:txBody>
      </p:sp>
      <p:cxnSp>
        <p:nvCxnSpPr>
          <p:cNvPr id="38" name="Gerade Verbindung 37">
            <a:extLst>
              <a:ext uri="{FF2B5EF4-FFF2-40B4-BE49-F238E27FC236}">
                <a16:creationId xmlns:a16="http://schemas.microsoft.com/office/drawing/2014/main" id="{66482C9A-28D5-F84B-A9C3-AC84206CC98A}"/>
              </a:ext>
            </a:extLst>
          </p:cNvPr>
          <p:cNvCxnSpPr>
            <a:cxnSpLocks/>
          </p:cNvCxnSpPr>
          <p:nvPr/>
        </p:nvCxnSpPr>
        <p:spPr>
          <a:xfrm>
            <a:off x="2471466" y="2363776"/>
            <a:ext cx="0" cy="1080000"/>
          </a:xfrm>
          <a:prstGeom prst="line">
            <a:avLst/>
          </a:prstGeom>
          <a:noFill/>
          <a:ln w="76200" cap="flat" cmpd="sng" algn="ctr">
            <a:solidFill>
              <a:srgbClr val="526E7F"/>
            </a:solidFill>
            <a:prstDash val="solid"/>
            <a:miter lim="800000"/>
          </a:ln>
          <a:effectLst/>
        </p:spPr>
      </p:cxnSp>
      <p:cxnSp>
        <p:nvCxnSpPr>
          <p:cNvPr id="40" name="Gerade Verbindung 39">
            <a:extLst>
              <a:ext uri="{FF2B5EF4-FFF2-40B4-BE49-F238E27FC236}">
                <a16:creationId xmlns:a16="http://schemas.microsoft.com/office/drawing/2014/main" id="{119630BC-440A-EB4D-B72F-C4064004407A}"/>
              </a:ext>
            </a:extLst>
          </p:cNvPr>
          <p:cNvCxnSpPr>
            <a:cxnSpLocks/>
          </p:cNvCxnSpPr>
          <p:nvPr/>
        </p:nvCxnSpPr>
        <p:spPr>
          <a:xfrm>
            <a:off x="2471466" y="3796251"/>
            <a:ext cx="0" cy="1080000"/>
          </a:xfrm>
          <a:prstGeom prst="line">
            <a:avLst/>
          </a:prstGeom>
          <a:noFill/>
          <a:ln w="76200" cap="flat" cmpd="sng" algn="ctr">
            <a:solidFill>
              <a:srgbClr val="F9AA00"/>
            </a:solidFill>
            <a:prstDash val="solid"/>
            <a:miter lim="800000"/>
          </a:ln>
          <a:effectLst/>
        </p:spPr>
      </p:cxnSp>
      <p:cxnSp>
        <p:nvCxnSpPr>
          <p:cNvPr id="42" name="Gerade Verbindung 41">
            <a:extLst>
              <a:ext uri="{FF2B5EF4-FFF2-40B4-BE49-F238E27FC236}">
                <a16:creationId xmlns:a16="http://schemas.microsoft.com/office/drawing/2014/main" id="{8FFBEFEA-21C0-9D43-83FC-1A3FD51FC58C}"/>
              </a:ext>
            </a:extLst>
          </p:cNvPr>
          <p:cNvCxnSpPr>
            <a:cxnSpLocks/>
          </p:cNvCxnSpPr>
          <p:nvPr/>
        </p:nvCxnSpPr>
        <p:spPr>
          <a:xfrm>
            <a:off x="2471466" y="5228725"/>
            <a:ext cx="0" cy="1080000"/>
          </a:xfrm>
          <a:prstGeom prst="line">
            <a:avLst/>
          </a:prstGeom>
          <a:noFill/>
          <a:ln w="76200" cap="flat" cmpd="sng" algn="ctr">
            <a:solidFill>
              <a:schemeClr val="bg2"/>
            </a:solidFill>
            <a:prstDash val="solid"/>
            <a:miter lim="800000"/>
          </a:ln>
          <a:effectLst/>
        </p:spPr>
      </p:cxnSp>
      <p:cxnSp>
        <p:nvCxnSpPr>
          <p:cNvPr id="45" name="Gerade Verbindung 44">
            <a:extLst>
              <a:ext uri="{FF2B5EF4-FFF2-40B4-BE49-F238E27FC236}">
                <a16:creationId xmlns:a16="http://schemas.microsoft.com/office/drawing/2014/main" id="{B524CF08-8A76-6347-8DB8-F1994B83FC04}"/>
              </a:ext>
            </a:extLst>
          </p:cNvPr>
          <p:cNvCxnSpPr>
            <a:cxnSpLocks/>
            <a:endCxn id="14" idx="1"/>
          </p:cNvCxnSpPr>
          <p:nvPr/>
        </p:nvCxnSpPr>
        <p:spPr bwMode="auto">
          <a:xfrm>
            <a:off x="1619801" y="4336250"/>
            <a:ext cx="402039" cy="1"/>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feld 45">
            <a:extLst>
              <a:ext uri="{FF2B5EF4-FFF2-40B4-BE49-F238E27FC236}">
                <a16:creationId xmlns:a16="http://schemas.microsoft.com/office/drawing/2014/main" id="{2A8BA395-BA9A-F64D-8060-BF721FDE8017}"/>
              </a:ext>
            </a:extLst>
          </p:cNvPr>
          <p:cNvSpPr txBox="1"/>
          <p:nvPr/>
        </p:nvSpPr>
        <p:spPr>
          <a:xfrm>
            <a:off x="2591304" y="3796251"/>
            <a:ext cx="6912000" cy="1158459"/>
          </a:xfrm>
          <a:prstGeom prst="rect">
            <a:avLst/>
          </a:prstGeom>
          <a:noFill/>
        </p:spPr>
        <p:txBody>
          <a:bodyPr wrap="square" tIns="0" bIns="0" rtlCol="0">
            <a:spAutoFit/>
          </a:bodyPr>
          <a:lstStyle/>
          <a:p>
            <a:pPr algn="l" eaLnBrk="1" fontAlgn="auto" hangingPunct="1">
              <a:spcBef>
                <a:spcPts val="0"/>
              </a:spcBef>
              <a:spcAft>
                <a:spcPts val="600"/>
              </a:spcAft>
            </a:pPr>
            <a:r>
              <a:rPr lang="en-GB" sz="1600" b="1" dirty="0">
                <a:solidFill>
                  <a:srgbClr val="F9AA00"/>
                </a:solidFill>
                <a:latin typeface="Calibri" panose="020F0502020204030204"/>
                <a:ea typeface="+mn-ea"/>
              </a:rPr>
              <a:t>Minimising risk</a:t>
            </a:r>
          </a:p>
          <a:p>
            <a:pPr marL="222250" lvl="1" indent="-212725" algn="l" eaLnBrk="1" hangingPunct="1">
              <a:lnSpc>
                <a:spcPct val="110000"/>
              </a:lnSpc>
              <a:spcBef>
                <a:spcPts val="0"/>
              </a:spcBef>
              <a:spcAft>
                <a:spcPts val="300"/>
              </a:spcAft>
              <a:buClr>
                <a:srgbClr val="526E7F"/>
              </a:buClr>
              <a:buFontTx/>
              <a:buChar char="•"/>
            </a:pPr>
            <a:r>
              <a:rPr lang="en-GB" sz="1200" b="1" dirty="0">
                <a:solidFill>
                  <a:srgbClr val="3B687F"/>
                </a:solidFill>
                <a:latin typeface="Arial"/>
                <a:cs typeface="Calibri" panose="020F0502020204030204" pitchFamily="34" charset="0"/>
              </a:rPr>
              <a:t>Direct</a:t>
            </a:r>
            <a:r>
              <a:rPr lang="en-GB" sz="1200" dirty="0">
                <a:solidFill>
                  <a:srgbClr val="3B687F"/>
                </a:solidFill>
                <a:latin typeface="Arial"/>
                <a:cs typeface="Calibri" panose="020F0502020204030204" pitchFamily="34" charset="0"/>
              </a:rPr>
              <a:t> and </a:t>
            </a:r>
            <a:r>
              <a:rPr lang="en-GB" sz="1200" b="1" dirty="0">
                <a:solidFill>
                  <a:srgbClr val="3B687F"/>
                </a:solidFill>
                <a:latin typeface="Arial"/>
                <a:cs typeface="Calibri" panose="020F0502020204030204" pitchFamily="34" charset="0"/>
              </a:rPr>
              <a:t>indirect costs</a:t>
            </a:r>
            <a:r>
              <a:rPr lang="en-GB" sz="1200" dirty="0">
                <a:solidFill>
                  <a:srgbClr val="3B687F"/>
                </a:solidFill>
                <a:latin typeface="Arial"/>
                <a:cs typeface="Calibri" panose="020F0502020204030204" pitchFamily="34" charset="0"/>
              </a:rPr>
              <a:t> resulting from </a:t>
            </a:r>
            <a:r>
              <a:rPr lang="en-GB" sz="1200" b="1" dirty="0">
                <a:solidFill>
                  <a:srgbClr val="3B687F"/>
                </a:solidFill>
                <a:latin typeface="Arial"/>
                <a:cs typeface="Calibri" panose="020F0502020204030204" pitchFamily="34" charset="0"/>
              </a:rPr>
              <a:t>non-compliance</a:t>
            </a:r>
            <a:r>
              <a:rPr lang="en-GB" sz="1200" dirty="0">
                <a:solidFill>
                  <a:srgbClr val="3B687F"/>
                </a:solidFill>
                <a:latin typeface="Arial"/>
                <a:cs typeface="Calibri" panose="020F0502020204030204" pitchFamily="34" charset="0"/>
              </a:rPr>
              <a:t> with social and environmental standards were avoided.</a:t>
            </a:r>
          </a:p>
          <a:p>
            <a:pPr marL="222250" lvl="1" indent="-212725" algn="l" eaLnBrk="1" hangingPunct="1">
              <a:lnSpc>
                <a:spcPct val="110000"/>
              </a:lnSpc>
              <a:spcBef>
                <a:spcPts val="0"/>
              </a:spcBef>
              <a:spcAft>
                <a:spcPts val="300"/>
              </a:spcAft>
              <a:buClr>
                <a:srgbClr val="526E7F"/>
              </a:buClr>
              <a:buFontTx/>
              <a:buChar char="•"/>
            </a:pPr>
            <a:r>
              <a:rPr lang="en-GB" sz="1200" dirty="0">
                <a:solidFill>
                  <a:srgbClr val="3B687F"/>
                </a:solidFill>
                <a:latin typeface="Arial"/>
                <a:cs typeface="Calibri" panose="020F0502020204030204" pitchFamily="34" charset="0"/>
              </a:rPr>
              <a:t>Costs arising from </a:t>
            </a:r>
            <a:r>
              <a:rPr lang="en-GB" sz="1200" b="1" dirty="0">
                <a:solidFill>
                  <a:srgbClr val="3B687F"/>
                </a:solidFill>
                <a:latin typeface="Arial"/>
                <a:cs typeface="Calibri" panose="020F0502020204030204" pitchFamily="34" charset="0"/>
              </a:rPr>
              <a:t>interruptions</a:t>
            </a:r>
            <a:r>
              <a:rPr lang="en-GB" sz="1200" dirty="0">
                <a:solidFill>
                  <a:srgbClr val="3B687F"/>
                </a:solidFill>
                <a:latin typeface="Arial"/>
                <a:cs typeface="Calibri" panose="020F0502020204030204" pitchFamily="34" charset="0"/>
              </a:rPr>
              <a:t> in the </a:t>
            </a:r>
            <a:r>
              <a:rPr lang="en-GB" sz="1200" b="1" dirty="0">
                <a:solidFill>
                  <a:srgbClr val="3B687F"/>
                </a:solidFill>
                <a:latin typeface="Arial"/>
                <a:cs typeface="Calibri" panose="020F0502020204030204" pitchFamily="34" charset="0"/>
              </a:rPr>
              <a:t>supply chain</a:t>
            </a:r>
            <a:r>
              <a:rPr lang="en-GB" sz="1200" dirty="0">
                <a:solidFill>
                  <a:srgbClr val="3B687F"/>
                </a:solidFill>
                <a:latin typeface="Arial"/>
                <a:cs typeface="Calibri" panose="020F0502020204030204" pitchFamily="34" charset="0"/>
              </a:rPr>
              <a:t>, </a:t>
            </a:r>
            <a:r>
              <a:rPr lang="en-GB" sz="1200" b="1" dirty="0">
                <a:solidFill>
                  <a:srgbClr val="3B687F"/>
                </a:solidFill>
                <a:latin typeface="Arial"/>
                <a:cs typeface="Calibri" panose="020F0502020204030204" pitchFamily="34" charset="0"/>
              </a:rPr>
              <a:t>product recalls</a:t>
            </a:r>
            <a:r>
              <a:rPr lang="en-GB" sz="1200" dirty="0">
                <a:solidFill>
                  <a:srgbClr val="3B687F"/>
                </a:solidFill>
                <a:latin typeface="Arial"/>
                <a:cs typeface="Calibri" panose="020F0502020204030204" pitchFamily="34" charset="0"/>
              </a:rPr>
              <a:t> and a </a:t>
            </a:r>
            <a:r>
              <a:rPr lang="en-GB" sz="1200" b="1" dirty="0">
                <a:solidFill>
                  <a:srgbClr val="3B687F"/>
                </a:solidFill>
                <a:latin typeface="Arial"/>
                <a:cs typeface="Calibri" panose="020F0502020204030204" pitchFamily="34" charset="0"/>
              </a:rPr>
              <a:t>reduction</a:t>
            </a:r>
            <a:r>
              <a:rPr lang="en-GB" sz="1200" dirty="0">
                <a:solidFill>
                  <a:srgbClr val="3B687F"/>
                </a:solidFill>
                <a:latin typeface="Arial"/>
                <a:cs typeface="Calibri" panose="020F0502020204030204" pitchFamily="34" charset="0"/>
              </a:rPr>
              <a:t> in </a:t>
            </a:r>
            <a:r>
              <a:rPr lang="en-GB" sz="1200" b="1" dirty="0">
                <a:solidFill>
                  <a:srgbClr val="3B687F"/>
                </a:solidFill>
                <a:latin typeface="Arial"/>
                <a:cs typeface="Calibri" panose="020F0502020204030204" pitchFamily="34" charset="0"/>
              </a:rPr>
              <a:t>market value</a:t>
            </a:r>
            <a:r>
              <a:rPr lang="en-GB" sz="1200" dirty="0">
                <a:solidFill>
                  <a:srgbClr val="3B687F"/>
                </a:solidFill>
                <a:latin typeface="Arial"/>
                <a:cs typeface="Calibri" panose="020F0502020204030204" pitchFamily="34" charset="0"/>
              </a:rPr>
              <a:t> (roughly 12% on average) could also be reduced.</a:t>
            </a:r>
          </a:p>
        </p:txBody>
      </p:sp>
      <p:sp>
        <p:nvSpPr>
          <p:cNvPr id="47" name="Textfeld 46">
            <a:extLst>
              <a:ext uri="{FF2B5EF4-FFF2-40B4-BE49-F238E27FC236}">
                <a16:creationId xmlns:a16="http://schemas.microsoft.com/office/drawing/2014/main" id="{C5BFFDAB-A445-C444-BA8B-C283ADA23598}"/>
              </a:ext>
            </a:extLst>
          </p:cNvPr>
          <p:cNvSpPr txBox="1"/>
          <p:nvPr/>
        </p:nvSpPr>
        <p:spPr>
          <a:xfrm>
            <a:off x="2591304" y="5228725"/>
            <a:ext cx="6725416" cy="955262"/>
          </a:xfrm>
          <a:prstGeom prst="rect">
            <a:avLst/>
          </a:prstGeom>
          <a:noFill/>
        </p:spPr>
        <p:txBody>
          <a:bodyPr wrap="square" tIns="0" bIns="0" rtlCol="0">
            <a:spAutoFit/>
          </a:bodyPr>
          <a:lstStyle/>
          <a:p>
            <a:pPr algn="l" eaLnBrk="1" fontAlgn="auto" hangingPunct="1">
              <a:spcBef>
                <a:spcPts val="0"/>
              </a:spcBef>
              <a:spcAft>
                <a:spcPts val="600"/>
              </a:spcAft>
            </a:pPr>
            <a:r>
              <a:rPr lang="en-GB" sz="1600" b="1" dirty="0">
                <a:solidFill>
                  <a:schemeClr val="bg2"/>
                </a:solidFill>
                <a:latin typeface="Calibri" panose="020F0502020204030204"/>
                <a:ea typeface="+mn-ea"/>
              </a:rPr>
              <a:t>Revenue growth</a:t>
            </a:r>
          </a:p>
          <a:p>
            <a:pPr marL="222250" lvl="1" indent="-212725" algn="l" eaLnBrk="1" hangingPunct="1">
              <a:lnSpc>
                <a:spcPct val="110000"/>
              </a:lnSpc>
              <a:spcBef>
                <a:spcPts val="0"/>
              </a:spcBef>
              <a:spcAft>
                <a:spcPts val="300"/>
              </a:spcAft>
              <a:buClr>
                <a:srgbClr val="526E7F"/>
              </a:buClr>
              <a:buFontTx/>
              <a:buChar char="•"/>
            </a:pPr>
            <a:r>
              <a:rPr lang="en-GB" sz="1200" b="1" dirty="0">
                <a:solidFill>
                  <a:srgbClr val="3B687F"/>
                </a:solidFill>
                <a:latin typeface="Arial"/>
                <a:cs typeface="Calibri" panose="020F0502020204030204" pitchFamily="34" charset="0"/>
              </a:rPr>
              <a:t>Revenues increased</a:t>
            </a:r>
            <a:r>
              <a:rPr lang="en-GB" sz="1200" dirty="0">
                <a:solidFill>
                  <a:srgbClr val="3B687F"/>
                </a:solidFill>
                <a:latin typeface="Arial"/>
                <a:cs typeface="Calibri" panose="020F0502020204030204" pitchFamily="34" charset="0"/>
              </a:rPr>
              <a:t> due to the new </a:t>
            </a:r>
            <a:r>
              <a:rPr lang="en-GB" sz="1200" b="1" dirty="0">
                <a:solidFill>
                  <a:srgbClr val="3B687F"/>
                </a:solidFill>
                <a:latin typeface="Arial"/>
                <a:cs typeface="Calibri" panose="020F0502020204030204" pitchFamily="34" charset="0"/>
              </a:rPr>
              <a:t>products/business models/customers</a:t>
            </a:r>
            <a:r>
              <a:rPr lang="en-GB" sz="1200" dirty="0">
                <a:solidFill>
                  <a:srgbClr val="3B687F"/>
                </a:solidFill>
                <a:latin typeface="Arial"/>
                <a:cs typeface="Calibri" panose="020F0502020204030204" pitchFamily="34" charset="0"/>
              </a:rPr>
              <a:t> and </a:t>
            </a:r>
            <a:r>
              <a:rPr lang="en-GB" sz="1200" b="1" dirty="0">
                <a:solidFill>
                  <a:srgbClr val="3B687F"/>
                </a:solidFill>
                <a:latin typeface="Arial"/>
                <a:cs typeface="Calibri" panose="020F0502020204030204" pitchFamily="34" charset="0"/>
              </a:rPr>
              <a:t>higher prices</a:t>
            </a:r>
            <a:r>
              <a:rPr lang="en-GB" sz="1200" dirty="0">
                <a:solidFill>
                  <a:srgbClr val="3B687F"/>
                </a:solidFill>
                <a:latin typeface="Arial"/>
                <a:cs typeface="Calibri" panose="020F0502020204030204" pitchFamily="34" charset="0"/>
              </a:rPr>
              <a:t>.</a:t>
            </a:r>
          </a:p>
          <a:p>
            <a:pPr marL="222250" lvl="1" indent="-212725" algn="l" eaLnBrk="1" hangingPunct="1">
              <a:lnSpc>
                <a:spcPct val="110000"/>
              </a:lnSpc>
              <a:spcBef>
                <a:spcPts val="0"/>
              </a:spcBef>
              <a:spcAft>
                <a:spcPts val="300"/>
              </a:spcAft>
              <a:buClr>
                <a:srgbClr val="526E7F"/>
              </a:buClr>
              <a:buFontTx/>
              <a:buChar char="•"/>
            </a:pPr>
            <a:r>
              <a:rPr lang="en-GB" sz="1200" b="1" dirty="0">
                <a:solidFill>
                  <a:srgbClr val="3B687F"/>
                </a:solidFill>
                <a:latin typeface="Arial"/>
                <a:cs typeface="Calibri" panose="020F0502020204030204" pitchFamily="34" charset="0"/>
              </a:rPr>
              <a:t>Additional revenue</a:t>
            </a:r>
            <a:r>
              <a:rPr lang="en-GB" sz="1200" dirty="0">
                <a:solidFill>
                  <a:srgbClr val="3B687F"/>
                </a:solidFill>
                <a:latin typeface="Arial"/>
                <a:cs typeface="Calibri" panose="020F0502020204030204" pitchFamily="34" charset="0"/>
              </a:rPr>
              <a:t> could also be </a:t>
            </a:r>
            <a:r>
              <a:rPr lang="en-GB" sz="1200" b="1" dirty="0">
                <a:solidFill>
                  <a:srgbClr val="3B687F"/>
                </a:solidFill>
                <a:latin typeface="Arial"/>
                <a:cs typeface="Calibri" panose="020F0502020204030204" pitchFamily="34" charset="0"/>
              </a:rPr>
              <a:t>generated</a:t>
            </a:r>
            <a:r>
              <a:rPr lang="en-GB" sz="1200" dirty="0">
                <a:solidFill>
                  <a:srgbClr val="3B687F"/>
                </a:solidFill>
                <a:latin typeface="Arial"/>
                <a:cs typeface="Calibri" panose="020F0502020204030204" pitchFamily="34" charset="0"/>
              </a:rPr>
              <a:t> by end of life products/processes.</a:t>
            </a:r>
          </a:p>
        </p:txBody>
      </p:sp>
      <p:pic>
        <p:nvPicPr>
          <p:cNvPr id="8" name="Grafik 7" descr="Euro mit einfarbiger Füllung">
            <a:extLst>
              <a:ext uri="{FF2B5EF4-FFF2-40B4-BE49-F238E27FC236}">
                <a16:creationId xmlns:a16="http://schemas.microsoft.com/office/drawing/2014/main" id="{1E1EF5E7-17FA-7B4A-ABFE-2108FCEF08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2021840" y="2705776"/>
            <a:ext cx="396000" cy="396000"/>
          </a:xfrm>
          <a:prstGeom prst="rect">
            <a:avLst/>
          </a:prstGeom>
        </p:spPr>
      </p:pic>
      <p:pic>
        <p:nvPicPr>
          <p:cNvPr id="16" name="Grafik 15" descr="Balkendiagramm mit Aufwärtstrend mit einfarbiger Füllung">
            <a:extLst>
              <a:ext uri="{FF2B5EF4-FFF2-40B4-BE49-F238E27FC236}">
                <a16:creationId xmlns:a16="http://schemas.microsoft.com/office/drawing/2014/main" id="{20D2C880-8528-9A45-B8A7-C95C99CD1A8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2021840" y="5570725"/>
            <a:ext cx="396000" cy="396000"/>
          </a:xfrm>
          <a:prstGeom prst="rect">
            <a:avLst/>
          </a:prstGeom>
        </p:spPr>
      </p:pic>
      <p:grpSp>
        <p:nvGrpSpPr>
          <p:cNvPr id="53" name="Gruppieren 52">
            <a:extLst>
              <a:ext uri="{FF2B5EF4-FFF2-40B4-BE49-F238E27FC236}">
                <a16:creationId xmlns:a16="http://schemas.microsoft.com/office/drawing/2014/main" id="{085972F7-9585-2A4D-A498-C7261D6675B0}"/>
              </a:ext>
            </a:extLst>
          </p:cNvPr>
          <p:cNvGrpSpPr/>
          <p:nvPr/>
        </p:nvGrpSpPr>
        <p:grpSpPr>
          <a:xfrm>
            <a:off x="431801" y="3742250"/>
            <a:ext cx="1188000" cy="1188000"/>
            <a:chOff x="407988" y="3580251"/>
            <a:chExt cx="1512000" cy="1512000"/>
          </a:xfrm>
        </p:grpSpPr>
        <p:grpSp>
          <p:nvGrpSpPr>
            <p:cNvPr id="52" name="Gruppieren 51">
              <a:extLst>
                <a:ext uri="{FF2B5EF4-FFF2-40B4-BE49-F238E27FC236}">
                  <a16:creationId xmlns:a16="http://schemas.microsoft.com/office/drawing/2014/main" id="{9FECDF41-67A7-D64C-8E52-F96E0CC14E3F}"/>
                </a:ext>
              </a:extLst>
            </p:cNvPr>
            <p:cNvGrpSpPr/>
            <p:nvPr/>
          </p:nvGrpSpPr>
          <p:grpSpPr>
            <a:xfrm>
              <a:off x="407988" y="3580251"/>
              <a:ext cx="1512000" cy="1512000"/>
              <a:chOff x="407988" y="3580251"/>
              <a:chExt cx="1512000" cy="1512000"/>
            </a:xfrm>
          </p:grpSpPr>
          <p:sp>
            <p:nvSpPr>
              <p:cNvPr id="33" name="Oval 32">
                <a:extLst>
                  <a:ext uri="{FF2B5EF4-FFF2-40B4-BE49-F238E27FC236}">
                    <a16:creationId xmlns:a16="http://schemas.microsoft.com/office/drawing/2014/main" id="{1F2FCC81-D74D-4940-884D-DA8FEDE09354}"/>
                  </a:ext>
                </a:extLst>
              </p:cNvPr>
              <p:cNvSpPr/>
              <p:nvPr/>
            </p:nvSpPr>
            <p:spPr>
              <a:xfrm>
                <a:off x="407988" y="3580251"/>
                <a:ext cx="1512000" cy="1512000"/>
              </a:xfrm>
              <a:prstGeom prst="ellipse">
                <a:avLst/>
              </a:prstGeom>
              <a:solidFill>
                <a:srgbClr val="3B687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prstClr val="white"/>
                  </a:solidFill>
                  <a:effectLst/>
                  <a:uLnTx/>
                  <a:uFillTx/>
                  <a:latin typeface="Arial"/>
                  <a:ea typeface="+mn-ea"/>
                  <a:cs typeface="+mn-cs"/>
                </a:endParaRPr>
              </a:p>
            </p:txBody>
          </p:sp>
          <p:sp>
            <p:nvSpPr>
              <p:cNvPr id="34" name="Oval 33">
                <a:extLst>
                  <a:ext uri="{FF2B5EF4-FFF2-40B4-BE49-F238E27FC236}">
                    <a16:creationId xmlns:a16="http://schemas.microsoft.com/office/drawing/2014/main" id="{5F4499B3-09D8-BF43-A372-BA9B92D65215}"/>
                  </a:ext>
                </a:extLst>
              </p:cNvPr>
              <p:cNvSpPr/>
              <p:nvPr/>
            </p:nvSpPr>
            <p:spPr>
              <a:xfrm>
                <a:off x="596988" y="3769251"/>
                <a:ext cx="1134000" cy="1134000"/>
              </a:xfrm>
              <a:prstGeom prst="ellipse">
                <a:avLst/>
              </a:prstGeom>
              <a:solidFill>
                <a:sysClr val="window" lastClr="FFFFFF"/>
              </a:solidFill>
              <a:ln w="76200" cap="flat" cmpd="sng" algn="ctr">
                <a:solidFill>
                  <a:srgbClr val="F9AA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prstClr val="white"/>
                  </a:solidFill>
                  <a:effectLst/>
                  <a:uLnTx/>
                  <a:uFillTx/>
                  <a:latin typeface="Arial"/>
                  <a:ea typeface="+mn-ea"/>
                  <a:cs typeface="+mn-cs"/>
                </a:endParaRPr>
              </a:p>
            </p:txBody>
          </p:sp>
        </p:grpSp>
        <p:pic>
          <p:nvPicPr>
            <p:cNvPr id="20" name="Grafik 19" descr="Aktenkoffer mit einfarbiger Füllung">
              <a:extLst>
                <a:ext uri="{FF2B5EF4-FFF2-40B4-BE49-F238E27FC236}">
                  <a16:creationId xmlns:a16="http://schemas.microsoft.com/office/drawing/2014/main" id="{75DB3010-FBB7-0940-B7EB-141ABAAD4BB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803309" y="3975572"/>
              <a:ext cx="721360" cy="721360"/>
            </a:xfrm>
            <a:prstGeom prst="rect">
              <a:avLst/>
            </a:prstGeom>
          </p:spPr>
        </p:pic>
      </p:grpSp>
      <p:cxnSp>
        <p:nvCxnSpPr>
          <p:cNvPr id="48" name="Gewinkelte Verbindung 47">
            <a:extLst>
              <a:ext uri="{FF2B5EF4-FFF2-40B4-BE49-F238E27FC236}">
                <a16:creationId xmlns:a16="http://schemas.microsoft.com/office/drawing/2014/main" id="{96286D09-ADE6-8C49-892D-E7B55B25D846}"/>
              </a:ext>
            </a:extLst>
          </p:cNvPr>
          <p:cNvCxnSpPr>
            <a:cxnSpLocks/>
            <a:endCxn id="8" idx="1"/>
          </p:cNvCxnSpPr>
          <p:nvPr/>
        </p:nvCxnSpPr>
        <p:spPr bwMode="auto">
          <a:xfrm flipV="1">
            <a:off x="1619801" y="2903776"/>
            <a:ext cx="402039" cy="1432474"/>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winkelte Verbindung 48">
            <a:extLst>
              <a:ext uri="{FF2B5EF4-FFF2-40B4-BE49-F238E27FC236}">
                <a16:creationId xmlns:a16="http://schemas.microsoft.com/office/drawing/2014/main" id="{6C911112-925D-F045-B2D5-14CBBA36470E}"/>
              </a:ext>
            </a:extLst>
          </p:cNvPr>
          <p:cNvCxnSpPr>
            <a:cxnSpLocks/>
            <a:endCxn id="16" idx="1"/>
          </p:cNvCxnSpPr>
          <p:nvPr/>
        </p:nvCxnSpPr>
        <p:spPr bwMode="auto">
          <a:xfrm>
            <a:off x="1619801" y="4336250"/>
            <a:ext cx="402039" cy="1432475"/>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Fußzeilenplatzhalter 3">
            <a:extLst>
              <a:ext uri="{FF2B5EF4-FFF2-40B4-BE49-F238E27FC236}">
                <a16:creationId xmlns:a16="http://schemas.microsoft.com/office/drawing/2014/main" id="{509A88D7-0A78-D649-8499-3418B540D832}"/>
              </a:ext>
            </a:extLst>
          </p:cNvPr>
          <p:cNvSpPr txBox="1">
            <a:spLocks/>
          </p:cNvSpPr>
          <p:nvPr/>
        </p:nvSpPr>
        <p:spPr bwMode="auto">
          <a:xfrm>
            <a:off x="431801" y="6477000"/>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en-GB" dirty="0"/>
              <a:t>Source: WEF (2015) </a:t>
            </a:r>
          </a:p>
        </p:txBody>
      </p:sp>
      <p:pic>
        <p:nvPicPr>
          <p:cNvPr id="14" name="Grafik 13" descr="Schild Häkchen mit einfarbiger Füllung">
            <a:extLst>
              <a:ext uri="{FF2B5EF4-FFF2-40B4-BE49-F238E27FC236}">
                <a16:creationId xmlns:a16="http://schemas.microsoft.com/office/drawing/2014/main" id="{FA654209-5F0A-B842-B1D4-A5E36E5C2B2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2021840" y="4138251"/>
            <a:ext cx="396000" cy="396000"/>
          </a:xfrm>
          <a:prstGeom prst="rect">
            <a:avLst/>
          </a:prstGeom>
        </p:spPr>
      </p:pic>
      <p:pic>
        <p:nvPicPr>
          <p:cNvPr id="35" name="Grafik 34" descr="Aktenkoffer mit einfarbiger Füllung">
            <a:extLst>
              <a:ext uri="{FF2B5EF4-FFF2-40B4-BE49-F238E27FC236}">
                <a16:creationId xmlns:a16="http://schemas.microsoft.com/office/drawing/2014/main" id="{AC24ED4E-9B84-1645-A080-DABD77AFB2A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9621024" y="3911395"/>
            <a:ext cx="231573" cy="231573"/>
          </a:xfrm>
          <a:prstGeom prst="rect">
            <a:avLst/>
          </a:prstGeom>
        </p:spPr>
      </p:pic>
      <p:sp>
        <p:nvSpPr>
          <p:cNvPr id="30" name="Datumsplatzhalter 5">
            <a:extLst>
              <a:ext uri="{FF2B5EF4-FFF2-40B4-BE49-F238E27FC236}">
                <a16:creationId xmlns:a16="http://schemas.microsoft.com/office/drawing/2014/main" id="{E3561B96-3089-5A49-9EAD-83681F7E49A8}"/>
              </a:ext>
            </a:extLst>
          </p:cNvPr>
          <p:cNvSpPr>
            <a:spLocks noGrp="1"/>
          </p:cNvSpPr>
          <p:nvPr>
            <p:ph type="dt" sz="half" idx="12"/>
          </p:nvPr>
        </p:nvSpPr>
        <p:spPr>
          <a:xfrm>
            <a:off x="431800" y="223838"/>
            <a:ext cx="8604000"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2980678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The business case for sustainable procurement – cost savings</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18</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0" y="1628774"/>
            <a:ext cx="9072000" cy="692497"/>
          </a:xfrm>
          <a:prstGeom prst="rect">
            <a:avLst/>
          </a:prstGeom>
          <a:noFill/>
        </p:spPr>
        <p:txBody>
          <a:bodyPr wrap="square" rtlCol="0">
            <a:spAutoFit/>
          </a:bodyPr>
          <a:lstStyle/>
          <a:p>
            <a:pPr algn="l"/>
            <a:r>
              <a:rPr lang="en-GB" sz="1300" dirty="0">
                <a:solidFill>
                  <a:srgbClr val="3B687F"/>
                </a:solidFill>
              </a:rPr>
              <a:t>By incorporating sustainability in their company values, companies can reduce their supply chain costs. The potential to save costs applies to both internal operating costs and costs for purchased products &amp; services.</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en-GB" sz="1000" b="1" i="0" u="none" strike="noStrike" cap="none" normalizeH="0" baseline="0" dirty="0">
                <a:ln>
                  <a:noFill/>
                </a:ln>
                <a:solidFill>
                  <a:srgbClr val="3B687F"/>
                </a:solidFill>
                <a:effectLst/>
                <a:latin typeface="Arial" charset="0"/>
                <a:ea typeface="ＭＳ Ｐゴシック" charset="-128"/>
              </a:rPr>
              <a:t>Additional information</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en-GB" sz="1000" dirty="0">
                <a:solidFill>
                  <a:srgbClr val="3B687F"/>
                </a:solidFill>
              </a:rPr>
              <a:t>Over 50% of large companies report that they experienced reduced costs due to managing their greenhouse gas emissions.</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en-GB" sz="1000" dirty="0">
                <a:solidFill>
                  <a:srgbClr val="3B687F"/>
                </a:solidFill>
              </a:rPr>
              <a:t>More information and case studies on the topic of cost savings resulting from sustainable procurement have been published by: </a:t>
            </a:r>
          </a:p>
          <a:p>
            <a:pPr marL="317500" lvl="1" indent="-134938" algn="l">
              <a:spcAft>
                <a:spcPts val="300"/>
              </a:spcAft>
              <a:buFont typeface="Arial" panose="020B0604020202020204" pitchFamily="34" charset="0"/>
              <a:buChar char="•"/>
            </a:pPr>
            <a:r>
              <a:rPr lang="en-GB" sz="1000" dirty="0">
                <a:solidFill>
                  <a:srgbClr val="3B687F"/>
                </a:solidFill>
                <a:hlinkClick r:id="rId3">
                  <a:extLst>
                    <a:ext uri="{A12FA001-AC4F-418D-AE19-62706E023703}">
                      <ahyp:hlinkClr xmlns="" xmlns:ahyp="http://schemas.microsoft.com/office/drawing/2018/hyperlinkcolor" val="tx"/>
                    </a:ext>
                  </a:extLst>
                </a:hlinkClick>
              </a:rPr>
              <a:t>HEC</a:t>
            </a:r>
            <a:r>
              <a:rPr lang="en-GB" sz="1000" dirty="0">
                <a:solidFill>
                  <a:srgbClr val="3B687F"/>
                </a:solidFill>
              </a:rPr>
              <a:t> (2013)</a:t>
            </a:r>
          </a:p>
          <a:p>
            <a:pPr marL="317500" lvl="1" indent="-134938" algn="l">
              <a:spcAft>
                <a:spcPts val="300"/>
              </a:spcAft>
              <a:buFont typeface="Arial" panose="020B0604020202020204" pitchFamily="34" charset="0"/>
              <a:buChar char="•"/>
            </a:pPr>
            <a:r>
              <a:rPr lang="en-GB" sz="1000" dirty="0">
                <a:solidFill>
                  <a:srgbClr val="3B687F"/>
                </a:solidFill>
                <a:hlinkClick r:id="rId4">
                  <a:extLst>
                    <a:ext uri="{A12FA001-AC4F-418D-AE19-62706E023703}">
                      <ahyp:hlinkClr xmlns="" xmlns:ahyp="http://schemas.microsoft.com/office/drawing/2018/hyperlinkcolor" val="tx"/>
                    </a:ext>
                  </a:extLst>
                </a:hlinkClick>
              </a:rPr>
              <a:t>Ecovadis</a:t>
            </a:r>
            <a:r>
              <a:rPr lang="en-GB" sz="1000" dirty="0">
                <a:solidFill>
                  <a:srgbClr val="3B687F"/>
                </a:solidFill>
              </a:rPr>
              <a:t> (2020)</a:t>
            </a:r>
          </a:p>
          <a:p>
            <a:pPr lvl="0" algn="l"/>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4150" algn="l"/>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648000" y="1658527"/>
            <a:ext cx="216000" cy="216000"/>
          </a:xfrm>
          <a:prstGeom prst="rect">
            <a:avLst/>
          </a:prstGeom>
        </p:spPr>
      </p:pic>
      <p:sp>
        <p:nvSpPr>
          <p:cNvPr id="17" name="Textfeld 16">
            <a:extLst>
              <a:ext uri="{FF2B5EF4-FFF2-40B4-BE49-F238E27FC236}">
                <a16:creationId xmlns:a16="http://schemas.microsoft.com/office/drawing/2014/main" id="{F25AF065-9812-7148-B13F-344CD60F45C4}"/>
              </a:ext>
            </a:extLst>
          </p:cNvPr>
          <p:cNvSpPr txBox="1"/>
          <p:nvPr/>
        </p:nvSpPr>
        <p:spPr>
          <a:xfrm>
            <a:off x="2591304" y="2363776"/>
            <a:ext cx="6889246" cy="955262"/>
          </a:xfrm>
          <a:prstGeom prst="rect">
            <a:avLst/>
          </a:prstGeom>
          <a:noFill/>
        </p:spPr>
        <p:txBody>
          <a:bodyPr wrap="square" tIns="0" bIns="0" rtlCol="0">
            <a:spAutoFit/>
          </a:bodyPr>
          <a:lstStyle/>
          <a:p>
            <a:pPr algn="l" eaLnBrk="1" fontAlgn="auto" hangingPunct="1">
              <a:spcBef>
                <a:spcPts val="0"/>
              </a:spcBef>
              <a:spcAft>
                <a:spcPts val="600"/>
              </a:spcAft>
            </a:pPr>
            <a:r>
              <a:rPr lang="en-GB" sz="1600" b="1" dirty="0">
                <a:solidFill>
                  <a:srgbClr val="526E7F"/>
                </a:solidFill>
                <a:latin typeface="Calibri" panose="020F0502020204030204"/>
                <a:ea typeface="+mn-ea"/>
              </a:rPr>
              <a:t>Reduced internal costs</a:t>
            </a:r>
          </a:p>
          <a:p>
            <a:pPr marL="222250" lvl="1" indent="-212725" algn="l" eaLnBrk="1" hangingPunct="1">
              <a:lnSpc>
                <a:spcPct val="110000"/>
              </a:lnSpc>
              <a:spcBef>
                <a:spcPts val="0"/>
              </a:spcBef>
              <a:spcAft>
                <a:spcPts val="300"/>
              </a:spcAft>
              <a:buClr>
                <a:srgbClr val="526E7F"/>
              </a:buClr>
              <a:buFontTx/>
              <a:buChar char="•"/>
            </a:pPr>
            <a:r>
              <a:rPr lang="en-GB" sz="1200" dirty="0">
                <a:solidFill>
                  <a:srgbClr val="3B687F"/>
                </a:solidFill>
                <a:latin typeface="Arial"/>
                <a:cs typeface="Calibri" panose="020F0502020204030204" pitchFamily="34" charset="0"/>
              </a:rPr>
              <a:t>As a result of purchasing </a:t>
            </a:r>
            <a:r>
              <a:rPr lang="en-GB" sz="1200" b="1" dirty="0">
                <a:solidFill>
                  <a:srgbClr val="3B687F"/>
                </a:solidFill>
                <a:latin typeface="Arial"/>
                <a:cs typeface="Calibri" panose="020F0502020204030204" pitchFamily="34" charset="0"/>
              </a:rPr>
              <a:t>more efficient products</a:t>
            </a:r>
            <a:r>
              <a:rPr lang="en-GB" sz="1200" dirty="0">
                <a:solidFill>
                  <a:srgbClr val="3B687F"/>
                </a:solidFill>
                <a:latin typeface="Arial"/>
                <a:cs typeface="Calibri" panose="020F0502020204030204" pitchFamily="34" charset="0"/>
              </a:rPr>
              <a:t> and </a:t>
            </a:r>
            <a:r>
              <a:rPr lang="en-GB" sz="1200" b="1" dirty="0">
                <a:solidFill>
                  <a:srgbClr val="3B687F"/>
                </a:solidFill>
                <a:latin typeface="Arial"/>
                <a:cs typeface="Calibri" panose="020F0502020204030204" pitchFamily="34" charset="0"/>
              </a:rPr>
              <a:t>reducing consumption</a:t>
            </a:r>
            <a:r>
              <a:rPr lang="en-GB" sz="1200" dirty="0">
                <a:solidFill>
                  <a:srgbClr val="3B687F"/>
                </a:solidFill>
                <a:latin typeface="Arial"/>
                <a:cs typeface="Calibri" panose="020F0502020204030204" pitchFamily="34" charset="0"/>
              </a:rPr>
              <a:t>.</a:t>
            </a:r>
          </a:p>
          <a:p>
            <a:pPr marL="222250" lvl="1" indent="-212725" algn="l" eaLnBrk="1" hangingPunct="1">
              <a:lnSpc>
                <a:spcPct val="110000"/>
              </a:lnSpc>
              <a:spcBef>
                <a:spcPts val="0"/>
              </a:spcBef>
              <a:spcAft>
                <a:spcPts val="300"/>
              </a:spcAft>
              <a:buClr>
                <a:srgbClr val="526E7F"/>
              </a:buClr>
              <a:buFontTx/>
              <a:buChar char="•"/>
            </a:pPr>
            <a:r>
              <a:rPr lang="en-GB" sz="1200" b="1" dirty="0">
                <a:solidFill>
                  <a:srgbClr val="3B687F"/>
                </a:solidFill>
                <a:latin typeface="Arial"/>
                <a:cs typeface="Calibri" panose="020F0502020204030204" pitchFamily="34" charset="0"/>
              </a:rPr>
              <a:t>Case study: </a:t>
            </a:r>
            <a:r>
              <a:rPr lang="en-GB" sz="1200" dirty="0">
                <a:solidFill>
                  <a:srgbClr val="3B687F"/>
                </a:solidFill>
                <a:latin typeface="Arial"/>
                <a:cs typeface="Calibri" panose="020F0502020204030204" pitchFamily="34" charset="0"/>
              </a:rPr>
              <a:t>GE managed to save USD 300 million when it reduced its greenhouse gas emissions by 32% and water consumption by 45% over the period from 2006 to 2013.</a:t>
            </a:r>
          </a:p>
        </p:txBody>
      </p:sp>
      <p:cxnSp>
        <p:nvCxnSpPr>
          <p:cNvPr id="18" name="Gerade Verbindung 17">
            <a:extLst>
              <a:ext uri="{FF2B5EF4-FFF2-40B4-BE49-F238E27FC236}">
                <a16:creationId xmlns:a16="http://schemas.microsoft.com/office/drawing/2014/main" id="{733599DB-0F13-D141-A143-EEDFE77228E7}"/>
              </a:ext>
            </a:extLst>
          </p:cNvPr>
          <p:cNvCxnSpPr>
            <a:cxnSpLocks/>
          </p:cNvCxnSpPr>
          <p:nvPr/>
        </p:nvCxnSpPr>
        <p:spPr>
          <a:xfrm>
            <a:off x="2471466" y="2363776"/>
            <a:ext cx="0" cy="1080000"/>
          </a:xfrm>
          <a:prstGeom prst="line">
            <a:avLst/>
          </a:prstGeom>
          <a:noFill/>
          <a:ln w="76200" cap="flat" cmpd="sng" algn="ctr">
            <a:solidFill>
              <a:srgbClr val="526E7F"/>
            </a:solidFill>
            <a:prstDash val="solid"/>
            <a:miter lim="800000"/>
          </a:ln>
          <a:effectLst/>
        </p:spPr>
      </p:cxnSp>
      <p:cxnSp>
        <p:nvCxnSpPr>
          <p:cNvPr id="19" name="Gerade Verbindung 18">
            <a:extLst>
              <a:ext uri="{FF2B5EF4-FFF2-40B4-BE49-F238E27FC236}">
                <a16:creationId xmlns:a16="http://schemas.microsoft.com/office/drawing/2014/main" id="{99D94720-2294-9144-B4A2-5C87BF2ADC64}"/>
              </a:ext>
            </a:extLst>
          </p:cNvPr>
          <p:cNvCxnSpPr>
            <a:cxnSpLocks/>
          </p:cNvCxnSpPr>
          <p:nvPr/>
        </p:nvCxnSpPr>
        <p:spPr>
          <a:xfrm>
            <a:off x="2471466" y="3796251"/>
            <a:ext cx="0" cy="1080000"/>
          </a:xfrm>
          <a:prstGeom prst="line">
            <a:avLst/>
          </a:prstGeom>
          <a:noFill/>
          <a:ln w="76200" cap="flat" cmpd="sng" algn="ctr">
            <a:solidFill>
              <a:srgbClr val="526E7F"/>
            </a:solidFill>
            <a:prstDash val="solid"/>
            <a:miter lim="800000"/>
          </a:ln>
          <a:effectLst/>
        </p:spPr>
      </p:cxnSp>
      <p:cxnSp>
        <p:nvCxnSpPr>
          <p:cNvPr id="20" name="Gerade Verbindung 19">
            <a:extLst>
              <a:ext uri="{FF2B5EF4-FFF2-40B4-BE49-F238E27FC236}">
                <a16:creationId xmlns:a16="http://schemas.microsoft.com/office/drawing/2014/main" id="{FAF8E92A-8178-D84C-93C6-5901FF79B3B6}"/>
              </a:ext>
            </a:extLst>
          </p:cNvPr>
          <p:cNvCxnSpPr>
            <a:cxnSpLocks/>
          </p:cNvCxnSpPr>
          <p:nvPr/>
        </p:nvCxnSpPr>
        <p:spPr>
          <a:xfrm>
            <a:off x="2471466" y="5228725"/>
            <a:ext cx="0" cy="1080000"/>
          </a:xfrm>
          <a:prstGeom prst="line">
            <a:avLst/>
          </a:prstGeom>
          <a:noFill/>
          <a:ln w="76200" cap="flat" cmpd="sng" algn="ctr">
            <a:solidFill>
              <a:srgbClr val="526E7F"/>
            </a:solidFill>
            <a:prstDash val="solid"/>
            <a:miter lim="800000"/>
          </a:ln>
          <a:effectLst/>
        </p:spPr>
      </p:cxnSp>
      <p:cxnSp>
        <p:nvCxnSpPr>
          <p:cNvPr id="21" name="Gerade Verbindung 20">
            <a:extLst>
              <a:ext uri="{FF2B5EF4-FFF2-40B4-BE49-F238E27FC236}">
                <a16:creationId xmlns:a16="http://schemas.microsoft.com/office/drawing/2014/main" id="{4DCDA1BE-4753-4941-9EB7-81C1FA7726DE}"/>
              </a:ext>
            </a:extLst>
          </p:cNvPr>
          <p:cNvCxnSpPr>
            <a:cxnSpLocks/>
          </p:cNvCxnSpPr>
          <p:nvPr/>
        </p:nvCxnSpPr>
        <p:spPr bwMode="auto">
          <a:xfrm>
            <a:off x="1619801" y="4336250"/>
            <a:ext cx="402039" cy="1"/>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feld 21">
            <a:extLst>
              <a:ext uri="{FF2B5EF4-FFF2-40B4-BE49-F238E27FC236}">
                <a16:creationId xmlns:a16="http://schemas.microsoft.com/office/drawing/2014/main" id="{24BB1B2F-2E2F-9246-B12B-AA583DBB8873}"/>
              </a:ext>
            </a:extLst>
          </p:cNvPr>
          <p:cNvSpPr txBox="1"/>
          <p:nvPr/>
        </p:nvSpPr>
        <p:spPr>
          <a:xfrm>
            <a:off x="2591304" y="3796251"/>
            <a:ext cx="6725416" cy="1158459"/>
          </a:xfrm>
          <a:prstGeom prst="rect">
            <a:avLst/>
          </a:prstGeom>
          <a:noFill/>
        </p:spPr>
        <p:txBody>
          <a:bodyPr wrap="square" tIns="0" bIns="0" rtlCol="0">
            <a:spAutoFit/>
          </a:bodyPr>
          <a:lstStyle/>
          <a:p>
            <a:pPr algn="l" eaLnBrk="1" fontAlgn="auto" hangingPunct="1">
              <a:spcBef>
                <a:spcPts val="0"/>
              </a:spcBef>
              <a:spcAft>
                <a:spcPts val="600"/>
              </a:spcAft>
            </a:pPr>
            <a:r>
              <a:rPr lang="en-GB" sz="1600" b="1" dirty="0">
                <a:solidFill>
                  <a:srgbClr val="526E7F"/>
                </a:solidFill>
                <a:latin typeface="Calibri" panose="020F0502020204030204"/>
                <a:ea typeface="+mn-ea"/>
              </a:rPr>
              <a:t>Avoiding unnecessary specifications</a:t>
            </a:r>
          </a:p>
          <a:p>
            <a:pPr marL="222250" lvl="1" indent="-212725" algn="l" eaLnBrk="1" hangingPunct="1">
              <a:lnSpc>
                <a:spcPct val="110000"/>
              </a:lnSpc>
              <a:spcBef>
                <a:spcPts val="0"/>
              </a:spcBef>
              <a:spcAft>
                <a:spcPts val="300"/>
              </a:spcAft>
              <a:buClr>
                <a:srgbClr val="526E7F"/>
              </a:buClr>
              <a:buFontTx/>
              <a:buChar char="•"/>
            </a:pPr>
            <a:r>
              <a:rPr lang="en-GB" sz="1200" dirty="0">
                <a:solidFill>
                  <a:srgbClr val="3B687F"/>
                </a:solidFill>
                <a:latin typeface="Arial"/>
                <a:cs typeface="Calibri" panose="020F0502020204030204" pitchFamily="34" charset="0"/>
              </a:rPr>
              <a:t>Reducing costs by </a:t>
            </a:r>
            <a:r>
              <a:rPr lang="en-GB" sz="1200" b="1" dirty="0">
                <a:solidFill>
                  <a:srgbClr val="3B687F"/>
                </a:solidFill>
                <a:latin typeface="Arial"/>
                <a:cs typeface="Calibri" panose="020F0502020204030204" pitchFamily="34" charset="0"/>
              </a:rPr>
              <a:t>simplifying specifications</a:t>
            </a:r>
            <a:r>
              <a:rPr lang="en-GB" sz="1200" dirty="0">
                <a:solidFill>
                  <a:srgbClr val="3B687F"/>
                </a:solidFill>
                <a:latin typeface="Arial"/>
                <a:cs typeface="Calibri" panose="020F0502020204030204" pitchFamily="34" charset="0"/>
              </a:rPr>
              <a:t> and </a:t>
            </a:r>
            <a:r>
              <a:rPr lang="en-GB" sz="1200" b="1" dirty="0">
                <a:solidFill>
                  <a:srgbClr val="3B687F"/>
                </a:solidFill>
                <a:latin typeface="Arial"/>
                <a:cs typeface="Calibri" panose="020F0502020204030204" pitchFamily="34" charset="0"/>
              </a:rPr>
              <a:t>removing unnecessary information</a:t>
            </a:r>
            <a:r>
              <a:rPr lang="en-GB" sz="1200" dirty="0">
                <a:solidFill>
                  <a:srgbClr val="3B687F"/>
                </a:solidFill>
                <a:latin typeface="Arial"/>
                <a:cs typeface="Calibri" panose="020F0502020204030204" pitchFamily="34" charset="0"/>
              </a:rPr>
              <a:t>.</a:t>
            </a:r>
          </a:p>
          <a:p>
            <a:pPr marL="222250" lvl="1" indent="-212725" algn="l" eaLnBrk="1" hangingPunct="1">
              <a:lnSpc>
                <a:spcPct val="110000"/>
              </a:lnSpc>
              <a:spcBef>
                <a:spcPts val="0"/>
              </a:spcBef>
              <a:spcAft>
                <a:spcPts val="300"/>
              </a:spcAft>
              <a:buClr>
                <a:srgbClr val="526E7F"/>
              </a:buClr>
              <a:buFontTx/>
              <a:buChar char="•"/>
            </a:pPr>
            <a:r>
              <a:rPr lang="en-GB" sz="1200" b="1" dirty="0">
                <a:solidFill>
                  <a:srgbClr val="3B687F"/>
                </a:solidFill>
                <a:latin typeface="Arial"/>
                <a:cs typeface="Calibri" panose="020F0502020204030204" pitchFamily="34" charset="0"/>
              </a:rPr>
              <a:t>Case study: </a:t>
            </a:r>
            <a:r>
              <a:rPr lang="en-GB" sz="1200" dirty="0">
                <a:solidFill>
                  <a:srgbClr val="3B687F"/>
                </a:solidFill>
                <a:latin typeface="Arial"/>
                <a:cs typeface="Calibri" panose="020F0502020204030204" pitchFamily="34" charset="0"/>
              </a:rPr>
              <a:t>Walmart saved a total of USD 3.4 million and 0.6 million tonnes of carbon dioxide by reducing its packaging material in 2007. </a:t>
            </a:r>
          </a:p>
        </p:txBody>
      </p:sp>
      <p:sp>
        <p:nvSpPr>
          <p:cNvPr id="23" name="Textfeld 22">
            <a:extLst>
              <a:ext uri="{FF2B5EF4-FFF2-40B4-BE49-F238E27FC236}">
                <a16:creationId xmlns:a16="http://schemas.microsoft.com/office/drawing/2014/main" id="{F76AFE0F-D512-1C40-A900-F2B4B6AEBD4A}"/>
              </a:ext>
            </a:extLst>
          </p:cNvPr>
          <p:cNvSpPr txBox="1"/>
          <p:nvPr/>
        </p:nvSpPr>
        <p:spPr>
          <a:xfrm>
            <a:off x="2591304" y="5228725"/>
            <a:ext cx="6725416" cy="955262"/>
          </a:xfrm>
          <a:prstGeom prst="rect">
            <a:avLst/>
          </a:prstGeom>
          <a:noFill/>
        </p:spPr>
        <p:txBody>
          <a:bodyPr wrap="square" tIns="0" bIns="0" rtlCol="0">
            <a:spAutoFit/>
          </a:bodyPr>
          <a:lstStyle/>
          <a:p>
            <a:pPr algn="l" eaLnBrk="1" fontAlgn="auto" hangingPunct="1">
              <a:spcBef>
                <a:spcPts val="0"/>
              </a:spcBef>
              <a:spcAft>
                <a:spcPts val="600"/>
              </a:spcAft>
            </a:pPr>
            <a:r>
              <a:rPr lang="en-GB" sz="1600" b="1" dirty="0">
                <a:solidFill>
                  <a:srgbClr val="526E7F"/>
                </a:solidFill>
                <a:latin typeface="Calibri" panose="020F0502020204030204"/>
                <a:ea typeface="+mn-ea"/>
              </a:rPr>
              <a:t>Reducing non-compliance &amp; capital costs</a:t>
            </a:r>
          </a:p>
          <a:p>
            <a:pPr marL="222250" lvl="1" indent="-212725" algn="l" eaLnBrk="1" hangingPunct="1">
              <a:lnSpc>
                <a:spcPct val="110000"/>
              </a:lnSpc>
              <a:spcBef>
                <a:spcPts val="0"/>
              </a:spcBef>
              <a:spcAft>
                <a:spcPts val="300"/>
              </a:spcAft>
              <a:buClr>
                <a:srgbClr val="526E7F"/>
              </a:buClr>
              <a:buFontTx/>
              <a:buChar char="•"/>
            </a:pPr>
            <a:r>
              <a:rPr lang="en-GB" sz="1200" dirty="0">
                <a:solidFill>
                  <a:srgbClr val="3B687F"/>
                </a:solidFill>
                <a:latin typeface="Arial"/>
                <a:cs typeface="Calibri" panose="020F0502020204030204" pitchFamily="34" charset="0"/>
              </a:rPr>
              <a:t>Companies can </a:t>
            </a:r>
            <a:r>
              <a:rPr lang="en-GB" sz="1200" b="1" dirty="0">
                <a:solidFill>
                  <a:srgbClr val="3B687F"/>
                </a:solidFill>
                <a:latin typeface="Arial"/>
                <a:cs typeface="Calibri" panose="020F0502020204030204" pitchFamily="34" charset="0"/>
              </a:rPr>
              <a:t>avoid</a:t>
            </a:r>
            <a:r>
              <a:rPr lang="en-GB" sz="1200" dirty="0">
                <a:solidFill>
                  <a:srgbClr val="3B687F"/>
                </a:solidFill>
                <a:latin typeface="Arial"/>
                <a:cs typeface="Calibri" panose="020F0502020204030204" pitchFamily="34" charset="0"/>
              </a:rPr>
              <a:t> or reduce </a:t>
            </a:r>
            <a:r>
              <a:rPr lang="en-GB" sz="1200" b="1" dirty="0">
                <a:solidFill>
                  <a:srgbClr val="3B687F"/>
                </a:solidFill>
                <a:latin typeface="Arial"/>
                <a:cs typeface="Calibri" panose="020F0502020204030204" pitchFamily="34" charset="0"/>
              </a:rPr>
              <a:t>non-compliance costs</a:t>
            </a:r>
            <a:r>
              <a:rPr lang="en-GB" sz="1200" dirty="0">
                <a:solidFill>
                  <a:srgbClr val="3B687F"/>
                </a:solidFill>
                <a:latin typeface="Arial"/>
                <a:cs typeface="Calibri" panose="020F0502020204030204" pitchFamily="34" charset="0"/>
              </a:rPr>
              <a:t> arising from </a:t>
            </a:r>
            <a:r>
              <a:rPr lang="en-GB" sz="1200" b="1" dirty="0">
                <a:solidFill>
                  <a:srgbClr val="3B687F"/>
                </a:solidFill>
                <a:latin typeface="Arial"/>
                <a:cs typeface="Calibri" panose="020F0502020204030204" pitchFamily="34" charset="0"/>
              </a:rPr>
              <a:t>non-compliance</a:t>
            </a:r>
            <a:r>
              <a:rPr lang="en-GB" sz="1200" dirty="0">
                <a:solidFill>
                  <a:srgbClr val="3B687F"/>
                </a:solidFill>
                <a:latin typeface="Arial"/>
                <a:cs typeface="Calibri" panose="020F0502020204030204" pitchFamily="34" charset="0"/>
              </a:rPr>
              <a:t> with </a:t>
            </a:r>
            <a:r>
              <a:rPr lang="en-GB" sz="1200" b="1" dirty="0">
                <a:solidFill>
                  <a:srgbClr val="3B687F"/>
                </a:solidFill>
                <a:latin typeface="Arial"/>
                <a:cs typeface="Calibri" panose="020F0502020204030204" pitchFamily="34" charset="0"/>
              </a:rPr>
              <a:t>regulations</a:t>
            </a:r>
            <a:r>
              <a:rPr lang="en-GB" sz="1200" dirty="0">
                <a:solidFill>
                  <a:srgbClr val="3B687F"/>
                </a:solidFill>
                <a:latin typeface="Arial"/>
                <a:cs typeface="Calibri" panose="020F0502020204030204" pitchFamily="34" charset="0"/>
              </a:rPr>
              <a:t> and laws.</a:t>
            </a:r>
          </a:p>
          <a:p>
            <a:pPr marL="222250" lvl="1" indent="-212725" algn="l" eaLnBrk="1" hangingPunct="1">
              <a:lnSpc>
                <a:spcPct val="110000"/>
              </a:lnSpc>
              <a:spcBef>
                <a:spcPts val="0"/>
              </a:spcBef>
              <a:spcAft>
                <a:spcPts val="300"/>
              </a:spcAft>
              <a:buClr>
                <a:srgbClr val="526E7F"/>
              </a:buClr>
              <a:buFontTx/>
              <a:buChar char="•"/>
            </a:pPr>
            <a:r>
              <a:rPr lang="en-GB" sz="1200" b="1" dirty="0">
                <a:solidFill>
                  <a:srgbClr val="3B687F"/>
                </a:solidFill>
                <a:latin typeface="Arial"/>
                <a:cs typeface="Calibri" panose="020F0502020204030204" pitchFamily="34" charset="0"/>
              </a:rPr>
              <a:t>Capital costs</a:t>
            </a:r>
            <a:r>
              <a:rPr lang="en-GB" sz="1200" dirty="0">
                <a:solidFill>
                  <a:srgbClr val="3B687F"/>
                </a:solidFill>
                <a:latin typeface="Arial"/>
                <a:cs typeface="Calibri" panose="020F0502020204030204" pitchFamily="34" charset="0"/>
              </a:rPr>
              <a:t> can likewise be </a:t>
            </a:r>
            <a:r>
              <a:rPr lang="en-GB" sz="1200" b="1" dirty="0">
                <a:solidFill>
                  <a:srgbClr val="3B687F"/>
                </a:solidFill>
                <a:latin typeface="Arial"/>
                <a:cs typeface="Calibri" panose="020F0502020204030204" pitchFamily="34" charset="0"/>
              </a:rPr>
              <a:t>reduced</a:t>
            </a:r>
            <a:r>
              <a:rPr lang="en-GB" sz="1200" dirty="0">
                <a:solidFill>
                  <a:srgbClr val="3B687F"/>
                </a:solidFill>
                <a:latin typeface="Arial"/>
                <a:cs typeface="Calibri" panose="020F0502020204030204" pitchFamily="34" charset="0"/>
              </a:rPr>
              <a:t> by improved </a:t>
            </a:r>
            <a:r>
              <a:rPr lang="en-GB" sz="1200" b="1" dirty="0">
                <a:solidFill>
                  <a:srgbClr val="3B687F"/>
                </a:solidFill>
                <a:latin typeface="Arial"/>
                <a:cs typeface="Calibri" panose="020F0502020204030204" pitchFamily="34" charset="0"/>
              </a:rPr>
              <a:t>ESG performance</a:t>
            </a:r>
            <a:r>
              <a:rPr lang="en-GB" sz="1200" dirty="0">
                <a:solidFill>
                  <a:srgbClr val="3B687F"/>
                </a:solidFill>
                <a:latin typeface="Arial"/>
                <a:cs typeface="Calibri" panose="020F0502020204030204" pitchFamily="34" charset="0"/>
              </a:rPr>
              <a:t>.</a:t>
            </a:r>
          </a:p>
        </p:txBody>
      </p:sp>
      <p:grpSp>
        <p:nvGrpSpPr>
          <p:cNvPr id="27" name="Gruppieren 26">
            <a:extLst>
              <a:ext uri="{FF2B5EF4-FFF2-40B4-BE49-F238E27FC236}">
                <a16:creationId xmlns:a16="http://schemas.microsoft.com/office/drawing/2014/main" id="{7FBBB9AD-4009-8246-9C9B-BFE91F6898BA}"/>
              </a:ext>
            </a:extLst>
          </p:cNvPr>
          <p:cNvGrpSpPr/>
          <p:nvPr/>
        </p:nvGrpSpPr>
        <p:grpSpPr>
          <a:xfrm>
            <a:off x="431801" y="3742250"/>
            <a:ext cx="1188000" cy="1188000"/>
            <a:chOff x="407988" y="3580251"/>
            <a:chExt cx="1512000" cy="1512000"/>
          </a:xfrm>
        </p:grpSpPr>
        <p:sp>
          <p:nvSpPr>
            <p:cNvPr id="29" name="Oval 28">
              <a:extLst>
                <a:ext uri="{FF2B5EF4-FFF2-40B4-BE49-F238E27FC236}">
                  <a16:creationId xmlns:a16="http://schemas.microsoft.com/office/drawing/2014/main" id="{455C3DC8-1B90-5645-976A-F839D98A4B38}"/>
                </a:ext>
              </a:extLst>
            </p:cNvPr>
            <p:cNvSpPr/>
            <p:nvPr/>
          </p:nvSpPr>
          <p:spPr>
            <a:xfrm>
              <a:off x="407988" y="3580251"/>
              <a:ext cx="1512000" cy="1512000"/>
            </a:xfrm>
            <a:prstGeom prst="ellipse">
              <a:avLst/>
            </a:prstGeom>
            <a:solidFill>
              <a:srgbClr val="3B687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prstClr val="white"/>
                </a:solidFill>
                <a:effectLst/>
                <a:uLnTx/>
                <a:uFillTx/>
                <a:latin typeface="Arial"/>
                <a:ea typeface="+mn-ea"/>
                <a:cs typeface="+mn-cs"/>
              </a:endParaRPr>
            </a:p>
          </p:txBody>
        </p:sp>
        <p:sp>
          <p:nvSpPr>
            <p:cNvPr id="30" name="Oval 29">
              <a:extLst>
                <a:ext uri="{FF2B5EF4-FFF2-40B4-BE49-F238E27FC236}">
                  <a16:creationId xmlns:a16="http://schemas.microsoft.com/office/drawing/2014/main" id="{11FDCCBD-852B-E04B-879E-F6030A499FF4}"/>
                </a:ext>
              </a:extLst>
            </p:cNvPr>
            <p:cNvSpPr/>
            <p:nvPr/>
          </p:nvSpPr>
          <p:spPr>
            <a:xfrm>
              <a:off x="596988" y="3769251"/>
              <a:ext cx="1134000" cy="1134000"/>
            </a:xfrm>
            <a:prstGeom prst="ellipse">
              <a:avLst/>
            </a:prstGeom>
            <a:solidFill>
              <a:sysClr val="window" lastClr="FFFFFF"/>
            </a:solidFill>
            <a:ln w="76200" cap="flat" cmpd="sng" algn="ctr">
              <a:solidFill>
                <a:srgbClr val="F9AA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prstClr val="white"/>
                </a:solidFill>
                <a:effectLst/>
                <a:uLnTx/>
                <a:uFillTx/>
                <a:latin typeface="Arial"/>
                <a:ea typeface="+mn-ea"/>
                <a:cs typeface="+mn-cs"/>
              </a:endParaRPr>
            </a:p>
          </p:txBody>
        </p:sp>
      </p:grpSp>
      <p:cxnSp>
        <p:nvCxnSpPr>
          <p:cNvPr id="31" name="Gewinkelte Verbindung 30">
            <a:extLst>
              <a:ext uri="{FF2B5EF4-FFF2-40B4-BE49-F238E27FC236}">
                <a16:creationId xmlns:a16="http://schemas.microsoft.com/office/drawing/2014/main" id="{42DFE9BE-3F57-874B-B5C6-D7B799EFFE2A}"/>
              </a:ext>
            </a:extLst>
          </p:cNvPr>
          <p:cNvCxnSpPr>
            <a:cxnSpLocks/>
          </p:cNvCxnSpPr>
          <p:nvPr/>
        </p:nvCxnSpPr>
        <p:spPr bwMode="auto">
          <a:xfrm flipV="1">
            <a:off x="1619801" y="2903776"/>
            <a:ext cx="402039" cy="1432474"/>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winkelte Verbindung 31">
            <a:extLst>
              <a:ext uri="{FF2B5EF4-FFF2-40B4-BE49-F238E27FC236}">
                <a16:creationId xmlns:a16="http://schemas.microsoft.com/office/drawing/2014/main" id="{CBBAB15A-385A-CD47-A4B8-138F86A254B3}"/>
              </a:ext>
            </a:extLst>
          </p:cNvPr>
          <p:cNvCxnSpPr>
            <a:cxnSpLocks/>
          </p:cNvCxnSpPr>
          <p:nvPr/>
        </p:nvCxnSpPr>
        <p:spPr bwMode="auto">
          <a:xfrm>
            <a:off x="1619801" y="4336250"/>
            <a:ext cx="402039" cy="1432475"/>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5" name="Grafik 34" descr="Euro mit einfarbiger Füllung">
            <a:extLst>
              <a:ext uri="{FF2B5EF4-FFF2-40B4-BE49-F238E27FC236}">
                <a16:creationId xmlns:a16="http://schemas.microsoft.com/office/drawing/2014/main" id="{77070FC8-5090-2E41-A537-CA5A299B9DC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11953" y="4022402"/>
            <a:ext cx="627697" cy="627697"/>
          </a:xfrm>
          <a:prstGeom prst="rect">
            <a:avLst/>
          </a:prstGeom>
        </p:spPr>
      </p:pic>
      <p:sp>
        <p:nvSpPr>
          <p:cNvPr id="28" name="Fußzeilenplatzhalter 3">
            <a:extLst>
              <a:ext uri="{FF2B5EF4-FFF2-40B4-BE49-F238E27FC236}">
                <a16:creationId xmlns:a16="http://schemas.microsoft.com/office/drawing/2014/main" id="{68CC6919-12B1-A543-90F8-A1B34F683634}"/>
              </a:ext>
            </a:extLst>
          </p:cNvPr>
          <p:cNvSpPr txBox="1">
            <a:spLocks/>
          </p:cNvSpPr>
          <p:nvPr/>
        </p:nvSpPr>
        <p:spPr bwMode="auto">
          <a:xfrm>
            <a:off x="431801" y="6477000"/>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en-GB" dirty="0"/>
              <a:t>Source: WEF (2015), HBR (2016), Ecovadis (2020) </a:t>
            </a:r>
          </a:p>
        </p:txBody>
      </p:sp>
      <p:sp>
        <p:nvSpPr>
          <p:cNvPr id="24" name="Datumsplatzhalter 5">
            <a:extLst>
              <a:ext uri="{FF2B5EF4-FFF2-40B4-BE49-F238E27FC236}">
                <a16:creationId xmlns:a16="http://schemas.microsoft.com/office/drawing/2014/main" id="{D8CDBE08-3FA4-7A41-8F51-D0C147290B5C}"/>
              </a:ext>
            </a:extLst>
          </p:cNvPr>
          <p:cNvSpPr>
            <a:spLocks noGrp="1"/>
          </p:cNvSpPr>
          <p:nvPr>
            <p:ph type="dt" sz="half" idx="12"/>
          </p:nvPr>
        </p:nvSpPr>
        <p:spPr>
          <a:xfrm>
            <a:off x="431800" y="223838"/>
            <a:ext cx="8604000"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2667415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The business case for sustainable procurement – minimising risk</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19</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en-GB" sz="1300" dirty="0">
                <a:solidFill>
                  <a:srgbClr val="3B687F"/>
                </a:solidFill>
              </a:rPr>
              <a:t>Non-compliance with social and environmental standards can result in direct secondary costs and a reduced market value. Sustainable procurement can help reduce these risks.</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en-GB" sz="1000" b="1" i="0" u="none" strike="noStrike" cap="none" normalizeH="0" baseline="0" dirty="0">
                <a:ln>
                  <a:noFill/>
                </a:ln>
                <a:solidFill>
                  <a:srgbClr val="3B687F"/>
                </a:solidFill>
                <a:effectLst/>
                <a:latin typeface="Arial" charset="0"/>
                <a:ea typeface="ＭＳ Ｐゴシック" charset="-128"/>
              </a:rPr>
              <a:t>Additional information</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en-GB" sz="1000" dirty="0">
                <a:solidFill>
                  <a:srgbClr val="3B687F"/>
                </a:solidFill>
              </a:rPr>
              <a:t>The global rise in extreme weather events has led to increased costs stemming from supply chain interruptions.</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en-GB" sz="1000" dirty="0">
                <a:solidFill>
                  <a:srgbClr val="3B687F"/>
                </a:solidFill>
                <a:hlinkClick r:id="rId3">
                  <a:extLst>
                    <a:ext uri="{A12FA001-AC4F-418D-AE19-62706E023703}">
                      <ahyp:hlinkClr xmlns="" xmlns:ahyp="http://schemas.microsoft.com/office/drawing/2018/hyperlinkcolor" val="tx"/>
                    </a:ext>
                  </a:extLst>
                </a:hlinkClick>
              </a:rPr>
              <a:t>McKinsey</a:t>
            </a:r>
            <a:r>
              <a:rPr lang="en-GB" sz="1000" dirty="0">
                <a:solidFill>
                  <a:srgbClr val="3B687F"/>
                </a:solidFill>
              </a:rPr>
              <a:t> (2020) estimates that companies have experienced associated losses of up to 200% of annual profit and 35% of revenues.</a:t>
            </a:r>
          </a:p>
          <a:p>
            <a:pPr lvl="0" algn="l"/>
            <a:endParaRPr lang="de-DE" sz="1000">
              <a:solidFill>
                <a:srgbClr val="3B687F"/>
              </a:solidFill>
            </a:endParaRPr>
          </a:p>
          <a:p>
            <a:pPr lvl="0" algn="l"/>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4150" algn="l"/>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648000" y="1658527"/>
            <a:ext cx="216000" cy="216000"/>
          </a:xfrm>
          <a:prstGeom prst="rect">
            <a:avLst/>
          </a:prstGeom>
        </p:spPr>
      </p:pic>
      <p:sp>
        <p:nvSpPr>
          <p:cNvPr id="17" name="Foliennummernplatzhalter 5">
            <a:extLst>
              <a:ext uri="{FF2B5EF4-FFF2-40B4-BE49-F238E27FC236}">
                <a16:creationId xmlns:a16="http://schemas.microsoft.com/office/drawing/2014/main" id="{6813A19B-15B2-6240-9805-47930B9B8C06}"/>
              </a:ext>
            </a:extLst>
          </p:cNvPr>
          <p:cNvSpPr txBox="1">
            <a:spLocks/>
          </p:cNvSpPr>
          <p:nvPr/>
        </p:nvSpPr>
        <p:spPr bwMode="auto">
          <a:xfrm>
            <a:off x="5842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ct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fld id="{894680D0-7A83-433A-9719-C4143F27F647}" type="slidenum">
              <a:rPr lang="de-DE" smtClean="0"/>
              <a:pPr/>
              <a:t>19</a:t>
            </a:fld>
            <a:endParaRPr lang="de-DE"/>
          </a:p>
        </p:txBody>
      </p:sp>
      <p:sp>
        <p:nvSpPr>
          <p:cNvPr id="18" name="Textfeld 17">
            <a:extLst>
              <a:ext uri="{FF2B5EF4-FFF2-40B4-BE49-F238E27FC236}">
                <a16:creationId xmlns:a16="http://schemas.microsoft.com/office/drawing/2014/main" id="{86600543-795C-074C-9849-73ED160BF874}"/>
              </a:ext>
            </a:extLst>
          </p:cNvPr>
          <p:cNvSpPr txBox="1"/>
          <p:nvPr/>
        </p:nvSpPr>
        <p:spPr>
          <a:xfrm>
            <a:off x="2591304" y="2363776"/>
            <a:ext cx="6889246" cy="1158394"/>
          </a:xfrm>
          <a:prstGeom prst="rect">
            <a:avLst/>
          </a:prstGeom>
          <a:noFill/>
        </p:spPr>
        <p:txBody>
          <a:bodyPr wrap="square" tIns="0" bIns="0" rtlCol="0">
            <a:spAutoFit/>
          </a:bodyPr>
          <a:lstStyle/>
          <a:p>
            <a:pPr algn="l" eaLnBrk="1" fontAlgn="auto" hangingPunct="1">
              <a:spcBef>
                <a:spcPts val="0"/>
              </a:spcBef>
              <a:spcAft>
                <a:spcPts val="600"/>
              </a:spcAft>
            </a:pPr>
            <a:r>
              <a:rPr lang="en-GB" sz="1600" b="1" dirty="0">
                <a:solidFill>
                  <a:srgbClr val="F9AA00"/>
                </a:solidFill>
                <a:latin typeface="Calibri" panose="020F0502020204030204"/>
                <a:ea typeface="+mn-ea"/>
              </a:rPr>
              <a:t>Reduced direct costs</a:t>
            </a:r>
          </a:p>
          <a:p>
            <a:pPr marL="222250" lvl="1" indent="-212725" algn="l" eaLnBrk="1" hangingPunct="1">
              <a:lnSpc>
                <a:spcPct val="110000"/>
              </a:lnSpc>
              <a:spcBef>
                <a:spcPts val="0"/>
              </a:spcBef>
              <a:spcAft>
                <a:spcPts val="300"/>
              </a:spcAft>
              <a:buClr>
                <a:srgbClr val="526E7F"/>
              </a:buClr>
              <a:buFontTx/>
              <a:buChar char="•"/>
            </a:pPr>
            <a:r>
              <a:rPr lang="en-GB" sz="1200" dirty="0">
                <a:solidFill>
                  <a:srgbClr val="3B687F"/>
                </a:solidFill>
                <a:latin typeface="Arial"/>
                <a:cs typeface="Calibri" panose="020F0502020204030204" pitchFamily="34" charset="0"/>
              </a:rPr>
              <a:t>Companies can </a:t>
            </a:r>
            <a:r>
              <a:rPr lang="en-GB" sz="1200" b="1" dirty="0">
                <a:solidFill>
                  <a:srgbClr val="3B687F"/>
                </a:solidFill>
                <a:latin typeface="Arial"/>
                <a:cs typeface="Calibri" panose="020F0502020204030204" pitchFamily="34" charset="0"/>
              </a:rPr>
              <a:t>avoid</a:t>
            </a:r>
            <a:r>
              <a:rPr lang="en-GB" sz="1200" dirty="0">
                <a:solidFill>
                  <a:srgbClr val="3B687F"/>
                </a:solidFill>
                <a:latin typeface="Arial"/>
                <a:cs typeface="Calibri" panose="020F0502020204030204" pitchFamily="34" charset="0"/>
              </a:rPr>
              <a:t> incurring </a:t>
            </a:r>
            <a:r>
              <a:rPr lang="en-GB" sz="1200" b="1" dirty="0">
                <a:solidFill>
                  <a:srgbClr val="3B687F"/>
                </a:solidFill>
                <a:latin typeface="Arial"/>
                <a:cs typeface="Calibri" panose="020F0502020204030204" pitchFamily="34" charset="0"/>
              </a:rPr>
              <a:t>direct costs</a:t>
            </a:r>
            <a:r>
              <a:rPr lang="en-GB" sz="1200" dirty="0">
                <a:solidFill>
                  <a:srgbClr val="3B687F"/>
                </a:solidFill>
                <a:latin typeface="Arial"/>
                <a:cs typeface="Calibri" panose="020F0502020204030204" pitchFamily="34" charset="0"/>
              </a:rPr>
              <a:t> resulting from </a:t>
            </a:r>
            <a:r>
              <a:rPr lang="en-GB" sz="1200" b="1" dirty="0">
                <a:solidFill>
                  <a:srgbClr val="3B687F"/>
                </a:solidFill>
                <a:latin typeface="Arial"/>
                <a:cs typeface="Calibri" panose="020F0502020204030204" pitchFamily="34" charset="0"/>
              </a:rPr>
              <a:t>interruptions</a:t>
            </a:r>
            <a:r>
              <a:rPr lang="en-GB" sz="1200" dirty="0">
                <a:solidFill>
                  <a:srgbClr val="3B687F"/>
                </a:solidFill>
                <a:latin typeface="Arial"/>
                <a:cs typeface="Calibri" panose="020F0502020204030204" pitchFamily="34" charset="0"/>
              </a:rPr>
              <a:t> in the</a:t>
            </a:r>
            <a:r>
              <a:rPr lang="en-GB" sz="1200" b="1" dirty="0">
                <a:solidFill>
                  <a:srgbClr val="3B687F"/>
                </a:solidFill>
                <a:latin typeface="Arial"/>
                <a:cs typeface="Calibri" panose="020F0502020204030204" pitchFamily="34" charset="0"/>
              </a:rPr>
              <a:t> supply chain</a:t>
            </a:r>
            <a:r>
              <a:rPr lang="en-GB" sz="1200" dirty="0">
                <a:solidFill>
                  <a:srgbClr val="3B687F"/>
                </a:solidFill>
                <a:latin typeface="Arial"/>
                <a:cs typeface="Calibri" panose="020F0502020204030204" pitchFamily="34" charset="0"/>
              </a:rPr>
              <a:t> and </a:t>
            </a:r>
            <a:r>
              <a:rPr lang="en-GB" sz="1200" b="1" dirty="0">
                <a:solidFill>
                  <a:srgbClr val="3B687F"/>
                </a:solidFill>
                <a:latin typeface="Arial"/>
                <a:cs typeface="Calibri" panose="020F0502020204030204" pitchFamily="34" charset="0"/>
              </a:rPr>
              <a:t>product recalls</a:t>
            </a:r>
            <a:r>
              <a:rPr lang="en-GB" sz="1200" dirty="0">
                <a:solidFill>
                  <a:srgbClr val="3B687F"/>
                </a:solidFill>
                <a:latin typeface="Arial"/>
                <a:cs typeface="Calibri" panose="020F0502020204030204" pitchFamily="34" charset="0"/>
              </a:rPr>
              <a:t> due to non-compliance with social and environmental standards.</a:t>
            </a:r>
          </a:p>
          <a:p>
            <a:pPr marL="222250" lvl="1" indent="-212725" algn="l" eaLnBrk="1" hangingPunct="1">
              <a:lnSpc>
                <a:spcPct val="110000"/>
              </a:lnSpc>
              <a:spcBef>
                <a:spcPts val="0"/>
              </a:spcBef>
              <a:spcAft>
                <a:spcPts val="300"/>
              </a:spcAft>
              <a:buClr>
                <a:srgbClr val="526E7F"/>
              </a:buClr>
              <a:buFontTx/>
              <a:buChar char="•"/>
            </a:pPr>
            <a:r>
              <a:rPr lang="en-GB" sz="1200" b="1" dirty="0">
                <a:solidFill>
                  <a:srgbClr val="3B687F"/>
                </a:solidFill>
                <a:latin typeface="Arial"/>
                <a:cs typeface="Calibri" panose="020F0502020204030204" pitchFamily="34" charset="0"/>
              </a:rPr>
              <a:t>Case study</a:t>
            </a:r>
            <a:r>
              <a:rPr lang="en-GB" sz="1200" dirty="0">
                <a:solidFill>
                  <a:srgbClr val="3B687F"/>
                </a:solidFill>
                <a:latin typeface="Arial"/>
                <a:cs typeface="Calibri" panose="020F0502020204030204" pitchFamily="34" charset="0"/>
              </a:rPr>
              <a:t>: In 2007, Mattel incurred costs amounting to around USD 119 million for product recalls as the result of the lead contamination of toys made by a tier-2 supplier.</a:t>
            </a:r>
          </a:p>
        </p:txBody>
      </p:sp>
      <p:cxnSp>
        <p:nvCxnSpPr>
          <p:cNvPr id="19" name="Gerade Verbindung 18">
            <a:extLst>
              <a:ext uri="{FF2B5EF4-FFF2-40B4-BE49-F238E27FC236}">
                <a16:creationId xmlns:a16="http://schemas.microsoft.com/office/drawing/2014/main" id="{7EE4C639-5A66-1242-9188-BC333B9627CD}"/>
              </a:ext>
            </a:extLst>
          </p:cNvPr>
          <p:cNvCxnSpPr>
            <a:cxnSpLocks/>
          </p:cNvCxnSpPr>
          <p:nvPr/>
        </p:nvCxnSpPr>
        <p:spPr>
          <a:xfrm>
            <a:off x="2471466" y="2363776"/>
            <a:ext cx="0" cy="1080000"/>
          </a:xfrm>
          <a:prstGeom prst="line">
            <a:avLst/>
          </a:prstGeom>
          <a:noFill/>
          <a:ln w="76200" cap="flat" cmpd="sng" algn="ctr">
            <a:solidFill>
              <a:srgbClr val="F9AA00"/>
            </a:solidFill>
            <a:prstDash val="solid"/>
            <a:miter lim="800000"/>
          </a:ln>
          <a:effectLst/>
        </p:spPr>
      </p:cxnSp>
      <p:cxnSp>
        <p:nvCxnSpPr>
          <p:cNvPr id="20" name="Gerade Verbindung 19">
            <a:extLst>
              <a:ext uri="{FF2B5EF4-FFF2-40B4-BE49-F238E27FC236}">
                <a16:creationId xmlns:a16="http://schemas.microsoft.com/office/drawing/2014/main" id="{BC835865-44DC-D04D-90E4-655F00F52ADE}"/>
              </a:ext>
            </a:extLst>
          </p:cNvPr>
          <p:cNvCxnSpPr>
            <a:cxnSpLocks/>
          </p:cNvCxnSpPr>
          <p:nvPr/>
        </p:nvCxnSpPr>
        <p:spPr>
          <a:xfrm>
            <a:off x="2471466" y="3796251"/>
            <a:ext cx="0" cy="1080000"/>
          </a:xfrm>
          <a:prstGeom prst="line">
            <a:avLst/>
          </a:prstGeom>
          <a:noFill/>
          <a:ln w="76200" cap="flat" cmpd="sng" algn="ctr">
            <a:solidFill>
              <a:srgbClr val="F9AA00"/>
            </a:solidFill>
            <a:prstDash val="solid"/>
            <a:miter lim="800000"/>
          </a:ln>
          <a:effectLst/>
        </p:spPr>
      </p:cxnSp>
      <p:cxnSp>
        <p:nvCxnSpPr>
          <p:cNvPr id="21" name="Gerade Verbindung 20">
            <a:extLst>
              <a:ext uri="{FF2B5EF4-FFF2-40B4-BE49-F238E27FC236}">
                <a16:creationId xmlns:a16="http://schemas.microsoft.com/office/drawing/2014/main" id="{64133A81-EFD5-E847-877C-69FFC556DD77}"/>
              </a:ext>
            </a:extLst>
          </p:cNvPr>
          <p:cNvCxnSpPr>
            <a:cxnSpLocks/>
          </p:cNvCxnSpPr>
          <p:nvPr/>
        </p:nvCxnSpPr>
        <p:spPr>
          <a:xfrm>
            <a:off x="2471466" y="5228725"/>
            <a:ext cx="0" cy="1080000"/>
          </a:xfrm>
          <a:prstGeom prst="line">
            <a:avLst/>
          </a:prstGeom>
          <a:noFill/>
          <a:ln w="76200" cap="flat" cmpd="sng" algn="ctr">
            <a:solidFill>
              <a:srgbClr val="F9AA00"/>
            </a:solidFill>
            <a:prstDash val="solid"/>
            <a:miter lim="800000"/>
          </a:ln>
          <a:effectLst/>
        </p:spPr>
      </p:cxnSp>
      <p:sp>
        <p:nvSpPr>
          <p:cNvPr id="23" name="Textfeld 22">
            <a:extLst>
              <a:ext uri="{FF2B5EF4-FFF2-40B4-BE49-F238E27FC236}">
                <a16:creationId xmlns:a16="http://schemas.microsoft.com/office/drawing/2014/main" id="{8943A7C8-89A4-0F4D-8832-4F53F4FDB187}"/>
              </a:ext>
            </a:extLst>
          </p:cNvPr>
          <p:cNvSpPr txBox="1"/>
          <p:nvPr/>
        </p:nvSpPr>
        <p:spPr>
          <a:xfrm>
            <a:off x="2591304" y="3796251"/>
            <a:ext cx="6725416" cy="1158394"/>
          </a:xfrm>
          <a:prstGeom prst="rect">
            <a:avLst/>
          </a:prstGeom>
          <a:noFill/>
        </p:spPr>
        <p:txBody>
          <a:bodyPr wrap="square" tIns="0" bIns="0" rtlCol="0">
            <a:spAutoFit/>
          </a:bodyPr>
          <a:lstStyle/>
          <a:p>
            <a:pPr algn="l" eaLnBrk="1" fontAlgn="auto" hangingPunct="1">
              <a:spcBef>
                <a:spcPts val="0"/>
              </a:spcBef>
              <a:spcAft>
                <a:spcPts val="600"/>
              </a:spcAft>
            </a:pPr>
            <a:r>
              <a:rPr lang="en-GB" sz="1600" b="1" dirty="0">
                <a:solidFill>
                  <a:srgbClr val="F9AA00"/>
                </a:solidFill>
                <a:latin typeface="Calibri" panose="020F0502020204030204"/>
                <a:ea typeface="+mn-ea"/>
              </a:rPr>
              <a:t>Avoiding indirect costs</a:t>
            </a:r>
          </a:p>
          <a:p>
            <a:pPr marL="222250" lvl="1" indent="-212725" algn="l" eaLnBrk="1" hangingPunct="1">
              <a:lnSpc>
                <a:spcPct val="110000"/>
              </a:lnSpc>
              <a:spcBef>
                <a:spcPts val="0"/>
              </a:spcBef>
              <a:spcAft>
                <a:spcPts val="300"/>
              </a:spcAft>
              <a:buClr>
                <a:srgbClr val="526E7F"/>
              </a:buClr>
              <a:buFontTx/>
              <a:buChar char="•"/>
            </a:pPr>
            <a:r>
              <a:rPr lang="en-GB" sz="1200" dirty="0">
                <a:solidFill>
                  <a:srgbClr val="3B687F"/>
                </a:solidFill>
                <a:latin typeface="Arial"/>
                <a:cs typeface="Calibri" panose="020F0502020204030204" pitchFamily="34" charset="0"/>
              </a:rPr>
              <a:t>Companies can avoid </a:t>
            </a:r>
            <a:r>
              <a:rPr lang="en-GB" sz="1200" b="1" dirty="0">
                <a:solidFill>
                  <a:srgbClr val="3B687F"/>
                </a:solidFill>
                <a:latin typeface="Arial"/>
                <a:cs typeface="Calibri" panose="020F0502020204030204" pitchFamily="34" charset="0"/>
              </a:rPr>
              <a:t>direct costs</a:t>
            </a:r>
            <a:r>
              <a:rPr lang="en-GB" sz="1200" dirty="0">
                <a:solidFill>
                  <a:srgbClr val="3B687F"/>
                </a:solidFill>
                <a:latin typeface="Arial"/>
                <a:cs typeface="Calibri" panose="020F0502020204030204" pitchFamily="34" charset="0"/>
              </a:rPr>
              <a:t> caused by a </a:t>
            </a:r>
            <a:r>
              <a:rPr lang="en-GB" sz="1200" b="1" dirty="0">
                <a:solidFill>
                  <a:srgbClr val="3B687F"/>
                </a:solidFill>
                <a:latin typeface="Arial"/>
                <a:cs typeface="Calibri" panose="020F0502020204030204" pitchFamily="34" charset="0"/>
              </a:rPr>
              <a:t>reduction in market value</a:t>
            </a:r>
            <a:r>
              <a:rPr lang="en-GB" sz="1200" dirty="0">
                <a:solidFill>
                  <a:srgbClr val="3B687F"/>
                </a:solidFill>
                <a:latin typeface="Arial"/>
                <a:cs typeface="Calibri" panose="020F0502020204030204" pitchFamily="34" charset="0"/>
              </a:rPr>
              <a:t> and </a:t>
            </a:r>
            <a:r>
              <a:rPr lang="en-GB" sz="1200" b="1" dirty="0">
                <a:solidFill>
                  <a:srgbClr val="3B687F"/>
                </a:solidFill>
                <a:latin typeface="Arial"/>
                <a:cs typeface="Calibri" panose="020F0502020204030204" pitchFamily="34" charset="0"/>
              </a:rPr>
              <a:t>market capitalisation</a:t>
            </a:r>
            <a:r>
              <a:rPr lang="en-GB" sz="1200" dirty="0">
                <a:solidFill>
                  <a:srgbClr val="3B687F"/>
                </a:solidFill>
                <a:latin typeface="Arial"/>
                <a:cs typeface="Calibri" panose="020F0502020204030204" pitchFamily="34" charset="0"/>
              </a:rPr>
              <a:t> as a result of the socioecological drawbacks.</a:t>
            </a:r>
          </a:p>
          <a:p>
            <a:pPr marL="222250" lvl="1" indent="-212725" algn="l" eaLnBrk="1" hangingPunct="1">
              <a:lnSpc>
                <a:spcPct val="110000"/>
              </a:lnSpc>
              <a:spcBef>
                <a:spcPts val="0"/>
              </a:spcBef>
              <a:spcAft>
                <a:spcPts val="300"/>
              </a:spcAft>
              <a:buClr>
                <a:srgbClr val="526E7F"/>
              </a:buClr>
              <a:buFontTx/>
              <a:buChar char="•"/>
            </a:pPr>
            <a:r>
              <a:rPr lang="en-GB" sz="1200" b="1" dirty="0">
                <a:solidFill>
                  <a:srgbClr val="3B687F"/>
                </a:solidFill>
                <a:latin typeface="Arial"/>
                <a:cs typeface="Calibri" panose="020F0502020204030204" pitchFamily="34" charset="0"/>
              </a:rPr>
              <a:t>Case study</a:t>
            </a:r>
            <a:r>
              <a:rPr lang="en-GB" sz="1200" dirty="0">
                <a:solidFill>
                  <a:srgbClr val="3B687F"/>
                </a:solidFill>
                <a:latin typeface="Arial"/>
                <a:cs typeface="Calibri" panose="020F0502020204030204" pitchFamily="34" charset="0"/>
              </a:rPr>
              <a:t>: The share value of Baxter International sunk by 13% in Q1 2008 as a result of the contamination of heparin imported from China. </a:t>
            </a:r>
          </a:p>
        </p:txBody>
      </p:sp>
      <p:sp>
        <p:nvSpPr>
          <p:cNvPr id="24" name="Textfeld 23">
            <a:extLst>
              <a:ext uri="{FF2B5EF4-FFF2-40B4-BE49-F238E27FC236}">
                <a16:creationId xmlns:a16="http://schemas.microsoft.com/office/drawing/2014/main" id="{1EC3AF04-F463-1740-91C3-BA0DB4026945}"/>
              </a:ext>
            </a:extLst>
          </p:cNvPr>
          <p:cNvSpPr txBox="1"/>
          <p:nvPr/>
        </p:nvSpPr>
        <p:spPr>
          <a:xfrm>
            <a:off x="2591303" y="5228725"/>
            <a:ext cx="6876081" cy="955262"/>
          </a:xfrm>
          <a:prstGeom prst="rect">
            <a:avLst/>
          </a:prstGeom>
          <a:noFill/>
        </p:spPr>
        <p:txBody>
          <a:bodyPr wrap="square" tIns="0" bIns="0" rtlCol="0">
            <a:spAutoFit/>
          </a:bodyPr>
          <a:lstStyle/>
          <a:p>
            <a:pPr algn="l" eaLnBrk="1" fontAlgn="auto" hangingPunct="1">
              <a:spcBef>
                <a:spcPts val="0"/>
              </a:spcBef>
              <a:spcAft>
                <a:spcPts val="600"/>
              </a:spcAft>
            </a:pPr>
            <a:r>
              <a:rPr lang="en-GB" sz="1600" b="1" dirty="0">
                <a:solidFill>
                  <a:srgbClr val="F9AA00"/>
                </a:solidFill>
                <a:latin typeface="Calibri" panose="020F0502020204030204"/>
                <a:ea typeface="+mn-ea"/>
              </a:rPr>
              <a:t>Focus: The Supply Chain Due Diligence Act</a:t>
            </a:r>
          </a:p>
          <a:p>
            <a:pPr marL="222250" lvl="1" indent="-212725" algn="l" eaLnBrk="1" hangingPunct="1">
              <a:lnSpc>
                <a:spcPct val="110000"/>
              </a:lnSpc>
              <a:spcBef>
                <a:spcPts val="0"/>
              </a:spcBef>
              <a:spcAft>
                <a:spcPts val="300"/>
              </a:spcAft>
              <a:buClr>
                <a:srgbClr val="526E7F"/>
              </a:buClr>
              <a:buFontTx/>
              <a:buChar char="•"/>
            </a:pPr>
            <a:r>
              <a:rPr lang="en-GB" sz="1200" dirty="0">
                <a:solidFill>
                  <a:srgbClr val="3B687F"/>
                </a:solidFill>
                <a:latin typeface="Arial"/>
                <a:cs typeface="Calibri" panose="020F0502020204030204" pitchFamily="34" charset="0"/>
              </a:rPr>
              <a:t>The LkSG includes </a:t>
            </a:r>
            <a:r>
              <a:rPr lang="en-GB" sz="1200" b="1" dirty="0">
                <a:solidFill>
                  <a:srgbClr val="3B687F"/>
                </a:solidFill>
                <a:latin typeface="Arial"/>
                <a:cs typeface="Calibri" panose="020F0502020204030204" pitchFamily="34" charset="0"/>
              </a:rPr>
              <a:t>sanctions</a:t>
            </a:r>
            <a:r>
              <a:rPr lang="en-GB" sz="1200" dirty="0">
                <a:solidFill>
                  <a:srgbClr val="3B687F"/>
                </a:solidFill>
                <a:latin typeface="Arial"/>
                <a:cs typeface="Calibri" panose="020F0502020204030204" pitchFamily="34" charset="0"/>
              </a:rPr>
              <a:t> for non-compliance with business due diligence obligations.</a:t>
            </a:r>
          </a:p>
          <a:p>
            <a:pPr marL="222250" lvl="1" indent="-212725" algn="l" eaLnBrk="1" hangingPunct="1">
              <a:lnSpc>
                <a:spcPct val="110000"/>
              </a:lnSpc>
              <a:spcBef>
                <a:spcPts val="0"/>
              </a:spcBef>
              <a:spcAft>
                <a:spcPts val="300"/>
              </a:spcAft>
              <a:buClr>
                <a:srgbClr val="526E7F"/>
              </a:buClr>
              <a:buFontTx/>
              <a:buChar char="•"/>
            </a:pPr>
            <a:r>
              <a:rPr lang="en-GB" sz="1200" dirty="0">
                <a:solidFill>
                  <a:srgbClr val="3B687F"/>
                </a:solidFill>
                <a:latin typeface="Arial"/>
                <a:cs typeface="Calibri" panose="020F0502020204030204" pitchFamily="34" charset="0"/>
              </a:rPr>
              <a:t>In addition to a </a:t>
            </a:r>
            <a:r>
              <a:rPr lang="en-GB" sz="1200" b="1" dirty="0">
                <a:solidFill>
                  <a:srgbClr val="3B687F"/>
                </a:solidFill>
                <a:latin typeface="Arial"/>
                <a:cs typeface="Calibri" panose="020F0502020204030204" pitchFamily="34" charset="0"/>
              </a:rPr>
              <a:t>ban</a:t>
            </a:r>
            <a:r>
              <a:rPr lang="en-GB" sz="1200" dirty="0">
                <a:solidFill>
                  <a:srgbClr val="3B687F"/>
                </a:solidFill>
                <a:latin typeface="Arial"/>
                <a:cs typeface="Calibri" panose="020F0502020204030204" pitchFamily="34" charset="0"/>
              </a:rPr>
              <a:t> on public procurement, companies may be required to pay </a:t>
            </a:r>
            <a:r>
              <a:rPr lang="en-GB" sz="1200" b="1" dirty="0">
                <a:solidFill>
                  <a:srgbClr val="3B687F"/>
                </a:solidFill>
                <a:latin typeface="Arial"/>
                <a:cs typeface="Calibri" panose="020F0502020204030204" pitchFamily="34" charset="0"/>
              </a:rPr>
              <a:t>fines and penalties</a:t>
            </a:r>
            <a:r>
              <a:rPr lang="en-GB" sz="1200" dirty="0">
                <a:solidFill>
                  <a:srgbClr val="3B687F"/>
                </a:solidFill>
                <a:latin typeface="Arial"/>
                <a:cs typeface="Calibri" panose="020F0502020204030204" pitchFamily="34" charset="0"/>
              </a:rPr>
              <a:t>.</a:t>
            </a:r>
          </a:p>
        </p:txBody>
      </p:sp>
      <p:grpSp>
        <p:nvGrpSpPr>
          <p:cNvPr id="25" name="Gruppieren 24">
            <a:extLst>
              <a:ext uri="{FF2B5EF4-FFF2-40B4-BE49-F238E27FC236}">
                <a16:creationId xmlns:a16="http://schemas.microsoft.com/office/drawing/2014/main" id="{ADAFFCAE-E600-B243-B573-7C69269A5047}"/>
              </a:ext>
            </a:extLst>
          </p:cNvPr>
          <p:cNvGrpSpPr/>
          <p:nvPr/>
        </p:nvGrpSpPr>
        <p:grpSpPr>
          <a:xfrm>
            <a:off x="431801" y="3742250"/>
            <a:ext cx="1188000" cy="1188000"/>
            <a:chOff x="407988" y="3580251"/>
            <a:chExt cx="1512000" cy="1512000"/>
          </a:xfrm>
        </p:grpSpPr>
        <p:sp>
          <p:nvSpPr>
            <p:cNvPr id="26" name="Oval 25">
              <a:extLst>
                <a:ext uri="{FF2B5EF4-FFF2-40B4-BE49-F238E27FC236}">
                  <a16:creationId xmlns:a16="http://schemas.microsoft.com/office/drawing/2014/main" id="{45221251-20FB-2C4E-96E1-03905B208FA0}"/>
                </a:ext>
              </a:extLst>
            </p:cNvPr>
            <p:cNvSpPr/>
            <p:nvPr/>
          </p:nvSpPr>
          <p:spPr>
            <a:xfrm>
              <a:off x="407988" y="3580251"/>
              <a:ext cx="1512000" cy="1512000"/>
            </a:xfrm>
            <a:prstGeom prst="ellipse">
              <a:avLst/>
            </a:prstGeom>
            <a:solidFill>
              <a:srgbClr val="3B687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prstClr val="white"/>
                </a:solidFill>
                <a:effectLst/>
                <a:uLnTx/>
                <a:uFillTx/>
                <a:latin typeface="Arial"/>
                <a:ea typeface="+mn-ea"/>
                <a:cs typeface="+mn-cs"/>
              </a:endParaRPr>
            </a:p>
          </p:txBody>
        </p:sp>
        <p:sp>
          <p:nvSpPr>
            <p:cNvPr id="27" name="Oval 26">
              <a:extLst>
                <a:ext uri="{FF2B5EF4-FFF2-40B4-BE49-F238E27FC236}">
                  <a16:creationId xmlns:a16="http://schemas.microsoft.com/office/drawing/2014/main" id="{E49F516C-4CCB-C84E-AD50-FCD2F1AE183A}"/>
                </a:ext>
              </a:extLst>
            </p:cNvPr>
            <p:cNvSpPr/>
            <p:nvPr/>
          </p:nvSpPr>
          <p:spPr>
            <a:xfrm>
              <a:off x="596988" y="3769251"/>
              <a:ext cx="1134000" cy="1134000"/>
            </a:xfrm>
            <a:prstGeom prst="ellipse">
              <a:avLst/>
            </a:prstGeom>
            <a:solidFill>
              <a:sysClr val="window" lastClr="FFFFFF"/>
            </a:solidFill>
            <a:ln w="76200" cap="flat" cmpd="sng" algn="ctr">
              <a:solidFill>
                <a:srgbClr val="F9AA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prstClr val="white"/>
                </a:solidFill>
                <a:effectLst/>
                <a:uLnTx/>
                <a:uFillTx/>
                <a:latin typeface="Arial"/>
                <a:ea typeface="+mn-ea"/>
                <a:cs typeface="+mn-cs"/>
              </a:endParaRPr>
            </a:p>
          </p:txBody>
        </p:sp>
      </p:grpSp>
      <p:pic>
        <p:nvPicPr>
          <p:cNvPr id="32" name="Grafik 31" descr="Schild Häkchen mit einfarbiger Füllung">
            <a:extLst>
              <a:ext uri="{FF2B5EF4-FFF2-40B4-BE49-F238E27FC236}">
                <a16:creationId xmlns:a16="http://schemas.microsoft.com/office/drawing/2014/main" id="{CF157D02-3351-754F-9466-65C14DDA4CF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689076" y="3999525"/>
            <a:ext cx="673451" cy="673451"/>
          </a:xfrm>
          <a:prstGeom prst="rect">
            <a:avLst/>
          </a:prstGeom>
        </p:spPr>
      </p:pic>
      <p:cxnSp>
        <p:nvCxnSpPr>
          <p:cNvPr id="31" name="Gerade Verbindung 30">
            <a:extLst>
              <a:ext uri="{FF2B5EF4-FFF2-40B4-BE49-F238E27FC236}">
                <a16:creationId xmlns:a16="http://schemas.microsoft.com/office/drawing/2014/main" id="{9E74846A-0DC2-FB46-9AA5-223542E5DB13}"/>
              </a:ext>
            </a:extLst>
          </p:cNvPr>
          <p:cNvCxnSpPr>
            <a:cxnSpLocks/>
          </p:cNvCxnSpPr>
          <p:nvPr/>
        </p:nvCxnSpPr>
        <p:spPr bwMode="auto">
          <a:xfrm>
            <a:off x="1619801" y="4336250"/>
            <a:ext cx="402039" cy="1"/>
          </a:xfrm>
          <a:prstGeom prst="line">
            <a:avLst/>
          </a:prstGeom>
          <a:solidFill>
            <a:schemeClr val="accent1"/>
          </a:solidFill>
          <a:ln w="9525"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winkelte Verbindung 32">
            <a:extLst>
              <a:ext uri="{FF2B5EF4-FFF2-40B4-BE49-F238E27FC236}">
                <a16:creationId xmlns:a16="http://schemas.microsoft.com/office/drawing/2014/main" id="{4AA408A2-A405-1440-8E1B-B0955D79F68B}"/>
              </a:ext>
            </a:extLst>
          </p:cNvPr>
          <p:cNvCxnSpPr>
            <a:cxnSpLocks/>
          </p:cNvCxnSpPr>
          <p:nvPr/>
        </p:nvCxnSpPr>
        <p:spPr bwMode="auto">
          <a:xfrm flipV="1">
            <a:off x="1619801" y="2903776"/>
            <a:ext cx="402039" cy="1432474"/>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winkelte Verbindung 33">
            <a:extLst>
              <a:ext uri="{FF2B5EF4-FFF2-40B4-BE49-F238E27FC236}">
                <a16:creationId xmlns:a16="http://schemas.microsoft.com/office/drawing/2014/main" id="{D1CC9160-0EBD-A54D-AC83-9B6673475E4E}"/>
              </a:ext>
            </a:extLst>
          </p:cNvPr>
          <p:cNvCxnSpPr>
            <a:cxnSpLocks/>
          </p:cNvCxnSpPr>
          <p:nvPr/>
        </p:nvCxnSpPr>
        <p:spPr bwMode="auto">
          <a:xfrm>
            <a:off x="1619801" y="4336250"/>
            <a:ext cx="402039" cy="1432475"/>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Fußzeilenplatzhalter 3">
            <a:extLst>
              <a:ext uri="{FF2B5EF4-FFF2-40B4-BE49-F238E27FC236}">
                <a16:creationId xmlns:a16="http://schemas.microsoft.com/office/drawing/2014/main" id="{9716DDB2-3ADB-B74E-B1E3-7518087B1B09}"/>
              </a:ext>
            </a:extLst>
          </p:cNvPr>
          <p:cNvSpPr txBox="1">
            <a:spLocks/>
          </p:cNvSpPr>
          <p:nvPr/>
        </p:nvSpPr>
        <p:spPr bwMode="auto">
          <a:xfrm>
            <a:off x="431801" y="6477000"/>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en-GB" dirty="0"/>
              <a:t>Sources: WEF (2015), BGBL (2021) </a:t>
            </a:r>
          </a:p>
        </p:txBody>
      </p:sp>
      <p:sp>
        <p:nvSpPr>
          <p:cNvPr id="29" name="Datumsplatzhalter 5">
            <a:extLst>
              <a:ext uri="{FF2B5EF4-FFF2-40B4-BE49-F238E27FC236}">
                <a16:creationId xmlns:a16="http://schemas.microsoft.com/office/drawing/2014/main" id="{32909564-5D3A-B745-9BC9-376208001BD6}"/>
              </a:ext>
            </a:extLst>
          </p:cNvPr>
          <p:cNvSpPr>
            <a:spLocks noGrp="1"/>
          </p:cNvSpPr>
          <p:nvPr>
            <p:ph type="dt" sz="half" idx="12"/>
          </p:nvPr>
        </p:nvSpPr>
        <p:spPr>
          <a:xfrm>
            <a:off x="431800" y="223838"/>
            <a:ext cx="8604000"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106814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feld 41">
            <a:extLst>
              <a:ext uri="{FF2B5EF4-FFF2-40B4-BE49-F238E27FC236}">
                <a16:creationId xmlns:a16="http://schemas.microsoft.com/office/drawing/2014/main" id="{4A200C00-C607-B14B-A760-C3184A35DE45}"/>
              </a:ext>
            </a:extLst>
          </p:cNvPr>
          <p:cNvSpPr txBox="1"/>
          <p:nvPr/>
        </p:nvSpPr>
        <p:spPr>
          <a:xfrm>
            <a:off x="9890160" y="5355427"/>
            <a:ext cx="1943778" cy="954107"/>
          </a:xfrm>
          <a:prstGeom prst="rect">
            <a:avLst/>
          </a:prstGeom>
          <a:noFill/>
        </p:spPr>
        <p:txBody>
          <a:bodyPr wrap="square" rtlCol="0" anchor="t" anchorCtr="0">
            <a:spAutoFit/>
          </a:bodyPr>
          <a:lstStyle/>
          <a:p>
            <a:pPr marL="92075" indent="-92075" algn="l">
              <a:buFont typeface="Arial" panose="020B0604020202020204" pitchFamily="34" charset="0"/>
              <a:buChar char="•"/>
            </a:pPr>
            <a:r>
              <a:rPr lang="en-GB" sz="800" dirty="0">
                <a:solidFill>
                  <a:srgbClr val="3B687F"/>
                </a:solidFill>
              </a:rPr>
              <a:t>Overview of procurement processes to ensure sustainability</a:t>
            </a:r>
          </a:p>
          <a:p>
            <a:pPr marL="92075" indent="-92075" algn="l">
              <a:buFont typeface="Arial" panose="020B0604020202020204" pitchFamily="34" charset="0"/>
              <a:buChar char="•"/>
            </a:pPr>
            <a:r>
              <a:rPr lang="en-GB" sz="800" dirty="0">
                <a:solidFill>
                  <a:srgbClr val="3B687F"/>
                </a:solidFill>
              </a:rPr>
              <a:t>Focus on measures in the supplier management process</a:t>
            </a:r>
          </a:p>
          <a:p>
            <a:pPr marL="92075" indent="-92075" algn="l">
              <a:buFont typeface="Arial" panose="020B0604020202020204" pitchFamily="34" charset="0"/>
              <a:buChar char="•"/>
            </a:pPr>
            <a:r>
              <a:rPr lang="en-GB" sz="800" dirty="0">
                <a:solidFill>
                  <a:srgbClr val="3B687F"/>
                </a:solidFill>
              </a:rPr>
              <a:t>Methods &amp; tools for implementing measures in procurement</a:t>
            </a:r>
          </a:p>
          <a:p>
            <a:pPr marL="92075" indent="-92075" algn="l">
              <a:buFont typeface="Arial" panose="020B0604020202020204" pitchFamily="34" charset="0"/>
              <a:buChar char="•"/>
            </a:pPr>
            <a:r>
              <a:rPr lang="en-GB" sz="800" dirty="0">
                <a:solidFill>
                  <a:srgbClr val="3B687F"/>
                </a:solidFill>
              </a:rPr>
              <a:t>Case studies &amp; practical knowledge</a:t>
            </a:r>
          </a:p>
        </p:txBody>
      </p:sp>
      <p:sp>
        <p:nvSpPr>
          <p:cNvPr id="4" name="Fußzeilenplatzhalter 3"/>
          <p:cNvSpPr>
            <a:spLocks noGrp="1"/>
          </p:cNvSpPr>
          <p:nvPr>
            <p:ph type="ftr" sz="quarter" idx="10"/>
          </p:nvPr>
        </p:nvSpPr>
        <p:spPr/>
        <p:txBody>
          <a:bodyPr/>
          <a:lstStyle/>
          <a:p>
            <a:r>
              <a:rPr lang="en-GB" dirty="0">
                <a:latin typeface="+mn-lt"/>
              </a:rPr>
              <a:t>© </a:t>
            </a:r>
            <a:r>
              <a:rPr lang="en-GB" smtClean="0">
                <a:latin typeface="+mn-lt"/>
              </a:rPr>
              <a:t>LfU </a:t>
            </a:r>
            <a:r>
              <a:rPr lang="en-GB"/>
              <a:t>| </a:t>
            </a:r>
            <a:r>
              <a:rPr lang="en-GB" smtClean="0">
                <a:latin typeface="+mn-lt"/>
              </a:rPr>
              <a:t>IZU </a:t>
            </a:r>
            <a:r>
              <a:rPr lang="en-GB" dirty="0" err="1" smtClean="0">
                <a:latin typeface="+mn-lt"/>
              </a:rPr>
              <a:t>Infozentrum</a:t>
            </a:r>
            <a:r>
              <a:rPr lang="en-GB" dirty="0" smtClean="0">
                <a:latin typeface="+mn-lt"/>
              </a:rPr>
              <a:t> </a:t>
            </a:r>
            <a:r>
              <a:rPr lang="en-GB" dirty="0" err="1" smtClean="0">
                <a:latin typeface="+mn-lt"/>
              </a:rPr>
              <a:t>UmweltWirtschaft</a:t>
            </a:r>
            <a:r>
              <a:rPr lang="en-GB" dirty="0" smtClean="0">
                <a:latin typeface="+mn-lt"/>
              </a:rPr>
              <a:t> 2022</a:t>
            </a:r>
            <a:endParaRPr lang="en-GB" dirty="0">
              <a:latin typeface="+mn-lt"/>
            </a:endParaRPr>
          </a:p>
        </p:txBody>
      </p:sp>
      <p:sp>
        <p:nvSpPr>
          <p:cNvPr id="5" name="Foliennummernplatzhalter 4"/>
          <p:cNvSpPr>
            <a:spLocks noGrp="1"/>
          </p:cNvSpPr>
          <p:nvPr>
            <p:ph type="sldNum" sz="quarter" idx="4"/>
          </p:nvPr>
        </p:nvSpPr>
        <p:spPr>
          <a:xfrm>
            <a:off x="5905500" y="6477000"/>
            <a:ext cx="478532" cy="280988"/>
          </a:xfrm>
        </p:spPr>
        <p:txBody>
          <a:bodyPr/>
          <a:lstStyle/>
          <a:p>
            <a:fld id="{874F30DA-0C98-471D-8D41-FDABE1A1224B}" type="slidenum">
              <a:rPr lang="de-DE">
                <a:latin typeface="+mn-lt"/>
              </a:rPr>
              <a:pPr/>
              <a:t>2</a:t>
            </a:fld>
            <a:endParaRPr lang="de-DE">
              <a:latin typeface="+mn-lt"/>
            </a:endParaRPr>
          </a:p>
        </p:txBody>
      </p:sp>
      <p:sp>
        <p:nvSpPr>
          <p:cNvPr id="6" name="Datumsplatzhalter 5"/>
          <p:cNvSpPr>
            <a:spLocks noGrp="1"/>
          </p:cNvSpPr>
          <p:nvPr>
            <p:ph type="dt" sz="half" idx="12"/>
          </p:nvPr>
        </p:nvSpPr>
        <p:spPr>
          <a:xfrm>
            <a:off x="431801" y="223838"/>
            <a:ext cx="7814140" cy="476250"/>
          </a:xfrm>
        </p:spPr>
        <p:txBody>
          <a:bodyPr/>
          <a:lstStyle/>
          <a:p>
            <a:r>
              <a:rPr lang="de-DE" smtClean="0"/>
              <a:t>Training concept for sustainable procurement – background, goals &amp; content</a:t>
            </a:r>
            <a:endParaRPr lang="en-GB" dirty="0"/>
          </a:p>
        </p:txBody>
      </p:sp>
      <p:sp>
        <p:nvSpPr>
          <p:cNvPr id="252930" name="Rectangle 2"/>
          <p:cNvSpPr>
            <a:spLocks noGrp="1" noChangeArrowheads="1"/>
          </p:cNvSpPr>
          <p:nvPr>
            <p:ph type="title"/>
          </p:nvPr>
        </p:nvSpPr>
        <p:spPr>
          <a:xfrm>
            <a:off x="442913" y="981075"/>
            <a:ext cx="11425767" cy="500062"/>
          </a:xfrm>
        </p:spPr>
        <p:txBody>
          <a:bodyPr/>
          <a:lstStyle/>
          <a:p>
            <a:r>
              <a:rPr lang="en-GB" dirty="0">
                <a:latin typeface="+mn-lt"/>
              </a:rPr>
              <a:t>Background, target audience &amp; classification of the training concept</a:t>
            </a:r>
          </a:p>
        </p:txBody>
      </p:sp>
      <p:sp>
        <p:nvSpPr>
          <p:cNvPr id="25" name="Textfeld 24">
            <a:extLst>
              <a:ext uri="{FF2B5EF4-FFF2-40B4-BE49-F238E27FC236}">
                <a16:creationId xmlns:a16="http://schemas.microsoft.com/office/drawing/2014/main" id="{713A25BB-37B0-654A-B95F-C969F940EF86}"/>
              </a:ext>
            </a:extLst>
          </p:cNvPr>
          <p:cNvSpPr txBox="1"/>
          <p:nvPr/>
        </p:nvSpPr>
        <p:spPr>
          <a:xfrm>
            <a:off x="431801" y="1628774"/>
            <a:ext cx="11425237" cy="492443"/>
          </a:xfrm>
          <a:prstGeom prst="rect">
            <a:avLst/>
          </a:prstGeom>
          <a:noFill/>
        </p:spPr>
        <p:txBody>
          <a:bodyPr wrap="square" rtlCol="0">
            <a:spAutoFit/>
          </a:bodyPr>
          <a:lstStyle/>
          <a:p>
            <a:pPr algn="l"/>
            <a:r>
              <a:rPr lang="en-GB" sz="1300" dirty="0">
                <a:solidFill>
                  <a:srgbClr val="3B687F"/>
                </a:solidFill>
              </a:rPr>
              <a:t>This training concept forms part of the ‘Practical Guide to Sustainable Supply Chains’ and provides a comprehensive insight into the sustainable design of procurement beyond a supply chain risk analysis. It is primarily aimed at buyers from SMEs and large corporations.</a:t>
            </a:r>
          </a:p>
        </p:txBody>
      </p:sp>
      <p:sp>
        <p:nvSpPr>
          <p:cNvPr id="8" name="Rechteck 7">
            <a:extLst>
              <a:ext uri="{FF2B5EF4-FFF2-40B4-BE49-F238E27FC236}">
                <a16:creationId xmlns:a16="http://schemas.microsoft.com/office/drawing/2014/main" id="{FDC43F96-C820-544C-A368-C93C5ACE0419}"/>
              </a:ext>
            </a:extLst>
          </p:cNvPr>
          <p:cNvSpPr/>
          <p:nvPr/>
        </p:nvSpPr>
        <p:spPr bwMode="auto">
          <a:xfrm>
            <a:off x="442913" y="2276475"/>
            <a:ext cx="4807401"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b="1" dirty="0">
                <a:solidFill>
                  <a:schemeClr val="bg1"/>
                </a:solidFill>
              </a:rPr>
              <a:t>Background &amp; target audience</a:t>
            </a:r>
          </a:p>
        </p:txBody>
      </p:sp>
      <p:sp>
        <p:nvSpPr>
          <p:cNvPr id="9" name="Rechteck 8">
            <a:extLst>
              <a:ext uri="{FF2B5EF4-FFF2-40B4-BE49-F238E27FC236}">
                <a16:creationId xmlns:a16="http://schemas.microsoft.com/office/drawing/2014/main" id="{780F8C3D-08FB-5442-8DC8-08AD72EF3721}"/>
              </a:ext>
            </a:extLst>
          </p:cNvPr>
          <p:cNvSpPr/>
          <p:nvPr/>
        </p:nvSpPr>
        <p:spPr bwMode="auto">
          <a:xfrm>
            <a:off x="442913" y="2600959"/>
            <a:ext cx="4807401" cy="415702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lvl="0" algn="l">
              <a:spcBef>
                <a:spcPts val="300"/>
              </a:spcBef>
              <a:spcAft>
                <a:spcPts val="300"/>
              </a:spcAft>
            </a:pPr>
            <a:r>
              <a:rPr lang="en-GB" sz="1100" b="1" dirty="0">
                <a:solidFill>
                  <a:srgbClr val="3B687F"/>
                </a:solidFill>
              </a:rPr>
              <a:t>Background</a:t>
            </a:r>
          </a:p>
          <a:p>
            <a:pPr marL="182563" lvl="0" indent="-182563" algn="l">
              <a:spcBef>
                <a:spcPts val="300"/>
              </a:spcBef>
              <a:spcAft>
                <a:spcPts val="300"/>
              </a:spcAft>
              <a:buFont typeface="Arial" panose="020B0604020202020204" pitchFamily="34" charset="0"/>
              <a:buChar char="•"/>
            </a:pPr>
            <a:r>
              <a:rPr lang="en-GB" sz="1100" dirty="0">
                <a:solidFill>
                  <a:srgbClr val="000000"/>
                </a:solidFill>
              </a:rPr>
              <a:t>Stakeholder requirements placed on companies and their value chains in terms of sustainability are constantly increasing and need to be implemented by procurement departments in cooperation with suppliers.</a:t>
            </a:r>
          </a:p>
          <a:p>
            <a:pPr marL="182563" indent="-182563" algn="l">
              <a:spcBef>
                <a:spcPts val="300"/>
              </a:spcBef>
              <a:spcAft>
                <a:spcPts val="300"/>
              </a:spcAft>
              <a:buFont typeface="Arial" panose="020B0604020202020204" pitchFamily="34" charset="0"/>
              <a:buChar char="•"/>
            </a:pPr>
            <a:r>
              <a:rPr lang="en-GB" sz="1100" dirty="0">
                <a:solidFill>
                  <a:srgbClr val="000000"/>
                </a:solidFill>
              </a:rPr>
              <a:t>The German Supply Chain Due Diligence Act (Lieferkettensorgfaltspflichtengesetz, LkSG), enacted in 2021, also provides a legally binding framework of requirements and increases the requirements placed on companies in terms of sustainable procurement.</a:t>
            </a:r>
          </a:p>
          <a:p>
            <a:pPr lvl="0" algn="l">
              <a:spcBef>
                <a:spcPts val="600"/>
              </a:spcBef>
              <a:spcAft>
                <a:spcPts val="300"/>
              </a:spcAft>
            </a:pPr>
            <a:r>
              <a:rPr lang="en-GB" sz="1100" b="1" dirty="0">
                <a:solidFill>
                  <a:srgbClr val="3B687F"/>
                </a:solidFill>
              </a:rPr>
              <a:t>Goals</a:t>
            </a:r>
          </a:p>
          <a:p>
            <a:pPr marL="182563" lvl="0" indent="-182563" algn="l">
              <a:spcBef>
                <a:spcPts val="300"/>
              </a:spcBef>
              <a:spcAft>
                <a:spcPts val="300"/>
              </a:spcAft>
              <a:buFont typeface="Arial" panose="020B0604020202020204" pitchFamily="34" charset="0"/>
              <a:buChar char="•"/>
            </a:pPr>
            <a:r>
              <a:rPr lang="en-GB" sz="1100" dirty="0">
                <a:solidFill>
                  <a:srgbClr val="000000"/>
                </a:solidFill>
              </a:rPr>
              <a:t>Clarifying the role of procurement in sustainability management </a:t>
            </a:r>
          </a:p>
          <a:p>
            <a:pPr marL="182563" lvl="0" indent="-182563" algn="l">
              <a:spcBef>
                <a:spcPts val="300"/>
              </a:spcBef>
              <a:spcAft>
                <a:spcPts val="300"/>
              </a:spcAft>
              <a:buFont typeface="Arial" panose="020B0604020202020204" pitchFamily="34" charset="0"/>
              <a:buChar char="•"/>
            </a:pPr>
            <a:r>
              <a:rPr lang="en-GB" sz="1100" dirty="0">
                <a:solidFill>
                  <a:srgbClr val="000000"/>
                </a:solidFill>
              </a:rPr>
              <a:t>Imparting technical and practical knowledge along methodological competence on the topic of sustainable procurement.</a:t>
            </a:r>
          </a:p>
          <a:p>
            <a:pPr lvl="0" algn="l">
              <a:spcBef>
                <a:spcPts val="600"/>
              </a:spcBef>
              <a:spcAft>
                <a:spcPts val="300"/>
              </a:spcAft>
            </a:pPr>
            <a:r>
              <a:rPr lang="en-GB" sz="1100" b="1" dirty="0">
                <a:solidFill>
                  <a:srgbClr val="3B687F"/>
                </a:solidFill>
              </a:rPr>
              <a:t>Target audience</a:t>
            </a:r>
          </a:p>
          <a:p>
            <a:pPr marL="182563" lvl="0" indent="-182563" algn="l">
              <a:spcBef>
                <a:spcPts val="300"/>
              </a:spcBef>
              <a:spcAft>
                <a:spcPts val="300"/>
              </a:spcAft>
              <a:buFont typeface="Arial" panose="020B0604020202020204" pitchFamily="34" charset="0"/>
              <a:buChar char="•"/>
            </a:pPr>
            <a:r>
              <a:rPr lang="en-GB" sz="1100" dirty="0">
                <a:solidFill>
                  <a:srgbClr val="000000"/>
                </a:solidFill>
              </a:rPr>
              <a:t>This training concept is aimed at buyers (strategic/operational).</a:t>
            </a:r>
          </a:p>
          <a:p>
            <a:pPr marL="182563" indent="-182563" algn="l">
              <a:spcBef>
                <a:spcPts val="300"/>
              </a:spcBef>
              <a:spcAft>
                <a:spcPts val="300"/>
              </a:spcAft>
              <a:buFont typeface="Arial" panose="020B0604020202020204" pitchFamily="34" charset="0"/>
              <a:buChar char="•"/>
            </a:pPr>
            <a:r>
              <a:rPr lang="en-GB" sz="1100" dirty="0">
                <a:solidFill>
                  <a:srgbClr val="000000"/>
                </a:solidFill>
              </a:rPr>
              <a:t>It addresses companies of different sizes; for instance, SMEs can learn how to integrate customer requirements into their supply chain management and large corporations can develop and expand their expertise in methods and tools.</a:t>
            </a:r>
          </a:p>
          <a:p>
            <a:pPr marL="182563" indent="-182563" algn="l">
              <a:spcBef>
                <a:spcPts val="300"/>
              </a:spcBef>
              <a:spcAft>
                <a:spcPts val="300"/>
              </a:spcAft>
              <a:buFont typeface="Arial" panose="020B0604020202020204" pitchFamily="34" charset="0"/>
              <a:buChar char="•"/>
            </a:pPr>
            <a:endParaRPr lang="de-DE" sz="1100" dirty="0">
              <a:solidFill>
                <a:srgbClr val="000000"/>
              </a:solidFill>
            </a:endParaRPr>
          </a:p>
        </p:txBody>
      </p:sp>
      <p:sp>
        <p:nvSpPr>
          <p:cNvPr id="10" name="Rechteck 9">
            <a:extLst>
              <a:ext uri="{FF2B5EF4-FFF2-40B4-BE49-F238E27FC236}">
                <a16:creationId xmlns:a16="http://schemas.microsoft.com/office/drawing/2014/main" id="{0AAD1722-69B8-0240-BE78-354375AF92DA}"/>
              </a:ext>
            </a:extLst>
          </p:cNvPr>
          <p:cNvSpPr/>
          <p:nvPr/>
        </p:nvSpPr>
        <p:spPr bwMode="auto">
          <a:xfrm>
            <a:off x="6132513" y="2276475"/>
            <a:ext cx="5724525"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b="1" dirty="0">
                <a:solidFill>
                  <a:schemeClr val="bg1"/>
                </a:solidFill>
              </a:rPr>
              <a:t>Classification</a:t>
            </a:r>
          </a:p>
        </p:txBody>
      </p:sp>
      <p:sp>
        <p:nvSpPr>
          <p:cNvPr id="11" name="Rechteck 10">
            <a:extLst>
              <a:ext uri="{FF2B5EF4-FFF2-40B4-BE49-F238E27FC236}">
                <a16:creationId xmlns:a16="http://schemas.microsoft.com/office/drawing/2014/main" id="{FB4A76C6-FBA8-374E-A313-24903C8EF54D}"/>
              </a:ext>
            </a:extLst>
          </p:cNvPr>
          <p:cNvSpPr/>
          <p:nvPr/>
        </p:nvSpPr>
        <p:spPr bwMode="auto">
          <a:xfrm>
            <a:off x="6132513" y="2600959"/>
            <a:ext cx="5724525" cy="374427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lvl="0" algn="l">
              <a:spcBef>
                <a:spcPts val="300"/>
              </a:spcBef>
              <a:spcAft>
                <a:spcPts val="300"/>
              </a:spcAft>
            </a:pPr>
            <a:r>
              <a:rPr lang="en-GB" sz="1100" b="1" dirty="0">
                <a:solidFill>
                  <a:srgbClr val="3B687F"/>
                </a:solidFill>
              </a:rPr>
              <a:t>Practical guide to sustainable supply chains</a:t>
            </a:r>
          </a:p>
          <a:p>
            <a:pPr marL="182563" lvl="0" indent="-182563" algn="l">
              <a:spcBef>
                <a:spcPts val="300"/>
              </a:spcBef>
              <a:spcAft>
                <a:spcPts val="300"/>
              </a:spcAft>
              <a:buFont typeface="Arial" panose="020B0604020202020204" pitchFamily="34" charset="0"/>
              <a:buChar char="•"/>
            </a:pPr>
            <a:r>
              <a:rPr lang="en-GB" sz="1100" dirty="0">
                <a:solidFill>
                  <a:srgbClr val="000000"/>
                </a:solidFill>
              </a:rPr>
              <a:t>This training concept for procurement forms part of the Practical Guide to Sustainable Supply Chains, which features other tools in addition to the Starter Kit.</a:t>
            </a:r>
          </a:p>
          <a:p>
            <a:pPr marL="182563" lvl="0" indent="-182563" algn="l">
              <a:spcBef>
                <a:spcPts val="300"/>
              </a:spcBef>
              <a:spcAft>
                <a:spcPts val="300"/>
              </a:spcAft>
              <a:buFont typeface="Arial" panose="020B0604020202020204" pitchFamily="34" charset="0"/>
              <a:buChar char="•"/>
            </a:pPr>
            <a:r>
              <a:rPr lang="en-GB" sz="1100" dirty="0">
                <a:solidFill>
                  <a:srgbClr val="000000"/>
                </a:solidFill>
              </a:rPr>
              <a:t>While the Starter Kit primarily focuses on analysing sustainability risks in the supply chain and defining measures to remedy them, this training document provides a comprehensive insight into sustainable procurement.</a:t>
            </a:r>
          </a:p>
          <a:p>
            <a:pPr marL="182563" lvl="0" indent="-182563" algn="l">
              <a:spcBef>
                <a:spcPts val="300"/>
              </a:spcBef>
              <a:spcAft>
                <a:spcPts val="300"/>
              </a:spcAft>
              <a:buFont typeface="Arial" panose="020B0604020202020204" pitchFamily="34" charset="0"/>
              <a:buChar char="•"/>
            </a:pPr>
            <a:r>
              <a:rPr lang="en-GB" sz="1100" dirty="0">
                <a:solidFill>
                  <a:srgbClr val="000000"/>
                </a:solidFill>
              </a:rPr>
              <a:t>As a key aspect of the Supply Chain Due Diligence Act, supplier risk management constitutes a step in the overall procurement process.</a:t>
            </a:r>
          </a:p>
          <a:p>
            <a:pPr marL="182563" lvl="0" indent="-182563" algn="l">
              <a:spcBef>
                <a:spcPts val="300"/>
              </a:spcBef>
              <a:spcAft>
                <a:spcPts val="300"/>
              </a:spcAft>
              <a:buFont typeface="Arial" panose="020B0604020202020204" pitchFamily="34" charset="0"/>
              <a:buChar char="•"/>
            </a:pPr>
            <a:r>
              <a:rPr lang="en-GB" sz="1100" dirty="0">
                <a:solidFill>
                  <a:srgbClr val="000000"/>
                </a:solidFill>
              </a:rPr>
              <a:t>Risk prevention and mitigation measures can be implemented at various stages in the procurement process; this training document provides in-depth information on where, how and which measures can be implemented.</a:t>
            </a:r>
          </a:p>
        </p:txBody>
      </p:sp>
      <p:sp>
        <p:nvSpPr>
          <p:cNvPr id="12" name="Rechteck 11">
            <a:extLst>
              <a:ext uri="{FF2B5EF4-FFF2-40B4-BE49-F238E27FC236}">
                <a16:creationId xmlns:a16="http://schemas.microsoft.com/office/drawing/2014/main" id="{76273566-0770-8D42-8E1D-40C42B2C08ED}"/>
              </a:ext>
            </a:extLst>
          </p:cNvPr>
          <p:cNvSpPr/>
          <p:nvPr/>
        </p:nvSpPr>
        <p:spPr bwMode="auto">
          <a:xfrm>
            <a:off x="6303767" y="4932522"/>
            <a:ext cx="1049141" cy="319779"/>
          </a:xfrm>
          <a:prstGeom prst="rect">
            <a:avLst/>
          </a:prstGeom>
          <a:noFill/>
          <a:ln w="9525"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lvl="0" algn="l">
              <a:spcBef>
                <a:spcPts val="300"/>
              </a:spcBef>
              <a:spcAft>
                <a:spcPts val="300"/>
              </a:spcAft>
            </a:pPr>
            <a:r>
              <a:rPr lang="en-GB" sz="1100" b="1" dirty="0">
                <a:solidFill>
                  <a:srgbClr val="3B687F"/>
                </a:solidFill>
              </a:rPr>
              <a:t>Starter kit</a:t>
            </a:r>
          </a:p>
        </p:txBody>
      </p:sp>
      <p:pic>
        <p:nvPicPr>
          <p:cNvPr id="3" name="Grafik 2">
            <a:extLst>
              <a:ext uri="{FF2B5EF4-FFF2-40B4-BE49-F238E27FC236}">
                <a16:creationId xmlns:a16="http://schemas.microsoft.com/office/drawing/2014/main" id="{46860C59-937E-E04F-A37E-DF8D6B84169C}"/>
              </a:ext>
            </a:extLst>
          </p:cNvPr>
          <p:cNvPicPr>
            <a:picLocks noChangeAspect="1"/>
          </p:cNvPicPr>
          <p:nvPr/>
        </p:nvPicPr>
        <p:blipFill>
          <a:blip r:embed="rId3"/>
          <a:stretch>
            <a:fillRect/>
          </a:stretch>
        </p:blipFill>
        <p:spPr>
          <a:xfrm>
            <a:off x="6400799" y="5355426"/>
            <a:ext cx="1472990" cy="828557"/>
          </a:xfrm>
          <a:prstGeom prst="rect">
            <a:avLst/>
          </a:prstGeom>
          <a:ln>
            <a:solidFill>
              <a:srgbClr val="3B687F"/>
            </a:solidFill>
          </a:ln>
        </p:spPr>
      </p:pic>
      <p:sp>
        <p:nvSpPr>
          <p:cNvPr id="15" name="Rechteck 14">
            <a:extLst>
              <a:ext uri="{FF2B5EF4-FFF2-40B4-BE49-F238E27FC236}">
                <a16:creationId xmlns:a16="http://schemas.microsoft.com/office/drawing/2014/main" id="{FAE82A14-F1F2-A448-99EE-0B377FFDC689}"/>
              </a:ext>
            </a:extLst>
          </p:cNvPr>
          <p:cNvSpPr/>
          <p:nvPr/>
        </p:nvSpPr>
        <p:spPr bwMode="auto">
          <a:xfrm>
            <a:off x="8245941" y="4932522"/>
            <a:ext cx="1049141" cy="319779"/>
          </a:xfrm>
          <a:prstGeom prst="rect">
            <a:avLst/>
          </a:prstGeom>
          <a:noFill/>
          <a:ln w="9525"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lvl="0" algn="l">
              <a:spcBef>
                <a:spcPts val="300"/>
              </a:spcBef>
              <a:spcAft>
                <a:spcPts val="300"/>
              </a:spcAft>
            </a:pPr>
            <a:r>
              <a:rPr lang="en-GB" sz="1100" b="1" dirty="0">
                <a:solidFill>
                  <a:srgbClr val="3B687F"/>
                </a:solidFill>
              </a:rPr>
              <a:t>Tools</a:t>
            </a:r>
          </a:p>
        </p:txBody>
      </p:sp>
      <p:sp>
        <p:nvSpPr>
          <p:cNvPr id="13" name="Textfeld 12">
            <a:extLst>
              <a:ext uri="{FF2B5EF4-FFF2-40B4-BE49-F238E27FC236}">
                <a16:creationId xmlns:a16="http://schemas.microsoft.com/office/drawing/2014/main" id="{607861FE-1B4A-ED4E-82F1-EECD3233A546}"/>
              </a:ext>
            </a:extLst>
          </p:cNvPr>
          <p:cNvSpPr txBox="1"/>
          <p:nvPr/>
        </p:nvSpPr>
        <p:spPr>
          <a:xfrm>
            <a:off x="8245941" y="5355427"/>
            <a:ext cx="1473342" cy="830997"/>
          </a:xfrm>
          <a:prstGeom prst="rect">
            <a:avLst/>
          </a:prstGeom>
          <a:noFill/>
        </p:spPr>
        <p:txBody>
          <a:bodyPr wrap="square" rtlCol="0" anchor="t" anchorCtr="0">
            <a:spAutoFit/>
          </a:bodyPr>
          <a:lstStyle/>
          <a:p>
            <a:pPr marL="92075" indent="-92075" algn="l">
              <a:buFont typeface="Arial" panose="020B0604020202020204" pitchFamily="34" charset="0"/>
              <a:buChar char="•"/>
            </a:pPr>
            <a:r>
              <a:rPr lang="en-GB" sz="800" dirty="0"/>
              <a:t>Brief introduction</a:t>
            </a:r>
          </a:p>
          <a:p>
            <a:pPr marL="92075" indent="-92075" algn="l">
              <a:buFont typeface="Arial" panose="020B0604020202020204" pitchFamily="34" charset="0"/>
              <a:buChar char="•"/>
            </a:pPr>
            <a:r>
              <a:rPr lang="en-GB" sz="800" dirty="0"/>
              <a:t>Involvement check</a:t>
            </a:r>
          </a:p>
          <a:p>
            <a:pPr marL="92075" indent="-92075" algn="l">
              <a:buFont typeface="Arial" panose="020B0604020202020204" pitchFamily="34" charset="0"/>
              <a:buChar char="•"/>
            </a:pPr>
            <a:r>
              <a:rPr lang="en-GB" sz="800" dirty="0"/>
              <a:t>Code of Conduct</a:t>
            </a:r>
          </a:p>
          <a:p>
            <a:pPr marL="92075" indent="-92075" algn="l">
              <a:buFont typeface="Arial" panose="020B0604020202020204" pitchFamily="34" charset="0"/>
              <a:buChar char="•"/>
            </a:pPr>
            <a:r>
              <a:rPr lang="en-GB" sz="800" dirty="0"/>
              <a:t>Supplier evaluation</a:t>
            </a:r>
          </a:p>
          <a:p>
            <a:pPr marL="92075" indent="-92075" algn="l">
              <a:buFont typeface="Arial" panose="020B0604020202020204" pitchFamily="34" charset="0"/>
              <a:buChar char="•"/>
            </a:pPr>
            <a:r>
              <a:rPr lang="en-GB" sz="800" dirty="0"/>
              <a:t>Proposed measures</a:t>
            </a:r>
          </a:p>
          <a:p>
            <a:pPr marL="92075" indent="-92075" algn="l">
              <a:buFont typeface="Arial" panose="020B0604020202020204" pitchFamily="34" charset="0"/>
              <a:buChar char="•"/>
            </a:pPr>
            <a:r>
              <a:rPr lang="en-GB" sz="800" b="1" dirty="0">
                <a:solidFill>
                  <a:srgbClr val="3B687F"/>
                </a:solidFill>
              </a:rPr>
              <a:t>Buyer training</a:t>
            </a:r>
          </a:p>
        </p:txBody>
      </p:sp>
      <p:sp>
        <p:nvSpPr>
          <p:cNvPr id="17" name="Rechteck 16">
            <a:extLst>
              <a:ext uri="{FF2B5EF4-FFF2-40B4-BE49-F238E27FC236}">
                <a16:creationId xmlns:a16="http://schemas.microsoft.com/office/drawing/2014/main" id="{C9183120-889C-8848-9166-7E5C4F7EFE96}"/>
              </a:ext>
            </a:extLst>
          </p:cNvPr>
          <p:cNvSpPr/>
          <p:nvPr/>
        </p:nvSpPr>
        <p:spPr bwMode="auto">
          <a:xfrm>
            <a:off x="9890160" y="4932522"/>
            <a:ext cx="1951102" cy="319779"/>
          </a:xfrm>
          <a:prstGeom prst="rect">
            <a:avLst/>
          </a:prstGeom>
          <a:noFill/>
          <a:ln w="9525"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lvl="0" algn="l">
              <a:spcBef>
                <a:spcPts val="300"/>
              </a:spcBef>
              <a:spcAft>
                <a:spcPts val="300"/>
              </a:spcAft>
            </a:pPr>
            <a:r>
              <a:rPr lang="en-GB" sz="1100" b="1" dirty="0">
                <a:solidFill>
                  <a:srgbClr val="3B687F"/>
                </a:solidFill>
              </a:rPr>
              <a:t>Focus: Buyer training</a:t>
            </a:r>
          </a:p>
        </p:txBody>
      </p:sp>
      <p:cxnSp>
        <p:nvCxnSpPr>
          <p:cNvPr id="16" name="Gerade Verbindung mit Pfeil 15">
            <a:extLst>
              <a:ext uri="{FF2B5EF4-FFF2-40B4-BE49-F238E27FC236}">
                <a16:creationId xmlns:a16="http://schemas.microsoft.com/office/drawing/2014/main" id="{D2A3FBCC-EC2A-DC47-9F76-B720B255980E}"/>
              </a:ext>
            </a:extLst>
          </p:cNvPr>
          <p:cNvCxnSpPr/>
          <p:nvPr/>
        </p:nvCxnSpPr>
        <p:spPr bwMode="auto">
          <a:xfrm flipH="1">
            <a:off x="7919453" y="5454316"/>
            <a:ext cx="363621" cy="0"/>
          </a:xfrm>
          <a:prstGeom prst="straightConnector1">
            <a:avLst/>
          </a:prstGeom>
          <a:solidFill>
            <a:schemeClr val="accent1"/>
          </a:solidFill>
          <a:ln w="9525" cap="flat" cmpd="sng" algn="ctr">
            <a:solidFill>
              <a:schemeClr val="bg1">
                <a:lumMod val="75000"/>
              </a:schemeClr>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mit Pfeil 19">
            <a:extLst>
              <a:ext uri="{FF2B5EF4-FFF2-40B4-BE49-F238E27FC236}">
                <a16:creationId xmlns:a16="http://schemas.microsoft.com/office/drawing/2014/main" id="{B25C4AA5-EA91-8D41-AFF9-63CD740DD112}"/>
              </a:ext>
            </a:extLst>
          </p:cNvPr>
          <p:cNvCxnSpPr/>
          <p:nvPr/>
        </p:nvCxnSpPr>
        <p:spPr bwMode="auto">
          <a:xfrm flipH="1">
            <a:off x="7919453" y="5579980"/>
            <a:ext cx="363621" cy="0"/>
          </a:xfrm>
          <a:prstGeom prst="straightConnector1">
            <a:avLst/>
          </a:prstGeom>
          <a:solidFill>
            <a:schemeClr val="accent1"/>
          </a:solidFill>
          <a:ln w="9525" cap="flat" cmpd="sng" algn="ctr">
            <a:solidFill>
              <a:schemeClr val="bg1">
                <a:lumMod val="75000"/>
              </a:schemeClr>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a:extLst>
              <a:ext uri="{FF2B5EF4-FFF2-40B4-BE49-F238E27FC236}">
                <a16:creationId xmlns:a16="http://schemas.microsoft.com/office/drawing/2014/main" id="{E609CD68-3121-1441-B8FA-3206E4FAADD1}"/>
              </a:ext>
            </a:extLst>
          </p:cNvPr>
          <p:cNvCxnSpPr>
            <a:cxnSpLocks/>
          </p:cNvCxnSpPr>
          <p:nvPr/>
        </p:nvCxnSpPr>
        <p:spPr bwMode="auto">
          <a:xfrm flipH="1">
            <a:off x="6781800" y="5704609"/>
            <a:ext cx="1501275" cy="117764"/>
          </a:xfrm>
          <a:prstGeom prst="straightConnector1">
            <a:avLst/>
          </a:prstGeom>
          <a:solidFill>
            <a:schemeClr val="accent1"/>
          </a:solidFill>
          <a:ln w="9525" cap="flat" cmpd="sng" algn="ctr">
            <a:solidFill>
              <a:schemeClr val="bg1">
                <a:lumMod val="75000"/>
              </a:schemeClr>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mit Pfeil 25">
            <a:extLst>
              <a:ext uri="{FF2B5EF4-FFF2-40B4-BE49-F238E27FC236}">
                <a16:creationId xmlns:a16="http://schemas.microsoft.com/office/drawing/2014/main" id="{A0139312-C614-704E-BAF2-04E997954AED}"/>
              </a:ext>
            </a:extLst>
          </p:cNvPr>
          <p:cNvCxnSpPr>
            <a:cxnSpLocks/>
          </p:cNvCxnSpPr>
          <p:nvPr/>
        </p:nvCxnSpPr>
        <p:spPr bwMode="auto">
          <a:xfrm flipH="1">
            <a:off x="6788727" y="5825834"/>
            <a:ext cx="1494349" cy="0"/>
          </a:xfrm>
          <a:prstGeom prst="straightConnector1">
            <a:avLst/>
          </a:prstGeom>
          <a:solidFill>
            <a:schemeClr val="accent1"/>
          </a:solidFill>
          <a:ln w="9525" cap="flat" cmpd="sng" algn="ctr">
            <a:solidFill>
              <a:schemeClr val="bg1">
                <a:lumMod val="75000"/>
              </a:schemeClr>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mit Pfeil 30">
            <a:extLst>
              <a:ext uri="{FF2B5EF4-FFF2-40B4-BE49-F238E27FC236}">
                <a16:creationId xmlns:a16="http://schemas.microsoft.com/office/drawing/2014/main" id="{C7DC4848-DC1C-0245-ADD4-166994B52AB9}"/>
              </a:ext>
            </a:extLst>
          </p:cNvPr>
          <p:cNvCxnSpPr>
            <a:cxnSpLocks/>
          </p:cNvCxnSpPr>
          <p:nvPr/>
        </p:nvCxnSpPr>
        <p:spPr bwMode="auto">
          <a:xfrm flipH="1" flipV="1">
            <a:off x="6792191" y="5822373"/>
            <a:ext cx="1490886" cy="124690"/>
          </a:xfrm>
          <a:prstGeom prst="straightConnector1">
            <a:avLst/>
          </a:prstGeom>
          <a:solidFill>
            <a:schemeClr val="accent1"/>
          </a:solidFill>
          <a:ln w="9525" cap="flat" cmpd="sng" algn="ctr">
            <a:solidFill>
              <a:schemeClr val="bg1">
                <a:lumMod val="75000"/>
              </a:schemeClr>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Geschweifte Klammer rechts 32">
            <a:extLst>
              <a:ext uri="{FF2B5EF4-FFF2-40B4-BE49-F238E27FC236}">
                <a16:creationId xmlns:a16="http://schemas.microsoft.com/office/drawing/2014/main" id="{9DE90B8E-C161-2F46-9C2B-781660660812}"/>
              </a:ext>
            </a:extLst>
          </p:cNvPr>
          <p:cNvSpPr/>
          <p:nvPr/>
        </p:nvSpPr>
        <p:spPr bwMode="auto">
          <a:xfrm>
            <a:off x="6918323" y="5619750"/>
            <a:ext cx="180976" cy="359020"/>
          </a:xfrm>
          <a:prstGeom prst="rightBrace">
            <a:avLst/>
          </a:prstGeom>
          <a:noFill/>
          <a:ln w="12700" cap="flat" cmpd="sng" algn="ctr">
            <a:solidFill>
              <a:srgbClr val="3B687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cxnSp>
        <p:nvCxnSpPr>
          <p:cNvPr id="35" name="Gerade Verbindung mit Pfeil 34">
            <a:extLst>
              <a:ext uri="{FF2B5EF4-FFF2-40B4-BE49-F238E27FC236}">
                <a16:creationId xmlns:a16="http://schemas.microsoft.com/office/drawing/2014/main" id="{CD1B781D-5DF7-BA4F-BC8A-ABB75393D38E}"/>
              </a:ext>
            </a:extLst>
          </p:cNvPr>
          <p:cNvCxnSpPr>
            <a:cxnSpLocks/>
            <a:endCxn id="33" idx="1"/>
          </p:cNvCxnSpPr>
          <p:nvPr/>
        </p:nvCxnSpPr>
        <p:spPr bwMode="auto">
          <a:xfrm flipH="1" flipV="1">
            <a:off x="7099299" y="5799260"/>
            <a:ext cx="1183780" cy="269143"/>
          </a:xfrm>
          <a:prstGeom prst="straightConnector1">
            <a:avLst/>
          </a:prstGeom>
          <a:solidFill>
            <a:schemeClr val="accent1"/>
          </a:solidFill>
          <a:ln w="9525" cap="flat" cmpd="sng" algn="ctr">
            <a:solidFill>
              <a:srgbClr val="3B687F"/>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mit Pfeil 42">
            <a:extLst>
              <a:ext uri="{FF2B5EF4-FFF2-40B4-BE49-F238E27FC236}">
                <a16:creationId xmlns:a16="http://schemas.microsoft.com/office/drawing/2014/main" id="{EEFFAAD4-DD7E-8D47-95C7-BDC8991C7A98}"/>
              </a:ext>
            </a:extLst>
          </p:cNvPr>
          <p:cNvCxnSpPr>
            <a:cxnSpLocks/>
          </p:cNvCxnSpPr>
          <p:nvPr/>
        </p:nvCxnSpPr>
        <p:spPr bwMode="auto">
          <a:xfrm flipH="1">
            <a:off x="9448140" y="6098959"/>
            <a:ext cx="379441" cy="0"/>
          </a:xfrm>
          <a:prstGeom prst="straightConnector1">
            <a:avLst/>
          </a:prstGeom>
          <a:solidFill>
            <a:schemeClr val="accent1"/>
          </a:solidFill>
          <a:ln w="9525" cap="flat" cmpd="sng" algn="ctr">
            <a:solidFill>
              <a:srgbClr val="3B687F"/>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Geschweifte Klammer rechts 45">
            <a:extLst>
              <a:ext uri="{FF2B5EF4-FFF2-40B4-BE49-F238E27FC236}">
                <a16:creationId xmlns:a16="http://schemas.microsoft.com/office/drawing/2014/main" id="{F0C0EE5E-D64D-1A45-A5C6-483CF9BF05A4}"/>
              </a:ext>
            </a:extLst>
          </p:cNvPr>
          <p:cNvSpPr/>
          <p:nvPr/>
        </p:nvSpPr>
        <p:spPr bwMode="auto">
          <a:xfrm flipH="1">
            <a:off x="9799588" y="5408165"/>
            <a:ext cx="170034" cy="849600"/>
          </a:xfrm>
          <a:prstGeom prst="rightBrace">
            <a:avLst/>
          </a:prstGeom>
          <a:noFill/>
          <a:ln w="12700"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737918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The business case for sustainable procurement – increased revenues</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20</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en-GB" sz="1300" dirty="0">
                <a:solidFill>
                  <a:srgbClr val="3B687F"/>
                </a:solidFill>
              </a:rPr>
              <a:t>Innovative, eco-friendly products &amp; services can target new customer groups and generate additional revenues. As a multiplier, procurement can spearhead this development. </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en-GB" sz="1000" b="1" i="0" u="none" strike="noStrike" cap="none" normalizeH="0" baseline="0" dirty="0">
                <a:ln>
                  <a:noFill/>
                </a:ln>
                <a:solidFill>
                  <a:srgbClr val="3B687F"/>
                </a:solidFill>
                <a:effectLst/>
                <a:latin typeface="Arial" charset="0"/>
                <a:ea typeface="ＭＳ Ｐゴシック" charset="-128"/>
              </a:rPr>
              <a:t>Additional information</a:t>
            </a:r>
          </a:p>
          <a:p>
            <a:pPr marL="182563" indent="-182563" algn="l">
              <a:spcAft>
                <a:spcPts val="300"/>
              </a:spcAft>
              <a:buFont typeface="Arial" panose="020B0604020202020204" pitchFamily="34" charset="0"/>
              <a:buChar char="•"/>
            </a:pPr>
            <a:r>
              <a:rPr lang="en-GB" sz="1000" dirty="0">
                <a:solidFill>
                  <a:srgbClr val="3B687F"/>
                </a:solidFill>
              </a:rPr>
              <a:t>According to a study conducted by </a:t>
            </a:r>
            <a:r>
              <a:rPr lang="en-GB" sz="1000" dirty="0">
                <a:solidFill>
                  <a:srgbClr val="3B687F"/>
                </a:solidFill>
                <a:hlinkClick r:id="rId3">
                  <a:extLst>
                    <a:ext uri="{A12FA001-AC4F-418D-AE19-62706E023703}">
                      <ahyp:hlinkClr xmlns="" xmlns:ahyp="http://schemas.microsoft.com/office/drawing/2018/hyperlinkcolor" val="tx"/>
                    </a:ext>
                  </a:extLst>
                </a:hlinkClick>
              </a:rPr>
              <a:t>EY</a:t>
            </a:r>
            <a:r>
              <a:rPr lang="en-GB" sz="1000" dirty="0">
                <a:solidFill>
                  <a:srgbClr val="3B687F"/>
                </a:solidFill>
              </a:rPr>
              <a:t> (2020), consumers are willing to pay around 70% more for environmentally products.</a:t>
            </a:r>
          </a:p>
          <a:p>
            <a:pPr marL="182563" algn="l">
              <a:spcBef>
                <a:spcPts val="1200"/>
              </a:spcBef>
              <a:spcAft>
                <a:spcPts val="600"/>
              </a:spcAft>
            </a:pPr>
            <a:r>
              <a:rPr lang="en-GB" sz="1000" b="1" dirty="0">
                <a:solidFill>
                  <a:srgbClr val="3B687F"/>
                </a:solidFill>
              </a:rPr>
              <a:t>Book recommendation</a:t>
            </a:r>
          </a:p>
          <a:p>
            <a:pPr marL="182563" indent="-182563" algn="l">
              <a:spcAft>
                <a:spcPts val="300"/>
              </a:spcAft>
              <a:buFont typeface="Arial" panose="020B0604020202020204" pitchFamily="34" charset="0"/>
              <a:buChar char="•"/>
            </a:pPr>
            <a:r>
              <a:rPr lang="en-GB" sz="1000" dirty="0">
                <a:solidFill>
                  <a:srgbClr val="3B687F"/>
                </a:solidFill>
              </a:rPr>
              <a:t>Moratis (2018): Sustainable Business Models</a:t>
            </a:r>
          </a:p>
          <a:p>
            <a:pPr marL="182563" indent="-182563" algn="l">
              <a:spcAft>
                <a:spcPts val="300"/>
              </a:spcAft>
              <a:buFont typeface="Arial" panose="020B0604020202020204" pitchFamily="34" charset="0"/>
              <a:buChar char="•"/>
            </a:pPr>
            <a:endParaRPr lang="de-DE" sz="1000" dirty="0">
              <a:solidFill>
                <a:srgbClr val="3B687F"/>
              </a:solidFill>
            </a:endParaRPr>
          </a:p>
          <a:p>
            <a:pPr algn="l">
              <a:spcAft>
                <a:spcPts val="300"/>
              </a:spcAft>
            </a:pPr>
            <a:r>
              <a:rPr lang="en-GB" sz="1000" dirty="0">
                <a:solidFill>
                  <a:srgbClr val="3B687F"/>
                </a:solidFill>
              </a:rPr>
              <a:t>     </a:t>
            </a:r>
          </a:p>
          <a:p>
            <a:pPr lvl="0" algn="l"/>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4150" algn="l"/>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648000" y="1658527"/>
            <a:ext cx="216000" cy="216000"/>
          </a:xfrm>
          <a:prstGeom prst="rect">
            <a:avLst/>
          </a:prstGeom>
        </p:spPr>
      </p:pic>
      <p:pic>
        <p:nvPicPr>
          <p:cNvPr id="12" name="Grafik 11" descr="Geschichten erzählen mit einfarbiger Füllung">
            <a:extLst>
              <a:ext uri="{FF2B5EF4-FFF2-40B4-BE49-F238E27FC236}">
                <a16:creationId xmlns:a16="http://schemas.microsoft.com/office/drawing/2014/main" id="{F164949E-9A5A-CA47-84E1-F6443387DB9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642301" y="2841612"/>
            <a:ext cx="216000" cy="216000"/>
          </a:xfrm>
          <a:prstGeom prst="rect">
            <a:avLst/>
          </a:prstGeom>
        </p:spPr>
      </p:pic>
      <p:sp>
        <p:nvSpPr>
          <p:cNvPr id="17" name="Textfeld 16">
            <a:extLst>
              <a:ext uri="{FF2B5EF4-FFF2-40B4-BE49-F238E27FC236}">
                <a16:creationId xmlns:a16="http://schemas.microsoft.com/office/drawing/2014/main" id="{38139931-DD44-C84C-8211-3E5CB3A94B9A}"/>
              </a:ext>
            </a:extLst>
          </p:cNvPr>
          <p:cNvSpPr txBox="1"/>
          <p:nvPr/>
        </p:nvSpPr>
        <p:spPr>
          <a:xfrm>
            <a:off x="2591304" y="2363776"/>
            <a:ext cx="6889246" cy="1641603"/>
          </a:xfrm>
          <a:prstGeom prst="rect">
            <a:avLst/>
          </a:prstGeom>
          <a:noFill/>
        </p:spPr>
        <p:txBody>
          <a:bodyPr wrap="square" tIns="0" bIns="0" rtlCol="0">
            <a:spAutoFit/>
          </a:bodyPr>
          <a:lstStyle/>
          <a:p>
            <a:pPr algn="l" eaLnBrk="1" fontAlgn="auto" hangingPunct="1">
              <a:spcBef>
                <a:spcPts val="0"/>
              </a:spcBef>
              <a:spcAft>
                <a:spcPts val="600"/>
              </a:spcAft>
            </a:pPr>
            <a:r>
              <a:rPr lang="en-GB" sz="1600" b="1" dirty="0">
                <a:solidFill>
                  <a:schemeClr val="bg2"/>
                </a:solidFill>
                <a:latin typeface="Calibri" panose="020F0502020204030204"/>
                <a:ea typeface="+mn-ea"/>
              </a:rPr>
              <a:t>Revenue growth</a:t>
            </a:r>
          </a:p>
          <a:p>
            <a:pPr marL="222250" lvl="1" indent="-212725" algn="l" eaLnBrk="1" hangingPunct="1">
              <a:lnSpc>
                <a:spcPct val="110000"/>
              </a:lnSpc>
              <a:spcBef>
                <a:spcPts val="0"/>
              </a:spcBef>
              <a:spcAft>
                <a:spcPts val="300"/>
              </a:spcAft>
              <a:buClr>
                <a:srgbClr val="526E7F"/>
              </a:buClr>
              <a:buFontTx/>
              <a:buChar char="•"/>
            </a:pPr>
            <a:r>
              <a:rPr lang="en-GB" sz="1200" dirty="0">
                <a:solidFill>
                  <a:srgbClr val="3B687F"/>
                </a:solidFill>
                <a:latin typeface="Arial"/>
                <a:cs typeface="Calibri" panose="020F0502020204030204" pitchFamily="34" charset="0"/>
              </a:rPr>
              <a:t>Companies can </a:t>
            </a:r>
            <a:r>
              <a:rPr lang="en-GB" sz="1200" b="1" dirty="0">
                <a:solidFill>
                  <a:srgbClr val="3B687F"/>
                </a:solidFill>
                <a:latin typeface="Arial"/>
                <a:cs typeface="Calibri" panose="020F0502020204030204" pitchFamily="34" charset="0"/>
              </a:rPr>
              <a:t>increase revenues</a:t>
            </a:r>
            <a:r>
              <a:rPr lang="en-GB" sz="1200" dirty="0">
                <a:solidFill>
                  <a:srgbClr val="3B687F"/>
                </a:solidFill>
                <a:latin typeface="Arial"/>
                <a:cs typeface="Calibri" panose="020F0502020204030204" pitchFamily="34" charset="0"/>
              </a:rPr>
              <a:t> by introducing </a:t>
            </a:r>
            <a:r>
              <a:rPr lang="en-GB" sz="1200" b="1" dirty="0">
                <a:solidFill>
                  <a:srgbClr val="3B687F"/>
                </a:solidFill>
                <a:latin typeface="Arial"/>
                <a:cs typeface="Calibri" panose="020F0502020204030204" pitchFamily="34" charset="0"/>
              </a:rPr>
              <a:t>new products/business models</a:t>
            </a:r>
            <a:r>
              <a:rPr lang="en-GB" sz="1200" dirty="0">
                <a:solidFill>
                  <a:srgbClr val="3B687F"/>
                </a:solidFill>
                <a:latin typeface="Arial"/>
                <a:cs typeface="Calibri" panose="020F0502020204030204" pitchFamily="34" charset="0"/>
              </a:rPr>
              <a:t>, acquiring new/loyal </a:t>
            </a:r>
            <a:r>
              <a:rPr lang="en-GB" sz="1200" b="1" dirty="0">
                <a:solidFill>
                  <a:srgbClr val="3B687F"/>
                </a:solidFill>
                <a:latin typeface="Arial"/>
                <a:cs typeface="Calibri" panose="020F0502020204030204" pitchFamily="34" charset="0"/>
              </a:rPr>
              <a:t>customers</a:t>
            </a:r>
            <a:r>
              <a:rPr lang="en-GB" sz="1200" dirty="0">
                <a:solidFill>
                  <a:srgbClr val="3B687F"/>
                </a:solidFill>
                <a:latin typeface="Arial"/>
                <a:cs typeface="Calibri" panose="020F0502020204030204" pitchFamily="34" charset="0"/>
              </a:rPr>
              <a:t> and/or </a:t>
            </a:r>
            <a:r>
              <a:rPr lang="en-GB" sz="1200" b="1" dirty="0">
                <a:solidFill>
                  <a:srgbClr val="3B687F"/>
                </a:solidFill>
                <a:latin typeface="Arial"/>
                <a:cs typeface="Calibri" panose="020F0502020204030204" pitchFamily="34" charset="0"/>
              </a:rPr>
              <a:t>increasing prices</a:t>
            </a:r>
            <a:r>
              <a:rPr lang="en-GB" sz="1200" dirty="0">
                <a:solidFill>
                  <a:srgbClr val="3B687F"/>
                </a:solidFill>
                <a:latin typeface="Arial"/>
                <a:cs typeface="Calibri" panose="020F0502020204030204" pitchFamily="34" charset="0"/>
              </a:rPr>
              <a:t>; providing revenue stability, even during crisis periods.</a:t>
            </a:r>
          </a:p>
          <a:p>
            <a:pPr marL="222250" lvl="1" indent="-212725" algn="l" eaLnBrk="1" hangingPunct="1">
              <a:lnSpc>
                <a:spcPct val="110000"/>
              </a:lnSpc>
              <a:spcBef>
                <a:spcPts val="0"/>
              </a:spcBef>
              <a:spcAft>
                <a:spcPts val="300"/>
              </a:spcAft>
              <a:buClr>
                <a:srgbClr val="526E7F"/>
              </a:buClr>
              <a:buFontTx/>
              <a:buChar char="•"/>
            </a:pPr>
            <a:r>
              <a:rPr lang="en-GB" sz="1200" b="1" dirty="0">
                <a:solidFill>
                  <a:srgbClr val="3B687F"/>
                </a:solidFill>
                <a:latin typeface="Arial"/>
                <a:cs typeface="Calibri" panose="020F0502020204030204" pitchFamily="34" charset="0"/>
              </a:rPr>
              <a:t>Case study</a:t>
            </a:r>
            <a:r>
              <a:rPr lang="en-GB" sz="1200" dirty="0">
                <a:solidFill>
                  <a:srgbClr val="3B687F"/>
                </a:solidFill>
                <a:latin typeface="Arial"/>
                <a:cs typeface="Calibri" panose="020F0502020204030204" pitchFamily="34" charset="0"/>
              </a:rPr>
              <a:t>: Over the past 10 years, Patagonia has increased its revenues four-fold (over USD 1 billion in 2020).</a:t>
            </a:r>
          </a:p>
          <a:p>
            <a:pPr marL="222250" lvl="1" indent="-212725" algn="l" eaLnBrk="1" hangingPunct="1">
              <a:lnSpc>
                <a:spcPct val="110000"/>
              </a:lnSpc>
              <a:spcBef>
                <a:spcPts val="0"/>
              </a:spcBef>
              <a:spcAft>
                <a:spcPts val="300"/>
              </a:spcAft>
              <a:buClr>
                <a:srgbClr val="526E7F"/>
              </a:buClr>
              <a:buFontTx/>
              <a:buChar char="•"/>
            </a:pPr>
            <a:endParaRPr lang="de-DE" sz="1200" dirty="0">
              <a:solidFill>
                <a:srgbClr val="3B687F"/>
              </a:solidFill>
              <a:latin typeface="Arial"/>
              <a:cs typeface="Calibri" panose="020F0502020204030204" pitchFamily="34" charset="0"/>
            </a:endParaRPr>
          </a:p>
          <a:p>
            <a:pPr marL="222250" lvl="1" indent="-212725" algn="l" eaLnBrk="1" hangingPunct="1">
              <a:lnSpc>
                <a:spcPct val="110000"/>
              </a:lnSpc>
              <a:spcBef>
                <a:spcPts val="0"/>
              </a:spcBef>
              <a:spcAft>
                <a:spcPts val="300"/>
              </a:spcAft>
              <a:buClr>
                <a:srgbClr val="526E7F"/>
              </a:buClr>
              <a:buFontTx/>
              <a:buChar char="•"/>
            </a:pPr>
            <a:endParaRPr lang="de-DE" sz="1200" dirty="0">
              <a:solidFill>
                <a:srgbClr val="3B687F"/>
              </a:solidFill>
              <a:latin typeface="Arial"/>
              <a:cs typeface="Calibri" panose="020F0502020204030204" pitchFamily="34" charset="0"/>
            </a:endParaRPr>
          </a:p>
        </p:txBody>
      </p:sp>
      <p:cxnSp>
        <p:nvCxnSpPr>
          <p:cNvPr id="18" name="Gerade Verbindung 17">
            <a:extLst>
              <a:ext uri="{FF2B5EF4-FFF2-40B4-BE49-F238E27FC236}">
                <a16:creationId xmlns:a16="http://schemas.microsoft.com/office/drawing/2014/main" id="{4AAEDEF9-BD24-DE43-8A11-FDCC73A419E8}"/>
              </a:ext>
            </a:extLst>
          </p:cNvPr>
          <p:cNvCxnSpPr>
            <a:cxnSpLocks/>
          </p:cNvCxnSpPr>
          <p:nvPr/>
        </p:nvCxnSpPr>
        <p:spPr>
          <a:xfrm>
            <a:off x="2471466" y="2363776"/>
            <a:ext cx="0" cy="1080000"/>
          </a:xfrm>
          <a:prstGeom prst="line">
            <a:avLst/>
          </a:prstGeom>
          <a:noFill/>
          <a:ln w="76200" cap="flat" cmpd="sng" algn="ctr">
            <a:solidFill>
              <a:schemeClr val="bg2"/>
            </a:solidFill>
            <a:prstDash val="solid"/>
            <a:miter lim="800000"/>
          </a:ln>
          <a:effectLst/>
        </p:spPr>
      </p:cxnSp>
      <p:cxnSp>
        <p:nvCxnSpPr>
          <p:cNvPr id="19" name="Gerade Verbindung 18">
            <a:extLst>
              <a:ext uri="{FF2B5EF4-FFF2-40B4-BE49-F238E27FC236}">
                <a16:creationId xmlns:a16="http://schemas.microsoft.com/office/drawing/2014/main" id="{DAD67D70-D5C5-D94A-9221-1DF50C2BEFE2}"/>
              </a:ext>
            </a:extLst>
          </p:cNvPr>
          <p:cNvCxnSpPr>
            <a:cxnSpLocks/>
          </p:cNvCxnSpPr>
          <p:nvPr/>
        </p:nvCxnSpPr>
        <p:spPr>
          <a:xfrm>
            <a:off x="2471466" y="3796251"/>
            <a:ext cx="0" cy="1080000"/>
          </a:xfrm>
          <a:prstGeom prst="line">
            <a:avLst/>
          </a:prstGeom>
          <a:noFill/>
          <a:ln w="76200" cap="flat" cmpd="sng" algn="ctr">
            <a:solidFill>
              <a:schemeClr val="bg2"/>
            </a:solidFill>
            <a:prstDash val="solid"/>
            <a:miter lim="800000"/>
          </a:ln>
          <a:effectLst/>
        </p:spPr>
      </p:cxnSp>
      <p:cxnSp>
        <p:nvCxnSpPr>
          <p:cNvPr id="20" name="Gerade Verbindung 19">
            <a:extLst>
              <a:ext uri="{FF2B5EF4-FFF2-40B4-BE49-F238E27FC236}">
                <a16:creationId xmlns:a16="http://schemas.microsoft.com/office/drawing/2014/main" id="{3CBD4AAB-CFD8-664B-AF11-91081C96479C}"/>
              </a:ext>
            </a:extLst>
          </p:cNvPr>
          <p:cNvCxnSpPr>
            <a:cxnSpLocks/>
          </p:cNvCxnSpPr>
          <p:nvPr/>
        </p:nvCxnSpPr>
        <p:spPr>
          <a:xfrm>
            <a:off x="2471466" y="5228725"/>
            <a:ext cx="0" cy="1080000"/>
          </a:xfrm>
          <a:prstGeom prst="line">
            <a:avLst/>
          </a:prstGeom>
          <a:noFill/>
          <a:ln w="76200" cap="flat" cmpd="sng" algn="ctr">
            <a:solidFill>
              <a:schemeClr val="bg2"/>
            </a:solidFill>
            <a:prstDash val="solid"/>
            <a:miter lim="800000"/>
          </a:ln>
          <a:effectLst/>
        </p:spPr>
      </p:cxnSp>
      <p:sp>
        <p:nvSpPr>
          <p:cNvPr id="22" name="Textfeld 21">
            <a:extLst>
              <a:ext uri="{FF2B5EF4-FFF2-40B4-BE49-F238E27FC236}">
                <a16:creationId xmlns:a16="http://schemas.microsoft.com/office/drawing/2014/main" id="{9DCBFCC8-F6DF-EE44-B55D-D7A4EED611E1}"/>
              </a:ext>
            </a:extLst>
          </p:cNvPr>
          <p:cNvSpPr txBox="1"/>
          <p:nvPr/>
        </p:nvSpPr>
        <p:spPr>
          <a:xfrm>
            <a:off x="2591304" y="3796251"/>
            <a:ext cx="6725416" cy="1158394"/>
          </a:xfrm>
          <a:prstGeom prst="rect">
            <a:avLst/>
          </a:prstGeom>
          <a:noFill/>
        </p:spPr>
        <p:txBody>
          <a:bodyPr wrap="square" tIns="0" bIns="0" rtlCol="0">
            <a:spAutoFit/>
          </a:bodyPr>
          <a:lstStyle/>
          <a:p>
            <a:pPr algn="l" eaLnBrk="1" fontAlgn="auto" hangingPunct="1">
              <a:spcBef>
                <a:spcPts val="0"/>
              </a:spcBef>
              <a:spcAft>
                <a:spcPts val="600"/>
              </a:spcAft>
            </a:pPr>
            <a:r>
              <a:rPr lang="en-GB" sz="1600" b="1" dirty="0">
                <a:solidFill>
                  <a:schemeClr val="bg2"/>
                </a:solidFill>
                <a:latin typeface="Calibri" panose="020F0502020204030204"/>
                <a:ea typeface="+mn-ea"/>
              </a:rPr>
              <a:t>Increased earnings</a:t>
            </a:r>
          </a:p>
          <a:p>
            <a:pPr marL="222250" lvl="1" indent="-212725" algn="l" eaLnBrk="1" hangingPunct="1">
              <a:lnSpc>
                <a:spcPct val="110000"/>
              </a:lnSpc>
              <a:spcBef>
                <a:spcPts val="0"/>
              </a:spcBef>
              <a:spcAft>
                <a:spcPts val="300"/>
              </a:spcAft>
              <a:buClr>
                <a:srgbClr val="526E7F"/>
              </a:buClr>
              <a:buFontTx/>
              <a:buChar char="•"/>
            </a:pPr>
            <a:r>
              <a:rPr lang="en-GB" sz="1200" dirty="0">
                <a:solidFill>
                  <a:srgbClr val="3B687F"/>
                </a:solidFill>
                <a:latin typeface="Arial"/>
                <a:cs typeface="Calibri" panose="020F0502020204030204" pitchFamily="34" charset="0"/>
              </a:rPr>
              <a:t>Companies can also </a:t>
            </a:r>
            <a:r>
              <a:rPr lang="en-GB" sz="1200" b="1" dirty="0">
                <a:solidFill>
                  <a:srgbClr val="3B687F"/>
                </a:solidFill>
                <a:latin typeface="Arial"/>
                <a:cs typeface="Calibri" panose="020F0502020204030204" pitchFamily="34" charset="0"/>
              </a:rPr>
              <a:t>generate extra earnings </a:t>
            </a:r>
            <a:r>
              <a:rPr lang="en-GB" sz="1200" dirty="0">
                <a:solidFill>
                  <a:srgbClr val="3B687F"/>
                </a:solidFill>
                <a:latin typeface="Arial"/>
                <a:cs typeface="Calibri" panose="020F0502020204030204" pitchFamily="34" charset="0"/>
              </a:rPr>
              <a:t>by introducing end of life processes, including recycling products and end of life products.</a:t>
            </a:r>
          </a:p>
          <a:p>
            <a:pPr marL="222250" lvl="1" indent="-212725" algn="l" eaLnBrk="1" hangingPunct="1">
              <a:lnSpc>
                <a:spcPct val="110000"/>
              </a:lnSpc>
              <a:spcBef>
                <a:spcPts val="0"/>
              </a:spcBef>
              <a:spcAft>
                <a:spcPts val="300"/>
              </a:spcAft>
              <a:buClr>
                <a:srgbClr val="526E7F"/>
              </a:buClr>
              <a:buFontTx/>
              <a:buChar char="•"/>
            </a:pPr>
            <a:r>
              <a:rPr lang="en-GB" sz="1200" b="1" dirty="0">
                <a:solidFill>
                  <a:srgbClr val="3B687F"/>
                </a:solidFill>
                <a:latin typeface="Arial"/>
                <a:cs typeface="Calibri" panose="020F0502020204030204" pitchFamily="34" charset="0"/>
              </a:rPr>
              <a:t>Case study</a:t>
            </a:r>
            <a:r>
              <a:rPr lang="en-GB" sz="1200" dirty="0">
                <a:solidFill>
                  <a:srgbClr val="3B687F"/>
                </a:solidFill>
                <a:latin typeface="Arial"/>
                <a:cs typeface="Calibri" panose="020F0502020204030204" pitchFamily="34" charset="0"/>
              </a:rPr>
              <a:t>: In 2006, Walmar generated an additional USD 28 million in earnings by launching a plastic recycling programme in its stores. </a:t>
            </a:r>
          </a:p>
        </p:txBody>
      </p:sp>
      <p:sp>
        <p:nvSpPr>
          <p:cNvPr id="23" name="Textfeld 22">
            <a:extLst>
              <a:ext uri="{FF2B5EF4-FFF2-40B4-BE49-F238E27FC236}">
                <a16:creationId xmlns:a16="http://schemas.microsoft.com/office/drawing/2014/main" id="{8EC77A31-29F2-6840-BA9C-9102424857A9}"/>
              </a:ext>
            </a:extLst>
          </p:cNvPr>
          <p:cNvSpPr txBox="1"/>
          <p:nvPr/>
        </p:nvSpPr>
        <p:spPr>
          <a:xfrm>
            <a:off x="2591303" y="5228725"/>
            <a:ext cx="6889065" cy="1158394"/>
          </a:xfrm>
          <a:prstGeom prst="rect">
            <a:avLst/>
          </a:prstGeom>
          <a:noFill/>
        </p:spPr>
        <p:txBody>
          <a:bodyPr wrap="square" tIns="0" bIns="0" rtlCol="0">
            <a:spAutoFit/>
          </a:bodyPr>
          <a:lstStyle/>
          <a:p>
            <a:pPr algn="l" eaLnBrk="1" fontAlgn="auto" hangingPunct="1">
              <a:spcBef>
                <a:spcPts val="0"/>
              </a:spcBef>
              <a:spcAft>
                <a:spcPts val="600"/>
              </a:spcAft>
            </a:pPr>
            <a:r>
              <a:rPr lang="en-GB" sz="1600" b="1" dirty="0">
                <a:solidFill>
                  <a:schemeClr val="bg2"/>
                </a:solidFill>
                <a:latin typeface="Calibri" panose="020F0502020204030204"/>
                <a:ea typeface="+mn-ea"/>
              </a:rPr>
              <a:t>Side note: Sustainable innovations and business models</a:t>
            </a:r>
          </a:p>
          <a:p>
            <a:pPr marL="222250" lvl="1" indent="-212725" algn="l" eaLnBrk="1" hangingPunct="1">
              <a:lnSpc>
                <a:spcPct val="110000"/>
              </a:lnSpc>
              <a:spcBef>
                <a:spcPts val="0"/>
              </a:spcBef>
              <a:spcAft>
                <a:spcPts val="300"/>
              </a:spcAft>
              <a:buClr>
                <a:srgbClr val="526E7F"/>
              </a:buClr>
              <a:buFontTx/>
              <a:buChar char="•"/>
            </a:pPr>
            <a:r>
              <a:rPr lang="en-GB" sz="1200" b="1" dirty="0">
                <a:solidFill>
                  <a:srgbClr val="3B687F"/>
                </a:solidFill>
                <a:latin typeface="Arial"/>
                <a:cs typeface="Calibri" panose="020F0502020204030204" pitchFamily="34" charset="0"/>
              </a:rPr>
              <a:t>Philips:</a:t>
            </a:r>
            <a:r>
              <a:rPr lang="en-GB" sz="1200" dirty="0">
                <a:solidFill>
                  <a:srgbClr val="3B687F"/>
                </a:solidFill>
                <a:latin typeface="Arial"/>
                <a:cs typeface="Calibri" panose="020F0502020204030204" pitchFamily="34" charset="0"/>
              </a:rPr>
              <a:t> The company's Product-as-a-Service approach involves </a:t>
            </a:r>
            <a:r>
              <a:rPr lang="en-GB" sz="1200" b="1" dirty="0">
                <a:solidFill>
                  <a:srgbClr val="3B687F"/>
                </a:solidFill>
                <a:latin typeface="Arial"/>
                <a:cs typeface="Calibri" panose="020F0502020204030204" pitchFamily="34" charset="0"/>
              </a:rPr>
              <a:t>upgrades, refurbishment and the reuse</a:t>
            </a:r>
            <a:r>
              <a:rPr lang="en-GB" sz="1200" dirty="0">
                <a:solidFill>
                  <a:srgbClr val="3B687F"/>
                </a:solidFill>
                <a:latin typeface="Arial"/>
                <a:cs typeface="Calibri" panose="020F0502020204030204" pitchFamily="34" charset="0"/>
              </a:rPr>
              <a:t> of its medical equipment. This led to a </a:t>
            </a:r>
            <a:r>
              <a:rPr lang="en-GB" sz="1200" b="1" dirty="0">
                <a:solidFill>
                  <a:srgbClr val="3B687F"/>
                </a:solidFill>
                <a:latin typeface="Arial"/>
                <a:cs typeface="Calibri" panose="020F0502020204030204" pitchFamily="34" charset="0"/>
              </a:rPr>
              <a:t>9% revenue increase</a:t>
            </a:r>
            <a:r>
              <a:rPr lang="en-GB" sz="1200" dirty="0">
                <a:solidFill>
                  <a:srgbClr val="3B687F"/>
                </a:solidFill>
                <a:latin typeface="Arial"/>
                <a:cs typeface="Calibri" panose="020F0502020204030204" pitchFamily="34" charset="0"/>
              </a:rPr>
              <a:t> in 2016.</a:t>
            </a:r>
          </a:p>
          <a:p>
            <a:pPr marL="222250" lvl="1" indent="-212725" algn="l" eaLnBrk="1" hangingPunct="1">
              <a:lnSpc>
                <a:spcPct val="110000"/>
              </a:lnSpc>
              <a:spcBef>
                <a:spcPts val="0"/>
              </a:spcBef>
              <a:spcAft>
                <a:spcPts val="300"/>
              </a:spcAft>
              <a:buClr>
                <a:srgbClr val="526E7F"/>
              </a:buClr>
              <a:buFontTx/>
              <a:buChar char="•"/>
            </a:pPr>
            <a:r>
              <a:rPr lang="en-GB" sz="1200" dirty="0">
                <a:solidFill>
                  <a:srgbClr val="3B687F"/>
                </a:solidFill>
              </a:rPr>
              <a:t>Business models that rely on </a:t>
            </a:r>
            <a:r>
              <a:rPr lang="en-GB" sz="1200" b="1" dirty="0">
                <a:solidFill>
                  <a:srgbClr val="3B687F"/>
                </a:solidFill>
              </a:rPr>
              <a:t>circular strategies</a:t>
            </a:r>
            <a:r>
              <a:rPr lang="en-GB" sz="1200" dirty="0">
                <a:solidFill>
                  <a:srgbClr val="3B687F"/>
                </a:solidFill>
              </a:rPr>
              <a:t> are projected to generate revenues of up to </a:t>
            </a:r>
            <a:r>
              <a:rPr lang="en-GB" sz="1200" b="1" dirty="0">
                <a:solidFill>
                  <a:srgbClr val="3B687F"/>
                </a:solidFill>
              </a:rPr>
              <a:t>$4.5 trillion</a:t>
            </a:r>
            <a:r>
              <a:rPr lang="en-GB" sz="1200" dirty="0">
                <a:solidFill>
                  <a:srgbClr val="3B687F"/>
                </a:solidFill>
              </a:rPr>
              <a:t> over the next decade.</a:t>
            </a:r>
          </a:p>
        </p:txBody>
      </p:sp>
      <p:grpSp>
        <p:nvGrpSpPr>
          <p:cNvPr id="24" name="Gruppieren 23">
            <a:extLst>
              <a:ext uri="{FF2B5EF4-FFF2-40B4-BE49-F238E27FC236}">
                <a16:creationId xmlns:a16="http://schemas.microsoft.com/office/drawing/2014/main" id="{530AB454-1B61-DB47-9D21-57C0A1B26B40}"/>
              </a:ext>
            </a:extLst>
          </p:cNvPr>
          <p:cNvGrpSpPr/>
          <p:nvPr/>
        </p:nvGrpSpPr>
        <p:grpSpPr>
          <a:xfrm>
            <a:off x="431801" y="3742250"/>
            <a:ext cx="1188000" cy="1188000"/>
            <a:chOff x="407988" y="3580251"/>
            <a:chExt cx="1512000" cy="1512000"/>
          </a:xfrm>
        </p:grpSpPr>
        <p:sp>
          <p:nvSpPr>
            <p:cNvPr id="25" name="Oval 24">
              <a:extLst>
                <a:ext uri="{FF2B5EF4-FFF2-40B4-BE49-F238E27FC236}">
                  <a16:creationId xmlns:a16="http://schemas.microsoft.com/office/drawing/2014/main" id="{5173B603-A4DC-E140-95B5-31C2EDD601D9}"/>
                </a:ext>
              </a:extLst>
            </p:cNvPr>
            <p:cNvSpPr/>
            <p:nvPr/>
          </p:nvSpPr>
          <p:spPr>
            <a:xfrm>
              <a:off x="407988" y="3580251"/>
              <a:ext cx="1512000" cy="1512000"/>
            </a:xfrm>
            <a:prstGeom prst="ellipse">
              <a:avLst/>
            </a:prstGeom>
            <a:solidFill>
              <a:srgbClr val="3B687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prstClr val="white"/>
                </a:solidFill>
                <a:effectLst/>
                <a:uLnTx/>
                <a:uFillTx/>
                <a:latin typeface="Arial"/>
                <a:ea typeface="+mn-ea"/>
                <a:cs typeface="+mn-cs"/>
              </a:endParaRPr>
            </a:p>
          </p:txBody>
        </p:sp>
        <p:sp>
          <p:nvSpPr>
            <p:cNvPr id="26" name="Oval 25">
              <a:extLst>
                <a:ext uri="{FF2B5EF4-FFF2-40B4-BE49-F238E27FC236}">
                  <a16:creationId xmlns:a16="http://schemas.microsoft.com/office/drawing/2014/main" id="{B969C742-B81A-CD40-964F-4C1CFEFC2216}"/>
                </a:ext>
              </a:extLst>
            </p:cNvPr>
            <p:cNvSpPr/>
            <p:nvPr/>
          </p:nvSpPr>
          <p:spPr>
            <a:xfrm>
              <a:off x="596988" y="3769251"/>
              <a:ext cx="1134000" cy="1134000"/>
            </a:xfrm>
            <a:prstGeom prst="ellipse">
              <a:avLst/>
            </a:prstGeom>
            <a:solidFill>
              <a:sysClr val="window" lastClr="FFFFFF"/>
            </a:solidFill>
            <a:ln w="76200" cap="flat" cmpd="sng" algn="ctr">
              <a:solidFill>
                <a:srgbClr val="F9AA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prstClr val="white"/>
                </a:solidFill>
                <a:effectLst/>
                <a:uLnTx/>
                <a:uFillTx/>
                <a:latin typeface="Arial"/>
                <a:ea typeface="+mn-ea"/>
                <a:cs typeface="+mn-cs"/>
              </a:endParaRPr>
            </a:p>
          </p:txBody>
        </p:sp>
      </p:grpSp>
      <p:pic>
        <p:nvPicPr>
          <p:cNvPr id="31" name="Grafik 30" descr="Balkendiagramm mit Aufwärtstrend mit einfarbiger Füllung">
            <a:extLst>
              <a:ext uri="{FF2B5EF4-FFF2-40B4-BE49-F238E27FC236}">
                <a16:creationId xmlns:a16="http://schemas.microsoft.com/office/drawing/2014/main" id="{F5651F94-F11C-EC48-81AA-8E2DCD60108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709439" y="4019888"/>
            <a:ext cx="632725" cy="632725"/>
          </a:xfrm>
          <a:prstGeom prst="rect">
            <a:avLst/>
          </a:prstGeom>
        </p:spPr>
      </p:pic>
      <p:cxnSp>
        <p:nvCxnSpPr>
          <p:cNvPr id="34" name="Gerade Verbindung 33">
            <a:extLst>
              <a:ext uri="{FF2B5EF4-FFF2-40B4-BE49-F238E27FC236}">
                <a16:creationId xmlns:a16="http://schemas.microsoft.com/office/drawing/2014/main" id="{5166C066-7EAE-2E46-923E-195C20BD9F98}"/>
              </a:ext>
            </a:extLst>
          </p:cNvPr>
          <p:cNvCxnSpPr>
            <a:cxnSpLocks/>
          </p:cNvCxnSpPr>
          <p:nvPr/>
        </p:nvCxnSpPr>
        <p:spPr bwMode="auto">
          <a:xfrm>
            <a:off x="1619801" y="4336250"/>
            <a:ext cx="402039" cy="1"/>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winkelte Verbindung 34">
            <a:extLst>
              <a:ext uri="{FF2B5EF4-FFF2-40B4-BE49-F238E27FC236}">
                <a16:creationId xmlns:a16="http://schemas.microsoft.com/office/drawing/2014/main" id="{77E45329-BECA-4547-B97A-67357E4E9E37}"/>
              </a:ext>
            </a:extLst>
          </p:cNvPr>
          <p:cNvCxnSpPr>
            <a:cxnSpLocks/>
          </p:cNvCxnSpPr>
          <p:nvPr/>
        </p:nvCxnSpPr>
        <p:spPr bwMode="auto">
          <a:xfrm flipV="1">
            <a:off x="1619801" y="2903776"/>
            <a:ext cx="402039" cy="1432474"/>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winkelte Verbindung 35">
            <a:extLst>
              <a:ext uri="{FF2B5EF4-FFF2-40B4-BE49-F238E27FC236}">
                <a16:creationId xmlns:a16="http://schemas.microsoft.com/office/drawing/2014/main" id="{A2FA717A-5CD0-644F-AEA5-0AA580255270}"/>
              </a:ext>
            </a:extLst>
          </p:cNvPr>
          <p:cNvCxnSpPr>
            <a:cxnSpLocks/>
          </p:cNvCxnSpPr>
          <p:nvPr/>
        </p:nvCxnSpPr>
        <p:spPr bwMode="auto">
          <a:xfrm>
            <a:off x="1619801" y="4336250"/>
            <a:ext cx="402039" cy="1432475"/>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Fußzeilenplatzhalter 3">
            <a:extLst>
              <a:ext uri="{FF2B5EF4-FFF2-40B4-BE49-F238E27FC236}">
                <a16:creationId xmlns:a16="http://schemas.microsoft.com/office/drawing/2014/main" id="{F9BCF3DA-2D15-E141-9D32-2FA9792A2D47}"/>
              </a:ext>
            </a:extLst>
          </p:cNvPr>
          <p:cNvSpPr txBox="1">
            <a:spLocks/>
          </p:cNvSpPr>
          <p:nvPr/>
        </p:nvSpPr>
        <p:spPr bwMode="auto">
          <a:xfrm>
            <a:off x="431800" y="6477000"/>
            <a:ext cx="5400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en-GB" dirty="0"/>
              <a:t>Sources: enable2grow (2021), EY (2020), Statista (2021), WEF (2015), WBCSD (2017)</a:t>
            </a:r>
          </a:p>
        </p:txBody>
      </p:sp>
      <p:sp>
        <p:nvSpPr>
          <p:cNvPr id="28" name="Datumsplatzhalter 5">
            <a:extLst>
              <a:ext uri="{FF2B5EF4-FFF2-40B4-BE49-F238E27FC236}">
                <a16:creationId xmlns:a16="http://schemas.microsoft.com/office/drawing/2014/main" id="{21251FEF-0B2B-564B-9444-8EA3904096C8}"/>
              </a:ext>
            </a:extLst>
          </p:cNvPr>
          <p:cNvSpPr>
            <a:spLocks noGrp="1"/>
          </p:cNvSpPr>
          <p:nvPr>
            <p:ph type="dt" sz="half" idx="12"/>
          </p:nvPr>
        </p:nvSpPr>
        <p:spPr>
          <a:xfrm>
            <a:off x="431800" y="223838"/>
            <a:ext cx="8604000"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3768800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feld 22">
            <a:extLst>
              <a:ext uri="{FF2B5EF4-FFF2-40B4-BE49-F238E27FC236}">
                <a16:creationId xmlns:a16="http://schemas.microsoft.com/office/drawing/2014/main" id="{B6C772C9-10C0-9443-BE4D-5C71EE127EAF}"/>
              </a:ext>
            </a:extLst>
          </p:cNvPr>
          <p:cNvSpPr txBox="1"/>
          <p:nvPr/>
        </p:nvSpPr>
        <p:spPr>
          <a:xfrm>
            <a:off x="8184232" y="2453113"/>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marL="193675" indent="-193675"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1pPr>
            <a:lvl2pPr marL="444500" lvl="1" indent="-222250"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2pPr>
          </a:lstStyle>
          <a:p>
            <a:r>
              <a:rPr lang="en-GB" sz="1200" b="1" dirty="0"/>
              <a:t>Practical examples for buyers</a:t>
            </a:r>
          </a:p>
          <a:p>
            <a:pPr lvl="1"/>
            <a:r>
              <a:rPr lang="en-GB" sz="1200" dirty="0"/>
              <a:t>Additional case studies</a:t>
            </a:r>
          </a:p>
          <a:p>
            <a:pPr lvl="1"/>
            <a:r>
              <a:rPr lang="en-GB" sz="1200" dirty="0"/>
              <a:t>Focus: Procurement &amp; the circular economy</a:t>
            </a:r>
          </a:p>
          <a:p>
            <a:pPr lvl="1"/>
            <a:r>
              <a:rPr lang="en-GB" sz="1200" dirty="0"/>
              <a:t>Practical tasks</a:t>
            </a:r>
          </a:p>
          <a:p>
            <a:pPr>
              <a:spcBef>
                <a:spcPts val="900"/>
              </a:spcBef>
            </a:pPr>
            <a:r>
              <a:rPr lang="en-GB" sz="1200" b="1" dirty="0">
                <a:latin typeface="Arial" charset="0"/>
              </a:rPr>
              <a:t>Opening a dialogue &amp; facilitating networking on sustainable procurement</a:t>
            </a:r>
          </a:p>
          <a:p>
            <a:pPr lvl="1"/>
            <a:r>
              <a:rPr lang="en-GB" sz="1200" dirty="0"/>
              <a:t>Communication platforms</a:t>
            </a:r>
          </a:p>
          <a:p>
            <a:pPr lvl="1"/>
            <a:r>
              <a:rPr lang="en-GB" sz="1200" dirty="0"/>
              <a:t>Training resources &amp; educational services</a:t>
            </a:r>
          </a:p>
        </p:txBody>
      </p:sp>
      <p:sp>
        <p:nvSpPr>
          <p:cNvPr id="21" name="Rechteck 20">
            <a:extLst>
              <a:ext uri="{FF2B5EF4-FFF2-40B4-BE49-F238E27FC236}">
                <a16:creationId xmlns:a16="http://schemas.microsoft.com/office/drawing/2014/main" id="{A899096A-16A5-5A4F-9668-861AE3DA361D}"/>
              </a:ext>
            </a:extLst>
          </p:cNvPr>
          <p:cNvSpPr/>
          <p:nvPr/>
        </p:nvSpPr>
        <p:spPr bwMode="auto">
          <a:xfrm>
            <a:off x="4308016" y="2453112"/>
            <a:ext cx="3528000" cy="1461663"/>
          </a:xfrm>
          <a:prstGeom prst="rect">
            <a:avLst/>
          </a:prstGeom>
          <a:solidFill>
            <a:srgbClr val="F9AA00">
              <a:alpha val="2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
        <p:nvSpPr>
          <p:cNvPr id="4" name="Fußzeilenplatzhalter 3"/>
          <p:cNvSpPr>
            <a:spLocks noGrp="1"/>
          </p:cNvSpPr>
          <p:nvPr>
            <p:ph type="ftr" sz="quarter" idx="10"/>
          </p:nvPr>
        </p:nvSpPr>
        <p:spPr/>
        <p:txBody>
          <a:bodyPr/>
          <a:lstStyle/>
          <a:p>
            <a:r>
              <a:rPr lang="de-DE" smtClean="0">
                <a:latin typeface="+mn-lt"/>
              </a:rPr>
              <a:t>© LfU | IZU Infozentrum UmweltWirtschaft 2022</a:t>
            </a:r>
            <a:endParaRPr lang="en-GB" dirty="0">
              <a:latin typeface="+mn-lt"/>
            </a:endParaRPr>
          </a:p>
        </p:txBody>
      </p:sp>
      <p:sp>
        <p:nvSpPr>
          <p:cNvPr id="5" name="Foliennummernplatzhalter 4"/>
          <p:cNvSpPr>
            <a:spLocks noGrp="1"/>
          </p:cNvSpPr>
          <p:nvPr>
            <p:ph type="sldNum" sz="quarter" idx="4"/>
          </p:nvPr>
        </p:nvSpPr>
        <p:spPr>
          <a:xfrm>
            <a:off x="5905500" y="6477000"/>
            <a:ext cx="478532" cy="280988"/>
          </a:xfrm>
        </p:spPr>
        <p:txBody>
          <a:bodyPr/>
          <a:lstStyle/>
          <a:p>
            <a:fld id="{874F30DA-0C98-471D-8D41-FDABE1A1224B}" type="slidenum">
              <a:rPr lang="de-DE">
                <a:latin typeface="+mn-lt"/>
              </a:rPr>
              <a:pPr/>
              <a:t>21</a:t>
            </a:fld>
            <a:endParaRPr lang="de-DE">
              <a:latin typeface="+mn-lt"/>
            </a:endParaRPr>
          </a:p>
        </p:txBody>
      </p:sp>
      <p:sp>
        <p:nvSpPr>
          <p:cNvPr id="6" name="Datumsplatzhalter 5"/>
          <p:cNvSpPr>
            <a:spLocks noGrp="1"/>
          </p:cNvSpPr>
          <p:nvPr>
            <p:ph type="dt" sz="half" idx="12"/>
          </p:nvPr>
        </p:nvSpPr>
        <p:spPr>
          <a:xfrm>
            <a:off x="431801" y="223838"/>
            <a:ext cx="8118433" cy="476250"/>
          </a:xfrm>
        </p:spPr>
        <p:txBody>
          <a:bodyPr/>
          <a:lstStyle/>
          <a:p>
            <a:r>
              <a:rPr lang="de-DE" smtClean="0"/>
              <a:t>Training concept for sustainable procurement – background, goals &amp; content</a:t>
            </a:r>
            <a:endParaRPr lang="en-GB" dirty="0"/>
          </a:p>
        </p:txBody>
      </p:sp>
      <p:sp>
        <p:nvSpPr>
          <p:cNvPr id="252930" name="Rectangle 2"/>
          <p:cNvSpPr>
            <a:spLocks noGrp="1" noChangeArrowheads="1"/>
          </p:cNvSpPr>
          <p:nvPr>
            <p:ph type="title"/>
          </p:nvPr>
        </p:nvSpPr>
        <p:spPr>
          <a:xfrm>
            <a:off x="431801" y="935038"/>
            <a:ext cx="11425767" cy="500062"/>
          </a:xfrm>
        </p:spPr>
        <p:txBody>
          <a:bodyPr/>
          <a:lstStyle/>
          <a:p>
            <a:r>
              <a:rPr lang="en-GB" dirty="0">
                <a:latin typeface="+mn-lt"/>
              </a:rPr>
              <a:t>Table of contents</a:t>
            </a:r>
          </a:p>
        </p:txBody>
      </p:sp>
      <p:sp>
        <p:nvSpPr>
          <p:cNvPr id="13" name="Textfeld 12">
            <a:extLst>
              <a:ext uri="{FF2B5EF4-FFF2-40B4-BE49-F238E27FC236}">
                <a16:creationId xmlns:a16="http://schemas.microsoft.com/office/drawing/2014/main" id="{EFD6BC70-5AEC-CA4B-AF8F-726BC447AA2F}"/>
              </a:ext>
            </a:extLst>
          </p:cNvPr>
          <p:cNvSpPr txBox="1"/>
          <p:nvPr/>
        </p:nvSpPr>
        <p:spPr>
          <a:xfrm>
            <a:off x="431800" y="2453113"/>
            <a:ext cx="3528000" cy="3856207"/>
          </a:xfrm>
          <a:prstGeom prst="rect">
            <a:avLst/>
          </a:prstGeom>
          <a:noFill/>
          <a:ln w="19050">
            <a:solidFill>
              <a:schemeClr val="bg1">
                <a:lumMod val="75000"/>
              </a:schemeClr>
            </a:solidFill>
          </a:ln>
        </p:spPr>
        <p:txBody>
          <a:bodyPr wrap="square" tIns="72000" bIns="72000" rtlCol="0" anchor="t" anchorCtr="0">
            <a:noAutofit/>
          </a:bodyPr>
          <a:lstStyle/>
          <a:p>
            <a:pPr marL="193675" indent="-193675" algn="l" eaLnBrk="1" hangingPunct="1">
              <a:lnSpc>
                <a:spcPct val="110000"/>
              </a:lnSpc>
              <a:spcBef>
                <a:spcPts val="900"/>
              </a:spcBef>
              <a:spcAft>
                <a:spcPts val="300"/>
              </a:spcAft>
              <a:buClr>
                <a:srgbClr val="526E7F"/>
              </a:buClr>
              <a:buFontTx/>
              <a:buChar char="•"/>
            </a:pPr>
            <a:r>
              <a:rPr lang="en-GB" sz="1200" b="1" dirty="0">
                <a:solidFill>
                  <a:srgbClr val="3B687F"/>
                </a:solidFill>
                <a:cs typeface="Calibri" panose="020F0502020204030204" pitchFamily="34" charset="0"/>
              </a:rPr>
              <a:t>Increasing sustainability requirements for companies</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Main challenges</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Sustainability trends &amp; developments</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Regulatory framework</a:t>
            </a:r>
          </a:p>
          <a:p>
            <a:pPr marL="193675" indent="-193675" algn="l" eaLnBrk="1" hangingPunct="1">
              <a:lnSpc>
                <a:spcPct val="110000"/>
              </a:lnSpc>
              <a:spcBef>
                <a:spcPts val="900"/>
              </a:spcBef>
              <a:spcAft>
                <a:spcPts val="300"/>
              </a:spcAft>
              <a:buClr>
                <a:srgbClr val="526E7F"/>
              </a:buClr>
              <a:buFontTx/>
              <a:buChar char="•"/>
            </a:pPr>
            <a:r>
              <a:rPr lang="en-GB" sz="1200" b="1" dirty="0">
                <a:solidFill>
                  <a:srgbClr val="3B687F"/>
                </a:solidFill>
                <a:cs typeface="Calibri" panose="020F0502020204030204" pitchFamily="34" charset="0"/>
              </a:rPr>
              <a:t>The key role of procurement in terms of sustainability</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Procurement as a multiplier</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The business case for sustainable procurement</a:t>
            </a:r>
          </a:p>
          <a:p>
            <a:pPr marL="171450" lvl="0" indent="-171450" algn="l">
              <a:lnSpc>
                <a:spcPct val="110000"/>
              </a:lnSpc>
              <a:spcBef>
                <a:spcPts val="300"/>
              </a:spcBef>
              <a:spcAft>
                <a:spcPts val="300"/>
              </a:spcAft>
              <a:buClr>
                <a:srgbClr val="526E7F"/>
              </a:buClr>
              <a:buFont typeface="Arial" panose="020B0604020202020204" pitchFamily="34" charset="0"/>
              <a:buChar char="•"/>
            </a:pPr>
            <a:endParaRPr lang="de-DE" sz="1200">
              <a:solidFill>
                <a:schemeClr val="bg2"/>
              </a:solidFill>
              <a:latin typeface="+mn-lt"/>
              <a:cs typeface="Calibri" panose="020F0502020204030204" pitchFamily="34" charset="0"/>
            </a:endParaRPr>
          </a:p>
          <a:p>
            <a:pPr marL="171450" lvl="0" indent="-171450" algn="l">
              <a:lnSpc>
                <a:spcPct val="110000"/>
              </a:lnSpc>
              <a:spcBef>
                <a:spcPts val="300"/>
              </a:spcBef>
              <a:spcAft>
                <a:spcPts val="300"/>
              </a:spcAft>
              <a:buClr>
                <a:srgbClr val="526E7F"/>
              </a:buClr>
              <a:buFont typeface="Arial" panose="020B0604020202020204" pitchFamily="34" charset="0"/>
              <a:buChar char="•"/>
            </a:pPr>
            <a:endParaRPr lang="de-DE" sz="1200">
              <a:solidFill>
                <a:schemeClr val="bg2"/>
              </a:solidFill>
              <a:latin typeface="+mn-lt"/>
              <a:cs typeface="Calibri" panose="020F0502020204030204" pitchFamily="34" charset="0"/>
            </a:endParaRPr>
          </a:p>
        </p:txBody>
      </p:sp>
      <p:sp>
        <p:nvSpPr>
          <p:cNvPr id="15" name="AutoShape 11">
            <a:extLst>
              <a:ext uri="{FF2B5EF4-FFF2-40B4-BE49-F238E27FC236}">
                <a16:creationId xmlns:a16="http://schemas.microsoft.com/office/drawing/2014/main" id="{84ED35F8-DA99-874D-BEF0-40EF323B738B}"/>
              </a:ext>
            </a:extLst>
          </p:cNvPr>
          <p:cNvSpPr>
            <a:spLocks noChangeArrowheads="1"/>
          </p:cNvSpPr>
          <p:nvPr/>
        </p:nvSpPr>
        <p:spPr bwMode="gray">
          <a:xfrm>
            <a:off x="431800" y="1611512"/>
            <a:ext cx="3690000" cy="665189"/>
          </a:xfrm>
          <a:prstGeom prst="homePlate">
            <a:avLst>
              <a:gd name="adj" fmla="val 2021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en-GB" sz="1600" b="1" dirty="0">
                <a:solidFill>
                  <a:srgbClr val="3B687F"/>
                </a:solidFill>
                <a:latin typeface="+mn-lt"/>
                <a:cs typeface="Calibri" panose="020F0502020204030204" pitchFamily="34" charset="0"/>
              </a:rPr>
              <a:t>Importance of sustainable procurement</a:t>
            </a:r>
          </a:p>
        </p:txBody>
      </p:sp>
      <p:sp>
        <p:nvSpPr>
          <p:cNvPr id="16" name="AutoShape 10">
            <a:extLst>
              <a:ext uri="{FF2B5EF4-FFF2-40B4-BE49-F238E27FC236}">
                <a16:creationId xmlns:a16="http://schemas.microsoft.com/office/drawing/2014/main" id="{1BBDAB15-EBE6-2643-A6D7-06B04434029A}"/>
              </a:ext>
            </a:extLst>
          </p:cNvPr>
          <p:cNvSpPr>
            <a:spLocks noChangeArrowheads="1"/>
          </p:cNvSpPr>
          <p:nvPr/>
        </p:nvSpPr>
        <p:spPr bwMode="gray">
          <a:xfrm>
            <a:off x="4308016" y="1612555"/>
            <a:ext cx="3690000" cy="664317"/>
          </a:xfrm>
          <a:prstGeom prst="chevron">
            <a:avLst>
              <a:gd name="adj" fmla="val 2102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en-GB" sz="1600" b="1" dirty="0">
                <a:solidFill>
                  <a:srgbClr val="3B687F"/>
                </a:solidFill>
                <a:latin typeface="+mn-lt"/>
                <a:cs typeface="Calibri" panose="020F0502020204030204" pitchFamily="34" charset="0"/>
              </a:rPr>
              <a:t>Expertise &amp; methodological competence</a:t>
            </a:r>
          </a:p>
        </p:txBody>
      </p:sp>
      <p:sp>
        <p:nvSpPr>
          <p:cNvPr id="11" name="AutoShape 10">
            <a:extLst>
              <a:ext uri="{FF2B5EF4-FFF2-40B4-BE49-F238E27FC236}">
                <a16:creationId xmlns:a16="http://schemas.microsoft.com/office/drawing/2014/main" id="{A795D83A-72D5-E74F-B772-A9820C4B3886}"/>
              </a:ext>
            </a:extLst>
          </p:cNvPr>
          <p:cNvSpPr>
            <a:spLocks noChangeArrowheads="1"/>
          </p:cNvSpPr>
          <p:nvPr/>
        </p:nvSpPr>
        <p:spPr bwMode="gray">
          <a:xfrm>
            <a:off x="8184232" y="1612555"/>
            <a:ext cx="3690000" cy="664317"/>
          </a:xfrm>
          <a:prstGeom prst="chevron">
            <a:avLst>
              <a:gd name="adj" fmla="val 2102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en-GB" sz="1600" b="1" dirty="0">
                <a:solidFill>
                  <a:srgbClr val="3B687F"/>
                </a:solidFill>
                <a:latin typeface="+mn-lt"/>
                <a:cs typeface="Calibri" panose="020F0502020204030204" pitchFamily="34" charset="0"/>
              </a:rPr>
              <a:t>Practical application &amp; networking</a:t>
            </a:r>
          </a:p>
        </p:txBody>
      </p:sp>
      <p:sp>
        <p:nvSpPr>
          <p:cNvPr id="3" name="Oval 2">
            <a:extLst>
              <a:ext uri="{FF2B5EF4-FFF2-40B4-BE49-F238E27FC236}">
                <a16:creationId xmlns:a16="http://schemas.microsoft.com/office/drawing/2014/main" id="{F4B95520-81C6-5D49-AF5B-F948477EEF1D}"/>
              </a:ext>
            </a:extLst>
          </p:cNvPr>
          <p:cNvSpPr/>
          <p:nvPr/>
        </p:nvSpPr>
        <p:spPr bwMode="auto">
          <a:xfrm>
            <a:off x="551416"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a:ln>
                  <a:noFill/>
                </a:ln>
                <a:solidFill>
                  <a:srgbClr val="3B687F"/>
                </a:solidFill>
                <a:effectLst/>
                <a:latin typeface="Arial" charset="0"/>
                <a:ea typeface="ＭＳ Ｐゴシック" charset="-128"/>
              </a:rPr>
              <a:t>1</a:t>
            </a:r>
          </a:p>
        </p:txBody>
      </p:sp>
      <p:sp>
        <p:nvSpPr>
          <p:cNvPr id="17" name="Oval 16">
            <a:extLst>
              <a:ext uri="{FF2B5EF4-FFF2-40B4-BE49-F238E27FC236}">
                <a16:creationId xmlns:a16="http://schemas.microsoft.com/office/drawing/2014/main" id="{53ECD448-A538-FF4D-944B-A38DDE6E06BF}"/>
              </a:ext>
            </a:extLst>
          </p:cNvPr>
          <p:cNvSpPr/>
          <p:nvPr/>
        </p:nvSpPr>
        <p:spPr bwMode="auto">
          <a:xfrm>
            <a:off x="4563736"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dirty="0">
                <a:solidFill>
                  <a:srgbClr val="3B687F"/>
                </a:solidFill>
              </a:rPr>
              <a:t>2</a:t>
            </a:r>
          </a:p>
        </p:txBody>
      </p:sp>
      <p:sp>
        <p:nvSpPr>
          <p:cNvPr id="18" name="Oval 17">
            <a:extLst>
              <a:ext uri="{FF2B5EF4-FFF2-40B4-BE49-F238E27FC236}">
                <a16:creationId xmlns:a16="http://schemas.microsoft.com/office/drawing/2014/main" id="{5C2F358E-3EDD-E64D-BF29-F86DCFB95848}"/>
              </a:ext>
            </a:extLst>
          </p:cNvPr>
          <p:cNvSpPr/>
          <p:nvPr/>
        </p:nvSpPr>
        <p:spPr bwMode="auto">
          <a:xfrm>
            <a:off x="8452168"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dirty="0">
                <a:solidFill>
                  <a:srgbClr val="3B687F"/>
                </a:solidFill>
              </a:rPr>
              <a:t>3</a:t>
            </a:r>
          </a:p>
        </p:txBody>
      </p:sp>
      <p:sp>
        <p:nvSpPr>
          <p:cNvPr id="22" name="Textfeld 21">
            <a:extLst>
              <a:ext uri="{FF2B5EF4-FFF2-40B4-BE49-F238E27FC236}">
                <a16:creationId xmlns:a16="http://schemas.microsoft.com/office/drawing/2014/main" id="{566D9C0E-035D-F641-B6A1-E7BE6B8AD7A0}"/>
              </a:ext>
            </a:extLst>
          </p:cNvPr>
          <p:cNvSpPr txBox="1"/>
          <p:nvPr/>
        </p:nvSpPr>
        <p:spPr>
          <a:xfrm>
            <a:off x="4308016" y="2453113"/>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marL="193675" indent="-193675"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1pPr>
            <a:lvl2pPr marL="444500" lvl="1" indent="-222250"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2pPr>
          </a:lstStyle>
          <a:p>
            <a:pPr>
              <a:spcBef>
                <a:spcPts val="900"/>
              </a:spcBef>
            </a:pPr>
            <a:r>
              <a:rPr lang="en-GB" sz="1200" b="1" dirty="0">
                <a:latin typeface="Arial" charset="0"/>
              </a:rPr>
              <a:t>Sustainability in the procurement process</a:t>
            </a:r>
          </a:p>
          <a:p>
            <a:pPr lvl="1"/>
            <a:r>
              <a:rPr lang="en-GB" sz="1200" dirty="0"/>
              <a:t>Sustainable procurement strategy</a:t>
            </a:r>
          </a:p>
          <a:p>
            <a:pPr lvl="1"/>
            <a:r>
              <a:rPr lang="en-GB" sz="1200" dirty="0"/>
              <a:t>Sustainable supplier management</a:t>
            </a:r>
          </a:p>
          <a:p>
            <a:pPr lvl="1"/>
            <a:r>
              <a:rPr lang="en-GB" sz="1200" dirty="0"/>
              <a:t>Other procurement processes</a:t>
            </a:r>
          </a:p>
          <a:p>
            <a:pPr lvl="1"/>
            <a:r>
              <a:rPr lang="en-GB" sz="1200" dirty="0"/>
              <a:t>Focus: Supply Chain Due Diligence Act</a:t>
            </a:r>
          </a:p>
          <a:p>
            <a:pPr>
              <a:spcBef>
                <a:spcPts val="900"/>
              </a:spcBef>
            </a:pPr>
            <a:r>
              <a:rPr lang="en-GB" sz="1200" b="1" dirty="0">
                <a:latin typeface="Arial" charset="0"/>
              </a:rPr>
              <a:t>Methods, standards &amp; tools for Sustainable Procurement</a:t>
            </a:r>
          </a:p>
          <a:p>
            <a:pPr lvl="1"/>
            <a:r>
              <a:rPr lang="en-GB" sz="1200" dirty="0"/>
              <a:t>Sustainable Procurement Checklist</a:t>
            </a:r>
          </a:p>
          <a:p>
            <a:pPr lvl="1"/>
            <a:r>
              <a:rPr lang="en-GB" sz="1200" dirty="0"/>
              <a:t>Standards, ratings &amp; rankings</a:t>
            </a:r>
          </a:p>
          <a:p>
            <a:pPr lvl="1"/>
            <a:r>
              <a:rPr lang="en-GB" sz="1200" dirty="0"/>
              <a:t>Systems &amp; tools</a:t>
            </a:r>
          </a:p>
        </p:txBody>
      </p:sp>
      <p:sp>
        <p:nvSpPr>
          <p:cNvPr id="19" name="Rechteck 18">
            <a:extLst>
              <a:ext uri="{FF2B5EF4-FFF2-40B4-BE49-F238E27FC236}">
                <a16:creationId xmlns:a16="http://schemas.microsoft.com/office/drawing/2014/main" id="{916CBCEF-8DE2-3B42-9F85-66BAFAC4BDA2}"/>
              </a:ext>
            </a:extLst>
          </p:cNvPr>
          <p:cNvSpPr/>
          <p:nvPr/>
        </p:nvSpPr>
        <p:spPr bwMode="auto">
          <a:xfrm>
            <a:off x="335360" y="1556792"/>
            <a:ext cx="3804030" cy="4802212"/>
          </a:xfrm>
          <a:prstGeom prst="rect">
            <a:avLst/>
          </a:prstGeom>
          <a:solidFill>
            <a:srgbClr val="FFFF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
        <p:nvSpPr>
          <p:cNvPr id="20" name="Rechteck 19">
            <a:extLst>
              <a:ext uri="{FF2B5EF4-FFF2-40B4-BE49-F238E27FC236}">
                <a16:creationId xmlns:a16="http://schemas.microsoft.com/office/drawing/2014/main" id="{F6F03EB4-599F-1B46-A746-00640720CE16}"/>
              </a:ext>
            </a:extLst>
          </p:cNvPr>
          <p:cNvSpPr/>
          <p:nvPr/>
        </p:nvSpPr>
        <p:spPr bwMode="auto">
          <a:xfrm>
            <a:off x="8070202" y="1556792"/>
            <a:ext cx="3804030" cy="4802212"/>
          </a:xfrm>
          <a:prstGeom prst="rect">
            <a:avLst/>
          </a:prstGeom>
          <a:solidFill>
            <a:srgbClr val="FFFF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3959304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Sustainability in the procurement process – roadmap</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22</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en-GB" sz="1300" dirty="0">
                <a:solidFill>
                  <a:srgbClr val="3B687F"/>
                </a:solidFill>
              </a:rPr>
              <a:t>In order to make procurement sustainable, organisational changes first need to take place to establish strategic guiding principles and subsequently integrate sustainability aspects into key processes.</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en-GB" sz="1000" b="1" i="0" u="none" strike="noStrike" cap="none" normalizeH="0" baseline="0" dirty="0">
                <a:ln>
                  <a:noFill/>
                </a:ln>
                <a:solidFill>
                  <a:srgbClr val="3B687F"/>
                </a:solidFill>
                <a:effectLst/>
              </a:rPr>
              <a:t>Additional information</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en-GB" sz="1000" dirty="0">
                <a:solidFill>
                  <a:srgbClr val="3B687F"/>
                </a:solidFill>
              </a:rPr>
              <a:t>ISO 20400 describes the process for implementing sustainable procurement.</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en-GB" sz="1000" dirty="0">
                <a:solidFill>
                  <a:srgbClr val="3B687F"/>
                </a:solidFill>
              </a:rPr>
              <a:t>You can find a checklist for introducing sustainable procurement in module 2.2</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endParaRPr kumimoji="0" lang="de-DE" sz="1000" i="0" u="none" strike="noStrike" cap="none" normalizeH="0" baseline="0">
              <a:ln>
                <a:noFill/>
              </a:ln>
              <a:solidFill>
                <a:srgbClr val="3B687F"/>
              </a:solidFill>
              <a:effectLst/>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648000" y="1658527"/>
            <a:ext cx="216000" cy="216000"/>
          </a:xfrm>
          <a:prstGeom prst="rect">
            <a:avLst/>
          </a:prstGeom>
        </p:spPr>
      </p:pic>
      <p:sp>
        <p:nvSpPr>
          <p:cNvPr id="19" name="Rechteck 18">
            <a:extLst>
              <a:ext uri="{FF2B5EF4-FFF2-40B4-BE49-F238E27FC236}">
                <a16:creationId xmlns:a16="http://schemas.microsoft.com/office/drawing/2014/main" id="{5CCE679E-E7B3-C748-8DBD-D52148D29191}"/>
              </a:ext>
            </a:extLst>
          </p:cNvPr>
          <p:cNvSpPr/>
          <p:nvPr/>
        </p:nvSpPr>
        <p:spPr bwMode="auto">
          <a:xfrm>
            <a:off x="442913" y="2276475"/>
            <a:ext cx="949007" cy="4068763"/>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3B687F"/>
              </a:solidFill>
              <a:effectLst/>
              <a:latin typeface="Arial" charset="0"/>
              <a:ea typeface="ＭＳ Ｐゴシック" charset="-128"/>
            </a:endParaRPr>
          </a:p>
        </p:txBody>
      </p:sp>
      <p:pic>
        <p:nvPicPr>
          <p:cNvPr id="8" name="Grafik 7" descr="Route zwei Stecknadeln mit Weg mit einfarbiger Füllung">
            <a:extLst>
              <a:ext uri="{FF2B5EF4-FFF2-40B4-BE49-F238E27FC236}">
                <a16:creationId xmlns:a16="http://schemas.microsoft.com/office/drawing/2014/main" id="{01F2AAB3-781A-F54F-B219-FD8708193D7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53737" y="3853656"/>
            <a:ext cx="914400" cy="914400"/>
          </a:xfrm>
          <a:prstGeom prst="rect">
            <a:avLst/>
          </a:prstGeom>
        </p:spPr>
      </p:pic>
      <p:sp>
        <p:nvSpPr>
          <p:cNvPr id="20" name="Textfeld 19">
            <a:extLst>
              <a:ext uri="{FF2B5EF4-FFF2-40B4-BE49-F238E27FC236}">
                <a16:creationId xmlns:a16="http://schemas.microsoft.com/office/drawing/2014/main" id="{96F89995-812C-7049-9C98-6ECC5787E18D}"/>
              </a:ext>
            </a:extLst>
          </p:cNvPr>
          <p:cNvSpPr txBox="1"/>
          <p:nvPr/>
        </p:nvSpPr>
        <p:spPr>
          <a:xfrm>
            <a:off x="1783589" y="2551730"/>
            <a:ext cx="7121889" cy="692497"/>
          </a:xfrm>
          <a:prstGeom prst="rect">
            <a:avLst/>
          </a:prstGeom>
          <a:noFill/>
        </p:spPr>
        <p:txBody>
          <a:bodyPr wrap="square" rtlCol="0">
            <a:spAutoFit/>
          </a:bodyPr>
          <a:lstStyle/>
          <a:p>
            <a:pPr marL="276225" indent="-276225" algn="l">
              <a:buFont typeface="+mj-lt"/>
              <a:buAutoNum type="romanUcPeriod"/>
            </a:pPr>
            <a:r>
              <a:rPr lang="en-GB" sz="1300" b="1" dirty="0">
                <a:solidFill>
                  <a:srgbClr val="3B687F"/>
                </a:solidFill>
              </a:rPr>
              <a:t>Laying the foundation</a:t>
            </a:r>
          </a:p>
          <a:p>
            <a:pPr marL="273050" lvl="1" algn="l"/>
            <a:r>
              <a:rPr lang="en-GB" sz="1300" dirty="0">
                <a:solidFill>
                  <a:srgbClr val="3B687F"/>
                </a:solidFill>
              </a:rPr>
              <a:t>Setting up organisational structures along with identifying and involving relevant stakeholders with support from decision-makers</a:t>
            </a:r>
          </a:p>
        </p:txBody>
      </p:sp>
      <p:sp>
        <p:nvSpPr>
          <p:cNvPr id="24" name="Textfeld 23">
            <a:extLst>
              <a:ext uri="{FF2B5EF4-FFF2-40B4-BE49-F238E27FC236}">
                <a16:creationId xmlns:a16="http://schemas.microsoft.com/office/drawing/2014/main" id="{932DA995-697E-0147-97ED-5CAFF829DAEE}"/>
              </a:ext>
            </a:extLst>
          </p:cNvPr>
          <p:cNvSpPr txBox="1"/>
          <p:nvPr/>
        </p:nvSpPr>
        <p:spPr>
          <a:xfrm>
            <a:off x="1783589" y="5336528"/>
            <a:ext cx="7121889" cy="692497"/>
          </a:xfrm>
          <a:prstGeom prst="rect">
            <a:avLst/>
          </a:prstGeom>
          <a:noFill/>
        </p:spPr>
        <p:txBody>
          <a:bodyPr wrap="square" rtlCol="0">
            <a:spAutoFit/>
          </a:bodyPr>
          <a:lstStyle/>
          <a:p>
            <a:pPr marL="276225" indent="-276225" algn="l">
              <a:buFont typeface="+mj-lt"/>
              <a:buAutoNum type="romanUcPeriod" startAt="4"/>
            </a:pPr>
            <a:r>
              <a:rPr lang="en-GB" sz="1300" b="1" dirty="0">
                <a:solidFill>
                  <a:srgbClr val="3B687F"/>
                </a:solidFill>
              </a:rPr>
              <a:t>Measuring progress</a:t>
            </a:r>
          </a:p>
          <a:p>
            <a:pPr marL="273050" algn="l"/>
            <a:r>
              <a:rPr lang="en-GB" sz="1300" dirty="0">
                <a:solidFill>
                  <a:srgbClr val="3B687F"/>
                </a:solidFill>
              </a:rPr>
              <a:t>Defining relevant KPIs for sustainable procurement, measuring progress and reporting</a:t>
            </a:r>
          </a:p>
        </p:txBody>
      </p:sp>
      <p:sp>
        <p:nvSpPr>
          <p:cNvPr id="25" name="Textfeld 24">
            <a:extLst>
              <a:ext uri="{FF2B5EF4-FFF2-40B4-BE49-F238E27FC236}">
                <a16:creationId xmlns:a16="http://schemas.microsoft.com/office/drawing/2014/main" id="{18C870E7-2554-FF43-9845-89DFDA10F10D}"/>
              </a:ext>
            </a:extLst>
          </p:cNvPr>
          <p:cNvSpPr txBox="1"/>
          <p:nvPr/>
        </p:nvSpPr>
        <p:spPr>
          <a:xfrm>
            <a:off x="1783589" y="3479996"/>
            <a:ext cx="7121889" cy="692497"/>
          </a:xfrm>
          <a:prstGeom prst="rect">
            <a:avLst/>
          </a:prstGeom>
          <a:noFill/>
        </p:spPr>
        <p:txBody>
          <a:bodyPr wrap="square" rtlCol="0">
            <a:spAutoFit/>
          </a:bodyPr>
          <a:lstStyle/>
          <a:p>
            <a:pPr marL="276225" indent="-276225" algn="l">
              <a:buFont typeface="+mj-lt"/>
              <a:buAutoNum type="romanUcPeriod" startAt="2"/>
            </a:pPr>
            <a:r>
              <a:rPr lang="en-GB" sz="1300" b="1" dirty="0">
                <a:solidFill>
                  <a:srgbClr val="3B687F"/>
                </a:solidFill>
              </a:rPr>
              <a:t>Establishing strategic guiding principles</a:t>
            </a:r>
          </a:p>
          <a:p>
            <a:pPr marL="273050" lvl="1" algn="l"/>
            <a:r>
              <a:rPr lang="en-GB" sz="1300" dirty="0">
                <a:solidFill>
                  <a:srgbClr val="3B687F"/>
                </a:solidFill>
              </a:rPr>
              <a:t>Setting priorities, defining the scope and developing a sustainable procurement strategy</a:t>
            </a:r>
          </a:p>
        </p:txBody>
      </p:sp>
      <p:sp>
        <p:nvSpPr>
          <p:cNvPr id="27" name="Textfeld 26">
            <a:extLst>
              <a:ext uri="{FF2B5EF4-FFF2-40B4-BE49-F238E27FC236}">
                <a16:creationId xmlns:a16="http://schemas.microsoft.com/office/drawing/2014/main" id="{0B16C7BF-C70C-5E47-B6CD-E5FAF0B5A03F}"/>
              </a:ext>
            </a:extLst>
          </p:cNvPr>
          <p:cNvSpPr txBox="1"/>
          <p:nvPr/>
        </p:nvSpPr>
        <p:spPr>
          <a:xfrm>
            <a:off x="1783589" y="4408262"/>
            <a:ext cx="7121889" cy="692497"/>
          </a:xfrm>
          <a:prstGeom prst="rect">
            <a:avLst/>
          </a:prstGeom>
          <a:noFill/>
        </p:spPr>
        <p:txBody>
          <a:bodyPr wrap="square" rtlCol="0">
            <a:spAutoFit/>
          </a:bodyPr>
          <a:lstStyle/>
          <a:p>
            <a:pPr marL="276225" indent="-276225" algn="l">
              <a:buFont typeface="+mj-lt"/>
              <a:buAutoNum type="romanUcPeriod" startAt="3"/>
            </a:pPr>
            <a:r>
              <a:rPr lang="en-GB" sz="1300" b="1" dirty="0">
                <a:solidFill>
                  <a:srgbClr val="3B687F"/>
                </a:solidFill>
              </a:rPr>
              <a:t>Making procurement processes sustainable</a:t>
            </a:r>
          </a:p>
          <a:p>
            <a:pPr marL="273050" lvl="1" algn="l"/>
            <a:r>
              <a:rPr lang="en-GB" sz="1300" dirty="0">
                <a:solidFill>
                  <a:srgbClr val="3B687F"/>
                </a:solidFill>
              </a:rPr>
              <a:t>Deriving measures and integrating sustainability aspects into procurement processes and systems</a:t>
            </a:r>
          </a:p>
        </p:txBody>
      </p:sp>
      <p:pic>
        <p:nvPicPr>
          <p:cNvPr id="28" name="Grafik 27" descr="Nachhaltigkeit mit einfarbiger Füllung">
            <a:extLst>
              <a:ext uri="{FF2B5EF4-FFF2-40B4-BE49-F238E27FC236}">
                <a16:creationId xmlns:a16="http://schemas.microsoft.com/office/drawing/2014/main" id="{5530B6B9-189D-C94E-96D9-7577C103519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801675" y="4430510"/>
            <a:ext cx="593463" cy="648000"/>
          </a:xfrm>
          <a:prstGeom prst="rect">
            <a:avLst/>
          </a:prstGeom>
        </p:spPr>
      </p:pic>
      <p:pic>
        <p:nvPicPr>
          <p:cNvPr id="29" name="Grafik 28" descr="Schachfiguren mit einfarbiger Füllung">
            <a:extLst>
              <a:ext uri="{FF2B5EF4-FFF2-40B4-BE49-F238E27FC236}">
                <a16:creationId xmlns:a16="http://schemas.microsoft.com/office/drawing/2014/main" id="{87FB362A-D4AB-824D-B2F6-4EAE60B98AC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8774406" y="3502244"/>
            <a:ext cx="648000" cy="648000"/>
          </a:xfrm>
          <a:prstGeom prst="rect">
            <a:avLst/>
          </a:prstGeom>
        </p:spPr>
      </p:pic>
      <p:pic>
        <p:nvPicPr>
          <p:cNvPr id="30" name="Grafik 29" descr="Aufwärtstrend mit einfarbiger Füllung">
            <a:extLst>
              <a:ext uri="{FF2B5EF4-FFF2-40B4-BE49-F238E27FC236}">
                <a16:creationId xmlns:a16="http://schemas.microsoft.com/office/drawing/2014/main" id="{5A9623DC-F908-3C4F-8295-4D55211295E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8774406" y="5358776"/>
            <a:ext cx="648000" cy="648000"/>
          </a:xfrm>
          <a:prstGeom prst="rect">
            <a:avLst/>
          </a:prstGeom>
        </p:spPr>
      </p:pic>
      <p:pic>
        <p:nvPicPr>
          <p:cNvPr id="31" name="Grafik 30" descr="Hierarchie mit einfarbiger Füllung">
            <a:extLst>
              <a:ext uri="{FF2B5EF4-FFF2-40B4-BE49-F238E27FC236}">
                <a16:creationId xmlns:a16="http://schemas.microsoft.com/office/drawing/2014/main" id="{EC18A9DC-F7A5-A346-BE56-9E347B7D7DA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8774406" y="2573978"/>
            <a:ext cx="648000" cy="648000"/>
          </a:xfrm>
          <a:prstGeom prst="rect">
            <a:avLst/>
          </a:prstGeom>
        </p:spPr>
      </p:pic>
      <p:sp>
        <p:nvSpPr>
          <p:cNvPr id="21" name="Datumsplatzhalter 5">
            <a:extLst>
              <a:ext uri="{FF2B5EF4-FFF2-40B4-BE49-F238E27FC236}">
                <a16:creationId xmlns:a16="http://schemas.microsoft.com/office/drawing/2014/main" id="{6FE65E30-8A9F-5347-BEB6-87D300ED9EE5}"/>
              </a:ext>
            </a:extLst>
          </p:cNvPr>
          <p:cNvSpPr>
            <a:spLocks noGrp="1"/>
          </p:cNvSpPr>
          <p:nvPr>
            <p:ph type="dt" sz="half" idx="12"/>
          </p:nvPr>
        </p:nvSpPr>
        <p:spPr>
          <a:xfrm>
            <a:off x="431801" y="223838"/>
            <a:ext cx="8118433"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476484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412E35A2-2662-BF49-B467-3C17584EE4C3}"/>
              </a:ext>
            </a:extLst>
          </p:cNvPr>
          <p:cNvSpPr/>
          <p:nvPr/>
        </p:nvSpPr>
        <p:spPr bwMode="auto">
          <a:xfrm>
            <a:off x="442913" y="2276475"/>
            <a:ext cx="949007" cy="4068763"/>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3B687F"/>
              </a:solidFill>
              <a:effectLst/>
              <a:latin typeface="Arial" charset="0"/>
              <a:ea typeface="ＭＳ Ｐゴシック" charset="-128"/>
            </a:endParaRPr>
          </a:p>
        </p:txBody>
      </p:sp>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Sustainability in the procurement process – establishing strategic guiding principles</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23</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en-GB" sz="1300" dirty="0">
                <a:solidFill>
                  <a:srgbClr val="3B687F"/>
                </a:solidFill>
              </a:rPr>
              <a:t>A sustainable procurement strategy outlines the guiding principles for responsible business practices in procurement and should be in keeping with the company’s overarching sustainability strategy. </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algn="l">
              <a:spcBef>
                <a:spcPts val="1200"/>
              </a:spcBef>
              <a:spcAft>
                <a:spcPts val="600"/>
              </a:spcAft>
            </a:pPr>
            <a:r>
              <a:rPr lang="en-GB" sz="1000" b="1" dirty="0">
                <a:solidFill>
                  <a:srgbClr val="3B687F"/>
                </a:solidFill>
              </a:rPr>
              <a:t>Other references</a:t>
            </a:r>
          </a:p>
          <a:p>
            <a:pPr marL="182563" lvl="0" indent="-182563" algn="l">
              <a:spcAft>
                <a:spcPts val="300"/>
              </a:spcAft>
              <a:buFont typeface="Arial" panose="020B0604020202020204" pitchFamily="34" charset="0"/>
              <a:buChar char="•"/>
            </a:pPr>
            <a:r>
              <a:rPr lang="en-GB" sz="1000" dirty="0">
                <a:solidFill>
                  <a:srgbClr val="3B687F"/>
                </a:solidFill>
                <a:hlinkClick r:id="rId3">
                  <a:extLst>
                    <a:ext uri="{A12FA001-AC4F-418D-AE19-62706E023703}">
                      <ahyp:hlinkClr xmlns="" xmlns:ahyp="http://schemas.microsoft.com/office/drawing/2018/hyperlinkcolor" val="tx"/>
                    </a:ext>
                  </a:extLst>
                </a:hlinkClick>
              </a:rPr>
              <a:t>BME</a:t>
            </a:r>
            <a:r>
              <a:rPr lang="en-GB" sz="1000" dirty="0">
                <a:solidFill>
                  <a:srgbClr val="3B687F"/>
                </a:solidFill>
              </a:rPr>
              <a:t> (2019)</a:t>
            </a:r>
          </a:p>
          <a:p>
            <a:pPr marL="182563" lvl="0" indent="-182563" algn="l">
              <a:spcAft>
                <a:spcPts val="300"/>
              </a:spcAft>
              <a:buFont typeface="Arial" panose="020B0604020202020204" pitchFamily="34" charset="0"/>
              <a:buChar char="•"/>
            </a:pPr>
            <a:r>
              <a:rPr lang="en-GB" sz="1000" dirty="0">
                <a:solidFill>
                  <a:srgbClr val="3B687F"/>
                </a:solidFill>
                <a:hlinkClick r:id="rId4">
                  <a:extLst>
                    <a:ext uri="{A12FA001-AC4F-418D-AE19-62706E023703}">
                      <ahyp:hlinkClr xmlns="" xmlns:ahyp="http://schemas.microsoft.com/office/drawing/2018/hyperlinkcolor" val="tx"/>
                    </a:ext>
                  </a:extLst>
                </a:hlinkClick>
              </a:rPr>
              <a:t>UNGM</a:t>
            </a:r>
            <a:r>
              <a:rPr lang="en-GB" sz="1000" dirty="0">
                <a:solidFill>
                  <a:srgbClr val="3B687F"/>
                </a:solidFill>
              </a:rPr>
              <a:t> (2020)</a:t>
            </a:r>
          </a:p>
          <a:p>
            <a:pPr lvl="0" algn="l"/>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4150" algn="l"/>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p:txBody>
      </p:sp>
      <p:sp>
        <p:nvSpPr>
          <p:cNvPr id="15" name="Freeform 141">
            <a:extLst>
              <a:ext uri="{FF2B5EF4-FFF2-40B4-BE49-F238E27FC236}">
                <a16:creationId xmlns:a16="http://schemas.microsoft.com/office/drawing/2014/main" id="{59AB9CCF-A078-6A44-92B6-D658D1ED155E}"/>
              </a:ext>
            </a:extLst>
          </p:cNvPr>
          <p:cNvSpPr>
            <a:spLocks noEditPoints="1"/>
          </p:cNvSpPr>
          <p:nvPr/>
        </p:nvSpPr>
        <p:spPr bwMode="auto">
          <a:xfrm>
            <a:off x="9676506" y="1710698"/>
            <a:ext cx="163886" cy="143760"/>
          </a:xfrm>
          <a:custGeom>
            <a:avLst/>
            <a:gdLst>
              <a:gd name="T0" fmla="*/ 37 w 48"/>
              <a:gd name="T1" fmla="*/ 34 h 42"/>
              <a:gd name="T2" fmla="*/ 30 w 48"/>
              <a:gd name="T3" fmla="*/ 42 h 42"/>
              <a:gd name="T4" fmla="*/ 7 w 48"/>
              <a:gd name="T5" fmla="*/ 42 h 42"/>
              <a:gd name="T6" fmla="*/ 0 w 48"/>
              <a:gd name="T7" fmla="*/ 34 h 42"/>
              <a:gd name="T8" fmla="*/ 0 w 48"/>
              <a:gd name="T9" fmla="*/ 12 h 42"/>
              <a:gd name="T10" fmla="*/ 7 w 48"/>
              <a:gd name="T11" fmla="*/ 4 h 42"/>
              <a:gd name="T12" fmla="*/ 26 w 48"/>
              <a:gd name="T13" fmla="*/ 4 h 42"/>
              <a:gd name="T14" fmla="*/ 27 w 48"/>
              <a:gd name="T15" fmla="*/ 5 h 42"/>
              <a:gd name="T16" fmla="*/ 27 w 48"/>
              <a:gd name="T17" fmla="*/ 6 h 42"/>
              <a:gd name="T18" fmla="*/ 26 w 48"/>
              <a:gd name="T19" fmla="*/ 7 h 42"/>
              <a:gd name="T20" fmla="*/ 7 w 48"/>
              <a:gd name="T21" fmla="*/ 7 h 42"/>
              <a:gd name="T22" fmla="*/ 3 w 48"/>
              <a:gd name="T23" fmla="*/ 12 h 42"/>
              <a:gd name="T24" fmla="*/ 3 w 48"/>
              <a:gd name="T25" fmla="*/ 34 h 42"/>
              <a:gd name="T26" fmla="*/ 7 w 48"/>
              <a:gd name="T27" fmla="*/ 38 h 42"/>
              <a:gd name="T28" fmla="*/ 30 w 48"/>
              <a:gd name="T29" fmla="*/ 38 h 42"/>
              <a:gd name="T30" fmla="*/ 34 w 48"/>
              <a:gd name="T31" fmla="*/ 34 h 42"/>
              <a:gd name="T32" fmla="*/ 34 w 48"/>
              <a:gd name="T33" fmla="*/ 25 h 42"/>
              <a:gd name="T34" fmla="*/ 35 w 48"/>
              <a:gd name="T35" fmla="*/ 24 h 42"/>
              <a:gd name="T36" fmla="*/ 36 w 48"/>
              <a:gd name="T37" fmla="*/ 24 h 42"/>
              <a:gd name="T38" fmla="*/ 37 w 48"/>
              <a:gd name="T39" fmla="*/ 25 h 42"/>
              <a:gd name="T40" fmla="*/ 37 w 48"/>
              <a:gd name="T41" fmla="*/ 34 h 42"/>
              <a:gd name="T42" fmla="*/ 48 w 48"/>
              <a:gd name="T43" fmla="*/ 16 h 42"/>
              <a:gd name="T44" fmla="*/ 46 w 48"/>
              <a:gd name="T45" fmla="*/ 18 h 42"/>
              <a:gd name="T46" fmla="*/ 45 w 48"/>
              <a:gd name="T47" fmla="*/ 17 h 42"/>
              <a:gd name="T48" fmla="*/ 40 w 48"/>
              <a:gd name="T49" fmla="*/ 12 h 42"/>
              <a:gd name="T50" fmla="*/ 22 w 48"/>
              <a:gd name="T51" fmla="*/ 30 h 42"/>
              <a:gd name="T52" fmla="*/ 22 w 48"/>
              <a:gd name="T53" fmla="*/ 30 h 42"/>
              <a:gd name="T54" fmla="*/ 21 w 48"/>
              <a:gd name="T55" fmla="*/ 30 h 42"/>
              <a:gd name="T56" fmla="*/ 18 w 48"/>
              <a:gd name="T57" fmla="*/ 27 h 42"/>
              <a:gd name="T58" fmla="*/ 18 w 48"/>
              <a:gd name="T59" fmla="*/ 26 h 42"/>
              <a:gd name="T60" fmla="*/ 18 w 48"/>
              <a:gd name="T61" fmla="*/ 26 h 42"/>
              <a:gd name="T62" fmla="*/ 36 w 48"/>
              <a:gd name="T63" fmla="*/ 8 h 42"/>
              <a:gd name="T64" fmla="*/ 31 w 48"/>
              <a:gd name="T65" fmla="*/ 3 h 42"/>
              <a:gd name="T66" fmla="*/ 30 w 48"/>
              <a:gd name="T67" fmla="*/ 2 h 42"/>
              <a:gd name="T68" fmla="*/ 32 w 48"/>
              <a:gd name="T69" fmla="*/ 0 h 42"/>
              <a:gd name="T70" fmla="*/ 46 w 48"/>
              <a:gd name="T71" fmla="*/ 0 h 42"/>
              <a:gd name="T72" fmla="*/ 48 w 48"/>
              <a:gd name="T73" fmla="*/ 2 h 42"/>
              <a:gd name="T74" fmla="*/ 48 w 48"/>
              <a:gd name="T75"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2">
                <a:moveTo>
                  <a:pt x="37" y="34"/>
                </a:moveTo>
                <a:cubicBezTo>
                  <a:pt x="37" y="38"/>
                  <a:pt x="34" y="42"/>
                  <a:pt x="30" y="42"/>
                </a:cubicBezTo>
                <a:cubicBezTo>
                  <a:pt x="7" y="42"/>
                  <a:pt x="7" y="42"/>
                  <a:pt x="7" y="42"/>
                </a:cubicBezTo>
                <a:cubicBezTo>
                  <a:pt x="3" y="42"/>
                  <a:pt x="0" y="38"/>
                  <a:pt x="0" y="34"/>
                </a:cubicBezTo>
                <a:cubicBezTo>
                  <a:pt x="0" y="12"/>
                  <a:pt x="0" y="12"/>
                  <a:pt x="0" y="12"/>
                </a:cubicBezTo>
                <a:cubicBezTo>
                  <a:pt x="0" y="7"/>
                  <a:pt x="3" y="4"/>
                  <a:pt x="7" y="4"/>
                </a:cubicBezTo>
                <a:cubicBezTo>
                  <a:pt x="26" y="4"/>
                  <a:pt x="26" y="4"/>
                  <a:pt x="26" y="4"/>
                </a:cubicBezTo>
                <a:cubicBezTo>
                  <a:pt x="27" y="4"/>
                  <a:pt x="27" y="4"/>
                  <a:pt x="27" y="5"/>
                </a:cubicBezTo>
                <a:cubicBezTo>
                  <a:pt x="27" y="6"/>
                  <a:pt x="27" y="6"/>
                  <a:pt x="27" y="6"/>
                </a:cubicBezTo>
                <a:cubicBezTo>
                  <a:pt x="27" y="7"/>
                  <a:pt x="27" y="7"/>
                  <a:pt x="26" y="7"/>
                </a:cubicBezTo>
                <a:cubicBezTo>
                  <a:pt x="7" y="7"/>
                  <a:pt x="7" y="7"/>
                  <a:pt x="7" y="7"/>
                </a:cubicBezTo>
                <a:cubicBezTo>
                  <a:pt x="5" y="7"/>
                  <a:pt x="3" y="9"/>
                  <a:pt x="3" y="12"/>
                </a:cubicBezTo>
                <a:cubicBezTo>
                  <a:pt x="3" y="34"/>
                  <a:pt x="3" y="34"/>
                  <a:pt x="3" y="34"/>
                </a:cubicBezTo>
                <a:cubicBezTo>
                  <a:pt x="3" y="36"/>
                  <a:pt x="5" y="38"/>
                  <a:pt x="7" y="38"/>
                </a:cubicBezTo>
                <a:cubicBezTo>
                  <a:pt x="30" y="38"/>
                  <a:pt x="30" y="38"/>
                  <a:pt x="30" y="38"/>
                </a:cubicBezTo>
                <a:cubicBezTo>
                  <a:pt x="32" y="38"/>
                  <a:pt x="34" y="36"/>
                  <a:pt x="34" y="34"/>
                </a:cubicBezTo>
                <a:cubicBezTo>
                  <a:pt x="34" y="25"/>
                  <a:pt x="34" y="25"/>
                  <a:pt x="34" y="25"/>
                </a:cubicBezTo>
                <a:cubicBezTo>
                  <a:pt x="34" y="25"/>
                  <a:pt x="34" y="24"/>
                  <a:pt x="35" y="24"/>
                </a:cubicBezTo>
                <a:cubicBezTo>
                  <a:pt x="36" y="24"/>
                  <a:pt x="36" y="24"/>
                  <a:pt x="36" y="24"/>
                </a:cubicBezTo>
                <a:cubicBezTo>
                  <a:pt x="37" y="24"/>
                  <a:pt x="37" y="25"/>
                  <a:pt x="37" y="25"/>
                </a:cubicBezTo>
                <a:lnTo>
                  <a:pt x="37" y="34"/>
                </a:lnTo>
                <a:close/>
                <a:moveTo>
                  <a:pt x="48" y="16"/>
                </a:moveTo>
                <a:cubicBezTo>
                  <a:pt x="48" y="17"/>
                  <a:pt x="47" y="18"/>
                  <a:pt x="46" y="18"/>
                </a:cubicBezTo>
                <a:cubicBezTo>
                  <a:pt x="45" y="18"/>
                  <a:pt x="45" y="17"/>
                  <a:pt x="45" y="17"/>
                </a:cubicBezTo>
                <a:cubicBezTo>
                  <a:pt x="40" y="12"/>
                  <a:pt x="40" y="12"/>
                  <a:pt x="40" y="12"/>
                </a:cubicBezTo>
                <a:cubicBezTo>
                  <a:pt x="22" y="30"/>
                  <a:pt x="22" y="30"/>
                  <a:pt x="22" y="30"/>
                </a:cubicBezTo>
                <a:cubicBezTo>
                  <a:pt x="22" y="30"/>
                  <a:pt x="22" y="30"/>
                  <a:pt x="22" y="30"/>
                </a:cubicBezTo>
                <a:cubicBezTo>
                  <a:pt x="22" y="30"/>
                  <a:pt x="21" y="30"/>
                  <a:pt x="21" y="30"/>
                </a:cubicBezTo>
                <a:cubicBezTo>
                  <a:pt x="18" y="27"/>
                  <a:pt x="18" y="27"/>
                  <a:pt x="18" y="27"/>
                </a:cubicBezTo>
                <a:cubicBezTo>
                  <a:pt x="18" y="27"/>
                  <a:pt x="18" y="26"/>
                  <a:pt x="18" y="26"/>
                </a:cubicBezTo>
                <a:cubicBezTo>
                  <a:pt x="18" y="26"/>
                  <a:pt x="18" y="26"/>
                  <a:pt x="18" y="26"/>
                </a:cubicBezTo>
                <a:cubicBezTo>
                  <a:pt x="36" y="8"/>
                  <a:pt x="36" y="8"/>
                  <a:pt x="36" y="8"/>
                </a:cubicBezTo>
                <a:cubicBezTo>
                  <a:pt x="31" y="3"/>
                  <a:pt x="31" y="3"/>
                  <a:pt x="31" y="3"/>
                </a:cubicBezTo>
                <a:cubicBezTo>
                  <a:pt x="31" y="3"/>
                  <a:pt x="30" y="3"/>
                  <a:pt x="30" y="2"/>
                </a:cubicBezTo>
                <a:cubicBezTo>
                  <a:pt x="30" y="1"/>
                  <a:pt x="31" y="0"/>
                  <a:pt x="32" y="0"/>
                </a:cubicBezTo>
                <a:cubicBezTo>
                  <a:pt x="46" y="0"/>
                  <a:pt x="46" y="0"/>
                  <a:pt x="46" y="0"/>
                </a:cubicBezTo>
                <a:cubicBezTo>
                  <a:pt x="47" y="0"/>
                  <a:pt x="48" y="1"/>
                  <a:pt x="48" y="2"/>
                </a:cubicBezTo>
                <a:lnTo>
                  <a:pt x="48" y="16"/>
                </a:lnTo>
                <a:close/>
              </a:path>
            </a:pathLst>
          </a:custGeom>
          <a:solidFill>
            <a:srgbClr val="F9A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solidFill>
                <a:srgbClr val="3B687F"/>
              </a:solidFill>
            </a:endParaRPr>
          </a:p>
        </p:txBody>
      </p:sp>
      <p:pic>
        <p:nvPicPr>
          <p:cNvPr id="8" name="Grafik 7" descr="Schachfiguren mit einfarbiger Füllung">
            <a:extLst>
              <a:ext uri="{FF2B5EF4-FFF2-40B4-BE49-F238E27FC236}">
                <a16:creationId xmlns:a16="http://schemas.microsoft.com/office/drawing/2014/main" id="{02590ECD-2AD7-6743-BA1E-FC4B5A415CC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54168" y="3833177"/>
            <a:ext cx="914400" cy="914400"/>
          </a:xfrm>
          <a:prstGeom prst="rect">
            <a:avLst/>
          </a:prstGeom>
        </p:spPr>
      </p:pic>
      <p:sp>
        <p:nvSpPr>
          <p:cNvPr id="29" name="Textfeld 28">
            <a:extLst>
              <a:ext uri="{FF2B5EF4-FFF2-40B4-BE49-F238E27FC236}">
                <a16:creationId xmlns:a16="http://schemas.microsoft.com/office/drawing/2014/main" id="{CEADAB33-014B-C744-A429-000BC23D26A6}"/>
              </a:ext>
            </a:extLst>
          </p:cNvPr>
          <p:cNvSpPr txBox="1"/>
          <p:nvPr/>
        </p:nvSpPr>
        <p:spPr>
          <a:xfrm>
            <a:off x="1783589" y="2366798"/>
            <a:ext cx="7121889" cy="1084912"/>
          </a:xfrm>
          <a:prstGeom prst="rect">
            <a:avLst/>
          </a:prstGeom>
          <a:noFill/>
        </p:spPr>
        <p:txBody>
          <a:bodyPr wrap="square" rtlCol="0">
            <a:spAutoFit/>
          </a:bodyPr>
          <a:lstStyle/>
          <a:p>
            <a:pPr marL="276225" indent="-276225" algn="l">
              <a:spcAft>
                <a:spcPts val="500"/>
              </a:spcAft>
              <a:buFont typeface="+mj-lt"/>
              <a:buAutoNum type="arabicPeriod"/>
            </a:pPr>
            <a:r>
              <a:rPr lang="en-GB" sz="1300" b="1" dirty="0">
                <a:solidFill>
                  <a:srgbClr val="3B687F"/>
                </a:solidFill>
              </a:rPr>
              <a:t>Foundation: Overarching sustainability strategy and materiality analyses</a:t>
            </a:r>
          </a:p>
          <a:p>
            <a:pPr marL="490538" lvl="1" indent="-217488" algn="l">
              <a:spcAft>
                <a:spcPts val="300"/>
              </a:spcAft>
              <a:buFont typeface="Arial" panose="020B0604020202020204" pitchFamily="34" charset="0"/>
              <a:buChar char="•"/>
            </a:pPr>
            <a:r>
              <a:rPr lang="en-GB" sz="1100" dirty="0">
                <a:solidFill>
                  <a:srgbClr val="3B687F"/>
                </a:solidFill>
              </a:rPr>
              <a:t>A company can establish a sustainable procurement strategy based on its overarching sustainability strategy.</a:t>
            </a:r>
          </a:p>
          <a:p>
            <a:pPr marL="490538" lvl="1" indent="-217488" algn="l">
              <a:spcAft>
                <a:spcPts val="300"/>
              </a:spcAft>
              <a:buFont typeface="Arial" panose="020B0604020202020204" pitchFamily="34" charset="0"/>
              <a:buChar char="•"/>
            </a:pPr>
            <a:r>
              <a:rPr lang="en-GB" sz="1100" dirty="0">
                <a:solidFill>
                  <a:srgbClr val="3B687F"/>
                </a:solidFill>
              </a:rPr>
              <a:t>If a company is yet to introduce a sustainability strategy, the key (stakeholder) requirements for procurement can be analysed instead.</a:t>
            </a:r>
          </a:p>
        </p:txBody>
      </p:sp>
      <p:sp>
        <p:nvSpPr>
          <p:cNvPr id="30" name="Textfeld 29">
            <a:extLst>
              <a:ext uri="{FF2B5EF4-FFF2-40B4-BE49-F238E27FC236}">
                <a16:creationId xmlns:a16="http://schemas.microsoft.com/office/drawing/2014/main" id="{7447CDB3-89DE-A049-A842-FBAE2B37F960}"/>
              </a:ext>
            </a:extLst>
          </p:cNvPr>
          <p:cNvSpPr txBox="1"/>
          <p:nvPr/>
        </p:nvSpPr>
        <p:spPr>
          <a:xfrm>
            <a:off x="1783589" y="5387898"/>
            <a:ext cx="7121889" cy="1072088"/>
          </a:xfrm>
          <a:prstGeom prst="rect">
            <a:avLst/>
          </a:prstGeom>
          <a:noFill/>
        </p:spPr>
        <p:txBody>
          <a:bodyPr wrap="square" rtlCol="0">
            <a:spAutoFit/>
          </a:bodyPr>
          <a:lstStyle/>
          <a:p>
            <a:pPr marL="276225" indent="-276225" algn="l">
              <a:spcAft>
                <a:spcPts val="500"/>
              </a:spcAft>
              <a:buFont typeface="+mj-lt"/>
              <a:buAutoNum type="arabicPeriod" startAt="4"/>
            </a:pPr>
            <a:r>
              <a:rPr lang="en-GB" sz="1300" b="1" dirty="0">
                <a:solidFill>
                  <a:srgbClr val="3B687F"/>
                </a:solidFill>
              </a:rPr>
              <a:t>Defining KPIs</a:t>
            </a:r>
          </a:p>
          <a:p>
            <a:pPr marL="490538" lvl="1" indent="-217488" algn="l">
              <a:spcAft>
                <a:spcPts val="300"/>
              </a:spcAft>
              <a:buFont typeface="Arial" panose="020B0604020202020204" pitchFamily="34" charset="0"/>
              <a:buChar char="•"/>
            </a:pPr>
            <a:r>
              <a:rPr lang="en-GB" sz="1100" dirty="0">
                <a:solidFill>
                  <a:srgbClr val="3B687F"/>
                </a:solidFill>
              </a:rPr>
              <a:t>KPIs and corresponding targets need to be established in order to manage the sustainable procurement strategy.</a:t>
            </a:r>
          </a:p>
          <a:p>
            <a:pPr marL="490538" lvl="1" indent="-217488" algn="l">
              <a:spcAft>
                <a:spcPts val="300"/>
              </a:spcAft>
              <a:buFont typeface="Arial" panose="020B0604020202020204" pitchFamily="34" charset="0"/>
              <a:buChar char="•"/>
            </a:pPr>
            <a:r>
              <a:rPr lang="en-GB" sz="1100" dirty="0">
                <a:solidFill>
                  <a:srgbClr val="3B687F"/>
                </a:solidFill>
              </a:rPr>
              <a:t>These provide the basis for deriving measures to incorporate sustainability in procurement processes.</a:t>
            </a:r>
          </a:p>
        </p:txBody>
      </p:sp>
      <p:sp>
        <p:nvSpPr>
          <p:cNvPr id="31" name="Textfeld 30">
            <a:extLst>
              <a:ext uri="{FF2B5EF4-FFF2-40B4-BE49-F238E27FC236}">
                <a16:creationId xmlns:a16="http://schemas.microsoft.com/office/drawing/2014/main" id="{75829188-4088-9647-A415-05B139F3619D}"/>
              </a:ext>
            </a:extLst>
          </p:cNvPr>
          <p:cNvSpPr txBox="1"/>
          <p:nvPr/>
        </p:nvSpPr>
        <p:spPr>
          <a:xfrm>
            <a:off x="1783589" y="3551658"/>
            <a:ext cx="7121889" cy="902811"/>
          </a:xfrm>
          <a:prstGeom prst="rect">
            <a:avLst/>
          </a:prstGeom>
          <a:noFill/>
        </p:spPr>
        <p:txBody>
          <a:bodyPr wrap="square" rtlCol="0">
            <a:spAutoFit/>
          </a:bodyPr>
          <a:lstStyle/>
          <a:p>
            <a:pPr marL="276225" indent="-276225" algn="l">
              <a:spcAft>
                <a:spcPts val="500"/>
              </a:spcAft>
              <a:buFont typeface="+mj-lt"/>
              <a:buAutoNum type="arabicPeriod" startAt="2"/>
            </a:pPr>
            <a:r>
              <a:rPr lang="en-GB" sz="1300" b="1" dirty="0">
                <a:solidFill>
                  <a:srgbClr val="3B687F"/>
                </a:solidFill>
              </a:rPr>
              <a:t>Defining priorities &amp; scope</a:t>
            </a:r>
          </a:p>
          <a:p>
            <a:pPr marL="490538" lvl="1" indent="-217488" algn="l">
              <a:spcAft>
                <a:spcPts val="300"/>
              </a:spcAft>
              <a:buFont typeface="Arial" panose="020B0604020202020204" pitchFamily="34" charset="0"/>
              <a:buChar char="•"/>
            </a:pPr>
            <a:r>
              <a:rPr lang="en-GB" sz="1100" dirty="0">
                <a:solidFill>
                  <a:srgbClr val="3B687F"/>
                </a:solidFill>
              </a:rPr>
              <a:t>Priorities for sustainable procurement need to be defined according to the requirements.</a:t>
            </a:r>
          </a:p>
          <a:p>
            <a:pPr marL="490538" lvl="1" indent="-217488" algn="l">
              <a:spcAft>
                <a:spcPts val="300"/>
              </a:spcAft>
              <a:buFont typeface="Arial" panose="020B0604020202020204" pitchFamily="34" charset="0"/>
              <a:buChar char="•"/>
            </a:pPr>
            <a:r>
              <a:rPr lang="en-GB" sz="1100" dirty="0">
                <a:solidFill>
                  <a:srgbClr val="3B687F"/>
                </a:solidFill>
              </a:rPr>
              <a:t>The scope of the sustainable procurement strategy also needs to be determined, e.g. in relation to affected product groups and organisational units. </a:t>
            </a:r>
          </a:p>
        </p:txBody>
      </p:sp>
      <p:sp>
        <p:nvSpPr>
          <p:cNvPr id="32" name="Textfeld 31">
            <a:extLst>
              <a:ext uri="{FF2B5EF4-FFF2-40B4-BE49-F238E27FC236}">
                <a16:creationId xmlns:a16="http://schemas.microsoft.com/office/drawing/2014/main" id="{08BE2CB7-54F0-8C4C-8BF5-9CCB738D8841}"/>
              </a:ext>
            </a:extLst>
          </p:cNvPr>
          <p:cNvSpPr txBox="1"/>
          <p:nvPr/>
        </p:nvSpPr>
        <p:spPr>
          <a:xfrm>
            <a:off x="1783589" y="4554417"/>
            <a:ext cx="7121889" cy="733534"/>
          </a:xfrm>
          <a:prstGeom prst="rect">
            <a:avLst/>
          </a:prstGeom>
          <a:noFill/>
        </p:spPr>
        <p:txBody>
          <a:bodyPr wrap="square" rtlCol="0">
            <a:spAutoFit/>
          </a:bodyPr>
          <a:lstStyle/>
          <a:p>
            <a:pPr marL="276225" indent="-276225" algn="l">
              <a:spcAft>
                <a:spcPts val="500"/>
              </a:spcAft>
              <a:buFont typeface="+mj-lt"/>
              <a:buAutoNum type="arabicPeriod" startAt="3"/>
            </a:pPr>
            <a:r>
              <a:rPr lang="en-GB" sz="1300" b="1" dirty="0">
                <a:solidFill>
                  <a:srgbClr val="3B687F"/>
                </a:solidFill>
              </a:rPr>
              <a:t>Formulating a policy and defining a strategy &amp; fields of action</a:t>
            </a:r>
          </a:p>
          <a:p>
            <a:pPr marL="490538" lvl="1" indent="-217488" algn="l">
              <a:spcAft>
                <a:spcPts val="300"/>
              </a:spcAft>
              <a:buFont typeface="Arial" panose="020B0604020202020204" pitchFamily="34" charset="0"/>
              <a:buChar char="•"/>
            </a:pPr>
            <a:r>
              <a:rPr lang="en-GB" sz="1100" dirty="0">
                <a:solidFill>
                  <a:srgbClr val="3B687F"/>
                </a:solidFill>
              </a:rPr>
              <a:t>The policy sets out the guiding principles and values for the sustainable procurement strategy.</a:t>
            </a:r>
          </a:p>
          <a:p>
            <a:pPr marL="490538" lvl="1" indent="-217488" algn="l">
              <a:spcAft>
                <a:spcPts val="300"/>
              </a:spcAft>
              <a:buFont typeface="Arial" panose="020B0604020202020204" pitchFamily="34" charset="0"/>
              <a:buChar char="•"/>
            </a:pPr>
            <a:r>
              <a:rPr lang="en-GB" sz="1100" dirty="0">
                <a:solidFill>
                  <a:srgbClr val="3B687F"/>
                </a:solidFill>
              </a:rPr>
              <a:t>Key fields of action provide the strategic framework for deriving key issues.</a:t>
            </a:r>
          </a:p>
        </p:txBody>
      </p:sp>
      <p:sp>
        <p:nvSpPr>
          <p:cNvPr id="16" name="Datumsplatzhalter 5">
            <a:extLst>
              <a:ext uri="{FF2B5EF4-FFF2-40B4-BE49-F238E27FC236}">
                <a16:creationId xmlns:a16="http://schemas.microsoft.com/office/drawing/2014/main" id="{FD42A4E1-C9A3-0C42-85B1-046B210A92CB}"/>
              </a:ext>
            </a:extLst>
          </p:cNvPr>
          <p:cNvSpPr>
            <a:spLocks noGrp="1"/>
          </p:cNvSpPr>
          <p:nvPr>
            <p:ph type="dt" sz="half" idx="12"/>
          </p:nvPr>
        </p:nvSpPr>
        <p:spPr>
          <a:xfrm>
            <a:off x="431801" y="223838"/>
            <a:ext cx="8118433"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1982423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5">
            <a:extLst>
              <a:ext uri="{FF2B5EF4-FFF2-40B4-BE49-F238E27FC236}">
                <a16:creationId xmlns:a16="http://schemas.microsoft.com/office/drawing/2014/main" id="{6FC473CD-8FC4-724A-B3D5-736287407CF2}"/>
              </a:ext>
            </a:extLst>
          </p:cNvPr>
          <p:cNvSpPr>
            <a:spLocks noChangeArrowheads="1"/>
          </p:cNvSpPr>
          <p:nvPr/>
        </p:nvSpPr>
        <p:spPr bwMode="auto">
          <a:xfrm>
            <a:off x="1647369" y="2806305"/>
            <a:ext cx="7281148" cy="796851"/>
          </a:xfrm>
          <a:prstGeom prst="rect">
            <a:avLst/>
          </a:prstGeom>
          <a:solidFill>
            <a:schemeClr val="accent3">
              <a:lumMod val="95000"/>
            </a:schemeClr>
          </a:solidFill>
          <a:ln w="9525">
            <a:noFill/>
            <a:miter lim="800000"/>
            <a:headEnd/>
            <a:tailEnd/>
          </a:ln>
          <a:effectLst/>
        </p:spPr>
        <p:txBody>
          <a:bodyPr wrap="none" lIns="79379" tIns="41277" rIns="79379" bIns="41277" anchor="ctr"/>
          <a:lstStyle/>
          <a:p>
            <a:pPr marL="0" marR="0" lvl="0" indent="0" algn="ctr" defTabSz="806501" eaLnBrk="1" fontAlgn="auto" latinLnBrk="0" hangingPunct="1">
              <a:lnSpc>
                <a:spcPct val="100000"/>
              </a:lnSpc>
              <a:spcBef>
                <a:spcPts val="0"/>
              </a:spcBef>
              <a:spcAft>
                <a:spcPts val="0"/>
              </a:spcAft>
              <a:buClrTx/>
              <a:buSzTx/>
              <a:buFontTx/>
              <a:buNone/>
              <a:tabLst/>
              <a:defRPr/>
            </a:pPr>
            <a:endParaRPr kumimoji="0" lang="de-DE" sz="1588" b="0" i="0" u="none" strike="noStrike" kern="0" cap="none" spc="0" normalizeH="0" baseline="0" noProof="0">
              <a:ln>
                <a:noFill/>
              </a:ln>
              <a:solidFill>
                <a:srgbClr val="000000"/>
              </a:solidFill>
              <a:effectLst/>
              <a:uLnTx/>
              <a:uFillTx/>
              <a:latin typeface="Arial" panose="020B0604020202020204"/>
            </a:endParaRPr>
          </a:p>
        </p:txBody>
      </p:sp>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Sustainability in the procurement process – overview</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24</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en-GB" sz="1300" dirty="0">
                <a:solidFill>
                  <a:srgbClr val="3B687F"/>
                </a:solidFill>
              </a:rPr>
              <a:t>Sustainability aspects can be incorporated at various stages in the procurement process, from strategic and tactical procurement to operational orders.</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algn="l">
              <a:spcBef>
                <a:spcPts val="1200"/>
              </a:spcBef>
              <a:spcAft>
                <a:spcPts val="600"/>
              </a:spcAft>
            </a:pPr>
            <a:r>
              <a:rPr lang="en-GB" sz="1000" b="1" dirty="0">
                <a:solidFill>
                  <a:srgbClr val="3B687F"/>
                </a:solidFill>
              </a:rPr>
              <a:t>Other references</a:t>
            </a:r>
          </a:p>
          <a:p>
            <a:pPr marL="182563" lvl="0" indent="-182563" algn="l">
              <a:spcAft>
                <a:spcPts val="300"/>
              </a:spcAft>
              <a:buFont typeface="Arial" panose="020B0604020202020204" pitchFamily="34" charset="0"/>
              <a:buChar char="•"/>
            </a:pPr>
            <a:r>
              <a:rPr lang="en-GB" sz="1000" dirty="0">
                <a:solidFill>
                  <a:srgbClr val="3B687F"/>
                </a:solidFill>
              </a:rPr>
              <a:t>ISO (2017)</a:t>
            </a:r>
          </a:p>
          <a:p>
            <a:pPr marL="182563" algn="l">
              <a:spcBef>
                <a:spcPts val="1200"/>
              </a:spcBef>
              <a:spcAft>
                <a:spcPts val="600"/>
              </a:spcAft>
            </a:pPr>
            <a:r>
              <a:rPr lang="en-GB" sz="1000" b="1" dirty="0">
                <a:solidFill>
                  <a:srgbClr val="3B687F"/>
                </a:solidFill>
              </a:rPr>
              <a:t>Book recommendation</a:t>
            </a:r>
          </a:p>
          <a:p>
            <a:pPr marL="182563" lvl="0" indent="-182563" algn="l">
              <a:spcAft>
                <a:spcPts val="300"/>
              </a:spcAft>
              <a:buFont typeface="Arial" panose="020B0604020202020204" pitchFamily="34" charset="0"/>
              <a:buChar char="•"/>
            </a:pPr>
            <a:r>
              <a:rPr lang="en-GB" sz="1000" dirty="0">
                <a:solidFill>
                  <a:srgbClr val="3B687F"/>
                </a:solidFill>
              </a:rPr>
              <a:t>Müller/Siakala (2020)</a:t>
            </a:r>
          </a:p>
          <a:p>
            <a:pPr marL="182563" lvl="0" indent="-182563" algn="l">
              <a:buFont typeface="Arial" panose="020B0604020202020204" pitchFamily="34" charset="0"/>
              <a:buChar char="•"/>
            </a:pPr>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4150" algn="l"/>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endParaRPr>
          </a:p>
        </p:txBody>
      </p:sp>
      <p:sp>
        <p:nvSpPr>
          <p:cNvPr id="15" name="Freeform 141">
            <a:extLst>
              <a:ext uri="{FF2B5EF4-FFF2-40B4-BE49-F238E27FC236}">
                <a16:creationId xmlns:a16="http://schemas.microsoft.com/office/drawing/2014/main" id="{59AB9CCF-A078-6A44-92B6-D658D1ED155E}"/>
              </a:ext>
            </a:extLst>
          </p:cNvPr>
          <p:cNvSpPr>
            <a:spLocks noEditPoints="1"/>
          </p:cNvSpPr>
          <p:nvPr/>
        </p:nvSpPr>
        <p:spPr bwMode="auto">
          <a:xfrm>
            <a:off x="9676506" y="1705810"/>
            <a:ext cx="163886" cy="143760"/>
          </a:xfrm>
          <a:custGeom>
            <a:avLst/>
            <a:gdLst>
              <a:gd name="T0" fmla="*/ 37 w 48"/>
              <a:gd name="T1" fmla="*/ 34 h 42"/>
              <a:gd name="T2" fmla="*/ 30 w 48"/>
              <a:gd name="T3" fmla="*/ 42 h 42"/>
              <a:gd name="T4" fmla="*/ 7 w 48"/>
              <a:gd name="T5" fmla="*/ 42 h 42"/>
              <a:gd name="T6" fmla="*/ 0 w 48"/>
              <a:gd name="T7" fmla="*/ 34 h 42"/>
              <a:gd name="T8" fmla="*/ 0 w 48"/>
              <a:gd name="T9" fmla="*/ 12 h 42"/>
              <a:gd name="T10" fmla="*/ 7 w 48"/>
              <a:gd name="T11" fmla="*/ 4 h 42"/>
              <a:gd name="T12" fmla="*/ 26 w 48"/>
              <a:gd name="T13" fmla="*/ 4 h 42"/>
              <a:gd name="T14" fmla="*/ 27 w 48"/>
              <a:gd name="T15" fmla="*/ 5 h 42"/>
              <a:gd name="T16" fmla="*/ 27 w 48"/>
              <a:gd name="T17" fmla="*/ 6 h 42"/>
              <a:gd name="T18" fmla="*/ 26 w 48"/>
              <a:gd name="T19" fmla="*/ 7 h 42"/>
              <a:gd name="T20" fmla="*/ 7 w 48"/>
              <a:gd name="T21" fmla="*/ 7 h 42"/>
              <a:gd name="T22" fmla="*/ 3 w 48"/>
              <a:gd name="T23" fmla="*/ 12 h 42"/>
              <a:gd name="T24" fmla="*/ 3 w 48"/>
              <a:gd name="T25" fmla="*/ 34 h 42"/>
              <a:gd name="T26" fmla="*/ 7 w 48"/>
              <a:gd name="T27" fmla="*/ 38 h 42"/>
              <a:gd name="T28" fmla="*/ 30 w 48"/>
              <a:gd name="T29" fmla="*/ 38 h 42"/>
              <a:gd name="T30" fmla="*/ 34 w 48"/>
              <a:gd name="T31" fmla="*/ 34 h 42"/>
              <a:gd name="T32" fmla="*/ 34 w 48"/>
              <a:gd name="T33" fmla="*/ 25 h 42"/>
              <a:gd name="T34" fmla="*/ 35 w 48"/>
              <a:gd name="T35" fmla="*/ 24 h 42"/>
              <a:gd name="T36" fmla="*/ 36 w 48"/>
              <a:gd name="T37" fmla="*/ 24 h 42"/>
              <a:gd name="T38" fmla="*/ 37 w 48"/>
              <a:gd name="T39" fmla="*/ 25 h 42"/>
              <a:gd name="T40" fmla="*/ 37 w 48"/>
              <a:gd name="T41" fmla="*/ 34 h 42"/>
              <a:gd name="T42" fmla="*/ 48 w 48"/>
              <a:gd name="T43" fmla="*/ 16 h 42"/>
              <a:gd name="T44" fmla="*/ 46 w 48"/>
              <a:gd name="T45" fmla="*/ 18 h 42"/>
              <a:gd name="T46" fmla="*/ 45 w 48"/>
              <a:gd name="T47" fmla="*/ 17 h 42"/>
              <a:gd name="T48" fmla="*/ 40 w 48"/>
              <a:gd name="T49" fmla="*/ 12 h 42"/>
              <a:gd name="T50" fmla="*/ 22 w 48"/>
              <a:gd name="T51" fmla="*/ 30 h 42"/>
              <a:gd name="T52" fmla="*/ 22 w 48"/>
              <a:gd name="T53" fmla="*/ 30 h 42"/>
              <a:gd name="T54" fmla="*/ 21 w 48"/>
              <a:gd name="T55" fmla="*/ 30 h 42"/>
              <a:gd name="T56" fmla="*/ 18 w 48"/>
              <a:gd name="T57" fmla="*/ 27 h 42"/>
              <a:gd name="T58" fmla="*/ 18 w 48"/>
              <a:gd name="T59" fmla="*/ 26 h 42"/>
              <a:gd name="T60" fmla="*/ 18 w 48"/>
              <a:gd name="T61" fmla="*/ 26 h 42"/>
              <a:gd name="T62" fmla="*/ 36 w 48"/>
              <a:gd name="T63" fmla="*/ 8 h 42"/>
              <a:gd name="T64" fmla="*/ 31 w 48"/>
              <a:gd name="T65" fmla="*/ 3 h 42"/>
              <a:gd name="T66" fmla="*/ 30 w 48"/>
              <a:gd name="T67" fmla="*/ 2 h 42"/>
              <a:gd name="T68" fmla="*/ 32 w 48"/>
              <a:gd name="T69" fmla="*/ 0 h 42"/>
              <a:gd name="T70" fmla="*/ 46 w 48"/>
              <a:gd name="T71" fmla="*/ 0 h 42"/>
              <a:gd name="T72" fmla="*/ 48 w 48"/>
              <a:gd name="T73" fmla="*/ 2 h 42"/>
              <a:gd name="T74" fmla="*/ 48 w 48"/>
              <a:gd name="T75"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2">
                <a:moveTo>
                  <a:pt x="37" y="34"/>
                </a:moveTo>
                <a:cubicBezTo>
                  <a:pt x="37" y="38"/>
                  <a:pt x="34" y="42"/>
                  <a:pt x="30" y="42"/>
                </a:cubicBezTo>
                <a:cubicBezTo>
                  <a:pt x="7" y="42"/>
                  <a:pt x="7" y="42"/>
                  <a:pt x="7" y="42"/>
                </a:cubicBezTo>
                <a:cubicBezTo>
                  <a:pt x="3" y="42"/>
                  <a:pt x="0" y="38"/>
                  <a:pt x="0" y="34"/>
                </a:cubicBezTo>
                <a:cubicBezTo>
                  <a:pt x="0" y="12"/>
                  <a:pt x="0" y="12"/>
                  <a:pt x="0" y="12"/>
                </a:cubicBezTo>
                <a:cubicBezTo>
                  <a:pt x="0" y="7"/>
                  <a:pt x="3" y="4"/>
                  <a:pt x="7" y="4"/>
                </a:cubicBezTo>
                <a:cubicBezTo>
                  <a:pt x="26" y="4"/>
                  <a:pt x="26" y="4"/>
                  <a:pt x="26" y="4"/>
                </a:cubicBezTo>
                <a:cubicBezTo>
                  <a:pt x="27" y="4"/>
                  <a:pt x="27" y="4"/>
                  <a:pt x="27" y="5"/>
                </a:cubicBezTo>
                <a:cubicBezTo>
                  <a:pt x="27" y="6"/>
                  <a:pt x="27" y="6"/>
                  <a:pt x="27" y="6"/>
                </a:cubicBezTo>
                <a:cubicBezTo>
                  <a:pt x="27" y="7"/>
                  <a:pt x="27" y="7"/>
                  <a:pt x="26" y="7"/>
                </a:cubicBezTo>
                <a:cubicBezTo>
                  <a:pt x="7" y="7"/>
                  <a:pt x="7" y="7"/>
                  <a:pt x="7" y="7"/>
                </a:cubicBezTo>
                <a:cubicBezTo>
                  <a:pt x="5" y="7"/>
                  <a:pt x="3" y="9"/>
                  <a:pt x="3" y="12"/>
                </a:cubicBezTo>
                <a:cubicBezTo>
                  <a:pt x="3" y="34"/>
                  <a:pt x="3" y="34"/>
                  <a:pt x="3" y="34"/>
                </a:cubicBezTo>
                <a:cubicBezTo>
                  <a:pt x="3" y="36"/>
                  <a:pt x="5" y="38"/>
                  <a:pt x="7" y="38"/>
                </a:cubicBezTo>
                <a:cubicBezTo>
                  <a:pt x="30" y="38"/>
                  <a:pt x="30" y="38"/>
                  <a:pt x="30" y="38"/>
                </a:cubicBezTo>
                <a:cubicBezTo>
                  <a:pt x="32" y="38"/>
                  <a:pt x="34" y="36"/>
                  <a:pt x="34" y="34"/>
                </a:cubicBezTo>
                <a:cubicBezTo>
                  <a:pt x="34" y="25"/>
                  <a:pt x="34" y="25"/>
                  <a:pt x="34" y="25"/>
                </a:cubicBezTo>
                <a:cubicBezTo>
                  <a:pt x="34" y="25"/>
                  <a:pt x="34" y="24"/>
                  <a:pt x="35" y="24"/>
                </a:cubicBezTo>
                <a:cubicBezTo>
                  <a:pt x="36" y="24"/>
                  <a:pt x="36" y="24"/>
                  <a:pt x="36" y="24"/>
                </a:cubicBezTo>
                <a:cubicBezTo>
                  <a:pt x="37" y="24"/>
                  <a:pt x="37" y="25"/>
                  <a:pt x="37" y="25"/>
                </a:cubicBezTo>
                <a:lnTo>
                  <a:pt x="37" y="34"/>
                </a:lnTo>
                <a:close/>
                <a:moveTo>
                  <a:pt x="48" y="16"/>
                </a:moveTo>
                <a:cubicBezTo>
                  <a:pt x="48" y="17"/>
                  <a:pt x="47" y="18"/>
                  <a:pt x="46" y="18"/>
                </a:cubicBezTo>
                <a:cubicBezTo>
                  <a:pt x="45" y="18"/>
                  <a:pt x="45" y="17"/>
                  <a:pt x="45" y="17"/>
                </a:cubicBezTo>
                <a:cubicBezTo>
                  <a:pt x="40" y="12"/>
                  <a:pt x="40" y="12"/>
                  <a:pt x="40" y="12"/>
                </a:cubicBezTo>
                <a:cubicBezTo>
                  <a:pt x="22" y="30"/>
                  <a:pt x="22" y="30"/>
                  <a:pt x="22" y="30"/>
                </a:cubicBezTo>
                <a:cubicBezTo>
                  <a:pt x="22" y="30"/>
                  <a:pt x="22" y="30"/>
                  <a:pt x="22" y="30"/>
                </a:cubicBezTo>
                <a:cubicBezTo>
                  <a:pt x="22" y="30"/>
                  <a:pt x="21" y="30"/>
                  <a:pt x="21" y="30"/>
                </a:cubicBezTo>
                <a:cubicBezTo>
                  <a:pt x="18" y="27"/>
                  <a:pt x="18" y="27"/>
                  <a:pt x="18" y="27"/>
                </a:cubicBezTo>
                <a:cubicBezTo>
                  <a:pt x="18" y="27"/>
                  <a:pt x="18" y="26"/>
                  <a:pt x="18" y="26"/>
                </a:cubicBezTo>
                <a:cubicBezTo>
                  <a:pt x="18" y="26"/>
                  <a:pt x="18" y="26"/>
                  <a:pt x="18" y="26"/>
                </a:cubicBezTo>
                <a:cubicBezTo>
                  <a:pt x="36" y="8"/>
                  <a:pt x="36" y="8"/>
                  <a:pt x="36" y="8"/>
                </a:cubicBezTo>
                <a:cubicBezTo>
                  <a:pt x="31" y="3"/>
                  <a:pt x="31" y="3"/>
                  <a:pt x="31" y="3"/>
                </a:cubicBezTo>
                <a:cubicBezTo>
                  <a:pt x="31" y="3"/>
                  <a:pt x="30" y="3"/>
                  <a:pt x="30" y="2"/>
                </a:cubicBezTo>
                <a:cubicBezTo>
                  <a:pt x="30" y="1"/>
                  <a:pt x="31" y="0"/>
                  <a:pt x="32" y="0"/>
                </a:cubicBezTo>
                <a:cubicBezTo>
                  <a:pt x="46" y="0"/>
                  <a:pt x="46" y="0"/>
                  <a:pt x="46" y="0"/>
                </a:cubicBezTo>
                <a:cubicBezTo>
                  <a:pt x="47" y="0"/>
                  <a:pt x="48" y="1"/>
                  <a:pt x="48" y="2"/>
                </a:cubicBezTo>
                <a:lnTo>
                  <a:pt x="48" y="16"/>
                </a:lnTo>
                <a:close/>
              </a:path>
            </a:pathLst>
          </a:custGeom>
          <a:solidFill>
            <a:srgbClr val="F9A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de-DE" sz="1799"/>
          </a:p>
        </p:txBody>
      </p:sp>
      <p:pic>
        <p:nvPicPr>
          <p:cNvPr id="12" name="Grafik 11" descr="Geschichten erzählen mit einfarbiger Füllung">
            <a:extLst>
              <a:ext uri="{FF2B5EF4-FFF2-40B4-BE49-F238E27FC236}">
                <a16:creationId xmlns:a16="http://schemas.microsoft.com/office/drawing/2014/main" id="{F164949E-9A5A-CA47-84E1-F6443387DB9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642301" y="2219035"/>
            <a:ext cx="216000" cy="216000"/>
          </a:xfrm>
          <a:prstGeom prst="rect">
            <a:avLst/>
          </a:prstGeom>
        </p:spPr>
      </p:pic>
      <p:sp>
        <p:nvSpPr>
          <p:cNvPr id="50" name="Rechteck 49">
            <a:extLst>
              <a:ext uri="{FF2B5EF4-FFF2-40B4-BE49-F238E27FC236}">
                <a16:creationId xmlns:a16="http://schemas.microsoft.com/office/drawing/2014/main" id="{586B9BAD-97D0-C646-BAE8-2BA51D9D7BD8}"/>
              </a:ext>
            </a:extLst>
          </p:cNvPr>
          <p:cNvSpPr/>
          <p:nvPr/>
        </p:nvSpPr>
        <p:spPr>
          <a:xfrm>
            <a:off x="442913" y="2275838"/>
            <a:ext cx="8609648" cy="4050000"/>
          </a:xfrm>
          <a:prstGeom prst="rect">
            <a:avLst/>
          </a:prstGeom>
          <a:noFill/>
          <a:ln w="12700" cap="flat" cmpd="sng" algn="ctr">
            <a:solidFill>
              <a:schemeClr val="bg1">
                <a:lumMod val="75000"/>
              </a:schemeClr>
            </a:solidFill>
            <a:prstDash val="solid"/>
            <a:miter lim="800000"/>
          </a:ln>
          <a:effectLst/>
        </p:spPr>
        <p:txBody>
          <a:bodyPr rtlCol="0" anchor="ctr"/>
          <a:lstStyle/>
          <a:p>
            <a:pPr marL="0" marR="0" lvl="0" indent="0" algn="ctr" defTabSz="1007887"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 name="Rectangle 24">
            <a:extLst>
              <a:ext uri="{FF2B5EF4-FFF2-40B4-BE49-F238E27FC236}">
                <a16:creationId xmlns:a16="http://schemas.microsoft.com/office/drawing/2014/main" id="{F5903750-AA75-AE46-B9B8-0C5EACCE9B5A}"/>
              </a:ext>
            </a:extLst>
          </p:cNvPr>
          <p:cNvSpPr>
            <a:spLocks noChangeArrowheads="1"/>
          </p:cNvSpPr>
          <p:nvPr/>
        </p:nvSpPr>
        <p:spPr bwMode="auto">
          <a:xfrm>
            <a:off x="530013" y="2399268"/>
            <a:ext cx="8398504" cy="323424"/>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en-GB" sz="1200" b="1" i="0" u="none" strike="noStrike" cap="none" normalizeH="0" baseline="0" noProof="0" dirty="0">
                <a:ln>
                  <a:noFill/>
                </a:ln>
                <a:solidFill>
                  <a:srgbClr val="FFFFFF"/>
                </a:solidFill>
                <a:effectLst/>
                <a:uLnTx/>
                <a:uFillTx/>
                <a:latin typeface="Arial" panose="020B0604020202020204"/>
              </a:rPr>
              <a:t>Procurement processes with a focus on sustainability</a:t>
            </a:r>
          </a:p>
        </p:txBody>
      </p:sp>
      <p:sp>
        <p:nvSpPr>
          <p:cNvPr id="19" name="Rectangle 15">
            <a:extLst>
              <a:ext uri="{FF2B5EF4-FFF2-40B4-BE49-F238E27FC236}">
                <a16:creationId xmlns:a16="http://schemas.microsoft.com/office/drawing/2014/main" id="{012E95C4-F245-E54C-8A23-D397AC998886}"/>
              </a:ext>
            </a:extLst>
          </p:cNvPr>
          <p:cNvSpPr>
            <a:spLocks noChangeArrowheads="1"/>
          </p:cNvSpPr>
          <p:nvPr/>
        </p:nvSpPr>
        <p:spPr bwMode="auto">
          <a:xfrm>
            <a:off x="1647369" y="5388445"/>
            <a:ext cx="7281148" cy="796851"/>
          </a:xfrm>
          <a:prstGeom prst="rect">
            <a:avLst/>
          </a:prstGeom>
          <a:solidFill>
            <a:schemeClr val="accent3">
              <a:lumMod val="95000"/>
            </a:schemeClr>
          </a:solidFill>
          <a:ln w="9525">
            <a:noFill/>
            <a:miter lim="800000"/>
            <a:headEnd/>
            <a:tailEnd/>
          </a:ln>
          <a:effectLst/>
        </p:spPr>
        <p:txBody>
          <a:bodyPr wrap="none" lIns="79379" tIns="41277" rIns="79379" bIns="41277" anchor="ctr"/>
          <a:lstStyle/>
          <a:p>
            <a:pPr marL="0" marR="0" lvl="0" indent="0" algn="ctr" defTabSz="806501" eaLnBrk="1" fontAlgn="auto" latinLnBrk="0" hangingPunct="1">
              <a:lnSpc>
                <a:spcPct val="100000"/>
              </a:lnSpc>
              <a:spcBef>
                <a:spcPts val="0"/>
              </a:spcBef>
              <a:spcAft>
                <a:spcPts val="0"/>
              </a:spcAft>
              <a:buClrTx/>
              <a:buSzTx/>
              <a:buFontTx/>
              <a:buNone/>
              <a:tabLst/>
              <a:defRPr/>
            </a:pPr>
            <a:endParaRPr kumimoji="0" lang="de-DE" sz="1588" b="0" i="0" u="none" strike="noStrike" kern="0" cap="none" spc="0" normalizeH="0" baseline="0" noProof="0">
              <a:ln>
                <a:noFill/>
              </a:ln>
              <a:solidFill>
                <a:srgbClr val="000000"/>
              </a:solidFill>
              <a:effectLst/>
              <a:uLnTx/>
              <a:uFillTx/>
              <a:latin typeface="Arial" panose="020B0604020202020204"/>
            </a:endParaRPr>
          </a:p>
        </p:txBody>
      </p:sp>
      <p:sp>
        <p:nvSpPr>
          <p:cNvPr id="20" name="AutoShape 9">
            <a:extLst>
              <a:ext uri="{FF2B5EF4-FFF2-40B4-BE49-F238E27FC236}">
                <a16:creationId xmlns:a16="http://schemas.microsoft.com/office/drawing/2014/main" id="{75068FB9-9887-C146-9779-112E205B99A9}"/>
              </a:ext>
            </a:extLst>
          </p:cNvPr>
          <p:cNvSpPr>
            <a:spLocks noChangeArrowheads="1"/>
          </p:cNvSpPr>
          <p:nvPr/>
        </p:nvSpPr>
        <p:spPr bwMode="auto">
          <a:xfrm>
            <a:off x="530014" y="5388445"/>
            <a:ext cx="975514" cy="796851"/>
          </a:xfrm>
          <a:prstGeom prst="homePlate">
            <a:avLst>
              <a:gd name="adj" fmla="val 16505"/>
            </a:avLst>
          </a:prstGeom>
          <a:solidFill>
            <a:srgbClr val="3B687F"/>
          </a:solidFill>
          <a:ln w="9525">
            <a:noFill/>
            <a:miter lim="800000"/>
            <a:headEnd/>
            <a:tailEnd/>
          </a:ln>
          <a:effectLst/>
        </p:spPr>
        <p:txBody>
          <a:bodyPr lIns="72000" tIns="41277" rIns="15876" bIns="41277" anchor="ctr"/>
          <a:lstStyle/>
          <a:p>
            <a:pPr marL="0" marR="0" lvl="0" indent="0" algn="l" defTabSz="806501" eaLnBrk="0" fontAlgn="auto" latinLnBrk="0" hangingPunct="0">
              <a:lnSpc>
                <a:spcPct val="90000"/>
              </a:lnSpc>
              <a:spcBef>
                <a:spcPct val="0"/>
              </a:spcBef>
              <a:spcAft>
                <a:spcPts val="0"/>
              </a:spcAft>
              <a:buClrTx/>
              <a:buSzTx/>
              <a:buFontTx/>
              <a:buNone/>
              <a:tabLst/>
              <a:defRPr/>
            </a:pPr>
            <a:r>
              <a:rPr kumimoji="0" lang="en-GB" sz="882" b="1" i="0" u="none" strike="noStrike" cap="none" normalizeH="0" baseline="0" noProof="0" dirty="0">
                <a:ln>
                  <a:noFill/>
                </a:ln>
                <a:solidFill>
                  <a:srgbClr val="FFFFFF"/>
                </a:solidFill>
                <a:effectLst/>
                <a:uLnTx/>
                <a:uFillTx/>
                <a:latin typeface="Arial" panose="020B0604020202020204"/>
              </a:rPr>
              <a:t>Performance &amp; basic processes</a:t>
            </a:r>
          </a:p>
        </p:txBody>
      </p:sp>
      <p:sp>
        <p:nvSpPr>
          <p:cNvPr id="21" name="Rectangle 24">
            <a:extLst>
              <a:ext uri="{FF2B5EF4-FFF2-40B4-BE49-F238E27FC236}">
                <a16:creationId xmlns:a16="http://schemas.microsoft.com/office/drawing/2014/main" id="{EA0BC14D-671F-5142-AB34-E563201278E0}"/>
              </a:ext>
            </a:extLst>
          </p:cNvPr>
          <p:cNvSpPr>
            <a:spLocks noChangeArrowheads="1"/>
          </p:cNvSpPr>
          <p:nvPr/>
        </p:nvSpPr>
        <p:spPr bwMode="auto">
          <a:xfrm>
            <a:off x="1694229" y="5453789"/>
            <a:ext cx="1193792" cy="666162"/>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en-GB" sz="882" b="0" i="0" u="none" strike="noStrike" cap="none" normalizeH="0" baseline="0" noProof="0" dirty="0">
                <a:ln>
                  <a:noFill/>
                </a:ln>
                <a:solidFill>
                  <a:srgbClr val="FFFFFF"/>
                </a:solidFill>
                <a:effectLst/>
                <a:uLnTx/>
                <a:uFillTx/>
                <a:latin typeface="Arial" panose="020B0604020202020204"/>
              </a:rPr>
              <a:t>Data management &amp; analyses</a:t>
            </a:r>
          </a:p>
        </p:txBody>
      </p:sp>
      <p:sp>
        <p:nvSpPr>
          <p:cNvPr id="22" name="Rectangle 25">
            <a:extLst>
              <a:ext uri="{FF2B5EF4-FFF2-40B4-BE49-F238E27FC236}">
                <a16:creationId xmlns:a16="http://schemas.microsoft.com/office/drawing/2014/main" id="{7233AEDC-7A1D-954E-9307-2F5720DAE6D2}"/>
              </a:ext>
            </a:extLst>
          </p:cNvPr>
          <p:cNvSpPr>
            <a:spLocks noChangeArrowheads="1"/>
          </p:cNvSpPr>
          <p:nvPr/>
        </p:nvSpPr>
        <p:spPr bwMode="auto">
          <a:xfrm>
            <a:off x="2888112" y="5453789"/>
            <a:ext cx="1193792" cy="666162"/>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en-GB" sz="882" b="0" i="0" u="none" strike="noStrike" cap="none" normalizeH="0" baseline="0" noProof="0" dirty="0">
                <a:ln>
                  <a:noFill/>
                </a:ln>
                <a:solidFill>
                  <a:srgbClr val="FFFFFF"/>
                </a:solidFill>
                <a:effectLst/>
                <a:uLnTx/>
                <a:uFillTx/>
                <a:latin typeface="Arial" panose="020B0604020202020204"/>
              </a:rPr>
              <a:t>Compliance monitoring</a:t>
            </a:r>
          </a:p>
        </p:txBody>
      </p:sp>
      <p:sp>
        <p:nvSpPr>
          <p:cNvPr id="23" name="Rectangle 26">
            <a:extLst>
              <a:ext uri="{FF2B5EF4-FFF2-40B4-BE49-F238E27FC236}">
                <a16:creationId xmlns:a16="http://schemas.microsoft.com/office/drawing/2014/main" id="{1BBE3A30-A905-B146-81CC-A08A5C5CCF07}"/>
              </a:ext>
            </a:extLst>
          </p:cNvPr>
          <p:cNvSpPr>
            <a:spLocks noChangeArrowheads="1"/>
          </p:cNvSpPr>
          <p:nvPr/>
        </p:nvSpPr>
        <p:spPr bwMode="auto">
          <a:xfrm>
            <a:off x="4081995" y="5453789"/>
            <a:ext cx="1193792" cy="666162"/>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en-GB" sz="882" b="0" i="0" u="none" strike="noStrike" cap="none" normalizeH="0" baseline="0" noProof="0" dirty="0">
                <a:ln>
                  <a:noFill/>
                </a:ln>
                <a:solidFill>
                  <a:srgbClr val="FFFFFF"/>
                </a:solidFill>
                <a:effectLst/>
                <a:uLnTx/>
                <a:uFillTx/>
                <a:latin typeface="Arial" panose="020B0604020202020204"/>
              </a:rPr>
              <a:t>Performance management</a:t>
            </a:r>
          </a:p>
        </p:txBody>
      </p:sp>
      <p:sp>
        <p:nvSpPr>
          <p:cNvPr id="24" name="Rectangle 27">
            <a:extLst>
              <a:ext uri="{FF2B5EF4-FFF2-40B4-BE49-F238E27FC236}">
                <a16:creationId xmlns:a16="http://schemas.microsoft.com/office/drawing/2014/main" id="{3E99E350-03B4-D145-BE09-2AE31114465B}"/>
              </a:ext>
            </a:extLst>
          </p:cNvPr>
          <p:cNvSpPr>
            <a:spLocks noChangeArrowheads="1"/>
          </p:cNvSpPr>
          <p:nvPr/>
        </p:nvSpPr>
        <p:spPr bwMode="auto">
          <a:xfrm>
            <a:off x="5275878" y="5453789"/>
            <a:ext cx="1193792" cy="666162"/>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en-GB" sz="882" b="0" i="0" u="none" strike="noStrike" cap="none" normalizeH="0" baseline="0" noProof="0" dirty="0">
                <a:ln>
                  <a:noFill/>
                </a:ln>
                <a:solidFill>
                  <a:srgbClr val="FFFFFF"/>
                </a:solidFill>
                <a:effectLst/>
                <a:uLnTx/>
                <a:uFillTx/>
                <a:latin typeface="Arial" panose="020B0604020202020204"/>
              </a:rPr>
              <a:t>Reporting &amp; controlling</a:t>
            </a:r>
          </a:p>
        </p:txBody>
      </p:sp>
      <p:sp>
        <p:nvSpPr>
          <p:cNvPr id="25" name="Rectangle 21">
            <a:extLst>
              <a:ext uri="{FF2B5EF4-FFF2-40B4-BE49-F238E27FC236}">
                <a16:creationId xmlns:a16="http://schemas.microsoft.com/office/drawing/2014/main" id="{532076D8-6303-634F-887F-9DB294D6AE4D}"/>
              </a:ext>
            </a:extLst>
          </p:cNvPr>
          <p:cNvSpPr>
            <a:spLocks noChangeArrowheads="1"/>
          </p:cNvSpPr>
          <p:nvPr/>
        </p:nvSpPr>
        <p:spPr bwMode="auto">
          <a:xfrm>
            <a:off x="6469761" y="5454848"/>
            <a:ext cx="1193792" cy="664044"/>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en-GB" sz="882" b="0" i="0" u="none" strike="noStrike" cap="none" normalizeH="0" baseline="0" noProof="0" dirty="0">
                <a:ln>
                  <a:noFill/>
                </a:ln>
                <a:solidFill>
                  <a:srgbClr val="FFFFFF"/>
                </a:solidFill>
                <a:effectLst/>
                <a:uLnTx/>
                <a:uFillTx/>
                <a:latin typeface="Arial" panose="020B0604020202020204"/>
              </a:rPr>
              <a:t>Catalogue management</a:t>
            </a:r>
          </a:p>
        </p:txBody>
      </p:sp>
      <p:sp>
        <p:nvSpPr>
          <p:cNvPr id="26" name="Rectangle 46">
            <a:extLst>
              <a:ext uri="{FF2B5EF4-FFF2-40B4-BE49-F238E27FC236}">
                <a16:creationId xmlns:a16="http://schemas.microsoft.com/office/drawing/2014/main" id="{CE02277F-9117-C64B-8152-B6AB205D3E99}"/>
              </a:ext>
            </a:extLst>
          </p:cNvPr>
          <p:cNvSpPr>
            <a:spLocks noChangeArrowheads="1"/>
          </p:cNvSpPr>
          <p:nvPr/>
        </p:nvSpPr>
        <p:spPr bwMode="auto">
          <a:xfrm>
            <a:off x="7663553" y="5454848"/>
            <a:ext cx="1193792" cy="664044"/>
          </a:xfrm>
          <a:prstGeom prst="rect">
            <a:avLst/>
          </a:prstGeom>
          <a:solidFill>
            <a:srgbClr val="3B687F"/>
          </a:solidFill>
          <a:ln w="9525">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en-GB" sz="882" b="0" i="0" u="none" strike="noStrike" cap="none" normalizeH="0" baseline="0" noProof="0" dirty="0">
                <a:ln>
                  <a:noFill/>
                </a:ln>
                <a:solidFill>
                  <a:srgbClr val="FFFFFF"/>
                </a:solidFill>
                <a:effectLst/>
                <a:uLnTx/>
                <a:uFillTx/>
                <a:latin typeface="Arial" panose="020B0604020202020204"/>
              </a:rPr>
              <a:t>Technology/system management</a:t>
            </a:r>
          </a:p>
        </p:txBody>
      </p:sp>
      <p:sp>
        <p:nvSpPr>
          <p:cNvPr id="28" name="AutoShape 9">
            <a:extLst>
              <a:ext uri="{FF2B5EF4-FFF2-40B4-BE49-F238E27FC236}">
                <a16:creationId xmlns:a16="http://schemas.microsoft.com/office/drawing/2014/main" id="{8D3604AF-83A8-8445-928A-9F062054CE11}"/>
              </a:ext>
            </a:extLst>
          </p:cNvPr>
          <p:cNvSpPr>
            <a:spLocks noChangeArrowheads="1"/>
          </p:cNvSpPr>
          <p:nvPr/>
        </p:nvSpPr>
        <p:spPr bwMode="auto">
          <a:xfrm>
            <a:off x="530013" y="2806305"/>
            <a:ext cx="975623" cy="796851"/>
          </a:xfrm>
          <a:prstGeom prst="homePlate">
            <a:avLst>
              <a:gd name="adj" fmla="val 16505"/>
            </a:avLst>
          </a:prstGeom>
          <a:solidFill>
            <a:srgbClr val="3B687F"/>
          </a:solidFill>
          <a:ln w="9525">
            <a:noFill/>
            <a:miter lim="800000"/>
            <a:headEnd/>
            <a:tailEnd/>
          </a:ln>
          <a:effectLst/>
        </p:spPr>
        <p:txBody>
          <a:bodyPr lIns="72000" tIns="41277" rIns="15876" bIns="41277" anchor="ctr"/>
          <a:lstStyle/>
          <a:p>
            <a:pPr marL="0" marR="0" lvl="0" indent="0" algn="l" defTabSz="806501" eaLnBrk="0" fontAlgn="auto" latinLnBrk="0" hangingPunct="0">
              <a:lnSpc>
                <a:spcPct val="90000"/>
              </a:lnSpc>
              <a:spcBef>
                <a:spcPct val="0"/>
              </a:spcBef>
              <a:spcAft>
                <a:spcPts val="0"/>
              </a:spcAft>
              <a:buClrTx/>
              <a:buSzTx/>
              <a:buFontTx/>
              <a:buNone/>
              <a:tabLst/>
              <a:defRPr/>
            </a:pPr>
            <a:r>
              <a:rPr kumimoji="0" lang="en-GB" sz="882" b="1" i="0" u="none" strike="noStrike" cap="none" normalizeH="0" baseline="0" noProof="0" dirty="0">
                <a:ln>
                  <a:noFill/>
                </a:ln>
                <a:solidFill>
                  <a:srgbClr val="FFFFFF"/>
                </a:solidFill>
                <a:effectLst/>
                <a:uLnTx/>
                <a:uFillTx/>
                <a:latin typeface="Arial" panose="020B0604020202020204"/>
              </a:rPr>
              <a:t>Strategic processes</a:t>
            </a:r>
          </a:p>
        </p:txBody>
      </p:sp>
      <p:sp>
        <p:nvSpPr>
          <p:cNvPr id="29" name="Rectangle 15">
            <a:extLst>
              <a:ext uri="{FF2B5EF4-FFF2-40B4-BE49-F238E27FC236}">
                <a16:creationId xmlns:a16="http://schemas.microsoft.com/office/drawing/2014/main" id="{D986455A-7317-5542-9865-A24FCFAE17A3}"/>
              </a:ext>
            </a:extLst>
          </p:cNvPr>
          <p:cNvSpPr>
            <a:spLocks noChangeArrowheads="1"/>
          </p:cNvSpPr>
          <p:nvPr/>
        </p:nvSpPr>
        <p:spPr bwMode="auto">
          <a:xfrm>
            <a:off x="1647369" y="3667019"/>
            <a:ext cx="7281148" cy="796851"/>
          </a:xfrm>
          <a:prstGeom prst="rect">
            <a:avLst/>
          </a:prstGeom>
          <a:solidFill>
            <a:schemeClr val="accent3">
              <a:lumMod val="95000"/>
            </a:schemeClr>
          </a:solidFill>
          <a:ln w="9525">
            <a:noFill/>
            <a:miter lim="800000"/>
            <a:headEnd/>
            <a:tailEnd/>
          </a:ln>
          <a:effectLst/>
        </p:spPr>
        <p:txBody>
          <a:bodyPr wrap="none" lIns="79379" tIns="41277" rIns="79379" bIns="41277" anchor="ctr"/>
          <a:lstStyle/>
          <a:p>
            <a:pPr marL="0" marR="0" lvl="0" indent="0" algn="ctr" defTabSz="806501" eaLnBrk="1" fontAlgn="auto" latinLnBrk="0" hangingPunct="1">
              <a:lnSpc>
                <a:spcPct val="100000"/>
              </a:lnSpc>
              <a:spcBef>
                <a:spcPts val="0"/>
              </a:spcBef>
              <a:spcAft>
                <a:spcPts val="0"/>
              </a:spcAft>
              <a:buClrTx/>
              <a:buSzTx/>
              <a:buFontTx/>
              <a:buNone/>
              <a:tabLst/>
              <a:defRPr/>
            </a:pPr>
            <a:endParaRPr kumimoji="0" lang="de-DE" sz="1588" b="0" i="0" u="none" strike="noStrike" kern="0" cap="none" spc="0" normalizeH="0" baseline="0" noProof="0">
              <a:ln>
                <a:noFill/>
              </a:ln>
              <a:solidFill>
                <a:srgbClr val="000000"/>
              </a:solidFill>
              <a:effectLst/>
              <a:uLnTx/>
              <a:uFillTx/>
              <a:latin typeface="Arial" panose="020B0604020202020204"/>
            </a:endParaRPr>
          </a:p>
        </p:txBody>
      </p:sp>
      <p:sp>
        <p:nvSpPr>
          <p:cNvPr id="30" name="AutoShape 9">
            <a:extLst>
              <a:ext uri="{FF2B5EF4-FFF2-40B4-BE49-F238E27FC236}">
                <a16:creationId xmlns:a16="http://schemas.microsoft.com/office/drawing/2014/main" id="{3398F8DF-FAB9-DF4F-9DE1-693A39770ABF}"/>
              </a:ext>
            </a:extLst>
          </p:cNvPr>
          <p:cNvSpPr>
            <a:spLocks noChangeArrowheads="1"/>
          </p:cNvSpPr>
          <p:nvPr/>
        </p:nvSpPr>
        <p:spPr bwMode="auto">
          <a:xfrm>
            <a:off x="530013" y="3667019"/>
            <a:ext cx="975623" cy="796851"/>
          </a:xfrm>
          <a:prstGeom prst="homePlate">
            <a:avLst>
              <a:gd name="adj" fmla="val 16505"/>
            </a:avLst>
          </a:prstGeom>
          <a:solidFill>
            <a:srgbClr val="3B687F"/>
          </a:solidFill>
          <a:ln w="9525">
            <a:noFill/>
            <a:miter lim="800000"/>
            <a:headEnd/>
            <a:tailEnd/>
          </a:ln>
          <a:effectLst/>
        </p:spPr>
        <p:txBody>
          <a:bodyPr lIns="72000" tIns="41277" rIns="15876" bIns="41277" anchor="ctr"/>
          <a:lstStyle/>
          <a:p>
            <a:pPr marL="0" marR="0" lvl="0" indent="0" algn="l" defTabSz="806501" eaLnBrk="0" fontAlgn="auto" latinLnBrk="0" hangingPunct="0">
              <a:lnSpc>
                <a:spcPct val="90000"/>
              </a:lnSpc>
              <a:spcBef>
                <a:spcPct val="0"/>
              </a:spcBef>
              <a:spcAft>
                <a:spcPts val="0"/>
              </a:spcAft>
              <a:buClrTx/>
              <a:buSzTx/>
              <a:buFontTx/>
              <a:buNone/>
              <a:tabLst/>
              <a:defRPr/>
            </a:pPr>
            <a:r>
              <a:rPr kumimoji="0" lang="en-GB" sz="882" b="1" i="0" u="none" strike="noStrike" cap="none" normalizeH="0" baseline="0" noProof="0" dirty="0">
                <a:ln>
                  <a:noFill/>
                </a:ln>
                <a:solidFill>
                  <a:srgbClr val="FFFFFF"/>
                </a:solidFill>
                <a:effectLst/>
                <a:uLnTx/>
                <a:uFillTx/>
                <a:latin typeface="Arial" panose="020B0604020202020204"/>
              </a:rPr>
              <a:t>Tactical processes</a:t>
            </a:r>
          </a:p>
        </p:txBody>
      </p:sp>
      <p:sp>
        <p:nvSpPr>
          <p:cNvPr id="31" name="Rectangle 24">
            <a:extLst>
              <a:ext uri="{FF2B5EF4-FFF2-40B4-BE49-F238E27FC236}">
                <a16:creationId xmlns:a16="http://schemas.microsoft.com/office/drawing/2014/main" id="{1200F100-38C5-E249-B2EB-10711C3453E5}"/>
              </a:ext>
            </a:extLst>
          </p:cNvPr>
          <p:cNvSpPr>
            <a:spLocks noChangeArrowheads="1"/>
          </p:cNvSpPr>
          <p:nvPr/>
        </p:nvSpPr>
        <p:spPr bwMode="auto">
          <a:xfrm>
            <a:off x="1694229" y="3733423"/>
            <a:ext cx="1193792" cy="664044"/>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en-GB" sz="882" b="0" i="0" u="none" strike="noStrike" cap="none" normalizeH="0" baseline="0" noProof="0" dirty="0">
                <a:ln>
                  <a:noFill/>
                </a:ln>
                <a:solidFill>
                  <a:srgbClr val="FFFFFF"/>
                </a:solidFill>
                <a:effectLst/>
                <a:uLnTx/>
                <a:uFillTx/>
                <a:latin typeface="Arial" panose="020B0604020202020204"/>
              </a:rPr>
              <a:t>Specifying demand</a:t>
            </a:r>
          </a:p>
        </p:txBody>
      </p:sp>
      <p:sp>
        <p:nvSpPr>
          <p:cNvPr id="32" name="Rectangle 25">
            <a:extLst>
              <a:ext uri="{FF2B5EF4-FFF2-40B4-BE49-F238E27FC236}">
                <a16:creationId xmlns:a16="http://schemas.microsoft.com/office/drawing/2014/main" id="{A2B86A3F-F5A9-CF4C-AE4C-F6879A3841E3}"/>
              </a:ext>
            </a:extLst>
          </p:cNvPr>
          <p:cNvSpPr>
            <a:spLocks noChangeArrowheads="1"/>
          </p:cNvSpPr>
          <p:nvPr/>
        </p:nvSpPr>
        <p:spPr bwMode="auto">
          <a:xfrm>
            <a:off x="2888112" y="3733423"/>
            <a:ext cx="1193792" cy="664044"/>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en-GB" sz="882" b="0" i="0" u="none" strike="noStrike" cap="none" normalizeH="0" baseline="0" noProof="0" dirty="0">
                <a:ln>
                  <a:noFill/>
                </a:ln>
                <a:solidFill>
                  <a:srgbClr val="FFFFFF"/>
                </a:solidFill>
                <a:effectLst/>
                <a:uLnTx/>
                <a:uFillTx/>
                <a:latin typeface="Arial" panose="020B0604020202020204"/>
              </a:rPr>
              <a:t>Tendering (RFx)</a:t>
            </a:r>
          </a:p>
        </p:txBody>
      </p:sp>
      <p:sp>
        <p:nvSpPr>
          <p:cNvPr id="33" name="Rectangle 26">
            <a:extLst>
              <a:ext uri="{FF2B5EF4-FFF2-40B4-BE49-F238E27FC236}">
                <a16:creationId xmlns:a16="http://schemas.microsoft.com/office/drawing/2014/main" id="{54612D85-BE82-1447-8645-0384FB4FD3E9}"/>
              </a:ext>
            </a:extLst>
          </p:cNvPr>
          <p:cNvSpPr>
            <a:spLocks noChangeArrowheads="1"/>
          </p:cNvSpPr>
          <p:nvPr/>
        </p:nvSpPr>
        <p:spPr bwMode="auto">
          <a:xfrm>
            <a:off x="4081995" y="3732363"/>
            <a:ext cx="1193792" cy="666162"/>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en-GB" sz="882" b="0" i="0" u="none" strike="noStrike" cap="none" normalizeH="0" baseline="0" noProof="0" dirty="0">
                <a:ln>
                  <a:noFill/>
                </a:ln>
                <a:solidFill>
                  <a:srgbClr val="FFFFFF"/>
                </a:solidFill>
                <a:effectLst/>
                <a:uLnTx/>
                <a:uFillTx/>
                <a:latin typeface="Arial" panose="020B0604020202020204"/>
              </a:rPr>
              <a:t>Negotiations</a:t>
            </a:r>
          </a:p>
        </p:txBody>
      </p:sp>
      <p:sp>
        <p:nvSpPr>
          <p:cNvPr id="34" name="Rectangle 27">
            <a:extLst>
              <a:ext uri="{FF2B5EF4-FFF2-40B4-BE49-F238E27FC236}">
                <a16:creationId xmlns:a16="http://schemas.microsoft.com/office/drawing/2014/main" id="{1B0D8212-6B1A-3A45-8110-F09D395EBA8F}"/>
              </a:ext>
            </a:extLst>
          </p:cNvPr>
          <p:cNvSpPr>
            <a:spLocks noChangeArrowheads="1"/>
          </p:cNvSpPr>
          <p:nvPr/>
        </p:nvSpPr>
        <p:spPr bwMode="auto">
          <a:xfrm>
            <a:off x="5275878" y="3733423"/>
            <a:ext cx="1193792" cy="664044"/>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en-GB" sz="882" b="0" i="0" u="none" strike="noStrike" cap="none" normalizeH="0" baseline="0" noProof="0" dirty="0">
                <a:ln>
                  <a:noFill/>
                </a:ln>
                <a:solidFill>
                  <a:srgbClr val="FFFFFF"/>
                </a:solidFill>
                <a:effectLst/>
                <a:uLnTx/>
                <a:uFillTx/>
                <a:latin typeface="Arial" panose="020B0604020202020204"/>
              </a:rPr>
              <a:t>Contract management</a:t>
            </a:r>
          </a:p>
        </p:txBody>
      </p:sp>
      <p:sp>
        <p:nvSpPr>
          <p:cNvPr id="35" name="Rectangle 47">
            <a:extLst>
              <a:ext uri="{FF2B5EF4-FFF2-40B4-BE49-F238E27FC236}">
                <a16:creationId xmlns:a16="http://schemas.microsoft.com/office/drawing/2014/main" id="{2E947E86-7E57-6A45-84CD-79A90584C06B}"/>
              </a:ext>
            </a:extLst>
          </p:cNvPr>
          <p:cNvSpPr>
            <a:spLocks noChangeArrowheads="1"/>
          </p:cNvSpPr>
          <p:nvPr/>
        </p:nvSpPr>
        <p:spPr bwMode="auto">
          <a:xfrm>
            <a:off x="6469761" y="3733423"/>
            <a:ext cx="1193792" cy="664044"/>
          </a:xfrm>
          <a:prstGeom prst="rect">
            <a:avLst/>
          </a:prstGeom>
          <a:solidFill>
            <a:srgbClr val="3B687F"/>
          </a:solidFill>
          <a:ln w="9525">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en-GB" sz="882" b="0" i="0" u="none" strike="noStrike" cap="none" normalizeH="0" baseline="0" noProof="0" dirty="0">
                <a:ln>
                  <a:noFill/>
                </a:ln>
                <a:solidFill>
                  <a:srgbClr val="FFFFFF"/>
                </a:solidFill>
                <a:effectLst/>
                <a:uLnTx/>
                <a:uFillTx/>
                <a:latin typeface="Arial" panose="020B0604020202020204"/>
              </a:rPr>
              <a:t>Supplier management</a:t>
            </a:r>
          </a:p>
        </p:txBody>
      </p:sp>
      <p:sp>
        <p:nvSpPr>
          <p:cNvPr id="36" name="Rectangle 15">
            <a:extLst>
              <a:ext uri="{FF2B5EF4-FFF2-40B4-BE49-F238E27FC236}">
                <a16:creationId xmlns:a16="http://schemas.microsoft.com/office/drawing/2014/main" id="{6D946FBA-BFF7-9046-906F-03F1951FDBE5}"/>
              </a:ext>
            </a:extLst>
          </p:cNvPr>
          <p:cNvSpPr>
            <a:spLocks noChangeArrowheads="1"/>
          </p:cNvSpPr>
          <p:nvPr/>
        </p:nvSpPr>
        <p:spPr bwMode="auto">
          <a:xfrm>
            <a:off x="1647369" y="4527733"/>
            <a:ext cx="7281148" cy="796851"/>
          </a:xfrm>
          <a:prstGeom prst="rect">
            <a:avLst/>
          </a:prstGeom>
          <a:solidFill>
            <a:schemeClr val="accent3">
              <a:lumMod val="95000"/>
            </a:schemeClr>
          </a:solidFill>
          <a:ln w="9525">
            <a:noFill/>
            <a:miter lim="800000"/>
            <a:headEnd/>
            <a:tailEnd/>
          </a:ln>
          <a:effectLst/>
        </p:spPr>
        <p:txBody>
          <a:bodyPr wrap="none" lIns="79379" tIns="41277" rIns="79379" bIns="41277" anchor="ctr"/>
          <a:lstStyle/>
          <a:p>
            <a:pPr marL="0" marR="0" lvl="0" indent="0" algn="ctr" defTabSz="806501" eaLnBrk="1" fontAlgn="auto" latinLnBrk="0" hangingPunct="1">
              <a:lnSpc>
                <a:spcPct val="100000"/>
              </a:lnSpc>
              <a:spcBef>
                <a:spcPts val="0"/>
              </a:spcBef>
              <a:spcAft>
                <a:spcPts val="0"/>
              </a:spcAft>
              <a:buClrTx/>
              <a:buSzTx/>
              <a:buFontTx/>
              <a:buNone/>
              <a:tabLst/>
              <a:defRPr/>
            </a:pPr>
            <a:endParaRPr kumimoji="0" lang="de-DE" sz="1588" b="0" i="0" u="none" strike="noStrike" kern="0" cap="none" spc="0" normalizeH="0" baseline="0" noProof="0">
              <a:ln>
                <a:noFill/>
              </a:ln>
              <a:solidFill>
                <a:srgbClr val="000000"/>
              </a:solidFill>
              <a:effectLst/>
              <a:uLnTx/>
              <a:uFillTx/>
              <a:latin typeface="Arial" panose="020B0604020202020204"/>
            </a:endParaRPr>
          </a:p>
        </p:txBody>
      </p:sp>
      <p:sp>
        <p:nvSpPr>
          <p:cNvPr id="37" name="AutoShape 9">
            <a:extLst>
              <a:ext uri="{FF2B5EF4-FFF2-40B4-BE49-F238E27FC236}">
                <a16:creationId xmlns:a16="http://schemas.microsoft.com/office/drawing/2014/main" id="{AD64F251-F645-394B-AB11-F69C436BB879}"/>
              </a:ext>
            </a:extLst>
          </p:cNvPr>
          <p:cNvSpPr>
            <a:spLocks noChangeArrowheads="1"/>
          </p:cNvSpPr>
          <p:nvPr/>
        </p:nvSpPr>
        <p:spPr bwMode="auto">
          <a:xfrm>
            <a:off x="530013" y="4527733"/>
            <a:ext cx="975623" cy="796851"/>
          </a:xfrm>
          <a:prstGeom prst="homePlate">
            <a:avLst>
              <a:gd name="adj" fmla="val 16505"/>
            </a:avLst>
          </a:prstGeom>
          <a:solidFill>
            <a:srgbClr val="3B687F"/>
          </a:solidFill>
          <a:ln w="9525">
            <a:noFill/>
            <a:miter lim="800000"/>
            <a:headEnd/>
            <a:tailEnd/>
          </a:ln>
          <a:effectLst/>
        </p:spPr>
        <p:txBody>
          <a:bodyPr lIns="72000" tIns="41277" rIns="15876" bIns="41277" anchor="ctr"/>
          <a:lstStyle/>
          <a:p>
            <a:pPr marL="0" marR="0" lvl="0" indent="0" algn="l" defTabSz="806501" eaLnBrk="0" fontAlgn="auto" latinLnBrk="0" hangingPunct="0">
              <a:lnSpc>
                <a:spcPct val="90000"/>
              </a:lnSpc>
              <a:spcBef>
                <a:spcPct val="0"/>
              </a:spcBef>
              <a:spcAft>
                <a:spcPts val="0"/>
              </a:spcAft>
              <a:buClrTx/>
              <a:buSzTx/>
              <a:buFontTx/>
              <a:buNone/>
              <a:tabLst/>
              <a:defRPr/>
            </a:pPr>
            <a:r>
              <a:rPr kumimoji="0" lang="en-GB" sz="882" b="1" i="0" u="none" strike="noStrike" cap="none" normalizeH="0" baseline="0" noProof="0" dirty="0">
                <a:ln>
                  <a:noFill/>
                </a:ln>
                <a:solidFill>
                  <a:srgbClr val="FFFFFF"/>
                </a:solidFill>
                <a:effectLst/>
                <a:uLnTx/>
                <a:uFillTx/>
                <a:latin typeface="Arial" panose="020B0604020202020204"/>
              </a:rPr>
              <a:t>Operational processes</a:t>
            </a:r>
          </a:p>
        </p:txBody>
      </p:sp>
      <p:sp>
        <p:nvSpPr>
          <p:cNvPr id="38" name="Rectangle 24">
            <a:extLst>
              <a:ext uri="{FF2B5EF4-FFF2-40B4-BE49-F238E27FC236}">
                <a16:creationId xmlns:a16="http://schemas.microsoft.com/office/drawing/2014/main" id="{29647099-8E94-D942-8C65-7D824B297C7B}"/>
              </a:ext>
            </a:extLst>
          </p:cNvPr>
          <p:cNvSpPr>
            <a:spLocks noChangeArrowheads="1"/>
          </p:cNvSpPr>
          <p:nvPr/>
        </p:nvSpPr>
        <p:spPr bwMode="auto">
          <a:xfrm>
            <a:off x="1694229" y="4594134"/>
            <a:ext cx="1193792" cy="664044"/>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en-GB" sz="882" b="0" i="0" u="none" strike="noStrike" cap="none" normalizeH="0" baseline="0" noProof="0" dirty="0">
                <a:ln>
                  <a:noFill/>
                </a:ln>
                <a:solidFill>
                  <a:srgbClr val="FFFFFF"/>
                </a:solidFill>
                <a:effectLst/>
                <a:uLnTx/>
                <a:uFillTx/>
                <a:latin typeface="Arial" panose="020B0604020202020204"/>
              </a:rPr>
              <a:t>Purchase requisition</a:t>
            </a:r>
          </a:p>
        </p:txBody>
      </p:sp>
      <p:sp>
        <p:nvSpPr>
          <p:cNvPr id="39" name="Rectangle 25">
            <a:extLst>
              <a:ext uri="{FF2B5EF4-FFF2-40B4-BE49-F238E27FC236}">
                <a16:creationId xmlns:a16="http://schemas.microsoft.com/office/drawing/2014/main" id="{A9261DE5-9E92-E743-9CBF-EF2D8AC18F4C}"/>
              </a:ext>
            </a:extLst>
          </p:cNvPr>
          <p:cNvSpPr>
            <a:spLocks noChangeArrowheads="1"/>
          </p:cNvSpPr>
          <p:nvPr/>
        </p:nvSpPr>
        <p:spPr bwMode="auto">
          <a:xfrm>
            <a:off x="2888112" y="4594134"/>
            <a:ext cx="1193792" cy="664044"/>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en-GB" sz="882" b="0" i="0" u="none" strike="noStrike" cap="none" normalizeH="0" baseline="0" noProof="0" dirty="0">
                <a:ln>
                  <a:noFill/>
                </a:ln>
                <a:solidFill>
                  <a:srgbClr val="FFFFFF"/>
                </a:solidFill>
                <a:effectLst/>
                <a:uLnTx/>
                <a:uFillTx/>
                <a:latin typeface="Arial" panose="020B0604020202020204"/>
              </a:rPr>
              <a:t>Purchase order</a:t>
            </a:r>
          </a:p>
        </p:txBody>
      </p:sp>
      <p:sp>
        <p:nvSpPr>
          <p:cNvPr id="40" name="Rectangle 26">
            <a:extLst>
              <a:ext uri="{FF2B5EF4-FFF2-40B4-BE49-F238E27FC236}">
                <a16:creationId xmlns:a16="http://schemas.microsoft.com/office/drawing/2014/main" id="{38927CFB-9D48-B74B-ADD3-1109B810E7B1}"/>
              </a:ext>
            </a:extLst>
          </p:cNvPr>
          <p:cNvSpPr>
            <a:spLocks noChangeArrowheads="1"/>
          </p:cNvSpPr>
          <p:nvPr/>
        </p:nvSpPr>
        <p:spPr bwMode="auto">
          <a:xfrm>
            <a:off x="4081995" y="4594134"/>
            <a:ext cx="1193792" cy="664044"/>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en-GB" sz="882" b="0" i="0" u="none" strike="noStrike" cap="none" normalizeH="0" baseline="0" noProof="0" dirty="0">
                <a:ln>
                  <a:noFill/>
                </a:ln>
                <a:solidFill>
                  <a:srgbClr val="FFFFFF"/>
                </a:solidFill>
                <a:effectLst/>
                <a:uLnTx/>
                <a:uFillTx/>
                <a:latin typeface="Arial" panose="020B0604020202020204"/>
              </a:rPr>
              <a:t>Order confirmation/tracking</a:t>
            </a:r>
          </a:p>
        </p:txBody>
      </p:sp>
      <p:sp>
        <p:nvSpPr>
          <p:cNvPr id="41" name="Rectangle 27">
            <a:extLst>
              <a:ext uri="{FF2B5EF4-FFF2-40B4-BE49-F238E27FC236}">
                <a16:creationId xmlns:a16="http://schemas.microsoft.com/office/drawing/2014/main" id="{B26AFE09-A6CC-E64D-8AA8-CB8B5D1FAC29}"/>
              </a:ext>
            </a:extLst>
          </p:cNvPr>
          <p:cNvSpPr>
            <a:spLocks noChangeArrowheads="1"/>
          </p:cNvSpPr>
          <p:nvPr/>
        </p:nvSpPr>
        <p:spPr bwMode="auto">
          <a:xfrm>
            <a:off x="5275878" y="4594134"/>
            <a:ext cx="1193792" cy="664044"/>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lvl="0" algn="ctr" defTabSz="806501" fontAlgn="auto">
              <a:lnSpc>
                <a:spcPct val="90000"/>
              </a:lnSpc>
              <a:spcAft>
                <a:spcPts val="0"/>
              </a:spcAft>
              <a:defRPr/>
            </a:pPr>
            <a:r>
              <a:rPr lang="en-GB" sz="882" dirty="0">
                <a:solidFill>
                  <a:srgbClr val="FFFFFF"/>
                </a:solidFill>
                <a:latin typeface="Arial" panose="020B0604020202020204"/>
              </a:rPr>
              <a:t>Delivery/goods receipt</a:t>
            </a:r>
          </a:p>
        </p:txBody>
      </p:sp>
      <p:sp>
        <p:nvSpPr>
          <p:cNvPr id="42" name="Rectangle 47">
            <a:extLst>
              <a:ext uri="{FF2B5EF4-FFF2-40B4-BE49-F238E27FC236}">
                <a16:creationId xmlns:a16="http://schemas.microsoft.com/office/drawing/2014/main" id="{014B641F-7B8A-8C4C-B44A-3D33900921D9}"/>
              </a:ext>
            </a:extLst>
          </p:cNvPr>
          <p:cNvSpPr>
            <a:spLocks noChangeArrowheads="1"/>
          </p:cNvSpPr>
          <p:nvPr/>
        </p:nvSpPr>
        <p:spPr bwMode="auto">
          <a:xfrm>
            <a:off x="6469761" y="4594134"/>
            <a:ext cx="1193792" cy="664044"/>
          </a:xfrm>
          <a:prstGeom prst="rect">
            <a:avLst/>
          </a:prstGeom>
          <a:solidFill>
            <a:srgbClr val="3B687F"/>
          </a:solidFill>
          <a:ln w="9525">
            <a:solidFill>
              <a:srgbClr val="FFFFFF"/>
            </a:solidFill>
            <a:miter lim="800000"/>
            <a:headEnd/>
            <a:tailEnd/>
          </a:ln>
          <a:effectLst/>
        </p:spPr>
        <p:txBody>
          <a:bodyPr lIns="15876" tIns="41277" rIns="15876" bIns="41277" anchor="ctr"/>
          <a:lstStyle/>
          <a:p>
            <a:pPr lvl="0" algn="ctr" defTabSz="806501" fontAlgn="auto">
              <a:lnSpc>
                <a:spcPct val="90000"/>
              </a:lnSpc>
              <a:spcAft>
                <a:spcPts val="0"/>
              </a:spcAft>
              <a:defRPr/>
            </a:pPr>
            <a:r>
              <a:rPr lang="en-GB" sz="882" dirty="0">
                <a:solidFill>
                  <a:srgbClr val="FFFFFF"/>
                </a:solidFill>
                <a:latin typeface="Arial" panose="020B0604020202020204"/>
              </a:rPr>
              <a:t>Invoice check</a:t>
            </a:r>
          </a:p>
        </p:txBody>
      </p:sp>
      <p:sp>
        <p:nvSpPr>
          <p:cNvPr id="43" name="Rectangle 47">
            <a:extLst>
              <a:ext uri="{FF2B5EF4-FFF2-40B4-BE49-F238E27FC236}">
                <a16:creationId xmlns:a16="http://schemas.microsoft.com/office/drawing/2014/main" id="{7AB3DAD5-D550-5845-8FCD-A4C9D1973D59}"/>
              </a:ext>
            </a:extLst>
          </p:cNvPr>
          <p:cNvSpPr>
            <a:spLocks noChangeArrowheads="1"/>
          </p:cNvSpPr>
          <p:nvPr/>
        </p:nvSpPr>
        <p:spPr bwMode="auto">
          <a:xfrm>
            <a:off x="7663553" y="4594134"/>
            <a:ext cx="1193792" cy="664044"/>
          </a:xfrm>
          <a:prstGeom prst="rect">
            <a:avLst/>
          </a:prstGeom>
          <a:solidFill>
            <a:srgbClr val="3B687F"/>
          </a:solidFill>
          <a:ln w="9525">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en-GB" sz="882" b="0" i="0" u="none" strike="noStrike" cap="none" normalizeH="0" baseline="0" noProof="0">
                <a:ln>
                  <a:noFill/>
                </a:ln>
                <a:solidFill>
                  <a:srgbClr val="FFFFFF"/>
                </a:solidFill>
                <a:effectLst/>
                <a:uLnTx/>
                <a:uFillTx/>
                <a:latin typeface="Arial" panose="020B0604020202020204"/>
              </a:rPr>
              <a:t>Grievance </a:t>
            </a:r>
            <a:r>
              <a:rPr kumimoji="0" lang="en-GB" sz="882" b="0" i="0" u="none" strike="noStrike" cap="none" normalizeH="0" baseline="0" noProof="0" dirty="0">
                <a:ln>
                  <a:noFill/>
                </a:ln>
                <a:solidFill>
                  <a:srgbClr val="FFFFFF"/>
                </a:solidFill>
                <a:effectLst/>
                <a:uLnTx/>
                <a:uFillTx/>
                <a:latin typeface="Arial" panose="020B0604020202020204"/>
              </a:rPr>
              <a:t>management</a:t>
            </a:r>
          </a:p>
        </p:txBody>
      </p:sp>
      <p:sp>
        <p:nvSpPr>
          <p:cNvPr id="44" name="Rectangle 25">
            <a:extLst>
              <a:ext uri="{FF2B5EF4-FFF2-40B4-BE49-F238E27FC236}">
                <a16:creationId xmlns:a16="http://schemas.microsoft.com/office/drawing/2014/main" id="{CF471CDA-2888-8943-9099-812C816992BC}"/>
              </a:ext>
            </a:extLst>
          </p:cNvPr>
          <p:cNvSpPr>
            <a:spLocks noChangeArrowheads="1"/>
          </p:cNvSpPr>
          <p:nvPr/>
        </p:nvSpPr>
        <p:spPr bwMode="auto">
          <a:xfrm>
            <a:off x="1694229" y="2872710"/>
            <a:ext cx="1193792" cy="664042"/>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lang="en-GB" sz="882" dirty="0">
                <a:solidFill>
                  <a:srgbClr val="FFFFFF"/>
                </a:solidFill>
                <a:latin typeface="Arial" panose="020B0604020202020204"/>
              </a:rPr>
              <a:t>Procurement strategy and guidelines</a:t>
            </a:r>
          </a:p>
        </p:txBody>
      </p:sp>
      <p:sp>
        <p:nvSpPr>
          <p:cNvPr id="45" name="Rectangle 27">
            <a:extLst>
              <a:ext uri="{FF2B5EF4-FFF2-40B4-BE49-F238E27FC236}">
                <a16:creationId xmlns:a16="http://schemas.microsoft.com/office/drawing/2014/main" id="{2B6890CD-F653-EB44-A9CA-5D380F47EE40}"/>
              </a:ext>
            </a:extLst>
          </p:cNvPr>
          <p:cNvSpPr>
            <a:spLocks noChangeArrowheads="1"/>
          </p:cNvSpPr>
          <p:nvPr/>
        </p:nvSpPr>
        <p:spPr bwMode="auto">
          <a:xfrm>
            <a:off x="2888112" y="2872710"/>
            <a:ext cx="1193792" cy="664042"/>
          </a:xfrm>
          <a:prstGeom prst="rect">
            <a:avLst/>
          </a:prstGeom>
          <a:solidFill>
            <a:srgbClr val="3B687F"/>
          </a:solidFill>
          <a:ln w="9525" algn="ctr">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en-GB" sz="882" b="0" i="0" u="none" strike="noStrike" cap="none" normalizeH="0" baseline="0" noProof="0" dirty="0">
                <a:ln>
                  <a:noFill/>
                </a:ln>
                <a:solidFill>
                  <a:srgbClr val="FFFFFF"/>
                </a:solidFill>
                <a:effectLst/>
                <a:uLnTx/>
                <a:uFillTx/>
                <a:latin typeface="Arial" panose="020B0604020202020204"/>
              </a:rPr>
              <a:t>Demand management</a:t>
            </a:r>
          </a:p>
        </p:txBody>
      </p:sp>
      <p:sp>
        <p:nvSpPr>
          <p:cNvPr id="46" name="Rectangle 47">
            <a:extLst>
              <a:ext uri="{FF2B5EF4-FFF2-40B4-BE49-F238E27FC236}">
                <a16:creationId xmlns:a16="http://schemas.microsoft.com/office/drawing/2014/main" id="{887B9C58-0D3B-D148-988D-CD69A4AEF337}"/>
              </a:ext>
            </a:extLst>
          </p:cNvPr>
          <p:cNvSpPr>
            <a:spLocks noChangeArrowheads="1"/>
          </p:cNvSpPr>
          <p:nvPr/>
        </p:nvSpPr>
        <p:spPr bwMode="auto">
          <a:xfrm>
            <a:off x="4081996" y="2872710"/>
            <a:ext cx="1193792" cy="664042"/>
          </a:xfrm>
          <a:prstGeom prst="rect">
            <a:avLst/>
          </a:prstGeom>
          <a:solidFill>
            <a:srgbClr val="3B687F"/>
          </a:solidFill>
          <a:ln w="9525">
            <a:solidFill>
              <a:srgbClr val="FFFFFF"/>
            </a:solidFill>
            <a:miter lim="800000"/>
            <a:headEnd/>
            <a:tailEnd/>
          </a:ln>
          <a:effectLst/>
        </p:spPr>
        <p:txBody>
          <a:bodyPr lIns="15876" tIns="41277" rIns="15876" bIns="41277" anchor="ctr"/>
          <a:lstStyle/>
          <a:p>
            <a:pPr lvl="0" algn="ctr" defTabSz="806501" fontAlgn="auto">
              <a:lnSpc>
                <a:spcPct val="90000"/>
              </a:lnSpc>
              <a:spcAft>
                <a:spcPts val="0"/>
              </a:spcAft>
              <a:defRPr/>
            </a:pPr>
            <a:r>
              <a:rPr lang="en-GB" sz="882" dirty="0">
                <a:solidFill>
                  <a:srgbClr val="FFFFFF"/>
                </a:solidFill>
                <a:latin typeface="Arial" panose="020B0604020202020204"/>
              </a:rPr>
              <a:t>Product group strategies/ </a:t>
            </a:r>
          </a:p>
          <a:p>
            <a:pPr lvl="0" algn="ctr" defTabSz="806501" fontAlgn="auto">
              <a:lnSpc>
                <a:spcPct val="90000"/>
              </a:lnSpc>
              <a:spcAft>
                <a:spcPts val="0"/>
              </a:spcAft>
              <a:defRPr/>
            </a:pPr>
            <a:r>
              <a:rPr lang="en-GB" sz="882" dirty="0">
                <a:solidFill>
                  <a:srgbClr val="FFFFFF"/>
                </a:solidFill>
                <a:latin typeface="Arial" panose="020B0604020202020204"/>
              </a:rPr>
              <a:t>management</a:t>
            </a:r>
          </a:p>
        </p:txBody>
      </p:sp>
      <p:sp>
        <p:nvSpPr>
          <p:cNvPr id="47" name="Rectangle 47">
            <a:extLst>
              <a:ext uri="{FF2B5EF4-FFF2-40B4-BE49-F238E27FC236}">
                <a16:creationId xmlns:a16="http://schemas.microsoft.com/office/drawing/2014/main" id="{08B7E883-D467-A248-9BD1-CE026D0912AE}"/>
              </a:ext>
            </a:extLst>
          </p:cNvPr>
          <p:cNvSpPr>
            <a:spLocks noChangeArrowheads="1"/>
          </p:cNvSpPr>
          <p:nvPr/>
        </p:nvSpPr>
        <p:spPr bwMode="auto">
          <a:xfrm>
            <a:off x="5275787" y="2872710"/>
            <a:ext cx="1193792" cy="664042"/>
          </a:xfrm>
          <a:prstGeom prst="rect">
            <a:avLst/>
          </a:prstGeom>
          <a:solidFill>
            <a:srgbClr val="3B687F"/>
          </a:solidFill>
          <a:ln w="9525">
            <a:solidFill>
              <a:srgbClr val="FFFFFF"/>
            </a:solidFill>
            <a:miter lim="800000"/>
            <a:headEnd/>
            <a:tailEnd/>
          </a:ln>
          <a:effectLst/>
        </p:spPr>
        <p:txBody>
          <a:bodyPr lIns="15876" tIns="41277" rIns="15876" bIns="41277" anchor="ctr"/>
          <a:lstStyle/>
          <a:p>
            <a:pPr lvl="0" algn="ctr" defTabSz="806501" fontAlgn="auto">
              <a:lnSpc>
                <a:spcPct val="90000"/>
              </a:lnSpc>
              <a:spcAft>
                <a:spcPts val="0"/>
              </a:spcAft>
              <a:defRPr/>
            </a:pPr>
            <a:r>
              <a:rPr lang="en-GB" sz="882" dirty="0">
                <a:solidFill>
                  <a:srgbClr val="FFFFFF"/>
                </a:solidFill>
                <a:latin typeface="Arial" panose="020B0604020202020204"/>
              </a:rPr>
              <a:t>Procurement market analysis</a:t>
            </a:r>
          </a:p>
        </p:txBody>
      </p:sp>
      <p:sp>
        <p:nvSpPr>
          <p:cNvPr id="48" name="Rectangle 47">
            <a:extLst>
              <a:ext uri="{FF2B5EF4-FFF2-40B4-BE49-F238E27FC236}">
                <a16:creationId xmlns:a16="http://schemas.microsoft.com/office/drawing/2014/main" id="{35F73F19-4E31-3C4B-848C-910976F5AFDF}"/>
              </a:ext>
            </a:extLst>
          </p:cNvPr>
          <p:cNvSpPr>
            <a:spLocks noChangeArrowheads="1"/>
          </p:cNvSpPr>
          <p:nvPr/>
        </p:nvSpPr>
        <p:spPr bwMode="auto">
          <a:xfrm>
            <a:off x="6469725" y="2872710"/>
            <a:ext cx="1193792" cy="664042"/>
          </a:xfrm>
          <a:prstGeom prst="rect">
            <a:avLst/>
          </a:prstGeom>
          <a:solidFill>
            <a:srgbClr val="3B687F"/>
          </a:solidFill>
          <a:ln w="9525">
            <a:solidFill>
              <a:srgbClr val="FFFFFF"/>
            </a:solidFill>
            <a:miter lim="800000"/>
            <a:headEnd/>
            <a:tailEnd/>
          </a:ln>
          <a:effectLst/>
        </p:spPr>
        <p:txBody>
          <a:bodyPr lIns="15876" tIns="41277" rIns="15876" bIns="41277" anchor="ctr"/>
          <a:lstStyle/>
          <a:p>
            <a:pPr lvl="0" algn="ctr" defTabSz="806501" fontAlgn="auto">
              <a:lnSpc>
                <a:spcPct val="90000"/>
              </a:lnSpc>
              <a:spcAft>
                <a:spcPts val="0"/>
              </a:spcAft>
              <a:defRPr/>
            </a:pPr>
            <a:r>
              <a:rPr lang="en-GB" sz="882" dirty="0">
                <a:solidFill>
                  <a:srgbClr val="FFFFFF"/>
                </a:solidFill>
                <a:latin typeface="Arial" panose="020B0604020202020204"/>
              </a:rPr>
              <a:t>Supplier portfolio management</a:t>
            </a:r>
          </a:p>
        </p:txBody>
      </p:sp>
      <p:sp>
        <p:nvSpPr>
          <p:cNvPr id="49" name="Rectangle 47">
            <a:extLst>
              <a:ext uri="{FF2B5EF4-FFF2-40B4-BE49-F238E27FC236}">
                <a16:creationId xmlns:a16="http://schemas.microsoft.com/office/drawing/2014/main" id="{BFB8D432-DE3E-F041-A95E-102D87DFDD13}"/>
              </a:ext>
            </a:extLst>
          </p:cNvPr>
          <p:cNvSpPr>
            <a:spLocks noChangeArrowheads="1"/>
          </p:cNvSpPr>
          <p:nvPr/>
        </p:nvSpPr>
        <p:spPr bwMode="auto">
          <a:xfrm>
            <a:off x="7663608" y="2872708"/>
            <a:ext cx="1193792" cy="664044"/>
          </a:xfrm>
          <a:prstGeom prst="rect">
            <a:avLst/>
          </a:prstGeom>
          <a:solidFill>
            <a:srgbClr val="3B687F"/>
          </a:solidFill>
          <a:ln w="9525">
            <a:solidFill>
              <a:srgbClr val="FFFFFF"/>
            </a:solidFill>
            <a:miter lim="800000"/>
            <a:headEnd/>
            <a:tailEnd/>
          </a:ln>
          <a:effectLst/>
        </p:spPr>
        <p:txBody>
          <a:bodyPr lIns="15876" tIns="41277" rIns="15876" bIns="41277" anchor="ctr"/>
          <a:lstStyle/>
          <a:p>
            <a:pPr marL="0" marR="0" lvl="0" indent="0" algn="ctr" defTabSz="806501" eaLnBrk="0" fontAlgn="auto" latinLnBrk="0" hangingPunct="0">
              <a:lnSpc>
                <a:spcPct val="90000"/>
              </a:lnSpc>
              <a:spcBef>
                <a:spcPct val="0"/>
              </a:spcBef>
              <a:spcAft>
                <a:spcPts val="0"/>
              </a:spcAft>
              <a:buClrTx/>
              <a:buSzTx/>
              <a:buFontTx/>
              <a:buNone/>
              <a:tabLst/>
              <a:defRPr/>
            </a:pPr>
            <a:r>
              <a:rPr kumimoji="0" lang="en-GB" sz="882" b="0" i="0" u="none" strike="noStrike" cap="none" normalizeH="0" baseline="0" noProof="0" dirty="0">
                <a:ln>
                  <a:noFill/>
                </a:ln>
                <a:solidFill>
                  <a:srgbClr val="FFFFFF"/>
                </a:solidFill>
                <a:effectLst/>
                <a:uLnTx/>
                <a:uFillTx/>
                <a:latin typeface="Arial" panose="020B0604020202020204"/>
              </a:rPr>
              <a:t>Make or buy</a:t>
            </a:r>
          </a:p>
        </p:txBody>
      </p:sp>
      <p:pic>
        <p:nvPicPr>
          <p:cNvPr id="52" name="Grafik 51" descr="Nachhaltigkeit mit einfarbiger Füllung">
            <a:extLst>
              <a:ext uri="{FF2B5EF4-FFF2-40B4-BE49-F238E27FC236}">
                <a16:creationId xmlns:a16="http://schemas.microsoft.com/office/drawing/2014/main" id="{4CF335BD-9DEB-7149-9A32-B23542CDB0A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704069" y="2403747"/>
            <a:ext cx="288000" cy="314466"/>
          </a:xfrm>
          <a:prstGeom prst="rect">
            <a:avLst/>
          </a:prstGeom>
        </p:spPr>
      </p:pic>
      <p:pic>
        <p:nvPicPr>
          <p:cNvPr id="54" name="Grafik 53" descr="Nachhaltigkeit mit einfarbiger Füllung">
            <a:extLst>
              <a:ext uri="{FF2B5EF4-FFF2-40B4-BE49-F238E27FC236}">
                <a16:creationId xmlns:a16="http://schemas.microsoft.com/office/drawing/2014/main" id="{0630E663-E8CA-9445-9E4F-91CEDD3CE2D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658931" y="3301379"/>
            <a:ext cx="187710" cy="204960"/>
          </a:xfrm>
          <a:prstGeom prst="rect">
            <a:avLst/>
          </a:prstGeom>
        </p:spPr>
      </p:pic>
      <p:pic>
        <p:nvPicPr>
          <p:cNvPr id="55" name="Grafik 54" descr="Nachhaltigkeit mit einfarbiger Füllung">
            <a:extLst>
              <a:ext uri="{FF2B5EF4-FFF2-40B4-BE49-F238E27FC236}">
                <a16:creationId xmlns:a16="http://schemas.microsoft.com/office/drawing/2014/main" id="{20890549-1BB1-3E4A-85BD-6E48B376966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852296" y="3301379"/>
            <a:ext cx="187710" cy="204960"/>
          </a:xfrm>
          <a:prstGeom prst="rect">
            <a:avLst/>
          </a:prstGeom>
        </p:spPr>
      </p:pic>
      <p:pic>
        <p:nvPicPr>
          <p:cNvPr id="51" name="Grafik 50" descr="Nachhaltigkeit mit einfarbiger Füllung">
            <a:extLst>
              <a:ext uri="{FF2B5EF4-FFF2-40B4-BE49-F238E27FC236}">
                <a16:creationId xmlns:a16="http://schemas.microsoft.com/office/drawing/2014/main" id="{ABCD82D3-2644-4449-AA8F-809890CC193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071500" y="3301379"/>
            <a:ext cx="187710" cy="204960"/>
          </a:xfrm>
          <a:prstGeom prst="rect">
            <a:avLst/>
          </a:prstGeom>
        </p:spPr>
      </p:pic>
      <p:pic>
        <p:nvPicPr>
          <p:cNvPr id="53" name="Grafik 52" descr="Nachhaltigkeit mit einfarbiger Füllung">
            <a:extLst>
              <a:ext uri="{FF2B5EF4-FFF2-40B4-BE49-F238E27FC236}">
                <a16:creationId xmlns:a16="http://schemas.microsoft.com/office/drawing/2014/main" id="{C4A3E23E-EB60-E04C-9413-B46E00514D6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254538" y="3301379"/>
            <a:ext cx="187710" cy="204960"/>
          </a:xfrm>
          <a:prstGeom prst="rect">
            <a:avLst/>
          </a:prstGeom>
        </p:spPr>
      </p:pic>
      <p:pic>
        <p:nvPicPr>
          <p:cNvPr id="56" name="Grafik 55" descr="Nachhaltigkeit mit einfarbiger Füllung">
            <a:extLst>
              <a:ext uri="{FF2B5EF4-FFF2-40B4-BE49-F238E27FC236}">
                <a16:creationId xmlns:a16="http://schemas.microsoft.com/office/drawing/2014/main" id="{2D3E01BB-6413-3041-99EE-75513B89725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429822" y="3301379"/>
            <a:ext cx="187710" cy="204960"/>
          </a:xfrm>
          <a:prstGeom prst="rect">
            <a:avLst/>
          </a:prstGeom>
        </p:spPr>
      </p:pic>
      <p:pic>
        <p:nvPicPr>
          <p:cNvPr id="57" name="Grafik 56" descr="Nachhaltigkeit mit einfarbiger Füllung">
            <a:extLst>
              <a:ext uri="{FF2B5EF4-FFF2-40B4-BE49-F238E27FC236}">
                <a16:creationId xmlns:a16="http://schemas.microsoft.com/office/drawing/2014/main" id="{20E946EE-7398-FA4F-B0CF-FE2B5754FB1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684757" y="4166704"/>
            <a:ext cx="187710" cy="204960"/>
          </a:xfrm>
          <a:prstGeom prst="rect">
            <a:avLst/>
          </a:prstGeom>
        </p:spPr>
      </p:pic>
      <p:pic>
        <p:nvPicPr>
          <p:cNvPr id="58" name="Grafik 57" descr="Nachhaltigkeit mit einfarbiger Füllung">
            <a:extLst>
              <a:ext uri="{FF2B5EF4-FFF2-40B4-BE49-F238E27FC236}">
                <a16:creationId xmlns:a16="http://schemas.microsoft.com/office/drawing/2014/main" id="{2103B19A-D829-2249-891A-2A8CE29DB89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852296" y="4166704"/>
            <a:ext cx="187710" cy="204960"/>
          </a:xfrm>
          <a:prstGeom prst="rect">
            <a:avLst/>
          </a:prstGeom>
        </p:spPr>
      </p:pic>
      <p:pic>
        <p:nvPicPr>
          <p:cNvPr id="59" name="Grafik 58" descr="Nachhaltigkeit mit einfarbiger Füllung">
            <a:extLst>
              <a:ext uri="{FF2B5EF4-FFF2-40B4-BE49-F238E27FC236}">
                <a16:creationId xmlns:a16="http://schemas.microsoft.com/office/drawing/2014/main" id="{8A1F54BF-0085-B842-9504-018194B07C1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429822" y="4166704"/>
            <a:ext cx="187710" cy="204960"/>
          </a:xfrm>
          <a:prstGeom prst="rect">
            <a:avLst/>
          </a:prstGeom>
        </p:spPr>
      </p:pic>
      <p:pic>
        <p:nvPicPr>
          <p:cNvPr id="60" name="Grafik 59" descr="Nachhaltigkeit mit einfarbiger Füllung">
            <a:extLst>
              <a:ext uri="{FF2B5EF4-FFF2-40B4-BE49-F238E27FC236}">
                <a16:creationId xmlns:a16="http://schemas.microsoft.com/office/drawing/2014/main" id="{A656B1E4-62B0-BE4E-A94A-D851A0469D9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684758" y="5047524"/>
            <a:ext cx="187710" cy="204960"/>
          </a:xfrm>
          <a:prstGeom prst="rect">
            <a:avLst/>
          </a:prstGeom>
        </p:spPr>
      </p:pic>
      <p:pic>
        <p:nvPicPr>
          <p:cNvPr id="61" name="Grafik 60" descr="Nachhaltigkeit mit einfarbiger Füllung">
            <a:extLst>
              <a:ext uri="{FF2B5EF4-FFF2-40B4-BE49-F238E27FC236}">
                <a16:creationId xmlns:a16="http://schemas.microsoft.com/office/drawing/2014/main" id="{D5F58E05-DEBA-EA44-A176-D93D8261330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852296" y="5047524"/>
            <a:ext cx="187710" cy="204960"/>
          </a:xfrm>
          <a:prstGeom prst="rect">
            <a:avLst/>
          </a:prstGeom>
        </p:spPr>
      </p:pic>
      <p:pic>
        <p:nvPicPr>
          <p:cNvPr id="62" name="Grafik 61" descr="Nachhaltigkeit mit einfarbiger Füllung">
            <a:extLst>
              <a:ext uri="{FF2B5EF4-FFF2-40B4-BE49-F238E27FC236}">
                <a16:creationId xmlns:a16="http://schemas.microsoft.com/office/drawing/2014/main" id="{9650EE50-F8A9-494C-BDC7-E4BCA30F4DA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852296" y="5894764"/>
            <a:ext cx="187710" cy="204960"/>
          </a:xfrm>
          <a:prstGeom prst="rect">
            <a:avLst/>
          </a:prstGeom>
        </p:spPr>
      </p:pic>
      <p:pic>
        <p:nvPicPr>
          <p:cNvPr id="63" name="Grafik 62" descr="Nachhaltigkeit mit einfarbiger Füllung">
            <a:extLst>
              <a:ext uri="{FF2B5EF4-FFF2-40B4-BE49-F238E27FC236}">
                <a16:creationId xmlns:a16="http://schemas.microsoft.com/office/drawing/2014/main" id="{DFC084B6-FA0E-404B-ABF2-73CBA90836E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608126" y="3301379"/>
            <a:ext cx="187710" cy="204960"/>
          </a:xfrm>
          <a:prstGeom prst="rect">
            <a:avLst/>
          </a:prstGeom>
        </p:spPr>
      </p:pic>
      <p:sp>
        <p:nvSpPr>
          <p:cNvPr id="64" name="Datumsplatzhalter 5">
            <a:extLst>
              <a:ext uri="{FF2B5EF4-FFF2-40B4-BE49-F238E27FC236}">
                <a16:creationId xmlns:a16="http://schemas.microsoft.com/office/drawing/2014/main" id="{A5230DA3-D664-394A-8B82-6D7B78576FDB}"/>
              </a:ext>
            </a:extLst>
          </p:cNvPr>
          <p:cNvSpPr>
            <a:spLocks noGrp="1"/>
          </p:cNvSpPr>
          <p:nvPr>
            <p:ph type="dt" sz="half" idx="12"/>
          </p:nvPr>
        </p:nvSpPr>
        <p:spPr>
          <a:xfrm>
            <a:off x="431801" y="223838"/>
            <a:ext cx="8118433" cy="476250"/>
          </a:xfrm>
        </p:spPr>
        <p:txBody>
          <a:bodyPr/>
          <a:lstStyle/>
          <a:p>
            <a:r>
              <a:rPr lang="de-DE" smtClean="0"/>
              <a:t>Training concept for sustainable procurement – background, goals &amp; content</a:t>
            </a:r>
            <a:endParaRPr lang="en-GB" dirty="0"/>
          </a:p>
        </p:txBody>
      </p:sp>
      <p:pic>
        <p:nvPicPr>
          <p:cNvPr id="65" name="Grafik 64" descr="Nachhaltigkeit mit einfarbiger Füllung">
            <a:extLst>
              <a:ext uri="{FF2B5EF4-FFF2-40B4-BE49-F238E27FC236}">
                <a16:creationId xmlns:a16="http://schemas.microsoft.com/office/drawing/2014/main" id="{8D9064B9-BF51-5641-A78D-8412E1FFA99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071500" y="5894764"/>
            <a:ext cx="187710" cy="204960"/>
          </a:xfrm>
          <a:prstGeom prst="rect">
            <a:avLst/>
          </a:prstGeom>
        </p:spPr>
      </p:pic>
    </p:spTree>
    <p:extLst>
      <p:ext uri="{BB962C8B-B14F-4D97-AF65-F5344CB8AC3E}">
        <p14:creationId xmlns:p14="http://schemas.microsoft.com/office/powerpoint/2010/main" val="1708255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Sustainability in the procurement process – sustainable supplier management (1/2)</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25</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en-GB" sz="1300" dirty="0">
                <a:solidFill>
                  <a:srgbClr val="3B687F"/>
                </a:solidFill>
              </a:rPr>
              <a:t>Sustainability criteria need to be taken into consideration when selecting suppliers in the tendering process, for supplier evaluation and development along with supplier risk management.</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en-GB" sz="1000" b="1" i="0" u="none" strike="noStrike" cap="none" normalizeH="0" baseline="0" dirty="0">
                <a:ln>
                  <a:noFill/>
                </a:ln>
                <a:solidFill>
                  <a:srgbClr val="3B687F"/>
                </a:solidFill>
                <a:effectLst/>
                <a:latin typeface="Arial" charset="0"/>
                <a:ea typeface="ＭＳ Ｐゴシック" charset="-128"/>
              </a:rPr>
              <a:t>Additional information</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en-GB" sz="1000" dirty="0">
                <a:solidFill>
                  <a:srgbClr val="3B687F"/>
                </a:solidFill>
                <a:hlinkClick r:id="rId3">
                  <a:extLst>
                    <a:ext uri="{A12FA001-AC4F-418D-AE19-62706E023703}">
                      <ahyp:hlinkClr xmlns="" xmlns:ahyp="http://schemas.microsoft.com/office/drawing/2018/hyperlinkcolor" val="tx"/>
                    </a:ext>
                  </a:extLst>
                </a:hlinkClick>
              </a:rPr>
              <a:t>BME</a:t>
            </a:r>
            <a:r>
              <a:rPr lang="en-GB" sz="1000" dirty="0">
                <a:solidFill>
                  <a:srgbClr val="3B687F"/>
                </a:solidFill>
              </a:rPr>
              <a:t> guidelines on sustainable procurement feature a criteria pool for sustainable supplier evaluations.</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en-GB" sz="1000" dirty="0">
                <a:solidFill>
                  <a:srgbClr val="3B687F"/>
                </a:solidFill>
                <a:hlinkClick r:id="rId4">
                  <a:extLst>
                    <a:ext uri="{A12FA001-AC4F-418D-AE19-62706E023703}">
                      <ahyp:hlinkClr xmlns="" xmlns:ahyp="http://schemas.microsoft.com/office/drawing/2018/hyperlinkcolor" val="tx"/>
                    </a:ext>
                  </a:extLst>
                </a:hlinkClick>
              </a:rPr>
              <a:t>econsense</a:t>
            </a:r>
            <a:r>
              <a:rPr lang="en-GB" sz="1000" dirty="0">
                <a:solidFill>
                  <a:srgbClr val="3B687F"/>
                </a:solidFill>
              </a:rPr>
              <a:t> and </a:t>
            </a:r>
            <a:r>
              <a:rPr lang="en-GB" sz="1000" dirty="0">
                <a:solidFill>
                  <a:srgbClr val="3B687F"/>
                </a:solidFill>
                <a:hlinkClick r:id="rId5">
                  <a:extLst>
                    <a:ext uri="{A12FA001-AC4F-418D-AE19-62706E023703}">
                      <ahyp:hlinkClr xmlns="" xmlns:ahyp="http://schemas.microsoft.com/office/drawing/2018/hyperlinkcolor" val="tx"/>
                    </a:ext>
                  </a:extLst>
                </a:hlinkClick>
              </a:rPr>
              <a:t>UNGC/BSR </a:t>
            </a:r>
            <a:r>
              <a:rPr lang="en-GB" sz="1000" dirty="0">
                <a:solidFill>
                  <a:srgbClr val="3B687F"/>
                </a:solidFill>
              </a:rPr>
              <a:t>have published overviews of various industry initiatives on the topic of sustainability.</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en-GB" sz="1000" dirty="0">
                <a:solidFill>
                  <a:srgbClr val="3B687F"/>
                </a:solidFill>
              </a:rPr>
              <a:t>Module 2.2 offers an insight into which sustainable criteria can be applied to procurement.</a:t>
            </a:r>
          </a:p>
          <a:p>
            <a:pPr marL="182563" algn="l">
              <a:spcBef>
                <a:spcPts val="1200"/>
              </a:spcBef>
              <a:spcAft>
                <a:spcPts val="600"/>
              </a:spcAft>
            </a:pPr>
            <a:r>
              <a:rPr lang="en-GB" sz="1000" b="1" dirty="0">
                <a:solidFill>
                  <a:srgbClr val="3B687F"/>
                </a:solidFill>
              </a:rPr>
              <a:t>Book recommendation</a:t>
            </a:r>
          </a:p>
          <a:p>
            <a:pPr marL="182563" lvl="0" indent="-182563" algn="l">
              <a:spcAft>
                <a:spcPts val="300"/>
              </a:spcAft>
              <a:buFont typeface="Arial" panose="020B0604020202020204" pitchFamily="34" charset="0"/>
              <a:buChar char="•"/>
            </a:pPr>
            <a:r>
              <a:rPr lang="en-GB" sz="1000" dirty="0">
                <a:solidFill>
                  <a:srgbClr val="3B687F"/>
                </a:solidFill>
              </a:rPr>
              <a:t>Wellbrock/Ludin (2019)</a:t>
            </a:r>
          </a:p>
          <a:p>
            <a:pPr lvl="0" algn="l"/>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4150" algn="l"/>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648000" y="1658527"/>
            <a:ext cx="216000" cy="216000"/>
          </a:xfrm>
          <a:prstGeom prst="rect">
            <a:avLst/>
          </a:prstGeom>
        </p:spPr>
      </p:pic>
      <p:pic>
        <p:nvPicPr>
          <p:cNvPr id="12" name="Grafik 11" descr="Geschichten erzählen mit einfarbiger Füllung">
            <a:extLst>
              <a:ext uri="{FF2B5EF4-FFF2-40B4-BE49-F238E27FC236}">
                <a16:creationId xmlns:a16="http://schemas.microsoft.com/office/drawing/2014/main" id="{F164949E-9A5A-CA47-84E1-F6443387DB9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9642301" y="3974849"/>
            <a:ext cx="216000" cy="216000"/>
          </a:xfrm>
          <a:prstGeom prst="rect">
            <a:avLst/>
          </a:prstGeom>
        </p:spPr>
      </p:pic>
      <p:sp>
        <p:nvSpPr>
          <p:cNvPr id="38" name="Fußzeilenplatzhalter 3">
            <a:extLst>
              <a:ext uri="{FF2B5EF4-FFF2-40B4-BE49-F238E27FC236}">
                <a16:creationId xmlns:a16="http://schemas.microsoft.com/office/drawing/2014/main" id="{6269B502-9FC9-434C-96D7-31CAFA2D2E1E}"/>
              </a:ext>
            </a:extLst>
          </p:cNvPr>
          <p:cNvSpPr txBox="1">
            <a:spLocks/>
          </p:cNvSpPr>
          <p:nvPr/>
        </p:nvSpPr>
        <p:spPr bwMode="auto">
          <a:xfrm>
            <a:off x="431801" y="6477000"/>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228600" indent="-228600" algn="l">
              <a:buAutoNum type="arabicParenR"/>
            </a:pPr>
            <a:r>
              <a:rPr lang="en-GB" dirty="0"/>
              <a:t>Where possible with clause to pass these requirements on to suppliers</a:t>
            </a:r>
          </a:p>
          <a:p>
            <a:pPr marL="228600" indent="-228600" algn="l">
              <a:buAutoNum type="arabicParenR"/>
            </a:pPr>
            <a:r>
              <a:rPr lang="en-GB" dirty="0"/>
              <a:t>LkSG: Supply Chain Due Diligence Act</a:t>
            </a:r>
          </a:p>
        </p:txBody>
      </p:sp>
      <p:sp>
        <p:nvSpPr>
          <p:cNvPr id="28" name="Rechteck 27">
            <a:extLst>
              <a:ext uri="{FF2B5EF4-FFF2-40B4-BE49-F238E27FC236}">
                <a16:creationId xmlns:a16="http://schemas.microsoft.com/office/drawing/2014/main" id="{B249498F-7149-244C-8470-03A296610C6B}"/>
              </a:ext>
            </a:extLst>
          </p:cNvPr>
          <p:cNvSpPr/>
          <p:nvPr/>
        </p:nvSpPr>
        <p:spPr bwMode="auto">
          <a:xfrm>
            <a:off x="442913" y="2276475"/>
            <a:ext cx="949007" cy="4068763"/>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pic>
        <p:nvPicPr>
          <p:cNvPr id="29" name="Grafik 28" descr="Nachhaltigkeit mit einfarbiger Füllung">
            <a:extLst>
              <a:ext uri="{FF2B5EF4-FFF2-40B4-BE49-F238E27FC236}">
                <a16:creationId xmlns:a16="http://schemas.microsoft.com/office/drawing/2014/main" id="{E77DCF31-61F8-3340-8922-85891984F31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486875" y="3822494"/>
            <a:ext cx="861083" cy="940213"/>
          </a:xfrm>
          <a:prstGeom prst="rect">
            <a:avLst/>
          </a:prstGeom>
        </p:spPr>
      </p:pic>
      <p:sp>
        <p:nvSpPr>
          <p:cNvPr id="21" name="Rechteck 20">
            <a:extLst>
              <a:ext uri="{FF2B5EF4-FFF2-40B4-BE49-F238E27FC236}">
                <a16:creationId xmlns:a16="http://schemas.microsoft.com/office/drawing/2014/main" id="{0FB2856B-1E66-1248-8750-189A4CFA5C0E}"/>
              </a:ext>
            </a:extLst>
          </p:cNvPr>
          <p:cNvSpPr/>
          <p:nvPr/>
        </p:nvSpPr>
        <p:spPr bwMode="auto">
          <a:xfrm>
            <a:off x="1653435" y="4369321"/>
            <a:ext cx="3596879"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b="1" dirty="0">
                <a:solidFill>
                  <a:schemeClr val="bg1"/>
                </a:solidFill>
              </a:rPr>
              <a:t>Supplier development</a:t>
            </a:r>
          </a:p>
        </p:txBody>
      </p:sp>
      <p:sp>
        <p:nvSpPr>
          <p:cNvPr id="22" name="Rechteck 21">
            <a:extLst>
              <a:ext uri="{FF2B5EF4-FFF2-40B4-BE49-F238E27FC236}">
                <a16:creationId xmlns:a16="http://schemas.microsoft.com/office/drawing/2014/main" id="{951F5CBA-0D59-D64B-A616-28B46870C1BE}"/>
              </a:ext>
            </a:extLst>
          </p:cNvPr>
          <p:cNvSpPr/>
          <p:nvPr/>
        </p:nvSpPr>
        <p:spPr bwMode="auto">
          <a:xfrm>
            <a:off x="1653435" y="4693805"/>
            <a:ext cx="3596879" cy="1656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2563" indent="-182563" algn="l">
              <a:spcBef>
                <a:spcPts val="300"/>
              </a:spcBef>
              <a:spcAft>
                <a:spcPts val="0"/>
              </a:spcAft>
              <a:buFont typeface="Arial" panose="020B0604020202020204" pitchFamily="34" charset="0"/>
              <a:buChar char="•"/>
            </a:pPr>
            <a:r>
              <a:rPr lang="en-GB" sz="1100" dirty="0"/>
              <a:t>Accounting for sustainability aspects in </a:t>
            </a:r>
            <a:r>
              <a:rPr lang="en-GB" sz="1100" b="1" dirty="0"/>
              <a:t>supplier development measures</a:t>
            </a:r>
          </a:p>
          <a:p>
            <a:pPr marL="182563" indent="-182563" algn="l">
              <a:spcBef>
                <a:spcPts val="300"/>
              </a:spcBef>
              <a:spcAft>
                <a:spcPts val="0"/>
              </a:spcAft>
              <a:buFont typeface="Arial" panose="020B0604020202020204" pitchFamily="34" charset="0"/>
              <a:buChar char="•"/>
            </a:pPr>
            <a:r>
              <a:rPr lang="en-GB" sz="1100" dirty="0"/>
              <a:t>Providing </a:t>
            </a:r>
            <a:r>
              <a:rPr lang="en-GB" sz="1100" b="1" dirty="0"/>
              <a:t>supplier training</a:t>
            </a:r>
            <a:r>
              <a:rPr lang="en-GB" sz="1100" dirty="0"/>
              <a:t> on the topic of sustainability</a:t>
            </a:r>
          </a:p>
          <a:p>
            <a:pPr marL="182563" indent="-182563" algn="l">
              <a:spcBef>
                <a:spcPts val="300"/>
              </a:spcBef>
              <a:spcAft>
                <a:spcPts val="0"/>
              </a:spcAft>
              <a:buFont typeface="Arial" panose="020B0604020202020204" pitchFamily="34" charset="0"/>
              <a:buChar char="•"/>
            </a:pPr>
            <a:r>
              <a:rPr lang="en-GB" sz="1100" dirty="0"/>
              <a:t>Establishing </a:t>
            </a:r>
            <a:r>
              <a:rPr lang="en-GB" sz="1100" b="1" dirty="0"/>
              <a:t>(co-)innovation processes</a:t>
            </a:r>
            <a:r>
              <a:rPr lang="en-GB" sz="1100" dirty="0"/>
              <a:t> to establish sustainable solutions</a:t>
            </a:r>
          </a:p>
        </p:txBody>
      </p:sp>
      <p:sp>
        <p:nvSpPr>
          <p:cNvPr id="23" name="Rechteck 22">
            <a:extLst>
              <a:ext uri="{FF2B5EF4-FFF2-40B4-BE49-F238E27FC236}">
                <a16:creationId xmlns:a16="http://schemas.microsoft.com/office/drawing/2014/main" id="{9E5A020D-C1D3-2845-A486-8FA67CD4E13D}"/>
              </a:ext>
            </a:extLst>
          </p:cNvPr>
          <p:cNvSpPr/>
          <p:nvPr/>
        </p:nvSpPr>
        <p:spPr bwMode="auto">
          <a:xfrm>
            <a:off x="5639656" y="4369321"/>
            <a:ext cx="3596879"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b="1" dirty="0">
                <a:solidFill>
                  <a:schemeClr val="bg1"/>
                </a:solidFill>
              </a:rPr>
              <a:t>Supplier risk management</a:t>
            </a:r>
          </a:p>
        </p:txBody>
      </p:sp>
      <p:sp>
        <p:nvSpPr>
          <p:cNvPr id="24" name="Rechteck 23">
            <a:extLst>
              <a:ext uri="{FF2B5EF4-FFF2-40B4-BE49-F238E27FC236}">
                <a16:creationId xmlns:a16="http://schemas.microsoft.com/office/drawing/2014/main" id="{597364D2-7982-0D47-AF4E-CAB39D74472B}"/>
              </a:ext>
            </a:extLst>
          </p:cNvPr>
          <p:cNvSpPr/>
          <p:nvPr/>
        </p:nvSpPr>
        <p:spPr bwMode="auto">
          <a:xfrm>
            <a:off x="5639656" y="4693805"/>
            <a:ext cx="3596879" cy="1656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2563" indent="-182563" algn="l">
              <a:spcBef>
                <a:spcPts val="300"/>
              </a:spcBef>
              <a:spcAft>
                <a:spcPts val="0"/>
              </a:spcAft>
              <a:buFont typeface="Arial" panose="020B0604020202020204" pitchFamily="34" charset="0"/>
              <a:buChar char="•"/>
            </a:pPr>
            <a:r>
              <a:rPr lang="en-GB" sz="1100" dirty="0"/>
              <a:t>Creating </a:t>
            </a:r>
            <a:r>
              <a:rPr lang="en-GB" sz="1100" b="1" dirty="0"/>
              <a:t>transparency</a:t>
            </a:r>
            <a:r>
              <a:rPr lang="en-GB" sz="1100" dirty="0"/>
              <a:t> and </a:t>
            </a:r>
            <a:r>
              <a:rPr lang="en-GB" sz="1100" b="1" dirty="0"/>
              <a:t>traceability</a:t>
            </a:r>
            <a:r>
              <a:rPr lang="en-GB" sz="1100" dirty="0"/>
              <a:t> along the value chain</a:t>
            </a:r>
          </a:p>
          <a:p>
            <a:pPr marL="182563" indent="-182563" algn="l">
              <a:spcBef>
                <a:spcPts val="300"/>
              </a:spcBef>
              <a:spcAft>
                <a:spcPts val="0"/>
              </a:spcAft>
              <a:buFont typeface="Arial" panose="020B0604020202020204" pitchFamily="34" charset="0"/>
              <a:buChar char="•"/>
            </a:pPr>
            <a:r>
              <a:rPr lang="en-GB" sz="1100" dirty="0"/>
              <a:t>Conducting </a:t>
            </a:r>
            <a:r>
              <a:rPr lang="en-GB" sz="1100" b="1" dirty="0"/>
              <a:t>risk analyses</a:t>
            </a:r>
            <a:r>
              <a:rPr lang="en-GB" sz="1100" dirty="0"/>
              <a:t> and </a:t>
            </a:r>
            <a:r>
              <a:rPr lang="en-GB" sz="1100" b="1" dirty="0"/>
              <a:t>risk monitoring</a:t>
            </a:r>
            <a:r>
              <a:rPr lang="en-GB" sz="1100" dirty="0"/>
              <a:t> to identify sustainability risks</a:t>
            </a:r>
          </a:p>
          <a:p>
            <a:pPr marL="182563" indent="-182563" algn="l">
              <a:spcBef>
                <a:spcPts val="300"/>
              </a:spcBef>
              <a:spcAft>
                <a:spcPts val="0"/>
              </a:spcAft>
              <a:buFont typeface="Arial" panose="020B0604020202020204" pitchFamily="34" charset="0"/>
              <a:buChar char="•"/>
            </a:pPr>
            <a:r>
              <a:rPr lang="en-GB" sz="1100" dirty="0"/>
              <a:t>Incorporating </a:t>
            </a:r>
            <a:r>
              <a:rPr lang="en-GB" sz="1100" b="1" dirty="0"/>
              <a:t>business due diligence obligations</a:t>
            </a:r>
            <a:r>
              <a:rPr lang="en-GB" sz="1100" dirty="0"/>
              <a:t> (e.g. LkSG</a:t>
            </a:r>
            <a:r>
              <a:rPr lang="en-GB" sz="1100" baseline="30000" dirty="0"/>
              <a:t>2)</a:t>
            </a:r>
            <a:r>
              <a:rPr lang="en-GB" sz="1100" dirty="0"/>
              <a:t>)</a:t>
            </a:r>
          </a:p>
        </p:txBody>
      </p:sp>
      <p:sp>
        <p:nvSpPr>
          <p:cNvPr id="25" name="Rechteck 24">
            <a:extLst>
              <a:ext uri="{FF2B5EF4-FFF2-40B4-BE49-F238E27FC236}">
                <a16:creationId xmlns:a16="http://schemas.microsoft.com/office/drawing/2014/main" id="{D8DBF495-7556-0447-92B0-9F4A1C9F4979}"/>
              </a:ext>
            </a:extLst>
          </p:cNvPr>
          <p:cNvSpPr/>
          <p:nvPr/>
        </p:nvSpPr>
        <p:spPr bwMode="auto">
          <a:xfrm>
            <a:off x="1653435" y="2276475"/>
            <a:ext cx="3596879"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b="1" dirty="0">
                <a:solidFill>
                  <a:schemeClr val="bg1"/>
                </a:solidFill>
              </a:rPr>
              <a:t>Supplier selection</a:t>
            </a:r>
          </a:p>
        </p:txBody>
      </p:sp>
      <p:sp>
        <p:nvSpPr>
          <p:cNvPr id="26" name="Rechteck 25">
            <a:extLst>
              <a:ext uri="{FF2B5EF4-FFF2-40B4-BE49-F238E27FC236}">
                <a16:creationId xmlns:a16="http://schemas.microsoft.com/office/drawing/2014/main" id="{A2672E95-1FB6-FA40-9A79-CC54703574CD}"/>
              </a:ext>
            </a:extLst>
          </p:cNvPr>
          <p:cNvSpPr/>
          <p:nvPr/>
        </p:nvSpPr>
        <p:spPr bwMode="auto">
          <a:xfrm>
            <a:off x="1653435" y="2600960"/>
            <a:ext cx="3596879" cy="1656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2563" indent="-182563" algn="l">
              <a:spcBef>
                <a:spcPts val="300"/>
              </a:spcBef>
              <a:spcAft>
                <a:spcPts val="0"/>
              </a:spcAft>
              <a:buFont typeface="Arial" panose="020B0604020202020204" pitchFamily="34" charset="0"/>
              <a:buChar char="•"/>
            </a:pPr>
            <a:r>
              <a:rPr lang="en-GB" sz="1100" dirty="0"/>
              <a:t>Creating a Supplier </a:t>
            </a:r>
            <a:r>
              <a:rPr lang="en-GB" sz="1100" b="1" dirty="0"/>
              <a:t>Code of Conduct</a:t>
            </a:r>
            <a:r>
              <a:rPr lang="en-GB" sz="1100" baseline="30000" dirty="0"/>
              <a:t>1)</a:t>
            </a:r>
            <a:r>
              <a:rPr lang="en-GB" sz="1100" dirty="0"/>
              <a:t> and incorporating it into contractual agreements</a:t>
            </a:r>
          </a:p>
          <a:p>
            <a:pPr marL="182563" indent="-182563" algn="l">
              <a:spcBef>
                <a:spcPts val="300"/>
              </a:spcBef>
              <a:spcAft>
                <a:spcPts val="0"/>
              </a:spcAft>
              <a:buFont typeface="Arial" panose="020B0604020202020204" pitchFamily="34" charset="0"/>
              <a:buChar char="•"/>
            </a:pPr>
            <a:r>
              <a:rPr lang="en-GB" sz="1100" dirty="0"/>
              <a:t>Applying </a:t>
            </a:r>
            <a:r>
              <a:rPr lang="en-GB" sz="1100" b="1" dirty="0"/>
              <a:t>sustainability criteria</a:t>
            </a:r>
            <a:r>
              <a:rPr lang="en-GB" sz="1100" dirty="0"/>
              <a:t> when selecting suppliers (e.g. supplier self-assessment)</a:t>
            </a:r>
          </a:p>
          <a:p>
            <a:pPr marL="182563" indent="-182563" algn="l">
              <a:spcBef>
                <a:spcPts val="300"/>
              </a:spcBef>
              <a:spcAft>
                <a:spcPts val="0"/>
              </a:spcAft>
              <a:buFont typeface="Arial" panose="020B0604020202020204" pitchFamily="34" charset="0"/>
              <a:buChar char="•"/>
            </a:pPr>
            <a:r>
              <a:rPr lang="en-GB" sz="1100" dirty="0"/>
              <a:t>Accounting for sustainability aspects when making award decisions</a:t>
            </a:r>
          </a:p>
        </p:txBody>
      </p:sp>
      <p:sp>
        <p:nvSpPr>
          <p:cNvPr id="27" name="Rechteck 26">
            <a:extLst>
              <a:ext uri="{FF2B5EF4-FFF2-40B4-BE49-F238E27FC236}">
                <a16:creationId xmlns:a16="http://schemas.microsoft.com/office/drawing/2014/main" id="{9A08B826-9EED-6147-8654-49FBDD0CB063}"/>
              </a:ext>
            </a:extLst>
          </p:cNvPr>
          <p:cNvSpPr/>
          <p:nvPr/>
        </p:nvSpPr>
        <p:spPr bwMode="auto">
          <a:xfrm>
            <a:off x="5639656" y="2276475"/>
            <a:ext cx="3596879"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b="1" dirty="0">
                <a:solidFill>
                  <a:schemeClr val="bg1"/>
                </a:solidFill>
              </a:rPr>
              <a:t>Supplier evaluation</a:t>
            </a:r>
          </a:p>
        </p:txBody>
      </p:sp>
      <p:sp>
        <p:nvSpPr>
          <p:cNvPr id="30" name="Rechteck 29">
            <a:extLst>
              <a:ext uri="{FF2B5EF4-FFF2-40B4-BE49-F238E27FC236}">
                <a16:creationId xmlns:a16="http://schemas.microsoft.com/office/drawing/2014/main" id="{22A90587-068E-B945-A03A-66557B2E1050}"/>
              </a:ext>
            </a:extLst>
          </p:cNvPr>
          <p:cNvSpPr/>
          <p:nvPr/>
        </p:nvSpPr>
        <p:spPr bwMode="auto">
          <a:xfrm>
            <a:off x="5639656" y="2600960"/>
            <a:ext cx="3596879" cy="1656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2563" indent="-182563" algn="l">
              <a:spcBef>
                <a:spcPts val="300"/>
              </a:spcBef>
              <a:spcAft>
                <a:spcPts val="0"/>
              </a:spcAft>
              <a:buFont typeface="Arial" panose="020B0604020202020204" pitchFamily="34" charset="0"/>
              <a:buChar char="•"/>
            </a:pPr>
            <a:r>
              <a:rPr lang="en-GB" sz="1100" dirty="0"/>
              <a:t>Integrating </a:t>
            </a:r>
            <a:r>
              <a:rPr lang="en-GB" sz="1100" b="1" dirty="0"/>
              <a:t>sustainability criteria</a:t>
            </a:r>
            <a:r>
              <a:rPr lang="en-GB" sz="1100" dirty="0"/>
              <a:t> in supplier evaluations</a:t>
            </a:r>
          </a:p>
          <a:p>
            <a:pPr marL="182563" indent="-182563" algn="l">
              <a:spcBef>
                <a:spcPts val="300"/>
              </a:spcBef>
              <a:spcAft>
                <a:spcPts val="0"/>
              </a:spcAft>
              <a:buFont typeface="Arial" panose="020B0604020202020204" pitchFamily="34" charset="0"/>
              <a:buChar char="•"/>
            </a:pPr>
            <a:r>
              <a:rPr lang="en-GB" sz="1100" dirty="0"/>
              <a:t>Conducting </a:t>
            </a:r>
            <a:r>
              <a:rPr lang="en-GB" sz="1100" b="1" dirty="0"/>
              <a:t>supplier audits</a:t>
            </a:r>
            <a:r>
              <a:rPr lang="en-GB" sz="1100" dirty="0"/>
              <a:t> (incl. social and environmental aspects)</a:t>
            </a:r>
          </a:p>
          <a:p>
            <a:pPr marL="182563" indent="-182563" algn="l">
              <a:spcBef>
                <a:spcPts val="300"/>
              </a:spcBef>
              <a:spcAft>
                <a:spcPts val="0"/>
              </a:spcAft>
              <a:buFont typeface="Arial" panose="020B0604020202020204" pitchFamily="34" charset="0"/>
              <a:buChar char="•"/>
            </a:pPr>
            <a:r>
              <a:rPr lang="en-GB" sz="1100" dirty="0"/>
              <a:t>Defining </a:t>
            </a:r>
            <a:r>
              <a:rPr lang="en-GB" sz="1100" b="1" dirty="0"/>
              <a:t>phase-out criteria</a:t>
            </a:r>
            <a:r>
              <a:rPr lang="en-GB" sz="1100" dirty="0"/>
              <a:t> from a sustainability perspective</a:t>
            </a:r>
          </a:p>
        </p:txBody>
      </p:sp>
      <p:sp>
        <p:nvSpPr>
          <p:cNvPr id="32" name="Datumsplatzhalter 5">
            <a:extLst>
              <a:ext uri="{FF2B5EF4-FFF2-40B4-BE49-F238E27FC236}">
                <a16:creationId xmlns:a16="http://schemas.microsoft.com/office/drawing/2014/main" id="{62B480A6-8A6F-8342-A59D-935E0BD96152}"/>
              </a:ext>
            </a:extLst>
          </p:cNvPr>
          <p:cNvSpPr>
            <a:spLocks noGrp="1"/>
          </p:cNvSpPr>
          <p:nvPr>
            <p:ph type="dt" sz="half" idx="12"/>
          </p:nvPr>
        </p:nvSpPr>
        <p:spPr>
          <a:xfrm>
            <a:off x="431801" y="223838"/>
            <a:ext cx="8118433"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2314697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Sustainability in the procurement process – sustainable supplier management (2/2)</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26</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692497"/>
          </a:xfrm>
          <a:prstGeom prst="rect">
            <a:avLst/>
          </a:prstGeom>
          <a:noFill/>
        </p:spPr>
        <p:txBody>
          <a:bodyPr wrap="square" rtlCol="0">
            <a:spAutoFit/>
          </a:bodyPr>
          <a:lstStyle/>
          <a:p>
            <a:pPr algn="l"/>
            <a:r>
              <a:rPr lang="en-GB" sz="1300" dirty="0">
                <a:solidFill>
                  <a:srgbClr val="3B687F"/>
                </a:solidFill>
              </a:rPr>
              <a:t>Tools offered by the by the Information Centre for the Environment and Economy, part of the Bavarian Environment Agency, provide buyers with useful guides and instruments to establish sustainability in supplier and supply chain management.</a:t>
            </a:r>
          </a:p>
        </p:txBody>
      </p:sp>
      <p:sp>
        <p:nvSpPr>
          <p:cNvPr id="62" name="Rechteck 61">
            <a:extLst>
              <a:ext uri="{FF2B5EF4-FFF2-40B4-BE49-F238E27FC236}">
                <a16:creationId xmlns:a16="http://schemas.microsoft.com/office/drawing/2014/main" id="{6211702F-A87E-454E-B96F-4F4727E6A15A}"/>
              </a:ext>
            </a:extLst>
          </p:cNvPr>
          <p:cNvSpPr/>
          <p:nvPr/>
        </p:nvSpPr>
        <p:spPr bwMode="auto">
          <a:xfrm>
            <a:off x="442913" y="2276475"/>
            <a:ext cx="1745810" cy="4068763"/>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pic>
        <p:nvPicPr>
          <p:cNvPr id="60" name="Picture 26" descr="wappen_xl_sw">
            <a:extLst>
              <a:ext uri="{FF2B5EF4-FFF2-40B4-BE49-F238E27FC236}">
                <a16:creationId xmlns:a16="http://schemas.microsoft.com/office/drawing/2014/main" id="{53F66165-05AC-8143-A11C-1B4BB2FF73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724" y="3413298"/>
            <a:ext cx="833807" cy="483113"/>
          </a:xfrm>
          <a:prstGeom prst="rect">
            <a:avLst/>
          </a:prstGeom>
          <a:noFill/>
          <a:extLst>
            <a:ext uri="{909E8E84-426E-40DD-AFC4-6F175D3DCCD1}">
              <a14:hiddenFill xmlns:a14="http://schemas.microsoft.com/office/drawing/2010/main">
                <a:solidFill>
                  <a:srgbClr val="FFFFFF"/>
                </a:solidFill>
              </a14:hiddenFill>
            </a:ext>
          </a:extLst>
        </p:spPr>
      </p:pic>
      <p:sp>
        <p:nvSpPr>
          <p:cNvPr id="61" name="Text Box 27">
            <a:extLst>
              <a:ext uri="{FF2B5EF4-FFF2-40B4-BE49-F238E27FC236}">
                <a16:creationId xmlns:a16="http://schemas.microsoft.com/office/drawing/2014/main" id="{C4E38DAF-8A61-EE4D-8A29-098778B1858A}"/>
              </a:ext>
            </a:extLst>
          </p:cNvPr>
          <p:cNvSpPr txBox="1">
            <a:spLocks noChangeArrowheads="1"/>
          </p:cNvSpPr>
          <p:nvPr/>
        </p:nvSpPr>
        <p:spPr bwMode="auto">
          <a:xfrm>
            <a:off x="462791" y="3990769"/>
            <a:ext cx="1512740" cy="6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nSpc>
                <a:spcPct val="85000"/>
              </a:lnSpc>
            </a:pPr>
            <a:r>
              <a:rPr lang="en-GB" sz="1600" dirty="0">
                <a:solidFill>
                  <a:schemeClr val="bg1"/>
                </a:solidFill>
              </a:rPr>
              <a:t>Bavarian Environment</a:t>
            </a:r>
          </a:p>
          <a:p>
            <a:pPr>
              <a:lnSpc>
                <a:spcPct val="90000"/>
              </a:lnSpc>
            </a:pPr>
            <a:r>
              <a:rPr lang="en-GB" sz="1600" dirty="0">
                <a:solidFill>
                  <a:schemeClr val="bg1"/>
                </a:solidFill>
              </a:rPr>
              <a:t>Agency</a:t>
            </a:r>
          </a:p>
        </p:txBody>
      </p:sp>
      <p:sp>
        <p:nvSpPr>
          <p:cNvPr id="67" name="Rechteck 66">
            <a:extLst>
              <a:ext uri="{FF2B5EF4-FFF2-40B4-BE49-F238E27FC236}">
                <a16:creationId xmlns:a16="http://schemas.microsoft.com/office/drawing/2014/main" id="{168DEB6C-C40E-5B4B-A3D2-ED3FE5E34B1D}"/>
              </a:ext>
            </a:extLst>
          </p:cNvPr>
          <p:cNvSpPr/>
          <p:nvPr/>
        </p:nvSpPr>
        <p:spPr bwMode="auto">
          <a:xfrm>
            <a:off x="2365746" y="2276475"/>
            <a:ext cx="7259267" cy="4068763"/>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4500000" bIns="45720" numCol="1" rtlCol="0" anchor="ctr" anchorCtr="0" compatLnSpc="1">
            <a:prstTxWarp prst="textNoShape">
              <a:avLst/>
            </a:prstTxWarp>
          </a:bodyPr>
          <a:lstStyle/>
          <a:p>
            <a:pPr algn="l">
              <a:spcBef>
                <a:spcPts val="1200"/>
              </a:spcBef>
              <a:spcAft>
                <a:spcPts val="1200"/>
              </a:spcAft>
            </a:pPr>
            <a:endParaRPr lang="de-DE" sz="2200">
              <a:solidFill>
                <a:srgbClr val="3B687F"/>
              </a:solidFill>
            </a:endParaRPr>
          </a:p>
        </p:txBody>
      </p:sp>
      <p:sp>
        <p:nvSpPr>
          <p:cNvPr id="72" name="Textfeld 71">
            <a:extLst>
              <a:ext uri="{FF2B5EF4-FFF2-40B4-BE49-F238E27FC236}">
                <a16:creationId xmlns:a16="http://schemas.microsoft.com/office/drawing/2014/main" id="{AB864B78-4987-9A4B-B6AA-5CD9EAB06071}"/>
              </a:ext>
            </a:extLst>
          </p:cNvPr>
          <p:cNvSpPr txBox="1"/>
          <p:nvPr/>
        </p:nvSpPr>
        <p:spPr>
          <a:xfrm>
            <a:off x="2605131" y="2467251"/>
            <a:ext cx="1915193" cy="461665"/>
          </a:xfrm>
          <a:prstGeom prst="rect">
            <a:avLst/>
          </a:prstGeom>
          <a:noFill/>
        </p:spPr>
        <p:txBody>
          <a:bodyPr wrap="square" rtlCol="0">
            <a:spAutoFit/>
          </a:bodyPr>
          <a:lstStyle/>
          <a:p>
            <a:pPr algn="ctr"/>
            <a:r>
              <a:rPr lang="en-GB" sz="1200" b="1" dirty="0">
                <a:solidFill>
                  <a:srgbClr val="3B687F"/>
                </a:solidFill>
              </a:rPr>
              <a:t>Suggested measures for supply chains</a:t>
            </a:r>
          </a:p>
        </p:txBody>
      </p:sp>
      <p:pic>
        <p:nvPicPr>
          <p:cNvPr id="7" name="Grafik 6" descr="Ein Bild, das Text enthält.&#10;&#10;Automatisch generierte Beschreibung">
            <a:extLst>
              <a:ext uri="{FF2B5EF4-FFF2-40B4-BE49-F238E27FC236}">
                <a16:creationId xmlns:a16="http://schemas.microsoft.com/office/drawing/2014/main" id="{2602A58F-D44B-7640-A819-3293D9F5A2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8730" y="3261852"/>
            <a:ext cx="2027994" cy="2895943"/>
          </a:xfrm>
          <a:prstGeom prst="rect">
            <a:avLst/>
          </a:prstGeom>
          <a:ln>
            <a:solidFill>
              <a:schemeClr val="bg1">
                <a:lumMod val="75000"/>
              </a:schemeClr>
            </a:solidFill>
          </a:ln>
        </p:spPr>
      </p:pic>
      <p:sp>
        <p:nvSpPr>
          <p:cNvPr id="73" name="Textfeld 72">
            <a:extLst>
              <a:ext uri="{FF2B5EF4-FFF2-40B4-BE49-F238E27FC236}">
                <a16:creationId xmlns:a16="http://schemas.microsoft.com/office/drawing/2014/main" id="{B320DEF4-3F58-C94B-BD4F-9712989C2514}"/>
              </a:ext>
            </a:extLst>
          </p:cNvPr>
          <p:cNvSpPr txBox="1"/>
          <p:nvPr/>
        </p:nvSpPr>
        <p:spPr>
          <a:xfrm>
            <a:off x="5017197" y="2467251"/>
            <a:ext cx="1915193" cy="461665"/>
          </a:xfrm>
          <a:prstGeom prst="rect">
            <a:avLst/>
          </a:prstGeom>
          <a:noFill/>
        </p:spPr>
        <p:txBody>
          <a:bodyPr wrap="square" rtlCol="0">
            <a:spAutoFit/>
          </a:bodyPr>
          <a:lstStyle/>
          <a:p>
            <a:pPr algn="ctr"/>
            <a:r>
              <a:rPr lang="en-GB" sz="1200" b="1" dirty="0">
                <a:solidFill>
                  <a:srgbClr val="3B687F"/>
                </a:solidFill>
              </a:rPr>
              <a:t>Supplier Code of Conduct</a:t>
            </a:r>
          </a:p>
        </p:txBody>
      </p:sp>
      <p:pic>
        <p:nvPicPr>
          <p:cNvPr id="11" name="Grafik 10" descr="Ein Bild, das Text enthält.&#10;&#10;Automatisch generierte Beschreibung">
            <a:extLst>
              <a:ext uri="{FF2B5EF4-FFF2-40B4-BE49-F238E27FC236}">
                <a16:creationId xmlns:a16="http://schemas.microsoft.com/office/drawing/2014/main" id="{05D450EB-2EF7-CC4F-9B8F-2D85B0BE94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9593" y="3261852"/>
            <a:ext cx="2030400" cy="2899378"/>
          </a:xfrm>
          <a:prstGeom prst="rect">
            <a:avLst/>
          </a:prstGeom>
          <a:ln>
            <a:solidFill>
              <a:schemeClr val="bg1">
                <a:lumMod val="75000"/>
              </a:schemeClr>
            </a:solidFill>
          </a:ln>
        </p:spPr>
      </p:pic>
      <p:sp>
        <p:nvSpPr>
          <p:cNvPr id="75" name="Textfeld 74">
            <a:extLst>
              <a:ext uri="{FF2B5EF4-FFF2-40B4-BE49-F238E27FC236}">
                <a16:creationId xmlns:a16="http://schemas.microsoft.com/office/drawing/2014/main" id="{E190D624-5EA3-6446-8249-94175EA5A8F6}"/>
              </a:ext>
            </a:extLst>
          </p:cNvPr>
          <p:cNvSpPr txBox="1"/>
          <p:nvPr/>
        </p:nvSpPr>
        <p:spPr>
          <a:xfrm>
            <a:off x="7429982" y="2467251"/>
            <a:ext cx="1915193" cy="461665"/>
          </a:xfrm>
          <a:prstGeom prst="rect">
            <a:avLst/>
          </a:prstGeom>
          <a:noFill/>
        </p:spPr>
        <p:txBody>
          <a:bodyPr wrap="square" rtlCol="0">
            <a:spAutoFit/>
          </a:bodyPr>
          <a:lstStyle/>
          <a:p>
            <a:pPr algn="ctr"/>
            <a:r>
              <a:rPr lang="en-GB" sz="1200" b="1" dirty="0">
                <a:solidFill>
                  <a:srgbClr val="3B687F"/>
                </a:solidFill>
              </a:rPr>
              <a:t>Supplier evaluation sustainability criteria</a:t>
            </a:r>
          </a:p>
        </p:txBody>
      </p:sp>
      <p:pic>
        <p:nvPicPr>
          <p:cNvPr id="13" name="Grafik 12" descr="Ein Bild, das Text enthält.&#10;&#10;Automatisch generierte Beschreibung">
            <a:extLst>
              <a:ext uri="{FF2B5EF4-FFF2-40B4-BE49-F238E27FC236}">
                <a16:creationId xmlns:a16="http://schemas.microsoft.com/office/drawing/2014/main" id="{23DD3603-1C67-5546-8DD5-2C4F863BFF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2861" y="3256908"/>
            <a:ext cx="2029435" cy="2898000"/>
          </a:xfrm>
          <a:prstGeom prst="rect">
            <a:avLst/>
          </a:prstGeom>
          <a:ln>
            <a:solidFill>
              <a:schemeClr val="bg1">
                <a:lumMod val="75000"/>
              </a:schemeClr>
            </a:solidFill>
          </a:ln>
        </p:spPr>
      </p:pic>
      <p:sp>
        <p:nvSpPr>
          <p:cNvPr id="23" name="Datumsplatzhalter 5">
            <a:extLst>
              <a:ext uri="{FF2B5EF4-FFF2-40B4-BE49-F238E27FC236}">
                <a16:creationId xmlns:a16="http://schemas.microsoft.com/office/drawing/2014/main" id="{1B7F7199-7311-164F-A84E-6739FB9DCBC7}"/>
              </a:ext>
            </a:extLst>
          </p:cNvPr>
          <p:cNvSpPr>
            <a:spLocks noGrp="1"/>
          </p:cNvSpPr>
          <p:nvPr>
            <p:ph type="dt" sz="half" idx="12"/>
          </p:nvPr>
        </p:nvSpPr>
        <p:spPr>
          <a:xfrm>
            <a:off x="431801" y="223838"/>
            <a:ext cx="8118433"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4126542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Sustainability in the procurement process – sharing experiences in supplier management</a:t>
            </a:r>
          </a:p>
        </p:txBody>
      </p:sp>
      <p:sp>
        <p:nvSpPr>
          <p:cNvPr id="11" name="Rechteck 10">
            <a:extLst>
              <a:ext uri="{FF2B5EF4-FFF2-40B4-BE49-F238E27FC236}">
                <a16:creationId xmlns:a16="http://schemas.microsoft.com/office/drawing/2014/main" id="{E05F5E0A-A424-4A40-8DDD-BDB868C038CE}"/>
              </a:ext>
            </a:extLst>
          </p:cNvPr>
          <p:cNvSpPr/>
          <p:nvPr/>
        </p:nvSpPr>
        <p:spPr bwMode="auto">
          <a:xfrm>
            <a:off x="442913" y="1628775"/>
            <a:ext cx="1745810" cy="4716463"/>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pic>
        <p:nvPicPr>
          <p:cNvPr id="19" name="Grafik 18" descr="Fragezeichen mit einfarbiger Füllung">
            <a:extLst>
              <a:ext uri="{FF2B5EF4-FFF2-40B4-BE49-F238E27FC236}">
                <a16:creationId xmlns:a16="http://schemas.microsoft.com/office/drawing/2014/main" id="{8475B697-7190-774F-A03B-FF99B59A19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21017" y="2985725"/>
            <a:ext cx="2002563" cy="2002563"/>
          </a:xfrm>
          <a:prstGeom prst="rect">
            <a:avLst/>
          </a:prstGeom>
        </p:spPr>
      </p:pic>
      <p:sp>
        <p:nvSpPr>
          <p:cNvPr id="13" name="Fußzeilenplatzhalter 3">
            <a:extLst>
              <a:ext uri="{FF2B5EF4-FFF2-40B4-BE49-F238E27FC236}">
                <a16:creationId xmlns:a16="http://schemas.microsoft.com/office/drawing/2014/main" id="{E0F3EA93-62B0-F346-B6E1-28B838416596}"/>
              </a:ext>
            </a:extLst>
          </p:cNvPr>
          <p:cNvSpPr txBox="1">
            <a:spLocks/>
          </p:cNvSpPr>
          <p:nvPr/>
        </p:nvSpPr>
        <p:spPr bwMode="auto">
          <a:xfrm>
            <a:off x="431801" y="6477000"/>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en-GB" dirty="0"/>
              <a:t>Source: Internal diagram according to EcoVadis/NYU (2019)  </a:t>
            </a:r>
          </a:p>
        </p:txBody>
      </p:sp>
      <p:sp>
        <p:nvSpPr>
          <p:cNvPr id="14" name="Rechteck 13">
            <a:extLst>
              <a:ext uri="{FF2B5EF4-FFF2-40B4-BE49-F238E27FC236}">
                <a16:creationId xmlns:a16="http://schemas.microsoft.com/office/drawing/2014/main" id="{C1AFEDC0-D3F6-EF4B-86FA-AB1B755D6E9C}"/>
              </a:ext>
            </a:extLst>
          </p:cNvPr>
          <p:cNvSpPr/>
          <p:nvPr/>
        </p:nvSpPr>
        <p:spPr bwMode="auto">
          <a:xfrm>
            <a:off x="2365746" y="1628775"/>
            <a:ext cx="9491291" cy="4716463"/>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4500000" bIns="45720" numCol="1" rtlCol="0" anchor="ctr" anchorCtr="0" compatLnSpc="1">
            <a:prstTxWarp prst="textNoShape">
              <a:avLst/>
            </a:prstTxWarp>
          </a:bodyPr>
          <a:lstStyle/>
          <a:p>
            <a:pPr marL="514350" indent="-514350" algn="l">
              <a:spcBef>
                <a:spcPts val="1200"/>
              </a:spcBef>
              <a:spcAft>
                <a:spcPts val="1200"/>
              </a:spcAft>
              <a:buFont typeface="+mj-lt"/>
              <a:buAutoNum type="arabicPeriod"/>
            </a:pPr>
            <a:r>
              <a:rPr lang="en-GB" sz="2200" dirty="0">
                <a:solidFill>
                  <a:srgbClr val="3B687F"/>
                </a:solidFill>
              </a:rPr>
              <a:t>Have you already integrated sustainability aspects in supplier management?</a:t>
            </a:r>
          </a:p>
          <a:p>
            <a:pPr marL="514350" indent="-514350" algn="l">
              <a:spcBef>
                <a:spcPts val="1200"/>
              </a:spcBef>
              <a:spcAft>
                <a:spcPts val="1200"/>
              </a:spcAft>
              <a:buFont typeface="+mj-lt"/>
              <a:buAutoNum type="arabicPeriod"/>
            </a:pPr>
            <a:r>
              <a:rPr lang="en-GB" sz="2200" dirty="0">
                <a:solidFill>
                  <a:srgbClr val="3B687F"/>
                </a:solidFill>
              </a:rPr>
              <a:t>Which methods &amp; tools did you use?</a:t>
            </a:r>
          </a:p>
        </p:txBody>
      </p:sp>
      <p:sp>
        <p:nvSpPr>
          <p:cNvPr id="15" name="Textfeld 14">
            <a:extLst>
              <a:ext uri="{FF2B5EF4-FFF2-40B4-BE49-F238E27FC236}">
                <a16:creationId xmlns:a16="http://schemas.microsoft.com/office/drawing/2014/main" id="{BDBE5AC3-2EDC-F048-9BE6-634C532C9355}"/>
              </a:ext>
            </a:extLst>
          </p:cNvPr>
          <p:cNvSpPr txBox="1"/>
          <p:nvPr/>
        </p:nvSpPr>
        <p:spPr>
          <a:xfrm>
            <a:off x="7657031" y="1853460"/>
            <a:ext cx="4092056" cy="461665"/>
          </a:xfrm>
          <a:prstGeom prst="rect">
            <a:avLst/>
          </a:prstGeom>
          <a:noFill/>
        </p:spPr>
        <p:txBody>
          <a:bodyPr wrap="square" rtlCol="0">
            <a:spAutoFit/>
          </a:bodyPr>
          <a:lstStyle/>
          <a:p>
            <a:pPr algn="ctr"/>
            <a:r>
              <a:rPr lang="en-GB" sz="1200" b="1" dirty="0">
                <a:solidFill>
                  <a:srgbClr val="526E7F"/>
                </a:solidFill>
              </a:rPr>
              <a:t>Using tools for sustainable procurement (2013-2019)*</a:t>
            </a:r>
          </a:p>
        </p:txBody>
      </p:sp>
      <p:sp>
        <p:nvSpPr>
          <p:cNvPr id="17" name="Rechteck 16">
            <a:extLst>
              <a:ext uri="{FF2B5EF4-FFF2-40B4-BE49-F238E27FC236}">
                <a16:creationId xmlns:a16="http://schemas.microsoft.com/office/drawing/2014/main" id="{2B3D56EF-122D-794E-A9E2-DE9F5D5C3731}"/>
              </a:ext>
            </a:extLst>
          </p:cNvPr>
          <p:cNvSpPr/>
          <p:nvPr/>
        </p:nvSpPr>
        <p:spPr>
          <a:xfrm>
            <a:off x="7412019" y="1703415"/>
            <a:ext cx="4337068" cy="4550240"/>
          </a:xfrm>
          <a:prstGeom prst="rect">
            <a:avLst/>
          </a:prstGeom>
          <a:noFill/>
          <a:ln w="12700" cap="flat" cmpd="sng" algn="ctr">
            <a:solidFill>
              <a:srgbClr val="3B687F"/>
            </a:solidFill>
            <a:prstDash val="solid"/>
            <a:miter lim="800000"/>
          </a:ln>
          <a:effectLst/>
        </p:spPr>
        <p:txBody>
          <a:bodyPr rtlCol="0" anchor="ctr"/>
          <a:lstStyle/>
          <a:p>
            <a:pPr marL="0" marR="0" lvl="0" indent="0" algn="ctr" defTabSz="1007887"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a:ln>
                <a:noFill/>
              </a:ln>
              <a:solidFill>
                <a:srgbClr val="FFFFFF"/>
              </a:solidFill>
              <a:effectLst/>
              <a:uLnTx/>
              <a:uFillTx/>
              <a:latin typeface="Arial" panose="020B0604020202020204"/>
              <a:ea typeface="+mn-ea"/>
              <a:cs typeface="+mn-cs"/>
            </a:endParaRPr>
          </a:p>
        </p:txBody>
      </p:sp>
      <p:graphicFrame>
        <p:nvGraphicFramePr>
          <p:cNvPr id="3" name="Diagramm 2">
            <a:extLst>
              <a:ext uri="{FF2B5EF4-FFF2-40B4-BE49-F238E27FC236}">
                <a16:creationId xmlns:a16="http://schemas.microsoft.com/office/drawing/2014/main" id="{D5386C2D-8FBE-5845-A5A0-3FD242ABAAC7}"/>
              </a:ext>
            </a:extLst>
          </p:cNvPr>
          <p:cNvGraphicFramePr/>
          <p:nvPr>
            <p:extLst>
              <p:ext uri="{D42A27DB-BD31-4B8C-83A1-F6EECF244321}">
                <p14:modId xmlns:p14="http://schemas.microsoft.com/office/powerpoint/2010/main" val="3743812127"/>
              </p:ext>
            </p:extLst>
          </p:nvPr>
        </p:nvGraphicFramePr>
        <p:xfrm>
          <a:off x="7511584" y="2315125"/>
          <a:ext cx="4092056" cy="3686449"/>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hteck 11">
            <a:extLst>
              <a:ext uri="{FF2B5EF4-FFF2-40B4-BE49-F238E27FC236}">
                <a16:creationId xmlns:a16="http://schemas.microsoft.com/office/drawing/2014/main" id="{1D2EFB17-FF10-FF48-83EC-DBF5777CA588}"/>
              </a:ext>
            </a:extLst>
          </p:cNvPr>
          <p:cNvSpPr/>
          <p:nvPr/>
        </p:nvSpPr>
        <p:spPr bwMode="auto">
          <a:xfrm>
            <a:off x="7511584" y="2745909"/>
            <a:ext cx="1914074" cy="320365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2000"/>
              </a:spcBef>
            </a:pPr>
            <a:r>
              <a:rPr lang="en-GB" sz="1000" dirty="0">
                <a:solidFill>
                  <a:srgbClr val="595959"/>
                </a:solidFill>
              </a:rPr>
              <a:t>Supplier sustainability database and scorecards from third--party providers</a:t>
            </a:r>
          </a:p>
          <a:p>
            <a:pPr>
              <a:spcBef>
                <a:spcPts val="2000"/>
              </a:spcBef>
            </a:pPr>
            <a:r>
              <a:rPr lang="en-GB" sz="1000" dirty="0">
                <a:solidFill>
                  <a:srgbClr val="595959"/>
                </a:solidFill>
              </a:rPr>
              <a:t>Total cost model including sustainable development criteria</a:t>
            </a:r>
          </a:p>
          <a:p>
            <a:pPr>
              <a:spcBef>
                <a:spcPts val="2000"/>
              </a:spcBef>
            </a:pPr>
            <a:r>
              <a:rPr lang="en-GB" sz="1000" dirty="0">
                <a:solidFill>
                  <a:srgbClr val="595959"/>
                </a:solidFill>
              </a:rPr>
              <a:t>Supplier audit programme and corrective action plan</a:t>
            </a:r>
          </a:p>
          <a:p>
            <a:pPr>
              <a:spcBef>
                <a:spcPts val="2000"/>
              </a:spcBef>
            </a:pPr>
            <a:r>
              <a:rPr lang="en-GB" sz="1000" dirty="0">
                <a:solidFill>
                  <a:srgbClr val="595959"/>
                </a:solidFill>
              </a:rPr>
              <a:t>Survey for supplier self-assessment</a:t>
            </a:r>
          </a:p>
          <a:p>
            <a:pPr>
              <a:spcBef>
                <a:spcPts val="2000"/>
              </a:spcBef>
            </a:pPr>
            <a:r>
              <a:rPr lang="en-GB" sz="1000" dirty="0">
                <a:solidFill>
                  <a:srgbClr val="595959"/>
                </a:solidFill>
              </a:rPr>
              <a:t>Category/country risk analysis model</a:t>
            </a:r>
          </a:p>
        </p:txBody>
      </p:sp>
      <p:sp>
        <p:nvSpPr>
          <p:cNvPr id="6" name="Textfeld 5">
            <a:extLst>
              <a:ext uri="{FF2B5EF4-FFF2-40B4-BE49-F238E27FC236}">
                <a16:creationId xmlns:a16="http://schemas.microsoft.com/office/drawing/2014/main" id="{7B9CE851-5CBE-1A41-8E20-C1FA4EFE2FA4}"/>
              </a:ext>
            </a:extLst>
          </p:cNvPr>
          <p:cNvSpPr txBox="1"/>
          <p:nvPr/>
        </p:nvSpPr>
        <p:spPr>
          <a:xfrm>
            <a:off x="7412019" y="5867400"/>
            <a:ext cx="4320878" cy="400110"/>
          </a:xfrm>
          <a:prstGeom prst="rect">
            <a:avLst/>
          </a:prstGeom>
          <a:noFill/>
        </p:spPr>
        <p:txBody>
          <a:bodyPr wrap="square" rtlCol="0">
            <a:spAutoFit/>
          </a:bodyPr>
          <a:lstStyle/>
          <a:p>
            <a:pPr algn="l"/>
            <a:r>
              <a:rPr lang="en-GB" sz="1000" dirty="0">
                <a:solidFill>
                  <a:schemeClr val="bg2"/>
                </a:solidFill>
                <a:latin typeface="+mn-lt"/>
              </a:rPr>
              <a:t>*A total of 399 companies were asked: Which tools do you use to support sustainable procurement?</a:t>
            </a:r>
          </a:p>
        </p:txBody>
      </p:sp>
      <p:sp>
        <p:nvSpPr>
          <p:cNvPr id="4" name="Fußzeilenplatzhalter 3">
            <a:extLst>
              <a:ext uri="{FF2B5EF4-FFF2-40B4-BE49-F238E27FC236}">
                <a16:creationId xmlns:a16="http://schemas.microsoft.com/office/drawing/2014/main" id="{9EB57892-0AF6-7A4A-B972-662FD73AD806}"/>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7" name="Foliennummernplatzhalter 6">
            <a:extLst>
              <a:ext uri="{FF2B5EF4-FFF2-40B4-BE49-F238E27FC236}">
                <a16:creationId xmlns:a16="http://schemas.microsoft.com/office/drawing/2014/main" id="{F87A3D3F-958D-F044-9F37-89111AD161E3}"/>
              </a:ext>
            </a:extLst>
          </p:cNvPr>
          <p:cNvSpPr>
            <a:spLocks noGrp="1"/>
          </p:cNvSpPr>
          <p:nvPr>
            <p:ph type="sldNum" sz="quarter" idx="4"/>
          </p:nvPr>
        </p:nvSpPr>
        <p:spPr/>
        <p:txBody>
          <a:bodyPr/>
          <a:lstStyle/>
          <a:p>
            <a:fld id="{894680D0-7A83-433A-9719-C4143F27F647}" type="slidenum">
              <a:rPr lang="de-DE" smtClean="0"/>
              <a:pPr/>
              <a:t>27</a:t>
            </a:fld>
            <a:endParaRPr lang="de-DE"/>
          </a:p>
        </p:txBody>
      </p:sp>
      <p:sp>
        <p:nvSpPr>
          <p:cNvPr id="18" name="Datumsplatzhalter 5">
            <a:extLst>
              <a:ext uri="{FF2B5EF4-FFF2-40B4-BE49-F238E27FC236}">
                <a16:creationId xmlns:a16="http://schemas.microsoft.com/office/drawing/2014/main" id="{C36B6DB0-EE8F-0240-9130-6E7BFEADE042}"/>
              </a:ext>
            </a:extLst>
          </p:cNvPr>
          <p:cNvSpPr>
            <a:spLocks noGrp="1"/>
          </p:cNvSpPr>
          <p:nvPr>
            <p:ph type="dt" sz="half" idx="12"/>
          </p:nvPr>
        </p:nvSpPr>
        <p:spPr>
          <a:xfrm>
            <a:off x="431801" y="223838"/>
            <a:ext cx="8118433"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2659343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Sustainability in the procurement process – additional procurement processes</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28</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en-GB" sz="1300" dirty="0">
                <a:solidFill>
                  <a:srgbClr val="3B687F"/>
                </a:solidFill>
              </a:rPr>
              <a:t>In addition to supplier management, sustainability aspects can also be incorporated in other tactical and operational procurement processes.</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en-GB" sz="1000" b="1" i="0" u="none" strike="noStrike" cap="none" normalizeH="0" baseline="0" dirty="0">
                <a:ln>
                  <a:noFill/>
                </a:ln>
                <a:solidFill>
                  <a:srgbClr val="3B687F"/>
                </a:solidFill>
                <a:effectLst/>
                <a:latin typeface="Arial" charset="0"/>
                <a:ea typeface="ＭＳ Ｐゴシック" charset="-128"/>
              </a:rPr>
              <a:t>Additional information</a:t>
            </a:r>
          </a:p>
          <a:p>
            <a:pPr marL="182563" indent="-182563" algn="l">
              <a:spcAft>
                <a:spcPts val="300"/>
              </a:spcAft>
              <a:buFont typeface="Arial" panose="020B0604020202020204" pitchFamily="34" charset="0"/>
              <a:buChar char="•"/>
            </a:pPr>
            <a:r>
              <a:rPr lang="en-GB" sz="1000" dirty="0">
                <a:solidFill>
                  <a:srgbClr val="3B687F"/>
                </a:solidFill>
              </a:rPr>
              <a:t>The </a:t>
            </a:r>
            <a:r>
              <a:rPr lang="en-GB" sz="1000" dirty="0">
                <a:solidFill>
                  <a:srgbClr val="3B687F"/>
                </a:solidFill>
                <a:hlinkClick r:id="rId3">
                  <a:extLst>
                    <a:ext uri="{A12FA001-AC4F-418D-AE19-62706E023703}">
                      <ahyp:hlinkClr xmlns="" xmlns:ahyp="http://schemas.microsoft.com/office/drawing/2018/hyperlinkcolor" val="tx"/>
                    </a:ext>
                  </a:extLst>
                </a:hlinkClick>
              </a:rPr>
              <a:t>Procura+</a:t>
            </a:r>
            <a:r>
              <a:rPr lang="en-GB" sz="1000" dirty="0">
                <a:solidFill>
                  <a:srgbClr val="3B687F"/>
                </a:solidFill>
              </a:rPr>
              <a:t> manual and the </a:t>
            </a:r>
            <a:r>
              <a:rPr lang="en-GB" sz="1000" dirty="0">
                <a:solidFill>
                  <a:srgbClr val="3B687F"/>
                </a:solidFill>
                <a:hlinkClick r:id="rId4">
                  <a:extLst>
                    <a:ext uri="{A12FA001-AC4F-418D-AE19-62706E023703}">
                      <ahyp:hlinkClr xmlns="" xmlns:ahyp="http://schemas.microsoft.com/office/drawing/2018/hyperlinkcolor" val="tx"/>
                    </a:ext>
                  </a:extLst>
                </a:hlinkClick>
              </a:rPr>
              <a:t>UN</a:t>
            </a:r>
            <a:r>
              <a:rPr lang="en-GB" sz="1000" dirty="0">
                <a:solidFill>
                  <a:srgbClr val="3B687F"/>
                </a:solidFill>
              </a:rPr>
              <a:t> Procurement Practitioner’s Handbook describe how to draw up sustainable requirement specifications.</a:t>
            </a:r>
          </a:p>
          <a:p>
            <a:pPr marL="182563" indent="-182563" algn="l">
              <a:spcAft>
                <a:spcPts val="300"/>
              </a:spcAft>
              <a:buFont typeface="Arial" panose="020B0604020202020204" pitchFamily="34" charset="0"/>
              <a:buChar char="•"/>
            </a:pPr>
            <a:r>
              <a:rPr lang="en-GB" sz="1000" dirty="0">
                <a:solidFill>
                  <a:srgbClr val="3B687F"/>
                </a:solidFill>
              </a:rPr>
              <a:t>The </a:t>
            </a:r>
            <a:r>
              <a:rPr lang="en-GB" sz="1000" dirty="0">
                <a:solidFill>
                  <a:srgbClr val="3B687F"/>
                </a:solidFill>
                <a:hlinkClick r:id="rId5">
                  <a:extLst>
                    <a:ext uri="{A12FA001-AC4F-418D-AE19-62706E023703}">
                      <ahyp:hlinkClr xmlns="" xmlns:ahyp="http://schemas.microsoft.com/office/drawing/2018/hyperlinkcolor" val="tx"/>
                    </a:ext>
                  </a:extLst>
                </a:hlinkClick>
              </a:rPr>
              <a:t>BME</a:t>
            </a:r>
            <a:r>
              <a:rPr lang="en-GB" sz="1000" dirty="0">
                <a:solidFill>
                  <a:srgbClr val="3B687F"/>
                </a:solidFill>
              </a:rPr>
              <a:t> guide on sustainable procurement and the Procura+ </a:t>
            </a:r>
            <a:r>
              <a:rPr lang="en-GB" sz="1000" dirty="0">
                <a:solidFill>
                  <a:srgbClr val="3B687F"/>
                </a:solidFill>
                <a:hlinkClick r:id="rId3">
                  <a:extLst>
                    <a:ext uri="{A12FA001-AC4F-418D-AE19-62706E023703}">
                      <ahyp:hlinkClr xmlns="" xmlns:ahyp="http://schemas.microsoft.com/office/drawing/2018/hyperlinkcolor" val="tx"/>
                    </a:ext>
                  </a:extLst>
                </a:hlinkClick>
              </a:rPr>
              <a:t>manual</a:t>
            </a:r>
            <a:r>
              <a:rPr lang="en-GB" sz="1000" dirty="0">
                <a:solidFill>
                  <a:srgbClr val="3B687F"/>
                </a:solidFill>
              </a:rPr>
              <a:t> provide information on how to calculate lifecycle costs.</a:t>
            </a:r>
          </a:p>
          <a:p>
            <a:pPr marL="182563" indent="-182563" algn="l">
              <a:spcAft>
                <a:spcPts val="300"/>
              </a:spcAft>
              <a:buFont typeface="Arial" panose="020B0604020202020204" pitchFamily="34" charset="0"/>
              <a:buChar char="•"/>
            </a:pPr>
            <a:r>
              <a:rPr lang="en-GB" sz="1000" dirty="0">
                <a:solidFill>
                  <a:srgbClr val="3B687F"/>
                </a:solidFill>
              </a:rPr>
              <a:t>The </a:t>
            </a:r>
            <a:r>
              <a:rPr lang="en-GB" sz="1000" dirty="0">
                <a:solidFill>
                  <a:srgbClr val="3B687F"/>
                </a:solidFill>
                <a:hlinkClick r:id="rId5">
                  <a:extLst>
                    <a:ext uri="{A12FA001-AC4F-418D-AE19-62706E023703}">
                      <ahyp:hlinkClr xmlns="" xmlns:ahyp="http://schemas.microsoft.com/office/drawing/2018/hyperlinkcolor" val="tx"/>
                    </a:ext>
                  </a:extLst>
                </a:hlinkClick>
              </a:rPr>
              <a:t>BME</a:t>
            </a:r>
            <a:r>
              <a:rPr lang="en-GB" sz="1000" dirty="0">
                <a:solidFill>
                  <a:srgbClr val="3B687F"/>
                </a:solidFill>
              </a:rPr>
              <a:t> guide on sustainable procurement and </a:t>
            </a:r>
            <a:r>
              <a:rPr lang="en-GB" sz="1000" dirty="0">
                <a:solidFill>
                  <a:srgbClr val="3B687F"/>
                </a:solidFill>
                <a:hlinkClick r:id="rId6">
                  <a:extLst>
                    <a:ext uri="{A12FA001-AC4F-418D-AE19-62706E023703}">
                      <ahyp:hlinkClr xmlns="" xmlns:ahyp="http://schemas.microsoft.com/office/drawing/2018/hyperlinkcolor" val="tx"/>
                    </a:ext>
                  </a:extLst>
                </a:hlinkClick>
              </a:rPr>
              <a:t>SPP</a:t>
            </a:r>
            <a:r>
              <a:rPr lang="en-GB" sz="1000" dirty="0">
                <a:solidFill>
                  <a:srgbClr val="3B687F"/>
                </a:solidFill>
              </a:rPr>
              <a:t> (2021) outline possible targets for sustainable procurement.</a:t>
            </a:r>
          </a:p>
          <a:p>
            <a:pPr marL="182563" lvl="0" indent="-182563" algn="l">
              <a:buFont typeface="Arial" panose="020B0604020202020204" pitchFamily="34" charset="0"/>
              <a:buChar char="•"/>
            </a:pPr>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4150" algn="l"/>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9648000" y="1658527"/>
            <a:ext cx="216000" cy="216000"/>
          </a:xfrm>
          <a:prstGeom prst="rect">
            <a:avLst/>
          </a:prstGeom>
        </p:spPr>
      </p:pic>
      <p:sp>
        <p:nvSpPr>
          <p:cNvPr id="24" name="Rechteck 23">
            <a:extLst>
              <a:ext uri="{FF2B5EF4-FFF2-40B4-BE49-F238E27FC236}">
                <a16:creationId xmlns:a16="http://schemas.microsoft.com/office/drawing/2014/main" id="{CBCD235B-51E4-E048-B2C7-691B1E4F0B4D}"/>
              </a:ext>
            </a:extLst>
          </p:cNvPr>
          <p:cNvSpPr/>
          <p:nvPr/>
        </p:nvSpPr>
        <p:spPr bwMode="auto">
          <a:xfrm>
            <a:off x="1653435" y="4369321"/>
            <a:ext cx="3596879"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b="1" dirty="0">
                <a:solidFill>
                  <a:schemeClr val="bg1"/>
                </a:solidFill>
              </a:rPr>
              <a:t>Operational processes</a:t>
            </a:r>
          </a:p>
        </p:txBody>
      </p:sp>
      <p:sp>
        <p:nvSpPr>
          <p:cNvPr id="25" name="Rechteck 24">
            <a:extLst>
              <a:ext uri="{FF2B5EF4-FFF2-40B4-BE49-F238E27FC236}">
                <a16:creationId xmlns:a16="http://schemas.microsoft.com/office/drawing/2014/main" id="{B9513D2B-CBD4-5949-A5BA-F08672F7438F}"/>
              </a:ext>
            </a:extLst>
          </p:cNvPr>
          <p:cNvSpPr/>
          <p:nvPr/>
        </p:nvSpPr>
        <p:spPr bwMode="auto">
          <a:xfrm>
            <a:off x="1653435" y="4693805"/>
            <a:ext cx="3596879" cy="1656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2563" indent="-182563" algn="l">
              <a:spcBef>
                <a:spcPts val="300"/>
              </a:spcBef>
              <a:spcAft>
                <a:spcPts val="300"/>
              </a:spcAft>
              <a:buFont typeface="Arial" panose="020B0604020202020204" pitchFamily="34" charset="0"/>
              <a:buChar char="•"/>
            </a:pPr>
            <a:r>
              <a:rPr lang="en-GB" sz="1100" dirty="0">
                <a:solidFill>
                  <a:srgbClr val="000000"/>
                </a:solidFill>
              </a:rPr>
              <a:t>Accounting for sustainability aspects in </a:t>
            </a:r>
            <a:r>
              <a:rPr lang="en-GB" sz="1100" b="1" dirty="0">
                <a:solidFill>
                  <a:srgbClr val="000000"/>
                </a:solidFill>
              </a:rPr>
              <a:t>purchase requisitions</a:t>
            </a:r>
          </a:p>
          <a:p>
            <a:pPr marL="182563" indent="-182563" algn="l">
              <a:spcBef>
                <a:spcPts val="300"/>
              </a:spcBef>
              <a:spcAft>
                <a:spcPts val="300"/>
              </a:spcAft>
              <a:buFont typeface="Arial" panose="020B0604020202020204" pitchFamily="34" charset="0"/>
              <a:buChar char="•"/>
            </a:pPr>
            <a:r>
              <a:rPr lang="en-GB" sz="1100" b="1" dirty="0">
                <a:solidFill>
                  <a:srgbClr val="000000"/>
                </a:solidFill>
              </a:rPr>
              <a:t>Ordering</a:t>
            </a:r>
            <a:r>
              <a:rPr lang="en-GB" sz="1100" dirty="0">
                <a:solidFill>
                  <a:srgbClr val="000000"/>
                </a:solidFill>
              </a:rPr>
              <a:t> from suppliers with good performance evaluations in terms of sustainability</a:t>
            </a:r>
          </a:p>
          <a:p>
            <a:pPr marL="182563" indent="-182563" algn="l">
              <a:spcBef>
                <a:spcPts val="300"/>
              </a:spcBef>
              <a:spcAft>
                <a:spcPts val="300"/>
              </a:spcAft>
              <a:buFont typeface="Arial" panose="020B0604020202020204" pitchFamily="34" charset="0"/>
              <a:buChar char="•"/>
            </a:pPr>
            <a:r>
              <a:rPr lang="en-GB" sz="1100" dirty="0">
                <a:solidFill>
                  <a:srgbClr val="000000"/>
                </a:solidFill>
              </a:rPr>
              <a:t>Providing </a:t>
            </a:r>
            <a:r>
              <a:rPr lang="en-GB" sz="1100" b="1" dirty="0">
                <a:solidFill>
                  <a:srgbClr val="000000"/>
                </a:solidFill>
              </a:rPr>
              <a:t>supply chain finance</a:t>
            </a:r>
            <a:r>
              <a:rPr lang="en-GB" sz="1100" dirty="0">
                <a:solidFill>
                  <a:srgbClr val="000000"/>
                </a:solidFill>
              </a:rPr>
              <a:t> schemes with better conditions for sustainable suppliers</a:t>
            </a:r>
          </a:p>
        </p:txBody>
      </p:sp>
      <p:sp>
        <p:nvSpPr>
          <p:cNvPr id="26" name="Rechteck 25">
            <a:extLst>
              <a:ext uri="{FF2B5EF4-FFF2-40B4-BE49-F238E27FC236}">
                <a16:creationId xmlns:a16="http://schemas.microsoft.com/office/drawing/2014/main" id="{D285E556-F5EE-9D42-B39F-818C3CA88BC9}"/>
              </a:ext>
            </a:extLst>
          </p:cNvPr>
          <p:cNvSpPr/>
          <p:nvPr/>
        </p:nvSpPr>
        <p:spPr bwMode="auto">
          <a:xfrm>
            <a:off x="5639656" y="4369321"/>
            <a:ext cx="3596879"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b="1" dirty="0">
                <a:solidFill>
                  <a:schemeClr val="bg1"/>
                </a:solidFill>
              </a:rPr>
              <a:t>Performance &amp; basic processes</a:t>
            </a:r>
          </a:p>
        </p:txBody>
      </p:sp>
      <p:sp>
        <p:nvSpPr>
          <p:cNvPr id="27" name="Rechteck 26">
            <a:extLst>
              <a:ext uri="{FF2B5EF4-FFF2-40B4-BE49-F238E27FC236}">
                <a16:creationId xmlns:a16="http://schemas.microsoft.com/office/drawing/2014/main" id="{69A1A2B3-342C-6F48-BB07-2A5D8512613B}"/>
              </a:ext>
            </a:extLst>
          </p:cNvPr>
          <p:cNvSpPr/>
          <p:nvPr/>
        </p:nvSpPr>
        <p:spPr bwMode="auto">
          <a:xfrm>
            <a:off x="5639656" y="4693805"/>
            <a:ext cx="3596879" cy="1656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2563" indent="-182563" algn="l">
              <a:spcBef>
                <a:spcPts val="300"/>
              </a:spcBef>
              <a:spcAft>
                <a:spcPts val="300"/>
              </a:spcAft>
              <a:buFont typeface="Arial" panose="020B0604020202020204" pitchFamily="34" charset="0"/>
              <a:buChar char="•"/>
            </a:pPr>
            <a:r>
              <a:rPr lang="en-GB" sz="1100" dirty="0">
                <a:solidFill>
                  <a:srgbClr val="000000"/>
                </a:solidFill>
              </a:rPr>
              <a:t>Defining, </a:t>
            </a:r>
            <a:r>
              <a:rPr lang="en-GB" sz="1100" b="1" dirty="0">
                <a:solidFill>
                  <a:srgbClr val="000000"/>
                </a:solidFill>
              </a:rPr>
              <a:t>ascertaining</a:t>
            </a:r>
            <a:r>
              <a:rPr lang="en-GB" sz="1100" dirty="0">
                <a:solidFill>
                  <a:srgbClr val="000000"/>
                </a:solidFill>
              </a:rPr>
              <a:t> and </a:t>
            </a:r>
            <a:r>
              <a:rPr lang="en-GB" sz="1100" b="1" dirty="0">
                <a:solidFill>
                  <a:srgbClr val="000000"/>
                </a:solidFill>
              </a:rPr>
              <a:t>reporting</a:t>
            </a:r>
            <a:r>
              <a:rPr lang="en-GB" sz="1100" dirty="0">
                <a:solidFill>
                  <a:srgbClr val="000000"/>
                </a:solidFill>
              </a:rPr>
              <a:t> sustainability </a:t>
            </a:r>
            <a:r>
              <a:rPr lang="en-GB" sz="1100" b="1" dirty="0">
                <a:solidFill>
                  <a:srgbClr val="000000"/>
                </a:solidFill>
              </a:rPr>
              <a:t>KPIs</a:t>
            </a:r>
          </a:p>
          <a:p>
            <a:pPr marL="182563" indent="-182563" algn="l">
              <a:spcBef>
                <a:spcPts val="300"/>
              </a:spcBef>
              <a:spcAft>
                <a:spcPts val="300"/>
              </a:spcAft>
              <a:buFont typeface="Arial" panose="020B0604020202020204" pitchFamily="34" charset="0"/>
              <a:buChar char="•"/>
            </a:pPr>
            <a:r>
              <a:rPr lang="en-GB" sz="1100" dirty="0">
                <a:solidFill>
                  <a:srgbClr val="000000"/>
                </a:solidFill>
              </a:rPr>
              <a:t>Creating and adopting </a:t>
            </a:r>
            <a:r>
              <a:rPr lang="en-GB" sz="1100" b="1" dirty="0">
                <a:solidFill>
                  <a:srgbClr val="000000"/>
                </a:solidFill>
              </a:rPr>
              <a:t>guidelines</a:t>
            </a:r>
            <a:r>
              <a:rPr lang="en-GB" sz="1100" dirty="0">
                <a:solidFill>
                  <a:srgbClr val="000000"/>
                </a:solidFill>
              </a:rPr>
              <a:t> and </a:t>
            </a:r>
            <a:r>
              <a:rPr lang="en-GB" sz="1100" b="1" dirty="0">
                <a:solidFill>
                  <a:srgbClr val="000000"/>
                </a:solidFill>
              </a:rPr>
              <a:t>codes of conduct</a:t>
            </a:r>
            <a:r>
              <a:rPr lang="en-GB" sz="1100" dirty="0">
                <a:solidFill>
                  <a:srgbClr val="000000"/>
                </a:solidFill>
              </a:rPr>
              <a:t> for sustainable procurement</a:t>
            </a:r>
          </a:p>
          <a:p>
            <a:pPr marL="182563" indent="-182563" algn="l">
              <a:spcBef>
                <a:spcPts val="300"/>
              </a:spcBef>
              <a:spcAft>
                <a:spcPts val="300"/>
              </a:spcAft>
              <a:buFont typeface="Arial" panose="020B0604020202020204" pitchFamily="34" charset="0"/>
              <a:buChar char="•"/>
            </a:pPr>
            <a:r>
              <a:rPr lang="en-GB" sz="1100" b="1" dirty="0">
                <a:solidFill>
                  <a:srgbClr val="000000"/>
                </a:solidFill>
              </a:rPr>
              <a:t>Training</a:t>
            </a:r>
            <a:r>
              <a:rPr lang="en-GB" sz="1100" dirty="0">
                <a:solidFill>
                  <a:srgbClr val="000000"/>
                </a:solidFill>
              </a:rPr>
              <a:t> buyers, stakeholders and suppliers on sustainability issues</a:t>
            </a:r>
          </a:p>
        </p:txBody>
      </p:sp>
      <p:sp>
        <p:nvSpPr>
          <p:cNvPr id="32" name="Rechteck 31">
            <a:extLst>
              <a:ext uri="{FF2B5EF4-FFF2-40B4-BE49-F238E27FC236}">
                <a16:creationId xmlns:a16="http://schemas.microsoft.com/office/drawing/2014/main" id="{6C3F7A36-0DA9-B34D-B9E7-08FA65BEC198}"/>
              </a:ext>
            </a:extLst>
          </p:cNvPr>
          <p:cNvSpPr/>
          <p:nvPr/>
        </p:nvSpPr>
        <p:spPr bwMode="auto">
          <a:xfrm>
            <a:off x="1653435" y="2276475"/>
            <a:ext cx="3596879"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b="1" dirty="0">
                <a:solidFill>
                  <a:schemeClr val="bg1"/>
                </a:solidFill>
              </a:rPr>
              <a:t>Strategic processes</a:t>
            </a:r>
          </a:p>
        </p:txBody>
      </p:sp>
      <p:sp>
        <p:nvSpPr>
          <p:cNvPr id="33" name="Rechteck 32">
            <a:extLst>
              <a:ext uri="{FF2B5EF4-FFF2-40B4-BE49-F238E27FC236}">
                <a16:creationId xmlns:a16="http://schemas.microsoft.com/office/drawing/2014/main" id="{F2ABF25E-8EB1-A84C-AEA4-8B778EE9D60F}"/>
              </a:ext>
            </a:extLst>
          </p:cNvPr>
          <p:cNvSpPr/>
          <p:nvPr/>
        </p:nvSpPr>
        <p:spPr bwMode="auto">
          <a:xfrm>
            <a:off x="1653435" y="2600960"/>
            <a:ext cx="3596879" cy="1656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2563" lvl="0" indent="-182563" algn="l">
              <a:spcBef>
                <a:spcPts val="300"/>
              </a:spcBef>
              <a:spcAft>
                <a:spcPts val="300"/>
              </a:spcAft>
              <a:buFont typeface="Arial" panose="020B0604020202020204" pitchFamily="34" charset="0"/>
              <a:buChar char="•"/>
            </a:pPr>
            <a:r>
              <a:rPr lang="en-GB" sz="1100" dirty="0">
                <a:solidFill>
                  <a:srgbClr val="000000"/>
                </a:solidFill>
              </a:rPr>
              <a:t>Integrating sustainability criteria in selected </a:t>
            </a:r>
            <a:r>
              <a:rPr lang="en-GB" sz="1100" b="1" dirty="0">
                <a:solidFill>
                  <a:srgbClr val="000000"/>
                </a:solidFill>
              </a:rPr>
              <a:t>product group strategies</a:t>
            </a:r>
          </a:p>
          <a:p>
            <a:pPr marL="182563" lvl="0" indent="-182563" algn="l">
              <a:spcBef>
                <a:spcPts val="300"/>
              </a:spcBef>
              <a:spcAft>
                <a:spcPts val="300"/>
              </a:spcAft>
              <a:buFont typeface="Arial" panose="020B0604020202020204" pitchFamily="34" charset="0"/>
              <a:buChar char="•"/>
            </a:pPr>
            <a:r>
              <a:rPr lang="en-GB" sz="1100" dirty="0">
                <a:solidFill>
                  <a:srgbClr val="000000"/>
                </a:solidFill>
              </a:rPr>
              <a:t>Optimising </a:t>
            </a:r>
            <a:r>
              <a:rPr lang="en-GB" sz="1100" b="1" dirty="0">
                <a:solidFill>
                  <a:srgbClr val="000000"/>
                </a:solidFill>
              </a:rPr>
              <a:t>requirements planning</a:t>
            </a:r>
            <a:r>
              <a:rPr lang="en-GB" sz="1100" dirty="0">
                <a:solidFill>
                  <a:srgbClr val="000000"/>
                </a:solidFill>
              </a:rPr>
              <a:t> to avoid unnecessary required quantities</a:t>
            </a:r>
          </a:p>
          <a:p>
            <a:pPr marL="182563" lvl="0" indent="-182563" algn="l">
              <a:spcBef>
                <a:spcPts val="300"/>
              </a:spcBef>
              <a:spcAft>
                <a:spcPts val="300"/>
              </a:spcAft>
              <a:buFont typeface="Arial" panose="020B0604020202020204" pitchFamily="34" charset="0"/>
              <a:buChar char="•"/>
            </a:pPr>
            <a:r>
              <a:rPr lang="en-GB" sz="1100" dirty="0">
                <a:solidFill>
                  <a:srgbClr val="000000"/>
                </a:solidFill>
              </a:rPr>
              <a:t>Identifying sustainable products/materials through </a:t>
            </a:r>
            <a:r>
              <a:rPr lang="en-GB" sz="1100" b="1" dirty="0">
                <a:solidFill>
                  <a:srgbClr val="000000"/>
                </a:solidFill>
              </a:rPr>
              <a:t>procurement market analyses</a:t>
            </a:r>
          </a:p>
          <a:p>
            <a:pPr marL="182563" lvl="0" indent="-182563" algn="l">
              <a:spcBef>
                <a:spcPts val="300"/>
              </a:spcBef>
              <a:spcAft>
                <a:spcPts val="300"/>
              </a:spcAft>
              <a:buFont typeface="Arial" panose="020B0604020202020204" pitchFamily="34" charset="0"/>
              <a:buChar char="•"/>
            </a:pPr>
            <a:r>
              <a:rPr lang="en-GB" sz="1100" dirty="0">
                <a:solidFill>
                  <a:srgbClr val="000000"/>
                </a:solidFill>
              </a:rPr>
              <a:t>Reviewing ownership models (</a:t>
            </a:r>
            <a:r>
              <a:rPr lang="en-GB" sz="1100" b="1" dirty="0">
                <a:solidFill>
                  <a:srgbClr val="000000"/>
                </a:solidFill>
              </a:rPr>
              <a:t>make or buy</a:t>
            </a:r>
            <a:r>
              <a:rPr lang="en-GB" sz="1100" dirty="0">
                <a:solidFill>
                  <a:srgbClr val="000000"/>
                </a:solidFill>
              </a:rPr>
              <a:t>)</a:t>
            </a:r>
          </a:p>
        </p:txBody>
      </p:sp>
      <p:sp>
        <p:nvSpPr>
          <p:cNvPr id="34" name="Rechteck 33">
            <a:extLst>
              <a:ext uri="{FF2B5EF4-FFF2-40B4-BE49-F238E27FC236}">
                <a16:creationId xmlns:a16="http://schemas.microsoft.com/office/drawing/2014/main" id="{27589B57-832D-9746-B3C0-3EE5EA34A459}"/>
              </a:ext>
            </a:extLst>
          </p:cNvPr>
          <p:cNvSpPr/>
          <p:nvPr/>
        </p:nvSpPr>
        <p:spPr bwMode="auto">
          <a:xfrm>
            <a:off x="5639656" y="2276475"/>
            <a:ext cx="3596879"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b="1" dirty="0">
                <a:solidFill>
                  <a:schemeClr val="bg1"/>
                </a:solidFill>
              </a:rPr>
              <a:t>Tactical processes</a:t>
            </a:r>
          </a:p>
        </p:txBody>
      </p:sp>
      <p:sp>
        <p:nvSpPr>
          <p:cNvPr id="35" name="Rechteck 34">
            <a:extLst>
              <a:ext uri="{FF2B5EF4-FFF2-40B4-BE49-F238E27FC236}">
                <a16:creationId xmlns:a16="http://schemas.microsoft.com/office/drawing/2014/main" id="{ACAEFA33-F438-A641-BEB5-A32FF2C51337}"/>
              </a:ext>
            </a:extLst>
          </p:cNvPr>
          <p:cNvSpPr/>
          <p:nvPr/>
        </p:nvSpPr>
        <p:spPr bwMode="auto">
          <a:xfrm>
            <a:off x="5639656" y="2600960"/>
            <a:ext cx="3596879" cy="1656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2563" indent="-182563" algn="l">
              <a:spcBef>
                <a:spcPts val="300"/>
              </a:spcBef>
              <a:spcAft>
                <a:spcPts val="300"/>
              </a:spcAft>
              <a:buFont typeface="Arial" panose="020B0604020202020204" pitchFamily="34" charset="0"/>
              <a:buChar char="•"/>
            </a:pPr>
            <a:r>
              <a:rPr lang="en-GB" sz="1100" dirty="0">
                <a:solidFill>
                  <a:srgbClr val="000000"/>
                </a:solidFill>
              </a:rPr>
              <a:t>Simplifying </a:t>
            </a:r>
            <a:r>
              <a:rPr lang="en-GB" sz="1100" b="1" dirty="0">
                <a:solidFill>
                  <a:srgbClr val="000000"/>
                </a:solidFill>
              </a:rPr>
              <a:t>specifications</a:t>
            </a:r>
            <a:r>
              <a:rPr lang="en-GB" sz="1100" dirty="0">
                <a:solidFill>
                  <a:srgbClr val="000000"/>
                </a:solidFill>
              </a:rPr>
              <a:t> and accounting for sustainability criteria</a:t>
            </a:r>
          </a:p>
          <a:p>
            <a:pPr marL="182563" indent="-182563" algn="l">
              <a:spcBef>
                <a:spcPts val="300"/>
              </a:spcBef>
              <a:spcAft>
                <a:spcPts val="300"/>
              </a:spcAft>
              <a:buFont typeface="Arial" panose="020B0604020202020204" pitchFamily="34" charset="0"/>
              <a:buChar char="•"/>
            </a:pPr>
            <a:r>
              <a:rPr lang="en-GB" sz="1100" dirty="0">
                <a:solidFill>
                  <a:srgbClr val="000000"/>
                </a:solidFill>
              </a:rPr>
              <a:t>Accounting for sustainable aspects when making </a:t>
            </a:r>
            <a:r>
              <a:rPr lang="en-GB" sz="1100" b="1" dirty="0">
                <a:solidFill>
                  <a:srgbClr val="000000"/>
                </a:solidFill>
              </a:rPr>
              <a:t>award decisions</a:t>
            </a:r>
            <a:r>
              <a:rPr lang="en-GB" sz="1100" dirty="0">
                <a:solidFill>
                  <a:srgbClr val="000000"/>
                </a:solidFill>
              </a:rPr>
              <a:t> (tenders)</a:t>
            </a:r>
          </a:p>
          <a:p>
            <a:pPr marL="182563" indent="-182563" algn="l">
              <a:spcBef>
                <a:spcPts val="300"/>
              </a:spcBef>
              <a:spcAft>
                <a:spcPts val="300"/>
              </a:spcAft>
              <a:buFont typeface="Arial" panose="020B0604020202020204" pitchFamily="34" charset="0"/>
              <a:buChar char="•"/>
            </a:pPr>
            <a:r>
              <a:rPr lang="en-GB" sz="1100" dirty="0">
                <a:solidFill>
                  <a:srgbClr val="000000"/>
                </a:solidFill>
              </a:rPr>
              <a:t>Calculating </a:t>
            </a:r>
            <a:r>
              <a:rPr lang="en-GB" sz="1100" b="1" dirty="0">
                <a:solidFill>
                  <a:srgbClr val="000000"/>
                </a:solidFill>
              </a:rPr>
              <a:t>lifecycle costs</a:t>
            </a:r>
            <a:r>
              <a:rPr lang="en-GB" sz="1100" dirty="0">
                <a:solidFill>
                  <a:srgbClr val="000000"/>
                </a:solidFill>
              </a:rPr>
              <a:t> (LCC)</a:t>
            </a:r>
          </a:p>
          <a:p>
            <a:pPr marL="182563" indent="-182563" algn="l">
              <a:spcBef>
                <a:spcPts val="300"/>
              </a:spcBef>
              <a:spcAft>
                <a:spcPts val="300"/>
              </a:spcAft>
              <a:buFont typeface="Arial" panose="020B0604020202020204" pitchFamily="34" charset="0"/>
              <a:buChar char="•"/>
            </a:pPr>
            <a:r>
              <a:rPr lang="en-GB" sz="1100" dirty="0">
                <a:solidFill>
                  <a:srgbClr val="000000"/>
                </a:solidFill>
              </a:rPr>
              <a:t>Integrating sustainability aspects in</a:t>
            </a:r>
            <a:r>
              <a:rPr lang="en-GB" sz="1100" b="1" dirty="0">
                <a:solidFill>
                  <a:srgbClr val="000000"/>
                </a:solidFill>
              </a:rPr>
              <a:t> supplier agreements</a:t>
            </a:r>
          </a:p>
        </p:txBody>
      </p:sp>
      <p:sp>
        <p:nvSpPr>
          <p:cNvPr id="22" name="Rechteck 21">
            <a:extLst>
              <a:ext uri="{FF2B5EF4-FFF2-40B4-BE49-F238E27FC236}">
                <a16:creationId xmlns:a16="http://schemas.microsoft.com/office/drawing/2014/main" id="{CA075154-5620-CE4D-83C1-79252A9E8BE1}"/>
              </a:ext>
            </a:extLst>
          </p:cNvPr>
          <p:cNvSpPr/>
          <p:nvPr/>
        </p:nvSpPr>
        <p:spPr bwMode="auto">
          <a:xfrm>
            <a:off x="442913" y="2276475"/>
            <a:ext cx="949007" cy="4068763"/>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pic>
        <p:nvPicPr>
          <p:cNvPr id="7" name="Grafik 6" descr="Kreis mit Pfeil nach links mit einfarbiger Füllung">
            <a:extLst>
              <a:ext uri="{FF2B5EF4-FFF2-40B4-BE49-F238E27FC236}">
                <a16:creationId xmlns:a16="http://schemas.microsoft.com/office/drawing/2014/main" id="{71F52B6D-FC0E-2641-8196-96012707E21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flipH="1">
            <a:off x="442913" y="3853656"/>
            <a:ext cx="914400" cy="914400"/>
          </a:xfrm>
          <a:prstGeom prst="rect">
            <a:avLst/>
          </a:prstGeom>
        </p:spPr>
      </p:pic>
      <p:sp>
        <p:nvSpPr>
          <p:cNvPr id="20" name="Datumsplatzhalter 5">
            <a:extLst>
              <a:ext uri="{FF2B5EF4-FFF2-40B4-BE49-F238E27FC236}">
                <a16:creationId xmlns:a16="http://schemas.microsoft.com/office/drawing/2014/main" id="{2C617A1E-3925-D24E-A5E3-DD32A7C38B3D}"/>
              </a:ext>
            </a:extLst>
          </p:cNvPr>
          <p:cNvSpPr>
            <a:spLocks noGrp="1"/>
          </p:cNvSpPr>
          <p:nvPr>
            <p:ph type="dt" sz="half" idx="12"/>
          </p:nvPr>
        </p:nvSpPr>
        <p:spPr>
          <a:xfrm>
            <a:off x="431801" y="223838"/>
            <a:ext cx="8118433"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2503997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Sustainability in the procurement process – KPIs</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29</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en-GB" sz="1300" dirty="0">
                <a:solidFill>
                  <a:srgbClr val="3B687F"/>
                </a:solidFill>
              </a:rPr>
              <a:t>In order to manage the implication of a sustainable procurement strategy and activities, measure progress and correspondingly report on this, it can often be useful to define relevant KPIs. </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en-GB" sz="1000" b="1" i="0" u="none" strike="noStrike" cap="none" normalizeH="0" baseline="0" dirty="0">
                <a:ln>
                  <a:noFill/>
                </a:ln>
                <a:solidFill>
                  <a:srgbClr val="3B687F"/>
                </a:solidFill>
                <a:effectLst/>
                <a:latin typeface="Arial" charset="0"/>
                <a:ea typeface="ＭＳ Ｐゴシック" charset="-128"/>
              </a:rPr>
              <a:t>Additional information</a:t>
            </a:r>
          </a:p>
          <a:p>
            <a:pPr marL="182563" indent="-182563" algn="l">
              <a:spcAft>
                <a:spcPts val="300"/>
              </a:spcAft>
              <a:buFont typeface="Arial" panose="020B0604020202020204" pitchFamily="34" charset="0"/>
              <a:buChar char="•"/>
            </a:pPr>
            <a:r>
              <a:rPr lang="en-GB" sz="1000" dirty="0">
                <a:solidFill>
                  <a:srgbClr val="3B687F"/>
                </a:solidFill>
                <a:hlinkClick r:id="rId3">
                  <a:extLst>
                    <a:ext uri="{A12FA001-AC4F-418D-AE19-62706E023703}">
                      <ahyp:hlinkClr xmlns="" xmlns:ahyp="http://schemas.microsoft.com/office/drawing/2018/hyperlinkcolor" val="tx"/>
                    </a:ext>
                  </a:extLst>
                </a:hlinkClick>
              </a:rPr>
              <a:t>SPP</a:t>
            </a:r>
            <a:r>
              <a:rPr lang="en-GB" sz="1000" dirty="0">
                <a:solidFill>
                  <a:srgbClr val="3B687F"/>
                </a:solidFill>
              </a:rPr>
              <a:t> offers a variety of informational materials and webinars on KPIs for sustainable procurement</a:t>
            </a: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4150" algn="l"/>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648000" y="1658527"/>
            <a:ext cx="216000" cy="216000"/>
          </a:xfrm>
          <a:prstGeom prst="rect">
            <a:avLst/>
          </a:prstGeom>
        </p:spPr>
      </p:pic>
      <p:sp>
        <p:nvSpPr>
          <p:cNvPr id="22" name="Rechteck 21">
            <a:extLst>
              <a:ext uri="{FF2B5EF4-FFF2-40B4-BE49-F238E27FC236}">
                <a16:creationId xmlns:a16="http://schemas.microsoft.com/office/drawing/2014/main" id="{CA075154-5620-CE4D-83C1-79252A9E8BE1}"/>
              </a:ext>
            </a:extLst>
          </p:cNvPr>
          <p:cNvSpPr/>
          <p:nvPr/>
        </p:nvSpPr>
        <p:spPr bwMode="auto">
          <a:xfrm>
            <a:off x="442913" y="2276475"/>
            <a:ext cx="949007" cy="4068763"/>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pic>
        <p:nvPicPr>
          <p:cNvPr id="8" name="Grafik 7" descr="Aufwärtstrend mit einfarbiger Füllung">
            <a:extLst>
              <a:ext uri="{FF2B5EF4-FFF2-40B4-BE49-F238E27FC236}">
                <a16:creationId xmlns:a16="http://schemas.microsoft.com/office/drawing/2014/main" id="{A6B48B69-07CF-AC4A-97BF-71C883FEC20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52340" y="3853656"/>
            <a:ext cx="914400" cy="914400"/>
          </a:xfrm>
          <a:prstGeom prst="rect">
            <a:avLst/>
          </a:prstGeom>
        </p:spPr>
      </p:pic>
      <p:graphicFrame>
        <p:nvGraphicFramePr>
          <p:cNvPr id="3" name="Tabelle 4">
            <a:extLst>
              <a:ext uri="{FF2B5EF4-FFF2-40B4-BE49-F238E27FC236}">
                <a16:creationId xmlns:a16="http://schemas.microsoft.com/office/drawing/2014/main" id="{C972F78D-5BBD-544E-A8EF-B57A22DC8003}"/>
              </a:ext>
            </a:extLst>
          </p:cNvPr>
          <p:cNvGraphicFramePr>
            <a:graphicFrameLocks noGrp="1"/>
          </p:cNvGraphicFramePr>
          <p:nvPr>
            <p:extLst>
              <p:ext uri="{D42A27DB-BD31-4B8C-83A1-F6EECF244321}">
                <p14:modId xmlns:p14="http://schemas.microsoft.com/office/powerpoint/2010/main" val="1799380809"/>
              </p:ext>
            </p:extLst>
          </p:nvPr>
        </p:nvGraphicFramePr>
        <p:xfrm>
          <a:off x="1676400" y="2276475"/>
          <a:ext cx="7803976" cy="4006437"/>
        </p:xfrm>
        <a:graphic>
          <a:graphicData uri="http://schemas.openxmlformats.org/drawingml/2006/table">
            <a:tbl>
              <a:tblPr firstRow="1" bandRow="1">
                <a:tableStyleId>{69012ECD-51FC-41F1-AA8D-1B2483CD663E}</a:tableStyleId>
              </a:tblPr>
              <a:tblGrid>
                <a:gridCol w="1413641">
                  <a:extLst>
                    <a:ext uri="{9D8B030D-6E8A-4147-A177-3AD203B41FA5}">
                      <a16:colId xmlns:a16="http://schemas.microsoft.com/office/drawing/2014/main" val="2065916186"/>
                    </a:ext>
                  </a:extLst>
                </a:gridCol>
                <a:gridCol w="6390335">
                  <a:extLst>
                    <a:ext uri="{9D8B030D-6E8A-4147-A177-3AD203B41FA5}">
                      <a16:colId xmlns:a16="http://schemas.microsoft.com/office/drawing/2014/main" val="2080155140"/>
                    </a:ext>
                  </a:extLst>
                </a:gridCol>
              </a:tblGrid>
              <a:tr h="286342">
                <a:tc>
                  <a:txBody>
                    <a:bodyPr/>
                    <a:lstStyle/>
                    <a:p>
                      <a:pPr algn="l"/>
                      <a:r>
                        <a:rPr lang="en-GB" sz="1400" dirty="0"/>
                        <a:t>Issue</a:t>
                      </a: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algn="l"/>
                      <a:r>
                        <a:rPr lang="en-GB" sz="1400" dirty="0"/>
                        <a:t>KPI examples</a:t>
                      </a: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3B687F"/>
                    </a:solidFill>
                  </a:tcPr>
                </a:tc>
                <a:extLst>
                  <a:ext uri="{0D108BD9-81ED-4DB2-BD59-A6C34878D82A}">
                    <a16:rowId xmlns:a16="http://schemas.microsoft.com/office/drawing/2014/main" val="768164454"/>
                  </a:ext>
                </a:extLst>
              </a:tr>
              <a:tr h="234926">
                <a:tc rowSpan="6">
                  <a:txBody>
                    <a:bodyPr/>
                    <a:lstStyle/>
                    <a:p>
                      <a:r>
                        <a:rPr lang="en-GB" sz="1000" b="1" dirty="0">
                          <a:solidFill>
                            <a:srgbClr val="3B687F"/>
                          </a:solidFill>
                        </a:rPr>
                        <a:t>Environmental sustainability</a:t>
                      </a: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GB" sz="1000" dirty="0">
                          <a:solidFill>
                            <a:srgbClr val="3B687F"/>
                          </a:solidFill>
                        </a:rPr>
                        <a:t>Percentage of suppliers with environmental or occupational health and safety management systems</a:t>
                      </a:r>
                    </a:p>
                  </a:txBody>
                  <a:tcPr marL="72000" marR="72000" marT="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3813041"/>
                  </a:ext>
                </a:extLst>
              </a:tr>
              <a:tr h="234926">
                <a:tc vMerge="1">
                  <a:txBody>
                    <a:bodyPr/>
                    <a:lstStyle/>
                    <a:p>
                      <a:endParaRPr lang="de-DE" sz="1000">
                        <a:solidFill>
                          <a:srgbClr val="3B687F"/>
                        </a:solidFill>
                      </a:endParaRPr>
                    </a:p>
                  </a:txBody>
                  <a:tcPr marT="36000" marB="36000" anchor="ctr">
                    <a:lnR w="12700" cap="flat" cmpd="sng" algn="ctr">
                      <a:solidFill>
                        <a:schemeClr val="accent1"/>
                      </a:solidFill>
                      <a:prstDash val="solid"/>
                      <a:round/>
                      <a:headEnd type="none" w="med" len="med"/>
                      <a:tailEnd type="none" w="med" len="med"/>
                    </a:lnR>
                  </a:tcPr>
                </a:tc>
                <a:tc>
                  <a:txBody>
                    <a:bodyPr/>
                    <a:lstStyle/>
                    <a:p>
                      <a:r>
                        <a:rPr lang="en-GB" sz="1000" dirty="0">
                          <a:solidFill>
                            <a:srgbClr val="3B687F"/>
                          </a:solidFill>
                        </a:rPr>
                        <a:t>Percentage of suppliers evaluated on the basis of environmental criteria </a:t>
                      </a:r>
                    </a:p>
                  </a:txBody>
                  <a:tcPr marL="72000" marR="72000" marT="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8845285"/>
                  </a:ext>
                </a:extLst>
              </a:tr>
              <a:tr h="225172">
                <a:tc vMerge="1">
                  <a:txBody>
                    <a:bodyPr/>
                    <a:lstStyle/>
                    <a:p>
                      <a:endParaRPr lang="de-DE" sz="1000">
                        <a:solidFill>
                          <a:srgbClr val="3B687F"/>
                        </a:solidFill>
                      </a:endParaRPr>
                    </a:p>
                  </a:txBody>
                  <a:tcPr marT="36000" marB="36000" anchor="ctr">
                    <a:lnR w="12700" cap="flat" cmpd="sng" algn="ctr">
                      <a:solidFill>
                        <a:schemeClr val="accent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tcPr>
                </a:tc>
                <a:tc>
                  <a:txBody>
                    <a:bodyPr/>
                    <a:lstStyle/>
                    <a:p>
                      <a:r>
                        <a:rPr lang="en-GB" sz="1000" dirty="0">
                          <a:solidFill>
                            <a:srgbClr val="3B687F"/>
                          </a:solidFill>
                        </a:rPr>
                        <a:t>Percentage of suppliers with ongoing measures to reduce carbon emissions </a:t>
                      </a:r>
                    </a:p>
                  </a:txBody>
                  <a:tcPr marL="72000" marR="72000" marT="36000" marB="36000" anchor="ctr">
                    <a:lnL w="12700" cap="flat" cmpd="sng" algn="ctr">
                      <a:solidFill>
                        <a:schemeClr val="accent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127677"/>
                  </a:ext>
                </a:extLst>
              </a:tr>
              <a:tr h="225172">
                <a:tc vMerge="1">
                  <a:txBody>
                    <a:bodyPr/>
                    <a:lstStyle/>
                    <a:p>
                      <a:endParaRPr lang="de-DE" sz="1000">
                        <a:solidFill>
                          <a:srgbClr val="3B687F"/>
                        </a:solidFill>
                      </a:endParaRPr>
                    </a:p>
                  </a:txBody>
                  <a:tcPr marT="36000" marB="36000" anchor="ctr">
                    <a:lnR w="1270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3B687F"/>
                          </a:solidFill>
                        </a:rPr>
                        <a:t>Percentage of suppliers with improved sustainability performance in a subsequent evaluation</a:t>
                      </a: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0768066"/>
                  </a:ext>
                </a:extLst>
              </a:tr>
              <a:tr h="215684">
                <a:tc vMerge="1">
                  <a:txBody>
                    <a:bodyPr/>
                    <a:lstStyle/>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3B687F"/>
                          </a:solidFill>
                          <a:latin typeface="+mn-lt"/>
                          <a:ea typeface="+mn-ea"/>
                          <a:cs typeface="+mn-cs"/>
                        </a:rPr>
                        <a:t>Percentage of suppliers that satisfy a particular criterion (e.g. certification)</a:t>
                      </a:r>
                    </a:p>
                  </a:txBody>
                  <a:tcPr marL="72000" marR="72000" marT="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6895215"/>
                  </a:ext>
                </a:extLst>
              </a:tr>
              <a:tr h="38785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a:solidFill>
                          <a:srgbClr val="3B687F"/>
                        </a:solidFill>
                      </a:endParaRPr>
                    </a:p>
                  </a:txBody>
                  <a:tcPr marT="36000" marB="36000" anchor="ctr">
                    <a:lnL w="6350" cap="flat" cmpd="sng" algn="ctr">
                      <a:solidFill>
                        <a:srgbClr val="BBE0E3"/>
                      </a:solidFill>
                      <a:prstDash val="solid"/>
                      <a:round/>
                      <a:headEnd type="none" w="med" len="med"/>
                      <a:tailEnd type="none" w="med" len="med"/>
                    </a:lnL>
                    <a:lnR w="6350" cap="flat" cmpd="sng" algn="ctr">
                      <a:solidFill>
                        <a:srgbClr val="BBE0E3"/>
                      </a:solidFill>
                      <a:prstDash val="solid"/>
                      <a:round/>
                      <a:headEnd type="none" w="med" len="med"/>
                      <a:tailEnd type="none" w="med" len="med"/>
                    </a:lnR>
                    <a:lnT w="6350" cap="flat" cmpd="sng" algn="ctr">
                      <a:solidFill>
                        <a:srgbClr val="BBE0E3"/>
                      </a:solidFill>
                      <a:prstDash val="solid"/>
                      <a:round/>
                      <a:headEnd type="none" w="med" len="med"/>
                      <a:tailEnd type="none" w="med" len="med"/>
                    </a:lnT>
                    <a:lnB w="6350" cap="flat" cmpd="sng" algn="ctr">
                      <a:solidFill>
                        <a:srgbClr val="BBE0E3"/>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a:solidFill>
                            <a:srgbClr val="3B687F"/>
                          </a:solidFill>
                        </a:rPr>
                        <a:t>Percentage of natural resources (paper products, food, metals), for example, procured from sustainable sources</a:t>
                      </a:r>
                    </a:p>
                  </a:txBody>
                  <a:tcPr marL="72000" marR="72000" marT="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0811752"/>
                  </a:ext>
                </a:extLst>
              </a:tr>
              <a:tr h="225172">
                <a:tc rowSpan="7">
                  <a:txBody>
                    <a:bodyPr/>
                    <a:lstStyle/>
                    <a:p>
                      <a:r>
                        <a:rPr lang="en-GB" sz="1000" b="1" dirty="0">
                          <a:solidFill>
                            <a:srgbClr val="3B687F"/>
                          </a:solidFill>
                        </a:rPr>
                        <a:t>Social sustainability</a:t>
                      </a: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3F9197"/>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3B687F"/>
                          </a:solidFill>
                        </a:rPr>
                        <a:t>Percentage of suppliers that have agreed to the Code of Conduct</a:t>
                      </a: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3181402"/>
                  </a:ext>
                </a:extLst>
              </a:tr>
              <a:tr h="225172">
                <a:tc vMerge="1">
                  <a:txBody>
                    <a:bodyPr/>
                    <a:lstStyle/>
                    <a:p>
                      <a:r>
                        <a:rPr lang="en-GB" sz="1000" b="1">
                          <a:solidFill>
                            <a:srgbClr val="3B687F"/>
                          </a:solidFill>
                        </a:rPr>
                        <a:t>Social sustainability</a:t>
                      </a: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3B687F"/>
                          </a:solidFill>
                        </a:rPr>
                        <a:t>Percentage of suppliers evaluated on the basis of social criteria</a:t>
                      </a: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6601786"/>
                  </a:ext>
                </a:extLst>
              </a:tr>
              <a:tr h="225172">
                <a:tc vMerge="1">
                  <a:txBody>
                    <a:bodyPr/>
                    <a:lstStyle/>
                    <a:p>
                      <a:endParaRPr lang="de-DE" sz="1000">
                        <a:solidFill>
                          <a:srgbClr val="3B687F"/>
                        </a:solidFill>
                      </a:endParaRPr>
                    </a:p>
                  </a:txBody>
                  <a:tcPr marT="36000" marB="36000" anchor="ctr">
                    <a:lnR w="12700" cap="flat" cmpd="sng" algn="ctr">
                      <a:solidFill>
                        <a:schemeClr val="accent1"/>
                      </a:solidFill>
                      <a:prstDash val="solid"/>
                      <a:round/>
                      <a:headEnd type="none" w="med" len="med"/>
                      <a:tailEnd type="none" w="med" len="med"/>
                    </a:lnR>
                  </a:tcPr>
                </a:tc>
                <a:tc>
                  <a:txBody>
                    <a:bodyPr/>
                    <a:lstStyle/>
                    <a:p>
                      <a:r>
                        <a:rPr lang="en-GB" sz="1000" dirty="0">
                          <a:solidFill>
                            <a:srgbClr val="3B687F"/>
                          </a:solidFill>
                        </a:rPr>
                        <a:t>Percentage of suppliers subject to certain audits (e.g. social audits) </a:t>
                      </a: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4164881"/>
                  </a:ext>
                </a:extLst>
              </a:tr>
              <a:tr h="179733">
                <a:tc vMerge="1">
                  <a:txBody>
                    <a:bodyPr/>
                    <a:lstStyle/>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3B687F"/>
                          </a:solidFill>
                        </a:rPr>
                        <a:t>Percentage of the underwritten purchase volume</a:t>
                      </a: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6568542"/>
                  </a:ext>
                </a:extLst>
              </a:tr>
              <a:tr h="378097">
                <a:tc vMerge="1">
                  <a:txBody>
                    <a:bodyPr/>
                    <a:lstStyle/>
                    <a:p>
                      <a:endParaRPr lang="de-DE" sz="1000">
                        <a:solidFill>
                          <a:srgbClr val="3B687F"/>
                        </a:solidFill>
                      </a:endParaRPr>
                    </a:p>
                  </a:txBody>
                  <a:tcPr marT="36000" marB="36000" anchor="ctr">
                    <a:lnR w="1270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3B687F"/>
                          </a:solidFill>
                        </a:rPr>
                        <a:t>Percentage of relevant suppliers that have filled in the Conflict Minerals Reporting template (and satisfy the corresponding requirements)</a:t>
                      </a: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948773"/>
                  </a:ext>
                </a:extLst>
              </a:tr>
              <a:tr h="225172">
                <a:tc vMerge="1">
                  <a:txBody>
                    <a:bodyPr/>
                    <a:lstStyle/>
                    <a:p>
                      <a:endParaRPr lang="de-DE" sz="1000">
                        <a:solidFill>
                          <a:srgbClr val="3B687F"/>
                        </a:solidFill>
                      </a:endParaRPr>
                    </a:p>
                  </a:txBody>
                  <a:tcPr marT="36000" marB="36000" anchor="ctr">
                    <a:lnR w="12700" cap="flat" cmpd="sng" algn="ctr">
                      <a:solidFill>
                        <a:schemeClr val="accent1"/>
                      </a:solidFill>
                      <a:prstDash val="solid"/>
                      <a:round/>
                      <a:headEnd type="none" w="med" len="med"/>
                      <a:tailEnd type="none" w="med" len="med"/>
                    </a:lnR>
                    <a:lnT w="6350" cap="flat" cmpd="sng" algn="ctr">
                      <a:solidFill>
                        <a:srgbClr val="3F9197"/>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3B687F"/>
                          </a:solidFill>
                        </a:rPr>
                        <a:t>Percentage of purchase volume procured from local suppliers</a:t>
                      </a:r>
                    </a:p>
                  </a:txBody>
                  <a:tcPr marL="72000" marR="72000" marT="36000" marB="36000" anchor="ctr">
                    <a:lnL w="12700" cap="flat" cmpd="sng" algn="ctr">
                      <a:solidFill>
                        <a:schemeClr val="accent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4949080"/>
                  </a:ext>
                </a:extLst>
              </a:tr>
              <a:tr h="225172">
                <a:tc vMerge="1">
                  <a:txBody>
                    <a:bodyPr/>
                    <a:lstStyle/>
                    <a:p>
                      <a:endParaRPr lang="de-DE" sz="1000">
                        <a:solidFill>
                          <a:srgbClr val="3B687F"/>
                        </a:solidFill>
                      </a:endParaRPr>
                    </a:p>
                  </a:txBody>
                  <a:tcPr marT="36000" marB="36000" anchor="ctr">
                    <a:lnR w="1270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3B687F"/>
                          </a:solidFill>
                        </a:rPr>
                        <a:t>Percentage of purchase volume procured from various suppliers</a:t>
                      </a: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7607264"/>
                  </a:ext>
                </a:extLst>
              </a:tr>
              <a:tr h="225172">
                <a:tc rowSpan="2">
                  <a:txBody>
                    <a:bodyPr/>
                    <a:lstStyle/>
                    <a:p>
                      <a:r>
                        <a:rPr lang="en-GB" sz="1000" b="1" dirty="0">
                          <a:solidFill>
                            <a:srgbClr val="3B687F"/>
                          </a:solidFill>
                        </a:rPr>
                        <a:t>Financial sustainability</a:t>
                      </a: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rgbClr val="3F9197"/>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3B687F"/>
                          </a:solidFill>
                        </a:rPr>
                        <a:t>Percentage of purchase volume for sustainable products (based on defined criteria)</a:t>
                      </a: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9547580"/>
                  </a:ext>
                </a:extLst>
              </a:tr>
              <a:tr h="195492">
                <a:tc vMerge="1">
                  <a:txBody>
                    <a:bodyPr/>
                    <a:lstStyle/>
                    <a:p>
                      <a:endParaRPr lang="de-DE" sz="1000">
                        <a:solidFill>
                          <a:srgbClr val="3B687F"/>
                        </a:solidFill>
                      </a:endParaRPr>
                    </a:p>
                  </a:txBody>
                  <a:tcPr marT="36000" marB="36000" anchor="ctr">
                    <a:lnR w="1270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3B687F"/>
                          </a:solidFill>
                        </a:rPr>
                        <a:t>Percentage of expenditure on products with a lifecycle below 12 months</a:t>
                      </a:r>
                    </a:p>
                  </a:txBody>
                  <a:tcPr marL="72000" marR="7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745636"/>
                  </a:ext>
                </a:extLst>
              </a:tr>
            </a:tbl>
          </a:graphicData>
        </a:graphic>
      </p:graphicFrame>
      <p:sp>
        <p:nvSpPr>
          <p:cNvPr id="16" name="Datumsplatzhalter 5">
            <a:extLst>
              <a:ext uri="{FF2B5EF4-FFF2-40B4-BE49-F238E27FC236}">
                <a16:creationId xmlns:a16="http://schemas.microsoft.com/office/drawing/2014/main" id="{605FB765-F864-D640-897F-A166A81B2845}"/>
              </a:ext>
            </a:extLst>
          </p:cNvPr>
          <p:cNvSpPr>
            <a:spLocks noGrp="1"/>
          </p:cNvSpPr>
          <p:nvPr>
            <p:ph type="dt" sz="half" idx="12"/>
          </p:nvPr>
        </p:nvSpPr>
        <p:spPr>
          <a:xfrm>
            <a:off x="431801" y="223838"/>
            <a:ext cx="8118433"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2094486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de-DE" smtClean="0">
                <a:latin typeface="+mn-lt"/>
              </a:rPr>
              <a:t>© LfU | IZU Infozentrum UmweltWirtschaft 2022</a:t>
            </a:r>
            <a:endParaRPr lang="en-GB" dirty="0">
              <a:latin typeface="+mn-lt"/>
            </a:endParaRPr>
          </a:p>
        </p:txBody>
      </p:sp>
      <p:sp>
        <p:nvSpPr>
          <p:cNvPr id="5" name="Foliennummernplatzhalter 4"/>
          <p:cNvSpPr>
            <a:spLocks noGrp="1"/>
          </p:cNvSpPr>
          <p:nvPr>
            <p:ph type="sldNum" sz="quarter" idx="4"/>
          </p:nvPr>
        </p:nvSpPr>
        <p:spPr>
          <a:xfrm>
            <a:off x="5905500" y="6477000"/>
            <a:ext cx="478532" cy="280988"/>
          </a:xfrm>
        </p:spPr>
        <p:txBody>
          <a:bodyPr/>
          <a:lstStyle/>
          <a:p>
            <a:fld id="{874F30DA-0C98-471D-8D41-FDABE1A1224B}" type="slidenum">
              <a:rPr lang="de-DE">
                <a:latin typeface="+mn-lt"/>
              </a:rPr>
              <a:pPr/>
              <a:t>3</a:t>
            </a:fld>
            <a:endParaRPr lang="de-DE">
              <a:latin typeface="+mn-lt"/>
            </a:endParaRPr>
          </a:p>
        </p:txBody>
      </p:sp>
      <p:sp>
        <p:nvSpPr>
          <p:cNvPr id="6" name="Datumsplatzhalter 5"/>
          <p:cNvSpPr>
            <a:spLocks noGrp="1"/>
          </p:cNvSpPr>
          <p:nvPr>
            <p:ph type="dt" sz="half" idx="12"/>
          </p:nvPr>
        </p:nvSpPr>
        <p:spPr>
          <a:xfrm>
            <a:off x="431801" y="223838"/>
            <a:ext cx="7612062" cy="476250"/>
          </a:xfrm>
        </p:spPr>
        <p:txBody>
          <a:bodyPr/>
          <a:lstStyle/>
          <a:p>
            <a:r>
              <a:rPr lang="de-DE" smtClean="0"/>
              <a:t>Training concept for sustainable procurement – background, goals &amp; content</a:t>
            </a:r>
            <a:endParaRPr lang="en-GB" dirty="0"/>
          </a:p>
        </p:txBody>
      </p:sp>
      <p:sp>
        <p:nvSpPr>
          <p:cNvPr id="252930" name="Rectangle 2"/>
          <p:cNvSpPr>
            <a:spLocks noGrp="1" noChangeArrowheads="1"/>
          </p:cNvSpPr>
          <p:nvPr>
            <p:ph type="title"/>
          </p:nvPr>
        </p:nvSpPr>
        <p:spPr>
          <a:xfrm>
            <a:off x="431801" y="935038"/>
            <a:ext cx="11425767" cy="500062"/>
          </a:xfrm>
        </p:spPr>
        <p:txBody>
          <a:bodyPr/>
          <a:lstStyle/>
          <a:p>
            <a:r>
              <a:rPr lang="en-GB" dirty="0">
                <a:latin typeface="+mn-lt"/>
              </a:rPr>
              <a:t>Structure of the training and teaching concept</a:t>
            </a:r>
          </a:p>
        </p:txBody>
      </p:sp>
      <p:sp>
        <p:nvSpPr>
          <p:cNvPr id="25" name="Textfeld 24">
            <a:extLst>
              <a:ext uri="{FF2B5EF4-FFF2-40B4-BE49-F238E27FC236}">
                <a16:creationId xmlns:a16="http://schemas.microsoft.com/office/drawing/2014/main" id="{713A25BB-37B0-654A-B95F-C969F940EF86}"/>
              </a:ext>
            </a:extLst>
          </p:cNvPr>
          <p:cNvSpPr txBox="1"/>
          <p:nvPr/>
        </p:nvSpPr>
        <p:spPr>
          <a:xfrm>
            <a:off x="431801" y="1628774"/>
            <a:ext cx="11425237" cy="492443"/>
          </a:xfrm>
          <a:prstGeom prst="rect">
            <a:avLst/>
          </a:prstGeom>
          <a:noFill/>
        </p:spPr>
        <p:txBody>
          <a:bodyPr wrap="square" rtlCol="0">
            <a:spAutoFit/>
          </a:bodyPr>
          <a:lstStyle/>
          <a:p>
            <a:pPr algn="l"/>
            <a:r>
              <a:rPr lang="en-GB" sz="1300" dirty="0">
                <a:solidFill>
                  <a:srgbClr val="3B687F"/>
                </a:solidFill>
              </a:rPr>
              <a:t>The training concept is modular and refers to other, multimedia-based references along with the content it contains. The training is designed to be suitable both for lectures and for self-study. </a:t>
            </a:r>
          </a:p>
        </p:txBody>
      </p:sp>
      <p:sp>
        <p:nvSpPr>
          <p:cNvPr id="8" name="Textfeld 7">
            <a:extLst>
              <a:ext uri="{FF2B5EF4-FFF2-40B4-BE49-F238E27FC236}">
                <a16:creationId xmlns:a16="http://schemas.microsoft.com/office/drawing/2014/main" id="{B07A3010-58DD-E842-8E4D-3A1879F09703}"/>
              </a:ext>
            </a:extLst>
          </p:cNvPr>
          <p:cNvSpPr txBox="1"/>
          <p:nvPr/>
        </p:nvSpPr>
        <p:spPr>
          <a:xfrm>
            <a:off x="1708852" y="2447609"/>
            <a:ext cx="8706934" cy="971035"/>
          </a:xfrm>
          <a:prstGeom prst="rect">
            <a:avLst/>
          </a:prstGeom>
          <a:noFill/>
        </p:spPr>
        <p:txBody>
          <a:bodyPr wrap="square" tIns="0" bIns="0" rtlCol="0">
            <a:spAutoFit/>
          </a:bodyPr>
          <a:lstStyle/>
          <a:p>
            <a:pPr algn="l" eaLnBrk="1" fontAlgn="auto" hangingPunct="1">
              <a:spcBef>
                <a:spcPts val="0"/>
              </a:spcBef>
              <a:spcAft>
                <a:spcPts val="600"/>
              </a:spcAft>
            </a:pPr>
            <a:r>
              <a:rPr lang="en-GB" sz="1600" b="1" dirty="0">
                <a:solidFill>
                  <a:srgbClr val="3B687F"/>
                </a:solidFill>
                <a:latin typeface="Calibri" panose="020F0502020204030204"/>
                <a:ea typeface="+mn-ea"/>
              </a:rPr>
              <a:t>Modular structure</a:t>
            </a:r>
          </a:p>
          <a:p>
            <a:pPr marL="222250" lvl="1" indent="-212725" algn="l" eaLnBrk="1" hangingPunct="1">
              <a:lnSpc>
                <a:spcPct val="110000"/>
              </a:lnSpc>
              <a:spcBef>
                <a:spcPts val="0"/>
              </a:spcBef>
              <a:spcAft>
                <a:spcPts val="300"/>
              </a:spcAft>
              <a:buClr>
                <a:srgbClr val="526E7F"/>
              </a:buClr>
              <a:buFontTx/>
              <a:buChar char="•"/>
            </a:pPr>
            <a:r>
              <a:rPr lang="en-GB" sz="1200" dirty="0">
                <a:solidFill>
                  <a:srgbClr val="3B687F"/>
                </a:solidFill>
                <a:latin typeface="Arial"/>
                <a:cs typeface="Calibri" panose="020F0502020204030204" pitchFamily="34" charset="0"/>
              </a:rPr>
              <a:t>The training document is split in three modules, each of which is further divided into two submodules.</a:t>
            </a:r>
          </a:p>
          <a:p>
            <a:pPr marL="222250" lvl="1" indent="-212725" algn="l" eaLnBrk="1" hangingPunct="1">
              <a:lnSpc>
                <a:spcPct val="110000"/>
              </a:lnSpc>
              <a:spcBef>
                <a:spcPts val="0"/>
              </a:spcBef>
              <a:spcAft>
                <a:spcPts val="300"/>
              </a:spcAft>
              <a:buClr>
                <a:srgbClr val="526E7F"/>
              </a:buClr>
              <a:buFontTx/>
              <a:buChar char="•"/>
            </a:pPr>
            <a:r>
              <a:rPr lang="en-GB" sz="1200" dirty="0">
                <a:solidFill>
                  <a:srgbClr val="3B687F"/>
                </a:solidFill>
                <a:latin typeface="Arial"/>
                <a:cs typeface="Calibri" panose="020F0502020204030204" pitchFamily="34" charset="0"/>
              </a:rPr>
              <a:t>The modular structure of the training document allows companies with varying degrees of knowledge to quickly access the information relevant to them.</a:t>
            </a:r>
          </a:p>
        </p:txBody>
      </p:sp>
      <p:sp>
        <p:nvSpPr>
          <p:cNvPr id="11" name="Textfeld 10">
            <a:extLst>
              <a:ext uri="{FF2B5EF4-FFF2-40B4-BE49-F238E27FC236}">
                <a16:creationId xmlns:a16="http://schemas.microsoft.com/office/drawing/2014/main" id="{C32ACFAE-CEB6-7641-AE98-88B24631B1A1}"/>
              </a:ext>
            </a:extLst>
          </p:cNvPr>
          <p:cNvSpPr txBox="1"/>
          <p:nvPr/>
        </p:nvSpPr>
        <p:spPr>
          <a:xfrm>
            <a:off x="1708852" y="3733653"/>
            <a:ext cx="8706934" cy="1198800"/>
          </a:xfrm>
          <a:prstGeom prst="rect">
            <a:avLst/>
          </a:prstGeom>
          <a:noFill/>
        </p:spPr>
        <p:txBody>
          <a:bodyPr wrap="square" tIns="0" bIns="0" rtlCol="0">
            <a:spAutoFit/>
          </a:bodyPr>
          <a:lstStyle/>
          <a:p>
            <a:pPr algn="l" eaLnBrk="1" fontAlgn="auto" hangingPunct="1">
              <a:spcBef>
                <a:spcPts val="0"/>
              </a:spcBef>
              <a:spcAft>
                <a:spcPts val="600"/>
              </a:spcAft>
            </a:pPr>
            <a:r>
              <a:rPr lang="en-GB" sz="1600" b="1" dirty="0">
                <a:solidFill>
                  <a:srgbClr val="3B687F"/>
                </a:solidFill>
                <a:latin typeface="Calibri" panose="020F0502020204030204"/>
                <a:ea typeface="+mn-ea"/>
              </a:rPr>
              <a:t>Further information &amp; references</a:t>
            </a:r>
          </a:p>
          <a:p>
            <a:pPr marL="222250" lvl="1" indent="-212725" algn="l" eaLnBrk="1" hangingPunct="1">
              <a:lnSpc>
                <a:spcPct val="110000"/>
              </a:lnSpc>
              <a:spcBef>
                <a:spcPts val="0"/>
              </a:spcBef>
              <a:spcAft>
                <a:spcPts val="300"/>
              </a:spcAft>
              <a:buClr>
                <a:srgbClr val="526E7F"/>
              </a:buClr>
              <a:buFontTx/>
              <a:buChar char="•"/>
            </a:pPr>
            <a:r>
              <a:rPr lang="en-GB" sz="1200" dirty="0">
                <a:solidFill>
                  <a:srgbClr val="3B687F"/>
                </a:solidFill>
                <a:latin typeface="Arial"/>
                <a:cs typeface="Calibri" panose="020F0502020204030204" pitchFamily="34" charset="0"/>
              </a:rPr>
              <a:t>The pages of the training concept each contain a main statement along with the other content.</a:t>
            </a:r>
          </a:p>
          <a:p>
            <a:pPr marL="222250" lvl="1" indent="-212725" algn="l" eaLnBrk="1" hangingPunct="1">
              <a:lnSpc>
                <a:spcPct val="110000"/>
              </a:lnSpc>
              <a:spcBef>
                <a:spcPts val="0"/>
              </a:spcBef>
              <a:spcAft>
                <a:spcPts val="300"/>
              </a:spcAft>
              <a:buClr>
                <a:srgbClr val="526E7F"/>
              </a:buClr>
              <a:buFontTx/>
              <a:buChar char="•"/>
            </a:pPr>
            <a:r>
              <a:rPr lang="en-GB" sz="1200" dirty="0">
                <a:solidFill>
                  <a:srgbClr val="3B687F"/>
                </a:solidFill>
                <a:latin typeface="Arial"/>
                <a:cs typeface="Calibri" panose="020F0502020204030204" pitchFamily="34" charset="0"/>
              </a:rPr>
              <a:t>In addition, the text boxes on the right contain further references to interesting and helpful guidelines, studies, books, case studies, videos and podcasts.</a:t>
            </a:r>
          </a:p>
          <a:p>
            <a:pPr marL="222250" lvl="1" indent="-212725" algn="l" eaLnBrk="1" hangingPunct="1">
              <a:lnSpc>
                <a:spcPct val="110000"/>
              </a:lnSpc>
              <a:spcBef>
                <a:spcPts val="0"/>
              </a:spcBef>
              <a:spcAft>
                <a:spcPts val="300"/>
              </a:spcAft>
              <a:buClr>
                <a:srgbClr val="526E7F"/>
              </a:buClr>
              <a:buFontTx/>
              <a:buChar char="•"/>
            </a:pPr>
            <a:r>
              <a:rPr lang="en-GB" sz="1200" dirty="0">
                <a:solidFill>
                  <a:srgbClr val="3B687F"/>
                </a:solidFill>
                <a:latin typeface="Arial"/>
                <a:cs typeface="Calibri" panose="020F0502020204030204" pitchFamily="34" charset="0"/>
              </a:rPr>
              <a:t>The further references permit a deeper look at the subject covered in the respective section, if required. </a:t>
            </a:r>
          </a:p>
        </p:txBody>
      </p:sp>
      <p:sp>
        <p:nvSpPr>
          <p:cNvPr id="13" name="Textfeld 12">
            <a:extLst>
              <a:ext uri="{FF2B5EF4-FFF2-40B4-BE49-F238E27FC236}">
                <a16:creationId xmlns:a16="http://schemas.microsoft.com/office/drawing/2014/main" id="{EA235671-3EAE-8548-9154-597F870719D1}"/>
              </a:ext>
            </a:extLst>
          </p:cNvPr>
          <p:cNvSpPr txBox="1"/>
          <p:nvPr/>
        </p:nvSpPr>
        <p:spPr>
          <a:xfrm>
            <a:off x="1708852" y="5263234"/>
            <a:ext cx="8706934" cy="752194"/>
          </a:xfrm>
          <a:prstGeom prst="rect">
            <a:avLst/>
          </a:prstGeom>
          <a:noFill/>
        </p:spPr>
        <p:txBody>
          <a:bodyPr wrap="square" tIns="0" bIns="0" rtlCol="0">
            <a:spAutoFit/>
          </a:bodyPr>
          <a:lstStyle/>
          <a:p>
            <a:pPr algn="l" eaLnBrk="1" fontAlgn="auto" hangingPunct="1">
              <a:spcBef>
                <a:spcPts val="0"/>
              </a:spcBef>
              <a:spcAft>
                <a:spcPts val="600"/>
              </a:spcAft>
            </a:pPr>
            <a:r>
              <a:rPr lang="en-GB" sz="1600" b="1" dirty="0">
                <a:solidFill>
                  <a:srgbClr val="3B687F"/>
                </a:solidFill>
                <a:latin typeface="Calibri" panose="020F0502020204030204"/>
                <a:ea typeface="+mn-ea"/>
              </a:rPr>
              <a:t>Teaching concept</a:t>
            </a:r>
          </a:p>
          <a:p>
            <a:pPr marL="222250" lvl="1" indent="-212725" algn="l" eaLnBrk="1" hangingPunct="1">
              <a:lnSpc>
                <a:spcPct val="110000"/>
              </a:lnSpc>
              <a:spcBef>
                <a:spcPts val="0"/>
              </a:spcBef>
              <a:spcAft>
                <a:spcPts val="300"/>
              </a:spcAft>
              <a:buClr>
                <a:srgbClr val="526E7F"/>
              </a:buClr>
              <a:buFontTx/>
              <a:buChar char="•"/>
            </a:pPr>
            <a:r>
              <a:rPr lang="en-GB" sz="1200" dirty="0">
                <a:solidFill>
                  <a:srgbClr val="3B687F"/>
                </a:solidFill>
                <a:latin typeface="Arial"/>
                <a:cs typeface="Calibri" panose="020F0502020204030204" pitchFamily="34" charset="0"/>
              </a:rPr>
              <a:t>The training concept is suitable in both a lecture format and for self-study.</a:t>
            </a:r>
          </a:p>
          <a:p>
            <a:pPr marL="222250" lvl="1" indent="-212725" algn="l" eaLnBrk="1" hangingPunct="1">
              <a:lnSpc>
                <a:spcPct val="110000"/>
              </a:lnSpc>
              <a:spcBef>
                <a:spcPts val="0"/>
              </a:spcBef>
              <a:spcAft>
                <a:spcPts val="300"/>
              </a:spcAft>
              <a:buClr>
                <a:srgbClr val="526E7F"/>
              </a:buClr>
              <a:buFontTx/>
              <a:buChar char="•"/>
            </a:pPr>
            <a:r>
              <a:rPr lang="en-GB" sz="1200" dirty="0">
                <a:solidFill>
                  <a:srgbClr val="3B687F"/>
                </a:solidFill>
                <a:latin typeface="Arial"/>
                <a:cs typeface="Calibri" panose="020F0502020204030204" pitchFamily="34" charset="0"/>
              </a:rPr>
              <a:t>The training course can be provided either at an in-person event or as part of a webinar or e-learning format. </a:t>
            </a:r>
          </a:p>
        </p:txBody>
      </p:sp>
      <p:pic>
        <p:nvPicPr>
          <p:cNvPr id="20" name="Grafik 19" descr="Gebäudesteinmauer mit einfarbiger Füllung">
            <a:extLst>
              <a:ext uri="{FF2B5EF4-FFF2-40B4-BE49-F238E27FC236}">
                <a16:creationId xmlns:a16="http://schemas.microsoft.com/office/drawing/2014/main" id="{513A3177-FAAA-714B-8F2B-6FCB7BF50B4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47431" y="2468040"/>
            <a:ext cx="914400" cy="914400"/>
          </a:xfrm>
          <a:prstGeom prst="rect">
            <a:avLst/>
          </a:prstGeom>
        </p:spPr>
      </p:pic>
      <p:pic>
        <p:nvPicPr>
          <p:cNvPr id="23" name="Grafik 22" descr="Informationen mit einfarbiger Füllung">
            <a:extLst>
              <a:ext uri="{FF2B5EF4-FFF2-40B4-BE49-F238E27FC236}">
                <a16:creationId xmlns:a16="http://schemas.microsoft.com/office/drawing/2014/main" id="{B9B70845-6266-BB4A-8E02-2C7144124DB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47431" y="3838849"/>
            <a:ext cx="988407" cy="988407"/>
          </a:xfrm>
          <a:prstGeom prst="rect">
            <a:avLst/>
          </a:prstGeom>
        </p:spPr>
      </p:pic>
      <p:pic>
        <p:nvPicPr>
          <p:cNvPr id="28" name="Grafik 27" descr="Fernstudium Sprache mit einfarbiger Füllung">
            <a:extLst>
              <a:ext uri="{FF2B5EF4-FFF2-40B4-BE49-F238E27FC236}">
                <a16:creationId xmlns:a16="http://schemas.microsoft.com/office/drawing/2014/main" id="{CCF00C94-0465-994E-843E-367B6CACB9E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447431" y="5283665"/>
            <a:ext cx="914400" cy="914400"/>
          </a:xfrm>
          <a:prstGeom prst="rect">
            <a:avLst/>
          </a:prstGeom>
        </p:spPr>
      </p:pic>
    </p:spTree>
    <p:extLst>
      <p:ext uri="{BB962C8B-B14F-4D97-AF65-F5344CB8AC3E}">
        <p14:creationId xmlns:p14="http://schemas.microsoft.com/office/powerpoint/2010/main" val="2709873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E05F5E0A-A424-4A40-8DDD-BDB868C038CE}"/>
              </a:ext>
            </a:extLst>
          </p:cNvPr>
          <p:cNvSpPr/>
          <p:nvPr/>
        </p:nvSpPr>
        <p:spPr bwMode="auto">
          <a:xfrm>
            <a:off x="442913" y="1628775"/>
            <a:ext cx="1745810" cy="4716463"/>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20" name="Rechteck 19">
            <a:extLst>
              <a:ext uri="{FF2B5EF4-FFF2-40B4-BE49-F238E27FC236}">
                <a16:creationId xmlns:a16="http://schemas.microsoft.com/office/drawing/2014/main" id="{23BFF35F-E042-F546-89A2-D3277267F51B}"/>
              </a:ext>
            </a:extLst>
          </p:cNvPr>
          <p:cNvSpPr/>
          <p:nvPr/>
        </p:nvSpPr>
        <p:spPr bwMode="auto">
          <a:xfrm>
            <a:off x="2365746" y="1628775"/>
            <a:ext cx="9491291" cy="4716463"/>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4500000" bIns="45720" numCol="1" rtlCol="0" anchor="ctr" anchorCtr="0" compatLnSpc="1">
            <a:prstTxWarp prst="textNoShape">
              <a:avLst/>
            </a:prstTxWarp>
          </a:bodyPr>
          <a:lstStyle/>
          <a:p>
            <a:pPr marL="514350" indent="-514350" algn="l">
              <a:spcBef>
                <a:spcPts val="1200"/>
              </a:spcBef>
              <a:spcAft>
                <a:spcPts val="1200"/>
              </a:spcAft>
              <a:buFont typeface="+mj-lt"/>
              <a:buAutoNum type="arabicPeriod"/>
            </a:pPr>
            <a:r>
              <a:rPr lang="en-GB" sz="2200" dirty="0">
                <a:solidFill>
                  <a:srgbClr val="3B687F"/>
                </a:solidFill>
              </a:rPr>
              <a:t>Is your company directly affected by the Supply Chain Due Diligence Act?</a:t>
            </a:r>
          </a:p>
          <a:p>
            <a:pPr marL="514350" indent="-514350" algn="l">
              <a:spcBef>
                <a:spcPts val="1200"/>
              </a:spcBef>
              <a:spcAft>
                <a:spcPts val="1200"/>
              </a:spcAft>
              <a:buFont typeface="+mj-lt"/>
              <a:buAutoNum type="arabicPeriod"/>
            </a:pPr>
            <a:r>
              <a:rPr lang="en-GB" sz="2200" dirty="0">
                <a:solidFill>
                  <a:srgbClr val="3B687F"/>
                </a:solidFill>
              </a:rPr>
              <a:t>How prepared is your company for the act?</a:t>
            </a:r>
          </a:p>
          <a:p>
            <a:pPr marL="514350" indent="-514350" algn="l">
              <a:spcBef>
                <a:spcPts val="1200"/>
              </a:spcBef>
              <a:spcAft>
                <a:spcPts val="1200"/>
              </a:spcAft>
              <a:buFont typeface="+mj-lt"/>
              <a:buAutoNum type="arabicPeriod"/>
            </a:pPr>
            <a:r>
              <a:rPr lang="en-GB" sz="2200" dirty="0">
                <a:solidFill>
                  <a:srgbClr val="3B687F"/>
                </a:solidFill>
              </a:rPr>
              <a:t>Which requirements have your customers already placed on you?</a:t>
            </a:r>
          </a:p>
        </p:txBody>
      </p:sp>
      <p:pic>
        <p:nvPicPr>
          <p:cNvPr id="19" name="Grafik 18">
            <a:extLst>
              <a:ext uri="{FF2B5EF4-FFF2-40B4-BE49-F238E27FC236}">
                <a16:creationId xmlns:a16="http://schemas.microsoft.com/office/drawing/2014/main" id="{8475B697-7190-774F-A03B-FF99B59A1949}"/>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p:blipFill>
        <p:spPr>
          <a:xfrm>
            <a:off x="9173874" y="2598285"/>
            <a:ext cx="1773873" cy="2777443"/>
          </a:xfrm>
          <a:prstGeom prst="rect">
            <a:avLst/>
          </a:prstGeom>
        </p:spPr>
      </p:pic>
      <p:pic>
        <p:nvPicPr>
          <p:cNvPr id="12" name="Grafik 11" descr="Fragezeichen mit einfarbiger Füllung">
            <a:extLst>
              <a:ext uri="{FF2B5EF4-FFF2-40B4-BE49-F238E27FC236}">
                <a16:creationId xmlns:a16="http://schemas.microsoft.com/office/drawing/2014/main" id="{2DA57A63-2115-1443-9C01-3B3EF711AD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21017" y="2985725"/>
            <a:ext cx="2002563" cy="2002563"/>
          </a:xfrm>
          <a:prstGeom prst="rect">
            <a:avLst/>
          </a:prstGeom>
        </p:spPr>
      </p:pic>
      <p:sp>
        <p:nvSpPr>
          <p:cNvPr id="10" name="Titel 9">
            <a:extLst>
              <a:ext uri="{FF2B5EF4-FFF2-40B4-BE49-F238E27FC236}">
                <a16:creationId xmlns:a16="http://schemas.microsoft.com/office/drawing/2014/main" id="{F85777ED-BD44-7D47-A694-BFE89E5E25CF}"/>
              </a:ext>
            </a:extLst>
          </p:cNvPr>
          <p:cNvSpPr>
            <a:spLocks noGrp="1"/>
          </p:cNvSpPr>
          <p:nvPr>
            <p:ph type="title"/>
          </p:nvPr>
        </p:nvSpPr>
        <p:spPr/>
        <p:txBody>
          <a:bodyPr/>
          <a:lstStyle/>
          <a:p>
            <a:r>
              <a:rPr lang="en-GB" dirty="0"/>
              <a:t>Sustainable procurement – focus on the Supply Chain Due Diligence Act (LkSG)</a:t>
            </a:r>
          </a:p>
        </p:txBody>
      </p:sp>
      <p:sp>
        <p:nvSpPr>
          <p:cNvPr id="2" name="Fußzeilenplatzhalter 1">
            <a:extLst>
              <a:ext uri="{FF2B5EF4-FFF2-40B4-BE49-F238E27FC236}">
                <a16:creationId xmlns:a16="http://schemas.microsoft.com/office/drawing/2014/main" id="{3B331015-987C-1544-A39D-BD979299461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3" name="Foliennummernplatzhalter 2">
            <a:extLst>
              <a:ext uri="{FF2B5EF4-FFF2-40B4-BE49-F238E27FC236}">
                <a16:creationId xmlns:a16="http://schemas.microsoft.com/office/drawing/2014/main" id="{45A49BD9-EB93-B047-AF17-CB8561731681}"/>
              </a:ext>
            </a:extLst>
          </p:cNvPr>
          <p:cNvSpPr>
            <a:spLocks noGrp="1"/>
          </p:cNvSpPr>
          <p:nvPr>
            <p:ph type="sldNum" sz="quarter" idx="4"/>
          </p:nvPr>
        </p:nvSpPr>
        <p:spPr/>
        <p:txBody>
          <a:bodyPr/>
          <a:lstStyle/>
          <a:p>
            <a:fld id="{894680D0-7A83-433A-9719-C4143F27F647}" type="slidenum">
              <a:rPr lang="de-DE" smtClean="0"/>
              <a:pPr/>
              <a:t>30</a:t>
            </a:fld>
            <a:endParaRPr lang="de-DE"/>
          </a:p>
        </p:txBody>
      </p:sp>
      <p:sp>
        <p:nvSpPr>
          <p:cNvPr id="15" name="Datumsplatzhalter 5">
            <a:extLst>
              <a:ext uri="{FF2B5EF4-FFF2-40B4-BE49-F238E27FC236}">
                <a16:creationId xmlns:a16="http://schemas.microsoft.com/office/drawing/2014/main" id="{237A0D73-05D9-EE45-B671-5547E5C4B9B4}"/>
              </a:ext>
            </a:extLst>
          </p:cNvPr>
          <p:cNvSpPr>
            <a:spLocks noGrp="1"/>
          </p:cNvSpPr>
          <p:nvPr>
            <p:ph type="dt" sz="half" idx="12"/>
          </p:nvPr>
        </p:nvSpPr>
        <p:spPr>
          <a:xfrm>
            <a:off x="431801" y="223838"/>
            <a:ext cx="8118433"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664355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Sustainable procurement – focus on the Supply Chain Due Diligence Act (LkSG)</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31</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47133" y="1489620"/>
            <a:ext cx="9048575" cy="692497"/>
          </a:xfrm>
          <a:prstGeom prst="rect">
            <a:avLst/>
          </a:prstGeom>
          <a:noFill/>
        </p:spPr>
        <p:txBody>
          <a:bodyPr wrap="square" rtlCol="0">
            <a:spAutoFit/>
          </a:bodyPr>
          <a:lstStyle/>
          <a:p>
            <a:pPr algn="l"/>
            <a:r>
              <a:rPr lang="en-GB" sz="1300" dirty="0">
                <a:solidFill>
                  <a:srgbClr val="3B687F"/>
                </a:solidFill>
              </a:rPr>
              <a:t>Procurement plays a key role in implementing the LkSG. Tools provided by the Information Centre for the Environment and Economy, including the LkSG Preparation Check and the Starter Kit, offer useful instructions on how to conduct risk analyses as well as derive and implement measures.</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en-GB" sz="1000" b="1" i="0" u="none" strike="noStrike" cap="none" normalizeH="0" baseline="0" dirty="0">
                <a:ln>
                  <a:noFill/>
                </a:ln>
                <a:solidFill>
                  <a:srgbClr val="3B687F"/>
                </a:solidFill>
                <a:effectLst/>
                <a:latin typeface="Arial" charset="0"/>
                <a:ea typeface="ＭＳ Ｐゴシック" charset="-128"/>
              </a:rPr>
              <a:t>Additional information</a:t>
            </a:r>
          </a:p>
          <a:p>
            <a:pPr marL="182563" indent="-182563" algn="l">
              <a:spcAft>
                <a:spcPts val="300"/>
              </a:spcAft>
              <a:buFont typeface="Arial" panose="020B0604020202020204" pitchFamily="34" charset="0"/>
              <a:buChar char="•"/>
            </a:pPr>
            <a:r>
              <a:rPr lang="en-GB" sz="1000" dirty="0">
                <a:solidFill>
                  <a:srgbClr val="3B687F"/>
                </a:solidFill>
              </a:rPr>
              <a:t>The </a:t>
            </a:r>
            <a:r>
              <a:rPr lang="en-GB" sz="1000" dirty="0">
                <a:solidFill>
                  <a:srgbClr val="3B687F"/>
                </a:solidFill>
                <a:hlinkClick r:id="rId3">
                  <a:extLst>
                    <a:ext uri="{A12FA001-AC4F-418D-AE19-62706E023703}">
                      <ahyp:hlinkClr xmlns="" xmlns:ahyp="http://schemas.microsoft.com/office/drawing/2018/hyperlinkcolor" val="tx"/>
                    </a:ext>
                  </a:extLst>
                </a:hlinkClick>
              </a:rPr>
              <a:t>German Federal Ministry for Economic Cooperation and Development</a:t>
            </a:r>
            <a:r>
              <a:rPr lang="en-GB" sz="1000" dirty="0">
                <a:solidFill>
                  <a:srgbClr val="3B687F"/>
                </a:solidFill>
              </a:rPr>
              <a:t> has published common FAQs on the topic of the LkSG. </a:t>
            </a: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4150" algn="l"/>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648000" y="1658527"/>
            <a:ext cx="216000" cy="216000"/>
          </a:xfrm>
          <a:prstGeom prst="rect">
            <a:avLst/>
          </a:prstGeom>
        </p:spPr>
      </p:pic>
      <p:sp>
        <p:nvSpPr>
          <p:cNvPr id="21" name="Rechteck 20">
            <a:extLst>
              <a:ext uri="{FF2B5EF4-FFF2-40B4-BE49-F238E27FC236}">
                <a16:creationId xmlns:a16="http://schemas.microsoft.com/office/drawing/2014/main" id="{3B979A2D-F1B8-C74A-AF2B-7D319283774A}"/>
              </a:ext>
            </a:extLst>
          </p:cNvPr>
          <p:cNvSpPr/>
          <p:nvPr/>
        </p:nvSpPr>
        <p:spPr bwMode="auto">
          <a:xfrm>
            <a:off x="442913" y="2276475"/>
            <a:ext cx="1745810" cy="4068763"/>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pic>
        <p:nvPicPr>
          <p:cNvPr id="22" name="Picture 26" descr="wappen_xl_sw">
            <a:extLst>
              <a:ext uri="{FF2B5EF4-FFF2-40B4-BE49-F238E27FC236}">
                <a16:creationId xmlns:a16="http://schemas.microsoft.com/office/drawing/2014/main" id="{17A5E08F-859D-6641-839A-C8093B63E91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1724" y="3413298"/>
            <a:ext cx="833807" cy="483113"/>
          </a:xfrm>
          <a:prstGeom prst="rect">
            <a:avLst/>
          </a:prstGeom>
          <a:noFill/>
          <a:extLst>
            <a:ext uri="{909E8E84-426E-40DD-AFC4-6F175D3DCCD1}">
              <a14:hiddenFill xmlns:a14="http://schemas.microsoft.com/office/drawing/2010/main">
                <a:solidFill>
                  <a:srgbClr val="FFFFFF"/>
                </a:solidFill>
              </a14:hiddenFill>
            </a:ext>
          </a:extLst>
        </p:spPr>
      </p:pic>
      <p:sp>
        <p:nvSpPr>
          <p:cNvPr id="23" name="Rechteck 22">
            <a:extLst>
              <a:ext uri="{FF2B5EF4-FFF2-40B4-BE49-F238E27FC236}">
                <a16:creationId xmlns:a16="http://schemas.microsoft.com/office/drawing/2014/main" id="{8D47BD74-6EF9-574E-AA86-CD77A497F819}"/>
              </a:ext>
            </a:extLst>
          </p:cNvPr>
          <p:cNvSpPr/>
          <p:nvPr/>
        </p:nvSpPr>
        <p:spPr bwMode="auto">
          <a:xfrm>
            <a:off x="2365747" y="2276475"/>
            <a:ext cx="7001278" cy="4068763"/>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4500000" bIns="45720" numCol="1" rtlCol="0" anchor="ctr" anchorCtr="0" compatLnSpc="1">
            <a:prstTxWarp prst="textNoShape">
              <a:avLst/>
            </a:prstTxWarp>
          </a:bodyPr>
          <a:lstStyle/>
          <a:p>
            <a:pPr algn="l">
              <a:spcBef>
                <a:spcPts val="1200"/>
              </a:spcBef>
              <a:spcAft>
                <a:spcPts val="1200"/>
              </a:spcAft>
            </a:pPr>
            <a:endParaRPr lang="de-DE" sz="2200">
              <a:solidFill>
                <a:srgbClr val="3B687F"/>
              </a:solidFill>
            </a:endParaRPr>
          </a:p>
        </p:txBody>
      </p:sp>
      <p:sp>
        <p:nvSpPr>
          <p:cNvPr id="24" name="Text Box 27">
            <a:extLst>
              <a:ext uri="{FF2B5EF4-FFF2-40B4-BE49-F238E27FC236}">
                <a16:creationId xmlns:a16="http://schemas.microsoft.com/office/drawing/2014/main" id="{274C2088-0232-074A-81FB-B10B65FD9966}"/>
              </a:ext>
            </a:extLst>
          </p:cNvPr>
          <p:cNvSpPr txBox="1">
            <a:spLocks noChangeArrowheads="1"/>
          </p:cNvSpPr>
          <p:nvPr/>
        </p:nvSpPr>
        <p:spPr bwMode="auto">
          <a:xfrm>
            <a:off x="462791" y="3990769"/>
            <a:ext cx="1512740" cy="6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nSpc>
                <a:spcPct val="85000"/>
              </a:lnSpc>
            </a:pPr>
            <a:r>
              <a:rPr lang="en-GB" sz="1600" dirty="0">
                <a:solidFill>
                  <a:schemeClr val="bg1"/>
                </a:solidFill>
              </a:rPr>
              <a:t>Bavarian Environment</a:t>
            </a:r>
          </a:p>
          <a:p>
            <a:pPr>
              <a:lnSpc>
                <a:spcPct val="90000"/>
              </a:lnSpc>
            </a:pPr>
            <a:r>
              <a:rPr lang="en-GB" sz="1600" dirty="0">
                <a:solidFill>
                  <a:schemeClr val="bg1"/>
                </a:solidFill>
              </a:rPr>
              <a:t>Agency</a:t>
            </a:r>
          </a:p>
        </p:txBody>
      </p:sp>
      <p:pic>
        <p:nvPicPr>
          <p:cNvPr id="8" name="Grafik 7">
            <a:extLst>
              <a:ext uri="{FF2B5EF4-FFF2-40B4-BE49-F238E27FC236}">
                <a16:creationId xmlns:a16="http://schemas.microsoft.com/office/drawing/2014/main" id="{623B1067-CB2C-0345-83C0-7CD27BA9F4FC}"/>
              </a:ext>
            </a:extLst>
          </p:cNvPr>
          <p:cNvPicPr>
            <a:picLocks noChangeAspect="1"/>
          </p:cNvPicPr>
          <p:nvPr/>
        </p:nvPicPr>
        <p:blipFill>
          <a:blip r:embed="rId7"/>
          <a:stretch>
            <a:fillRect/>
          </a:stretch>
        </p:blipFill>
        <p:spPr>
          <a:xfrm>
            <a:off x="3325090" y="2875820"/>
            <a:ext cx="5474744" cy="3079544"/>
          </a:xfrm>
          <a:prstGeom prst="rect">
            <a:avLst/>
          </a:prstGeom>
          <a:ln>
            <a:solidFill>
              <a:schemeClr val="bg1">
                <a:lumMod val="75000"/>
              </a:schemeClr>
            </a:solidFill>
          </a:ln>
        </p:spPr>
      </p:pic>
      <p:sp>
        <p:nvSpPr>
          <p:cNvPr id="19" name="Datumsplatzhalter 5">
            <a:extLst>
              <a:ext uri="{FF2B5EF4-FFF2-40B4-BE49-F238E27FC236}">
                <a16:creationId xmlns:a16="http://schemas.microsoft.com/office/drawing/2014/main" id="{AF01B212-7356-2943-905F-022108B4481B}"/>
              </a:ext>
            </a:extLst>
          </p:cNvPr>
          <p:cNvSpPr>
            <a:spLocks noGrp="1"/>
          </p:cNvSpPr>
          <p:nvPr>
            <p:ph type="dt" sz="half" idx="12"/>
          </p:nvPr>
        </p:nvSpPr>
        <p:spPr>
          <a:xfrm>
            <a:off x="431801" y="223838"/>
            <a:ext cx="8118433"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1819125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de-DE" smtClean="0">
                <a:latin typeface="+mn-lt"/>
              </a:rPr>
              <a:t>© LfU | IZU Infozentrum UmweltWirtschaft 2022</a:t>
            </a:r>
            <a:endParaRPr lang="en-GB" dirty="0">
              <a:latin typeface="+mn-lt"/>
            </a:endParaRPr>
          </a:p>
        </p:txBody>
      </p:sp>
      <p:sp>
        <p:nvSpPr>
          <p:cNvPr id="5" name="Foliennummernplatzhalter 4"/>
          <p:cNvSpPr>
            <a:spLocks noGrp="1"/>
          </p:cNvSpPr>
          <p:nvPr>
            <p:ph type="sldNum" sz="quarter" idx="4"/>
          </p:nvPr>
        </p:nvSpPr>
        <p:spPr>
          <a:xfrm>
            <a:off x="5905500" y="6477000"/>
            <a:ext cx="478532" cy="280988"/>
          </a:xfrm>
        </p:spPr>
        <p:txBody>
          <a:bodyPr/>
          <a:lstStyle/>
          <a:p>
            <a:fld id="{874F30DA-0C98-471D-8D41-FDABE1A1224B}" type="slidenum">
              <a:rPr lang="de-DE">
                <a:latin typeface="+mn-lt"/>
              </a:rPr>
              <a:pPr/>
              <a:t>32</a:t>
            </a:fld>
            <a:endParaRPr lang="de-DE">
              <a:latin typeface="+mn-lt"/>
            </a:endParaRPr>
          </a:p>
        </p:txBody>
      </p:sp>
      <p:sp>
        <p:nvSpPr>
          <p:cNvPr id="252930" name="Rectangle 2"/>
          <p:cNvSpPr>
            <a:spLocks noGrp="1" noChangeArrowheads="1"/>
          </p:cNvSpPr>
          <p:nvPr>
            <p:ph type="title"/>
          </p:nvPr>
        </p:nvSpPr>
        <p:spPr>
          <a:xfrm>
            <a:off x="431801" y="935038"/>
            <a:ext cx="11425767" cy="500062"/>
          </a:xfrm>
        </p:spPr>
        <p:txBody>
          <a:bodyPr/>
          <a:lstStyle/>
          <a:p>
            <a:r>
              <a:rPr lang="en-GB" dirty="0">
                <a:latin typeface="+mn-lt"/>
              </a:rPr>
              <a:t>Table of contents</a:t>
            </a:r>
          </a:p>
        </p:txBody>
      </p:sp>
      <p:sp>
        <p:nvSpPr>
          <p:cNvPr id="25" name="Datumsplatzhalter 5">
            <a:extLst>
              <a:ext uri="{FF2B5EF4-FFF2-40B4-BE49-F238E27FC236}">
                <a16:creationId xmlns:a16="http://schemas.microsoft.com/office/drawing/2014/main" id="{0D9E2181-C964-7E4E-A34F-06A7930CB078}"/>
              </a:ext>
            </a:extLst>
          </p:cNvPr>
          <p:cNvSpPr>
            <a:spLocks noGrp="1"/>
          </p:cNvSpPr>
          <p:nvPr>
            <p:ph type="dt" sz="half" idx="12"/>
          </p:nvPr>
        </p:nvSpPr>
        <p:spPr>
          <a:xfrm>
            <a:off x="431801" y="223838"/>
            <a:ext cx="8118433" cy="476250"/>
          </a:xfrm>
        </p:spPr>
        <p:txBody>
          <a:bodyPr/>
          <a:lstStyle/>
          <a:p>
            <a:r>
              <a:rPr lang="de-DE" smtClean="0"/>
              <a:t>Training concept for sustainable procurement – background, goals &amp; content</a:t>
            </a:r>
            <a:endParaRPr lang="en-GB" dirty="0"/>
          </a:p>
        </p:txBody>
      </p:sp>
      <p:sp>
        <p:nvSpPr>
          <p:cNvPr id="24" name="Textfeld 23">
            <a:extLst>
              <a:ext uri="{FF2B5EF4-FFF2-40B4-BE49-F238E27FC236}">
                <a16:creationId xmlns:a16="http://schemas.microsoft.com/office/drawing/2014/main" id="{B7D58468-5883-CD4D-9C2B-DD7298E30A97}"/>
              </a:ext>
            </a:extLst>
          </p:cNvPr>
          <p:cNvSpPr txBox="1"/>
          <p:nvPr/>
        </p:nvSpPr>
        <p:spPr>
          <a:xfrm>
            <a:off x="8184232" y="2453113"/>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marL="193675" indent="-193675"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1pPr>
            <a:lvl2pPr marL="444500" lvl="1" indent="-222250"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2pPr>
          </a:lstStyle>
          <a:p>
            <a:r>
              <a:rPr lang="en-GB" sz="1200" b="1" dirty="0"/>
              <a:t>Practical examples for buyers</a:t>
            </a:r>
          </a:p>
          <a:p>
            <a:pPr lvl="1"/>
            <a:r>
              <a:rPr lang="en-GB" sz="1200" dirty="0"/>
              <a:t>Additional case studies</a:t>
            </a:r>
          </a:p>
          <a:p>
            <a:pPr lvl="1"/>
            <a:r>
              <a:rPr lang="en-GB" sz="1200" dirty="0"/>
              <a:t>Focus: Procurement &amp; the circular economy</a:t>
            </a:r>
          </a:p>
          <a:p>
            <a:pPr lvl="1"/>
            <a:r>
              <a:rPr lang="en-GB" sz="1200" dirty="0"/>
              <a:t>Practical tasks</a:t>
            </a:r>
          </a:p>
          <a:p>
            <a:pPr>
              <a:spcBef>
                <a:spcPts val="900"/>
              </a:spcBef>
            </a:pPr>
            <a:r>
              <a:rPr lang="en-GB" sz="1200" b="1" dirty="0">
                <a:latin typeface="Arial" charset="0"/>
              </a:rPr>
              <a:t>Opening a dialogue &amp; facilitating networking on sustainable procurement</a:t>
            </a:r>
          </a:p>
          <a:p>
            <a:pPr lvl="1"/>
            <a:r>
              <a:rPr lang="en-GB" sz="1200" dirty="0"/>
              <a:t>Communication platforms</a:t>
            </a:r>
          </a:p>
          <a:p>
            <a:pPr lvl="1"/>
            <a:r>
              <a:rPr lang="en-GB" sz="1200" dirty="0"/>
              <a:t>Training resources &amp; educational services</a:t>
            </a:r>
          </a:p>
        </p:txBody>
      </p:sp>
      <p:sp>
        <p:nvSpPr>
          <p:cNvPr id="26" name="Rechteck 25">
            <a:extLst>
              <a:ext uri="{FF2B5EF4-FFF2-40B4-BE49-F238E27FC236}">
                <a16:creationId xmlns:a16="http://schemas.microsoft.com/office/drawing/2014/main" id="{6E7603DA-73D8-4447-8AAF-817557953FC9}"/>
              </a:ext>
            </a:extLst>
          </p:cNvPr>
          <p:cNvSpPr/>
          <p:nvPr/>
        </p:nvSpPr>
        <p:spPr bwMode="auto">
          <a:xfrm>
            <a:off x="4308016" y="3910263"/>
            <a:ext cx="3528000" cy="2399058"/>
          </a:xfrm>
          <a:prstGeom prst="rect">
            <a:avLst/>
          </a:prstGeom>
          <a:solidFill>
            <a:srgbClr val="F9AA00">
              <a:alpha val="2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
        <p:nvSpPr>
          <p:cNvPr id="27" name="Textfeld 26">
            <a:extLst>
              <a:ext uri="{FF2B5EF4-FFF2-40B4-BE49-F238E27FC236}">
                <a16:creationId xmlns:a16="http://schemas.microsoft.com/office/drawing/2014/main" id="{A75632A3-373F-D247-A560-480DE12E5BF2}"/>
              </a:ext>
            </a:extLst>
          </p:cNvPr>
          <p:cNvSpPr txBox="1"/>
          <p:nvPr/>
        </p:nvSpPr>
        <p:spPr>
          <a:xfrm>
            <a:off x="431800" y="2453113"/>
            <a:ext cx="3528000" cy="3856207"/>
          </a:xfrm>
          <a:prstGeom prst="rect">
            <a:avLst/>
          </a:prstGeom>
          <a:noFill/>
          <a:ln w="19050">
            <a:solidFill>
              <a:schemeClr val="bg1">
                <a:lumMod val="75000"/>
              </a:schemeClr>
            </a:solidFill>
          </a:ln>
        </p:spPr>
        <p:txBody>
          <a:bodyPr wrap="square" tIns="72000" bIns="72000" rtlCol="0" anchor="t" anchorCtr="0">
            <a:noAutofit/>
          </a:bodyPr>
          <a:lstStyle/>
          <a:p>
            <a:pPr marL="193675" indent="-193675" algn="l" eaLnBrk="1" hangingPunct="1">
              <a:lnSpc>
                <a:spcPct val="110000"/>
              </a:lnSpc>
              <a:spcBef>
                <a:spcPts val="900"/>
              </a:spcBef>
              <a:spcAft>
                <a:spcPts val="300"/>
              </a:spcAft>
              <a:buClr>
                <a:srgbClr val="526E7F"/>
              </a:buClr>
              <a:buFontTx/>
              <a:buChar char="•"/>
            </a:pPr>
            <a:r>
              <a:rPr lang="en-GB" sz="1200" b="1" dirty="0">
                <a:solidFill>
                  <a:srgbClr val="3B687F"/>
                </a:solidFill>
                <a:cs typeface="Calibri" panose="020F0502020204030204" pitchFamily="34" charset="0"/>
              </a:rPr>
              <a:t>Increasing sustainability requirements for companies</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Main challenges</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Sustainability trends &amp; developments</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Regulatory framework</a:t>
            </a:r>
          </a:p>
          <a:p>
            <a:pPr marL="193675" indent="-193675" algn="l" eaLnBrk="1" hangingPunct="1">
              <a:lnSpc>
                <a:spcPct val="110000"/>
              </a:lnSpc>
              <a:spcBef>
                <a:spcPts val="900"/>
              </a:spcBef>
              <a:spcAft>
                <a:spcPts val="300"/>
              </a:spcAft>
              <a:buClr>
                <a:srgbClr val="526E7F"/>
              </a:buClr>
              <a:buFontTx/>
              <a:buChar char="•"/>
            </a:pPr>
            <a:r>
              <a:rPr lang="en-GB" sz="1200" b="1" dirty="0">
                <a:solidFill>
                  <a:srgbClr val="3B687F"/>
                </a:solidFill>
                <a:cs typeface="Calibri" panose="020F0502020204030204" pitchFamily="34" charset="0"/>
              </a:rPr>
              <a:t>The key role of procurement in terms of sustainability</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Procurement as a multiplier</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The business case for sustainable procurement</a:t>
            </a:r>
          </a:p>
          <a:p>
            <a:pPr marL="171450" lvl="0" indent="-171450" algn="l">
              <a:lnSpc>
                <a:spcPct val="110000"/>
              </a:lnSpc>
              <a:spcBef>
                <a:spcPts val="300"/>
              </a:spcBef>
              <a:spcAft>
                <a:spcPts val="300"/>
              </a:spcAft>
              <a:buClr>
                <a:srgbClr val="526E7F"/>
              </a:buClr>
              <a:buFont typeface="Arial" panose="020B0604020202020204" pitchFamily="34" charset="0"/>
              <a:buChar char="•"/>
            </a:pPr>
            <a:endParaRPr lang="de-DE" sz="1200">
              <a:solidFill>
                <a:schemeClr val="bg2"/>
              </a:solidFill>
              <a:latin typeface="+mn-lt"/>
              <a:cs typeface="Calibri" panose="020F0502020204030204" pitchFamily="34" charset="0"/>
            </a:endParaRPr>
          </a:p>
          <a:p>
            <a:pPr marL="171450" lvl="0" indent="-171450" algn="l">
              <a:lnSpc>
                <a:spcPct val="110000"/>
              </a:lnSpc>
              <a:spcBef>
                <a:spcPts val="300"/>
              </a:spcBef>
              <a:spcAft>
                <a:spcPts val="300"/>
              </a:spcAft>
              <a:buClr>
                <a:srgbClr val="526E7F"/>
              </a:buClr>
              <a:buFont typeface="Arial" panose="020B0604020202020204" pitchFamily="34" charset="0"/>
              <a:buChar char="•"/>
            </a:pPr>
            <a:endParaRPr lang="de-DE" sz="1200">
              <a:solidFill>
                <a:schemeClr val="bg2"/>
              </a:solidFill>
              <a:latin typeface="+mn-lt"/>
              <a:cs typeface="Calibri" panose="020F0502020204030204" pitchFamily="34" charset="0"/>
            </a:endParaRPr>
          </a:p>
        </p:txBody>
      </p:sp>
      <p:sp>
        <p:nvSpPr>
          <p:cNvPr id="28" name="AutoShape 11">
            <a:extLst>
              <a:ext uri="{FF2B5EF4-FFF2-40B4-BE49-F238E27FC236}">
                <a16:creationId xmlns:a16="http://schemas.microsoft.com/office/drawing/2014/main" id="{6EF60800-04A9-2443-A0AE-7850865441E3}"/>
              </a:ext>
            </a:extLst>
          </p:cNvPr>
          <p:cNvSpPr>
            <a:spLocks noChangeArrowheads="1"/>
          </p:cNvSpPr>
          <p:nvPr/>
        </p:nvSpPr>
        <p:spPr bwMode="gray">
          <a:xfrm>
            <a:off x="431800" y="1611512"/>
            <a:ext cx="3690000" cy="665189"/>
          </a:xfrm>
          <a:prstGeom prst="homePlate">
            <a:avLst>
              <a:gd name="adj" fmla="val 2021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en-GB" sz="1600" b="1" dirty="0">
                <a:solidFill>
                  <a:srgbClr val="3B687F"/>
                </a:solidFill>
                <a:latin typeface="+mn-lt"/>
                <a:cs typeface="Calibri" panose="020F0502020204030204" pitchFamily="34" charset="0"/>
              </a:rPr>
              <a:t>Importance of sustainable procurement</a:t>
            </a:r>
          </a:p>
        </p:txBody>
      </p:sp>
      <p:sp>
        <p:nvSpPr>
          <p:cNvPr id="29" name="AutoShape 10">
            <a:extLst>
              <a:ext uri="{FF2B5EF4-FFF2-40B4-BE49-F238E27FC236}">
                <a16:creationId xmlns:a16="http://schemas.microsoft.com/office/drawing/2014/main" id="{55B87BD0-FAA7-1A46-97AB-F3D75296CFA4}"/>
              </a:ext>
            </a:extLst>
          </p:cNvPr>
          <p:cNvSpPr>
            <a:spLocks noChangeArrowheads="1"/>
          </p:cNvSpPr>
          <p:nvPr/>
        </p:nvSpPr>
        <p:spPr bwMode="gray">
          <a:xfrm>
            <a:off x="4308016" y="1612555"/>
            <a:ext cx="3690000" cy="664317"/>
          </a:xfrm>
          <a:prstGeom prst="chevron">
            <a:avLst>
              <a:gd name="adj" fmla="val 2102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en-GB" sz="1600" b="1" dirty="0">
                <a:solidFill>
                  <a:srgbClr val="3B687F"/>
                </a:solidFill>
                <a:latin typeface="+mn-lt"/>
                <a:cs typeface="Calibri" panose="020F0502020204030204" pitchFamily="34" charset="0"/>
              </a:rPr>
              <a:t>Expertise &amp; methodological competence</a:t>
            </a:r>
          </a:p>
        </p:txBody>
      </p:sp>
      <p:sp>
        <p:nvSpPr>
          <p:cNvPr id="30" name="AutoShape 10">
            <a:extLst>
              <a:ext uri="{FF2B5EF4-FFF2-40B4-BE49-F238E27FC236}">
                <a16:creationId xmlns:a16="http://schemas.microsoft.com/office/drawing/2014/main" id="{BF5242AB-A436-AD4E-A0FC-8D86D68B7CC4}"/>
              </a:ext>
            </a:extLst>
          </p:cNvPr>
          <p:cNvSpPr>
            <a:spLocks noChangeArrowheads="1"/>
          </p:cNvSpPr>
          <p:nvPr/>
        </p:nvSpPr>
        <p:spPr bwMode="gray">
          <a:xfrm>
            <a:off x="8184232" y="1612555"/>
            <a:ext cx="3690000" cy="664317"/>
          </a:xfrm>
          <a:prstGeom prst="chevron">
            <a:avLst>
              <a:gd name="adj" fmla="val 2102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en-GB" sz="1600" b="1" dirty="0">
                <a:solidFill>
                  <a:srgbClr val="3B687F"/>
                </a:solidFill>
                <a:latin typeface="+mn-lt"/>
                <a:cs typeface="Calibri" panose="020F0502020204030204" pitchFamily="34" charset="0"/>
              </a:rPr>
              <a:t>Practical application &amp; networking</a:t>
            </a:r>
          </a:p>
        </p:txBody>
      </p:sp>
      <p:sp>
        <p:nvSpPr>
          <p:cNvPr id="31" name="Oval 30">
            <a:extLst>
              <a:ext uri="{FF2B5EF4-FFF2-40B4-BE49-F238E27FC236}">
                <a16:creationId xmlns:a16="http://schemas.microsoft.com/office/drawing/2014/main" id="{A38DD849-C486-824E-A07D-A568B4D70504}"/>
              </a:ext>
            </a:extLst>
          </p:cNvPr>
          <p:cNvSpPr/>
          <p:nvPr/>
        </p:nvSpPr>
        <p:spPr bwMode="auto">
          <a:xfrm>
            <a:off x="551416"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a:ln>
                  <a:noFill/>
                </a:ln>
                <a:solidFill>
                  <a:srgbClr val="3B687F"/>
                </a:solidFill>
                <a:effectLst/>
                <a:latin typeface="Arial" charset="0"/>
                <a:ea typeface="ＭＳ Ｐゴシック" charset="-128"/>
              </a:rPr>
              <a:t>1</a:t>
            </a:r>
          </a:p>
        </p:txBody>
      </p:sp>
      <p:sp>
        <p:nvSpPr>
          <p:cNvPr id="32" name="Oval 31">
            <a:extLst>
              <a:ext uri="{FF2B5EF4-FFF2-40B4-BE49-F238E27FC236}">
                <a16:creationId xmlns:a16="http://schemas.microsoft.com/office/drawing/2014/main" id="{629637EF-B957-6B46-9E18-80CB7B1DB863}"/>
              </a:ext>
            </a:extLst>
          </p:cNvPr>
          <p:cNvSpPr/>
          <p:nvPr/>
        </p:nvSpPr>
        <p:spPr bwMode="auto">
          <a:xfrm>
            <a:off x="4563736"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dirty="0">
                <a:solidFill>
                  <a:srgbClr val="3B687F"/>
                </a:solidFill>
              </a:rPr>
              <a:t>2</a:t>
            </a:r>
          </a:p>
        </p:txBody>
      </p:sp>
      <p:sp>
        <p:nvSpPr>
          <p:cNvPr id="33" name="Oval 32">
            <a:extLst>
              <a:ext uri="{FF2B5EF4-FFF2-40B4-BE49-F238E27FC236}">
                <a16:creationId xmlns:a16="http://schemas.microsoft.com/office/drawing/2014/main" id="{F3DDFC11-C63C-A648-9AF8-D197272CD23E}"/>
              </a:ext>
            </a:extLst>
          </p:cNvPr>
          <p:cNvSpPr/>
          <p:nvPr/>
        </p:nvSpPr>
        <p:spPr bwMode="auto">
          <a:xfrm>
            <a:off x="8452168"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dirty="0">
                <a:solidFill>
                  <a:srgbClr val="3B687F"/>
                </a:solidFill>
              </a:rPr>
              <a:t>3</a:t>
            </a:r>
          </a:p>
        </p:txBody>
      </p:sp>
      <p:sp>
        <p:nvSpPr>
          <p:cNvPr id="34" name="Textfeld 33">
            <a:extLst>
              <a:ext uri="{FF2B5EF4-FFF2-40B4-BE49-F238E27FC236}">
                <a16:creationId xmlns:a16="http://schemas.microsoft.com/office/drawing/2014/main" id="{432F5852-C0C1-814A-B69C-D32DC2F40164}"/>
              </a:ext>
            </a:extLst>
          </p:cNvPr>
          <p:cNvSpPr txBox="1"/>
          <p:nvPr/>
        </p:nvSpPr>
        <p:spPr>
          <a:xfrm>
            <a:off x="4308016" y="2453113"/>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marL="193675" indent="-193675"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1pPr>
            <a:lvl2pPr marL="444500" lvl="1" indent="-222250"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2pPr>
          </a:lstStyle>
          <a:p>
            <a:pPr>
              <a:spcBef>
                <a:spcPts val="900"/>
              </a:spcBef>
            </a:pPr>
            <a:r>
              <a:rPr lang="en-GB" sz="1200" b="1" dirty="0">
                <a:latin typeface="Arial" charset="0"/>
              </a:rPr>
              <a:t>Sustainability in the procurement process</a:t>
            </a:r>
          </a:p>
          <a:p>
            <a:pPr lvl="1"/>
            <a:r>
              <a:rPr lang="en-GB" sz="1200" dirty="0"/>
              <a:t>Sustainable procurement strategy</a:t>
            </a:r>
          </a:p>
          <a:p>
            <a:pPr lvl="1"/>
            <a:r>
              <a:rPr lang="en-GB" sz="1200" dirty="0"/>
              <a:t>Sustainable supplier management</a:t>
            </a:r>
          </a:p>
          <a:p>
            <a:pPr lvl="1"/>
            <a:r>
              <a:rPr lang="en-GB" sz="1200" dirty="0"/>
              <a:t>Other procurement processes</a:t>
            </a:r>
          </a:p>
          <a:p>
            <a:pPr lvl="1"/>
            <a:r>
              <a:rPr lang="en-GB" sz="1200" dirty="0"/>
              <a:t>Focus: Supply Chain Due Diligence Act</a:t>
            </a:r>
          </a:p>
          <a:p>
            <a:pPr>
              <a:spcBef>
                <a:spcPts val="900"/>
              </a:spcBef>
            </a:pPr>
            <a:r>
              <a:rPr lang="en-GB" sz="1200" b="1" dirty="0">
                <a:latin typeface="Arial" charset="0"/>
              </a:rPr>
              <a:t>Methods, standards &amp; tools for Sustainable Procurement</a:t>
            </a:r>
          </a:p>
          <a:p>
            <a:pPr lvl="1"/>
            <a:r>
              <a:rPr lang="en-GB" sz="1200" dirty="0"/>
              <a:t>Sustainable Procurement Checklist</a:t>
            </a:r>
          </a:p>
          <a:p>
            <a:pPr lvl="1"/>
            <a:r>
              <a:rPr lang="en-GB" sz="1200" dirty="0"/>
              <a:t>Standards, ratings &amp; rankings</a:t>
            </a:r>
          </a:p>
          <a:p>
            <a:pPr lvl="1"/>
            <a:r>
              <a:rPr lang="en-GB" sz="1200" dirty="0"/>
              <a:t>Systems &amp; tools</a:t>
            </a:r>
          </a:p>
        </p:txBody>
      </p:sp>
      <p:sp>
        <p:nvSpPr>
          <p:cNvPr id="35" name="Rechteck 34">
            <a:extLst>
              <a:ext uri="{FF2B5EF4-FFF2-40B4-BE49-F238E27FC236}">
                <a16:creationId xmlns:a16="http://schemas.microsoft.com/office/drawing/2014/main" id="{F5F40B53-AFA2-104F-8638-0B7C45E0252A}"/>
              </a:ext>
            </a:extLst>
          </p:cNvPr>
          <p:cNvSpPr/>
          <p:nvPr/>
        </p:nvSpPr>
        <p:spPr bwMode="auto">
          <a:xfrm>
            <a:off x="335360" y="1556792"/>
            <a:ext cx="3804030" cy="4802212"/>
          </a:xfrm>
          <a:prstGeom prst="rect">
            <a:avLst/>
          </a:prstGeom>
          <a:solidFill>
            <a:srgbClr val="FFFF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
        <p:nvSpPr>
          <p:cNvPr id="36" name="Rechteck 35">
            <a:extLst>
              <a:ext uri="{FF2B5EF4-FFF2-40B4-BE49-F238E27FC236}">
                <a16:creationId xmlns:a16="http://schemas.microsoft.com/office/drawing/2014/main" id="{138897D4-21FF-6744-9E21-61938F978973}"/>
              </a:ext>
            </a:extLst>
          </p:cNvPr>
          <p:cNvSpPr/>
          <p:nvPr/>
        </p:nvSpPr>
        <p:spPr bwMode="auto">
          <a:xfrm>
            <a:off x="8070202" y="1556792"/>
            <a:ext cx="3804030" cy="4802212"/>
          </a:xfrm>
          <a:prstGeom prst="rect">
            <a:avLst/>
          </a:prstGeom>
          <a:solidFill>
            <a:srgbClr val="FFFF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1498987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Sustainable procurement checklist – procurement roadmap (1/2)</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33</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en-GB" sz="1300" dirty="0">
                <a:solidFill>
                  <a:srgbClr val="3B687F"/>
                </a:solidFill>
              </a:rPr>
              <a:t>A checklist can often serve as a guide for structurally incorporating sustainability in procurement. In the process, the implementation steps will need to be adapted to the individual needs of your company.</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en-GB" sz="1000" b="1" i="0" u="none" strike="noStrike" cap="none" normalizeH="0" baseline="0" dirty="0">
                <a:ln>
                  <a:noFill/>
                </a:ln>
                <a:solidFill>
                  <a:srgbClr val="3B687F"/>
                </a:solidFill>
                <a:effectLst/>
                <a:latin typeface="Arial" charset="0"/>
                <a:ea typeface="ＭＳ Ｐゴシック" charset="-128"/>
              </a:rPr>
              <a:t>Additional information</a:t>
            </a:r>
          </a:p>
          <a:p>
            <a:pPr marL="182563" indent="-182563" algn="l">
              <a:buFont typeface="Arial" panose="020B0604020202020204" pitchFamily="34" charset="0"/>
              <a:buChar char="•"/>
            </a:pPr>
            <a:r>
              <a:rPr lang="en-GB" sz="1000" dirty="0">
                <a:solidFill>
                  <a:srgbClr val="3B687F"/>
                </a:solidFill>
                <a:hlinkClick r:id="rId3">
                  <a:extLst>
                    <a:ext uri="{A12FA001-AC4F-418D-AE19-62706E023703}">
                      <ahyp:hlinkClr xmlns="" xmlns:ahyp="http://schemas.microsoft.com/office/drawing/2018/hyperlinkcolor" val="tx"/>
                    </a:ext>
                  </a:extLst>
                </a:hlinkClick>
              </a:rPr>
              <a:t>BME</a:t>
            </a:r>
            <a:r>
              <a:rPr lang="en-GB" sz="1000" dirty="0">
                <a:solidFill>
                  <a:srgbClr val="3B687F"/>
                </a:solidFill>
              </a:rPr>
              <a:t> guidelines on sustainable procurement include a checklist for the introduction of a sustainable procurement strategy. </a:t>
            </a:r>
          </a:p>
          <a:p>
            <a:pPr lvl="0" algn="l"/>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4150" algn="l"/>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648000" y="1658527"/>
            <a:ext cx="216000" cy="216000"/>
          </a:xfrm>
          <a:prstGeom prst="rect">
            <a:avLst/>
          </a:prstGeom>
        </p:spPr>
      </p:pic>
      <p:graphicFrame>
        <p:nvGraphicFramePr>
          <p:cNvPr id="19" name="Tabelle 9">
            <a:extLst>
              <a:ext uri="{FF2B5EF4-FFF2-40B4-BE49-F238E27FC236}">
                <a16:creationId xmlns:a16="http://schemas.microsoft.com/office/drawing/2014/main" id="{37FC73FC-502A-E04E-9C78-CE2161985EEE}"/>
              </a:ext>
            </a:extLst>
          </p:cNvPr>
          <p:cNvGraphicFramePr>
            <a:graphicFrameLocks noGrp="1"/>
          </p:cNvGraphicFramePr>
          <p:nvPr>
            <p:extLst>
              <p:ext uri="{D42A27DB-BD31-4B8C-83A1-F6EECF244321}">
                <p14:modId xmlns:p14="http://schemas.microsoft.com/office/powerpoint/2010/main" val="3404918753"/>
              </p:ext>
            </p:extLst>
          </p:nvPr>
        </p:nvGraphicFramePr>
        <p:xfrm>
          <a:off x="442913" y="2276475"/>
          <a:ext cx="8892677" cy="3829560"/>
        </p:xfrm>
        <a:graphic>
          <a:graphicData uri="http://schemas.openxmlformats.org/drawingml/2006/table">
            <a:tbl>
              <a:tblPr firstRow="1" bandRow="1">
                <a:tableStyleId>{5C22544A-7EE6-4342-B048-85BDC9FD1C3A}</a:tableStyleId>
              </a:tblPr>
              <a:tblGrid>
                <a:gridCol w="384401">
                  <a:extLst>
                    <a:ext uri="{9D8B030D-6E8A-4147-A177-3AD203B41FA5}">
                      <a16:colId xmlns:a16="http://schemas.microsoft.com/office/drawing/2014/main" val="195927569"/>
                    </a:ext>
                  </a:extLst>
                </a:gridCol>
                <a:gridCol w="7820297">
                  <a:extLst>
                    <a:ext uri="{9D8B030D-6E8A-4147-A177-3AD203B41FA5}">
                      <a16:colId xmlns:a16="http://schemas.microsoft.com/office/drawing/2014/main" val="2607337501"/>
                    </a:ext>
                  </a:extLst>
                </a:gridCol>
                <a:gridCol w="687979">
                  <a:extLst>
                    <a:ext uri="{9D8B030D-6E8A-4147-A177-3AD203B41FA5}">
                      <a16:colId xmlns:a16="http://schemas.microsoft.com/office/drawing/2014/main" val="3633891532"/>
                    </a:ext>
                  </a:extLst>
                </a:gridCol>
              </a:tblGrid>
              <a:tr h="339600">
                <a:tc gridSpan="3">
                  <a:txBody>
                    <a:bodyPr/>
                    <a:lstStyle/>
                    <a:p>
                      <a:r>
                        <a:rPr lang="en-GB" sz="1200" dirty="0"/>
                        <a:t>Checklist for introducing sustainable procurement (1/2)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hMerge="1">
                  <a:txBody>
                    <a:bodyPr/>
                    <a:lstStyle/>
                    <a:p>
                      <a:endParaRPr lang="de-DE" sz="110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526E7F"/>
                    </a:solidFill>
                  </a:tcPr>
                </a:tc>
                <a:tc hMerge="1">
                  <a:txBody>
                    <a:bodyPr/>
                    <a:lstStyle/>
                    <a:p>
                      <a:endParaRPr lang="de-DE"/>
                    </a:p>
                  </a:txBody>
                  <a:tcPr/>
                </a:tc>
                <a:extLst>
                  <a:ext uri="{0D108BD9-81ED-4DB2-BD59-A6C34878D82A}">
                    <a16:rowId xmlns:a16="http://schemas.microsoft.com/office/drawing/2014/main" val="1513826782"/>
                  </a:ext>
                </a:extLst>
              </a:tr>
              <a:tr h="184852">
                <a:tc>
                  <a:txBody>
                    <a:bodyPr/>
                    <a:lstStyle/>
                    <a:p>
                      <a:r>
                        <a:rPr lang="en-GB" sz="1100" b="1" dirty="0">
                          <a:solidFill>
                            <a:schemeClr val="bg1"/>
                          </a:solidFill>
                        </a:rPr>
                        <a:t>No.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26E7F"/>
                    </a:solidFill>
                  </a:tcPr>
                </a:tc>
                <a:tc>
                  <a:txBody>
                    <a:bodyPr/>
                    <a:lstStyle/>
                    <a:p>
                      <a:r>
                        <a:rPr lang="en-GB" sz="1100" b="1" dirty="0">
                          <a:solidFill>
                            <a:schemeClr val="bg1"/>
                          </a:solidFill>
                        </a:rPr>
                        <a:t>Description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en-GB" sz="1100" b="1" dirty="0">
                          <a:solidFill>
                            <a:schemeClr val="bg1"/>
                          </a:solidFill>
                        </a:rPr>
                        <a:t>Check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extLst>
                  <a:ext uri="{0D108BD9-81ED-4DB2-BD59-A6C34878D82A}">
                    <a16:rowId xmlns:a16="http://schemas.microsoft.com/office/drawing/2014/main" val="958107529"/>
                  </a:ext>
                </a:extLst>
              </a:tr>
              <a:tr h="0">
                <a:tc>
                  <a:txBody>
                    <a:bodyPr/>
                    <a:lstStyle/>
                    <a:p>
                      <a:r>
                        <a:rPr lang="en-GB" sz="1000" b="1" dirty="0">
                          <a:solidFill>
                            <a:srgbClr val="3B687F"/>
                          </a:solidFill>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tc>
                  <a:txBody>
                    <a:bodyPr/>
                    <a:lstStyle/>
                    <a:p>
                      <a:r>
                        <a:rPr lang="en-GB" sz="1000" b="1" dirty="0">
                          <a:solidFill>
                            <a:srgbClr val="3B687F"/>
                          </a:solidFill>
                        </a:rPr>
                        <a:t>Laying the foundation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tc>
                  <a:txBody>
                    <a:bodyPr/>
                    <a:lstStyle/>
                    <a:p>
                      <a:endParaRPr lang="de-DE" sz="1000" b="1">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extLst>
                  <a:ext uri="{0D108BD9-81ED-4DB2-BD59-A6C34878D82A}">
                    <a16:rowId xmlns:a16="http://schemas.microsoft.com/office/drawing/2014/main" val="900767399"/>
                  </a:ext>
                </a:extLst>
              </a:tr>
              <a:tr h="0">
                <a:tc>
                  <a:txBody>
                    <a:bodyPr/>
                    <a:lstStyle/>
                    <a:p>
                      <a:r>
                        <a:rPr lang="en-GB" sz="1000" b="0" dirty="0">
                          <a:solidFill>
                            <a:srgbClr val="3B687F"/>
                          </a:solidFill>
                        </a:rPr>
                        <a:t>1.1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sz="1000" b="0" dirty="0">
                          <a:solidFill>
                            <a:srgbClr val="3B687F"/>
                          </a:solidFill>
                        </a:rPr>
                        <a:t>Securing the support of top management</a:t>
                      </a:r>
                    </a:p>
                    <a:p>
                      <a:pPr marL="133350" indent="-133350">
                        <a:spcBef>
                          <a:spcPts val="200"/>
                        </a:spcBef>
                        <a:buFont typeface="Arial" panose="020B0604020202020204" pitchFamily="34" charset="0"/>
                        <a:buChar char="•"/>
                        <a:tabLst/>
                      </a:pPr>
                      <a:r>
                        <a:rPr lang="en-GB" sz="900" b="0" dirty="0">
                          <a:solidFill>
                            <a:srgbClr val="3B687F"/>
                          </a:solidFill>
                        </a:rPr>
                        <a:t>Using supporting arguments like stakeholder surveys, benchmark surveys completed by employees, recommendations from industry associations and regulatory framework conditions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l" rtl="0">
                        <a:buFontTx/>
                        <a:buNone/>
                        <a:tabLst/>
                      </a:pPr>
                      <a:endParaRPr lang="de-DE" sz="900" b="0">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41843559"/>
                  </a:ext>
                </a:extLst>
              </a:tr>
              <a:tr h="189974">
                <a:tc>
                  <a:txBody>
                    <a:bodyPr/>
                    <a:lstStyle/>
                    <a:p>
                      <a:r>
                        <a:rPr lang="en-GB" sz="1000" b="0" dirty="0">
                          <a:solidFill>
                            <a:srgbClr val="3B687F"/>
                          </a:solidFill>
                        </a:rPr>
                        <a:t>1.2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sz="1000" b="0" dirty="0">
                          <a:solidFill>
                            <a:srgbClr val="3B687F"/>
                          </a:solidFill>
                        </a:rPr>
                        <a:t>Integrating procurement into existing organisation structures related to sustainability</a:t>
                      </a:r>
                    </a:p>
                    <a:p>
                      <a:pPr marL="133350" marR="0" lvl="0" indent="-1333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900" b="0" i="0" u="none" strike="noStrike" cap="none" normalizeH="0" baseline="0" noProof="0" dirty="0">
                          <a:ln>
                            <a:noFill/>
                          </a:ln>
                          <a:solidFill>
                            <a:srgbClr val="3B687F"/>
                          </a:solidFill>
                          <a:effectLst/>
                          <a:uLnTx/>
                          <a:uFillTx/>
                          <a:latin typeface="+mn-lt"/>
                          <a:ea typeface="+mn-ea"/>
                          <a:cs typeface="+mn-cs"/>
                        </a:rPr>
                        <a:t>Accounting for existing governance structures for sustainability; integrating procurement in suitable structures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a:buFontTx/>
                        <a:buNone/>
                      </a:pPr>
                      <a:endParaRPr lang="de-DE" sz="1000" b="0">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57604630"/>
                  </a:ext>
                </a:extLst>
              </a:tr>
              <a:tr h="189974">
                <a:tc>
                  <a:txBody>
                    <a:bodyPr/>
                    <a:lstStyle/>
                    <a:p>
                      <a:r>
                        <a:rPr lang="en-GB" sz="1000" b="0" dirty="0">
                          <a:solidFill>
                            <a:srgbClr val="3B687F"/>
                          </a:solidFill>
                        </a:rPr>
                        <a:t>1.3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sz="1000" b="0" dirty="0">
                          <a:solidFill>
                            <a:srgbClr val="3B687F"/>
                          </a:solidFill>
                        </a:rPr>
                        <a:t>Identifying and including relevant stakeholders</a:t>
                      </a:r>
                    </a:p>
                    <a:p>
                      <a:pPr marL="133350" marR="0" lvl="0" indent="-1333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900" b="0" i="0" u="none" strike="noStrike" cap="none" normalizeH="0" baseline="0" noProof="0" dirty="0">
                          <a:ln>
                            <a:noFill/>
                          </a:ln>
                          <a:solidFill>
                            <a:srgbClr val="3B687F"/>
                          </a:solidFill>
                          <a:effectLst/>
                          <a:uLnTx/>
                          <a:uFillTx/>
                          <a:latin typeface="+mn-lt"/>
                          <a:ea typeface="+mn-ea"/>
                          <a:cs typeface="+mn-cs"/>
                        </a:rPr>
                        <a:t>E.g. employees in various roles, stakeholders, industry initiatives, suppliers and partners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a:buFontTx/>
                        <a:buNone/>
                      </a:pPr>
                      <a:endParaRPr lang="de-DE" sz="1000" b="0">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57801365"/>
                  </a:ext>
                </a:extLst>
              </a:tr>
              <a:tr h="189974">
                <a:tc>
                  <a:txBody>
                    <a:bodyPr/>
                    <a:lstStyle/>
                    <a:p>
                      <a:r>
                        <a:rPr lang="en-GB" sz="1000" b="1" dirty="0">
                          <a:solidFill>
                            <a:srgbClr val="3B687F"/>
                          </a:solidFill>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tc>
                  <a:txBody>
                    <a:bodyPr/>
                    <a:lstStyle/>
                    <a:p>
                      <a:r>
                        <a:rPr lang="en-GB" sz="1000" b="1" dirty="0">
                          <a:solidFill>
                            <a:srgbClr val="3B687F"/>
                          </a:solidFill>
                        </a:rPr>
                        <a:t>Establishing strategic guiding principles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tc>
                  <a:txBody>
                    <a:bodyPr/>
                    <a:lstStyle/>
                    <a:p>
                      <a:pPr algn="l" rtl="0">
                        <a:buFontTx/>
                        <a:buNone/>
                      </a:pPr>
                      <a:endParaRPr lang="de-DE" sz="1000" b="1">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extLst>
                  <a:ext uri="{0D108BD9-81ED-4DB2-BD59-A6C34878D82A}">
                    <a16:rowId xmlns:a16="http://schemas.microsoft.com/office/drawing/2014/main" val="1661172638"/>
                  </a:ext>
                </a:extLst>
              </a:tr>
              <a:tr h="189974">
                <a:tc>
                  <a:txBody>
                    <a:bodyPr/>
                    <a:lstStyle/>
                    <a:p>
                      <a:r>
                        <a:rPr lang="en-GB" sz="1000" b="0" i="0" dirty="0">
                          <a:solidFill>
                            <a:srgbClr val="3B687F"/>
                          </a:solidFill>
                        </a:rPr>
                        <a:t>2.1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sz="1000" b="0" i="0" dirty="0">
                          <a:solidFill>
                            <a:srgbClr val="3B687F"/>
                          </a:solidFill>
                        </a:rPr>
                        <a:t>Deriving priorities and key sustainability issues</a:t>
                      </a:r>
                    </a:p>
                    <a:p>
                      <a:pPr marL="133350" marR="0" lvl="0" indent="-1333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900" b="0" i="0" u="none" strike="noStrike" cap="none" normalizeH="0" baseline="0" noProof="0" dirty="0">
                          <a:ln>
                            <a:noFill/>
                          </a:ln>
                          <a:solidFill>
                            <a:srgbClr val="3B687F"/>
                          </a:solidFill>
                          <a:effectLst/>
                          <a:uLnTx/>
                          <a:uFillTx/>
                          <a:latin typeface="+mn-lt"/>
                          <a:ea typeface="+mn-ea"/>
                          <a:cs typeface="+mn-cs"/>
                        </a:rPr>
                        <a:t>On the basis of the company-wide sustainability strategy and materiality analysis, where possible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a:buFontTx/>
                        <a:buNone/>
                      </a:pPr>
                      <a:endParaRPr lang="de-DE" sz="1000" b="0" i="0">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71040648"/>
                  </a:ext>
                </a:extLst>
              </a:tr>
              <a:tr h="189974">
                <a:tc>
                  <a:txBody>
                    <a:bodyPr/>
                    <a:lstStyle/>
                    <a:p>
                      <a:r>
                        <a:rPr lang="en-GB" sz="1000" b="0" i="0" dirty="0">
                          <a:solidFill>
                            <a:srgbClr val="3B687F"/>
                          </a:solidFill>
                        </a:rPr>
                        <a:t>2.2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sz="1000" b="0" i="0" dirty="0">
                          <a:solidFill>
                            <a:srgbClr val="3B687F"/>
                          </a:solidFill>
                        </a:rPr>
                        <a:t>Defining the scope of a sustainable procurement strategy</a:t>
                      </a:r>
                    </a:p>
                    <a:p>
                      <a:pPr marL="133350" marR="0" lvl="0" indent="-1333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900" b="0" i="0" u="none" strike="noStrike" cap="none" normalizeH="0" baseline="0" noProof="0" dirty="0">
                          <a:ln>
                            <a:noFill/>
                          </a:ln>
                          <a:solidFill>
                            <a:srgbClr val="3B687F"/>
                          </a:solidFill>
                          <a:effectLst/>
                          <a:uLnTx/>
                          <a:uFillTx/>
                          <a:latin typeface="+mn-lt"/>
                          <a:ea typeface="+mn-ea"/>
                          <a:cs typeface="+mn-cs"/>
                        </a:rPr>
                        <a:t>E.g. defining the relevant product groups and organisational units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a:buFontTx/>
                        <a:buNone/>
                      </a:pPr>
                      <a:endParaRPr lang="de-DE" sz="1000" b="0" i="0">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90142645"/>
                  </a:ext>
                </a:extLst>
              </a:tr>
              <a:tr h="0">
                <a:tc>
                  <a:txBody>
                    <a:bodyPr/>
                    <a:lstStyle/>
                    <a:p>
                      <a:r>
                        <a:rPr lang="en-GB" sz="1000" b="0" i="0" dirty="0">
                          <a:solidFill>
                            <a:srgbClr val="3B687F"/>
                          </a:solidFill>
                        </a:rPr>
                        <a:t>2.3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sz="1000" b="0" i="0" dirty="0">
                          <a:solidFill>
                            <a:srgbClr val="3B687F"/>
                          </a:solidFill>
                        </a:rPr>
                        <a:t>Developing a sustainable procurement strategy</a:t>
                      </a:r>
                    </a:p>
                    <a:p>
                      <a:pPr marL="133350" marR="0" lvl="0" indent="-1333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900" b="0" i="0" u="none" strike="noStrike" cap="none" normalizeH="0" baseline="0" noProof="0" dirty="0">
                          <a:ln>
                            <a:noFill/>
                          </a:ln>
                          <a:solidFill>
                            <a:srgbClr val="3B687F"/>
                          </a:solidFill>
                          <a:effectLst/>
                          <a:uLnTx/>
                          <a:uFillTx/>
                          <a:latin typeface="+mn-lt"/>
                          <a:ea typeface="+mn-ea"/>
                          <a:cs typeface="+mn-cs"/>
                        </a:rPr>
                        <a:t>Formulating a strategic position, the level of demand and key fields of action in keeping with the company-wide sustainability strategy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a:buFontTx/>
                        <a:buNone/>
                      </a:pPr>
                      <a:endParaRPr lang="de-DE" sz="1000" b="0" i="0" dirty="0">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72508567"/>
                  </a:ext>
                </a:extLst>
              </a:tr>
            </a:tbl>
          </a:graphicData>
        </a:graphic>
      </p:graphicFrame>
      <p:sp>
        <p:nvSpPr>
          <p:cNvPr id="11" name="Datumsplatzhalter 5">
            <a:extLst>
              <a:ext uri="{FF2B5EF4-FFF2-40B4-BE49-F238E27FC236}">
                <a16:creationId xmlns:a16="http://schemas.microsoft.com/office/drawing/2014/main" id="{E6463F79-848A-8D43-B9F4-29AFA9EE0C67}"/>
              </a:ext>
            </a:extLst>
          </p:cNvPr>
          <p:cNvSpPr>
            <a:spLocks noGrp="1"/>
          </p:cNvSpPr>
          <p:nvPr>
            <p:ph type="dt" sz="half" idx="12"/>
          </p:nvPr>
        </p:nvSpPr>
        <p:spPr>
          <a:xfrm>
            <a:off x="431801" y="223838"/>
            <a:ext cx="8118433"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875791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Sustainable procurement checklist – procurement roadmap (2/2)</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34</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en-GB" sz="1300" dirty="0">
                <a:solidFill>
                  <a:srgbClr val="3B687F"/>
                </a:solidFill>
              </a:rPr>
              <a:t>A checklist can often serve as a guide for structurally incorporating sustainability in procurement. In the process, the implementation steps will need to be adapted to the individual needs of your company.</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en-GB" sz="1000" b="1" i="0" u="none" strike="noStrike" cap="none" normalizeH="0" baseline="0" dirty="0">
                <a:ln>
                  <a:noFill/>
                </a:ln>
                <a:solidFill>
                  <a:srgbClr val="3B687F"/>
                </a:solidFill>
                <a:effectLst/>
                <a:latin typeface="Arial" charset="0"/>
                <a:ea typeface="ＭＳ Ｐゴシック" charset="-128"/>
              </a:rPr>
              <a:t>Additional information</a:t>
            </a:r>
          </a:p>
          <a:p>
            <a:pPr marL="182563" indent="-182563" algn="l">
              <a:buFont typeface="Arial" panose="020B0604020202020204" pitchFamily="34" charset="0"/>
              <a:buChar char="•"/>
            </a:pPr>
            <a:r>
              <a:rPr lang="en-GB" sz="1000" dirty="0">
                <a:solidFill>
                  <a:srgbClr val="3B687F"/>
                </a:solidFill>
                <a:hlinkClick r:id="rId3">
                  <a:extLst>
                    <a:ext uri="{A12FA001-AC4F-418D-AE19-62706E023703}">
                      <ahyp:hlinkClr xmlns="" xmlns:ahyp="http://schemas.microsoft.com/office/drawing/2018/hyperlinkcolor" val="tx"/>
                    </a:ext>
                  </a:extLst>
                </a:hlinkClick>
              </a:rPr>
              <a:t>BME</a:t>
            </a:r>
            <a:r>
              <a:rPr lang="en-GB" sz="1000" dirty="0">
                <a:solidFill>
                  <a:srgbClr val="3B687F"/>
                </a:solidFill>
              </a:rPr>
              <a:t> guidelines on sustainable procurement include a checklist for the introduction of a sustainable procurement strategy. </a:t>
            </a:r>
          </a:p>
          <a:p>
            <a:pPr lvl="0" algn="l"/>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4150" algn="l"/>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648000" y="1658527"/>
            <a:ext cx="216000" cy="216000"/>
          </a:xfrm>
          <a:prstGeom prst="rect">
            <a:avLst/>
          </a:prstGeom>
        </p:spPr>
      </p:pic>
      <p:graphicFrame>
        <p:nvGraphicFramePr>
          <p:cNvPr id="15" name="Tabelle 9">
            <a:extLst>
              <a:ext uri="{FF2B5EF4-FFF2-40B4-BE49-F238E27FC236}">
                <a16:creationId xmlns:a16="http://schemas.microsoft.com/office/drawing/2014/main" id="{1B16A967-9CD8-C24F-8D91-E168E65B4665}"/>
              </a:ext>
            </a:extLst>
          </p:cNvPr>
          <p:cNvGraphicFramePr>
            <a:graphicFrameLocks noGrp="1"/>
          </p:cNvGraphicFramePr>
          <p:nvPr>
            <p:extLst>
              <p:ext uri="{D42A27DB-BD31-4B8C-83A1-F6EECF244321}">
                <p14:modId xmlns:p14="http://schemas.microsoft.com/office/powerpoint/2010/main" val="4128719440"/>
              </p:ext>
            </p:extLst>
          </p:nvPr>
        </p:nvGraphicFramePr>
        <p:xfrm>
          <a:off x="442913" y="2276475"/>
          <a:ext cx="8892677" cy="3748280"/>
        </p:xfrm>
        <a:graphic>
          <a:graphicData uri="http://schemas.openxmlformats.org/drawingml/2006/table">
            <a:tbl>
              <a:tblPr firstRow="1" bandRow="1">
                <a:tableStyleId>{5C22544A-7EE6-4342-B048-85BDC9FD1C3A}</a:tableStyleId>
              </a:tblPr>
              <a:tblGrid>
                <a:gridCol w="384401">
                  <a:extLst>
                    <a:ext uri="{9D8B030D-6E8A-4147-A177-3AD203B41FA5}">
                      <a16:colId xmlns:a16="http://schemas.microsoft.com/office/drawing/2014/main" val="195927569"/>
                    </a:ext>
                  </a:extLst>
                </a:gridCol>
                <a:gridCol w="7820297">
                  <a:extLst>
                    <a:ext uri="{9D8B030D-6E8A-4147-A177-3AD203B41FA5}">
                      <a16:colId xmlns:a16="http://schemas.microsoft.com/office/drawing/2014/main" val="2607337501"/>
                    </a:ext>
                  </a:extLst>
                </a:gridCol>
                <a:gridCol w="687979">
                  <a:extLst>
                    <a:ext uri="{9D8B030D-6E8A-4147-A177-3AD203B41FA5}">
                      <a16:colId xmlns:a16="http://schemas.microsoft.com/office/drawing/2014/main" val="3633891532"/>
                    </a:ext>
                  </a:extLst>
                </a:gridCol>
              </a:tblGrid>
              <a:tr h="339600">
                <a:tc gridSpan="3">
                  <a:txBody>
                    <a:bodyPr/>
                    <a:lstStyle/>
                    <a:p>
                      <a:r>
                        <a:rPr lang="en-GB" sz="1200" dirty="0"/>
                        <a:t>Checklist for introducing sustainable procurement (2/2)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hMerge="1">
                  <a:txBody>
                    <a:bodyPr/>
                    <a:lstStyle/>
                    <a:p>
                      <a:endParaRPr lang="de-DE" sz="110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526E7F"/>
                    </a:solidFill>
                  </a:tcPr>
                </a:tc>
                <a:tc hMerge="1">
                  <a:txBody>
                    <a:bodyPr/>
                    <a:lstStyle/>
                    <a:p>
                      <a:endParaRPr lang="de-DE"/>
                    </a:p>
                  </a:txBody>
                  <a:tcPr/>
                </a:tc>
                <a:extLst>
                  <a:ext uri="{0D108BD9-81ED-4DB2-BD59-A6C34878D82A}">
                    <a16:rowId xmlns:a16="http://schemas.microsoft.com/office/drawing/2014/main" val="1513826782"/>
                  </a:ext>
                </a:extLst>
              </a:tr>
              <a:tr h="184852">
                <a:tc>
                  <a:txBody>
                    <a:bodyPr/>
                    <a:lstStyle/>
                    <a:p>
                      <a:r>
                        <a:rPr lang="en-GB" sz="1100" b="1" dirty="0">
                          <a:solidFill>
                            <a:schemeClr val="bg1"/>
                          </a:solidFill>
                        </a:rPr>
                        <a:t>No.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en-GB" sz="1100" b="1" dirty="0">
                          <a:solidFill>
                            <a:schemeClr val="bg1"/>
                          </a:solidFill>
                        </a:rPr>
                        <a:t>Description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en-GB" sz="1100" b="1" dirty="0">
                          <a:solidFill>
                            <a:schemeClr val="bg1"/>
                          </a:solidFill>
                        </a:rPr>
                        <a:t>Check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extLst>
                  <a:ext uri="{0D108BD9-81ED-4DB2-BD59-A6C34878D82A}">
                    <a16:rowId xmlns:a16="http://schemas.microsoft.com/office/drawing/2014/main" val="958107529"/>
                  </a:ext>
                </a:extLst>
              </a:tr>
              <a:tr h="0">
                <a:tc>
                  <a:txBody>
                    <a:bodyPr/>
                    <a:lstStyle/>
                    <a:p>
                      <a:r>
                        <a:rPr lang="en-GB" sz="1000" b="1" dirty="0">
                          <a:solidFill>
                            <a:srgbClr val="3B687F"/>
                          </a:solidFill>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tc>
                  <a:txBody>
                    <a:bodyPr/>
                    <a:lstStyle/>
                    <a:p>
                      <a:r>
                        <a:rPr lang="en-GB" sz="1000" b="1" dirty="0">
                          <a:solidFill>
                            <a:srgbClr val="3B687F"/>
                          </a:solidFill>
                        </a:rPr>
                        <a:t>Making procurement processes sustainable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tc>
                  <a:txBody>
                    <a:bodyPr/>
                    <a:lstStyle/>
                    <a:p>
                      <a:endParaRPr lang="de-DE" sz="1000" b="1">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extLst>
                  <a:ext uri="{0D108BD9-81ED-4DB2-BD59-A6C34878D82A}">
                    <a16:rowId xmlns:a16="http://schemas.microsoft.com/office/drawing/2014/main" val="900767399"/>
                  </a:ext>
                </a:extLst>
              </a:tr>
              <a:tr h="0">
                <a:tc>
                  <a:txBody>
                    <a:bodyPr/>
                    <a:lstStyle/>
                    <a:p>
                      <a:r>
                        <a:rPr lang="en-GB" sz="1000" b="0" dirty="0">
                          <a:solidFill>
                            <a:srgbClr val="3B687F"/>
                          </a:solidFill>
                        </a:rPr>
                        <a:t>3.1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sz="1000" b="0" dirty="0">
                          <a:solidFill>
                            <a:srgbClr val="3B687F"/>
                          </a:solidFill>
                        </a:rPr>
                        <a:t>Deriving measures for sustainable procurement</a:t>
                      </a:r>
                    </a:p>
                    <a:p>
                      <a:pPr marL="133350" indent="-133350">
                        <a:spcBef>
                          <a:spcPts val="200"/>
                        </a:spcBef>
                        <a:buFont typeface="Arial" panose="020B0604020202020204" pitchFamily="34" charset="0"/>
                        <a:buChar char="•"/>
                        <a:tabLst/>
                      </a:pPr>
                      <a:r>
                        <a:rPr lang="en-GB" sz="900" b="0" dirty="0">
                          <a:solidFill>
                            <a:srgbClr val="3B687F"/>
                          </a:solidFill>
                        </a:rPr>
                        <a:t>On the basis of priorities and key fields of action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l" rtl="0">
                        <a:buFontTx/>
                        <a:buNone/>
                        <a:tabLst/>
                      </a:pPr>
                      <a:endParaRPr lang="de-DE" sz="900" b="0">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41843559"/>
                  </a:ext>
                </a:extLst>
              </a:tr>
              <a:tr h="189974">
                <a:tc>
                  <a:txBody>
                    <a:bodyPr/>
                    <a:lstStyle/>
                    <a:p>
                      <a:r>
                        <a:rPr lang="en-GB" sz="1000" b="0" dirty="0">
                          <a:solidFill>
                            <a:srgbClr val="3B687F"/>
                          </a:solidFill>
                        </a:rPr>
                        <a:t>3.2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sz="1000" b="0" dirty="0">
                          <a:solidFill>
                            <a:srgbClr val="3B687F"/>
                          </a:solidFill>
                        </a:rPr>
                        <a:t>Integrating sustainability aspects into procurement processes and systems</a:t>
                      </a:r>
                    </a:p>
                    <a:p>
                      <a:pPr marL="133350" marR="0" lvl="0" indent="-1333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900" b="0" i="0" u="none" strike="noStrike" cap="none" normalizeH="0" baseline="0" noProof="0" dirty="0">
                          <a:ln>
                            <a:noFill/>
                          </a:ln>
                          <a:solidFill>
                            <a:srgbClr val="3B687F"/>
                          </a:solidFill>
                          <a:effectLst/>
                          <a:uLnTx/>
                          <a:uFillTx/>
                          <a:latin typeface="+mn-lt"/>
                          <a:ea typeface="+mn-ea"/>
                          <a:cs typeface="+mn-cs"/>
                        </a:rPr>
                        <a:t>Supplier management processes (e.g. supplier selection and evaluations)</a:t>
                      </a:r>
                    </a:p>
                    <a:p>
                      <a:pPr marL="133350" marR="0" lvl="0" indent="-1333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900" b="0" i="0" u="none" strike="noStrike" cap="none" normalizeH="0" baseline="0" noProof="0" dirty="0">
                          <a:ln>
                            <a:noFill/>
                          </a:ln>
                          <a:solidFill>
                            <a:srgbClr val="3B687F"/>
                          </a:solidFill>
                          <a:effectLst/>
                          <a:uLnTx/>
                          <a:uFillTx/>
                          <a:latin typeface="+mn-lt"/>
                          <a:ea typeface="+mn-ea"/>
                          <a:cs typeface="+mn-cs"/>
                        </a:rPr>
                        <a:t>Tendering process (e.g. accounting for sustainability aspects when awarding tenders)</a:t>
                      </a:r>
                    </a:p>
                    <a:p>
                      <a:pPr marL="133350" marR="0" lvl="0" indent="-1333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900" b="0" i="0" u="none" strike="noStrike" cap="none" normalizeH="0" baseline="0" noProof="0" dirty="0">
                          <a:ln>
                            <a:noFill/>
                          </a:ln>
                          <a:solidFill>
                            <a:srgbClr val="3B687F"/>
                          </a:solidFill>
                          <a:effectLst/>
                          <a:uLnTx/>
                          <a:uFillTx/>
                          <a:latin typeface="+mn-lt"/>
                          <a:ea typeface="+mn-ea"/>
                          <a:cs typeface="+mn-cs"/>
                        </a:rPr>
                        <a:t>Other strategic, tactical and operational procurement processes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a:buFontTx/>
                        <a:buNone/>
                      </a:pPr>
                      <a:endParaRPr lang="de-DE" sz="1000" b="0">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57604630"/>
                  </a:ext>
                </a:extLst>
              </a:tr>
              <a:tr h="189974">
                <a:tc>
                  <a:txBody>
                    <a:bodyPr/>
                    <a:lstStyle/>
                    <a:p>
                      <a:r>
                        <a:rPr lang="en-GB" sz="1000" b="1" dirty="0">
                          <a:solidFill>
                            <a:srgbClr val="3B687F"/>
                          </a:solidFill>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tc>
                  <a:txBody>
                    <a:bodyPr/>
                    <a:lstStyle/>
                    <a:p>
                      <a:r>
                        <a:rPr lang="en-GB" sz="1000" b="1" dirty="0">
                          <a:solidFill>
                            <a:srgbClr val="3B687F"/>
                          </a:solidFill>
                        </a:rPr>
                        <a:t>Measuring progress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tc>
                  <a:txBody>
                    <a:bodyPr/>
                    <a:lstStyle/>
                    <a:p>
                      <a:pPr algn="l" rtl="0">
                        <a:buFontTx/>
                        <a:buNone/>
                      </a:pPr>
                      <a:endParaRPr lang="de-DE" sz="1000" b="1">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extLst>
                  <a:ext uri="{0D108BD9-81ED-4DB2-BD59-A6C34878D82A}">
                    <a16:rowId xmlns:a16="http://schemas.microsoft.com/office/drawing/2014/main" val="1661172638"/>
                  </a:ext>
                </a:extLst>
              </a:tr>
              <a:tr h="189974">
                <a:tc>
                  <a:txBody>
                    <a:bodyPr/>
                    <a:lstStyle/>
                    <a:p>
                      <a:r>
                        <a:rPr lang="en-GB" sz="1000" b="0" i="0" dirty="0">
                          <a:solidFill>
                            <a:srgbClr val="3B687F"/>
                          </a:solidFill>
                        </a:rPr>
                        <a:t>4.1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sz="1000" dirty="0">
                          <a:solidFill>
                            <a:srgbClr val="3B687F"/>
                          </a:solidFill>
                        </a:rPr>
                        <a:t>Defining relevant KPIs for sustainable procurement</a:t>
                      </a:r>
                    </a:p>
                    <a:p>
                      <a:pPr marL="133350" marR="0" lvl="0" indent="-1333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900" b="0" i="0" u="none" strike="noStrike" cap="none" normalizeH="0" baseline="0" noProof="0" dirty="0">
                          <a:ln>
                            <a:noFill/>
                          </a:ln>
                          <a:solidFill>
                            <a:srgbClr val="3B687F"/>
                          </a:solidFill>
                          <a:effectLst/>
                          <a:uLnTx/>
                          <a:uFillTx/>
                          <a:latin typeface="+mn-lt"/>
                          <a:ea typeface="+mn-ea"/>
                          <a:cs typeface="+mn-cs"/>
                        </a:rPr>
                        <a:t>E.g. KPIs such as the percentage of suppliers that have accepted the Code of Conduct and the percentage of suppliers evaluated according to sustainability criteria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a:buFontTx/>
                        <a:buNone/>
                      </a:pPr>
                      <a:endParaRPr lang="de-DE" sz="1000" b="0" i="0">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71040648"/>
                  </a:ext>
                </a:extLst>
              </a:tr>
              <a:tr h="189974">
                <a:tc>
                  <a:txBody>
                    <a:bodyPr/>
                    <a:lstStyle/>
                    <a:p>
                      <a:r>
                        <a:rPr lang="en-GB" sz="1000" b="0" i="0" dirty="0">
                          <a:solidFill>
                            <a:srgbClr val="3B687F"/>
                          </a:solidFill>
                        </a:rPr>
                        <a:t>4.2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sz="1000" b="0" i="0" dirty="0">
                          <a:solidFill>
                            <a:srgbClr val="3B687F"/>
                          </a:solidFill>
                        </a:rPr>
                        <a:t>Measuring progress and target attainment</a:t>
                      </a:r>
                    </a:p>
                    <a:p>
                      <a:pPr marL="133350" marR="0" lvl="0" indent="-1333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900" b="0" i="0" u="none" strike="noStrike" cap="none" normalizeH="0" baseline="0" noProof="0" dirty="0">
                          <a:ln>
                            <a:noFill/>
                          </a:ln>
                          <a:solidFill>
                            <a:srgbClr val="3B687F"/>
                          </a:solidFill>
                          <a:effectLst/>
                          <a:uLnTx/>
                          <a:uFillTx/>
                          <a:latin typeface="+mn-lt"/>
                          <a:ea typeface="+mn-ea"/>
                          <a:cs typeface="+mn-cs"/>
                        </a:rPr>
                        <a:t>E.g. by using controlling tools such as a sustainability balanced scorecard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a:buFontTx/>
                        <a:buNone/>
                      </a:pPr>
                      <a:endParaRPr lang="de-DE" sz="1000" b="0" i="0">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90142645"/>
                  </a:ext>
                </a:extLst>
              </a:tr>
              <a:tr h="0">
                <a:tc>
                  <a:txBody>
                    <a:bodyPr/>
                    <a:lstStyle/>
                    <a:p>
                      <a:r>
                        <a:rPr lang="en-GB" sz="1000" b="0" i="0" dirty="0">
                          <a:solidFill>
                            <a:srgbClr val="3B687F"/>
                          </a:solidFill>
                        </a:rPr>
                        <a:t>4.3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sz="1000" b="0" i="0" dirty="0">
                          <a:solidFill>
                            <a:srgbClr val="3B687F"/>
                          </a:solidFill>
                        </a:rPr>
                        <a:t>Communicating and reporting on sustainable procurement activities</a:t>
                      </a:r>
                    </a:p>
                    <a:p>
                      <a:pPr marL="133350" marR="0" lvl="0" indent="-1333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900" b="0" i="0" u="none" strike="noStrike" cap="none" normalizeH="0" baseline="0" noProof="0" dirty="0">
                          <a:ln>
                            <a:noFill/>
                          </a:ln>
                          <a:solidFill>
                            <a:srgbClr val="3B687F"/>
                          </a:solidFill>
                          <a:effectLst/>
                          <a:uLnTx/>
                          <a:uFillTx/>
                          <a:latin typeface="+mn-lt"/>
                          <a:ea typeface="+mn-ea"/>
                          <a:cs typeface="+mn-cs"/>
                        </a:rPr>
                        <a:t>Internal and external communications as part of the dialogue with stakeholders; reporting within the scope of sustainability reporting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a:buFontTx/>
                        <a:buNone/>
                      </a:pPr>
                      <a:endParaRPr lang="de-DE" sz="1000" b="0" i="0" dirty="0">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72508567"/>
                  </a:ext>
                </a:extLst>
              </a:tr>
            </a:tbl>
          </a:graphicData>
        </a:graphic>
      </p:graphicFrame>
      <p:sp>
        <p:nvSpPr>
          <p:cNvPr id="11" name="Datumsplatzhalter 5">
            <a:extLst>
              <a:ext uri="{FF2B5EF4-FFF2-40B4-BE49-F238E27FC236}">
                <a16:creationId xmlns:a16="http://schemas.microsoft.com/office/drawing/2014/main" id="{EEE0A1DA-0327-ED46-B104-F241705D770D}"/>
              </a:ext>
            </a:extLst>
          </p:cNvPr>
          <p:cNvSpPr>
            <a:spLocks noGrp="1"/>
          </p:cNvSpPr>
          <p:nvPr>
            <p:ph type="dt" sz="half" idx="12"/>
          </p:nvPr>
        </p:nvSpPr>
        <p:spPr>
          <a:xfrm>
            <a:off x="431801" y="223838"/>
            <a:ext cx="8118433"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2493381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580905" cy="500062"/>
          </a:xfrm>
        </p:spPr>
        <p:txBody>
          <a:bodyPr/>
          <a:lstStyle/>
          <a:p>
            <a:r>
              <a:rPr lang="en-GB" dirty="0"/>
              <a:t>Sustainable procurement standards &amp; framework conditions – overview</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35</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en-GB" sz="1300" dirty="0">
                <a:solidFill>
                  <a:srgbClr val="3B687F"/>
                </a:solidFill>
              </a:rPr>
              <a:t>Various standards, ratings &amp; rankings, certification systems and indices are available to help buyers manage sustainability requirements in partnership with their suppliers.</a:t>
            </a:r>
          </a:p>
        </p:txBody>
      </p:sp>
      <p:sp>
        <p:nvSpPr>
          <p:cNvPr id="35" name="Rechteck 34">
            <a:extLst>
              <a:ext uri="{FF2B5EF4-FFF2-40B4-BE49-F238E27FC236}">
                <a16:creationId xmlns:a16="http://schemas.microsoft.com/office/drawing/2014/main" id="{577194BA-9BA4-43F7-89E8-01C5BE2A5FC4}"/>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en-GB" sz="1000" b="1" i="0" u="none" strike="noStrike" cap="none" normalizeH="0" baseline="0" dirty="0">
                <a:ln>
                  <a:noFill/>
                </a:ln>
                <a:solidFill>
                  <a:srgbClr val="3B687F"/>
                </a:solidFill>
                <a:effectLst/>
                <a:latin typeface="Arial" charset="0"/>
                <a:ea typeface="ＭＳ Ｐゴシック" charset="-128"/>
              </a:rPr>
              <a:t>Additional information</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en-GB" sz="1000" dirty="0">
                <a:solidFill>
                  <a:srgbClr val="3B687F"/>
                </a:solidFill>
                <a:hlinkClick r:id="rId3">
                  <a:extLst>
                    <a:ext uri="{A12FA001-AC4F-418D-AE19-62706E023703}">
                      <ahyp:hlinkClr xmlns="" xmlns:ahyp="http://schemas.microsoft.com/office/drawing/2018/hyperlinkcolor" val="tx"/>
                    </a:ext>
                  </a:extLst>
                </a:hlinkClick>
              </a:rPr>
              <a:t>Gartner</a:t>
            </a:r>
            <a:r>
              <a:rPr lang="en-GB" sz="1000" dirty="0">
                <a:solidFill>
                  <a:srgbClr val="3B687F"/>
                </a:solidFill>
              </a:rPr>
              <a:t> (2019) provides an overview of relevant standards, ratings and rankings</a:t>
            </a:r>
          </a:p>
          <a:p>
            <a:pPr marL="182563" indent="-182563" algn="l">
              <a:spcAft>
                <a:spcPts val="300"/>
              </a:spcAft>
              <a:buFont typeface="Arial" panose="020B0604020202020204" pitchFamily="34" charset="0"/>
              <a:buChar char="•"/>
            </a:pPr>
            <a:r>
              <a:rPr lang="en-GB" sz="1000" dirty="0">
                <a:solidFill>
                  <a:srgbClr val="3B687F"/>
                </a:solidFill>
                <a:hlinkClick r:id="rId4">
                  <a:extLst>
                    <a:ext uri="{A12FA001-AC4F-418D-AE19-62706E023703}">
                      <ahyp:hlinkClr xmlns="" xmlns:ahyp="http://schemas.microsoft.com/office/drawing/2018/hyperlinkcolor" val="tx"/>
                    </a:ext>
                  </a:extLst>
                </a:hlinkClick>
              </a:rPr>
              <a:t>plant values </a:t>
            </a:r>
            <a:r>
              <a:rPr lang="en-GB" sz="1000" dirty="0">
                <a:solidFill>
                  <a:srgbClr val="3B687F"/>
                </a:solidFill>
              </a:rPr>
              <a:t>(2021) provides an overview of relevant standards and certifications</a:t>
            </a:r>
          </a:p>
          <a:p>
            <a:pPr marL="182563" indent="-182563" algn="l">
              <a:spcAft>
                <a:spcPts val="300"/>
              </a:spcAft>
              <a:buFont typeface="Arial" panose="020B0604020202020204" pitchFamily="34" charset="0"/>
              <a:buChar char="•"/>
            </a:pPr>
            <a:r>
              <a:rPr lang="en-GB" sz="1000" dirty="0">
                <a:solidFill>
                  <a:srgbClr val="3B687F"/>
                </a:solidFill>
                <a:hlinkClick r:id="rId5">
                  <a:extLst>
                    <a:ext uri="{A12FA001-AC4F-418D-AE19-62706E023703}">
                      <ahyp:hlinkClr xmlns="" xmlns:ahyp="http://schemas.microsoft.com/office/drawing/2018/hyperlinkcolor" val="tx"/>
                    </a:ext>
                  </a:extLst>
                </a:hlinkClick>
              </a:rPr>
              <a:t>sustainserv</a:t>
            </a:r>
            <a:r>
              <a:rPr lang="en-GB" sz="1000" dirty="0">
                <a:solidFill>
                  <a:srgbClr val="3B687F"/>
                </a:solidFill>
              </a:rPr>
              <a:t> (2020) has published a comparison of the most important rating agencies</a:t>
            </a:r>
          </a:p>
          <a:p>
            <a:pPr marL="182563" indent="-182563" algn="l">
              <a:spcAft>
                <a:spcPts val="300"/>
              </a:spcAft>
              <a:buFont typeface="Arial" panose="020B0604020202020204" pitchFamily="34" charset="0"/>
              <a:buChar char="•"/>
            </a:pPr>
            <a:r>
              <a:rPr lang="en-GB" sz="1000" dirty="0">
                <a:solidFill>
                  <a:srgbClr val="3B687F"/>
                </a:solidFill>
              </a:rPr>
              <a:t>Kompass Nachhaltigkeit features a </a:t>
            </a:r>
            <a:r>
              <a:rPr lang="en-GB" sz="1000" dirty="0">
                <a:solidFill>
                  <a:srgbClr val="3B687F"/>
                </a:solidFill>
                <a:hlinkClick r:id="rId6">
                  <a:extLst>
                    <a:ext uri="{A12FA001-AC4F-418D-AE19-62706E023703}">
                      <ahyp:hlinkClr xmlns="" xmlns:ahyp="http://schemas.microsoft.com/office/drawing/2018/hyperlinkcolor" val="tx"/>
                    </a:ext>
                  </a:extLst>
                </a:hlinkClick>
              </a:rPr>
              <a:t>quality seal search function</a:t>
            </a:r>
            <a:r>
              <a:rPr lang="en-GB" sz="1000" dirty="0">
                <a:solidFill>
                  <a:srgbClr val="3B687F"/>
                </a:solidFill>
              </a:rPr>
              <a:t> with extensive information on social and environmental quality seals</a:t>
            </a:r>
          </a:p>
          <a:p>
            <a:pPr marL="182563" lvl="0" indent="-182563" algn="l">
              <a:buFont typeface="Arial" panose="020B0604020202020204" pitchFamily="34" charset="0"/>
              <a:buChar char="•"/>
            </a:pPr>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4150" algn="l"/>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p:txBody>
      </p:sp>
      <p:pic>
        <p:nvPicPr>
          <p:cNvPr id="36" name="Grafik 35" descr="Informationen mit einfarbiger Füllung">
            <a:extLst>
              <a:ext uri="{FF2B5EF4-FFF2-40B4-BE49-F238E27FC236}">
                <a16:creationId xmlns:a16="http://schemas.microsoft.com/office/drawing/2014/main" id="{D9B76198-0E85-4308-908F-FEF5CE99F94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9648000" y="1658527"/>
            <a:ext cx="216000" cy="216000"/>
          </a:xfrm>
          <a:prstGeom prst="rect">
            <a:avLst/>
          </a:prstGeom>
        </p:spPr>
      </p:pic>
      <p:graphicFrame>
        <p:nvGraphicFramePr>
          <p:cNvPr id="20" name="Tabelle 9">
            <a:extLst>
              <a:ext uri="{FF2B5EF4-FFF2-40B4-BE49-F238E27FC236}">
                <a16:creationId xmlns:a16="http://schemas.microsoft.com/office/drawing/2014/main" id="{F6B0E2DA-4845-5841-81FB-C0AA0195F819}"/>
              </a:ext>
            </a:extLst>
          </p:cNvPr>
          <p:cNvGraphicFramePr>
            <a:graphicFrameLocks noGrp="1"/>
          </p:cNvGraphicFramePr>
          <p:nvPr>
            <p:extLst>
              <p:ext uri="{D42A27DB-BD31-4B8C-83A1-F6EECF244321}">
                <p14:modId xmlns:p14="http://schemas.microsoft.com/office/powerpoint/2010/main" val="673605613"/>
              </p:ext>
            </p:extLst>
          </p:nvPr>
        </p:nvGraphicFramePr>
        <p:xfrm>
          <a:off x="442913" y="2276475"/>
          <a:ext cx="8880196" cy="2005840"/>
        </p:xfrm>
        <a:graphic>
          <a:graphicData uri="http://schemas.openxmlformats.org/drawingml/2006/table">
            <a:tbl>
              <a:tblPr firstRow="1" bandRow="1">
                <a:tableStyleId>{5C22544A-7EE6-4342-B048-85BDC9FD1C3A}</a:tableStyleId>
              </a:tblPr>
              <a:tblGrid>
                <a:gridCol w="2960065">
                  <a:extLst>
                    <a:ext uri="{9D8B030D-6E8A-4147-A177-3AD203B41FA5}">
                      <a16:colId xmlns:a16="http://schemas.microsoft.com/office/drawing/2014/main" val="2607337501"/>
                    </a:ext>
                  </a:extLst>
                </a:gridCol>
                <a:gridCol w="2960066">
                  <a:extLst>
                    <a:ext uri="{9D8B030D-6E8A-4147-A177-3AD203B41FA5}">
                      <a16:colId xmlns:a16="http://schemas.microsoft.com/office/drawing/2014/main" val="2625363793"/>
                    </a:ext>
                  </a:extLst>
                </a:gridCol>
                <a:gridCol w="2960065">
                  <a:extLst>
                    <a:ext uri="{9D8B030D-6E8A-4147-A177-3AD203B41FA5}">
                      <a16:colId xmlns:a16="http://schemas.microsoft.com/office/drawing/2014/main" val="3912345654"/>
                    </a:ext>
                  </a:extLst>
                </a:gridCol>
              </a:tblGrid>
              <a:tr h="339600">
                <a:tc>
                  <a:txBody>
                    <a:bodyPr/>
                    <a:lstStyle/>
                    <a:p>
                      <a:r>
                        <a:rPr lang="en-GB" sz="1100" dirty="0"/>
                        <a:t>Management systems &amp; policies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en-GB" sz="1100" dirty="0"/>
                        <a:t>Certification systems &amp; quality seals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Ratings &amp; rankings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extLst>
                  <a:ext uri="{0D108BD9-81ED-4DB2-BD59-A6C34878D82A}">
                    <a16:rowId xmlns:a16="http://schemas.microsoft.com/office/drawing/2014/main" val="1513826782"/>
                  </a:ext>
                </a:extLst>
              </a:tr>
              <a:tr h="0">
                <a:tc>
                  <a:txBody>
                    <a:bodyPr/>
                    <a:lstStyle/>
                    <a:p>
                      <a:pPr marL="171450" indent="-171450">
                        <a:spcAft>
                          <a:spcPts val="200"/>
                        </a:spcAft>
                        <a:buFont typeface="Arial" panose="020B0604020202020204" pitchFamily="34" charset="0"/>
                        <a:buChar char="•"/>
                      </a:pPr>
                      <a:r>
                        <a:rPr lang="en-GB" sz="1000" b="0" dirty="0">
                          <a:solidFill>
                            <a:srgbClr val="3B687F"/>
                          </a:solidFill>
                        </a:rPr>
                        <a:t>Internationally recognised standards offer certified management systems for the environment, energy, occupational health &amp; safety and sustainability</a:t>
                      </a:r>
                    </a:p>
                    <a:p>
                      <a:pPr marL="171450" indent="-171450">
                        <a:spcAft>
                          <a:spcPts val="200"/>
                        </a:spcAft>
                        <a:buFont typeface="Arial" panose="020B0604020202020204" pitchFamily="34" charset="0"/>
                        <a:buChar char="•"/>
                      </a:pPr>
                      <a:r>
                        <a:rPr lang="en-GB" sz="1000" b="0" dirty="0">
                          <a:solidFill>
                            <a:srgbClr val="3B687F"/>
                          </a:solidFill>
                        </a:rPr>
                        <a:t>Policies, such as those enacted by the UN and OECD, outline work principles and approaches to responsible corporate governance</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000" b="1" dirty="0">
                          <a:solidFill>
                            <a:srgbClr val="F9AA00"/>
                          </a:solidFill>
                        </a:rPr>
                        <a:t>Examples</a:t>
                      </a:r>
                      <a:r>
                        <a:rPr lang="en-GB" sz="1000" b="0" dirty="0">
                          <a:solidFill>
                            <a:srgbClr val="F9AA00"/>
                          </a:solidFill>
                        </a:rPr>
                        <a:t>: EMAS (environment), ISO 50001 (energy); UN Global Compact, OECD policies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000" b="0" noProof="0" dirty="0">
                          <a:solidFill>
                            <a:srgbClr val="3B687F"/>
                          </a:solidFill>
                          <a:latin typeface="+mn-lt"/>
                          <a:ea typeface="+mn-ea"/>
                          <a:cs typeface="+mn-cs"/>
                        </a:rPr>
                        <a:t>Certification systems and quality seals involve the verification of compliance with certain social &amp; environmental criteria by independent auditors</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000" b="0" noProof="0" dirty="0">
                          <a:solidFill>
                            <a:srgbClr val="3B687F"/>
                          </a:solidFill>
                          <a:latin typeface="+mn-lt"/>
                          <a:ea typeface="+mn-ea"/>
                          <a:cs typeface="+mn-cs"/>
                        </a:rPr>
                        <a:t>Companies primarily use these certifications for brand positioning and to manage their reputation</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000" b="1" noProof="0" dirty="0">
                          <a:solidFill>
                            <a:srgbClr val="F9AA00"/>
                          </a:solidFill>
                          <a:latin typeface="+mn-lt"/>
                          <a:ea typeface="+mn-ea"/>
                          <a:cs typeface="+mn-cs"/>
                        </a:rPr>
                        <a:t>Examples</a:t>
                      </a:r>
                      <a:r>
                        <a:rPr lang="en-GB" sz="1000" b="0" noProof="0" dirty="0">
                          <a:solidFill>
                            <a:srgbClr val="F9AA00"/>
                          </a:solidFill>
                          <a:latin typeface="+mn-lt"/>
                          <a:ea typeface="+mn-ea"/>
                          <a:cs typeface="+mn-cs"/>
                        </a:rPr>
                        <a:t>: Forest Stewardship Council (FSC), B. Corp, Fair Trade, Better Cotton Initiative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000" b="0" dirty="0">
                          <a:solidFill>
                            <a:srgbClr val="3B687F"/>
                          </a:solidFill>
                          <a:latin typeface="+mn-lt"/>
                          <a:ea typeface="+mn-ea"/>
                          <a:cs typeface="+mn-cs"/>
                        </a:rPr>
                        <a:t>Designed to link overarching company performance to ESG data</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000" b="0" dirty="0">
                          <a:solidFill>
                            <a:srgbClr val="3B687F"/>
                          </a:solidFill>
                          <a:latin typeface="+mn-lt"/>
                          <a:ea typeface="+mn-ea"/>
                          <a:cs typeface="+mn-cs"/>
                        </a:rPr>
                        <a:t>Primarily used by institutional investors to analyse sustainable investments</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000" b="0" dirty="0">
                          <a:solidFill>
                            <a:srgbClr val="3B687F"/>
                          </a:solidFill>
                          <a:latin typeface="+mn-lt"/>
                          <a:ea typeface="+mn-ea"/>
                          <a:cs typeface="+mn-cs"/>
                        </a:rPr>
                        <a:t>Can help improve financial and operational risk management</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000" b="1" dirty="0">
                          <a:solidFill>
                            <a:srgbClr val="F9AA00"/>
                          </a:solidFill>
                          <a:latin typeface="+mn-lt"/>
                          <a:ea typeface="+mn-ea"/>
                          <a:cs typeface="+mn-cs"/>
                        </a:rPr>
                        <a:t>Examples</a:t>
                      </a:r>
                      <a:r>
                        <a:rPr lang="en-GB" sz="1000" b="0" dirty="0">
                          <a:solidFill>
                            <a:srgbClr val="F9AA00"/>
                          </a:solidFill>
                          <a:latin typeface="+mn-lt"/>
                          <a:ea typeface="+mn-ea"/>
                          <a:cs typeface="+mn-cs"/>
                        </a:rPr>
                        <a:t>: CDP, Dow Jones Sustainability Index (DJSI), Sustainalytics, MSCI, Ecovadis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41843559"/>
                  </a:ext>
                </a:extLst>
              </a:tr>
            </a:tbl>
          </a:graphicData>
        </a:graphic>
      </p:graphicFrame>
      <p:graphicFrame>
        <p:nvGraphicFramePr>
          <p:cNvPr id="22" name="Tabelle 9">
            <a:extLst>
              <a:ext uri="{FF2B5EF4-FFF2-40B4-BE49-F238E27FC236}">
                <a16:creationId xmlns:a16="http://schemas.microsoft.com/office/drawing/2014/main" id="{6C4E38D3-0081-E844-BCF7-8B1EB8FE9B6E}"/>
              </a:ext>
            </a:extLst>
          </p:cNvPr>
          <p:cNvGraphicFramePr>
            <a:graphicFrameLocks noGrp="1"/>
          </p:cNvGraphicFramePr>
          <p:nvPr>
            <p:extLst>
              <p:ext uri="{D42A27DB-BD31-4B8C-83A1-F6EECF244321}">
                <p14:modId xmlns:p14="http://schemas.microsoft.com/office/powerpoint/2010/main" val="1251084559"/>
              </p:ext>
            </p:extLst>
          </p:nvPr>
        </p:nvGraphicFramePr>
        <p:xfrm>
          <a:off x="442913" y="4269632"/>
          <a:ext cx="8880196" cy="2005840"/>
        </p:xfrm>
        <a:graphic>
          <a:graphicData uri="http://schemas.openxmlformats.org/drawingml/2006/table">
            <a:tbl>
              <a:tblPr firstRow="1" bandRow="1">
                <a:tableStyleId>{5C22544A-7EE6-4342-B048-85BDC9FD1C3A}</a:tableStyleId>
              </a:tblPr>
              <a:tblGrid>
                <a:gridCol w="2960065">
                  <a:extLst>
                    <a:ext uri="{9D8B030D-6E8A-4147-A177-3AD203B41FA5}">
                      <a16:colId xmlns:a16="http://schemas.microsoft.com/office/drawing/2014/main" val="2607337501"/>
                    </a:ext>
                  </a:extLst>
                </a:gridCol>
                <a:gridCol w="2960066">
                  <a:extLst>
                    <a:ext uri="{9D8B030D-6E8A-4147-A177-3AD203B41FA5}">
                      <a16:colId xmlns:a16="http://schemas.microsoft.com/office/drawing/2014/main" val="2625363793"/>
                    </a:ext>
                  </a:extLst>
                </a:gridCol>
                <a:gridCol w="2960065">
                  <a:extLst>
                    <a:ext uri="{9D8B030D-6E8A-4147-A177-3AD203B41FA5}">
                      <a16:colId xmlns:a16="http://schemas.microsoft.com/office/drawing/2014/main" val="3912345654"/>
                    </a:ext>
                  </a:extLst>
                </a:gridCol>
              </a:tblGrid>
              <a:tr h="339600">
                <a:tc>
                  <a:txBody>
                    <a:bodyPr/>
                    <a:lstStyle/>
                    <a:p>
                      <a:r>
                        <a:rPr lang="en-GB" sz="1100" dirty="0"/>
                        <a:t>Reporting standards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en-GB" sz="1100" dirty="0"/>
                        <a:t>(Risk/development) indices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Platforms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extLst>
                  <a:ext uri="{0D108BD9-81ED-4DB2-BD59-A6C34878D82A}">
                    <a16:rowId xmlns:a16="http://schemas.microsoft.com/office/drawing/2014/main" val="1513826782"/>
                  </a:ext>
                </a:extLst>
              </a:tr>
              <a:tr h="0">
                <a:tc>
                  <a:txBody>
                    <a:bodyPr/>
                    <a:lstStyle/>
                    <a:p>
                      <a:pPr marL="171450" indent="-171450" algn="l" defTabSz="914400" rtl="0" eaLnBrk="1" latinLnBrk="0" hangingPunct="1">
                        <a:spcAft>
                          <a:spcPts val="200"/>
                        </a:spcAft>
                        <a:buFont typeface="Arial" panose="020B0604020202020204" pitchFamily="34" charset="0"/>
                        <a:buChar char="•"/>
                      </a:pPr>
                      <a:r>
                        <a:rPr lang="en-GB" sz="1000" b="0" dirty="0">
                          <a:solidFill>
                            <a:srgbClr val="3B687F"/>
                          </a:solidFill>
                          <a:latin typeface="+mn-lt"/>
                          <a:ea typeface="+mn-ea"/>
                          <a:cs typeface="+mn-cs"/>
                        </a:rPr>
                        <a:t>These standards define KPIs for sustainable reporting</a:t>
                      </a:r>
                    </a:p>
                    <a:p>
                      <a:pPr marL="171450" indent="-171450" algn="l" defTabSz="914400" rtl="0" eaLnBrk="1" latinLnBrk="0" hangingPunct="1">
                        <a:spcAft>
                          <a:spcPts val="200"/>
                        </a:spcAft>
                        <a:buFont typeface="Arial" panose="020B0604020202020204" pitchFamily="34" charset="0"/>
                        <a:buChar char="•"/>
                      </a:pPr>
                      <a:r>
                        <a:rPr lang="en-GB" sz="1000" b="0" dirty="0">
                          <a:solidFill>
                            <a:srgbClr val="3B687F"/>
                          </a:solidFill>
                          <a:latin typeface="+mn-lt"/>
                          <a:ea typeface="+mn-ea"/>
                          <a:cs typeface="+mn-cs"/>
                        </a:rPr>
                        <a:t>In addition to this primary use, the KPIs can also help improve financial and operational risk management</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000" b="1" dirty="0">
                          <a:solidFill>
                            <a:srgbClr val="F9AA00"/>
                          </a:solidFill>
                          <a:latin typeface="+mn-lt"/>
                          <a:ea typeface="+mn-ea"/>
                          <a:cs typeface="+mn-cs"/>
                        </a:rPr>
                        <a:t>Examples</a:t>
                      </a:r>
                      <a:r>
                        <a:rPr lang="en-GB" sz="1000" b="0" dirty="0">
                          <a:solidFill>
                            <a:srgbClr val="F9AA00"/>
                          </a:solidFill>
                          <a:latin typeface="+mn-lt"/>
                          <a:ea typeface="+mn-ea"/>
                          <a:cs typeface="+mn-cs"/>
                        </a:rPr>
                        <a:t>: CDP, Global Reporting Initiative (GRI), Sustainability Accounting Standards Board (SASB), Task Force on Climate-related Financial Disclosures (TCFD)</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000" dirty="0">
                          <a:solidFill>
                            <a:srgbClr val="3B687F"/>
                          </a:solidFill>
                        </a:rPr>
                        <a:t>Risk indices offer comparative values for country-specific risk exposure in relation to sustainability aspects</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000" b="0" noProof="0" dirty="0">
                          <a:solidFill>
                            <a:srgbClr val="3B687F"/>
                          </a:solidFill>
                          <a:latin typeface="+mn-lt"/>
                          <a:ea typeface="+mn-ea"/>
                          <a:cs typeface="+mn-cs"/>
                        </a:rPr>
                        <a:t>Development indices account for country-specific progress on socioecological topics</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000" b="1" noProof="0" dirty="0">
                          <a:solidFill>
                            <a:srgbClr val="F9AA00"/>
                          </a:solidFill>
                          <a:latin typeface="+mn-lt"/>
                          <a:ea typeface="+mn-ea"/>
                          <a:cs typeface="+mn-cs"/>
                        </a:rPr>
                        <a:t>Examples</a:t>
                      </a:r>
                      <a:r>
                        <a:rPr lang="en-GB" sz="1000" b="0" noProof="0" dirty="0">
                          <a:solidFill>
                            <a:srgbClr val="F9AA00"/>
                          </a:solidFill>
                          <a:latin typeface="+mn-lt"/>
                          <a:ea typeface="+mn-ea"/>
                          <a:cs typeface="+mn-cs"/>
                        </a:rPr>
                        <a:t>: Global Slavery Index, Global Rights Index, Child Labour Index, Sustainable Development Index, SDG Index</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000" b="0" noProof="0" dirty="0">
                          <a:solidFill>
                            <a:srgbClr val="3B687F"/>
                          </a:solidFill>
                          <a:latin typeface="+mn-lt"/>
                          <a:ea typeface="+mn-ea"/>
                          <a:cs typeface="+mn-cs"/>
                        </a:rPr>
                        <a:t>Platforms can be used to identify and implement information relevant to sustainability</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000" b="0" noProof="0" dirty="0">
                          <a:solidFill>
                            <a:srgbClr val="3B687F"/>
                          </a:solidFill>
                          <a:latin typeface="+mn-lt"/>
                          <a:ea typeface="+mn-ea"/>
                          <a:cs typeface="+mn-cs"/>
                        </a:rPr>
                        <a:t>Depending on its area of application, the platform can be used to obtain and review information on the sustainability performance of suppliers and other aspects through defined surveys</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000" b="1" noProof="0" dirty="0">
                          <a:solidFill>
                            <a:srgbClr val="F9AA00"/>
                          </a:solidFill>
                          <a:latin typeface="+mn-lt"/>
                          <a:ea typeface="+mn-ea"/>
                          <a:cs typeface="+mn-cs"/>
                        </a:rPr>
                        <a:t>Examples</a:t>
                      </a:r>
                      <a:r>
                        <a:rPr lang="en-GB" sz="1000" b="0" noProof="0" dirty="0">
                          <a:solidFill>
                            <a:srgbClr val="F9AA00"/>
                          </a:solidFill>
                          <a:latin typeface="+mn-lt"/>
                          <a:ea typeface="+mn-ea"/>
                          <a:cs typeface="+mn-cs"/>
                        </a:rPr>
                        <a:t>: Ecovadis, IntegrityNext, riskmethods, SupplyShift, sustainabill</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41843559"/>
                  </a:ext>
                </a:extLst>
              </a:tr>
            </a:tbl>
          </a:graphicData>
        </a:graphic>
      </p:graphicFrame>
      <p:sp>
        <p:nvSpPr>
          <p:cNvPr id="24" name="Fußzeilenplatzhalter 3">
            <a:extLst>
              <a:ext uri="{FF2B5EF4-FFF2-40B4-BE49-F238E27FC236}">
                <a16:creationId xmlns:a16="http://schemas.microsoft.com/office/drawing/2014/main" id="{F13B2CA7-0B5E-7347-B372-E02E636887B7}"/>
              </a:ext>
            </a:extLst>
          </p:cNvPr>
          <p:cNvSpPr txBox="1">
            <a:spLocks/>
          </p:cNvSpPr>
          <p:nvPr/>
        </p:nvSpPr>
        <p:spPr bwMode="auto">
          <a:xfrm>
            <a:off x="431802" y="6429865"/>
            <a:ext cx="5700712"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en-GB" dirty="0"/>
              <a:t>ESG: Environmental, Social, Governance</a:t>
            </a:r>
          </a:p>
        </p:txBody>
      </p:sp>
      <p:sp>
        <p:nvSpPr>
          <p:cNvPr id="12" name="Datumsplatzhalter 5">
            <a:extLst>
              <a:ext uri="{FF2B5EF4-FFF2-40B4-BE49-F238E27FC236}">
                <a16:creationId xmlns:a16="http://schemas.microsoft.com/office/drawing/2014/main" id="{62D21821-85A0-4348-9E76-2B2B7930BF41}"/>
              </a:ext>
            </a:extLst>
          </p:cNvPr>
          <p:cNvSpPr>
            <a:spLocks noGrp="1"/>
          </p:cNvSpPr>
          <p:nvPr>
            <p:ph type="dt" sz="half" idx="12"/>
          </p:nvPr>
        </p:nvSpPr>
        <p:spPr>
          <a:xfrm>
            <a:off x="431801" y="223838"/>
            <a:ext cx="8118433"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574399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Sustainable procurement standards &amp; framework conditions – management systems</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36</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en-GB" sz="1300" dirty="0">
                <a:solidFill>
                  <a:srgbClr val="3B687F"/>
                </a:solidFill>
              </a:rPr>
              <a:t>Internationally recognised standards offer certified management systems for the environment, energy, occupational health &amp; safety and sustainability, which can also be accounted for when making decisions on selecting and purchasing from suppliers.</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en-GB" sz="1000" b="1" i="0" u="none" strike="noStrike" cap="none" normalizeH="0" baseline="0" dirty="0">
                <a:ln>
                  <a:noFill/>
                </a:ln>
                <a:solidFill>
                  <a:srgbClr val="3B687F"/>
                </a:solidFill>
                <a:effectLst/>
                <a:latin typeface="Arial" charset="0"/>
                <a:ea typeface="ＭＳ Ｐゴシック" charset="-128"/>
              </a:rPr>
              <a:t>Additional information</a:t>
            </a:r>
          </a:p>
          <a:p>
            <a:pPr marL="182563" indent="-182563" algn="l">
              <a:spcAft>
                <a:spcPts val="300"/>
              </a:spcAft>
              <a:buFont typeface="Arial" panose="020B0604020202020204" pitchFamily="34" charset="0"/>
              <a:buChar char="•"/>
            </a:pPr>
            <a:r>
              <a:rPr lang="en-GB" sz="1000" dirty="0">
                <a:solidFill>
                  <a:srgbClr val="3B687F"/>
                </a:solidFill>
              </a:rPr>
              <a:t>The Bavarian Ministry of Economic Affairs, Regional Development and Energy published an overview of standardised </a:t>
            </a:r>
            <a:r>
              <a:rPr lang="en-GB" sz="1000" dirty="0">
                <a:solidFill>
                  <a:srgbClr val="3B687F"/>
                </a:solidFill>
                <a:hlinkClick r:id="rId3">
                  <a:extLst>
                    <a:ext uri="{A12FA001-AC4F-418D-AE19-62706E023703}">
                      <ahyp:hlinkClr xmlns="" xmlns:ahyp="http://schemas.microsoft.com/office/drawing/2018/hyperlinkcolor" val="tx"/>
                    </a:ext>
                  </a:extLst>
                </a:hlinkClick>
              </a:rPr>
              <a:t>management systems</a:t>
            </a:r>
            <a:r>
              <a:rPr lang="en-GB" sz="1000" dirty="0">
                <a:solidFill>
                  <a:srgbClr val="3B687F"/>
                </a:solidFill>
              </a:rPr>
              <a:t> in 2019.</a:t>
            </a:r>
          </a:p>
          <a:p>
            <a:pPr marL="182563" indent="-182563" algn="l">
              <a:spcAft>
                <a:spcPts val="300"/>
              </a:spcAft>
              <a:buFont typeface="Arial" panose="020B0604020202020204" pitchFamily="34" charset="0"/>
              <a:buChar char="•"/>
            </a:pPr>
            <a:r>
              <a:rPr lang="en-GB" sz="1000" dirty="0">
                <a:solidFill>
                  <a:srgbClr val="3B687F"/>
                </a:solidFill>
              </a:rPr>
              <a:t>The </a:t>
            </a:r>
            <a:r>
              <a:rPr lang="en-GB" sz="1000" dirty="0">
                <a:solidFill>
                  <a:srgbClr val="3B687F"/>
                </a:solidFill>
                <a:hlinkClick r:id="rId4">
                  <a:extLst>
                    <a:ext uri="{A12FA001-AC4F-418D-AE19-62706E023703}">
                      <ahyp:hlinkClr xmlns="" xmlns:ahyp="http://schemas.microsoft.com/office/drawing/2018/hyperlinkcolor" val="tx"/>
                    </a:ext>
                  </a:extLst>
                </a:hlinkClick>
              </a:rPr>
              <a:t>guidelines</a:t>
            </a:r>
            <a:r>
              <a:rPr lang="en-GB" sz="1000" dirty="0">
                <a:solidFill>
                  <a:srgbClr val="3B687F"/>
                </a:solidFill>
              </a:rPr>
              <a:t> on EMAS in public procurement published by the Federal Environment Agency (2019) providers buyers with practical recommendations on using EMAS</a:t>
            </a: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4150" algn="l"/>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648000" y="1658527"/>
            <a:ext cx="216000" cy="216000"/>
          </a:xfrm>
          <a:prstGeom prst="rect">
            <a:avLst/>
          </a:prstGeom>
        </p:spPr>
      </p:pic>
      <p:sp>
        <p:nvSpPr>
          <p:cNvPr id="17" name="Fußzeilenplatzhalter 3">
            <a:extLst>
              <a:ext uri="{FF2B5EF4-FFF2-40B4-BE49-F238E27FC236}">
                <a16:creationId xmlns:a16="http://schemas.microsoft.com/office/drawing/2014/main" id="{7DE9AEF8-2298-294B-8C14-509048DC846C}"/>
              </a:ext>
            </a:extLst>
          </p:cNvPr>
          <p:cNvSpPr txBox="1">
            <a:spLocks/>
          </p:cNvSpPr>
          <p:nvPr/>
        </p:nvSpPr>
        <p:spPr bwMode="auto">
          <a:xfrm>
            <a:off x="431802" y="6429865"/>
            <a:ext cx="5700712"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en-GB" dirty="0"/>
              <a:t>Source: StMWi (2019); This list of management systems only provides an excerpt and should not be considered exhaustive.</a:t>
            </a:r>
          </a:p>
        </p:txBody>
      </p:sp>
      <p:graphicFrame>
        <p:nvGraphicFramePr>
          <p:cNvPr id="8" name="Tabelle 9">
            <a:extLst>
              <a:ext uri="{FF2B5EF4-FFF2-40B4-BE49-F238E27FC236}">
                <a16:creationId xmlns:a16="http://schemas.microsoft.com/office/drawing/2014/main" id="{13D9ACB6-02F2-7E43-AC6A-DE6D85616C2F}"/>
              </a:ext>
            </a:extLst>
          </p:cNvPr>
          <p:cNvGraphicFramePr>
            <a:graphicFrameLocks noGrp="1"/>
          </p:cNvGraphicFramePr>
          <p:nvPr>
            <p:extLst>
              <p:ext uri="{D42A27DB-BD31-4B8C-83A1-F6EECF244321}">
                <p14:modId xmlns:p14="http://schemas.microsoft.com/office/powerpoint/2010/main" val="272372317"/>
              </p:ext>
            </p:extLst>
          </p:nvPr>
        </p:nvGraphicFramePr>
        <p:xfrm>
          <a:off x="442913" y="2276475"/>
          <a:ext cx="8905485" cy="4255994"/>
        </p:xfrm>
        <a:graphic>
          <a:graphicData uri="http://schemas.openxmlformats.org/drawingml/2006/table">
            <a:tbl>
              <a:tblPr firstRow="1" bandRow="1">
                <a:tableStyleId>{5C22544A-7EE6-4342-B048-85BDC9FD1C3A}</a:tableStyleId>
              </a:tblPr>
              <a:tblGrid>
                <a:gridCol w="1816193">
                  <a:extLst>
                    <a:ext uri="{9D8B030D-6E8A-4147-A177-3AD203B41FA5}">
                      <a16:colId xmlns:a16="http://schemas.microsoft.com/office/drawing/2014/main" val="195927569"/>
                    </a:ext>
                  </a:extLst>
                </a:gridCol>
                <a:gridCol w="2043953">
                  <a:extLst>
                    <a:ext uri="{9D8B030D-6E8A-4147-A177-3AD203B41FA5}">
                      <a16:colId xmlns:a16="http://schemas.microsoft.com/office/drawing/2014/main" val="2972074684"/>
                    </a:ext>
                  </a:extLst>
                </a:gridCol>
                <a:gridCol w="5045339">
                  <a:extLst>
                    <a:ext uri="{9D8B030D-6E8A-4147-A177-3AD203B41FA5}">
                      <a16:colId xmlns:a16="http://schemas.microsoft.com/office/drawing/2014/main" val="3186105565"/>
                    </a:ext>
                  </a:extLst>
                </a:gridCol>
              </a:tblGrid>
              <a:tr h="370840">
                <a:tc>
                  <a:txBody>
                    <a:bodyPr/>
                    <a:lstStyle/>
                    <a:p>
                      <a:r>
                        <a:rPr lang="en-GB" sz="1100" dirty="0"/>
                        <a:t>Standard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en-GB" sz="1100" dirty="0"/>
                        <a:t>Title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en-GB" sz="1100" dirty="0"/>
                        <a:t>Brief summary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extLst>
                  <a:ext uri="{0D108BD9-81ED-4DB2-BD59-A6C34878D82A}">
                    <a16:rowId xmlns:a16="http://schemas.microsoft.com/office/drawing/2014/main" val="958107529"/>
                  </a:ext>
                </a:extLst>
              </a:tr>
              <a:tr h="232072">
                <a:tc gridSpan="3">
                  <a:txBody>
                    <a:bodyPr/>
                    <a:lstStyle/>
                    <a:p>
                      <a:r>
                        <a:rPr lang="en-GB" sz="1050" b="1" dirty="0">
                          <a:solidFill>
                            <a:srgbClr val="3B687F"/>
                          </a:solidFill>
                        </a:rPr>
                        <a:t>Environmental management</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572106119"/>
                  </a:ext>
                </a:extLst>
              </a:tr>
              <a:tr h="213413">
                <a:tc>
                  <a:txBody>
                    <a:bodyPr/>
                    <a:lstStyle/>
                    <a:p>
                      <a:r>
                        <a:rPr lang="en-GB" sz="1000" b="1" dirty="0">
                          <a:solidFill>
                            <a:srgbClr val="3B687F"/>
                          </a:solidFill>
                        </a:rPr>
                        <a:t>ISO 14001</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sz="1000" dirty="0">
                          <a:solidFill>
                            <a:srgbClr val="3B687F"/>
                          </a:solidFill>
                        </a:rPr>
                        <a:t>Environmental management systems</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sz="1000" dirty="0">
                          <a:solidFill>
                            <a:srgbClr val="3B687F"/>
                          </a:solidFill>
                        </a:rPr>
                        <a:t>Important international standard which specifies the </a:t>
                      </a:r>
                      <a:r>
                        <a:rPr lang="en-GB" sz="1000" b="1" dirty="0">
                          <a:solidFill>
                            <a:srgbClr val="3B687F"/>
                          </a:solidFill>
                        </a:rPr>
                        <a:t>requirements</a:t>
                      </a:r>
                      <a:r>
                        <a:rPr lang="en-GB" sz="1000" dirty="0">
                          <a:solidFill>
                            <a:srgbClr val="3B687F"/>
                          </a:solidFill>
                        </a:rPr>
                        <a:t> for an environmental management system that an organisation can use to </a:t>
                      </a:r>
                      <a:r>
                        <a:rPr lang="en-GB" sz="1000" b="1" dirty="0">
                          <a:solidFill>
                            <a:srgbClr val="3B687F"/>
                          </a:solidFill>
                        </a:rPr>
                        <a:t>enhance its environmental performance</a:t>
                      </a:r>
                      <a:r>
                        <a:rPr lang="en-GB" sz="1000" dirty="0">
                          <a:solidFill>
                            <a:srgbClr val="3B687F"/>
                          </a:solidFill>
                        </a:rPr>
                        <a:t>. </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152276009"/>
                  </a:ext>
                </a:extLst>
              </a:tr>
              <a:tr h="370840">
                <a:tc>
                  <a:txBody>
                    <a:bodyPr/>
                    <a:lstStyle/>
                    <a:p>
                      <a:r>
                        <a:rPr lang="en-GB" sz="1000" b="1" dirty="0">
                          <a:solidFill>
                            <a:srgbClr val="3B687F"/>
                          </a:solidFill>
                        </a:rPr>
                        <a:t>EMAS III Regulation (EC) No 1221/2009</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sz="1000" dirty="0">
                          <a:solidFill>
                            <a:srgbClr val="3B687F"/>
                          </a:solidFill>
                        </a:rPr>
                        <a:t>Regulation on voluntary participation </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3B687F"/>
                          </a:solidFill>
                        </a:rPr>
                        <a:t>Ecopolitical tool</a:t>
                      </a:r>
                      <a:r>
                        <a:rPr lang="en-GB" sz="1000" dirty="0">
                          <a:solidFill>
                            <a:srgbClr val="3B687F"/>
                          </a:solidFill>
                        </a:rPr>
                        <a:t> for continually </a:t>
                      </a:r>
                      <a:r>
                        <a:rPr lang="en-GB" sz="1000" b="1" dirty="0">
                          <a:solidFill>
                            <a:srgbClr val="3B687F"/>
                          </a:solidFill>
                        </a:rPr>
                        <a:t>improving</a:t>
                      </a:r>
                      <a:r>
                        <a:rPr lang="en-GB" sz="1000" dirty="0">
                          <a:solidFill>
                            <a:srgbClr val="3B687F"/>
                          </a:solidFill>
                        </a:rPr>
                        <a:t> operational </a:t>
                      </a:r>
                      <a:r>
                        <a:rPr lang="en-GB" sz="1000" b="1" dirty="0">
                          <a:solidFill>
                            <a:srgbClr val="3B687F"/>
                          </a:solidFill>
                        </a:rPr>
                        <a:t>environmental performance</a:t>
                      </a:r>
                      <a:r>
                        <a:rPr lang="en-GB" sz="1000" dirty="0">
                          <a:solidFill>
                            <a:srgbClr val="3B687F"/>
                          </a:solidFill>
                        </a:rPr>
                        <a:t>, strict requirements and European designation</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00767399"/>
                  </a:ext>
                </a:extLst>
              </a:tr>
              <a:tr h="0">
                <a:tc>
                  <a:txBody>
                    <a:bodyPr/>
                    <a:lstStyle/>
                    <a:p>
                      <a:r>
                        <a:rPr lang="en-GB" sz="1000" b="1" dirty="0">
                          <a:solidFill>
                            <a:srgbClr val="3B687F"/>
                          </a:solidFill>
                        </a:rPr>
                        <a:t>QuB</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sz="1000" dirty="0">
                          <a:solidFill>
                            <a:srgbClr val="3B687F"/>
                          </a:solidFill>
                        </a:rPr>
                        <a:t>Quality association for eco-conscious business practices</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sz="1000" b="1" dirty="0">
                          <a:solidFill>
                            <a:srgbClr val="3B687F"/>
                          </a:solidFill>
                        </a:rPr>
                        <a:t>Environmental protection</a:t>
                      </a:r>
                      <a:r>
                        <a:rPr lang="en-GB" sz="1000" dirty="0">
                          <a:solidFill>
                            <a:srgbClr val="3B687F"/>
                          </a:solidFill>
                        </a:rPr>
                        <a:t> management system tailored to </a:t>
                      </a:r>
                      <a:r>
                        <a:rPr lang="en-GB" sz="1000" b="1" dirty="0">
                          <a:solidFill>
                            <a:srgbClr val="3B687F"/>
                          </a:solidFill>
                        </a:rPr>
                        <a:t>SMEs</a:t>
                      </a:r>
                      <a:r>
                        <a:rPr lang="en-GB" sz="1000" dirty="0">
                          <a:solidFill>
                            <a:srgbClr val="3B687F"/>
                          </a:solidFill>
                        </a:rPr>
                        <a:t>. </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41843559"/>
                  </a:ext>
                </a:extLst>
              </a:tr>
              <a:tr h="0">
                <a:tc gridSpan="3">
                  <a:txBody>
                    <a:bodyPr/>
                    <a:lstStyle/>
                    <a:p>
                      <a:pPr marL="0" algn="l" defTabSz="914400" rtl="0" eaLnBrk="1" latinLnBrk="0" hangingPunct="1"/>
                      <a:r>
                        <a:rPr lang="en-GB" sz="1050" b="1" dirty="0">
                          <a:solidFill>
                            <a:srgbClr val="3B687F"/>
                          </a:solidFill>
                          <a:latin typeface="+mn-lt"/>
                          <a:ea typeface="+mn-ea"/>
                          <a:cs typeface="+mn-cs"/>
                        </a:rPr>
                        <a:t>Energy management</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tc hMerge="1">
                  <a:txBody>
                    <a:bodyPr/>
                    <a:lstStyle/>
                    <a:p>
                      <a:endParaRPr lang="de-DE" sz="1100">
                        <a:solidFill>
                          <a:srgbClr val="526E7F"/>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1"/>
                    </a:solidFill>
                  </a:tcPr>
                </a:tc>
                <a:tc hMerge="1">
                  <a:txBody>
                    <a:bodyPr/>
                    <a:lstStyle/>
                    <a:p>
                      <a:endParaRPr lang="de-DE" sz="1100">
                        <a:solidFill>
                          <a:srgbClr val="526E7F"/>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1"/>
                    </a:solidFill>
                  </a:tcPr>
                </a:tc>
                <a:extLst>
                  <a:ext uri="{0D108BD9-81ED-4DB2-BD59-A6C34878D82A}">
                    <a16:rowId xmlns:a16="http://schemas.microsoft.com/office/drawing/2014/main" val="2597175880"/>
                  </a:ext>
                </a:extLst>
              </a:tr>
              <a:tr h="145015">
                <a:tc>
                  <a:txBody>
                    <a:bodyPr/>
                    <a:lstStyle/>
                    <a:p>
                      <a:r>
                        <a:rPr lang="en-GB" sz="1000" b="1" dirty="0">
                          <a:solidFill>
                            <a:srgbClr val="3B687F"/>
                          </a:solidFill>
                        </a:rPr>
                        <a:t>ISO 50001</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sz="1000" dirty="0">
                          <a:solidFill>
                            <a:srgbClr val="3B687F"/>
                          </a:solidFill>
                        </a:rPr>
                        <a:t>Energy management systems</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sz="1000" dirty="0">
                          <a:solidFill>
                            <a:srgbClr val="3B687F"/>
                          </a:solidFill>
                        </a:rPr>
                        <a:t>International standard that provides companies a way to </a:t>
                      </a:r>
                      <a:r>
                        <a:rPr lang="en-GB" sz="1000" b="1" dirty="0">
                          <a:solidFill>
                            <a:srgbClr val="3B687F"/>
                          </a:solidFill>
                        </a:rPr>
                        <a:t>introduce</a:t>
                      </a:r>
                      <a:r>
                        <a:rPr lang="en-GB" sz="1000" dirty="0">
                          <a:solidFill>
                            <a:srgbClr val="3B687F"/>
                          </a:solidFill>
                        </a:rPr>
                        <a:t>, </a:t>
                      </a:r>
                      <a:r>
                        <a:rPr lang="en-GB" sz="1000" b="1" dirty="0">
                          <a:solidFill>
                            <a:srgbClr val="3B687F"/>
                          </a:solidFill>
                        </a:rPr>
                        <a:t>implement</a:t>
                      </a:r>
                      <a:r>
                        <a:rPr lang="en-GB" sz="1000" dirty="0">
                          <a:solidFill>
                            <a:srgbClr val="3B687F"/>
                          </a:solidFill>
                        </a:rPr>
                        <a:t> and </a:t>
                      </a:r>
                      <a:r>
                        <a:rPr lang="en-GB" sz="1000" b="1" dirty="0">
                          <a:solidFill>
                            <a:srgbClr val="3B687F"/>
                          </a:solidFill>
                        </a:rPr>
                        <a:t>improve energy management</a:t>
                      </a:r>
                      <a:r>
                        <a:rPr lang="en-GB" sz="1000" dirty="0">
                          <a:solidFill>
                            <a:srgbClr val="3B687F"/>
                          </a:solidFill>
                        </a:rPr>
                        <a:t>. </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18081964"/>
                  </a:ext>
                </a:extLst>
              </a:tr>
              <a:tr h="255094">
                <a:tc gridSpan="3">
                  <a:txBody>
                    <a:bodyPr/>
                    <a:lstStyle/>
                    <a:p>
                      <a:r>
                        <a:rPr lang="en-GB" sz="1050" b="1" dirty="0">
                          <a:solidFill>
                            <a:srgbClr val="3B687F"/>
                          </a:solidFill>
                        </a:rPr>
                        <a:t>Sustainability management</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tc hMerge="1">
                  <a:txBody>
                    <a:bodyPr/>
                    <a:lstStyle/>
                    <a:p>
                      <a:endParaRPr lang="de-DE" sz="1000">
                        <a:solidFill>
                          <a:srgbClr val="526E7F"/>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hMerge="1">
                  <a:txBody>
                    <a:bodyPr/>
                    <a:lstStyle/>
                    <a:p>
                      <a:endParaRPr lang="de-DE" sz="1000">
                        <a:solidFill>
                          <a:srgbClr val="526E7F"/>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582687261"/>
                  </a:ext>
                </a:extLst>
              </a:tr>
              <a:tr h="317685">
                <a:tc>
                  <a:txBody>
                    <a:bodyPr/>
                    <a:lstStyle/>
                    <a:p>
                      <a:r>
                        <a:rPr lang="en-GB" sz="1000" b="1" dirty="0">
                          <a:solidFill>
                            <a:srgbClr val="3B687F"/>
                          </a:solidFill>
                        </a:rPr>
                        <a:t>SA 8000</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sz="1000" dirty="0">
                          <a:solidFill>
                            <a:srgbClr val="3B687F"/>
                          </a:solidFill>
                        </a:rPr>
                        <a:t>International standard for social accountability</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sz="1000" dirty="0">
                          <a:solidFill>
                            <a:srgbClr val="3B687F"/>
                          </a:solidFill>
                        </a:rPr>
                        <a:t>International comprehensive standard for compliance with </a:t>
                      </a:r>
                      <a:r>
                        <a:rPr lang="en-GB" sz="1000" b="1" dirty="0">
                          <a:solidFill>
                            <a:srgbClr val="3B687F"/>
                          </a:solidFill>
                        </a:rPr>
                        <a:t>socially acceptable workplace practices</a:t>
                      </a:r>
                      <a:r>
                        <a:rPr lang="en-GB" sz="1000" dirty="0">
                          <a:solidFill>
                            <a:srgbClr val="3B687F"/>
                          </a:solidFill>
                        </a:rPr>
                        <a:t> across </a:t>
                      </a:r>
                      <a:r>
                        <a:rPr lang="en-GB" sz="1000" b="1" dirty="0">
                          <a:solidFill>
                            <a:srgbClr val="3B687F"/>
                          </a:solidFill>
                        </a:rPr>
                        <a:t>supply chains</a:t>
                      </a:r>
                      <a:r>
                        <a:rPr lang="en-GB" sz="1000" dirty="0">
                          <a:solidFill>
                            <a:srgbClr val="3B687F"/>
                          </a:solidFill>
                        </a:rPr>
                        <a:t>. </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17687116"/>
                  </a:ext>
                </a:extLst>
              </a:tr>
              <a:tr h="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cap="none" normalizeH="0" baseline="0" noProof="0" dirty="0">
                          <a:ln>
                            <a:noFill/>
                          </a:ln>
                          <a:solidFill>
                            <a:srgbClr val="3B687F"/>
                          </a:solidFill>
                          <a:effectLst/>
                          <a:uLnTx/>
                          <a:uFillTx/>
                          <a:latin typeface="+mn-lt"/>
                          <a:ea typeface="+mn-ea"/>
                          <a:cs typeface="+mn-cs"/>
                        </a:rPr>
                        <a:t>Occupational health and safety</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AA00">
                        <a:alpha val="29804"/>
                      </a:srgbClr>
                    </a:solidFill>
                  </a:tcPr>
                </a:tc>
                <a:tc hMerge="1">
                  <a:txBody>
                    <a:bodyPr/>
                    <a:lstStyle/>
                    <a:p>
                      <a:endParaRPr lang="de-DE" sz="1000">
                        <a:solidFill>
                          <a:srgbClr val="526E7F"/>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hMerge="1">
                  <a:txBody>
                    <a:bodyPr/>
                    <a:lstStyle/>
                    <a:p>
                      <a:endParaRPr lang="de-DE" sz="1000">
                        <a:solidFill>
                          <a:srgbClr val="526E7F"/>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288859245"/>
                  </a:ext>
                </a:extLst>
              </a:tr>
              <a:tr h="317685">
                <a:tc>
                  <a:txBody>
                    <a:bodyPr/>
                    <a:lstStyle/>
                    <a:p>
                      <a:r>
                        <a:rPr lang="en-GB" sz="1000" b="1" dirty="0">
                          <a:solidFill>
                            <a:srgbClr val="3B687F"/>
                          </a:solidFill>
                        </a:rPr>
                        <a:t>BS OHSAS 18001</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sz="1000" dirty="0">
                          <a:solidFill>
                            <a:srgbClr val="3B687F"/>
                          </a:solidFill>
                        </a:rPr>
                        <a:t>Occupational health and safety management systems</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sz="1000" dirty="0">
                          <a:solidFill>
                            <a:srgbClr val="3B687F"/>
                          </a:solidFill>
                        </a:rPr>
                        <a:t>International standard for evaluating management systems for </a:t>
                      </a:r>
                      <a:r>
                        <a:rPr lang="en-GB" sz="1000" b="1" dirty="0">
                          <a:solidFill>
                            <a:srgbClr val="3B687F"/>
                          </a:solidFill>
                        </a:rPr>
                        <a:t>occupational health and safety</a:t>
                      </a:r>
                      <a:r>
                        <a:rPr lang="en-GB" sz="1000" dirty="0">
                          <a:solidFill>
                            <a:srgbClr val="3B687F"/>
                          </a:solidFill>
                        </a:rPr>
                        <a:t>. </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97953900"/>
                  </a:ext>
                </a:extLst>
              </a:tr>
              <a:tr h="0">
                <a:tc>
                  <a:txBody>
                    <a:bodyPr/>
                    <a:lstStyle/>
                    <a:p>
                      <a:r>
                        <a:rPr lang="en-GB" sz="1000" b="1" dirty="0">
                          <a:solidFill>
                            <a:srgbClr val="3B687F"/>
                          </a:solidFill>
                        </a:rPr>
                        <a:t>ISO 45001 </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sz="1000" dirty="0">
                          <a:solidFill>
                            <a:srgbClr val="3B687F"/>
                          </a:solidFill>
                        </a:rPr>
                        <a:t>Occupational health and safety management system</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sz="1000" dirty="0">
                          <a:solidFill>
                            <a:srgbClr val="3B687F"/>
                          </a:solidFill>
                        </a:rPr>
                        <a:t>Standard featuring requirements for </a:t>
                      </a:r>
                      <a:r>
                        <a:rPr lang="en-GB" sz="1000" b="1" dirty="0">
                          <a:solidFill>
                            <a:srgbClr val="3B687F"/>
                          </a:solidFill>
                        </a:rPr>
                        <a:t>occupational health and safety management systems</a:t>
                      </a:r>
                      <a:r>
                        <a:rPr lang="en-GB" sz="1000" dirty="0">
                          <a:solidFill>
                            <a:srgbClr val="3B687F"/>
                          </a:solidFill>
                        </a:rPr>
                        <a:t> and </a:t>
                      </a:r>
                      <a:r>
                        <a:rPr lang="en-GB" sz="1000" b="1" dirty="0">
                          <a:solidFill>
                            <a:srgbClr val="3B687F"/>
                          </a:solidFill>
                        </a:rPr>
                        <a:t>preventing</a:t>
                      </a:r>
                      <a:r>
                        <a:rPr lang="en-GB" sz="1000" dirty="0">
                          <a:solidFill>
                            <a:srgbClr val="3B687F"/>
                          </a:solidFill>
                        </a:rPr>
                        <a:t> workplace accidence. </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71628051"/>
                  </a:ext>
                </a:extLst>
              </a:tr>
            </a:tbl>
          </a:graphicData>
        </a:graphic>
      </p:graphicFrame>
      <p:sp>
        <p:nvSpPr>
          <p:cNvPr id="12" name="Datumsplatzhalter 5">
            <a:extLst>
              <a:ext uri="{FF2B5EF4-FFF2-40B4-BE49-F238E27FC236}">
                <a16:creationId xmlns:a16="http://schemas.microsoft.com/office/drawing/2014/main" id="{C0A08CDC-0721-9C49-849C-1C95AD3A4E6F}"/>
              </a:ext>
            </a:extLst>
          </p:cNvPr>
          <p:cNvSpPr>
            <a:spLocks noGrp="1"/>
          </p:cNvSpPr>
          <p:nvPr>
            <p:ph type="dt" sz="half" idx="12"/>
          </p:nvPr>
        </p:nvSpPr>
        <p:spPr>
          <a:xfrm>
            <a:off x="431801" y="223838"/>
            <a:ext cx="8118433"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1853705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Sustainable procurement standards &amp; framework conditions – risk indices</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37</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en-GB" sz="1300" dirty="0">
                <a:solidFill>
                  <a:srgbClr val="3B687F"/>
                </a:solidFill>
              </a:rPr>
              <a:t>Risk indices offer comparative values for country-specific risk exposure in relation to sustainability aspects. These indices can be a useful tool for buyers when conducting risk analyses across the supply chain.</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en-GB" sz="1000" b="1" i="0" u="none" strike="noStrike" cap="none" normalizeH="0" baseline="0" dirty="0">
                <a:ln>
                  <a:noFill/>
                </a:ln>
                <a:solidFill>
                  <a:srgbClr val="3B687F"/>
                </a:solidFill>
                <a:effectLst/>
                <a:latin typeface="Arial" charset="0"/>
                <a:ea typeface="ＭＳ Ｐゴシック" charset="-128"/>
              </a:rPr>
              <a:t>Additional information</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kumimoji="0" lang="en-GB" sz="1000" i="0" u="none" strike="noStrike" cap="none" normalizeH="0" baseline="0" dirty="0">
                <a:ln>
                  <a:noFill/>
                </a:ln>
                <a:solidFill>
                  <a:srgbClr val="3B687F"/>
                </a:solidFill>
                <a:effectLst/>
                <a:latin typeface="Arial" charset="0"/>
                <a:ea typeface="ＭＳ Ｐゴシック" charset="-128"/>
                <a:hlinkClick r:id="rId3">
                  <a:extLst>
                    <a:ext uri="{A12FA001-AC4F-418D-AE19-62706E023703}">
                      <ahyp:hlinkClr xmlns="" xmlns:ahyp="http://schemas.microsoft.com/office/drawing/2018/hyperlinkcolor" val="tx"/>
                    </a:ext>
                  </a:extLst>
                </a:hlinkClick>
              </a:rPr>
              <a:t>proforest</a:t>
            </a:r>
            <a:r>
              <a:rPr kumimoji="0" lang="en-GB" sz="1000" i="0" u="none" strike="noStrike" cap="none" normalizeH="0" baseline="0" dirty="0">
                <a:ln>
                  <a:noFill/>
                </a:ln>
                <a:solidFill>
                  <a:srgbClr val="3B687F"/>
                </a:solidFill>
                <a:effectLst/>
                <a:latin typeface="Arial" charset="0"/>
                <a:ea typeface="ＭＳ Ｐゴシック" charset="-128"/>
              </a:rPr>
              <a:t> (2017) provides an overview of approaches to risk analyses along with selected tools and risk indices </a:t>
            </a: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648000" y="1658527"/>
            <a:ext cx="216000" cy="216000"/>
          </a:xfrm>
          <a:prstGeom prst="rect">
            <a:avLst/>
          </a:prstGeom>
        </p:spPr>
      </p:pic>
      <p:graphicFrame>
        <p:nvGraphicFramePr>
          <p:cNvPr id="18" name="Tabelle 9">
            <a:extLst>
              <a:ext uri="{FF2B5EF4-FFF2-40B4-BE49-F238E27FC236}">
                <a16:creationId xmlns:a16="http://schemas.microsoft.com/office/drawing/2014/main" id="{4254809E-DC49-4901-80A1-76A13D3E19C6}"/>
              </a:ext>
            </a:extLst>
          </p:cNvPr>
          <p:cNvGraphicFramePr>
            <a:graphicFrameLocks noGrp="1"/>
          </p:cNvGraphicFramePr>
          <p:nvPr>
            <p:extLst>
              <p:ext uri="{D42A27DB-BD31-4B8C-83A1-F6EECF244321}">
                <p14:modId xmlns:p14="http://schemas.microsoft.com/office/powerpoint/2010/main" val="2424199087"/>
              </p:ext>
            </p:extLst>
          </p:nvPr>
        </p:nvGraphicFramePr>
        <p:xfrm>
          <a:off x="442913" y="2276475"/>
          <a:ext cx="8905026" cy="3642877"/>
        </p:xfrm>
        <a:graphic>
          <a:graphicData uri="http://schemas.openxmlformats.org/drawingml/2006/table">
            <a:tbl>
              <a:tblPr firstRow="1" bandRow="1">
                <a:tableStyleId>{5C22544A-7EE6-4342-B048-85BDC9FD1C3A}</a:tableStyleId>
              </a:tblPr>
              <a:tblGrid>
                <a:gridCol w="1786658">
                  <a:extLst>
                    <a:ext uri="{9D8B030D-6E8A-4147-A177-3AD203B41FA5}">
                      <a16:colId xmlns:a16="http://schemas.microsoft.com/office/drawing/2014/main" val="195927569"/>
                    </a:ext>
                  </a:extLst>
                </a:gridCol>
                <a:gridCol w="1427037">
                  <a:extLst>
                    <a:ext uri="{9D8B030D-6E8A-4147-A177-3AD203B41FA5}">
                      <a16:colId xmlns:a16="http://schemas.microsoft.com/office/drawing/2014/main" val="2972074684"/>
                    </a:ext>
                  </a:extLst>
                </a:gridCol>
                <a:gridCol w="1668156">
                  <a:extLst>
                    <a:ext uri="{9D8B030D-6E8A-4147-A177-3AD203B41FA5}">
                      <a16:colId xmlns:a16="http://schemas.microsoft.com/office/drawing/2014/main" val="3403098512"/>
                    </a:ext>
                  </a:extLst>
                </a:gridCol>
                <a:gridCol w="4023175">
                  <a:extLst>
                    <a:ext uri="{9D8B030D-6E8A-4147-A177-3AD203B41FA5}">
                      <a16:colId xmlns:a16="http://schemas.microsoft.com/office/drawing/2014/main" val="3186105565"/>
                    </a:ext>
                  </a:extLst>
                </a:gridCol>
              </a:tblGrid>
              <a:tr h="363887">
                <a:tc>
                  <a:txBody>
                    <a:bodyPr/>
                    <a:lstStyle/>
                    <a:p>
                      <a:r>
                        <a:rPr lang="en-GB" sz="1100" dirty="0">
                          <a:solidFill>
                            <a:schemeClr val="bg1"/>
                          </a:solidFill>
                        </a:rPr>
                        <a:t>Index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en-GB" sz="1100" dirty="0">
                          <a:solidFill>
                            <a:schemeClr val="bg1"/>
                          </a:solidFill>
                        </a:rPr>
                        <a:t>Development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en-GB" sz="1100" dirty="0">
                          <a:solidFill>
                            <a:schemeClr val="bg1"/>
                          </a:solidFill>
                        </a:rPr>
                        <a:t>Risk type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en-GB" sz="1100" dirty="0">
                          <a:solidFill>
                            <a:schemeClr val="bg1"/>
                          </a:solidFill>
                        </a:rPr>
                        <a:t>Brief summary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extLst>
                  <a:ext uri="{0D108BD9-81ED-4DB2-BD59-A6C34878D82A}">
                    <a16:rowId xmlns:a16="http://schemas.microsoft.com/office/drawing/2014/main" val="958107529"/>
                  </a:ext>
                </a:extLst>
              </a:tr>
              <a:tr h="275776">
                <a:tc>
                  <a:txBody>
                    <a:bodyPr/>
                    <a:lstStyle/>
                    <a:p>
                      <a:pPr algn="l"/>
                      <a:r>
                        <a:rPr lang="en-GB" sz="1000" b="1" dirty="0">
                          <a:solidFill>
                            <a:srgbClr val="3B687F"/>
                          </a:solidFill>
                        </a:rPr>
                        <a:t>Global Slavery Index (</a:t>
                      </a:r>
                      <a:r>
                        <a:rPr lang="en-GB" sz="1000" b="1" dirty="0">
                          <a:solidFill>
                            <a:srgbClr val="3B687F"/>
                          </a:solidFill>
                          <a:hlinkClick r:id="rId6">
                            <a:extLst>
                              <a:ext uri="{A12FA001-AC4F-418D-AE19-62706E023703}">
                                <ahyp:hlinkClr xmlns="" xmlns:ahyp="http://schemas.microsoft.com/office/drawing/2018/hyperlinkcolor" val="tx"/>
                              </a:ext>
                            </a:extLst>
                          </a:hlinkClick>
                        </a:rPr>
                        <a:t>GSI</a:t>
                      </a:r>
                      <a:r>
                        <a:rPr lang="en-GB" sz="1000" b="1" dirty="0">
                          <a:solidFill>
                            <a:srgbClr val="3B687F"/>
                          </a:solidFill>
                        </a:rPr>
                        <a:t>)</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en-GB" sz="1000" b="0" dirty="0">
                          <a:solidFill>
                            <a:srgbClr val="3B687F"/>
                          </a:solidFill>
                        </a:rPr>
                        <a:t>Walk Free Foundation</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000" dirty="0">
                          <a:solidFill>
                            <a:srgbClr val="3B687F"/>
                          </a:solidFill>
                        </a:rPr>
                        <a:t>Human rights</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buFont typeface="Wingdings" panose="05000000000000000000" pitchFamily="2" charset="2"/>
                        <a:buNone/>
                      </a:pPr>
                      <a:r>
                        <a:rPr lang="en-GB" sz="1000" dirty="0">
                          <a:solidFill>
                            <a:srgbClr val="3B687F"/>
                          </a:solidFill>
                        </a:rPr>
                        <a:t>The global slavery index measures the </a:t>
                      </a:r>
                      <a:r>
                        <a:rPr lang="en-GB" sz="1000" b="1" dirty="0">
                          <a:solidFill>
                            <a:srgbClr val="3B687F"/>
                          </a:solidFill>
                        </a:rPr>
                        <a:t>extent</a:t>
                      </a:r>
                      <a:r>
                        <a:rPr lang="en-GB" sz="1000" dirty="0">
                          <a:solidFill>
                            <a:srgbClr val="3B687F"/>
                          </a:solidFill>
                        </a:rPr>
                        <a:t> of </a:t>
                      </a:r>
                      <a:r>
                        <a:rPr lang="en-GB" sz="1000" b="1" dirty="0">
                          <a:solidFill>
                            <a:srgbClr val="3B687F"/>
                          </a:solidFill>
                        </a:rPr>
                        <a:t>modern slavery</a:t>
                      </a:r>
                      <a:r>
                        <a:rPr lang="en-GB" sz="1000" dirty="0">
                          <a:solidFill>
                            <a:srgbClr val="3B687F"/>
                          </a:solidFill>
                        </a:rPr>
                        <a:t> country by country, and the steps governments are taking to </a:t>
                      </a:r>
                      <a:r>
                        <a:rPr lang="en-GB" sz="1000" b="1" dirty="0">
                          <a:solidFill>
                            <a:srgbClr val="3B687F"/>
                          </a:solidFill>
                        </a:rPr>
                        <a:t>respond</a:t>
                      </a:r>
                      <a:r>
                        <a:rPr lang="en-GB" sz="1000" dirty="0">
                          <a:solidFill>
                            <a:srgbClr val="3B687F"/>
                          </a:solidFill>
                        </a:rPr>
                        <a:t> to this issue along with </a:t>
                      </a:r>
                      <a:r>
                        <a:rPr lang="en-GB" sz="1000" b="1" dirty="0">
                          <a:solidFill>
                            <a:srgbClr val="3B687F"/>
                          </a:solidFill>
                        </a:rPr>
                        <a:t>public sensitivity</a:t>
                      </a:r>
                      <a:r>
                        <a:rPr lang="en-GB" sz="1000" dirty="0">
                          <a:solidFill>
                            <a:srgbClr val="3B687F"/>
                          </a:solidFill>
                        </a:rPr>
                        <a:t> on the matter.</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55051304"/>
                  </a:ext>
                </a:extLst>
              </a:tr>
              <a:tr h="396027">
                <a:tc>
                  <a:txBody>
                    <a:bodyPr/>
                    <a:lstStyle/>
                    <a:p>
                      <a:pPr algn="l"/>
                      <a:r>
                        <a:rPr lang="en-GB" sz="1000" b="1" dirty="0">
                          <a:solidFill>
                            <a:srgbClr val="3B687F"/>
                          </a:solidFill>
                        </a:rPr>
                        <a:t>Corruption Perceptions Index </a:t>
                      </a:r>
                      <a:r>
                        <a:rPr lang="en-GB" sz="1000" b="1" dirty="0">
                          <a:solidFill>
                            <a:srgbClr val="3B687F"/>
                          </a:solidFill>
                          <a:hlinkClick r:id="rId7">
                            <a:extLst>
                              <a:ext uri="{A12FA001-AC4F-418D-AE19-62706E023703}">
                                <ahyp:hlinkClr xmlns="" xmlns:ahyp="http://schemas.microsoft.com/office/drawing/2018/hyperlinkcolor" val="tx"/>
                              </a:ext>
                            </a:extLst>
                          </a:hlinkClick>
                        </a:rPr>
                        <a:t>(CPI</a:t>
                      </a:r>
                      <a:r>
                        <a:rPr lang="en-GB" sz="1000" b="1" dirty="0">
                          <a:solidFill>
                            <a:srgbClr val="3B687F"/>
                          </a:solidFill>
                        </a:rPr>
                        <a:t>)</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en-GB" sz="1000" b="0" dirty="0">
                          <a:solidFill>
                            <a:srgbClr val="3B687F"/>
                          </a:solidFill>
                        </a:rPr>
                        <a:t>Transparency International</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GB" sz="1000" dirty="0">
                          <a:solidFill>
                            <a:srgbClr val="3B687F"/>
                          </a:solidFill>
                        </a:rPr>
                        <a:t>Management and institutions</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buFont typeface="Wingdings" panose="05000000000000000000" pitchFamily="2" charset="2"/>
                        <a:buNone/>
                      </a:pPr>
                      <a:r>
                        <a:rPr lang="en-GB" sz="1000" dirty="0">
                          <a:solidFill>
                            <a:srgbClr val="3B687F"/>
                          </a:solidFill>
                        </a:rPr>
                        <a:t>The CPI is an index that ranks countries by their </a:t>
                      </a:r>
                      <a:r>
                        <a:rPr lang="en-GB" sz="1000" b="1" dirty="0">
                          <a:solidFill>
                            <a:srgbClr val="3B687F"/>
                          </a:solidFill>
                        </a:rPr>
                        <a:t>perceived</a:t>
                      </a:r>
                      <a:r>
                        <a:rPr lang="en-GB" sz="1000" dirty="0">
                          <a:solidFill>
                            <a:srgbClr val="3B687F"/>
                          </a:solidFill>
                        </a:rPr>
                        <a:t> levels of</a:t>
                      </a:r>
                      <a:r>
                        <a:rPr lang="en-GB" sz="1000" b="1" dirty="0">
                          <a:solidFill>
                            <a:srgbClr val="3B687F"/>
                          </a:solidFill>
                        </a:rPr>
                        <a:t> public sector corruption</a:t>
                      </a:r>
                      <a:r>
                        <a:rPr lang="en-GB" sz="1000" dirty="0">
                          <a:solidFill>
                            <a:srgbClr val="3B687F"/>
                          </a:solidFill>
                        </a:rPr>
                        <a:t>, as determined by business people and country experts. </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152276009"/>
                  </a:ext>
                </a:extLst>
              </a:tr>
              <a:tr h="375499">
                <a:tc>
                  <a:txBody>
                    <a:bodyPr/>
                    <a:lstStyle/>
                    <a:p>
                      <a:pPr algn="l"/>
                      <a:r>
                        <a:rPr lang="en-GB" sz="1000" b="1" noProof="0" dirty="0">
                          <a:solidFill>
                            <a:srgbClr val="3B687F"/>
                          </a:solidFill>
                        </a:rPr>
                        <a:t>Human Development Index (</a:t>
                      </a:r>
                      <a:r>
                        <a:rPr lang="en-GB" sz="1000" b="1" noProof="0" dirty="0">
                          <a:solidFill>
                            <a:srgbClr val="3B687F"/>
                          </a:solidFill>
                          <a:hlinkClick r:id="rId8">
                            <a:extLst>
                              <a:ext uri="{A12FA001-AC4F-418D-AE19-62706E023703}">
                                <ahyp:hlinkClr xmlns="" xmlns:ahyp="http://schemas.microsoft.com/office/drawing/2018/hyperlinkcolor" val="tx"/>
                              </a:ext>
                            </a:extLst>
                          </a:hlinkClick>
                        </a:rPr>
                        <a:t>HDI</a:t>
                      </a:r>
                      <a:r>
                        <a:rPr lang="en-GB" sz="1000" b="1" noProof="0" dirty="0">
                          <a:solidFill>
                            <a:srgbClr val="3B687F"/>
                          </a:solidFill>
                        </a:rPr>
                        <a:t>)</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en-GB" sz="1000" b="0" dirty="0">
                          <a:solidFill>
                            <a:srgbClr val="3B687F"/>
                          </a:solidFill>
                        </a:rPr>
                        <a:t>UN Development Programme</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000" dirty="0">
                          <a:solidFill>
                            <a:srgbClr val="3B687F"/>
                          </a:solidFill>
                        </a:rPr>
                        <a:t>Human rights</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buFont typeface="Wingdings" panose="05000000000000000000" pitchFamily="2" charset="2"/>
                        <a:buNone/>
                      </a:pPr>
                      <a:r>
                        <a:rPr lang="en-GB" sz="1000" dirty="0">
                          <a:solidFill>
                            <a:srgbClr val="3B687F"/>
                          </a:solidFill>
                        </a:rPr>
                        <a:t>Measuring fulfilment of the 3 primary aspects of human development: </a:t>
                      </a:r>
                      <a:r>
                        <a:rPr lang="en-GB" sz="1000" b="1" dirty="0">
                          <a:solidFill>
                            <a:srgbClr val="3B687F"/>
                          </a:solidFill>
                        </a:rPr>
                        <a:t>health, knowledge, standard of living</a:t>
                      </a:r>
                      <a:r>
                        <a:rPr lang="en-GB" sz="1000" dirty="0">
                          <a:solidFill>
                            <a:srgbClr val="3B687F"/>
                          </a:solidFill>
                        </a:rPr>
                        <a:t>. </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00767399"/>
                  </a:ext>
                </a:extLst>
              </a:tr>
              <a:tr h="468000">
                <a:tc>
                  <a:txBody>
                    <a:bodyPr/>
                    <a:lstStyle/>
                    <a:p>
                      <a:pPr algn="l"/>
                      <a:r>
                        <a:rPr lang="en-GB" sz="1000" b="1" noProof="0" dirty="0">
                          <a:solidFill>
                            <a:srgbClr val="3B687F"/>
                          </a:solidFill>
                        </a:rPr>
                        <a:t>Gender Development Index (</a:t>
                      </a:r>
                      <a:r>
                        <a:rPr lang="en-GB" sz="1000" b="1" noProof="0" dirty="0">
                          <a:solidFill>
                            <a:srgbClr val="3B687F"/>
                          </a:solidFill>
                          <a:hlinkClick r:id="rId8">
                            <a:extLst>
                              <a:ext uri="{A12FA001-AC4F-418D-AE19-62706E023703}">
                                <ahyp:hlinkClr xmlns="" xmlns:ahyp="http://schemas.microsoft.com/office/drawing/2018/hyperlinkcolor" val="tx"/>
                              </a:ext>
                            </a:extLst>
                          </a:hlinkClick>
                        </a:rPr>
                        <a:t>GDI</a:t>
                      </a:r>
                      <a:r>
                        <a:rPr lang="en-GB" sz="1000" b="1" noProof="0" dirty="0">
                          <a:solidFill>
                            <a:srgbClr val="3B687F"/>
                          </a:solidFill>
                        </a:rPr>
                        <a:t>)</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en-GB" sz="1000" b="0" dirty="0">
                          <a:solidFill>
                            <a:srgbClr val="3B687F"/>
                          </a:solidFill>
                        </a:rPr>
                        <a:t>UN Development Programme</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GB" sz="1000" dirty="0">
                          <a:solidFill>
                            <a:srgbClr val="3B687F"/>
                          </a:solidFill>
                        </a:rPr>
                        <a:t>Gender inequality </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buFont typeface="Wingdings" panose="05000000000000000000" pitchFamily="2" charset="2"/>
                        <a:buNone/>
                      </a:pPr>
                      <a:r>
                        <a:rPr lang="en-GB" sz="1000" dirty="0">
                          <a:solidFill>
                            <a:srgbClr val="3B687F"/>
                          </a:solidFill>
                        </a:rPr>
                        <a:t>Measuring </a:t>
                      </a:r>
                      <a:r>
                        <a:rPr lang="en-GB" sz="1000" b="1" dirty="0">
                          <a:solidFill>
                            <a:srgbClr val="3B687F"/>
                          </a:solidFill>
                        </a:rPr>
                        <a:t>gender-specific inequality</a:t>
                      </a:r>
                      <a:r>
                        <a:rPr lang="en-GB" sz="1000" dirty="0">
                          <a:solidFill>
                            <a:srgbClr val="3B687F"/>
                          </a:solidFill>
                        </a:rPr>
                        <a:t> on the basis of the 3 primary aspects of human development: </a:t>
                      </a:r>
                      <a:r>
                        <a:rPr lang="en-GB" sz="1000" b="1" dirty="0">
                          <a:solidFill>
                            <a:srgbClr val="3B687F"/>
                          </a:solidFill>
                        </a:rPr>
                        <a:t>health, knowledge, standard of living</a:t>
                      </a:r>
                      <a:r>
                        <a:rPr lang="en-GB" sz="1000" dirty="0">
                          <a:solidFill>
                            <a:srgbClr val="3B687F"/>
                          </a:solidFill>
                        </a:rPr>
                        <a:t>.</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41843559"/>
                  </a:ext>
                </a:extLst>
              </a:tr>
              <a:tr h="405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noProof="0" dirty="0">
                          <a:solidFill>
                            <a:srgbClr val="3B687F"/>
                          </a:solidFill>
                        </a:rPr>
                        <a:t>Global Rights Index (</a:t>
                      </a:r>
                      <a:r>
                        <a:rPr lang="en-GB" sz="1000" b="1" noProof="0" dirty="0">
                          <a:solidFill>
                            <a:srgbClr val="3B687F"/>
                          </a:solidFill>
                          <a:hlinkClick r:id="rId9">
                            <a:extLst>
                              <a:ext uri="{A12FA001-AC4F-418D-AE19-62706E023703}">
                                <ahyp:hlinkClr xmlns="" xmlns:ahyp="http://schemas.microsoft.com/office/drawing/2018/hyperlinkcolor" val="tx"/>
                              </a:ext>
                            </a:extLst>
                          </a:hlinkClick>
                        </a:rPr>
                        <a:t>GRI</a:t>
                      </a:r>
                      <a:r>
                        <a:rPr lang="en-GB" sz="1000" b="1" noProof="0" dirty="0">
                          <a:solidFill>
                            <a:srgbClr val="3B687F"/>
                          </a:solidFill>
                        </a:rPr>
                        <a:t>)</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en-GB" sz="1000" b="0" dirty="0">
                          <a:solidFill>
                            <a:srgbClr val="3B687F"/>
                          </a:solidFill>
                        </a:rPr>
                        <a:t>International Trade Union Confederation</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GB" sz="1000" dirty="0">
                          <a:solidFill>
                            <a:srgbClr val="3B687F"/>
                          </a:solidFill>
                        </a:rPr>
                        <a:t>Labour laws</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buFont typeface="Wingdings" panose="05000000000000000000" pitchFamily="2" charset="2"/>
                        <a:buNone/>
                      </a:pPr>
                      <a:r>
                        <a:rPr lang="en-GB" sz="1000" dirty="0">
                          <a:solidFill>
                            <a:srgbClr val="3B687F"/>
                          </a:solidFill>
                        </a:rPr>
                        <a:t>Rates countries on a scale of 1 to 5 according to the degree to which they observe</a:t>
                      </a:r>
                      <a:r>
                        <a:rPr lang="en-GB" sz="1000" b="1" dirty="0">
                          <a:solidFill>
                            <a:srgbClr val="3B687F"/>
                          </a:solidFill>
                        </a:rPr>
                        <a:t> employee rights.</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6910552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noProof="0" dirty="0">
                          <a:solidFill>
                            <a:srgbClr val="3B687F"/>
                          </a:solidFill>
                        </a:rPr>
                        <a:t>Environmental Performance Index (</a:t>
                      </a:r>
                      <a:r>
                        <a:rPr lang="en-GB" sz="1000" b="1" noProof="0" dirty="0">
                          <a:solidFill>
                            <a:srgbClr val="3B687F"/>
                          </a:solidFill>
                          <a:hlinkClick r:id="rId10">
                            <a:extLst>
                              <a:ext uri="{A12FA001-AC4F-418D-AE19-62706E023703}">
                                <ahyp:hlinkClr xmlns="" xmlns:ahyp="http://schemas.microsoft.com/office/drawing/2018/hyperlinkcolor" val="tx"/>
                              </a:ext>
                            </a:extLst>
                          </a:hlinkClick>
                        </a:rPr>
                        <a:t>EPI</a:t>
                      </a:r>
                      <a:r>
                        <a:rPr lang="en-GB" sz="1000" b="1" noProof="0" dirty="0">
                          <a:solidFill>
                            <a:srgbClr val="3B687F"/>
                          </a:solidFill>
                        </a:rPr>
                        <a:t>)</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en-GB" sz="1000" b="0" dirty="0">
                          <a:solidFill>
                            <a:srgbClr val="3B687F"/>
                          </a:solidFill>
                        </a:rPr>
                        <a:t>Yale University</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000" b="0" i="0" u="none" strike="noStrike" cap="none" normalizeH="0" baseline="0" noProof="0" dirty="0">
                          <a:ln>
                            <a:noFill/>
                          </a:ln>
                          <a:solidFill>
                            <a:srgbClr val="3B687F"/>
                          </a:solidFill>
                          <a:effectLst/>
                          <a:uLnTx/>
                          <a:uFillTx/>
                          <a:latin typeface="+mn-lt"/>
                          <a:ea typeface="+mn-ea"/>
                          <a:cs typeface="+mn-cs"/>
                        </a:rPr>
                        <a:t>Environmental pollution</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000" i="0" u="none" strike="noStrike" cap="none" normalizeH="0" baseline="0" noProof="0" dirty="0">
                          <a:ln>
                            <a:noFill/>
                          </a:ln>
                          <a:solidFill>
                            <a:srgbClr val="3B687F"/>
                          </a:solidFill>
                          <a:effectLst/>
                          <a:uLnTx/>
                          <a:uFillTx/>
                          <a:latin typeface="+mn-lt"/>
                          <a:ea typeface="+mn-ea"/>
                          <a:cs typeface="+mn-cs"/>
                        </a:rPr>
                        <a:t>Defines</a:t>
                      </a:r>
                      <a:r>
                        <a:rPr kumimoji="0" lang="en-GB" sz="1000" b="1" i="0" u="none" strike="noStrike" cap="none" normalizeH="0" baseline="0" noProof="0" dirty="0">
                          <a:ln>
                            <a:noFill/>
                          </a:ln>
                          <a:solidFill>
                            <a:srgbClr val="3B687F"/>
                          </a:solidFill>
                          <a:effectLst/>
                          <a:uLnTx/>
                          <a:uFillTx/>
                          <a:latin typeface="+mn-lt"/>
                          <a:ea typeface="+mn-ea"/>
                          <a:cs typeface="+mn-cs"/>
                        </a:rPr>
                        <a:t> target figures</a:t>
                      </a:r>
                      <a:r>
                        <a:rPr kumimoji="0" lang="en-GB" sz="1000" i="0" u="none" strike="noStrike" cap="none" normalizeH="0" baseline="0" noProof="0" dirty="0">
                          <a:ln>
                            <a:noFill/>
                          </a:ln>
                          <a:solidFill>
                            <a:srgbClr val="3B687F"/>
                          </a:solidFill>
                          <a:effectLst/>
                          <a:uLnTx/>
                          <a:uFillTx/>
                          <a:latin typeface="+mn-lt"/>
                          <a:ea typeface="+mn-ea"/>
                          <a:cs typeface="+mn-cs"/>
                        </a:rPr>
                        <a:t> for individual </a:t>
                      </a:r>
                      <a:r>
                        <a:rPr kumimoji="0" lang="en-GB" sz="1000" b="1" i="0" u="none" strike="noStrike" cap="none" normalizeH="0" baseline="0" noProof="0" dirty="0">
                          <a:ln>
                            <a:noFill/>
                          </a:ln>
                          <a:solidFill>
                            <a:srgbClr val="3B687F"/>
                          </a:solidFill>
                          <a:effectLst/>
                          <a:uLnTx/>
                          <a:uFillTx/>
                          <a:latin typeface="+mn-lt"/>
                          <a:ea typeface="+mn-ea"/>
                          <a:cs typeface="+mn-cs"/>
                        </a:rPr>
                        <a:t>ecopolitical issues</a:t>
                      </a:r>
                      <a:r>
                        <a:rPr kumimoji="0" lang="en-GB" sz="1000" i="0" u="none" strike="noStrike" cap="none" normalizeH="0" baseline="0" noProof="0" dirty="0">
                          <a:ln>
                            <a:noFill/>
                          </a:ln>
                          <a:solidFill>
                            <a:srgbClr val="3B687F"/>
                          </a:solidFill>
                          <a:effectLst/>
                          <a:uLnTx/>
                          <a:uFillTx/>
                          <a:latin typeface="+mn-lt"/>
                          <a:ea typeface="+mn-ea"/>
                          <a:cs typeface="+mn-cs"/>
                        </a:rPr>
                        <a:t> and measures target attainment.</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22569044"/>
                  </a:ext>
                </a:extLst>
              </a:tr>
              <a:tr h="383358">
                <a:tc>
                  <a:txBody>
                    <a:bodyPr/>
                    <a:lstStyle/>
                    <a:p>
                      <a:pPr algn="l"/>
                      <a:r>
                        <a:rPr lang="en-GB" sz="1000" b="1" noProof="0" dirty="0">
                          <a:solidFill>
                            <a:srgbClr val="3B687F"/>
                          </a:solidFill>
                        </a:rPr>
                        <a:t>Child Labour Index (</a:t>
                      </a:r>
                      <a:r>
                        <a:rPr lang="en-GB" sz="1000" b="1" noProof="0" dirty="0">
                          <a:solidFill>
                            <a:srgbClr val="3B687F"/>
                          </a:solidFill>
                          <a:hlinkClick r:id="rId11">
                            <a:extLst>
                              <a:ext uri="{A12FA001-AC4F-418D-AE19-62706E023703}">
                                <ahyp:hlinkClr xmlns="" xmlns:ahyp="http://schemas.microsoft.com/office/drawing/2018/hyperlinkcolor" val="tx"/>
                              </a:ext>
                            </a:extLst>
                          </a:hlinkClick>
                        </a:rPr>
                        <a:t>CLI</a:t>
                      </a:r>
                      <a:r>
                        <a:rPr lang="en-GB" sz="1000" b="1" noProof="0" dirty="0">
                          <a:solidFill>
                            <a:srgbClr val="3B687F"/>
                          </a:solidFill>
                        </a:rPr>
                        <a:t>)</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rgbClr val="3B687F"/>
                          </a:solidFill>
                        </a:rPr>
                        <a:t>Verisk Maplecroft </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GB" sz="1000" dirty="0">
                          <a:solidFill>
                            <a:srgbClr val="3B687F"/>
                          </a:solidFill>
                        </a:rPr>
                        <a:t>Child labour</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buFont typeface="Wingdings" panose="05000000000000000000" pitchFamily="2" charset="2"/>
                        <a:buNone/>
                      </a:pPr>
                      <a:r>
                        <a:rPr lang="en-GB" sz="1000" dirty="0">
                          <a:solidFill>
                            <a:srgbClr val="3B687F"/>
                          </a:solidFill>
                        </a:rPr>
                        <a:t>Insight into risks relating to </a:t>
                      </a:r>
                      <a:r>
                        <a:rPr lang="en-GB" sz="1000" b="1" dirty="0">
                          <a:solidFill>
                            <a:srgbClr val="3B687F"/>
                          </a:solidFill>
                        </a:rPr>
                        <a:t>child labour</a:t>
                      </a:r>
                      <a:r>
                        <a:rPr lang="en-GB" sz="1000" dirty="0">
                          <a:solidFill>
                            <a:srgbClr val="3B687F"/>
                          </a:solidFill>
                        </a:rPr>
                        <a:t>.</a:t>
                      </a:r>
                    </a:p>
                  </a:txBody>
                  <a:tcPr marT="43200" marB="432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82642606"/>
                  </a:ext>
                </a:extLst>
              </a:tr>
            </a:tbl>
          </a:graphicData>
        </a:graphic>
      </p:graphicFrame>
      <p:sp>
        <p:nvSpPr>
          <p:cNvPr id="15" name="Fußzeilenplatzhalter 3">
            <a:extLst>
              <a:ext uri="{FF2B5EF4-FFF2-40B4-BE49-F238E27FC236}">
                <a16:creationId xmlns:a16="http://schemas.microsoft.com/office/drawing/2014/main" id="{CB0FD002-ABDF-4FE8-B58E-039D2BA6ECB1}"/>
              </a:ext>
            </a:extLst>
          </p:cNvPr>
          <p:cNvSpPr txBox="1">
            <a:spLocks/>
          </p:cNvSpPr>
          <p:nvPr/>
        </p:nvSpPr>
        <p:spPr bwMode="auto">
          <a:xfrm>
            <a:off x="431801" y="6429865"/>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en-GB" dirty="0"/>
              <a:t>Source: Proforest (2017); This list of risk indicators only provides an excerpt and should not be considered exhaustive.</a:t>
            </a:r>
          </a:p>
        </p:txBody>
      </p:sp>
      <p:sp>
        <p:nvSpPr>
          <p:cNvPr id="12" name="Datumsplatzhalter 5">
            <a:extLst>
              <a:ext uri="{FF2B5EF4-FFF2-40B4-BE49-F238E27FC236}">
                <a16:creationId xmlns:a16="http://schemas.microsoft.com/office/drawing/2014/main" id="{AE228D9B-0A4F-4B43-BFE6-1AA6F38DDE97}"/>
              </a:ext>
            </a:extLst>
          </p:cNvPr>
          <p:cNvSpPr>
            <a:spLocks noGrp="1"/>
          </p:cNvSpPr>
          <p:nvPr>
            <p:ph type="dt" sz="half" idx="12"/>
          </p:nvPr>
        </p:nvSpPr>
        <p:spPr>
          <a:xfrm>
            <a:off x="431801" y="223838"/>
            <a:ext cx="8118433"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1602185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Systems &amp; tools for sustainable procurement – supply chain sustainability software</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38</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en-GB" sz="1300" dirty="0">
                <a:solidFill>
                  <a:srgbClr val="3B687F"/>
                </a:solidFill>
              </a:rPr>
              <a:t>Available supply chain sustainability software covers a range of potential applications. These systems and tools can help buyers efficiently manage sustainability requirements placed on their suppliers. </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en-GB" sz="1000" b="1" i="0" u="none" strike="noStrike" cap="none" normalizeH="0" baseline="0" dirty="0">
                <a:ln>
                  <a:noFill/>
                </a:ln>
                <a:solidFill>
                  <a:srgbClr val="3B687F"/>
                </a:solidFill>
                <a:effectLst/>
                <a:latin typeface="Arial" charset="0"/>
                <a:ea typeface="ＭＳ Ｐゴシック" charset="-128"/>
              </a:rPr>
              <a:t>Additional information</a:t>
            </a:r>
          </a:p>
          <a:p>
            <a:pPr marL="182563" indent="-182563" algn="l">
              <a:spcAft>
                <a:spcPts val="300"/>
              </a:spcAft>
              <a:buFont typeface="Arial" panose="020B0604020202020204" pitchFamily="34" charset="0"/>
              <a:buChar char="•"/>
            </a:pPr>
            <a:r>
              <a:rPr lang="en-GB" sz="1000" dirty="0">
                <a:solidFill>
                  <a:srgbClr val="3B687F"/>
                </a:solidFill>
                <a:hlinkClick r:id="rId3">
                  <a:extLst>
                    <a:ext uri="{A12FA001-AC4F-418D-AE19-62706E023703}">
                      <ahyp:hlinkClr xmlns="" xmlns:ahyp="http://schemas.microsoft.com/office/drawing/2018/hyperlinkcolor" val="tx"/>
                    </a:ext>
                  </a:extLst>
                </a:hlinkClick>
              </a:rPr>
              <a:t>sustainable AG </a:t>
            </a:r>
            <a:r>
              <a:rPr lang="en-GB" sz="1000" dirty="0">
                <a:solidFill>
                  <a:srgbClr val="3B687F"/>
                </a:solidFill>
              </a:rPr>
              <a:t>provides information and helps companies select a suitable SSCM tool provider</a:t>
            </a:r>
          </a:p>
          <a:p>
            <a:pPr marL="182563" indent="-182563" algn="l">
              <a:spcAft>
                <a:spcPts val="300"/>
              </a:spcAft>
              <a:buFont typeface="Arial" panose="020B0604020202020204" pitchFamily="34" charset="0"/>
              <a:buChar char="•"/>
            </a:pPr>
            <a:r>
              <a:rPr lang="en-GB" sz="1000" dirty="0">
                <a:solidFill>
                  <a:srgbClr val="3B687F"/>
                </a:solidFill>
                <a:hlinkClick r:id="rId4">
                  <a:extLst>
                    <a:ext uri="{A12FA001-AC4F-418D-AE19-62706E023703}">
                      <ahyp:hlinkClr xmlns="" xmlns:ahyp="http://schemas.microsoft.com/office/drawing/2018/hyperlinkcolor" val="tx"/>
                    </a:ext>
                  </a:extLst>
                </a:hlinkClick>
              </a:rPr>
              <a:t>SPP</a:t>
            </a:r>
            <a:r>
              <a:rPr lang="en-GB" sz="1000" dirty="0">
                <a:solidFill>
                  <a:srgbClr val="3B687F"/>
                </a:solidFill>
              </a:rPr>
              <a:t> offers a variety of informational materials and videos on technology for sustainable procurement</a:t>
            </a: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4150" algn="l"/>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648000" y="1658527"/>
            <a:ext cx="216000" cy="216000"/>
          </a:xfrm>
          <a:prstGeom prst="rect">
            <a:avLst/>
          </a:prstGeom>
        </p:spPr>
      </p:pic>
      <p:sp>
        <p:nvSpPr>
          <p:cNvPr id="17" name="Datumsplatzhalter 5">
            <a:extLst>
              <a:ext uri="{FF2B5EF4-FFF2-40B4-BE49-F238E27FC236}">
                <a16:creationId xmlns:a16="http://schemas.microsoft.com/office/drawing/2014/main" id="{170EA6D6-979E-DA4A-8C2A-9399273EA8A4}"/>
              </a:ext>
            </a:extLst>
          </p:cNvPr>
          <p:cNvSpPr>
            <a:spLocks noGrp="1"/>
          </p:cNvSpPr>
          <p:nvPr>
            <p:ph type="dt" sz="half" idx="12"/>
          </p:nvPr>
        </p:nvSpPr>
        <p:spPr>
          <a:xfrm>
            <a:off x="431801" y="223838"/>
            <a:ext cx="8118433" cy="476250"/>
          </a:xfrm>
        </p:spPr>
        <p:txBody>
          <a:bodyPr/>
          <a:lstStyle/>
          <a:p>
            <a:r>
              <a:rPr lang="de-DE" smtClean="0"/>
              <a:t>Training concept for sustainable procurement – background, goals &amp; content</a:t>
            </a:r>
            <a:endParaRPr lang="en-GB" dirty="0"/>
          </a:p>
        </p:txBody>
      </p:sp>
      <p:sp>
        <p:nvSpPr>
          <p:cNvPr id="15" name="Rechteck 14">
            <a:extLst>
              <a:ext uri="{FF2B5EF4-FFF2-40B4-BE49-F238E27FC236}">
                <a16:creationId xmlns:a16="http://schemas.microsoft.com/office/drawing/2014/main" id="{57BE9D38-D2E6-144F-BE56-B69E990DEBB6}"/>
              </a:ext>
            </a:extLst>
          </p:cNvPr>
          <p:cNvSpPr/>
          <p:nvPr/>
        </p:nvSpPr>
        <p:spPr bwMode="auto">
          <a:xfrm>
            <a:off x="451365" y="2276475"/>
            <a:ext cx="2826091" cy="456451"/>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b="1" dirty="0">
                <a:solidFill>
                  <a:schemeClr val="bg1"/>
                </a:solidFill>
              </a:rPr>
              <a:t>Supply chain transparency</a:t>
            </a:r>
          </a:p>
        </p:txBody>
      </p:sp>
      <p:sp>
        <p:nvSpPr>
          <p:cNvPr id="16" name="Rechteck 15">
            <a:extLst>
              <a:ext uri="{FF2B5EF4-FFF2-40B4-BE49-F238E27FC236}">
                <a16:creationId xmlns:a16="http://schemas.microsoft.com/office/drawing/2014/main" id="{30AF556C-F1C9-8444-AD5B-4AAE8BEC3DB4}"/>
              </a:ext>
            </a:extLst>
          </p:cNvPr>
          <p:cNvSpPr/>
          <p:nvPr/>
        </p:nvSpPr>
        <p:spPr bwMode="auto">
          <a:xfrm>
            <a:off x="451365" y="2732925"/>
            <a:ext cx="2826091" cy="3612312"/>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144000" rIns="91440" bIns="108000" numCol="1" rtlCol="0" anchor="t" anchorCtr="0" compatLnSpc="1">
            <a:prstTxWarp prst="textNoShape">
              <a:avLst/>
            </a:prstTxWarp>
          </a:bodyPr>
          <a:lstStyle/>
          <a:p>
            <a:pPr marL="182563" lvl="0" indent="-182563" algn="l">
              <a:spcBef>
                <a:spcPts val="300"/>
              </a:spcBef>
              <a:spcAft>
                <a:spcPts val="900"/>
              </a:spcAft>
              <a:buFont typeface="Arial" panose="020B0604020202020204" pitchFamily="34" charset="0"/>
              <a:buChar char="•"/>
            </a:pPr>
            <a:r>
              <a:rPr lang="en-GB" sz="1100" b="1" dirty="0">
                <a:solidFill>
                  <a:srgbClr val="3B687F"/>
                </a:solidFill>
              </a:rPr>
              <a:t>Traceability</a:t>
            </a:r>
            <a:r>
              <a:rPr lang="en-GB" sz="1100" dirty="0">
                <a:solidFill>
                  <a:srgbClr val="3B687F"/>
                </a:solidFill>
              </a:rPr>
              <a:t>: Tracking the origin and further processing of products and materials across the entire value chain</a:t>
            </a:r>
          </a:p>
          <a:p>
            <a:pPr marL="182563" lvl="0" indent="-182563" algn="l">
              <a:spcBef>
                <a:spcPts val="300"/>
              </a:spcBef>
              <a:spcAft>
                <a:spcPts val="900"/>
              </a:spcAft>
              <a:buFont typeface="Arial" panose="020B0604020202020204" pitchFamily="34" charset="0"/>
              <a:buChar char="•"/>
            </a:pPr>
            <a:r>
              <a:rPr lang="en-GB" sz="1100" b="1" dirty="0">
                <a:solidFill>
                  <a:srgbClr val="3B687F"/>
                </a:solidFill>
              </a:rPr>
              <a:t>Carbon footprint</a:t>
            </a:r>
            <a:r>
              <a:rPr lang="en-GB" sz="1100" dirty="0">
                <a:solidFill>
                  <a:srgbClr val="3B687F"/>
                </a:solidFill>
              </a:rPr>
              <a:t>: Establishing lifecycle analyses and/or supplier carbon footprints</a:t>
            </a:r>
          </a:p>
          <a:p>
            <a:pPr marL="182563" indent="-182563" algn="l">
              <a:spcBef>
                <a:spcPts val="300"/>
              </a:spcBef>
              <a:spcAft>
                <a:spcPts val="900"/>
              </a:spcAft>
              <a:buFont typeface="Arial" panose="020B0604020202020204" pitchFamily="34" charset="0"/>
              <a:buChar char="•"/>
            </a:pPr>
            <a:r>
              <a:rPr lang="en-GB" sz="1100" b="1" dirty="0">
                <a:solidFill>
                  <a:srgbClr val="3B687F"/>
                </a:solidFill>
              </a:rPr>
              <a:t>Circular economy</a:t>
            </a:r>
            <a:r>
              <a:rPr lang="en-GB" sz="1100" dirty="0">
                <a:solidFill>
                  <a:srgbClr val="3B687F"/>
                </a:solidFill>
              </a:rPr>
              <a:t>: Collecting data related to products, components and materials across the entire lifecycle</a:t>
            </a:r>
          </a:p>
        </p:txBody>
      </p:sp>
      <p:sp>
        <p:nvSpPr>
          <p:cNvPr id="25" name="Rechteck 24">
            <a:extLst>
              <a:ext uri="{FF2B5EF4-FFF2-40B4-BE49-F238E27FC236}">
                <a16:creationId xmlns:a16="http://schemas.microsoft.com/office/drawing/2014/main" id="{02691054-6BB5-F647-96E7-5EB4CF0A67E8}"/>
              </a:ext>
            </a:extLst>
          </p:cNvPr>
          <p:cNvSpPr/>
          <p:nvPr/>
        </p:nvSpPr>
        <p:spPr bwMode="auto">
          <a:xfrm>
            <a:off x="3470255" y="2276475"/>
            <a:ext cx="2826091" cy="456451"/>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b="1" dirty="0">
                <a:solidFill>
                  <a:schemeClr val="bg1"/>
                </a:solidFill>
              </a:rPr>
              <a:t>Supplier sustainability performance</a:t>
            </a:r>
          </a:p>
        </p:txBody>
      </p:sp>
      <p:sp>
        <p:nvSpPr>
          <p:cNvPr id="26" name="Rechteck 25">
            <a:extLst>
              <a:ext uri="{FF2B5EF4-FFF2-40B4-BE49-F238E27FC236}">
                <a16:creationId xmlns:a16="http://schemas.microsoft.com/office/drawing/2014/main" id="{7103E41D-CAF6-5F4C-BCF8-6FF59B333B33}"/>
              </a:ext>
            </a:extLst>
          </p:cNvPr>
          <p:cNvSpPr/>
          <p:nvPr/>
        </p:nvSpPr>
        <p:spPr bwMode="auto">
          <a:xfrm>
            <a:off x="3470255" y="2732925"/>
            <a:ext cx="2826091" cy="3612312"/>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144000" rIns="91440" bIns="108000" numCol="1" rtlCol="0" anchor="t" anchorCtr="0" compatLnSpc="1">
            <a:prstTxWarp prst="textNoShape">
              <a:avLst/>
            </a:prstTxWarp>
          </a:bodyPr>
          <a:lstStyle/>
          <a:p>
            <a:pPr marL="182563" indent="-182563" algn="l">
              <a:spcBef>
                <a:spcPts val="300"/>
              </a:spcBef>
              <a:spcAft>
                <a:spcPts val="900"/>
              </a:spcAft>
              <a:buFont typeface="Arial" panose="020B0604020202020204" pitchFamily="34" charset="0"/>
              <a:buChar char="•"/>
            </a:pPr>
            <a:r>
              <a:rPr lang="en-GB" sz="1100" b="1" dirty="0">
                <a:solidFill>
                  <a:srgbClr val="3B687F"/>
                </a:solidFill>
              </a:rPr>
              <a:t>Sustainability survey</a:t>
            </a:r>
            <a:r>
              <a:rPr lang="en-GB" sz="1100" dirty="0">
                <a:solidFill>
                  <a:srgbClr val="3B687F"/>
                </a:solidFill>
              </a:rPr>
              <a:t>: Gathering information on CSR performance and relevant certifications from suppliers</a:t>
            </a:r>
          </a:p>
          <a:p>
            <a:pPr marL="182563" lvl="0" indent="-182563" algn="l">
              <a:spcBef>
                <a:spcPts val="300"/>
              </a:spcBef>
              <a:spcAft>
                <a:spcPts val="900"/>
              </a:spcAft>
              <a:buFont typeface="Arial" panose="020B0604020202020204" pitchFamily="34" charset="0"/>
              <a:buChar char="•"/>
            </a:pPr>
            <a:r>
              <a:rPr lang="en-GB" sz="1100" b="1" dirty="0">
                <a:solidFill>
                  <a:srgbClr val="3B687F"/>
                </a:solidFill>
              </a:rPr>
              <a:t>Sustainability assessment</a:t>
            </a:r>
            <a:r>
              <a:rPr lang="en-GB" sz="1100" dirty="0">
                <a:solidFill>
                  <a:srgbClr val="3B687F"/>
                </a:solidFill>
              </a:rPr>
              <a:t>: CSR assessment based on supplier queries</a:t>
            </a:r>
          </a:p>
          <a:p>
            <a:pPr marL="182563" indent="-182563" algn="l">
              <a:spcBef>
                <a:spcPts val="300"/>
              </a:spcBef>
              <a:spcAft>
                <a:spcPts val="900"/>
              </a:spcAft>
              <a:buFont typeface="Arial" panose="020B0604020202020204" pitchFamily="34" charset="0"/>
              <a:buChar char="•"/>
            </a:pPr>
            <a:r>
              <a:rPr lang="en-GB" sz="1100" b="1" dirty="0">
                <a:solidFill>
                  <a:srgbClr val="3B687F"/>
                </a:solidFill>
              </a:rPr>
              <a:t>Audits</a:t>
            </a:r>
            <a:r>
              <a:rPr lang="en-GB" sz="1100" dirty="0">
                <a:solidFill>
                  <a:srgbClr val="3B687F"/>
                </a:solidFill>
              </a:rPr>
              <a:t>: Collecting data on supplier CSR audits</a:t>
            </a:r>
          </a:p>
          <a:p>
            <a:pPr marL="182563" indent="-182563" algn="l">
              <a:spcBef>
                <a:spcPts val="300"/>
              </a:spcBef>
              <a:spcAft>
                <a:spcPts val="900"/>
              </a:spcAft>
              <a:buFont typeface="Arial" panose="020B0604020202020204" pitchFamily="34" charset="0"/>
              <a:buChar char="•"/>
            </a:pPr>
            <a:r>
              <a:rPr lang="en-GB" sz="1100" b="1" dirty="0">
                <a:solidFill>
                  <a:srgbClr val="3B687F"/>
                </a:solidFill>
              </a:rPr>
              <a:t>Supplier training</a:t>
            </a:r>
            <a:r>
              <a:rPr lang="en-GB" sz="1100" dirty="0">
                <a:solidFill>
                  <a:srgbClr val="3B687F"/>
                </a:solidFill>
              </a:rPr>
              <a:t>: (Online) supplier training on sustainability issues</a:t>
            </a:r>
          </a:p>
          <a:p>
            <a:pPr marL="182563" indent="-182563" algn="l">
              <a:spcBef>
                <a:spcPts val="300"/>
              </a:spcBef>
              <a:spcAft>
                <a:spcPts val="900"/>
              </a:spcAft>
              <a:buFont typeface="Arial" panose="020B0604020202020204" pitchFamily="34" charset="0"/>
              <a:buChar char="•"/>
            </a:pPr>
            <a:endParaRPr lang="de-DE" sz="1100" dirty="0">
              <a:solidFill>
                <a:srgbClr val="3B687F"/>
              </a:solidFill>
            </a:endParaRPr>
          </a:p>
          <a:p>
            <a:pPr marL="182563" lvl="0" indent="-182563" algn="l">
              <a:spcBef>
                <a:spcPts val="300"/>
              </a:spcBef>
              <a:spcAft>
                <a:spcPts val="900"/>
              </a:spcAft>
              <a:buFont typeface="Arial" panose="020B0604020202020204" pitchFamily="34" charset="0"/>
              <a:buChar char="•"/>
            </a:pPr>
            <a:endParaRPr lang="de-DE" sz="1100" dirty="0">
              <a:solidFill>
                <a:srgbClr val="3B687F"/>
              </a:solidFill>
            </a:endParaRPr>
          </a:p>
        </p:txBody>
      </p:sp>
      <p:sp>
        <p:nvSpPr>
          <p:cNvPr id="27" name="Rechteck 26">
            <a:extLst>
              <a:ext uri="{FF2B5EF4-FFF2-40B4-BE49-F238E27FC236}">
                <a16:creationId xmlns:a16="http://schemas.microsoft.com/office/drawing/2014/main" id="{36782D12-EC21-264A-8E5E-D4D98927960D}"/>
              </a:ext>
            </a:extLst>
          </p:cNvPr>
          <p:cNvSpPr/>
          <p:nvPr/>
        </p:nvSpPr>
        <p:spPr bwMode="auto">
          <a:xfrm>
            <a:off x="6489145" y="2276475"/>
            <a:ext cx="2826091" cy="456451"/>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b="1" dirty="0">
                <a:solidFill>
                  <a:schemeClr val="bg1"/>
                </a:solidFill>
              </a:rPr>
              <a:t>Supply chain risk management</a:t>
            </a:r>
          </a:p>
        </p:txBody>
      </p:sp>
      <p:sp>
        <p:nvSpPr>
          <p:cNvPr id="28" name="Rechteck 27">
            <a:extLst>
              <a:ext uri="{FF2B5EF4-FFF2-40B4-BE49-F238E27FC236}">
                <a16:creationId xmlns:a16="http://schemas.microsoft.com/office/drawing/2014/main" id="{89D42C1A-E957-AC4A-8131-341BA0F336F6}"/>
              </a:ext>
            </a:extLst>
          </p:cNvPr>
          <p:cNvSpPr/>
          <p:nvPr/>
        </p:nvSpPr>
        <p:spPr bwMode="auto">
          <a:xfrm>
            <a:off x="6489145" y="2732925"/>
            <a:ext cx="2826091" cy="3612312"/>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144000" rIns="91440" bIns="108000" numCol="1" rtlCol="0" anchor="t" anchorCtr="0" compatLnSpc="1">
            <a:prstTxWarp prst="textNoShape">
              <a:avLst/>
            </a:prstTxWarp>
          </a:bodyPr>
          <a:lstStyle/>
          <a:p>
            <a:pPr marL="182563" lvl="0" indent="-182563" algn="l">
              <a:spcBef>
                <a:spcPts val="300"/>
              </a:spcBef>
              <a:spcAft>
                <a:spcPts val="900"/>
              </a:spcAft>
              <a:buFont typeface="Arial" panose="020B0604020202020204" pitchFamily="34" charset="0"/>
              <a:buChar char="•"/>
            </a:pPr>
            <a:r>
              <a:rPr lang="en-GB" sz="1100" b="1" dirty="0">
                <a:solidFill>
                  <a:srgbClr val="3B687F"/>
                </a:solidFill>
              </a:rPr>
              <a:t>Risk management</a:t>
            </a:r>
            <a:r>
              <a:rPr lang="en-GB" sz="1100" dirty="0">
                <a:solidFill>
                  <a:srgbClr val="3B687F"/>
                </a:solidFill>
              </a:rPr>
              <a:t>: Continuous monitoring of supply chain risks and alerts in real time; involving CSR risks along with additional risks, including financial and geopolitical</a:t>
            </a:r>
          </a:p>
        </p:txBody>
      </p:sp>
    </p:spTree>
    <p:extLst>
      <p:ext uri="{BB962C8B-B14F-4D97-AF65-F5344CB8AC3E}">
        <p14:creationId xmlns:p14="http://schemas.microsoft.com/office/powerpoint/2010/main" val="4092771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Systems &amp; tools for sustainable procurement – other useful tools</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39</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en-GB" sz="1300" dirty="0">
                <a:solidFill>
                  <a:srgbClr val="3B687F"/>
                </a:solidFill>
              </a:rPr>
              <a:t>Tools offered by the Information Centre for the Environment and Economy provide information on other tools available to help buyers make their procurement activities sustainable.</a:t>
            </a:r>
          </a:p>
        </p:txBody>
      </p:sp>
      <p:sp>
        <p:nvSpPr>
          <p:cNvPr id="20" name="Rechteck 19">
            <a:extLst>
              <a:ext uri="{FF2B5EF4-FFF2-40B4-BE49-F238E27FC236}">
                <a16:creationId xmlns:a16="http://schemas.microsoft.com/office/drawing/2014/main" id="{1191C7D4-221A-A448-BBA5-D145F03715E5}"/>
              </a:ext>
            </a:extLst>
          </p:cNvPr>
          <p:cNvSpPr/>
          <p:nvPr/>
        </p:nvSpPr>
        <p:spPr bwMode="auto">
          <a:xfrm>
            <a:off x="442913" y="2276475"/>
            <a:ext cx="1745810" cy="4068763"/>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pic>
        <p:nvPicPr>
          <p:cNvPr id="21" name="Picture 26" descr="wappen_xl_sw">
            <a:extLst>
              <a:ext uri="{FF2B5EF4-FFF2-40B4-BE49-F238E27FC236}">
                <a16:creationId xmlns:a16="http://schemas.microsoft.com/office/drawing/2014/main" id="{E2D13E1F-3D87-F445-A50A-5C1D1ABA45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724" y="3413298"/>
            <a:ext cx="833807" cy="483113"/>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27">
            <a:extLst>
              <a:ext uri="{FF2B5EF4-FFF2-40B4-BE49-F238E27FC236}">
                <a16:creationId xmlns:a16="http://schemas.microsoft.com/office/drawing/2014/main" id="{E10ABB7B-0C97-7044-AA4E-946BCAA4142C}"/>
              </a:ext>
            </a:extLst>
          </p:cNvPr>
          <p:cNvSpPr txBox="1">
            <a:spLocks noChangeArrowheads="1"/>
          </p:cNvSpPr>
          <p:nvPr/>
        </p:nvSpPr>
        <p:spPr bwMode="auto">
          <a:xfrm>
            <a:off x="462791" y="3990769"/>
            <a:ext cx="1512740" cy="6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nSpc>
                <a:spcPct val="85000"/>
              </a:lnSpc>
            </a:pPr>
            <a:r>
              <a:rPr lang="en-GB" sz="1600" dirty="0">
                <a:solidFill>
                  <a:schemeClr val="bg1"/>
                </a:solidFill>
              </a:rPr>
              <a:t>Bavarian Environment</a:t>
            </a:r>
          </a:p>
          <a:p>
            <a:pPr>
              <a:lnSpc>
                <a:spcPct val="90000"/>
              </a:lnSpc>
            </a:pPr>
            <a:r>
              <a:rPr lang="en-GB" sz="1600" dirty="0">
                <a:solidFill>
                  <a:schemeClr val="bg1"/>
                </a:solidFill>
              </a:rPr>
              <a:t>Agency</a:t>
            </a:r>
          </a:p>
        </p:txBody>
      </p:sp>
      <p:sp>
        <p:nvSpPr>
          <p:cNvPr id="23" name="Rechteck 22">
            <a:extLst>
              <a:ext uri="{FF2B5EF4-FFF2-40B4-BE49-F238E27FC236}">
                <a16:creationId xmlns:a16="http://schemas.microsoft.com/office/drawing/2014/main" id="{74884FC9-505B-294C-B4B1-AEB0B1627706}"/>
              </a:ext>
            </a:extLst>
          </p:cNvPr>
          <p:cNvSpPr/>
          <p:nvPr/>
        </p:nvSpPr>
        <p:spPr bwMode="auto">
          <a:xfrm>
            <a:off x="2365746" y="2276475"/>
            <a:ext cx="6877645" cy="4068763"/>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4500000" bIns="45720" numCol="1" rtlCol="0" anchor="ctr" anchorCtr="0" compatLnSpc="1">
            <a:prstTxWarp prst="textNoShape">
              <a:avLst/>
            </a:prstTxWarp>
          </a:bodyPr>
          <a:lstStyle/>
          <a:p>
            <a:pPr algn="l">
              <a:spcBef>
                <a:spcPts val="1200"/>
              </a:spcBef>
              <a:spcAft>
                <a:spcPts val="1200"/>
              </a:spcAft>
            </a:pPr>
            <a:endParaRPr lang="de-DE" sz="2200">
              <a:solidFill>
                <a:srgbClr val="3B687F"/>
              </a:solidFill>
            </a:endParaRPr>
          </a:p>
        </p:txBody>
      </p:sp>
      <p:sp>
        <p:nvSpPr>
          <p:cNvPr id="26" name="Textfeld 25">
            <a:extLst>
              <a:ext uri="{FF2B5EF4-FFF2-40B4-BE49-F238E27FC236}">
                <a16:creationId xmlns:a16="http://schemas.microsoft.com/office/drawing/2014/main" id="{DCAA19D8-9886-9D47-A48B-ABF2176A2B82}"/>
              </a:ext>
            </a:extLst>
          </p:cNvPr>
          <p:cNvSpPr txBox="1"/>
          <p:nvPr/>
        </p:nvSpPr>
        <p:spPr>
          <a:xfrm>
            <a:off x="3141792" y="2467251"/>
            <a:ext cx="1915193" cy="276999"/>
          </a:xfrm>
          <a:prstGeom prst="rect">
            <a:avLst/>
          </a:prstGeom>
          <a:noFill/>
        </p:spPr>
        <p:txBody>
          <a:bodyPr wrap="square" rtlCol="0">
            <a:spAutoFit/>
          </a:bodyPr>
          <a:lstStyle/>
          <a:p>
            <a:pPr algn="ctr"/>
            <a:r>
              <a:rPr lang="en-GB" sz="1200" b="1" dirty="0">
                <a:solidFill>
                  <a:srgbClr val="3B687F"/>
                </a:solidFill>
              </a:rPr>
              <a:t>Starter kit</a:t>
            </a:r>
          </a:p>
        </p:txBody>
      </p:sp>
      <p:sp>
        <p:nvSpPr>
          <p:cNvPr id="27" name="Textfeld 26">
            <a:extLst>
              <a:ext uri="{FF2B5EF4-FFF2-40B4-BE49-F238E27FC236}">
                <a16:creationId xmlns:a16="http://schemas.microsoft.com/office/drawing/2014/main" id="{2AD603BA-DB4C-8E40-B591-10D4D6F74B52}"/>
              </a:ext>
            </a:extLst>
          </p:cNvPr>
          <p:cNvSpPr txBox="1"/>
          <p:nvPr/>
        </p:nvSpPr>
        <p:spPr>
          <a:xfrm>
            <a:off x="6727414" y="2467251"/>
            <a:ext cx="1915193" cy="276999"/>
          </a:xfrm>
          <a:prstGeom prst="rect">
            <a:avLst/>
          </a:prstGeom>
          <a:noFill/>
        </p:spPr>
        <p:txBody>
          <a:bodyPr wrap="square" rtlCol="0">
            <a:spAutoFit/>
          </a:bodyPr>
          <a:lstStyle/>
          <a:p>
            <a:pPr algn="ctr"/>
            <a:r>
              <a:rPr lang="en-GB" sz="1200" b="1" dirty="0">
                <a:solidFill>
                  <a:srgbClr val="3B687F"/>
                </a:solidFill>
              </a:rPr>
              <a:t>Brief introduction</a:t>
            </a:r>
          </a:p>
        </p:txBody>
      </p:sp>
      <p:pic>
        <p:nvPicPr>
          <p:cNvPr id="3" name="Grafik 2">
            <a:extLst>
              <a:ext uri="{FF2B5EF4-FFF2-40B4-BE49-F238E27FC236}">
                <a16:creationId xmlns:a16="http://schemas.microsoft.com/office/drawing/2014/main" id="{7700CA20-29B9-0943-9132-A9DBD717C99C}"/>
              </a:ext>
            </a:extLst>
          </p:cNvPr>
          <p:cNvPicPr>
            <a:picLocks noChangeAspect="1"/>
          </p:cNvPicPr>
          <p:nvPr/>
        </p:nvPicPr>
        <p:blipFill>
          <a:blip r:embed="rId4"/>
          <a:stretch>
            <a:fillRect/>
          </a:stretch>
        </p:blipFill>
        <p:spPr>
          <a:xfrm>
            <a:off x="2850321" y="3440553"/>
            <a:ext cx="2800466" cy="1575262"/>
          </a:xfrm>
          <a:prstGeom prst="rect">
            <a:avLst/>
          </a:prstGeom>
          <a:ln>
            <a:solidFill>
              <a:schemeClr val="bg1">
                <a:lumMod val="75000"/>
              </a:schemeClr>
            </a:solidFill>
          </a:ln>
        </p:spPr>
      </p:pic>
      <p:pic>
        <p:nvPicPr>
          <p:cNvPr id="7" name="Grafik 6">
            <a:extLst>
              <a:ext uri="{FF2B5EF4-FFF2-40B4-BE49-F238E27FC236}">
                <a16:creationId xmlns:a16="http://schemas.microsoft.com/office/drawing/2014/main" id="{ADC07009-E5F0-404F-99C7-2CD17156AF2F}"/>
              </a:ext>
            </a:extLst>
          </p:cNvPr>
          <p:cNvPicPr>
            <a:picLocks noChangeAspect="1"/>
          </p:cNvPicPr>
          <p:nvPr/>
        </p:nvPicPr>
        <p:blipFill>
          <a:blip r:embed="rId5"/>
          <a:stretch>
            <a:fillRect/>
          </a:stretch>
        </p:blipFill>
        <p:spPr>
          <a:xfrm>
            <a:off x="2547990" y="4416594"/>
            <a:ext cx="2800466" cy="1575262"/>
          </a:xfrm>
          <a:prstGeom prst="rect">
            <a:avLst/>
          </a:prstGeom>
          <a:ln>
            <a:solidFill>
              <a:schemeClr val="bg1">
                <a:lumMod val="75000"/>
              </a:schemeClr>
            </a:solidFill>
          </a:ln>
        </p:spPr>
      </p:pic>
      <p:pic>
        <p:nvPicPr>
          <p:cNvPr id="10" name="Grafik 9" descr="Ein Bild, das Text enthält.&#10;&#10;Automatisch generierte Beschreibung">
            <a:extLst>
              <a:ext uri="{FF2B5EF4-FFF2-40B4-BE49-F238E27FC236}">
                <a16:creationId xmlns:a16="http://schemas.microsoft.com/office/drawing/2014/main" id="{BF22579C-A688-BF4D-92C7-7A82029B9C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4350" y="3082246"/>
            <a:ext cx="1764726" cy="2520000"/>
          </a:xfrm>
          <a:prstGeom prst="rect">
            <a:avLst/>
          </a:prstGeom>
          <a:ln>
            <a:solidFill>
              <a:schemeClr val="bg1">
                <a:lumMod val="75000"/>
              </a:schemeClr>
            </a:solidFill>
          </a:ln>
        </p:spPr>
      </p:pic>
      <p:pic>
        <p:nvPicPr>
          <p:cNvPr id="15" name="Grafik 14">
            <a:extLst>
              <a:ext uri="{FF2B5EF4-FFF2-40B4-BE49-F238E27FC236}">
                <a16:creationId xmlns:a16="http://schemas.microsoft.com/office/drawing/2014/main" id="{7721C9AD-0F5E-3B4B-81C4-0847042CE2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00944" y="3617450"/>
            <a:ext cx="1764727" cy="2520000"/>
          </a:xfrm>
          <a:prstGeom prst="rect">
            <a:avLst/>
          </a:prstGeom>
          <a:ln>
            <a:solidFill>
              <a:schemeClr val="bg1">
                <a:lumMod val="75000"/>
              </a:schemeClr>
            </a:solidFill>
          </a:ln>
        </p:spPr>
      </p:pic>
      <p:sp>
        <p:nvSpPr>
          <p:cNvPr id="29" name="Datumsplatzhalter 5">
            <a:extLst>
              <a:ext uri="{FF2B5EF4-FFF2-40B4-BE49-F238E27FC236}">
                <a16:creationId xmlns:a16="http://schemas.microsoft.com/office/drawing/2014/main" id="{1ABC2135-7900-BA43-BB96-4934F3145327}"/>
              </a:ext>
            </a:extLst>
          </p:cNvPr>
          <p:cNvSpPr>
            <a:spLocks noGrp="1"/>
          </p:cNvSpPr>
          <p:nvPr>
            <p:ph type="dt" sz="half" idx="12"/>
          </p:nvPr>
        </p:nvSpPr>
        <p:spPr>
          <a:xfrm>
            <a:off x="431801" y="223838"/>
            <a:ext cx="8118433"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70014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de-DE" smtClean="0">
                <a:latin typeface="+mn-lt"/>
              </a:rPr>
              <a:t>© LfU | IZU Infozentrum UmweltWirtschaft 2022</a:t>
            </a:r>
            <a:endParaRPr lang="en-GB" dirty="0">
              <a:latin typeface="+mn-lt"/>
            </a:endParaRPr>
          </a:p>
        </p:txBody>
      </p:sp>
      <p:sp>
        <p:nvSpPr>
          <p:cNvPr id="5" name="Foliennummernplatzhalter 4"/>
          <p:cNvSpPr>
            <a:spLocks noGrp="1"/>
          </p:cNvSpPr>
          <p:nvPr>
            <p:ph type="sldNum" sz="quarter" idx="4"/>
          </p:nvPr>
        </p:nvSpPr>
        <p:spPr>
          <a:xfrm>
            <a:off x="5905500" y="6477000"/>
            <a:ext cx="478532" cy="280988"/>
          </a:xfrm>
        </p:spPr>
        <p:txBody>
          <a:bodyPr/>
          <a:lstStyle/>
          <a:p>
            <a:fld id="{874F30DA-0C98-471D-8D41-FDABE1A1224B}" type="slidenum">
              <a:rPr lang="de-DE">
                <a:latin typeface="+mn-lt"/>
              </a:rPr>
              <a:pPr/>
              <a:t>4</a:t>
            </a:fld>
            <a:endParaRPr lang="de-DE">
              <a:latin typeface="+mn-lt"/>
            </a:endParaRPr>
          </a:p>
        </p:txBody>
      </p:sp>
      <p:sp>
        <p:nvSpPr>
          <p:cNvPr id="6" name="Datumsplatzhalter 5"/>
          <p:cNvSpPr>
            <a:spLocks noGrp="1"/>
          </p:cNvSpPr>
          <p:nvPr>
            <p:ph type="dt" sz="half" idx="12"/>
          </p:nvPr>
        </p:nvSpPr>
        <p:spPr>
          <a:xfrm>
            <a:off x="431801" y="223838"/>
            <a:ext cx="7840662" cy="476250"/>
          </a:xfrm>
        </p:spPr>
        <p:txBody>
          <a:bodyPr/>
          <a:lstStyle/>
          <a:p>
            <a:r>
              <a:rPr lang="de-DE" smtClean="0"/>
              <a:t>Training concept for sustainable procurement – background, goals &amp; content</a:t>
            </a:r>
            <a:endParaRPr lang="en-GB" dirty="0"/>
          </a:p>
        </p:txBody>
      </p:sp>
      <p:sp>
        <p:nvSpPr>
          <p:cNvPr id="252930" name="Rectangle 2"/>
          <p:cNvSpPr>
            <a:spLocks noGrp="1" noChangeArrowheads="1"/>
          </p:cNvSpPr>
          <p:nvPr>
            <p:ph type="title"/>
          </p:nvPr>
        </p:nvSpPr>
        <p:spPr>
          <a:xfrm>
            <a:off x="431801" y="935038"/>
            <a:ext cx="11425767" cy="500062"/>
          </a:xfrm>
        </p:spPr>
        <p:txBody>
          <a:bodyPr/>
          <a:lstStyle/>
          <a:p>
            <a:r>
              <a:rPr lang="en-GB" dirty="0">
                <a:latin typeface="+mn-lt"/>
              </a:rPr>
              <a:t>Training goals</a:t>
            </a:r>
          </a:p>
        </p:txBody>
      </p:sp>
      <p:grpSp>
        <p:nvGrpSpPr>
          <p:cNvPr id="37" name="Gruppieren 36">
            <a:extLst>
              <a:ext uri="{FF2B5EF4-FFF2-40B4-BE49-F238E27FC236}">
                <a16:creationId xmlns:a16="http://schemas.microsoft.com/office/drawing/2014/main" id="{8ACA8A2A-9189-7642-8178-91AA4F0696E9}"/>
              </a:ext>
            </a:extLst>
          </p:cNvPr>
          <p:cNvGrpSpPr/>
          <p:nvPr/>
        </p:nvGrpSpPr>
        <p:grpSpPr>
          <a:xfrm>
            <a:off x="407988" y="3580251"/>
            <a:ext cx="1512000" cy="1512000"/>
            <a:chOff x="407988" y="2834640"/>
            <a:chExt cx="1512000" cy="1512000"/>
          </a:xfrm>
        </p:grpSpPr>
        <p:sp>
          <p:nvSpPr>
            <p:cNvPr id="13" name="Oval 12">
              <a:extLst>
                <a:ext uri="{FF2B5EF4-FFF2-40B4-BE49-F238E27FC236}">
                  <a16:creationId xmlns:a16="http://schemas.microsoft.com/office/drawing/2014/main" id="{5E189846-4FDB-8C4C-A0CC-B7ECF2FCE2C9}"/>
                </a:ext>
              </a:extLst>
            </p:cNvPr>
            <p:cNvSpPr/>
            <p:nvPr/>
          </p:nvSpPr>
          <p:spPr>
            <a:xfrm>
              <a:off x="407988" y="2834640"/>
              <a:ext cx="1512000" cy="1512000"/>
            </a:xfrm>
            <a:prstGeom prst="ellipse">
              <a:avLst/>
            </a:prstGeom>
            <a:solidFill>
              <a:srgbClr val="3B687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srgbClr val="3B687F"/>
                </a:solidFill>
                <a:effectLst/>
                <a:uLnTx/>
                <a:uFillTx/>
                <a:latin typeface="Arial"/>
                <a:ea typeface="+mn-ea"/>
                <a:cs typeface="+mn-cs"/>
              </a:endParaRPr>
            </a:p>
          </p:txBody>
        </p:sp>
        <p:sp>
          <p:nvSpPr>
            <p:cNvPr id="14" name="Oval 13">
              <a:extLst>
                <a:ext uri="{FF2B5EF4-FFF2-40B4-BE49-F238E27FC236}">
                  <a16:creationId xmlns:a16="http://schemas.microsoft.com/office/drawing/2014/main" id="{3D3296DD-90DD-AA41-AA2B-A174EA29CD5C}"/>
                </a:ext>
              </a:extLst>
            </p:cNvPr>
            <p:cNvSpPr/>
            <p:nvPr/>
          </p:nvSpPr>
          <p:spPr>
            <a:xfrm>
              <a:off x="596988" y="3023640"/>
              <a:ext cx="1134000" cy="1134000"/>
            </a:xfrm>
            <a:prstGeom prst="ellipse">
              <a:avLst/>
            </a:prstGeom>
            <a:solidFill>
              <a:sysClr val="window" lastClr="FFFFFF"/>
            </a:solidFill>
            <a:ln w="76200" cap="flat" cmpd="sng" algn="ctr">
              <a:solidFill>
                <a:srgbClr val="F9AA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srgbClr val="3B687F"/>
                </a:solidFill>
                <a:effectLst/>
                <a:uLnTx/>
                <a:uFillTx/>
                <a:latin typeface="Arial"/>
                <a:ea typeface="+mn-ea"/>
                <a:cs typeface="+mn-cs"/>
              </a:endParaRPr>
            </a:p>
          </p:txBody>
        </p:sp>
        <p:pic>
          <p:nvPicPr>
            <p:cNvPr id="15" name="Grafik 14" descr="Volltreffer mit einfarbiger Füllung">
              <a:extLst>
                <a:ext uri="{FF2B5EF4-FFF2-40B4-BE49-F238E27FC236}">
                  <a16:creationId xmlns:a16="http://schemas.microsoft.com/office/drawing/2014/main" id="{D8201D6D-0D32-7649-8576-EDDDD7F06FD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35573" y="3162225"/>
              <a:ext cx="856831" cy="856831"/>
            </a:xfrm>
            <a:prstGeom prst="rect">
              <a:avLst/>
            </a:prstGeom>
          </p:spPr>
        </p:pic>
      </p:grpSp>
      <p:sp>
        <p:nvSpPr>
          <p:cNvPr id="17" name="Oval 16">
            <a:extLst>
              <a:ext uri="{FF2B5EF4-FFF2-40B4-BE49-F238E27FC236}">
                <a16:creationId xmlns:a16="http://schemas.microsoft.com/office/drawing/2014/main" id="{DC4F4589-D0B5-2148-AEB9-C9681C34A7B2}"/>
              </a:ext>
            </a:extLst>
          </p:cNvPr>
          <p:cNvSpPr/>
          <p:nvPr/>
        </p:nvSpPr>
        <p:spPr bwMode="auto">
          <a:xfrm>
            <a:off x="2654536" y="275977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a:ln>
                  <a:noFill/>
                </a:ln>
                <a:solidFill>
                  <a:srgbClr val="3B687F"/>
                </a:solidFill>
                <a:effectLst/>
                <a:latin typeface="Arial" charset="0"/>
                <a:ea typeface="ＭＳ Ｐゴシック" charset="-128"/>
              </a:rPr>
              <a:t>1</a:t>
            </a:r>
          </a:p>
        </p:txBody>
      </p:sp>
      <p:sp>
        <p:nvSpPr>
          <p:cNvPr id="22" name="Textfeld 21">
            <a:extLst>
              <a:ext uri="{FF2B5EF4-FFF2-40B4-BE49-F238E27FC236}">
                <a16:creationId xmlns:a16="http://schemas.microsoft.com/office/drawing/2014/main" id="{E86C0C8E-FFD0-4F46-B9D4-140765DC4469}"/>
              </a:ext>
            </a:extLst>
          </p:cNvPr>
          <p:cNvSpPr txBox="1"/>
          <p:nvPr/>
        </p:nvSpPr>
        <p:spPr>
          <a:xfrm>
            <a:off x="3150104" y="2363776"/>
            <a:ext cx="8706934" cy="993734"/>
          </a:xfrm>
          <a:prstGeom prst="rect">
            <a:avLst/>
          </a:prstGeom>
          <a:noFill/>
        </p:spPr>
        <p:txBody>
          <a:bodyPr wrap="square" tIns="0" bIns="0" rtlCol="0">
            <a:spAutoFit/>
          </a:bodyPr>
          <a:lstStyle/>
          <a:p>
            <a:pPr algn="l" eaLnBrk="1" fontAlgn="auto" hangingPunct="1">
              <a:spcBef>
                <a:spcPts val="0"/>
              </a:spcBef>
              <a:spcAft>
                <a:spcPts val="600"/>
              </a:spcAft>
            </a:pPr>
            <a:r>
              <a:rPr lang="en-GB" sz="1600" b="1" dirty="0">
                <a:solidFill>
                  <a:srgbClr val="3B687F"/>
                </a:solidFill>
                <a:latin typeface="Calibri" panose="020F0502020204030204"/>
                <a:ea typeface="+mn-ea"/>
              </a:rPr>
              <a:t>Module 1 – Importance of Sustainable Procurement </a:t>
            </a:r>
          </a:p>
          <a:p>
            <a:pPr marL="222250" lvl="1" indent="-212725" algn="l" eaLnBrk="1" hangingPunct="1">
              <a:lnSpc>
                <a:spcPct val="110000"/>
              </a:lnSpc>
              <a:spcBef>
                <a:spcPts val="0"/>
              </a:spcBef>
              <a:spcAft>
                <a:spcPts val="300"/>
              </a:spcAft>
              <a:buClr>
                <a:srgbClr val="526E7F"/>
              </a:buClr>
              <a:buFontTx/>
              <a:buChar char="•"/>
            </a:pPr>
            <a:r>
              <a:rPr lang="en-GB" sz="1200" dirty="0">
                <a:solidFill>
                  <a:srgbClr val="3B687F"/>
                </a:solidFill>
                <a:latin typeface="Arial"/>
                <a:cs typeface="Calibri" panose="020F0502020204030204" pitchFamily="34" charset="0"/>
              </a:rPr>
              <a:t>Providing a </a:t>
            </a:r>
            <a:r>
              <a:rPr lang="en-GB" sz="1200" b="1" dirty="0">
                <a:solidFill>
                  <a:srgbClr val="3B687F"/>
                </a:solidFill>
                <a:latin typeface="Arial"/>
                <a:cs typeface="Calibri" panose="020F0502020204030204" pitchFamily="34" charset="0"/>
              </a:rPr>
              <a:t>knowledge overview</a:t>
            </a:r>
            <a:r>
              <a:rPr lang="en-GB" sz="1200" dirty="0">
                <a:solidFill>
                  <a:srgbClr val="3B687F"/>
                </a:solidFill>
                <a:latin typeface="Arial"/>
                <a:cs typeface="Calibri" panose="020F0502020204030204" pitchFamily="34" charset="0"/>
              </a:rPr>
              <a:t> of </a:t>
            </a:r>
            <a:r>
              <a:rPr lang="en-GB" sz="1200" b="1" dirty="0">
                <a:solidFill>
                  <a:srgbClr val="3B687F"/>
                </a:solidFill>
                <a:latin typeface="Arial"/>
                <a:cs typeface="Calibri" panose="020F0502020204030204" pitchFamily="34" charset="0"/>
              </a:rPr>
              <a:t>key sustainability challenges</a:t>
            </a:r>
            <a:r>
              <a:rPr lang="en-GB" sz="1200" dirty="0">
                <a:solidFill>
                  <a:srgbClr val="3B687F"/>
                </a:solidFill>
                <a:latin typeface="Arial"/>
                <a:cs typeface="Calibri" panose="020F0502020204030204" pitchFamily="34" charset="0"/>
              </a:rPr>
              <a:t> and their implications</a:t>
            </a:r>
          </a:p>
          <a:p>
            <a:pPr marL="222250" lvl="1" indent="-212725" algn="l" eaLnBrk="1" hangingPunct="1">
              <a:lnSpc>
                <a:spcPct val="110000"/>
              </a:lnSpc>
              <a:spcBef>
                <a:spcPts val="0"/>
              </a:spcBef>
              <a:spcAft>
                <a:spcPts val="300"/>
              </a:spcAft>
              <a:buClr>
                <a:srgbClr val="526E7F"/>
              </a:buClr>
              <a:buFontTx/>
              <a:buChar char="•"/>
            </a:pPr>
            <a:r>
              <a:rPr lang="en-GB" sz="1200" dirty="0">
                <a:solidFill>
                  <a:srgbClr val="3B687F"/>
                </a:solidFill>
                <a:latin typeface="Arial"/>
                <a:cs typeface="Calibri" panose="020F0502020204030204" pitchFamily="34" charset="0"/>
              </a:rPr>
              <a:t>Outlining the </a:t>
            </a:r>
            <a:r>
              <a:rPr lang="en-GB" sz="1200" b="1" dirty="0">
                <a:solidFill>
                  <a:srgbClr val="3B687F"/>
                </a:solidFill>
                <a:latin typeface="Arial"/>
                <a:cs typeface="Calibri" panose="020F0502020204030204" pitchFamily="34" charset="0"/>
              </a:rPr>
              <a:t>demands</a:t>
            </a:r>
            <a:r>
              <a:rPr lang="en-GB" sz="1200" dirty="0">
                <a:solidFill>
                  <a:srgbClr val="3B687F"/>
                </a:solidFill>
                <a:latin typeface="Arial"/>
                <a:cs typeface="Calibri" panose="020F0502020204030204" pitchFamily="34" charset="0"/>
              </a:rPr>
              <a:t> placed on companies by various stakeholder groups</a:t>
            </a:r>
          </a:p>
          <a:p>
            <a:pPr marL="222250" lvl="1" indent="-212725" algn="l" eaLnBrk="1" hangingPunct="1">
              <a:lnSpc>
                <a:spcPct val="110000"/>
              </a:lnSpc>
              <a:spcBef>
                <a:spcPts val="0"/>
              </a:spcBef>
              <a:spcAft>
                <a:spcPts val="300"/>
              </a:spcAft>
              <a:buClr>
                <a:srgbClr val="526E7F"/>
              </a:buClr>
              <a:buFontTx/>
              <a:buChar char="•"/>
            </a:pPr>
            <a:r>
              <a:rPr lang="en-GB" sz="1200" dirty="0">
                <a:solidFill>
                  <a:srgbClr val="3B687F"/>
                </a:solidFill>
                <a:latin typeface="Arial"/>
                <a:cs typeface="Calibri" panose="020F0502020204030204" pitchFamily="34" charset="0"/>
              </a:rPr>
              <a:t>Clarifying the </a:t>
            </a:r>
            <a:r>
              <a:rPr lang="en-GB" sz="1200" b="1" dirty="0">
                <a:solidFill>
                  <a:srgbClr val="3B687F"/>
                </a:solidFill>
                <a:latin typeface="Arial"/>
                <a:cs typeface="Calibri" panose="020F0502020204030204" pitchFamily="34" charset="0"/>
              </a:rPr>
              <a:t>key role of procurement</a:t>
            </a:r>
            <a:r>
              <a:rPr lang="en-GB" sz="1200" dirty="0">
                <a:solidFill>
                  <a:srgbClr val="3B687F"/>
                </a:solidFill>
                <a:latin typeface="Arial"/>
                <a:cs typeface="Calibri" panose="020F0502020204030204" pitchFamily="34" charset="0"/>
              </a:rPr>
              <a:t> as a multiplier and driver of the </a:t>
            </a:r>
            <a:r>
              <a:rPr lang="en-GB" sz="1200" b="1" dirty="0">
                <a:solidFill>
                  <a:srgbClr val="3B687F"/>
                </a:solidFill>
                <a:latin typeface="Arial"/>
                <a:cs typeface="Calibri" panose="020F0502020204030204" pitchFamily="34" charset="0"/>
              </a:rPr>
              <a:t>business case</a:t>
            </a:r>
            <a:r>
              <a:rPr lang="en-GB" sz="1200" dirty="0">
                <a:solidFill>
                  <a:srgbClr val="3B687F"/>
                </a:solidFill>
                <a:latin typeface="Arial"/>
                <a:cs typeface="Calibri" panose="020F0502020204030204" pitchFamily="34" charset="0"/>
              </a:rPr>
              <a:t> for sustainability</a:t>
            </a:r>
          </a:p>
        </p:txBody>
      </p:sp>
      <p:cxnSp>
        <p:nvCxnSpPr>
          <p:cNvPr id="23" name="Gerade Verbindung 22">
            <a:extLst>
              <a:ext uri="{FF2B5EF4-FFF2-40B4-BE49-F238E27FC236}">
                <a16:creationId xmlns:a16="http://schemas.microsoft.com/office/drawing/2014/main" id="{FBB89528-9707-5B43-AC7A-C5E03E1C036F}"/>
              </a:ext>
            </a:extLst>
          </p:cNvPr>
          <p:cNvCxnSpPr>
            <a:cxnSpLocks/>
          </p:cNvCxnSpPr>
          <p:nvPr/>
        </p:nvCxnSpPr>
        <p:spPr>
          <a:xfrm>
            <a:off x="3030266" y="2363776"/>
            <a:ext cx="0" cy="1080000"/>
          </a:xfrm>
          <a:prstGeom prst="line">
            <a:avLst/>
          </a:prstGeom>
          <a:noFill/>
          <a:ln w="76200" cap="flat" cmpd="sng" algn="ctr">
            <a:solidFill>
              <a:srgbClr val="526E7F"/>
            </a:solidFill>
            <a:prstDash val="solid"/>
            <a:miter lim="800000"/>
          </a:ln>
          <a:effectLst/>
        </p:spPr>
      </p:cxnSp>
      <p:sp>
        <p:nvSpPr>
          <p:cNvPr id="25" name="Textfeld 24">
            <a:extLst>
              <a:ext uri="{FF2B5EF4-FFF2-40B4-BE49-F238E27FC236}">
                <a16:creationId xmlns:a16="http://schemas.microsoft.com/office/drawing/2014/main" id="{713A25BB-37B0-654A-B95F-C969F940EF86}"/>
              </a:ext>
            </a:extLst>
          </p:cNvPr>
          <p:cNvSpPr txBox="1"/>
          <p:nvPr/>
        </p:nvSpPr>
        <p:spPr>
          <a:xfrm>
            <a:off x="431801" y="1628774"/>
            <a:ext cx="11425237" cy="492443"/>
          </a:xfrm>
          <a:prstGeom prst="rect">
            <a:avLst/>
          </a:prstGeom>
          <a:noFill/>
        </p:spPr>
        <p:txBody>
          <a:bodyPr wrap="square" rtlCol="0">
            <a:spAutoFit/>
          </a:bodyPr>
          <a:lstStyle/>
          <a:p>
            <a:pPr algn="l"/>
            <a:r>
              <a:rPr lang="en-GB" sz="1300" dirty="0">
                <a:solidFill>
                  <a:srgbClr val="3B687F"/>
                </a:solidFill>
              </a:rPr>
              <a:t>This training document was created to provide buyers with technical and practical knowledge on the topic of sustainability. Key social-ecological requirements are covered in the document, which also highlights the importance and role of procurement in sustainability management.</a:t>
            </a:r>
          </a:p>
        </p:txBody>
      </p:sp>
      <p:sp>
        <p:nvSpPr>
          <p:cNvPr id="26" name="Oval 25">
            <a:extLst>
              <a:ext uri="{FF2B5EF4-FFF2-40B4-BE49-F238E27FC236}">
                <a16:creationId xmlns:a16="http://schemas.microsoft.com/office/drawing/2014/main" id="{445D4262-7A28-DD4B-A8EB-16F73630561B}"/>
              </a:ext>
            </a:extLst>
          </p:cNvPr>
          <p:cNvSpPr/>
          <p:nvPr/>
        </p:nvSpPr>
        <p:spPr bwMode="auto">
          <a:xfrm>
            <a:off x="2654536" y="4192251"/>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dirty="0">
                <a:solidFill>
                  <a:srgbClr val="3B687F"/>
                </a:solidFill>
              </a:rPr>
              <a:t>2</a:t>
            </a:r>
          </a:p>
        </p:txBody>
      </p:sp>
      <p:cxnSp>
        <p:nvCxnSpPr>
          <p:cNvPr id="28" name="Gerade Verbindung 27">
            <a:extLst>
              <a:ext uri="{FF2B5EF4-FFF2-40B4-BE49-F238E27FC236}">
                <a16:creationId xmlns:a16="http://schemas.microsoft.com/office/drawing/2014/main" id="{5DA8B547-35EE-854C-8D15-902736730576}"/>
              </a:ext>
            </a:extLst>
          </p:cNvPr>
          <p:cNvCxnSpPr>
            <a:cxnSpLocks/>
          </p:cNvCxnSpPr>
          <p:nvPr/>
        </p:nvCxnSpPr>
        <p:spPr>
          <a:xfrm>
            <a:off x="3030266" y="3796251"/>
            <a:ext cx="0" cy="1080000"/>
          </a:xfrm>
          <a:prstGeom prst="line">
            <a:avLst/>
          </a:prstGeom>
          <a:noFill/>
          <a:ln w="76200" cap="flat" cmpd="sng" algn="ctr">
            <a:solidFill>
              <a:srgbClr val="526E7F"/>
            </a:solidFill>
            <a:prstDash val="solid"/>
            <a:miter lim="800000"/>
          </a:ln>
          <a:effectLst/>
        </p:spPr>
      </p:cxnSp>
      <p:sp>
        <p:nvSpPr>
          <p:cNvPr id="34" name="Oval 33">
            <a:extLst>
              <a:ext uri="{FF2B5EF4-FFF2-40B4-BE49-F238E27FC236}">
                <a16:creationId xmlns:a16="http://schemas.microsoft.com/office/drawing/2014/main" id="{8BB77917-B540-AB45-BD6A-C0AC4A9A6080}"/>
              </a:ext>
            </a:extLst>
          </p:cNvPr>
          <p:cNvSpPr/>
          <p:nvPr/>
        </p:nvSpPr>
        <p:spPr bwMode="auto">
          <a:xfrm>
            <a:off x="2654536" y="5624725"/>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dirty="0">
                <a:solidFill>
                  <a:srgbClr val="3B687F"/>
                </a:solidFill>
              </a:rPr>
              <a:t>3</a:t>
            </a:r>
          </a:p>
        </p:txBody>
      </p:sp>
      <p:cxnSp>
        <p:nvCxnSpPr>
          <p:cNvPr id="36" name="Gerade Verbindung 35">
            <a:extLst>
              <a:ext uri="{FF2B5EF4-FFF2-40B4-BE49-F238E27FC236}">
                <a16:creationId xmlns:a16="http://schemas.microsoft.com/office/drawing/2014/main" id="{BA1AB386-F240-E84E-A012-B62EFE6C7DFC}"/>
              </a:ext>
            </a:extLst>
          </p:cNvPr>
          <p:cNvCxnSpPr>
            <a:cxnSpLocks/>
          </p:cNvCxnSpPr>
          <p:nvPr/>
        </p:nvCxnSpPr>
        <p:spPr>
          <a:xfrm>
            <a:off x="3030266" y="5228725"/>
            <a:ext cx="0" cy="1080000"/>
          </a:xfrm>
          <a:prstGeom prst="line">
            <a:avLst/>
          </a:prstGeom>
          <a:noFill/>
          <a:ln w="76200" cap="flat" cmpd="sng" algn="ctr">
            <a:solidFill>
              <a:srgbClr val="526E7F"/>
            </a:solidFill>
            <a:prstDash val="solid"/>
            <a:miter lim="800000"/>
          </a:ln>
          <a:effectLst/>
        </p:spPr>
      </p:cxnSp>
      <p:cxnSp>
        <p:nvCxnSpPr>
          <p:cNvPr id="39" name="Gewinkelte Verbindung 38">
            <a:extLst>
              <a:ext uri="{FF2B5EF4-FFF2-40B4-BE49-F238E27FC236}">
                <a16:creationId xmlns:a16="http://schemas.microsoft.com/office/drawing/2014/main" id="{F5C5B24C-5E0D-FE4A-8632-D8C68F3A9EAD}"/>
              </a:ext>
            </a:extLst>
          </p:cNvPr>
          <p:cNvCxnSpPr>
            <a:cxnSpLocks/>
            <a:endCxn id="17" idx="2"/>
          </p:cNvCxnSpPr>
          <p:nvPr/>
        </p:nvCxnSpPr>
        <p:spPr bwMode="auto">
          <a:xfrm flipV="1">
            <a:off x="1919988" y="2903776"/>
            <a:ext cx="734548" cy="1432475"/>
          </a:xfrm>
          <a:prstGeom prst="bentConnector3">
            <a:avLst/>
          </a:prstGeom>
          <a:solidFill>
            <a:schemeClr val="accent1"/>
          </a:solidFill>
          <a:ln w="9525" cap="flat" cmpd="sng" algn="ctr">
            <a:solidFill>
              <a:srgbClr val="F9AA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winkelte Verbindung 40">
            <a:extLst>
              <a:ext uri="{FF2B5EF4-FFF2-40B4-BE49-F238E27FC236}">
                <a16:creationId xmlns:a16="http://schemas.microsoft.com/office/drawing/2014/main" id="{6AC86AAA-41DB-054E-BC62-A5B1E51BCC2B}"/>
              </a:ext>
            </a:extLst>
          </p:cNvPr>
          <p:cNvCxnSpPr>
            <a:cxnSpLocks/>
            <a:endCxn id="34" idx="2"/>
          </p:cNvCxnSpPr>
          <p:nvPr/>
        </p:nvCxnSpPr>
        <p:spPr bwMode="auto">
          <a:xfrm>
            <a:off x="1919988" y="4336251"/>
            <a:ext cx="734548" cy="1432474"/>
          </a:xfrm>
          <a:prstGeom prst="bentConnector3">
            <a:avLst>
              <a:gd name="adj1" fmla="val 50000"/>
            </a:avLst>
          </a:prstGeom>
          <a:solidFill>
            <a:schemeClr val="accent1"/>
          </a:solidFill>
          <a:ln w="9525" cap="flat" cmpd="sng" algn="ctr">
            <a:solidFill>
              <a:srgbClr val="F9AA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46">
            <a:extLst>
              <a:ext uri="{FF2B5EF4-FFF2-40B4-BE49-F238E27FC236}">
                <a16:creationId xmlns:a16="http://schemas.microsoft.com/office/drawing/2014/main" id="{B8C43897-BD10-4C47-919D-D8D58944A800}"/>
              </a:ext>
            </a:extLst>
          </p:cNvPr>
          <p:cNvCxnSpPr>
            <a:cxnSpLocks/>
            <a:endCxn id="26" idx="2"/>
          </p:cNvCxnSpPr>
          <p:nvPr/>
        </p:nvCxnSpPr>
        <p:spPr bwMode="auto">
          <a:xfrm>
            <a:off x="1919988" y="4336251"/>
            <a:ext cx="734548" cy="0"/>
          </a:xfrm>
          <a:prstGeom prst="line">
            <a:avLst/>
          </a:prstGeom>
          <a:solidFill>
            <a:schemeClr val="accent1"/>
          </a:solidFill>
          <a:ln w="9525" cap="flat" cmpd="sng" algn="ctr">
            <a:solidFill>
              <a:srgbClr val="F9AA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feld 48">
            <a:extLst>
              <a:ext uri="{FF2B5EF4-FFF2-40B4-BE49-F238E27FC236}">
                <a16:creationId xmlns:a16="http://schemas.microsoft.com/office/drawing/2014/main" id="{4F0E5318-3207-2A45-ABFA-0973E37FEB41}"/>
              </a:ext>
            </a:extLst>
          </p:cNvPr>
          <p:cNvSpPr txBox="1"/>
          <p:nvPr/>
        </p:nvSpPr>
        <p:spPr>
          <a:xfrm>
            <a:off x="3150104" y="3796251"/>
            <a:ext cx="8706934" cy="993734"/>
          </a:xfrm>
          <a:prstGeom prst="rect">
            <a:avLst/>
          </a:prstGeom>
          <a:noFill/>
        </p:spPr>
        <p:txBody>
          <a:bodyPr wrap="square" tIns="0" bIns="0" rtlCol="0">
            <a:spAutoFit/>
          </a:bodyPr>
          <a:lstStyle/>
          <a:p>
            <a:pPr algn="l" eaLnBrk="1" fontAlgn="auto" hangingPunct="1">
              <a:spcBef>
                <a:spcPts val="0"/>
              </a:spcBef>
              <a:spcAft>
                <a:spcPts val="600"/>
              </a:spcAft>
            </a:pPr>
            <a:r>
              <a:rPr lang="en-GB" sz="1600" b="1" dirty="0">
                <a:solidFill>
                  <a:srgbClr val="3B687F"/>
                </a:solidFill>
                <a:latin typeface="Calibri" panose="020F0502020204030204"/>
                <a:ea typeface="+mn-ea"/>
              </a:rPr>
              <a:t>Module 2 – Expertise &amp; methodological competence</a:t>
            </a:r>
          </a:p>
          <a:p>
            <a:pPr marL="222250" lvl="1" indent="-212725" algn="l" eaLnBrk="1" hangingPunct="1">
              <a:lnSpc>
                <a:spcPct val="110000"/>
              </a:lnSpc>
              <a:spcBef>
                <a:spcPts val="0"/>
              </a:spcBef>
              <a:spcAft>
                <a:spcPts val="300"/>
              </a:spcAft>
              <a:buClr>
                <a:srgbClr val="526E7F"/>
              </a:buClr>
              <a:buFontTx/>
              <a:buChar char="•"/>
            </a:pPr>
            <a:r>
              <a:rPr lang="en-GB" sz="1200" dirty="0">
                <a:solidFill>
                  <a:srgbClr val="3B687F"/>
                </a:solidFill>
                <a:latin typeface="Arial"/>
                <a:cs typeface="Calibri" panose="020F0502020204030204" pitchFamily="34" charset="0"/>
              </a:rPr>
              <a:t>Explaining </a:t>
            </a:r>
            <a:r>
              <a:rPr lang="en-GB" sz="1200" b="1" dirty="0">
                <a:solidFill>
                  <a:srgbClr val="3B687F"/>
                </a:solidFill>
                <a:latin typeface="Arial"/>
                <a:cs typeface="Calibri" panose="020F0502020204030204" pitchFamily="34" charset="0"/>
              </a:rPr>
              <a:t>processes</a:t>
            </a:r>
            <a:r>
              <a:rPr lang="en-GB" sz="1200" dirty="0">
                <a:solidFill>
                  <a:srgbClr val="3B687F"/>
                </a:solidFill>
                <a:latin typeface="Arial"/>
                <a:cs typeface="Calibri" panose="020F0502020204030204" pitchFamily="34" charset="0"/>
              </a:rPr>
              <a:t> and adjusting parameters as a roadmap for incorporating </a:t>
            </a:r>
            <a:r>
              <a:rPr lang="en-GB" sz="1200" b="1" dirty="0">
                <a:solidFill>
                  <a:srgbClr val="3B687F"/>
                </a:solidFill>
                <a:latin typeface="Arial"/>
                <a:cs typeface="Calibri" panose="020F0502020204030204" pitchFamily="34" charset="0"/>
              </a:rPr>
              <a:t>sustainability</a:t>
            </a:r>
            <a:r>
              <a:rPr lang="en-GB" sz="1200" dirty="0">
                <a:solidFill>
                  <a:srgbClr val="3B687F"/>
                </a:solidFill>
                <a:latin typeface="Arial"/>
                <a:cs typeface="Calibri" panose="020F0502020204030204" pitchFamily="34" charset="0"/>
              </a:rPr>
              <a:t> in </a:t>
            </a:r>
            <a:r>
              <a:rPr lang="en-GB" sz="1200" b="1" dirty="0">
                <a:solidFill>
                  <a:srgbClr val="3B687F"/>
                </a:solidFill>
                <a:latin typeface="Arial"/>
                <a:cs typeface="Calibri" panose="020F0502020204030204" pitchFamily="34" charset="0"/>
              </a:rPr>
              <a:t>procurement</a:t>
            </a:r>
          </a:p>
          <a:p>
            <a:pPr marL="222250" lvl="1" indent="-212725" algn="l" eaLnBrk="1" hangingPunct="1">
              <a:lnSpc>
                <a:spcPct val="110000"/>
              </a:lnSpc>
              <a:spcBef>
                <a:spcPts val="0"/>
              </a:spcBef>
              <a:spcAft>
                <a:spcPts val="300"/>
              </a:spcAft>
              <a:buClr>
                <a:srgbClr val="526E7F"/>
              </a:buClr>
              <a:buFontTx/>
              <a:buChar char="•"/>
            </a:pPr>
            <a:r>
              <a:rPr lang="en-GB" sz="1200" dirty="0">
                <a:solidFill>
                  <a:srgbClr val="3B687F"/>
                </a:solidFill>
                <a:latin typeface="Arial"/>
                <a:cs typeface="Calibri" panose="020F0502020204030204" pitchFamily="34" charset="0"/>
              </a:rPr>
              <a:t>Taking a closer look at the focus topic, i.e. the </a:t>
            </a:r>
            <a:r>
              <a:rPr lang="en-GB" sz="1200" b="1" dirty="0">
                <a:solidFill>
                  <a:srgbClr val="3B687F"/>
                </a:solidFill>
                <a:latin typeface="Arial"/>
                <a:cs typeface="Calibri" panose="020F0502020204030204" pitchFamily="34" charset="0"/>
              </a:rPr>
              <a:t>Supply Chain Due Diligence Act</a:t>
            </a:r>
          </a:p>
          <a:p>
            <a:pPr marL="222250" lvl="1" indent="-212725" algn="l" eaLnBrk="1" hangingPunct="1">
              <a:lnSpc>
                <a:spcPct val="110000"/>
              </a:lnSpc>
              <a:spcBef>
                <a:spcPts val="0"/>
              </a:spcBef>
              <a:spcAft>
                <a:spcPts val="300"/>
              </a:spcAft>
              <a:buClr>
                <a:srgbClr val="526E7F"/>
              </a:buClr>
              <a:buFontTx/>
              <a:buChar char="•"/>
            </a:pPr>
            <a:r>
              <a:rPr lang="en-GB" sz="1200" dirty="0">
                <a:solidFill>
                  <a:srgbClr val="3B687F"/>
                </a:solidFill>
                <a:latin typeface="Arial"/>
                <a:cs typeface="Calibri" panose="020F0502020204030204" pitchFamily="34" charset="0"/>
              </a:rPr>
              <a:t>Providing an overview of useful </a:t>
            </a:r>
            <a:r>
              <a:rPr lang="en-GB" sz="1200" b="1" dirty="0">
                <a:solidFill>
                  <a:srgbClr val="3B687F"/>
                </a:solidFill>
                <a:latin typeface="Arial"/>
                <a:cs typeface="Calibri" panose="020F0502020204030204" pitchFamily="34" charset="0"/>
              </a:rPr>
              <a:t>methods</a:t>
            </a:r>
            <a:r>
              <a:rPr lang="en-GB" sz="1200" dirty="0">
                <a:solidFill>
                  <a:srgbClr val="3B687F"/>
                </a:solidFill>
                <a:latin typeface="Arial"/>
                <a:cs typeface="Calibri" panose="020F0502020204030204" pitchFamily="34" charset="0"/>
              </a:rPr>
              <a:t>, </a:t>
            </a:r>
            <a:r>
              <a:rPr lang="en-GB" sz="1200" b="1" dirty="0">
                <a:solidFill>
                  <a:srgbClr val="3B687F"/>
                </a:solidFill>
                <a:latin typeface="Arial"/>
                <a:cs typeface="Calibri" panose="020F0502020204030204" pitchFamily="34" charset="0"/>
              </a:rPr>
              <a:t>standards</a:t>
            </a:r>
            <a:r>
              <a:rPr lang="en-GB" sz="1200" dirty="0">
                <a:solidFill>
                  <a:srgbClr val="3B687F"/>
                </a:solidFill>
                <a:latin typeface="Arial"/>
                <a:cs typeface="Calibri" panose="020F0502020204030204" pitchFamily="34" charset="0"/>
              </a:rPr>
              <a:t> and </a:t>
            </a:r>
            <a:r>
              <a:rPr lang="en-GB" sz="1200" b="1" dirty="0">
                <a:solidFill>
                  <a:srgbClr val="3B687F"/>
                </a:solidFill>
                <a:latin typeface="Arial"/>
                <a:cs typeface="Calibri" panose="020F0502020204030204" pitchFamily="34" charset="0"/>
              </a:rPr>
              <a:t>tools</a:t>
            </a:r>
            <a:r>
              <a:rPr lang="en-GB" sz="1200" dirty="0">
                <a:solidFill>
                  <a:srgbClr val="3B687F"/>
                </a:solidFill>
                <a:latin typeface="Arial"/>
                <a:cs typeface="Calibri" panose="020F0502020204030204" pitchFamily="34" charset="0"/>
              </a:rPr>
              <a:t> for the sustainable organisation of procurement</a:t>
            </a:r>
          </a:p>
        </p:txBody>
      </p:sp>
      <p:sp>
        <p:nvSpPr>
          <p:cNvPr id="51" name="Textfeld 50">
            <a:extLst>
              <a:ext uri="{FF2B5EF4-FFF2-40B4-BE49-F238E27FC236}">
                <a16:creationId xmlns:a16="http://schemas.microsoft.com/office/drawing/2014/main" id="{466C68D2-C9FC-9145-BE2F-BD3FA2F648AF}"/>
              </a:ext>
            </a:extLst>
          </p:cNvPr>
          <p:cNvSpPr txBox="1"/>
          <p:nvPr/>
        </p:nvSpPr>
        <p:spPr>
          <a:xfrm>
            <a:off x="3150104" y="5228725"/>
            <a:ext cx="8706934" cy="955262"/>
          </a:xfrm>
          <a:prstGeom prst="rect">
            <a:avLst/>
          </a:prstGeom>
          <a:noFill/>
        </p:spPr>
        <p:txBody>
          <a:bodyPr wrap="square" tIns="0" bIns="0" rtlCol="0">
            <a:spAutoFit/>
          </a:bodyPr>
          <a:lstStyle/>
          <a:p>
            <a:pPr algn="l" eaLnBrk="1" fontAlgn="auto" hangingPunct="1">
              <a:spcBef>
                <a:spcPts val="0"/>
              </a:spcBef>
              <a:spcAft>
                <a:spcPts val="600"/>
              </a:spcAft>
            </a:pPr>
            <a:r>
              <a:rPr lang="en-GB" sz="1600" b="1" dirty="0">
                <a:solidFill>
                  <a:srgbClr val="3B687F"/>
                </a:solidFill>
                <a:latin typeface="Calibri" panose="020F0502020204030204"/>
                <a:ea typeface="+mn-ea"/>
              </a:rPr>
              <a:t>Module 3 – Practical application &amp; networking</a:t>
            </a:r>
          </a:p>
          <a:p>
            <a:pPr marL="222250" lvl="1" indent="-212725" algn="l" eaLnBrk="1" hangingPunct="1">
              <a:lnSpc>
                <a:spcPct val="110000"/>
              </a:lnSpc>
              <a:spcBef>
                <a:spcPts val="0"/>
              </a:spcBef>
              <a:spcAft>
                <a:spcPts val="300"/>
              </a:spcAft>
              <a:buClr>
                <a:srgbClr val="526E7F"/>
              </a:buClr>
              <a:buFontTx/>
              <a:buChar char="•"/>
            </a:pPr>
            <a:r>
              <a:rPr lang="en-GB" sz="1200" dirty="0">
                <a:solidFill>
                  <a:srgbClr val="3B687F"/>
                </a:solidFill>
                <a:latin typeface="Arial"/>
                <a:cs typeface="Calibri" panose="020F0502020204030204" pitchFamily="34" charset="0"/>
              </a:rPr>
              <a:t>Providing </a:t>
            </a:r>
            <a:r>
              <a:rPr lang="en-GB" sz="1200" b="1" dirty="0">
                <a:solidFill>
                  <a:srgbClr val="3B687F"/>
                </a:solidFill>
                <a:latin typeface="Arial"/>
                <a:cs typeface="Calibri" panose="020F0502020204030204" pitchFamily="34" charset="0"/>
              </a:rPr>
              <a:t>practical application options</a:t>
            </a:r>
            <a:r>
              <a:rPr lang="en-GB" sz="1200" dirty="0">
                <a:solidFill>
                  <a:srgbClr val="3B687F"/>
                </a:solidFill>
                <a:latin typeface="Arial"/>
                <a:cs typeface="Calibri" panose="020F0502020204030204" pitchFamily="34" charset="0"/>
              </a:rPr>
              <a:t> for buyers in terms of case studies &amp; practical tasks</a:t>
            </a:r>
          </a:p>
          <a:p>
            <a:pPr marL="222250" lvl="1" indent="-212725" algn="l" eaLnBrk="1" hangingPunct="1">
              <a:lnSpc>
                <a:spcPct val="110000"/>
              </a:lnSpc>
              <a:spcBef>
                <a:spcPts val="0"/>
              </a:spcBef>
              <a:spcAft>
                <a:spcPts val="300"/>
              </a:spcAft>
              <a:buClr>
                <a:srgbClr val="526E7F"/>
              </a:buClr>
              <a:buFontTx/>
              <a:buChar char="•"/>
            </a:pPr>
            <a:r>
              <a:rPr lang="en-GB" sz="1200" dirty="0">
                <a:solidFill>
                  <a:srgbClr val="3B687F"/>
                </a:solidFill>
                <a:latin typeface="Arial"/>
                <a:cs typeface="Calibri" panose="020F0502020204030204" pitchFamily="34" charset="0"/>
              </a:rPr>
              <a:t>Opening a </a:t>
            </a:r>
            <a:r>
              <a:rPr lang="en-GB" sz="1200" b="1" dirty="0">
                <a:solidFill>
                  <a:srgbClr val="3B687F"/>
                </a:solidFill>
                <a:latin typeface="Arial"/>
                <a:cs typeface="Calibri" panose="020F0502020204030204" pitchFamily="34" charset="0"/>
              </a:rPr>
              <a:t>dialogue</a:t>
            </a:r>
            <a:r>
              <a:rPr lang="en-GB" sz="1200" dirty="0">
                <a:solidFill>
                  <a:srgbClr val="3B687F"/>
                </a:solidFill>
                <a:latin typeface="Arial"/>
                <a:cs typeface="Calibri" panose="020F0502020204030204" pitchFamily="34" charset="0"/>
              </a:rPr>
              <a:t> and facilitating </a:t>
            </a:r>
            <a:r>
              <a:rPr lang="en-GB" sz="1200" b="1" dirty="0">
                <a:solidFill>
                  <a:srgbClr val="3B687F"/>
                </a:solidFill>
                <a:latin typeface="Arial"/>
                <a:cs typeface="Calibri" panose="020F0502020204030204" pitchFamily="34" charset="0"/>
              </a:rPr>
              <a:t>networking</a:t>
            </a:r>
            <a:r>
              <a:rPr lang="en-GB" sz="1200" dirty="0">
                <a:solidFill>
                  <a:srgbClr val="3B687F"/>
                </a:solidFill>
                <a:latin typeface="Arial"/>
                <a:cs typeface="Calibri" panose="020F0502020204030204" pitchFamily="34" charset="0"/>
              </a:rPr>
              <a:t> for buyers on the topic of sustainable procurement and providing further references to useful platforms, training resources and educational services</a:t>
            </a:r>
          </a:p>
        </p:txBody>
      </p:sp>
    </p:spTree>
    <p:extLst>
      <p:ext uri="{BB962C8B-B14F-4D97-AF65-F5344CB8AC3E}">
        <p14:creationId xmlns:p14="http://schemas.microsoft.com/office/powerpoint/2010/main" val="1704526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0E9971C1-265A-5F45-B09B-180E646375B3}"/>
              </a:ext>
            </a:extLst>
          </p:cNvPr>
          <p:cNvSpPr txBox="1"/>
          <p:nvPr/>
        </p:nvSpPr>
        <p:spPr>
          <a:xfrm>
            <a:off x="4308016" y="2453113"/>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marL="193675" indent="-193675"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1pPr>
            <a:lvl2pPr marL="444500" lvl="1" indent="-222250"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2pPr>
          </a:lstStyle>
          <a:p>
            <a:pPr>
              <a:spcBef>
                <a:spcPts val="900"/>
              </a:spcBef>
            </a:pPr>
            <a:r>
              <a:rPr lang="en-GB" sz="1200" b="1" dirty="0">
                <a:latin typeface="Arial" charset="0"/>
              </a:rPr>
              <a:t>Sustainability in the procurement process</a:t>
            </a:r>
          </a:p>
          <a:p>
            <a:pPr lvl="1"/>
            <a:r>
              <a:rPr lang="en-GB" sz="1200" dirty="0"/>
              <a:t>Sustainable procurement strategy</a:t>
            </a:r>
          </a:p>
          <a:p>
            <a:pPr lvl="1"/>
            <a:r>
              <a:rPr lang="en-GB" sz="1200" dirty="0"/>
              <a:t>Sustainable supplier management</a:t>
            </a:r>
          </a:p>
          <a:p>
            <a:pPr lvl="1"/>
            <a:r>
              <a:rPr lang="en-GB" sz="1200" dirty="0"/>
              <a:t>Other procurement processes</a:t>
            </a:r>
          </a:p>
          <a:p>
            <a:pPr lvl="1"/>
            <a:r>
              <a:rPr lang="en-GB" sz="1200" dirty="0"/>
              <a:t>Focus: Supply Chain Due Diligence Act</a:t>
            </a:r>
          </a:p>
          <a:p>
            <a:pPr>
              <a:spcBef>
                <a:spcPts val="900"/>
              </a:spcBef>
            </a:pPr>
            <a:r>
              <a:rPr lang="en-GB" sz="1200" b="1" dirty="0">
                <a:latin typeface="Arial" charset="0"/>
              </a:rPr>
              <a:t>Methods, standards &amp; tools for Sustainable Procurement</a:t>
            </a:r>
          </a:p>
          <a:p>
            <a:pPr lvl="1"/>
            <a:r>
              <a:rPr lang="en-GB" sz="1200" dirty="0"/>
              <a:t>Sustainable Procurement Checklist</a:t>
            </a:r>
          </a:p>
          <a:p>
            <a:pPr lvl="1"/>
            <a:r>
              <a:rPr lang="en-GB" sz="1200" dirty="0"/>
              <a:t>Standards, ratings &amp; rankings</a:t>
            </a:r>
          </a:p>
          <a:p>
            <a:pPr lvl="1"/>
            <a:r>
              <a:rPr lang="en-GB" sz="1200" dirty="0"/>
              <a:t>Systems &amp; tools</a:t>
            </a:r>
          </a:p>
        </p:txBody>
      </p:sp>
      <p:sp>
        <p:nvSpPr>
          <p:cNvPr id="20" name="Rechteck 19">
            <a:extLst>
              <a:ext uri="{FF2B5EF4-FFF2-40B4-BE49-F238E27FC236}">
                <a16:creationId xmlns:a16="http://schemas.microsoft.com/office/drawing/2014/main" id="{D5C48D8B-F399-334B-BF76-8CBCA7209304}"/>
              </a:ext>
            </a:extLst>
          </p:cNvPr>
          <p:cNvSpPr/>
          <p:nvPr/>
        </p:nvSpPr>
        <p:spPr bwMode="auto">
          <a:xfrm>
            <a:off x="8184232" y="2453112"/>
            <a:ext cx="3528000" cy="1166387"/>
          </a:xfrm>
          <a:prstGeom prst="rect">
            <a:avLst/>
          </a:prstGeom>
          <a:solidFill>
            <a:srgbClr val="F9AA00">
              <a:alpha val="2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
        <p:nvSpPr>
          <p:cNvPr id="4" name="Fußzeilenplatzhalter 3"/>
          <p:cNvSpPr>
            <a:spLocks noGrp="1"/>
          </p:cNvSpPr>
          <p:nvPr>
            <p:ph type="ftr" sz="quarter" idx="10"/>
          </p:nvPr>
        </p:nvSpPr>
        <p:spPr/>
        <p:txBody>
          <a:bodyPr/>
          <a:lstStyle/>
          <a:p>
            <a:r>
              <a:rPr lang="de-DE" smtClean="0">
                <a:latin typeface="+mn-lt"/>
              </a:rPr>
              <a:t>© LfU | IZU Infozentrum UmweltWirtschaft 2022</a:t>
            </a:r>
            <a:endParaRPr lang="en-GB" dirty="0">
              <a:latin typeface="+mn-lt"/>
            </a:endParaRPr>
          </a:p>
        </p:txBody>
      </p:sp>
      <p:sp>
        <p:nvSpPr>
          <p:cNvPr id="5" name="Foliennummernplatzhalter 4"/>
          <p:cNvSpPr>
            <a:spLocks noGrp="1"/>
          </p:cNvSpPr>
          <p:nvPr>
            <p:ph type="sldNum" sz="quarter" idx="4"/>
          </p:nvPr>
        </p:nvSpPr>
        <p:spPr>
          <a:xfrm>
            <a:off x="5905500" y="6477000"/>
            <a:ext cx="478532" cy="280988"/>
          </a:xfrm>
        </p:spPr>
        <p:txBody>
          <a:bodyPr/>
          <a:lstStyle/>
          <a:p>
            <a:fld id="{874F30DA-0C98-471D-8D41-FDABE1A1224B}" type="slidenum">
              <a:rPr lang="de-DE">
                <a:latin typeface="+mn-lt"/>
              </a:rPr>
              <a:pPr/>
              <a:t>40</a:t>
            </a:fld>
            <a:endParaRPr lang="de-DE">
              <a:latin typeface="+mn-lt"/>
            </a:endParaRPr>
          </a:p>
        </p:txBody>
      </p:sp>
      <p:sp>
        <p:nvSpPr>
          <p:cNvPr id="6" name="Datumsplatzhalter 5"/>
          <p:cNvSpPr>
            <a:spLocks noGrp="1"/>
          </p:cNvSpPr>
          <p:nvPr>
            <p:ph type="dt" sz="half" idx="12"/>
          </p:nvPr>
        </p:nvSpPr>
        <p:spPr>
          <a:xfrm>
            <a:off x="431801" y="223838"/>
            <a:ext cx="8450942" cy="476250"/>
          </a:xfrm>
        </p:spPr>
        <p:txBody>
          <a:bodyPr/>
          <a:lstStyle/>
          <a:p>
            <a:r>
              <a:rPr lang="de-DE" smtClean="0"/>
              <a:t>Training concept for sustainable procurement – background, goals &amp; content</a:t>
            </a:r>
            <a:endParaRPr lang="en-GB" dirty="0"/>
          </a:p>
        </p:txBody>
      </p:sp>
      <p:sp>
        <p:nvSpPr>
          <p:cNvPr id="252930" name="Rectangle 2"/>
          <p:cNvSpPr>
            <a:spLocks noGrp="1" noChangeArrowheads="1"/>
          </p:cNvSpPr>
          <p:nvPr>
            <p:ph type="title"/>
          </p:nvPr>
        </p:nvSpPr>
        <p:spPr>
          <a:xfrm>
            <a:off x="431801" y="935038"/>
            <a:ext cx="11425767" cy="500062"/>
          </a:xfrm>
        </p:spPr>
        <p:txBody>
          <a:bodyPr/>
          <a:lstStyle/>
          <a:p>
            <a:r>
              <a:rPr lang="en-GB" dirty="0">
                <a:latin typeface="+mn-lt"/>
              </a:rPr>
              <a:t>Table of contents</a:t>
            </a:r>
          </a:p>
        </p:txBody>
      </p:sp>
      <p:sp>
        <p:nvSpPr>
          <p:cNvPr id="13" name="Textfeld 12">
            <a:extLst>
              <a:ext uri="{FF2B5EF4-FFF2-40B4-BE49-F238E27FC236}">
                <a16:creationId xmlns:a16="http://schemas.microsoft.com/office/drawing/2014/main" id="{EFD6BC70-5AEC-CA4B-AF8F-726BC447AA2F}"/>
              </a:ext>
            </a:extLst>
          </p:cNvPr>
          <p:cNvSpPr txBox="1"/>
          <p:nvPr/>
        </p:nvSpPr>
        <p:spPr>
          <a:xfrm>
            <a:off x="431800" y="2453113"/>
            <a:ext cx="3528000" cy="3856207"/>
          </a:xfrm>
          <a:prstGeom prst="rect">
            <a:avLst/>
          </a:prstGeom>
          <a:noFill/>
          <a:ln w="19050">
            <a:solidFill>
              <a:schemeClr val="bg1">
                <a:lumMod val="75000"/>
              </a:schemeClr>
            </a:solidFill>
          </a:ln>
        </p:spPr>
        <p:txBody>
          <a:bodyPr wrap="square" tIns="72000" bIns="72000" rtlCol="0" anchor="t" anchorCtr="0">
            <a:noAutofit/>
          </a:bodyPr>
          <a:lstStyle/>
          <a:p>
            <a:pPr marL="193675" indent="-193675" algn="l" eaLnBrk="1" hangingPunct="1">
              <a:lnSpc>
                <a:spcPct val="110000"/>
              </a:lnSpc>
              <a:spcBef>
                <a:spcPts val="900"/>
              </a:spcBef>
              <a:spcAft>
                <a:spcPts val="300"/>
              </a:spcAft>
              <a:buClr>
                <a:srgbClr val="526E7F"/>
              </a:buClr>
              <a:buFontTx/>
              <a:buChar char="•"/>
            </a:pPr>
            <a:r>
              <a:rPr lang="en-GB" sz="1200" b="1" dirty="0">
                <a:solidFill>
                  <a:srgbClr val="3B687F"/>
                </a:solidFill>
                <a:cs typeface="Calibri" panose="020F0502020204030204" pitchFamily="34" charset="0"/>
              </a:rPr>
              <a:t>Increasing sustainability requirements for companies</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Main challenges</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Sustainability trends &amp; developments</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Regulatory framework</a:t>
            </a:r>
          </a:p>
          <a:p>
            <a:pPr marL="193675" indent="-193675" algn="l" eaLnBrk="1" hangingPunct="1">
              <a:lnSpc>
                <a:spcPct val="110000"/>
              </a:lnSpc>
              <a:spcBef>
                <a:spcPts val="900"/>
              </a:spcBef>
              <a:spcAft>
                <a:spcPts val="300"/>
              </a:spcAft>
              <a:buClr>
                <a:srgbClr val="526E7F"/>
              </a:buClr>
              <a:buFontTx/>
              <a:buChar char="•"/>
            </a:pPr>
            <a:r>
              <a:rPr lang="en-GB" sz="1200" b="1" dirty="0">
                <a:solidFill>
                  <a:srgbClr val="3B687F"/>
                </a:solidFill>
                <a:cs typeface="Calibri" panose="020F0502020204030204" pitchFamily="34" charset="0"/>
              </a:rPr>
              <a:t>The key role of procurement in terms of sustainability</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Procurement as a multiplier</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The business case for sustainable procurement</a:t>
            </a:r>
          </a:p>
          <a:p>
            <a:pPr marL="171450" lvl="0" indent="-171450" algn="l">
              <a:lnSpc>
                <a:spcPct val="110000"/>
              </a:lnSpc>
              <a:spcBef>
                <a:spcPts val="300"/>
              </a:spcBef>
              <a:spcAft>
                <a:spcPts val="300"/>
              </a:spcAft>
              <a:buClr>
                <a:srgbClr val="526E7F"/>
              </a:buClr>
              <a:buFont typeface="Arial" panose="020B0604020202020204" pitchFamily="34" charset="0"/>
              <a:buChar char="•"/>
            </a:pPr>
            <a:endParaRPr lang="de-DE" sz="1200">
              <a:solidFill>
                <a:schemeClr val="bg2"/>
              </a:solidFill>
              <a:latin typeface="+mn-lt"/>
              <a:cs typeface="Calibri" panose="020F0502020204030204" pitchFamily="34" charset="0"/>
            </a:endParaRPr>
          </a:p>
          <a:p>
            <a:pPr marL="171450" lvl="0" indent="-171450" algn="l">
              <a:lnSpc>
                <a:spcPct val="110000"/>
              </a:lnSpc>
              <a:spcBef>
                <a:spcPts val="300"/>
              </a:spcBef>
              <a:spcAft>
                <a:spcPts val="300"/>
              </a:spcAft>
              <a:buClr>
                <a:srgbClr val="526E7F"/>
              </a:buClr>
              <a:buFont typeface="Arial" panose="020B0604020202020204" pitchFamily="34" charset="0"/>
              <a:buChar char="•"/>
            </a:pPr>
            <a:endParaRPr lang="de-DE" sz="1200">
              <a:solidFill>
                <a:schemeClr val="bg2"/>
              </a:solidFill>
              <a:latin typeface="+mn-lt"/>
              <a:cs typeface="Calibri" panose="020F0502020204030204" pitchFamily="34" charset="0"/>
            </a:endParaRPr>
          </a:p>
        </p:txBody>
      </p:sp>
      <p:sp>
        <p:nvSpPr>
          <p:cNvPr id="15" name="AutoShape 11">
            <a:extLst>
              <a:ext uri="{FF2B5EF4-FFF2-40B4-BE49-F238E27FC236}">
                <a16:creationId xmlns:a16="http://schemas.microsoft.com/office/drawing/2014/main" id="{84ED35F8-DA99-874D-BEF0-40EF323B738B}"/>
              </a:ext>
            </a:extLst>
          </p:cNvPr>
          <p:cNvSpPr>
            <a:spLocks noChangeArrowheads="1"/>
          </p:cNvSpPr>
          <p:nvPr/>
        </p:nvSpPr>
        <p:spPr bwMode="gray">
          <a:xfrm>
            <a:off x="431800" y="1611512"/>
            <a:ext cx="3690000" cy="665189"/>
          </a:xfrm>
          <a:prstGeom prst="homePlate">
            <a:avLst>
              <a:gd name="adj" fmla="val 2021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en-GB" sz="1600" b="1" dirty="0">
                <a:solidFill>
                  <a:srgbClr val="3B687F"/>
                </a:solidFill>
                <a:latin typeface="+mn-lt"/>
                <a:cs typeface="Calibri" panose="020F0502020204030204" pitchFamily="34" charset="0"/>
              </a:rPr>
              <a:t>Importance of sustainable procurement</a:t>
            </a:r>
          </a:p>
        </p:txBody>
      </p:sp>
      <p:sp>
        <p:nvSpPr>
          <p:cNvPr id="16" name="AutoShape 10">
            <a:extLst>
              <a:ext uri="{FF2B5EF4-FFF2-40B4-BE49-F238E27FC236}">
                <a16:creationId xmlns:a16="http://schemas.microsoft.com/office/drawing/2014/main" id="{1BBDAB15-EBE6-2643-A6D7-06B04434029A}"/>
              </a:ext>
            </a:extLst>
          </p:cNvPr>
          <p:cNvSpPr>
            <a:spLocks noChangeArrowheads="1"/>
          </p:cNvSpPr>
          <p:nvPr/>
        </p:nvSpPr>
        <p:spPr bwMode="gray">
          <a:xfrm>
            <a:off x="4308016" y="1612555"/>
            <a:ext cx="3690000" cy="664317"/>
          </a:xfrm>
          <a:prstGeom prst="chevron">
            <a:avLst>
              <a:gd name="adj" fmla="val 2102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en-GB" sz="1600" b="1" dirty="0">
                <a:solidFill>
                  <a:srgbClr val="3B687F"/>
                </a:solidFill>
                <a:latin typeface="+mn-lt"/>
                <a:cs typeface="Calibri" panose="020F0502020204030204" pitchFamily="34" charset="0"/>
              </a:rPr>
              <a:t>Expertise &amp; methodological competence</a:t>
            </a:r>
          </a:p>
        </p:txBody>
      </p:sp>
      <p:sp>
        <p:nvSpPr>
          <p:cNvPr id="11" name="AutoShape 10">
            <a:extLst>
              <a:ext uri="{FF2B5EF4-FFF2-40B4-BE49-F238E27FC236}">
                <a16:creationId xmlns:a16="http://schemas.microsoft.com/office/drawing/2014/main" id="{A795D83A-72D5-E74F-B772-A9820C4B3886}"/>
              </a:ext>
            </a:extLst>
          </p:cNvPr>
          <p:cNvSpPr>
            <a:spLocks noChangeArrowheads="1"/>
          </p:cNvSpPr>
          <p:nvPr/>
        </p:nvSpPr>
        <p:spPr bwMode="gray">
          <a:xfrm>
            <a:off x="8184232" y="1612555"/>
            <a:ext cx="3690000" cy="664317"/>
          </a:xfrm>
          <a:prstGeom prst="chevron">
            <a:avLst>
              <a:gd name="adj" fmla="val 2102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en-GB" sz="1600" b="1" dirty="0">
                <a:solidFill>
                  <a:srgbClr val="3B687F"/>
                </a:solidFill>
                <a:latin typeface="+mn-lt"/>
                <a:cs typeface="Calibri" panose="020F0502020204030204" pitchFamily="34" charset="0"/>
              </a:rPr>
              <a:t>Practical application &amp; networking</a:t>
            </a:r>
          </a:p>
        </p:txBody>
      </p:sp>
      <p:sp>
        <p:nvSpPr>
          <p:cNvPr id="3" name="Oval 2">
            <a:extLst>
              <a:ext uri="{FF2B5EF4-FFF2-40B4-BE49-F238E27FC236}">
                <a16:creationId xmlns:a16="http://schemas.microsoft.com/office/drawing/2014/main" id="{F4B95520-81C6-5D49-AF5B-F948477EEF1D}"/>
              </a:ext>
            </a:extLst>
          </p:cNvPr>
          <p:cNvSpPr/>
          <p:nvPr/>
        </p:nvSpPr>
        <p:spPr bwMode="auto">
          <a:xfrm>
            <a:off x="551416"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a:ln>
                  <a:noFill/>
                </a:ln>
                <a:solidFill>
                  <a:srgbClr val="3B687F"/>
                </a:solidFill>
                <a:effectLst/>
                <a:latin typeface="Arial" charset="0"/>
                <a:ea typeface="ＭＳ Ｐゴシック" charset="-128"/>
              </a:rPr>
              <a:t>1</a:t>
            </a:r>
          </a:p>
        </p:txBody>
      </p:sp>
      <p:sp>
        <p:nvSpPr>
          <p:cNvPr id="17" name="Oval 16">
            <a:extLst>
              <a:ext uri="{FF2B5EF4-FFF2-40B4-BE49-F238E27FC236}">
                <a16:creationId xmlns:a16="http://schemas.microsoft.com/office/drawing/2014/main" id="{53ECD448-A538-FF4D-944B-A38DDE6E06BF}"/>
              </a:ext>
            </a:extLst>
          </p:cNvPr>
          <p:cNvSpPr/>
          <p:nvPr/>
        </p:nvSpPr>
        <p:spPr bwMode="auto">
          <a:xfrm>
            <a:off x="4563736"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dirty="0">
                <a:solidFill>
                  <a:srgbClr val="3B687F"/>
                </a:solidFill>
              </a:rPr>
              <a:t>2</a:t>
            </a:r>
          </a:p>
        </p:txBody>
      </p:sp>
      <p:sp>
        <p:nvSpPr>
          <p:cNvPr id="18" name="Oval 17">
            <a:extLst>
              <a:ext uri="{FF2B5EF4-FFF2-40B4-BE49-F238E27FC236}">
                <a16:creationId xmlns:a16="http://schemas.microsoft.com/office/drawing/2014/main" id="{5C2F358E-3EDD-E64D-BF29-F86DCFB95848}"/>
              </a:ext>
            </a:extLst>
          </p:cNvPr>
          <p:cNvSpPr/>
          <p:nvPr/>
        </p:nvSpPr>
        <p:spPr bwMode="auto">
          <a:xfrm>
            <a:off x="8452168"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dirty="0">
                <a:solidFill>
                  <a:srgbClr val="3B687F"/>
                </a:solidFill>
              </a:rPr>
              <a:t>3</a:t>
            </a:r>
          </a:p>
        </p:txBody>
      </p:sp>
      <p:sp>
        <p:nvSpPr>
          <p:cNvPr id="22" name="Textfeld 21">
            <a:extLst>
              <a:ext uri="{FF2B5EF4-FFF2-40B4-BE49-F238E27FC236}">
                <a16:creationId xmlns:a16="http://schemas.microsoft.com/office/drawing/2014/main" id="{AB8175F5-23A2-454F-85DB-2A0273365D38}"/>
              </a:ext>
            </a:extLst>
          </p:cNvPr>
          <p:cNvSpPr txBox="1"/>
          <p:nvPr/>
        </p:nvSpPr>
        <p:spPr>
          <a:xfrm>
            <a:off x="8184232" y="2453113"/>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marL="193675" indent="-193675"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1pPr>
            <a:lvl2pPr marL="444500" lvl="1" indent="-222250"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2pPr>
          </a:lstStyle>
          <a:p>
            <a:r>
              <a:rPr lang="en-GB" sz="1200" b="1" dirty="0"/>
              <a:t>Practical examples for buyers</a:t>
            </a:r>
          </a:p>
          <a:p>
            <a:pPr lvl="1"/>
            <a:r>
              <a:rPr lang="en-GB" sz="1200" dirty="0"/>
              <a:t>Additional case studies</a:t>
            </a:r>
          </a:p>
          <a:p>
            <a:pPr lvl="1"/>
            <a:r>
              <a:rPr lang="en-GB" sz="1200" dirty="0"/>
              <a:t>Focus: Procurement &amp; the circular economy</a:t>
            </a:r>
          </a:p>
          <a:p>
            <a:pPr lvl="1"/>
            <a:r>
              <a:rPr lang="en-GB" sz="1200" dirty="0"/>
              <a:t>Practical tasks</a:t>
            </a:r>
          </a:p>
          <a:p>
            <a:pPr>
              <a:spcBef>
                <a:spcPts val="900"/>
              </a:spcBef>
            </a:pPr>
            <a:r>
              <a:rPr lang="en-GB" sz="1200" b="1" dirty="0">
                <a:latin typeface="Arial" charset="0"/>
              </a:rPr>
              <a:t>Opening a dialogue &amp; facilitating networking on sustainable procurement</a:t>
            </a:r>
          </a:p>
          <a:p>
            <a:pPr lvl="1"/>
            <a:r>
              <a:rPr lang="en-GB" sz="1200" dirty="0"/>
              <a:t>Communication platforms</a:t>
            </a:r>
          </a:p>
          <a:p>
            <a:pPr lvl="1"/>
            <a:r>
              <a:rPr lang="en-GB" sz="1200" dirty="0"/>
              <a:t>Training resources &amp; educational services</a:t>
            </a:r>
          </a:p>
        </p:txBody>
      </p:sp>
      <p:sp>
        <p:nvSpPr>
          <p:cNvPr id="19" name="Rechteck 18">
            <a:extLst>
              <a:ext uri="{FF2B5EF4-FFF2-40B4-BE49-F238E27FC236}">
                <a16:creationId xmlns:a16="http://schemas.microsoft.com/office/drawing/2014/main" id="{7618B971-6234-AD46-BE87-A347AAD6606C}"/>
              </a:ext>
            </a:extLst>
          </p:cNvPr>
          <p:cNvSpPr/>
          <p:nvPr/>
        </p:nvSpPr>
        <p:spPr bwMode="auto">
          <a:xfrm>
            <a:off x="335360" y="1556792"/>
            <a:ext cx="7776864" cy="4802212"/>
          </a:xfrm>
          <a:prstGeom prst="rect">
            <a:avLst/>
          </a:prstGeom>
          <a:solidFill>
            <a:srgbClr val="FFFF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34295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Practical application options for buyers – Covestro case study (1/2)</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41</a:t>
            </a:fld>
            <a:endParaRPr lang="de-DE"/>
          </a:p>
        </p:txBody>
      </p:sp>
      <p:pic>
        <p:nvPicPr>
          <p:cNvPr id="8" name="Grafik 7">
            <a:extLst>
              <a:ext uri="{FF2B5EF4-FFF2-40B4-BE49-F238E27FC236}">
                <a16:creationId xmlns:a16="http://schemas.microsoft.com/office/drawing/2014/main" id="{012CE034-D448-C445-80DD-3CB8F03710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0730" y="1564288"/>
            <a:ext cx="546308" cy="553690"/>
          </a:xfrm>
          <a:prstGeom prst="rect">
            <a:avLst/>
          </a:prstGeom>
        </p:spPr>
      </p:pic>
      <p:sp>
        <p:nvSpPr>
          <p:cNvPr id="21" name="Fußzeilenplatzhalter 3">
            <a:extLst>
              <a:ext uri="{FF2B5EF4-FFF2-40B4-BE49-F238E27FC236}">
                <a16:creationId xmlns:a16="http://schemas.microsoft.com/office/drawing/2014/main" id="{162AB619-8D6A-A64B-898E-7B04D1306A24}"/>
              </a:ext>
            </a:extLst>
          </p:cNvPr>
          <p:cNvSpPr txBox="1">
            <a:spLocks/>
          </p:cNvSpPr>
          <p:nvPr/>
        </p:nvSpPr>
        <p:spPr bwMode="auto">
          <a:xfrm>
            <a:off x="431801" y="6477000"/>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en-GB" dirty="0"/>
              <a:t>Sources: Covestro (2021), CBS (2020)</a:t>
            </a:r>
          </a:p>
        </p:txBody>
      </p:sp>
      <p:sp>
        <p:nvSpPr>
          <p:cNvPr id="25" name="Rechteck 24">
            <a:extLst>
              <a:ext uri="{FF2B5EF4-FFF2-40B4-BE49-F238E27FC236}">
                <a16:creationId xmlns:a16="http://schemas.microsoft.com/office/drawing/2014/main" id="{59C1B9F9-9167-8D4B-B522-8AAFA0FC25DB}"/>
              </a:ext>
            </a:extLst>
          </p:cNvPr>
          <p:cNvSpPr/>
          <p:nvPr/>
        </p:nvSpPr>
        <p:spPr bwMode="auto">
          <a:xfrm>
            <a:off x="442913" y="2276475"/>
            <a:ext cx="5500687"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b="1" dirty="0">
                <a:solidFill>
                  <a:schemeClr val="bg1"/>
                </a:solidFill>
              </a:rPr>
              <a:t>Strategic principles in procurement</a:t>
            </a:r>
          </a:p>
        </p:txBody>
      </p:sp>
      <p:sp>
        <p:nvSpPr>
          <p:cNvPr id="26" name="Rechteck 25">
            <a:extLst>
              <a:ext uri="{FF2B5EF4-FFF2-40B4-BE49-F238E27FC236}">
                <a16:creationId xmlns:a16="http://schemas.microsoft.com/office/drawing/2014/main" id="{B8A72818-0DDA-D04C-9BD0-2F31353062C8}"/>
              </a:ext>
            </a:extLst>
          </p:cNvPr>
          <p:cNvSpPr/>
          <p:nvPr/>
        </p:nvSpPr>
        <p:spPr bwMode="auto">
          <a:xfrm>
            <a:off x="442913" y="2624301"/>
            <a:ext cx="2684600" cy="1807849"/>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algn="l">
              <a:spcBef>
                <a:spcPts val="300"/>
              </a:spcBef>
              <a:spcAft>
                <a:spcPts val="0"/>
              </a:spcAft>
            </a:pPr>
            <a:r>
              <a:rPr lang="en-GB" sz="1200" b="1" dirty="0">
                <a:solidFill>
                  <a:srgbClr val="3B687F"/>
                </a:solidFill>
              </a:rPr>
              <a:t>Reliability</a:t>
            </a:r>
          </a:p>
          <a:p>
            <a:pPr algn="l">
              <a:spcBef>
                <a:spcPts val="300"/>
              </a:spcBef>
              <a:spcAft>
                <a:spcPts val="0"/>
              </a:spcAft>
            </a:pPr>
            <a:r>
              <a:rPr lang="en-GB" sz="1200" dirty="0">
                <a:solidFill>
                  <a:srgbClr val="3B687F"/>
                </a:solidFill>
              </a:rPr>
              <a:t>Ensuring production continuity and improving competitive standing in partnership with suppliers through strict standards for safety, quality and time management.</a:t>
            </a:r>
          </a:p>
        </p:txBody>
      </p:sp>
      <p:sp>
        <p:nvSpPr>
          <p:cNvPr id="37" name="Rechteck 36">
            <a:extLst>
              <a:ext uri="{FF2B5EF4-FFF2-40B4-BE49-F238E27FC236}">
                <a16:creationId xmlns:a16="http://schemas.microsoft.com/office/drawing/2014/main" id="{4CD7A01B-C718-8845-8830-A5F23309932C}"/>
              </a:ext>
            </a:extLst>
          </p:cNvPr>
          <p:cNvSpPr/>
          <p:nvPr/>
        </p:nvSpPr>
        <p:spPr bwMode="auto">
          <a:xfrm>
            <a:off x="3259000" y="2624301"/>
            <a:ext cx="2684600" cy="1807849"/>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algn="l">
              <a:spcBef>
                <a:spcPts val="300"/>
              </a:spcBef>
              <a:spcAft>
                <a:spcPts val="0"/>
              </a:spcAft>
            </a:pPr>
            <a:r>
              <a:rPr lang="en-GB" sz="1200" b="1" dirty="0">
                <a:solidFill>
                  <a:srgbClr val="3B687F"/>
                </a:solidFill>
              </a:rPr>
              <a:t>Sustainability</a:t>
            </a:r>
          </a:p>
          <a:p>
            <a:pPr algn="l">
              <a:spcBef>
                <a:spcPts val="300"/>
              </a:spcBef>
              <a:spcAft>
                <a:spcPts val="0"/>
              </a:spcAft>
            </a:pPr>
            <a:r>
              <a:rPr lang="en-GB" sz="1200" dirty="0">
                <a:solidFill>
                  <a:srgbClr val="3B687F"/>
                </a:solidFill>
              </a:rPr>
              <a:t>Incorporating strict sustainability standards along the entire value chain and working with suppliers to develop new solutions for improved sustainability.</a:t>
            </a:r>
          </a:p>
        </p:txBody>
      </p:sp>
      <p:sp>
        <p:nvSpPr>
          <p:cNvPr id="38" name="Rechteck 37">
            <a:extLst>
              <a:ext uri="{FF2B5EF4-FFF2-40B4-BE49-F238E27FC236}">
                <a16:creationId xmlns:a16="http://schemas.microsoft.com/office/drawing/2014/main" id="{6837D9E6-33F2-5043-AE10-1B2717116D35}"/>
              </a:ext>
            </a:extLst>
          </p:cNvPr>
          <p:cNvSpPr/>
          <p:nvPr/>
        </p:nvSpPr>
        <p:spPr bwMode="auto">
          <a:xfrm>
            <a:off x="442913" y="4534532"/>
            <a:ext cx="2684600" cy="1807849"/>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algn="l">
              <a:spcBef>
                <a:spcPts val="300"/>
              </a:spcBef>
              <a:spcAft>
                <a:spcPts val="0"/>
              </a:spcAft>
            </a:pPr>
            <a:r>
              <a:rPr lang="en-GB" sz="1200" b="1" dirty="0">
                <a:solidFill>
                  <a:srgbClr val="3B687F"/>
                </a:solidFill>
              </a:rPr>
              <a:t>Cost transformation</a:t>
            </a:r>
          </a:p>
          <a:p>
            <a:pPr algn="l">
              <a:spcBef>
                <a:spcPts val="300"/>
              </a:spcBef>
              <a:spcAft>
                <a:spcPts val="0"/>
              </a:spcAft>
            </a:pPr>
            <a:r>
              <a:rPr lang="en-GB" sz="1200" dirty="0">
                <a:solidFill>
                  <a:srgbClr val="3B687F"/>
                </a:solidFill>
              </a:rPr>
              <a:t>Achieving lasting cost-savings by working with suppliers and sharing knowledge and best practises.</a:t>
            </a:r>
          </a:p>
        </p:txBody>
      </p:sp>
      <p:sp>
        <p:nvSpPr>
          <p:cNvPr id="39" name="Rechteck 38">
            <a:extLst>
              <a:ext uri="{FF2B5EF4-FFF2-40B4-BE49-F238E27FC236}">
                <a16:creationId xmlns:a16="http://schemas.microsoft.com/office/drawing/2014/main" id="{CCC871E0-DB71-334A-A706-A841C96C31EC}"/>
              </a:ext>
            </a:extLst>
          </p:cNvPr>
          <p:cNvSpPr/>
          <p:nvPr/>
        </p:nvSpPr>
        <p:spPr bwMode="auto">
          <a:xfrm>
            <a:off x="3259000" y="4534532"/>
            <a:ext cx="2684600" cy="1807849"/>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algn="l">
              <a:spcBef>
                <a:spcPts val="300"/>
              </a:spcBef>
              <a:spcAft>
                <a:spcPts val="0"/>
              </a:spcAft>
            </a:pPr>
            <a:r>
              <a:rPr lang="en-GB" sz="1200" b="1" dirty="0">
                <a:solidFill>
                  <a:srgbClr val="3B687F"/>
                </a:solidFill>
              </a:rPr>
              <a:t>Innovation</a:t>
            </a:r>
          </a:p>
          <a:p>
            <a:pPr algn="l">
              <a:spcBef>
                <a:spcPts val="300"/>
              </a:spcBef>
              <a:spcAft>
                <a:spcPts val="0"/>
              </a:spcAft>
            </a:pPr>
            <a:r>
              <a:rPr lang="en-GB" sz="1200" dirty="0">
                <a:solidFill>
                  <a:srgbClr val="3B687F"/>
                </a:solidFill>
              </a:rPr>
              <a:t>Understanding each other's needs and pooling innovation potential for joint business activities.</a:t>
            </a:r>
          </a:p>
        </p:txBody>
      </p:sp>
      <p:sp>
        <p:nvSpPr>
          <p:cNvPr id="29" name="Textfeld 28">
            <a:extLst>
              <a:ext uri="{FF2B5EF4-FFF2-40B4-BE49-F238E27FC236}">
                <a16:creationId xmlns:a16="http://schemas.microsoft.com/office/drawing/2014/main" id="{AD7F7E7D-3674-E646-B66E-703CFB8D4688}"/>
              </a:ext>
            </a:extLst>
          </p:cNvPr>
          <p:cNvSpPr txBox="1"/>
          <p:nvPr/>
        </p:nvSpPr>
        <p:spPr>
          <a:xfrm>
            <a:off x="431800" y="1628774"/>
            <a:ext cx="10872000" cy="493200"/>
          </a:xfrm>
          <a:prstGeom prst="rect">
            <a:avLst/>
          </a:prstGeom>
          <a:noFill/>
        </p:spPr>
        <p:txBody>
          <a:bodyPr wrap="square" rtlCol="0">
            <a:spAutoFit/>
          </a:bodyPr>
          <a:lstStyle/>
          <a:p>
            <a:pPr algn="l"/>
            <a:r>
              <a:rPr lang="en-GB" sz="1300" dirty="0">
                <a:solidFill>
                  <a:srgbClr val="3B687F"/>
                </a:solidFill>
              </a:rPr>
              <a:t>Covestro is one of the world’s leading manufacturers of high-tech polymer materials and other materials for the automotive and construction industries. Procurement has gained a competitive edge by creating sustainable value through innovation and entrepreneurial excellence.</a:t>
            </a:r>
          </a:p>
        </p:txBody>
      </p:sp>
      <p:sp>
        <p:nvSpPr>
          <p:cNvPr id="35" name="Rechteck 34">
            <a:extLst>
              <a:ext uri="{FF2B5EF4-FFF2-40B4-BE49-F238E27FC236}">
                <a16:creationId xmlns:a16="http://schemas.microsoft.com/office/drawing/2014/main" id="{B0240BEE-EE9C-E941-AA2E-1C260C13FF50}"/>
              </a:ext>
            </a:extLst>
          </p:cNvPr>
          <p:cNvSpPr/>
          <p:nvPr/>
        </p:nvSpPr>
        <p:spPr bwMode="auto">
          <a:xfrm>
            <a:off x="6356881" y="2276475"/>
            <a:ext cx="5500687"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b="1" dirty="0">
                <a:solidFill>
                  <a:schemeClr val="bg1"/>
                </a:solidFill>
              </a:rPr>
              <a:t>The path to sustainable procurement</a:t>
            </a:r>
          </a:p>
        </p:txBody>
      </p:sp>
      <p:sp>
        <p:nvSpPr>
          <p:cNvPr id="36" name="Rechteck 35">
            <a:extLst>
              <a:ext uri="{FF2B5EF4-FFF2-40B4-BE49-F238E27FC236}">
                <a16:creationId xmlns:a16="http://schemas.microsoft.com/office/drawing/2014/main" id="{4E1FFD41-0E8F-0444-B5F7-FB4DEE97A89E}"/>
              </a:ext>
            </a:extLst>
          </p:cNvPr>
          <p:cNvSpPr/>
          <p:nvPr/>
        </p:nvSpPr>
        <p:spPr bwMode="auto">
          <a:xfrm>
            <a:off x="6356881" y="2624300"/>
            <a:ext cx="5500687" cy="3720937"/>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marL="182563" indent="-182563" algn="l">
              <a:spcBef>
                <a:spcPts val="300"/>
              </a:spcBef>
              <a:spcAft>
                <a:spcPts val="0"/>
              </a:spcAft>
              <a:buFont typeface="Arial" panose="020B0604020202020204" pitchFamily="34" charset="0"/>
              <a:buChar char="•"/>
            </a:pPr>
            <a:r>
              <a:rPr lang="en-GB" sz="1200" dirty="0">
                <a:solidFill>
                  <a:srgbClr val="3B687F"/>
                </a:solidFill>
              </a:rPr>
              <a:t>Significant improvements in </a:t>
            </a:r>
            <a:r>
              <a:rPr lang="en-GB" sz="1200" b="1" dirty="0">
                <a:solidFill>
                  <a:srgbClr val="3B687F"/>
                </a:solidFill>
              </a:rPr>
              <a:t>sustainability processes</a:t>
            </a:r>
            <a:r>
              <a:rPr lang="en-GB" sz="1200" dirty="0">
                <a:solidFill>
                  <a:srgbClr val="3B687F"/>
                </a:solidFill>
              </a:rPr>
              <a:t> within Covestros’ procurement department over past decades.</a:t>
            </a:r>
          </a:p>
          <a:p>
            <a:pPr marL="182563" indent="-182563" algn="l">
              <a:spcBef>
                <a:spcPts val="300"/>
              </a:spcBef>
              <a:spcAft>
                <a:spcPts val="0"/>
              </a:spcAft>
              <a:buFont typeface="Arial" panose="020B0604020202020204" pitchFamily="34" charset="0"/>
              <a:buChar char="•"/>
            </a:pPr>
            <a:r>
              <a:rPr lang="en-GB" sz="1200" dirty="0">
                <a:solidFill>
                  <a:srgbClr val="3B687F"/>
                </a:solidFill>
              </a:rPr>
              <a:t>Incorporating the topic in the </a:t>
            </a:r>
            <a:r>
              <a:rPr lang="en-GB" sz="1200" b="1" dirty="0">
                <a:solidFill>
                  <a:srgbClr val="3B687F"/>
                </a:solidFill>
              </a:rPr>
              <a:t>culture</a:t>
            </a:r>
            <a:r>
              <a:rPr lang="en-GB" sz="1200" dirty="0">
                <a:solidFill>
                  <a:srgbClr val="3B687F"/>
                </a:solidFill>
              </a:rPr>
              <a:t> of departments and increasing </a:t>
            </a:r>
            <a:r>
              <a:rPr lang="en-GB" sz="1200" b="1" dirty="0">
                <a:solidFill>
                  <a:srgbClr val="3B687F"/>
                </a:solidFill>
              </a:rPr>
              <a:t>awareness</a:t>
            </a:r>
            <a:r>
              <a:rPr lang="en-GB" sz="1200" dirty="0">
                <a:solidFill>
                  <a:srgbClr val="3B687F"/>
                </a:solidFill>
              </a:rPr>
              <a:t> at various levels of the organisation. </a:t>
            </a:r>
          </a:p>
          <a:p>
            <a:pPr marL="182563" indent="-182563" algn="l">
              <a:spcBef>
                <a:spcPts val="300"/>
              </a:spcBef>
              <a:spcAft>
                <a:spcPts val="0"/>
              </a:spcAft>
              <a:buFont typeface="Arial" panose="020B0604020202020204" pitchFamily="34" charset="0"/>
              <a:buChar char="•"/>
            </a:pPr>
            <a:r>
              <a:rPr lang="en-GB" sz="1200" dirty="0">
                <a:solidFill>
                  <a:srgbClr val="3B687F"/>
                </a:solidFill>
              </a:rPr>
              <a:t>Conducting an in-house</a:t>
            </a:r>
            <a:r>
              <a:rPr lang="en-GB" sz="1200" b="1" dirty="0">
                <a:solidFill>
                  <a:srgbClr val="3B687F"/>
                </a:solidFill>
              </a:rPr>
              <a:t> sustainability workshop</a:t>
            </a:r>
            <a:r>
              <a:rPr lang="en-GB" sz="1200" dirty="0">
                <a:solidFill>
                  <a:srgbClr val="3B687F"/>
                </a:solidFill>
              </a:rPr>
              <a:t> to improve understanding and accommodate for the concerns and needs of Covestro suppliers.</a:t>
            </a:r>
          </a:p>
          <a:p>
            <a:pPr marL="182563" indent="-182563" algn="l">
              <a:spcBef>
                <a:spcPts val="300"/>
              </a:spcBef>
              <a:spcAft>
                <a:spcPts val="0"/>
              </a:spcAft>
              <a:buFont typeface="Arial" panose="020B0604020202020204" pitchFamily="34" charset="0"/>
              <a:buChar char="•"/>
            </a:pPr>
            <a:r>
              <a:rPr lang="en-GB" sz="1200" dirty="0">
                <a:solidFill>
                  <a:srgbClr val="3B687F"/>
                </a:solidFill>
              </a:rPr>
              <a:t>Incorporating </a:t>
            </a:r>
            <a:r>
              <a:rPr lang="en-GB" sz="1200" b="1" dirty="0">
                <a:solidFill>
                  <a:srgbClr val="3B687F"/>
                </a:solidFill>
              </a:rPr>
              <a:t>perspectives</a:t>
            </a:r>
            <a:r>
              <a:rPr lang="en-GB" sz="1200" dirty="0">
                <a:solidFill>
                  <a:srgbClr val="3B687F"/>
                </a:solidFill>
              </a:rPr>
              <a:t> from </a:t>
            </a:r>
            <a:r>
              <a:rPr lang="en-GB" sz="1200" b="1" dirty="0">
                <a:solidFill>
                  <a:srgbClr val="3B687F"/>
                </a:solidFill>
              </a:rPr>
              <a:t>procurement experts</a:t>
            </a:r>
            <a:r>
              <a:rPr lang="en-GB" sz="1200" dirty="0">
                <a:solidFill>
                  <a:srgbClr val="3B687F"/>
                </a:solidFill>
              </a:rPr>
              <a:t> and </a:t>
            </a:r>
            <a:r>
              <a:rPr lang="en-GB" sz="1200" b="1" dirty="0">
                <a:solidFill>
                  <a:srgbClr val="3B687F"/>
                </a:solidFill>
              </a:rPr>
              <a:t>suppliers</a:t>
            </a:r>
            <a:r>
              <a:rPr lang="en-GB" sz="1200" dirty="0">
                <a:solidFill>
                  <a:srgbClr val="3B687F"/>
                </a:solidFill>
              </a:rPr>
              <a:t> in the workshop.</a:t>
            </a:r>
          </a:p>
          <a:p>
            <a:pPr marL="182563" indent="-182563" algn="l">
              <a:spcBef>
                <a:spcPts val="300"/>
              </a:spcBef>
              <a:spcAft>
                <a:spcPts val="0"/>
              </a:spcAft>
              <a:buFont typeface="Arial" panose="020B0604020202020204" pitchFamily="34" charset="0"/>
              <a:buChar char="•"/>
            </a:pPr>
            <a:r>
              <a:rPr lang="en-GB" sz="1200" dirty="0">
                <a:solidFill>
                  <a:srgbClr val="3B687F"/>
                </a:solidFill>
              </a:rPr>
              <a:t>Developing and sharing </a:t>
            </a:r>
            <a:r>
              <a:rPr lang="en-GB" sz="1200" b="1" dirty="0">
                <a:solidFill>
                  <a:srgbClr val="3B687F"/>
                </a:solidFill>
              </a:rPr>
              <a:t>best practices</a:t>
            </a:r>
            <a:r>
              <a:rPr lang="en-GB" sz="1200" dirty="0">
                <a:solidFill>
                  <a:srgbClr val="3B687F"/>
                </a:solidFill>
              </a:rPr>
              <a:t> as the next step.</a:t>
            </a:r>
          </a:p>
          <a:p>
            <a:pPr marL="182563" indent="-182563" algn="l">
              <a:spcBef>
                <a:spcPts val="300"/>
              </a:spcBef>
              <a:spcAft>
                <a:spcPts val="0"/>
              </a:spcAft>
              <a:buFont typeface="Arial" panose="020B0604020202020204" pitchFamily="34" charset="0"/>
              <a:buChar char="•"/>
            </a:pPr>
            <a:r>
              <a:rPr lang="en-GB" sz="1200" dirty="0">
                <a:solidFill>
                  <a:srgbClr val="3B687F"/>
                </a:solidFill>
              </a:rPr>
              <a:t>The target is for all Covestros suppliers to meet </a:t>
            </a:r>
            <a:r>
              <a:rPr lang="en-GB" sz="1200" b="1" dirty="0">
                <a:solidFill>
                  <a:srgbClr val="3B687F"/>
                </a:solidFill>
              </a:rPr>
              <a:t>sustainability requirements</a:t>
            </a:r>
            <a:r>
              <a:rPr lang="en-GB" sz="1200" dirty="0">
                <a:solidFill>
                  <a:srgbClr val="3B687F"/>
                </a:solidFill>
              </a:rPr>
              <a:t> by </a:t>
            </a:r>
            <a:r>
              <a:rPr lang="en-GB" sz="1200" b="1" dirty="0">
                <a:solidFill>
                  <a:srgbClr val="3B687F"/>
                </a:solidFill>
              </a:rPr>
              <a:t>2025</a:t>
            </a:r>
            <a:r>
              <a:rPr lang="en-GB" sz="1200" dirty="0">
                <a:solidFill>
                  <a:srgbClr val="3B687F"/>
                </a:solidFill>
              </a:rPr>
              <a:t>. Managing and prioritising activities with annual targets.</a:t>
            </a:r>
          </a:p>
        </p:txBody>
      </p:sp>
      <p:sp>
        <p:nvSpPr>
          <p:cNvPr id="41" name="Abgerundetes Rechteck 40">
            <a:extLst>
              <a:ext uri="{FF2B5EF4-FFF2-40B4-BE49-F238E27FC236}">
                <a16:creationId xmlns:a16="http://schemas.microsoft.com/office/drawing/2014/main" id="{5A1369C8-53EF-A944-A0E7-B6A20DBFC4F0}"/>
              </a:ext>
            </a:extLst>
          </p:cNvPr>
          <p:cNvSpPr/>
          <p:nvPr/>
        </p:nvSpPr>
        <p:spPr bwMode="auto">
          <a:xfrm>
            <a:off x="2531567" y="4324619"/>
            <a:ext cx="1323380" cy="324485"/>
          </a:xfrm>
          <a:prstGeom prst="roundRect">
            <a:avLst/>
          </a:prstGeom>
          <a:solidFill>
            <a:srgbClr val="F9AA00"/>
          </a:solidFill>
          <a:ln w="127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dirty="0">
                <a:ln>
                  <a:noFill/>
                </a:ln>
                <a:solidFill>
                  <a:schemeClr val="bg1"/>
                </a:solidFill>
                <a:effectLst/>
                <a:latin typeface="Arial" charset="0"/>
                <a:ea typeface="ＭＳ Ｐゴシック" charset="-128"/>
              </a:rPr>
              <a:t>Value added</a:t>
            </a:r>
          </a:p>
        </p:txBody>
      </p:sp>
      <p:sp>
        <p:nvSpPr>
          <p:cNvPr id="18" name="Datumsplatzhalter 5">
            <a:extLst>
              <a:ext uri="{FF2B5EF4-FFF2-40B4-BE49-F238E27FC236}">
                <a16:creationId xmlns:a16="http://schemas.microsoft.com/office/drawing/2014/main" id="{08354C52-D02C-0A44-A8A6-D7128F3A96CE}"/>
              </a:ext>
            </a:extLst>
          </p:cNvPr>
          <p:cNvSpPr>
            <a:spLocks noGrp="1"/>
          </p:cNvSpPr>
          <p:nvPr>
            <p:ph type="dt" sz="half" idx="12"/>
          </p:nvPr>
        </p:nvSpPr>
        <p:spPr>
          <a:xfrm>
            <a:off x="431801" y="223838"/>
            <a:ext cx="8450942"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19066304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Practical application options for buyers – Covestro case study (2/2)</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42</a:t>
            </a:fld>
            <a:endParaRPr lang="de-DE"/>
          </a:p>
        </p:txBody>
      </p:sp>
      <p:sp>
        <p:nvSpPr>
          <p:cNvPr id="21" name="Fußzeilenplatzhalter 3">
            <a:extLst>
              <a:ext uri="{FF2B5EF4-FFF2-40B4-BE49-F238E27FC236}">
                <a16:creationId xmlns:a16="http://schemas.microsoft.com/office/drawing/2014/main" id="{162AB619-8D6A-A64B-898E-7B04D1306A24}"/>
              </a:ext>
            </a:extLst>
          </p:cNvPr>
          <p:cNvSpPr txBox="1">
            <a:spLocks/>
          </p:cNvSpPr>
          <p:nvPr/>
        </p:nvSpPr>
        <p:spPr bwMode="auto">
          <a:xfrm>
            <a:off x="431801" y="6324078"/>
            <a:ext cx="5884103" cy="432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en-GB" dirty="0"/>
              <a:t>HSEQ = Health, Safety, Environment, Quality </a:t>
            </a:r>
          </a:p>
          <a:p>
            <a:pPr algn="l"/>
            <a:r>
              <a:rPr lang="en-GB" dirty="0"/>
              <a:t>Sources: Covestro (2021), CBS (2020)</a:t>
            </a:r>
          </a:p>
        </p:txBody>
      </p:sp>
      <p:sp>
        <p:nvSpPr>
          <p:cNvPr id="36" name="Rechteck 35">
            <a:extLst>
              <a:ext uri="{FF2B5EF4-FFF2-40B4-BE49-F238E27FC236}">
                <a16:creationId xmlns:a16="http://schemas.microsoft.com/office/drawing/2014/main" id="{4E1FFD41-0E8F-0444-B5F7-FB4DEE97A89E}"/>
              </a:ext>
            </a:extLst>
          </p:cNvPr>
          <p:cNvSpPr/>
          <p:nvPr/>
        </p:nvSpPr>
        <p:spPr bwMode="auto">
          <a:xfrm>
            <a:off x="6693582" y="2653990"/>
            <a:ext cx="5163455" cy="3670089"/>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marL="182563" indent="-182563" algn="l">
              <a:spcBef>
                <a:spcPts val="200"/>
              </a:spcBef>
              <a:spcAft>
                <a:spcPts val="0"/>
              </a:spcAft>
              <a:buFont typeface="Arial" panose="020B0604020202020204" pitchFamily="34" charset="0"/>
              <a:buChar char="•"/>
            </a:pPr>
            <a:r>
              <a:rPr lang="en-GB" sz="1200" b="1" dirty="0">
                <a:solidFill>
                  <a:srgbClr val="3B687F"/>
                </a:solidFill>
              </a:rPr>
              <a:t>Supplier awareness programme</a:t>
            </a:r>
            <a:r>
              <a:rPr lang="en-GB" sz="1200" dirty="0">
                <a:solidFill>
                  <a:srgbClr val="3B687F"/>
                </a:solidFill>
              </a:rPr>
              <a:t> in China</a:t>
            </a:r>
          </a:p>
          <a:p>
            <a:pPr marL="387763" lvl="1" indent="-182563" algn="l">
              <a:spcBef>
                <a:spcPts val="200"/>
              </a:spcBef>
              <a:spcAft>
                <a:spcPts val="0"/>
              </a:spcAft>
              <a:buFont typeface="Arial" panose="020B0604020202020204" pitchFamily="34" charset="0"/>
              <a:buChar char="•"/>
            </a:pPr>
            <a:r>
              <a:rPr lang="en-GB" sz="1200" dirty="0">
                <a:solidFill>
                  <a:srgbClr val="3B687F"/>
                </a:solidFill>
              </a:rPr>
              <a:t>Improving HSE performance by raising awareness and building knowledge</a:t>
            </a:r>
          </a:p>
          <a:p>
            <a:pPr marL="387763" lvl="1" indent="-182563" algn="l">
              <a:spcBef>
                <a:spcPts val="200"/>
              </a:spcBef>
              <a:spcAft>
                <a:spcPts val="0"/>
              </a:spcAft>
              <a:buFont typeface="Arial" panose="020B0604020202020204" pitchFamily="34" charset="0"/>
              <a:buChar char="•"/>
            </a:pPr>
            <a:r>
              <a:rPr lang="en-GB" sz="1200" dirty="0">
                <a:solidFill>
                  <a:srgbClr val="3B687F"/>
                </a:solidFill>
              </a:rPr>
              <a:t>Strengthening long-term partnerships </a:t>
            </a:r>
          </a:p>
          <a:p>
            <a:pPr marL="182563" indent="-182563" algn="l">
              <a:spcBef>
                <a:spcPts val="200"/>
              </a:spcBef>
              <a:spcAft>
                <a:spcPts val="0"/>
              </a:spcAft>
              <a:buFont typeface="Arial" panose="020B0604020202020204" pitchFamily="34" charset="0"/>
              <a:buChar char="•"/>
            </a:pPr>
            <a:r>
              <a:rPr lang="en-GB" sz="1200" b="1" dirty="0">
                <a:solidFill>
                  <a:srgbClr val="3B687F"/>
                </a:solidFill>
              </a:rPr>
              <a:t>Supplier diversity programme</a:t>
            </a:r>
            <a:r>
              <a:rPr lang="en-GB" sz="1200" dirty="0">
                <a:solidFill>
                  <a:srgbClr val="3B687F"/>
                </a:solidFill>
              </a:rPr>
              <a:t> in North America</a:t>
            </a:r>
          </a:p>
          <a:p>
            <a:pPr marL="387763" lvl="2" indent="-182563" algn="l">
              <a:lnSpc>
                <a:spcPct val="110000"/>
              </a:lnSpc>
              <a:spcBef>
                <a:spcPts val="200"/>
              </a:spcBef>
              <a:spcAft>
                <a:spcPts val="0"/>
              </a:spcAft>
              <a:buClr>
                <a:srgbClr val="526E7F"/>
              </a:buClr>
              <a:buFont typeface="Arial" panose="020B0604020202020204" pitchFamily="34" charset="0"/>
              <a:buChar char="•"/>
            </a:pPr>
            <a:r>
              <a:rPr lang="en-GB" sz="1200" dirty="0">
                <a:solidFill>
                  <a:srgbClr val="3B687F"/>
                </a:solidFill>
              </a:rPr>
              <a:t>Platform for small and diverse organisations that want to establish business relationships with Covestro</a:t>
            </a:r>
          </a:p>
          <a:p>
            <a:pPr marL="182563" lvl="1" indent="-182563" algn="l">
              <a:lnSpc>
                <a:spcPct val="110000"/>
              </a:lnSpc>
              <a:spcBef>
                <a:spcPts val="200"/>
              </a:spcBef>
              <a:spcAft>
                <a:spcPts val="0"/>
              </a:spcAft>
              <a:buClr>
                <a:srgbClr val="526E7F"/>
              </a:buClr>
              <a:buFont typeface="Arial" panose="020B0604020202020204" pitchFamily="34" charset="0"/>
              <a:buChar char="•"/>
            </a:pPr>
            <a:r>
              <a:rPr lang="en-GB" sz="1200" b="1" dirty="0">
                <a:solidFill>
                  <a:srgbClr val="3B687F"/>
                </a:solidFill>
              </a:rPr>
              <a:t>Supplier day</a:t>
            </a:r>
          </a:p>
          <a:p>
            <a:pPr marL="387763" lvl="2" indent="-182563" algn="l">
              <a:lnSpc>
                <a:spcPct val="110000"/>
              </a:lnSpc>
              <a:spcBef>
                <a:spcPts val="200"/>
              </a:spcBef>
              <a:spcAft>
                <a:spcPts val="0"/>
              </a:spcAft>
              <a:buClr>
                <a:srgbClr val="526E7F"/>
              </a:buClr>
              <a:buFont typeface="Arial" panose="020B0604020202020204" pitchFamily="34" charset="0"/>
              <a:buChar char="•"/>
            </a:pPr>
            <a:r>
              <a:rPr lang="en-GB" sz="1200" dirty="0">
                <a:solidFill>
                  <a:srgbClr val="3B687F"/>
                </a:solidFill>
              </a:rPr>
              <a:t>Focusing on the topics of innovation, sustainability and risk management</a:t>
            </a:r>
          </a:p>
          <a:p>
            <a:pPr marL="182563" indent="-182563" algn="l">
              <a:spcBef>
                <a:spcPts val="200"/>
              </a:spcBef>
              <a:spcAft>
                <a:spcPts val="0"/>
              </a:spcAft>
              <a:buFont typeface="Arial" panose="020B0604020202020204" pitchFamily="34" charset="0"/>
              <a:buChar char="•"/>
            </a:pPr>
            <a:r>
              <a:rPr lang="en-GB" sz="1200" b="1" dirty="0">
                <a:solidFill>
                  <a:srgbClr val="3B687F"/>
                </a:solidFill>
              </a:rPr>
              <a:t>Optimising polyethylene (PE) bags in close cooperation with suppliers and internal stakeholders</a:t>
            </a:r>
          </a:p>
          <a:p>
            <a:pPr marL="387763" lvl="1" indent="-182563" algn="l">
              <a:spcBef>
                <a:spcPts val="200"/>
              </a:spcBef>
              <a:spcAft>
                <a:spcPts val="0"/>
              </a:spcAft>
              <a:buFont typeface="Arial" panose="020B0604020202020204" pitchFamily="34" charset="0"/>
              <a:buChar char="•"/>
            </a:pPr>
            <a:r>
              <a:rPr lang="en-GB" sz="1200" dirty="0">
                <a:solidFill>
                  <a:srgbClr val="3B687F"/>
                </a:solidFill>
              </a:rPr>
              <a:t>Coordinated and ongoing collaboration with several production plants</a:t>
            </a:r>
          </a:p>
          <a:p>
            <a:pPr marL="387763" lvl="1" indent="-182563" algn="l">
              <a:spcBef>
                <a:spcPts val="200"/>
              </a:spcBef>
              <a:spcAft>
                <a:spcPts val="0"/>
              </a:spcAft>
              <a:buFont typeface="Arial" panose="020B0604020202020204" pitchFamily="34" charset="0"/>
              <a:buChar char="•"/>
            </a:pPr>
            <a:r>
              <a:rPr lang="en-GB" sz="1200" dirty="0">
                <a:solidFill>
                  <a:srgbClr val="3B687F"/>
                </a:solidFill>
              </a:rPr>
              <a:t>Support from several departments</a:t>
            </a:r>
          </a:p>
          <a:p>
            <a:pPr marL="387763" lvl="1" indent="-182563" algn="l">
              <a:spcBef>
                <a:spcPts val="200"/>
              </a:spcBef>
              <a:spcAft>
                <a:spcPts val="0"/>
              </a:spcAft>
              <a:buFont typeface="Arial" panose="020B0604020202020204" pitchFamily="34" charset="0"/>
              <a:buChar char="•"/>
            </a:pPr>
            <a:r>
              <a:rPr lang="en-GB" sz="1200" dirty="0">
                <a:solidFill>
                  <a:srgbClr val="3B687F"/>
                </a:solidFill>
              </a:rPr>
              <a:t>Support from suppliers for sustainable solutions</a:t>
            </a:r>
          </a:p>
        </p:txBody>
      </p:sp>
      <p:sp>
        <p:nvSpPr>
          <p:cNvPr id="23" name="Datumsplatzhalter 5">
            <a:extLst>
              <a:ext uri="{FF2B5EF4-FFF2-40B4-BE49-F238E27FC236}">
                <a16:creationId xmlns:a16="http://schemas.microsoft.com/office/drawing/2014/main" id="{6CD721AC-E01D-EC49-ABF6-0725A18BF598}"/>
              </a:ext>
            </a:extLst>
          </p:cNvPr>
          <p:cNvSpPr>
            <a:spLocks noGrp="1"/>
          </p:cNvSpPr>
          <p:nvPr>
            <p:ph type="dt" sz="half" idx="12"/>
          </p:nvPr>
        </p:nvSpPr>
        <p:spPr>
          <a:xfrm>
            <a:off x="431801" y="223838"/>
            <a:ext cx="8450942" cy="476250"/>
          </a:xfrm>
        </p:spPr>
        <p:txBody>
          <a:bodyPr/>
          <a:lstStyle/>
          <a:p>
            <a:r>
              <a:rPr lang="de-DE" smtClean="0"/>
              <a:t>Training concept for sustainable procurement – background, goals &amp; content</a:t>
            </a:r>
            <a:endParaRPr lang="en-GB" dirty="0"/>
          </a:p>
        </p:txBody>
      </p:sp>
      <p:sp>
        <p:nvSpPr>
          <p:cNvPr id="26" name="Rechteck 25">
            <a:extLst>
              <a:ext uri="{FF2B5EF4-FFF2-40B4-BE49-F238E27FC236}">
                <a16:creationId xmlns:a16="http://schemas.microsoft.com/office/drawing/2014/main" id="{1CE6B357-D1A6-9441-8CC0-B7EE3BB2D5FB}"/>
              </a:ext>
            </a:extLst>
          </p:cNvPr>
          <p:cNvSpPr/>
          <p:nvPr/>
        </p:nvSpPr>
        <p:spPr bwMode="auto">
          <a:xfrm>
            <a:off x="1495058" y="2934115"/>
            <a:ext cx="3364022" cy="279401"/>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300"/>
              </a:spcBef>
              <a:spcAft>
                <a:spcPts val="0"/>
              </a:spcAft>
            </a:pPr>
            <a:r>
              <a:rPr lang="en-GB" sz="1200" b="1" dirty="0">
                <a:solidFill>
                  <a:schemeClr val="bg1"/>
                </a:solidFill>
              </a:rPr>
              <a:t>Sustainable supplier management</a:t>
            </a:r>
          </a:p>
        </p:txBody>
      </p:sp>
      <p:sp>
        <p:nvSpPr>
          <p:cNvPr id="28" name="Rechteck 27">
            <a:extLst>
              <a:ext uri="{FF2B5EF4-FFF2-40B4-BE49-F238E27FC236}">
                <a16:creationId xmlns:a16="http://schemas.microsoft.com/office/drawing/2014/main" id="{2BA57873-A867-1B44-9444-B510445FD8C8}"/>
              </a:ext>
            </a:extLst>
          </p:cNvPr>
          <p:cNvSpPr/>
          <p:nvPr/>
        </p:nvSpPr>
        <p:spPr bwMode="auto">
          <a:xfrm>
            <a:off x="442913" y="3514930"/>
            <a:ext cx="1052145" cy="762297"/>
          </a:xfrm>
          <a:prstGeom prst="rect">
            <a:avLst/>
          </a:prstGeom>
          <a:solidFill>
            <a:srgbClr val="3B687F">
              <a:alpha val="69804"/>
            </a:srgb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300"/>
              </a:spcBef>
              <a:spcAft>
                <a:spcPts val="0"/>
              </a:spcAft>
            </a:pPr>
            <a:r>
              <a:rPr lang="en-GB" sz="900" b="1" dirty="0">
                <a:solidFill>
                  <a:schemeClr val="bg1"/>
                </a:solidFill>
              </a:rPr>
              <a:t>Building awareness</a:t>
            </a:r>
          </a:p>
        </p:txBody>
      </p:sp>
      <p:sp>
        <p:nvSpPr>
          <p:cNvPr id="29" name="Rechteck 28">
            <a:extLst>
              <a:ext uri="{FF2B5EF4-FFF2-40B4-BE49-F238E27FC236}">
                <a16:creationId xmlns:a16="http://schemas.microsoft.com/office/drawing/2014/main" id="{02BD1630-82F9-6645-A06F-B5B7F061ED97}"/>
              </a:ext>
            </a:extLst>
          </p:cNvPr>
          <p:cNvSpPr/>
          <p:nvPr/>
        </p:nvSpPr>
        <p:spPr bwMode="auto">
          <a:xfrm>
            <a:off x="1587833" y="3514930"/>
            <a:ext cx="1052145" cy="762297"/>
          </a:xfrm>
          <a:prstGeom prst="rect">
            <a:avLst/>
          </a:prstGeom>
          <a:solidFill>
            <a:srgbClr val="3B687F">
              <a:alpha val="69804"/>
            </a:srgb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300"/>
              </a:spcBef>
              <a:spcAft>
                <a:spcPts val="0"/>
              </a:spcAft>
            </a:pPr>
            <a:r>
              <a:rPr lang="en-GB" sz="900" b="1" dirty="0">
                <a:solidFill>
                  <a:schemeClr val="bg1"/>
                </a:solidFill>
              </a:rPr>
              <a:t>Supplier selection</a:t>
            </a:r>
          </a:p>
        </p:txBody>
      </p:sp>
      <p:sp>
        <p:nvSpPr>
          <p:cNvPr id="30" name="Rechteck 29">
            <a:extLst>
              <a:ext uri="{FF2B5EF4-FFF2-40B4-BE49-F238E27FC236}">
                <a16:creationId xmlns:a16="http://schemas.microsoft.com/office/drawing/2014/main" id="{EA4E5EC5-79C2-554E-832E-70A2DB192139}"/>
              </a:ext>
            </a:extLst>
          </p:cNvPr>
          <p:cNvSpPr/>
          <p:nvPr/>
        </p:nvSpPr>
        <p:spPr bwMode="auto">
          <a:xfrm>
            <a:off x="2725517" y="3514930"/>
            <a:ext cx="1052145" cy="762297"/>
          </a:xfrm>
          <a:prstGeom prst="rect">
            <a:avLst/>
          </a:prstGeom>
          <a:solidFill>
            <a:srgbClr val="3B687F">
              <a:alpha val="69804"/>
            </a:srgb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300"/>
              </a:spcBef>
              <a:spcAft>
                <a:spcPts val="0"/>
              </a:spcAft>
            </a:pPr>
            <a:r>
              <a:rPr lang="en-GB" sz="900" b="1" dirty="0">
                <a:solidFill>
                  <a:schemeClr val="bg1"/>
                </a:solidFill>
              </a:rPr>
              <a:t>Supplier evaluations</a:t>
            </a:r>
          </a:p>
        </p:txBody>
      </p:sp>
      <p:sp>
        <p:nvSpPr>
          <p:cNvPr id="31" name="Rechteck 30">
            <a:extLst>
              <a:ext uri="{FF2B5EF4-FFF2-40B4-BE49-F238E27FC236}">
                <a16:creationId xmlns:a16="http://schemas.microsoft.com/office/drawing/2014/main" id="{F56F5EBD-5495-A446-8980-A783599C48DD}"/>
              </a:ext>
            </a:extLst>
          </p:cNvPr>
          <p:cNvSpPr/>
          <p:nvPr/>
        </p:nvSpPr>
        <p:spPr bwMode="auto">
          <a:xfrm>
            <a:off x="3915074" y="3724154"/>
            <a:ext cx="1052145" cy="762297"/>
          </a:xfrm>
          <a:prstGeom prst="rect">
            <a:avLst/>
          </a:prstGeom>
          <a:solidFill>
            <a:srgbClr val="3B687F">
              <a:alpha val="69804"/>
            </a:srgb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300"/>
              </a:spcBef>
              <a:spcAft>
                <a:spcPts val="0"/>
              </a:spcAft>
            </a:pPr>
            <a:r>
              <a:rPr lang="en-GB" sz="900" b="1" dirty="0">
                <a:solidFill>
                  <a:schemeClr val="bg1"/>
                </a:solidFill>
              </a:rPr>
              <a:t>Initiatives</a:t>
            </a:r>
          </a:p>
        </p:txBody>
      </p:sp>
      <p:sp>
        <p:nvSpPr>
          <p:cNvPr id="32" name="Rechteck 31">
            <a:extLst>
              <a:ext uri="{FF2B5EF4-FFF2-40B4-BE49-F238E27FC236}">
                <a16:creationId xmlns:a16="http://schemas.microsoft.com/office/drawing/2014/main" id="{DE5D4A24-20F8-954C-A483-17E41A079E24}"/>
              </a:ext>
            </a:extLst>
          </p:cNvPr>
          <p:cNvSpPr/>
          <p:nvPr/>
        </p:nvSpPr>
        <p:spPr bwMode="auto">
          <a:xfrm>
            <a:off x="5050220" y="3514930"/>
            <a:ext cx="1052145" cy="762297"/>
          </a:xfrm>
          <a:prstGeom prst="rect">
            <a:avLst/>
          </a:prstGeom>
          <a:solidFill>
            <a:srgbClr val="3B687F">
              <a:alpha val="69804"/>
            </a:srgb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300"/>
              </a:spcBef>
              <a:spcAft>
                <a:spcPts val="0"/>
              </a:spcAft>
            </a:pPr>
            <a:r>
              <a:rPr lang="en-GB" sz="900" b="1" dirty="0">
                <a:solidFill>
                  <a:schemeClr val="bg1"/>
                </a:solidFill>
              </a:rPr>
              <a:t>Supplier development</a:t>
            </a:r>
          </a:p>
        </p:txBody>
      </p:sp>
      <p:sp>
        <p:nvSpPr>
          <p:cNvPr id="33" name="Rechteck 32">
            <a:extLst>
              <a:ext uri="{FF2B5EF4-FFF2-40B4-BE49-F238E27FC236}">
                <a16:creationId xmlns:a16="http://schemas.microsoft.com/office/drawing/2014/main" id="{9A20FCD5-5E11-2E46-8638-D297319A52B3}"/>
              </a:ext>
            </a:extLst>
          </p:cNvPr>
          <p:cNvSpPr/>
          <p:nvPr/>
        </p:nvSpPr>
        <p:spPr bwMode="auto">
          <a:xfrm>
            <a:off x="442913" y="4367423"/>
            <a:ext cx="1052145" cy="105313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300"/>
              </a:spcBef>
              <a:spcAft>
                <a:spcPts val="0"/>
              </a:spcAft>
            </a:pPr>
            <a:r>
              <a:rPr lang="en-GB" sz="900" dirty="0">
                <a:solidFill>
                  <a:srgbClr val="3B687F"/>
                </a:solidFill>
              </a:rPr>
              <a:t>Supplier Code of Conduct (ethics, employee relations, HSEQ, management systems)</a:t>
            </a:r>
          </a:p>
        </p:txBody>
      </p:sp>
      <p:sp>
        <p:nvSpPr>
          <p:cNvPr id="34" name="Rechteck 33">
            <a:extLst>
              <a:ext uri="{FF2B5EF4-FFF2-40B4-BE49-F238E27FC236}">
                <a16:creationId xmlns:a16="http://schemas.microsoft.com/office/drawing/2014/main" id="{31FCCCD2-BE6D-1D4D-96D5-D8EC2C9D07AA}"/>
              </a:ext>
            </a:extLst>
          </p:cNvPr>
          <p:cNvSpPr/>
          <p:nvPr/>
        </p:nvSpPr>
        <p:spPr bwMode="auto">
          <a:xfrm>
            <a:off x="1587833" y="4367423"/>
            <a:ext cx="1052145" cy="105313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300"/>
              </a:spcBef>
              <a:spcAft>
                <a:spcPts val="0"/>
              </a:spcAft>
            </a:pPr>
            <a:r>
              <a:rPr lang="en-GB" sz="900" dirty="0">
                <a:solidFill>
                  <a:srgbClr val="3B687F"/>
                </a:solidFill>
              </a:rPr>
              <a:t>Based on a combination of country and materials risk along with strategic importance</a:t>
            </a:r>
          </a:p>
        </p:txBody>
      </p:sp>
      <p:sp>
        <p:nvSpPr>
          <p:cNvPr id="37" name="Rechteck 36">
            <a:extLst>
              <a:ext uri="{FF2B5EF4-FFF2-40B4-BE49-F238E27FC236}">
                <a16:creationId xmlns:a16="http://schemas.microsoft.com/office/drawing/2014/main" id="{9506C931-83CE-4B41-A27C-50D944F7D199}"/>
              </a:ext>
            </a:extLst>
          </p:cNvPr>
          <p:cNvSpPr/>
          <p:nvPr/>
        </p:nvSpPr>
        <p:spPr bwMode="auto">
          <a:xfrm>
            <a:off x="2725517" y="4367423"/>
            <a:ext cx="1052145" cy="105313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300"/>
              </a:spcBef>
              <a:spcAft>
                <a:spcPts val="0"/>
              </a:spcAft>
            </a:pPr>
            <a:r>
              <a:rPr lang="en-GB" sz="900" dirty="0">
                <a:solidFill>
                  <a:srgbClr val="3B687F"/>
                </a:solidFill>
              </a:rPr>
              <a:t>External on-site or online audits conducted by EcoVadis</a:t>
            </a:r>
          </a:p>
        </p:txBody>
      </p:sp>
      <p:sp>
        <p:nvSpPr>
          <p:cNvPr id="38" name="Rechteck 37">
            <a:extLst>
              <a:ext uri="{FF2B5EF4-FFF2-40B4-BE49-F238E27FC236}">
                <a16:creationId xmlns:a16="http://schemas.microsoft.com/office/drawing/2014/main" id="{02A5290B-D8C1-854F-8F86-D8417075FD7A}"/>
              </a:ext>
            </a:extLst>
          </p:cNvPr>
          <p:cNvSpPr/>
          <p:nvPr/>
        </p:nvSpPr>
        <p:spPr bwMode="auto">
          <a:xfrm>
            <a:off x="3915074" y="4721898"/>
            <a:ext cx="1052145" cy="698664"/>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300"/>
              </a:spcBef>
              <a:spcAft>
                <a:spcPts val="0"/>
              </a:spcAft>
            </a:pPr>
            <a:r>
              <a:rPr lang="en-GB" sz="900" i="1" dirty="0">
                <a:solidFill>
                  <a:srgbClr val="3B687F"/>
                </a:solidFill>
              </a:rPr>
              <a:t>Together for Sustainability</a:t>
            </a:r>
          </a:p>
        </p:txBody>
      </p:sp>
      <p:sp>
        <p:nvSpPr>
          <p:cNvPr id="39" name="Rechteck 38">
            <a:extLst>
              <a:ext uri="{FF2B5EF4-FFF2-40B4-BE49-F238E27FC236}">
                <a16:creationId xmlns:a16="http://schemas.microsoft.com/office/drawing/2014/main" id="{749D23AA-36C9-1B42-AF3E-A92F77EB9994}"/>
              </a:ext>
            </a:extLst>
          </p:cNvPr>
          <p:cNvSpPr/>
          <p:nvPr/>
        </p:nvSpPr>
        <p:spPr bwMode="auto">
          <a:xfrm>
            <a:off x="5050220" y="4367423"/>
            <a:ext cx="1052145" cy="105313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300"/>
              </a:spcBef>
              <a:spcAft>
                <a:spcPts val="0"/>
              </a:spcAft>
            </a:pPr>
            <a:r>
              <a:rPr lang="en-GB" sz="900" dirty="0">
                <a:solidFill>
                  <a:srgbClr val="3B687F"/>
                </a:solidFill>
              </a:rPr>
              <a:t>Joint development of improvement measures with suppliers</a:t>
            </a:r>
          </a:p>
        </p:txBody>
      </p:sp>
      <p:cxnSp>
        <p:nvCxnSpPr>
          <p:cNvPr id="5" name="Gewinkelte Verbindung 4">
            <a:extLst>
              <a:ext uri="{FF2B5EF4-FFF2-40B4-BE49-F238E27FC236}">
                <a16:creationId xmlns:a16="http://schemas.microsoft.com/office/drawing/2014/main" id="{2DC24573-35D8-6C4A-A40A-31B3F7FA8180}"/>
              </a:ext>
            </a:extLst>
          </p:cNvPr>
          <p:cNvCxnSpPr>
            <a:cxnSpLocks/>
            <a:stCxn id="26" idx="2"/>
            <a:endCxn id="28" idx="0"/>
          </p:cNvCxnSpPr>
          <p:nvPr/>
        </p:nvCxnSpPr>
        <p:spPr bwMode="auto">
          <a:xfrm rot="5400000">
            <a:off x="1922321" y="2260182"/>
            <a:ext cx="301414" cy="2208083"/>
          </a:xfrm>
          <a:prstGeom prst="bentConnector3">
            <a:avLst>
              <a:gd name="adj1" fmla="val 50000"/>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Gewinkelte Verbindung 39">
            <a:extLst>
              <a:ext uri="{FF2B5EF4-FFF2-40B4-BE49-F238E27FC236}">
                <a16:creationId xmlns:a16="http://schemas.microsoft.com/office/drawing/2014/main" id="{85BCCC43-CAE8-3841-AAAB-2C9533C36C9F}"/>
              </a:ext>
            </a:extLst>
          </p:cNvPr>
          <p:cNvCxnSpPr>
            <a:cxnSpLocks/>
            <a:stCxn id="26" idx="2"/>
            <a:endCxn id="29" idx="0"/>
          </p:cNvCxnSpPr>
          <p:nvPr/>
        </p:nvCxnSpPr>
        <p:spPr bwMode="auto">
          <a:xfrm rot="5400000">
            <a:off x="2494781" y="2832642"/>
            <a:ext cx="301414" cy="1063163"/>
          </a:xfrm>
          <a:prstGeom prst="bentConnector3">
            <a:avLst>
              <a:gd name="adj1" fmla="val 50000"/>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Gewinkelte Verbindung 40">
            <a:extLst>
              <a:ext uri="{FF2B5EF4-FFF2-40B4-BE49-F238E27FC236}">
                <a16:creationId xmlns:a16="http://schemas.microsoft.com/office/drawing/2014/main" id="{CCD5A0A8-EC8E-4F42-9567-24BAF8D0BF90}"/>
              </a:ext>
            </a:extLst>
          </p:cNvPr>
          <p:cNvCxnSpPr>
            <a:cxnSpLocks/>
            <a:stCxn id="26" idx="2"/>
            <a:endCxn id="30" idx="0"/>
          </p:cNvCxnSpPr>
          <p:nvPr/>
        </p:nvCxnSpPr>
        <p:spPr bwMode="auto">
          <a:xfrm rot="16200000" flipH="1">
            <a:off x="3063622" y="3326962"/>
            <a:ext cx="301414" cy="74521"/>
          </a:xfrm>
          <a:prstGeom prst="bentConnector3">
            <a:avLst>
              <a:gd name="adj1" fmla="val 50000"/>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Gewinkelte Verbindung 44">
            <a:extLst>
              <a:ext uri="{FF2B5EF4-FFF2-40B4-BE49-F238E27FC236}">
                <a16:creationId xmlns:a16="http://schemas.microsoft.com/office/drawing/2014/main" id="{A68CE67E-EF51-AC46-9314-C82B482CBA67}"/>
              </a:ext>
            </a:extLst>
          </p:cNvPr>
          <p:cNvCxnSpPr>
            <a:cxnSpLocks/>
            <a:stCxn id="26" idx="2"/>
            <a:endCxn id="32" idx="0"/>
          </p:cNvCxnSpPr>
          <p:nvPr/>
        </p:nvCxnSpPr>
        <p:spPr bwMode="auto">
          <a:xfrm rot="16200000" flipH="1">
            <a:off x="4225974" y="2164611"/>
            <a:ext cx="301414" cy="2399224"/>
          </a:xfrm>
          <a:prstGeom prst="bentConnector3">
            <a:avLst>
              <a:gd name="adj1" fmla="val 50000"/>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Gerade Verbindung 48">
            <a:extLst>
              <a:ext uri="{FF2B5EF4-FFF2-40B4-BE49-F238E27FC236}">
                <a16:creationId xmlns:a16="http://schemas.microsoft.com/office/drawing/2014/main" id="{912EE794-3470-474B-9E29-DDEA2B4522BB}"/>
              </a:ext>
            </a:extLst>
          </p:cNvPr>
          <p:cNvCxnSpPr>
            <a:cxnSpLocks/>
            <a:stCxn id="28" idx="2"/>
            <a:endCxn id="33" idx="0"/>
          </p:cNvCxnSpPr>
          <p:nvPr/>
        </p:nvCxnSpPr>
        <p:spPr bwMode="auto">
          <a:xfrm>
            <a:off x="968986" y="4277227"/>
            <a:ext cx="0" cy="90196"/>
          </a:xfrm>
          <a:prstGeom prst="line">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Gerade Verbindung 50">
            <a:extLst>
              <a:ext uri="{FF2B5EF4-FFF2-40B4-BE49-F238E27FC236}">
                <a16:creationId xmlns:a16="http://schemas.microsoft.com/office/drawing/2014/main" id="{39714DD0-3DA5-324D-B21A-CBEB5E4209CF}"/>
              </a:ext>
            </a:extLst>
          </p:cNvPr>
          <p:cNvCxnSpPr>
            <a:cxnSpLocks/>
            <a:stCxn id="29" idx="2"/>
            <a:endCxn id="34" idx="0"/>
          </p:cNvCxnSpPr>
          <p:nvPr/>
        </p:nvCxnSpPr>
        <p:spPr bwMode="auto">
          <a:xfrm>
            <a:off x="2113906" y="4277227"/>
            <a:ext cx="0" cy="90196"/>
          </a:xfrm>
          <a:prstGeom prst="line">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a:extLst>
              <a:ext uri="{FF2B5EF4-FFF2-40B4-BE49-F238E27FC236}">
                <a16:creationId xmlns:a16="http://schemas.microsoft.com/office/drawing/2014/main" id="{D143CCCA-393B-C44D-A5CF-129F6F2E99EC}"/>
              </a:ext>
            </a:extLst>
          </p:cNvPr>
          <p:cNvCxnSpPr>
            <a:cxnSpLocks/>
            <a:stCxn id="30" idx="2"/>
            <a:endCxn id="37" idx="0"/>
          </p:cNvCxnSpPr>
          <p:nvPr/>
        </p:nvCxnSpPr>
        <p:spPr bwMode="auto">
          <a:xfrm>
            <a:off x="3251590" y="4277227"/>
            <a:ext cx="0" cy="90196"/>
          </a:xfrm>
          <a:prstGeom prst="line">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Gerade Verbindung 54">
            <a:extLst>
              <a:ext uri="{FF2B5EF4-FFF2-40B4-BE49-F238E27FC236}">
                <a16:creationId xmlns:a16="http://schemas.microsoft.com/office/drawing/2014/main" id="{84172498-F6EC-FE47-8AF4-9F56E39E1193}"/>
              </a:ext>
            </a:extLst>
          </p:cNvPr>
          <p:cNvCxnSpPr>
            <a:cxnSpLocks/>
            <a:stCxn id="38" idx="0"/>
            <a:endCxn id="31" idx="2"/>
          </p:cNvCxnSpPr>
          <p:nvPr/>
        </p:nvCxnSpPr>
        <p:spPr bwMode="auto">
          <a:xfrm flipV="1">
            <a:off x="4441147" y="4486451"/>
            <a:ext cx="0" cy="235447"/>
          </a:xfrm>
          <a:prstGeom prst="line">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Gerade Verbindung 55">
            <a:extLst>
              <a:ext uri="{FF2B5EF4-FFF2-40B4-BE49-F238E27FC236}">
                <a16:creationId xmlns:a16="http://schemas.microsoft.com/office/drawing/2014/main" id="{1EC746EC-07ED-4240-818A-8FBFDDFF4258}"/>
              </a:ext>
            </a:extLst>
          </p:cNvPr>
          <p:cNvCxnSpPr>
            <a:cxnSpLocks/>
            <a:stCxn id="32" idx="2"/>
            <a:endCxn id="39" idx="0"/>
          </p:cNvCxnSpPr>
          <p:nvPr/>
        </p:nvCxnSpPr>
        <p:spPr bwMode="auto">
          <a:xfrm>
            <a:off x="5576293" y="4277227"/>
            <a:ext cx="0" cy="90196"/>
          </a:xfrm>
          <a:prstGeom prst="line">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Gewinkelte Verbindung 74">
            <a:extLst>
              <a:ext uri="{FF2B5EF4-FFF2-40B4-BE49-F238E27FC236}">
                <a16:creationId xmlns:a16="http://schemas.microsoft.com/office/drawing/2014/main" id="{7C71221A-AF82-C745-B5BC-FB5CF616B823}"/>
              </a:ext>
            </a:extLst>
          </p:cNvPr>
          <p:cNvCxnSpPr>
            <a:cxnSpLocks/>
            <a:endCxn id="31" idx="0"/>
          </p:cNvCxnSpPr>
          <p:nvPr/>
        </p:nvCxnSpPr>
        <p:spPr bwMode="auto">
          <a:xfrm>
            <a:off x="3777662" y="3514930"/>
            <a:ext cx="663485" cy="209224"/>
          </a:xfrm>
          <a:prstGeom prst="bentConnector2">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Gewinkelte Verbindung 75">
            <a:extLst>
              <a:ext uri="{FF2B5EF4-FFF2-40B4-BE49-F238E27FC236}">
                <a16:creationId xmlns:a16="http://schemas.microsoft.com/office/drawing/2014/main" id="{FDAC6F48-D497-434A-BB20-093601ABD41D}"/>
              </a:ext>
            </a:extLst>
          </p:cNvPr>
          <p:cNvCxnSpPr>
            <a:cxnSpLocks/>
            <a:endCxn id="31" idx="0"/>
          </p:cNvCxnSpPr>
          <p:nvPr/>
        </p:nvCxnSpPr>
        <p:spPr bwMode="auto">
          <a:xfrm rot="10800000" flipV="1">
            <a:off x="4441147" y="3514928"/>
            <a:ext cx="663488" cy="209226"/>
          </a:xfrm>
          <a:prstGeom prst="bentConnector2">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Rechteck 34">
            <a:extLst>
              <a:ext uri="{FF2B5EF4-FFF2-40B4-BE49-F238E27FC236}">
                <a16:creationId xmlns:a16="http://schemas.microsoft.com/office/drawing/2014/main" id="{B0240BEE-EE9C-E941-AA2E-1C260C13FF50}"/>
              </a:ext>
            </a:extLst>
          </p:cNvPr>
          <p:cNvSpPr/>
          <p:nvPr/>
        </p:nvSpPr>
        <p:spPr bwMode="auto">
          <a:xfrm>
            <a:off x="6693582" y="2274137"/>
            <a:ext cx="5163456"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b="1" dirty="0">
                <a:solidFill>
                  <a:schemeClr val="bg1"/>
                </a:solidFill>
              </a:rPr>
              <a:t>Various programmes and activities</a:t>
            </a:r>
          </a:p>
        </p:txBody>
      </p:sp>
      <p:pic>
        <p:nvPicPr>
          <p:cNvPr id="44" name="Grafik 43">
            <a:extLst>
              <a:ext uri="{FF2B5EF4-FFF2-40B4-BE49-F238E27FC236}">
                <a16:creationId xmlns:a16="http://schemas.microsoft.com/office/drawing/2014/main" id="{5EA80CBC-B2BB-F24E-BF72-35933E6C1B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0730" y="1564288"/>
            <a:ext cx="546308" cy="553690"/>
          </a:xfrm>
          <a:prstGeom prst="rect">
            <a:avLst/>
          </a:prstGeom>
        </p:spPr>
      </p:pic>
      <p:sp>
        <p:nvSpPr>
          <p:cNvPr id="46" name="Textfeld 45">
            <a:extLst>
              <a:ext uri="{FF2B5EF4-FFF2-40B4-BE49-F238E27FC236}">
                <a16:creationId xmlns:a16="http://schemas.microsoft.com/office/drawing/2014/main" id="{5E1CA08D-7E6B-7A4B-BCA0-A8B569380127}"/>
              </a:ext>
            </a:extLst>
          </p:cNvPr>
          <p:cNvSpPr txBox="1"/>
          <p:nvPr/>
        </p:nvSpPr>
        <p:spPr>
          <a:xfrm>
            <a:off x="431800" y="1628774"/>
            <a:ext cx="10872000" cy="493200"/>
          </a:xfrm>
          <a:prstGeom prst="rect">
            <a:avLst/>
          </a:prstGeom>
          <a:noFill/>
        </p:spPr>
        <p:txBody>
          <a:bodyPr wrap="square" rtlCol="0">
            <a:spAutoFit/>
          </a:bodyPr>
          <a:lstStyle/>
          <a:p>
            <a:pPr algn="l"/>
            <a:r>
              <a:rPr lang="en-GB" sz="1300" dirty="0">
                <a:solidFill>
                  <a:srgbClr val="3B687F"/>
                </a:solidFill>
              </a:rPr>
              <a:t>Covestro is one of the world’s leading manufacturers of high-tech polymer materials and other materials for the automotive and construction industries. Procurement has gained a competitive edge by creating sustainable value through innovation and entrepreneurial excellence.</a:t>
            </a:r>
          </a:p>
        </p:txBody>
      </p:sp>
      <p:sp>
        <p:nvSpPr>
          <p:cNvPr id="42" name="Dreieck 41">
            <a:extLst>
              <a:ext uri="{FF2B5EF4-FFF2-40B4-BE49-F238E27FC236}">
                <a16:creationId xmlns:a16="http://schemas.microsoft.com/office/drawing/2014/main" id="{E5FAF7F9-F09E-1E4F-AA14-309447660E3C}"/>
              </a:ext>
            </a:extLst>
          </p:cNvPr>
          <p:cNvSpPr/>
          <p:nvPr/>
        </p:nvSpPr>
        <p:spPr bwMode="auto">
          <a:xfrm rot="5400000">
            <a:off x="4976516" y="4250444"/>
            <a:ext cx="2965009" cy="164138"/>
          </a:xfrm>
          <a:prstGeom prst="triangl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2000062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hteck 34">
            <a:extLst>
              <a:ext uri="{FF2B5EF4-FFF2-40B4-BE49-F238E27FC236}">
                <a16:creationId xmlns:a16="http://schemas.microsoft.com/office/drawing/2014/main" id="{B0240BEE-EE9C-E941-AA2E-1C260C13FF50}"/>
              </a:ext>
            </a:extLst>
          </p:cNvPr>
          <p:cNvSpPr/>
          <p:nvPr/>
        </p:nvSpPr>
        <p:spPr bwMode="auto">
          <a:xfrm>
            <a:off x="431801" y="2276475"/>
            <a:ext cx="5500687"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b="1" dirty="0">
                <a:solidFill>
                  <a:schemeClr val="bg1"/>
                </a:solidFill>
              </a:rPr>
              <a:t>Sustainable supply chains</a:t>
            </a:r>
          </a:p>
        </p:txBody>
      </p:sp>
      <p:sp>
        <p:nvSpPr>
          <p:cNvPr id="22" name="Rechteck 21">
            <a:extLst>
              <a:ext uri="{FF2B5EF4-FFF2-40B4-BE49-F238E27FC236}">
                <a16:creationId xmlns:a16="http://schemas.microsoft.com/office/drawing/2014/main" id="{ADA0B547-DD9E-9E48-B218-CBFC23AF6A80}"/>
              </a:ext>
            </a:extLst>
          </p:cNvPr>
          <p:cNvSpPr/>
          <p:nvPr/>
        </p:nvSpPr>
        <p:spPr bwMode="auto">
          <a:xfrm>
            <a:off x="431801" y="2623930"/>
            <a:ext cx="2684600" cy="1784878"/>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algn="l">
              <a:spcBef>
                <a:spcPts val="300"/>
              </a:spcBef>
              <a:spcAft>
                <a:spcPts val="0"/>
              </a:spcAft>
            </a:pPr>
            <a:r>
              <a:rPr lang="en-GB" sz="1200" b="1" dirty="0">
                <a:solidFill>
                  <a:srgbClr val="3B687F"/>
                </a:solidFill>
              </a:rPr>
              <a:t>Single source procurement</a:t>
            </a:r>
          </a:p>
          <a:p>
            <a:pPr algn="l">
              <a:spcBef>
                <a:spcPts val="300"/>
              </a:spcBef>
              <a:spcAft>
                <a:spcPts val="0"/>
              </a:spcAft>
            </a:pPr>
            <a:r>
              <a:rPr lang="en-GB" sz="1200" dirty="0">
                <a:solidFill>
                  <a:srgbClr val="3B687F"/>
                </a:solidFill>
              </a:rPr>
              <a:t>Around 300 raw materials are procured from over 150 suppliers to produce the wide range of tea blends. Long-term partnerships have been established with around 80% of the suppliers. This has helped create maximum transparency.</a:t>
            </a:r>
          </a:p>
        </p:txBody>
      </p:sp>
      <p:sp>
        <p:nvSpPr>
          <p:cNvPr id="23" name="Rechteck 22">
            <a:extLst>
              <a:ext uri="{FF2B5EF4-FFF2-40B4-BE49-F238E27FC236}">
                <a16:creationId xmlns:a16="http://schemas.microsoft.com/office/drawing/2014/main" id="{B0393116-E1F9-184C-AACF-4F796073D6F6}"/>
              </a:ext>
            </a:extLst>
          </p:cNvPr>
          <p:cNvSpPr/>
          <p:nvPr/>
        </p:nvSpPr>
        <p:spPr bwMode="auto">
          <a:xfrm>
            <a:off x="3247888" y="2623930"/>
            <a:ext cx="2684600" cy="1784878"/>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algn="l">
              <a:spcBef>
                <a:spcPts val="300"/>
              </a:spcBef>
              <a:spcAft>
                <a:spcPts val="0"/>
              </a:spcAft>
            </a:pPr>
            <a:r>
              <a:rPr lang="en-GB" sz="1200" b="1" dirty="0">
                <a:solidFill>
                  <a:srgbClr val="3B687F"/>
                </a:solidFill>
              </a:rPr>
              <a:t>Quality</a:t>
            </a:r>
          </a:p>
          <a:p>
            <a:pPr algn="l">
              <a:spcBef>
                <a:spcPts val="300"/>
              </a:spcBef>
              <a:spcAft>
                <a:spcPts val="0"/>
              </a:spcAft>
            </a:pPr>
            <a:r>
              <a:rPr lang="en-GB" sz="1200" dirty="0">
                <a:solidFill>
                  <a:srgbClr val="3B687F"/>
                </a:solidFill>
              </a:rPr>
              <a:t>By getting involved in the supply chain at an early stage and due to the fact that the blends are primarily produced in-house, top quality can be ensured for the products. </a:t>
            </a:r>
          </a:p>
        </p:txBody>
      </p:sp>
      <p:sp>
        <p:nvSpPr>
          <p:cNvPr id="24" name="Rechteck 23">
            <a:extLst>
              <a:ext uri="{FF2B5EF4-FFF2-40B4-BE49-F238E27FC236}">
                <a16:creationId xmlns:a16="http://schemas.microsoft.com/office/drawing/2014/main" id="{16C319AE-57A0-7349-9799-8DEC6A2BE7AE}"/>
              </a:ext>
            </a:extLst>
          </p:cNvPr>
          <p:cNvSpPr/>
          <p:nvPr/>
        </p:nvSpPr>
        <p:spPr bwMode="auto">
          <a:xfrm>
            <a:off x="431801" y="4534532"/>
            <a:ext cx="2684600" cy="1807849"/>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algn="l">
              <a:spcBef>
                <a:spcPts val="300"/>
              </a:spcBef>
              <a:spcAft>
                <a:spcPts val="0"/>
              </a:spcAft>
            </a:pPr>
            <a:r>
              <a:rPr lang="en-GB" sz="1200" b="1" dirty="0">
                <a:solidFill>
                  <a:srgbClr val="3B687F"/>
                </a:solidFill>
              </a:rPr>
              <a:t>Employees</a:t>
            </a:r>
          </a:p>
          <a:p>
            <a:pPr algn="l">
              <a:spcBef>
                <a:spcPts val="300"/>
              </a:spcBef>
              <a:spcAft>
                <a:spcPts val="0"/>
              </a:spcAft>
            </a:pPr>
            <a:r>
              <a:rPr lang="en-GB" sz="1200" dirty="0">
                <a:solidFill>
                  <a:srgbClr val="3B687F"/>
                </a:solidFill>
              </a:rPr>
              <a:t>Around 50 employees work in procurement and quality assurance, and consequently work with suppliers and raw materials on a daily basis. Maximum transparency is required for all processes.</a:t>
            </a:r>
          </a:p>
        </p:txBody>
      </p:sp>
      <p:sp>
        <p:nvSpPr>
          <p:cNvPr id="27" name="Rechteck 26">
            <a:extLst>
              <a:ext uri="{FF2B5EF4-FFF2-40B4-BE49-F238E27FC236}">
                <a16:creationId xmlns:a16="http://schemas.microsoft.com/office/drawing/2014/main" id="{D2331C54-493E-DC44-A7FD-F8CDA3E8DABA}"/>
              </a:ext>
            </a:extLst>
          </p:cNvPr>
          <p:cNvSpPr/>
          <p:nvPr/>
        </p:nvSpPr>
        <p:spPr bwMode="auto">
          <a:xfrm>
            <a:off x="3247888" y="4534532"/>
            <a:ext cx="2684600" cy="1807849"/>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algn="l">
              <a:spcBef>
                <a:spcPts val="300"/>
              </a:spcBef>
              <a:spcAft>
                <a:spcPts val="0"/>
              </a:spcAft>
            </a:pPr>
            <a:r>
              <a:rPr lang="en-GB" sz="1200" b="1" dirty="0">
                <a:solidFill>
                  <a:srgbClr val="3B687F"/>
                </a:solidFill>
              </a:rPr>
              <a:t>Partnerships</a:t>
            </a:r>
          </a:p>
          <a:p>
            <a:pPr algn="l">
              <a:spcBef>
                <a:spcPts val="300"/>
              </a:spcBef>
              <a:spcAft>
                <a:spcPts val="0"/>
              </a:spcAft>
            </a:pPr>
            <a:r>
              <a:rPr lang="en-GB" sz="1200" dirty="0">
                <a:solidFill>
                  <a:srgbClr val="3B687F"/>
                </a:solidFill>
              </a:rPr>
              <a:t>Long-term partnerships, fairness and transparency are the greatest assets in partnerships with suppliers. Compliance with social standards at the place of origin is regularly reviewed.</a:t>
            </a:r>
          </a:p>
        </p:txBody>
      </p:sp>
      <p:sp>
        <p:nvSpPr>
          <p:cNvPr id="28" name="Abgerundetes Rechteck 27">
            <a:extLst>
              <a:ext uri="{FF2B5EF4-FFF2-40B4-BE49-F238E27FC236}">
                <a16:creationId xmlns:a16="http://schemas.microsoft.com/office/drawing/2014/main" id="{3415B48D-AB85-914C-A1EE-CC43F8D0AAC7}"/>
              </a:ext>
            </a:extLst>
          </p:cNvPr>
          <p:cNvSpPr/>
          <p:nvPr/>
        </p:nvSpPr>
        <p:spPr bwMode="auto">
          <a:xfrm>
            <a:off x="2520454" y="4309427"/>
            <a:ext cx="1323380" cy="324485"/>
          </a:xfrm>
          <a:prstGeom prst="roundRect">
            <a:avLst/>
          </a:prstGeom>
          <a:solidFill>
            <a:srgbClr val="F9AA00"/>
          </a:solidFill>
          <a:ln w="127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dirty="0">
                <a:ln>
                  <a:noFill/>
                </a:ln>
                <a:solidFill>
                  <a:schemeClr val="bg1"/>
                </a:solidFill>
                <a:effectLst/>
                <a:latin typeface="Arial" charset="0"/>
                <a:ea typeface="ＭＳ Ｐゴシック" charset="-128"/>
              </a:rPr>
              <a:t>Value added</a:t>
            </a:r>
          </a:p>
        </p:txBody>
      </p:sp>
      <p:sp>
        <p:nvSpPr>
          <p:cNvPr id="29" name="Textfeld 28">
            <a:extLst>
              <a:ext uri="{FF2B5EF4-FFF2-40B4-BE49-F238E27FC236}">
                <a16:creationId xmlns:a16="http://schemas.microsoft.com/office/drawing/2014/main" id="{AD7F7E7D-3674-E646-B66E-703CFB8D4688}"/>
              </a:ext>
            </a:extLst>
          </p:cNvPr>
          <p:cNvSpPr txBox="1"/>
          <p:nvPr/>
        </p:nvSpPr>
        <p:spPr>
          <a:xfrm>
            <a:off x="431801" y="1628774"/>
            <a:ext cx="10722019" cy="492443"/>
          </a:xfrm>
          <a:prstGeom prst="rect">
            <a:avLst/>
          </a:prstGeom>
          <a:noFill/>
        </p:spPr>
        <p:txBody>
          <a:bodyPr wrap="square" rtlCol="0">
            <a:spAutoFit/>
          </a:bodyPr>
          <a:lstStyle/>
          <a:p>
            <a:pPr algn="l"/>
            <a:r>
              <a:rPr lang="en-GB" sz="1300" dirty="0">
                <a:solidFill>
                  <a:srgbClr val="3B687F"/>
                </a:solidFill>
              </a:rPr>
              <a:t>Teekanne is a tea company that operates around the globe. It's the world's leading company for the production of tea in tea bags. Teekanne currently has over 150 suppliers in around 50 countries and almost exclusively works directly with plantations and farms.</a:t>
            </a:r>
          </a:p>
        </p:txBody>
      </p:sp>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Practical application options for buyers – Teekanne case study (1/2)</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43</a:t>
            </a:fld>
            <a:endParaRPr lang="de-DE"/>
          </a:p>
        </p:txBody>
      </p:sp>
      <p:sp>
        <p:nvSpPr>
          <p:cNvPr id="21" name="Fußzeilenplatzhalter 3">
            <a:extLst>
              <a:ext uri="{FF2B5EF4-FFF2-40B4-BE49-F238E27FC236}">
                <a16:creationId xmlns:a16="http://schemas.microsoft.com/office/drawing/2014/main" id="{162AB619-8D6A-A64B-898E-7B04D1306A24}"/>
              </a:ext>
            </a:extLst>
          </p:cNvPr>
          <p:cNvSpPr txBox="1">
            <a:spLocks/>
          </p:cNvSpPr>
          <p:nvPr/>
        </p:nvSpPr>
        <p:spPr bwMode="auto">
          <a:xfrm>
            <a:off x="431801" y="6477000"/>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en-GB" dirty="0"/>
              <a:t>Sources: Teekanne (2021)</a:t>
            </a:r>
          </a:p>
        </p:txBody>
      </p:sp>
      <p:pic>
        <p:nvPicPr>
          <p:cNvPr id="1026" name="Picture 2" descr="Markenlexikon | Teekanne">
            <a:extLst>
              <a:ext uri="{FF2B5EF4-FFF2-40B4-BE49-F238E27FC236}">
                <a16:creationId xmlns:a16="http://schemas.microsoft.com/office/drawing/2014/main" id="{BDF6F081-7241-A647-BBB7-6EC711CD27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3945" y="1558290"/>
            <a:ext cx="613093" cy="613093"/>
          </a:xfrm>
          <a:prstGeom prst="rect">
            <a:avLst/>
          </a:prstGeom>
          <a:noFill/>
          <a:extLst>
            <a:ext uri="{909E8E84-426E-40DD-AFC4-6F175D3DCCD1}">
              <a14:hiddenFill xmlns:a14="http://schemas.microsoft.com/office/drawing/2010/main">
                <a:solidFill>
                  <a:srgbClr val="FFFFFF"/>
                </a:solidFill>
              </a14:hiddenFill>
            </a:ext>
          </a:extLst>
        </p:spPr>
      </p:pic>
      <p:sp>
        <p:nvSpPr>
          <p:cNvPr id="25" name="Rechteck 24">
            <a:extLst>
              <a:ext uri="{FF2B5EF4-FFF2-40B4-BE49-F238E27FC236}">
                <a16:creationId xmlns:a16="http://schemas.microsoft.com/office/drawing/2014/main" id="{59C1B9F9-9167-8D4B-B522-8AAFA0FC25DB}"/>
              </a:ext>
            </a:extLst>
          </p:cNvPr>
          <p:cNvSpPr/>
          <p:nvPr/>
        </p:nvSpPr>
        <p:spPr bwMode="auto">
          <a:xfrm>
            <a:off x="6356351" y="2276475"/>
            <a:ext cx="5500687"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b="1" dirty="0">
                <a:solidFill>
                  <a:schemeClr val="bg1"/>
                </a:solidFill>
              </a:rPr>
              <a:t>Aiming for sustainable raw material procurement</a:t>
            </a:r>
          </a:p>
        </p:txBody>
      </p:sp>
      <p:sp>
        <p:nvSpPr>
          <p:cNvPr id="20" name="Rechteck 19">
            <a:extLst>
              <a:ext uri="{FF2B5EF4-FFF2-40B4-BE49-F238E27FC236}">
                <a16:creationId xmlns:a16="http://schemas.microsoft.com/office/drawing/2014/main" id="{8E88507C-5EE5-C74E-99E8-801E0C66C2BD}"/>
              </a:ext>
            </a:extLst>
          </p:cNvPr>
          <p:cNvSpPr/>
          <p:nvPr/>
        </p:nvSpPr>
        <p:spPr bwMode="auto">
          <a:xfrm>
            <a:off x="6356351" y="2623930"/>
            <a:ext cx="5500687" cy="3721308"/>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marL="182563" indent="-182563" algn="l">
              <a:spcBef>
                <a:spcPts val="300"/>
              </a:spcBef>
              <a:spcAft>
                <a:spcPts val="0"/>
              </a:spcAft>
              <a:buFont typeface="Arial" panose="020B0604020202020204" pitchFamily="34" charset="0"/>
              <a:buChar char="•"/>
            </a:pPr>
            <a:r>
              <a:rPr lang="en-GB" sz="1200" b="1" dirty="0">
                <a:solidFill>
                  <a:srgbClr val="3B687F"/>
                </a:solidFill>
              </a:rPr>
              <a:t>Ongoing expansion of certified raw materials</a:t>
            </a:r>
          </a:p>
          <a:p>
            <a:pPr marL="403225" lvl="1" indent="-217488" algn="l">
              <a:spcBef>
                <a:spcPts val="300"/>
              </a:spcBef>
              <a:spcAft>
                <a:spcPts val="0"/>
              </a:spcAft>
              <a:buFont typeface="Arial" panose="020B0604020202020204" pitchFamily="34" charset="0"/>
              <a:buChar char="•"/>
            </a:pPr>
            <a:r>
              <a:rPr lang="en-GB" sz="1200" dirty="0">
                <a:solidFill>
                  <a:srgbClr val="3B687F"/>
                </a:solidFill>
              </a:rPr>
              <a:t>Compliance with key environmental and social standards.</a:t>
            </a:r>
          </a:p>
          <a:p>
            <a:pPr marL="403225" lvl="1" indent="-217488" algn="l">
              <a:spcBef>
                <a:spcPts val="300"/>
              </a:spcBef>
              <a:spcAft>
                <a:spcPts val="0"/>
              </a:spcAft>
              <a:buFont typeface="Arial" panose="020B0604020202020204" pitchFamily="34" charset="0"/>
              <a:buChar char="•"/>
            </a:pPr>
            <a:r>
              <a:rPr lang="en-GB" sz="1200" dirty="0">
                <a:solidFill>
                  <a:srgbClr val="3B687F"/>
                </a:solidFill>
              </a:rPr>
              <a:t>Rainforest Alliance as a strong independent partner for supplier qualifications and certifications. </a:t>
            </a:r>
          </a:p>
          <a:p>
            <a:pPr marL="403225" lvl="1" indent="-217488" algn="l">
              <a:spcBef>
                <a:spcPts val="300"/>
              </a:spcBef>
              <a:spcAft>
                <a:spcPts val="0"/>
              </a:spcAft>
              <a:buFont typeface="Arial" panose="020B0604020202020204" pitchFamily="34" charset="0"/>
              <a:buChar char="•"/>
            </a:pPr>
            <a:r>
              <a:rPr lang="en-GB" sz="1200" dirty="0">
                <a:solidFill>
                  <a:srgbClr val="3B687F"/>
                </a:solidFill>
              </a:rPr>
              <a:t>By 2024, Teekanne has set itself the goal of obtaining all of its herb and fruit raw materials from 100% Rainforest Alliance certified suppliers.</a:t>
            </a:r>
          </a:p>
          <a:p>
            <a:pPr marL="182563" indent="-182563" algn="l">
              <a:spcBef>
                <a:spcPts val="300"/>
              </a:spcBef>
              <a:spcAft>
                <a:spcPts val="0"/>
              </a:spcAft>
              <a:buFont typeface="Arial" panose="020B0604020202020204" pitchFamily="34" charset="0"/>
              <a:buChar char="•"/>
            </a:pPr>
            <a:r>
              <a:rPr lang="en-GB" sz="1200" b="1" dirty="0">
                <a:solidFill>
                  <a:srgbClr val="3B687F"/>
                </a:solidFill>
              </a:rPr>
              <a:t>TEEKANNE Code of Conduct</a:t>
            </a:r>
          </a:p>
          <a:p>
            <a:pPr marL="403225" lvl="1" indent="-217488" algn="l">
              <a:spcBef>
                <a:spcPts val="300"/>
              </a:spcBef>
              <a:spcAft>
                <a:spcPts val="0"/>
              </a:spcAft>
              <a:buFont typeface="Arial" panose="020B0604020202020204" pitchFamily="34" charset="0"/>
              <a:buChar char="•"/>
            </a:pPr>
            <a:r>
              <a:rPr lang="en-GB" sz="1200" dirty="0">
                <a:solidFill>
                  <a:srgbClr val="3B687F"/>
                </a:solidFill>
              </a:rPr>
              <a:t>The Code of Conduct is signed by all raw material suppliers before the business relationship begins.</a:t>
            </a:r>
          </a:p>
          <a:p>
            <a:pPr marL="403225" lvl="1" indent="-217488" algn="l">
              <a:spcBef>
                <a:spcPts val="300"/>
              </a:spcBef>
              <a:spcAft>
                <a:spcPts val="0"/>
              </a:spcAft>
              <a:buFont typeface="Arial" panose="020B0604020202020204" pitchFamily="34" charset="0"/>
              <a:buChar char="•"/>
            </a:pPr>
            <a:r>
              <a:rPr lang="en-GB" sz="1200" dirty="0">
                <a:solidFill>
                  <a:srgbClr val="3B687F"/>
                </a:solidFill>
              </a:rPr>
              <a:t>Topics covered in the CoC include the prohibition of all forms of child and forced labour, compliance with key measures for occupational health and safety, along with compliance with environmental standards.</a:t>
            </a:r>
          </a:p>
          <a:p>
            <a:pPr marL="182563" indent="-182563" algn="l">
              <a:spcBef>
                <a:spcPts val="300"/>
              </a:spcBef>
              <a:spcAft>
                <a:spcPts val="0"/>
              </a:spcAft>
              <a:buFont typeface="Arial" panose="020B0604020202020204" pitchFamily="34" charset="0"/>
              <a:buChar char="•"/>
            </a:pPr>
            <a:r>
              <a:rPr lang="en-GB" sz="1200" b="1" dirty="0">
                <a:solidFill>
                  <a:srgbClr val="3B687F"/>
                </a:solidFill>
              </a:rPr>
              <a:t>Sedex sustainability platform</a:t>
            </a:r>
          </a:p>
          <a:p>
            <a:pPr marL="403225" lvl="1" indent="-217488" algn="l">
              <a:spcBef>
                <a:spcPts val="300"/>
              </a:spcBef>
              <a:spcAft>
                <a:spcPts val="0"/>
              </a:spcAft>
              <a:buFont typeface="Arial" panose="020B0604020202020204" pitchFamily="34" charset="0"/>
              <a:buChar char="•"/>
            </a:pPr>
            <a:r>
              <a:rPr lang="en-GB" sz="1200" dirty="0">
                <a:solidFill>
                  <a:srgbClr val="3B687F"/>
                </a:solidFill>
              </a:rPr>
              <a:t>Sharing important information on social and environmental risks across the supply chain.</a:t>
            </a:r>
          </a:p>
          <a:p>
            <a:pPr marL="182563" indent="-182563" algn="l">
              <a:spcBef>
                <a:spcPts val="300"/>
              </a:spcBef>
              <a:spcAft>
                <a:spcPts val="0"/>
              </a:spcAft>
              <a:buFont typeface="Arial" panose="020B0604020202020204" pitchFamily="34" charset="0"/>
              <a:buChar char="•"/>
            </a:pPr>
            <a:endParaRPr lang="de-DE" sz="1050" dirty="0">
              <a:solidFill>
                <a:srgbClr val="3B687F"/>
              </a:solidFill>
            </a:endParaRPr>
          </a:p>
        </p:txBody>
      </p:sp>
      <p:sp>
        <p:nvSpPr>
          <p:cNvPr id="19" name="Datumsplatzhalter 5">
            <a:extLst>
              <a:ext uri="{FF2B5EF4-FFF2-40B4-BE49-F238E27FC236}">
                <a16:creationId xmlns:a16="http://schemas.microsoft.com/office/drawing/2014/main" id="{D1B94FD6-022E-AB49-9335-EB728D7866CD}"/>
              </a:ext>
            </a:extLst>
          </p:cNvPr>
          <p:cNvSpPr>
            <a:spLocks noGrp="1"/>
          </p:cNvSpPr>
          <p:nvPr>
            <p:ph type="dt" sz="half" idx="12"/>
          </p:nvPr>
        </p:nvSpPr>
        <p:spPr>
          <a:xfrm>
            <a:off x="431801" y="223838"/>
            <a:ext cx="8450942"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1993533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Practical application options for buyers – Teekanne case study (2/2)</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44</a:t>
            </a:fld>
            <a:endParaRPr lang="de-DE"/>
          </a:p>
        </p:txBody>
      </p:sp>
      <p:sp>
        <p:nvSpPr>
          <p:cNvPr id="21" name="Fußzeilenplatzhalter 3">
            <a:extLst>
              <a:ext uri="{FF2B5EF4-FFF2-40B4-BE49-F238E27FC236}">
                <a16:creationId xmlns:a16="http://schemas.microsoft.com/office/drawing/2014/main" id="{162AB619-8D6A-A64B-898E-7B04D1306A24}"/>
              </a:ext>
            </a:extLst>
          </p:cNvPr>
          <p:cNvSpPr txBox="1">
            <a:spLocks/>
          </p:cNvSpPr>
          <p:nvPr/>
        </p:nvSpPr>
        <p:spPr bwMode="auto">
          <a:xfrm>
            <a:off x="431801" y="6477000"/>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en-GB" dirty="0"/>
              <a:t>Sources: Teekanne (2021)</a:t>
            </a:r>
          </a:p>
        </p:txBody>
      </p:sp>
      <p:sp>
        <p:nvSpPr>
          <p:cNvPr id="25" name="Rechteck 24">
            <a:extLst>
              <a:ext uri="{FF2B5EF4-FFF2-40B4-BE49-F238E27FC236}">
                <a16:creationId xmlns:a16="http://schemas.microsoft.com/office/drawing/2014/main" id="{59C1B9F9-9167-8D4B-B522-8AAFA0FC25DB}"/>
              </a:ext>
            </a:extLst>
          </p:cNvPr>
          <p:cNvSpPr/>
          <p:nvPr/>
        </p:nvSpPr>
        <p:spPr bwMode="auto">
          <a:xfrm>
            <a:off x="6356351" y="2698346"/>
            <a:ext cx="5500687"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b="1" dirty="0">
                <a:solidFill>
                  <a:schemeClr val="bg1"/>
                </a:solidFill>
              </a:rPr>
              <a:t>Main measures</a:t>
            </a:r>
          </a:p>
        </p:txBody>
      </p:sp>
      <p:sp>
        <p:nvSpPr>
          <p:cNvPr id="20" name="Rechteck 19">
            <a:extLst>
              <a:ext uri="{FF2B5EF4-FFF2-40B4-BE49-F238E27FC236}">
                <a16:creationId xmlns:a16="http://schemas.microsoft.com/office/drawing/2014/main" id="{8E88507C-5EE5-C74E-99E8-801E0C66C2BD}"/>
              </a:ext>
            </a:extLst>
          </p:cNvPr>
          <p:cNvSpPr/>
          <p:nvPr/>
        </p:nvSpPr>
        <p:spPr bwMode="auto">
          <a:xfrm>
            <a:off x="6356351" y="3051312"/>
            <a:ext cx="5500687" cy="3293925"/>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marL="182563" indent="-182563" algn="l">
              <a:spcBef>
                <a:spcPts val="300"/>
              </a:spcBef>
              <a:spcAft>
                <a:spcPts val="0"/>
              </a:spcAft>
              <a:buFont typeface="Arial" panose="020B0604020202020204" pitchFamily="34" charset="0"/>
              <a:buChar char="•"/>
            </a:pPr>
            <a:r>
              <a:rPr lang="en-GB" sz="1200" b="1" dirty="0">
                <a:solidFill>
                  <a:srgbClr val="3B687F"/>
                </a:solidFill>
              </a:rPr>
              <a:t>Not</a:t>
            </a:r>
            <a:r>
              <a:rPr lang="en-GB" sz="1200" dirty="0">
                <a:solidFill>
                  <a:srgbClr val="3B687F"/>
                </a:solidFill>
              </a:rPr>
              <a:t> using easily soluble </a:t>
            </a:r>
            <a:r>
              <a:rPr lang="en-GB" sz="1200" b="1" dirty="0">
                <a:solidFill>
                  <a:srgbClr val="3B687F"/>
                </a:solidFill>
              </a:rPr>
              <a:t>inorganic fertilisers</a:t>
            </a:r>
            <a:r>
              <a:rPr lang="en-GB" sz="1200" dirty="0">
                <a:solidFill>
                  <a:srgbClr val="3B687F"/>
                </a:solidFill>
              </a:rPr>
              <a:t>.</a:t>
            </a:r>
          </a:p>
          <a:p>
            <a:pPr marL="182563" indent="-182563" algn="l">
              <a:spcBef>
                <a:spcPts val="300"/>
              </a:spcBef>
              <a:spcAft>
                <a:spcPts val="0"/>
              </a:spcAft>
              <a:buFont typeface="Arial" panose="020B0604020202020204" pitchFamily="34" charset="0"/>
              <a:buChar char="•"/>
            </a:pPr>
            <a:r>
              <a:rPr lang="en-GB" sz="1200" b="1" dirty="0">
                <a:solidFill>
                  <a:srgbClr val="3B687F"/>
                </a:solidFill>
              </a:rPr>
              <a:t>Not</a:t>
            </a:r>
            <a:r>
              <a:rPr lang="en-GB" sz="1200" dirty="0">
                <a:solidFill>
                  <a:srgbClr val="3B687F"/>
                </a:solidFill>
              </a:rPr>
              <a:t> using </a:t>
            </a:r>
            <a:r>
              <a:rPr lang="en-GB" sz="1200" b="1" dirty="0">
                <a:solidFill>
                  <a:srgbClr val="3B687F"/>
                </a:solidFill>
              </a:rPr>
              <a:t>chemical-synthetic agents</a:t>
            </a:r>
            <a:r>
              <a:rPr lang="en-GB" sz="1200" dirty="0">
                <a:solidFill>
                  <a:srgbClr val="3B687F"/>
                </a:solidFill>
              </a:rPr>
              <a:t> to protect plants.</a:t>
            </a:r>
          </a:p>
          <a:p>
            <a:pPr marL="182563" indent="-182563" algn="l">
              <a:spcBef>
                <a:spcPts val="300"/>
              </a:spcBef>
              <a:spcAft>
                <a:spcPts val="0"/>
              </a:spcAft>
              <a:buFont typeface="Arial" panose="020B0604020202020204" pitchFamily="34" charset="0"/>
              <a:buChar char="•"/>
            </a:pPr>
            <a:r>
              <a:rPr lang="en-GB" sz="1200" dirty="0">
                <a:solidFill>
                  <a:srgbClr val="3B687F"/>
                </a:solidFill>
              </a:rPr>
              <a:t>Varied, expansive </a:t>
            </a:r>
            <a:r>
              <a:rPr lang="en-GB" sz="1200" b="1" dirty="0">
                <a:solidFill>
                  <a:srgbClr val="3B687F"/>
                </a:solidFill>
              </a:rPr>
              <a:t>crop rotations</a:t>
            </a:r>
            <a:r>
              <a:rPr lang="en-GB" sz="1200" dirty="0">
                <a:solidFill>
                  <a:srgbClr val="3B687F"/>
                </a:solidFill>
              </a:rPr>
              <a:t> with numerous catch crops.</a:t>
            </a:r>
          </a:p>
          <a:p>
            <a:pPr marL="182563" indent="-182563" algn="l">
              <a:spcBef>
                <a:spcPts val="300"/>
              </a:spcBef>
              <a:spcAft>
                <a:spcPts val="0"/>
              </a:spcAft>
              <a:buFont typeface="Arial" panose="020B0604020202020204" pitchFamily="34" charset="0"/>
              <a:buChar char="•"/>
            </a:pPr>
            <a:r>
              <a:rPr lang="en-GB" sz="1200" b="1" dirty="0">
                <a:solidFill>
                  <a:srgbClr val="3B687F"/>
                </a:solidFill>
              </a:rPr>
              <a:t>Not</a:t>
            </a:r>
            <a:r>
              <a:rPr lang="en-GB" sz="1200" dirty="0">
                <a:solidFill>
                  <a:srgbClr val="3B687F"/>
                </a:solidFill>
              </a:rPr>
              <a:t> using </a:t>
            </a:r>
            <a:r>
              <a:rPr lang="en-GB" sz="1200" b="1" dirty="0">
                <a:solidFill>
                  <a:srgbClr val="3B687F"/>
                </a:solidFill>
              </a:rPr>
              <a:t>chemical-synthetic growth regulators or hormones</a:t>
            </a:r>
            <a:r>
              <a:rPr lang="en-GB" sz="1200" dirty="0">
                <a:solidFill>
                  <a:srgbClr val="3B687F"/>
                </a:solidFill>
              </a:rPr>
              <a:t>.</a:t>
            </a:r>
          </a:p>
          <a:p>
            <a:pPr marL="182563" indent="-182563" algn="l">
              <a:spcBef>
                <a:spcPts val="300"/>
              </a:spcBef>
              <a:spcAft>
                <a:spcPts val="0"/>
              </a:spcAft>
              <a:buFont typeface="Arial" panose="020B0604020202020204" pitchFamily="34" charset="0"/>
              <a:buChar char="•"/>
            </a:pPr>
            <a:r>
              <a:rPr lang="en-GB" sz="1200" b="1" dirty="0">
                <a:solidFill>
                  <a:srgbClr val="3B687F"/>
                </a:solidFill>
              </a:rPr>
              <a:t>Maintaining soil fertility</a:t>
            </a:r>
            <a:r>
              <a:rPr lang="en-GB" sz="1200" dirty="0">
                <a:solidFill>
                  <a:srgbClr val="3B687F"/>
                </a:solidFill>
              </a:rPr>
              <a:t> through highly developed humus management.</a:t>
            </a:r>
          </a:p>
          <a:p>
            <a:pPr marL="182563" indent="-182563" algn="l">
              <a:spcBef>
                <a:spcPts val="300"/>
              </a:spcBef>
              <a:spcAft>
                <a:spcPts val="0"/>
              </a:spcAft>
              <a:buFont typeface="Arial" panose="020B0604020202020204" pitchFamily="34" charset="0"/>
              <a:buChar char="•"/>
            </a:pPr>
            <a:r>
              <a:rPr lang="en-GB" sz="1200" dirty="0">
                <a:solidFill>
                  <a:srgbClr val="3B687F"/>
                </a:solidFill>
              </a:rPr>
              <a:t>Applying </a:t>
            </a:r>
            <a:r>
              <a:rPr lang="en-GB" sz="1200" b="1" dirty="0">
                <a:solidFill>
                  <a:srgbClr val="3B687F"/>
                </a:solidFill>
              </a:rPr>
              <a:t>organically bound nitrogen</a:t>
            </a:r>
            <a:r>
              <a:rPr lang="en-GB" sz="1200" dirty="0">
                <a:solidFill>
                  <a:srgbClr val="3B687F"/>
                </a:solidFill>
              </a:rPr>
              <a:t>.</a:t>
            </a:r>
          </a:p>
          <a:p>
            <a:pPr marL="182563" indent="-182563" algn="l">
              <a:spcBef>
                <a:spcPts val="300"/>
              </a:spcBef>
              <a:spcAft>
                <a:spcPts val="0"/>
              </a:spcAft>
              <a:buFont typeface="Arial" panose="020B0604020202020204" pitchFamily="34" charset="0"/>
              <a:buChar char="•"/>
            </a:pPr>
            <a:r>
              <a:rPr lang="en-GB" sz="1200" b="1" dirty="0">
                <a:solidFill>
                  <a:srgbClr val="3B687F"/>
                </a:solidFill>
              </a:rPr>
              <a:t>Limited</a:t>
            </a:r>
            <a:r>
              <a:rPr lang="en-GB" sz="1200" dirty="0">
                <a:solidFill>
                  <a:srgbClr val="3B687F"/>
                </a:solidFill>
              </a:rPr>
              <a:t> </a:t>
            </a:r>
            <a:r>
              <a:rPr lang="en-GB" sz="1200" b="1" dirty="0">
                <a:solidFill>
                  <a:srgbClr val="3B687F"/>
                </a:solidFill>
              </a:rPr>
              <a:t>livestock grazing density</a:t>
            </a:r>
            <a:r>
              <a:rPr lang="en-GB" sz="1200" dirty="0">
                <a:solidFill>
                  <a:srgbClr val="3B687F"/>
                </a:solidFill>
              </a:rPr>
              <a:t> strictly based on the available space.</a:t>
            </a:r>
          </a:p>
          <a:p>
            <a:pPr marL="182563" indent="-182563" algn="l">
              <a:spcBef>
                <a:spcPts val="300"/>
              </a:spcBef>
              <a:spcAft>
                <a:spcPts val="0"/>
              </a:spcAft>
              <a:buFont typeface="Arial" panose="020B0604020202020204" pitchFamily="34" charset="0"/>
              <a:buChar char="•"/>
            </a:pPr>
            <a:r>
              <a:rPr lang="en-GB" sz="1200" b="1" dirty="0">
                <a:solidFill>
                  <a:srgbClr val="3B687F"/>
                </a:solidFill>
              </a:rPr>
              <a:t>Strong limitations</a:t>
            </a:r>
            <a:r>
              <a:rPr lang="en-GB" sz="1200" dirty="0">
                <a:solidFill>
                  <a:srgbClr val="3B687F"/>
                </a:solidFill>
              </a:rPr>
              <a:t> for the use of </a:t>
            </a:r>
            <a:r>
              <a:rPr lang="en-GB" sz="1200" b="1" dirty="0">
                <a:solidFill>
                  <a:srgbClr val="3B687F"/>
                </a:solidFill>
              </a:rPr>
              <a:t>additives</a:t>
            </a:r>
            <a:r>
              <a:rPr lang="en-GB" sz="1200" dirty="0">
                <a:solidFill>
                  <a:srgbClr val="3B687F"/>
                </a:solidFill>
              </a:rPr>
              <a:t> in the final products; the permitted additives are listed.</a:t>
            </a:r>
          </a:p>
          <a:p>
            <a:pPr marL="182563" indent="-182563" algn="l">
              <a:spcBef>
                <a:spcPts val="300"/>
              </a:spcBef>
              <a:spcAft>
                <a:spcPts val="0"/>
              </a:spcAft>
              <a:buFont typeface="Arial" panose="020B0604020202020204" pitchFamily="34" charset="0"/>
              <a:buChar char="•"/>
            </a:pPr>
            <a:r>
              <a:rPr lang="en-GB" sz="1200" b="1" dirty="0">
                <a:solidFill>
                  <a:srgbClr val="3B687F"/>
                </a:solidFill>
              </a:rPr>
              <a:t>No irradiation</a:t>
            </a:r>
            <a:r>
              <a:rPr lang="en-GB" sz="1200" dirty="0">
                <a:solidFill>
                  <a:srgbClr val="3B687F"/>
                </a:solidFill>
              </a:rPr>
              <a:t> of foodstuffs in organic food production.</a:t>
            </a:r>
          </a:p>
        </p:txBody>
      </p:sp>
      <p:sp>
        <p:nvSpPr>
          <p:cNvPr id="35" name="Rechteck 34">
            <a:extLst>
              <a:ext uri="{FF2B5EF4-FFF2-40B4-BE49-F238E27FC236}">
                <a16:creationId xmlns:a16="http://schemas.microsoft.com/office/drawing/2014/main" id="{B0240BEE-EE9C-E941-AA2E-1C260C13FF50}"/>
              </a:ext>
            </a:extLst>
          </p:cNvPr>
          <p:cNvSpPr/>
          <p:nvPr/>
        </p:nvSpPr>
        <p:spPr bwMode="auto">
          <a:xfrm>
            <a:off x="431801" y="2698346"/>
            <a:ext cx="5500687"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b="1" dirty="0">
                <a:solidFill>
                  <a:schemeClr val="bg1"/>
                </a:solidFill>
              </a:rPr>
              <a:t>Procuring organic raw materials</a:t>
            </a:r>
          </a:p>
        </p:txBody>
      </p:sp>
      <p:sp>
        <p:nvSpPr>
          <p:cNvPr id="26" name="Rechteck 25">
            <a:extLst>
              <a:ext uri="{FF2B5EF4-FFF2-40B4-BE49-F238E27FC236}">
                <a16:creationId xmlns:a16="http://schemas.microsoft.com/office/drawing/2014/main" id="{BA0BF4A4-94AC-1D4F-AA67-B1BA64E5E99A}"/>
              </a:ext>
            </a:extLst>
          </p:cNvPr>
          <p:cNvSpPr/>
          <p:nvPr/>
        </p:nvSpPr>
        <p:spPr bwMode="auto">
          <a:xfrm>
            <a:off x="427038" y="3051312"/>
            <a:ext cx="5500687" cy="3293925"/>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marL="182563" indent="-182563" algn="l">
              <a:spcBef>
                <a:spcPts val="300"/>
              </a:spcBef>
              <a:spcAft>
                <a:spcPts val="0"/>
              </a:spcAft>
              <a:buFont typeface="Arial" panose="020B0604020202020204" pitchFamily="34" charset="0"/>
              <a:buChar char="•"/>
            </a:pPr>
            <a:r>
              <a:rPr lang="en-GB" sz="1200" dirty="0">
                <a:solidFill>
                  <a:srgbClr val="3B687F"/>
                </a:solidFill>
              </a:rPr>
              <a:t>Increasing the procurement of </a:t>
            </a:r>
            <a:r>
              <a:rPr lang="en-GB" sz="1200" b="1" dirty="0">
                <a:solidFill>
                  <a:srgbClr val="3B687F"/>
                </a:solidFill>
              </a:rPr>
              <a:t>certified organic raw materials</a:t>
            </a:r>
            <a:r>
              <a:rPr lang="en-GB" sz="1200" dirty="0">
                <a:solidFill>
                  <a:srgbClr val="3B687F"/>
                </a:solidFill>
              </a:rPr>
              <a:t> on an ongoing basis.</a:t>
            </a:r>
          </a:p>
          <a:p>
            <a:pPr marL="182563" indent="-182563" algn="l">
              <a:spcBef>
                <a:spcPts val="300"/>
              </a:spcBef>
              <a:spcAft>
                <a:spcPts val="0"/>
              </a:spcAft>
              <a:buFont typeface="Arial" panose="020B0604020202020204" pitchFamily="34" charset="0"/>
              <a:buChar char="•"/>
            </a:pPr>
            <a:r>
              <a:rPr lang="en-GB" sz="1200" b="1" dirty="0">
                <a:solidFill>
                  <a:srgbClr val="3B687F"/>
                </a:solidFill>
              </a:rPr>
              <a:t>EU organic logo for labelling</a:t>
            </a:r>
            <a:r>
              <a:rPr lang="en-GB" sz="1200" dirty="0">
                <a:solidFill>
                  <a:srgbClr val="3B687F"/>
                </a:solidFill>
              </a:rPr>
              <a:t> foods from certified organic farms.</a:t>
            </a:r>
          </a:p>
          <a:p>
            <a:pPr marL="182563" indent="-182563" algn="l">
              <a:spcBef>
                <a:spcPts val="300"/>
              </a:spcBef>
              <a:spcAft>
                <a:spcPts val="0"/>
              </a:spcAft>
              <a:buFont typeface="Arial" panose="020B0604020202020204" pitchFamily="34" charset="0"/>
              <a:buChar char="•"/>
            </a:pPr>
            <a:r>
              <a:rPr lang="en-GB" sz="1200" dirty="0">
                <a:solidFill>
                  <a:srgbClr val="3B687F"/>
                </a:solidFill>
              </a:rPr>
              <a:t>Conserving natural resources and having a positive impact on the environment.</a:t>
            </a:r>
          </a:p>
          <a:p>
            <a:pPr marL="182563" indent="-182563" algn="l">
              <a:spcBef>
                <a:spcPts val="300"/>
              </a:spcBef>
              <a:spcAft>
                <a:spcPts val="0"/>
              </a:spcAft>
              <a:buFont typeface="Arial" panose="020B0604020202020204" pitchFamily="34" charset="0"/>
              <a:buChar char="•"/>
            </a:pPr>
            <a:r>
              <a:rPr lang="en-GB" sz="1200" dirty="0">
                <a:solidFill>
                  <a:srgbClr val="3B687F"/>
                </a:solidFill>
              </a:rPr>
              <a:t>Promoting </a:t>
            </a:r>
            <a:r>
              <a:rPr lang="en-GB" sz="1200" b="1" dirty="0">
                <a:solidFill>
                  <a:srgbClr val="3B687F"/>
                </a:solidFill>
              </a:rPr>
              <a:t>organic farming</a:t>
            </a:r>
            <a:r>
              <a:rPr lang="en-GB" sz="1200" dirty="0">
                <a:solidFill>
                  <a:srgbClr val="3B687F"/>
                </a:solidFill>
              </a:rPr>
              <a:t>:</a:t>
            </a:r>
          </a:p>
          <a:p>
            <a:pPr marL="363538" lvl="1" indent="-177800" algn="l">
              <a:spcBef>
                <a:spcPts val="300"/>
              </a:spcBef>
              <a:spcAft>
                <a:spcPts val="0"/>
              </a:spcAft>
              <a:buFont typeface="Arial" panose="020B0604020202020204" pitchFamily="34" charset="0"/>
              <a:buChar char="•"/>
            </a:pPr>
            <a:r>
              <a:rPr lang="en-GB" sz="1200" dirty="0">
                <a:solidFill>
                  <a:srgbClr val="3B687F"/>
                </a:solidFill>
              </a:rPr>
              <a:t>Establishing an in-house nutrient cycle which is as closed as possible (feed and nutrient basis should be produced in house).</a:t>
            </a:r>
          </a:p>
          <a:p>
            <a:pPr marL="363538" lvl="1" indent="-177800" algn="l">
              <a:spcBef>
                <a:spcPts val="300"/>
              </a:spcBef>
              <a:spcAft>
                <a:spcPts val="0"/>
              </a:spcAft>
              <a:buFont typeface="Arial" panose="020B0604020202020204" pitchFamily="34" charset="0"/>
              <a:buChar char="•"/>
            </a:pPr>
            <a:r>
              <a:rPr lang="en-GB" sz="1200" dirty="0">
                <a:solidFill>
                  <a:srgbClr val="3B687F"/>
                </a:solidFill>
              </a:rPr>
              <a:t>Maintaining soil fertility.</a:t>
            </a:r>
          </a:p>
          <a:p>
            <a:pPr marL="363538" lvl="1" indent="-177800" algn="l">
              <a:spcBef>
                <a:spcPts val="300"/>
              </a:spcBef>
              <a:spcAft>
                <a:spcPts val="0"/>
              </a:spcAft>
              <a:buFont typeface="Arial" panose="020B0604020202020204" pitchFamily="34" charset="0"/>
              <a:buChar char="•"/>
            </a:pPr>
            <a:r>
              <a:rPr lang="en-GB" sz="1200" dirty="0">
                <a:solidFill>
                  <a:srgbClr val="3B687F"/>
                </a:solidFill>
              </a:rPr>
              <a:t>Preventing environmental pollution from chemicals by banning pesticides and herbicides.</a:t>
            </a:r>
          </a:p>
        </p:txBody>
      </p:sp>
      <p:pic>
        <p:nvPicPr>
          <p:cNvPr id="4098" name="Picture 2" descr="Bio Siegel Teekanne">
            <a:extLst>
              <a:ext uri="{FF2B5EF4-FFF2-40B4-BE49-F238E27FC236}">
                <a16:creationId xmlns:a16="http://schemas.microsoft.com/office/drawing/2014/main" id="{5D337C92-A13F-7849-A2DE-547D215D8F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2928" y="5255635"/>
            <a:ext cx="1418432" cy="945621"/>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descr="Prüfliste mit einfarbiger Füllung">
            <a:extLst>
              <a:ext uri="{FF2B5EF4-FFF2-40B4-BE49-F238E27FC236}">
                <a16:creationId xmlns:a16="http://schemas.microsoft.com/office/drawing/2014/main" id="{9C277CFF-54EB-EF40-8E2F-C7880C0973D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432554" y="2694852"/>
            <a:ext cx="325436" cy="325436"/>
          </a:xfrm>
          <a:prstGeom prst="rect">
            <a:avLst/>
          </a:prstGeom>
        </p:spPr>
      </p:pic>
      <p:pic>
        <p:nvPicPr>
          <p:cNvPr id="13" name="Grafik 12" descr="Agriculture mit einfarbiger Füllung">
            <a:extLst>
              <a:ext uri="{FF2B5EF4-FFF2-40B4-BE49-F238E27FC236}">
                <a16:creationId xmlns:a16="http://schemas.microsoft.com/office/drawing/2014/main" id="{1AB35054-1EDE-264E-A518-1ECCBF27856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15938" y="2710250"/>
            <a:ext cx="294640" cy="294640"/>
          </a:xfrm>
          <a:prstGeom prst="rect">
            <a:avLst/>
          </a:prstGeom>
        </p:spPr>
      </p:pic>
      <p:sp>
        <p:nvSpPr>
          <p:cNvPr id="17" name="Textfeld 16">
            <a:extLst>
              <a:ext uri="{FF2B5EF4-FFF2-40B4-BE49-F238E27FC236}">
                <a16:creationId xmlns:a16="http://schemas.microsoft.com/office/drawing/2014/main" id="{6032CA4D-9CF9-BD44-9D1D-2575068C224B}"/>
              </a:ext>
            </a:extLst>
          </p:cNvPr>
          <p:cNvSpPr txBox="1"/>
          <p:nvPr/>
        </p:nvSpPr>
        <p:spPr>
          <a:xfrm>
            <a:off x="431801" y="1628774"/>
            <a:ext cx="10722019" cy="492443"/>
          </a:xfrm>
          <a:prstGeom prst="rect">
            <a:avLst/>
          </a:prstGeom>
          <a:noFill/>
        </p:spPr>
        <p:txBody>
          <a:bodyPr wrap="square" rtlCol="0">
            <a:spAutoFit/>
          </a:bodyPr>
          <a:lstStyle/>
          <a:p>
            <a:pPr algn="l"/>
            <a:r>
              <a:rPr lang="en-GB" sz="1300" dirty="0">
                <a:solidFill>
                  <a:srgbClr val="3B687F"/>
                </a:solidFill>
              </a:rPr>
              <a:t>Teekanne is a tea company that operates around the globe. It's the world's leading company for the production of tea in tea bags. Teekanne currently has over 150 suppliers in around 50 countries, and almost exclusively works directly with plantations and farms.</a:t>
            </a:r>
          </a:p>
        </p:txBody>
      </p:sp>
      <p:pic>
        <p:nvPicPr>
          <p:cNvPr id="18" name="Picture 2" descr="Markenlexikon | Teekanne">
            <a:extLst>
              <a:ext uri="{FF2B5EF4-FFF2-40B4-BE49-F238E27FC236}">
                <a16:creationId xmlns:a16="http://schemas.microsoft.com/office/drawing/2014/main" id="{3E21D1DA-3B48-3A43-A72C-FC1C63AE2AA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43945" y="1558290"/>
            <a:ext cx="613093" cy="613093"/>
          </a:xfrm>
          <a:prstGeom prst="rect">
            <a:avLst/>
          </a:prstGeom>
          <a:noFill/>
          <a:extLst>
            <a:ext uri="{909E8E84-426E-40DD-AFC4-6F175D3DCCD1}">
              <a14:hiddenFill xmlns:a14="http://schemas.microsoft.com/office/drawing/2010/main">
                <a:solidFill>
                  <a:srgbClr val="FFFFFF"/>
                </a:solidFill>
              </a14:hiddenFill>
            </a:ext>
          </a:extLst>
        </p:spPr>
      </p:pic>
      <p:sp>
        <p:nvSpPr>
          <p:cNvPr id="19" name="Rechteck 18">
            <a:extLst>
              <a:ext uri="{FF2B5EF4-FFF2-40B4-BE49-F238E27FC236}">
                <a16:creationId xmlns:a16="http://schemas.microsoft.com/office/drawing/2014/main" id="{D689EAC9-C39B-5A45-AB6C-145E63C62B37}"/>
              </a:ext>
            </a:extLst>
          </p:cNvPr>
          <p:cNvSpPr/>
          <p:nvPr/>
        </p:nvSpPr>
        <p:spPr bwMode="auto">
          <a:xfrm>
            <a:off x="442913" y="2276475"/>
            <a:ext cx="11425767"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b="1" dirty="0">
                <a:solidFill>
                  <a:schemeClr val="bg1"/>
                </a:solidFill>
              </a:rPr>
              <a:t>Key aspects for sustainable procurement</a:t>
            </a:r>
          </a:p>
        </p:txBody>
      </p:sp>
      <p:sp>
        <p:nvSpPr>
          <p:cNvPr id="22" name="Datumsplatzhalter 5">
            <a:extLst>
              <a:ext uri="{FF2B5EF4-FFF2-40B4-BE49-F238E27FC236}">
                <a16:creationId xmlns:a16="http://schemas.microsoft.com/office/drawing/2014/main" id="{17AD469E-5711-0F41-B216-78D2E14CCFFA}"/>
              </a:ext>
            </a:extLst>
          </p:cNvPr>
          <p:cNvSpPr>
            <a:spLocks noGrp="1"/>
          </p:cNvSpPr>
          <p:nvPr>
            <p:ph type="dt" sz="half" idx="12"/>
          </p:nvPr>
        </p:nvSpPr>
        <p:spPr>
          <a:xfrm>
            <a:off x="431801" y="223838"/>
            <a:ext cx="8450942"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728571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Practical application options for buyers – focus: The circular economy </a:t>
            </a:r>
            <a:r>
              <a:rPr lang="en-GB" sz="1400" dirty="0"/>
              <a:t>(1/2)</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45</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en-GB" sz="1300" dirty="0">
                <a:solidFill>
                  <a:srgbClr val="3B687F"/>
                </a:solidFill>
              </a:rPr>
              <a:t>One of the primary objectives of the circular economy is to minimise waste and maximise value retention for resources and materials – an environmental principle with economic and social advantages. </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en-GB" sz="1000" b="1" i="0" u="none" strike="noStrike" cap="none" normalizeH="0" baseline="0" dirty="0">
                <a:ln>
                  <a:noFill/>
                </a:ln>
                <a:solidFill>
                  <a:srgbClr val="3B687F"/>
                </a:solidFill>
                <a:effectLst/>
              </a:rPr>
              <a:t>Additional information</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en-GB" sz="1000" dirty="0">
                <a:solidFill>
                  <a:srgbClr val="3B687F"/>
                </a:solidFill>
              </a:rPr>
              <a:t>According to the </a:t>
            </a:r>
            <a:r>
              <a:rPr lang="en-GB" sz="1000" dirty="0">
                <a:solidFill>
                  <a:srgbClr val="3B687F"/>
                </a:solidFill>
                <a:hlinkClick r:id="rId3">
                  <a:extLst>
                    <a:ext uri="{A12FA001-AC4F-418D-AE19-62706E023703}">
                      <ahyp:hlinkClr xmlns="" xmlns:ahyp="http://schemas.microsoft.com/office/drawing/2018/hyperlinkcolor" val="tx"/>
                    </a:ext>
                  </a:extLst>
                </a:hlinkClick>
              </a:rPr>
              <a:t>Circularity Gap Report</a:t>
            </a:r>
            <a:r>
              <a:rPr lang="en-GB" sz="1000" dirty="0">
                <a:solidFill>
                  <a:srgbClr val="3B687F"/>
                </a:solidFill>
              </a:rPr>
              <a:t>, only </a:t>
            </a:r>
            <a:r>
              <a:rPr lang="en-GB" sz="1000" b="1" dirty="0">
                <a:solidFill>
                  <a:srgbClr val="3B687F"/>
                </a:solidFill>
              </a:rPr>
              <a:t>8.6%</a:t>
            </a:r>
            <a:r>
              <a:rPr lang="en-GB" sz="1000" dirty="0">
                <a:solidFill>
                  <a:srgbClr val="3B687F"/>
                </a:solidFill>
              </a:rPr>
              <a:t> (2021) of the global economy is circular.</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en-GB" sz="1000" dirty="0">
                <a:solidFill>
                  <a:srgbClr val="3B687F"/>
                </a:solidFill>
              </a:rPr>
              <a:t>National climate targets contribute a mere 15% to achieving the 2-degree goal, whereas the circular economy can contribute up to 85%.</a:t>
            </a:r>
          </a:p>
          <a:p>
            <a:pPr marL="182563" algn="l">
              <a:spcBef>
                <a:spcPts val="1200"/>
              </a:spcBef>
              <a:spcAft>
                <a:spcPts val="600"/>
              </a:spcAft>
            </a:pPr>
            <a:r>
              <a:rPr lang="en-GB" sz="1000" b="1" dirty="0">
                <a:solidFill>
                  <a:srgbClr val="3B687F"/>
                </a:solidFill>
              </a:rPr>
              <a:t>Podcasts &amp; webinars</a:t>
            </a:r>
          </a:p>
          <a:p>
            <a:pPr marL="182563" lvl="0" indent="-182563" algn="l">
              <a:spcBef>
                <a:spcPts val="0"/>
              </a:spcBef>
              <a:spcAft>
                <a:spcPts val="300"/>
              </a:spcAft>
              <a:buFont typeface="Arial" panose="020B0604020202020204" pitchFamily="34" charset="0"/>
              <a:buChar char="•"/>
            </a:pPr>
            <a:r>
              <a:rPr lang="en-GB" sz="1000" dirty="0">
                <a:solidFill>
                  <a:srgbClr val="3B687F"/>
                </a:solidFill>
                <a:hlinkClick r:id="rId4">
                  <a:extLst>
                    <a:ext uri="{A12FA001-AC4F-418D-AE19-62706E023703}">
                      <ahyp:hlinkClr xmlns="" xmlns:ahyp="http://schemas.microsoft.com/office/drawing/2018/hyperlinkcolor" val="tx"/>
                    </a:ext>
                  </a:extLst>
                </a:hlinkClick>
              </a:rPr>
              <a:t>Amcor</a:t>
            </a:r>
            <a:r>
              <a:rPr lang="en-GB" sz="1000" dirty="0">
                <a:solidFill>
                  <a:srgbClr val="3B687F"/>
                </a:solidFill>
              </a:rPr>
              <a:t> collection of podcasts and webinars </a:t>
            </a:r>
          </a:p>
          <a:p>
            <a:pPr marL="182563" algn="l">
              <a:spcBef>
                <a:spcPts val="1200"/>
              </a:spcBef>
              <a:spcAft>
                <a:spcPts val="600"/>
              </a:spcAft>
            </a:pPr>
            <a:r>
              <a:rPr lang="en-GB" sz="1000" b="1" dirty="0">
                <a:solidFill>
                  <a:srgbClr val="3B687F"/>
                </a:solidFill>
              </a:rPr>
              <a:t>Book recommendation</a:t>
            </a:r>
          </a:p>
          <a:p>
            <a:pPr marL="182563" lvl="0" indent="-182563" algn="l">
              <a:spcAft>
                <a:spcPts val="300"/>
              </a:spcAft>
              <a:buFont typeface="Arial" panose="020B0604020202020204" pitchFamily="34" charset="0"/>
              <a:buChar char="•"/>
            </a:pPr>
            <a:r>
              <a:rPr lang="en-GB" sz="1000" dirty="0">
                <a:solidFill>
                  <a:srgbClr val="3B687F"/>
                </a:solidFill>
              </a:rPr>
              <a:t>Lacy/Long/Spindler (2020): The Circular Economy Handbook</a:t>
            </a:r>
          </a:p>
          <a:p>
            <a:pPr marL="182563" lvl="0" indent="-182563" algn="l">
              <a:buFont typeface="Arial" panose="020B0604020202020204" pitchFamily="34" charset="0"/>
              <a:buChar char="•"/>
            </a:pPr>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4150" algn="l"/>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648000" y="1658527"/>
            <a:ext cx="216000" cy="216000"/>
          </a:xfrm>
          <a:prstGeom prst="rect">
            <a:avLst/>
          </a:prstGeom>
        </p:spPr>
      </p:pic>
      <p:pic>
        <p:nvPicPr>
          <p:cNvPr id="17" name="Grafik 16" descr="Geschichten erzählen mit einfarbiger Füllung">
            <a:extLst>
              <a:ext uri="{FF2B5EF4-FFF2-40B4-BE49-F238E27FC236}">
                <a16:creationId xmlns:a16="http://schemas.microsoft.com/office/drawing/2014/main" id="{03ABE35D-6CA9-CA4C-AC19-482943BC0B9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9642301" y="3899501"/>
            <a:ext cx="216000" cy="216000"/>
          </a:xfrm>
          <a:prstGeom prst="rect">
            <a:avLst/>
          </a:prstGeom>
        </p:spPr>
      </p:pic>
      <p:pic>
        <p:nvPicPr>
          <p:cNvPr id="8" name="Grafik 7" descr="Podcast mit einfarbiger Füllung">
            <a:extLst>
              <a:ext uri="{FF2B5EF4-FFF2-40B4-BE49-F238E27FC236}">
                <a16:creationId xmlns:a16="http://schemas.microsoft.com/office/drawing/2014/main" id="{75BB0E87-4B8B-E34A-9DC2-1E2D4780DCA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9629904" y="3165588"/>
            <a:ext cx="253595" cy="253595"/>
          </a:xfrm>
          <a:prstGeom prst="rect">
            <a:avLst/>
          </a:prstGeom>
        </p:spPr>
      </p:pic>
      <p:sp>
        <p:nvSpPr>
          <p:cNvPr id="47" name="Dreieck 46">
            <a:extLst>
              <a:ext uri="{FF2B5EF4-FFF2-40B4-BE49-F238E27FC236}">
                <a16:creationId xmlns:a16="http://schemas.microsoft.com/office/drawing/2014/main" id="{8D699293-9476-2040-B297-10C23A4C20E7}"/>
              </a:ext>
            </a:extLst>
          </p:cNvPr>
          <p:cNvSpPr/>
          <p:nvPr/>
        </p:nvSpPr>
        <p:spPr bwMode="auto">
          <a:xfrm rot="5400000">
            <a:off x="3740884" y="4179840"/>
            <a:ext cx="1981528" cy="196471"/>
          </a:xfrm>
          <a:prstGeom prst="triangl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49" name="Fußzeilenplatzhalter 3">
            <a:extLst>
              <a:ext uri="{FF2B5EF4-FFF2-40B4-BE49-F238E27FC236}">
                <a16:creationId xmlns:a16="http://schemas.microsoft.com/office/drawing/2014/main" id="{68BB027B-E4D7-044E-8DB7-7D3830D44FCE}"/>
              </a:ext>
            </a:extLst>
          </p:cNvPr>
          <p:cNvSpPr txBox="1">
            <a:spLocks/>
          </p:cNvSpPr>
          <p:nvPr/>
        </p:nvSpPr>
        <p:spPr bwMode="auto">
          <a:xfrm>
            <a:off x="431801" y="6477000"/>
            <a:ext cx="5226049" cy="23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en-GB" dirty="0"/>
              <a:t>Sources: Ellen MacArthur Foundation (2021), Circle Economy (2021), Copper8 (2018) </a:t>
            </a:r>
          </a:p>
        </p:txBody>
      </p:sp>
      <p:sp>
        <p:nvSpPr>
          <p:cNvPr id="35" name="Datumsplatzhalter 5">
            <a:extLst>
              <a:ext uri="{FF2B5EF4-FFF2-40B4-BE49-F238E27FC236}">
                <a16:creationId xmlns:a16="http://schemas.microsoft.com/office/drawing/2014/main" id="{EB6BF16F-D244-604F-8FDF-06E3FEC19386}"/>
              </a:ext>
            </a:extLst>
          </p:cNvPr>
          <p:cNvSpPr>
            <a:spLocks noGrp="1"/>
          </p:cNvSpPr>
          <p:nvPr>
            <p:ph type="dt" sz="half" idx="12"/>
          </p:nvPr>
        </p:nvSpPr>
        <p:spPr>
          <a:xfrm>
            <a:off x="431801" y="223838"/>
            <a:ext cx="8450942" cy="476250"/>
          </a:xfrm>
        </p:spPr>
        <p:txBody>
          <a:bodyPr/>
          <a:lstStyle/>
          <a:p>
            <a:r>
              <a:rPr lang="de-DE" smtClean="0"/>
              <a:t>Training concept for sustainable procurement – background, goals &amp; content</a:t>
            </a:r>
            <a:endParaRPr lang="en-GB" dirty="0"/>
          </a:p>
        </p:txBody>
      </p:sp>
      <p:grpSp>
        <p:nvGrpSpPr>
          <p:cNvPr id="32" name="Gruppieren 31">
            <a:extLst>
              <a:ext uri="{FF2B5EF4-FFF2-40B4-BE49-F238E27FC236}">
                <a16:creationId xmlns:a16="http://schemas.microsoft.com/office/drawing/2014/main" id="{80854835-B1E0-834F-9406-30484A6DF8CF}"/>
              </a:ext>
            </a:extLst>
          </p:cNvPr>
          <p:cNvGrpSpPr/>
          <p:nvPr/>
        </p:nvGrpSpPr>
        <p:grpSpPr>
          <a:xfrm>
            <a:off x="471905" y="2016203"/>
            <a:ext cx="4082459" cy="4523745"/>
            <a:chOff x="467440" y="1159941"/>
            <a:chExt cx="4774598" cy="5290703"/>
          </a:xfrm>
        </p:grpSpPr>
        <p:sp>
          <p:nvSpPr>
            <p:cNvPr id="45" name="Gebogener Pfeil 44">
              <a:extLst>
                <a:ext uri="{FF2B5EF4-FFF2-40B4-BE49-F238E27FC236}">
                  <a16:creationId xmlns:a16="http://schemas.microsoft.com/office/drawing/2014/main" id="{77F7713E-F547-0544-84F2-8C3E2DA1174D}"/>
                </a:ext>
              </a:extLst>
            </p:cNvPr>
            <p:cNvSpPr/>
            <p:nvPr/>
          </p:nvSpPr>
          <p:spPr>
            <a:xfrm rot="2225471">
              <a:off x="711663" y="2317391"/>
              <a:ext cx="3522066" cy="3522066"/>
            </a:xfrm>
            <a:prstGeom prst="circularArrow">
              <a:avLst>
                <a:gd name="adj1" fmla="val 8240"/>
                <a:gd name="adj2" fmla="val 540808"/>
                <a:gd name="adj3" fmla="val 12833621"/>
                <a:gd name="adj4" fmla="val 9058779"/>
                <a:gd name="adj5" fmla="val 6265"/>
              </a:avLst>
            </a:prstGeom>
            <a:solidFill>
              <a:srgbClr val="3B687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1" name="Gebogener Pfeil 50">
              <a:extLst>
                <a:ext uri="{FF2B5EF4-FFF2-40B4-BE49-F238E27FC236}">
                  <a16:creationId xmlns:a16="http://schemas.microsoft.com/office/drawing/2014/main" id="{68BF58AE-4E45-1848-A94E-6A63BE085A93}"/>
                </a:ext>
              </a:extLst>
            </p:cNvPr>
            <p:cNvSpPr/>
            <p:nvPr/>
          </p:nvSpPr>
          <p:spPr>
            <a:xfrm rot="6523989">
              <a:off x="799667" y="2261868"/>
              <a:ext cx="3522066" cy="3522066"/>
            </a:xfrm>
            <a:prstGeom prst="circularArrow">
              <a:avLst>
                <a:gd name="adj1" fmla="val 8240"/>
                <a:gd name="adj2" fmla="val 540808"/>
                <a:gd name="adj3" fmla="val 12833621"/>
                <a:gd name="adj4" fmla="val 9058779"/>
                <a:gd name="adj5" fmla="val 6265"/>
              </a:avLst>
            </a:prstGeom>
            <a:solidFill>
              <a:srgbClr val="3B687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52" name="Gebogener Pfeil 51">
              <a:extLst>
                <a:ext uri="{FF2B5EF4-FFF2-40B4-BE49-F238E27FC236}">
                  <a16:creationId xmlns:a16="http://schemas.microsoft.com/office/drawing/2014/main" id="{A69288E2-35A7-784E-BBB0-96AD09AEE51A}"/>
                </a:ext>
              </a:extLst>
            </p:cNvPr>
            <p:cNvSpPr/>
            <p:nvPr/>
          </p:nvSpPr>
          <p:spPr>
            <a:xfrm rot="10800000">
              <a:off x="864895" y="2345534"/>
              <a:ext cx="3522066" cy="3522066"/>
            </a:xfrm>
            <a:prstGeom prst="circularArrow">
              <a:avLst>
                <a:gd name="adj1" fmla="val 8240"/>
                <a:gd name="adj2" fmla="val 540808"/>
                <a:gd name="adj3" fmla="val 12833621"/>
                <a:gd name="adj4" fmla="val 9058779"/>
                <a:gd name="adj5" fmla="val 6265"/>
              </a:avLst>
            </a:prstGeom>
            <a:solidFill>
              <a:srgbClr val="3B687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4" name="Gebogener Pfeil 53">
              <a:extLst>
                <a:ext uri="{FF2B5EF4-FFF2-40B4-BE49-F238E27FC236}">
                  <a16:creationId xmlns:a16="http://schemas.microsoft.com/office/drawing/2014/main" id="{18EA7CA1-3301-F84F-8086-930FA5165560}"/>
                </a:ext>
              </a:extLst>
            </p:cNvPr>
            <p:cNvSpPr/>
            <p:nvPr/>
          </p:nvSpPr>
          <p:spPr>
            <a:xfrm rot="19247253">
              <a:off x="692778" y="2294306"/>
              <a:ext cx="3522066" cy="3522066"/>
            </a:xfrm>
            <a:prstGeom prst="circularArrow">
              <a:avLst>
                <a:gd name="adj1" fmla="val 8240"/>
                <a:gd name="adj2" fmla="val 540808"/>
                <a:gd name="adj3" fmla="val 12833621"/>
                <a:gd name="adj4" fmla="val 9058779"/>
                <a:gd name="adj5" fmla="val 6265"/>
              </a:avLst>
            </a:prstGeom>
            <a:solidFill>
              <a:srgbClr val="3B687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1" name="Textfeld 30">
              <a:extLst>
                <a:ext uri="{FF2B5EF4-FFF2-40B4-BE49-F238E27FC236}">
                  <a16:creationId xmlns:a16="http://schemas.microsoft.com/office/drawing/2014/main" id="{6C242DE3-BF9F-8940-A73D-24DB96FEDA91}"/>
                </a:ext>
              </a:extLst>
            </p:cNvPr>
            <p:cNvSpPr txBox="1"/>
            <p:nvPr/>
          </p:nvSpPr>
          <p:spPr>
            <a:xfrm>
              <a:off x="3332996" y="2288401"/>
              <a:ext cx="1543554" cy="282182"/>
            </a:xfrm>
            <a:prstGeom prst="rect">
              <a:avLst/>
            </a:prstGeom>
            <a:noFill/>
          </p:spPr>
          <p:txBody>
            <a:bodyPr wrap="none" rtlCol="0">
              <a:spAutoFit/>
            </a:bodyPr>
            <a:lstStyle/>
            <a:p>
              <a:pPr algn="l"/>
              <a:r>
                <a:rPr lang="en-GB" sz="1000" dirty="0">
                  <a:solidFill>
                    <a:srgbClr val="3B687F"/>
                  </a:solidFill>
                </a:rPr>
                <a:t>Design &amp; production</a:t>
              </a:r>
            </a:p>
          </p:txBody>
        </p:sp>
        <p:sp>
          <p:nvSpPr>
            <p:cNvPr id="55" name="Textfeld 54">
              <a:extLst>
                <a:ext uri="{FF2B5EF4-FFF2-40B4-BE49-F238E27FC236}">
                  <a16:creationId xmlns:a16="http://schemas.microsoft.com/office/drawing/2014/main" id="{D03D7CCD-22E3-9B49-B86D-3D0AD0908908}"/>
                </a:ext>
              </a:extLst>
            </p:cNvPr>
            <p:cNvSpPr txBox="1"/>
            <p:nvPr/>
          </p:nvSpPr>
          <p:spPr>
            <a:xfrm>
              <a:off x="4272353" y="3386202"/>
              <a:ext cx="944651" cy="282182"/>
            </a:xfrm>
            <a:prstGeom prst="rect">
              <a:avLst/>
            </a:prstGeom>
            <a:noFill/>
          </p:spPr>
          <p:txBody>
            <a:bodyPr wrap="none" rtlCol="0">
              <a:spAutoFit/>
            </a:bodyPr>
            <a:lstStyle/>
            <a:p>
              <a:pPr algn="l"/>
              <a:r>
                <a:rPr lang="en-GB" sz="1000" dirty="0">
                  <a:solidFill>
                    <a:srgbClr val="3B687F"/>
                  </a:solidFill>
                </a:rPr>
                <a:t>Distribution</a:t>
              </a:r>
            </a:p>
          </p:txBody>
        </p:sp>
        <p:sp>
          <p:nvSpPr>
            <p:cNvPr id="56" name="Textfeld 55">
              <a:extLst>
                <a:ext uri="{FF2B5EF4-FFF2-40B4-BE49-F238E27FC236}">
                  <a16:creationId xmlns:a16="http://schemas.microsoft.com/office/drawing/2014/main" id="{8CF4279E-33DB-8E4F-92BC-431A01008D45}"/>
                </a:ext>
              </a:extLst>
            </p:cNvPr>
            <p:cNvSpPr txBox="1"/>
            <p:nvPr/>
          </p:nvSpPr>
          <p:spPr>
            <a:xfrm>
              <a:off x="3488590" y="5506994"/>
              <a:ext cx="926280" cy="458547"/>
            </a:xfrm>
            <a:prstGeom prst="rect">
              <a:avLst/>
            </a:prstGeom>
            <a:noFill/>
          </p:spPr>
          <p:txBody>
            <a:bodyPr wrap="none" rtlCol="0">
              <a:spAutoFit/>
            </a:bodyPr>
            <a:lstStyle/>
            <a:p>
              <a:pPr algn="l"/>
              <a:r>
                <a:rPr lang="en-GB" sz="1000" dirty="0">
                  <a:solidFill>
                    <a:srgbClr val="3B687F"/>
                  </a:solidFill>
                </a:rPr>
                <a:t>Consumption &amp; </a:t>
              </a:r>
            </a:p>
            <a:p>
              <a:pPr algn="l"/>
              <a:r>
                <a:rPr lang="en-GB" sz="1000" dirty="0">
                  <a:solidFill>
                    <a:srgbClr val="3B687F"/>
                  </a:solidFill>
                </a:rPr>
                <a:t>use</a:t>
              </a:r>
            </a:p>
          </p:txBody>
        </p:sp>
        <p:sp>
          <p:nvSpPr>
            <p:cNvPr id="57" name="Textfeld 56">
              <a:extLst>
                <a:ext uri="{FF2B5EF4-FFF2-40B4-BE49-F238E27FC236}">
                  <a16:creationId xmlns:a16="http://schemas.microsoft.com/office/drawing/2014/main" id="{198B0E42-5C13-BD4D-949F-B1B20706E860}"/>
                </a:ext>
              </a:extLst>
            </p:cNvPr>
            <p:cNvSpPr txBox="1"/>
            <p:nvPr/>
          </p:nvSpPr>
          <p:spPr>
            <a:xfrm>
              <a:off x="596351" y="5461297"/>
              <a:ext cx="1025485" cy="458547"/>
            </a:xfrm>
            <a:prstGeom prst="rect">
              <a:avLst/>
            </a:prstGeom>
            <a:noFill/>
          </p:spPr>
          <p:txBody>
            <a:bodyPr wrap="none" rtlCol="0">
              <a:spAutoFit/>
            </a:bodyPr>
            <a:lstStyle/>
            <a:p>
              <a:pPr algn="l"/>
              <a:r>
                <a:rPr lang="en-GB" sz="1000" dirty="0">
                  <a:solidFill>
                    <a:srgbClr val="3B687F"/>
                  </a:solidFill>
                </a:rPr>
                <a:t>Recycling &amp; </a:t>
              </a:r>
            </a:p>
            <a:p>
              <a:pPr algn="l"/>
              <a:r>
                <a:rPr lang="en-GB" sz="1000" dirty="0">
                  <a:solidFill>
                    <a:srgbClr val="3B687F"/>
                  </a:solidFill>
                </a:rPr>
                <a:t>collection</a:t>
              </a:r>
            </a:p>
          </p:txBody>
        </p:sp>
        <p:sp>
          <p:nvSpPr>
            <p:cNvPr id="58" name="Textfeld 57">
              <a:extLst>
                <a:ext uri="{FF2B5EF4-FFF2-40B4-BE49-F238E27FC236}">
                  <a16:creationId xmlns:a16="http://schemas.microsoft.com/office/drawing/2014/main" id="{BA69EFB5-6107-7449-8F29-CF6943E76259}"/>
                </a:ext>
              </a:extLst>
            </p:cNvPr>
            <p:cNvSpPr txBox="1"/>
            <p:nvPr/>
          </p:nvSpPr>
          <p:spPr>
            <a:xfrm>
              <a:off x="467440" y="2315165"/>
              <a:ext cx="1037462" cy="458547"/>
            </a:xfrm>
            <a:prstGeom prst="rect">
              <a:avLst/>
            </a:prstGeom>
            <a:noFill/>
          </p:spPr>
          <p:txBody>
            <a:bodyPr wrap="square" rtlCol="0">
              <a:spAutoFit/>
            </a:bodyPr>
            <a:lstStyle/>
            <a:p>
              <a:pPr algn="l"/>
              <a:r>
                <a:rPr lang="en-GB" sz="1000" dirty="0">
                  <a:solidFill>
                    <a:srgbClr val="3B687F"/>
                  </a:solidFill>
                </a:rPr>
                <a:t>Raw materials preparation</a:t>
              </a:r>
            </a:p>
          </p:txBody>
        </p:sp>
        <p:sp>
          <p:nvSpPr>
            <p:cNvPr id="59" name="Gebogener Pfeil 58">
              <a:extLst>
                <a:ext uri="{FF2B5EF4-FFF2-40B4-BE49-F238E27FC236}">
                  <a16:creationId xmlns:a16="http://schemas.microsoft.com/office/drawing/2014/main" id="{CF4B28E8-6B83-7A47-94C3-80DB84398159}"/>
                </a:ext>
              </a:extLst>
            </p:cNvPr>
            <p:cNvSpPr/>
            <p:nvPr/>
          </p:nvSpPr>
          <p:spPr>
            <a:xfrm rot="7729823">
              <a:off x="2863967" y="4819298"/>
              <a:ext cx="878604" cy="1031029"/>
            </a:xfrm>
            <a:prstGeom prst="circularArrow">
              <a:avLst>
                <a:gd name="adj1" fmla="val 15612"/>
                <a:gd name="adj2" fmla="val 878834"/>
                <a:gd name="adj3" fmla="val 10338749"/>
                <a:gd name="adj4" fmla="val 1492846"/>
                <a:gd name="adj5" fmla="val 12558"/>
              </a:avLst>
            </a:prstGeom>
            <a:solidFill>
              <a:srgbClr val="3B687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1" name="Gebogener Pfeil 60">
              <a:extLst>
                <a:ext uri="{FF2B5EF4-FFF2-40B4-BE49-F238E27FC236}">
                  <a16:creationId xmlns:a16="http://schemas.microsoft.com/office/drawing/2014/main" id="{C45A4461-24F8-8A43-807C-B788B1A31984}"/>
                </a:ext>
              </a:extLst>
            </p:cNvPr>
            <p:cNvSpPr/>
            <p:nvPr/>
          </p:nvSpPr>
          <p:spPr>
            <a:xfrm rot="5126264">
              <a:off x="2711525" y="4280472"/>
              <a:ext cx="1855698" cy="1996848"/>
            </a:xfrm>
            <a:prstGeom prst="circularArrow">
              <a:avLst>
                <a:gd name="adj1" fmla="val 8447"/>
                <a:gd name="adj2" fmla="val 520145"/>
                <a:gd name="adj3" fmla="val 11760871"/>
                <a:gd name="adj4" fmla="val 4298415"/>
                <a:gd name="adj5" fmla="val 5679"/>
              </a:avLst>
            </a:prstGeom>
            <a:solidFill>
              <a:srgbClr val="3B687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2" name="Gebogener Pfeil 61">
              <a:extLst>
                <a:ext uri="{FF2B5EF4-FFF2-40B4-BE49-F238E27FC236}">
                  <a16:creationId xmlns:a16="http://schemas.microsoft.com/office/drawing/2014/main" id="{2B69D751-3213-DC4F-A0C8-6A82C0B19308}"/>
                </a:ext>
              </a:extLst>
            </p:cNvPr>
            <p:cNvSpPr/>
            <p:nvPr/>
          </p:nvSpPr>
          <p:spPr>
            <a:xfrm rot="5126264">
              <a:off x="2117113" y="3833287"/>
              <a:ext cx="2897309" cy="2337405"/>
            </a:xfrm>
            <a:prstGeom prst="circularArrow">
              <a:avLst>
                <a:gd name="adj1" fmla="val 6697"/>
                <a:gd name="adj2" fmla="val 520145"/>
                <a:gd name="adj3" fmla="val 11690541"/>
                <a:gd name="adj4" fmla="val 3728945"/>
                <a:gd name="adj5" fmla="val 4932"/>
              </a:avLst>
            </a:prstGeom>
            <a:solidFill>
              <a:srgbClr val="3B687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63" name="Gebogener Pfeil 62">
              <a:extLst>
                <a:ext uri="{FF2B5EF4-FFF2-40B4-BE49-F238E27FC236}">
                  <a16:creationId xmlns:a16="http://schemas.microsoft.com/office/drawing/2014/main" id="{301F2A7D-F002-0246-B359-1343DE33E30A}"/>
                </a:ext>
              </a:extLst>
            </p:cNvPr>
            <p:cNvSpPr/>
            <p:nvPr/>
          </p:nvSpPr>
          <p:spPr>
            <a:xfrm rot="5126264">
              <a:off x="1805646" y="3128736"/>
              <a:ext cx="3180588" cy="2881694"/>
            </a:xfrm>
            <a:prstGeom prst="circularArrow">
              <a:avLst>
                <a:gd name="adj1" fmla="val 5970"/>
                <a:gd name="adj2" fmla="val 520145"/>
                <a:gd name="adj3" fmla="val 10984752"/>
                <a:gd name="adj4" fmla="val 2540710"/>
                <a:gd name="adj5" fmla="val 5282"/>
              </a:avLst>
            </a:prstGeom>
            <a:solidFill>
              <a:srgbClr val="3B687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64" name="Textfeld 63">
              <a:extLst>
                <a:ext uri="{FF2B5EF4-FFF2-40B4-BE49-F238E27FC236}">
                  <a16:creationId xmlns:a16="http://schemas.microsoft.com/office/drawing/2014/main" id="{E2AB8AD5-2482-5A41-8C5C-E55DD9F0B1EE}"/>
                </a:ext>
              </a:extLst>
            </p:cNvPr>
            <p:cNvSpPr txBox="1"/>
            <p:nvPr/>
          </p:nvSpPr>
          <p:spPr>
            <a:xfrm>
              <a:off x="3172510" y="4663254"/>
              <a:ext cx="610294" cy="282182"/>
            </a:xfrm>
            <a:prstGeom prst="rect">
              <a:avLst/>
            </a:prstGeom>
            <a:noFill/>
          </p:spPr>
          <p:txBody>
            <a:bodyPr wrap="none" rtlCol="0">
              <a:spAutoFit/>
            </a:bodyPr>
            <a:lstStyle/>
            <a:p>
              <a:pPr algn="l"/>
              <a:r>
                <a:rPr lang="en-GB" sz="1000" dirty="0">
                  <a:solidFill>
                    <a:srgbClr val="3B687F"/>
                  </a:solidFill>
                </a:rPr>
                <a:t>Parts</a:t>
              </a:r>
            </a:p>
          </p:txBody>
        </p:sp>
        <p:sp>
          <p:nvSpPr>
            <p:cNvPr id="65" name="Textfeld 64">
              <a:extLst>
                <a:ext uri="{FF2B5EF4-FFF2-40B4-BE49-F238E27FC236}">
                  <a16:creationId xmlns:a16="http://schemas.microsoft.com/office/drawing/2014/main" id="{7B3F0067-7101-B94C-BFCD-DDAF6AE49802}"/>
                </a:ext>
              </a:extLst>
            </p:cNvPr>
            <p:cNvSpPr txBox="1"/>
            <p:nvPr/>
          </p:nvSpPr>
          <p:spPr>
            <a:xfrm>
              <a:off x="2762021" y="3335332"/>
              <a:ext cx="999600" cy="287965"/>
            </a:xfrm>
            <a:prstGeom prst="rect">
              <a:avLst/>
            </a:prstGeom>
            <a:noFill/>
          </p:spPr>
          <p:txBody>
            <a:bodyPr wrap="square" rtlCol="0">
              <a:spAutoFit/>
            </a:bodyPr>
            <a:lstStyle/>
            <a:p>
              <a:pPr algn="l"/>
              <a:r>
                <a:rPr lang="en-GB" sz="1000" dirty="0">
                  <a:solidFill>
                    <a:srgbClr val="3B687F"/>
                  </a:solidFill>
                </a:rPr>
                <a:t>Repairs</a:t>
              </a:r>
            </a:p>
          </p:txBody>
        </p:sp>
        <p:sp>
          <p:nvSpPr>
            <p:cNvPr id="66" name="Textfeld 65">
              <a:extLst>
                <a:ext uri="{FF2B5EF4-FFF2-40B4-BE49-F238E27FC236}">
                  <a16:creationId xmlns:a16="http://schemas.microsoft.com/office/drawing/2014/main" id="{BF56C9D7-99E0-BE45-859B-5B946FB0DC4C}"/>
                </a:ext>
              </a:extLst>
            </p:cNvPr>
            <p:cNvSpPr txBox="1"/>
            <p:nvPr/>
          </p:nvSpPr>
          <p:spPr>
            <a:xfrm>
              <a:off x="3116290" y="3933346"/>
              <a:ext cx="936475" cy="458547"/>
            </a:xfrm>
            <a:prstGeom prst="rect">
              <a:avLst/>
            </a:prstGeom>
            <a:noFill/>
          </p:spPr>
          <p:txBody>
            <a:bodyPr wrap="square" rtlCol="0">
              <a:spAutoFit/>
            </a:bodyPr>
            <a:lstStyle/>
            <a:p>
              <a:pPr algn="l"/>
              <a:r>
                <a:rPr lang="en-GB" sz="1000" dirty="0">
                  <a:solidFill>
                    <a:srgbClr val="3B687F"/>
                  </a:solidFill>
                </a:rPr>
                <a:t>Reuse</a:t>
              </a:r>
            </a:p>
          </p:txBody>
        </p:sp>
        <p:sp>
          <p:nvSpPr>
            <p:cNvPr id="67" name="Textfeld 66">
              <a:extLst>
                <a:ext uri="{FF2B5EF4-FFF2-40B4-BE49-F238E27FC236}">
                  <a16:creationId xmlns:a16="http://schemas.microsoft.com/office/drawing/2014/main" id="{26B2C89D-444A-384C-A887-22B2951F2A34}"/>
                </a:ext>
              </a:extLst>
            </p:cNvPr>
            <p:cNvSpPr txBox="1"/>
            <p:nvPr/>
          </p:nvSpPr>
          <p:spPr>
            <a:xfrm>
              <a:off x="1740213" y="2722064"/>
              <a:ext cx="1342326" cy="287965"/>
            </a:xfrm>
            <a:prstGeom prst="rect">
              <a:avLst/>
            </a:prstGeom>
            <a:noFill/>
          </p:spPr>
          <p:txBody>
            <a:bodyPr wrap="square" rtlCol="0">
              <a:spAutoFit/>
            </a:bodyPr>
            <a:lstStyle/>
            <a:p>
              <a:pPr algn="l"/>
              <a:r>
                <a:rPr lang="en-GB" sz="1000" dirty="0">
                  <a:solidFill>
                    <a:srgbClr val="3B687F"/>
                  </a:solidFill>
                </a:rPr>
                <a:t>Reprocessing</a:t>
              </a:r>
            </a:p>
          </p:txBody>
        </p:sp>
        <p:sp>
          <p:nvSpPr>
            <p:cNvPr id="70" name="Gebogener Pfeil 69">
              <a:extLst>
                <a:ext uri="{FF2B5EF4-FFF2-40B4-BE49-F238E27FC236}">
                  <a16:creationId xmlns:a16="http://schemas.microsoft.com/office/drawing/2014/main" id="{F7AA0005-2206-4047-89E3-71DF053638DE}"/>
                </a:ext>
              </a:extLst>
            </p:cNvPr>
            <p:cNvSpPr/>
            <p:nvPr/>
          </p:nvSpPr>
          <p:spPr>
            <a:xfrm rot="722709">
              <a:off x="1477988" y="1159941"/>
              <a:ext cx="3764050" cy="4887567"/>
            </a:xfrm>
            <a:prstGeom prst="circularArrow">
              <a:avLst>
                <a:gd name="adj1" fmla="val 4773"/>
                <a:gd name="adj2" fmla="val 485633"/>
                <a:gd name="adj3" fmla="val 10938116"/>
                <a:gd name="adj4" fmla="val 6369887"/>
                <a:gd name="adj5" fmla="val 5360"/>
              </a:avLst>
            </a:prstGeom>
            <a:solidFill>
              <a:srgbClr val="3B687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71" name="Textfeld 70">
              <a:extLst>
                <a:ext uri="{FF2B5EF4-FFF2-40B4-BE49-F238E27FC236}">
                  <a16:creationId xmlns:a16="http://schemas.microsoft.com/office/drawing/2014/main" id="{AA3060B9-65D0-6342-AE91-50DA63337A4F}"/>
                </a:ext>
              </a:extLst>
            </p:cNvPr>
            <p:cNvSpPr txBox="1"/>
            <p:nvPr/>
          </p:nvSpPr>
          <p:spPr>
            <a:xfrm>
              <a:off x="1259730" y="3688978"/>
              <a:ext cx="819259" cy="359958"/>
            </a:xfrm>
            <a:prstGeom prst="rect">
              <a:avLst/>
            </a:prstGeom>
            <a:solidFill>
              <a:schemeClr val="bg1"/>
            </a:solidFill>
          </p:spPr>
          <p:txBody>
            <a:bodyPr wrap="square" lIns="0" tIns="0" rIns="0" bIns="0" rtlCol="0">
              <a:spAutoFit/>
            </a:bodyPr>
            <a:lstStyle/>
            <a:p>
              <a:pPr algn="l"/>
              <a:r>
                <a:rPr lang="en-GB" sz="1000" dirty="0">
                  <a:solidFill>
                    <a:srgbClr val="3B687F"/>
                  </a:solidFill>
                </a:rPr>
                <a:t>Recycling</a:t>
              </a:r>
            </a:p>
          </p:txBody>
        </p:sp>
        <p:sp>
          <p:nvSpPr>
            <p:cNvPr id="53" name="Gebogener Pfeil 52">
              <a:extLst>
                <a:ext uri="{FF2B5EF4-FFF2-40B4-BE49-F238E27FC236}">
                  <a16:creationId xmlns:a16="http://schemas.microsoft.com/office/drawing/2014/main" id="{9F3BC566-5F11-424F-B4A1-D6646DFB6639}"/>
                </a:ext>
              </a:extLst>
            </p:cNvPr>
            <p:cNvSpPr/>
            <p:nvPr/>
          </p:nvSpPr>
          <p:spPr>
            <a:xfrm rot="15060972">
              <a:off x="785497" y="2376790"/>
              <a:ext cx="3522066" cy="3522066"/>
            </a:xfrm>
            <a:prstGeom prst="circularArrow">
              <a:avLst>
                <a:gd name="adj1" fmla="val 8240"/>
                <a:gd name="adj2" fmla="val 540808"/>
                <a:gd name="adj3" fmla="val 12833621"/>
                <a:gd name="adj4" fmla="val 9058779"/>
                <a:gd name="adj5" fmla="val 6265"/>
              </a:avLst>
            </a:prstGeom>
            <a:solidFill>
              <a:srgbClr val="3B687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sp>
        <p:nvSpPr>
          <p:cNvPr id="68" name="Rechteck 67">
            <a:extLst>
              <a:ext uri="{FF2B5EF4-FFF2-40B4-BE49-F238E27FC236}">
                <a16:creationId xmlns:a16="http://schemas.microsoft.com/office/drawing/2014/main" id="{A98A560D-7D77-824A-9577-6933D123088A}"/>
              </a:ext>
            </a:extLst>
          </p:cNvPr>
          <p:cNvSpPr/>
          <p:nvPr/>
        </p:nvSpPr>
        <p:spPr bwMode="auto">
          <a:xfrm>
            <a:off x="5034457" y="2648606"/>
            <a:ext cx="4068000" cy="3672000"/>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108000" rIns="91440" bIns="45720" numCol="1" rtlCol="0" anchor="t" anchorCtr="0" compatLnSpc="1">
            <a:prstTxWarp prst="textNoShape">
              <a:avLst/>
            </a:prstTxWarp>
          </a:bodyPr>
          <a:lstStyle/>
          <a:p>
            <a:pPr marL="171450" indent="-171450" algn="l">
              <a:spcBef>
                <a:spcPts val="600"/>
              </a:spcBef>
              <a:spcAft>
                <a:spcPts val="0"/>
              </a:spcAft>
              <a:buFont typeface="Arial" panose="020B0604020202020204" pitchFamily="34" charset="0"/>
              <a:buChar char="•"/>
            </a:pPr>
            <a:r>
              <a:rPr lang="en-GB" sz="1200" dirty="0">
                <a:solidFill>
                  <a:srgbClr val="3B687F"/>
                </a:solidFill>
              </a:rPr>
              <a:t>Process whereby a product, service or project is purchased according to the principles of the circular economy.</a:t>
            </a:r>
          </a:p>
          <a:p>
            <a:pPr marL="171450" indent="-171450" algn="l">
              <a:spcBef>
                <a:spcPts val="600"/>
              </a:spcBef>
              <a:spcAft>
                <a:spcPts val="0"/>
              </a:spcAft>
              <a:buFont typeface="Arial" panose="020B0604020202020204" pitchFamily="34" charset="0"/>
              <a:buChar char="•"/>
            </a:pPr>
            <a:r>
              <a:rPr lang="en-GB" sz="1200" dirty="0">
                <a:solidFill>
                  <a:srgbClr val="3B687F"/>
                </a:solidFill>
              </a:rPr>
              <a:t>Accounting for ‘technical’ aspects, which make a products recyclable, e.g. modularity, longevity, upgradeability.</a:t>
            </a:r>
          </a:p>
          <a:p>
            <a:pPr marL="171450" indent="-171450" algn="l">
              <a:spcBef>
                <a:spcPts val="600"/>
              </a:spcBef>
              <a:spcAft>
                <a:spcPts val="0"/>
              </a:spcAft>
              <a:buFont typeface="Arial" panose="020B0604020202020204" pitchFamily="34" charset="0"/>
              <a:buChar char="•"/>
            </a:pPr>
            <a:r>
              <a:rPr lang="en-GB" sz="1200" dirty="0">
                <a:solidFill>
                  <a:srgbClr val="3B687F"/>
                </a:solidFill>
              </a:rPr>
              <a:t>Assuring circular use through maintenance and return policies at the end of the utilisation period, along with financial incentives.</a:t>
            </a:r>
          </a:p>
        </p:txBody>
      </p:sp>
      <p:sp>
        <p:nvSpPr>
          <p:cNvPr id="37" name="Rechteck 36">
            <a:extLst>
              <a:ext uri="{FF2B5EF4-FFF2-40B4-BE49-F238E27FC236}">
                <a16:creationId xmlns:a16="http://schemas.microsoft.com/office/drawing/2014/main" id="{633A450D-93A2-0040-9E56-27A248B2860F}"/>
              </a:ext>
            </a:extLst>
          </p:cNvPr>
          <p:cNvSpPr/>
          <p:nvPr/>
        </p:nvSpPr>
        <p:spPr bwMode="auto">
          <a:xfrm>
            <a:off x="431801" y="2276475"/>
            <a:ext cx="4068000"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b="1" dirty="0">
                <a:solidFill>
                  <a:schemeClr val="bg1"/>
                </a:solidFill>
              </a:rPr>
              <a:t>The circular economy</a:t>
            </a:r>
          </a:p>
        </p:txBody>
      </p:sp>
      <p:sp>
        <p:nvSpPr>
          <p:cNvPr id="38" name="Rechteck 37">
            <a:extLst>
              <a:ext uri="{FF2B5EF4-FFF2-40B4-BE49-F238E27FC236}">
                <a16:creationId xmlns:a16="http://schemas.microsoft.com/office/drawing/2014/main" id="{68F332EA-F609-E346-A9A0-D1FCB5503FB7}"/>
              </a:ext>
            </a:extLst>
          </p:cNvPr>
          <p:cNvSpPr/>
          <p:nvPr/>
        </p:nvSpPr>
        <p:spPr bwMode="auto">
          <a:xfrm>
            <a:off x="5034456" y="2276475"/>
            <a:ext cx="4068000"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b="1" dirty="0">
                <a:solidFill>
                  <a:schemeClr val="bg1"/>
                </a:solidFill>
              </a:rPr>
              <a:t>Circular procurement</a:t>
            </a:r>
          </a:p>
        </p:txBody>
      </p:sp>
    </p:spTree>
    <p:extLst>
      <p:ext uri="{BB962C8B-B14F-4D97-AF65-F5344CB8AC3E}">
        <p14:creationId xmlns:p14="http://schemas.microsoft.com/office/powerpoint/2010/main" val="4034189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Practical application options for buyers – focus: The circular economy </a:t>
            </a:r>
            <a:r>
              <a:rPr lang="en-GB" sz="1400" dirty="0"/>
              <a:t>(2/2)</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46</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en-GB" sz="1300" dirty="0">
                <a:solidFill>
                  <a:srgbClr val="3B687F"/>
                </a:solidFill>
              </a:rPr>
              <a:t>Procurement can play a major role in the transition to the circular economy. Sustainable procurement decisions can close loops and promote regenerative consumer behaviour.</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en-GB" sz="1000" b="1" i="0" u="none" strike="noStrike" cap="none" normalizeH="0" baseline="0" dirty="0">
                <a:ln>
                  <a:noFill/>
                </a:ln>
                <a:solidFill>
                  <a:srgbClr val="3B687F"/>
                </a:solidFill>
                <a:effectLst/>
              </a:rPr>
              <a:t>Additional information</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en-GB" sz="1000" dirty="0">
                <a:solidFill>
                  <a:srgbClr val="3B687F"/>
                </a:solidFill>
              </a:rPr>
              <a:t>The Circular Economy Procurement </a:t>
            </a:r>
            <a:r>
              <a:rPr lang="en-GB" sz="1000" dirty="0">
                <a:solidFill>
                  <a:srgbClr val="3B687F"/>
                </a:solidFill>
                <a:hlinkClick r:id="rId3">
                  <a:extLst>
                    <a:ext uri="{A12FA001-AC4F-418D-AE19-62706E023703}">
                      <ahyp:hlinkClr xmlns="" xmlns:ahyp="http://schemas.microsoft.com/office/drawing/2018/hyperlinkcolor" val="tx"/>
                    </a:ext>
                  </a:extLst>
                </a:hlinkClick>
              </a:rPr>
              <a:t>Framework</a:t>
            </a:r>
            <a:r>
              <a:rPr lang="en-GB" sz="1000" dirty="0">
                <a:solidFill>
                  <a:srgbClr val="3B687F"/>
                </a:solidFill>
              </a:rPr>
              <a:t> helps companies launch circular economy initiatives</a:t>
            </a:r>
          </a:p>
          <a:p>
            <a:pPr marL="182563" indent="-182563" algn="l">
              <a:spcAft>
                <a:spcPts val="300"/>
              </a:spcAft>
              <a:buFont typeface="Arial" panose="020B0604020202020204" pitchFamily="34" charset="0"/>
              <a:buChar char="•"/>
            </a:pPr>
            <a:r>
              <a:rPr lang="en-GB" sz="1000" dirty="0">
                <a:solidFill>
                  <a:srgbClr val="3B687F"/>
                </a:solidFill>
              </a:rPr>
              <a:t>The Circular Procurement in 8 Steps </a:t>
            </a:r>
            <a:r>
              <a:rPr lang="en-GB" sz="1000" dirty="0">
                <a:solidFill>
                  <a:srgbClr val="3B687F"/>
                </a:solidFill>
                <a:hlinkClick r:id="rId4">
                  <a:extLst>
                    <a:ext uri="{A12FA001-AC4F-418D-AE19-62706E023703}">
                      <ahyp:hlinkClr xmlns="" xmlns:ahyp="http://schemas.microsoft.com/office/drawing/2018/hyperlinkcolor" val="tx"/>
                    </a:ext>
                  </a:extLst>
                </a:hlinkClick>
              </a:rPr>
              <a:t>guide</a:t>
            </a:r>
            <a:r>
              <a:rPr lang="en-GB" sz="1000" dirty="0">
                <a:solidFill>
                  <a:srgbClr val="3B687F"/>
                </a:solidFill>
              </a:rPr>
              <a:t> describes the process </a:t>
            </a:r>
          </a:p>
          <a:p>
            <a:pPr marL="182563" algn="l">
              <a:spcBef>
                <a:spcPts val="1200"/>
              </a:spcBef>
              <a:spcAft>
                <a:spcPts val="600"/>
              </a:spcAft>
            </a:pPr>
            <a:r>
              <a:rPr lang="en-GB" sz="1000" b="1" dirty="0">
                <a:solidFill>
                  <a:srgbClr val="3B687F"/>
                </a:solidFill>
              </a:rPr>
              <a:t>Video tips</a:t>
            </a:r>
          </a:p>
          <a:p>
            <a:pPr marL="182563" lvl="0" indent="-182563" algn="l">
              <a:spcAft>
                <a:spcPts val="300"/>
              </a:spcAft>
              <a:buFont typeface="Arial" panose="020B0604020202020204" pitchFamily="34" charset="0"/>
              <a:buChar char="•"/>
            </a:pPr>
            <a:r>
              <a:rPr lang="en-GB" sz="1000" dirty="0">
                <a:solidFill>
                  <a:srgbClr val="3B687F"/>
                </a:solidFill>
              </a:rPr>
              <a:t>Ellen MacArthur </a:t>
            </a:r>
            <a:r>
              <a:rPr lang="en-GB" sz="1000" dirty="0">
                <a:solidFill>
                  <a:srgbClr val="3B687F"/>
                </a:solidFill>
                <a:hlinkClick r:id="rId5">
                  <a:extLst>
                    <a:ext uri="{A12FA001-AC4F-418D-AE19-62706E023703}">
                      <ahyp:hlinkClr xmlns="" xmlns:ahyp="http://schemas.microsoft.com/office/drawing/2018/hyperlinkcolor" val="tx"/>
                    </a:ext>
                  </a:extLst>
                </a:hlinkClick>
              </a:rPr>
              <a:t>TedTalk</a:t>
            </a:r>
          </a:p>
          <a:p>
            <a:pPr marL="182563" lvl="0" indent="-182563" algn="l">
              <a:spcAft>
                <a:spcPts val="300"/>
              </a:spcAft>
              <a:buFont typeface="Arial" panose="020B0604020202020204" pitchFamily="34" charset="0"/>
              <a:buChar char="•"/>
            </a:pPr>
            <a:r>
              <a:rPr lang="en-GB" sz="1000" dirty="0">
                <a:solidFill>
                  <a:srgbClr val="3B687F"/>
                </a:solidFill>
                <a:hlinkClick r:id="rId6">
                  <a:extLst>
                    <a:ext uri="{A12FA001-AC4F-418D-AE19-62706E023703}">
                      <ahyp:hlinkClr xmlns="" xmlns:ahyp="http://schemas.microsoft.com/office/drawing/2018/hyperlinkcolor" val="tx"/>
                    </a:ext>
                  </a:extLst>
                </a:hlinkClick>
              </a:rPr>
              <a:t>SPP</a:t>
            </a:r>
            <a:r>
              <a:rPr lang="en-GB" sz="1000" dirty="0">
                <a:solidFill>
                  <a:srgbClr val="3B687F"/>
                </a:solidFill>
              </a:rPr>
              <a:t> collection of introductory videos and case studies</a:t>
            </a:r>
          </a:p>
          <a:p>
            <a:pPr marL="182563" lvl="0" indent="-182563" algn="l">
              <a:spcAft>
                <a:spcPts val="300"/>
              </a:spcAft>
              <a:buFont typeface="Arial" panose="020B0604020202020204" pitchFamily="34" charset="0"/>
              <a:buChar char="•"/>
            </a:pPr>
            <a:r>
              <a:rPr lang="en-GB" sz="1000" dirty="0">
                <a:solidFill>
                  <a:srgbClr val="3B687F"/>
                </a:solidFill>
                <a:hlinkClick r:id="rId7">
                  <a:extLst>
                    <a:ext uri="{A12FA001-AC4F-418D-AE19-62706E023703}">
                      <ahyp:hlinkClr xmlns="" xmlns:ahyp="http://schemas.microsoft.com/office/drawing/2018/hyperlinkcolor" val="tx"/>
                    </a:ext>
                  </a:extLst>
                </a:hlinkClick>
              </a:rPr>
              <a:t>SPP</a:t>
            </a:r>
            <a:r>
              <a:rPr lang="en-GB" sz="1000" dirty="0">
                <a:solidFill>
                  <a:srgbClr val="3B687F"/>
                </a:solidFill>
              </a:rPr>
              <a:t> ambassador meeting (July 2021) on circular procurement</a:t>
            </a:r>
          </a:p>
          <a:p>
            <a:pPr marL="182563" lvl="0" indent="-182563" algn="l">
              <a:buFont typeface="Arial" panose="020B0604020202020204" pitchFamily="34" charset="0"/>
              <a:buChar char="•"/>
            </a:pPr>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4150" algn="l"/>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9648000" y="1658527"/>
            <a:ext cx="216000" cy="216000"/>
          </a:xfrm>
          <a:prstGeom prst="rect">
            <a:avLst/>
          </a:prstGeom>
        </p:spPr>
      </p:pic>
      <p:pic>
        <p:nvPicPr>
          <p:cNvPr id="7" name="Grafik 6" descr="Filmklappe mit einfarbiger Füllung">
            <a:extLst>
              <a:ext uri="{FF2B5EF4-FFF2-40B4-BE49-F238E27FC236}">
                <a16:creationId xmlns:a16="http://schemas.microsoft.com/office/drawing/2014/main" id="{AEF09277-D86E-7545-BCA0-32A2825C60B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9647999" y="3207047"/>
            <a:ext cx="180000" cy="180000"/>
          </a:xfrm>
          <a:prstGeom prst="rect">
            <a:avLst/>
          </a:prstGeom>
        </p:spPr>
      </p:pic>
      <p:sp>
        <p:nvSpPr>
          <p:cNvPr id="40" name="Fußzeilenplatzhalter 3">
            <a:extLst>
              <a:ext uri="{FF2B5EF4-FFF2-40B4-BE49-F238E27FC236}">
                <a16:creationId xmlns:a16="http://schemas.microsoft.com/office/drawing/2014/main" id="{D47ABD95-BDC9-5244-9A86-D54F57DF93D5}"/>
              </a:ext>
            </a:extLst>
          </p:cNvPr>
          <p:cNvSpPr txBox="1">
            <a:spLocks/>
          </p:cNvSpPr>
          <p:nvPr/>
        </p:nvSpPr>
        <p:spPr bwMode="auto">
          <a:xfrm>
            <a:off x="431801" y="6477000"/>
            <a:ext cx="5578581"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en-GB" dirty="0"/>
              <a:t>Sources: Caterpillar (2021a, 2021b), Ellen MacArthur Foundation (2021), Signify (2021), Vaude (2021a, 2021b, 2021c) </a:t>
            </a:r>
          </a:p>
        </p:txBody>
      </p:sp>
      <p:sp>
        <p:nvSpPr>
          <p:cNvPr id="41" name="Datumsplatzhalter 5">
            <a:extLst>
              <a:ext uri="{FF2B5EF4-FFF2-40B4-BE49-F238E27FC236}">
                <a16:creationId xmlns:a16="http://schemas.microsoft.com/office/drawing/2014/main" id="{73DC193D-FEEC-A749-9156-AF755F00C62C}"/>
              </a:ext>
            </a:extLst>
          </p:cNvPr>
          <p:cNvSpPr>
            <a:spLocks noGrp="1"/>
          </p:cNvSpPr>
          <p:nvPr>
            <p:ph type="dt" sz="half" idx="12"/>
          </p:nvPr>
        </p:nvSpPr>
        <p:spPr>
          <a:xfrm>
            <a:off x="431801" y="223838"/>
            <a:ext cx="8450942" cy="476250"/>
          </a:xfrm>
        </p:spPr>
        <p:txBody>
          <a:bodyPr/>
          <a:lstStyle/>
          <a:p>
            <a:r>
              <a:rPr lang="de-DE" smtClean="0"/>
              <a:t>Training concept for sustainable procurement – background, goals &amp; content</a:t>
            </a:r>
            <a:endParaRPr lang="en-GB" dirty="0"/>
          </a:p>
        </p:txBody>
      </p:sp>
      <p:sp>
        <p:nvSpPr>
          <p:cNvPr id="43" name="Rechteck 42">
            <a:extLst>
              <a:ext uri="{FF2B5EF4-FFF2-40B4-BE49-F238E27FC236}">
                <a16:creationId xmlns:a16="http://schemas.microsoft.com/office/drawing/2014/main" id="{586CA603-BCE9-A143-991B-7B5C6E5433F5}"/>
              </a:ext>
            </a:extLst>
          </p:cNvPr>
          <p:cNvSpPr/>
          <p:nvPr/>
        </p:nvSpPr>
        <p:spPr bwMode="auto">
          <a:xfrm>
            <a:off x="442914" y="2600960"/>
            <a:ext cx="4212000" cy="1620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90000" rIns="90000" bIns="45720" numCol="1" rtlCol="0" anchor="t" anchorCtr="0" compatLnSpc="1">
            <a:prstTxWarp prst="textNoShape">
              <a:avLst/>
            </a:prstTxWarp>
          </a:bodyPr>
          <a:lstStyle/>
          <a:p>
            <a:pPr marL="171450" lvl="0" indent="-171450" algn="l">
              <a:spcBef>
                <a:spcPts val="300"/>
              </a:spcBef>
              <a:spcAft>
                <a:spcPts val="0"/>
              </a:spcAft>
              <a:buFont typeface="Arial" panose="020B0604020202020204" pitchFamily="34" charset="0"/>
              <a:buChar char="•"/>
            </a:pPr>
            <a:r>
              <a:rPr lang="en-GB" sz="1100" dirty="0">
                <a:solidFill>
                  <a:srgbClr val="3B687F"/>
                </a:solidFill>
              </a:rPr>
              <a:t>Invitation to tender for fair meters with the aim of reducing environmental pollution and focusing on the circular economy </a:t>
            </a:r>
          </a:p>
          <a:p>
            <a:pPr marL="171450" lvl="0" indent="-171450" algn="l">
              <a:spcBef>
                <a:spcPts val="300"/>
              </a:spcBef>
              <a:spcAft>
                <a:spcPts val="0"/>
              </a:spcAft>
              <a:buFont typeface="Arial" panose="020B0604020202020204" pitchFamily="34" charset="0"/>
              <a:buChar char="•"/>
            </a:pPr>
            <a:r>
              <a:rPr lang="en-GB" sz="1100" dirty="0">
                <a:solidFill>
                  <a:srgbClr val="3B687F"/>
                </a:solidFill>
              </a:rPr>
              <a:t>Successful outcome from the supplier Landis+Gyr:</a:t>
            </a:r>
          </a:p>
          <a:p>
            <a:pPr marL="268650" lvl="1" indent="-135450" algn="l">
              <a:spcBef>
                <a:spcPts val="300"/>
              </a:spcBef>
              <a:spcAft>
                <a:spcPts val="0"/>
              </a:spcAft>
              <a:buFont typeface="Arial" panose="020B0604020202020204" pitchFamily="34" charset="0"/>
              <a:buChar char="•"/>
            </a:pPr>
            <a:r>
              <a:rPr lang="en-GB" sz="1100" dirty="0">
                <a:solidFill>
                  <a:srgbClr val="3B687F"/>
                </a:solidFill>
              </a:rPr>
              <a:t>Material consumption reduced by 27% (plastic by </a:t>
            </a:r>
          </a:p>
          <a:p>
            <a:pPr marL="133200" lvl="1" algn="l">
              <a:spcBef>
                <a:spcPts val="300"/>
              </a:spcBef>
              <a:spcAft>
                <a:spcPts val="0"/>
              </a:spcAft>
            </a:pPr>
            <a:r>
              <a:rPr lang="en-GB" sz="1100" dirty="0">
                <a:solidFill>
                  <a:srgbClr val="3B687F"/>
                </a:solidFill>
              </a:rPr>
              <a:t>33%)</a:t>
            </a:r>
          </a:p>
          <a:p>
            <a:pPr marL="268650" lvl="1" indent="-135450" algn="l">
              <a:spcBef>
                <a:spcPts val="300"/>
              </a:spcBef>
              <a:spcAft>
                <a:spcPts val="0"/>
              </a:spcAft>
              <a:buFont typeface="Arial" panose="020B0604020202020204" pitchFamily="34" charset="0"/>
              <a:buChar char="•"/>
            </a:pPr>
            <a:r>
              <a:rPr lang="en-GB" sz="1100" dirty="0">
                <a:solidFill>
                  <a:srgbClr val="3B687F"/>
                </a:solidFill>
              </a:rPr>
              <a:t>50% reduction in variety of materials used in the bill of materials</a:t>
            </a:r>
          </a:p>
          <a:p>
            <a:pPr marL="268650" lvl="1" indent="-135450" algn="l">
              <a:spcBef>
                <a:spcPts val="300"/>
              </a:spcBef>
              <a:spcAft>
                <a:spcPts val="0"/>
              </a:spcAft>
              <a:buFont typeface="Arial" panose="020B0604020202020204" pitchFamily="34" charset="0"/>
              <a:buChar char="•"/>
            </a:pPr>
            <a:r>
              <a:rPr lang="en-GB" sz="1100" dirty="0">
                <a:solidFill>
                  <a:srgbClr val="3B687F"/>
                </a:solidFill>
              </a:rPr>
              <a:t>14% reduction in the number of electrical components</a:t>
            </a:r>
          </a:p>
        </p:txBody>
      </p:sp>
      <p:sp>
        <p:nvSpPr>
          <p:cNvPr id="19" name="Rechteck 18">
            <a:extLst>
              <a:ext uri="{FF2B5EF4-FFF2-40B4-BE49-F238E27FC236}">
                <a16:creationId xmlns:a16="http://schemas.microsoft.com/office/drawing/2014/main" id="{B24F21DA-6449-7545-8AEC-38DCB483F72B}"/>
              </a:ext>
            </a:extLst>
          </p:cNvPr>
          <p:cNvSpPr/>
          <p:nvPr/>
        </p:nvSpPr>
        <p:spPr bwMode="auto">
          <a:xfrm>
            <a:off x="442914" y="4718798"/>
            <a:ext cx="4212000" cy="1620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90000" rIns="90000" bIns="45720" numCol="1" rtlCol="0" anchor="t" anchorCtr="0" compatLnSpc="1">
            <a:prstTxWarp prst="textNoShape">
              <a:avLst/>
            </a:prstTxWarp>
          </a:bodyPr>
          <a:lstStyle/>
          <a:p>
            <a:pPr marL="171450" lvl="0" indent="-171450" algn="l">
              <a:spcBef>
                <a:spcPts val="300"/>
              </a:spcBef>
              <a:spcAft>
                <a:spcPts val="0"/>
              </a:spcAft>
              <a:buFont typeface="Arial" panose="020B0604020202020204" pitchFamily="34" charset="0"/>
              <a:buChar char="•"/>
            </a:pPr>
            <a:r>
              <a:rPr lang="en-GB" sz="1100" dirty="0">
                <a:solidFill>
                  <a:srgbClr val="3B687F"/>
                </a:solidFill>
              </a:rPr>
              <a:t>Extending lifecycles and increasing efficiency for materials use through refurbishment and reworking</a:t>
            </a:r>
          </a:p>
          <a:p>
            <a:pPr marL="171450" lvl="0" indent="-171450" algn="l">
              <a:spcBef>
                <a:spcPts val="300"/>
              </a:spcBef>
              <a:spcAft>
                <a:spcPts val="0"/>
              </a:spcAft>
              <a:buFont typeface="Arial" panose="020B0604020202020204" pitchFamily="34" charset="0"/>
              <a:buChar char="•"/>
            </a:pPr>
            <a:r>
              <a:rPr lang="en-GB" sz="1100" dirty="0">
                <a:solidFill>
                  <a:srgbClr val="3B687F"/>
                </a:solidFill>
              </a:rPr>
              <a:t>Developing an in-house company department for the refurbishment</a:t>
            </a:r>
          </a:p>
          <a:p>
            <a:pPr marL="171450" lvl="0" indent="-171450" algn="l">
              <a:spcBef>
                <a:spcPts val="300"/>
              </a:spcBef>
              <a:spcAft>
                <a:spcPts val="0"/>
              </a:spcAft>
              <a:buFont typeface="Arial" panose="020B0604020202020204" pitchFamily="34" charset="0"/>
              <a:buChar char="•"/>
            </a:pPr>
            <a:r>
              <a:rPr lang="en-GB" sz="1100" dirty="0">
                <a:solidFill>
                  <a:srgbClr val="3B687F"/>
                </a:solidFill>
              </a:rPr>
              <a:t>Reusing reworked products through exchange systems </a:t>
            </a:r>
          </a:p>
          <a:p>
            <a:pPr marL="171450" lvl="0" indent="-171450" algn="l">
              <a:spcBef>
                <a:spcPts val="300"/>
              </a:spcBef>
              <a:spcAft>
                <a:spcPts val="0"/>
              </a:spcAft>
              <a:buFont typeface="Arial" panose="020B0604020202020204" pitchFamily="34" charset="0"/>
              <a:buChar char="•"/>
            </a:pPr>
            <a:r>
              <a:rPr lang="en-GB" sz="1100" dirty="0">
                <a:solidFill>
                  <a:srgbClr val="3B687F"/>
                </a:solidFill>
              </a:rPr>
              <a:t>Collecting 89% of suitable products at the end of their lifecycle (2020)</a:t>
            </a:r>
          </a:p>
          <a:p>
            <a:pPr lvl="0" algn="l">
              <a:spcBef>
                <a:spcPts val="300"/>
              </a:spcBef>
              <a:spcAft>
                <a:spcPts val="0"/>
              </a:spcAft>
            </a:pPr>
            <a:endParaRPr lang="de-DE" sz="1100" dirty="0">
              <a:solidFill>
                <a:srgbClr val="3B687F"/>
              </a:solidFill>
            </a:endParaRPr>
          </a:p>
        </p:txBody>
      </p:sp>
      <p:sp>
        <p:nvSpPr>
          <p:cNvPr id="20" name="Rechteck 19">
            <a:extLst>
              <a:ext uri="{FF2B5EF4-FFF2-40B4-BE49-F238E27FC236}">
                <a16:creationId xmlns:a16="http://schemas.microsoft.com/office/drawing/2014/main" id="{D46CEE95-1365-0F44-9737-90E02BA64E69}"/>
              </a:ext>
            </a:extLst>
          </p:cNvPr>
          <p:cNvSpPr/>
          <p:nvPr/>
        </p:nvSpPr>
        <p:spPr bwMode="auto">
          <a:xfrm>
            <a:off x="4987040" y="2600960"/>
            <a:ext cx="4212000" cy="1620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90000" rIns="90000" bIns="45720" numCol="1" rtlCol="0" anchor="t" anchorCtr="0" compatLnSpc="1">
            <a:prstTxWarp prst="textNoShape">
              <a:avLst/>
            </a:prstTxWarp>
          </a:bodyPr>
          <a:lstStyle/>
          <a:p>
            <a:pPr marL="171450" lvl="0" indent="-171450" algn="l">
              <a:spcBef>
                <a:spcPts val="300"/>
              </a:spcBef>
              <a:spcAft>
                <a:spcPts val="0"/>
              </a:spcAft>
              <a:buFont typeface="Arial" panose="020B0604020202020204" pitchFamily="34" charset="0"/>
              <a:buChar char="•"/>
            </a:pPr>
            <a:r>
              <a:rPr lang="en-GB" sz="1100" dirty="0">
                <a:solidFill>
                  <a:srgbClr val="3B687F"/>
                </a:solidFill>
              </a:rPr>
              <a:t>Reusing recycled household packaging to manufacture pannier bags: Around 3 kg of packaging waste processed resulting in 54% less carbon emissions </a:t>
            </a:r>
          </a:p>
          <a:p>
            <a:pPr marL="171450" lvl="0" indent="-171450" algn="l">
              <a:spcBef>
                <a:spcPts val="300"/>
              </a:spcBef>
              <a:spcAft>
                <a:spcPts val="0"/>
              </a:spcAft>
              <a:buFont typeface="Arial" panose="020B0604020202020204" pitchFamily="34" charset="0"/>
              <a:buChar char="•"/>
            </a:pPr>
            <a:r>
              <a:rPr lang="en-GB" sz="1100" dirty="0">
                <a:solidFill>
                  <a:srgbClr val="3B687F"/>
                </a:solidFill>
              </a:rPr>
              <a:t>Collecting and processing PET bottles to produce polyester yarn: 50% savings in energy and carbon emissions</a:t>
            </a:r>
          </a:p>
          <a:p>
            <a:pPr marL="171450" lvl="0" indent="-171450" algn="l">
              <a:spcBef>
                <a:spcPts val="300"/>
              </a:spcBef>
              <a:spcAft>
                <a:spcPts val="0"/>
              </a:spcAft>
              <a:buFont typeface="Arial" panose="020B0604020202020204" pitchFamily="34" charset="0"/>
              <a:buChar char="•"/>
            </a:pPr>
            <a:r>
              <a:rPr lang="en-GB" sz="1100" dirty="0">
                <a:solidFill>
                  <a:srgbClr val="3B687F"/>
                </a:solidFill>
              </a:rPr>
              <a:t>Sleeping bags made from 100% reused recycled down</a:t>
            </a:r>
          </a:p>
        </p:txBody>
      </p:sp>
      <p:sp>
        <p:nvSpPr>
          <p:cNvPr id="21" name="Rechteck 20">
            <a:extLst>
              <a:ext uri="{FF2B5EF4-FFF2-40B4-BE49-F238E27FC236}">
                <a16:creationId xmlns:a16="http://schemas.microsoft.com/office/drawing/2014/main" id="{0D00BDB2-7AEE-F347-9B6C-F3C141448588}"/>
              </a:ext>
            </a:extLst>
          </p:cNvPr>
          <p:cNvSpPr/>
          <p:nvPr/>
        </p:nvSpPr>
        <p:spPr bwMode="auto">
          <a:xfrm>
            <a:off x="4987040" y="4718798"/>
            <a:ext cx="4212000" cy="1620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90000" rIns="90000" bIns="45720" numCol="1" rtlCol="0" anchor="t" anchorCtr="0" compatLnSpc="1">
            <a:prstTxWarp prst="textNoShape">
              <a:avLst/>
            </a:prstTxWarp>
          </a:bodyPr>
          <a:lstStyle/>
          <a:p>
            <a:pPr marL="171450" indent="-171450" algn="l">
              <a:spcBef>
                <a:spcPts val="300"/>
              </a:spcBef>
              <a:spcAft>
                <a:spcPts val="0"/>
              </a:spcAft>
              <a:buFont typeface="Arial" panose="020B0604020202020204" pitchFamily="34" charset="0"/>
              <a:buChar char="•"/>
            </a:pPr>
            <a:r>
              <a:rPr lang="en-GB" sz="1100" dirty="0">
                <a:solidFill>
                  <a:srgbClr val="3B687F"/>
                </a:solidFill>
              </a:rPr>
              <a:t>Developer and provider of energy-efficient and resource-saving products, systems and services (Light-as-a-Service) related to lighting</a:t>
            </a:r>
          </a:p>
          <a:p>
            <a:pPr marL="171450" indent="-171450" algn="l">
              <a:spcBef>
                <a:spcPts val="300"/>
              </a:spcBef>
              <a:spcAft>
                <a:spcPts val="0"/>
              </a:spcAft>
              <a:buFont typeface="Arial" panose="020B0604020202020204" pitchFamily="34" charset="0"/>
              <a:buChar char="•"/>
            </a:pPr>
            <a:r>
              <a:rPr lang="en-GB" sz="1100" dirty="0">
                <a:solidFill>
                  <a:srgbClr val="3B687F"/>
                </a:solidFill>
              </a:rPr>
              <a:t>Retaining value and avoiding waste by offering light as a service, circular components, smart systems and circular services</a:t>
            </a:r>
          </a:p>
          <a:p>
            <a:pPr marL="171450" indent="-171450" algn="l">
              <a:spcBef>
                <a:spcPts val="300"/>
              </a:spcBef>
              <a:spcAft>
                <a:spcPts val="0"/>
              </a:spcAft>
              <a:buFont typeface="Arial" panose="020B0604020202020204" pitchFamily="34" charset="0"/>
              <a:buChar char="•"/>
            </a:pPr>
            <a:r>
              <a:rPr lang="en-GB" sz="1100" dirty="0">
                <a:solidFill>
                  <a:srgbClr val="3B687F"/>
                </a:solidFill>
              </a:rPr>
              <a:t>Paying for the light used instead of investing in materials</a:t>
            </a:r>
          </a:p>
          <a:p>
            <a:pPr marL="171450" indent="-171450" algn="l">
              <a:spcBef>
                <a:spcPts val="300"/>
              </a:spcBef>
              <a:spcAft>
                <a:spcPts val="0"/>
              </a:spcAft>
              <a:buFont typeface="Arial" panose="020B0604020202020204" pitchFamily="34" charset="0"/>
              <a:buChar char="•"/>
            </a:pPr>
            <a:endParaRPr lang="de-DE" sz="1100" dirty="0">
              <a:solidFill>
                <a:srgbClr val="3B687F"/>
              </a:solidFill>
            </a:endParaRPr>
          </a:p>
        </p:txBody>
      </p:sp>
      <p:sp>
        <p:nvSpPr>
          <p:cNvPr id="23" name="Rechteck 22">
            <a:extLst>
              <a:ext uri="{FF2B5EF4-FFF2-40B4-BE49-F238E27FC236}">
                <a16:creationId xmlns:a16="http://schemas.microsoft.com/office/drawing/2014/main" id="{82328A4D-856C-8F4D-A06E-BBC093622C07}"/>
              </a:ext>
            </a:extLst>
          </p:cNvPr>
          <p:cNvSpPr/>
          <p:nvPr/>
        </p:nvSpPr>
        <p:spPr bwMode="auto">
          <a:xfrm>
            <a:off x="431801" y="2276475"/>
            <a:ext cx="4212000"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100" b="1" dirty="0">
                <a:solidFill>
                  <a:schemeClr val="bg1"/>
                </a:solidFill>
              </a:rPr>
              <a:t>Case study 1: Stedin and Alliander (network operators)</a:t>
            </a:r>
          </a:p>
        </p:txBody>
      </p:sp>
      <p:sp>
        <p:nvSpPr>
          <p:cNvPr id="24" name="Rechteck 23">
            <a:extLst>
              <a:ext uri="{FF2B5EF4-FFF2-40B4-BE49-F238E27FC236}">
                <a16:creationId xmlns:a16="http://schemas.microsoft.com/office/drawing/2014/main" id="{51FE7066-D748-624F-9651-5B9D97205A6C}"/>
              </a:ext>
            </a:extLst>
          </p:cNvPr>
          <p:cNvSpPr/>
          <p:nvPr/>
        </p:nvSpPr>
        <p:spPr bwMode="auto">
          <a:xfrm>
            <a:off x="4988637" y="2276475"/>
            <a:ext cx="4212000"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100" b="1" dirty="0">
                <a:solidFill>
                  <a:schemeClr val="bg1"/>
                </a:solidFill>
              </a:rPr>
              <a:t>Case study 2: Vaude (outdoor clothing)</a:t>
            </a:r>
          </a:p>
        </p:txBody>
      </p:sp>
      <p:sp>
        <p:nvSpPr>
          <p:cNvPr id="25" name="Rechteck 24">
            <a:extLst>
              <a:ext uri="{FF2B5EF4-FFF2-40B4-BE49-F238E27FC236}">
                <a16:creationId xmlns:a16="http://schemas.microsoft.com/office/drawing/2014/main" id="{F86D6CD8-3BAF-9C45-977D-2C36B11A6B75}"/>
              </a:ext>
            </a:extLst>
          </p:cNvPr>
          <p:cNvSpPr/>
          <p:nvPr/>
        </p:nvSpPr>
        <p:spPr bwMode="auto">
          <a:xfrm>
            <a:off x="431801" y="4394313"/>
            <a:ext cx="4212000"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100" b="1" dirty="0">
                <a:solidFill>
                  <a:schemeClr val="bg1"/>
                </a:solidFill>
              </a:rPr>
              <a:t>Case study 3: Caterpillar (construction machinery company)</a:t>
            </a:r>
          </a:p>
        </p:txBody>
      </p:sp>
      <p:sp>
        <p:nvSpPr>
          <p:cNvPr id="26" name="Rechteck 25">
            <a:extLst>
              <a:ext uri="{FF2B5EF4-FFF2-40B4-BE49-F238E27FC236}">
                <a16:creationId xmlns:a16="http://schemas.microsoft.com/office/drawing/2014/main" id="{98708DA5-8FB8-C943-9850-1F9503103589}"/>
              </a:ext>
            </a:extLst>
          </p:cNvPr>
          <p:cNvSpPr/>
          <p:nvPr/>
        </p:nvSpPr>
        <p:spPr bwMode="auto">
          <a:xfrm>
            <a:off x="4988637" y="4394313"/>
            <a:ext cx="4212000"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100" b="1" dirty="0">
                <a:solidFill>
                  <a:schemeClr val="bg1"/>
                </a:solidFill>
              </a:rPr>
              <a:t>Case study 4: Signify (lighting engineering) </a:t>
            </a:r>
          </a:p>
        </p:txBody>
      </p:sp>
      <p:pic>
        <p:nvPicPr>
          <p:cNvPr id="28" name="Grafik 27" descr="Langärmliges Shirt mit einfarbiger Füllung">
            <a:extLst>
              <a:ext uri="{FF2B5EF4-FFF2-40B4-BE49-F238E27FC236}">
                <a16:creationId xmlns:a16="http://schemas.microsoft.com/office/drawing/2014/main" id="{9A30B9C3-D952-2747-953E-57FDCFA2A08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8860923" y="2276476"/>
            <a:ext cx="339134" cy="339134"/>
          </a:xfrm>
          <a:prstGeom prst="rect">
            <a:avLst/>
          </a:prstGeom>
        </p:spPr>
      </p:pic>
      <p:pic>
        <p:nvPicPr>
          <p:cNvPr id="30" name="Grafik 29" descr="Strommast mit einfarbiger Füllung">
            <a:extLst>
              <a:ext uri="{FF2B5EF4-FFF2-40B4-BE49-F238E27FC236}">
                <a16:creationId xmlns:a16="http://schemas.microsoft.com/office/drawing/2014/main" id="{A9661DA6-6A15-4B43-AA52-EF26EEB9B99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4343607" y="2300359"/>
            <a:ext cx="294230" cy="294230"/>
          </a:xfrm>
          <a:prstGeom prst="rect">
            <a:avLst/>
          </a:prstGeom>
        </p:spPr>
      </p:pic>
      <p:pic>
        <p:nvPicPr>
          <p:cNvPr id="31" name="Grafik 30" descr="Fluoreszierende Glühbirne mit einfarbiger Füllung">
            <a:extLst>
              <a:ext uri="{FF2B5EF4-FFF2-40B4-BE49-F238E27FC236}">
                <a16:creationId xmlns:a16="http://schemas.microsoft.com/office/drawing/2014/main" id="{E2804900-EBF8-B641-BC8D-E24BC6C85640}"/>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8899638" y="4398199"/>
            <a:ext cx="328445" cy="328445"/>
          </a:xfrm>
          <a:prstGeom prst="rect">
            <a:avLst/>
          </a:prstGeom>
        </p:spPr>
      </p:pic>
      <p:pic>
        <p:nvPicPr>
          <p:cNvPr id="32" name="Grafik 31" descr="Bagger mit einfarbiger Füllung">
            <a:extLst>
              <a:ext uri="{FF2B5EF4-FFF2-40B4-BE49-F238E27FC236}">
                <a16:creationId xmlns:a16="http://schemas.microsoft.com/office/drawing/2014/main" id="{247A0CD4-A5B5-184A-AED8-64D3B0710242}"/>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tretch>
            <a:fillRect/>
          </a:stretch>
        </p:blipFill>
        <p:spPr>
          <a:xfrm>
            <a:off x="4323070" y="4393324"/>
            <a:ext cx="323151" cy="323151"/>
          </a:xfrm>
          <a:prstGeom prst="rect">
            <a:avLst/>
          </a:prstGeom>
        </p:spPr>
      </p:pic>
    </p:spTree>
    <p:extLst>
      <p:ext uri="{BB962C8B-B14F-4D97-AF65-F5344CB8AC3E}">
        <p14:creationId xmlns:p14="http://schemas.microsoft.com/office/powerpoint/2010/main" val="10703084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Practical application options for buyers – practical tasks</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47</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11425237" cy="492443"/>
          </a:xfrm>
          <a:prstGeom prst="rect">
            <a:avLst/>
          </a:prstGeom>
          <a:noFill/>
        </p:spPr>
        <p:txBody>
          <a:bodyPr wrap="square" rtlCol="0">
            <a:spAutoFit/>
          </a:bodyPr>
          <a:lstStyle/>
          <a:p>
            <a:pPr algn="l"/>
            <a:r>
              <a:rPr lang="en-GB" sz="1300" dirty="0">
                <a:solidFill>
                  <a:srgbClr val="3B687F"/>
                </a:solidFill>
              </a:rPr>
              <a:t>In order to translate learning content into practice, practical tasks can help buyers simulate and model specific tasks related to sustainable procurement.</a:t>
            </a:r>
          </a:p>
        </p:txBody>
      </p:sp>
      <p:sp>
        <p:nvSpPr>
          <p:cNvPr id="18" name="Datumsplatzhalter 5">
            <a:extLst>
              <a:ext uri="{FF2B5EF4-FFF2-40B4-BE49-F238E27FC236}">
                <a16:creationId xmlns:a16="http://schemas.microsoft.com/office/drawing/2014/main" id="{40322ECE-CB34-334E-B2CD-0CDC6927153E}"/>
              </a:ext>
            </a:extLst>
          </p:cNvPr>
          <p:cNvSpPr>
            <a:spLocks noGrp="1"/>
          </p:cNvSpPr>
          <p:nvPr>
            <p:ph type="dt" sz="half" idx="12"/>
          </p:nvPr>
        </p:nvSpPr>
        <p:spPr>
          <a:xfrm>
            <a:off x="431801" y="223838"/>
            <a:ext cx="8450942" cy="476250"/>
          </a:xfrm>
        </p:spPr>
        <p:txBody>
          <a:bodyPr/>
          <a:lstStyle/>
          <a:p>
            <a:r>
              <a:rPr lang="de-DE" smtClean="0"/>
              <a:t>Training concept for sustainable procurement – background, goals &amp; content</a:t>
            </a:r>
            <a:endParaRPr lang="en-GB" dirty="0"/>
          </a:p>
        </p:txBody>
      </p:sp>
      <p:sp>
        <p:nvSpPr>
          <p:cNvPr id="12" name="Rechteck 11">
            <a:extLst>
              <a:ext uri="{FF2B5EF4-FFF2-40B4-BE49-F238E27FC236}">
                <a16:creationId xmlns:a16="http://schemas.microsoft.com/office/drawing/2014/main" id="{B5A6A836-C630-2542-A6D2-61351F9B1364}"/>
              </a:ext>
            </a:extLst>
          </p:cNvPr>
          <p:cNvSpPr/>
          <p:nvPr/>
        </p:nvSpPr>
        <p:spPr bwMode="auto">
          <a:xfrm>
            <a:off x="442913" y="2276475"/>
            <a:ext cx="5500687"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b="1" dirty="0">
                <a:solidFill>
                  <a:schemeClr val="bg1"/>
                </a:solidFill>
              </a:rPr>
              <a:t>Practical task 1</a:t>
            </a:r>
          </a:p>
        </p:txBody>
      </p:sp>
      <p:sp>
        <p:nvSpPr>
          <p:cNvPr id="13" name="Rechteck 12">
            <a:extLst>
              <a:ext uri="{FF2B5EF4-FFF2-40B4-BE49-F238E27FC236}">
                <a16:creationId xmlns:a16="http://schemas.microsoft.com/office/drawing/2014/main" id="{7F4F7F2F-E11A-B646-9C8F-F594922A1CB5}"/>
              </a:ext>
            </a:extLst>
          </p:cNvPr>
          <p:cNvSpPr/>
          <p:nvPr/>
        </p:nvSpPr>
        <p:spPr bwMode="auto">
          <a:xfrm>
            <a:off x="6356881" y="2276475"/>
            <a:ext cx="5500687" cy="324485"/>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b="1" dirty="0">
                <a:solidFill>
                  <a:schemeClr val="bg1"/>
                </a:solidFill>
              </a:rPr>
              <a:t>Practical task 2</a:t>
            </a:r>
          </a:p>
        </p:txBody>
      </p:sp>
      <p:sp>
        <p:nvSpPr>
          <p:cNvPr id="17" name="Rechteck 16">
            <a:extLst>
              <a:ext uri="{FF2B5EF4-FFF2-40B4-BE49-F238E27FC236}">
                <a16:creationId xmlns:a16="http://schemas.microsoft.com/office/drawing/2014/main" id="{D86274A8-C4A8-DC45-A9F9-4FCADE30077E}"/>
              </a:ext>
            </a:extLst>
          </p:cNvPr>
          <p:cNvSpPr/>
          <p:nvPr/>
        </p:nvSpPr>
        <p:spPr bwMode="auto">
          <a:xfrm>
            <a:off x="6356881" y="2653990"/>
            <a:ext cx="5504400" cy="3691248"/>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algn="l">
              <a:spcBef>
                <a:spcPts val="200"/>
              </a:spcBef>
              <a:spcAft>
                <a:spcPts val="0"/>
              </a:spcAft>
            </a:pPr>
            <a:r>
              <a:rPr lang="en-GB" sz="1200" b="1" dirty="0">
                <a:solidFill>
                  <a:srgbClr val="3B687F"/>
                </a:solidFill>
              </a:rPr>
              <a:t>Task:</a:t>
            </a:r>
          </a:p>
          <a:p>
            <a:pPr algn="l">
              <a:spcBef>
                <a:spcPts val="200"/>
              </a:spcBef>
              <a:spcAft>
                <a:spcPts val="0"/>
              </a:spcAft>
            </a:pPr>
            <a:r>
              <a:rPr lang="en-GB" sz="1200" dirty="0">
                <a:solidFill>
                  <a:srgbClr val="3B687F"/>
                </a:solidFill>
              </a:rPr>
              <a:t>You, as a buyer at your company, are responsible for a product group of your choosing. Your company has set itself the strategic goal of increasing the circular capabilities of the products sold.</a:t>
            </a:r>
          </a:p>
          <a:p>
            <a:pPr algn="l">
              <a:spcBef>
                <a:spcPts val="200"/>
              </a:spcBef>
              <a:spcAft>
                <a:spcPts val="0"/>
              </a:spcAft>
            </a:pPr>
            <a:r>
              <a:rPr lang="en-GB" sz="1200" dirty="0">
                <a:solidFill>
                  <a:srgbClr val="3B687F"/>
                </a:solidFill>
              </a:rPr>
              <a:t>Along with Product Development, you have been tasked with making your product group more sustainable and establishing corresponding requirements with and for your suppliers.</a:t>
            </a:r>
          </a:p>
          <a:p>
            <a:pPr algn="l">
              <a:spcBef>
                <a:spcPts val="200"/>
              </a:spcBef>
              <a:spcAft>
                <a:spcPts val="0"/>
              </a:spcAft>
            </a:pPr>
            <a:r>
              <a:rPr lang="en-GB" sz="1200" dirty="0">
                <a:solidFill>
                  <a:srgbClr val="3B687F"/>
                </a:solidFill>
              </a:rPr>
              <a:t>How can you modify specifications in order to make a relevant product more circular in nature?</a:t>
            </a:r>
          </a:p>
          <a:p>
            <a:pPr algn="l">
              <a:spcBef>
                <a:spcPts val="1200"/>
              </a:spcBef>
              <a:spcAft>
                <a:spcPts val="0"/>
              </a:spcAft>
            </a:pPr>
            <a:r>
              <a:rPr lang="en-GB" sz="1200" b="1" dirty="0">
                <a:solidFill>
                  <a:srgbClr val="3B687F"/>
                </a:solidFill>
              </a:rPr>
              <a:t>Task information:</a:t>
            </a:r>
          </a:p>
          <a:p>
            <a:pPr marL="182563" indent="-182563" algn="l">
              <a:spcBef>
                <a:spcPts val="200"/>
              </a:spcBef>
              <a:spcAft>
                <a:spcPts val="0"/>
              </a:spcAft>
              <a:buFont typeface="Arial" panose="020B0604020202020204" pitchFamily="34" charset="0"/>
              <a:buChar char="•"/>
            </a:pPr>
            <a:r>
              <a:rPr lang="en-GB" sz="1200" dirty="0">
                <a:solidFill>
                  <a:srgbClr val="3B687F"/>
                </a:solidFill>
              </a:rPr>
              <a:t>Modifying specifications often requires a close dialogue with product development, the user and the supplier.</a:t>
            </a:r>
          </a:p>
          <a:p>
            <a:pPr marL="182563" indent="-182563" algn="l">
              <a:spcBef>
                <a:spcPts val="200"/>
              </a:spcBef>
              <a:spcAft>
                <a:spcPts val="0"/>
              </a:spcAft>
              <a:buFont typeface="Arial" panose="020B0604020202020204" pitchFamily="34" charset="0"/>
              <a:buChar char="•"/>
            </a:pPr>
            <a:r>
              <a:rPr lang="en-GB" sz="1200" dirty="0">
                <a:solidFill>
                  <a:srgbClr val="3B687F"/>
                </a:solidFill>
              </a:rPr>
              <a:t>One measure often applied is avoiding packaging materials.</a:t>
            </a:r>
          </a:p>
          <a:p>
            <a:pPr marL="182563" indent="-182563" algn="l">
              <a:spcBef>
                <a:spcPts val="200"/>
              </a:spcBef>
              <a:spcAft>
                <a:spcPts val="0"/>
              </a:spcAft>
              <a:buFont typeface="Arial" panose="020B0604020202020204" pitchFamily="34" charset="0"/>
              <a:buChar char="•"/>
            </a:pPr>
            <a:r>
              <a:rPr lang="en-GB" sz="1200" dirty="0">
                <a:solidFill>
                  <a:srgbClr val="3B687F"/>
                </a:solidFill>
              </a:rPr>
              <a:t>Circular design criteria include modularity, longevity, upgradeability, use of secondary materials and renewable materials, recyclability and reuse.</a:t>
            </a:r>
          </a:p>
          <a:p>
            <a:pPr marL="182563" indent="-182563" algn="l">
              <a:spcBef>
                <a:spcPts val="200"/>
              </a:spcBef>
              <a:spcAft>
                <a:spcPts val="0"/>
              </a:spcAft>
              <a:buFont typeface="Arial" panose="020B0604020202020204" pitchFamily="34" charset="0"/>
              <a:buChar char="•"/>
            </a:pPr>
            <a:endParaRPr lang="de-DE" sz="1200" dirty="0">
              <a:solidFill>
                <a:srgbClr val="3B687F"/>
              </a:solidFill>
            </a:endParaRPr>
          </a:p>
          <a:p>
            <a:pPr marL="182563" indent="-182563" algn="l">
              <a:spcBef>
                <a:spcPts val="200"/>
              </a:spcBef>
              <a:spcAft>
                <a:spcPts val="0"/>
              </a:spcAft>
              <a:buFont typeface="Arial" panose="020B0604020202020204" pitchFamily="34" charset="0"/>
              <a:buChar char="•"/>
            </a:pPr>
            <a:endParaRPr lang="de-DE" sz="1200" dirty="0">
              <a:solidFill>
                <a:srgbClr val="3B687F"/>
              </a:solidFill>
            </a:endParaRPr>
          </a:p>
        </p:txBody>
      </p:sp>
      <p:sp>
        <p:nvSpPr>
          <p:cNvPr id="19" name="Rechteck 18">
            <a:extLst>
              <a:ext uri="{FF2B5EF4-FFF2-40B4-BE49-F238E27FC236}">
                <a16:creationId xmlns:a16="http://schemas.microsoft.com/office/drawing/2014/main" id="{ABDFF9FC-1B69-0C43-8D39-180E79019C8C}"/>
              </a:ext>
            </a:extLst>
          </p:cNvPr>
          <p:cNvSpPr/>
          <p:nvPr/>
        </p:nvSpPr>
        <p:spPr bwMode="auto">
          <a:xfrm>
            <a:off x="442913" y="2653990"/>
            <a:ext cx="5504400" cy="3691248"/>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algn="l">
              <a:spcBef>
                <a:spcPts val="200"/>
              </a:spcBef>
              <a:spcAft>
                <a:spcPts val="0"/>
              </a:spcAft>
            </a:pPr>
            <a:r>
              <a:rPr lang="en-GB" sz="1200" b="1" dirty="0">
                <a:solidFill>
                  <a:srgbClr val="3B687F"/>
                </a:solidFill>
              </a:rPr>
              <a:t>Task:</a:t>
            </a:r>
          </a:p>
          <a:p>
            <a:pPr algn="l">
              <a:spcBef>
                <a:spcPts val="200"/>
              </a:spcBef>
              <a:spcAft>
                <a:spcPts val="0"/>
              </a:spcAft>
            </a:pPr>
            <a:r>
              <a:rPr lang="en-GB" sz="1200" dirty="0">
                <a:solidFill>
                  <a:srgbClr val="3B687F"/>
                </a:solidFill>
              </a:rPr>
              <a:t>You, a buyer, want to evaluate the sustainability performance of your company's suppliers. Which criteria do you use for the assessment? How do you prioritise sustainability criteria in comparison to other criteria, i.e. price, quality and supplier loyalty? What reasons led to your selection and prioritisation? </a:t>
            </a:r>
          </a:p>
          <a:p>
            <a:pPr algn="l">
              <a:spcBef>
                <a:spcPts val="1200"/>
              </a:spcBef>
              <a:spcAft>
                <a:spcPts val="0"/>
              </a:spcAft>
            </a:pPr>
            <a:r>
              <a:rPr lang="en-GB" sz="1200" b="1" dirty="0">
                <a:solidFill>
                  <a:srgbClr val="3B687F"/>
                </a:solidFill>
              </a:rPr>
              <a:t>Task information:</a:t>
            </a:r>
          </a:p>
          <a:p>
            <a:pPr marL="182563" indent="-182563" algn="l">
              <a:spcBef>
                <a:spcPts val="200"/>
              </a:spcBef>
              <a:spcAft>
                <a:spcPts val="0"/>
              </a:spcAft>
              <a:buFont typeface="Arial" panose="020B0604020202020204" pitchFamily="34" charset="0"/>
              <a:buChar char="•"/>
            </a:pPr>
            <a:r>
              <a:rPr lang="en-GB" sz="1200" dirty="0">
                <a:solidFill>
                  <a:srgbClr val="3B687F"/>
                </a:solidFill>
              </a:rPr>
              <a:t>Evaluation criteria and their prioritisation may vary depending on the company, industry and supplier type.</a:t>
            </a:r>
          </a:p>
          <a:p>
            <a:pPr marL="182563" indent="-182563" algn="l">
              <a:spcBef>
                <a:spcPts val="200"/>
              </a:spcBef>
              <a:spcAft>
                <a:spcPts val="0"/>
              </a:spcAft>
              <a:buFont typeface="Arial" panose="020B0604020202020204" pitchFamily="34" charset="0"/>
              <a:buChar char="•"/>
            </a:pPr>
            <a:r>
              <a:rPr lang="en-GB" sz="1200" dirty="0">
                <a:solidFill>
                  <a:srgbClr val="3B687F"/>
                </a:solidFill>
              </a:rPr>
              <a:t>Companies can either define their own criteria for sustainability performance or rely on established providers (platforms) on the market. </a:t>
            </a:r>
          </a:p>
          <a:p>
            <a:pPr marL="182563" indent="-182563" algn="l">
              <a:spcBef>
                <a:spcPts val="200"/>
              </a:spcBef>
              <a:spcAft>
                <a:spcPts val="0"/>
              </a:spcAft>
              <a:buFont typeface="Arial" panose="020B0604020202020204" pitchFamily="34" charset="0"/>
              <a:buChar char="•"/>
            </a:pPr>
            <a:r>
              <a:rPr lang="en-GB" sz="1200" dirty="0">
                <a:solidFill>
                  <a:srgbClr val="3B687F"/>
                </a:solidFill>
              </a:rPr>
              <a:t>Exemplary sustainability criteria include environmental systems, packaging efficiency, occupational health and safety, resource savings (see additional information in module 2.1).</a:t>
            </a:r>
          </a:p>
          <a:p>
            <a:pPr marL="182563" indent="-182563" algn="l">
              <a:spcBef>
                <a:spcPts val="200"/>
              </a:spcBef>
              <a:spcAft>
                <a:spcPts val="0"/>
              </a:spcAft>
              <a:buFont typeface="Arial" panose="020B0604020202020204" pitchFamily="34" charset="0"/>
              <a:buChar char="•"/>
            </a:pPr>
            <a:r>
              <a:rPr lang="en-GB" sz="1200" dirty="0">
                <a:solidFill>
                  <a:srgbClr val="3B687F"/>
                </a:solidFill>
              </a:rPr>
              <a:t>Criteria should be selected and prioritised in coordination with the relevant roles (e.g. Procurement, Quality, Sustainability).</a:t>
            </a:r>
          </a:p>
        </p:txBody>
      </p:sp>
      <p:pic>
        <p:nvPicPr>
          <p:cNvPr id="22" name="Grafik 21" descr="Stift mit einfarbiger Füllung">
            <a:extLst>
              <a:ext uri="{FF2B5EF4-FFF2-40B4-BE49-F238E27FC236}">
                <a16:creationId xmlns:a16="http://schemas.microsoft.com/office/drawing/2014/main" id="{6E0C8CF1-CEDC-8648-A62F-BF9BD250713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596759" y="2276475"/>
            <a:ext cx="299545" cy="299545"/>
          </a:xfrm>
          <a:prstGeom prst="rect">
            <a:avLst/>
          </a:prstGeom>
        </p:spPr>
      </p:pic>
      <p:pic>
        <p:nvPicPr>
          <p:cNvPr id="23" name="Grafik 22" descr="Stift mit einfarbiger Füllung">
            <a:extLst>
              <a:ext uri="{FF2B5EF4-FFF2-40B4-BE49-F238E27FC236}">
                <a16:creationId xmlns:a16="http://schemas.microsoft.com/office/drawing/2014/main" id="{52B4E06F-6F07-5D4E-B733-B43ECA8504D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1494963" y="2276475"/>
            <a:ext cx="299545" cy="299545"/>
          </a:xfrm>
          <a:prstGeom prst="rect">
            <a:avLst/>
          </a:prstGeom>
        </p:spPr>
      </p:pic>
    </p:spTree>
    <p:extLst>
      <p:ext uri="{BB962C8B-B14F-4D97-AF65-F5344CB8AC3E}">
        <p14:creationId xmlns:p14="http://schemas.microsoft.com/office/powerpoint/2010/main" val="1710851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de-DE" smtClean="0">
                <a:latin typeface="+mn-lt"/>
              </a:rPr>
              <a:t>© LfU | IZU Infozentrum UmweltWirtschaft 2022</a:t>
            </a:r>
            <a:endParaRPr lang="en-GB" dirty="0">
              <a:latin typeface="+mn-lt"/>
            </a:endParaRPr>
          </a:p>
        </p:txBody>
      </p:sp>
      <p:sp>
        <p:nvSpPr>
          <p:cNvPr id="5" name="Foliennummernplatzhalter 4"/>
          <p:cNvSpPr>
            <a:spLocks noGrp="1"/>
          </p:cNvSpPr>
          <p:nvPr>
            <p:ph type="sldNum" sz="quarter" idx="4"/>
          </p:nvPr>
        </p:nvSpPr>
        <p:spPr>
          <a:xfrm>
            <a:off x="5905500" y="6477000"/>
            <a:ext cx="478532" cy="280988"/>
          </a:xfrm>
        </p:spPr>
        <p:txBody>
          <a:bodyPr/>
          <a:lstStyle/>
          <a:p>
            <a:fld id="{874F30DA-0C98-471D-8D41-FDABE1A1224B}" type="slidenum">
              <a:rPr lang="de-DE">
                <a:latin typeface="+mn-lt"/>
              </a:rPr>
              <a:pPr/>
              <a:t>48</a:t>
            </a:fld>
            <a:endParaRPr lang="de-DE">
              <a:latin typeface="+mn-lt"/>
            </a:endParaRPr>
          </a:p>
        </p:txBody>
      </p:sp>
      <p:sp>
        <p:nvSpPr>
          <p:cNvPr id="252930" name="Rectangle 2"/>
          <p:cNvSpPr>
            <a:spLocks noGrp="1" noChangeArrowheads="1"/>
          </p:cNvSpPr>
          <p:nvPr>
            <p:ph type="title"/>
          </p:nvPr>
        </p:nvSpPr>
        <p:spPr>
          <a:xfrm>
            <a:off x="431801" y="935038"/>
            <a:ext cx="11425767" cy="500062"/>
          </a:xfrm>
        </p:spPr>
        <p:txBody>
          <a:bodyPr/>
          <a:lstStyle/>
          <a:p>
            <a:r>
              <a:rPr lang="en-GB" dirty="0">
                <a:latin typeface="+mn-lt"/>
              </a:rPr>
              <a:t>Table of contents</a:t>
            </a:r>
          </a:p>
        </p:txBody>
      </p:sp>
      <p:sp>
        <p:nvSpPr>
          <p:cNvPr id="23" name="Datumsplatzhalter 5">
            <a:extLst>
              <a:ext uri="{FF2B5EF4-FFF2-40B4-BE49-F238E27FC236}">
                <a16:creationId xmlns:a16="http://schemas.microsoft.com/office/drawing/2014/main" id="{E6A88E71-8826-ED4B-A27B-4EFC5F501AA3}"/>
              </a:ext>
            </a:extLst>
          </p:cNvPr>
          <p:cNvSpPr>
            <a:spLocks noGrp="1"/>
          </p:cNvSpPr>
          <p:nvPr>
            <p:ph type="dt" sz="half" idx="12"/>
          </p:nvPr>
        </p:nvSpPr>
        <p:spPr>
          <a:xfrm>
            <a:off x="431801" y="223838"/>
            <a:ext cx="8450942" cy="476250"/>
          </a:xfrm>
        </p:spPr>
        <p:txBody>
          <a:bodyPr/>
          <a:lstStyle/>
          <a:p>
            <a:r>
              <a:rPr lang="de-DE" smtClean="0"/>
              <a:t>Training concept for sustainable procurement – background, goals &amp; content</a:t>
            </a:r>
            <a:endParaRPr lang="en-GB" dirty="0"/>
          </a:p>
        </p:txBody>
      </p:sp>
      <p:sp>
        <p:nvSpPr>
          <p:cNvPr id="24" name="Textfeld 23">
            <a:extLst>
              <a:ext uri="{FF2B5EF4-FFF2-40B4-BE49-F238E27FC236}">
                <a16:creationId xmlns:a16="http://schemas.microsoft.com/office/drawing/2014/main" id="{4FBAC1D3-D013-F249-B0CB-B9310DA6E157}"/>
              </a:ext>
            </a:extLst>
          </p:cNvPr>
          <p:cNvSpPr txBox="1"/>
          <p:nvPr/>
        </p:nvSpPr>
        <p:spPr>
          <a:xfrm>
            <a:off x="4308016" y="2453113"/>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marL="193675" indent="-193675"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1pPr>
            <a:lvl2pPr marL="444500" lvl="1" indent="-222250"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2pPr>
          </a:lstStyle>
          <a:p>
            <a:pPr>
              <a:spcBef>
                <a:spcPts val="900"/>
              </a:spcBef>
            </a:pPr>
            <a:r>
              <a:rPr lang="en-GB" sz="1200" b="1" dirty="0">
                <a:latin typeface="Arial" charset="0"/>
              </a:rPr>
              <a:t>Sustainability in the procurement process</a:t>
            </a:r>
          </a:p>
          <a:p>
            <a:pPr lvl="1"/>
            <a:r>
              <a:rPr lang="en-GB" sz="1200" dirty="0"/>
              <a:t>Sustainable procurement strategy</a:t>
            </a:r>
          </a:p>
          <a:p>
            <a:pPr lvl="1"/>
            <a:r>
              <a:rPr lang="en-GB" sz="1200" dirty="0"/>
              <a:t>Sustainable supplier management</a:t>
            </a:r>
          </a:p>
          <a:p>
            <a:pPr lvl="1"/>
            <a:r>
              <a:rPr lang="en-GB" sz="1200" dirty="0"/>
              <a:t>Other procurement processes</a:t>
            </a:r>
          </a:p>
          <a:p>
            <a:pPr lvl="1"/>
            <a:r>
              <a:rPr lang="en-GB" sz="1200" dirty="0"/>
              <a:t>Focus: Supply Chain Due Diligence Act</a:t>
            </a:r>
          </a:p>
          <a:p>
            <a:pPr>
              <a:spcBef>
                <a:spcPts val="900"/>
              </a:spcBef>
            </a:pPr>
            <a:r>
              <a:rPr lang="en-GB" sz="1200" b="1" dirty="0">
                <a:latin typeface="Arial" charset="0"/>
              </a:rPr>
              <a:t>Methods, standards &amp; tools for Sustainable Procurement</a:t>
            </a:r>
          </a:p>
          <a:p>
            <a:pPr lvl="1"/>
            <a:r>
              <a:rPr lang="en-GB" sz="1200" dirty="0"/>
              <a:t>Sustainable Procurement Checklist</a:t>
            </a:r>
          </a:p>
          <a:p>
            <a:pPr lvl="1"/>
            <a:r>
              <a:rPr lang="en-GB" sz="1200" dirty="0"/>
              <a:t>Standards, ratings &amp; rankings</a:t>
            </a:r>
          </a:p>
          <a:p>
            <a:pPr lvl="1"/>
            <a:r>
              <a:rPr lang="en-GB" sz="1200" dirty="0"/>
              <a:t>Systems &amp; tools</a:t>
            </a:r>
          </a:p>
        </p:txBody>
      </p:sp>
      <p:sp>
        <p:nvSpPr>
          <p:cNvPr id="25" name="Rechteck 24">
            <a:extLst>
              <a:ext uri="{FF2B5EF4-FFF2-40B4-BE49-F238E27FC236}">
                <a16:creationId xmlns:a16="http://schemas.microsoft.com/office/drawing/2014/main" id="{7196AD50-C672-5942-9375-F1EED0863DE2}"/>
              </a:ext>
            </a:extLst>
          </p:cNvPr>
          <p:cNvSpPr/>
          <p:nvPr/>
        </p:nvSpPr>
        <p:spPr bwMode="auto">
          <a:xfrm>
            <a:off x="8184232" y="3621505"/>
            <a:ext cx="3528000" cy="2687815"/>
          </a:xfrm>
          <a:prstGeom prst="rect">
            <a:avLst/>
          </a:prstGeom>
          <a:solidFill>
            <a:srgbClr val="F9AA00">
              <a:alpha val="2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
        <p:nvSpPr>
          <p:cNvPr id="26" name="Textfeld 25">
            <a:extLst>
              <a:ext uri="{FF2B5EF4-FFF2-40B4-BE49-F238E27FC236}">
                <a16:creationId xmlns:a16="http://schemas.microsoft.com/office/drawing/2014/main" id="{25976CFE-736E-BC4B-B5E9-7EE0DC0429B4}"/>
              </a:ext>
            </a:extLst>
          </p:cNvPr>
          <p:cNvSpPr txBox="1"/>
          <p:nvPr/>
        </p:nvSpPr>
        <p:spPr>
          <a:xfrm>
            <a:off x="431800" y="2453113"/>
            <a:ext cx="3528000" cy="3856207"/>
          </a:xfrm>
          <a:prstGeom prst="rect">
            <a:avLst/>
          </a:prstGeom>
          <a:noFill/>
          <a:ln w="19050">
            <a:solidFill>
              <a:schemeClr val="bg1">
                <a:lumMod val="75000"/>
              </a:schemeClr>
            </a:solidFill>
          </a:ln>
        </p:spPr>
        <p:txBody>
          <a:bodyPr wrap="square" tIns="72000" bIns="72000" rtlCol="0" anchor="t" anchorCtr="0">
            <a:noAutofit/>
          </a:bodyPr>
          <a:lstStyle/>
          <a:p>
            <a:pPr marL="193675" indent="-193675" algn="l" eaLnBrk="1" hangingPunct="1">
              <a:lnSpc>
                <a:spcPct val="110000"/>
              </a:lnSpc>
              <a:spcBef>
                <a:spcPts val="900"/>
              </a:spcBef>
              <a:spcAft>
                <a:spcPts val="300"/>
              </a:spcAft>
              <a:buClr>
                <a:srgbClr val="526E7F"/>
              </a:buClr>
              <a:buFontTx/>
              <a:buChar char="•"/>
            </a:pPr>
            <a:r>
              <a:rPr lang="en-GB" sz="1200" b="1" dirty="0">
                <a:solidFill>
                  <a:srgbClr val="3B687F"/>
                </a:solidFill>
                <a:cs typeface="Calibri" panose="020F0502020204030204" pitchFamily="34" charset="0"/>
              </a:rPr>
              <a:t>Increasing sustainability requirements for companies</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Main challenges</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Sustainability trends &amp; developments</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Regulatory framework</a:t>
            </a:r>
          </a:p>
          <a:p>
            <a:pPr marL="193675" indent="-193675" algn="l" eaLnBrk="1" hangingPunct="1">
              <a:lnSpc>
                <a:spcPct val="110000"/>
              </a:lnSpc>
              <a:spcBef>
                <a:spcPts val="900"/>
              </a:spcBef>
              <a:spcAft>
                <a:spcPts val="300"/>
              </a:spcAft>
              <a:buClr>
                <a:srgbClr val="526E7F"/>
              </a:buClr>
              <a:buFontTx/>
              <a:buChar char="•"/>
            </a:pPr>
            <a:r>
              <a:rPr lang="en-GB" sz="1200" b="1" dirty="0">
                <a:solidFill>
                  <a:srgbClr val="3B687F"/>
                </a:solidFill>
                <a:cs typeface="Calibri" panose="020F0502020204030204" pitchFamily="34" charset="0"/>
              </a:rPr>
              <a:t>The key role of procurement in terms of sustainability</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Procurement as a multiplier</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The business case for sustainable procurement</a:t>
            </a:r>
          </a:p>
          <a:p>
            <a:pPr marL="171450" lvl="0" indent="-171450" algn="l">
              <a:lnSpc>
                <a:spcPct val="110000"/>
              </a:lnSpc>
              <a:spcBef>
                <a:spcPts val="300"/>
              </a:spcBef>
              <a:spcAft>
                <a:spcPts val="300"/>
              </a:spcAft>
              <a:buClr>
                <a:srgbClr val="526E7F"/>
              </a:buClr>
              <a:buFont typeface="Arial" panose="020B0604020202020204" pitchFamily="34" charset="0"/>
              <a:buChar char="•"/>
            </a:pPr>
            <a:endParaRPr lang="de-DE" sz="1200">
              <a:solidFill>
                <a:schemeClr val="bg2"/>
              </a:solidFill>
              <a:latin typeface="+mn-lt"/>
              <a:cs typeface="Calibri" panose="020F0502020204030204" pitchFamily="34" charset="0"/>
            </a:endParaRPr>
          </a:p>
          <a:p>
            <a:pPr marL="171450" lvl="0" indent="-171450" algn="l">
              <a:lnSpc>
                <a:spcPct val="110000"/>
              </a:lnSpc>
              <a:spcBef>
                <a:spcPts val="300"/>
              </a:spcBef>
              <a:spcAft>
                <a:spcPts val="300"/>
              </a:spcAft>
              <a:buClr>
                <a:srgbClr val="526E7F"/>
              </a:buClr>
              <a:buFont typeface="Arial" panose="020B0604020202020204" pitchFamily="34" charset="0"/>
              <a:buChar char="•"/>
            </a:pPr>
            <a:endParaRPr lang="de-DE" sz="1200">
              <a:solidFill>
                <a:schemeClr val="bg2"/>
              </a:solidFill>
              <a:latin typeface="+mn-lt"/>
              <a:cs typeface="Calibri" panose="020F0502020204030204" pitchFamily="34" charset="0"/>
            </a:endParaRPr>
          </a:p>
        </p:txBody>
      </p:sp>
      <p:sp>
        <p:nvSpPr>
          <p:cNvPr id="27" name="AutoShape 11">
            <a:extLst>
              <a:ext uri="{FF2B5EF4-FFF2-40B4-BE49-F238E27FC236}">
                <a16:creationId xmlns:a16="http://schemas.microsoft.com/office/drawing/2014/main" id="{53D8F616-E2AE-F647-8BD6-D185136B4150}"/>
              </a:ext>
            </a:extLst>
          </p:cNvPr>
          <p:cNvSpPr>
            <a:spLocks noChangeArrowheads="1"/>
          </p:cNvSpPr>
          <p:nvPr/>
        </p:nvSpPr>
        <p:spPr bwMode="gray">
          <a:xfrm>
            <a:off x="431800" y="1611512"/>
            <a:ext cx="3690000" cy="665189"/>
          </a:xfrm>
          <a:prstGeom prst="homePlate">
            <a:avLst>
              <a:gd name="adj" fmla="val 2021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en-GB" sz="1600" b="1" dirty="0">
                <a:solidFill>
                  <a:srgbClr val="3B687F"/>
                </a:solidFill>
                <a:latin typeface="+mn-lt"/>
                <a:cs typeface="Calibri" panose="020F0502020204030204" pitchFamily="34" charset="0"/>
              </a:rPr>
              <a:t>Importance of sustainable procurement</a:t>
            </a:r>
          </a:p>
        </p:txBody>
      </p:sp>
      <p:sp>
        <p:nvSpPr>
          <p:cNvPr id="28" name="AutoShape 10">
            <a:extLst>
              <a:ext uri="{FF2B5EF4-FFF2-40B4-BE49-F238E27FC236}">
                <a16:creationId xmlns:a16="http://schemas.microsoft.com/office/drawing/2014/main" id="{459AB024-C26F-5E42-8B3B-67A00DFAEA18}"/>
              </a:ext>
            </a:extLst>
          </p:cNvPr>
          <p:cNvSpPr>
            <a:spLocks noChangeArrowheads="1"/>
          </p:cNvSpPr>
          <p:nvPr/>
        </p:nvSpPr>
        <p:spPr bwMode="gray">
          <a:xfrm>
            <a:off x="4308016" y="1612555"/>
            <a:ext cx="3690000" cy="664317"/>
          </a:xfrm>
          <a:prstGeom prst="chevron">
            <a:avLst>
              <a:gd name="adj" fmla="val 2102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en-GB" sz="1600" b="1" dirty="0">
                <a:solidFill>
                  <a:srgbClr val="3B687F"/>
                </a:solidFill>
                <a:latin typeface="+mn-lt"/>
                <a:cs typeface="Calibri" panose="020F0502020204030204" pitchFamily="34" charset="0"/>
              </a:rPr>
              <a:t>Expertise &amp; methodological competence</a:t>
            </a:r>
          </a:p>
        </p:txBody>
      </p:sp>
      <p:sp>
        <p:nvSpPr>
          <p:cNvPr id="29" name="AutoShape 10">
            <a:extLst>
              <a:ext uri="{FF2B5EF4-FFF2-40B4-BE49-F238E27FC236}">
                <a16:creationId xmlns:a16="http://schemas.microsoft.com/office/drawing/2014/main" id="{EF1691DB-4738-E948-BD19-179E25EB0CED}"/>
              </a:ext>
            </a:extLst>
          </p:cNvPr>
          <p:cNvSpPr>
            <a:spLocks noChangeArrowheads="1"/>
          </p:cNvSpPr>
          <p:nvPr/>
        </p:nvSpPr>
        <p:spPr bwMode="gray">
          <a:xfrm>
            <a:off x="8184232" y="1612555"/>
            <a:ext cx="3690000" cy="664317"/>
          </a:xfrm>
          <a:prstGeom prst="chevron">
            <a:avLst>
              <a:gd name="adj" fmla="val 2102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en-GB" sz="1600" b="1" dirty="0">
                <a:solidFill>
                  <a:srgbClr val="3B687F"/>
                </a:solidFill>
                <a:latin typeface="+mn-lt"/>
                <a:cs typeface="Calibri" panose="020F0502020204030204" pitchFamily="34" charset="0"/>
              </a:rPr>
              <a:t>Practical application &amp; networking</a:t>
            </a:r>
          </a:p>
        </p:txBody>
      </p:sp>
      <p:sp>
        <p:nvSpPr>
          <p:cNvPr id="30" name="Oval 29">
            <a:extLst>
              <a:ext uri="{FF2B5EF4-FFF2-40B4-BE49-F238E27FC236}">
                <a16:creationId xmlns:a16="http://schemas.microsoft.com/office/drawing/2014/main" id="{E026A335-5B58-704B-97B8-93547149BE52}"/>
              </a:ext>
            </a:extLst>
          </p:cNvPr>
          <p:cNvSpPr/>
          <p:nvPr/>
        </p:nvSpPr>
        <p:spPr bwMode="auto">
          <a:xfrm>
            <a:off x="551416"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a:ln>
                  <a:noFill/>
                </a:ln>
                <a:solidFill>
                  <a:srgbClr val="3B687F"/>
                </a:solidFill>
                <a:effectLst/>
                <a:latin typeface="Arial" charset="0"/>
                <a:ea typeface="ＭＳ Ｐゴシック" charset="-128"/>
              </a:rPr>
              <a:t>1</a:t>
            </a:r>
          </a:p>
        </p:txBody>
      </p:sp>
      <p:sp>
        <p:nvSpPr>
          <p:cNvPr id="31" name="Oval 30">
            <a:extLst>
              <a:ext uri="{FF2B5EF4-FFF2-40B4-BE49-F238E27FC236}">
                <a16:creationId xmlns:a16="http://schemas.microsoft.com/office/drawing/2014/main" id="{6BC9E16C-A231-364D-A319-79E56A2E9E00}"/>
              </a:ext>
            </a:extLst>
          </p:cNvPr>
          <p:cNvSpPr/>
          <p:nvPr/>
        </p:nvSpPr>
        <p:spPr bwMode="auto">
          <a:xfrm>
            <a:off x="4563736"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dirty="0">
                <a:solidFill>
                  <a:srgbClr val="3B687F"/>
                </a:solidFill>
              </a:rPr>
              <a:t>2</a:t>
            </a:r>
          </a:p>
        </p:txBody>
      </p:sp>
      <p:sp>
        <p:nvSpPr>
          <p:cNvPr id="32" name="Oval 31">
            <a:extLst>
              <a:ext uri="{FF2B5EF4-FFF2-40B4-BE49-F238E27FC236}">
                <a16:creationId xmlns:a16="http://schemas.microsoft.com/office/drawing/2014/main" id="{56BBEF41-D769-024E-9979-F962F2D5D840}"/>
              </a:ext>
            </a:extLst>
          </p:cNvPr>
          <p:cNvSpPr/>
          <p:nvPr/>
        </p:nvSpPr>
        <p:spPr bwMode="auto">
          <a:xfrm>
            <a:off x="8452168"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dirty="0">
                <a:solidFill>
                  <a:srgbClr val="3B687F"/>
                </a:solidFill>
              </a:rPr>
              <a:t>3</a:t>
            </a:r>
          </a:p>
        </p:txBody>
      </p:sp>
      <p:sp>
        <p:nvSpPr>
          <p:cNvPr id="33" name="Textfeld 32">
            <a:extLst>
              <a:ext uri="{FF2B5EF4-FFF2-40B4-BE49-F238E27FC236}">
                <a16:creationId xmlns:a16="http://schemas.microsoft.com/office/drawing/2014/main" id="{C4CFCCF8-7A1F-6F4C-B46B-79655B76D780}"/>
              </a:ext>
            </a:extLst>
          </p:cNvPr>
          <p:cNvSpPr txBox="1"/>
          <p:nvPr/>
        </p:nvSpPr>
        <p:spPr>
          <a:xfrm>
            <a:off x="8184232" y="2453113"/>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marL="193675" indent="-193675"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1pPr>
            <a:lvl2pPr marL="444500" lvl="1" indent="-222250"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2pPr>
          </a:lstStyle>
          <a:p>
            <a:r>
              <a:rPr lang="en-GB" sz="1200" b="1" dirty="0"/>
              <a:t>Practical examples for buyers</a:t>
            </a:r>
          </a:p>
          <a:p>
            <a:pPr lvl="1"/>
            <a:r>
              <a:rPr lang="en-GB" sz="1200" dirty="0"/>
              <a:t>Additional case studies</a:t>
            </a:r>
          </a:p>
          <a:p>
            <a:pPr lvl="1"/>
            <a:r>
              <a:rPr lang="en-GB" sz="1200" dirty="0"/>
              <a:t>Focus: Procurement &amp; the circular economy</a:t>
            </a:r>
          </a:p>
          <a:p>
            <a:pPr lvl="1"/>
            <a:r>
              <a:rPr lang="en-GB" sz="1200" dirty="0"/>
              <a:t>Practical tasks</a:t>
            </a:r>
          </a:p>
          <a:p>
            <a:pPr>
              <a:spcBef>
                <a:spcPts val="900"/>
              </a:spcBef>
            </a:pPr>
            <a:r>
              <a:rPr lang="en-GB" sz="1200" b="1" dirty="0">
                <a:latin typeface="Arial" charset="0"/>
              </a:rPr>
              <a:t>Opening a dialogue &amp; facilitating networking on sustainable procurement</a:t>
            </a:r>
          </a:p>
          <a:p>
            <a:pPr lvl="1"/>
            <a:r>
              <a:rPr lang="en-GB" sz="1200" dirty="0"/>
              <a:t>Communication platforms</a:t>
            </a:r>
          </a:p>
          <a:p>
            <a:pPr lvl="1"/>
            <a:r>
              <a:rPr lang="en-GB" sz="1200" dirty="0"/>
              <a:t>Training resources &amp; educational services</a:t>
            </a:r>
          </a:p>
        </p:txBody>
      </p:sp>
      <p:sp>
        <p:nvSpPr>
          <p:cNvPr id="34" name="Rechteck 33">
            <a:extLst>
              <a:ext uri="{FF2B5EF4-FFF2-40B4-BE49-F238E27FC236}">
                <a16:creationId xmlns:a16="http://schemas.microsoft.com/office/drawing/2014/main" id="{3D2D750B-9B30-A740-9473-2016A977A57F}"/>
              </a:ext>
            </a:extLst>
          </p:cNvPr>
          <p:cNvSpPr/>
          <p:nvPr/>
        </p:nvSpPr>
        <p:spPr bwMode="auto">
          <a:xfrm>
            <a:off x="335360" y="1556792"/>
            <a:ext cx="7776864" cy="4802212"/>
          </a:xfrm>
          <a:prstGeom prst="rect">
            <a:avLst/>
          </a:prstGeom>
          <a:solidFill>
            <a:srgbClr val="FFFF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15223587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Networking on the topic of sustainable procurement – communication platforms &amp; training resources</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49</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en-GB" sz="1300" dirty="0">
                <a:solidFill>
                  <a:srgbClr val="3B687F"/>
                </a:solidFill>
              </a:rPr>
              <a:t>Various communication platforms and training resources are available to give buyers the opportunity to share and widen their knowledge and best practices in terms of sustainable procurement.</a:t>
            </a:r>
          </a:p>
        </p:txBody>
      </p:sp>
      <p:graphicFrame>
        <p:nvGraphicFramePr>
          <p:cNvPr id="20" name="Tabelle 9">
            <a:extLst>
              <a:ext uri="{FF2B5EF4-FFF2-40B4-BE49-F238E27FC236}">
                <a16:creationId xmlns:a16="http://schemas.microsoft.com/office/drawing/2014/main" id="{DB447C2E-CF1A-8346-986A-80E3A4A92178}"/>
              </a:ext>
            </a:extLst>
          </p:cNvPr>
          <p:cNvGraphicFramePr>
            <a:graphicFrameLocks noGrp="1"/>
          </p:cNvGraphicFramePr>
          <p:nvPr>
            <p:extLst>
              <p:ext uri="{D42A27DB-BD31-4B8C-83A1-F6EECF244321}">
                <p14:modId xmlns:p14="http://schemas.microsoft.com/office/powerpoint/2010/main" val="3179811517"/>
              </p:ext>
            </p:extLst>
          </p:nvPr>
        </p:nvGraphicFramePr>
        <p:xfrm>
          <a:off x="442913" y="2267843"/>
          <a:ext cx="11414125" cy="4076396"/>
        </p:xfrm>
        <a:graphic>
          <a:graphicData uri="http://schemas.openxmlformats.org/drawingml/2006/table">
            <a:tbl>
              <a:tblPr firstRow="1" bandRow="1">
                <a:tableStyleId>{5C22544A-7EE6-4342-B048-85BDC9FD1C3A}</a:tableStyleId>
              </a:tblPr>
              <a:tblGrid>
                <a:gridCol w="2663485">
                  <a:extLst>
                    <a:ext uri="{9D8B030D-6E8A-4147-A177-3AD203B41FA5}">
                      <a16:colId xmlns:a16="http://schemas.microsoft.com/office/drawing/2014/main" val="195927569"/>
                    </a:ext>
                  </a:extLst>
                </a:gridCol>
                <a:gridCol w="8750640">
                  <a:extLst>
                    <a:ext uri="{9D8B030D-6E8A-4147-A177-3AD203B41FA5}">
                      <a16:colId xmlns:a16="http://schemas.microsoft.com/office/drawing/2014/main" val="2972074684"/>
                    </a:ext>
                  </a:extLst>
                </a:gridCol>
              </a:tblGrid>
              <a:tr h="362341">
                <a:tc>
                  <a:txBody>
                    <a:bodyPr/>
                    <a:lstStyle/>
                    <a:p>
                      <a:r>
                        <a:rPr lang="en-GB" sz="1100" dirty="0">
                          <a:solidFill>
                            <a:schemeClr val="bg1"/>
                          </a:solidFill>
                        </a:rPr>
                        <a:t>Platform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en-GB" sz="1100" dirty="0">
                          <a:solidFill>
                            <a:schemeClr val="bg1"/>
                          </a:solidFill>
                        </a:rPr>
                        <a:t>Brief summary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extLst>
                  <a:ext uri="{0D108BD9-81ED-4DB2-BD59-A6C34878D82A}">
                    <a16:rowId xmlns:a16="http://schemas.microsoft.com/office/drawing/2014/main" val="958107529"/>
                  </a:ext>
                </a:extLst>
              </a:tr>
              <a:tr h="7382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3B687F"/>
                          </a:solidFill>
                          <a:latin typeface="Arial" panose="020B0604020202020204" pitchFamily="34" charset="0"/>
                          <a:hlinkClick r:id="rId3">
                            <a:extLst>
                              <a:ext uri="{A12FA001-AC4F-418D-AE19-62706E023703}">
                                <ahyp:hlinkClr xmlns="" xmlns:ahyp="http://schemas.microsoft.com/office/drawing/2018/hyperlinkcolor" val="tx"/>
                              </a:ext>
                            </a:extLst>
                          </a:hlinkClick>
                        </a:rPr>
                        <a:t>Sustainable Procurement Pledge (SPP)</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r>
                        <a:rPr lang="en-GB" sz="1000" dirty="0">
                          <a:solidFill>
                            <a:srgbClr val="3B687F"/>
                          </a:solidFill>
                          <a:latin typeface="Arial" panose="020B0604020202020204" pitchFamily="34" charset="0"/>
                        </a:rPr>
                        <a:t>Networking platform for procurement professionals from industry, research and academia along with students promoting sustainable procurement as sustainable procurement ambassadors.</a:t>
                      </a:r>
                    </a:p>
                    <a:p>
                      <a:pPr marL="171450" indent="-171450" algn="l">
                        <a:buFont typeface="Arial" panose="020B0604020202020204" pitchFamily="34" charset="0"/>
                        <a:buChar char="•"/>
                      </a:pPr>
                      <a:r>
                        <a:rPr lang="en-GB" sz="1000" dirty="0">
                          <a:solidFill>
                            <a:srgbClr val="3B687F"/>
                          </a:solidFill>
                          <a:latin typeface="Arial" panose="020B0604020202020204" pitchFamily="34" charset="0"/>
                        </a:rPr>
                        <a:t>Preparing and collecting information and knowledge from sources such as </a:t>
                      </a:r>
                      <a:r>
                        <a:rPr lang="en-GB" sz="1000" dirty="0">
                          <a:solidFill>
                            <a:srgbClr val="3B687F"/>
                          </a:solidFill>
                          <a:latin typeface="Arial" panose="020B0604020202020204" pitchFamily="34" charset="0"/>
                          <a:hlinkClick r:id="rId4">
                            <a:extLst>
                              <a:ext uri="{A12FA001-AC4F-418D-AE19-62706E023703}">
                                <ahyp:hlinkClr xmlns="" xmlns:ahyp="http://schemas.microsoft.com/office/drawing/2018/hyperlinkcolor" val="tx"/>
                              </a:ext>
                            </a:extLst>
                          </a:hlinkClick>
                        </a:rPr>
                        <a:t>practical guides for sustainable procurement</a:t>
                      </a:r>
                      <a:r>
                        <a:rPr lang="en-GB" sz="1000" dirty="0">
                          <a:solidFill>
                            <a:srgbClr val="3B687F"/>
                          </a:solidFill>
                          <a:latin typeface="Arial" panose="020B0604020202020204" pitchFamily="34" charset="0"/>
                        </a:rPr>
                        <a:t> to </a:t>
                      </a:r>
                      <a:r>
                        <a:rPr lang="en-GB" sz="1000" dirty="0">
                          <a:solidFill>
                            <a:srgbClr val="3B687F"/>
                          </a:solidFill>
                          <a:latin typeface="Arial" panose="020B0604020202020204" pitchFamily="34" charset="0"/>
                          <a:hlinkClick r:id="rId5">
                            <a:extLst>
                              <a:ext uri="{A12FA001-AC4F-418D-AE19-62706E023703}">
                                <ahyp:hlinkClr xmlns="" xmlns:ahyp="http://schemas.microsoft.com/office/drawing/2018/hyperlinkcolor" val="tx"/>
                              </a:ext>
                            </a:extLst>
                          </a:hlinkClick>
                        </a:rPr>
                        <a:t>case studies on the topic of the circular economy</a:t>
                      </a:r>
                      <a:r>
                        <a:rPr lang="en-GB" sz="1000" dirty="0">
                          <a:solidFill>
                            <a:srgbClr val="3B687F"/>
                          </a:solidFill>
                          <a:latin typeface="Arial" panose="020B0604020202020204" pitchFamily="34" charset="0"/>
                        </a:rPr>
                        <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152276009"/>
                  </a:ext>
                </a:extLst>
              </a:tr>
              <a:tr h="7382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3B687F"/>
                          </a:solidFill>
                          <a:latin typeface="Arial" panose="020B0604020202020204" pitchFamily="34" charset="0"/>
                          <a:hlinkClick r:id="rId6">
                            <a:extLst>
                              <a:ext uri="{A12FA001-AC4F-418D-AE19-62706E023703}">
                                <ahyp:hlinkClr xmlns="" xmlns:ahyp="http://schemas.microsoft.com/office/drawing/2018/hyperlinkcolor" val="tx"/>
                              </a:ext>
                            </a:extLst>
                          </a:hlinkClick>
                        </a:rPr>
                        <a:t>JARO institute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r>
                        <a:rPr lang="en-GB" sz="1000" dirty="0">
                          <a:solidFill>
                            <a:srgbClr val="3B687F"/>
                          </a:solidFill>
                          <a:latin typeface="Arial" panose="020B0604020202020204" pitchFamily="34" charset="0"/>
                        </a:rPr>
                        <a:t>Networking for suppliers responsible for procurement and committed to sustainability within </a:t>
                      </a:r>
                      <a:r>
                        <a:rPr lang="en-GB" sz="1000" dirty="0">
                          <a:solidFill>
                            <a:srgbClr val="3B687F"/>
                          </a:solidFill>
                          <a:latin typeface="Arial" panose="020B0604020202020204" pitchFamily="34" charset="0"/>
                          <a:hlinkClick r:id="rId7">
                            <a:extLst>
                              <a:ext uri="{A12FA001-AC4F-418D-AE19-62706E023703}">
                                <ahyp:hlinkClr xmlns="" xmlns:ahyp="http://schemas.microsoft.com/office/drawing/2018/hyperlinkcolor" val="tx"/>
                              </a:ext>
                            </a:extLst>
                          </a:hlinkClick>
                        </a:rPr>
                        <a:t>sustainable supplier networks</a:t>
                      </a:r>
                      <a:r>
                        <a:rPr lang="en-GB" sz="1000" dirty="0">
                          <a:solidFill>
                            <a:srgbClr val="3B687F"/>
                          </a:solidFill>
                          <a:latin typeface="Arial" panose="020B0604020202020204" pitchFamily="34" charset="0"/>
                        </a:rPr>
                        <a:t>.</a:t>
                      </a:r>
                    </a:p>
                    <a:p>
                      <a:pPr marL="171450" indent="-171450" algn="l">
                        <a:buFont typeface="Arial" panose="020B0604020202020204" pitchFamily="34" charset="0"/>
                        <a:buChar char="•"/>
                      </a:pPr>
                      <a:r>
                        <a:rPr lang="en-GB" sz="1000" dirty="0">
                          <a:solidFill>
                            <a:srgbClr val="3B687F"/>
                          </a:solidFill>
                          <a:latin typeface="Arial" panose="020B0604020202020204" pitchFamily="34" charset="0"/>
                        </a:rPr>
                        <a:t>The focus is placed on, among other aspects, applied research on the topic of sustainable procurement and the impact of digital developments.</a:t>
                      </a:r>
                    </a:p>
                    <a:p>
                      <a:pPr marL="171450" indent="-171450" algn="l">
                        <a:buFont typeface="Arial" panose="020B0604020202020204" pitchFamily="34" charset="0"/>
                        <a:buChar char="•"/>
                      </a:pPr>
                      <a:r>
                        <a:rPr lang="en-GB" sz="1000" dirty="0">
                          <a:solidFill>
                            <a:srgbClr val="3B687F"/>
                          </a:solidFill>
                          <a:latin typeface="Arial" panose="020B0604020202020204" pitchFamily="34" charset="0"/>
                        </a:rPr>
                        <a:t>Knowledge is transferred through the use of training and event formats that provide access to the network.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3B687F"/>
                          </a:solidFill>
                          <a:latin typeface="Arial" panose="020B0604020202020204" pitchFamily="34" charset="0"/>
                        </a:rPr>
                        <a:t>The Jaro institute trains procurement managers to become sustainable procurement experts with a programme consisting of three modules as part of the </a:t>
                      </a:r>
                      <a:r>
                        <a:rPr lang="en-GB" sz="1000" dirty="0">
                          <a:solidFill>
                            <a:srgbClr val="3B687F"/>
                          </a:solidFill>
                          <a:latin typeface="Arial" panose="020B0604020202020204" pitchFamily="34" charset="0"/>
                          <a:hlinkClick r:id="rId8">
                            <a:extLst>
                              <a:ext uri="{A12FA001-AC4F-418D-AE19-62706E023703}">
                                <ahyp:hlinkClr xmlns="" xmlns:ahyp="http://schemas.microsoft.com/office/drawing/2018/hyperlinkcolor" val="tx"/>
                              </a:ext>
                            </a:extLst>
                          </a:hlinkClick>
                        </a:rPr>
                        <a:t>Jaro Academy</a:t>
                      </a:r>
                      <a:r>
                        <a:rPr lang="en-GB" sz="1000" dirty="0">
                          <a:solidFill>
                            <a:srgbClr val="3B687F"/>
                          </a:solidFill>
                          <a:latin typeface="Arial" panose="020B0604020202020204" pitchFamily="34" charset="0"/>
                        </a:rPr>
                        <a:t>.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00767399"/>
                  </a:ext>
                </a:extLst>
              </a:tr>
              <a:tr h="7382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3B687F"/>
                          </a:solidFill>
                          <a:latin typeface="Arial" panose="020B0604020202020204" pitchFamily="34" charset="0"/>
                          <a:hlinkClick r:id="rId9">
                            <a:extLst>
                              <a:ext uri="{A12FA001-AC4F-418D-AE19-62706E023703}">
                                <ahyp:hlinkClr xmlns="" xmlns:ahyp="http://schemas.microsoft.com/office/drawing/2018/hyperlinkcolor" val="tx"/>
                              </a:ext>
                            </a:extLst>
                          </a:hlinkClick>
                        </a:rPr>
                        <a:t>Bundesverband Materialwirtschaft, Einkauf und Logistik e.V.</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r>
                        <a:rPr lang="en-GB" sz="1000" dirty="0">
                          <a:solidFill>
                            <a:srgbClr val="3B687F"/>
                          </a:solidFill>
                          <a:latin typeface="Arial" panose="020B0604020202020204" pitchFamily="34" charset="0"/>
                        </a:rPr>
                        <a:t>Partner for industry, trade, public institutions and the financial sector, promoting knowledge transfers through shared experiences, training and academic work on new methods, processes and techniques.</a:t>
                      </a:r>
                    </a:p>
                    <a:p>
                      <a:pPr marL="171450" indent="-171450" algn="l">
                        <a:buFont typeface="Arial" panose="020B0604020202020204" pitchFamily="34" charset="0"/>
                        <a:buChar char="•"/>
                      </a:pPr>
                      <a:r>
                        <a:rPr lang="en-GB" sz="1000" dirty="0">
                          <a:solidFill>
                            <a:srgbClr val="3B687F"/>
                          </a:solidFill>
                          <a:latin typeface="Arial" panose="020B0604020202020204" pitchFamily="34" charset="0"/>
                        </a:rPr>
                        <a:t>Networking between buyers, logistics specialists, supply chain managers, junior employees and academics.</a:t>
                      </a:r>
                    </a:p>
                    <a:p>
                      <a:pPr marL="171450" indent="-171450" algn="l">
                        <a:buFont typeface="Arial" panose="020B0604020202020204" pitchFamily="34" charset="0"/>
                        <a:buChar char="•"/>
                      </a:pPr>
                      <a:r>
                        <a:rPr lang="en-GB" sz="1000" dirty="0">
                          <a:solidFill>
                            <a:srgbClr val="3B687F"/>
                          </a:solidFill>
                          <a:latin typeface="Arial" panose="020B0604020202020204" pitchFamily="34" charset="0"/>
                        </a:rPr>
                        <a:t>The association offers networking opportunities in </a:t>
                      </a:r>
                      <a:r>
                        <a:rPr lang="en-GB" sz="1000" dirty="0">
                          <a:solidFill>
                            <a:srgbClr val="3B687F"/>
                          </a:solidFill>
                          <a:latin typeface="Arial" panose="020B0604020202020204" pitchFamily="34" charset="0"/>
                          <a:hlinkClick r:id="rId10">
                            <a:extLst>
                              <a:ext uri="{A12FA001-AC4F-418D-AE19-62706E023703}">
                                <ahyp:hlinkClr xmlns="" xmlns:ahyp="http://schemas.microsoft.com/office/drawing/2018/hyperlinkcolor" val="tx"/>
                              </a:ext>
                            </a:extLst>
                          </a:hlinkClick>
                        </a:rPr>
                        <a:t>28 regions</a:t>
                      </a:r>
                      <a:r>
                        <a:rPr lang="en-GB" sz="1000" dirty="0">
                          <a:solidFill>
                            <a:srgbClr val="3B687F"/>
                          </a:solidFill>
                          <a:latin typeface="Arial" panose="020B0604020202020204" pitchFamily="34" charset="0"/>
                        </a:rPr>
                        <a:t> and </a:t>
                      </a:r>
                      <a:r>
                        <a:rPr lang="en-GB" sz="1000" dirty="0">
                          <a:solidFill>
                            <a:srgbClr val="3B687F"/>
                          </a:solidFill>
                          <a:latin typeface="Arial" panose="020B0604020202020204" pitchFamily="34" charset="0"/>
                          <a:hlinkClick r:id="rId11">
                            <a:extLst>
                              <a:ext uri="{A12FA001-AC4F-418D-AE19-62706E023703}">
                                <ahyp:hlinkClr xmlns="" xmlns:ahyp="http://schemas.microsoft.com/office/drawing/2018/hyperlinkcolor" val="tx"/>
                              </a:ext>
                            </a:extLst>
                          </a:hlinkClick>
                        </a:rPr>
                        <a:t>25 trade groups</a:t>
                      </a:r>
                      <a:r>
                        <a:rPr lang="en-GB" sz="1000" dirty="0">
                          <a:solidFill>
                            <a:srgbClr val="3B687F"/>
                          </a:solidFill>
                          <a:latin typeface="Arial" panose="020B0604020202020204" pitchFamily="34" charset="0"/>
                        </a:rPr>
                        <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41843559"/>
                  </a:ext>
                </a:extLst>
              </a:tr>
              <a:tr h="7382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3B687F"/>
                          </a:solidFill>
                          <a:latin typeface="Arial" panose="020B0604020202020204" pitchFamily="34" charset="0"/>
                          <a:hlinkClick r:id="rId12">
                            <a:extLst>
                              <a:ext uri="{A12FA001-AC4F-418D-AE19-62706E023703}">
                                <ahyp:hlinkClr xmlns="" xmlns:ahyp="http://schemas.microsoft.com/office/drawing/2018/hyperlinkcolor" val="tx"/>
                              </a:ext>
                            </a:extLst>
                          </a:hlinkClick>
                        </a:rPr>
                        <a:t>Green public procurement 2020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r>
                        <a:rPr lang="en-GB" sz="1000" dirty="0">
                          <a:solidFill>
                            <a:srgbClr val="3B687F"/>
                          </a:solidFill>
                          <a:latin typeface="Arial" panose="020B0604020202020204" pitchFamily="34" charset="0"/>
                        </a:rPr>
                        <a:t>This project aims to establish low-carbon procurement in Europe.</a:t>
                      </a:r>
                    </a:p>
                    <a:p>
                      <a:pPr marL="171450" indent="-171450" algn="l">
                        <a:buFont typeface="Arial" panose="020B0604020202020204" pitchFamily="34" charset="0"/>
                        <a:buChar char="•"/>
                      </a:pPr>
                      <a:r>
                        <a:rPr lang="en-GB" sz="1000" dirty="0">
                          <a:solidFill>
                            <a:srgbClr val="3B687F"/>
                          </a:solidFill>
                          <a:latin typeface="Arial" panose="020B0604020202020204" pitchFamily="34" charset="0"/>
                        </a:rPr>
                        <a:t>Project partners have already issued &gt;100 low-carbon calls for tenders, which have directly led to reduced carbon emissions.</a:t>
                      </a:r>
                    </a:p>
                    <a:p>
                      <a:pPr marL="171450" indent="-171450" algn="l">
                        <a:buFont typeface="Arial" panose="020B0604020202020204" pitchFamily="34" charset="0"/>
                        <a:buChar char="•"/>
                      </a:pPr>
                      <a:r>
                        <a:rPr lang="en-GB" sz="1000" dirty="0">
                          <a:solidFill>
                            <a:srgbClr val="3B687F"/>
                          </a:solidFill>
                          <a:latin typeface="Arial" panose="020B0604020202020204" pitchFamily="34" charset="0"/>
                        </a:rPr>
                        <a:t>Offering and publishing training resources and networking events for buyers.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25918166"/>
                  </a:ext>
                </a:extLst>
              </a:tr>
              <a:tr h="646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3B687F"/>
                          </a:solidFill>
                          <a:latin typeface="Arial" panose="020B0604020202020204" pitchFamily="34" charset="0"/>
                          <a:hlinkClick r:id="rId13">
                            <a:extLst>
                              <a:ext uri="{A12FA001-AC4F-418D-AE19-62706E023703}">
                                <ahyp:hlinkClr xmlns="" xmlns:ahyp="http://schemas.microsoft.com/office/drawing/2018/hyperlinkcolor" val="tx"/>
                              </a:ext>
                            </a:extLst>
                          </a:hlinkClick>
                        </a:rPr>
                        <a:t>Sustainable procurement platform</a:t>
                      </a:r>
                      <a:r>
                        <a:rPr lang="en-GB" sz="1000" b="1" dirty="0">
                          <a:solidFill>
                            <a:srgbClr val="3B687F"/>
                          </a:solidFill>
                          <a:latin typeface="Arial" panose="020B0604020202020204" pitchFamily="34" charset="0"/>
                        </a:rPr>
                        <a:t>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r>
                        <a:rPr lang="en-GB" sz="1000" dirty="0">
                          <a:solidFill>
                            <a:srgbClr val="3B687F"/>
                          </a:solidFill>
                          <a:latin typeface="Arial" panose="020B0604020202020204" pitchFamily="34" charset="0"/>
                        </a:rPr>
                        <a:t>Project managed by </a:t>
                      </a:r>
                      <a:r>
                        <a:rPr lang="en-GB" sz="1000" dirty="0">
                          <a:solidFill>
                            <a:srgbClr val="3B687F"/>
                          </a:solidFill>
                          <a:latin typeface="Arial" panose="020B0604020202020204" pitchFamily="34" charset="0"/>
                          <a:hlinkClick r:id="rId14">
                            <a:extLst>
                              <a:ext uri="{A12FA001-AC4F-418D-AE19-62706E023703}">
                                <ahyp:hlinkClr xmlns="" xmlns:ahyp="http://schemas.microsoft.com/office/drawing/2018/hyperlinkcolor" val="tx"/>
                              </a:ext>
                            </a:extLst>
                          </a:hlinkClick>
                        </a:rPr>
                        <a:t>ICLEI Local Governments for Sustainability</a:t>
                      </a:r>
                      <a:r>
                        <a:rPr lang="en-GB" sz="1000" dirty="0">
                          <a:solidFill>
                            <a:srgbClr val="3B687F"/>
                          </a:solidFill>
                          <a:latin typeface="Arial" panose="020B0604020202020204" pitchFamily="34" charset="0"/>
                        </a:rPr>
                        <a:t>.</a:t>
                      </a:r>
                    </a:p>
                    <a:p>
                      <a:pPr marL="171450" indent="-171450" algn="l">
                        <a:buFont typeface="Arial" panose="020B0604020202020204" pitchFamily="34" charset="0"/>
                        <a:buChar char="•"/>
                      </a:pPr>
                      <a:r>
                        <a:rPr lang="en-GB" sz="1000" dirty="0">
                          <a:solidFill>
                            <a:srgbClr val="3B687F"/>
                          </a:solidFill>
                          <a:latin typeface="Arial" panose="020B0604020202020204" pitchFamily="34" charset="0"/>
                        </a:rPr>
                        <a:t>Platform with the latest news, case studies, events, instructions and more on the topic of sustainable procurement from around the globe.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9887197"/>
                  </a:ext>
                </a:extLst>
              </a:tr>
            </a:tbl>
          </a:graphicData>
        </a:graphic>
      </p:graphicFrame>
      <p:sp>
        <p:nvSpPr>
          <p:cNvPr id="13" name="Datumsplatzhalter 5">
            <a:extLst>
              <a:ext uri="{FF2B5EF4-FFF2-40B4-BE49-F238E27FC236}">
                <a16:creationId xmlns:a16="http://schemas.microsoft.com/office/drawing/2014/main" id="{E3FE3439-1C17-424D-993F-2CE39870D534}"/>
              </a:ext>
            </a:extLst>
          </p:cNvPr>
          <p:cNvSpPr>
            <a:spLocks noGrp="1"/>
          </p:cNvSpPr>
          <p:nvPr>
            <p:ph type="dt" sz="half" idx="12"/>
          </p:nvPr>
        </p:nvSpPr>
        <p:spPr>
          <a:xfrm>
            <a:off x="431801" y="223838"/>
            <a:ext cx="8450942" cy="476250"/>
          </a:xfrm>
        </p:spPr>
        <p:txBody>
          <a:bodyPr/>
          <a:lstStyle/>
          <a:p>
            <a:r>
              <a:rPr lang="de-DE" smtClean="0"/>
              <a:t>Training concept for sustainable procurement – background, goals &amp; content</a:t>
            </a:r>
            <a:endParaRPr lang="en-GB" dirty="0"/>
          </a:p>
        </p:txBody>
      </p:sp>
      <p:sp>
        <p:nvSpPr>
          <p:cNvPr id="8" name="Fußzeilenplatzhalter 3">
            <a:extLst>
              <a:ext uri="{FF2B5EF4-FFF2-40B4-BE49-F238E27FC236}">
                <a16:creationId xmlns:a16="http://schemas.microsoft.com/office/drawing/2014/main" id="{94178D18-9CB9-7A4C-98D8-647D3C62025A}"/>
              </a:ext>
            </a:extLst>
          </p:cNvPr>
          <p:cNvSpPr txBox="1">
            <a:spLocks/>
          </p:cNvSpPr>
          <p:nvPr/>
        </p:nvSpPr>
        <p:spPr bwMode="auto">
          <a:xfrm>
            <a:off x="431801" y="6477000"/>
            <a:ext cx="5226049" cy="23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en-GB" dirty="0"/>
              <a:t>This list only provides an excerpt and should not be considered exhaustive.</a:t>
            </a:r>
          </a:p>
        </p:txBody>
      </p:sp>
    </p:spTree>
    <p:extLst>
      <p:ext uri="{BB962C8B-B14F-4D97-AF65-F5344CB8AC3E}">
        <p14:creationId xmlns:p14="http://schemas.microsoft.com/office/powerpoint/2010/main" val="3866248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de-DE" smtClean="0">
                <a:latin typeface="+mn-lt"/>
              </a:rPr>
              <a:t>© LfU | IZU Infozentrum UmweltWirtschaft 2022</a:t>
            </a:r>
            <a:endParaRPr lang="en-GB" dirty="0">
              <a:latin typeface="+mn-lt"/>
            </a:endParaRPr>
          </a:p>
        </p:txBody>
      </p:sp>
      <p:sp>
        <p:nvSpPr>
          <p:cNvPr id="5" name="Foliennummernplatzhalter 4"/>
          <p:cNvSpPr>
            <a:spLocks noGrp="1"/>
          </p:cNvSpPr>
          <p:nvPr>
            <p:ph type="sldNum" sz="quarter" idx="4"/>
          </p:nvPr>
        </p:nvSpPr>
        <p:spPr>
          <a:xfrm>
            <a:off x="5905500" y="6477000"/>
            <a:ext cx="478532" cy="280988"/>
          </a:xfrm>
        </p:spPr>
        <p:txBody>
          <a:bodyPr/>
          <a:lstStyle/>
          <a:p>
            <a:fld id="{874F30DA-0C98-471D-8D41-FDABE1A1224B}" type="slidenum">
              <a:rPr lang="de-DE">
                <a:latin typeface="+mn-lt"/>
              </a:rPr>
              <a:pPr/>
              <a:t>5</a:t>
            </a:fld>
            <a:endParaRPr lang="de-DE">
              <a:latin typeface="+mn-lt"/>
            </a:endParaRPr>
          </a:p>
        </p:txBody>
      </p:sp>
      <p:sp>
        <p:nvSpPr>
          <p:cNvPr id="6" name="Datumsplatzhalter 5"/>
          <p:cNvSpPr>
            <a:spLocks noGrp="1"/>
          </p:cNvSpPr>
          <p:nvPr>
            <p:ph type="dt" sz="half" idx="12"/>
          </p:nvPr>
        </p:nvSpPr>
        <p:spPr>
          <a:xfrm>
            <a:off x="431801" y="223838"/>
            <a:ext cx="7752431" cy="476250"/>
          </a:xfrm>
        </p:spPr>
        <p:txBody>
          <a:bodyPr/>
          <a:lstStyle/>
          <a:p>
            <a:r>
              <a:rPr lang="de-DE" smtClean="0"/>
              <a:t>Training concept for sustainable procurement – background, goals &amp; content</a:t>
            </a:r>
            <a:endParaRPr lang="en-GB" dirty="0"/>
          </a:p>
        </p:txBody>
      </p:sp>
      <p:sp>
        <p:nvSpPr>
          <p:cNvPr id="252930" name="Rectangle 2"/>
          <p:cNvSpPr>
            <a:spLocks noGrp="1" noChangeArrowheads="1"/>
          </p:cNvSpPr>
          <p:nvPr>
            <p:ph type="title"/>
          </p:nvPr>
        </p:nvSpPr>
        <p:spPr>
          <a:xfrm>
            <a:off x="431801" y="935038"/>
            <a:ext cx="11425767" cy="500062"/>
          </a:xfrm>
        </p:spPr>
        <p:txBody>
          <a:bodyPr/>
          <a:lstStyle/>
          <a:p>
            <a:r>
              <a:rPr lang="en-GB" dirty="0">
                <a:latin typeface="+mn-lt"/>
              </a:rPr>
              <a:t>Table of contents</a:t>
            </a:r>
          </a:p>
        </p:txBody>
      </p:sp>
      <p:sp>
        <p:nvSpPr>
          <p:cNvPr id="13" name="Textfeld 12">
            <a:extLst>
              <a:ext uri="{FF2B5EF4-FFF2-40B4-BE49-F238E27FC236}">
                <a16:creationId xmlns:a16="http://schemas.microsoft.com/office/drawing/2014/main" id="{EFD6BC70-5AEC-CA4B-AF8F-726BC447AA2F}"/>
              </a:ext>
            </a:extLst>
          </p:cNvPr>
          <p:cNvSpPr txBox="1"/>
          <p:nvPr/>
        </p:nvSpPr>
        <p:spPr>
          <a:xfrm>
            <a:off x="431800" y="2453113"/>
            <a:ext cx="3528000" cy="3856207"/>
          </a:xfrm>
          <a:prstGeom prst="rect">
            <a:avLst/>
          </a:prstGeom>
          <a:noFill/>
          <a:ln w="19050">
            <a:solidFill>
              <a:schemeClr val="bg1">
                <a:lumMod val="75000"/>
              </a:schemeClr>
            </a:solidFill>
          </a:ln>
        </p:spPr>
        <p:txBody>
          <a:bodyPr wrap="square" tIns="72000" bIns="72000" rtlCol="0" anchor="t" anchorCtr="0">
            <a:noAutofit/>
          </a:bodyPr>
          <a:lstStyle/>
          <a:p>
            <a:pPr marL="193675" indent="-193675" algn="l" eaLnBrk="1" hangingPunct="1">
              <a:lnSpc>
                <a:spcPct val="110000"/>
              </a:lnSpc>
              <a:spcBef>
                <a:spcPts val="900"/>
              </a:spcBef>
              <a:spcAft>
                <a:spcPts val="300"/>
              </a:spcAft>
              <a:buClr>
                <a:srgbClr val="526E7F"/>
              </a:buClr>
              <a:buFontTx/>
              <a:buChar char="•"/>
            </a:pPr>
            <a:r>
              <a:rPr lang="en-GB" sz="1200" b="1" dirty="0">
                <a:solidFill>
                  <a:srgbClr val="3B687F"/>
                </a:solidFill>
                <a:cs typeface="Calibri" panose="020F0502020204030204" pitchFamily="34" charset="0"/>
              </a:rPr>
              <a:t>Increasing sustainability requirements for companies</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Main challenges</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Sustainability trends &amp; developments</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Regulatory framework</a:t>
            </a:r>
          </a:p>
          <a:p>
            <a:pPr marL="193675" indent="-193675" algn="l" eaLnBrk="1" hangingPunct="1">
              <a:lnSpc>
                <a:spcPct val="110000"/>
              </a:lnSpc>
              <a:spcBef>
                <a:spcPts val="900"/>
              </a:spcBef>
              <a:spcAft>
                <a:spcPts val="300"/>
              </a:spcAft>
              <a:buClr>
                <a:srgbClr val="526E7F"/>
              </a:buClr>
              <a:buFontTx/>
              <a:buChar char="•"/>
            </a:pPr>
            <a:r>
              <a:rPr lang="en-GB" sz="1200" b="1" dirty="0">
                <a:solidFill>
                  <a:srgbClr val="3B687F"/>
                </a:solidFill>
                <a:cs typeface="Calibri" panose="020F0502020204030204" pitchFamily="34" charset="0"/>
              </a:rPr>
              <a:t>The key role of procurement in terms of sustainability</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Procurement as a multiplier</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The business case for sustainable procurement</a:t>
            </a:r>
          </a:p>
          <a:p>
            <a:pPr marL="171450" lvl="0" indent="-171450" algn="l">
              <a:lnSpc>
                <a:spcPct val="110000"/>
              </a:lnSpc>
              <a:spcBef>
                <a:spcPts val="300"/>
              </a:spcBef>
              <a:spcAft>
                <a:spcPts val="300"/>
              </a:spcAft>
              <a:buClr>
                <a:srgbClr val="526E7F"/>
              </a:buClr>
              <a:buFont typeface="Arial" panose="020B0604020202020204" pitchFamily="34" charset="0"/>
              <a:buChar char="•"/>
            </a:pPr>
            <a:endParaRPr lang="de-DE" sz="1200">
              <a:solidFill>
                <a:srgbClr val="3B687F"/>
              </a:solidFill>
              <a:latin typeface="+mn-lt"/>
              <a:cs typeface="Calibri" panose="020F0502020204030204" pitchFamily="34" charset="0"/>
            </a:endParaRPr>
          </a:p>
          <a:p>
            <a:pPr marL="171450" lvl="0" indent="-171450" algn="l">
              <a:lnSpc>
                <a:spcPct val="110000"/>
              </a:lnSpc>
              <a:spcBef>
                <a:spcPts val="300"/>
              </a:spcBef>
              <a:spcAft>
                <a:spcPts val="300"/>
              </a:spcAft>
              <a:buClr>
                <a:srgbClr val="526E7F"/>
              </a:buClr>
              <a:buFont typeface="Arial" panose="020B0604020202020204" pitchFamily="34" charset="0"/>
              <a:buChar char="•"/>
            </a:pPr>
            <a:endParaRPr lang="de-DE" sz="1200">
              <a:solidFill>
                <a:srgbClr val="3B687F"/>
              </a:solidFill>
              <a:latin typeface="+mn-lt"/>
              <a:cs typeface="Calibri" panose="020F0502020204030204" pitchFamily="34" charset="0"/>
            </a:endParaRPr>
          </a:p>
        </p:txBody>
      </p:sp>
      <p:sp>
        <p:nvSpPr>
          <p:cNvPr id="14" name="Textfeld 13">
            <a:extLst>
              <a:ext uri="{FF2B5EF4-FFF2-40B4-BE49-F238E27FC236}">
                <a16:creationId xmlns:a16="http://schemas.microsoft.com/office/drawing/2014/main" id="{83FBEA9C-5A92-BB4D-BCCF-8EB7A5F56EDD}"/>
              </a:ext>
            </a:extLst>
          </p:cNvPr>
          <p:cNvSpPr txBox="1"/>
          <p:nvPr/>
        </p:nvSpPr>
        <p:spPr>
          <a:xfrm>
            <a:off x="4308016" y="2459937"/>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marL="193675" indent="-193675"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1pPr>
            <a:lvl2pPr marL="444500" lvl="1" indent="-222250"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2pPr>
          </a:lstStyle>
          <a:p>
            <a:pPr>
              <a:spcBef>
                <a:spcPts val="900"/>
              </a:spcBef>
            </a:pPr>
            <a:r>
              <a:rPr lang="en-GB" sz="1200" b="1" dirty="0">
                <a:latin typeface="Arial" charset="0"/>
              </a:rPr>
              <a:t>Sustainability in the procurement process</a:t>
            </a:r>
          </a:p>
          <a:p>
            <a:pPr lvl="1"/>
            <a:r>
              <a:rPr lang="en-GB" sz="1200" dirty="0"/>
              <a:t>Sustainable procurement strategy</a:t>
            </a:r>
          </a:p>
          <a:p>
            <a:pPr lvl="1"/>
            <a:r>
              <a:rPr lang="en-GB" sz="1200" dirty="0"/>
              <a:t>Sustainable supplier management</a:t>
            </a:r>
          </a:p>
          <a:p>
            <a:pPr lvl="1"/>
            <a:r>
              <a:rPr lang="en-GB" sz="1200" dirty="0"/>
              <a:t>Other procurement processes</a:t>
            </a:r>
          </a:p>
          <a:p>
            <a:pPr lvl="1"/>
            <a:r>
              <a:rPr lang="en-GB" sz="1200" dirty="0"/>
              <a:t>Focus: Supply Chain Due Diligence Act</a:t>
            </a:r>
          </a:p>
          <a:p>
            <a:pPr>
              <a:spcBef>
                <a:spcPts val="900"/>
              </a:spcBef>
            </a:pPr>
            <a:r>
              <a:rPr lang="en-GB" sz="1200" b="1" dirty="0">
                <a:latin typeface="Arial" charset="0"/>
              </a:rPr>
              <a:t>Methods, standards &amp; tools for Sustainable Procurement</a:t>
            </a:r>
          </a:p>
          <a:p>
            <a:pPr lvl="1"/>
            <a:r>
              <a:rPr lang="en-GB" sz="1200" dirty="0"/>
              <a:t>Sustainable Procurement Checklist</a:t>
            </a:r>
          </a:p>
          <a:p>
            <a:pPr lvl="1"/>
            <a:r>
              <a:rPr lang="en-GB" sz="1200" dirty="0"/>
              <a:t>Standards, ratings &amp; rankings</a:t>
            </a:r>
          </a:p>
          <a:p>
            <a:pPr lvl="1"/>
            <a:r>
              <a:rPr lang="en-GB" sz="1200" dirty="0"/>
              <a:t>Systems &amp; tools</a:t>
            </a:r>
          </a:p>
        </p:txBody>
      </p:sp>
      <p:sp>
        <p:nvSpPr>
          <p:cNvPr id="15" name="AutoShape 11">
            <a:extLst>
              <a:ext uri="{FF2B5EF4-FFF2-40B4-BE49-F238E27FC236}">
                <a16:creationId xmlns:a16="http://schemas.microsoft.com/office/drawing/2014/main" id="{84ED35F8-DA99-874D-BEF0-40EF323B738B}"/>
              </a:ext>
            </a:extLst>
          </p:cNvPr>
          <p:cNvSpPr>
            <a:spLocks noChangeArrowheads="1"/>
          </p:cNvSpPr>
          <p:nvPr/>
        </p:nvSpPr>
        <p:spPr bwMode="gray">
          <a:xfrm>
            <a:off x="431800" y="1611512"/>
            <a:ext cx="3690000" cy="665189"/>
          </a:xfrm>
          <a:prstGeom prst="homePlate">
            <a:avLst>
              <a:gd name="adj" fmla="val 2021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en-GB" sz="1600" b="1" dirty="0">
                <a:solidFill>
                  <a:srgbClr val="3B687F"/>
                </a:solidFill>
                <a:latin typeface="+mn-lt"/>
                <a:cs typeface="Calibri" panose="020F0502020204030204" pitchFamily="34" charset="0"/>
              </a:rPr>
              <a:t>Importance of sustainable procurement</a:t>
            </a:r>
          </a:p>
        </p:txBody>
      </p:sp>
      <p:sp>
        <p:nvSpPr>
          <p:cNvPr id="16" name="AutoShape 10">
            <a:extLst>
              <a:ext uri="{FF2B5EF4-FFF2-40B4-BE49-F238E27FC236}">
                <a16:creationId xmlns:a16="http://schemas.microsoft.com/office/drawing/2014/main" id="{1BBDAB15-EBE6-2643-A6D7-06B04434029A}"/>
              </a:ext>
            </a:extLst>
          </p:cNvPr>
          <p:cNvSpPr>
            <a:spLocks noChangeArrowheads="1"/>
          </p:cNvSpPr>
          <p:nvPr/>
        </p:nvSpPr>
        <p:spPr bwMode="gray">
          <a:xfrm>
            <a:off x="4308016" y="1612555"/>
            <a:ext cx="3690000" cy="664317"/>
          </a:xfrm>
          <a:prstGeom prst="chevron">
            <a:avLst>
              <a:gd name="adj" fmla="val 2102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en-GB" sz="1600" b="1" dirty="0">
                <a:solidFill>
                  <a:srgbClr val="3B687F"/>
                </a:solidFill>
                <a:latin typeface="+mn-lt"/>
                <a:cs typeface="Calibri" panose="020F0502020204030204" pitchFamily="34" charset="0"/>
              </a:rPr>
              <a:t>Expertise &amp; methodological competence</a:t>
            </a:r>
          </a:p>
        </p:txBody>
      </p:sp>
      <p:sp>
        <p:nvSpPr>
          <p:cNvPr id="10" name="Textfeld 9">
            <a:extLst>
              <a:ext uri="{FF2B5EF4-FFF2-40B4-BE49-F238E27FC236}">
                <a16:creationId xmlns:a16="http://schemas.microsoft.com/office/drawing/2014/main" id="{8E929AAB-C401-A04E-8654-96D3D43814E3}"/>
              </a:ext>
            </a:extLst>
          </p:cNvPr>
          <p:cNvSpPr txBox="1"/>
          <p:nvPr/>
        </p:nvSpPr>
        <p:spPr>
          <a:xfrm>
            <a:off x="8184232" y="2453113"/>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marL="193675" indent="-193675"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1pPr>
            <a:lvl2pPr marL="444500" lvl="1" indent="-222250"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2pPr>
          </a:lstStyle>
          <a:p>
            <a:r>
              <a:rPr lang="en-GB" sz="1200" b="1" dirty="0"/>
              <a:t>Practical examples for buyers</a:t>
            </a:r>
          </a:p>
          <a:p>
            <a:pPr lvl="1"/>
            <a:r>
              <a:rPr lang="en-GB" sz="1200" dirty="0"/>
              <a:t>Additional case studies</a:t>
            </a:r>
          </a:p>
          <a:p>
            <a:pPr lvl="1"/>
            <a:r>
              <a:rPr lang="en-GB" sz="1200" dirty="0"/>
              <a:t>Focus: Procurement &amp; the circular economy</a:t>
            </a:r>
          </a:p>
          <a:p>
            <a:pPr lvl="1"/>
            <a:r>
              <a:rPr lang="en-GB" sz="1200" dirty="0"/>
              <a:t>Practical tasks</a:t>
            </a:r>
          </a:p>
          <a:p>
            <a:pPr>
              <a:spcBef>
                <a:spcPts val="900"/>
              </a:spcBef>
            </a:pPr>
            <a:r>
              <a:rPr lang="en-GB" sz="1200" b="1" dirty="0">
                <a:latin typeface="Arial" charset="0"/>
              </a:rPr>
              <a:t>Opening a dialogue &amp; facilitating networking on sustainable procurement</a:t>
            </a:r>
          </a:p>
          <a:p>
            <a:pPr lvl="1"/>
            <a:r>
              <a:rPr lang="en-GB" sz="1200" dirty="0"/>
              <a:t>Communication platforms</a:t>
            </a:r>
          </a:p>
          <a:p>
            <a:pPr lvl="1"/>
            <a:r>
              <a:rPr lang="en-GB" sz="1200" dirty="0"/>
              <a:t>Training resources &amp; educational services</a:t>
            </a:r>
          </a:p>
        </p:txBody>
      </p:sp>
      <p:sp>
        <p:nvSpPr>
          <p:cNvPr id="11" name="AutoShape 10">
            <a:extLst>
              <a:ext uri="{FF2B5EF4-FFF2-40B4-BE49-F238E27FC236}">
                <a16:creationId xmlns:a16="http://schemas.microsoft.com/office/drawing/2014/main" id="{A795D83A-72D5-E74F-B772-A9820C4B3886}"/>
              </a:ext>
            </a:extLst>
          </p:cNvPr>
          <p:cNvSpPr>
            <a:spLocks noChangeArrowheads="1"/>
          </p:cNvSpPr>
          <p:nvPr/>
        </p:nvSpPr>
        <p:spPr bwMode="gray">
          <a:xfrm>
            <a:off x="8184232" y="1612555"/>
            <a:ext cx="3690000" cy="664317"/>
          </a:xfrm>
          <a:prstGeom prst="chevron">
            <a:avLst>
              <a:gd name="adj" fmla="val 2102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en-GB" sz="1600" b="1" dirty="0">
                <a:solidFill>
                  <a:srgbClr val="3B687F"/>
                </a:solidFill>
                <a:latin typeface="+mn-lt"/>
                <a:cs typeface="Calibri" panose="020F0502020204030204" pitchFamily="34" charset="0"/>
              </a:rPr>
              <a:t>Practical application &amp; networking</a:t>
            </a:r>
          </a:p>
        </p:txBody>
      </p:sp>
      <p:sp>
        <p:nvSpPr>
          <p:cNvPr id="3" name="Oval 2">
            <a:extLst>
              <a:ext uri="{FF2B5EF4-FFF2-40B4-BE49-F238E27FC236}">
                <a16:creationId xmlns:a16="http://schemas.microsoft.com/office/drawing/2014/main" id="{F4B95520-81C6-5D49-AF5B-F948477EEF1D}"/>
              </a:ext>
            </a:extLst>
          </p:cNvPr>
          <p:cNvSpPr/>
          <p:nvPr/>
        </p:nvSpPr>
        <p:spPr bwMode="auto">
          <a:xfrm>
            <a:off x="551416"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a:ln>
                  <a:noFill/>
                </a:ln>
                <a:solidFill>
                  <a:srgbClr val="3B687F"/>
                </a:solidFill>
                <a:effectLst/>
                <a:latin typeface="Arial" charset="0"/>
                <a:ea typeface="ＭＳ Ｐゴシック" charset="-128"/>
              </a:rPr>
              <a:t>1</a:t>
            </a:r>
          </a:p>
        </p:txBody>
      </p:sp>
      <p:sp>
        <p:nvSpPr>
          <p:cNvPr id="17" name="Oval 16">
            <a:extLst>
              <a:ext uri="{FF2B5EF4-FFF2-40B4-BE49-F238E27FC236}">
                <a16:creationId xmlns:a16="http://schemas.microsoft.com/office/drawing/2014/main" id="{53ECD448-A538-FF4D-944B-A38DDE6E06BF}"/>
              </a:ext>
            </a:extLst>
          </p:cNvPr>
          <p:cNvSpPr/>
          <p:nvPr/>
        </p:nvSpPr>
        <p:spPr bwMode="auto">
          <a:xfrm>
            <a:off x="4563736"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dirty="0">
                <a:solidFill>
                  <a:srgbClr val="3B687F"/>
                </a:solidFill>
              </a:rPr>
              <a:t>2</a:t>
            </a:r>
          </a:p>
        </p:txBody>
      </p:sp>
      <p:sp>
        <p:nvSpPr>
          <p:cNvPr id="18" name="Oval 17">
            <a:extLst>
              <a:ext uri="{FF2B5EF4-FFF2-40B4-BE49-F238E27FC236}">
                <a16:creationId xmlns:a16="http://schemas.microsoft.com/office/drawing/2014/main" id="{5C2F358E-3EDD-E64D-BF29-F86DCFB95848}"/>
              </a:ext>
            </a:extLst>
          </p:cNvPr>
          <p:cNvSpPr/>
          <p:nvPr/>
        </p:nvSpPr>
        <p:spPr bwMode="auto">
          <a:xfrm>
            <a:off x="8040232" y="1803773"/>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dirty="0">
                <a:solidFill>
                  <a:srgbClr val="3B687F"/>
                </a:solidFill>
              </a:rPr>
              <a:t>3</a:t>
            </a:r>
          </a:p>
        </p:txBody>
      </p:sp>
    </p:spTree>
    <p:extLst>
      <p:ext uri="{BB962C8B-B14F-4D97-AF65-F5344CB8AC3E}">
        <p14:creationId xmlns:p14="http://schemas.microsoft.com/office/powerpoint/2010/main" val="40053741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32746-FDC1-F642-8CE8-4CE6A6B7BBF6}"/>
              </a:ext>
            </a:extLst>
          </p:cNvPr>
          <p:cNvSpPr>
            <a:spLocks noGrp="1"/>
          </p:cNvSpPr>
          <p:nvPr>
            <p:ph type="title"/>
          </p:nvPr>
        </p:nvSpPr>
        <p:spPr>
          <a:xfrm>
            <a:off x="431801" y="935038"/>
            <a:ext cx="11425767" cy="500062"/>
          </a:xfrm>
        </p:spPr>
        <p:txBody>
          <a:bodyPr/>
          <a:lstStyle/>
          <a:p>
            <a:r>
              <a:rPr lang="en-GB" dirty="0"/>
              <a:t>Networking on the topic of sustainable procurement – industry initiatives and associations</a:t>
            </a:r>
          </a:p>
        </p:txBody>
      </p:sp>
      <p:sp>
        <p:nvSpPr>
          <p:cNvPr id="4" name="Fußzeilenplatzhalter 3">
            <a:extLst>
              <a:ext uri="{FF2B5EF4-FFF2-40B4-BE49-F238E27FC236}">
                <a16:creationId xmlns:a16="http://schemas.microsoft.com/office/drawing/2014/main" id="{D541BC83-5765-AA42-8516-56B026E39D6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1F327968-3A89-9C4C-A16A-755E0A964D3A}"/>
              </a:ext>
            </a:extLst>
          </p:cNvPr>
          <p:cNvSpPr>
            <a:spLocks noGrp="1"/>
          </p:cNvSpPr>
          <p:nvPr>
            <p:ph type="sldNum" sz="quarter" idx="4"/>
          </p:nvPr>
        </p:nvSpPr>
        <p:spPr/>
        <p:txBody>
          <a:bodyPr/>
          <a:lstStyle/>
          <a:p>
            <a:fld id="{894680D0-7A83-433A-9719-C4143F27F647}" type="slidenum">
              <a:rPr lang="de-DE" smtClean="0"/>
              <a:pPr/>
              <a:t>50</a:t>
            </a:fld>
            <a:endParaRPr lang="de-DE"/>
          </a:p>
        </p:txBody>
      </p:sp>
      <p:sp>
        <p:nvSpPr>
          <p:cNvPr id="9" name="Textfeld 8">
            <a:extLst>
              <a:ext uri="{FF2B5EF4-FFF2-40B4-BE49-F238E27FC236}">
                <a16:creationId xmlns:a16="http://schemas.microsoft.com/office/drawing/2014/main" id="{B21A79A7-DC59-F449-84D4-BEE95CB2B375}"/>
              </a:ext>
            </a:extLst>
          </p:cNvPr>
          <p:cNvSpPr txBox="1"/>
          <p:nvPr/>
        </p:nvSpPr>
        <p:spPr>
          <a:xfrm>
            <a:off x="431801" y="1628774"/>
            <a:ext cx="9048575" cy="492443"/>
          </a:xfrm>
          <a:prstGeom prst="rect">
            <a:avLst/>
          </a:prstGeom>
          <a:noFill/>
        </p:spPr>
        <p:txBody>
          <a:bodyPr wrap="square" rtlCol="0">
            <a:spAutoFit/>
          </a:bodyPr>
          <a:lstStyle/>
          <a:p>
            <a:pPr algn="l"/>
            <a:r>
              <a:rPr lang="en-GB" sz="1300" dirty="0">
                <a:solidFill>
                  <a:srgbClr val="3B687F"/>
                </a:solidFill>
              </a:rPr>
              <a:t>A number of industry initiatives help companies develop new standards for industries, promote exchanges, and improve environmental and social frameworks in supply chains.</a:t>
            </a:r>
          </a:p>
        </p:txBody>
      </p:sp>
      <p:sp>
        <p:nvSpPr>
          <p:cNvPr id="13" name="Rechteck 12">
            <a:extLst>
              <a:ext uri="{FF2B5EF4-FFF2-40B4-BE49-F238E27FC236}">
                <a16:creationId xmlns:a16="http://schemas.microsoft.com/office/drawing/2014/main" id="{5F1470DD-DE99-8D4F-B891-7A667015243D}"/>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en-GB" sz="1000" b="1" i="0" u="none" strike="noStrike" cap="none" normalizeH="0" baseline="0" dirty="0">
                <a:ln>
                  <a:noFill/>
                </a:ln>
                <a:solidFill>
                  <a:srgbClr val="3B687F"/>
                </a:solidFill>
                <a:effectLst/>
                <a:latin typeface="Arial" charset="0"/>
                <a:ea typeface="ＭＳ Ｐゴシック" charset="-128"/>
              </a:rPr>
              <a:t>Additional information</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kumimoji="0" lang="en-GB" sz="1000" i="0" u="none" strike="noStrike" cap="none" normalizeH="0" baseline="0" dirty="0">
                <a:ln>
                  <a:noFill/>
                </a:ln>
                <a:solidFill>
                  <a:srgbClr val="3B687F"/>
                </a:solidFill>
                <a:effectLst/>
                <a:latin typeface="Arial" charset="0"/>
                <a:ea typeface="ＭＳ Ｐゴシック" charset="-128"/>
              </a:rPr>
              <a:t>Industry initiatives play a key role in improving social and environmental conditions across the supply chain (BMAS, 2017)</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en-GB" sz="1000" dirty="0">
                <a:solidFill>
                  <a:srgbClr val="3B687F"/>
                </a:solidFill>
              </a:rPr>
              <a:t>Companies can exert increased influence on suppliers by joining industry initiatives (BMAS, 2017)</a:t>
            </a:r>
          </a:p>
          <a:p>
            <a:pPr marR="0" algn="l" defTabSz="914400" rtl="0" eaLnBrk="0" fontAlgn="base" latinLnBrk="0" hangingPunct="0">
              <a:lnSpc>
                <a:spcPct val="100000"/>
              </a:lnSpc>
              <a:spcBef>
                <a:spcPct val="0"/>
              </a:spcBef>
              <a:spcAft>
                <a:spcPct val="0"/>
              </a:spcAft>
              <a:buClrTx/>
              <a:buSzTx/>
            </a:pPr>
            <a:endParaRPr lang="de-DE" sz="1000">
              <a:solidFill>
                <a:srgbClr val="3B687F"/>
              </a:solidFill>
            </a:endParaRPr>
          </a:p>
          <a:p>
            <a:pPr marL="182563" algn="l">
              <a:spcAft>
                <a:spcPts val="600"/>
              </a:spcAft>
            </a:pPr>
            <a:r>
              <a:rPr lang="en-GB" sz="1000" b="1" dirty="0">
                <a:solidFill>
                  <a:srgbClr val="3B687F"/>
                </a:solidFill>
              </a:rPr>
              <a:t>Other references</a:t>
            </a:r>
          </a:p>
          <a:p>
            <a:pPr marL="182563" indent="-182563" algn="l">
              <a:spcAft>
                <a:spcPts val="300"/>
              </a:spcAft>
              <a:buFont typeface="Arial" panose="020B0604020202020204" pitchFamily="34" charset="0"/>
              <a:buChar char="•"/>
            </a:pPr>
            <a:r>
              <a:rPr lang="en-GB" sz="1000" dirty="0">
                <a:solidFill>
                  <a:srgbClr val="3B687F"/>
                </a:solidFill>
                <a:hlinkClick r:id="rId3">
                  <a:extLst>
                    <a:ext uri="{A12FA001-AC4F-418D-AE19-62706E023703}">
                      <ahyp:hlinkClr xmlns="" xmlns:ahyp="http://schemas.microsoft.com/office/drawing/2018/hyperlinkcolor" val="tx"/>
                    </a:ext>
                  </a:extLst>
                </a:hlinkClick>
              </a:rPr>
              <a:t>BMAS</a:t>
            </a:r>
            <a:r>
              <a:rPr lang="en-GB" sz="1000" dirty="0">
                <a:solidFill>
                  <a:srgbClr val="3B687F"/>
                </a:solidFill>
              </a:rPr>
              <a:t> (2017)</a:t>
            </a:r>
          </a:p>
          <a:p>
            <a:pPr marL="182563" indent="-182563" algn="l">
              <a:spcAft>
                <a:spcPts val="300"/>
              </a:spcAft>
              <a:buFont typeface="Arial" panose="020B0604020202020204" pitchFamily="34" charset="0"/>
              <a:buChar char="•"/>
            </a:pPr>
            <a:r>
              <a:rPr lang="en-GB" sz="1000" dirty="0">
                <a:solidFill>
                  <a:srgbClr val="3B687F"/>
                </a:solidFill>
                <a:hlinkClick r:id="rId4">
                  <a:extLst>
                    <a:ext uri="{A12FA001-AC4F-418D-AE19-62706E023703}">
                      <ahyp:hlinkClr xmlns="" xmlns:ahyp="http://schemas.microsoft.com/office/drawing/2018/hyperlinkcolor" val="tx"/>
                    </a:ext>
                  </a:extLst>
                </a:hlinkClick>
              </a:rPr>
              <a:t>UPJ</a:t>
            </a:r>
            <a:r>
              <a:rPr lang="en-GB" sz="1000" dirty="0">
                <a:solidFill>
                  <a:srgbClr val="3B687F"/>
                </a:solidFill>
              </a:rPr>
              <a:t> (2019)</a:t>
            </a:r>
          </a:p>
          <a:p>
            <a:pPr lvl="0" algn="l"/>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2563" lvl="0" indent="-182563" algn="l">
              <a:buFont typeface="Arial" panose="020B0604020202020204" pitchFamily="34" charset="0"/>
              <a:buChar char="•"/>
            </a:pPr>
            <a:endParaRPr lang="de-DE" sz="1000">
              <a:solidFill>
                <a:srgbClr val="3B687F"/>
              </a:solidFill>
            </a:endParaRPr>
          </a:p>
          <a:p>
            <a:pPr marL="184150" algn="l"/>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a:ln>
                <a:noFill/>
              </a:ln>
              <a:solidFill>
                <a:srgbClr val="3B687F"/>
              </a:solidFill>
              <a:effectLst/>
              <a:latin typeface="Arial" charset="0"/>
              <a:ea typeface="ＭＳ Ｐゴシック" charset="-128"/>
            </a:endParaRPr>
          </a:p>
        </p:txBody>
      </p:sp>
      <p:pic>
        <p:nvPicPr>
          <p:cNvPr id="14" name="Grafik 13" descr="Informationen mit einfarbiger Füllung">
            <a:extLst>
              <a:ext uri="{FF2B5EF4-FFF2-40B4-BE49-F238E27FC236}">
                <a16:creationId xmlns:a16="http://schemas.microsoft.com/office/drawing/2014/main" id="{BD2189F9-C91F-E544-BDD1-A0A0BC5A483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648000" y="1658527"/>
            <a:ext cx="216000" cy="216000"/>
          </a:xfrm>
          <a:prstGeom prst="rect">
            <a:avLst/>
          </a:prstGeom>
        </p:spPr>
      </p:pic>
      <p:graphicFrame>
        <p:nvGraphicFramePr>
          <p:cNvPr id="18" name="Tabelle 9">
            <a:extLst>
              <a:ext uri="{FF2B5EF4-FFF2-40B4-BE49-F238E27FC236}">
                <a16:creationId xmlns:a16="http://schemas.microsoft.com/office/drawing/2014/main" id="{4254809E-DC49-4901-80A1-76A13D3E19C6}"/>
              </a:ext>
            </a:extLst>
          </p:cNvPr>
          <p:cNvGraphicFramePr>
            <a:graphicFrameLocks noGrp="1"/>
          </p:cNvGraphicFramePr>
          <p:nvPr>
            <p:extLst>
              <p:ext uri="{D42A27DB-BD31-4B8C-83A1-F6EECF244321}">
                <p14:modId xmlns:p14="http://schemas.microsoft.com/office/powerpoint/2010/main" val="2375882793"/>
              </p:ext>
            </p:extLst>
          </p:nvPr>
        </p:nvGraphicFramePr>
        <p:xfrm>
          <a:off x="442913" y="2267843"/>
          <a:ext cx="8963845" cy="3660224"/>
        </p:xfrm>
        <a:graphic>
          <a:graphicData uri="http://schemas.openxmlformats.org/drawingml/2006/table">
            <a:tbl>
              <a:tblPr firstRow="1" bandRow="1">
                <a:tableStyleId>{5C22544A-7EE6-4342-B048-85BDC9FD1C3A}</a:tableStyleId>
              </a:tblPr>
              <a:tblGrid>
                <a:gridCol w="2213018">
                  <a:extLst>
                    <a:ext uri="{9D8B030D-6E8A-4147-A177-3AD203B41FA5}">
                      <a16:colId xmlns:a16="http://schemas.microsoft.com/office/drawing/2014/main" val="195927569"/>
                    </a:ext>
                  </a:extLst>
                </a:gridCol>
                <a:gridCol w="1767579">
                  <a:extLst>
                    <a:ext uri="{9D8B030D-6E8A-4147-A177-3AD203B41FA5}">
                      <a16:colId xmlns:a16="http://schemas.microsoft.com/office/drawing/2014/main" val="2972074684"/>
                    </a:ext>
                  </a:extLst>
                </a:gridCol>
                <a:gridCol w="4983248">
                  <a:extLst>
                    <a:ext uri="{9D8B030D-6E8A-4147-A177-3AD203B41FA5}">
                      <a16:colId xmlns:a16="http://schemas.microsoft.com/office/drawing/2014/main" val="3186105565"/>
                    </a:ext>
                  </a:extLst>
                </a:gridCol>
              </a:tblGrid>
              <a:tr h="360000">
                <a:tc>
                  <a:txBody>
                    <a:bodyPr/>
                    <a:lstStyle/>
                    <a:p>
                      <a:r>
                        <a:rPr lang="en-GB" sz="1100" dirty="0"/>
                        <a:t>Initiative/association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en-GB" sz="1100" dirty="0"/>
                        <a:t>Industry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tc>
                  <a:txBody>
                    <a:bodyPr/>
                    <a:lstStyle/>
                    <a:p>
                      <a:r>
                        <a:rPr lang="en-GB" sz="1100" dirty="0"/>
                        <a:t>Brief summary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B687F"/>
                    </a:solidFill>
                  </a:tcPr>
                </a:tc>
                <a:extLst>
                  <a:ext uri="{0D108BD9-81ED-4DB2-BD59-A6C34878D82A}">
                    <a16:rowId xmlns:a16="http://schemas.microsoft.com/office/drawing/2014/main" val="958107529"/>
                  </a:ext>
                </a:extLst>
              </a:tr>
              <a:tr h="687896">
                <a:tc>
                  <a:txBody>
                    <a:bodyPr/>
                    <a:lstStyle/>
                    <a:p>
                      <a:pPr algn="l" rtl="0"/>
                      <a:endParaRPr lang="de-DE" sz="1000" b="1">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en-GB" sz="1000" b="1" dirty="0">
                          <a:solidFill>
                            <a:srgbClr val="3B687F"/>
                          </a:solidFill>
                        </a:rPr>
                        <a:t>Chemicals industry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buFont typeface="Wingdings" panose="05000000000000000000" pitchFamily="2" charset="2"/>
                        <a:buNone/>
                      </a:pPr>
                      <a:r>
                        <a:rPr lang="en-GB" sz="1000" dirty="0">
                          <a:solidFill>
                            <a:srgbClr val="3B687F"/>
                          </a:solidFill>
                          <a:hlinkClick r:id="rId7">
                            <a:extLst>
                              <a:ext uri="{A12FA001-AC4F-418D-AE19-62706E023703}">
                                <ahyp:hlinkClr xmlns="" xmlns:ahyp="http://schemas.microsoft.com/office/drawing/2018/hyperlinkcolor" val="tx"/>
                              </a:ext>
                            </a:extLst>
                          </a:hlinkClick>
                        </a:rPr>
                        <a:t>Together for Sustainability (TfS) </a:t>
                      </a:r>
                      <a:r>
                        <a:rPr lang="en-GB" sz="1000" dirty="0">
                          <a:solidFill>
                            <a:srgbClr val="3B687F"/>
                          </a:solidFill>
                        </a:rPr>
                        <a:t>is an industry initiative founded by chemical companies to deliver and implement the de facto global standard for audits and suppliers.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152276009"/>
                  </a:ext>
                </a:extLst>
              </a:tr>
              <a:tr h="687896">
                <a:tc>
                  <a:txBody>
                    <a:bodyPr/>
                    <a:lstStyle/>
                    <a:p>
                      <a:pPr algn="l" rtl="0"/>
                      <a:endParaRPr lang="en-US" sz="1000" b="1" noProof="0" dirty="0">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en-GB" sz="1000" b="1" dirty="0">
                          <a:solidFill>
                            <a:srgbClr val="3B687F"/>
                          </a:solidFill>
                        </a:rPr>
                        <a:t>Textile industry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buFont typeface="Wingdings" panose="05000000000000000000" pitchFamily="2" charset="2"/>
                        <a:buNone/>
                      </a:pPr>
                      <a:r>
                        <a:rPr lang="en-GB" sz="1000" dirty="0">
                          <a:solidFill>
                            <a:srgbClr val="3B687F"/>
                          </a:solidFill>
                        </a:rPr>
                        <a:t>The </a:t>
                      </a:r>
                      <a:r>
                        <a:rPr lang="en-GB" sz="1000" dirty="0">
                          <a:solidFill>
                            <a:srgbClr val="3B687F"/>
                          </a:solidFill>
                          <a:hlinkClick r:id="rId8">
                            <a:extLst>
                              <a:ext uri="{A12FA001-AC4F-418D-AE19-62706E023703}">
                                <ahyp:hlinkClr xmlns="" xmlns:ahyp="http://schemas.microsoft.com/office/drawing/2018/hyperlinkcolor" val="tx"/>
                              </a:ext>
                            </a:extLst>
                          </a:hlinkClick>
                        </a:rPr>
                        <a:t>Textilbündnis</a:t>
                      </a:r>
                      <a:r>
                        <a:rPr lang="en-GB" sz="1000" dirty="0">
                          <a:solidFill>
                            <a:srgbClr val="3B687F"/>
                          </a:solidFill>
                        </a:rPr>
                        <a:t> is a multistakeholder initiative created with the aim of improving social, environmental and economical framework conditions in producing countries.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00767399"/>
                  </a:ext>
                </a:extLst>
              </a:tr>
              <a:tr h="687896">
                <a:tc>
                  <a:txBody>
                    <a:bodyPr/>
                    <a:lstStyle/>
                    <a:p>
                      <a:pPr algn="l" rtl="0"/>
                      <a:endParaRPr lang="en-US" sz="1000" b="1" noProof="0" dirty="0">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en-GB" sz="1000" b="1" dirty="0">
                          <a:solidFill>
                            <a:srgbClr val="3B687F"/>
                          </a:solidFill>
                        </a:rPr>
                        <a:t>Aluminium industry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buFont typeface="Wingdings" panose="05000000000000000000" pitchFamily="2" charset="2"/>
                        <a:buNone/>
                      </a:pPr>
                      <a:r>
                        <a:rPr lang="en-GB" sz="1000" dirty="0">
                          <a:solidFill>
                            <a:srgbClr val="3B687F"/>
                          </a:solidFill>
                        </a:rPr>
                        <a:t>The </a:t>
                      </a:r>
                      <a:r>
                        <a:rPr lang="en-GB" sz="1000" dirty="0">
                          <a:solidFill>
                            <a:srgbClr val="3B687F"/>
                          </a:solidFill>
                          <a:hlinkClick r:id="rId9">
                            <a:extLst>
                              <a:ext uri="{A12FA001-AC4F-418D-AE19-62706E023703}">
                                <ahyp:hlinkClr xmlns="" xmlns:ahyp="http://schemas.microsoft.com/office/drawing/2018/hyperlinkcolor" val="tx"/>
                              </a:ext>
                            </a:extLst>
                          </a:hlinkClick>
                        </a:rPr>
                        <a:t>Aluminium Stewardship Initiative</a:t>
                      </a:r>
                      <a:r>
                        <a:rPr lang="en-GB" sz="1000" dirty="0">
                          <a:solidFill>
                            <a:srgbClr val="3B687F"/>
                          </a:solidFill>
                        </a:rPr>
                        <a:t> promotes the responsible production, procurement and handling of aluminium, from its extraction, manufacture and use to recycling.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41843559"/>
                  </a:ext>
                </a:extLst>
              </a:tr>
              <a:tr h="687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noProof="0" dirty="0">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en-GB" sz="1000" b="1" dirty="0">
                          <a:solidFill>
                            <a:srgbClr val="3B687F"/>
                          </a:solidFill>
                        </a:rPr>
                        <a:t>Food industry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buFont typeface="Wingdings" panose="05000000000000000000" pitchFamily="2" charset="2"/>
                        <a:buNone/>
                      </a:pPr>
                      <a:r>
                        <a:rPr lang="en-GB" sz="1000" dirty="0">
                          <a:solidFill>
                            <a:srgbClr val="3B687F"/>
                          </a:solidFill>
                        </a:rPr>
                        <a:t>The </a:t>
                      </a:r>
                      <a:r>
                        <a:rPr lang="en-GB" sz="1000" dirty="0">
                          <a:solidFill>
                            <a:srgbClr val="3B687F"/>
                          </a:solidFill>
                          <a:hlinkClick r:id="rId10">
                            <a:extLst>
                              <a:ext uri="{A12FA001-AC4F-418D-AE19-62706E023703}">
                                <ahyp:hlinkClr xmlns="" xmlns:ahyp="http://schemas.microsoft.com/office/drawing/2018/hyperlinkcolor" val="tx"/>
                              </a:ext>
                            </a:extLst>
                          </a:hlinkClick>
                        </a:rPr>
                        <a:t>Global Coffee Platform (GCP)</a:t>
                      </a:r>
                      <a:r>
                        <a:rPr lang="en-GB" sz="1000" dirty="0">
                          <a:solidFill>
                            <a:srgbClr val="3B687F"/>
                          </a:solidFill>
                        </a:rPr>
                        <a:t> brings players in the coffee industry together to drive sustainability in supply chains and address local issues such as improving the livelihoods of farmers.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69105529"/>
                  </a:ext>
                </a:extLst>
              </a:tr>
              <a:tr h="538354">
                <a:tc>
                  <a:txBody>
                    <a:bodyPr/>
                    <a:lstStyle/>
                    <a:p>
                      <a:pPr algn="l" rtl="0"/>
                      <a:endParaRPr lang="en-US" sz="1000" b="1" noProof="0" dirty="0">
                        <a:solidFill>
                          <a:srgbClr val="3B687F"/>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en-GB" sz="1000" b="1" dirty="0">
                          <a:solidFill>
                            <a:srgbClr val="3B687F"/>
                          </a:solidFill>
                        </a:rPr>
                        <a:t>Automotive industry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buFont typeface="Wingdings" panose="05000000000000000000" pitchFamily="2" charset="2"/>
                        <a:buNone/>
                      </a:pPr>
                      <a:r>
                        <a:rPr lang="en-GB" sz="1000" dirty="0">
                          <a:solidFill>
                            <a:srgbClr val="3B687F"/>
                          </a:solidFill>
                          <a:hlinkClick r:id="rId11">
                            <a:extLst>
                              <a:ext uri="{A12FA001-AC4F-418D-AE19-62706E023703}">
                                <ahyp:hlinkClr xmlns="" xmlns:ahyp="http://schemas.microsoft.com/office/drawing/2018/hyperlinkcolor" val="tx"/>
                              </a:ext>
                            </a:extLst>
                          </a:hlinkClick>
                        </a:rPr>
                        <a:t>Drive Sustainability </a:t>
                      </a:r>
                      <a:r>
                        <a:rPr lang="en-GB" sz="1000" dirty="0">
                          <a:solidFill>
                            <a:srgbClr val="3B687F"/>
                          </a:solidFill>
                        </a:rPr>
                        <a:t>is a partnership between car manufacturers. By sharing experience and information on sustainability in the automotive supply chain, the initiative aims to develop and apply a common industry standard.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131181829"/>
                  </a:ext>
                </a:extLst>
              </a:tr>
            </a:tbl>
          </a:graphicData>
        </a:graphic>
      </p:graphicFrame>
      <p:pic>
        <p:nvPicPr>
          <p:cNvPr id="11" name="Grafik 10" descr="Ein Bild, das Text enthält.&#10;&#10;Automatisch generierte Beschreibung">
            <a:extLst>
              <a:ext uri="{FF2B5EF4-FFF2-40B4-BE49-F238E27FC236}">
                <a16:creationId xmlns:a16="http://schemas.microsoft.com/office/drawing/2014/main" id="{642ECD47-CC2A-1B45-B00C-98ED572B2F10}"/>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 xmlns:a1611="http://schemas.microsoft.com/office/drawing/2016/11/main" r:id="rId13"/>
              </a:ext>
            </a:extLst>
          </a:blip>
          <a:stretch>
            <a:fillRect/>
          </a:stretch>
        </p:blipFill>
        <p:spPr>
          <a:xfrm>
            <a:off x="592994" y="2752440"/>
            <a:ext cx="1375486" cy="468598"/>
          </a:xfrm>
          <a:prstGeom prst="rect">
            <a:avLst/>
          </a:prstGeom>
        </p:spPr>
      </p:pic>
      <p:pic>
        <p:nvPicPr>
          <p:cNvPr id="7" name="Grafik 6" descr="Ein Bild, das Text enthält.&#10;&#10;Automatisch generierte Beschreibung">
            <a:extLst>
              <a:ext uri="{FF2B5EF4-FFF2-40B4-BE49-F238E27FC236}">
                <a16:creationId xmlns:a16="http://schemas.microsoft.com/office/drawing/2014/main" id="{256EEF1E-751A-B643-9994-A7F56ABE2C5B}"/>
              </a:ext>
            </a:extLst>
          </p:cNvPr>
          <p:cNvPicPr>
            <a:picLocks noChangeAspect="1"/>
          </p:cNvPicPr>
          <p:nvPr/>
        </p:nvPicPr>
        <p:blipFill rotWithShape="1">
          <a:blip r:embed="rId14" cstate="print">
            <a:extLst>
              <a:ext uri="{28A0092B-C50C-407E-A947-70E740481C1C}">
                <a14:useLocalDpi xmlns:a14="http://schemas.microsoft.com/office/drawing/2010/main" val="0"/>
              </a:ext>
              <a:ext uri="{837473B0-CC2E-450A-ABE3-18F120FF3D39}">
                <a1611:picAttrSrcUrl xmlns="" xmlns:a1611="http://schemas.microsoft.com/office/drawing/2016/11/main" r:id="rId15"/>
              </a:ext>
            </a:extLst>
          </a:blip>
          <a:srcRect/>
          <a:stretch/>
        </p:blipFill>
        <p:spPr>
          <a:xfrm>
            <a:off x="592994" y="3396159"/>
            <a:ext cx="1755009" cy="468598"/>
          </a:xfrm>
          <a:prstGeom prst="rect">
            <a:avLst/>
          </a:prstGeom>
        </p:spPr>
      </p:pic>
      <p:pic>
        <p:nvPicPr>
          <p:cNvPr id="6146" name="Picture 2" descr="Aluminium Stewardship Initiative">
            <a:extLst>
              <a:ext uri="{FF2B5EF4-FFF2-40B4-BE49-F238E27FC236}">
                <a16:creationId xmlns:a16="http://schemas.microsoft.com/office/drawing/2014/main" id="{7E7F22E9-1698-A547-B575-3C1272576BA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2994" y="4039878"/>
            <a:ext cx="1755008" cy="52602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CP logo | Global Coffee Platform">
            <a:extLst>
              <a:ext uri="{FF2B5EF4-FFF2-40B4-BE49-F238E27FC236}">
                <a16:creationId xmlns:a16="http://schemas.microsoft.com/office/drawing/2014/main" id="{E402872A-F1F3-4346-943F-13769D7683AF}"/>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92994" y="4741023"/>
            <a:ext cx="1476008" cy="52602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Drive Sustainability">
            <a:extLst>
              <a:ext uri="{FF2B5EF4-FFF2-40B4-BE49-F238E27FC236}">
                <a16:creationId xmlns:a16="http://schemas.microsoft.com/office/drawing/2014/main" id="{C1F5A0A5-57F7-2142-B81D-9EA56C80979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2994" y="5442168"/>
            <a:ext cx="1553858" cy="438188"/>
          </a:xfrm>
          <a:prstGeom prst="rect">
            <a:avLst/>
          </a:prstGeom>
          <a:noFill/>
          <a:extLst>
            <a:ext uri="{909E8E84-426E-40DD-AFC4-6F175D3DCCD1}">
              <a14:hiddenFill xmlns:a14="http://schemas.microsoft.com/office/drawing/2010/main">
                <a:solidFill>
                  <a:srgbClr val="FFFFFF"/>
                </a:solidFill>
              </a14:hiddenFill>
            </a:ext>
          </a:extLst>
        </p:spPr>
      </p:pic>
      <p:sp>
        <p:nvSpPr>
          <p:cNvPr id="19" name="Datumsplatzhalter 5">
            <a:extLst>
              <a:ext uri="{FF2B5EF4-FFF2-40B4-BE49-F238E27FC236}">
                <a16:creationId xmlns:a16="http://schemas.microsoft.com/office/drawing/2014/main" id="{D1D5A23A-5EBF-1941-A5C6-ECE45F3A1C1C}"/>
              </a:ext>
            </a:extLst>
          </p:cNvPr>
          <p:cNvSpPr>
            <a:spLocks noGrp="1"/>
          </p:cNvSpPr>
          <p:nvPr>
            <p:ph type="dt" sz="half" idx="12"/>
          </p:nvPr>
        </p:nvSpPr>
        <p:spPr>
          <a:xfrm>
            <a:off x="431801" y="223838"/>
            <a:ext cx="8450942" cy="476250"/>
          </a:xfrm>
        </p:spPr>
        <p:txBody>
          <a:bodyPr/>
          <a:lstStyle/>
          <a:p>
            <a:r>
              <a:rPr lang="de-DE" smtClean="0"/>
              <a:t>Training concept for sustainable procurement – background, goals &amp; content</a:t>
            </a:r>
            <a:endParaRPr lang="en-GB" dirty="0"/>
          </a:p>
        </p:txBody>
      </p:sp>
      <p:sp>
        <p:nvSpPr>
          <p:cNvPr id="17" name="Freeform 141">
            <a:extLst>
              <a:ext uri="{FF2B5EF4-FFF2-40B4-BE49-F238E27FC236}">
                <a16:creationId xmlns:a16="http://schemas.microsoft.com/office/drawing/2014/main" id="{A94195D9-FC80-8B41-B29E-16672F638404}"/>
              </a:ext>
            </a:extLst>
          </p:cNvPr>
          <p:cNvSpPr>
            <a:spLocks noEditPoints="1"/>
          </p:cNvSpPr>
          <p:nvPr/>
        </p:nvSpPr>
        <p:spPr bwMode="auto">
          <a:xfrm>
            <a:off x="9676506" y="3381164"/>
            <a:ext cx="163886" cy="143760"/>
          </a:xfrm>
          <a:custGeom>
            <a:avLst/>
            <a:gdLst>
              <a:gd name="T0" fmla="*/ 37 w 48"/>
              <a:gd name="T1" fmla="*/ 34 h 42"/>
              <a:gd name="T2" fmla="*/ 30 w 48"/>
              <a:gd name="T3" fmla="*/ 42 h 42"/>
              <a:gd name="T4" fmla="*/ 7 w 48"/>
              <a:gd name="T5" fmla="*/ 42 h 42"/>
              <a:gd name="T6" fmla="*/ 0 w 48"/>
              <a:gd name="T7" fmla="*/ 34 h 42"/>
              <a:gd name="T8" fmla="*/ 0 w 48"/>
              <a:gd name="T9" fmla="*/ 12 h 42"/>
              <a:gd name="T10" fmla="*/ 7 w 48"/>
              <a:gd name="T11" fmla="*/ 4 h 42"/>
              <a:gd name="T12" fmla="*/ 26 w 48"/>
              <a:gd name="T13" fmla="*/ 4 h 42"/>
              <a:gd name="T14" fmla="*/ 27 w 48"/>
              <a:gd name="T15" fmla="*/ 5 h 42"/>
              <a:gd name="T16" fmla="*/ 27 w 48"/>
              <a:gd name="T17" fmla="*/ 6 h 42"/>
              <a:gd name="T18" fmla="*/ 26 w 48"/>
              <a:gd name="T19" fmla="*/ 7 h 42"/>
              <a:gd name="T20" fmla="*/ 7 w 48"/>
              <a:gd name="T21" fmla="*/ 7 h 42"/>
              <a:gd name="T22" fmla="*/ 3 w 48"/>
              <a:gd name="T23" fmla="*/ 12 h 42"/>
              <a:gd name="T24" fmla="*/ 3 w 48"/>
              <a:gd name="T25" fmla="*/ 34 h 42"/>
              <a:gd name="T26" fmla="*/ 7 w 48"/>
              <a:gd name="T27" fmla="*/ 38 h 42"/>
              <a:gd name="T28" fmla="*/ 30 w 48"/>
              <a:gd name="T29" fmla="*/ 38 h 42"/>
              <a:gd name="T30" fmla="*/ 34 w 48"/>
              <a:gd name="T31" fmla="*/ 34 h 42"/>
              <a:gd name="T32" fmla="*/ 34 w 48"/>
              <a:gd name="T33" fmla="*/ 25 h 42"/>
              <a:gd name="T34" fmla="*/ 35 w 48"/>
              <a:gd name="T35" fmla="*/ 24 h 42"/>
              <a:gd name="T36" fmla="*/ 36 w 48"/>
              <a:gd name="T37" fmla="*/ 24 h 42"/>
              <a:gd name="T38" fmla="*/ 37 w 48"/>
              <a:gd name="T39" fmla="*/ 25 h 42"/>
              <a:gd name="T40" fmla="*/ 37 w 48"/>
              <a:gd name="T41" fmla="*/ 34 h 42"/>
              <a:gd name="T42" fmla="*/ 48 w 48"/>
              <a:gd name="T43" fmla="*/ 16 h 42"/>
              <a:gd name="T44" fmla="*/ 46 w 48"/>
              <a:gd name="T45" fmla="*/ 18 h 42"/>
              <a:gd name="T46" fmla="*/ 45 w 48"/>
              <a:gd name="T47" fmla="*/ 17 h 42"/>
              <a:gd name="T48" fmla="*/ 40 w 48"/>
              <a:gd name="T49" fmla="*/ 12 h 42"/>
              <a:gd name="T50" fmla="*/ 22 w 48"/>
              <a:gd name="T51" fmla="*/ 30 h 42"/>
              <a:gd name="T52" fmla="*/ 22 w 48"/>
              <a:gd name="T53" fmla="*/ 30 h 42"/>
              <a:gd name="T54" fmla="*/ 21 w 48"/>
              <a:gd name="T55" fmla="*/ 30 h 42"/>
              <a:gd name="T56" fmla="*/ 18 w 48"/>
              <a:gd name="T57" fmla="*/ 27 h 42"/>
              <a:gd name="T58" fmla="*/ 18 w 48"/>
              <a:gd name="T59" fmla="*/ 26 h 42"/>
              <a:gd name="T60" fmla="*/ 18 w 48"/>
              <a:gd name="T61" fmla="*/ 26 h 42"/>
              <a:gd name="T62" fmla="*/ 36 w 48"/>
              <a:gd name="T63" fmla="*/ 8 h 42"/>
              <a:gd name="T64" fmla="*/ 31 w 48"/>
              <a:gd name="T65" fmla="*/ 3 h 42"/>
              <a:gd name="T66" fmla="*/ 30 w 48"/>
              <a:gd name="T67" fmla="*/ 2 h 42"/>
              <a:gd name="T68" fmla="*/ 32 w 48"/>
              <a:gd name="T69" fmla="*/ 0 h 42"/>
              <a:gd name="T70" fmla="*/ 46 w 48"/>
              <a:gd name="T71" fmla="*/ 0 h 42"/>
              <a:gd name="T72" fmla="*/ 48 w 48"/>
              <a:gd name="T73" fmla="*/ 2 h 42"/>
              <a:gd name="T74" fmla="*/ 48 w 48"/>
              <a:gd name="T75"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2">
                <a:moveTo>
                  <a:pt x="37" y="34"/>
                </a:moveTo>
                <a:cubicBezTo>
                  <a:pt x="37" y="38"/>
                  <a:pt x="34" y="42"/>
                  <a:pt x="30" y="42"/>
                </a:cubicBezTo>
                <a:cubicBezTo>
                  <a:pt x="7" y="42"/>
                  <a:pt x="7" y="42"/>
                  <a:pt x="7" y="42"/>
                </a:cubicBezTo>
                <a:cubicBezTo>
                  <a:pt x="3" y="42"/>
                  <a:pt x="0" y="38"/>
                  <a:pt x="0" y="34"/>
                </a:cubicBezTo>
                <a:cubicBezTo>
                  <a:pt x="0" y="12"/>
                  <a:pt x="0" y="12"/>
                  <a:pt x="0" y="12"/>
                </a:cubicBezTo>
                <a:cubicBezTo>
                  <a:pt x="0" y="7"/>
                  <a:pt x="3" y="4"/>
                  <a:pt x="7" y="4"/>
                </a:cubicBezTo>
                <a:cubicBezTo>
                  <a:pt x="26" y="4"/>
                  <a:pt x="26" y="4"/>
                  <a:pt x="26" y="4"/>
                </a:cubicBezTo>
                <a:cubicBezTo>
                  <a:pt x="27" y="4"/>
                  <a:pt x="27" y="4"/>
                  <a:pt x="27" y="5"/>
                </a:cubicBezTo>
                <a:cubicBezTo>
                  <a:pt x="27" y="6"/>
                  <a:pt x="27" y="6"/>
                  <a:pt x="27" y="6"/>
                </a:cubicBezTo>
                <a:cubicBezTo>
                  <a:pt x="27" y="7"/>
                  <a:pt x="27" y="7"/>
                  <a:pt x="26" y="7"/>
                </a:cubicBezTo>
                <a:cubicBezTo>
                  <a:pt x="7" y="7"/>
                  <a:pt x="7" y="7"/>
                  <a:pt x="7" y="7"/>
                </a:cubicBezTo>
                <a:cubicBezTo>
                  <a:pt x="5" y="7"/>
                  <a:pt x="3" y="9"/>
                  <a:pt x="3" y="12"/>
                </a:cubicBezTo>
                <a:cubicBezTo>
                  <a:pt x="3" y="34"/>
                  <a:pt x="3" y="34"/>
                  <a:pt x="3" y="34"/>
                </a:cubicBezTo>
                <a:cubicBezTo>
                  <a:pt x="3" y="36"/>
                  <a:pt x="5" y="38"/>
                  <a:pt x="7" y="38"/>
                </a:cubicBezTo>
                <a:cubicBezTo>
                  <a:pt x="30" y="38"/>
                  <a:pt x="30" y="38"/>
                  <a:pt x="30" y="38"/>
                </a:cubicBezTo>
                <a:cubicBezTo>
                  <a:pt x="32" y="38"/>
                  <a:pt x="34" y="36"/>
                  <a:pt x="34" y="34"/>
                </a:cubicBezTo>
                <a:cubicBezTo>
                  <a:pt x="34" y="25"/>
                  <a:pt x="34" y="25"/>
                  <a:pt x="34" y="25"/>
                </a:cubicBezTo>
                <a:cubicBezTo>
                  <a:pt x="34" y="25"/>
                  <a:pt x="34" y="24"/>
                  <a:pt x="35" y="24"/>
                </a:cubicBezTo>
                <a:cubicBezTo>
                  <a:pt x="36" y="24"/>
                  <a:pt x="36" y="24"/>
                  <a:pt x="36" y="24"/>
                </a:cubicBezTo>
                <a:cubicBezTo>
                  <a:pt x="37" y="24"/>
                  <a:pt x="37" y="25"/>
                  <a:pt x="37" y="25"/>
                </a:cubicBezTo>
                <a:lnTo>
                  <a:pt x="37" y="34"/>
                </a:lnTo>
                <a:close/>
                <a:moveTo>
                  <a:pt x="48" y="16"/>
                </a:moveTo>
                <a:cubicBezTo>
                  <a:pt x="48" y="17"/>
                  <a:pt x="47" y="18"/>
                  <a:pt x="46" y="18"/>
                </a:cubicBezTo>
                <a:cubicBezTo>
                  <a:pt x="45" y="18"/>
                  <a:pt x="45" y="17"/>
                  <a:pt x="45" y="17"/>
                </a:cubicBezTo>
                <a:cubicBezTo>
                  <a:pt x="40" y="12"/>
                  <a:pt x="40" y="12"/>
                  <a:pt x="40" y="12"/>
                </a:cubicBezTo>
                <a:cubicBezTo>
                  <a:pt x="22" y="30"/>
                  <a:pt x="22" y="30"/>
                  <a:pt x="22" y="30"/>
                </a:cubicBezTo>
                <a:cubicBezTo>
                  <a:pt x="22" y="30"/>
                  <a:pt x="22" y="30"/>
                  <a:pt x="22" y="30"/>
                </a:cubicBezTo>
                <a:cubicBezTo>
                  <a:pt x="22" y="30"/>
                  <a:pt x="21" y="30"/>
                  <a:pt x="21" y="30"/>
                </a:cubicBezTo>
                <a:cubicBezTo>
                  <a:pt x="18" y="27"/>
                  <a:pt x="18" y="27"/>
                  <a:pt x="18" y="27"/>
                </a:cubicBezTo>
                <a:cubicBezTo>
                  <a:pt x="18" y="27"/>
                  <a:pt x="18" y="26"/>
                  <a:pt x="18" y="26"/>
                </a:cubicBezTo>
                <a:cubicBezTo>
                  <a:pt x="18" y="26"/>
                  <a:pt x="18" y="26"/>
                  <a:pt x="18" y="26"/>
                </a:cubicBezTo>
                <a:cubicBezTo>
                  <a:pt x="36" y="8"/>
                  <a:pt x="36" y="8"/>
                  <a:pt x="36" y="8"/>
                </a:cubicBezTo>
                <a:cubicBezTo>
                  <a:pt x="31" y="3"/>
                  <a:pt x="31" y="3"/>
                  <a:pt x="31" y="3"/>
                </a:cubicBezTo>
                <a:cubicBezTo>
                  <a:pt x="31" y="3"/>
                  <a:pt x="30" y="3"/>
                  <a:pt x="30" y="2"/>
                </a:cubicBezTo>
                <a:cubicBezTo>
                  <a:pt x="30" y="1"/>
                  <a:pt x="31" y="0"/>
                  <a:pt x="32" y="0"/>
                </a:cubicBezTo>
                <a:cubicBezTo>
                  <a:pt x="46" y="0"/>
                  <a:pt x="46" y="0"/>
                  <a:pt x="46" y="0"/>
                </a:cubicBezTo>
                <a:cubicBezTo>
                  <a:pt x="47" y="0"/>
                  <a:pt x="48" y="1"/>
                  <a:pt x="48" y="2"/>
                </a:cubicBezTo>
                <a:lnTo>
                  <a:pt x="48" y="16"/>
                </a:lnTo>
                <a:close/>
              </a:path>
            </a:pathLst>
          </a:custGeom>
          <a:solidFill>
            <a:srgbClr val="F9A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sp>
        <p:nvSpPr>
          <p:cNvPr id="16" name="Fußzeilenplatzhalter 3">
            <a:extLst>
              <a:ext uri="{FF2B5EF4-FFF2-40B4-BE49-F238E27FC236}">
                <a16:creationId xmlns:a16="http://schemas.microsoft.com/office/drawing/2014/main" id="{CE12B999-0939-534A-A0B4-E2A48AE8063D}"/>
              </a:ext>
            </a:extLst>
          </p:cNvPr>
          <p:cNvSpPr txBox="1">
            <a:spLocks/>
          </p:cNvSpPr>
          <p:nvPr/>
        </p:nvSpPr>
        <p:spPr bwMode="auto">
          <a:xfrm>
            <a:off x="431801" y="6477000"/>
            <a:ext cx="5226049" cy="23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en-GB" dirty="0"/>
              <a:t>This list only provides an excerpt and should not be considered exhaustive.</a:t>
            </a:r>
          </a:p>
        </p:txBody>
      </p:sp>
    </p:spTree>
    <p:extLst>
      <p:ext uri="{BB962C8B-B14F-4D97-AF65-F5344CB8AC3E}">
        <p14:creationId xmlns:p14="http://schemas.microsoft.com/office/powerpoint/2010/main" val="405077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51</a:t>
            </a:fld>
            <a:endParaRPr lang="de-DE"/>
          </a:p>
        </p:txBody>
      </p:sp>
      <p:sp>
        <p:nvSpPr>
          <p:cNvPr id="11" name="Rechteck 10">
            <a:extLst>
              <a:ext uri="{FF2B5EF4-FFF2-40B4-BE49-F238E27FC236}">
                <a16:creationId xmlns:a16="http://schemas.microsoft.com/office/drawing/2014/main" id="{AB3BCE7C-5643-4966-B62A-98BD5658DD7B}"/>
              </a:ext>
            </a:extLst>
          </p:cNvPr>
          <p:cNvSpPr/>
          <p:nvPr/>
        </p:nvSpPr>
        <p:spPr>
          <a:xfrm>
            <a:off x="442913" y="981075"/>
            <a:ext cx="8511035" cy="4555093"/>
          </a:xfrm>
          <a:prstGeom prst="rect">
            <a:avLst/>
          </a:prstGeom>
        </p:spPr>
        <p:txBody>
          <a:bodyPr wrap="square">
            <a:spAutoFit/>
          </a:bodyPr>
          <a:lstStyle/>
          <a:p>
            <a:pPr algn="l">
              <a:spcAft>
                <a:spcPts val="300"/>
              </a:spcAft>
              <a:defRPr/>
            </a:pPr>
            <a:r>
              <a:rPr lang="en-GB" sz="1100" b="1" dirty="0">
                <a:solidFill>
                  <a:srgbClr val="3B687F"/>
                </a:solidFill>
                <a:latin typeface="Arial" pitchFamily="34" charset="0"/>
                <a:ea typeface="Times New Roman" pitchFamily="18" charset="0"/>
                <a:cs typeface="Times New Roman" pitchFamily="18" charset="0"/>
              </a:rPr>
              <a:t>Published by:</a:t>
            </a:r>
          </a:p>
          <a:p>
            <a:pPr algn="l">
              <a:defRPr/>
            </a:pPr>
            <a:r>
              <a:rPr lang="en-GB" sz="1000" dirty="0">
                <a:solidFill>
                  <a:sysClr val="windowText" lastClr="000000"/>
                </a:solidFill>
                <a:latin typeface="Arial" pitchFamily="34" charset="0"/>
                <a:ea typeface="Times New Roman" pitchFamily="18" charset="0"/>
                <a:cs typeface="Times New Roman" pitchFamily="18" charset="0"/>
              </a:rPr>
              <a:t>Bavarian Environment Agency</a:t>
            </a:r>
          </a:p>
          <a:p>
            <a:pPr algn="l">
              <a:defRPr/>
            </a:pPr>
            <a:r>
              <a:rPr lang="en-GB" sz="1000" dirty="0">
                <a:solidFill>
                  <a:sysClr val="windowText" lastClr="000000"/>
                </a:solidFill>
                <a:latin typeface="Arial" pitchFamily="34" charset="0"/>
                <a:ea typeface="Times New Roman" pitchFamily="18" charset="0"/>
                <a:cs typeface="Times New Roman" pitchFamily="18" charset="0"/>
              </a:rPr>
              <a:t>Bürgermeister-Ulrich-Straße 160</a:t>
            </a:r>
          </a:p>
          <a:p>
            <a:pPr algn="l">
              <a:defRPr/>
            </a:pPr>
            <a:r>
              <a:rPr lang="en-GB" sz="1000" dirty="0">
                <a:solidFill>
                  <a:sysClr val="windowText" lastClr="000000"/>
                </a:solidFill>
                <a:latin typeface="Arial" pitchFamily="34" charset="0"/>
                <a:ea typeface="Times New Roman" pitchFamily="18" charset="0"/>
                <a:cs typeface="Times New Roman" pitchFamily="18" charset="0"/>
              </a:rPr>
              <a:t>86179 Augsburg</a:t>
            </a:r>
          </a:p>
          <a:p>
            <a:pPr algn="l">
              <a:defRPr/>
            </a:pPr>
            <a:r>
              <a:rPr lang="en-GB" sz="1000" dirty="0">
                <a:solidFill>
                  <a:sysClr val="windowText" lastClr="000000"/>
                </a:solidFill>
                <a:latin typeface="Arial" pitchFamily="34" charset="0"/>
                <a:ea typeface="Times New Roman" pitchFamily="18" charset="0"/>
                <a:cs typeface="Times New Roman" pitchFamily="18" charset="0"/>
              </a:rPr>
              <a:t>Phone: 	0821 9071-0</a:t>
            </a:r>
          </a:p>
          <a:p>
            <a:pPr algn="l">
              <a:defRPr/>
            </a:pPr>
            <a:r>
              <a:rPr lang="en-GB" sz="1000" dirty="0">
                <a:latin typeface="Arial" panose="020B0604020202020204" pitchFamily="34" charset="0"/>
                <a:ea typeface="Times New Roman" panose="02020603050405020304" pitchFamily="18" charset="0"/>
                <a:cs typeface="Times New Roman" panose="02020603050405020304" pitchFamily="18" charset="0"/>
              </a:rPr>
              <a:t>Email:	</a:t>
            </a:r>
            <a:r>
              <a:rPr lang="en-GB" sz="1000" u="sng" dirty="0">
                <a:solidFill>
                  <a:srgbClr val="3B687F"/>
                </a:solidFill>
                <a:latin typeface="Arial" panose="020B0604020202020204" pitchFamily="34" charset="0"/>
                <a:ea typeface="Times New Roman" panose="02020603050405020304" pitchFamily="18" charset="0"/>
                <a:cs typeface="Times New Roman" panose="02020603050405020304" pitchFamily="18" charset="0"/>
                <a:hlinkClick r:id="rId2"/>
              </a:rPr>
              <a:t>poststelle@lfu.bayern.de</a:t>
            </a:r>
          </a:p>
          <a:p>
            <a:pPr algn="l">
              <a:defRPr/>
            </a:pPr>
            <a:r>
              <a:rPr lang="en-GB" sz="1000" dirty="0">
                <a:solidFill>
                  <a:sysClr val="windowText" lastClr="000000"/>
                </a:solidFill>
                <a:latin typeface="Arial" pitchFamily="34" charset="0"/>
                <a:ea typeface="Times New Roman" pitchFamily="18" charset="0"/>
                <a:cs typeface="Times New Roman" pitchFamily="18" charset="0"/>
              </a:rPr>
              <a:t>Email: 	</a:t>
            </a:r>
            <a:r>
              <a:rPr lang="en-GB" sz="1000" dirty="0">
                <a:solidFill>
                  <a:sysClr val="windowText" lastClr="000000"/>
                </a:solidFill>
                <a:latin typeface="Arial" pitchFamily="34" charset="0"/>
                <a:ea typeface="Times New Roman" pitchFamily="18" charset="0"/>
                <a:cs typeface="Times New Roman" pitchFamily="18" charset="0"/>
                <a:hlinkClick r:id="rId3"/>
              </a:rPr>
              <a:t>www.lfu.bayern.de</a:t>
            </a:r>
          </a:p>
          <a:p>
            <a:pPr algn="l">
              <a:defRPr/>
            </a:pPr>
            <a:endParaRPr lang="de-DE" altLang="de-DE" sz="1000" dirty="0">
              <a:solidFill>
                <a:sysClr val="windowText" lastClr="000000"/>
              </a:solidFill>
              <a:latin typeface="Arial" pitchFamily="34" charset="0"/>
              <a:ea typeface="ＭＳ Ｐゴシック"/>
              <a:cs typeface="Arial" pitchFamily="34" charset="0"/>
            </a:endParaRPr>
          </a:p>
          <a:p>
            <a:pPr algn="l">
              <a:spcAft>
                <a:spcPts val="300"/>
              </a:spcAft>
              <a:defRPr/>
            </a:pPr>
            <a:r>
              <a:rPr lang="en-GB" sz="1100" b="1" dirty="0">
                <a:solidFill>
                  <a:srgbClr val="3B687F"/>
                </a:solidFill>
                <a:latin typeface="Arial" pitchFamily="34" charset="0"/>
                <a:cs typeface="Times New Roman" pitchFamily="18" charset="0"/>
              </a:rPr>
              <a:t>Editing/text/concept:</a:t>
            </a:r>
          </a:p>
          <a:p>
            <a:pPr algn="l">
              <a:defRPr/>
            </a:pPr>
            <a:r>
              <a:rPr lang="en-GB" sz="1000" dirty="0">
                <a:solidFill>
                  <a:sysClr val="windowText" lastClr="000000"/>
                </a:solidFill>
                <a:latin typeface="Arial" pitchFamily="34" charset="0"/>
                <a:ea typeface="Times New Roman" pitchFamily="18" charset="0"/>
                <a:cs typeface="Times New Roman" pitchFamily="18" charset="0"/>
              </a:rPr>
              <a:t>sustainable AG</a:t>
            </a:r>
          </a:p>
          <a:p>
            <a:pPr algn="l">
              <a:defRPr/>
            </a:pPr>
            <a:r>
              <a:rPr lang="en-GB" sz="1000" dirty="0">
                <a:solidFill>
                  <a:sysClr val="windowText" lastClr="000000"/>
                </a:solidFill>
                <a:latin typeface="Arial" pitchFamily="34" charset="0"/>
                <a:ea typeface="Times New Roman" pitchFamily="18" charset="0"/>
                <a:cs typeface="Times New Roman" pitchFamily="18" charset="0"/>
              </a:rPr>
              <a:t>Michaela Goette-Köse</a:t>
            </a:r>
          </a:p>
          <a:p>
            <a:pPr algn="l">
              <a:defRPr/>
            </a:pPr>
            <a:r>
              <a:rPr lang="en-GB" sz="1000" dirty="0">
                <a:solidFill>
                  <a:sysClr val="windowText" lastClr="000000"/>
                </a:solidFill>
                <a:latin typeface="Arial" pitchFamily="34" charset="0"/>
                <a:ea typeface="Times New Roman" pitchFamily="18" charset="0"/>
                <a:cs typeface="Times New Roman" pitchFamily="18" charset="0"/>
              </a:rPr>
              <a:t>Dr Albert Hans Baur</a:t>
            </a:r>
          </a:p>
          <a:p>
            <a:pPr algn="l">
              <a:defRPr/>
            </a:pPr>
            <a:r>
              <a:rPr lang="en-GB" sz="1000" dirty="0">
                <a:solidFill>
                  <a:sysClr val="windowText" lastClr="000000"/>
                </a:solidFill>
                <a:latin typeface="Arial" pitchFamily="34" charset="0"/>
                <a:ea typeface="Times New Roman" pitchFamily="18" charset="0"/>
                <a:cs typeface="Times New Roman" pitchFamily="18" charset="0"/>
              </a:rPr>
              <a:t>Corneliusstraße 10</a:t>
            </a:r>
          </a:p>
          <a:p>
            <a:pPr algn="l">
              <a:defRPr/>
            </a:pPr>
            <a:r>
              <a:rPr lang="en-GB" sz="1000" dirty="0">
                <a:solidFill>
                  <a:srgbClr val="000000"/>
                </a:solidFill>
              </a:rPr>
              <a:t>80469 Munich </a:t>
            </a:r>
          </a:p>
          <a:p>
            <a:pPr algn="l">
              <a:defRPr/>
            </a:pPr>
            <a:r>
              <a:rPr lang="en-GB" sz="1000" dirty="0">
                <a:solidFill>
                  <a:srgbClr val="3B687F"/>
                </a:solidFill>
                <a:latin typeface="Arial" pitchFamily="34" charset="0"/>
                <a:ea typeface="Times New Roman" pitchFamily="18" charset="0"/>
                <a:cs typeface="Times New Roman" pitchFamily="18" charset="0"/>
                <a:hlinkClick r:id="rId4">
                  <a:extLst>
                    <a:ext uri="{A12FA001-AC4F-418D-AE19-62706E023703}">
                      <ahyp:hlinkClr xmlns="" xmlns:ahyp="http://schemas.microsoft.com/office/drawing/2018/hyperlinkcolor" val="tx"/>
                    </a:ext>
                  </a:extLst>
                </a:hlinkClick>
              </a:rPr>
              <a:t>info@sustainable.de</a:t>
            </a:r>
            <a:r>
              <a:rPr lang="en-GB" sz="1000" dirty="0">
                <a:solidFill>
                  <a:srgbClr val="3B687F"/>
                </a:solidFill>
                <a:latin typeface="Arial" pitchFamily="34" charset="0"/>
                <a:ea typeface="Times New Roman" pitchFamily="18" charset="0"/>
                <a:cs typeface="Times New Roman" pitchFamily="18" charset="0"/>
              </a:rPr>
              <a:t> </a:t>
            </a:r>
          </a:p>
          <a:p>
            <a:pPr algn="l">
              <a:defRPr/>
            </a:pPr>
            <a:r>
              <a:rPr lang="en-GB" sz="1000" dirty="0">
                <a:solidFill>
                  <a:srgbClr val="3B687F"/>
                </a:solidFill>
                <a:latin typeface="Arial" pitchFamily="34" charset="0"/>
                <a:ea typeface="Times New Roman" pitchFamily="18" charset="0"/>
                <a:cs typeface="Times New Roman" pitchFamily="18" charset="0"/>
                <a:hlinkClick r:id="rId5">
                  <a:extLst>
                    <a:ext uri="{A12FA001-AC4F-418D-AE19-62706E023703}">
                      <ahyp:hlinkClr xmlns="" xmlns:ahyp="http://schemas.microsoft.com/office/drawing/2018/hyperlinkcolor" val="tx"/>
                    </a:ext>
                  </a:extLst>
                </a:hlinkClick>
              </a:rPr>
              <a:t>www.sustainable.de</a:t>
            </a:r>
            <a:r>
              <a:rPr lang="en-GB" sz="1000" dirty="0">
                <a:solidFill>
                  <a:srgbClr val="3B687F"/>
                </a:solidFill>
                <a:latin typeface="Arial" pitchFamily="34" charset="0"/>
                <a:ea typeface="Times New Roman" pitchFamily="18" charset="0"/>
                <a:cs typeface="Times New Roman" pitchFamily="18" charset="0"/>
              </a:rPr>
              <a:t> </a:t>
            </a:r>
          </a:p>
          <a:p>
            <a:pPr algn="l">
              <a:defRPr/>
            </a:pPr>
            <a:endParaRPr lang="de-DE" altLang="de-DE" sz="1000" dirty="0">
              <a:solidFill>
                <a:sysClr val="windowText" lastClr="000000"/>
              </a:solidFill>
              <a:latin typeface="Arial" pitchFamily="34" charset="0"/>
              <a:ea typeface="ＭＳ Ｐゴシック"/>
              <a:cs typeface="Arial" pitchFamily="34" charset="0"/>
            </a:endParaRPr>
          </a:p>
          <a:p>
            <a:pPr algn="l">
              <a:defRPr/>
            </a:pPr>
            <a:endParaRPr lang="de-DE" altLang="de-DE" sz="1000" b="1" dirty="0">
              <a:solidFill>
                <a:srgbClr val="3B687F"/>
              </a:solidFill>
              <a:latin typeface="Arial" pitchFamily="34" charset="0"/>
              <a:cs typeface="Times New Roman" pitchFamily="18" charset="0"/>
            </a:endParaRPr>
          </a:p>
          <a:p>
            <a:pPr algn="l">
              <a:defRPr/>
            </a:pPr>
            <a:endParaRPr lang="de-DE" altLang="de-DE" sz="1000" b="1" dirty="0">
              <a:solidFill>
                <a:srgbClr val="3B687F"/>
              </a:solidFill>
              <a:latin typeface="Arial" pitchFamily="34" charset="0"/>
              <a:cs typeface="Times New Roman" pitchFamily="18" charset="0"/>
            </a:endParaRPr>
          </a:p>
          <a:p>
            <a:pPr algn="l">
              <a:defRPr/>
            </a:pPr>
            <a:r>
              <a:rPr lang="en-GB" sz="1100" b="1" dirty="0">
                <a:solidFill>
                  <a:srgbClr val="3B687F"/>
                </a:solidFill>
                <a:latin typeface="Arial" pitchFamily="34" charset="0"/>
                <a:ea typeface="Times New Roman" pitchFamily="18" charset="0"/>
                <a:cs typeface="Times New Roman" pitchFamily="18" charset="0"/>
              </a:rPr>
              <a:t>Editorial team</a:t>
            </a:r>
            <a:r>
              <a:rPr lang="en-GB" sz="1000" b="1" dirty="0">
                <a:solidFill>
                  <a:srgbClr val="3B687F"/>
                </a:solidFill>
                <a:latin typeface="Arial" pitchFamily="34" charset="0"/>
                <a:ea typeface="Times New Roman" pitchFamily="18" charset="0"/>
                <a:cs typeface="Times New Roman" pitchFamily="18" charset="0"/>
              </a:rPr>
              <a:t>: </a:t>
            </a:r>
            <a:r>
              <a:rPr lang="en-GB" sz="1000" dirty="0">
                <a:solidFill>
                  <a:sysClr val="windowText" lastClr="000000"/>
                </a:solidFill>
                <a:latin typeface="Arial" pitchFamily="34" charset="0"/>
                <a:ea typeface="Times New Roman" pitchFamily="18" charset="0"/>
                <a:cs typeface="Times New Roman" pitchFamily="18" charset="0"/>
              </a:rPr>
              <a:t>Bavarian Environment Agency, Information Centre for the Environment and Economy</a:t>
            </a:r>
          </a:p>
          <a:p>
            <a:pPr algn="l">
              <a:defRPr/>
            </a:pPr>
            <a:endParaRPr lang="de-DE" altLang="de-DE" sz="1000" dirty="0">
              <a:solidFill>
                <a:sysClr val="windowText" lastClr="000000"/>
              </a:solidFill>
              <a:latin typeface="Arial" pitchFamily="34" charset="0"/>
              <a:ea typeface="ＭＳ Ｐゴシック"/>
              <a:cs typeface="Arial" pitchFamily="34" charset="0"/>
            </a:endParaRPr>
          </a:p>
          <a:p>
            <a:pPr algn="l">
              <a:defRPr/>
            </a:pPr>
            <a:r>
              <a:rPr lang="en-GB" sz="1100" b="1" dirty="0">
                <a:solidFill>
                  <a:srgbClr val="3B687F"/>
                </a:solidFill>
                <a:latin typeface="Arial" pitchFamily="34" charset="0"/>
                <a:ea typeface="Times New Roman" pitchFamily="18" charset="0"/>
                <a:cs typeface="Times New Roman" pitchFamily="18" charset="0"/>
              </a:rPr>
              <a:t>Version</a:t>
            </a:r>
            <a:r>
              <a:rPr lang="en-GB" sz="1000" b="1" dirty="0">
                <a:solidFill>
                  <a:srgbClr val="3B687F"/>
                </a:solidFill>
                <a:latin typeface="Arial" pitchFamily="34" charset="0"/>
                <a:ea typeface="Times New Roman" pitchFamily="18" charset="0"/>
                <a:cs typeface="Times New Roman" pitchFamily="18" charset="0"/>
              </a:rPr>
              <a:t>: </a:t>
            </a:r>
            <a:r>
              <a:rPr lang="en-GB" sz="1000" dirty="0">
                <a:solidFill>
                  <a:sysClr val="windowText" lastClr="000000"/>
                </a:solidFill>
                <a:latin typeface="Arial" pitchFamily="34" charset="0"/>
                <a:ea typeface="Times New Roman" pitchFamily="18" charset="0"/>
                <a:cs typeface="Times New Roman" pitchFamily="18" charset="0"/>
              </a:rPr>
              <a:t>May 2022</a:t>
            </a:r>
          </a:p>
          <a:p>
            <a:pPr algn="l">
              <a:defRPr/>
            </a:pPr>
            <a:endParaRPr lang="de-DE" altLang="de-DE" sz="1000" dirty="0">
              <a:solidFill>
                <a:sysClr val="windowText" lastClr="000000"/>
              </a:solidFill>
              <a:latin typeface="Arial" pitchFamily="34" charset="0"/>
              <a:ea typeface="Times New Roman" pitchFamily="18" charset="0"/>
              <a:cs typeface="Times New Roman" pitchFamily="18" charset="0"/>
            </a:endParaRPr>
          </a:p>
          <a:p>
            <a:pPr algn="l">
              <a:defRPr/>
            </a:pPr>
            <a:r>
              <a:rPr lang="en-GB" sz="1100" b="1" dirty="0">
                <a:solidFill>
                  <a:srgbClr val="3B687F"/>
                </a:solidFill>
                <a:latin typeface="Arial" pitchFamily="34" charset="0"/>
                <a:ea typeface="Times New Roman" pitchFamily="18" charset="0"/>
                <a:cs typeface="Times New Roman" pitchFamily="18" charset="0"/>
              </a:rPr>
              <a:t>Copyright: </a:t>
            </a:r>
          </a:p>
          <a:p>
            <a:pPr algn="l">
              <a:defRPr/>
            </a:pPr>
            <a:r>
              <a:rPr lang="en-GB" sz="1000" dirty="0">
                <a:solidFill>
                  <a:sysClr val="windowText" lastClr="000000"/>
                </a:solidFill>
                <a:latin typeface="Arial" pitchFamily="34" charset="0"/>
                <a:ea typeface="ＭＳ Ｐゴシック"/>
                <a:cs typeface="Times New Roman" pitchFamily="18" charset="0"/>
              </a:rPr>
              <a:t>Bavarian Environment Agency</a:t>
            </a:r>
          </a:p>
          <a:p>
            <a:pPr algn="l">
              <a:defRPr/>
            </a:pPr>
            <a:r>
              <a:rPr lang="en-GB" sz="1000" dirty="0">
                <a:solidFill>
                  <a:srgbClr val="000000"/>
                </a:solidFill>
              </a:rPr>
              <a:t>This document forms part of the ‘Sustainable Supply Chain’ module in ‘Online Tools for Sustainability Management at SMEs’. The work materials were created as part of the Bavarian Environmental Pact in partnership with Bayerischen Industrie-und Handelskammertag e. V. (BIHK).</a:t>
            </a:r>
          </a:p>
          <a:p>
            <a:pPr algn="l">
              <a:defRPr/>
            </a:pPr>
            <a:endParaRPr lang="de-DE" altLang="de-DE" sz="1000" dirty="0">
              <a:solidFill>
                <a:sysClr val="windowText" lastClr="000000"/>
              </a:solidFill>
              <a:latin typeface="Arial" pitchFamily="34" charset="0"/>
              <a:ea typeface="ＭＳ Ｐゴシック"/>
              <a:cs typeface="Times New Roman" pitchFamily="18" charset="0"/>
            </a:endParaRPr>
          </a:p>
        </p:txBody>
      </p:sp>
      <p:pic>
        <p:nvPicPr>
          <p:cNvPr id="13" name="Grafik 12" descr="U:\Abt01\Ref11\Daten\02_Betrieblicher Umweltschutz, Managementsysteme, Förderfibel\Betrieb\Pilotprojekt_Lieferkette\Logos\Logo BIHK.jpg">
            <a:extLst>
              <a:ext uri="{FF2B5EF4-FFF2-40B4-BE49-F238E27FC236}">
                <a16:creationId xmlns:a16="http://schemas.microsoft.com/office/drawing/2014/main" id="{D8680466-BF14-49E2-8F16-F475DB9E7D7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3635" y="5851456"/>
            <a:ext cx="2263775" cy="489585"/>
          </a:xfrm>
          <a:prstGeom prst="rect">
            <a:avLst/>
          </a:prstGeom>
          <a:noFill/>
          <a:ln>
            <a:noFill/>
          </a:ln>
        </p:spPr>
      </p:pic>
      <p:sp>
        <p:nvSpPr>
          <p:cNvPr id="14" name="Fußzeilenplatzhalter 3">
            <a:extLst>
              <a:ext uri="{FF2B5EF4-FFF2-40B4-BE49-F238E27FC236}">
                <a16:creationId xmlns:a16="http://schemas.microsoft.com/office/drawing/2014/main" id="{6117CD38-7E7F-4E42-9A0E-58A668672D8F}"/>
              </a:ext>
            </a:extLst>
          </p:cNvPr>
          <p:cNvSpPr>
            <a:spLocks noGrp="1"/>
          </p:cNvSpPr>
          <p:nvPr>
            <p:ph type="ftr" sz="quarter" idx="10"/>
          </p:nvPr>
        </p:nvSpPr>
        <p:spPr>
          <a:xfrm>
            <a:off x="6741546" y="6477000"/>
            <a:ext cx="4904317" cy="279400"/>
          </a:xfrm>
        </p:spPr>
        <p:txBody>
          <a:bodyPr/>
          <a:lstStyle/>
          <a:p>
            <a:r>
              <a:rPr lang="de-DE" smtClean="0"/>
              <a:t>© LfU | IZU Infozentrum UmweltWirtschaft 2022</a:t>
            </a:r>
            <a:endParaRPr lang="en-GB" dirty="0"/>
          </a:p>
        </p:txBody>
      </p:sp>
      <p:pic>
        <p:nvPicPr>
          <p:cNvPr id="3" name="Grafik 2">
            <a:extLst>
              <a:ext uri="{FF2B5EF4-FFF2-40B4-BE49-F238E27FC236}">
                <a16:creationId xmlns:a16="http://schemas.microsoft.com/office/drawing/2014/main" id="{13000CE8-1C07-48D6-A992-69571F2E8C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938" y="5802688"/>
            <a:ext cx="504930" cy="542550"/>
          </a:xfrm>
          <a:prstGeom prst="rect">
            <a:avLst/>
          </a:prstGeom>
        </p:spPr>
      </p:pic>
      <p:sp>
        <p:nvSpPr>
          <p:cNvPr id="4" name="Textfeld 3">
            <a:extLst>
              <a:ext uri="{FF2B5EF4-FFF2-40B4-BE49-F238E27FC236}">
                <a16:creationId xmlns:a16="http://schemas.microsoft.com/office/drawing/2014/main" id="{C17A0E29-6068-0240-8732-21C4AFC644C4}"/>
              </a:ext>
            </a:extLst>
          </p:cNvPr>
          <p:cNvSpPr txBox="1"/>
          <p:nvPr/>
        </p:nvSpPr>
        <p:spPr>
          <a:xfrm>
            <a:off x="2342938" y="2763319"/>
            <a:ext cx="1402948" cy="1015663"/>
          </a:xfrm>
          <a:prstGeom prst="rect">
            <a:avLst/>
          </a:prstGeom>
          <a:noFill/>
        </p:spPr>
        <p:txBody>
          <a:bodyPr wrap="none" rtlCol="0">
            <a:spAutoFit/>
          </a:bodyPr>
          <a:lstStyle/>
          <a:p>
            <a:pPr lvl="0" algn="l">
              <a:defRPr/>
            </a:pPr>
            <a:r>
              <a:rPr lang="en-GB" sz="1000" dirty="0">
                <a:solidFill>
                  <a:sysClr val="windowText" lastClr="000000"/>
                </a:solidFill>
                <a:latin typeface="Arial" pitchFamily="34" charset="0"/>
                <a:ea typeface="Times New Roman" pitchFamily="18" charset="0"/>
                <a:cs typeface="Times New Roman" pitchFamily="18" charset="0"/>
              </a:rPr>
              <a:t>adelphi – Berlin office</a:t>
            </a:r>
          </a:p>
          <a:p>
            <a:pPr lvl="0" algn="l">
              <a:defRPr/>
            </a:pPr>
            <a:r>
              <a:rPr lang="en-GB" sz="1000" dirty="0">
                <a:solidFill>
                  <a:sysClr val="windowText" lastClr="000000"/>
                </a:solidFill>
                <a:latin typeface="Arial" pitchFamily="34" charset="0"/>
                <a:ea typeface="Times New Roman" pitchFamily="18" charset="0"/>
                <a:cs typeface="Times New Roman" pitchFamily="18" charset="0"/>
              </a:rPr>
              <a:t>Daniel Weiss </a:t>
            </a:r>
          </a:p>
          <a:p>
            <a:pPr lvl="0" algn="l">
              <a:defRPr/>
            </a:pPr>
            <a:r>
              <a:rPr lang="en-GB" sz="1000" dirty="0">
                <a:solidFill>
                  <a:sysClr val="windowText" lastClr="000000"/>
                </a:solidFill>
                <a:latin typeface="Arial" pitchFamily="34" charset="0"/>
                <a:ea typeface="Times New Roman" pitchFamily="18" charset="0"/>
                <a:cs typeface="Times New Roman" pitchFamily="18" charset="0"/>
              </a:rPr>
              <a:t>Alt-Moabite 91</a:t>
            </a:r>
          </a:p>
          <a:p>
            <a:pPr lvl="0" algn="l">
              <a:defRPr/>
            </a:pPr>
            <a:r>
              <a:rPr lang="en-GB" sz="1000" dirty="0">
                <a:solidFill>
                  <a:sysClr val="windowText" lastClr="000000"/>
                </a:solidFill>
                <a:latin typeface="Arial" pitchFamily="34" charset="0"/>
                <a:ea typeface="Times New Roman" pitchFamily="18" charset="0"/>
                <a:cs typeface="Times New Roman" pitchFamily="18" charset="0"/>
              </a:rPr>
              <a:t>10559 Berlin</a:t>
            </a:r>
          </a:p>
          <a:p>
            <a:pPr lvl="0" algn="l">
              <a:defRPr/>
            </a:pPr>
            <a:r>
              <a:rPr lang="en-GB" sz="1000" dirty="0">
                <a:solidFill>
                  <a:srgbClr val="3B687F"/>
                </a:solidFill>
                <a:hlinkClick r:id="rId8">
                  <a:extLst>
                    <a:ext uri="{A12FA001-AC4F-418D-AE19-62706E023703}">
                      <ahyp:hlinkClr xmlns="" xmlns:ahyp="http://schemas.microsoft.com/office/drawing/2018/hyperlinkcolor" val="tx"/>
                    </a:ext>
                  </a:extLst>
                </a:hlinkClick>
              </a:rPr>
              <a:t>office@adelphi.de</a:t>
            </a:r>
          </a:p>
          <a:p>
            <a:pPr lvl="0" algn="l">
              <a:defRPr/>
            </a:pPr>
            <a:r>
              <a:rPr lang="en-GB" sz="1000" dirty="0">
                <a:solidFill>
                  <a:srgbClr val="3B687F"/>
                </a:solidFill>
                <a:hlinkClick r:id="rId9">
                  <a:extLst>
                    <a:ext uri="{A12FA001-AC4F-418D-AE19-62706E023703}">
                      <ahyp:hlinkClr xmlns="" xmlns:ahyp="http://schemas.microsoft.com/office/drawing/2018/hyperlinkcolor" val="tx"/>
                    </a:ext>
                  </a:extLst>
                </a:hlinkClick>
              </a:rPr>
              <a:t>www.adelphi.de</a:t>
            </a:r>
            <a:r>
              <a:rPr lang="en-GB" sz="1000" dirty="0">
                <a:solidFill>
                  <a:srgbClr val="3B687F"/>
                </a:solidFill>
              </a:rPr>
              <a:t> </a:t>
            </a:r>
          </a:p>
        </p:txBody>
      </p:sp>
      <p:sp>
        <p:nvSpPr>
          <p:cNvPr id="10" name="Datumsplatzhalter 5">
            <a:extLst>
              <a:ext uri="{FF2B5EF4-FFF2-40B4-BE49-F238E27FC236}">
                <a16:creationId xmlns:a16="http://schemas.microsoft.com/office/drawing/2014/main" id="{BBA3553D-39CD-C74C-9C84-7E8C294687CA}"/>
              </a:ext>
            </a:extLst>
          </p:cNvPr>
          <p:cNvSpPr>
            <a:spLocks noGrp="1"/>
          </p:cNvSpPr>
          <p:nvPr>
            <p:ph type="dt" sz="half" idx="12"/>
          </p:nvPr>
        </p:nvSpPr>
        <p:spPr>
          <a:xfrm>
            <a:off x="431801" y="223838"/>
            <a:ext cx="8450942"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4223022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05542-DACC-0F45-A3B5-7F3CCADE698D}"/>
              </a:ext>
            </a:extLst>
          </p:cNvPr>
          <p:cNvSpPr>
            <a:spLocks noGrp="1"/>
          </p:cNvSpPr>
          <p:nvPr>
            <p:ph type="title"/>
          </p:nvPr>
        </p:nvSpPr>
        <p:spPr/>
        <p:txBody>
          <a:bodyPr/>
          <a:lstStyle/>
          <a:p>
            <a:r>
              <a:rPr lang="en-GB" dirty="0"/>
              <a:t>Sources 1/3</a:t>
            </a:r>
          </a:p>
        </p:txBody>
      </p:sp>
      <p:sp>
        <p:nvSpPr>
          <p:cNvPr id="3" name="Inhaltsplatzhalter 2">
            <a:extLst>
              <a:ext uri="{FF2B5EF4-FFF2-40B4-BE49-F238E27FC236}">
                <a16:creationId xmlns:a16="http://schemas.microsoft.com/office/drawing/2014/main" id="{2E1F9AC9-6FA5-364A-BDED-6589CC11D3D6}"/>
              </a:ext>
            </a:extLst>
          </p:cNvPr>
          <p:cNvSpPr>
            <a:spLocks noGrp="1"/>
          </p:cNvSpPr>
          <p:nvPr>
            <p:ph idx="1"/>
          </p:nvPr>
        </p:nvSpPr>
        <p:spPr>
          <a:xfrm>
            <a:off x="515938" y="1592263"/>
            <a:ext cx="11425767" cy="4848224"/>
          </a:xfrm>
        </p:spPr>
        <p:txBody>
          <a:bodyPr/>
          <a:lstStyle/>
          <a:p>
            <a:r>
              <a:rPr lang="en-GB" sz="800" dirty="0">
                <a:solidFill>
                  <a:srgbClr val="3B687F"/>
                </a:solidFill>
                <a:latin typeface="Arial" charset="0"/>
                <a:ea typeface="ＭＳ Ｐゴシック" charset="-128"/>
              </a:rPr>
              <a:t>Aachener Stiftung Kathy Beys (2015): Lexikon der Nachhaltigkeit. https://www.nachhaltigkeit.info/artikel/uebersicht_gesetze_programme_und_massnahmen_des_bm_1457.htm (retrieved on 9 September 2021).</a:t>
            </a:r>
          </a:p>
          <a:p>
            <a:r>
              <a:rPr lang="en-GB" sz="800" dirty="0">
                <a:solidFill>
                  <a:srgbClr val="3B687F"/>
                </a:solidFill>
                <a:latin typeface="Arial" charset="0"/>
                <a:ea typeface="ＭＳ Ｐゴシック" charset="-128"/>
              </a:rPr>
              <a:t>adelphi und Systain Consulting (ed.) (2017): Atlas on Environmental Impacts - Supply Chains. Environmental Impacts and Hot Spots in the Supply Chain. https://www.adelphi.de/de/system/files/mediathek/bilder/Umweltatlas%20Lieferkette%20-%20adelphi-Systain.pdf (retrieved on 9 August 2021). </a:t>
            </a:r>
          </a:p>
          <a:p>
            <a:r>
              <a:rPr lang="en-GB" sz="800" dirty="0">
                <a:solidFill>
                  <a:srgbClr val="3B687F"/>
                </a:solidFill>
                <a:latin typeface="Arial" charset="0"/>
                <a:ea typeface="ＭＳ Ｐゴシック" charset="-128"/>
              </a:rPr>
              <a:t>Aluminium Stewardship Initiative (2021): About us. https://aluminium-stewardship.org/ Podcast (retrieved on 9 September 2021). </a:t>
            </a:r>
          </a:p>
          <a:p>
            <a:r>
              <a:rPr lang="en-GB" sz="800" dirty="0">
                <a:solidFill>
                  <a:srgbClr val="3B687F"/>
                </a:solidFill>
                <a:latin typeface="Arial" charset="0"/>
                <a:ea typeface="ＭＳ Ｐゴシック" charset="-128"/>
              </a:rPr>
              <a:t>Amcor (2021) Big Ideas. Stay Connected in a New Age. https://www.amcor.com/insights/big-ideas?tag=Podcast (retrieved on 9 September 2021). </a:t>
            </a:r>
          </a:p>
          <a:p>
            <a:r>
              <a:rPr lang="en-GB" sz="800" dirty="0">
                <a:solidFill>
                  <a:srgbClr val="3B687F"/>
                </a:solidFill>
                <a:latin typeface="Arial" charset="0"/>
                <a:ea typeface="ＭＳ Ｐゴシック" charset="-128"/>
              </a:rPr>
              <a:t>Bavarian Ministry of Economic Affairs, Regional Development and Energy (StMWi) (ed.) (2019): Aktuell normierte Managementsysteme. Qualitäts-, Umwelt-, Energie-, Arbeitsschutz-, Risiko- und Nachhaltigkeitsmanagement. Ein Überblick für kleinere und mittlere Unternehmen. 2nd ed. https://www.stmwi.bayern.de/fileadmin/user_upload/stmwi/Publikationen/2019/2018-01-15_Managementsysteme.pdf (retrieved on 9 August 2021). </a:t>
            </a:r>
          </a:p>
          <a:p>
            <a:r>
              <a:rPr lang="en-GB" sz="800" dirty="0">
                <a:solidFill>
                  <a:srgbClr val="3B687F"/>
                </a:solidFill>
                <a:latin typeface="Arial" charset="0"/>
                <a:ea typeface="ＭＳ Ｐゴシック" charset="-128"/>
              </a:rPr>
              <a:t>Borderstep Institut für Innovation und Nachhaltigkeit (ed.) (2021): Green Startup Monitor 2021. https://deutschestartups.org/wp-content/uploads/2021/03/GreenStartupMonitor2021.pdf (retrieved on 9 August 2021). </a:t>
            </a:r>
          </a:p>
          <a:p>
            <a:r>
              <a:rPr lang="en-GB" sz="800" dirty="0">
                <a:solidFill>
                  <a:srgbClr val="3B687F"/>
                </a:solidFill>
                <a:latin typeface="Arial" charset="0"/>
                <a:ea typeface="ＭＳ Ｐゴシック" charset="-128"/>
              </a:rPr>
              <a:t>Federal Law Gazette (BGBL) (2021): Act on Corporate Due Diligence in Supply Chains https://www.bgbl.de/xaver/bgbl/start.xav?start=//*%5B@attr_id=%27bgbl121s2959.pdf%27%5D#__bgbl__%2F%2F*%5B%40attr_id%3D%27bgbl121s2959.pdf%27%5D__1631177881978 (retrieved on 9 September 2021). </a:t>
            </a:r>
          </a:p>
          <a:p>
            <a:r>
              <a:rPr lang="en-GB" sz="800" dirty="0">
                <a:solidFill>
                  <a:srgbClr val="3B687F"/>
                </a:solidFill>
                <a:latin typeface="Arial" charset="0"/>
                <a:ea typeface="ＭＳ Ｐゴシック" charset="-128"/>
              </a:rPr>
              <a:t>Federal Government of Germany (ed.) (2021): Nachhaltigkeitsziele verständlich erklärt. https://www.bundesregierung.de/breg-de/themen/nachhaltigkeitspolitik/nachhaltigkeitsziele-verstaendlich-erklaert-232174 (retrieved on 9 September 2021).</a:t>
            </a:r>
          </a:p>
          <a:p>
            <a:r>
              <a:rPr lang="en-GB" sz="800" dirty="0">
                <a:solidFill>
                  <a:srgbClr val="3B687F"/>
                </a:solidFill>
                <a:latin typeface="Arial" charset="0"/>
                <a:ea typeface="ＭＳ Ｐゴシック" charset="-128"/>
              </a:rPr>
              <a:t>Federal Ministry of Labour and Social Affairs (BMAS) (ed.) (2017):Potenziale von Brancheninitiativen zur nachhaltigen Gestaltung von Liefer- und Wertschöpfungsketten. https://www.bmas.de/SharedDocs/Downloads/DE/Publikationen/Forschungsberichte/fb483-potenziale-von-brancheninitiativen.pdf;jsessionid=51E574037F012411EC7605CE2AFC487F.delivery1-replication?__blob=publicationFile&amp;v=1 (retrieved on 9 September 2021).</a:t>
            </a:r>
          </a:p>
          <a:p>
            <a:r>
              <a:rPr lang="en-GB" sz="800" dirty="0">
                <a:solidFill>
                  <a:srgbClr val="3B687F"/>
                </a:solidFill>
                <a:latin typeface="Arial" charset="0"/>
                <a:ea typeface="ＭＳ Ｐゴシック" charset="-128"/>
              </a:rPr>
              <a:t>Federal Ministry for the Environment, Nature Conservation, Nuclear Safety (2015): Gesetze, Vorschriften und Vereinbarungen. https://www.bmu.de/ministerium/gesetze-und-verordnungen (retrieved on 9 September 2021).</a:t>
            </a:r>
          </a:p>
          <a:p>
            <a:r>
              <a:rPr lang="en-GB" sz="800" dirty="0">
                <a:solidFill>
                  <a:srgbClr val="3B687F"/>
                </a:solidFill>
                <a:latin typeface="Arial" charset="0"/>
                <a:ea typeface="ＭＳ Ｐゴシック" charset="-128"/>
              </a:rPr>
              <a:t>Federal Ministry for Economic Cooperation and Development (BMZ) (2021): Fragen und Antworten zum Lieferkettengesetz. https://www.bmz.de/resource/blob/60000/69fe0aac1e4e7062790db534885e1f5f/faq-lieferkettengesetz (retrieved on 9 September 2021).</a:t>
            </a:r>
          </a:p>
          <a:p>
            <a:r>
              <a:rPr lang="en-GB" sz="800" dirty="0">
                <a:solidFill>
                  <a:srgbClr val="3B687F"/>
                </a:solidFill>
                <a:latin typeface="Arial" charset="0"/>
                <a:ea typeface="ＭＳ Ｐゴシック" charset="-128"/>
              </a:rPr>
              <a:t>Bundesverband Materialwirtschaft, Einkauf und Logistik e.V. (BME, ed.) (2019): BME-Praxis-Leitfaden Nachhaltige Beschaffung erschienen. https://www.bme.de/bme-praxis-leitfaden-nachhaltige-beschaffung-erschienen-3036/ (retrieved on 9 September 2021).</a:t>
            </a:r>
          </a:p>
          <a:p>
            <a:r>
              <a:rPr lang="en-GB" sz="800" dirty="0">
                <a:solidFill>
                  <a:srgbClr val="3B687F"/>
                </a:solidFill>
                <a:latin typeface="Arial" charset="0"/>
                <a:ea typeface="ＭＳ Ｐゴシック" charset="-128"/>
              </a:rPr>
              <a:t>Bundesverband Materialwirtschaft, Einkauf und Logistik e.V. (BME.) (2021):Willkommen beim Bundesverband Materialwirtschaft, Einkauf und Logistik e.V. https://www.bme.de/start/ (retrieved on 9 September 2021).</a:t>
            </a:r>
          </a:p>
          <a:p>
            <a:r>
              <a:rPr lang="en-GB" sz="800" dirty="0">
                <a:solidFill>
                  <a:srgbClr val="3B687F"/>
                </a:solidFill>
                <a:latin typeface="Arial" charset="0"/>
                <a:ea typeface="ＭＳ Ｐゴシック" charset="-128"/>
              </a:rPr>
              <a:t>Caterpillar (2021a): 2020 Sustainability Report. https://reports.caterpillar.com/sr/2020_Caterpillar_Sustainability_Report.pdf (retrieved on 9 September 2021).</a:t>
            </a:r>
          </a:p>
          <a:p>
            <a:r>
              <a:rPr lang="en-GB" sz="800" dirty="0">
                <a:solidFill>
                  <a:srgbClr val="3B687F"/>
                </a:solidFill>
                <a:latin typeface="Arial" charset="0"/>
                <a:ea typeface="ＭＳ Ｐゴシック" charset="-128"/>
              </a:rPr>
              <a:t>Caterpillar (2021b): Circular economy. https://www.caterpillar.com/de/company/sustainability/remanufacturing.html (retrieved on 9 September 2021). </a:t>
            </a:r>
          </a:p>
          <a:p>
            <a:r>
              <a:rPr lang="en-GB" sz="800" dirty="0">
                <a:solidFill>
                  <a:srgbClr val="3B687F"/>
                </a:solidFill>
                <a:latin typeface="Arial" charset="0"/>
                <a:ea typeface="ＭＳ Ｐゴシック" charset="-128"/>
              </a:rPr>
              <a:t>Circle Economy (2021): The Circularity Gap Report. https://drive.google.com/file/d/1MP7EhRU-N8n1S3zpzqlshNWxqFR2hznd/edit (retrieved on 9 September 2021) </a:t>
            </a:r>
          </a:p>
          <a:p>
            <a:r>
              <a:rPr lang="en-GB" sz="800" dirty="0">
                <a:solidFill>
                  <a:srgbClr val="3B687F"/>
                </a:solidFill>
                <a:latin typeface="Arial" charset="0"/>
                <a:ea typeface="ＭＳ Ｐゴシック" charset="-128"/>
              </a:rPr>
              <a:t>Circular economy procurement framework (2021): Introduction. https://emf.gitbook.io/circular-procurement/-MB3yM1RMC1i8iNc-VYj/ (retrieved on 9 September 2021) </a:t>
            </a:r>
          </a:p>
          <a:p>
            <a:r>
              <a:rPr lang="en-GB" sz="800" dirty="0">
                <a:solidFill>
                  <a:srgbClr val="3B687F"/>
                </a:solidFill>
                <a:latin typeface="Arial" charset="0"/>
                <a:ea typeface="ＭＳ Ｐゴシック" charset="-128"/>
              </a:rPr>
              <a:t>CBS International Business School (2020): Unlocking The Power Of Sustainability In Procurement. Case Study: Covestro. https://www.iso20400.org/unlocking-the-power-of-sustainability-in-procurement-case-study-covestro/?lang=de (retrieved on 9 September 2021).</a:t>
            </a:r>
          </a:p>
          <a:p>
            <a:r>
              <a:rPr lang="en-GB" sz="800" dirty="0">
                <a:solidFill>
                  <a:srgbClr val="3B687F"/>
                </a:solidFill>
                <a:latin typeface="Arial" charset="0"/>
                <a:ea typeface="ＭＳ Ｐゴシック" charset="-128"/>
              </a:rPr>
              <a:t>Covestro (2021): Improving sustainability practices in the supply chain. https://www.covestro.com/de/company/profile/procurement/sustainability-in-procurement/our-approach (retrieved on 9 September 2021). </a:t>
            </a:r>
          </a:p>
          <a:p>
            <a:r>
              <a:rPr lang="en-GB" sz="800" dirty="0">
                <a:solidFill>
                  <a:srgbClr val="3B687F"/>
                </a:solidFill>
                <a:latin typeface="Arial" charset="0"/>
                <a:ea typeface="ＭＳ Ｐゴシック" charset="-128"/>
              </a:rPr>
              <a:t>Copper8 (2018): Circular Procurement in 8 Steps. https://www.pianoo.nl/sites/default/files/media/documents/Circular-Procurement-in-8-steps-oktober2018.pdf (retrieved on September 2021). </a:t>
            </a:r>
          </a:p>
          <a:p>
            <a:r>
              <a:rPr lang="en-GB" sz="800" dirty="0">
                <a:solidFill>
                  <a:srgbClr val="3B687F"/>
                </a:solidFill>
                <a:latin typeface="Arial" charset="0"/>
                <a:ea typeface="ＭＳ Ｐゴシック" charset="-128"/>
              </a:rPr>
              <a:t>Federal Government of Germany (ed.) (2021): Nachhaltigkeitsziele verständlich erklärt. https://www.bundesregierung.de/breg-de/themen/nachhaltigkeitspolitik/nachhaltigkeitsziele-verstaendlich-erklaert-232174 (retrieved on 9 September 2021).</a:t>
            </a:r>
          </a:p>
          <a:p>
            <a:r>
              <a:rPr lang="en-GB" sz="800" dirty="0">
                <a:solidFill>
                  <a:srgbClr val="3B687F"/>
                </a:solidFill>
                <a:latin typeface="Arial" charset="0"/>
                <a:ea typeface="ＭＳ Ｐゴシック" charset="-128"/>
              </a:rPr>
              <a:t>Drive Sustainability (2021): About us. https://www.drivesustainability.org/ (retrieved on 9 September 2021). </a:t>
            </a:r>
          </a:p>
          <a:p>
            <a:r>
              <a:rPr lang="en-GB" sz="800" dirty="0">
                <a:solidFill>
                  <a:srgbClr val="3B687F"/>
                </a:solidFill>
                <a:latin typeface="Arial" charset="0"/>
                <a:ea typeface="ＭＳ Ｐゴシック" charset="-128"/>
              </a:rPr>
              <a:t>Eco-innovation (2017): Manual. Identify sustainability hotspots across the value chain. http://unep.ecoinnovation.org/wp-content/uploads/2017/03/Eco%E2%80%94i-Manual_Identify-sustainability-hotspots-across-the-value-chain_PR4.pdf (retrieved on 9 September 2021). </a:t>
            </a:r>
          </a:p>
          <a:p>
            <a:r>
              <a:rPr lang="en-GB" sz="800" dirty="0">
                <a:solidFill>
                  <a:srgbClr val="3B687F"/>
                </a:solidFill>
                <a:latin typeface="Arial" charset="0"/>
                <a:ea typeface="ＭＳ Ｐゴシック" charset="-128"/>
              </a:rPr>
              <a:t>Econsense (ed.) (2013): Orientierungshilfe für Unternehmen. https://econsense.de/app/uploads/2018/06/econsense-Diskussionsbeitrag_Nachhaltigkeit-in-globalen-Lieferketten_Orientierungshilfe-f%C3%BCr-Unternehmen_2013.pdf (retrieved on 13 August 2021). </a:t>
            </a:r>
          </a:p>
          <a:p>
            <a:endParaRPr lang="de-DE" sz="800" kern="1200" dirty="0">
              <a:solidFill>
                <a:srgbClr val="3B687F"/>
              </a:solidFill>
              <a:latin typeface="Arial" charset="0"/>
              <a:ea typeface="ＭＳ Ｐゴシック" charset="-128"/>
            </a:endParaRPr>
          </a:p>
        </p:txBody>
      </p:sp>
      <p:sp>
        <p:nvSpPr>
          <p:cNvPr id="4" name="Fußzeilenplatzhalter 3">
            <a:extLst>
              <a:ext uri="{FF2B5EF4-FFF2-40B4-BE49-F238E27FC236}">
                <a16:creationId xmlns:a16="http://schemas.microsoft.com/office/drawing/2014/main" id="{3A61DB2B-B140-CB42-9DDF-608C6C61943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5" name="Datumsplatzhalter 4">
            <a:extLst>
              <a:ext uri="{FF2B5EF4-FFF2-40B4-BE49-F238E27FC236}">
                <a16:creationId xmlns:a16="http://schemas.microsoft.com/office/drawing/2014/main" id="{0EF6EEC6-4548-E04A-8E01-AC5CAF03E61F}"/>
              </a:ext>
            </a:extLst>
          </p:cNvPr>
          <p:cNvSpPr>
            <a:spLocks noGrp="1"/>
          </p:cNvSpPr>
          <p:nvPr>
            <p:ph type="dt" sz="half" idx="12"/>
          </p:nvPr>
        </p:nvSpPr>
        <p:spPr/>
        <p:txBody>
          <a:bodyPr/>
          <a:lstStyle/>
          <a:p>
            <a:r>
              <a:rPr lang="de-DE" smtClean="0"/>
              <a:t>Training concept for sustainable procurement – background, goals &amp; content</a:t>
            </a:r>
            <a:endParaRPr lang="en-GB" dirty="0"/>
          </a:p>
        </p:txBody>
      </p:sp>
      <p:sp>
        <p:nvSpPr>
          <p:cNvPr id="6" name="Foliennummernplatzhalter 5">
            <a:extLst>
              <a:ext uri="{FF2B5EF4-FFF2-40B4-BE49-F238E27FC236}">
                <a16:creationId xmlns:a16="http://schemas.microsoft.com/office/drawing/2014/main" id="{047E469C-FACE-1C4F-8CB7-388D6C54861B}"/>
              </a:ext>
            </a:extLst>
          </p:cNvPr>
          <p:cNvSpPr>
            <a:spLocks noGrp="1"/>
          </p:cNvSpPr>
          <p:nvPr>
            <p:ph type="sldNum" sz="quarter" idx="4"/>
          </p:nvPr>
        </p:nvSpPr>
        <p:spPr/>
        <p:txBody>
          <a:bodyPr/>
          <a:lstStyle/>
          <a:p>
            <a:fld id="{894680D0-7A83-433A-9719-C4143F27F647}" type="slidenum">
              <a:rPr lang="de-DE" smtClean="0"/>
              <a:pPr/>
              <a:t>52</a:t>
            </a:fld>
            <a:endParaRPr lang="de-DE"/>
          </a:p>
        </p:txBody>
      </p:sp>
    </p:spTree>
    <p:extLst>
      <p:ext uri="{BB962C8B-B14F-4D97-AF65-F5344CB8AC3E}">
        <p14:creationId xmlns:p14="http://schemas.microsoft.com/office/powerpoint/2010/main" val="1366188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05542-DACC-0F45-A3B5-7F3CCADE698D}"/>
              </a:ext>
            </a:extLst>
          </p:cNvPr>
          <p:cNvSpPr>
            <a:spLocks noGrp="1"/>
          </p:cNvSpPr>
          <p:nvPr>
            <p:ph type="title"/>
          </p:nvPr>
        </p:nvSpPr>
        <p:spPr/>
        <p:txBody>
          <a:bodyPr/>
          <a:lstStyle/>
          <a:p>
            <a:r>
              <a:rPr lang="en-GB" dirty="0"/>
              <a:t>Sources 2/3</a:t>
            </a:r>
          </a:p>
        </p:txBody>
      </p:sp>
      <p:sp>
        <p:nvSpPr>
          <p:cNvPr id="3" name="Inhaltsplatzhalter 2">
            <a:extLst>
              <a:ext uri="{FF2B5EF4-FFF2-40B4-BE49-F238E27FC236}">
                <a16:creationId xmlns:a16="http://schemas.microsoft.com/office/drawing/2014/main" id="{2E1F9AC9-6FA5-364A-BDED-6589CC11D3D6}"/>
              </a:ext>
            </a:extLst>
          </p:cNvPr>
          <p:cNvSpPr>
            <a:spLocks noGrp="1"/>
          </p:cNvSpPr>
          <p:nvPr>
            <p:ph idx="1"/>
          </p:nvPr>
        </p:nvSpPr>
        <p:spPr>
          <a:xfrm>
            <a:off x="515938" y="1592263"/>
            <a:ext cx="11425767" cy="4848224"/>
          </a:xfrm>
        </p:spPr>
        <p:txBody>
          <a:bodyPr/>
          <a:lstStyle/>
          <a:p>
            <a:r>
              <a:rPr lang="en-GB" sz="800" dirty="0">
                <a:solidFill>
                  <a:srgbClr val="3B687F"/>
                </a:solidFill>
                <a:latin typeface="Arial" charset="0"/>
                <a:ea typeface="ＭＳ Ｐゴシック" charset="-128"/>
              </a:rPr>
              <a:t>EcoVadis (2020):Spotlight 3: Cost Saving. https://resources.ecovadis.com/whitepapers/roi-sustainability-cost-savings (retrieved on 9 September 2021).</a:t>
            </a:r>
          </a:p>
          <a:p>
            <a:r>
              <a:rPr lang="en-GB" sz="800" dirty="0">
                <a:solidFill>
                  <a:srgbClr val="3B687F"/>
                </a:solidFill>
                <a:latin typeface="Arial" charset="0"/>
                <a:ea typeface="ＭＳ Ｐゴシック" charset="-128"/>
              </a:rPr>
              <a:t>EcoVadis and NYU Stern Center for Sustainable Business (ed.) (2019): 2019 Sustainable Procurement Barometer: From Compliance to Performance. https://resources.ecovadis.com/sp-barometer/2019-sustainable-procurement-barometer (retrieved on 11 August 2021). </a:t>
            </a:r>
          </a:p>
          <a:p>
            <a:r>
              <a:rPr lang="en-GB" sz="800" dirty="0">
                <a:solidFill>
                  <a:srgbClr val="3B687F"/>
                </a:solidFill>
                <a:latin typeface="Arial" charset="0"/>
                <a:ea typeface="ＭＳ Ｐゴシック" charset="-128"/>
              </a:rPr>
              <a:t>Ellen MacArthur Foundation (2015): The suprising thing i learned sailing solo around the world. Ted Talk. https://www.youtube.com/watch?v=ooIxHVXgLbc (retrieved on 9 September 2021). </a:t>
            </a:r>
          </a:p>
          <a:p>
            <a:r>
              <a:rPr lang="en-GB" sz="800" dirty="0">
                <a:solidFill>
                  <a:srgbClr val="3B687F"/>
                </a:solidFill>
                <a:latin typeface="Arial" charset="0"/>
                <a:ea typeface="ＭＳ Ｐゴシック" charset="-128"/>
              </a:rPr>
              <a:t>Ellen MacArthur Foundation (2021): Business and the circular economy. https://ellenmacarthurfoundation.org/resources/business/overview (retrieved on 9 September 2021) </a:t>
            </a:r>
          </a:p>
          <a:p>
            <a:r>
              <a:rPr lang="en-GB" sz="800" dirty="0">
                <a:solidFill>
                  <a:srgbClr val="3B687F"/>
                </a:solidFill>
                <a:latin typeface="Arial" charset="0"/>
                <a:ea typeface="ＭＳ Ｐゴシック" charset="-128"/>
              </a:rPr>
              <a:t>EMAS (2019): Neuer Leitfaden: EMAS in der öffentlichen Beschaffung. https://www.emas.de/aktuelles/news/03-04-19-beschaffungsleitfaden (retrieved on 9 September 2021). </a:t>
            </a:r>
          </a:p>
          <a:p>
            <a:r>
              <a:rPr lang="en-GB" sz="800" dirty="0">
                <a:solidFill>
                  <a:srgbClr val="3B687F"/>
                </a:solidFill>
                <a:latin typeface="Arial" charset="0"/>
                <a:ea typeface="ＭＳ Ｐゴシック" charset="-128"/>
              </a:rPr>
              <a:t>Enable2grow (2021): Was ist Nachhaltigkeit im Unternehmen. https://www.enable2grow.com/nachhaltigkeit-im-unternehmen/ (retrieved on 9 September 2021). </a:t>
            </a:r>
          </a:p>
          <a:p>
            <a:r>
              <a:rPr lang="en-GB" sz="800" dirty="0">
                <a:solidFill>
                  <a:srgbClr val="3B687F"/>
                </a:solidFill>
                <a:latin typeface="Arial" charset="0"/>
                <a:ea typeface="ＭＳ Ｐゴシック" charset="-128"/>
              </a:rPr>
              <a:t>Ernst &amp; Young (ed.) (2020): Nachhaltiger Konsum. Befragungsergebnisse. https://assets.ey.com/content/dam/ey-sites/ey-com/de_de/news/2020/05/ey-nachhaltiger-konsum-2020.pdf (retrieved on 9 September 2021). </a:t>
            </a:r>
          </a:p>
          <a:p>
            <a:r>
              <a:rPr lang="en-GB" sz="800" dirty="0">
                <a:solidFill>
                  <a:srgbClr val="3B687F"/>
                </a:solidFill>
                <a:latin typeface="Arial" charset="0"/>
                <a:ea typeface="ＭＳ Ｐゴシック" charset="-128"/>
              </a:rPr>
              <a:t>Exxeta AG (ed.) (2019): Sustainable Finance &amp; ESG-Investments. https://www.exxeta.com/de/branchen/financial-services/asset-management/sustainable-finance-und-esg-investments/ (retrieved on 9 August 2021). </a:t>
            </a:r>
          </a:p>
          <a:p>
            <a:r>
              <a:rPr lang="en-GB" sz="800" dirty="0">
                <a:solidFill>
                  <a:srgbClr val="3B687F"/>
                </a:solidFill>
                <a:latin typeface="Arial" charset="0"/>
                <a:ea typeface="ＭＳ Ｐゴシック" charset="-128"/>
              </a:rPr>
              <a:t>Forum Nachhaltige Geldanlagen (FNG) (ed.) (2021): Press release on FNG's 2021 market report – Germany. https://www.forum-ng.org/fileadmin/Marktbericht/2021/PM_FNG-Marktbericht_2021_DE.pdf (retrieved on 9 August 2021). </a:t>
            </a:r>
          </a:p>
          <a:p>
            <a:r>
              <a:rPr lang="en-GB" sz="800" dirty="0">
                <a:solidFill>
                  <a:srgbClr val="3B687F"/>
                </a:solidFill>
                <a:latin typeface="Arial" charset="0"/>
                <a:ea typeface="ＭＳ Ｐゴシック" charset="-128"/>
              </a:rPr>
              <a:t>Gartner (ed.) (2019): Supply Chain Brief: Making Strategic Choices for Measuring and Reporting Sustainability Performance. Online: https://emtemp.gcom.cloud/ngw/globalassets/en/doc/documents/349093-supply-chain-brief-make-strategic-choices-for-measuring-and-reporting-sustainability-performance.pdf (retrieved on 9 August 2021). </a:t>
            </a:r>
          </a:p>
          <a:p>
            <a:r>
              <a:rPr lang="en-GB" sz="800" dirty="0">
                <a:solidFill>
                  <a:srgbClr val="3B687F"/>
                </a:solidFill>
                <a:latin typeface="Arial" charset="0"/>
                <a:ea typeface="ＭＳ Ｐゴシック" charset="-128"/>
              </a:rPr>
              <a:t>Global Coffee Platform (2021): Sustainability is a shared responsibility. https://www.globalcoffeeplatform.org/ (retrieved on 9 September 2021).</a:t>
            </a:r>
          </a:p>
          <a:p>
            <a:r>
              <a:rPr lang="en-GB" sz="800" dirty="0">
                <a:solidFill>
                  <a:srgbClr val="3B687F"/>
                </a:solidFill>
                <a:latin typeface="Arial" charset="0"/>
                <a:ea typeface="ＭＳ Ｐゴシック" charset="-128"/>
              </a:rPr>
              <a:t>Goette (2019): Nachhaltige Beschaffung. https://sustainnet-consulting.com/leistungen/nachhaltige-beschaffung/ (retrieved on11 August 2021).</a:t>
            </a:r>
          </a:p>
          <a:p>
            <a:r>
              <a:rPr lang="en-GB" sz="800" dirty="0">
                <a:solidFill>
                  <a:srgbClr val="3B687F"/>
                </a:solidFill>
                <a:latin typeface="Arial" charset="0"/>
                <a:ea typeface="ＭＳ Ｐゴシック" charset="-128"/>
              </a:rPr>
              <a:t>Green Public Procurement 2020 (2021): GPP 2020 results. https://gpp2020.eu/home/ (retrieved on 9 September 2021).</a:t>
            </a:r>
          </a:p>
          <a:p>
            <a:r>
              <a:rPr lang="en-GB" sz="800" dirty="0">
                <a:solidFill>
                  <a:srgbClr val="3B687F"/>
                </a:solidFill>
                <a:latin typeface="Arial" charset="0"/>
                <a:ea typeface="ＭＳ Ｐゴシック" charset="-128"/>
              </a:rPr>
              <a:t>Harvard Business Review (HBR) (2016): The Comprehensive Business Case for Sustainability. https://hbr.org/2016/10/the-comprehensive-business-case-for-sustainability (retrieved on 9 September 2021).</a:t>
            </a:r>
          </a:p>
          <a:p>
            <a:r>
              <a:rPr lang="en-GB" sz="800" dirty="0">
                <a:solidFill>
                  <a:srgbClr val="3B687F"/>
                </a:solidFill>
                <a:latin typeface="Arial" charset="0"/>
                <a:ea typeface="ＭＳ Ｐゴシック" charset="-128"/>
              </a:rPr>
              <a:t>HEC Paris (2013): Sustainable Procurement: Time to measure value creation. https://www.iqpc.com/media/1003792/57845.pdf (retrieved on 9 September 2021).</a:t>
            </a:r>
          </a:p>
          <a:p>
            <a:r>
              <a:rPr lang="en-GB" sz="800" dirty="0">
                <a:solidFill>
                  <a:srgbClr val="3B687F"/>
                </a:solidFill>
                <a:latin typeface="Arial" charset="0"/>
                <a:ea typeface="ＭＳ Ｐゴシック" charset="-128"/>
              </a:rPr>
              <a:t>ICLEI European Secretariat (ed.) (2016): The Procura+ Manual. A Guide to Implementing Sustainable Procurement. 3rd edition. https://procuraplus.org/fileadmin/user_upload/Manual/ManualProcura_online_version_new_logo.pdf (retrieved on 13 August 2021). </a:t>
            </a:r>
          </a:p>
          <a:p>
            <a:r>
              <a:rPr lang="en-GB" sz="800" dirty="0">
                <a:solidFill>
                  <a:srgbClr val="3B687F"/>
                </a:solidFill>
                <a:latin typeface="Arial" charset="0"/>
                <a:ea typeface="ＭＳ Ｐゴシック" charset="-128"/>
              </a:rPr>
              <a:t>International Institute for Sustainable Development (IISD) (ed.) (2020): Sustainable Investing. Shaping the future of finance. https://www.iisd.org/system/files/publications/sustainable-investing.pdf (retrieved on 9 August 2021).</a:t>
            </a:r>
          </a:p>
          <a:p>
            <a:r>
              <a:rPr lang="en-GB" sz="800" dirty="0">
                <a:solidFill>
                  <a:srgbClr val="3B687F"/>
                </a:solidFill>
                <a:latin typeface="Arial" charset="0"/>
                <a:ea typeface="ＭＳ Ｐゴシック" charset="-128"/>
              </a:rPr>
              <a:t>ICLEI (2021): Who we are. https://iclei-europe.org/who-we-are/ (retrieved on 9 September 2021). </a:t>
            </a:r>
          </a:p>
          <a:p>
            <a:r>
              <a:rPr lang="en-GB" sz="800" dirty="0">
                <a:solidFill>
                  <a:srgbClr val="3B687F"/>
                </a:solidFill>
                <a:latin typeface="Arial" charset="0"/>
                <a:ea typeface="ＭＳ Ｐゴシック" charset="-128"/>
              </a:rPr>
              <a:t>Jaro Institut (2021): Become a certified sustainable procurement professional. https://jaro-institut.de/en/jaro-academy/ (retrieved on 9 September 2021). </a:t>
            </a:r>
          </a:p>
          <a:p>
            <a:r>
              <a:rPr lang="en-GB" sz="800" dirty="0">
                <a:solidFill>
                  <a:srgbClr val="3B687F"/>
                </a:solidFill>
                <a:latin typeface="Arial" charset="0"/>
                <a:ea typeface="ＭＳ Ｐゴシック" charset="-128"/>
              </a:rPr>
              <a:t>Kompass Nachhaltigkeit (2016): Gütezeichen weisen den Weg zur Nachhaltigkeit. https://www.sustainable.de/2021/03/26/worum-geht-es-beim-sorgfaltspflichtengesetz/ (retrieved on 9 September 2021). </a:t>
            </a:r>
          </a:p>
          <a:p>
            <a:r>
              <a:rPr lang="en-GB" sz="800" dirty="0">
                <a:solidFill>
                  <a:srgbClr val="3B687F"/>
                </a:solidFill>
                <a:latin typeface="Arial" charset="0"/>
                <a:ea typeface="ＭＳ Ｐゴシック" charset="-128"/>
              </a:rPr>
              <a:t>Lacy, P. et al. (2020): The Circular Economy Handbook. Realizing the Circular Advantage. </a:t>
            </a:r>
          </a:p>
          <a:p>
            <a:r>
              <a:rPr lang="en-GB" sz="800" dirty="0">
                <a:solidFill>
                  <a:srgbClr val="3B687F"/>
                </a:solidFill>
                <a:latin typeface="Arial" charset="0"/>
                <a:ea typeface="ＭＳ Ｐゴシック" charset="-128"/>
              </a:rPr>
              <a:t>McKinsey Global Institute (2020): Could climate become the weak link in your supply chain?. https://www.mckinsey.com/business-functions/sustainability/our-insights/could-climate-become-the-weak-link-in-your-supply-chain (retrieved on 9 September 2021). </a:t>
            </a:r>
          </a:p>
          <a:p>
            <a:r>
              <a:rPr lang="en-GB" sz="800" dirty="0">
                <a:solidFill>
                  <a:srgbClr val="3B687F"/>
                </a:solidFill>
                <a:latin typeface="Arial" charset="0"/>
                <a:ea typeface="ＭＳ Ｐゴシック" charset="-128"/>
              </a:rPr>
              <a:t>Moratis, L. et al. (ed.) (2018): Sustainable Business Models. Principles, Promise and Practice. Springer. </a:t>
            </a:r>
          </a:p>
          <a:p>
            <a:r>
              <a:rPr lang="en-GB" sz="800" dirty="0">
                <a:solidFill>
                  <a:srgbClr val="3B687F"/>
                </a:solidFill>
              </a:rPr>
              <a:t>Müller, M, Siakala, S (2020): </a:t>
            </a:r>
            <a:r>
              <a:rPr lang="en-GB" sz="800" dirty="0" err="1">
                <a:solidFill>
                  <a:srgbClr val="3B687F"/>
                </a:solidFill>
              </a:rPr>
              <a:t>Nachhaltiges</a:t>
            </a:r>
            <a:r>
              <a:rPr lang="en-GB" sz="800" dirty="0">
                <a:solidFill>
                  <a:srgbClr val="3B687F"/>
                </a:solidFill>
              </a:rPr>
              <a:t> Lieferkettenmanagement. V</a:t>
            </a:r>
            <a:r>
              <a:rPr lang="en-GB" sz="800" dirty="0">
                <a:solidFill>
                  <a:srgbClr val="3B687F"/>
                </a:solidFill>
                <a:latin typeface="Arial" charset="0"/>
                <a:ea typeface="ＭＳ Ｐゴシック" charset="-128"/>
              </a:rPr>
              <a:t>on der Strategie zur Umsetzung. De Gruyter Oldenbourg. 1st edition </a:t>
            </a:r>
          </a:p>
          <a:p>
            <a:r>
              <a:rPr lang="en-GB" sz="800" dirty="0">
                <a:solidFill>
                  <a:srgbClr val="3B687F"/>
                </a:solidFill>
                <a:latin typeface="Arial" charset="0"/>
                <a:ea typeface="ＭＳ Ｐゴシック" charset="-128"/>
              </a:rPr>
              <a:t>plant values GbR (ed.) (2021): Siegel + Zertifikate zu Nachhaltigkeit – der große Überblick für Unternehmen. https://plant-values.de/siegel-zertifikate-und-nachweise-nachhaltigkeit-in-unternehmen/7584/ (retrieved on 9 August 2021). </a:t>
            </a:r>
          </a:p>
          <a:p>
            <a:r>
              <a:rPr lang="en-GB" sz="800" dirty="0">
                <a:solidFill>
                  <a:srgbClr val="3B687F"/>
                </a:solidFill>
                <a:latin typeface="Arial" charset="0"/>
                <a:ea typeface="ＭＳ Ｐゴシック" charset="-128"/>
              </a:rPr>
              <a:t>Proforest Limited (ed.) (2017): Quantifying sustainability risks among suppliers and certificate holders. Best practices and lessons learned. A study commissioned by ISEAL Alliance. https://www.isealalliance.org/sites/default/files/resource/2019-02/ISEAL_Proforest%20Risk%20study_report_Jan2017_Final.pdf (retrieved on 9 August 2021). </a:t>
            </a:r>
          </a:p>
          <a:p>
            <a:endParaRPr lang="de-DE" sz="800" kern="1200" dirty="0">
              <a:solidFill>
                <a:srgbClr val="3B687F"/>
              </a:solidFill>
              <a:latin typeface="Arial" charset="0"/>
              <a:ea typeface="ＭＳ Ｐゴシック" charset="-128"/>
            </a:endParaRPr>
          </a:p>
        </p:txBody>
      </p:sp>
      <p:sp>
        <p:nvSpPr>
          <p:cNvPr id="4" name="Fußzeilenplatzhalter 3">
            <a:extLst>
              <a:ext uri="{FF2B5EF4-FFF2-40B4-BE49-F238E27FC236}">
                <a16:creationId xmlns:a16="http://schemas.microsoft.com/office/drawing/2014/main" id="{3A61DB2B-B140-CB42-9DDF-608C6C61943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5" name="Datumsplatzhalter 4">
            <a:extLst>
              <a:ext uri="{FF2B5EF4-FFF2-40B4-BE49-F238E27FC236}">
                <a16:creationId xmlns:a16="http://schemas.microsoft.com/office/drawing/2014/main" id="{0EF6EEC6-4548-E04A-8E01-AC5CAF03E61F}"/>
              </a:ext>
            </a:extLst>
          </p:cNvPr>
          <p:cNvSpPr>
            <a:spLocks noGrp="1"/>
          </p:cNvSpPr>
          <p:nvPr>
            <p:ph type="dt" sz="half" idx="12"/>
          </p:nvPr>
        </p:nvSpPr>
        <p:spPr/>
        <p:txBody>
          <a:bodyPr/>
          <a:lstStyle/>
          <a:p>
            <a:r>
              <a:rPr lang="de-DE" smtClean="0"/>
              <a:t>Training concept for sustainable procurement – background, goals &amp; content</a:t>
            </a:r>
            <a:endParaRPr lang="en-GB" dirty="0"/>
          </a:p>
        </p:txBody>
      </p:sp>
      <p:sp>
        <p:nvSpPr>
          <p:cNvPr id="6" name="Foliennummernplatzhalter 5">
            <a:extLst>
              <a:ext uri="{FF2B5EF4-FFF2-40B4-BE49-F238E27FC236}">
                <a16:creationId xmlns:a16="http://schemas.microsoft.com/office/drawing/2014/main" id="{047E469C-FACE-1C4F-8CB7-388D6C54861B}"/>
              </a:ext>
            </a:extLst>
          </p:cNvPr>
          <p:cNvSpPr>
            <a:spLocks noGrp="1"/>
          </p:cNvSpPr>
          <p:nvPr>
            <p:ph type="sldNum" sz="quarter" idx="4"/>
          </p:nvPr>
        </p:nvSpPr>
        <p:spPr/>
        <p:txBody>
          <a:bodyPr/>
          <a:lstStyle/>
          <a:p>
            <a:fld id="{894680D0-7A83-433A-9719-C4143F27F647}" type="slidenum">
              <a:rPr lang="de-DE" smtClean="0"/>
              <a:pPr/>
              <a:t>53</a:t>
            </a:fld>
            <a:endParaRPr lang="de-DE"/>
          </a:p>
        </p:txBody>
      </p:sp>
    </p:spTree>
    <p:extLst>
      <p:ext uri="{BB962C8B-B14F-4D97-AF65-F5344CB8AC3E}">
        <p14:creationId xmlns:p14="http://schemas.microsoft.com/office/powerpoint/2010/main" val="2659060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05542-DACC-0F45-A3B5-7F3CCADE698D}"/>
              </a:ext>
            </a:extLst>
          </p:cNvPr>
          <p:cNvSpPr>
            <a:spLocks noGrp="1"/>
          </p:cNvSpPr>
          <p:nvPr>
            <p:ph type="title"/>
          </p:nvPr>
        </p:nvSpPr>
        <p:spPr/>
        <p:txBody>
          <a:bodyPr/>
          <a:lstStyle/>
          <a:p>
            <a:r>
              <a:rPr lang="en-GB" dirty="0"/>
              <a:t>Sources 3/3 </a:t>
            </a:r>
          </a:p>
        </p:txBody>
      </p:sp>
      <p:sp>
        <p:nvSpPr>
          <p:cNvPr id="3" name="Inhaltsplatzhalter 2">
            <a:extLst>
              <a:ext uri="{FF2B5EF4-FFF2-40B4-BE49-F238E27FC236}">
                <a16:creationId xmlns:a16="http://schemas.microsoft.com/office/drawing/2014/main" id="{2E1F9AC9-6FA5-364A-BDED-6589CC11D3D6}"/>
              </a:ext>
            </a:extLst>
          </p:cNvPr>
          <p:cNvSpPr>
            <a:spLocks noGrp="1"/>
          </p:cNvSpPr>
          <p:nvPr>
            <p:ph idx="1"/>
          </p:nvPr>
        </p:nvSpPr>
        <p:spPr>
          <a:xfrm>
            <a:off x="515938" y="1590676"/>
            <a:ext cx="11425767" cy="4848224"/>
          </a:xfrm>
        </p:spPr>
        <p:txBody>
          <a:bodyPr/>
          <a:lstStyle/>
          <a:p>
            <a:r>
              <a:rPr lang="en-GB" sz="800" dirty="0">
                <a:solidFill>
                  <a:srgbClr val="3B687F"/>
                </a:solidFill>
                <a:latin typeface="Arial" charset="0"/>
                <a:ea typeface="ＭＳ Ｐゴシック" charset="-128"/>
              </a:rPr>
              <a:t>Rat für Nachhaltige Entwicklung (ed.) (2021a): Stand nachhaltigen Wirtschaftens in Deutschland. https://www.nachhaltigkeitsrat.de/wp-content/uploads/2021/05/2105012_Studie_Stand_nachhaltiges_Wirtschaften_Deutschland.pdf (retrieved on 9 September 2021). </a:t>
            </a:r>
          </a:p>
          <a:p>
            <a:r>
              <a:rPr lang="en-GB" sz="800" dirty="0">
                <a:solidFill>
                  <a:srgbClr val="3B687F"/>
                </a:solidFill>
                <a:latin typeface="Arial" charset="0"/>
                <a:ea typeface="ＭＳ Ｐゴシック" charset="-128"/>
              </a:rPr>
              <a:t>Rat für Nachhaltige Entwicklung (ed.) (2021b): Nachrichten. Nachhaltiges Wirtschaften in Deutschland. Was wir (nicht) wissen. https://www.nachhaltigkeitsrat.de/aktuelles/nachhaltiges-wirtschaften-in-deutschland-was-wir-nicht-wissen/?cn-reloaded=1 (retrieved on 9 September 2021). </a:t>
            </a:r>
          </a:p>
          <a:p>
            <a:r>
              <a:rPr lang="en-GB" sz="800" dirty="0">
                <a:solidFill>
                  <a:srgbClr val="3B687F"/>
                </a:solidFill>
                <a:latin typeface="Arial" charset="0"/>
                <a:ea typeface="ＭＳ Ｐゴシック" charset="-128"/>
              </a:rPr>
              <a:t>Signify (2021): Philips Lighting Circular Lighting Service-Modell – Licht als Dienstleistung. https://www.signify.com/de-de/our-company/news/press-release-archive/2016/20161221-pacific-led-circular-lighting (retrieved on 9 September 2021). </a:t>
            </a:r>
          </a:p>
          <a:p>
            <a:r>
              <a:rPr lang="en-GB" sz="800" dirty="0">
                <a:solidFill>
                  <a:srgbClr val="3B687F"/>
                </a:solidFill>
                <a:latin typeface="Arial" charset="0"/>
                <a:ea typeface="ＭＳ Ｐゴシック" charset="-128"/>
              </a:rPr>
              <a:t>SPP (2021): Sustainable Procurement Pledge. Funding Sustainable Procurement. https://spp.earth/ (retrieved on 9 September 2021). </a:t>
            </a:r>
          </a:p>
          <a:p>
            <a:r>
              <a:rPr lang="en-GB" sz="800" dirty="0">
                <a:solidFill>
                  <a:srgbClr val="3B687F"/>
                </a:solidFill>
                <a:latin typeface="Arial" charset="0"/>
                <a:ea typeface="ＭＳ Ｐゴシック" charset="-128"/>
              </a:rPr>
              <a:t>SPP (2021a): Category: Supplier Engagement. https://spp.earth/challenges/category/challenges/4_supplier-engagement/ (retrieved on 9 September 2021). </a:t>
            </a:r>
          </a:p>
          <a:p>
            <a:r>
              <a:rPr lang="en-GB" sz="800" dirty="0">
                <a:solidFill>
                  <a:srgbClr val="3B687F"/>
                </a:solidFill>
                <a:latin typeface="Arial" charset="0"/>
                <a:ea typeface="ＭＳ Ｐゴシック" charset="-128"/>
              </a:rPr>
              <a:t>SPP (2021b): Category: Metrics for Sustainable Procurement. https://spp.earth/challenges/category/challenges/6_metrics/ (retrieved on 9 September 2021). </a:t>
            </a:r>
          </a:p>
          <a:p>
            <a:r>
              <a:rPr lang="en-GB" sz="800" dirty="0">
                <a:solidFill>
                  <a:srgbClr val="3B687F"/>
                </a:solidFill>
                <a:latin typeface="Arial" charset="0"/>
                <a:ea typeface="ＭＳ Ｐゴシック" charset="-128"/>
              </a:rPr>
              <a:t>SPP (2021c): Category: Technology. https://spp.earth/challenges/category/challenges/5_technology/ (retrieved on 9 September 2021). </a:t>
            </a:r>
          </a:p>
          <a:p>
            <a:r>
              <a:rPr lang="en-GB" sz="800" dirty="0">
                <a:solidFill>
                  <a:srgbClr val="3B687F"/>
                </a:solidFill>
                <a:latin typeface="Arial" charset="0"/>
                <a:ea typeface="ＭＳ Ｐゴシック" charset="-128"/>
              </a:rPr>
              <a:t>SPP (2021d): Introduction Videos and Case Examples about the Circular Econoymyhttps://spp.earth/challenges/introduction-videos-case-examples-about-the-circular-economy/ (retrieved on 9 September 2021). </a:t>
            </a:r>
          </a:p>
          <a:p>
            <a:r>
              <a:rPr lang="en-GB" sz="800" dirty="0">
                <a:solidFill>
                  <a:srgbClr val="3B687F"/>
                </a:solidFill>
                <a:latin typeface="Arial" charset="0"/>
                <a:ea typeface="ＭＳ Ｐゴシック" charset="-128"/>
              </a:rPr>
              <a:t>SPP (2021e): An outstanding case example for circular value chain solutions. https://spp.earth/challenges/an-outstanding-case-example-for-circular-value-chain-solutions/ (retrieved on 9 September 2021). </a:t>
            </a:r>
          </a:p>
          <a:p>
            <a:r>
              <a:rPr lang="en-GB" sz="800" dirty="0">
                <a:solidFill>
                  <a:srgbClr val="3B687F"/>
                </a:solidFill>
                <a:latin typeface="Arial" charset="0"/>
                <a:ea typeface="ＭＳ Ｐゴシック" charset="-128"/>
              </a:rPr>
              <a:t>Statista Global Consumer Survey (ed.) (2021): Nachhaltiger Konsum in Deutschland 2021 Report. https://de.statista.com/statistik/studie/id/88296/dokument/nachhaltiger-konsum-report/?utm_source=Statista+PR&amp;utm_campaign=ddd6fbc434-20200924_GCS_Sparen_DE_COPY_01&amp;utm_medium=email&amp;utm_term=0_4271fcfa45-ddd6fbc434-307635901 (retrieved on 9 August 2021). </a:t>
            </a:r>
          </a:p>
          <a:p>
            <a:r>
              <a:rPr lang="en-GB" sz="800" dirty="0">
                <a:solidFill>
                  <a:srgbClr val="3B687F"/>
                </a:solidFill>
                <a:latin typeface="Arial" charset="0"/>
                <a:ea typeface="ＭＳ Ｐゴシック" charset="-128"/>
              </a:rPr>
              <a:t>Sustainable Procurement Platform (2021): Towards sustainable, circular &amp; Strategic Procurement. https://sustainable-procurement.org/sustainable-public-procurement/ (retrieved on 9 September 2021).</a:t>
            </a:r>
          </a:p>
          <a:p>
            <a:r>
              <a:rPr lang="en-GB" sz="800" dirty="0">
                <a:solidFill>
                  <a:srgbClr val="3B687F"/>
                </a:solidFill>
                <a:latin typeface="Arial" charset="0"/>
                <a:ea typeface="ＭＳ Ｐゴシック" charset="-128"/>
              </a:rPr>
              <a:t>Sustainable AG (2021): Worum geht es beim Sorgfaltspflichtengesetz? https://www.sustainable.de/2021/03/26/worum-geht-es-beim-sorgfaltspflichtengesetz/ (retrieved on 9 September 2021). </a:t>
            </a:r>
          </a:p>
          <a:p>
            <a:r>
              <a:rPr lang="en-GB" sz="800" dirty="0">
                <a:solidFill>
                  <a:srgbClr val="3B687F"/>
                </a:solidFill>
                <a:latin typeface="Arial" charset="0"/>
                <a:ea typeface="ＭＳ Ｐゴシック" charset="-128"/>
              </a:rPr>
              <a:t>Sustainerv (2020): ESG Ratings und Ranking: Warum sie wichtig sind und wie man damit umgeht. https://sustainserv.com/de/insights/esg-ratings-und-rankings-warum-sie-wichtig-sind-und-wie-man-damit-umgeht/ (retrieved on 9 September 2021).</a:t>
            </a:r>
          </a:p>
          <a:p>
            <a:r>
              <a:rPr lang="en-GB" sz="800" dirty="0">
                <a:solidFill>
                  <a:srgbClr val="3B687F"/>
                </a:solidFill>
                <a:latin typeface="Arial" charset="0"/>
                <a:ea typeface="ＭＳ Ｐゴシック" charset="-128"/>
              </a:rPr>
              <a:t>Teekanne (2021): Teekanne Nachhaltigkeit. Gut Fühlen Schmeckt. https://www.teekanne.de/de-de/ (retrieved on 9 September 2021). </a:t>
            </a:r>
          </a:p>
          <a:p>
            <a:r>
              <a:rPr lang="en-GB" sz="800" dirty="0">
                <a:solidFill>
                  <a:srgbClr val="3B687F"/>
                </a:solidFill>
                <a:latin typeface="Arial" charset="0"/>
                <a:ea typeface="ＭＳ Ｐゴシック" charset="-128"/>
              </a:rPr>
              <a:t>Textilbündnis (2921): Bündnis für nachhaltige Textilien. https://www.textilbuendnis.com/ (retrieved on 9 September 2021). </a:t>
            </a:r>
          </a:p>
          <a:p>
            <a:r>
              <a:rPr lang="en-GB" sz="800" dirty="0">
                <a:solidFill>
                  <a:srgbClr val="3B687F"/>
                </a:solidFill>
                <a:latin typeface="Arial" charset="0"/>
                <a:ea typeface="ＭＳ Ｐゴシック" charset="-128"/>
              </a:rPr>
              <a:t>Together for Sustainability (2021): What is TfS? https://tfs-initiative.com/ (retrieved on 9 September 2021). </a:t>
            </a:r>
          </a:p>
          <a:p>
            <a:r>
              <a:rPr lang="en-GB" sz="800" dirty="0">
                <a:solidFill>
                  <a:srgbClr val="3B687F"/>
                </a:solidFill>
                <a:latin typeface="Arial" charset="0"/>
                <a:ea typeface="ＭＳ Ｐゴシック" charset="-128"/>
              </a:rPr>
              <a:t>United Nations Global Compact (UNGC) und Business for Social Responsibility (BSR) (ed.) (2012): Nachhaltigkeit in der Lieferkette. Ein praktischer Leitfaden zur kontinuierlichen Verbesserung. https://d306pr3pise04h.cloudfront.net/docs/issues_doc%2Fsupply_chain%2FSupplyChainRep_DE.pdf (retrieved on 13 August 2021). </a:t>
            </a:r>
          </a:p>
          <a:p>
            <a:r>
              <a:rPr lang="en-GB" sz="800" dirty="0">
                <a:solidFill>
                  <a:srgbClr val="3B687F"/>
                </a:solidFill>
                <a:latin typeface="Arial" charset="0"/>
                <a:ea typeface="ＭＳ Ｐゴシック" charset="-128"/>
              </a:rPr>
              <a:t>United Nations Conference on Trade and Development (UNCTAD) (ed.) (2020): The Trade Impact of Voluntary Sustainability Standards: A review of empirical evidence. https://unctad.org/system/files/official-document/ser-rp-2020d9_en.pdf (retrieved on 9 August 2021). </a:t>
            </a:r>
          </a:p>
          <a:p>
            <a:r>
              <a:rPr lang="en-GB" sz="800" dirty="0">
                <a:solidFill>
                  <a:srgbClr val="3B687F"/>
                </a:solidFill>
                <a:latin typeface="Arial" charset="0"/>
                <a:ea typeface="ＭＳ Ｐゴシック" charset="-128"/>
              </a:rPr>
              <a:t>United Nations Global Marketplace (UNGM) (2017): UN Procurement Practitioner‘s Handbook. https://www.ungm.org/Shared/KnowledgeCenter/Pages/PPH2 (retrieved on 9 September 2021). </a:t>
            </a:r>
          </a:p>
          <a:p>
            <a:r>
              <a:rPr lang="en-GB" sz="800" dirty="0">
                <a:solidFill>
                  <a:srgbClr val="3B687F"/>
                </a:solidFill>
                <a:latin typeface="Arial" charset="0"/>
                <a:ea typeface="ＭＳ Ｐゴシック" charset="-128"/>
              </a:rPr>
              <a:t>UPJ (2019): Brancheninitiativen. https://www.csr-praxistage.de/wissen/lieferketten/brancheninitiativen/ (retrieved on 9 September 2021). </a:t>
            </a:r>
          </a:p>
          <a:p>
            <a:r>
              <a:rPr lang="en-GB" sz="800" dirty="0">
                <a:solidFill>
                  <a:srgbClr val="3B687F"/>
                </a:solidFill>
                <a:latin typeface="Arial" charset="0"/>
                <a:ea typeface="ＭＳ Ｐゴシック" charset="-128"/>
              </a:rPr>
              <a:t>Vaude (2021a): Fischernetze, Kaffeesatz, PET-Flaschen. https://nachhaltigkeitsbericht.vaude.com/gri/produkte/recycelte-materialien.php (retrieved on 9 September 2021). </a:t>
            </a:r>
          </a:p>
          <a:p>
            <a:r>
              <a:rPr lang="en-GB" sz="800" dirty="0">
                <a:solidFill>
                  <a:srgbClr val="3B687F"/>
                </a:solidFill>
                <a:latin typeface="Arial" charset="0"/>
                <a:ea typeface="ＭＳ Ｐゴシック" charset="-128"/>
              </a:rPr>
              <a:t>Vaude (2021b): Vaude Produkte aus recycelten Materialien. https://nachhaltigkeitsbericht.vaude.com/gri-wAssets/pdf/BPC-2020/FAQs_Recycelte-Materialien_DE.pdf (retrieved on 9 September 2021). </a:t>
            </a:r>
          </a:p>
          <a:p>
            <a:r>
              <a:rPr lang="en-GB" sz="800" dirty="0">
                <a:solidFill>
                  <a:srgbClr val="3B687F"/>
                </a:solidFill>
                <a:latin typeface="Arial" charset="0"/>
                <a:ea typeface="ＭＳ Ｐゴシック" charset="-128"/>
              </a:rPr>
              <a:t>Vaude (2021c): Recycling Daune. Wie geht das? https://www.vaude.com/de-DE/Herren/Eco-Fair/Nachhaltige-Materialien/Recycling-Daune/ (retrieved on 9 September 2021). </a:t>
            </a:r>
          </a:p>
          <a:p>
            <a:r>
              <a:rPr lang="en-GB" sz="800" dirty="0">
                <a:solidFill>
                  <a:srgbClr val="3B687F"/>
                </a:solidFill>
                <a:latin typeface="Arial" charset="0"/>
                <a:ea typeface="ＭＳ Ｐゴシック" charset="-128"/>
              </a:rPr>
              <a:t>Von Hauff, M. (2020): Nachhaltigkeit in Deutschland? Frag doch einfach! Klare Antworten aus erster Hand. UTB. </a:t>
            </a:r>
          </a:p>
          <a:p>
            <a:r>
              <a:rPr lang="en-GB" sz="800" dirty="0">
                <a:solidFill>
                  <a:srgbClr val="3B687F"/>
                </a:solidFill>
              </a:rPr>
              <a:t>Wellbrock, W., Ludin, D. (2019): Nachhaltiges Beschaffungsmanagement. Strategien – Praxisbeispiele – Digitalisierung. Springer. </a:t>
            </a:r>
          </a:p>
          <a:p>
            <a:r>
              <a:rPr lang="en-GB" sz="800" dirty="0">
                <a:solidFill>
                  <a:srgbClr val="3B687F"/>
                </a:solidFill>
                <a:latin typeface="Arial" charset="0"/>
                <a:ea typeface="ＭＳ Ｐゴシック" charset="-128"/>
              </a:rPr>
              <a:t>World Business Council (WBCSD, ed.) (2017): CEO Guide to the Circular Economy. https://docs.wbcsd.org/2017/06/CEO_Guide_to_CE.pdf (retrieved on 9 September 2021). </a:t>
            </a:r>
          </a:p>
          <a:p>
            <a:r>
              <a:rPr lang="en-GB" sz="800" dirty="0">
                <a:solidFill>
                  <a:srgbClr val="3B687F"/>
                </a:solidFill>
                <a:latin typeface="Arial" charset="0"/>
                <a:ea typeface="ＭＳ Ｐゴシック" charset="-128"/>
              </a:rPr>
              <a:t>World Economic Forum (WEF) (ed.) (2015): Beyond Supply Chains. Empowering Responsible Value Chains. http://www3.weforum.org/docs/WEFUSA_BeyondSupplyChains_Report2015.pdf (retrieved on 11 August 2021). </a:t>
            </a:r>
          </a:p>
        </p:txBody>
      </p:sp>
      <p:sp>
        <p:nvSpPr>
          <p:cNvPr id="4" name="Fußzeilenplatzhalter 3">
            <a:extLst>
              <a:ext uri="{FF2B5EF4-FFF2-40B4-BE49-F238E27FC236}">
                <a16:creationId xmlns:a16="http://schemas.microsoft.com/office/drawing/2014/main" id="{3A61DB2B-B140-CB42-9DDF-608C6C619434}"/>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5" name="Datumsplatzhalter 4">
            <a:extLst>
              <a:ext uri="{FF2B5EF4-FFF2-40B4-BE49-F238E27FC236}">
                <a16:creationId xmlns:a16="http://schemas.microsoft.com/office/drawing/2014/main" id="{0EF6EEC6-4548-E04A-8E01-AC5CAF03E61F}"/>
              </a:ext>
            </a:extLst>
          </p:cNvPr>
          <p:cNvSpPr>
            <a:spLocks noGrp="1"/>
          </p:cNvSpPr>
          <p:nvPr>
            <p:ph type="dt" sz="half" idx="12"/>
          </p:nvPr>
        </p:nvSpPr>
        <p:spPr/>
        <p:txBody>
          <a:bodyPr/>
          <a:lstStyle/>
          <a:p>
            <a:r>
              <a:rPr lang="de-DE" smtClean="0"/>
              <a:t>Training concept for sustainable procurement – background, goals &amp; content</a:t>
            </a:r>
            <a:endParaRPr lang="en-GB" dirty="0"/>
          </a:p>
        </p:txBody>
      </p:sp>
      <p:sp>
        <p:nvSpPr>
          <p:cNvPr id="6" name="Foliennummernplatzhalter 5">
            <a:extLst>
              <a:ext uri="{FF2B5EF4-FFF2-40B4-BE49-F238E27FC236}">
                <a16:creationId xmlns:a16="http://schemas.microsoft.com/office/drawing/2014/main" id="{047E469C-FACE-1C4F-8CB7-388D6C54861B}"/>
              </a:ext>
            </a:extLst>
          </p:cNvPr>
          <p:cNvSpPr>
            <a:spLocks noGrp="1"/>
          </p:cNvSpPr>
          <p:nvPr>
            <p:ph type="sldNum" sz="quarter" idx="4"/>
          </p:nvPr>
        </p:nvSpPr>
        <p:spPr/>
        <p:txBody>
          <a:bodyPr/>
          <a:lstStyle/>
          <a:p>
            <a:fld id="{894680D0-7A83-433A-9719-C4143F27F647}" type="slidenum">
              <a:rPr lang="de-DE" smtClean="0"/>
              <a:pPr/>
              <a:t>54</a:t>
            </a:fld>
            <a:endParaRPr lang="de-DE"/>
          </a:p>
        </p:txBody>
      </p:sp>
    </p:spTree>
    <p:extLst>
      <p:ext uri="{BB962C8B-B14F-4D97-AF65-F5344CB8AC3E}">
        <p14:creationId xmlns:p14="http://schemas.microsoft.com/office/powerpoint/2010/main" val="1676760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EA276164-F033-4544-BA11-F9BF187D6C2F}"/>
              </a:ext>
            </a:extLst>
          </p:cNvPr>
          <p:cNvSpPr txBox="1"/>
          <p:nvPr/>
        </p:nvSpPr>
        <p:spPr>
          <a:xfrm>
            <a:off x="4308016" y="2453113"/>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marL="193675" indent="-193675"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1pPr>
            <a:lvl2pPr marL="444500" lvl="1" indent="-222250"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2pPr>
          </a:lstStyle>
          <a:p>
            <a:pPr>
              <a:spcBef>
                <a:spcPts val="900"/>
              </a:spcBef>
            </a:pPr>
            <a:r>
              <a:rPr lang="en-GB" sz="1200" b="1" dirty="0">
                <a:latin typeface="Arial" charset="0"/>
              </a:rPr>
              <a:t>Sustainability in the procurement process</a:t>
            </a:r>
          </a:p>
          <a:p>
            <a:pPr lvl="1"/>
            <a:r>
              <a:rPr lang="en-GB" sz="1200" dirty="0"/>
              <a:t>Sustainable procurement strategy</a:t>
            </a:r>
          </a:p>
          <a:p>
            <a:pPr lvl="1"/>
            <a:r>
              <a:rPr lang="en-GB" sz="1200" dirty="0"/>
              <a:t>Sustainable supplier management</a:t>
            </a:r>
          </a:p>
          <a:p>
            <a:pPr lvl="1"/>
            <a:r>
              <a:rPr lang="en-GB" sz="1200" dirty="0"/>
              <a:t>Other procurement processes</a:t>
            </a:r>
          </a:p>
          <a:p>
            <a:pPr lvl="1"/>
            <a:r>
              <a:rPr lang="en-GB" sz="1200" dirty="0"/>
              <a:t>Focus: Supply Chain Due Diligence Act</a:t>
            </a:r>
          </a:p>
          <a:p>
            <a:pPr>
              <a:spcBef>
                <a:spcPts val="900"/>
              </a:spcBef>
            </a:pPr>
            <a:r>
              <a:rPr lang="en-GB" sz="1200" b="1" dirty="0">
                <a:latin typeface="Arial" charset="0"/>
              </a:rPr>
              <a:t>Methods, standards &amp; tools for Sustainable Procurement</a:t>
            </a:r>
          </a:p>
          <a:p>
            <a:pPr lvl="1"/>
            <a:r>
              <a:rPr lang="en-GB" sz="1200" dirty="0"/>
              <a:t>Sustainable Procurement Checklist</a:t>
            </a:r>
          </a:p>
          <a:p>
            <a:pPr lvl="1"/>
            <a:r>
              <a:rPr lang="en-GB" sz="1200" dirty="0"/>
              <a:t>Standards, ratings &amp; rankings</a:t>
            </a:r>
          </a:p>
          <a:p>
            <a:pPr lvl="1"/>
            <a:r>
              <a:rPr lang="en-GB" sz="1200" dirty="0"/>
              <a:t>Systems &amp; tools</a:t>
            </a:r>
          </a:p>
        </p:txBody>
      </p:sp>
      <p:sp>
        <p:nvSpPr>
          <p:cNvPr id="22" name="Textfeld 21">
            <a:extLst>
              <a:ext uri="{FF2B5EF4-FFF2-40B4-BE49-F238E27FC236}">
                <a16:creationId xmlns:a16="http://schemas.microsoft.com/office/drawing/2014/main" id="{05715337-C82D-C549-8DAE-41B367B9D410}"/>
              </a:ext>
            </a:extLst>
          </p:cNvPr>
          <p:cNvSpPr txBox="1"/>
          <p:nvPr/>
        </p:nvSpPr>
        <p:spPr>
          <a:xfrm>
            <a:off x="8184232" y="2453113"/>
            <a:ext cx="3528000" cy="3856207"/>
          </a:xfrm>
          <a:prstGeom prst="rect">
            <a:avLst/>
          </a:prstGeom>
          <a:noFill/>
          <a:ln w="19050">
            <a:solidFill>
              <a:schemeClr val="bg1">
                <a:lumMod val="75000"/>
              </a:schemeClr>
            </a:solidFill>
          </a:ln>
        </p:spPr>
        <p:txBody>
          <a:bodyPr wrap="square" tIns="72000" bIns="72000" rtlCol="0" anchor="t" anchorCtr="0">
            <a:noAutofit/>
          </a:bodyPr>
          <a:lstStyle>
            <a:defPPr>
              <a:defRPr lang="de-DE"/>
            </a:defPPr>
            <a:lvl1pPr marL="193675" indent="-193675"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1pPr>
            <a:lvl2pPr marL="444500" lvl="1" indent="-222250" algn="l" eaLnBrk="1" hangingPunct="1">
              <a:lnSpc>
                <a:spcPct val="110000"/>
              </a:lnSpc>
              <a:spcBef>
                <a:spcPts val="300"/>
              </a:spcBef>
              <a:spcAft>
                <a:spcPts val="300"/>
              </a:spcAft>
              <a:buClr>
                <a:srgbClr val="526E7F"/>
              </a:buClr>
              <a:buFontTx/>
              <a:buChar char="•"/>
              <a:defRPr sz="1300">
                <a:solidFill>
                  <a:srgbClr val="3B687F"/>
                </a:solidFill>
                <a:latin typeface="+mn-lt"/>
                <a:cs typeface="Calibri" panose="020F0502020204030204" pitchFamily="34" charset="0"/>
              </a:defRPr>
            </a:lvl2pPr>
          </a:lstStyle>
          <a:p>
            <a:r>
              <a:rPr lang="en-GB" sz="1200" b="1" dirty="0"/>
              <a:t>Practical examples for buyers</a:t>
            </a:r>
          </a:p>
          <a:p>
            <a:pPr lvl="1"/>
            <a:r>
              <a:rPr lang="en-GB" sz="1200" dirty="0"/>
              <a:t>Additional case studies</a:t>
            </a:r>
          </a:p>
          <a:p>
            <a:pPr lvl="1"/>
            <a:r>
              <a:rPr lang="en-GB" sz="1200" dirty="0"/>
              <a:t>Focus: Procurement &amp; the circular economy</a:t>
            </a:r>
          </a:p>
          <a:p>
            <a:pPr lvl="1"/>
            <a:r>
              <a:rPr lang="en-GB" sz="1200" dirty="0"/>
              <a:t>Practical tasks</a:t>
            </a:r>
          </a:p>
          <a:p>
            <a:pPr>
              <a:spcBef>
                <a:spcPts val="900"/>
              </a:spcBef>
            </a:pPr>
            <a:r>
              <a:rPr lang="en-GB" sz="1200" b="1" dirty="0">
                <a:latin typeface="Arial" charset="0"/>
              </a:rPr>
              <a:t>Opening a dialogue &amp; facilitating networking on sustainable procurement</a:t>
            </a:r>
          </a:p>
          <a:p>
            <a:pPr lvl="1"/>
            <a:r>
              <a:rPr lang="en-GB" sz="1200" dirty="0"/>
              <a:t>Communication platforms</a:t>
            </a:r>
          </a:p>
          <a:p>
            <a:pPr lvl="1"/>
            <a:r>
              <a:rPr lang="en-GB" sz="1200" dirty="0"/>
              <a:t>Training resources &amp; educational services</a:t>
            </a:r>
          </a:p>
        </p:txBody>
      </p:sp>
      <p:sp>
        <p:nvSpPr>
          <p:cNvPr id="19" name="Rechteck 18">
            <a:extLst>
              <a:ext uri="{FF2B5EF4-FFF2-40B4-BE49-F238E27FC236}">
                <a16:creationId xmlns:a16="http://schemas.microsoft.com/office/drawing/2014/main" id="{BA06D3E8-51EF-F747-9B8B-D23CF8D2DE99}"/>
              </a:ext>
            </a:extLst>
          </p:cNvPr>
          <p:cNvSpPr/>
          <p:nvPr/>
        </p:nvSpPr>
        <p:spPr bwMode="auto">
          <a:xfrm>
            <a:off x="431800" y="2453114"/>
            <a:ext cx="3528000" cy="1395406"/>
          </a:xfrm>
          <a:prstGeom prst="rect">
            <a:avLst/>
          </a:prstGeom>
          <a:solidFill>
            <a:srgbClr val="F9AA00">
              <a:alpha val="2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
        <p:nvSpPr>
          <p:cNvPr id="4" name="Fußzeilenplatzhalter 3"/>
          <p:cNvSpPr>
            <a:spLocks noGrp="1"/>
          </p:cNvSpPr>
          <p:nvPr>
            <p:ph type="ftr" sz="quarter" idx="10"/>
          </p:nvPr>
        </p:nvSpPr>
        <p:spPr/>
        <p:txBody>
          <a:bodyPr/>
          <a:lstStyle/>
          <a:p>
            <a:r>
              <a:rPr lang="de-DE" smtClean="0">
                <a:latin typeface="+mn-lt"/>
              </a:rPr>
              <a:t>© LfU | IZU Infozentrum UmweltWirtschaft 2022</a:t>
            </a:r>
            <a:endParaRPr lang="en-GB" dirty="0">
              <a:latin typeface="+mn-lt"/>
            </a:endParaRPr>
          </a:p>
        </p:txBody>
      </p:sp>
      <p:sp>
        <p:nvSpPr>
          <p:cNvPr id="5" name="Foliennummernplatzhalter 4"/>
          <p:cNvSpPr>
            <a:spLocks noGrp="1"/>
          </p:cNvSpPr>
          <p:nvPr>
            <p:ph type="sldNum" sz="quarter" idx="4"/>
          </p:nvPr>
        </p:nvSpPr>
        <p:spPr>
          <a:xfrm>
            <a:off x="5905500" y="6477000"/>
            <a:ext cx="478532" cy="280988"/>
          </a:xfrm>
        </p:spPr>
        <p:txBody>
          <a:bodyPr/>
          <a:lstStyle/>
          <a:p>
            <a:fld id="{874F30DA-0C98-471D-8D41-FDABE1A1224B}" type="slidenum">
              <a:rPr lang="de-DE">
                <a:latin typeface="+mn-lt"/>
              </a:rPr>
              <a:pPr/>
              <a:t>6</a:t>
            </a:fld>
            <a:endParaRPr lang="de-DE">
              <a:latin typeface="+mn-lt"/>
            </a:endParaRPr>
          </a:p>
        </p:txBody>
      </p:sp>
      <p:sp>
        <p:nvSpPr>
          <p:cNvPr id="6" name="Datumsplatzhalter 5"/>
          <p:cNvSpPr>
            <a:spLocks noGrp="1"/>
          </p:cNvSpPr>
          <p:nvPr>
            <p:ph type="dt" sz="half" idx="12"/>
          </p:nvPr>
        </p:nvSpPr>
        <p:spPr>
          <a:xfrm>
            <a:off x="431801" y="223838"/>
            <a:ext cx="8512502" cy="476250"/>
          </a:xfrm>
        </p:spPr>
        <p:txBody>
          <a:bodyPr/>
          <a:lstStyle/>
          <a:p>
            <a:r>
              <a:rPr lang="de-DE" smtClean="0"/>
              <a:t>Training concept for sustainable procurement – background, goals &amp; content</a:t>
            </a:r>
            <a:endParaRPr lang="en-GB" dirty="0"/>
          </a:p>
        </p:txBody>
      </p:sp>
      <p:sp>
        <p:nvSpPr>
          <p:cNvPr id="252930" name="Rectangle 2"/>
          <p:cNvSpPr>
            <a:spLocks noGrp="1" noChangeArrowheads="1"/>
          </p:cNvSpPr>
          <p:nvPr>
            <p:ph type="title"/>
          </p:nvPr>
        </p:nvSpPr>
        <p:spPr>
          <a:xfrm>
            <a:off x="431801" y="935038"/>
            <a:ext cx="11425767" cy="500062"/>
          </a:xfrm>
        </p:spPr>
        <p:txBody>
          <a:bodyPr/>
          <a:lstStyle/>
          <a:p>
            <a:r>
              <a:rPr lang="en-GB" dirty="0">
                <a:latin typeface="+mn-lt"/>
              </a:rPr>
              <a:t>Table of contents</a:t>
            </a:r>
          </a:p>
        </p:txBody>
      </p:sp>
      <p:sp>
        <p:nvSpPr>
          <p:cNvPr id="13" name="Textfeld 12">
            <a:extLst>
              <a:ext uri="{FF2B5EF4-FFF2-40B4-BE49-F238E27FC236}">
                <a16:creationId xmlns:a16="http://schemas.microsoft.com/office/drawing/2014/main" id="{EFD6BC70-5AEC-CA4B-AF8F-726BC447AA2F}"/>
              </a:ext>
            </a:extLst>
          </p:cNvPr>
          <p:cNvSpPr txBox="1"/>
          <p:nvPr/>
        </p:nvSpPr>
        <p:spPr>
          <a:xfrm>
            <a:off x="431800" y="2453113"/>
            <a:ext cx="3528000" cy="3856207"/>
          </a:xfrm>
          <a:prstGeom prst="rect">
            <a:avLst/>
          </a:prstGeom>
          <a:noFill/>
          <a:ln w="19050">
            <a:solidFill>
              <a:schemeClr val="bg1">
                <a:lumMod val="75000"/>
              </a:schemeClr>
            </a:solidFill>
          </a:ln>
        </p:spPr>
        <p:txBody>
          <a:bodyPr wrap="square" tIns="72000" bIns="72000" rtlCol="0" anchor="t" anchorCtr="0">
            <a:noAutofit/>
          </a:bodyPr>
          <a:lstStyle/>
          <a:p>
            <a:pPr marL="193675" indent="-193675" algn="l" eaLnBrk="1" hangingPunct="1">
              <a:lnSpc>
                <a:spcPct val="110000"/>
              </a:lnSpc>
              <a:spcBef>
                <a:spcPts val="900"/>
              </a:spcBef>
              <a:spcAft>
                <a:spcPts val="300"/>
              </a:spcAft>
              <a:buClr>
                <a:srgbClr val="526E7F"/>
              </a:buClr>
              <a:buFontTx/>
              <a:buChar char="•"/>
            </a:pPr>
            <a:r>
              <a:rPr lang="en-GB" sz="1200" b="1" dirty="0">
                <a:solidFill>
                  <a:srgbClr val="3B687F"/>
                </a:solidFill>
                <a:cs typeface="Calibri" panose="020F0502020204030204" pitchFamily="34" charset="0"/>
              </a:rPr>
              <a:t>Increasing sustainability requirements for companies</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Main challenges</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Sustainability trends &amp; developments</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Regulatory framework</a:t>
            </a:r>
          </a:p>
          <a:p>
            <a:pPr marL="193675" indent="-193675" algn="l" eaLnBrk="1" hangingPunct="1">
              <a:lnSpc>
                <a:spcPct val="110000"/>
              </a:lnSpc>
              <a:spcBef>
                <a:spcPts val="900"/>
              </a:spcBef>
              <a:spcAft>
                <a:spcPts val="300"/>
              </a:spcAft>
              <a:buClr>
                <a:srgbClr val="526E7F"/>
              </a:buClr>
              <a:buFontTx/>
              <a:buChar char="•"/>
            </a:pPr>
            <a:r>
              <a:rPr lang="en-GB" sz="1200" b="1" dirty="0">
                <a:solidFill>
                  <a:srgbClr val="3B687F"/>
                </a:solidFill>
                <a:cs typeface="Calibri" panose="020F0502020204030204" pitchFamily="34" charset="0"/>
              </a:rPr>
              <a:t>The key role of procurement in terms of sustainability</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Procurement as a multiplier</a:t>
            </a:r>
          </a:p>
          <a:p>
            <a:pPr marL="444500" lvl="1" indent="-222250" algn="l" eaLnBrk="1" hangingPunct="1">
              <a:lnSpc>
                <a:spcPct val="110000"/>
              </a:lnSpc>
              <a:spcBef>
                <a:spcPts val="300"/>
              </a:spcBef>
              <a:spcAft>
                <a:spcPts val="300"/>
              </a:spcAft>
              <a:buClr>
                <a:srgbClr val="526E7F"/>
              </a:buClr>
              <a:buFontTx/>
              <a:buChar char="•"/>
            </a:pPr>
            <a:r>
              <a:rPr lang="en-GB" sz="1200" dirty="0">
                <a:solidFill>
                  <a:srgbClr val="3B687F"/>
                </a:solidFill>
                <a:cs typeface="Calibri" panose="020F0502020204030204" pitchFamily="34" charset="0"/>
              </a:rPr>
              <a:t>The business case for sustainable procurement</a:t>
            </a:r>
          </a:p>
          <a:p>
            <a:pPr marL="171450" lvl="0" indent="-171450" algn="l">
              <a:lnSpc>
                <a:spcPct val="110000"/>
              </a:lnSpc>
              <a:spcBef>
                <a:spcPts val="300"/>
              </a:spcBef>
              <a:spcAft>
                <a:spcPts val="300"/>
              </a:spcAft>
              <a:buClr>
                <a:srgbClr val="526E7F"/>
              </a:buClr>
              <a:buFont typeface="Arial" panose="020B0604020202020204" pitchFamily="34" charset="0"/>
              <a:buChar char="•"/>
            </a:pPr>
            <a:endParaRPr lang="de-DE" sz="1200">
              <a:solidFill>
                <a:schemeClr val="bg2"/>
              </a:solidFill>
              <a:latin typeface="+mn-lt"/>
              <a:cs typeface="Calibri" panose="020F0502020204030204" pitchFamily="34" charset="0"/>
            </a:endParaRPr>
          </a:p>
          <a:p>
            <a:pPr marL="171450" lvl="0" indent="-171450" algn="l">
              <a:lnSpc>
                <a:spcPct val="110000"/>
              </a:lnSpc>
              <a:spcBef>
                <a:spcPts val="300"/>
              </a:spcBef>
              <a:spcAft>
                <a:spcPts val="300"/>
              </a:spcAft>
              <a:buClr>
                <a:srgbClr val="526E7F"/>
              </a:buClr>
              <a:buFont typeface="Arial" panose="020B0604020202020204" pitchFamily="34" charset="0"/>
              <a:buChar char="•"/>
            </a:pPr>
            <a:endParaRPr lang="de-DE" sz="1200">
              <a:solidFill>
                <a:schemeClr val="bg2"/>
              </a:solidFill>
              <a:latin typeface="+mn-lt"/>
              <a:cs typeface="Calibri" panose="020F0502020204030204" pitchFamily="34" charset="0"/>
            </a:endParaRPr>
          </a:p>
        </p:txBody>
      </p:sp>
      <p:sp>
        <p:nvSpPr>
          <p:cNvPr id="15" name="AutoShape 11">
            <a:extLst>
              <a:ext uri="{FF2B5EF4-FFF2-40B4-BE49-F238E27FC236}">
                <a16:creationId xmlns:a16="http://schemas.microsoft.com/office/drawing/2014/main" id="{84ED35F8-DA99-874D-BEF0-40EF323B738B}"/>
              </a:ext>
            </a:extLst>
          </p:cNvPr>
          <p:cNvSpPr>
            <a:spLocks noChangeArrowheads="1"/>
          </p:cNvSpPr>
          <p:nvPr/>
        </p:nvSpPr>
        <p:spPr bwMode="gray">
          <a:xfrm>
            <a:off x="431800" y="1611512"/>
            <a:ext cx="3690000" cy="665189"/>
          </a:xfrm>
          <a:prstGeom prst="homePlate">
            <a:avLst>
              <a:gd name="adj" fmla="val 2021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en-GB" sz="1600" b="1" dirty="0">
                <a:solidFill>
                  <a:srgbClr val="3B687F"/>
                </a:solidFill>
                <a:latin typeface="+mn-lt"/>
                <a:cs typeface="Calibri" panose="020F0502020204030204" pitchFamily="34" charset="0"/>
              </a:rPr>
              <a:t>Importance of sustainable procurement</a:t>
            </a:r>
          </a:p>
        </p:txBody>
      </p:sp>
      <p:sp>
        <p:nvSpPr>
          <p:cNvPr id="16" name="AutoShape 10">
            <a:extLst>
              <a:ext uri="{FF2B5EF4-FFF2-40B4-BE49-F238E27FC236}">
                <a16:creationId xmlns:a16="http://schemas.microsoft.com/office/drawing/2014/main" id="{1BBDAB15-EBE6-2643-A6D7-06B04434029A}"/>
              </a:ext>
            </a:extLst>
          </p:cNvPr>
          <p:cNvSpPr>
            <a:spLocks noChangeArrowheads="1"/>
          </p:cNvSpPr>
          <p:nvPr/>
        </p:nvSpPr>
        <p:spPr bwMode="gray">
          <a:xfrm>
            <a:off x="4308016" y="1612555"/>
            <a:ext cx="3690000" cy="664317"/>
          </a:xfrm>
          <a:prstGeom prst="chevron">
            <a:avLst>
              <a:gd name="adj" fmla="val 2102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en-GB" sz="1600" b="1" dirty="0">
                <a:solidFill>
                  <a:srgbClr val="3B687F"/>
                </a:solidFill>
                <a:latin typeface="+mn-lt"/>
                <a:cs typeface="Calibri" panose="020F0502020204030204" pitchFamily="34" charset="0"/>
              </a:rPr>
              <a:t>Expertise &amp; methodological competence</a:t>
            </a:r>
          </a:p>
        </p:txBody>
      </p:sp>
      <p:sp>
        <p:nvSpPr>
          <p:cNvPr id="11" name="AutoShape 10">
            <a:extLst>
              <a:ext uri="{FF2B5EF4-FFF2-40B4-BE49-F238E27FC236}">
                <a16:creationId xmlns:a16="http://schemas.microsoft.com/office/drawing/2014/main" id="{A795D83A-72D5-E74F-B772-A9820C4B3886}"/>
              </a:ext>
            </a:extLst>
          </p:cNvPr>
          <p:cNvSpPr>
            <a:spLocks noChangeArrowheads="1"/>
          </p:cNvSpPr>
          <p:nvPr/>
        </p:nvSpPr>
        <p:spPr bwMode="gray">
          <a:xfrm>
            <a:off x="8184232" y="1612555"/>
            <a:ext cx="3690000" cy="664317"/>
          </a:xfrm>
          <a:prstGeom prst="chevron">
            <a:avLst>
              <a:gd name="adj" fmla="val 21029"/>
            </a:avLst>
          </a:prstGeom>
          <a:noFill/>
          <a:ln w="19050" algn="ctr">
            <a:solidFill>
              <a:schemeClr val="bg1">
                <a:lumMod val="75000"/>
              </a:schemeClr>
            </a:solidFill>
            <a:miter lim="800000"/>
            <a:headEnd type="none" w="sm" len="sm"/>
            <a:tailEnd type="none" w="sm" len="sm"/>
          </a:ln>
        </p:spPr>
        <p:txBody>
          <a:bodyPr wrap="square" lIns="36000" tIns="36000" rIns="36000" bIns="36000" anchor="ctr"/>
          <a:lstStyle/>
          <a:p>
            <a:pPr algn="ctr">
              <a:lnSpc>
                <a:spcPct val="106000"/>
              </a:lnSpc>
              <a:buClr>
                <a:srgbClr val="000000"/>
              </a:buClr>
              <a:defRPr/>
            </a:pPr>
            <a:r>
              <a:rPr lang="en-GB" sz="1600" b="1" dirty="0">
                <a:solidFill>
                  <a:srgbClr val="3B687F"/>
                </a:solidFill>
                <a:latin typeface="+mn-lt"/>
                <a:cs typeface="Calibri" panose="020F0502020204030204" pitchFamily="34" charset="0"/>
              </a:rPr>
              <a:t>Practical application &amp; networking</a:t>
            </a:r>
          </a:p>
        </p:txBody>
      </p:sp>
      <p:sp>
        <p:nvSpPr>
          <p:cNvPr id="3" name="Oval 2">
            <a:extLst>
              <a:ext uri="{FF2B5EF4-FFF2-40B4-BE49-F238E27FC236}">
                <a16:creationId xmlns:a16="http://schemas.microsoft.com/office/drawing/2014/main" id="{F4B95520-81C6-5D49-AF5B-F948477EEF1D}"/>
              </a:ext>
            </a:extLst>
          </p:cNvPr>
          <p:cNvSpPr/>
          <p:nvPr/>
        </p:nvSpPr>
        <p:spPr bwMode="auto">
          <a:xfrm>
            <a:off x="551416"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a:ln>
                  <a:noFill/>
                </a:ln>
                <a:solidFill>
                  <a:srgbClr val="3B687F"/>
                </a:solidFill>
                <a:effectLst/>
                <a:latin typeface="Arial" charset="0"/>
                <a:ea typeface="ＭＳ Ｐゴシック" charset="-128"/>
              </a:rPr>
              <a:t>1</a:t>
            </a:r>
          </a:p>
        </p:txBody>
      </p:sp>
      <p:sp>
        <p:nvSpPr>
          <p:cNvPr id="17" name="Oval 16">
            <a:extLst>
              <a:ext uri="{FF2B5EF4-FFF2-40B4-BE49-F238E27FC236}">
                <a16:creationId xmlns:a16="http://schemas.microsoft.com/office/drawing/2014/main" id="{53ECD448-A538-FF4D-944B-A38DDE6E06BF}"/>
              </a:ext>
            </a:extLst>
          </p:cNvPr>
          <p:cNvSpPr/>
          <p:nvPr/>
        </p:nvSpPr>
        <p:spPr bwMode="auto">
          <a:xfrm>
            <a:off x="4563736"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dirty="0">
                <a:solidFill>
                  <a:srgbClr val="3B687F"/>
                </a:solidFill>
              </a:rPr>
              <a:t>2</a:t>
            </a:r>
          </a:p>
        </p:txBody>
      </p:sp>
      <p:sp>
        <p:nvSpPr>
          <p:cNvPr id="18" name="Oval 17">
            <a:extLst>
              <a:ext uri="{FF2B5EF4-FFF2-40B4-BE49-F238E27FC236}">
                <a16:creationId xmlns:a16="http://schemas.microsoft.com/office/drawing/2014/main" id="{5C2F358E-3EDD-E64D-BF29-F86DCFB95848}"/>
              </a:ext>
            </a:extLst>
          </p:cNvPr>
          <p:cNvSpPr/>
          <p:nvPr/>
        </p:nvSpPr>
        <p:spPr bwMode="auto">
          <a:xfrm>
            <a:off x="8452168" y="1800106"/>
            <a:ext cx="288000" cy="288000"/>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dirty="0">
                <a:solidFill>
                  <a:srgbClr val="3B687F"/>
                </a:solidFill>
              </a:rPr>
              <a:t>3</a:t>
            </a:r>
          </a:p>
        </p:txBody>
      </p:sp>
      <p:sp>
        <p:nvSpPr>
          <p:cNvPr id="20" name="Rechteck 19">
            <a:extLst>
              <a:ext uri="{FF2B5EF4-FFF2-40B4-BE49-F238E27FC236}">
                <a16:creationId xmlns:a16="http://schemas.microsoft.com/office/drawing/2014/main" id="{BFBC920A-4DD9-7D4C-9601-550CDC24DAF3}"/>
              </a:ext>
            </a:extLst>
          </p:cNvPr>
          <p:cNvSpPr/>
          <p:nvPr/>
        </p:nvSpPr>
        <p:spPr bwMode="auto">
          <a:xfrm>
            <a:off x="4247146" y="1543026"/>
            <a:ext cx="7467651" cy="4802212"/>
          </a:xfrm>
          <a:prstGeom prst="rect">
            <a:avLst/>
          </a:prstGeom>
          <a:solidFill>
            <a:srgbClr val="FFFF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2969929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feld 41">
            <a:extLst>
              <a:ext uri="{FF2B5EF4-FFF2-40B4-BE49-F238E27FC236}">
                <a16:creationId xmlns:a16="http://schemas.microsoft.com/office/drawing/2014/main" id="{A14D6C98-3F91-4D41-893F-EA24CC23CFB3}"/>
              </a:ext>
            </a:extLst>
          </p:cNvPr>
          <p:cNvSpPr txBox="1"/>
          <p:nvPr/>
        </p:nvSpPr>
        <p:spPr>
          <a:xfrm>
            <a:off x="3244398" y="2278301"/>
            <a:ext cx="3038377" cy="461665"/>
          </a:xfrm>
          <a:prstGeom prst="rect">
            <a:avLst/>
          </a:prstGeom>
          <a:noFill/>
        </p:spPr>
        <p:txBody>
          <a:bodyPr wrap="square" rtlCol="0">
            <a:spAutoFit/>
          </a:bodyPr>
          <a:lstStyle/>
          <a:p>
            <a:pPr algn="ctr"/>
            <a:r>
              <a:rPr lang="en-GB" sz="1200" b="1" dirty="0">
                <a:solidFill>
                  <a:srgbClr val="3B687F"/>
                </a:solidFill>
              </a:rPr>
              <a:t>Stakeholder sustainability requirements</a:t>
            </a:r>
          </a:p>
        </p:txBody>
      </p:sp>
      <p:sp>
        <p:nvSpPr>
          <p:cNvPr id="2" name="Titel 1">
            <a:extLst>
              <a:ext uri="{FF2B5EF4-FFF2-40B4-BE49-F238E27FC236}">
                <a16:creationId xmlns:a16="http://schemas.microsoft.com/office/drawing/2014/main" id="{0F7386E3-6EAA-5D47-BB24-A2BE0C1FC7A2}"/>
              </a:ext>
            </a:extLst>
          </p:cNvPr>
          <p:cNvSpPr>
            <a:spLocks noGrp="1"/>
          </p:cNvSpPr>
          <p:nvPr>
            <p:ph type="title"/>
          </p:nvPr>
        </p:nvSpPr>
        <p:spPr/>
        <p:txBody>
          <a:bodyPr/>
          <a:lstStyle/>
          <a:p>
            <a:r>
              <a:rPr lang="en-GB" dirty="0"/>
              <a:t>Main sustainability challenges – an introduction to sustainable management</a:t>
            </a:r>
          </a:p>
        </p:txBody>
      </p:sp>
      <p:sp>
        <p:nvSpPr>
          <p:cNvPr id="4" name="Fußzeilenplatzhalter 3">
            <a:extLst>
              <a:ext uri="{FF2B5EF4-FFF2-40B4-BE49-F238E27FC236}">
                <a16:creationId xmlns:a16="http://schemas.microsoft.com/office/drawing/2014/main" id="{1EA89FAF-B8D8-DF44-ACDA-51AB4704AA00}"/>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700914D4-33CF-704B-8556-3D8ACB50A19D}"/>
              </a:ext>
            </a:extLst>
          </p:cNvPr>
          <p:cNvSpPr>
            <a:spLocks noGrp="1"/>
          </p:cNvSpPr>
          <p:nvPr>
            <p:ph type="sldNum" sz="quarter" idx="4"/>
          </p:nvPr>
        </p:nvSpPr>
        <p:spPr>
          <a:xfrm>
            <a:off x="5842000" y="6369431"/>
            <a:ext cx="638043" cy="280988"/>
          </a:xfrm>
        </p:spPr>
        <p:txBody>
          <a:bodyPr/>
          <a:lstStyle/>
          <a:p>
            <a:fld id="{894680D0-7A83-433A-9719-C4143F27F647}" type="slidenum">
              <a:rPr lang="de-DE" smtClean="0"/>
              <a:pPr/>
              <a:t>7</a:t>
            </a:fld>
            <a:endParaRPr lang="de-DE"/>
          </a:p>
        </p:txBody>
      </p:sp>
      <p:sp>
        <p:nvSpPr>
          <p:cNvPr id="7" name="Textfeld 6">
            <a:extLst>
              <a:ext uri="{FF2B5EF4-FFF2-40B4-BE49-F238E27FC236}">
                <a16:creationId xmlns:a16="http://schemas.microsoft.com/office/drawing/2014/main" id="{19D9FDAC-B938-1C4D-ABDB-AC87F88648CD}"/>
              </a:ext>
            </a:extLst>
          </p:cNvPr>
          <p:cNvSpPr txBox="1"/>
          <p:nvPr/>
        </p:nvSpPr>
        <p:spPr>
          <a:xfrm>
            <a:off x="431801" y="1628774"/>
            <a:ext cx="9048575" cy="492443"/>
          </a:xfrm>
          <a:prstGeom prst="rect">
            <a:avLst/>
          </a:prstGeom>
          <a:noFill/>
        </p:spPr>
        <p:txBody>
          <a:bodyPr wrap="square" rtlCol="0">
            <a:spAutoFit/>
          </a:bodyPr>
          <a:lstStyle/>
          <a:p>
            <a:pPr algn="l"/>
            <a:r>
              <a:rPr lang="en-GB" sz="1300" dirty="0">
                <a:solidFill>
                  <a:srgbClr val="3B687F"/>
                </a:solidFill>
              </a:rPr>
              <a:t>The topics of sustainability and corporate responsibility (CR) are currently leading to long-term changes in our economic system. Sustainable management is becoming a strategic determinant and requirement for competitive companies.</a:t>
            </a:r>
          </a:p>
        </p:txBody>
      </p:sp>
      <p:grpSp>
        <p:nvGrpSpPr>
          <p:cNvPr id="8" name="Gruppieren 7">
            <a:extLst>
              <a:ext uri="{FF2B5EF4-FFF2-40B4-BE49-F238E27FC236}">
                <a16:creationId xmlns:a16="http://schemas.microsoft.com/office/drawing/2014/main" id="{606326EC-566E-824B-A1CD-1C5C58B490A0}"/>
              </a:ext>
            </a:extLst>
          </p:cNvPr>
          <p:cNvGrpSpPr/>
          <p:nvPr/>
        </p:nvGrpSpPr>
        <p:grpSpPr>
          <a:xfrm>
            <a:off x="3660087" y="2878019"/>
            <a:ext cx="2592001" cy="2735999"/>
            <a:chOff x="3660087" y="2835289"/>
            <a:chExt cx="2592001" cy="2735999"/>
          </a:xfrm>
        </p:grpSpPr>
        <p:sp>
          <p:nvSpPr>
            <p:cNvPr id="18" name="Oval 31">
              <a:extLst>
                <a:ext uri="{FF2B5EF4-FFF2-40B4-BE49-F238E27FC236}">
                  <a16:creationId xmlns:a16="http://schemas.microsoft.com/office/drawing/2014/main" id="{C5227138-F878-D64F-86F7-6044FA247DBC}"/>
                </a:ext>
              </a:extLst>
            </p:cNvPr>
            <p:cNvSpPr>
              <a:spLocks noChangeArrowheads="1"/>
            </p:cNvSpPr>
            <p:nvPr/>
          </p:nvSpPr>
          <p:spPr bwMode="gray">
            <a:xfrm>
              <a:off x="4131223" y="3631845"/>
              <a:ext cx="1286969" cy="1287442"/>
            </a:xfrm>
            <a:prstGeom prst="ellipse">
              <a:avLst/>
            </a:prstGeom>
            <a:solidFill>
              <a:srgbClr val="F9AA00"/>
            </a:solidFill>
            <a:ln w="19050" algn="ctr">
              <a:solidFill>
                <a:schemeClr val="bg1"/>
              </a:solidFill>
              <a:round/>
              <a:headEnd/>
              <a:tailEnd/>
            </a:ln>
          </p:spPr>
          <p:txBody>
            <a:bodyPr wrap="square" lIns="0" tIns="0" rIns="0" bIns="0" anchor="ctr" anchorCtr="1"/>
            <a:lstStyle/>
            <a:p>
              <a:pPr algn="ctr" eaLnBrk="0" hangingPunct="0"/>
              <a:r>
                <a:rPr lang="en-GB" sz="900" b="1" dirty="0">
                  <a:solidFill>
                    <a:schemeClr val="bg1"/>
                  </a:solidFill>
                  <a:latin typeface="Arial" panose="020B0604020202020204" pitchFamily="34" charset="0"/>
                  <a:cs typeface="Arial" panose="020B0604020202020204" pitchFamily="34" charset="0"/>
                </a:rPr>
                <a:t>Sustainable management as a license to operate </a:t>
              </a:r>
            </a:p>
          </p:txBody>
        </p:sp>
        <p:sp>
          <p:nvSpPr>
            <p:cNvPr id="21" name="Freeform 9">
              <a:extLst>
                <a:ext uri="{FF2B5EF4-FFF2-40B4-BE49-F238E27FC236}">
                  <a16:creationId xmlns:a16="http://schemas.microsoft.com/office/drawing/2014/main" id="{9541AC2F-1073-A54A-A5BF-1C8A4E738974}"/>
                </a:ext>
              </a:extLst>
            </p:cNvPr>
            <p:cNvSpPr>
              <a:spLocks/>
            </p:cNvSpPr>
            <p:nvPr/>
          </p:nvSpPr>
          <p:spPr bwMode="gray">
            <a:xfrm rot="7200000">
              <a:off x="4721802" y="2971899"/>
              <a:ext cx="1216670" cy="1843903"/>
            </a:xfrm>
            <a:custGeom>
              <a:avLst/>
              <a:gdLst>
                <a:gd name="T0" fmla="*/ 2147483647 w 550"/>
                <a:gd name="T1" fmla="*/ 2147483647 h 836"/>
                <a:gd name="T2" fmla="*/ 2147483647 w 550"/>
                <a:gd name="T3" fmla="*/ 2147483647 h 836"/>
                <a:gd name="T4" fmla="*/ 2147483647 w 550"/>
                <a:gd name="T5" fmla="*/ 2147483647 h 836"/>
                <a:gd name="T6" fmla="*/ 2147483647 w 550"/>
                <a:gd name="T7" fmla="*/ 2147483647 h 836"/>
                <a:gd name="T8" fmla="*/ 2147483647 w 550"/>
                <a:gd name="T9" fmla="*/ 2147483647 h 836"/>
                <a:gd name="T10" fmla="*/ 2147483647 w 550"/>
                <a:gd name="T11" fmla="*/ 2147483647 h 836"/>
                <a:gd name="T12" fmla="*/ 2147483647 w 550"/>
                <a:gd name="T13" fmla="*/ 2147483647 h 836"/>
                <a:gd name="T14" fmla="*/ 2147483647 w 550"/>
                <a:gd name="T15" fmla="*/ 2147483647 h 836"/>
                <a:gd name="T16" fmla="*/ 2147483647 w 550"/>
                <a:gd name="T17" fmla="*/ 2147483647 h 836"/>
                <a:gd name="T18" fmla="*/ 2147483647 w 550"/>
                <a:gd name="T19" fmla="*/ 2147483647 h 836"/>
                <a:gd name="T20" fmla="*/ 2147483647 w 550"/>
                <a:gd name="T21" fmla="*/ 2147483647 h 836"/>
                <a:gd name="T22" fmla="*/ 2147483647 w 550"/>
                <a:gd name="T23" fmla="*/ 0 h 836"/>
                <a:gd name="T24" fmla="*/ 0 w 550"/>
                <a:gd name="T25" fmla="*/ 2147483647 h 836"/>
                <a:gd name="T26" fmla="*/ 2147483647 w 550"/>
                <a:gd name="T27" fmla="*/ 2147483647 h 836"/>
                <a:gd name="T28" fmla="*/ 2147483647 w 550"/>
                <a:gd name="T29" fmla="*/ 2147483647 h 836"/>
                <a:gd name="T30" fmla="*/ 2147483647 w 550"/>
                <a:gd name="T31" fmla="*/ 2147483647 h 836"/>
                <a:gd name="T32" fmla="*/ 2147483647 w 550"/>
                <a:gd name="T33" fmla="*/ 2147483647 h 836"/>
                <a:gd name="T34" fmla="*/ 2147483647 w 550"/>
                <a:gd name="T35" fmla="*/ 2147483647 h 836"/>
                <a:gd name="T36" fmla="*/ 2147483647 w 550"/>
                <a:gd name="T37" fmla="*/ 2147483647 h 836"/>
                <a:gd name="T38" fmla="*/ 2147483647 w 550"/>
                <a:gd name="T39" fmla="*/ 2147483647 h 836"/>
                <a:gd name="T40" fmla="*/ 2147483647 w 550"/>
                <a:gd name="T41" fmla="*/ 2147483647 h 836"/>
                <a:gd name="T42" fmla="*/ 2147483647 w 550"/>
                <a:gd name="T43" fmla="*/ 2147483647 h 836"/>
                <a:gd name="T44" fmla="*/ 2147483647 w 550"/>
                <a:gd name="T45" fmla="*/ 2147483647 h 836"/>
                <a:gd name="T46" fmla="*/ 2147483647 w 550"/>
                <a:gd name="T47" fmla="*/ 2147483647 h 836"/>
                <a:gd name="T48" fmla="*/ 2147483647 w 550"/>
                <a:gd name="T49" fmla="*/ 2147483647 h 836"/>
                <a:gd name="T50" fmla="*/ 2147483647 w 550"/>
                <a:gd name="T51" fmla="*/ 2147483647 h 836"/>
                <a:gd name="T52" fmla="*/ 2147483647 w 550"/>
                <a:gd name="T53" fmla="*/ 2147483647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3B687F">
                <a:alpha val="69804"/>
              </a:srgbClr>
            </a:solidFill>
            <a:ln w="19050" cap="flat" cmpd="sng">
              <a:solidFill>
                <a:schemeClr val="bg1"/>
              </a:solidFill>
              <a:prstDash val="solid"/>
              <a:round/>
              <a:headEnd type="none" w="med" len="med"/>
              <a:tailEnd type="none" w="med" len="med"/>
            </a:ln>
          </p:spPr>
          <p:txBody>
            <a:bodyPr/>
            <a:lstStyle/>
            <a:p>
              <a:endParaRPr lang="en-GB" sz="1000" dirty="0">
                <a:solidFill>
                  <a:srgbClr val="3B687F"/>
                </a:solidFill>
                <a:latin typeface="Arial" panose="020B0604020202020204" pitchFamily="34" charset="0"/>
                <a:cs typeface="Arial" panose="020B0604020202020204" pitchFamily="34" charset="0"/>
              </a:endParaRPr>
            </a:p>
          </p:txBody>
        </p:sp>
        <p:sp>
          <p:nvSpPr>
            <p:cNvPr id="22" name="Freeform 10">
              <a:extLst>
                <a:ext uri="{FF2B5EF4-FFF2-40B4-BE49-F238E27FC236}">
                  <a16:creationId xmlns:a16="http://schemas.microsoft.com/office/drawing/2014/main" id="{712A4D5B-18EC-9549-B19D-D7B590BBA9FD}"/>
                </a:ext>
              </a:extLst>
            </p:cNvPr>
            <p:cNvSpPr>
              <a:spLocks/>
            </p:cNvSpPr>
            <p:nvPr/>
          </p:nvSpPr>
          <p:spPr bwMode="gray">
            <a:xfrm rot="7200000">
              <a:off x="4084310" y="3973991"/>
              <a:ext cx="1373271" cy="1821324"/>
            </a:xfrm>
            <a:custGeom>
              <a:avLst/>
              <a:gdLst>
                <a:gd name="T0" fmla="*/ 2147483647 w 621"/>
                <a:gd name="T1" fmla="*/ 0 h 826"/>
                <a:gd name="T2" fmla="*/ 2147483647 w 621"/>
                <a:gd name="T3" fmla="*/ 2147483647 h 826"/>
                <a:gd name="T4" fmla="*/ 2147483647 w 621"/>
                <a:gd name="T5" fmla="*/ 2147483647 h 826"/>
                <a:gd name="T6" fmla="*/ 2147483647 w 621"/>
                <a:gd name="T7" fmla="*/ 2147483647 h 826"/>
                <a:gd name="T8" fmla="*/ 2147483647 w 621"/>
                <a:gd name="T9" fmla="*/ 2147483647 h 826"/>
                <a:gd name="T10" fmla="*/ 2147483647 w 621"/>
                <a:gd name="T11" fmla="*/ 2147483647 h 826"/>
                <a:gd name="T12" fmla="*/ 0 w 621"/>
                <a:gd name="T13" fmla="*/ 2147483647 h 826"/>
                <a:gd name="T14" fmla="*/ 2147483647 w 621"/>
                <a:gd name="T15" fmla="*/ 2147483647 h 826"/>
                <a:gd name="T16" fmla="*/ 2147483647 w 621"/>
                <a:gd name="T17" fmla="*/ 2147483647 h 826"/>
                <a:gd name="T18" fmla="*/ 2147483647 w 621"/>
                <a:gd name="T19" fmla="*/ 2147483647 h 826"/>
                <a:gd name="T20" fmla="*/ 2147483647 w 621"/>
                <a:gd name="T21" fmla="*/ 2147483647 h 826"/>
                <a:gd name="T22" fmla="*/ 2147483647 w 621"/>
                <a:gd name="T23" fmla="*/ 2147483647 h 826"/>
                <a:gd name="T24" fmla="*/ 2147483647 w 621"/>
                <a:gd name="T25" fmla="*/ 2147483647 h 826"/>
                <a:gd name="T26" fmla="*/ 2147483647 w 621"/>
                <a:gd name="T27" fmla="*/ 2147483647 h 826"/>
                <a:gd name="T28" fmla="*/ 2147483647 w 621"/>
                <a:gd name="T29" fmla="*/ 2147483647 h 826"/>
                <a:gd name="T30" fmla="*/ 2147483647 w 621"/>
                <a:gd name="T31" fmla="*/ 2147483647 h 826"/>
                <a:gd name="T32" fmla="*/ 2147483647 w 621"/>
                <a:gd name="T33" fmla="*/ 2147483647 h 826"/>
                <a:gd name="T34" fmla="*/ 2147483647 w 621"/>
                <a:gd name="T35" fmla="*/ 2147483647 h 826"/>
                <a:gd name="T36" fmla="*/ 2147483647 w 621"/>
                <a:gd name="T37" fmla="*/ 2147483647 h 826"/>
                <a:gd name="T38" fmla="*/ 2147483647 w 621"/>
                <a:gd name="T39" fmla="*/ 2147483647 h 826"/>
                <a:gd name="T40" fmla="*/ 2147483647 w 621"/>
                <a:gd name="T41" fmla="*/ 2147483647 h 826"/>
                <a:gd name="T42" fmla="*/ 2147483647 w 621"/>
                <a:gd name="T43" fmla="*/ 2147483647 h 826"/>
                <a:gd name="T44" fmla="*/ 2147483647 w 621"/>
                <a:gd name="T45" fmla="*/ 2147483647 h 826"/>
                <a:gd name="T46" fmla="*/ 2147483647 w 621"/>
                <a:gd name="T47" fmla="*/ 2147483647 h 826"/>
                <a:gd name="T48" fmla="*/ 2147483647 w 621"/>
                <a:gd name="T49" fmla="*/ 2147483647 h 826"/>
                <a:gd name="T50" fmla="*/ 2147483647 w 621"/>
                <a:gd name="T51" fmla="*/ 2147483647 h 826"/>
                <a:gd name="T52" fmla="*/ 2147483647 w 621"/>
                <a:gd name="T53" fmla="*/ 2147483647 h 826"/>
                <a:gd name="T54" fmla="*/ 2147483647 w 621"/>
                <a:gd name="T55" fmla="*/ 2147483647 h 826"/>
                <a:gd name="T56" fmla="*/ 2147483647 w 621"/>
                <a:gd name="T57" fmla="*/ 2147483647 h 826"/>
                <a:gd name="T58" fmla="*/ 2147483647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3B687F">
                <a:alpha val="69804"/>
              </a:srgbClr>
            </a:solidFill>
            <a:ln w="19050" cap="flat" cmpd="sng">
              <a:solidFill>
                <a:schemeClr val="bg1"/>
              </a:solidFill>
              <a:prstDash val="solid"/>
              <a:round/>
              <a:headEnd type="none" w="med" len="med"/>
              <a:tailEnd type="none" w="med" len="med"/>
            </a:ln>
          </p:spPr>
          <p:txBody>
            <a:bodyPr/>
            <a:lstStyle/>
            <a:p>
              <a:endParaRPr lang="en-GB" sz="1000" dirty="0">
                <a:solidFill>
                  <a:srgbClr val="3B687F"/>
                </a:solidFill>
                <a:latin typeface="Arial" panose="020B0604020202020204" pitchFamily="34" charset="0"/>
                <a:cs typeface="Arial" panose="020B0604020202020204" pitchFamily="34" charset="0"/>
              </a:endParaRPr>
            </a:p>
          </p:txBody>
        </p:sp>
        <p:sp>
          <p:nvSpPr>
            <p:cNvPr id="23" name="Freeform 11">
              <a:extLst>
                <a:ext uri="{FF2B5EF4-FFF2-40B4-BE49-F238E27FC236}">
                  <a16:creationId xmlns:a16="http://schemas.microsoft.com/office/drawing/2014/main" id="{ECFE8323-970C-A540-88A7-0C57BB6F9235}"/>
                </a:ext>
              </a:extLst>
            </p:cNvPr>
            <p:cNvSpPr>
              <a:spLocks/>
            </p:cNvSpPr>
            <p:nvPr/>
          </p:nvSpPr>
          <p:spPr bwMode="gray">
            <a:xfrm rot="7200000">
              <a:off x="3050084" y="3445292"/>
              <a:ext cx="2103574" cy="883567"/>
            </a:xfrm>
            <a:custGeom>
              <a:avLst/>
              <a:gdLst>
                <a:gd name="T0" fmla="*/ 2147483647 w 953"/>
                <a:gd name="T1" fmla="*/ 2147483647 h 400"/>
                <a:gd name="T2" fmla="*/ 2147483647 w 953"/>
                <a:gd name="T3" fmla="*/ 2147483647 h 400"/>
                <a:gd name="T4" fmla="*/ 2147483647 w 953"/>
                <a:gd name="T5" fmla="*/ 2147483647 h 400"/>
                <a:gd name="T6" fmla="*/ 2147483647 w 953"/>
                <a:gd name="T7" fmla="*/ 2147483647 h 400"/>
                <a:gd name="T8" fmla="*/ 2147483647 w 953"/>
                <a:gd name="T9" fmla="*/ 2147483647 h 400"/>
                <a:gd name="T10" fmla="*/ 2147483647 w 953"/>
                <a:gd name="T11" fmla="*/ 2147483647 h 400"/>
                <a:gd name="T12" fmla="*/ 2147483647 w 953"/>
                <a:gd name="T13" fmla="*/ 2147483647 h 400"/>
                <a:gd name="T14" fmla="*/ 2147483647 w 953"/>
                <a:gd name="T15" fmla="*/ 2147483647 h 400"/>
                <a:gd name="T16" fmla="*/ 2147483647 w 953"/>
                <a:gd name="T17" fmla="*/ 2147483647 h 400"/>
                <a:gd name="T18" fmla="*/ 2147483647 w 953"/>
                <a:gd name="T19" fmla="*/ 2147483647 h 400"/>
                <a:gd name="T20" fmla="*/ 2147483647 w 953"/>
                <a:gd name="T21" fmla="*/ 2147483647 h 400"/>
                <a:gd name="T22" fmla="*/ 2147483647 w 953"/>
                <a:gd name="T23" fmla="*/ 2147483647 h 400"/>
                <a:gd name="T24" fmla="*/ 2147483647 w 953"/>
                <a:gd name="T25" fmla="*/ 2147483647 h 400"/>
                <a:gd name="T26" fmla="*/ 2147483647 w 953"/>
                <a:gd name="T27" fmla="*/ 2147483647 h 400"/>
                <a:gd name="T28" fmla="*/ 2147483647 w 953"/>
                <a:gd name="T29" fmla="*/ 2147483647 h 400"/>
                <a:gd name="T30" fmla="*/ 2147483647 w 953"/>
                <a:gd name="T31" fmla="*/ 2147483647 h 400"/>
                <a:gd name="T32" fmla="*/ 2147483647 w 953"/>
                <a:gd name="T33" fmla="*/ 2147483647 h 400"/>
                <a:gd name="T34" fmla="*/ 2147483647 w 953"/>
                <a:gd name="T35" fmla="*/ 2147483647 h 400"/>
                <a:gd name="T36" fmla="*/ 2147483647 w 953"/>
                <a:gd name="T37" fmla="*/ 2147483647 h 400"/>
                <a:gd name="T38" fmla="*/ 2147483647 w 953"/>
                <a:gd name="T39" fmla="*/ 2147483647 h 400"/>
                <a:gd name="T40" fmla="*/ 2147483647 w 953"/>
                <a:gd name="T41" fmla="*/ 2147483647 h 400"/>
                <a:gd name="T42" fmla="*/ 0 w 953"/>
                <a:gd name="T43" fmla="*/ 2147483647 h 400"/>
                <a:gd name="T44" fmla="*/ 2147483647 w 953"/>
                <a:gd name="T45" fmla="*/ 2147483647 h 400"/>
                <a:gd name="T46" fmla="*/ 2147483647 w 953"/>
                <a:gd name="T47" fmla="*/ 2147483647 h 400"/>
                <a:gd name="T48" fmla="*/ 2147483647 w 953"/>
                <a:gd name="T49" fmla="*/ 214748364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3B687F">
                <a:alpha val="69804"/>
              </a:srgbClr>
            </a:solidFill>
            <a:ln w="19050" cap="flat" cmpd="sng">
              <a:solidFill>
                <a:schemeClr val="bg1"/>
              </a:solidFill>
              <a:prstDash val="solid"/>
              <a:round/>
              <a:headEnd type="none" w="med" len="med"/>
              <a:tailEnd type="none" w="med" len="med"/>
            </a:ln>
          </p:spPr>
          <p:txBody>
            <a:bodyPr/>
            <a:lstStyle/>
            <a:p>
              <a:endParaRPr lang="en-GB" sz="1000" dirty="0">
                <a:solidFill>
                  <a:srgbClr val="3B687F"/>
                </a:solidFill>
                <a:latin typeface="Arial" panose="020B0604020202020204" pitchFamily="34" charset="0"/>
                <a:cs typeface="Arial" panose="020B0604020202020204" pitchFamily="34" charset="0"/>
              </a:endParaRPr>
            </a:p>
          </p:txBody>
        </p:sp>
        <p:sp>
          <p:nvSpPr>
            <p:cNvPr id="28" name="Textfeld 27">
              <a:extLst>
                <a:ext uri="{FF2B5EF4-FFF2-40B4-BE49-F238E27FC236}">
                  <a16:creationId xmlns:a16="http://schemas.microsoft.com/office/drawing/2014/main" id="{C19DFB78-4FCC-B948-852F-150B3DF64FBB}"/>
                </a:ext>
              </a:extLst>
            </p:cNvPr>
            <p:cNvSpPr txBox="1"/>
            <p:nvPr/>
          </p:nvSpPr>
          <p:spPr>
            <a:xfrm rot="3523429">
              <a:off x="4668251" y="3698272"/>
              <a:ext cx="1886552" cy="276999"/>
            </a:xfrm>
            <a:prstGeom prst="rect">
              <a:avLst/>
            </a:prstGeom>
            <a:noFill/>
          </p:spPr>
          <p:txBody>
            <a:bodyPr wrap="square" rtlCol="0">
              <a:spAutoFit/>
            </a:bodyPr>
            <a:lstStyle/>
            <a:p>
              <a:pPr algn="ctr"/>
              <a:r>
                <a:rPr lang="en-GB" sz="1200" b="1" dirty="0">
                  <a:solidFill>
                    <a:schemeClr val="bg1"/>
                  </a:solidFill>
                </a:rPr>
                <a:t>Economy</a:t>
              </a:r>
            </a:p>
          </p:txBody>
        </p:sp>
        <p:sp>
          <p:nvSpPr>
            <p:cNvPr id="30" name="Textfeld 29">
              <a:extLst>
                <a:ext uri="{FF2B5EF4-FFF2-40B4-BE49-F238E27FC236}">
                  <a16:creationId xmlns:a16="http://schemas.microsoft.com/office/drawing/2014/main" id="{810699B2-C245-9749-BC64-FF4787A67204}"/>
                </a:ext>
              </a:extLst>
            </p:cNvPr>
            <p:cNvSpPr txBox="1"/>
            <p:nvPr/>
          </p:nvSpPr>
          <p:spPr>
            <a:xfrm rot="17990337">
              <a:off x="3011102" y="3706294"/>
              <a:ext cx="1886552" cy="276999"/>
            </a:xfrm>
            <a:prstGeom prst="rect">
              <a:avLst/>
            </a:prstGeom>
            <a:noFill/>
          </p:spPr>
          <p:txBody>
            <a:bodyPr wrap="square" rtlCol="0">
              <a:spAutoFit/>
            </a:bodyPr>
            <a:lstStyle/>
            <a:p>
              <a:pPr algn="ctr"/>
              <a:r>
                <a:rPr lang="en-GB" sz="1200" b="1" dirty="0">
                  <a:solidFill>
                    <a:schemeClr val="bg1"/>
                  </a:solidFill>
                </a:rPr>
                <a:t>Environmental</a:t>
              </a:r>
            </a:p>
          </p:txBody>
        </p:sp>
        <p:sp>
          <p:nvSpPr>
            <p:cNvPr id="31" name="Textfeld 30">
              <a:extLst>
                <a:ext uri="{FF2B5EF4-FFF2-40B4-BE49-F238E27FC236}">
                  <a16:creationId xmlns:a16="http://schemas.microsoft.com/office/drawing/2014/main" id="{788BCBF4-6149-214F-AD95-1087E6B9BE96}"/>
                </a:ext>
              </a:extLst>
            </p:cNvPr>
            <p:cNvSpPr txBox="1"/>
            <p:nvPr/>
          </p:nvSpPr>
          <p:spPr>
            <a:xfrm>
              <a:off x="3846896" y="5106115"/>
              <a:ext cx="1886552" cy="276999"/>
            </a:xfrm>
            <a:prstGeom prst="rect">
              <a:avLst/>
            </a:prstGeom>
            <a:noFill/>
          </p:spPr>
          <p:txBody>
            <a:bodyPr wrap="square" rtlCol="0">
              <a:spAutoFit/>
            </a:bodyPr>
            <a:lstStyle/>
            <a:p>
              <a:pPr algn="ctr"/>
              <a:r>
                <a:rPr lang="en-GB" sz="1200" b="1" dirty="0">
                  <a:solidFill>
                    <a:schemeClr val="bg1"/>
                  </a:solidFill>
                </a:rPr>
                <a:t>Social</a:t>
              </a:r>
            </a:p>
          </p:txBody>
        </p:sp>
      </p:grpSp>
      <p:sp>
        <p:nvSpPr>
          <p:cNvPr id="36" name="Dreieck 35">
            <a:extLst>
              <a:ext uri="{FF2B5EF4-FFF2-40B4-BE49-F238E27FC236}">
                <a16:creationId xmlns:a16="http://schemas.microsoft.com/office/drawing/2014/main" id="{928E0860-ED64-3643-BDE7-46AFFE707D6E}"/>
              </a:ext>
            </a:extLst>
          </p:cNvPr>
          <p:cNvSpPr/>
          <p:nvPr/>
        </p:nvSpPr>
        <p:spPr bwMode="auto">
          <a:xfrm rot="10800000">
            <a:off x="3960795" y="2738083"/>
            <a:ext cx="1597794" cy="225734"/>
          </a:xfrm>
          <a:prstGeom prst="triangle">
            <a:avLst/>
          </a:prstGeom>
          <a:solidFill>
            <a:srgbClr val="526E7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3B687F"/>
              </a:solidFill>
              <a:effectLst/>
              <a:latin typeface="Arial" charset="0"/>
              <a:ea typeface="ＭＳ Ｐゴシック" charset="-128"/>
            </a:endParaRPr>
          </a:p>
        </p:txBody>
      </p:sp>
      <p:sp>
        <p:nvSpPr>
          <p:cNvPr id="41" name="Textfeld 40">
            <a:extLst>
              <a:ext uri="{FF2B5EF4-FFF2-40B4-BE49-F238E27FC236}">
                <a16:creationId xmlns:a16="http://schemas.microsoft.com/office/drawing/2014/main" id="{1D8C8B66-05BB-0342-AC13-D270FE272E9F}"/>
              </a:ext>
            </a:extLst>
          </p:cNvPr>
          <p:cNvSpPr txBox="1"/>
          <p:nvPr/>
        </p:nvSpPr>
        <p:spPr>
          <a:xfrm>
            <a:off x="665452" y="3972454"/>
            <a:ext cx="2505894" cy="461665"/>
          </a:xfrm>
          <a:prstGeom prst="rect">
            <a:avLst/>
          </a:prstGeom>
          <a:noFill/>
        </p:spPr>
        <p:txBody>
          <a:bodyPr wrap="square" rtlCol="0">
            <a:spAutoFit/>
          </a:bodyPr>
          <a:lstStyle/>
          <a:p>
            <a:r>
              <a:rPr lang="en-GB" sz="1200" b="1" dirty="0">
                <a:solidFill>
                  <a:srgbClr val="3B687F"/>
                </a:solidFill>
              </a:rPr>
              <a:t>Environmental and social challenges</a:t>
            </a:r>
          </a:p>
        </p:txBody>
      </p:sp>
      <p:sp>
        <p:nvSpPr>
          <p:cNvPr id="43" name="Textfeld 42">
            <a:extLst>
              <a:ext uri="{FF2B5EF4-FFF2-40B4-BE49-F238E27FC236}">
                <a16:creationId xmlns:a16="http://schemas.microsoft.com/office/drawing/2014/main" id="{231F3084-AB86-BB4B-899A-9644018D85EC}"/>
              </a:ext>
            </a:extLst>
          </p:cNvPr>
          <p:cNvSpPr txBox="1"/>
          <p:nvPr/>
        </p:nvSpPr>
        <p:spPr>
          <a:xfrm>
            <a:off x="3108959" y="5905614"/>
            <a:ext cx="3298942" cy="461665"/>
          </a:xfrm>
          <a:prstGeom prst="rect">
            <a:avLst/>
          </a:prstGeom>
          <a:noFill/>
        </p:spPr>
        <p:txBody>
          <a:bodyPr wrap="square" rtlCol="0">
            <a:spAutoFit/>
          </a:bodyPr>
          <a:lstStyle/>
          <a:p>
            <a:pPr algn="ctr"/>
            <a:r>
              <a:rPr lang="en-GB" sz="1200" b="1" dirty="0">
                <a:solidFill>
                  <a:srgbClr val="3B687F"/>
                </a:solidFill>
              </a:rPr>
              <a:t>Sustainable products, services &amp; technologies</a:t>
            </a:r>
          </a:p>
        </p:txBody>
      </p:sp>
      <p:sp>
        <p:nvSpPr>
          <p:cNvPr id="44" name="Dreieck 43">
            <a:extLst>
              <a:ext uri="{FF2B5EF4-FFF2-40B4-BE49-F238E27FC236}">
                <a16:creationId xmlns:a16="http://schemas.microsoft.com/office/drawing/2014/main" id="{00779AE2-5717-6A49-B456-92A474D0848A}"/>
              </a:ext>
            </a:extLst>
          </p:cNvPr>
          <p:cNvSpPr/>
          <p:nvPr/>
        </p:nvSpPr>
        <p:spPr bwMode="auto">
          <a:xfrm rot="5400000">
            <a:off x="2501230" y="4090420"/>
            <a:ext cx="1597794" cy="225734"/>
          </a:xfrm>
          <a:prstGeom prst="triangl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3B687F"/>
              </a:solidFill>
              <a:effectLst/>
              <a:latin typeface="Arial" charset="0"/>
              <a:ea typeface="ＭＳ Ｐゴシック" charset="-128"/>
            </a:endParaRPr>
          </a:p>
        </p:txBody>
      </p:sp>
      <p:sp>
        <p:nvSpPr>
          <p:cNvPr id="45" name="Dreieck 44">
            <a:extLst>
              <a:ext uri="{FF2B5EF4-FFF2-40B4-BE49-F238E27FC236}">
                <a16:creationId xmlns:a16="http://schemas.microsoft.com/office/drawing/2014/main" id="{5FB06A04-C228-A649-8904-6937F99BCA72}"/>
              </a:ext>
            </a:extLst>
          </p:cNvPr>
          <p:cNvSpPr/>
          <p:nvPr/>
        </p:nvSpPr>
        <p:spPr bwMode="auto">
          <a:xfrm>
            <a:off x="3960795" y="5667474"/>
            <a:ext cx="1597794" cy="225734"/>
          </a:xfrm>
          <a:prstGeom prst="triangl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3B687F"/>
              </a:solidFill>
              <a:effectLst/>
              <a:latin typeface="Arial" charset="0"/>
              <a:ea typeface="ＭＳ Ｐゴシック" charset="-128"/>
            </a:endParaRPr>
          </a:p>
        </p:txBody>
      </p:sp>
      <p:sp>
        <p:nvSpPr>
          <p:cNvPr id="46" name="Dreieck 45">
            <a:extLst>
              <a:ext uri="{FF2B5EF4-FFF2-40B4-BE49-F238E27FC236}">
                <a16:creationId xmlns:a16="http://schemas.microsoft.com/office/drawing/2014/main" id="{2733842C-C16D-4E4D-839E-D65CCF4CD1E7}"/>
              </a:ext>
            </a:extLst>
          </p:cNvPr>
          <p:cNvSpPr/>
          <p:nvPr/>
        </p:nvSpPr>
        <p:spPr bwMode="auto">
          <a:xfrm rot="16200000">
            <a:off x="5442866" y="4090421"/>
            <a:ext cx="1597794" cy="225734"/>
          </a:xfrm>
          <a:prstGeom prst="triangl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3B687F"/>
              </a:solidFill>
              <a:effectLst/>
              <a:latin typeface="Arial" charset="0"/>
              <a:ea typeface="ＭＳ Ｐゴシック" charset="-128"/>
            </a:endParaRPr>
          </a:p>
        </p:txBody>
      </p:sp>
      <p:sp>
        <p:nvSpPr>
          <p:cNvPr id="47" name="Textfeld 46">
            <a:extLst>
              <a:ext uri="{FF2B5EF4-FFF2-40B4-BE49-F238E27FC236}">
                <a16:creationId xmlns:a16="http://schemas.microsoft.com/office/drawing/2014/main" id="{6D9557B9-D35C-5747-BDD0-BE9196E0ABB4}"/>
              </a:ext>
            </a:extLst>
          </p:cNvPr>
          <p:cNvSpPr txBox="1"/>
          <p:nvPr/>
        </p:nvSpPr>
        <p:spPr>
          <a:xfrm>
            <a:off x="6386458" y="3956913"/>
            <a:ext cx="2643534" cy="461665"/>
          </a:xfrm>
          <a:prstGeom prst="rect">
            <a:avLst/>
          </a:prstGeom>
          <a:noFill/>
        </p:spPr>
        <p:txBody>
          <a:bodyPr wrap="square" rtlCol="0">
            <a:spAutoFit/>
          </a:bodyPr>
          <a:lstStyle/>
          <a:p>
            <a:pPr algn="l"/>
            <a:r>
              <a:rPr lang="en-GB" sz="1200" b="1" dirty="0">
                <a:solidFill>
                  <a:srgbClr val="3B687F"/>
                </a:solidFill>
              </a:rPr>
              <a:t>Competition from sustainable companies </a:t>
            </a:r>
          </a:p>
        </p:txBody>
      </p:sp>
      <p:sp>
        <p:nvSpPr>
          <p:cNvPr id="35" name="Rechteck 34">
            <a:extLst>
              <a:ext uri="{FF2B5EF4-FFF2-40B4-BE49-F238E27FC236}">
                <a16:creationId xmlns:a16="http://schemas.microsoft.com/office/drawing/2014/main" id="{C62B1024-9E23-AA43-A6A0-4611BDC20676}"/>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en-GB" sz="1000" b="1" i="0" u="none" strike="noStrike" cap="none" normalizeH="0" baseline="0" dirty="0">
                <a:ln>
                  <a:noFill/>
                </a:ln>
                <a:solidFill>
                  <a:srgbClr val="3B687F"/>
                </a:solidFill>
                <a:effectLst/>
                <a:latin typeface="Arial" charset="0"/>
                <a:ea typeface="ＭＳ Ｐゴシック" charset="-128"/>
              </a:rPr>
              <a:t>Additional information</a:t>
            </a:r>
          </a:p>
          <a:p>
            <a:pPr marL="182563" marR="0" indent="-182563" algn="l" defTabSz="914400" rtl="0" eaLnBrk="0" fontAlgn="base" latinLnBrk="0" hangingPunct="0">
              <a:lnSpc>
                <a:spcPct val="100000"/>
              </a:lnSpc>
              <a:spcBef>
                <a:spcPct val="0"/>
              </a:spcBef>
              <a:spcAft>
                <a:spcPts val="300"/>
              </a:spcAft>
              <a:buClrTx/>
              <a:buSzTx/>
              <a:buFont typeface="Arial" panose="020B0604020202020204" pitchFamily="34" charset="0"/>
              <a:buChar char="•"/>
            </a:pPr>
            <a:r>
              <a:rPr lang="en-GB" sz="1000" dirty="0">
                <a:solidFill>
                  <a:srgbClr val="3B687F"/>
                </a:solidFill>
              </a:rPr>
              <a:t>A </a:t>
            </a:r>
            <a:r>
              <a:rPr lang="en-GB" sz="1000" dirty="0">
                <a:solidFill>
                  <a:srgbClr val="3B687F"/>
                </a:solidFill>
                <a:hlinkClick r:id="rId3">
                  <a:extLst>
                    <a:ext uri="{A12FA001-AC4F-418D-AE19-62706E023703}">
                      <ahyp:hlinkClr xmlns="" xmlns:ahyp="http://schemas.microsoft.com/office/drawing/2018/hyperlinkcolor" val="tx"/>
                    </a:ext>
                  </a:extLst>
                </a:hlinkClick>
              </a:rPr>
              <a:t>study (in German only)</a:t>
            </a:r>
            <a:r>
              <a:rPr lang="en-GB" sz="1000" dirty="0">
                <a:solidFill>
                  <a:srgbClr val="3B687F"/>
                </a:solidFill>
              </a:rPr>
              <a:t> conducted by the German Council for Sustainable Development (2021a) provides insights and practical examples on the status of sustainable management in Germany.</a:t>
            </a:r>
          </a:p>
          <a:p>
            <a:pPr marL="182563" algn="l">
              <a:spcBef>
                <a:spcPts val="1200"/>
              </a:spcBef>
              <a:spcAft>
                <a:spcPts val="600"/>
              </a:spcAft>
            </a:pPr>
            <a:r>
              <a:rPr lang="en-GB" sz="1000" b="1" dirty="0">
                <a:solidFill>
                  <a:srgbClr val="3B687F"/>
                </a:solidFill>
              </a:rPr>
              <a:t>Podcast recommendation</a:t>
            </a:r>
          </a:p>
          <a:p>
            <a:pPr marL="182563" lvl="0" indent="-182563" algn="l">
              <a:spcAft>
                <a:spcPts val="300"/>
              </a:spcAft>
              <a:buFont typeface="Arial" panose="020B0604020202020204" pitchFamily="34" charset="0"/>
              <a:buChar char="•"/>
            </a:pPr>
            <a:r>
              <a:rPr lang="en-GB" sz="1000" dirty="0">
                <a:solidFill>
                  <a:srgbClr val="3B687F"/>
                </a:solidFill>
              </a:rPr>
              <a:t>The </a:t>
            </a:r>
            <a:r>
              <a:rPr lang="en-GB" sz="1000" dirty="0">
                <a:solidFill>
                  <a:srgbClr val="3B687F"/>
                </a:solidFill>
                <a:hlinkClick r:id="rId4">
                  <a:extLst>
                    <a:ext uri="{A12FA001-AC4F-418D-AE19-62706E023703}">
                      <ahyp:hlinkClr xmlns="" xmlns:ahyp="http://schemas.microsoft.com/office/drawing/2018/hyperlinkcolor" val="tx"/>
                    </a:ext>
                  </a:extLst>
                </a:hlinkClick>
              </a:rPr>
              <a:t>Masters of Change</a:t>
            </a:r>
            <a:r>
              <a:rPr lang="en-GB" sz="1000" dirty="0">
                <a:solidFill>
                  <a:srgbClr val="3B687F"/>
                </a:solidFill>
              </a:rPr>
              <a:t> podcast series launched by the German Council for Sustainable Development (2021b) discusses beacons of sustainable business in Germany.</a:t>
            </a:r>
          </a:p>
          <a:p>
            <a:pPr lvl="0" algn="l"/>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2563" lvl="0" indent="-182563" algn="l">
              <a:buFont typeface="Arial" panose="020B0604020202020204" pitchFamily="34" charset="0"/>
              <a:buChar char="•"/>
            </a:pPr>
            <a:endParaRPr lang="de-DE" sz="1000" dirty="0">
              <a:solidFill>
                <a:srgbClr val="3B687F"/>
              </a:solidFill>
            </a:endParaRPr>
          </a:p>
          <a:p>
            <a:pPr marL="184150" algn="l"/>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p:txBody>
      </p:sp>
      <p:pic>
        <p:nvPicPr>
          <p:cNvPr id="37" name="Grafik 36" descr="Informationen mit einfarbiger Füllung">
            <a:extLst>
              <a:ext uri="{FF2B5EF4-FFF2-40B4-BE49-F238E27FC236}">
                <a16:creationId xmlns:a16="http://schemas.microsoft.com/office/drawing/2014/main" id="{D6C90E2C-4EA0-B24C-BB1F-8E947CDF210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648000" y="1658527"/>
            <a:ext cx="216000" cy="216000"/>
          </a:xfrm>
          <a:prstGeom prst="rect">
            <a:avLst/>
          </a:prstGeom>
        </p:spPr>
      </p:pic>
      <p:pic>
        <p:nvPicPr>
          <p:cNvPr id="38" name="Grafik 37" descr="Podcast mit einfarbiger Füllung">
            <a:extLst>
              <a:ext uri="{FF2B5EF4-FFF2-40B4-BE49-F238E27FC236}">
                <a16:creationId xmlns:a16="http://schemas.microsoft.com/office/drawing/2014/main" id="{9F4274BA-63C7-A74B-B3DB-1BD8C4ADF26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9629904" y="2788518"/>
            <a:ext cx="253595" cy="253595"/>
          </a:xfrm>
          <a:prstGeom prst="rect">
            <a:avLst/>
          </a:prstGeom>
        </p:spPr>
      </p:pic>
      <p:sp>
        <p:nvSpPr>
          <p:cNvPr id="32" name="Datumsplatzhalter 5">
            <a:extLst>
              <a:ext uri="{FF2B5EF4-FFF2-40B4-BE49-F238E27FC236}">
                <a16:creationId xmlns:a16="http://schemas.microsoft.com/office/drawing/2014/main" id="{0B0D42D8-CA1D-F341-AF02-2B0E7143A612}"/>
              </a:ext>
            </a:extLst>
          </p:cNvPr>
          <p:cNvSpPr>
            <a:spLocks noGrp="1"/>
          </p:cNvSpPr>
          <p:nvPr>
            <p:ph type="dt" sz="half" idx="12"/>
          </p:nvPr>
        </p:nvSpPr>
        <p:spPr>
          <a:xfrm>
            <a:off x="431800" y="223838"/>
            <a:ext cx="8604000"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2232369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7386E3-6EAA-5D47-BB24-A2BE0C1FC7A2}"/>
              </a:ext>
            </a:extLst>
          </p:cNvPr>
          <p:cNvSpPr>
            <a:spLocks noGrp="1"/>
          </p:cNvSpPr>
          <p:nvPr>
            <p:ph type="title"/>
          </p:nvPr>
        </p:nvSpPr>
        <p:spPr/>
        <p:txBody>
          <a:bodyPr/>
          <a:lstStyle/>
          <a:p>
            <a:r>
              <a:rPr lang="en-GB" dirty="0"/>
              <a:t>Key sustainability challenges – an overview</a:t>
            </a:r>
          </a:p>
        </p:txBody>
      </p:sp>
      <p:sp>
        <p:nvSpPr>
          <p:cNvPr id="4" name="Fußzeilenplatzhalter 3">
            <a:extLst>
              <a:ext uri="{FF2B5EF4-FFF2-40B4-BE49-F238E27FC236}">
                <a16:creationId xmlns:a16="http://schemas.microsoft.com/office/drawing/2014/main" id="{1EA89FAF-B8D8-DF44-ACDA-51AB4704AA00}"/>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700914D4-33CF-704B-8556-3D8ACB50A19D}"/>
              </a:ext>
            </a:extLst>
          </p:cNvPr>
          <p:cNvSpPr>
            <a:spLocks noGrp="1"/>
          </p:cNvSpPr>
          <p:nvPr>
            <p:ph type="sldNum" sz="quarter" idx="4"/>
          </p:nvPr>
        </p:nvSpPr>
        <p:spPr/>
        <p:txBody>
          <a:bodyPr/>
          <a:lstStyle/>
          <a:p>
            <a:fld id="{894680D0-7A83-433A-9719-C4143F27F647}" type="slidenum">
              <a:rPr lang="de-DE" smtClean="0"/>
              <a:pPr/>
              <a:t>8</a:t>
            </a:fld>
            <a:endParaRPr lang="de-DE"/>
          </a:p>
        </p:txBody>
      </p:sp>
      <p:sp>
        <p:nvSpPr>
          <p:cNvPr id="7" name="Textfeld 6">
            <a:extLst>
              <a:ext uri="{FF2B5EF4-FFF2-40B4-BE49-F238E27FC236}">
                <a16:creationId xmlns:a16="http://schemas.microsoft.com/office/drawing/2014/main" id="{7838AAE4-32FB-774D-90E1-0C3E553DC269}"/>
              </a:ext>
            </a:extLst>
          </p:cNvPr>
          <p:cNvSpPr txBox="1"/>
          <p:nvPr/>
        </p:nvSpPr>
        <p:spPr>
          <a:xfrm>
            <a:off x="431801" y="1628774"/>
            <a:ext cx="9048575" cy="492443"/>
          </a:xfrm>
          <a:prstGeom prst="rect">
            <a:avLst/>
          </a:prstGeom>
          <a:noFill/>
        </p:spPr>
        <p:txBody>
          <a:bodyPr wrap="square" rtlCol="0">
            <a:spAutoFit/>
          </a:bodyPr>
          <a:lstStyle/>
          <a:p>
            <a:pPr algn="l"/>
            <a:r>
              <a:rPr lang="en-GB" sz="1300" dirty="0">
                <a:solidFill>
                  <a:srgbClr val="3B687F"/>
                </a:solidFill>
              </a:rPr>
              <a:t>Companies currently face a wide range of environmental, social and economic challenges. Sustainable and collective action offers the only solution to these global challenges.</a:t>
            </a:r>
          </a:p>
        </p:txBody>
      </p:sp>
      <p:sp>
        <p:nvSpPr>
          <p:cNvPr id="8" name="Rechteck 7">
            <a:extLst>
              <a:ext uri="{FF2B5EF4-FFF2-40B4-BE49-F238E27FC236}">
                <a16:creationId xmlns:a16="http://schemas.microsoft.com/office/drawing/2014/main" id="{15774936-F8C2-604E-BD37-C083F21A5D78}"/>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marR="0" algn="l" defTabSz="914400" rtl="0" eaLnBrk="0" fontAlgn="base" latinLnBrk="0" hangingPunct="0">
              <a:lnSpc>
                <a:spcPct val="100000"/>
              </a:lnSpc>
              <a:spcBef>
                <a:spcPct val="0"/>
              </a:spcBef>
              <a:spcAft>
                <a:spcPts val="600"/>
              </a:spcAft>
              <a:buClrTx/>
              <a:buSzTx/>
              <a:buFontTx/>
              <a:buNone/>
            </a:pPr>
            <a:r>
              <a:rPr kumimoji="0" lang="en-GB" sz="1000" b="1" i="0" u="none" strike="noStrike" cap="none" normalizeH="0" baseline="0" dirty="0">
                <a:ln>
                  <a:noFill/>
                </a:ln>
                <a:solidFill>
                  <a:srgbClr val="3B687F"/>
                </a:solidFill>
                <a:effectLst/>
                <a:latin typeface="Arial" charset="0"/>
                <a:ea typeface="ＭＳ Ｐゴシック" charset="-128"/>
              </a:rPr>
              <a:t>Additional information</a:t>
            </a:r>
          </a:p>
          <a:p>
            <a:pPr marL="182563" indent="-182563" algn="l">
              <a:spcAft>
                <a:spcPts val="300"/>
              </a:spcAft>
              <a:buFont typeface="Arial" panose="020B0604020202020204" pitchFamily="34" charset="0"/>
              <a:buChar char="•"/>
            </a:pPr>
            <a:r>
              <a:rPr lang="en-GB" sz="1000" dirty="0">
                <a:solidFill>
                  <a:srgbClr val="3B687F"/>
                </a:solidFill>
              </a:rPr>
              <a:t>The UN Sustainable Development Goals (</a:t>
            </a:r>
            <a:r>
              <a:rPr lang="en-GB" sz="1000" dirty="0">
                <a:solidFill>
                  <a:srgbClr val="3B687F"/>
                </a:solidFill>
                <a:hlinkClick r:id="rId3">
                  <a:extLst>
                    <a:ext uri="{A12FA001-AC4F-418D-AE19-62706E023703}">
                      <ahyp:hlinkClr xmlns="" xmlns:ahyp="http://schemas.microsoft.com/office/drawing/2018/hyperlinkcolor" val="tx"/>
                    </a:ext>
                  </a:extLst>
                </a:hlinkClick>
              </a:rPr>
              <a:t>SDGs</a:t>
            </a:r>
            <a:r>
              <a:rPr lang="en-GB" sz="1000" dirty="0">
                <a:solidFill>
                  <a:srgbClr val="3B687F"/>
                </a:solidFill>
              </a:rPr>
              <a:t>) framework concept addresses sustainability issues on a global scale.</a:t>
            </a:r>
          </a:p>
          <a:p>
            <a:pPr marL="182563" indent="-182563" algn="l">
              <a:spcAft>
                <a:spcPts val="300"/>
              </a:spcAft>
              <a:buFont typeface="Arial" panose="020B0604020202020204" pitchFamily="34" charset="0"/>
              <a:buChar char="•"/>
            </a:pPr>
            <a:r>
              <a:rPr lang="en-GB" sz="1000" dirty="0">
                <a:solidFill>
                  <a:srgbClr val="3B687F"/>
                </a:solidFill>
              </a:rPr>
              <a:t>The guideline on </a:t>
            </a:r>
            <a:r>
              <a:rPr lang="en-GB" sz="1000" dirty="0">
                <a:solidFill>
                  <a:srgbClr val="3B687F"/>
                </a:solidFill>
                <a:hlinkClick r:id="rId4">
                  <a:extLst>
                    <a:ext uri="{A12FA001-AC4F-418D-AE19-62706E023703}">
                      <ahyp:hlinkClr xmlns="" xmlns:ahyp="http://schemas.microsoft.com/office/drawing/2018/hyperlinkcolor" val="tx"/>
                    </a:ext>
                  </a:extLst>
                </a:hlinkClick>
              </a:rPr>
              <a:t>Sustainability in the Supply Chain</a:t>
            </a:r>
            <a:r>
              <a:rPr lang="en-GB" sz="1000" dirty="0">
                <a:solidFill>
                  <a:srgbClr val="3B687F"/>
                </a:solidFill>
              </a:rPr>
              <a:t> describes how sustainability requirements are addressed through procurement.</a:t>
            </a:r>
          </a:p>
          <a:p>
            <a:pPr marL="182563" lvl="0" indent="-182563" algn="l">
              <a:buFont typeface="Arial" panose="020B0604020202020204" pitchFamily="34" charset="0"/>
              <a:buChar char="•"/>
            </a:pPr>
            <a:endParaRPr lang="de-DE" sz="1000" dirty="0">
              <a:solidFill>
                <a:srgbClr val="3B687F"/>
              </a:solidFill>
            </a:endParaRPr>
          </a:p>
          <a:p>
            <a:pPr marL="184150" algn="l"/>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de-DE" sz="1000" dirty="0">
              <a:solidFill>
                <a:srgbClr val="3B687F"/>
              </a:solidFill>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p:txBody>
      </p:sp>
      <p:pic>
        <p:nvPicPr>
          <p:cNvPr id="9" name="Grafik 8" descr="Informationen mit einfarbiger Füllung">
            <a:extLst>
              <a:ext uri="{FF2B5EF4-FFF2-40B4-BE49-F238E27FC236}">
                <a16:creationId xmlns:a16="http://schemas.microsoft.com/office/drawing/2014/main" id="{D50CF626-1F54-3540-8C94-9D2ED1B93A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648000" y="1658527"/>
            <a:ext cx="216000" cy="216000"/>
          </a:xfrm>
          <a:prstGeom prst="rect">
            <a:avLst/>
          </a:prstGeom>
        </p:spPr>
      </p:pic>
      <p:sp>
        <p:nvSpPr>
          <p:cNvPr id="18" name="Rechteck 17">
            <a:extLst>
              <a:ext uri="{FF2B5EF4-FFF2-40B4-BE49-F238E27FC236}">
                <a16:creationId xmlns:a16="http://schemas.microsoft.com/office/drawing/2014/main" id="{326AECC1-6FEB-EA4E-A0FC-1990B387BFA7}"/>
              </a:ext>
            </a:extLst>
          </p:cNvPr>
          <p:cNvSpPr/>
          <p:nvPr/>
        </p:nvSpPr>
        <p:spPr bwMode="auto">
          <a:xfrm>
            <a:off x="442912" y="2276476"/>
            <a:ext cx="2772000" cy="442662"/>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300" b="1" i="0" u="none" strike="noStrike" cap="none" normalizeH="0" baseline="0" dirty="0">
                <a:ln>
                  <a:noFill/>
                </a:ln>
                <a:solidFill>
                  <a:schemeClr val="bg1"/>
                </a:solidFill>
                <a:effectLst/>
                <a:latin typeface="Arial" charset="0"/>
                <a:ea typeface="ＭＳ Ｐゴシック" charset="-128"/>
              </a:rPr>
              <a:t>Environmental protection</a:t>
            </a:r>
          </a:p>
        </p:txBody>
      </p:sp>
      <p:sp>
        <p:nvSpPr>
          <p:cNvPr id="20" name="Rechteck 19">
            <a:extLst>
              <a:ext uri="{FF2B5EF4-FFF2-40B4-BE49-F238E27FC236}">
                <a16:creationId xmlns:a16="http://schemas.microsoft.com/office/drawing/2014/main" id="{4C2BEC15-B23F-9447-9135-5B5932F825C9}"/>
              </a:ext>
            </a:extLst>
          </p:cNvPr>
          <p:cNvSpPr/>
          <p:nvPr/>
        </p:nvSpPr>
        <p:spPr bwMode="auto">
          <a:xfrm>
            <a:off x="442912" y="2719138"/>
            <a:ext cx="2772000" cy="245632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72000" numCol="1" rtlCol="0" anchor="t" anchorCtr="0" compatLnSpc="1">
            <a:prstTxWarp prst="textNoShape">
              <a:avLst/>
            </a:prstTxWarp>
          </a:bodyPr>
          <a:lstStyle/>
          <a:p>
            <a:pPr marL="182563" indent="-182563" algn="l">
              <a:spcBef>
                <a:spcPts val="0"/>
              </a:spcBef>
              <a:spcAft>
                <a:spcPts val="300"/>
              </a:spcAft>
              <a:buFont typeface="Arial" panose="020B0604020202020204" pitchFamily="34" charset="0"/>
              <a:buChar char="•"/>
            </a:pPr>
            <a:r>
              <a:rPr lang="en-GB" sz="1100" dirty="0"/>
              <a:t>Energy consumption &amp; greenhouse gas emissions </a:t>
            </a:r>
          </a:p>
          <a:p>
            <a:pPr marL="182563" indent="-182563" algn="l">
              <a:spcBef>
                <a:spcPts val="0"/>
              </a:spcBef>
              <a:spcAft>
                <a:spcPts val="300"/>
              </a:spcAft>
              <a:buFont typeface="Arial" panose="020B0604020202020204" pitchFamily="34" charset="0"/>
              <a:buChar char="•"/>
            </a:pPr>
            <a:r>
              <a:rPr lang="en-GB" sz="1100" dirty="0"/>
              <a:t>Water and sewage management </a:t>
            </a:r>
          </a:p>
          <a:p>
            <a:pPr marL="182563" indent="-182563" algn="l">
              <a:spcBef>
                <a:spcPts val="0"/>
              </a:spcBef>
              <a:spcAft>
                <a:spcPts val="300"/>
              </a:spcAft>
              <a:buFont typeface="Arial" panose="020B0604020202020204" pitchFamily="34" charset="0"/>
              <a:buChar char="•"/>
            </a:pPr>
            <a:r>
              <a:rPr lang="en-GB" sz="1100" dirty="0"/>
              <a:t>Biodiversity </a:t>
            </a:r>
          </a:p>
          <a:p>
            <a:pPr marL="182563" indent="-182563" algn="l">
              <a:spcBef>
                <a:spcPts val="0"/>
              </a:spcBef>
              <a:spcAft>
                <a:spcPts val="300"/>
              </a:spcAft>
              <a:buFont typeface="Arial" panose="020B0604020202020204" pitchFamily="34" charset="0"/>
              <a:buChar char="•"/>
            </a:pPr>
            <a:r>
              <a:rPr lang="en-GB" sz="1100" dirty="0"/>
              <a:t>Air pollution </a:t>
            </a:r>
          </a:p>
          <a:p>
            <a:pPr marL="182563" indent="-182563" algn="l">
              <a:spcBef>
                <a:spcPts val="0"/>
              </a:spcBef>
              <a:spcAft>
                <a:spcPts val="300"/>
              </a:spcAft>
              <a:buFont typeface="Arial" panose="020B0604020202020204" pitchFamily="34" charset="0"/>
              <a:buChar char="•"/>
            </a:pPr>
            <a:r>
              <a:rPr lang="en-GB" sz="1100" dirty="0"/>
              <a:t>Toxic substances, chemicals and waste </a:t>
            </a:r>
          </a:p>
          <a:p>
            <a:pPr marL="182563" indent="-182563" algn="l">
              <a:spcBef>
                <a:spcPts val="0"/>
              </a:spcBef>
              <a:spcAft>
                <a:spcPts val="300"/>
              </a:spcAft>
              <a:buFont typeface="Arial" panose="020B0604020202020204" pitchFamily="34" charset="0"/>
              <a:buChar char="•"/>
            </a:pPr>
            <a:r>
              <a:rPr lang="en-GB" sz="1100" dirty="0"/>
              <a:t>Raw material use &amp; the circular economy</a:t>
            </a:r>
          </a:p>
          <a:p>
            <a:pPr marL="182563" indent="-182563" algn="l">
              <a:spcBef>
                <a:spcPts val="0"/>
              </a:spcBef>
              <a:spcAft>
                <a:spcPts val="300"/>
              </a:spcAft>
              <a:buFont typeface="Arial" panose="020B0604020202020204" pitchFamily="34" charset="0"/>
              <a:buChar char="•"/>
            </a:pPr>
            <a:r>
              <a:rPr lang="en-GB" sz="1100" dirty="0"/>
              <a:t>Recyclability and treatment of products at the end of their shelf life</a:t>
            </a:r>
          </a:p>
          <a:p>
            <a:pPr marL="182563" indent="-182563" algn="l">
              <a:spcBef>
                <a:spcPts val="0"/>
              </a:spcBef>
              <a:spcAft>
                <a:spcPts val="300"/>
              </a:spcAft>
              <a:buFont typeface="Arial" panose="020B0604020202020204" pitchFamily="34" charset="0"/>
              <a:buChar char="•"/>
            </a:pPr>
            <a:r>
              <a:rPr lang="en-GB" sz="1100" dirty="0"/>
              <a:t>Customer health &amp; safety </a:t>
            </a:r>
          </a:p>
        </p:txBody>
      </p:sp>
      <p:sp>
        <p:nvSpPr>
          <p:cNvPr id="21" name="Rechteck 20">
            <a:extLst>
              <a:ext uri="{FF2B5EF4-FFF2-40B4-BE49-F238E27FC236}">
                <a16:creationId xmlns:a16="http://schemas.microsoft.com/office/drawing/2014/main" id="{A97C279D-48E3-B241-AAAA-E344BAAC9441}"/>
              </a:ext>
            </a:extLst>
          </p:cNvPr>
          <p:cNvSpPr/>
          <p:nvPr/>
        </p:nvSpPr>
        <p:spPr bwMode="auto">
          <a:xfrm>
            <a:off x="6464536" y="2276476"/>
            <a:ext cx="2772000" cy="442662"/>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300" b="1" i="0" u="none" strike="noStrike" cap="none" normalizeH="0" baseline="0" dirty="0">
                <a:ln>
                  <a:noFill/>
                </a:ln>
                <a:solidFill>
                  <a:schemeClr val="bg1"/>
                </a:solidFill>
                <a:effectLst/>
                <a:latin typeface="Arial" charset="0"/>
                <a:ea typeface="ＭＳ Ｐゴシック" charset="-128"/>
              </a:rPr>
              <a:t>Ethics &amp; fighting corruption</a:t>
            </a:r>
          </a:p>
        </p:txBody>
      </p:sp>
      <p:sp>
        <p:nvSpPr>
          <p:cNvPr id="22" name="Rechteck 21">
            <a:extLst>
              <a:ext uri="{FF2B5EF4-FFF2-40B4-BE49-F238E27FC236}">
                <a16:creationId xmlns:a16="http://schemas.microsoft.com/office/drawing/2014/main" id="{6B45C2C4-CCD5-934E-B36B-6BFF72E40C73}"/>
              </a:ext>
            </a:extLst>
          </p:cNvPr>
          <p:cNvSpPr/>
          <p:nvPr/>
        </p:nvSpPr>
        <p:spPr bwMode="auto">
          <a:xfrm>
            <a:off x="6464536" y="2719138"/>
            <a:ext cx="2772000" cy="245632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72000" numCol="1" rtlCol="0" anchor="t" anchorCtr="0" compatLnSpc="1">
            <a:prstTxWarp prst="textNoShape">
              <a:avLst/>
            </a:prstTxWarp>
          </a:bodyPr>
          <a:lstStyle/>
          <a:p>
            <a:pPr marL="182563" indent="-182563" algn="l">
              <a:spcBef>
                <a:spcPts val="0"/>
              </a:spcBef>
              <a:spcAft>
                <a:spcPts val="300"/>
              </a:spcAft>
              <a:buFont typeface="Arial" panose="020B0604020202020204" pitchFamily="34" charset="0"/>
              <a:buChar char="•"/>
            </a:pPr>
            <a:r>
              <a:rPr lang="en-GB" sz="1100" dirty="0"/>
              <a:t>Corruption (bribes and corruption)</a:t>
            </a:r>
          </a:p>
          <a:p>
            <a:pPr marL="182563" indent="-182563" algn="l">
              <a:spcBef>
                <a:spcPts val="0"/>
              </a:spcBef>
              <a:spcAft>
                <a:spcPts val="300"/>
              </a:spcAft>
              <a:buFont typeface="Arial" panose="020B0604020202020204" pitchFamily="34" charset="0"/>
              <a:buChar char="•"/>
            </a:pPr>
            <a:r>
              <a:rPr lang="en-GB" sz="1100" dirty="0"/>
              <a:t>Anti-competitive practices</a:t>
            </a:r>
          </a:p>
          <a:p>
            <a:pPr marL="182563" indent="-182563" algn="l">
              <a:spcBef>
                <a:spcPts val="0"/>
              </a:spcBef>
              <a:spcAft>
                <a:spcPts val="300"/>
              </a:spcAft>
              <a:buFont typeface="Arial" panose="020B0604020202020204" pitchFamily="34" charset="0"/>
              <a:buChar char="•"/>
            </a:pPr>
            <a:r>
              <a:rPr lang="en-GB" sz="1100" dirty="0"/>
              <a:t>Conflicts of interest, gifts, incentives and invitations</a:t>
            </a:r>
          </a:p>
          <a:p>
            <a:pPr marL="182563" indent="-182563" algn="l">
              <a:spcBef>
                <a:spcPts val="0"/>
              </a:spcBef>
              <a:spcAft>
                <a:spcPts val="300"/>
              </a:spcAft>
              <a:buFont typeface="Arial" panose="020B0604020202020204" pitchFamily="34" charset="0"/>
              <a:buChar char="•"/>
            </a:pPr>
            <a:r>
              <a:rPr lang="en-GB" sz="1100" dirty="0"/>
              <a:t>Responsible information &amp; data management</a:t>
            </a:r>
          </a:p>
        </p:txBody>
      </p:sp>
      <p:sp>
        <p:nvSpPr>
          <p:cNvPr id="24" name="Rechteck 23">
            <a:extLst>
              <a:ext uri="{FF2B5EF4-FFF2-40B4-BE49-F238E27FC236}">
                <a16:creationId xmlns:a16="http://schemas.microsoft.com/office/drawing/2014/main" id="{051E7806-19FF-1848-98A2-9B1AF46E0E5B}"/>
              </a:ext>
            </a:extLst>
          </p:cNvPr>
          <p:cNvSpPr/>
          <p:nvPr/>
        </p:nvSpPr>
        <p:spPr bwMode="auto">
          <a:xfrm>
            <a:off x="3453724" y="2276476"/>
            <a:ext cx="2772000" cy="442662"/>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300" b="1" i="0" u="none" strike="noStrike" cap="none" normalizeH="0" baseline="0" dirty="0">
                <a:ln>
                  <a:noFill/>
                </a:ln>
                <a:solidFill>
                  <a:schemeClr val="bg1"/>
                </a:solidFill>
                <a:effectLst/>
                <a:latin typeface="Arial" charset="0"/>
                <a:ea typeface="ＭＳ Ｐゴシック" charset="-128"/>
              </a:rPr>
              <a:t>Human rights &amp; labour standards</a:t>
            </a:r>
          </a:p>
        </p:txBody>
      </p:sp>
      <p:sp>
        <p:nvSpPr>
          <p:cNvPr id="25" name="Rechteck 24">
            <a:extLst>
              <a:ext uri="{FF2B5EF4-FFF2-40B4-BE49-F238E27FC236}">
                <a16:creationId xmlns:a16="http://schemas.microsoft.com/office/drawing/2014/main" id="{4C5CC26C-9A3B-764E-8AF7-E7034004A50F}"/>
              </a:ext>
            </a:extLst>
          </p:cNvPr>
          <p:cNvSpPr/>
          <p:nvPr/>
        </p:nvSpPr>
        <p:spPr bwMode="auto">
          <a:xfrm>
            <a:off x="3453724" y="2719138"/>
            <a:ext cx="2772000" cy="245632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72000" numCol="1" rtlCol="0" anchor="t" anchorCtr="0" compatLnSpc="1">
            <a:prstTxWarp prst="textNoShape">
              <a:avLst/>
            </a:prstTxWarp>
          </a:bodyPr>
          <a:lstStyle/>
          <a:p>
            <a:pPr marL="182563" indent="-182563" algn="l">
              <a:spcBef>
                <a:spcPts val="0"/>
              </a:spcBef>
              <a:spcAft>
                <a:spcPts val="300"/>
              </a:spcAft>
              <a:buFont typeface="Arial" panose="020B0604020202020204" pitchFamily="34" charset="0"/>
              <a:buChar char="•"/>
            </a:pPr>
            <a:r>
              <a:rPr lang="en-GB" sz="1100" dirty="0"/>
              <a:t>Employee health &amp; safety (occupational health &amp; safety)</a:t>
            </a:r>
          </a:p>
          <a:p>
            <a:pPr marL="182563" indent="-182563" algn="l">
              <a:spcBef>
                <a:spcPts val="0"/>
              </a:spcBef>
              <a:spcAft>
                <a:spcPts val="300"/>
              </a:spcAft>
              <a:buFont typeface="Arial" panose="020B0604020202020204" pitchFamily="34" charset="0"/>
              <a:buChar char="•"/>
            </a:pPr>
            <a:r>
              <a:rPr lang="en-GB" sz="1100" dirty="0"/>
              <a:t>Working hours &amp; conditions</a:t>
            </a:r>
          </a:p>
          <a:p>
            <a:pPr marL="182563" indent="-182563" algn="l">
              <a:spcBef>
                <a:spcPts val="0"/>
              </a:spcBef>
              <a:spcAft>
                <a:spcPts val="300"/>
              </a:spcAft>
              <a:buFont typeface="Arial" panose="020B0604020202020204" pitchFamily="34" charset="0"/>
              <a:buChar char="•"/>
            </a:pPr>
            <a:r>
              <a:rPr lang="en-GB" sz="1100" dirty="0"/>
              <a:t>Wages &amp; benefits </a:t>
            </a:r>
          </a:p>
          <a:p>
            <a:pPr marL="182563" indent="-182563" algn="l">
              <a:spcBef>
                <a:spcPts val="0"/>
              </a:spcBef>
              <a:spcAft>
                <a:spcPts val="300"/>
              </a:spcAft>
              <a:buFont typeface="Arial" panose="020B0604020202020204" pitchFamily="34" charset="0"/>
              <a:buChar char="•"/>
            </a:pPr>
            <a:r>
              <a:rPr lang="en-GB" sz="1100" dirty="0"/>
              <a:t>Freedom of association &amp; collective bargaining</a:t>
            </a:r>
          </a:p>
          <a:p>
            <a:pPr marL="182563" indent="-182563" algn="l">
              <a:spcBef>
                <a:spcPts val="0"/>
              </a:spcBef>
              <a:spcAft>
                <a:spcPts val="300"/>
              </a:spcAft>
              <a:buFont typeface="Arial" panose="020B0604020202020204" pitchFamily="34" charset="0"/>
              <a:buChar char="•"/>
            </a:pPr>
            <a:r>
              <a:rPr lang="en-GB" sz="1100" dirty="0"/>
              <a:t>Career management &amp; training </a:t>
            </a:r>
          </a:p>
          <a:p>
            <a:pPr marL="182563" indent="-182563" algn="l">
              <a:spcBef>
                <a:spcPts val="0"/>
              </a:spcBef>
              <a:spcAft>
                <a:spcPts val="300"/>
              </a:spcAft>
              <a:buFont typeface="Arial" panose="020B0604020202020204" pitchFamily="34" charset="0"/>
              <a:buChar char="•"/>
            </a:pPr>
            <a:r>
              <a:rPr lang="en-GB" sz="1100" dirty="0"/>
              <a:t>Forced labour, child labour &amp; human trafficking </a:t>
            </a:r>
          </a:p>
          <a:p>
            <a:pPr marL="182563" indent="-182563" algn="l">
              <a:spcBef>
                <a:spcPts val="0"/>
              </a:spcBef>
              <a:spcAft>
                <a:spcPts val="300"/>
              </a:spcAft>
              <a:buFont typeface="Arial" panose="020B0604020202020204" pitchFamily="34" charset="0"/>
              <a:buChar char="•"/>
            </a:pPr>
            <a:r>
              <a:rPr lang="en-GB" sz="1100" dirty="0"/>
              <a:t>Diversity, non-discrimination &amp; inclusion </a:t>
            </a:r>
          </a:p>
        </p:txBody>
      </p:sp>
      <p:sp>
        <p:nvSpPr>
          <p:cNvPr id="29" name="Rechteck 28">
            <a:extLst>
              <a:ext uri="{FF2B5EF4-FFF2-40B4-BE49-F238E27FC236}">
                <a16:creationId xmlns:a16="http://schemas.microsoft.com/office/drawing/2014/main" id="{5FE2756A-00B2-CD4D-B9DD-D24F8ECD1AB1}"/>
              </a:ext>
            </a:extLst>
          </p:cNvPr>
          <p:cNvSpPr/>
          <p:nvPr/>
        </p:nvSpPr>
        <p:spPr bwMode="auto">
          <a:xfrm>
            <a:off x="442913" y="5176587"/>
            <a:ext cx="8791772" cy="439200"/>
          </a:xfrm>
          <a:prstGeom prst="rect">
            <a:avLst/>
          </a:prstGeom>
          <a:solidFill>
            <a:srgbClr val="3B687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300" b="1" i="0" u="none" strike="noStrike" cap="none" normalizeH="0" baseline="0" dirty="0">
                <a:ln>
                  <a:noFill/>
                </a:ln>
                <a:solidFill>
                  <a:schemeClr val="bg1"/>
                </a:solidFill>
                <a:effectLst/>
                <a:latin typeface="Arial" charset="0"/>
                <a:ea typeface="ＭＳ Ｐゴシック" charset="-128"/>
              </a:rPr>
              <a:t>Sustainable procurement &amp; supply chains</a:t>
            </a:r>
          </a:p>
        </p:txBody>
      </p:sp>
      <p:sp>
        <p:nvSpPr>
          <p:cNvPr id="30" name="Rechteck 29">
            <a:extLst>
              <a:ext uri="{FF2B5EF4-FFF2-40B4-BE49-F238E27FC236}">
                <a16:creationId xmlns:a16="http://schemas.microsoft.com/office/drawing/2014/main" id="{86485502-0E2A-F44D-B0D0-3CC28C62D38C}"/>
              </a:ext>
            </a:extLst>
          </p:cNvPr>
          <p:cNvSpPr/>
          <p:nvPr/>
        </p:nvSpPr>
        <p:spPr bwMode="auto">
          <a:xfrm>
            <a:off x="442913" y="5615786"/>
            <a:ext cx="8791200" cy="705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72000" rIns="91440" bIns="72000" numCol="1" rtlCol="0" anchor="t" anchorCtr="0" compatLnSpc="1">
            <a:prstTxWarp prst="textNoShape">
              <a:avLst/>
            </a:prstTxWarp>
          </a:bodyPr>
          <a:lstStyle/>
          <a:p>
            <a:pPr marL="182563" indent="-182563" algn="l">
              <a:spcBef>
                <a:spcPts val="0"/>
              </a:spcBef>
              <a:spcAft>
                <a:spcPts val="300"/>
              </a:spcAft>
              <a:buFont typeface="Arial" panose="020B0604020202020204" pitchFamily="34" charset="0"/>
              <a:buChar char="•"/>
            </a:pPr>
            <a:r>
              <a:rPr lang="en-GB" sz="1100" dirty="0"/>
              <a:t>Environmental practices of suppliers and value-added partners </a:t>
            </a:r>
          </a:p>
          <a:p>
            <a:pPr marL="182563" indent="-182563" algn="l">
              <a:spcBef>
                <a:spcPts val="0"/>
              </a:spcBef>
              <a:spcAft>
                <a:spcPts val="300"/>
              </a:spcAft>
              <a:buFont typeface="Arial" panose="020B0604020202020204" pitchFamily="34" charset="0"/>
              <a:buChar char="•"/>
            </a:pPr>
            <a:r>
              <a:rPr lang="en-GB" sz="1100" dirty="0"/>
              <a:t>Social practices of suppliers and value-added partners </a:t>
            </a:r>
          </a:p>
          <a:p>
            <a:pPr marL="182563" indent="-182563" algn="l">
              <a:spcBef>
                <a:spcPts val="0"/>
              </a:spcBef>
              <a:spcAft>
                <a:spcPts val="300"/>
              </a:spcAft>
              <a:buFont typeface="Arial" panose="020B0604020202020204" pitchFamily="34" charset="0"/>
              <a:buChar char="•"/>
            </a:pPr>
            <a:r>
              <a:rPr lang="en-GB" sz="1100" dirty="0"/>
              <a:t>Ethical practices of suppliers and value-added partners</a:t>
            </a:r>
          </a:p>
        </p:txBody>
      </p:sp>
      <p:sp>
        <p:nvSpPr>
          <p:cNvPr id="35" name="Fußzeilenplatzhalter 3">
            <a:extLst>
              <a:ext uri="{FF2B5EF4-FFF2-40B4-BE49-F238E27FC236}">
                <a16:creationId xmlns:a16="http://schemas.microsoft.com/office/drawing/2014/main" id="{EC2DC9AA-F30A-7A41-999E-164B24404EEC}"/>
              </a:ext>
            </a:extLst>
          </p:cNvPr>
          <p:cNvSpPr txBox="1">
            <a:spLocks/>
          </p:cNvSpPr>
          <p:nvPr/>
        </p:nvSpPr>
        <p:spPr bwMode="auto">
          <a:xfrm>
            <a:off x="431801" y="6477000"/>
            <a:ext cx="5577113"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en-GB" dirty="0"/>
              <a:t>Source: sustainable AG diagram, based on UNGC / BSR (2015) and EcoVadis. </a:t>
            </a:r>
          </a:p>
        </p:txBody>
      </p:sp>
      <p:sp>
        <p:nvSpPr>
          <p:cNvPr id="23" name="Datumsplatzhalter 5">
            <a:extLst>
              <a:ext uri="{FF2B5EF4-FFF2-40B4-BE49-F238E27FC236}">
                <a16:creationId xmlns:a16="http://schemas.microsoft.com/office/drawing/2014/main" id="{DEC37A28-FFAC-C84F-BC7B-E7FD9496CAA4}"/>
              </a:ext>
            </a:extLst>
          </p:cNvPr>
          <p:cNvSpPr>
            <a:spLocks noGrp="1"/>
          </p:cNvSpPr>
          <p:nvPr>
            <p:ph type="dt" sz="half" idx="12"/>
          </p:nvPr>
        </p:nvSpPr>
        <p:spPr>
          <a:xfrm>
            <a:off x="431800" y="223838"/>
            <a:ext cx="8424000"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3541669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7386E3-6EAA-5D47-BB24-A2BE0C1FC7A2}"/>
              </a:ext>
            </a:extLst>
          </p:cNvPr>
          <p:cNvSpPr>
            <a:spLocks noGrp="1"/>
          </p:cNvSpPr>
          <p:nvPr>
            <p:ph type="title"/>
          </p:nvPr>
        </p:nvSpPr>
        <p:spPr/>
        <p:txBody>
          <a:bodyPr/>
          <a:lstStyle/>
          <a:p>
            <a:r>
              <a:rPr lang="en-GB" dirty="0"/>
              <a:t>Requirements for companies - sustainability trends &amp; developments</a:t>
            </a:r>
          </a:p>
        </p:txBody>
      </p:sp>
      <p:sp>
        <p:nvSpPr>
          <p:cNvPr id="4" name="Fußzeilenplatzhalter 3">
            <a:extLst>
              <a:ext uri="{FF2B5EF4-FFF2-40B4-BE49-F238E27FC236}">
                <a16:creationId xmlns:a16="http://schemas.microsoft.com/office/drawing/2014/main" id="{1EA89FAF-B8D8-DF44-ACDA-51AB4704AA00}"/>
              </a:ext>
            </a:extLst>
          </p:cNvPr>
          <p:cNvSpPr>
            <a:spLocks noGrp="1"/>
          </p:cNvSpPr>
          <p:nvPr>
            <p:ph type="ftr" sz="quarter" idx="10"/>
          </p:nvPr>
        </p:nvSpPr>
        <p:spPr/>
        <p:txBody>
          <a:bodyPr/>
          <a:lstStyle/>
          <a:p>
            <a:r>
              <a:rPr lang="de-DE" smtClean="0"/>
              <a:t>© LfU | IZU Infozentrum UmweltWirtschaft 2022</a:t>
            </a:r>
            <a:endParaRPr lang="en-GB" dirty="0"/>
          </a:p>
        </p:txBody>
      </p:sp>
      <p:sp>
        <p:nvSpPr>
          <p:cNvPr id="6" name="Foliennummernplatzhalter 5">
            <a:extLst>
              <a:ext uri="{FF2B5EF4-FFF2-40B4-BE49-F238E27FC236}">
                <a16:creationId xmlns:a16="http://schemas.microsoft.com/office/drawing/2014/main" id="{700914D4-33CF-704B-8556-3D8ACB50A19D}"/>
              </a:ext>
            </a:extLst>
          </p:cNvPr>
          <p:cNvSpPr>
            <a:spLocks noGrp="1"/>
          </p:cNvSpPr>
          <p:nvPr>
            <p:ph type="sldNum" sz="quarter" idx="4"/>
          </p:nvPr>
        </p:nvSpPr>
        <p:spPr/>
        <p:txBody>
          <a:bodyPr/>
          <a:lstStyle/>
          <a:p>
            <a:fld id="{894680D0-7A83-433A-9719-C4143F27F647}" type="slidenum">
              <a:rPr lang="de-DE" smtClean="0"/>
              <a:pPr/>
              <a:t>9</a:t>
            </a:fld>
            <a:endParaRPr lang="de-DE"/>
          </a:p>
        </p:txBody>
      </p:sp>
      <p:sp>
        <p:nvSpPr>
          <p:cNvPr id="7" name="Textfeld 6">
            <a:extLst>
              <a:ext uri="{FF2B5EF4-FFF2-40B4-BE49-F238E27FC236}">
                <a16:creationId xmlns:a16="http://schemas.microsoft.com/office/drawing/2014/main" id="{7838AAE4-32FB-774D-90E1-0C3E553DC269}"/>
              </a:ext>
            </a:extLst>
          </p:cNvPr>
          <p:cNvSpPr txBox="1"/>
          <p:nvPr/>
        </p:nvSpPr>
        <p:spPr>
          <a:xfrm>
            <a:off x="431801" y="1628774"/>
            <a:ext cx="9048575" cy="492443"/>
          </a:xfrm>
          <a:prstGeom prst="rect">
            <a:avLst/>
          </a:prstGeom>
          <a:noFill/>
        </p:spPr>
        <p:txBody>
          <a:bodyPr wrap="square" rtlCol="0">
            <a:spAutoFit/>
          </a:bodyPr>
          <a:lstStyle/>
          <a:p>
            <a:pPr algn="l"/>
            <a:r>
              <a:rPr lang="en-GB" sz="1300" dirty="0">
                <a:solidFill>
                  <a:srgbClr val="3B687F"/>
                </a:solidFill>
              </a:rPr>
              <a:t>Awareness on the topic of sustainability, demand for sustainable products, solutions and financial instruments, and the number and scope of regulatory frameworks continue to steadily increase over time. </a:t>
            </a:r>
          </a:p>
        </p:txBody>
      </p:sp>
      <p:sp>
        <p:nvSpPr>
          <p:cNvPr id="8" name="Rechteck 7">
            <a:extLst>
              <a:ext uri="{FF2B5EF4-FFF2-40B4-BE49-F238E27FC236}">
                <a16:creationId xmlns:a16="http://schemas.microsoft.com/office/drawing/2014/main" id="{15774936-F8C2-604E-BD37-C083F21A5D78}"/>
              </a:ext>
            </a:extLst>
          </p:cNvPr>
          <p:cNvSpPr/>
          <p:nvPr/>
        </p:nvSpPr>
        <p:spPr bwMode="auto">
          <a:xfrm>
            <a:off x="9624392" y="1628774"/>
            <a:ext cx="2232646" cy="47016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72000" rIns="91440" bIns="72000" numCol="1" rtlCol="0" anchor="t" anchorCtr="0" compatLnSpc="1">
            <a:prstTxWarp prst="textNoShape">
              <a:avLst/>
            </a:prstTxWarp>
          </a:bodyPr>
          <a:lstStyle/>
          <a:p>
            <a:pPr marL="182563" algn="l">
              <a:spcBef>
                <a:spcPts val="1200"/>
              </a:spcBef>
              <a:spcAft>
                <a:spcPts val="600"/>
              </a:spcAft>
            </a:pPr>
            <a:r>
              <a:rPr lang="en-GB" sz="1000" b="1" dirty="0">
                <a:solidFill>
                  <a:srgbClr val="3B687F"/>
                </a:solidFill>
              </a:rPr>
              <a:t>Other references</a:t>
            </a:r>
          </a:p>
          <a:p>
            <a:pPr marL="182563" lvl="0" indent="-182563" algn="l">
              <a:buFont typeface="Arial" panose="020B0604020202020204" pitchFamily="34" charset="0"/>
              <a:buChar char="•"/>
            </a:pPr>
            <a:r>
              <a:rPr lang="en-GB" sz="1000" dirty="0">
                <a:solidFill>
                  <a:srgbClr val="3B687F"/>
                </a:solidFill>
              </a:rPr>
              <a:t>EY (2020) </a:t>
            </a:r>
            <a:r>
              <a:rPr lang="en-GB" sz="1000" dirty="0">
                <a:solidFill>
                  <a:srgbClr val="3B687F"/>
                </a:solidFill>
                <a:hlinkClick r:id="rId3">
                  <a:extLst>
                    <a:ext uri="{A12FA001-AC4F-418D-AE19-62706E023703}">
                      <ahyp:hlinkClr xmlns="" xmlns:ahyp="http://schemas.microsoft.com/office/drawing/2018/hyperlinkcolor" val="tx"/>
                    </a:ext>
                  </a:extLst>
                </a:hlinkClick>
              </a:rPr>
              <a:t>survey</a:t>
            </a:r>
            <a:r>
              <a:rPr lang="en-GB" sz="1000" dirty="0">
                <a:solidFill>
                  <a:srgbClr val="3B687F"/>
                </a:solidFill>
              </a:rPr>
              <a:t> on sustainable consumer behaviour in Germany.</a:t>
            </a:r>
          </a:p>
          <a:p>
            <a:pPr marL="182563" algn="l">
              <a:spcBef>
                <a:spcPts val="1200"/>
              </a:spcBef>
              <a:spcAft>
                <a:spcPts val="600"/>
              </a:spcAft>
            </a:pPr>
            <a:r>
              <a:rPr lang="en-GB" sz="1000" b="1" dirty="0">
                <a:solidFill>
                  <a:srgbClr val="3B687F"/>
                </a:solidFill>
              </a:rPr>
              <a:t>Book recommendation</a:t>
            </a:r>
          </a:p>
          <a:p>
            <a:pPr marL="182563" indent="-182563" algn="l">
              <a:buFont typeface="Arial" panose="020B0604020202020204" pitchFamily="34" charset="0"/>
              <a:buChar char="•"/>
            </a:pPr>
            <a:r>
              <a:rPr lang="en-GB" sz="1000" dirty="0">
                <a:solidFill>
                  <a:srgbClr val="3B687F"/>
                </a:solidFill>
              </a:rPr>
              <a:t>Michael von Hauff (2020): Nachhaltigkeit in Deutschland? Frag doch </a:t>
            </a:r>
            <a:r>
              <a:rPr lang="en-GB" sz="1000" dirty="0" err="1">
                <a:solidFill>
                  <a:srgbClr val="3B687F"/>
                </a:solidFill>
              </a:rPr>
              <a:t>einfach</a:t>
            </a:r>
            <a:r>
              <a:rPr lang="en-GB" sz="1000" dirty="0">
                <a:solidFill>
                  <a:srgbClr val="3B687F"/>
                </a:solidFill>
              </a:rPr>
              <a:t>! (“Sustainability in Germany? Just ask!”)</a:t>
            </a: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a:p>
            <a:pPr marL="182563" marR="0"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pPr>
            <a:endParaRPr kumimoji="0" lang="de-DE" sz="1000" i="0" u="none" strike="noStrike" cap="none" normalizeH="0" baseline="0" dirty="0">
              <a:ln>
                <a:noFill/>
              </a:ln>
              <a:solidFill>
                <a:srgbClr val="3B687F"/>
              </a:solidFill>
              <a:effectLst/>
              <a:latin typeface="Arial" charset="0"/>
              <a:ea typeface="ＭＳ Ｐゴシック" charset="-128"/>
            </a:endParaRPr>
          </a:p>
        </p:txBody>
      </p:sp>
      <p:sp>
        <p:nvSpPr>
          <p:cNvPr id="14" name="Fußzeilenplatzhalter 3">
            <a:extLst>
              <a:ext uri="{FF2B5EF4-FFF2-40B4-BE49-F238E27FC236}">
                <a16:creationId xmlns:a16="http://schemas.microsoft.com/office/drawing/2014/main" id="{A1776BA6-7FD5-5340-A922-22E1925301F9}"/>
              </a:ext>
            </a:extLst>
          </p:cNvPr>
          <p:cNvSpPr txBox="1">
            <a:spLocks/>
          </p:cNvSpPr>
          <p:nvPr/>
        </p:nvSpPr>
        <p:spPr bwMode="auto">
          <a:xfrm>
            <a:off x="431801" y="6420214"/>
            <a:ext cx="5664199"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en-GB" dirty="0"/>
              <a:t>Sources: Federal Government (2021), IISD (2020), Borderstep Institute for Innovation and Sustainability (2021), Statista (2021), FNG (2021), UNCTAD (2020)  </a:t>
            </a:r>
          </a:p>
        </p:txBody>
      </p:sp>
      <p:sp>
        <p:nvSpPr>
          <p:cNvPr id="31" name="Rechteck: abgerundete Ecken 30">
            <a:extLst>
              <a:ext uri="{FF2B5EF4-FFF2-40B4-BE49-F238E27FC236}">
                <a16:creationId xmlns:a16="http://schemas.microsoft.com/office/drawing/2014/main" id="{9A34B484-13B9-4E79-936E-17EF75525204}"/>
              </a:ext>
            </a:extLst>
          </p:cNvPr>
          <p:cNvSpPr/>
          <p:nvPr/>
        </p:nvSpPr>
        <p:spPr bwMode="auto">
          <a:xfrm>
            <a:off x="1669256" y="2526872"/>
            <a:ext cx="2104492" cy="1683314"/>
          </a:xfrm>
          <a:prstGeom prst="roundRect">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chemeClr val="bg1"/>
                </a:solidFill>
                <a:effectLst/>
                <a:latin typeface="Arial" charset="0"/>
                <a:ea typeface="ＭＳ Ｐゴシック" charset="-128"/>
              </a:rPr>
              <a:t>Global investments with ESG mandates are projected to increase by </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3200" i="0" u="none" strike="noStrike" cap="none" normalizeH="0" baseline="0" dirty="0">
                <a:ln>
                  <a:noFill/>
                </a:ln>
                <a:solidFill>
                  <a:schemeClr val="bg1"/>
                </a:solidFill>
                <a:effectLst/>
                <a:latin typeface="Arial" charset="0"/>
                <a:ea typeface="ＭＳ Ｐゴシック" charset="-128"/>
              </a:rPr>
              <a:t>433% </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chemeClr val="bg1"/>
                </a:solidFill>
                <a:effectLst/>
                <a:latin typeface="Arial" charset="0"/>
                <a:ea typeface="ＭＳ Ｐゴシック" charset="-128"/>
              </a:rPr>
              <a:t>by 2036*</a:t>
            </a: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chemeClr val="bg1"/>
              </a:solidFill>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chemeClr val="bg1"/>
              </a:solidFill>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a:ln>
                <a:noFill/>
              </a:ln>
              <a:solidFill>
                <a:schemeClr val="bg1"/>
              </a:solidFill>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lang="de-DE" sz="1000"/>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chemeClr val="tx1"/>
              </a:solidFill>
              <a:effectLst/>
              <a:latin typeface="Arial" charset="0"/>
              <a:ea typeface="ＭＳ Ｐゴシック" charset="-128"/>
            </a:endParaRPr>
          </a:p>
        </p:txBody>
      </p:sp>
      <p:pic>
        <p:nvPicPr>
          <p:cNvPr id="32" name="Grafik 31" descr="Balkendiagramm mit Aufwärtstrend Silhouette">
            <a:extLst>
              <a:ext uri="{FF2B5EF4-FFF2-40B4-BE49-F238E27FC236}">
                <a16:creationId xmlns:a16="http://schemas.microsoft.com/office/drawing/2014/main" id="{69343A6D-5E1C-4967-AC3E-20981AECA59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527854" y="3617917"/>
            <a:ext cx="432000" cy="432000"/>
          </a:xfrm>
          <a:prstGeom prst="rect">
            <a:avLst/>
          </a:prstGeom>
        </p:spPr>
      </p:pic>
      <p:sp>
        <p:nvSpPr>
          <p:cNvPr id="33" name="Rechteck: abgerundete Ecken 32">
            <a:extLst>
              <a:ext uri="{FF2B5EF4-FFF2-40B4-BE49-F238E27FC236}">
                <a16:creationId xmlns:a16="http://schemas.microsoft.com/office/drawing/2014/main" id="{789932FB-5E9C-4710-8D7A-706924977EE5}"/>
              </a:ext>
            </a:extLst>
          </p:cNvPr>
          <p:cNvSpPr/>
          <p:nvPr/>
        </p:nvSpPr>
        <p:spPr bwMode="auto">
          <a:xfrm>
            <a:off x="3983168" y="2521855"/>
            <a:ext cx="2104492" cy="1702394"/>
          </a:xfrm>
          <a:prstGeom prst="roundRec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000" dirty="0">
                <a:solidFill>
                  <a:srgbClr val="526E7F"/>
                </a:solidFill>
              </a:rPr>
              <a:t> </a:t>
            </a:r>
            <a:r>
              <a:rPr kumimoji="0" lang="en-GB" b="0" i="0" u="none" strike="noStrike" cap="none" normalizeH="0" dirty="0">
                <a:ln>
                  <a:noFill/>
                </a:ln>
                <a:solidFill>
                  <a:srgbClr val="526E7F"/>
                </a:solidFill>
                <a:effectLst/>
                <a:latin typeface="Arial" charset="0"/>
                <a:ea typeface="ＭＳ Ｐゴシック" charset="-128"/>
              </a:rPr>
              <a:t>30%*</a:t>
            </a:r>
            <a:r>
              <a:rPr kumimoji="0" lang="en-GB" sz="3200" b="0" i="0" u="none" strike="noStrike" cap="none" normalizeH="0" baseline="0" dirty="0">
                <a:ln>
                  <a:noFill/>
                </a:ln>
                <a:solidFill>
                  <a:srgbClr val="526E7F"/>
                </a:solidFill>
                <a:effectLst/>
                <a:latin typeface="Arial" charset="0"/>
                <a:ea typeface="ＭＳ Ｐゴシック" charset="-128"/>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1000" i="0" u="none" strike="noStrike" cap="none" normalizeH="0" baseline="0" dirty="0">
                <a:ln>
                  <a:noFill/>
                </a:ln>
                <a:solidFill>
                  <a:srgbClr val="526E7F"/>
                </a:solidFill>
                <a:effectLst/>
                <a:latin typeface="Arial" charset="0"/>
                <a:ea typeface="ＭＳ Ｐゴシック" charset="-128"/>
              </a:rPr>
              <a:t>of all German </a:t>
            </a:r>
            <a:r>
              <a:rPr kumimoji="0" lang="en-GB" sz="1000" b="1" i="0" u="none" strike="noStrike" cap="none" normalizeH="0" baseline="0" dirty="0">
                <a:ln>
                  <a:noFill/>
                </a:ln>
                <a:solidFill>
                  <a:srgbClr val="526E7F"/>
                </a:solidFill>
                <a:effectLst/>
                <a:latin typeface="Arial" charset="0"/>
                <a:ea typeface="ＭＳ Ｐゴシック" charset="-128"/>
              </a:rPr>
              <a:t>start-ups</a:t>
            </a:r>
            <a:r>
              <a:rPr kumimoji="0" lang="en-GB" sz="1000" i="0" u="none" strike="noStrike" cap="none" normalizeH="0" baseline="0" dirty="0">
                <a:ln>
                  <a:noFill/>
                </a:ln>
                <a:solidFill>
                  <a:srgbClr val="526E7F"/>
                </a:solidFill>
                <a:effectLst/>
                <a:latin typeface="Arial" charset="0"/>
                <a:ea typeface="ＭＳ Ｐゴシック" charset="-128"/>
              </a:rPr>
              <a:t> can </a:t>
            </a:r>
            <a:r>
              <a:rPr lang="en-GB" sz="1000" dirty="0">
                <a:solidFill>
                  <a:srgbClr val="526E7F"/>
                </a:solidFill>
              </a:rPr>
              <a:t>b</a:t>
            </a:r>
            <a:r>
              <a:rPr kumimoji="0" lang="en-GB" sz="1000" i="0" u="none" strike="noStrike" cap="none" normalizeH="0" baseline="0" dirty="0">
                <a:ln>
                  <a:noFill/>
                </a:ln>
                <a:solidFill>
                  <a:srgbClr val="526E7F"/>
                </a:solidFill>
                <a:effectLst/>
                <a:latin typeface="Arial" charset="0"/>
                <a:ea typeface="ＭＳ Ｐゴシック" charset="-128"/>
              </a:rPr>
              <a:t>e attributed to the green economy</a:t>
            </a:r>
          </a:p>
          <a:p>
            <a:pPr marL="0" marR="0" indent="0" algn="ctr" defTabSz="914400" rtl="0" eaLnBrk="0" fontAlgn="base" latinLnBrk="0" hangingPunct="0">
              <a:lnSpc>
                <a:spcPct val="100000"/>
              </a:lnSpc>
              <a:spcBef>
                <a:spcPct val="0"/>
              </a:spcBef>
              <a:spcAft>
                <a:spcPct val="0"/>
              </a:spcAft>
              <a:buClrTx/>
              <a:buSzTx/>
              <a:buFontTx/>
              <a:buNone/>
              <a:tabLst/>
            </a:pPr>
            <a:endParaRPr lang="de-DE" sz="1000" dirty="0">
              <a:solidFill>
                <a:srgbClr val="526E7F"/>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solidFill>
                <a:srgbClr val="526E7F"/>
              </a:solidFill>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rgbClr val="526E7F"/>
                </a:solidFill>
                <a:effectLst/>
                <a:latin typeface="Arial" charset="0"/>
                <a:ea typeface="ＭＳ Ｐゴシック" charset="-128"/>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rgbClr val="526E7F"/>
                </a:solidFill>
                <a:effectLst/>
                <a:latin typeface="Arial" charset="0"/>
                <a:ea typeface="ＭＳ Ｐゴシック" charset="-128"/>
              </a:rPr>
              <a:t> </a:t>
            </a:r>
            <a:r>
              <a:rPr kumimoji="0" lang="en-GB" sz="1400" b="0" i="0" u="none" strike="noStrike" cap="none" normalizeH="0" baseline="0" dirty="0">
                <a:ln>
                  <a:noFill/>
                </a:ln>
                <a:solidFill>
                  <a:srgbClr val="526E7F"/>
                </a:solidFill>
                <a:effectLst/>
                <a:latin typeface="Arial" charset="0"/>
                <a:ea typeface="ＭＳ Ｐゴシック" charset="-128"/>
              </a:rPr>
              <a:t>*2021</a:t>
            </a:r>
          </a:p>
          <a:p>
            <a:pPr marL="0" marR="0" indent="0" algn="ctr" defTabSz="914400" rtl="0" eaLnBrk="0" fontAlgn="base" latinLnBrk="0" hangingPunct="0">
              <a:lnSpc>
                <a:spcPct val="100000"/>
              </a:lnSpc>
              <a:spcBef>
                <a:spcPct val="0"/>
              </a:spcBef>
              <a:spcAft>
                <a:spcPct val="0"/>
              </a:spcAft>
              <a:buClrTx/>
              <a:buSzTx/>
              <a:buFontTx/>
              <a:buNone/>
              <a:tabLst/>
            </a:pPr>
            <a:endParaRPr lang="de-DE" sz="1000" dirty="0"/>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dirty="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dirty="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dirty="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effectLst/>
              <a:latin typeface="Arial" charset="0"/>
              <a:ea typeface="ＭＳ Ｐゴシック" charset="-128"/>
            </a:endParaRPr>
          </a:p>
        </p:txBody>
      </p:sp>
      <p:pic>
        <p:nvPicPr>
          <p:cNvPr id="34" name="Grafik 33" descr="Offene Hand mit Pflanze Silhouette">
            <a:extLst>
              <a:ext uri="{FF2B5EF4-FFF2-40B4-BE49-F238E27FC236}">
                <a16:creationId xmlns:a16="http://schemas.microsoft.com/office/drawing/2014/main" id="{59A6393B-FCB9-441C-A120-6F18D1C559D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p:blipFill>
        <p:spPr>
          <a:xfrm>
            <a:off x="4865375" y="3630917"/>
            <a:ext cx="432000" cy="432000"/>
          </a:xfrm>
          <a:prstGeom prst="rect">
            <a:avLst/>
          </a:prstGeom>
        </p:spPr>
      </p:pic>
      <p:sp>
        <p:nvSpPr>
          <p:cNvPr id="35" name="Rechteck: abgerundete Ecken 34">
            <a:extLst>
              <a:ext uri="{FF2B5EF4-FFF2-40B4-BE49-F238E27FC236}">
                <a16:creationId xmlns:a16="http://schemas.microsoft.com/office/drawing/2014/main" id="{EAE8FFE2-9805-41A7-A42D-017E53AB8389}"/>
              </a:ext>
            </a:extLst>
          </p:cNvPr>
          <p:cNvSpPr/>
          <p:nvPr/>
        </p:nvSpPr>
        <p:spPr bwMode="auto">
          <a:xfrm>
            <a:off x="6293386" y="2521855"/>
            <a:ext cx="2104492" cy="1702394"/>
          </a:xfrm>
          <a:prstGeom prst="roundRect">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3200" dirty="0">
                <a:solidFill>
                  <a:schemeClr val="bg1"/>
                </a:solidFill>
              </a:rPr>
              <a:t>50%</a:t>
            </a:r>
            <a:r>
              <a:rPr lang="en-GB" sz="1400" dirty="0">
                <a:solidFill>
                  <a:schemeClr val="bg1"/>
                </a:solidFill>
              </a:rPr>
              <a:t> </a:t>
            </a:r>
          </a:p>
          <a:p>
            <a:pPr marL="0" marR="0" indent="0" algn="ctr" defTabSz="914400" rtl="0" eaLnBrk="0" fontAlgn="base" latinLnBrk="0" hangingPunct="0">
              <a:lnSpc>
                <a:spcPct val="100000"/>
              </a:lnSpc>
              <a:spcBef>
                <a:spcPct val="0"/>
              </a:spcBef>
              <a:spcAft>
                <a:spcPct val="0"/>
              </a:spcAft>
              <a:buClrTx/>
              <a:buSzTx/>
              <a:buFontTx/>
              <a:buNone/>
              <a:tabLst/>
            </a:pPr>
            <a:r>
              <a:rPr lang="en-GB" sz="1000" b="1" dirty="0">
                <a:solidFill>
                  <a:schemeClr val="bg1"/>
                </a:solidFill>
              </a:rPr>
              <a:t>of Germans</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bg1"/>
                </a:solidFill>
                <a:effectLst/>
                <a:latin typeface="Arial" charset="0"/>
                <a:ea typeface="ＭＳ Ｐゴシック" charset="-128"/>
              </a:rPr>
              <a:t> </a:t>
            </a:r>
            <a:r>
              <a:rPr kumimoji="0" lang="en-GB" sz="1000" b="0" i="0" u="none" strike="noStrike" cap="none" normalizeH="0" baseline="0" dirty="0">
                <a:ln>
                  <a:noFill/>
                </a:ln>
                <a:solidFill>
                  <a:schemeClr val="bg1"/>
                </a:solidFill>
                <a:effectLst/>
                <a:latin typeface="Arial" charset="0"/>
                <a:ea typeface="ＭＳ Ｐゴシック" charset="-128"/>
              </a:rPr>
              <a:t>have modified their consumer habits due to sustainability</a:t>
            </a:r>
          </a:p>
          <a:p>
            <a:pPr marL="0" marR="0" indent="0" algn="ctr" defTabSz="914400" rtl="0" eaLnBrk="0" fontAlgn="base" latinLnBrk="0" hangingPunct="0">
              <a:lnSpc>
                <a:spcPct val="100000"/>
              </a:lnSpc>
              <a:spcBef>
                <a:spcPct val="0"/>
              </a:spcBef>
              <a:spcAft>
                <a:spcPct val="0"/>
              </a:spcAft>
              <a:buClrTx/>
              <a:buSzTx/>
              <a:buFontTx/>
              <a:buNone/>
              <a:tabLst/>
            </a:pPr>
            <a:endParaRPr lang="de-DE" sz="100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chemeClr val="bg1"/>
              </a:solidFill>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chemeClr val="bg1"/>
              </a:solidFill>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chemeClr val="bg1"/>
                </a:solidFill>
                <a:effectLst/>
                <a:latin typeface="Arial" charset="0"/>
                <a:ea typeface="ＭＳ Ｐゴシック" charset="-128"/>
              </a:rPr>
              <a:t> </a:t>
            </a:r>
          </a:p>
          <a:p>
            <a:pPr marL="0" marR="0" indent="0" algn="ctr" defTabSz="914400" rtl="0" eaLnBrk="0" fontAlgn="base" latinLnBrk="0" hangingPunct="0">
              <a:lnSpc>
                <a:spcPct val="100000"/>
              </a:lnSpc>
              <a:spcBef>
                <a:spcPct val="0"/>
              </a:spcBef>
              <a:spcAft>
                <a:spcPct val="0"/>
              </a:spcAft>
              <a:buClrTx/>
              <a:buSzTx/>
              <a:buFontTx/>
              <a:buNone/>
              <a:tabLst/>
            </a:pPr>
            <a:endParaRPr lang="de-DE" sz="1000"/>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a:ln>
                <a:noFill/>
              </a:ln>
              <a:solidFill>
                <a:schemeClr val="tx1"/>
              </a:solidFill>
              <a:effectLst/>
              <a:latin typeface="Arial" charset="0"/>
              <a:ea typeface="ＭＳ Ｐゴシック" charset="-128"/>
            </a:endParaRPr>
          </a:p>
        </p:txBody>
      </p:sp>
      <p:pic>
        <p:nvPicPr>
          <p:cNvPr id="36" name="Grafik 35" descr="Nachhaltigkeit Silhouette">
            <a:extLst>
              <a:ext uri="{FF2B5EF4-FFF2-40B4-BE49-F238E27FC236}">
                <a16:creationId xmlns:a16="http://schemas.microsoft.com/office/drawing/2014/main" id="{C0F7522F-E2C1-473A-834A-1632869435C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p:blipFill>
        <p:spPr>
          <a:xfrm>
            <a:off x="7193655" y="3795689"/>
            <a:ext cx="432000" cy="432000"/>
          </a:xfrm>
          <a:prstGeom prst="rect">
            <a:avLst/>
          </a:prstGeom>
        </p:spPr>
      </p:pic>
      <p:sp>
        <p:nvSpPr>
          <p:cNvPr id="37" name="Rechteck: abgerundete Ecken 36">
            <a:extLst>
              <a:ext uri="{FF2B5EF4-FFF2-40B4-BE49-F238E27FC236}">
                <a16:creationId xmlns:a16="http://schemas.microsoft.com/office/drawing/2014/main" id="{09A48DBD-49A0-461A-BE4D-FF9D7AFCA520}"/>
              </a:ext>
            </a:extLst>
          </p:cNvPr>
          <p:cNvSpPr/>
          <p:nvPr/>
        </p:nvSpPr>
        <p:spPr bwMode="auto">
          <a:xfrm>
            <a:off x="1669256" y="4393767"/>
            <a:ext cx="2104492" cy="1795189"/>
          </a:xfrm>
          <a:prstGeom prst="roundRec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3200" dirty="0">
                <a:solidFill>
                  <a:srgbClr val="526E7F"/>
                </a:solidFill>
              </a:rPr>
              <a:t>26% </a:t>
            </a:r>
          </a:p>
          <a:p>
            <a:pPr marL="0" marR="0" indent="0" algn="ctr" defTabSz="914400" rtl="0" eaLnBrk="0" fontAlgn="base" latinLnBrk="0" hangingPunct="0">
              <a:lnSpc>
                <a:spcPct val="100000"/>
              </a:lnSpc>
              <a:spcBef>
                <a:spcPct val="0"/>
              </a:spcBef>
              <a:spcAft>
                <a:spcPct val="0"/>
              </a:spcAft>
              <a:buClrTx/>
              <a:buSzTx/>
              <a:buFontTx/>
              <a:buNone/>
              <a:tabLst/>
            </a:pPr>
            <a:r>
              <a:rPr lang="en-GB" sz="1000" dirty="0">
                <a:solidFill>
                  <a:srgbClr val="526E7F"/>
                </a:solidFill>
              </a:rPr>
              <a:t>of the younger generation* have boycotted brands due to a lack of sustainability</a:t>
            </a:r>
          </a:p>
          <a:p>
            <a:pPr marL="0" marR="0" indent="0" algn="ctr" defTabSz="914400" rtl="0" eaLnBrk="0" fontAlgn="base" latinLnBrk="0" hangingPunct="0">
              <a:lnSpc>
                <a:spcPct val="100000"/>
              </a:lnSpc>
              <a:spcBef>
                <a:spcPct val="0"/>
              </a:spcBef>
              <a:spcAft>
                <a:spcPct val="0"/>
              </a:spcAft>
              <a:buClrTx/>
              <a:buSzTx/>
              <a:buFontTx/>
              <a:buNone/>
              <a:tabLst/>
            </a:pPr>
            <a:endParaRPr lang="de-DE" sz="1000" dirty="0">
              <a:solidFill>
                <a:srgbClr val="526E7F"/>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lang="de-DE" sz="800" dirty="0">
              <a:solidFill>
                <a:srgbClr val="526E7F"/>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dirty="0">
              <a:ln>
                <a:noFill/>
              </a:ln>
              <a:solidFill>
                <a:srgbClr val="526E7F"/>
              </a:solidFill>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dirty="0">
              <a:ln>
                <a:noFill/>
              </a:ln>
              <a:solidFill>
                <a:srgbClr val="526E7F"/>
              </a:solidFill>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GB" sz="700" b="0" i="0" u="none" strike="noStrike" cap="none" normalizeH="0" baseline="0" dirty="0">
                <a:ln>
                  <a:noFill/>
                </a:ln>
                <a:solidFill>
                  <a:srgbClr val="526E7F"/>
                </a:solidFill>
                <a:effectLst/>
                <a:latin typeface="Arial" charset="0"/>
                <a:ea typeface="ＭＳ Ｐゴシック" charset="-128"/>
              </a:rPr>
              <a:t>*16-26 year olds </a:t>
            </a:r>
          </a:p>
          <a:p>
            <a:pPr marL="0" marR="0" indent="0" algn="ctr" defTabSz="914400" rtl="0" eaLnBrk="0" fontAlgn="base" latinLnBrk="0" hangingPunct="0">
              <a:lnSpc>
                <a:spcPct val="100000"/>
              </a:lnSpc>
              <a:spcBef>
                <a:spcPct val="0"/>
              </a:spcBef>
              <a:spcAft>
                <a:spcPct val="0"/>
              </a:spcAft>
              <a:buClrTx/>
              <a:buSzTx/>
              <a:buFontTx/>
              <a:buNone/>
              <a:tabLst/>
            </a:pPr>
            <a:endParaRPr lang="de-DE" sz="1000" dirty="0"/>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charset="0"/>
                <a:ea typeface="ＭＳ Ｐゴシック" charset="-128"/>
              </a:rPr>
              <a:t> </a:t>
            </a:r>
          </a:p>
          <a:p>
            <a:pPr marL="0" marR="0" indent="0" algn="ctr" defTabSz="914400" rtl="0" eaLnBrk="0" fontAlgn="base" latinLnBrk="0" hangingPunct="0">
              <a:lnSpc>
                <a:spcPct val="100000"/>
              </a:lnSpc>
              <a:spcBef>
                <a:spcPct val="0"/>
              </a:spcBef>
              <a:spcAft>
                <a:spcPct val="0"/>
              </a:spcAft>
              <a:buClrTx/>
              <a:buSzTx/>
              <a:buFontTx/>
              <a:buNone/>
              <a:tabLst/>
            </a:pPr>
            <a:endParaRPr lang="de-DE" sz="1000" dirty="0"/>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dirty="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dirty="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dirty="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effectLst/>
              <a:latin typeface="Arial" charset="0"/>
              <a:ea typeface="ＭＳ Ｐゴシック" charset="-128"/>
            </a:endParaRPr>
          </a:p>
        </p:txBody>
      </p:sp>
      <p:sp>
        <p:nvSpPr>
          <p:cNvPr id="38" name="Rechteck: abgerundete Ecken 37">
            <a:extLst>
              <a:ext uri="{FF2B5EF4-FFF2-40B4-BE49-F238E27FC236}">
                <a16:creationId xmlns:a16="http://schemas.microsoft.com/office/drawing/2014/main" id="{6523EF8D-50AA-4262-A0A4-A48E1334BDDB}"/>
              </a:ext>
            </a:extLst>
          </p:cNvPr>
          <p:cNvSpPr/>
          <p:nvPr/>
        </p:nvSpPr>
        <p:spPr bwMode="auto">
          <a:xfrm>
            <a:off x="3983168" y="4370875"/>
            <a:ext cx="2104492" cy="1795189"/>
          </a:xfrm>
          <a:prstGeom prst="roundRect">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800" dirty="0">
                <a:solidFill>
                  <a:schemeClr val="bg1"/>
                </a:solidFill>
              </a:rPr>
              <a:t>Around the globe, o</a:t>
            </a:r>
            <a:r>
              <a:rPr kumimoji="0" lang="en-GB" sz="800" b="0" i="0" u="none" strike="noStrike" cap="none" normalizeH="0" baseline="0" dirty="0">
                <a:ln>
                  <a:noFill/>
                </a:ln>
                <a:solidFill>
                  <a:schemeClr val="bg1"/>
                </a:solidFill>
                <a:effectLst/>
                <a:latin typeface="Arial" charset="0"/>
                <a:ea typeface="ＭＳ Ｐゴシック" charset="-128"/>
              </a:rPr>
              <a:t>ver </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dirty="0">
                <a:ln>
                  <a:noFill/>
                </a:ln>
                <a:solidFill>
                  <a:schemeClr val="bg1"/>
                </a:solidFill>
                <a:effectLst/>
                <a:latin typeface="Arial" charset="0"/>
                <a:ea typeface="ＭＳ Ｐゴシック" charset="-128"/>
              </a:rPr>
              <a:t>250</a:t>
            </a:r>
            <a:r>
              <a:rPr kumimoji="0" lang="en-GB" sz="800" b="0" i="0" u="none" strike="noStrike" cap="none" normalizeH="0" baseline="0" dirty="0">
                <a:ln>
                  <a:noFill/>
                </a:ln>
                <a:solidFill>
                  <a:schemeClr val="bg1"/>
                </a:solidFill>
                <a:effectLst/>
                <a:latin typeface="Arial" charset="0"/>
                <a:ea typeface="ＭＳ Ｐゴシック" charset="-128"/>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dirty="0">
                <a:ln>
                  <a:noFill/>
                </a:ln>
                <a:solidFill>
                  <a:schemeClr val="bg1"/>
                </a:solidFill>
                <a:effectLst/>
                <a:latin typeface="Arial" charset="0"/>
                <a:ea typeface="ＭＳ Ｐゴシック" charset="-128"/>
              </a:rPr>
              <a:t>voluntary sustainability standards have been introduced in </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dirty="0">
                <a:ln>
                  <a:noFill/>
                </a:ln>
                <a:solidFill>
                  <a:schemeClr val="bg1"/>
                </a:solidFill>
                <a:effectLst/>
                <a:latin typeface="Arial" charset="0"/>
                <a:ea typeface="ＭＳ Ｐゴシック" charset="-128"/>
              </a:rPr>
              <a:t>194</a:t>
            </a:r>
            <a:r>
              <a:rPr kumimoji="0" lang="en-GB" sz="800" b="0" i="0" u="none" strike="noStrike" cap="none" normalizeH="0" baseline="0" dirty="0">
                <a:ln>
                  <a:noFill/>
                </a:ln>
                <a:solidFill>
                  <a:schemeClr val="bg1"/>
                </a:solidFill>
                <a:effectLst/>
                <a:latin typeface="Arial" charset="0"/>
                <a:ea typeface="ＭＳ Ｐゴシック" charset="-128"/>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dirty="0">
                <a:ln>
                  <a:noFill/>
                </a:ln>
                <a:solidFill>
                  <a:schemeClr val="bg1"/>
                </a:solidFill>
                <a:effectLst/>
                <a:latin typeface="Arial" charset="0"/>
                <a:ea typeface="ＭＳ Ｐゴシック" charset="-128"/>
              </a:rPr>
              <a:t>countries and</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dirty="0">
                <a:ln>
                  <a:noFill/>
                </a:ln>
                <a:solidFill>
                  <a:schemeClr val="bg1"/>
                </a:solidFill>
                <a:effectLst/>
                <a:latin typeface="Arial" charset="0"/>
                <a:ea typeface="ＭＳ Ｐゴシック" charset="-128"/>
              </a:rPr>
              <a:t>15</a:t>
            </a:r>
            <a:r>
              <a:rPr kumimoji="0" lang="en-GB" sz="800" b="0" i="0" u="none" strike="noStrike" cap="none" normalizeH="0" baseline="0" dirty="0">
                <a:ln>
                  <a:noFill/>
                </a:ln>
                <a:solidFill>
                  <a:schemeClr val="bg1"/>
                </a:solidFill>
                <a:effectLst/>
                <a:latin typeface="Arial" charset="0"/>
                <a:ea typeface="ＭＳ Ｐゴシック" charset="-128"/>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dirty="0">
                <a:ln>
                  <a:noFill/>
                </a:ln>
                <a:solidFill>
                  <a:schemeClr val="bg1"/>
                </a:solidFill>
                <a:effectLst/>
                <a:latin typeface="Arial" charset="0"/>
                <a:ea typeface="ＭＳ Ｐゴシック" charset="-128"/>
              </a:rPr>
              <a:t>sectors</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a:ln>
                  <a:noFill/>
                </a:ln>
                <a:solidFill>
                  <a:schemeClr val="tx1"/>
                </a:solidFill>
                <a:effectLst/>
                <a:latin typeface="Arial" charset="0"/>
                <a:ea typeface="ＭＳ Ｐゴシック" charset="-128"/>
              </a:rPr>
              <a:t> </a:t>
            </a: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dirty="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dirty="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dirty="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tx1"/>
              </a:solidFill>
              <a:effectLst/>
              <a:latin typeface="Arial" charset="0"/>
              <a:ea typeface="ＭＳ Ｐゴシック" charset="-128"/>
            </a:endParaRPr>
          </a:p>
        </p:txBody>
      </p:sp>
      <p:sp>
        <p:nvSpPr>
          <p:cNvPr id="39" name="Rechteck: abgerundete Ecken 38">
            <a:extLst>
              <a:ext uri="{FF2B5EF4-FFF2-40B4-BE49-F238E27FC236}">
                <a16:creationId xmlns:a16="http://schemas.microsoft.com/office/drawing/2014/main" id="{6F8AE41F-7FA5-478D-877A-75BB98CCFF0D}"/>
              </a:ext>
            </a:extLst>
          </p:cNvPr>
          <p:cNvSpPr/>
          <p:nvPr/>
        </p:nvSpPr>
        <p:spPr bwMode="auto">
          <a:xfrm>
            <a:off x="6258911" y="4354043"/>
            <a:ext cx="2104492" cy="1795189"/>
          </a:xfrm>
          <a:prstGeom prst="roundRec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000" dirty="0">
                <a:solidFill>
                  <a:srgbClr val="526E7F"/>
                </a:solidFill>
              </a:rPr>
              <a:t>In 2020*, sustainable investments increased by</a:t>
            </a:r>
          </a:p>
          <a:p>
            <a:pPr marL="0" marR="0" indent="0" algn="ctr" defTabSz="914400" rtl="0" eaLnBrk="0" fontAlgn="base" latinLnBrk="0" hangingPunct="0">
              <a:lnSpc>
                <a:spcPct val="100000"/>
              </a:lnSpc>
              <a:spcBef>
                <a:spcPct val="0"/>
              </a:spcBef>
              <a:spcAft>
                <a:spcPct val="0"/>
              </a:spcAft>
              <a:buClrTx/>
              <a:buSzTx/>
              <a:buFontTx/>
              <a:buNone/>
              <a:tabLst/>
            </a:pPr>
            <a:r>
              <a:rPr lang="en-GB" sz="3200" dirty="0">
                <a:solidFill>
                  <a:srgbClr val="526E7F"/>
                </a:solidFill>
              </a:rPr>
              <a:t>25% </a:t>
            </a:r>
          </a:p>
          <a:p>
            <a:pPr marL="0" marR="0" indent="0" algn="ctr" defTabSz="914400" rtl="0" eaLnBrk="0" fontAlgn="base" latinLnBrk="0" hangingPunct="0">
              <a:lnSpc>
                <a:spcPct val="100000"/>
              </a:lnSpc>
              <a:spcBef>
                <a:spcPct val="0"/>
              </a:spcBef>
              <a:spcAft>
                <a:spcPct val="0"/>
              </a:spcAft>
              <a:buClrTx/>
              <a:buSzTx/>
              <a:buFontTx/>
              <a:buNone/>
              <a:tabLst/>
            </a:pPr>
            <a:r>
              <a:rPr lang="en-GB" sz="1000" dirty="0">
                <a:solidFill>
                  <a:srgbClr val="526E7F"/>
                </a:solidFill>
              </a:rPr>
              <a:t>in Germany, totalling </a:t>
            </a:r>
          </a:p>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rgbClr val="526E7F"/>
                </a:solidFill>
              </a:rPr>
              <a:t>€335 billion</a:t>
            </a:r>
          </a:p>
          <a:p>
            <a:pPr marL="0" marR="0" indent="0" algn="ctr" defTabSz="914400" rtl="0" eaLnBrk="0" fontAlgn="base" latinLnBrk="0" hangingPunct="0">
              <a:lnSpc>
                <a:spcPct val="100000"/>
              </a:lnSpc>
              <a:spcBef>
                <a:spcPct val="0"/>
              </a:spcBef>
              <a:spcAft>
                <a:spcPct val="0"/>
              </a:spcAft>
              <a:buClrTx/>
              <a:buSzTx/>
              <a:buFontTx/>
              <a:buNone/>
              <a:tabLst/>
            </a:pPr>
            <a:endParaRPr lang="de-DE" sz="800" dirty="0">
              <a:solidFill>
                <a:srgbClr val="526E7F"/>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en-GB" sz="700" dirty="0">
                <a:solidFill>
                  <a:srgbClr val="526E7F"/>
                </a:solidFill>
              </a:rPr>
              <a:t>*cf. 2019</a:t>
            </a: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charset="0"/>
                <a:ea typeface="ＭＳ Ｐゴシック" charset="-128"/>
              </a:rPr>
              <a:t> </a:t>
            </a:r>
          </a:p>
          <a:p>
            <a:pPr marL="0" marR="0" indent="0" algn="ctr" defTabSz="914400" rtl="0" eaLnBrk="0" fontAlgn="base" latinLnBrk="0" hangingPunct="0">
              <a:lnSpc>
                <a:spcPct val="100000"/>
              </a:lnSpc>
              <a:spcBef>
                <a:spcPct val="0"/>
              </a:spcBef>
              <a:spcAft>
                <a:spcPct val="0"/>
              </a:spcAft>
              <a:buClrTx/>
              <a:buSzTx/>
              <a:buFontTx/>
              <a:buNone/>
              <a:tabLst/>
            </a:pPr>
            <a:endParaRPr lang="de-DE" sz="1000" dirty="0"/>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dirty="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dirty="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de-DE" sz="1000" dirty="0"/>
          </a:p>
          <a:p>
            <a:pPr marL="0" marR="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effectLst/>
              <a:latin typeface="Arial" charset="0"/>
              <a:ea typeface="ＭＳ Ｐゴシック" charset="-128"/>
            </a:endParaRPr>
          </a:p>
        </p:txBody>
      </p:sp>
      <p:pic>
        <p:nvPicPr>
          <p:cNvPr id="40" name="Grafik 39" descr="Verbotsschild Silhouette">
            <a:extLst>
              <a:ext uri="{FF2B5EF4-FFF2-40B4-BE49-F238E27FC236}">
                <a16:creationId xmlns:a16="http://schemas.microsoft.com/office/drawing/2014/main" id="{6DDD986F-31BB-4071-B54B-0201CDB1E38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p:blipFill>
        <p:spPr>
          <a:xfrm>
            <a:off x="2527854" y="5592279"/>
            <a:ext cx="432000" cy="432000"/>
          </a:xfrm>
          <a:prstGeom prst="rect">
            <a:avLst/>
          </a:prstGeom>
        </p:spPr>
      </p:pic>
      <p:sp>
        <p:nvSpPr>
          <p:cNvPr id="29" name="Textfeld 28">
            <a:extLst>
              <a:ext uri="{FF2B5EF4-FFF2-40B4-BE49-F238E27FC236}">
                <a16:creationId xmlns:a16="http://schemas.microsoft.com/office/drawing/2014/main" id="{8EAB6DFD-0F42-4550-8001-588405245F1B}"/>
              </a:ext>
            </a:extLst>
          </p:cNvPr>
          <p:cNvSpPr txBox="1"/>
          <p:nvPr/>
        </p:nvSpPr>
        <p:spPr>
          <a:xfrm>
            <a:off x="2410319" y="4049803"/>
            <a:ext cx="622366" cy="20005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700" b="0" i="0" u="none" strike="noStrike" cap="none" normalizeH="0" baseline="0" dirty="0">
                <a:ln>
                  <a:noFill/>
                </a:ln>
                <a:solidFill>
                  <a:schemeClr val="bg1"/>
                </a:solidFill>
                <a:effectLst/>
                <a:latin typeface="Arial" charset="0"/>
                <a:ea typeface="ＭＳ Ｐゴシック" charset="-128"/>
              </a:rPr>
              <a:t>*cf. 2018</a:t>
            </a:r>
          </a:p>
        </p:txBody>
      </p:sp>
      <p:sp>
        <p:nvSpPr>
          <p:cNvPr id="27" name="Rechteck 26">
            <a:extLst>
              <a:ext uri="{FF2B5EF4-FFF2-40B4-BE49-F238E27FC236}">
                <a16:creationId xmlns:a16="http://schemas.microsoft.com/office/drawing/2014/main" id="{86149872-BB37-A84A-861B-A42B6B5D9731}"/>
              </a:ext>
            </a:extLst>
          </p:cNvPr>
          <p:cNvSpPr/>
          <p:nvPr/>
        </p:nvSpPr>
        <p:spPr>
          <a:xfrm>
            <a:off x="442913" y="2276475"/>
            <a:ext cx="8844925" cy="4053899"/>
          </a:xfrm>
          <a:prstGeom prst="rect">
            <a:avLst/>
          </a:prstGeom>
          <a:noFill/>
          <a:ln w="12700" cap="flat" cmpd="sng" algn="ctr">
            <a:solidFill>
              <a:schemeClr val="bg1">
                <a:lumMod val="75000"/>
              </a:schemeClr>
            </a:solidFill>
            <a:prstDash val="solid"/>
            <a:miter lim="800000"/>
          </a:ln>
          <a:effectLst/>
        </p:spPr>
        <p:txBody>
          <a:bodyPr rtlCol="0" anchor="ctr"/>
          <a:lstStyle/>
          <a:p>
            <a:pPr marL="0" marR="0" lvl="0" indent="0" algn="ctr" defTabSz="1007887"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a:ln>
                <a:noFill/>
              </a:ln>
              <a:solidFill>
                <a:srgbClr val="FFFFFF"/>
              </a:solidFill>
              <a:effectLst/>
              <a:uLnTx/>
              <a:uFillTx/>
              <a:latin typeface="Arial" panose="020B0604020202020204"/>
              <a:ea typeface="+mn-ea"/>
              <a:cs typeface="+mn-cs"/>
            </a:endParaRPr>
          </a:p>
        </p:txBody>
      </p:sp>
      <p:sp>
        <p:nvSpPr>
          <p:cNvPr id="24" name="Freeform 141">
            <a:extLst>
              <a:ext uri="{FF2B5EF4-FFF2-40B4-BE49-F238E27FC236}">
                <a16:creationId xmlns:a16="http://schemas.microsoft.com/office/drawing/2014/main" id="{3BB5A331-2C0C-48BB-BF3D-DFEC9E1E37F1}"/>
              </a:ext>
            </a:extLst>
          </p:cNvPr>
          <p:cNvSpPr>
            <a:spLocks noEditPoints="1"/>
          </p:cNvSpPr>
          <p:nvPr/>
        </p:nvSpPr>
        <p:spPr bwMode="auto">
          <a:xfrm>
            <a:off x="9686780" y="1682518"/>
            <a:ext cx="163886" cy="143760"/>
          </a:xfrm>
          <a:custGeom>
            <a:avLst/>
            <a:gdLst>
              <a:gd name="T0" fmla="*/ 37 w 48"/>
              <a:gd name="T1" fmla="*/ 34 h 42"/>
              <a:gd name="T2" fmla="*/ 30 w 48"/>
              <a:gd name="T3" fmla="*/ 42 h 42"/>
              <a:gd name="T4" fmla="*/ 7 w 48"/>
              <a:gd name="T5" fmla="*/ 42 h 42"/>
              <a:gd name="T6" fmla="*/ 0 w 48"/>
              <a:gd name="T7" fmla="*/ 34 h 42"/>
              <a:gd name="T8" fmla="*/ 0 w 48"/>
              <a:gd name="T9" fmla="*/ 12 h 42"/>
              <a:gd name="T10" fmla="*/ 7 w 48"/>
              <a:gd name="T11" fmla="*/ 4 h 42"/>
              <a:gd name="T12" fmla="*/ 26 w 48"/>
              <a:gd name="T13" fmla="*/ 4 h 42"/>
              <a:gd name="T14" fmla="*/ 27 w 48"/>
              <a:gd name="T15" fmla="*/ 5 h 42"/>
              <a:gd name="T16" fmla="*/ 27 w 48"/>
              <a:gd name="T17" fmla="*/ 6 h 42"/>
              <a:gd name="T18" fmla="*/ 26 w 48"/>
              <a:gd name="T19" fmla="*/ 7 h 42"/>
              <a:gd name="T20" fmla="*/ 7 w 48"/>
              <a:gd name="T21" fmla="*/ 7 h 42"/>
              <a:gd name="T22" fmla="*/ 3 w 48"/>
              <a:gd name="T23" fmla="*/ 12 h 42"/>
              <a:gd name="T24" fmla="*/ 3 w 48"/>
              <a:gd name="T25" fmla="*/ 34 h 42"/>
              <a:gd name="T26" fmla="*/ 7 w 48"/>
              <a:gd name="T27" fmla="*/ 38 h 42"/>
              <a:gd name="T28" fmla="*/ 30 w 48"/>
              <a:gd name="T29" fmla="*/ 38 h 42"/>
              <a:gd name="T30" fmla="*/ 34 w 48"/>
              <a:gd name="T31" fmla="*/ 34 h 42"/>
              <a:gd name="T32" fmla="*/ 34 w 48"/>
              <a:gd name="T33" fmla="*/ 25 h 42"/>
              <a:gd name="T34" fmla="*/ 35 w 48"/>
              <a:gd name="T35" fmla="*/ 24 h 42"/>
              <a:gd name="T36" fmla="*/ 36 w 48"/>
              <a:gd name="T37" fmla="*/ 24 h 42"/>
              <a:gd name="T38" fmla="*/ 37 w 48"/>
              <a:gd name="T39" fmla="*/ 25 h 42"/>
              <a:gd name="T40" fmla="*/ 37 w 48"/>
              <a:gd name="T41" fmla="*/ 34 h 42"/>
              <a:gd name="T42" fmla="*/ 48 w 48"/>
              <a:gd name="T43" fmla="*/ 16 h 42"/>
              <a:gd name="T44" fmla="*/ 46 w 48"/>
              <a:gd name="T45" fmla="*/ 18 h 42"/>
              <a:gd name="T46" fmla="*/ 45 w 48"/>
              <a:gd name="T47" fmla="*/ 17 h 42"/>
              <a:gd name="T48" fmla="*/ 40 w 48"/>
              <a:gd name="T49" fmla="*/ 12 h 42"/>
              <a:gd name="T50" fmla="*/ 22 w 48"/>
              <a:gd name="T51" fmla="*/ 30 h 42"/>
              <a:gd name="T52" fmla="*/ 22 w 48"/>
              <a:gd name="T53" fmla="*/ 30 h 42"/>
              <a:gd name="T54" fmla="*/ 21 w 48"/>
              <a:gd name="T55" fmla="*/ 30 h 42"/>
              <a:gd name="T56" fmla="*/ 18 w 48"/>
              <a:gd name="T57" fmla="*/ 27 h 42"/>
              <a:gd name="T58" fmla="*/ 18 w 48"/>
              <a:gd name="T59" fmla="*/ 26 h 42"/>
              <a:gd name="T60" fmla="*/ 18 w 48"/>
              <a:gd name="T61" fmla="*/ 26 h 42"/>
              <a:gd name="T62" fmla="*/ 36 w 48"/>
              <a:gd name="T63" fmla="*/ 8 h 42"/>
              <a:gd name="T64" fmla="*/ 31 w 48"/>
              <a:gd name="T65" fmla="*/ 3 h 42"/>
              <a:gd name="T66" fmla="*/ 30 w 48"/>
              <a:gd name="T67" fmla="*/ 2 h 42"/>
              <a:gd name="T68" fmla="*/ 32 w 48"/>
              <a:gd name="T69" fmla="*/ 0 h 42"/>
              <a:gd name="T70" fmla="*/ 46 w 48"/>
              <a:gd name="T71" fmla="*/ 0 h 42"/>
              <a:gd name="T72" fmla="*/ 48 w 48"/>
              <a:gd name="T73" fmla="*/ 2 h 42"/>
              <a:gd name="T74" fmla="*/ 48 w 48"/>
              <a:gd name="T75"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2">
                <a:moveTo>
                  <a:pt x="37" y="34"/>
                </a:moveTo>
                <a:cubicBezTo>
                  <a:pt x="37" y="38"/>
                  <a:pt x="34" y="42"/>
                  <a:pt x="30" y="42"/>
                </a:cubicBezTo>
                <a:cubicBezTo>
                  <a:pt x="7" y="42"/>
                  <a:pt x="7" y="42"/>
                  <a:pt x="7" y="42"/>
                </a:cubicBezTo>
                <a:cubicBezTo>
                  <a:pt x="3" y="42"/>
                  <a:pt x="0" y="38"/>
                  <a:pt x="0" y="34"/>
                </a:cubicBezTo>
                <a:cubicBezTo>
                  <a:pt x="0" y="12"/>
                  <a:pt x="0" y="12"/>
                  <a:pt x="0" y="12"/>
                </a:cubicBezTo>
                <a:cubicBezTo>
                  <a:pt x="0" y="7"/>
                  <a:pt x="3" y="4"/>
                  <a:pt x="7" y="4"/>
                </a:cubicBezTo>
                <a:cubicBezTo>
                  <a:pt x="26" y="4"/>
                  <a:pt x="26" y="4"/>
                  <a:pt x="26" y="4"/>
                </a:cubicBezTo>
                <a:cubicBezTo>
                  <a:pt x="27" y="4"/>
                  <a:pt x="27" y="4"/>
                  <a:pt x="27" y="5"/>
                </a:cubicBezTo>
                <a:cubicBezTo>
                  <a:pt x="27" y="6"/>
                  <a:pt x="27" y="6"/>
                  <a:pt x="27" y="6"/>
                </a:cubicBezTo>
                <a:cubicBezTo>
                  <a:pt x="27" y="7"/>
                  <a:pt x="27" y="7"/>
                  <a:pt x="26" y="7"/>
                </a:cubicBezTo>
                <a:cubicBezTo>
                  <a:pt x="7" y="7"/>
                  <a:pt x="7" y="7"/>
                  <a:pt x="7" y="7"/>
                </a:cubicBezTo>
                <a:cubicBezTo>
                  <a:pt x="5" y="7"/>
                  <a:pt x="3" y="9"/>
                  <a:pt x="3" y="12"/>
                </a:cubicBezTo>
                <a:cubicBezTo>
                  <a:pt x="3" y="34"/>
                  <a:pt x="3" y="34"/>
                  <a:pt x="3" y="34"/>
                </a:cubicBezTo>
                <a:cubicBezTo>
                  <a:pt x="3" y="36"/>
                  <a:pt x="5" y="38"/>
                  <a:pt x="7" y="38"/>
                </a:cubicBezTo>
                <a:cubicBezTo>
                  <a:pt x="30" y="38"/>
                  <a:pt x="30" y="38"/>
                  <a:pt x="30" y="38"/>
                </a:cubicBezTo>
                <a:cubicBezTo>
                  <a:pt x="32" y="38"/>
                  <a:pt x="34" y="36"/>
                  <a:pt x="34" y="34"/>
                </a:cubicBezTo>
                <a:cubicBezTo>
                  <a:pt x="34" y="25"/>
                  <a:pt x="34" y="25"/>
                  <a:pt x="34" y="25"/>
                </a:cubicBezTo>
                <a:cubicBezTo>
                  <a:pt x="34" y="25"/>
                  <a:pt x="34" y="24"/>
                  <a:pt x="35" y="24"/>
                </a:cubicBezTo>
                <a:cubicBezTo>
                  <a:pt x="36" y="24"/>
                  <a:pt x="36" y="24"/>
                  <a:pt x="36" y="24"/>
                </a:cubicBezTo>
                <a:cubicBezTo>
                  <a:pt x="37" y="24"/>
                  <a:pt x="37" y="25"/>
                  <a:pt x="37" y="25"/>
                </a:cubicBezTo>
                <a:lnTo>
                  <a:pt x="37" y="34"/>
                </a:lnTo>
                <a:close/>
                <a:moveTo>
                  <a:pt x="48" y="16"/>
                </a:moveTo>
                <a:cubicBezTo>
                  <a:pt x="48" y="17"/>
                  <a:pt x="47" y="18"/>
                  <a:pt x="46" y="18"/>
                </a:cubicBezTo>
                <a:cubicBezTo>
                  <a:pt x="45" y="18"/>
                  <a:pt x="45" y="17"/>
                  <a:pt x="45" y="17"/>
                </a:cubicBezTo>
                <a:cubicBezTo>
                  <a:pt x="40" y="12"/>
                  <a:pt x="40" y="12"/>
                  <a:pt x="40" y="12"/>
                </a:cubicBezTo>
                <a:cubicBezTo>
                  <a:pt x="22" y="30"/>
                  <a:pt x="22" y="30"/>
                  <a:pt x="22" y="30"/>
                </a:cubicBezTo>
                <a:cubicBezTo>
                  <a:pt x="22" y="30"/>
                  <a:pt x="22" y="30"/>
                  <a:pt x="22" y="30"/>
                </a:cubicBezTo>
                <a:cubicBezTo>
                  <a:pt x="22" y="30"/>
                  <a:pt x="21" y="30"/>
                  <a:pt x="21" y="30"/>
                </a:cubicBezTo>
                <a:cubicBezTo>
                  <a:pt x="18" y="27"/>
                  <a:pt x="18" y="27"/>
                  <a:pt x="18" y="27"/>
                </a:cubicBezTo>
                <a:cubicBezTo>
                  <a:pt x="18" y="27"/>
                  <a:pt x="18" y="26"/>
                  <a:pt x="18" y="26"/>
                </a:cubicBezTo>
                <a:cubicBezTo>
                  <a:pt x="18" y="26"/>
                  <a:pt x="18" y="26"/>
                  <a:pt x="18" y="26"/>
                </a:cubicBezTo>
                <a:cubicBezTo>
                  <a:pt x="36" y="8"/>
                  <a:pt x="36" y="8"/>
                  <a:pt x="36" y="8"/>
                </a:cubicBezTo>
                <a:cubicBezTo>
                  <a:pt x="31" y="3"/>
                  <a:pt x="31" y="3"/>
                  <a:pt x="31" y="3"/>
                </a:cubicBezTo>
                <a:cubicBezTo>
                  <a:pt x="31" y="3"/>
                  <a:pt x="30" y="3"/>
                  <a:pt x="30" y="2"/>
                </a:cubicBezTo>
                <a:cubicBezTo>
                  <a:pt x="30" y="1"/>
                  <a:pt x="31" y="0"/>
                  <a:pt x="32" y="0"/>
                </a:cubicBezTo>
                <a:cubicBezTo>
                  <a:pt x="46" y="0"/>
                  <a:pt x="46" y="0"/>
                  <a:pt x="46" y="0"/>
                </a:cubicBezTo>
                <a:cubicBezTo>
                  <a:pt x="47" y="0"/>
                  <a:pt x="48" y="1"/>
                  <a:pt x="48" y="2"/>
                </a:cubicBezTo>
                <a:lnTo>
                  <a:pt x="48" y="16"/>
                </a:lnTo>
                <a:close/>
              </a:path>
            </a:pathLst>
          </a:custGeom>
          <a:solidFill>
            <a:srgbClr val="F9A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id-ID" sz="1799"/>
          </a:p>
        </p:txBody>
      </p:sp>
      <p:pic>
        <p:nvPicPr>
          <p:cNvPr id="25" name="Grafik 24" descr="Filmklappe mit einfarbiger Füllung">
            <a:extLst>
              <a:ext uri="{FF2B5EF4-FFF2-40B4-BE49-F238E27FC236}">
                <a16:creationId xmlns:a16="http://schemas.microsoft.com/office/drawing/2014/main" id="{B8B1CDBE-087F-4E26-8CD7-4358B973CD3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9658273" y="2526386"/>
            <a:ext cx="180000" cy="180000"/>
          </a:xfrm>
          <a:prstGeom prst="rect">
            <a:avLst/>
          </a:prstGeom>
        </p:spPr>
      </p:pic>
      <p:sp>
        <p:nvSpPr>
          <p:cNvPr id="28" name="Datumsplatzhalter 5">
            <a:extLst>
              <a:ext uri="{FF2B5EF4-FFF2-40B4-BE49-F238E27FC236}">
                <a16:creationId xmlns:a16="http://schemas.microsoft.com/office/drawing/2014/main" id="{B8A844CD-D6CF-2643-9F6C-FCD51EAF48C6}"/>
              </a:ext>
            </a:extLst>
          </p:cNvPr>
          <p:cNvSpPr>
            <a:spLocks noGrp="1"/>
          </p:cNvSpPr>
          <p:nvPr>
            <p:ph type="dt" sz="half" idx="12"/>
          </p:nvPr>
        </p:nvSpPr>
        <p:spPr>
          <a:xfrm>
            <a:off x="431800" y="223838"/>
            <a:ext cx="8496000" cy="476250"/>
          </a:xfrm>
        </p:spPr>
        <p:txBody>
          <a:bodyPr/>
          <a:lstStyle/>
          <a:p>
            <a:r>
              <a:rPr lang="de-DE" smtClean="0"/>
              <a:t>Training concept for sustainable procurement – background, goals &amp; content</a:t>
            </a:r>
            <a:endParaRPr lang="en-GB" dirty="0"/>
          </a:p>
        </p:txBody>
      </p:sp>
    </p:spTree>
    <p:extLst>
      <p:ext uri="{BB962C8B-B14F-4D97-AF65-F5344CB8AC3E}">
        <p14:creationId xmlns:p14="http://schemas.microsoft.com/office/powerpoint/2010/main" val="2865354555"/>
      </p:ext>
    </p:extLst>
  </p:cSld>
  <p:clrMapOvr>
    <a:masterClrMapping/>
  </p:clrMapOvr>
</p:sld>
</file>

<file path=ppt/theme/theme1.xml><?xml version="1.0" encoding="utf-8"?>
<a:theme xmlns:a="http://schemas.openxmlformats.org/drawingml/2006/main" name="LfU-Präsentation">
  <a:themeElements>
    <a:clrScheme name="Benutzerdefini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fU-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lnDef>
    <a:txDef>
      <a:spPr>
        <a:noFill/>
      </a:spPr>
      <a:bodyPr wrap="square" rtlCol="0">
        <a:spAutoFit/>
      </a:bodyPr>
      <a:lstStyle>
        <a:defPPr algn="l">
          <a:defRPr sz="2000" dirty="0"/>
        </a:defPPr>
      </a:lstStyle>
    </a:txDef>
  </a:objectDefaults>
  <a:extraClrSchemeLst>
    <a:extraClrScheme>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fU-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fU-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fU-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fU-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fU-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fU-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fU-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fU-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fU-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fU-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fU-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fU-Präsentation_16_9.potx" id="{3F060F71-1A1B-43D2-B30F-0027C3FDA55C}" vid="{13BFC309-86E0-43FC-B6EF-E49EF39812AD}"/>
    </a:ext>
  </a:extLst>
</a:theme>
</file>

<file path=ppt/theme/theme2.xml><?xml version="1.0" encoding="utf-8"?>
<a:theme xmlns:a="http://schemas.openxmlformats.org/drawingml/2006/main" name="1_LfU-Präsentation">
  <a:themeElements>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fU-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lnDef>
    <a:txDef>
      <a:spPr>
        <a:noFill/>
      </a:spPr>
      <a:bodyPr wrap="square" rtlCol="0">
        <a:spAutoFit/>
      </a:bodyPr>
      <a:lstStyle>
        <a:defPPr algn="l">
          <a:defRPr sz="2000" dirty="0"/>
        </a:defPPr>
      </a:lstStyle>
    </a:txDef>
  </a:objectDefaults>
  <a:extraClrSchemeLst>
    <a:extraClrScheme>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fU-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fU-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fU-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fU-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fU-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fU-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fU-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fU-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fU-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fU-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fU-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awinenwarnzentrale_dienst_16_9.pptx" id="{0AC450CD-F02D-434D-908C-5D5A79A4D0F8}" vid="{B7FEDB61-E09F-45B8-ABCD-FFC67232C4EE}"/>
    </a:ext>
  </a:ext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LfU-Präsentation_16_9</Template>
  <TotalTime>0</TotalTime>
  <Words>12947</Words>
  <Application>Microsoft Office PowerPoint</Application>
  <PresentationFormat>Breitbild</PresentationFormat>
  <Paragraphs>1689</Paragraphs>
  <Slides>54</Slides>
  <Notes>53</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54</vt:i4>
      </vt:variant>
    </vt:vector>
  </HeadingPairs>
  <TitlesOfParts>
    <vt:vector size="61" baseType="lpstr">
      <vt:lpstr>ＭＳ Ｐゴシック</vt:lpstr>
      <vt:lpstr>Arial</vt:lpstr>
      <vt:lpstr>Calibri</vt:lpstr>
      <vt:lpstr>Times New Roman</vt:lpstr>
      <vt:lpstr>Wingdings</vt:lpstr>
      <vt:lpstr>LfU-Präsentation</vt:lpstr>
      <vt:lpstr>1_LfU-Präsentation</vt:lpstr>
      <vt:lpstr>PowerPoint-Präsentation</vt:lpstr>
      <vt:lpstr>Background, target audience &amp; classification of the training concept</vt:lpstr>
      <vt:lpstr>Structure of the training and teaching concept</vt:lpstr>
      <vt:lpstr>Training goals</vt:lpstr>
      <vt:lpstr>Table of contents</vt:lpstr>
      <vt:lpstr>Table of contents</vt:lpstr>
      <vt:lpstr>Main sustainability challenges – an introduction to sustainable management</vt:lpstr>
      <vt:lpstr>Key sustainability challenges – an overview</vt:lpstr>
      <vt:lpstr>Requirements for companies - sustainability trends &amp; developments</vt:lpstr>
      <vt:lpstr>Requirements for companies – regulatory framework</vt:lpstr>
      <vt:lpstr>Requirements for companies – sharing experience</vt:lpstr>
      <vt:lpstr>Table of contents</vt:lpstr>
      <vt:lpstr>Procurement as a multiplier for sustainability - an overview</vt:lpstr>
      <vt:lpstr>Procurement as a multiplier for sustainability – sustainability issues</vt:lpstr>
      <vt:lpstr>Procurement as a multiplier for sustainability – practical examples</vt:lpstr>
      <vt:lpstr>The business case for sustainable procurement – sharing experience</vt:lpstr>
      <vt:lpstr>The business case for sustainable procurement – overview (1/3)</vt:lpstr>
      <vt:lpstr>The business case for sustainable procurement – cost savings</vt:lpstr>
      <vt:lpstr>The business case for sustainable procurement – minimising risk</vt:lpstr>
      <vt:lpstr>The business case for sustainable procurement – increased revenues</vt:lpstr>
      <vt:lpstr>Table of contents</vt:lpstr>
      <vt:lpstr>Sustainability in the procurement process – roadmap</vt:lpstr>
      <vt:lpstr>Sustainability in the procurement process – establishing strategic guiding principles</vt:lpstr>
      <vt:lpstr>Sustainability in the procurement process – overview</vt:lpstr>
      <vt:lpstr>Sustainability in the procurement process – sustainable supplier management (1/2)</vt:lpstr>
      <vt:lpstr>Sustainability in the procurement process – sustainable supplier management (2/2)</vt:lpstr>
      <vt:lpstr>Sustainability in the procurement process – sharing experiences in supplier management</vt:lpstr>
      <vt:lpstr>Sustainability in the procurement process – additional procurement processes</vt:lpstr>
      <vt:lpstr>Sustainability in the procurement process – KPIs</vt:lpstr>
      <vt:lpstr>Sustainable procurement – focus on the Supply Chain Due Diligence Act (LkSG)</vt:lpstr>
      <vt:lpstr>Sustainable procurement – focus on the Supply Chain Due Diligence Act (LkSG)</vt:lpstr>
      <vt:lpstr>Table of contents</vt:lpstr>
      <vt:lpstr>Sustainable procurement checklist – procurement roadmap (1/2)</vt:lpstr>
      <vt:lpstr>Sustainable procurement checklist – procurement roadmap (2/2)</vt:lpstr>
      <vt:lpstr>Sustainable procurement standards &amp; framework conditions – overview</vt:lpstr>
      <vt:lpstr>Sustainable procurement standards &amp; framework conditions – management systems</vt:lpstr>
      <vt:lpstr>Sustainable procurement standards &amp; framework conditions – risk indices</vt:lpstr>
      <vt:lpstr>Systems &amp; tools for sustainable procurement – supply chain sustainability software</vt:lpstr>
      <vt:lpstr>Systems &amp; tools for sustainable procurement – other useful tools</vt:lpstr>
      <vt:lpstr>Table of contents</vt:lpstr>
      <vt:lpstr>Practical application options for buyers – Covestro case study (1/2)</vt:lpstr>
      <vt:lpstr>Practical application options for buyers – Covestro case study (2/2)</vt:lpstr>
      <vt:lpstr>Practical application options for buyers – Teekanne case study (1/2)</vt:lpstr>
      <vt:lpstr>Practical application options for buyers – Teekanne case study (2/2)</vt:lpstr>
      <vt:lpstr>Practical application options for buyers – focus: The circular economy (1/2)</vt:lpstr>
      <vt:lpstr>Practical application options for buyers – focus: The circular economy (2/2)</vt:lpstr>
      <vt:lpstr>Practical application options for buyers – practical tasks</vt:lpstr>
      <vt:lpstr>Table of contents</vt:lpstr>
      <vt:lpstr>Networking on the topic of sustainable procurement – communication platforms &amp; training resources</vt:lpstr>
      <vt:lpstr>Networking on the topic of sustainable procurement – industry initiatives and associations</vt:lpstr>
      <vt:lpstr>PowerPoint-Präsentation</vt:lpstr>
      <vt:lpstr>Sources 1/3</vt:lpstr>
      <vt:lpstr>Sources 2/3</vt:lpstr>
      <vt:lpstr>Sources 3/3 </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2023-03-14T10:45:17Z</dcterms:created>
  <dcterms:modified xsi:type="dcterms:W3CDTF">2023-03-14T10:45:31Z</dcterms:modified>
</cp:coreProperties>
</file>