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0"/>
  </p:notesMasterIdLst>
  <p:handoutMasterIdLst>
    <p:handoutMasterId r:id="rId21"/>
  </p:handoutMasterIdLst>
  <p:sldIdLst>
    <p:sldId id="299" r:id="rId2"/>
    <p:sldId id="548" r:id="rId3"/>
    <p:sldId id="528" r:id="rId4"/>
    <p:sldId id="518" r:id="rId5"/>
    <p:sldId id="546" r:id="rId6"/>
    <p:sldId id="509" r:id="rId7"/>
    <p:sldId id="527" r:id="rId8"/>
    <p:sldId id="539" r:id="rId9"/>
    <p:sldId id="540" r:id="rId10"/>
    <p:sldId id="510" r:id="rId11"/>
    <p:sldId id="511" r:id="rId12"/>
    <p:sldId id="512" r:id="rId13"/>
    <p:sldId id="529" r:id="rId14"/>
    <p:sldId id="538" r:id="rId15"/>
    <p:sldId id="513" r:id="rId16"/>
    <p:sldId id="519" r:id="rId17"/>
    <p:sldId id="549" r:id="rId18"/>
    <p:sldId id="550" r:id="rId19"/>
  </p:sldIdLst>
  <p:sldSz cx="9144000" cy="6858000" type="screen4x3"/>
  <p:notesSz cx="9931400" cy="67945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8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79646"/>
    <a:srgbClr val="F9F9B1"/>
    <a:srgbClr val="F3EE1A"/>
    <a:srgbClr val="9C2410"/>
    <a:srgbClr val="FCC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0" autoAdjust="0"/>
    <p:restoredTop sz="99609" autoAdjust="0"/>
  </p:normalViewPr>
  <p:slideViewPr>
    <p:cSldViewPr snapToGrid="0" snapToObjects="1">
      <p:cViewPr varScale="1">
        <p:scale>
          <a:sx n="88" d="100"/>
          <a:sy n="88" d="100"/>
        </p:scale>
        <p:origin x="1618" y="62"/>
      </p:cViewPr>
      <p:guideLst>
        <p:guide orient="horz" pos="1888"/>
        <p:guide pos="2880"/>
      </p:guideLst>
    </p:cSldViewPr>
  </p:slideViewPr>
  <p:notesTextViewPr>
    <p:cViewPr>
      <p:scale>
        <a:sx n="100" d="100"/>
        <a:sy n="100" d="100"/>
      </p:scale>
      <p:origin x="0" y="0"/>
    </p:cViewPr>
  </p:notesTextViewPr>
  <p:sorterViewPr>
    <p:cViewPr>
      <p:scale>
        <a:sx n="120" d="100"/>
        <a:sy n="120" d="100"/>
      </p:scale>
      <p:origin x="0" y="-81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4303606" cy="339725"/>
          </a:xfrm>
          <a:prstGeom prst="rect">
            <a:avLst/>
          </a:prstGeom>
        </p:spPr>
        <p:txBody>
          <a:bodyPr vert="horz" lIns="95246" tIns="47622" rIns="95246" bIns="47622" rtlCol="0"/>
          <a:lstStyle>
            <a:lvl1pPr algn="l">
              <a:defRPr sz="1300"/>
            </a:lvl1pPr>
          </a:lstStyle>
          <a:p>
            <a:endParaRPr lang="de-DE"/>
          </a:p>
        </p:txBody>
      </p:sp>
      <p:sp>
        <p:nvSpPr>
          <p:cNvPr id="3" name="Datumsplatzhalter 2"/>
          <p:cNvSpPr>
            <a:spLocks noGrp="1"/>
          </p:cNvSpPr>
          <p:nvPr>
            <p:ph type="dt" sz="quarter" idx="1"/>
          </p:nvPr>
        </p:nvSpPr>
        <p:spPr>
          <a:xfrm>
            <a:off x="5625497" y="1"/>
            <a:ext cx="4303606" cy="339725"/>
          </a:xfrm>
          <a:prstGeom prst="rect">
            <a:avLst/>
          </a:prstGeom>
        </p:spPr>
        <p:txBody>
          <a:bodyPr vert="horz" lIns="95246" tIns="47622" rIns="95246" bIns="47622" rtlCol="0"/>
          <a:lstStyle>
            <a:lvl1pPr algn="r">
              <a:defRPr sz="1300"/>
            </a:lvl1pPr>
          </a:lstStyle>
          <a:p>
            <a:fld id="{70A2BC6B-17A7-42AF-AC4D-EA15A5CC4B56}" type="datetimeFigureOut">
              <a:rPr lang="de-DE" smtClean="0"/>
              <a:pPr/>
              <a:t>14.03.2023</a:t>
            </a:fld>
            <a:endParaRPr lang="de-DE"/>
          </a:p>
        </p:txBody>
      </p:sp>
      <p:sp>
        <p:nvSpPr>
          <p:cNvPr id="4" name="Fußzeilenplatzhalter 3"/>
          <p:cNvSpPr>
            <a:spLocks noGrp="1"/>
          </p:cNvSpPr>
          <p:nvPr>
            <p:ph type="ftr" sz="quarter" idx="2"/>
          </p:nvPr>
        </p:nvSpPr>
        <p:spPr>
          <a:xfrm>
            <a:off x="1" y="6453597"/>
            <a:ext cx="4303606" cy="339725"/>
          </a:xfrm>
          <a:prstGeom prst="rect">
            <a:avLst/>
          </a:prstGeom>
        </p:spPr>
        <p:txBody>
          <a:bodyPr vert="horz" lIns="95246" tIns="47622" rIns="95246" bIns="47622" rtlCol="0" anchor="b"/>
          <a:lstStyle>
            <a:lvl1pPr algn="l">
              <a:defRPr sz="1300"/>
            </a:lvl1pPr>
          </a:lstStyle>
          <a:p>
            <a:endParaRPr lang="de-DE"/>
          </a:p>
        </p:txBody>
      </p:sp>
      <p:sp>
        <p:nvSpPr>
          <p:cNvPr id="5" name="Foliennummernplatzhalter 4"/>
          <p:cNvSpPr>
            <a:spLocks noGrp="1"/>
          </p:cNvSpPr>
          <p:nvPr>
            <p:ph type="sldNum" sz="quarter" idx="3"/>
          </p:nvPr>
        </p:nvSpPr>
        <p:spPr>
          <a:xfrm>
            <a:off x="5625497" y="6453597"/>
            <a:ext cx="4303606" cy="339725"/>
          </a:xfrm>
          <a:prstGeom prst="rect">
            <a:avLst/>
          </a:prstGeom>
        </p:spPr>
        <p:txBody>
          <a:bodyPr vert="horz" lIns="95246" tIns="47622" rIns="95246" bIns="47622" rtlCol="0" anchor="b"/>
          <a:lstStyle>
            <a:lvl1pPr algn="r">
              <a:defRPr sz="1300"/>
            </a:lvl1pPr>
          </a:lstStyle>
          <a:p>
            <a:fld id="{179F5E50-0A13-42F2-86F0-D93FC61AF5EF}" type="slidenum">
              <a:rPr lang="de-DE" smtClean="0"/>
              <a:pPr/>
              <a:t>‹Nr.›</a:t>
            </a:fld>
            <a:endParaRPr lang="de-DE"/>
          </a:p>
        </p:txBody>
      </p:sp>
    </p:spTree>
    <p:extLst>
      <p:ext uri="{BB962C8B-B14F-4D97-AF65-F5344CB8AC3E}">
        <p14:creationId xmlns:p14="http://schemas.microsoft.com/office/powerpoint/2010/main" val="77444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4303606" cy="339725"/>
          </a:xfrm>
          <a:prstGeom prst="rect">
            <a:avLst/>
          </a:prstGeom>
        </p:spPr>
        <p:txBody>
          <a:bodyPr vert="horz" lIns="95246" tIns="47622" rIns="95246" bIns="47622" rtlCol="0"/>
          <a:lstStyle>
            <a:lvl1pPr algn="l">
              <a:defRPr sz="1300"/>
            </a:lvl1pPr>
          </a:lstStyle>
          <a:p>
            <a:endParaRPr lang="de-DE"/>
          </a:p>
        </p:txBody>
      </p:sp>
      <p:sp>
        <p:nvSpPr>
          <p:cNvPr id="3" name="Datumsplatzhalter 2"/>
          <p:cNvSpPr>
            <a:spLocks noGrp="1"/>
          </p:cNvSpPr>
          <p:nvPr>
            <p:ph type="dt" idx="1"/>
          </p:nvPr>
        </p:nvSpPr>
        <p:spPr>
          <a:xfrm>
            <a:off x="5625497" y="1"/>
            <a:ext cx="4303606" cy="339725"/>
          </a:xfrm>
          <a:prstGeom prst="rect">
            <a:avLst/>
          </a:prstGeom>
        </p:spPr>
        <p:txBody>
          <a:bodyPr vert="horz" lIns="95246" tIns="47622" rIns="95246" bIns="47622" rtlCol="0"/>
          <a:lstStyle>
            <a:lvl1pPr algn="r">
              <a:defRPr sz="1300"/>
            </a:lvl1pPr>
          </a:lstStyle>
          <a:p>
            <a:fld id="{BC7C0E70-66A6-49A7-BEFE-3033694EE777}" type="datetimeFigureOut">
              <a:rPr lang="de-DE" smtClean="0"/>
              <a:pPr/>
              <a:t>14.03.2023</a:t>
            </a:fld>
            <a:endParaRPr lang="de-DE"/>
          </a:p>
        </p:txBody>
      </p:sp>
      <p:sp>
        <p:nvSpPr>
          <p:cNvPr id="4" name="Folienbildplatzhalter 3"/>
          <p:cNvSpPr>
            <a:spLocks noGrp="1" noRot="1" noChangeAspect="1"/>
          </p:cNvSpPr>
          <p:nvPr>
            <p:ph type="sldImg" idx="2"/>
          </p:nvPr>
        </p:nvSpPr>
        <p:spPr>
          <a:xfrm>
            <a:off x="3268663" y="511175"/>
            <a:ext cx="3394075" cy="2546350"/>
          </a:xfrm>
          <a:prstGeom prst="rect">
            <a:avLst/>
          </a:prstGeom>
          <a:noFill/>
          <a:ln w="12700">
            <a:solidFill>
              <a:prstClr val="black"/>
            </a:solidFill>
          </a:ln>
        </p:spPr>
        <p:txBody>
          <a:bodyPr vert="horz" lIns="95246" tIns="47622" rIns="95246" bIns="47622" rtlCol="0" anchor="ctr"/>
          <a:lstStyle/>
          <a:p>
            <a:endParaRPr lang="de-DE"/>
          </a:p>
        </p:txBody>
      </p:sp>
      <p:sp>
        <p:nvSpPr>
          <p:cNvPr id="5" name="Notizenplatzhalter 4"/>
          <p:cNvSpPr>
            <a:spLocks noGrp="1"/>
          </p:cNvSpPr>
          <p:nvPr>
            <p:ph type="body" sz="quarter" idx="3"/>
          </p:nvPr>
        </p:nvSpPr>
        <p:spPr>
          <a:xfrm>
            <a:off x="993141" y="3227388"/>
            <a:ext cx="7945120" cy="3057525"/>
          </a:xfrm>
          <a:prstGeom prst="rect">
            <a:avLst/>
          </a:prstGeom>
        </p:spPr>
        <p:txBody>
          <a:bodyPr vert="horz" lIns="95246" tIns="47622" rIns="95246" bIns="47622"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6453597"/>
            <a:ext cx="4303606" cy="339725"/>
          </a:xfrm>
          <a:prstGeom prst="rect">
            <a:avLst/>
          </a:prstGeom>
        </p:spPr>
        <p:txBody>
          <a:bodyPr vert="horz" lIns="95246" tIns="47622" rIns="95246" bIns="47622" rtlCol="0" anchor="b"/>
          <a:lstStyle>
            <a:lvl1pPr algn="l">
              <a:defRPr sz="1300"/>
            </a:lvl1pPr>
          </a:lstStyle>
          <a:p>
            <a:endParaRPr lang="de-DE"/>
          </a:p>
        </p:txBody>
      </p:sp>
      <p:sp>
        <p:nvSpPr>
          <p:cNvPr id="7" name="Foliennummernplatzhalter 6"/>
          <p:cNvSpPr>
            <a:spLocks noGrp="1"/>
          </p:cNvSpPr>
          <p:nvPr>
            <p:ph type="sldNum" sz="quarter" idx="5"/>
          </p:nvPr>
        </p:nvSpPr>
        <p:spPr>
          <a:xfrm>
            <a:off x="5625497" y="6453597"/>
            <a:ext cx="4303606" cy="339725"/>
          </a:xfrm>
          <a:prstGeom prst="rect">
            <a:avLst/>
          </a:prstGeom>
        </p:spPr>
        <p:txBody>
          <a:bodyPr vert="horz" lIns="95246" tIns="47622" rIns="95246" bIns="47622" rtlCol="0" anchor="b"/>
          <a:lstStyle>
            <a:lvl1pPr algn="r">
              <a:defRPr sz="1300"/>
            </a:lvl1pPr>
          </a:lstStyle>
          <a:p>
            <a:fld id="{13ED197F-0579-4AF6-B076-50A59958BF91}" type="slidenum">
              <a:rPr lang="de-DE" smtClean="0"/>
              <a:pPr/>
              <a:t>‹Nr.›</a:t>
            </a:fld>
            <a:endParaRPr lang="de-DE"/>
          </a:p>
        </p:txBody>
      </p:sp>
    </p:spTree>
    <p:extLst>
      <p:ext uri="{BB962C8B-B14F-4D97-AF65-F5344CB8AC3E}">
        <p14:creationId xmlns:p14="http://schemas.microsoft.com/office/powerpoint/2010/main" val="3647332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3ED197F-0579-4AF6-B076-50A59958BF91}" type="slidenum">
              <a:rPr lang="de-DE" smtClean="0"/>
              <a:pPr/>
              <a:t>1</a:t>
            </a:fld>
            <a:endParaRPr lang="de-DE"/>
          </a:p>
        </p:txBody>
      </p:sp>
    </p:spTree>
    <p:extLst>
      <p:ext uri="{BB962C8B-B14F-4D97-AF65-F5344CB8AC3E}">
        <p14:creationId xmlns:p14="http://schemas.microsoft.com/office/powerpoint/2010/main" val="1432023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3ED197F-0579-4AF6-B076-50A59958BF91}" type="slidenum">
              <a:rPr lang="de-DE" smtClean="0"/>
              <a:pPr/>
              <a:t>2</a:t>
            </a:fld>
            <a:endParaRPr lang="de-DE"/>
          </a:p>
        </p:txBody>
      </p:sp>
    </p:spTree>
    <p:extLst>
      <p:ext uri="{BB962C8B-B14F-4D97-AF65-F5344CB8AC3E}">
        <p14:creationId xmlns:p14="http://schemas.microsoft.com/office/powerpoint/2010/main" val="2891274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3ED197F-0579-4AF6-B076-50A59958BF91}" type="slidenum">
              <a:rPr lang="de-DE" smtClean="0"/>
              <a:pPr/>
              <a:t>5</a:t>
            </a:fld>
            <a:endParaRPr lang="de-DE"/>
          </a:p>
        </p:txBody>
      </p:sp>
    </p:spTree>
    <p:extLst>
      <p:ext uri="{BB962C8B-B14F-4D97-AF65-F5344CB8AC3E}">
        <p14:creationId xmlns:p14="http://schemas.microsoft.com/office/powerpoint/2010/main" val="83258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686B3D8-6849-47DE-8D47-0BB3BCFF690E}" type="datetime2">
              <a:rPr lang="de-DE" smtClean="0"/>
              <a:pPr/>
              <a:t>Dienstag, 14. März 2023</a:t>
            </a:fld>
            <a:endParaRPr lang="es-ES"/>
          </a:p>
        </p:txBody>
      </p:sp>
      <p:sp>
        <p:nvSpPr>
          <p:cNvPr id="5" name="4 Marcador de pie de página"/>
          <p:cNvSpPr>
            <a:spLocks noGrp="1"/>
          </p:cNvSpPr>
          <p:nvPr>
            <p:ph type="ftr" sz="quarter" idx="11"/>
          </p:nvPr>
        </p:nvSpPr>
        <p:spPr/>
        <p:txBody>
          <a:bodyPr/>
          <a:lstStyle/>
          <a:p>
            <a:r>
              <a:rPr lang="es-ES"/>
              <a:t>Nachhaltigkeit bei Puccini</a:t>
            </a:r>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27C3FF4-CCB8-4A1F-9E79-4DB7BD593F70}" type="datetime2">
              <a:rPr lang="de-DE" smtClean="0"/>
              <a:pPr/>
              <a:t>Dienstag, 14. März 2023</a:t>
            </a:fld>
            <a:endParaRPr lang="es-ES"/>
          </a:p>
        </p:txBody>
      </p:sp>
      <p:sp>
        <p:nvSpPr>
          <p:cNvPr id="5" name="4 Marcador de pie de página"/>
          <p:cNvSpPr>
            <a:spLocks noGrp="1"/>
          </p:cNvSpPr>
          <p:nvPr>
            <p:ph type="ftr" sz="quarter" idx="11"/>
          </p:nvPr>
        </p:nvSpPr>
        <p:spPr/>
        <p:txBody>
          <a:bodyPr/>
          <a:lstStyle/>
          <a:p>
            <a:r>
              <a:rPr lang="es-ES"/>
              <a:t>Nachhaltigkeit bei Puccini</a:t>
            </a:r>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B57DA17-7230-410F-B8FE-AC26823DF690}" type="datetime2">
              <a:rPr lang="de-DE" smtClean="0"/>
              <a:pPr/>
              <a:t>Dienstag, 14. März 2023</a:t>
            </a:fld>
            <a:endParaRPr lang="es-ES"/>
          </a:p>
        </p:txBody>
      </p:sp>
      <p:sp>
        <p:nvSpPr>
          <p:cNvPr id="5" name="4 Marcador de pie de página"/>
          <p:cNvSpPr>
            <a:spLocks noGrp="1"/>
          </p:cNvSpPr>
          <p:nvPr>
            <p:ph type="ftr" sz="quarter" idx="11"/>
          </p:nvPr>
        </p:nvSpPr>
        <p:spPr/>
        <p:txBody>
          <a:bodyPr/>
          <a:lstStyle/>
          <a:p>
            <a:r>
              <a:rPr lang="es-ES"/>
              <a:t>Nachhaltigkeit bei Puccini</a:t>
            </a:r>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8C6C17FD-80D4-4AF3-8197-FDA711EEC5BE}" type="datetime2">
              <a:rPr lang="de-DE" smtClean="0"/>
              <a:pPr/>
              <a:t>Dienstag, 14. März 2023</a:t>
            </a:fld>
            <a:endParaRPr lang="es-ES"/>
          </a:p>
        </p:txBody>
      </p:sp>
      <p:sp>
        <p:nvSpPr>
          <p:cNvPr id="5" name="4 Marcador de pie de página"/>
          <p:cNvSpPr>
            <a:spLocks noGrp="1"/>
          </p:cNvSpPr>
          <p:nvPr>
            <p:ph type="ftr" sz="quarter" idx="11"/>
          </p:nvPr>
        </p:nvSpPr>
        <p:spPr/>
        <p:txBody>
          <a:bodyPr/>
          <a:lstStyle/>
          <a:p>
            <a:r>
              <a:rPr lang="es-ES"/>
              <a:t>Nachhaltigkeit bei Puccini</a:t>
            </a:r>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744FDEC-5D1F-4AF3-AC44-2063A5C91097}" type="datetime2">
              <a:rPr lang="de-DE" smtClean="0"/>
              <a:pPr/>
              <a:t>Dienstag, 14. März 2023</a:t>
            </a:fld>
            <a:endParaRPr lang="es-ES"/>
          </a:p>
        </p:txBody>
      </p:sp>
      <p:sp>
        <p:nvSpPr>
          <p:cNvPr id="5" name="4 Marcador de pie de página"/>
          <p:cNvSpPr>
            <a:spLocks noGrp="1"/>
          </p:cNvSpPr>
          <p:nvPr>
            <p:ph type="ftr" sz="quarter" idx="11"/>
          </p:nvPr>
        </p:nvSpPr>
        <p:spPr/>
        <p:txBody>
          <a:bodyPr/>
          <a:lstStyle/>
          <a:p>
            <a:r>
              <a:rPr lang="es-ES"/>
              <a:t>Nachhaltigkeit bei Puccini</a:t>
            </a:r>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64D3B56C-D862-45DA-92EF-965F39A68811}" type="datetime2">
              <a:rPr lang="de-DE" smtClean="0"/>
              <a:pPr/>
              <a:t>Dienstag, 14. März 2023</a:t>
            </a:fld>
            <a:endParaRPr lang="es-ES"/>
          </a:p>
        </p:txBody>
      </p:sp>
      <p:sp>
        <p:nvSpPr>
          <p:cNvPr id="6" name="5 Marcador de pie de página"/>
          <p:cNvSpPr>
            <a:spLocks noGrp="1"/>
          </p:cNvSpPr>
          <p:nvPr>
            <p:ph type="ftr" sz="quarter" idx="11"/>
          </p:nvPr>
        </p:nvSpPr>
        <p:spPr/>
        <p:txBody>
          <a:bodyPr/>
          <a:lstStyle/>
          <a:p>
            <a:r>
              <a:rPr lang="es-ES"/>
              <a:t>Nachhaltigkeit bei Puccini</a:t>
            </a:r>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81FEA4FB-2855-40C0-A2C8-B60595E19D22}" type="datetime2">
              <a:rPr lang="de-DE" smtClean="0"/>
              <a:pPr/>
              <a:t>Dienstag, 14. März 2023</a:t>
            </a:fld>
            <a:endParaRPr lang="es-ES"/>
          </a:p>
        </p:txBody>
      </p:sp>
      <p:sp>
        <p:nvSpPr>
          <p:cNvPr id="8" name="7 Marcador de pie de página"/>
          <p:cNvSpPr>
            <a:spLocks noGrp="1"/>
          </p:cNvSpPr>
          <p:nvPr>
            <p:ph type="ftr" sz="quarter" idx="11"/>
          </p:nvPr>
        </p:nvSpPr>
        <p:spPr/>
        <p:txBody>
          <a:bodyPr/>
          <a:lstStyle/>
          <a:p>
            <a:r>
              <a:rPr lang="es-ES"/>
              <a:t>Nachhaltigkeit bei Puccini</a:t>
            </a:r>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4C2230A7-66F3-4933-9C06-A1BF11123106}" type="datetime2">
              <a:rPr lang="de-DE" smtClean="0"/>
              <a:pPr/>
              <a:t>Dienstag, 14. März 2023</a:t>
            </a:fld>
            <a:endParaRPr lang="es-ES"/>
          </a:p>
        </p:txBody>
      </p:sp>
      <p:sp>
        <p:nvSpPr>
          <p:cNvPr id="4" name="3 Marcador de pie de página"/>
          <p:cNvSpPr>
            <a:spLocks noGrp="1"/>
          </p:cNvSpPr>
          <p:nvPr>
            <p:ph type="ftr" sz="quarter" idx="11"/>
          </p:nvPr>
        </p:nvSpPr>
        <p:spPr/>
        <p:txBody>
          <a:bodyPr/>
          <a:lstStyle/>
          <a:p>
            <a:r>
              <a:rPr lang="es-ES"/>
              <a:t>Nachhaltigkeit bei Puccini</a:t>
            </a:r>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3715E79-C7E9-4D8E-AFE3-9BF4CC1EA100}" type="datetime2">
              <a:rPr lang="de-DE" smtClean="0"/>
              <a:pPr/>
              <a:t>Dienstag, 14. März 2023</a:t>
            </a:fld>
            <a:endParaRPr lang="es-ES"/>
          </a:p>
        </p:txBody>
      </p:sp>
      <p:sp>
        <p:nvSpPr>
          <p:cNvPr id="3" name="2 Marcador de pie de página"/>
          <p:cNvSpPr>
            <a:spLocks noGrp="1"/>
          </p:cNvSpPr>
          <p:nvPr>
            <p:ph type="ftr" sz="quarter" idx="11"/>
          </p:nvPr>
        </p:nvSpPr>
        <p:spPr/>
        <p:txBody>
          <a:bodyPr/>
          <a:lstStyle/>
          <a:p>
            <a:r>
              <a:rPr lang="es-ES"/>
              <a:t>Nachhaltigkeit bei Puccini</a:t>
            </a:r>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773D842-C8E4-4DD3-B25A-074D26C190ED}" type="datetime2">
              <a:rPr lang="de-DE" smtClean="0"/>
              <a:pPr/>
              <a:t>Dienstag, 14. März 2023</a:t>
            </a:fld>
            <a:endParaRPr lang="es-ES"/>
          </a:p>
        </p:txBody>
      </p:sp>
      <p:sp>
        <p:nvSpPr>
          <p:cNvPr id="6" name="5 Marcador de pie de página"/>
          <p:cNvSpPr>
            <a:spLocks noGrp="1"/>
          </p:cNvSpPr>
          <p:nvPr>
            <p:ph type="ftr" sz="quarter" idx="11"/>
          </p:nvPr>
        </p:nvSpPr>
        <p:spPr/>
        <p:txBody>
          <a:bodyPr/>
          <a:lstStyle/>
          <a:p>
            <a:r>
              <a:rPr lang="es-ES"/>
              <a:t>Nachhaltigkeit bei Puccini</a:t>
            </a:r>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68613B-4E5F-40A3-98C6-6E788302C493}" type="datetime2">
              <a:rPr lang="de-DE" smtClean="0"/>
              <a:pPr/>
              <a:t>Dienstag, 14. März 2023</a:t>
            </a:fld>
            <a:endParaRPr lang="es-ES"/>
          </a:p>
        </p:txBody>
      </p:sp>
      <p:sp>
        <p:nvSpPr>
          <p:cNvPr id="6" name="5 Marcador de pie de página"/>
          <p:cNvSpPr>
            <a:spLocks noGrp="1"/>
          </p:cNvSpPr>
          <p:nvPr>
            <p:ph type="ftr" sz="quarter" idx="11"/>
          </p:nvPr>
        </p:nvSpPr>
        <p:spPr/>
        <p:txBody>
          <a:bodyPr/>
          <a:lstStyle/>
          <a:p>
            <a:r>
              <a:rPr lang="es-ES"/>
              <a:t>Nachhaltigkeit bei Puccini</a:t>
            </a:r>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‹Nr.›</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EE7B6-8F2B-464B-A64C-150B993CFE38}" type="datetime2">
              <a:rPr lang="de-DE" smtClean="0"/>
              <a:pPr/>
              <a:t>Dienstag, 14. März 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a:t>Nachhaltigkeit bei Puccini</a:t>
            </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‹Nr.›</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lfu.bayern.de/" TargetMode="External"/><Relationship Id="rId2" Type="http://schemas.openxmlformats.org/officeDocument/2006/relationships/hyperlink" Target="mailto:izu@lfu.bayern.de" TargetMode="External"/><Relationship Id="rId1" Type="http://schemas.openxmlformats.org/officeDocument/2006/relationships/slideLayout" Target="../slideLayouts/slideLayout7.xml"/><Relationship Id="rId4" Type="http://schemas.openxmlformats.org/officeDocument/2006/relationships/hyperlink" Target="http://www.izu.bayern.d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073526"/>
            <a:ext cx="5630005" cy="5235794"/>
          </a:xfrm>
          <a:prstGeom prst="rect">
            <a:avLst/>
          </a:prstGeom>
        </p:spPr>
      </p:pic>
      <p:sp>
        <p:nvSpPr>
          <p:cNvPr id="9" name="Rectangle 31"/>
          <p:cNvSpPr>
            <a:spLocks noChangeArrowheads="1"/>
          </p:cNvSpPr>
          <p:nvPr/>
        </p:nvSpPr>
        <p:spPr bwMode="auto">
          <a:xfrm>
            <a:off x="1581968" y="2944575"/>
            <a:ext cx="7560840" cy="1329595"/>
          </a:xfrm>
          <a:prstGeom prst="rect">
            <a:avLst/>
          </a:prstGeom>
          <a:solidFill>
            <a:schemeClr val="bg1"/>
          </a:solidFill>
          <a:ln w="9525">
            <a:noFill/>
            <a:miter lim="800000"/>
            <a:headEnd/>
            <a:tailEnd/>
          </a:ln>
        </p:spPr>
        <p:txBody>
          <a:bodyPr wrap="square" lIns="0" tIns="0" rIns="0" bIns="0">
            <a:spAutoFit/>
          </a:bodyPr>
          <a:lstStyle/>
          <a:p>
            <a:pPr>
              <a:lnSpc>
                <a:spcPct val="120000"/>
              </a:lnSpc>
              <a:tabLst>
                <a:tab pos="566738" algn="l"/>
              </a:tabLst>
            </a:pPr>
            <a:r>
              <a:rPr lang="de-DE" sz="2400" b="1" dirty="0">
                <a:solidFill>
                  <a:srgbClr val="663300"/>
                </a:solidFill>
                <a:latin typeface="Verdana" pitchFamily="34" charset="0"/>
              </a:rPr>
              <a:t>	Wer will eigentlich was von uns?	</a:t>
            </a:r>
          </a:p>
          <a:p>
            <a:pPr>
              <a:lnSpc>
                <a:spcPct val="120000"/>
              </a:lnSpc>
              <a:tabLst>
                <a:tab pos="566738" algn="l"/>
              </a:tabLst>
            </a:pPr>
            <a:r>
              <a:rPr lang="de-DE" sz="2400" b="1" dirty="0">
                <a:solidFill>
                  <a:srgbClr val="663300"/>
                </a:solidFill>
                <a:latin typeface="Verdana" pitchFamily="34" charset="0"/>
              </a:rPr>
              <a:t>	</a:t>
            </a:r>
            <a:r>
              <a:rPr lang="de-DE" sz="2400" dirty="0">
                <a:solidFill>
                  <a:srgbClr val="663300"/>
                </a:solidFill>
                <a:latin typeface="Verdana" pitchFamily="34" charset="0"/>
              </a:rPr>
              <a:t>Workshop </a:t>
            </a:r>
            <a:r>
              <a:rPr lang="de-DE" sz="2400" dirty="0" err="1">
                <a:solidFill>
                  <a:srgbClr val="663300"/>
                </a:solidFill>
                <a:latin typeface="Verdana" pitchFamily="34" charset="0"/>
              </a:rPr>
              <a:t>Stakeholderanalyse</a:t>
            </a:r>
            <a:r>
              <a:rPr lang="de-DE" sz="2400" dirty="0">
                <a:solidFill>
                  <a:srgbClr val="663300"/>
                </a:solidFill>
                <a:latin typeface="Verdana" pitchFamily="34" charset="0"/>
              </a:rPr>
              <a:t> </a:t>
            </a:r>
            <a:br>
              <a:rPr lang="de-DE" sz="2400" dirty="0">
                <a:solidFill>
                  <a:srgbClr val="663300"/>
                </a:solidFill>
                <a:latin typeface="Verdana" pitchFamily="34" charset="0"/>
              </a:rPr>
            </a:br>
            <a:r>
              <a:rPr lang="de-DE" sz="2400" dirty="0">
                <a:solidFill>
                  <a:srgbClr val="663300"/>
                </a:solidFill>
                <a:latin typeface="Verdana" pitchFamily="34" charset="0"/>
              </a:rPr>
              <a:t>	bei </a:t>
            </a:r>
            <a:r>
              <a:rPr lang="de-DE" sz="2400" dirty="0">
                <a:solidFill>
                  <a:srgbClr val="FF0000"/>
                </a:solidFill>
                <a:latin typeface="Verdana" pitchFamily="34" charset="0"/>
              </a:rPr>
              <a:t>Firmenname</a:t>
            </a:r>
          </a:p>
        </p:txBody>
      </p:sp>
      <p:sp>
        <p:nvSpPr>
          <p:cNvPr id="10" name="Rectangle 32"/>
          <p:cNvSpPr>
            <a:spLocks noChangeArrowheads="1"/>
          </p:cNvSpPr>
          <p:nvPr/>
        </p:nvSpPr>
        <p:spPr bwMode="auto">
          <a:xfrm>
            <a:off x="1581968" y="4524527"/>
            <a:ext cx="7560840" cy="332399"/>
          </a:xfrm>
          <a:prstGeom prst="rect">
            <a:avLst/>
          </a:prstGeom>
          <a:solidFill>
            <a:schemeClr val="bg1"/>
          </a:solidFill>
          <a:ln w="9525">
            <a:noFill/>
            <a:miter lim="800000"/>
            <a:headEnd/>
            <a:tailEnd/>
          </a:ln>
        </p:spPr>
        <p:txBody>
          <a:bodyPr wrap="square" lIns="0" tIns="0" rIns="0" bIns="0">
            <a:spAutoFit/>
          </a:bodyPr>
          <a:lstStyle/>
          <a:p>
            <a:pPr>
              <a:lnSpc>
                <a:spcPct val="120000"/>
              </a:lnSpc>
              <a:tabLst>
                <a:tab pos="566738" algn="l"/>
              </a:tabLst>
            </a:pPr>
            <a:r>
              <a:rPr lang="de-DE" dirty="0">
                <a:solidFill>
                  <a:srgbClr val="FF0000"/>
                </a:solidFill>
                <a:latin typeface="Verdana" pitchFamily="34" charset="0"/>
              </a:rPr>
              <a:t>	Datum, Ort</a:t>
            </a:r>
          </a:p>
        </p:txBody>
      </p:sp>
      <p:graphicFrame>
        <p:nvGraphicFramePr>
          <p:cNvPr id="6" name="Tabelle 5"/>
          <p:cNvGraphicFramePr>
            <a:graphicFrameLocks noGrp="1"/>
          </p:cNvGraphicFramePr>
          <p:nvPr>
            <p:extLst>
              <p:ext uri="{D42A27DB-BD31-4B8C-83A1-F6EECF244321}">
                <p14:modId xmlns:p14="http://schemas.microsoft.com/office/powerpoint/2010/main" val="132832503"/>
              </p:ext>
            </p:extLst>
          </p:nvPr>
        </p:nvGraphicFramePr>
        <p:xfrm>
          <a:off x="2217" y="6622019"/>
          <a:ext cx="5627787" cy="243840"/>
        </p:xfrm>
        <a:graphic>
          <a:graphicData uri="http://schemas.openxmlformats.org/drawingml/2006/table">
            <a:tbl>
              <a:tblPr firstRow="1" firstCol="1" bandRow="1"/>
              <a:tblGrid>
                <a:gridCol w="1875929">
                  <a:extLst>
                    <a:ext uri="{9D8B030D-6E8A-4147-A177-3AD203B41FA5}">
                      <a16:colId xmlns:a16="http://schemas.microsoft.com/office/drawing/2014/main" val="20000"/>
                    </a:ext>
                  </a:extLst>
                </a:gridCol>
                <a:gridCol w="1875929">
                  <a:extLst>
                    <a:ext uri="{9D8B030D-6E8A-4147-A177-3AD203B41FA5}">
                      <a16:colId xmlns:a16="http://schemas.microsoft.com/office/drawing/2014/main" val="20001"/>
                    </a:ext>
                  </a:extLst>
                </a:gridCol>
                <a:gridCol w="1875929">
                  <a:extLst>
                    <a:ext uri="{9D8B030D-6E8A-4147-A177-3AD203B41FA5}">
                      <a16:colId xmlns:a16="http://schemas.microsoft.com/office/drawing/2014/main" val="20002"/>
                    </a:ext>
                  </a:extLst>
                </a:gridCol>
              </a:tblGrid>
              <a:tr h="216024">
                <a:tc>
                  <a:txBody>
                    <a:bodyPr/>
                    <a:lstStyle/>
                    <a:p>
                      <a:pPr>
                        <a:spcAft>
                          <a:spcPts val="0"/>
                        </a:spcAft>
                      </a:pPr>
                      <a:r>
                        <a:rPr lang="de-DE" sz="800" dirty="0" smtClean="0">
                          <a:effectLst/>
                          <a:latin typeface="Arial" panose="020B0604020202020204" pitchFamily="34" charset="0"/>
                          <a:ea typeface="Malgun Gothic" panose="020B0503020000020004" pitchFamily="34" charset="-127"/>
                          <a:cs typeface="Arial" panose="020B0604020202020204" pitchFamily="34" charset="0"/>
                        </a:rPr>
                        <a:t>gültig</a:t>
                      </a:r>
                      <a:r>
                        <a:rPr lang="de-DE" sz="800" baseline="0" dirty="0" smtClean="0">
                          <a:effectLst/>
                          <a:latin typeface="Arial" panose="020B0604020202020204" pitchFamily="34" charset="0"/>
                          <a:ea typeface="Malgun Gothic" panose="020B0503020000020004" pitchFamily="34" charset="-127"/>
                          <a:cs typeface="Arial" panose="020B0604020202020204" pitchFamily="34" charset="0"/>
                        </a:rPr>
                        <a:t> ab</a:t>
                      </a:r>
                      <a:r>
                        <a:rPr lang="de-DE" sz="800" dirty="0" smtClean="0">
                          <a:effectLst/>
                          <a:latin typeface="Arial" panose="020B0604020202020204" pitchFamily="34" charset="0"/>
                          <a:ea typeface="Malgun Gothic" panose="020B0503020000020004" pitchFamily="34" charset="-127"/>
                          <a:cs typeface="Arial" panose="020B0604020202020204" pitchFamily="34" charset="0"/>
                        </a:rPr>
                        <a:t>: </a:t>
                      </a:r>
                      <a:r>
                        <a:rPr lang="de-DE" sz="800" dirty="0" smtClean="0">
                          <a:effectLst/>
                          <a:highlight>
                            <a:srgbClr val="FFFF00"/>
                          </a:highlight>
                          <a:latin typeface="Arial" panose="020B0604020202020204" pitchFamily="34" charset="0"/>
                          <a:ea typeface="Malgun Gothic" panose="020B0503020000020004" pitchFamily="34" charset="-127"/>
                          <a:cs typeface="Arial" panose="020B0604020202020204" pitchFamily="34" charset="0"/>
                        </a:rPr>
                        <a:t>xx.xx.20xx</a:t>
                      </a:r>
                      <a:endParaRPr lang="en-US" sz="800" dirty="0">
                        <a:effectLst/>
                        <a:latin typeface="Arial" panose="020B0604020202020204" pitchFamily="34" charset="0"/>
                        <a:ea typeface="Malgun Gothic" panose="020B0503020000020004" pitchFamily="34" charset="-127"/>
                        <a:cs typeface="Arial" panose="020B0604020202020204" pitchFamily="34" charset="0"/>
                      </a:endParaRPr>
                    </a:p>
                  </a:txBody>
                  <a:tcPr marL="51498" marR="514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800" dirty="0" smtClean="0">
                          <a:effectLst/>
                          <a:latin typeface="Arial" panose="020B0604020202020204" pitchFamily="34" charset="0"/>
                          <a:ea typeface="Malgun Gothic" panose="020B0503020000020004" pitchFamily="34" charset="-127"/>
                          <a:cs typeface="Arial" panose="020B0604020202020204" pitchFamily="34" charset="0"/>
                        </a:rPr>
                        <a:t>Version</a:t>
                      </a:r>
                      <a:r>
                        <a:rPr lang="de-DE" sz="800" smtClean="0">
                          <a:effectLst/>
                          <a:latin typeface="Arial" panose="020B0604020202020204" pitchFamily="34" charset="0"/>
                          <a:ea typeface="Malgun Gothic" panose="020B0503020000020004" pitchFamily="34" charset="-127"/>
                          <a:cs typeface="Arial" panose="020B0604020202020204" pitchFamily="34" charset="0"/>
                        </a:rPr>
                        <a:t>: </a:t>
                      </a:r>
                      <a:r>
                        <a:rPr lang="de-DE" sz="800" smtClean="0">
                          <a:effectLst/>
                          <a:highlight>
                            <a:srgbClr val="FFFF00"/>
                          </a:highlight>
                          <a:latin typeface="Arial" panose="020B0604020202020204" pitchFamily="34" charset="0"/>
                          <a:ea typeface="Malgun Gothic" panose="020B0503020000020004" pitchFamily="34" charset="-127"/>
                          <a:cs typeface="Arial" panose="020B0604020202020204" pitchFamily="34" charset="0"/>
                        </a:rPr>
                        <a:t>x</a:t>
                      </a:r>
                      <a:endParaRPr lang="en-US" sz="800" dirty="0">
                        <a:effectLst/>
                        <a:latin typeface="Arial" panose="020B0604020202020204" pitchFamily="34" charset="0"/>
                        <a:ea typeface="Malgun Gothic" panose="020B0503020000020004" pitchFamily="34" charset="-127"/>
                        <a:cs typeface="Arial" panose="020B0604020202020204" pitchFamily="34" charset="0"/>
                      </a:endParaRPr>
                    </a:p>
                  </a:txBody>
                  <a:tcPr marL="51498" marR="514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err="1" smtClean="0">
                          <a:effectLst/>
                          <a:latin typeface="Arial" panose="020B0604020202020204" pitchFamily="34" charset="0"/>
                          <a:ea typeface="Malgun Gothic" panose="020B0503020000020004" pitchFamily="34" charset="-127"/>
                          <a:cs typeface="Arial" panose="020B0604020202020204" pitchFamily="34" charset="0"/>
                        </a:rPr>
                        <a:t>Ersteller</a:t>
                      </a:r>
                      <a:r>
                        <a:rPr lang="en-US" sz="800" dirty="0" smtClean="0">
                          <a:effectLst/>
                          <a:latin typeface="Arial" panose="020B0604020202020204" pitchFamily="34" charset="0"/>
                          <a:ea typeface="Malgun Gothic" panose="020B0503020000020004" pitchFamily="34" charset="-127"/>
                          <a:cs typeface="Arial" panose="020B0604020202020204" pitchFamily="34" charset="0"/>
                        </a:rPr>
                        <a:t>: </a:t>
                      </a:r>
                      <a:r>
                        <a:rPr lang="de-DE" sz="800" dirty="0" smtClean="0">
                          <a:effectLst/>
                          <a:highlight>
                            <a:srgbClr val="FFFF00"/>
                          </a:highlight>
                          <a:latin typeface="Arial" panose="020B0604020202020204" pitchFamily="34" charset="0"/>
                          <a:ea typeface="Malgun Gothic" panose="020B0503020000020004" pitchFamily="34" charset="-127"/>
                          <a:cs typeface="Arial" panose="020B0604020202020204" pitchFamily="34" charset="0"/>
                        </a:rPr>
                        <a:t>xxx</a:t>
                      </a:r>
                      <a:endParaRPr lang="en-US" sz="800" dirty="0" smtClean="0">
                        <a:effectLst/>
                        <a:latin typeface="Arial" panose="020B0604020202020204" pitchFamily="34" charset="0"/>
                        <a:ea typeface="Malgun Gothic" panose="020B0503020000020004" pitchFamily="34" charset="-127"/>
                        <a:cs typeface="Arial" panose="020B0604020202020204" pitchFamily="34" charset="0"/>
                      </a:endParaRPr>
                    </a:p>
                    <a:p>
                      <a:pPr algn="l">
                        <a:spcAft>
                          <a:spcPts val="0"/>
                        </a:spcAft>
                      </a:pPr>
                      <a:endParaRPr lang="en-US" sz="800" dirty="0">
                        <a:effectLst/>
                        <a:latin typeface="Arial" panose="020B0604020202020204" pitchFamily="34" charset="0"/>
                        <a:ea typeface="Malgun Gothic" panose="020B0503020000020004" pitchFamily="34" charset="-127"/>
                        <a:cs typeface="Arial" panose="020B0604020202020204" pitchFamily="34" charset="0"/>
                      </a:endParaRPr>
                    </a:p>
                  </a:txBody>
                  <a:tcPr marL="51498" marR="514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hteck 6"/>
          <p:cNvSpPr/>
          <p:nvPr/>
        </p:nvSpPr>
        <p:spPr>
          <a:xfrm>
            <a:off x="-70063" y="6392863"/>
            <a:ext cx="5700068" cy="215444"/>
          </a:xfrm>
          <a:prstGeom prst="rect">
            <a:avLst/>
          </a:prstGeom>
        </p:spPr>
        <p:txBody>
          <a:bodyPr wrap="square">
            <a:spAutoFit/>
          </a:bodyPr>
          <a:lstStyle/>
          <a:p>
            <a:r>
              <a:rPr lang="de-DE" sz="750" dirty="0" smtClean="0">
                <a:latin typeface="Arial" panose="020B0604020202020204" pitchFamily="34" charset="0"/>
                <a:cs typeface="Arial" panose="020B0604020202020204" pitchFamily="34" charset="0"/>
              </a:rPr>
              <a:t>Vorlage als Arbeitshilfe zum Leitfaden Anspruchsgruppenanalyse und -dialog. </a:t>
            </a:r>
            <a:r>
              <a:rPr lang="de-DE" sz="750" dirty="0">
                <a:latin typeface="Arial" panose="020B0604020202020204" pitchFamily="34" charset="0"/>
                <a:cs typeface="Arial" panose="020B0604020202020204" pitchFamily="34" charset="0"/>
              </a:rPr>
              <a:t>Copyright: Bayerisches Landesamt für Umwelt (</a:t>
            </a:r>
            <a:r>
              <a:rPr lang="de-DE" sz="750" dirty="0" err="1">
                <a:latin typeface="Arial" panose="020B0604020202020204" pitchFamily="34" charset="0"/>
                <a:cs typeface="Arial" panose="020B0604020202020204" pitchFamily="34" charset="0"/>
              </a:rPr>
              <a:t>LfU</a:t>
            </a:r>
            <a:r>
              <a:rPr lang="de-DE" sz="750" dirty="0">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dirty="0" smtClean="0">
                <a:solidFill>
                  <a:srgbClr val="663300"/>
                </a:solidFill>
                <a:latin typeface="Calibri" pitchFamily="34" charset="0"/>
                <a:cs typeface="Arial" charset="0"/>
              </a:rPr>
              <a:t>Durchführung – </a:t>
            </a:r>
            <a:r>
              <a:rPr lang="de-DE" sz="2000" b="1" dirty="0" smtClean="0">
                <a:solidFill>
                  <a:srgbClr val="663300"/>
                </a:solidFill>
                <a:latin typeface="Calibri" pitchFamily="34" charset="0"/>
                <a:cs typeface="Arial" charset="0"/>
              </a:rPr>
              <a:t>4 Schritte</a:t>
            </a:r>
            <a:endParaRPr lang="de-DE" sz="2000" b="1" dirty="0">
              <a:solidFill>
                <a:srgbClr val="663300"/>
              </a:solidFill>
              <a:latin typeface="Calibri" pitchFamily="34" charset="0"/>
              <a:cs typeface="Arial" charset="0"/>
            </a:endParaRPr>
          </a:p>
        </p:txBody>
      </p:sp>
      <p:sp>
        <p:nvSpPr>
          <p:cNvPr id="17" name="Rechteck 16"/>
          <p:cNvSpPr/>
          <p:nvPr/>
        </p:nvSpPr>
        <p:spPr>
          <a:xfrm>
            <a:off x="827584" y="1484784"/>
            <a:ext cx="3600400" cy="223224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dirty="0">
              <a:solidFill>
                <a:srgbClr val="663300"/>
              </a:solidFill>
            </a:endParaRPr>
          </a:p>
        </p:txBody>
      </p:sp>
      <p:sp>
        <p:nvSpPr>
          <p:cNvPr id="18" name="Rechteck 17"/>
          <p:cNvSpPr/>
          <p:nvPr/>
        </p:nvSpPr>
        <p:spPr>
          <a:xfrm>
            <a:off x="4572000" y="1484784"/>
            <a:ext cx="3600400" cy="223224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dirty="0">
              <a:solidFill>
                <a:srgbClr val="663300"/>
              </a:solidFill>
            </a:endParaRPr>
          </a:p>
        </p:txBody>
      </p:sp>
      <p:sp>
        <p:nvSpPr>
          <p:cNvPr id="19" name="Rechteck 18"/>
          <p:cNvSpPr/>
          <p:nvPr/>
        </p:nvSpPr>
        <p:spPr>
          <a:xfrm>
            <a:off x="827584" y="3861048"/>
            <a:ext cx="3600400" cy="223224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dirty="0">
              <a:solidFill>
                <a:srgbClr val="663300"/>
              </a:solidFill>
            </a:endParaRPr>
          </a:p>
        </p:txBody>
      </p:sp>
      <p:sp>
        <p:nvSpPr>
          <p:cNvPr id="20" name="Rechteck 19"/>
          <p:cNvSpPr/>
          <p:nvPr/>
        </p:nvSpPr>
        <p:spPr>
          <a:xfrm>
            <a:off x="4572000" y="3861048"/>
            <a:ext cx="3600400" cy="223224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dirty="0">
              <a:solidFill>
                <a:srgbClr val="663300"/>
              </a:solidFill>
            </a:endParaRPr>
          </a:p>
        </p:txBody>
      </p:sp>
      <p:sp>
        <p:nvSpPr>
          <p:cNvPr id="23" name="Rechteck 22"/>
          <p:cNvSpPr/>
          <p:nvPr/>
        </p:nvSpPr>
        <p:spPr>
          <a:xfrm>
            <a:off x="0" y="1484784"/>
            <a:ext cx="1259632" cy="2232248"/>
          </a:xfrm>
          <a:prstGeom prst="rect">
            <a:avLst/>
          </a:prstGeom>
          <a:solidFill>
            <a:schemeClr val="accent6"/>
          </a:solidFill>
          <a:ln w="28575">
            <a:solidFill>
              <a:schemeClr val="accent6">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2000" b="1" dirty="0">
                <a:solidFill>
                  <a:srgbClr val="663300"/>
                </a:solidFill>
              </a:rPr>
              <a:t>Stakeholder</a:t>
            </a:r>
            <a:endParaRPr lang="de-DE" altLang="de-DE" b="1" dirty="0">
              <a:solidFill>
                <a:srgbClr val="663300"/>
              </a:solidFill>
            </a:endParaRPr>
          </a:p>
        </p:txBody>
      </p:sp>
      <p:sp>
        <p:nvSpPr>
          <p:cNvPr id="25" name="Rechteck 24"/>
          <p:cNvSpPr/>
          <p:nvPr/>
        </p:nvSpPr>
        <p:spPr>
          <a:xfrm>
            <a:off x="0" y="3861048"/>
            <a:ext cx="1259632" cy="2232248"/>
          </a:xfrm>
          <a:prstGeom prst="rect">
            <a:avLst/>
          </a:prstGeom>
          <a:solidFill>
            <a:schemeClr val="accent6"/>
          </a:solidFill>
          <a:ln w="28575">
            <a:solidFill>
              <a:schemeClr val="accent6">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2000" b="1" dirty="0">
                <a:solidFill>
                  <a:srgbClr val="663300"/>
                </a:solidFill>
              </a:rPr>
              <a:t>Relevanz</a:t>
            </a:r>
            <a:endParaRPr lang="de-DE" altLang="de-DE" b="1" dirty="0">
              <a:solidFill>
                <a:srgbClr val="663300"/>
              </a:solidFill>
            </a:endParaRPr>
          </a:p>
        </p:txBody>
      </p:sp>
      <p:sp>
        <p:nvSpPr>
          <p:cNvPr id="27" name="Rechteck 26"/>
          <p:cNvSpPr/>
          <p:nvPr/>
        </p:nvSpPr>
        <p:spPr>
          <a:xfrm>
            <a:off x="7740352" y="1484784"/>
            <a:ext cx="1403648" cy="2232248"/>
          </a:xfrm>
          <a:prstGeom prst="rect">
            <a:avLst/>
          </a:prstGeom>
          <a:solidFill>
            <a:schemeClr val="accent6"/>
          </a:solidFill>
          <a:ln w="28575">
            <a:solidFill>
              <a:schemeClr val="accent6">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2000" b="1" dirty="0">
                <a:solidFill>
                  <a:srgbClr val="663300"/>
                </a:solidFill>
              </a:rPr>
              <a:t>Herausforderung</a:t>
            </a:r>
            <a:endParaRPr lang="de-DE" altLang="de-DE" b="1" dirty="0">
              <a:solidFill>
                <a:srgbClr val="663300"/>
              </a:solidFill>
            </a:endParaRPr>
          </a:p>
        </p:txBody>
      </p:sp>
      <p:sp>
        <p:nvSpPr>
          <p:cNvPr id="28" name="Rechteck 27"/>
          <p:cNvSpPr/>
          <p:nvPr/>
        </p:nvSpPr>
        <p:spPr>
          <a:xfrm>
            <a:off x="7740352" y="3861048"/>
            <a:ext cx="1403648" cy="2232248"/>
          </a:xfrm>
          <a:prstGeom prst="rect">
            <a:avLst/>
          </a:prstGeom>
          <a:solidFill>
            <a:schemeClr val="accent6"/>
          </a:solidFill>
          <a:ln w="28575">
            <a:solidFill>
              <a:schemeClr val="accent6">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2000" b="1" dirty="0">
                <a:solidFill>
                  <a:srgbClr val="663300"/>
                </a:solidFill>
              </a:rPr>
              <a:t>Ansätze</a:t>
            </a:r>
            <a:endParaRPr lang="de-DE" altLang="de-DE" b="1" dirty="0">
              <a:solidFill>
                <a:srgbClr val="663300"/>
              </a:solidFill>
            </a:endParaRPr>
          </a:p>
        </p:txBody>
      </p:sp>
      <p:sp>
        <p:nvSpPr>
          <p:cNvPr id="31" name="Rechteck 30"/>
          <p:cNvSpPr/>
          <p:nvPr/>
        </p:nvSpPr>
        <p:spPr>
          <a:xfrm flipH="1">
            <a:off x="3419872" y="3212976"/>
            <a:ext cx="2088000" cy="1080000"/>
          </a:xfrm>
          <a:prstGeom prst="rect">
            <a:avLst/>
          </a:prstGeom>
          <a:solidFill>
            <a:srgbClr val="663300"/>
          </a:solidFill>
          <a:ln w="9525">
            <a:noFill/>
            <a:round/>
            <a:headEnd/>
            <a:tailEnd/>
          </a:ln>
        </p:spPr>
        <p:txBody>
          <a:bodyPr wrap="square" lIns="0" tIns="0" rIns="0" bIns="0" anchor="ctr" anchorCtr="1"/>
          <a:lstStyle/>
          <a:p>
            <a:pPr algn="ctr"/>
            <a:r>
              <a:rPr lang="de-DE" b="1" dirty="0">
                <a:solidFill>
                  <a:schemeClr val="bg1"/>
                </a:solidFill>
              </a:rPr>
              <a:t>Workshop Stakeholder- </a:t>
            </a:r>
            <a:br>
              <a:rPr lang="de-DE" b="1" dirty="0">
                <a:solidFill>
                  <a:schemeClr val="bg1"/>
                </a:solidFill>
              </a:rPr>
            </a:br>
            <a:r>
              <a:rPr lang="de-DE" b="1" dirty="0" err="1">
                <a:solidFill>
                  <a:schemeClr val="bg1"/>
                </a:solidFill>
              </a:rPr>
              <a:t>analyse</a:t>
            </a:r>
            <a:endParaRPr lang="de-DE" b="1" dirty="0">
              <a:solidFill>
                <a:schemeClr val="bg1"/>
              </a:solidFill>
            </a:endParaRPr>
          </a:p>
        </p:txBody>
      </p:sp>
      <p:sp>
        <p:nvSpPr>
          <p:cNvPr id="32" name="Textfeld 31"/>
          <p:cNvSpPr txBox="1"/>
          <p:nvPr/>
        </p:nvSpPr>
        <p:spPr>
          <a:xfrm>
            <a:off x="1381350" y="1963086"/>
            <a:ext cx="2924913" cy="646331"/>
          </a:xfrm>
          <a:prstGeom prst="rect">
            <a:avLst/>
          </a:prstGeom>
          <a:noFill/>
        </p:spPr>
        <p:txBody>
          <a:bodyPr wrap="square" rtlCol="0">
            <a:spAutoFit/>
          </a:bodyPr>
          <a:lstStyle/>
          <a:p>
            <a:pPr lvl="0" algn="ctr"/>
            <a:r>
              <a:rPr lang="de-DE" dirty="0">
                <a:solidFill>
                  <a:srgbClr val="663300"/>
                </a:solidFill>
              </a:rPr>
              <a:t>Welche Anspruchsgruppen gibt es?</a:t>
            </a:r>
          </a:p>
        </p:txBody>
      </p:sp>
      <p:sp>
        <p:nvSpPr>
          <p:cNvPr id="33" name="Textfeld 32"/>
          <p:cNvSpPr txBox="1"/>
          <p:nvPr/>
        </p:nvSpPr>
        <p:spPr>
          <a:xfrm>
            <a:off x="4788023" y="1574204"/>
            <a:ext cx="2808313" cy="1477328"/>
          </a:xfrm>
          <a:prstGeom prst="rect">
            <a:avLst/>
          </a:prstGeom>
          <a:noFill/>
        </p:spPr>
        <p:txBody>
          <a:bodyPr wrap="square" rtlCol="0">
            <a:spAutoFit/>
          </a:bodyPr>
          <a:lstStyle/>
          <a:p>
            <a:pPr lvl="0" algn="ctr"/>
            <a:r>
              <a:rPr lang="de-DE" dirty="0">
                <a:solidFill>
                  <a:srgbClr val="663300"/>
                </a:solidFill>
              </a:rPr>
              <a:t>Welche Auswirkungen hat unser Unternehmen auf die Stakeholder und welche Anforderungen haben diese an unser Unternehmen? </a:t>
            </a:r>
          </a:p>
        </p:txBody>
      </p:sp>
      <p:sp>
        <p:nvSpPr>
          <p:cNvPr id="35" name="Textfeld 34"/>
          <p:cNvSpPr txBox="1"/>
          <p:nvPr/>
        </p:nvSpPr>
        <p:spPr>
          <a:xfrm>
            <a:off x="4788023" y="4642103"/>
            <a:ext cx="2826351" cy="923330"/>
          </a:xfrm>
          <a:prstGeom prst="rect">
            <a:avLst/>
          </a:prstGeom>
          <a:noFill/>
        </p:spPr>
        <p:txBody>
          <a:bodyPr wrap="square" rtlCol="0">
            <a:spAutoFit/>
          </a:bodyPr>
          <a:lstStyle/>
          <a:p>
            <a:pPr algn="ctr"/>
            <a:r>
              <a:rPr lang="de-DE" dirty="0">
                <a:solidFill>
                  <a:srgbClr val="663300"/>
                </a:solidFill>
              </a:rPr>
              <a:t>Wie reagiert unser Unternehmen auf diese Herausforderung? </a:t>
            </a:r>
          </a:p>
        </p:txBody>
      </p:sp>
      <p:sp>
        <p:nvSpPr>
          <p:cNvPr id="2" name="Ellipse 1"/>
          <p:cNvSpPr/>
          <p:nvPr/>
        </p:nvSpPr>
        <p:spPr>
          <a:xfrm>
            <a:off x="1336397" y="3082012"/>
            <a:ext cx="538480" cy="5384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1</a:t>
            </a:r>
          </a:p>
        </p:txBody>
      </p:sp>
      <p:sp>
        <p:nvSpPr>
          <p:cNvPr id="36" name="Ellipse 35"/>
          <p:cNvSpPr/>
          <p:nvPr/>
        </p:nvSpPr>
        <p:spPr>
          <a:xfrm>
            <a:off x="7136854" y="3082012"/>
            <a:ext cx="538480" cy="5384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2</a:t>
            </a:r>
          </a:p>
        </p:txBody>
      </p:sp>
      <p:sp>
        <p:nvSpPr>
          <p:cNvPr id="37" name="Ellipse 36"/>
          <p:cNvSpPr/>
          <p:nvPr/>
        </p:nvSpPr>
        <p:spPr>
          <a:xfrm>
            <a:off x="1336397" y="3956020"/>
            <a:ext cx="538480" cy="5384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3</a:t>
            </a:r>
          </a:p>
        </p:txBody>
      </p:sp>
      <p:sp>
        <p:nvSpPr>
          <p:cNvPr id="38" name="Ellipse 37"/>
          <p:cNvSpPr/>
          <p:nvPr/>
        </p:nvSpPr>
        <p:spPr>
          <a:xfrm>
            <a:off x="7136854" y="3956020"/>
            <a:ext cx="538480" cy="5384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4</a:t>
            </a:r>
          </a:p>
        </p:txBody>
      </p:sp>
      <p:cxnSp>
        <p:nvCxnSpPr>
          <p:cNvPr id="26" name="Gerader Verbinder 25"/>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1874878" y="4414395"/>
            <a:ext cx="2431386" cy="1477328"/>
          </a:xfrm>
          <a:prstGeom prst="rect">
            <a:avLst/>
          </a:prstGeom>
        </p:spPr>
        <p:txBody>
          <a:bodyPr wrap="square">
            <a:spAutoFit/>
          </a:bodyPr>
          <a:lstStyle/>
          <a:p>
            <a:pPr algn="ctr"/>
            <a:r>
              <a:rPr lang="de-DE" dirty="0">
                <a:solidFill>
                  <a:srgbClr val="663300"/>
                </a:solidFill>
              </a:rPr>
              <a:t>Welchen Stellenwert haben die einzelnen </a:t>
            </a:r>
            <a:r>
              <a:rPr lang="de-DE" dirty="0" err="1">
                <a:solidFill>
                  <a:srgbClr val="663300"/>
                </a:solidFill>
              </a:rPr>
              <a:t>Stakeholdergruppen</a:t>
            </a:r>
            <a:r>
              <a:rPr lang="de-DE" dirty="0">
                <a:solidFill>
                  <a:srgbClr val="663300"/>
                </a:solidFill>
              </a:rPr>
              <a:t> und wie nahe sind sie Ihrem Unternehmen?</a:t>
            </a:r>
          </a:p>
        </p:txBody>
      </p:sp>
    </p:spTree>
    <p:extLst>
      <p:ext uri="{BB962C8B-B14F-4D97-AF65-F5344CB8AC3E}">
        <p14:creationId xmlns:p14="http://schemas.microsoft.com/office/powerpoint/2010/main" val="2644561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dirty="0" smtClean="0">
                <a:solidFill>
                  <a:srgbClr val="663300"/>
                </a:solidFill>
                <a:latin typeface="Calibri" pitchFamily="34" charset="0"/>
                <a:cs typeface="Arial" charset="0"/>
              </a:rPr>
              <a:t>Durchführung – Schritt 1</a:t>
            </a:r>
            <a:endParaRPr lang="de-DE" sz="2400" b="1" dirty="0">
              <a:solidFill>
                <a:srgbClr val="663300"/>
              </a:solidFill>
              <a:latin typeface="Calibri" pitchFamily="34" charset="0"/>
              <a:cs typeface="Arial" charset="0"/>
            </a:endParaRPr>
          </a:p>
        </p:txBody>
      </p:sp>
      <p:sp>
        <p:nvSpPr>
          <p:cNvPr id="10" name="Textfeld 9"/>
          <p:cNvSpPr txBox="1"/>
          <p:nvPr/>
        </p:nvSpPr>
        <p:spPr>
          <a:xfrm>
            <a:off x="395536" y="834944"/>
            <a:ext cx="4938464" cy="1785104"/>
          </a:xfrm>
          <a:prstGeom prst="rect">
            <a:avLst/>
          </a:prstGeom>
          <a:noFill/>
        </p:spPr>
        <p:txBody>
          <a:bodyPr wrap="square" rtlCol="0">
            <a:spAutoFit/>
          </a:bodyPr>
          <a:lstStyle/>
          <a:p>
            <a:r>
              <a:rPr lang="de-DE" sz="2000" b="1" dirty="0" err="1" smtClean="0">
                <a:solidFill>
                  <a:srgbClr val="663300"/>
                </a:solidFill>
                <a:latin typeface="Calibri" pitchFamily="34" charset="0"/>
                <a:cs typeface="Arial" charset="0"/>
              </a:rPr>
              <a:t>Stakeholderidentifikation</a:t>
            </a:r>
            <a:r>
              <a:rPr lang="de-DE" sz="2000" b="1" dirty="0" smtClean="0">
                <a:solidFill>
                  <a:srgbClr val="663300"/>
                </a:solidFill>
                <a:latin typeface="Calibri" pitchFamily="34" charset="0"/>
                <a:cs typeface="Arial" charset="0"/>
              </a:rPr>
              <a:t> </a:t>
            </a:r>
            <a:r>
              <a:rPr lang="de-DE" sz="2000" b="1" dirty="0">
                <a:solidFill>
                  <a:srgbClr val="663300"/>
                </a:solidFill>
                <a:latin typeface="Calibri" pitchFamily="34" charset="0"/>
                <a:cs typeface="Arial" charset="0"/>
              </a:rPr>
              <a:t/>
            </a:r>
            <a:br>
              <a:rPr lang="de-DE" sz="2000" b="1" dirty="0">
                <a:solidFill>
                  <a:srgbClr val="663300"/>
                </a:solidFill>
                <a:latin typeface="Calibri" pitchFamily="34" charset="0"/>
                <a:cs typeface="Arial" charset="0"/>
              </a:rPr>
            </a:br>
            <a:r>
              <a:rPr lang="de-DE" dirty="0" smtClean="0">
                <a:solidFill>
                  <a:srgbClr val="663300"/>
                </a:solidFill>
              </a:rPr>
              <a:t>Erstellen </a:t>
            </a:r>
            <a:r>
              <a:rPr lang="de-DE" dirty="0">
                <a:solidFill>
                  <a:srgbClr val="663300"/>
                </a:solidFill>
              </a:rPr>
              <a:t>Sie eine Liste mit den Personen, Organisationen und Gruppen, die Ansprüche oder Erwartungen an Ihr Unternehmen haben, die ihre Interessen berücksichtigt wissen oder mit ihren Problemen Gehör finden wollen.</a:t>
            </a:r>
          </a:p>
        </p:txBody>
      </p:sp>
      <p:sp>
        <p:nvSpPr>
          <p:cNvPr id="17" name="Rechteck 16"/>
          <p:cNvSpPr/>
          <p:nvPr/>
        </p:nvSpPr>
        <p:spPr>
          <a:xfrm>
            <a:off x="5841511" y="996372"/>
            <a:ext cx="1425389" cy="1052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18" name="Rechteck 17"/>
          <p:cNvSpPr/>
          <p:nvPr/>
        </p:nvSpPr>
        <p:spPr>
          <a:xfrm>
            <a:off x="7323916" y="996372"/>
            <a:ext cx="1425389" cy="105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19" name="Rechteck 18"/>
          <p:cNvSpPr/>
          <p:nvPr/>
        </p:nvSpPr>
        <p:spPr>
          <a:xfrm>
            <a:off x="5841511" y="2116730"/>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20" name="Rechteck 19"/>
          <p:cNvSpPr/>
          <p:nvPr/>
        </p:nvSpPr>
        <p:spPr>
          <a:xfrm>
            <a:off x="7323916" y="2116730"/>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23" name="Rechteck 22"/>
          <p:cNvSpPr/>
          <p:nvPr/>
        </p:nvSpPr>
        <p:spPr>
          <a:xfrm>
            <a:off x="5513873" y="996372"/>
            <a:ext cx="498685" cy="1052458"/>
          </a:xfrm>
          <a:prstGeom prst="rect">
            <a:avLst/>
          </a:prstGeom>
          <a:solidFill>
            <a:schemeClr val="accent6"/>
          </a:solidFill>
          <a:ln w="28575">
            <a:solidFill>
              <a:schemeClr val="accent6">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rgbClr val="663300"/>
                </a:solidFill>
              </a:rPr>
              <a:t>Stakeholder</a:t>
            </a:r>
          </a:p>
        </p:txBody>
      </p:sp>
      <p:sp>
        <p:nvSpPr>
          <p:cNvPr id="25" name="Rechteck 24"/>
          <p:cNvSpPr/>
          <p:nvPr/>
        </p:nvSpPr>
        <p:spPr>
          <a:xfrm>
            <a:off x="5513873" y="2116730"/>
            <a:ext cx="498685" cy="1052458"/>
          </a:xfrm>
          <a:prstGeom prst="rect">
            <a:avLst/>
          </a:prstGeom>
          <a:solidFill>
            <a:schemeClr val="bg1">
              <a:lumMod val="85000"/>
            </a:schemeClr>
          </a:solidFill>
          <a:ln w="28575">
            <a:solidFill>
              <a:schemeClr val="bg1">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Relevanz</a:t>
            </a:r>
          </a:p>
        </p:txBody>
      </p:sp>
      <p:sp>
        <p:nvSpPr>
          <p:cNvPr id="27" name="Rechteck 26"/>
          <p:cNvSpPr/>
          <p:nvPr/>
        </p:nvSpPr>
        <p:spPr>
          <a:xfrm>
            <a:off x="8578258" y="996372"/>
            <a:ext cx="555701" cy="1052458"/>
          </a:xfrm>
          <a:prstGeom prst="rect">
            <a:avLst/>
          </a:prstGeom>
          <a:solidFill>
            <a:schemeClr val="bg1">
              <a:lumMod val="85000"/>
            </a:schemeClr>
          </a:solidFill>
          <a:ln w="28575">
            <a:solidFill>
              <a:schemeClr val="bg1">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Herausforderung</a:t>
            </a:r>
          </a:p>
        </p:txBody>
      </p:sp>
      <p:sp>
        <p:nvSpPr>
          <p:cNvPr id="28" name="Rechteck 27"/>
          <p:cNvSpPr/>
          <p:nvPr/>
        </p:nvSpPr>
        <p:spPr>
          <a:xfrm>
            <a:off x="8578258" y="2116730"/>
            <a:ext cx="555701" cy="1052458"/>
          </a:xfrm>
          <a:prstGeom prst="rect">
            <a:avLst/>
          </a:prstGeom>
          <a:solidFill>
            <a:schemeClr val="bg1">
              <a:lumMod val="85000"/>
            </a:schemeClr>
          </a:solidFill>
          <a:ln w="28575">
            <a:solidFill>
              <a:schemeClr val="bg1">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Ansätze</a:t>
            </a:r>
          </a:p>
        </p:txBody>
      </p:sp>
      <p:sp>
        <p:nvSpPr>
          <p:cNvPr id="31" name="Rechteck 30"/>
          <p:cNvSpPr/>
          <p:nvPr/>
        </p:nvSpPr>
        <p:spPr>
          <a:xfrm flipH="1">
            <a:off x="6867791" y="1811178"/>
            <a:ext cx="826634" cy="509197"/>
          </a:xfrm>
          <a:prstGeom prst="rect">
            <a:avLst/>
          </a:prstGeom>
          <a:solidFill>
            <a:srgbClr val="663300"/>
          </a:solidFill>
          <a:ln w="9525">
            <a:noFill/>
            <a:round/>
            <a:headEnd/>
            <a:tailEnd/>
          </a:ln>
        </p:spPr>
        <p:txBody>
          <a:bodyPr wrap="square" lIns="0" tIns="0" rIns="0" bIns="0" anchor="ctr" anchorCtr="1"/>
          <a:lstStyle/>
          <a:p>
            <a:pPr algn="ctr"/>
            <a:r>
              <a:rPr lang="de-DE" sz="900" b="1" dirty="0">
                <a:solidFill>
                  <a:schemeClr val="bg1"/>
                </a:solidFill>
              </a:rPr>
              <a:t>Stakeholder- </a:t>
            </a:r>
            <a:r>
              <a:rPr lang="de-DE" sz="900" b="1">
                <a:solidFill>
                  <a:schemeClr val="bg1"/>
                </a:solidFill>
              </a:rPr>
              <a:t/>
            </a:r>
            <a:br>
              <a:rPr lang="de-DE" sz="900" b="1">
                <a:solidFill>
                  <a:schemeClr val="bg1"/>
                </a:solidFill>
              </a:rPr>
            </a:br>
            <a:r>
              <a:rPr lang="de-DE" sz="900" b="1">
                <a:solidFill>
                  <a:schemeClr val="bg1"/>
                </a:solidFill>
              </a:rPr>
              <a:t>Analyse</a:t>
            </a:r>
          </a:p>
          <a:p>
            <a:pPr algn="ctr"/>
            <a:r>
              <a:rPr lang="de-DE" sz="900" b="1">
                <a:solidFill>
                  <a:schemeClr val="bg1"/>
                </a:solidFill>
              </a:rPr>
              <a:t>Workshop</a:t>
            </a:r>
            <a:endParaRPr lang="de-DE" sz="900" b="1" dirty="0">
              <a:solidFill>
                <a:schemeClr val="bg1"/>
              </a:solidFill>
            </a:endParaRPr>
          </a:p>
        </p:txBody>
      </p:sp>
      <p:sp>
        <p:nvSpPr>
          <p:cNvPr id="32" name="Textfeld 31"/>
          <p:cNvSpPr txBox="1"/>
          <p:nvPr/>
        </p:nvSpPr>
        <p:spPr>
          <a:xfrm>
            <a:off x="6060746" y="1221881"/>
            <a:ext cx="1157966" cy="507831"/>
          </a:xfrm>
          <a:prstGeom prst="rect">
            <a:avLst/>
          </a:prstGeom>
          <a:noFill/>
        </p:spPr>
        <p:txBody>
          <a:bodyPr wrap="square" rtlCol="0">
            <a:spAutoFit/>
          </a:bodyPr>
          <a:lstStyle/>
          <a:p>
            <a:pPr lvl="0" algn="ctr"/>
            <a:r>
              <a:rPr lang="de-DE" sz="900" dirty="0">
                <a:solidFill>
                  <a:srgbClr val="663300"/>
                </a:solidFill>
              </a:rPr>
              <a:t>Welche Anspruchsgruppen gibt es?</a:t>
            </a:r>
          </a:p>
        </p:txBody>
      </p:sp>
      <p:sp>
        <p:nvSpPr>
          <p:cNvPr id="33" name="Textfeld 32"/>
          <p:cNvSpPr txBox="1"/>
          <p:nvPr/>
        </p:nvSpPr>
        <p:spPr>
          <a:xfrm>
            <a:off x="7323916" y="987732"/>
            <a:ext cx="1254341" cy="1061829"/>
          </a:xfrm>
          <a:prstGeom prst="rect">
            <a:avLst/>
          </a:prstGeom>
          <a:noFill/>
          <a:ln>
            <a:noFill/>
          </a:ln>
        </p:spPr>
        <p:txBody>
          <a:bodyPr wrap="square" rtlCol="0">
            <a:spAutoFit/>
          </a:bodyPr>
          <a:lstStyle/>
          <a:p>
            <a:pPr lvl="0" algn="ctr"/>
            <a:r>
              <a:rPr lang="de-DE" sz="900" dirty="0">
                <a:solidFill>
                  <a:schemeClr val="bg1">
                    <a:lumMod val="65000"/>
                  </a:schemeClr>
                </a:solidFill>
              </a:rPr>
              <a:t>Welche Auswirkungen </a:t>
            </a:r>
            <a:r>
              <a:rPr lang="de-DE" sz="900">
                <a:solidFill>
                  <a:schemeClr val="bg1">
                    <a:lumMod val="65000"/>
                  </a:schemeClr>
                </a:solidFill>
              </a:rPr>
              <a:t>hat das Unternehmen auf </a:t>
            </a:r>
            <a:r>
              <a:rPr lang="de-DE" sz="900" dirty="0">
                <a:solidFill>
                  <a:schemeClr val="bg1">
                    <a:lumMod val="65000"/>
                  </a:schemeClr>
                </a:solidFill>
              </a:rPr>
              <a:t>die Stakeholder und </a:t>
            </a:r>
            <a:r>
              <a:rPr lang="de-DE" sz="900">
                <a:solidFill>
                  <a:schemeClr val="bg1">
                    <a:lumMod val="65000"/>
                  </a:schemeClr>
                </a:solidFill>
              </a:rPr>
              <a:t>welche Anforde-rungen </a:t>
            </a:r>
            <a:r>
              <a:rPr lang="de-DE" sz="900" dirty="0">
                <a:solidFill>
                  <a:schemeClr val="bg1">
                    <a:lumMod val="65000"/>
                  </a:schemeClr>
                </a:solidFill>
              </a:rPr>
              <a:t>haben </a:t>
            </a:r>
            <a:r>
              <a:rPr lang="de-DE" sz="900">
                <a:solidFill>
                  <a:schemeClr val="bg1">
                    <a:lumMod val="65000"/>
                  </a:schemeClr>
                </a:solidFill>
              </a:rPr>
              <a:t>diese an</a:t>
            </a:r>
          </a:p>
          <a:p>
            <a:pPr marL="263525" lvl="0" algn="ctr"/>
            <a:r>
              <a:rPr lang="de-DE" sz="900">
                <a:solidFill>
                  <a:schemeClr val="bg1">
                    <a:lumMod val="65000"/>
                  </a:schemeClr>
                </a:solidFill>
              </a:rPr>
              <a:t> das Unternehmen? </a:t>
            </a:r>
            <a:endParaRPr lang="de-DE" sz="900" dirty="0">
              <a:solidFill>
                <a:schemeClr val="bg1">
                  <a:lumMod val="65000"/>
                </a:schemeClr>
              </a:solidFill>
            </a:endParaRPr>
          </a:p>
        </p:txBody>
      </p:sp>
      <p:sp>
        <p:nvSpPr>
          <p:cNvPr id="34" name="Textfeld 33"/>
          <p:cNvSpPr txBox="1"/>
          <p:nvPr/>
        </p:nvSpPr>
        <p:spPr>
          <a:xfrm>
            <a:off x="6012558" y="2307257"/>
            <a:ext cx="1268550" cy="923330"/>
          </a:xfrm>
          <a:prstGeom prst="rect">
            <a:avLst/>
          </a:prstGeom>
          <a:noFill/>
        </p:spPr>
        <p:txBody>
          <a:bodyPr wrap="square" rtlCol="0">
            <a:spAutoFit/>
          </a:bodyPr>
          <a:lstStyle/>
          <a:p>
            <a:pPr algn="ctr"/>
            <a:r>
              <a:rPr lang="de-DE" sz="900" dirty="0">
                <a:solidFill>
                  <a:schemeClr val="bg1">
                    <a:lumMod val="65000"/>
                  </a:schemeClr>
                </a:solidFill>
              </a:rPr>
              <a:t>Welchen Stellenwert haben die einzelnen </a:t>
            </a:r>
            <a:r>
              <a:rPr lang="de-DE" sz="900" dirty="0" err="1">
                <a:solidFill>
                  <a:schemeClr val="bg1">
                    <a:lumMod val="65000"/>
                  </a:schemeClr>
                </a:solidFill>
              </a:rPr>
              <a:t>Stakeholdergruppen</a:t>
            </a:r>
            <a:r>
              <a:rPr lang="de-DE" sz="900" dirty="0">
                <a:solidFill>
                  <a:schemeClr val="bg1">
                    <a:lumMod val="65000"/>
                  </a:schemeClr>
                </a:solidFill>
              </a:rPr>
              <a:t> und wie nahe sind sie Ihrem Unternehmen?</a:t>
            </a:r>
          </a:p>
          <a:p>
            <a:pPr lvl="0" algn="ctr"/>
            <a:endParaRPr lang="de-DE" sz="900" dirty="0">
              <a:solidFill>
                <a:schemeClr val="bg1">
                  <a:lumMod val="65000"/>
                </a:schemeClr>
              </a:solidFill>
            </a:endParaRPr>
          </a:p>
        </p:txBody>
      </p:sp>
      <p:sp>
        <p:nvSpPr>
          <p:cNvPr id="35" name="Textfeld 34"/>
          <p:cNvSpPr txBox="1"/>
          <p:nvPr/>
        </p:nvSpPr>
        <p:spPr>
          <a:xfrm>
            <a:off x="7391613" y="2362690"/>
            <a:ext cx="1118945" cy="646331"/>
          </a:xfrm>
          <a:prstGeom prst="rect">
            <a:avLst/>
          </a:prstGeom>
          <a:noFill/>
        </p:spPr>
        <p:txBody>
          <a:bodyPr wrap="square" rtlCol="0">
            <a:spAutoFit/>
          </a:bodyPr>
          <a:lstStyle/>
          <a:p>
            <a:pPr algn="ctr"/>
            <a:r>
              <a:rPr lang="de-DE" sz="900" dirty="0">
                <a:solidFill>
                  <a:schemeClr val="bg1">
                    <a:lumMod val="65000"/>
                  </a:schemeClr>
                </a:solidFill>
              </a:rPr>
              <a:t>Wie reagiert das Unternehmen auf diese Herausforderung? </a:t>
            </a:r>
          </a:p>
        </p:txBody>
      </p:sp>
      <p:sp>
        <p:nvSpPr>
          <p:cNvPr id="4" name="Rechteck 3"/>
          <p:cNvSpPr/>
          <p:nvPr/>
        </p:nvSpPr>
        <p:spPr>
          <a:xfrm>
            <a:off x="395535" y="3484571"/>
            <a:ext cx="8290821" cy="3139321"/>
          </a:xfrm>
          <a:prstGeom prst="rect">
            <a:avLst/>
          </a:prstGeom>
        </p:spPr>
        <p:txBody>
          <a:bodyPr wrap="square">
            <a:spAutoFit/>
          </a:bodyPr>
          <a:lstStyle/>
          <a:p>
            <a:r>
              <a:rPr lang="de-DE" b="1" dirty="0" smtClean="0">
                <a:solidFill>
                  <a:srgbClr val="663300"/>
                </a:solidFill>
              </a:rPr>
              <a:t>Fragen </a:t>
            </a:r>
            <a:r>
              <a:rPr lang="de-DE" b="1" dirty="0">
                <a:solidFill>
                  <a:srgbClr val="663300"/>
                </a:solidFill>
              </a:rPr>
              <a:t>zur Identifikation Ihrer Anspruchsgruppen</a:t>
            </a:r>
            <a:r>
              <a:rPr lang="de-DE" dirty="0">
                <a:solidFill>
                  <a:srgbClr val="663300"/>
                </a:solidFill>
              </a:rPr>
              <a:t>:</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Mit wem haben Sie regelmäßig geschäftlichen Kontakt?</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Von wem kommen Beschwerden, Anregungen, Lob?</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Mit wem haben Sie Kontakte ohne Bezug zur direkten Geschäftstätigkeit?</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Wer schreibt oder redet über Ihr Unternehmen oder Ihre Produkte? </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Gibt es Gruppen, zu denen Sie gerne Kontakt aufnehmen würden oder Märkte, die Sie bedienen möchten?</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Wer könnte Ihre Aktivitäten beobachten?</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Wissen Sie von Forderungen von Stakeholdern an Unternehmen aus Ihrer Branche oder Ihrer Region, die Sie auch betreffen könnten?</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Wer interessiert sich für Ihr Nachhaltigkeitsengagement?</a:t>
            </a:r>
          </a:p>
        </p:txBody>
      </p:sp>
      <p:cxnSp>
        <p:nvCxnSpPr>
          <p:cNvPr id="26" name="Gerader Verbinder 25"/>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0804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dirty="0">
                <a:solidFill>
                  <a:srgbClr val="663300"/>
                </a:solidFill>
                <a:latin typeface="Calibri" pitchFamily="34" charset="0"/>
                <a:cs typeface="Arial" charset="0"/>
              </a:rPr>
              <a:t>Durchführung – </a:t>
            </a:r>
            <a:r>
              <a:rPr lang="de-DE" sz="2000" b="1" dirty="0">
                <a:solidFill>
                  <a:srgbClr val="663300"/>
                </a:solidFill>
                <a:latin typeface="Calibri" pitchFamily="34" charset="0"/>
                <a:cs typeface="Arial" charset="0"/>
              </a:rPr>
              <a:t>Schritt </a:t>
            </a:r>
            <a:r>
              <a:rPr lang="de-DE" sz="2000" b="1" dirty="0" smtClean="0">
                <a:solidFill>
                  <a:srgbClr val="663300"/>
                </a:solidFill>
                <a:latin typeface="Calibri" pitchFamily="34" charset="0"/>
                <a:cs typeface="Arial" charset="0"/>
              </a:rPr>
              <a:t>2</a:t>
            </a:r>
            <a:endParaRPr lang="de-DE" sz="2000" b="1" dirty="0">
              <a:solidFill>
                <a:srgbClr val="663300"/>
              </a:solidFill>
              <a:latin typeface="Calibri" pitchFamily="34" charset="0"/>
              <a:cs typeface="Arial" charset="0"/>
            </a:endParaRPr>
          </a:p>
        </p:txBody>
      </p:sp>
      <p:sp>
        <p:nvSpPr>
          <p:cNvPr id="10" name="Textfeld 9"/>
          <p:cNvSpPr txBox="1"/>
          <p:nvPr/>
        </p:nvSpPr>
        <p:spPr>
          <a:xfrm>
            <a:off x="395536" y="853232"/>
            <a:ext cx="4938464" cy="2862322"/>
          </a:xfrm>
          <a:prstGeom prst="rect">
            <a:avLst/>
          </a:prstGeom>
          <a:noFill/>
        </p:spPr>
        <p:txBody>
          <a:bodyPr wrap="square" rtlCol="0">
            <a:spAutoFit/>
          </a:bodyPr>
          <a:lstStyle/>
          <a:p>
            <a:r>
              <a:rPr lang="de-DE" b="1" dirty="0" smtClean="0">
                <a:solidFill>
                  <a:srgbClr val="663300"/>
                </a:solidFill>
                <a:latin typeface="Calibri" pitchFamily="34" charset="0"/>
                <a:cs typeface="Arial" charset="0"/>
              </a:rPr>
              <a:t>Herausforderung</a:t>
            </a:r>
            <a:endParaRPr lang="de-DE" dirty="0" smtClean="0">
              <a:solidFill>
                <a:srgbClr val="663300"/>
              </a:solidFill>
              <a:latin typeface="Calibri" pitchFamily="34" charset="0"/>
              <a:cs typeface="Arial" charset="0"/>
            </a:endParaRPr>
          </a:p>
          <a:p>
            <a:r>
              <a:rPr lang="de-DE" dirty="0" smtClean="0">
                <a:solidFill>
                  <a:srgbClr val="663300"/>
                </a:solidFill>
                <a:latin typeface="Calibri" pitchFamily="34" charset="0"/>
                <a:cs typeface="Arial" charset="0"/>
              </a:rPr>
              <a:t>Erfassen</a:t>
            </a:r>
            <a:r>
              <a:rPr lang="de-DE" dirty="0">
                <a:solidFill>
                  <a:srgbClr val="663300"/>
                </a:solidFill>
                <a:latin typeface="Calibri" pitchFamily="34" charset="0"/>
                <a:cs typeface="Arial" charset="0"/>
              </a:rPr>
              <a:t>, beschreiben und verstehen Sie zunächst die Auswirkungen Ihres Unternehmens auf die Stakeholder und die Anforderungen der einzelnen Stakeholder-Gruppen an Ihr Unternehmen. </a:t>
            </a:r>
            <a:endParaRPr lang="de-DE" dirty="0" smtClean="0">
              <a:solidFill>
                <a:srgbClr val="663300"/>
              </a:solidFill>
              <a:latin typeface="Calibri" pitchFamily="34" charset="0"/>
              <a:cs typeface="Arial" charset="0"/>
            </a:endParaRPr>
          </a:p>
          <a:p>
            <a:r>
              <a:rPr lang="de-DE" dirty="0" smtClean="0">
                <a:solidFill>
                  <a:srgbClr val="663300"/>
                </a:solidFill>
                <a:latin typeface="Calibri" pitchFamily="34" charset="0"/>
                <a:cs typeface="Arial" charset="0"/>
              </a:rPr>
              <a:t>Anschließend versetzen Sie sich in Ihre Stakeholder und analysieren, welche Erwartungen die Stakeholder mit Ihrem Unternehmen, Ihren Leistungen, Produkten oder Ihrem Verhalten verknüpfen.</a:t>
            </a:r>
            <a:endParaRPr lang="de-DE" dirty="0">
              <a:solidFill>
                <a:srgbClr val="663300"/>
              </a:solidFill>
              <a:latin typeface="Calibri" pitchFamily="34" charset="0"/>
              <a:cs typeface="Arial" charset="0"/>
            </a:endParaRPr>
          </a:p>
        </p:txBody>
      </p:sp>
      <p:sp>
        <p:nvSpPr>
          <p:cNvPr id="17" name="Rechteck 16"/>
          <p:cNvSpPr/>
          <p:nvPr/>
        </p:nvSpPr>
        <p:spPr>
          <a:xfrm>
            <a:off x="5841511" y="996372"/>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18" name="Rechteck 17"/>
          <p:cNvSpPr/>
          <p:nvPr/>
        </p:nvSpPr>
        <p:spPr>
          <a:xfrm>
            <a:off x="7323916" y="996372"/>
            <a:ext cx="1425389" cy="1052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19" name="Rechteck 18"/>
          <p:cNvSpPr/>
          <p:nvPr/>
        </p:nvSpPr>
        <p:spPr>
          <a:xfrm>
            <a:off x="5841511" y="2116730"/>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20" name="Rechteck 19"/>
          <p:cNvSpPr/>
          <p:nvPr/>
        </p:nvSpPr>
        <p:spPr>
          <a:xfrm>
            <a:off x="7323916" y="2116730"/>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23" name="Rechteck 22"/>
          <p:cNvSpPr/>
          <p:nvPr/>
        </p:nvSpPr>
        <p:spPr>
          <a:xfrm>
            <a:off x="5513873" y="996372"/>
            <a:ext cx="498685" cy="1052458"/>
          </a:xfrm>
          <a:prstGeom prst="rect">
            <a:avLst/>
          </a:prstGeom>
          <a:solidFill>
            <a:schemeClr val="bg1">
              <a:lumMod val="85000"/>
            </a:schemeClr>
          </a:solidFill>
          <a:ln w="28575">
            <a:solidFill>
              <a:schemeClr val="bg1">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Stakeholder</a:t>
            </a:r>
          </a:p>
        </p:txBody>
      </p:sp>
      <p:sp>
        <p:nvSpPr>
          <p:cNvPr id="25" name="Rechteck 24"/>
          <p:cNvSpPr/>
          <p:nvPr/>
        </p:nvSpPr>
        <p:spPr>
          <a:xfrm>
            <a:off x="5513873" y="2116730"/>
            <a:ext cx="498685" cy="1052458"/>
          </a:xfrm>
          <a:prstGeom prst="rect">
            <a:avLst/>
          </a:prstGeom>
          <a:solidFill>
            <a:schemeClr val="bg1">
              <a:lumMod val="85000"/>
            </a:schemeClr>
          </a:solidFill>
          <a:ln w="28575">
            <a:solidFill>
              <a:schemeClr val="bg1">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Relevanz</a:t>
            </a:r>
          </a:p>
        </p:txBody>
      </p:sp>
      <p:sp>
        <p:nvSpPr>
          <p:cNvPr id="27" name="Rechteck 26"/>
          <p:cNvSpPr/>
          <p:nvPr/>
        </p:nvSpPr>
        <p:spPr>
          <a:xfrm>
            <a:off x="8578258" y="996372"/>
            <a:ext cx="555701" cy="1052458"/>
          </a:xfrm>
          <a:prstGeom prst="rect">
            <a:avLst/>
          </a:prstGeom>
          <a:solidFill>
            <a:srgbClr val="F79646"/>
          </a:solidFill>
          <a:ln w="28575">
            <a:solidFill>
              <a:schemeClr val="accent6">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rgbClr val="663300"/>
                </a:solidFill>
              </a:rPr>
              <a:t>Herausforderung</a:t>
            </a:r>
          </a:p>
        </p:txBody>
      </p:sp>
      <p:sp>
        <p:nvSpPr>
          <p:cNvPr id="28" name="Rechteck 27"/>
          <p:cNvSpPr/>
          <p:nvPr/>
        </p:nvSpPr>
        <p:spPr>
          <a:xfrm>
            <a:off x="8578258" y="2116730"/>
            <a:ext cx="555701" cy="1052458"/>
          </a:xfrm>
          <a:prstGeom prst="rect">
            <a:avLst/>
          </a:prstGeom>
          <a:solidFill>
            <a:schemeClr val="bg1">
              <a:lumMod val="85000"/>
            </a:schemeClr>
          </a:solidFill>
          <a:ln w="28575">
            <a:solidFill>
              <a:schemeClr val="bg1">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Ansätze</a:t>
            </a:r>
          </a:p>
        </p:txBody>
      </p:sp>
      <p:sp>
        <p:nvSpPr>
          <p:cNvPr id="31" name="Rechteck 30"/>
          <p:cNvSpPr/>
          <p:nvPr/>
        </p:nvSpPr>
        <p:spPr>
          <a:xfrm flipH="1">
            <a:off x="6867791" y="1811178"/>
            <a:ext cx="826634" cy="509197"/>
          </a:xfrm>
          <a:prstGeom prst="rect">
            <a:avLst/>
          </a:prstGeom>
          <a:solidFill>
            <a:srgbClr val="663300"/>
          </a:solidFill>
          <a:ln w="9525">
            <a:noFill/>
            <a:round/>
            <a:headEnd/>
            <a:tailEnd/>
          </a:ln>
        </p:spPr>
        <p:txBody>
          <a:bodyPr wrap="square" lIns="0" tIns="0" rIns="0" bIns="0" anchor="ctr" anchorCtr="1"/>
          <a:lstStyle/>
          <a:p>
            <a:pPr algn="ctr"/>
            <a:r>
              <a:rPr lang="de-DE" sz="900" b="1" dirty="0">
                <a:solidFill>
                  <a:schemeClr val="bg1"/>
                </a:solidFill>
              </a:rPr>
              <a:t>Stakeholder- </a:t>
            </a:r>
            <a:r>
              <a:rPr lang="de-DE" sz="900" b="1">
                <a:solidFill>
                  <a:schemeClr val="bg1"/>
                </a:solidFill>
              </a:rPr>
              <a:t/>
            </a:r>
            <a:br>
              <a:rPr lang="de-DE" sz="900" b="1">
                <a:solidFill>
                  <a:schemeClr val="bg1"/>
                </a:solidFill>
              </a:rPr>
            </a:br>
            <a:r>
              <a:rPr lang="de-DE" sz="900" b="1">
                <a:solidFill>
                  <a:schemeClr val="bg1"/>
                </a:solidFill>
              </a:rPr>
              <a:t>Analyse</a:t>
            </a:r>
          </a:p>
          <a:p>
            <a:pPr algn="ctr"/>
            <a:r>
              <a:rPr lang="de-DE" sz="900" b="1">
                <a:solidFill>
                  <a:schemeClr val="bg1"/>
                </a:solidFill>
              </a:rPr>
              <a:t>Workshop</a:t>
            </a:r>
            <a:endParaRPr lang="de-DE" sz="900" b="1" dirty="0">
              <a:solidFill>
                <a:schemeClr val="bg1"/>
              </a:solidFill>
            </a:endParaRPr>
          </a:p>
        </p:txBody>
      </p:sp>
      <p:sp>
        <p:nvSpPr>
          <p:cNvPr id="32" name="Textfeld 31"/>
          <p:cNvSpPr txBox="1"/>
          <p:nvPr/>
        </p:nvSpPr>
        <p:spPr>
          <a:xfrm>
            <a:off x="6060746" y="1221881"/>
            <a:ext cx="1157966" cy="507831"/>
          </a:xfrm>
          <a:prstGeom prst="rect">
            <a:avLst/>
          </a:prstGeom>
          <a:noFill/>
        </p:spPr>
        <p:txBody>
          <a:bodyPr wrap="square" rtlCol="0">
            <a:spAutoFit/>
          </a:bodyPr>
          <a:lstStyle/>
          <a:p>
            <a:pPr lvl="0" algn="ctr"/>
            <a:r>
              <a:rPr lang="de-DE" sz="900" dirty="0">
                <a:solidFill>
                  <a:schemeClr val="bg1">
                    <a:lumMod val="65000"/>
                  </a:schemeClr>
                </a:solidFill>
              </a:rPr>
              <a:t>Welche Anspruchsgruppen </a:t>
            </a:r>
            <a:r>
              <a:rPr lang="de-DE" sz="900">
                <a:solidFill>
                  <a:schemeClr val="bg1">
                    <a:lumMod val="65000"/>
                  </a:schemeClr>
                </a:solidFill>
              </a:rPr>
              <a:t>gibt es?</a:t>
            </a:r>
            <a:endParaRPr lang="de-DE" sz="900" dirty="0">
              <a:solidFill>
                <a:schemeClr val="bg1">
                  <a:lumMod val="65000"/>
                </a:schemeClr>
              </a:solidFill>
            </a:endParaRPr>
          </a:p>
        </p:txBody>
      </p:sp>
      <p:sp>
        <p:nvSpPr>
          <p:cNvPr id="33" name="Textfeld 32"/>
          <p:cNvSpPr txBox="1"/>
          <p:nvPr/>
        </p:nvSpPr>
        <p:spPr>
          <a:xfrm>
            <a:off x="7323916" y="987732"/>
            <a:ext cx="1254341" cy="1061829"/>
          </a:xfrm>
          <a:prstGeom prst="rect">
            <a:avLst/>
          </a:prstGeom>
          <a:noFill/>
          <a:ln>
            <a:noFill/>
          </a:ln>
        </p:spPr>
        <p:txBody>
          <a:bodyPr wrap="square" rtlCol="0">
            <a:spAutoFit/>
          </a:bodyPr>
          <a:lstStyle/>
          <a:p>
            <a:pPr lvl="0" algn="ctr"/>
            <a:r>
              <a:rPr lang="de-DE" sz="900" dirty="0">
                <a:solidFill>
                  <a:srgbClr val="663300"/>
                </a:solidFill>
              </a:rPr>
              <a:t>Welche Auswirkungen </a:t>
            </a:r>
            <a:r>
              <a:rPr lang="de-DE" sz="900">
                <a:solidFill>
                  <a:srgbClr val="663300"/>
                </a:solidFill>
              </a:rPr>
              <a:t>hat das Unternehmen auf </a:t>
            </a:r>
            <a:r>
              <a:rPr lang="de-DE" sz="900" dirty="0">
                <a:solidFill>
                  <a:srgbClr val="663300"/>
                </a:solidFill>
              </a:rPr>
              <a:t>die Stakeholder und </a:t>
            </a:r>
            <a:r>
              <a:rPr lang="de-DE" sz="900">
                <a:solidFill>
                  <a:srgbClr val="663300"/>
                </a:solidFill>
              </a:rPr>
              <a:t>welche Anforde-rungen </a:t>
            </a:r>
            <a:r>
              <a:rPr lang="de-DE" sz="900" dirty="0">
                <a:solidFill>
                  <a:srgbClr val="663300"/>
                </a:solidFill>
              </a:rPr>
              <a:t>haben </a:t>
            </a:r>
            <a:r>
              <a:rPr lang="de-DE" sz="900">
                <a:solidFill>
                  <a:srgbClr val="663300"/>
                </a:solidFill>
              </a:rPr>
              <a:t>diese an</a:t>
            </a:r>
          </a:p>
          <a:p>
            <a:pPr marL="263525" lvl="0" algn="ctr"/>
            <a:r>
              <a:rPr lang="de-DE" sz="900">
                <a:solidFill>
                  <a:srgbClr val="663300"/>
                </a:solidFill>
              </a:rPr>
              <a:t> das Unternehmen? </a:t>
            </a:r>
            <a:endParaRPr lang="de-DE" sz="900" dirty="0">
              <a:solidFill>
                <a:srgbClr val="663300"/>
              </a:solidFill>
            </a:endParaRPr>
          </a:p>
        </p:txBody>
      </p:sp>
      <p:sp>
        <p:nvSpPr>
          <p:cNvPr id="35" name="Textfeld 34"/>
          <p:cNvSpPr txBox="1"/>
          <p:nvPr/>
        </p:nvSpPr>
        <p:spPr>
          <a:xfrm>
            <a:off x="7391613" y="2362690"/>
            <a:ext cx="1118945" cy="646331"/>
          </a:xfrm>
          <a:prstGeom prst="rect">
            <a:avLst/>
          </a:prstGeom>
          <a:noFill/>
        </p:spPr>
        <p:txBody>
          <a:bodyPr wrap="square" rtlCol="0">
            <a:spAutoFit/>
          </a:bodyPr>
          <a:lstStyle/>
          <a:p>
            <a:pPr algn="ctr"/>
            <a:r>
              <a:rPr lang="de-DE" sz="900" dirty="0">
                <a:solidFill>
                  <a:schemeClr val="bg1">
                    <a:lumMod val="65000"/>
                  </a:schemeClr>
                </a:solidFill>
              </a:rPr>
              <a:t>Wie reagiert </a:t>
            </a:r>
            <a:r>
              <a:rPr lang="de-DE" sz="900">
                <a:solidFill>
                  <a:schemeClr val="bg1">
                    <a:lumMod val="65000"/>
                  </a:schemeClr>
                </a:solidFill>
              </a:rPr>
              <a:t>das Unternehmen auf </a:t>
            </a:r>
            <a:r>
              <a:rPr lang="de-DE" sz="900" dirty="0">
                <a:solidFill>
                  <a:schemeClr val="bg1">
                    <a:lumMod val="65000"/>
                  </a:schemeClr>
                </a:solidFill>
              </a:rPr>
              <a:t>diese Herausforderung? </a:t>
            </a:r>
          </a:p>
        </p:txBody>
      </p:sp>
      <p:cxnSp>
        <p:nvCxnSpPr>
          <p:cNvPr id="48" name="Gerader Verbinder 47"/>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52" name="Rechteck 51"/>
          <p:cNvSpPr/>
          <p:nvPr/>
        </p:nvSpPr>
        <p:spPr>
          <a:xfrm>
            <a:off x="395534" y="4049189"/>
            <a:ext cx="8290821" cy="1754326"/>
          </a:xfrm>
          <a:prstGeom prst="rect">
            <a:avLst/>
          </a:prstGeom>
        </p:spPr>
        <p:txBody>
          <a:bodyPr wrap="square">
            <a:spAutoFit/>
          </a:bodyPr>
          <a:lstStyle/>
          <a:p>
            <a:r>
              <a:rPr lang="de-DE" b="1" dirty="0">
                <a:solidFill>
                  <a:srgbClr val="663300"/>
                </a:solidFill>
              </a:rPr>
              <a:t>Leitfragen zu Auswirkungen und Anforderungen</a:t>
            </a:r>
            <a:r>
              <a:rPr lang="de-DE" dirty="0">
                <a:solidFill>
                  <a:srgbClr val="663300"/>
                </a:solidFill>
              </a:rPr>
              <a:t>:</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Welche Auswirkungen haben Ihr Unternehmen, Ihre Produkte, Aktivitäten oder der Betriebsablauf auf den Stakeholder?</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Welche Auswirkungen hat das Verhalten des Stakeholders auf Ihr Unternehmen?</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Welche Anforderungen stellt der Stakeholder an Ihr Unternehmen, Ihr Handeln oder Ihre Produkte?</a:t>
            </a:r>
          </a:p>
        </p:txBody>
      </p:sp>
      <p:sp>
        <p:nvSpPr>
          <p:cNvPr id="21" name="Textfeld 20"/>
          <p:cNvSpPr txBox="1"/>
          <p:nvPr/>
        </p:nvSpPr>
        <p:spPr>
          <a:xfrm>
            <a:off x="6012558" y="2307257"/>
            <a:ext cx="1268550" cy="923330"/>
          </a:xfrm>
          <a:prstGeom prst="rect">
            <a:avLst/>
          </a:prstGeom>
          <a:noFill/>
        </p:spPr>
        <p:txBody>
          <a:bodyPr wrap="square" rtlCol="0">
            <a:spAutoFit/>
          </a:bodyPr>
          <a:lstStyle/>
          <a:p>
            <a:pPr algn="ctr"/>
            <a:r>
              <a:rPr lang="de-DE" sz="900" dirty="0">
                <a:solidFill>
                  <a:schemeClr val="bg1">
                    <a:lumMod val="65000"/>
                  </a:schemeClr>
                </a:solidFill>
              </a:rPr>
              <a:t>Welchen Stellenwert haben die einzelnen </a:t>
            </a:r>
            <a:r>
              <a:rPr lang="de-DE" sz="900" dirty="0" err="1">
                <a:solidFill>
                  <a:schemeClr val="bg1">
                    <a:lumMod val="65000"/>
                  </a:schemeClr>
                </a:solidFill>
              </a:rPr>
              <a:t>Stakeholdergruppen</a:t>
            </a:r>
            <a:r>
              <a:rPr lang="de-DE" sz="900" dirty="0">
                <a:solidFill>
                  <a:schemeClr val="bg1">
                    <a:lumMod val="65000"/>
                  </a:schemeClr>
                </a:solidFill>
              </a:rPr>
              <a:t> und wie nahe sind sie Ihrem Unternehmen?</a:t>
            </a:r>
          </a:p>
          <a:p>
            <a:pPr lvl="0" algn="ctr"/>
            <a:endParaRPr lang="de-DE" sz="900" dirty="0">
              <a:solidFill>
                <a:schemeClr val="bg1">
                  <a:lumMod val="65000"/>
                </a:schemeClr>
              </a:solidFill>
            </a:endParaRPr>
          </a:p>
        </p:txBody>
      </p:sp>
    </p:spTree>
    <p:extLst>
      <p:ext uri="{BB962C8B-B14F-4D97-AF65-F5344CB8AC3E}">
        <p14:creationId xmlns:p14="http://schemas.microsoft.com/office/powerpoint/2010/main" val="2094757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dirty="0">
                <a:solidFill>
                  <a:srgbClr val="663300"/>
                </a:solidFill>
                <a:latin typeface="Calibri" pitchFamily="34" charset="0"/>
                <a:cs typeface="Arial" charset="0"/>
              </a:rPr>
              <a:t>Durchführung – </a:t>
            </a:r>
            <a:r>
              <a:rPr lang="de-DE" sz="2000" b="1" dirty="0" smtClean="0">
                <a:solidFill>
                  <a:srgbClr val="663300"/>
                </a:solidFill>
                <a:latin typeface="Calibri" pitchFamily="34" charset="0"/>
                <a:cs typeface="Arial" charset="0"/>
              </a:rPr>
              <a:t>Schritt 3</a:t>
            </a:r>
            <a:r>
              <a:rPr lang="de-DE" sz="2400" b="1" dirty="0" smtClean="0">
                <a:solidFill>
                  <a:srgbClr val="663300"/>
                </a:solidFill>
                <a:latin typeface="Calibri" pitchFamily="34" charset="0"/>
                <a:cs typeface="Arial" charset="0"/>
              </a:rPr>
              <a:t> </a:t>
            </a:r>
            <a:endParaRPr lang="de-DE" sz="2400" b="1" dirty="0">
              <a:solidFill>
                <a:srgbClr val="663300"/>
              </a:solidFill>
              <a:latin typeface="Calibri" pitchFamily="34" charset="0"/>
              <a:cs typeface="Arial" charset="0"/>
            </a:endParaRPr>
          </a:p>
        </p:txBody>
      </p:sp>
      <p:sp>
        <p:nvSpPr>
          <p:cNvPr id="29" name="Rechteck 28"/>
          <p:cNvSpPr/>
          <p:nvPr/>
        </p:nvSpPr>
        <p:spPr>
          <a:xfrm>
            <a:off x="5841511" y="1017708"/>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30" name="Rechteck 29"/>
          <p:cNvSpPr/>
          <p:nvPr/>
        </p:nvSpPr>
        <p:spPr>
          <a:xfrm>
            <a:off x="7323916" y="1017708"/>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36" name="Rechteck 35"/>
          <p:cNvSpPr/>
          <p:nvPr/>
        </p:nvSpPr>
        <p:spPr>
          <a:xfrm>
            <a:off x="5841511" y="2138066"/>
            <a:ext cx="1425389" cy="1052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37" name="Rechteck 36"/>
          <p:cNvSpPr/>
          <p:nvPr/>
        </p:nvSpPr>
        <p:spPr>
          <a:xfrm>
            <a:off x="7323916" y="2138066"/>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38" name="Rechteck 37"/>
          <p:cNvSpPr/>
          <p:nvPr/>
        </p:nvSpPr>
        <p:spPr>
          <a:xfrm>
            <a:off x="5513873" y="1017708"/>
            <a:ext cx="498685" cy="1052458"/>
          </a:xfrm>
          <a:prstGeom prst="rect">
            <a:avLst/>
          </a:prstGeom>
          <a:solidFill>
            <a:schemeClr val="bg1">
              <a:lumMod val="85000"/>
            </a:schemeClr>
          </a:solidFill>
          <a:ln w="28575">
            <a:solidFill>
              <a:schemeClr val="bg1">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Stakeholder</a:t>
            </a:r>
          </a:p>
        </p:txBody>
      </p:sp>
      <p:sp>
        <p:nvSpPr>
          <p:cNvPr id="39" name="Rechteck 38"/>
          <p:cNvSpPr/>
          <p:nvPr/>
        </p:nvSpPr>
        <p:spPr>
          <a:xfrm>
            <a:off x="5513873" y="2138066"/>
            <a:ext cx="498685" cy="1052458"/>
          </a:xfrm>
          <a:prstGeom prst="rect">
            <a:avLst/>
          </a:prstGeom>
          <a:solidFill>
            <a:srgbClr val="F79646"/>
          </a:solidFill>
          <a:ln w="28575">
            <a:solidFill>
              <a:schemeClr val="accent6">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rgbClr val="663300"/>
                </a:solidFill>
              </a:rPr>
              <a:t>Relevanz</a:t>
            </a:r>
          </a:p>
        </p:txBody>
      </p:sp>
      <p:sp>
        <p:nvSpPr>
          <p:cNvPr id="40" name="Rechteck 39"/>
          <p:cNvSpPr/>
          <p:nvPr/>
        </p:nvSpPr>
        <p:spPr>
          <a:xfrm>
            <a:off x="8578258" y="1017708"/>
            <a:ext cx="555701" cy="1052458"/>
          </a:xfrm>
          <a:prstGeom prst="rect">
            <a:avLst/>
          </a:prstGeom>
          <a:solidFill>
            <a:schemeClr val="bg1">
              <a:lumMod val="85000"/>
            </a:schemeClr>
          </a:solidFill>
          <a:ln w="28575">
            <a:solidFill>
              <a:schemeClr val="bg1">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Herausforderung</a:t>
            </a:r>
          </a:p>
        </p:txBody>
      </p:sp>
      <p:sp>
        <p:nvSpPr>
          <p:cNvPr id="41" name="Rechteck 40"/>
          <p:cNvSpPr/>
          <p:nvPr/>
        </p:nvSpPr>
        <p:spPr>
          <a:xfrm>
            <a:off x="8578258" y="2138066"/>
            <a:ext cx="555701" cy="1052458"/>
          </a:xfrm>
          <a:prstGeom prst="rect">
            <a:avLst/>
          </a:prstGeom>
          <a:solidFill>
            <a:schemeClr val="bg1">
              <a:lumMod val="85000"/>
            </a:schemeClr>
          </a:solidFill>
          <a:ln w="28575">
            <a:solidFill>
              <a:schemeClr val="bg1">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Ansätze</a:t>
            </a:r>
          </a:p>
        </p:txBody>
      </p:sp>
      <p:sp>
        <p:nvSpPr>
          <p:cNvPr id="42" name="Rechteck 41"/>
          <p:cNvSpPr/>
          <p:nvPr/>
        </p:nvSpPr>
        <p:spPr>
          <a:xfrm flipH="1">
            <a:off x="6867791" y="1832514"/>
            <a:ext cx="826634" cy="509197"/>
          </a:xfrm>
          <a:prstGeom prst="rect">
            <a:avLst/>
          </a:prstGeom>
          <a:solidFill>
            <a:srgbClr val="663300"/>
          </a:solidFill>
          <a:ln w="9525">
            <a:noFill/>
            <a:round/>
            <a:headEnd/>
            <a:tailEnd/>
          </a:ln>
        </p:spPr>
        <p:txBody>
          <a:bodyPr wrap="square" lIns="0" tIns="0" rIns="0" bIns="0" anchor="ctr" anchorCtr="1"/>
          <a:lstStyle/>
          <a:p>
            <a:pPr algn="ctr"/>
            <a:r>
              <a:rPr lang="de-DE" sz="900" b="1" dirty="0">
                <a:solidFill>
                  <a:schemeClr val="bg1"/>
                </a:solidFill>
              </a:rPr>
              <a:t>Stakeholder- </a:t>
            </a:r>
            <a:r>
              <a:rPr lang="de-DE" sz="900" b="1">
                <a:solidFill>
                  <a:schemeClr val="bg1"/>
                </a:solidFill>
              </a:rPr>
              <a:t/>
            </a:r>
            <a:br>
              <a:rPr lang="de-DE" sz="900" b="1">
                <a:solidFill>
                  <a:schemeClr val="bg1"/>
                </a:solidFill>
              </a:rPr>
            </a:br>
            <a:r>
              <a:rPr lang="de-DE" sz="900" b="1">
                <a:solidFill>
                  <a:schemeClr val="bg1"/>
                </a:solidFill>
              </a:rPr>
              <a:t>Analyse</a:t>
            </a:r>
          </a:p>
          <a:p>
            <a:pPr algn="ctr"/>
            <a:r>
              <a:rPr lang="de-DE" sz="900" b="1">
                <a:solidFill>
                  <a:schemeClr val="bg1"/>
                </a:solidFill>
              </a:rPr>
              <a:t>Workshop</a:t>
            </a:r>
            <a:endParaRPr lang="de-DE" sz="900" b="1" dirty="0">
              <a:solidFill>
                <a:schemeClr val="bg1"/>
              </a:solidFill>
            </a:endParaRPr>
          </a:p>
        </p:txBody>
      </p:sp>
      <p:sp>
        <p:nvSpPr>
          <p:cNvPr id="43" name="Textfeld 42"/>
          <p:cNvSpPr txBox="1"/>
          <p:nvPr/>
        </p:nvSpPr>
        <p:spPr>
          <a:xfrm>
            <a:off x="6060746" y="1243217"/>
            <a:ext cx="1157966" cy="507831"/>
          </a:xfrm>
          <a:prstGeom prst="rect">
            <a:avLst/>
          </a:prstGeom>
          <a:noFill/>
        </p:spPr>
        <p:txBody>
          <a:bodyPr wrap="square" rtlCol="0">
            <a:spAutoFit/>
          </a:bodyPr>
          <a:lstStyle/>
          <a:p>
            <a:pPr lvl="0" algn="ctr"/>
            <a:r>
              <a:rPr lang="de-DE" sz="900" dirty="0">
                <a:solidFill>
                  <a:schemeClr val="bg1">
                    <a:lumMod val="65000"/>
                  </a:schemeClr>
                </a:solidFill>
              </a:rPr>
              <a:t>Welche Anspruchsgruppen </a:t>
            </a:r>
            <a:r>
              <a:rPr lang="de-DE" sz="900">
                <a:solidFill>
                  <a:schemeClr val="bg1">
                    <a:lumMod val="65000"/>
                  </a:schemeClr>
                </a:solidFill>
              </a:rPr>
              <a:t>gibt es?</a:t>
            </a:r>
            <a:endParaRPr lang="de-DE" sz="900" dirty="0">
              <a:solidFill>
                <a:schemeClr val="bg1">
                  <a:lumMod val="65000"/>
                </a:schemeClr>
              </a:solidFill>
            </a:endParaRPr>
          </a:p>
        </p:txBody>
      </p:sp>
      <p:sp>
        <p:nvSpPr>
          <p:cNvPr id="44" name="Textfeld 43"/>
          <p:cNvSpPr txBox="1"/>
          <p:nvPr/>
        </p:nvSpPr>
        <p:spPr>
          <a:xfrm>
            <a:off x="7323916" y="1009068"/>
            <a:ext cx="1254341" cy="1061829"/>
          </a:xfrm>
          <a:prstGeom prst="rect">
            <a:avLst/>
          </a:prstGeom>
          <a:noFill/>
          <a:ln>
            <a:noFill/>
          </a:ln>
        </p:spPr>
        <p:txBody>
          <a:bodyPr wrap="square" rtlCol="0">
            <a:spAutoFit/>
          </a:bodyPr>
          <a:lstStyle/>
          <a:p>
            <a:pPr lvl="0" algn="ctr"/>
            <a:r>
              <a:rPr lang="de-DE" sz="900" dirty="0">
                <a:solidFill>
                  <a:schemeClr val="bg1">
                    <a:lumMod val="65000"/>
                  </a:schemeClr>
                </a:solidFill>
              </a:rPr>
              <a:t>Welche Auswirkungen </a:t>
            </a:r>
            <a:r>
              <a:rPr lang="de-DE" sz="900">
                <a:solidFill>
                  <a:schemeClr val="bg1">
                    <a:lumMod val="65000"/>
                  </a:schemeClr>
                </a:solidFill>
              </a:rPr>
              <a:t>hat das Unternehmen auf </a:t>
            </a:r>
            <a:r>
              <a:rPr lang="de-DE" sz="900" dirty="0">
                <a:solidFill>
                  <a:schemeClr val="bg1">
                    <a:lumMod val="65000"/>
                  </a:schemeClr>
                </a:solidFill>
              </a:rPr>
              <a:t>die Stakeholder und </a:t>
            </a:r>
            <a:r>
              <a:rPr lang="de-DE" sz="900">
                <a:solidFill>
                  <a:schemeClr val="bg1">
                    <a:lumMod val="65000"/>
                  </a:schemeClr>
                </a:solidFill>
              </a:rPr>
              <a:t>welche Anforde-rungen </a:t>
            </a:r>
            <a:r>
              <a:rPr lang="de-DE" sz="900" dirty="0">
                <a:solidFill>
                  <a:schemeClr val="bg1">
                    <a:lumMod val="65000"/>
                  </a:schemeClr>
                </a:solidFill>
              </a:rPr>
              <a:t>haben </a:t>
            </a:r>
            <a:r>
              <a:rPr lang="de-DE" sz="900">
                <a:solidFill>
                  <a:schemeClr val="bg1">
                    <a:lumMod val="65000"/>
                  </a:schemeClr>
                </a:solidFill>
              </a:rPr>
              <a:t>diese an</a:t>
            </a:r>
          </a:p>
          <a:p>
            <a:pPr marL="263525" lvl="0" algn="ctr"/>
            <a:r>
              <a:rPr lang="de-DE" sz="900">
                <a:solidFill>
                  <a:schemeClr val="bg1">
                    <a:lumMod val="65000"/>
                  </a:schemeClr>
                </a:solidFill>
              </a:rPr>
              <a:t> das Unternehmen? </a:t>
            </a:r>
            <a:endParaRPr lang="de-DE" sz="900" dirty="0">
              <a:solidFill>
                <a:schemeClr val="bg1">
                  <a:lumMod val="65000"/>
                </a:schemeClr>
              </a:solidFill>
            </a:endParaRPr>
          </a:p>
        </p:txBody>
      </p:sp>
      <p:sp>
        <p:nvSpPr>
          <p:cNvPr id="45" name="Textfeld 44"/>
          <p:cNvSpPr txBox="1"/>
          <p:nvPr/>
        </p:nvSpPr>
        <p:spPr>
          <a:xfrm>
            <a:off x="6012558" y="2328593"/>
            <a:ext cx="1268550" cy="923330"/>
          </a:xfrm>
          <a:prstGeom prst="rect">
            <a:avLst/>
          </a:prstGeom>
          <a:noFill/>
        </p:spPr>
        <p:txBody>
          <a:bodyPr wrap="square" rtlCol="0">
            <a:spAutoFit/>
          </a:bodyPr>
          <a:lstStyle/>
          <a:p>
            <a:pPr algn="ctr"/>
            <a:r>
              <a:rPr lang="de-DE" sz="900" dirty="0">
                <a:solidFill>
                  <a:srgbClr val="663300"/>
                </a:solidFill>
              </a:rPr>
              <a:t>Welche Stellenwert haben die einzelnen </a:t>
            </a:r>
            <a:r>
              <a:rPr lang="de-DE" sz="900" dirty="0" err="1">
                <a:solidFill>
                  <a:srgbClr val="663300"/>
                </a:solidFill>
              </a:rPr>
              <a:t>Stakeholdergruppen</a:t>
            </a:r>
            <a:r>
              <a:rPr lang="de-DE" sz="900" dirty="0">
                <a:solidFill>
                  <a:srgbClr val="663300"/>
                </a:solidFill>
              </a:rPr>
              <a:t> und wie nahe sind sie Ihrem Unternehmen?</a:t>
            </a:r>
          </a:p>
          <a:p>
            <a:pPr lvl="0" algn="ctr"/>
            <a:r>
              <a:rPr lang="de-DE" sz="900" dirty="0" smtClean="0">
                <a:solidFill>
                  <a:srgbClr val="663300"/>
                </a:solidFill>
              </a:rPr>
              <a:t> </a:t>
            </a:r>
            <a:endParaRPr lang="de-DE" sz="900" dirty="0">
              <a:solidFill>
                <a:srgbClr val="663300"/>
              </a:solidFill>
            </a:endParaRPr>
          </a:p>
        </p:txBody>
      </p:sp>
      <p:sp>
        <p:nvSpPr>
          <p:cNvPr id="46" name="Textfeld 45"/>
          <p:cNvSpPr txBox="1"/>
          <p:nvPr/>
        </p:nvSpPr>
        <p:spPr>
          <a:xfrm>
            <a:off x="7391613" y="2384026"/>
            <a:ext cx="1118945" cy="646331"/>
          </a:xfrm>
          <a:prstGeom prst="rect">
            <a:avLst/>
          </a:prstGeom>
          <a:noFill/>
        </p:spPr>
        <p:txBody>
          <a:bodyPr wrap="square" rtlCol="0">
            <a:spAutoFit/>
          </a:bodyPr>
          <a:lstStyle/>
          <a:p>
            <a:pPr algn="ctr"/>
            <a:r>
              <a:rPr lang="de-DE" sz="900" dirty="0">
                <a:solidFill>
                  <a:schemeClr val="bg1">
                    <a:lumMod val="65000"/>
                  </a:schemeClr>
                </a:solidFill>
              </a:rPr>
              <a:t>Wie reagiert </a:t>
            </a:r>
            <a:r>
              <a:rPr lang="de-DE" sz="900">
                <a:solidFill>
                  <a:schemeClr val="bg1">
                    <a:lumMod val="65000"/>
                  </a:schemeClr>
                </a:solidFill>
              </a:rPr>
              <a:t>das Unternehmen auf </a:t>
            </a:r>
            <a:r>
              <a:rPr lang="de-DE" sz="900" dirty="0">
                <a:solidFill>
                  <a:schemeClr val="bg1">
                    <a:lumMod val="65000"/>
                  </a:schemeClr>
                </a:solidFill>
              </a:rPr>
              <a:t>diese Herausforderung? </a:t>
            </a:r>
          </a:p>
        </p:txBody>
      </p:sp>
      <p:sp>
        <p:nvSpPr>
          <p:cNvPr id="47" name="Textfeld 46"/>
          <p:cNvSpPr txBox="1"/>
          <p:nvPr/>
        </p:nvSpPr>
        <p:spPr>
          <a:xfrm>
            <a:off x="395536" y="848844"/>
            <a:ext cx="4938464" cy="2339102"/>
          </a:xfrm>
          <a:prstGeom prst="rect">
            <a:avLst/>
          </a:prstGeom>
          <a:noFill/>
        </p:spPr>
        <p:txBody>
          <a:bodyPr wrap="square" rtlCol="0">
            <a:spAutoFit/>
          </a:bodyPr>
          <a:lstStyle/>
          <a:p>
            <a:r>
              <a:rPr lang="de-DE" sz="2000" b="1" dirty="0" smtClean="0">
                <a:solidFill>
                  <a:srgbClr val="663300"/>
                </a:solidFill>
                <a:latin typeface="Calibri" pitchFamily="34" charset="0"/>
                <a:cs typeface="Arial" charset="0"/>
              </a:rPr>
              <a:t>Relevanz</a:t>
            </a:r>
            <a:r>
              <a:rPr lang="de-DE" sz="2000" b="1" dirty="0">
                <a:solidFill>
                  <a:srgbClr val="663300"/>
                </a:solidFill>
                <a:latin typeface="Calibri" pitchFamily="34" charset="0"/>
                <a:cs typeface="Arial" charset="0"/>
              </a:rPr>
              <a:t/>
            </a:r>
            <a:br>
              <a:rPr lang="de-DE" sz="2000" b="1" dirty="0">
                <a:solidFill>
                  <a:srgbClr val="663300"/>
                </a:solidFill>
                <a:latin typeface="Calibri" pitchFamily="34" charset="0"/>
                <a:cs typeface="Arial" charset="0"/>
              </a:rPr>
            </a:br>
            <a:r>
              <a:rPr lang="de-DE" dirty="0" smtClean="0">
                <a:solidFill>
                  <a:srgbClr val="663300"/>
                </a:solidFill>
                <a:latin typeface="Calibri" pitchFamily="34" charset="0"/>
                <a:cs typeface="Arial" charset="0"/>
              </a:rPr>
              <a:t>Die </a:t>
            </a:r>
            <a:r>
              <a:rPr lang="de-DE" dirty="0">
                <a:solidFill>
                  <a:srgbClr val="663300"/>
                </a:solidFill>
                <a:latin typeface="Calibri" pitchFamily="34" charset="0"/>
                <a:cs typeface="Arial" charset="0"/>
              </a:rPr>
              <a:t>Festlegung der Wichtigkeit jedes einzelnen Stakeholders erfolgt anhand der Auswirkungen und Anforderungen, die Sie in Schritt 2 ermittelt haben. Diese gilt es nun nach von Ihnen festgelegten Kriterien einzuschätzen. In der Regel genügt eine Einstufung in der Abstufung „hoch/mittel/gering“.</a:t>
            </a:r>
          </a:p>
        </p:txBody>
      </p:sp>
      <p:sp>
        <p:nvSpPr>
          <p:cNvPr id="49" name="Rechteck 48"/>
          <p:cNvSpPr/>
          <p:nvPr/>
        </p:nvSpPr>
        <p:spPr>
          <a:xfrm>
            <a:off x="458484" y="3771083"/>
            <a:ext cx="8290821" cy="1754326"/>
          </a:xfrm>
          <a:prstGeom prst="rect">
            <a:avLst/>
          </a:prstGeom>
        </p:spPr>
        <p:txBody>
          <a:bodyPr wrap="square">
            <a:spAutoFit/>
          </a:bodyPr>
          <a:lstStyle/>
          <a:p>
            <a:r>
              <a:rPr lang="de-DE" b="1" dirty="0">
                <a:solidFill>
                  <a:srgbClr val="663300"/>
                </a:solidFill>
              </a:rPr>
              <a:t>Leitfragen zur Relevanzeinstufung</a:t>
            </a:r>
            <a:r>
              <a:rPr lang="de-DE" dirty="0">
                <a:solidFill>
                  <a:srgbClr val="663300"/>
                </a:solidFill>
              </a:rPr>
              <a:t>:</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Welchen Einfluss (positiv/negativ) haben die Stakeholder auf wichtige Erfolgsparameter und das Nachhaltigkeitsengagement Ihres Unternehmens?</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Welche indirekten Einflüsse sind möglich?</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Inwiefern ist Ihr Unternehmen in der Lage, die Einflüsse zu steuern bzw. auf die Einflussnahme einzuwirken?</a:t>
            </a:r>
          </a:p>
        </p:txBody>
      </p:sp>
    </p:spTree>
    <p:extLst>
      <p:ext uri="{BB962C8B-B14F-4D97-AF65-F5344CB8AC3E}">
        <p14:creationId xmlns:p14="http://schemas.microsoft.com/office/powerpoint/2010/main" val="900721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dirty="0" smtClean="0">
                <a:solidFill>
                  <a:srgbClr val="663300"/>
                </a:solidFill>
                <a:latin typeface="Calibri" pitchFamily="34" charset="0"/>
                <a:cs typeface="Arial" charset="0"/>
              </a:rPr>
              <a:t>Durchführung – </a:t>
            </a:r>
            <a:r>
              <a:rPr lang="de-DE" sz="2000" b="1" dirty="0" smtClean="0">
                <a:solidFill>
                  <a:srgbClr val="663300"/>
                </a:solidFill>
                <a:latin typeface="Calibri" pitchFamily="34" charset="0"/>
                <a:cs typeface="Arial" charset="0"/>
              </a:rPr>
              <a:t>Arbeitsblatt zur Dokumentation der Relevanz</a:t>
            </a:r>
            <a:endParaRPr lang="de-DE" sz="2000" b="1" dirty="0">
              <a:solidFill>
                <a:srgbClr val="663300"/>
              </a:solidFill>
              <a:latin typeface="Calibri" pitchFamily="34" charset="0"/>
              <a:cs typeface="Arial" charset="0"/>
            </a:endParaRPr>
          </a:p>
        </p:txBody>
      </p:sp>
      <p:cxnSp>
        <p:nvCxnSpPr>
          <p:cNvPr id="29" name="Gerader Verbinder 28"/>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pic>
        <p:nvPicPr>
          <p:cNvPr id="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458897" y="1108606"/>
            <a:ext cx="7657222" cy="5002497"/>
          </a:xfrm>
          <a:prstGeom prst="rect">
            <a:avLst/>
          </a:prstGeom>
          <a:ln w="9525">
            <a:solidFill>
              <a:schemeClr val="tx1"/>
            </a:solidFill>
            <a:miter lim="800000"/>
            <a:headEnd/>
            <a:tailEnd/>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192345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523220"/>
          </a:xfrm>
          <a:prstGeom prst="rect">
            <a:avLst/>
          </a:prstGeom>
          <a:noFill/>
        </p:spPr>
        <p:txBody>
          <a:bodyPr wrap="square" rtlCol="0">
            <a:spAutoFit/>
          </a:bodyPr>
          <a:lstStyle/>
          <a:p>
            <a:r>
              <a:rPr lang="de-DE" sz="2800" b="1" dirty="0">
                <a:solidFill>
                  <a:srgbClr val="663300"/>
                </a:solidFill>
                <a:latin typeface="Calibri" pitchFamily="34" charset="0"/>
                <a:cs typeface="Arial" charset="0"/>
              </a:rPr>
              <a:t>Durchführung – </a:t>
            </a:r>
            <a:r>
              <a:rPr lang="de-DE" sz="2000" b="1" dirty="0" smtClean="0">
                <a:solidFill>
                  <a:srgbClr val="663300"/>
                </a:solidFill>
                <a:latin typeface="Calibri" pitchFamily="34" charset="0"/>
                <a:cs typeface="Arial" charset="0"/>
              </a:rPr>
              <a:t>Schritt 4</a:t>
            </a:r>
            <a:endParaRPr lang="de-DE" sz="2000" b="1" dirty="0">
              <a:solidFill>
                <a:srgbClr val="663300"/>
              </a:solidFill>
              <a:latin typeface="Calibri" pitchFamily="34" charset="0"/>
              <a:cs typeface="Arial" charset="0"/>
            </a:endParaRPr>
          </a:p>
        </p:txBody>
      </p:sp>
      <p:sp>
        <p:nvSpPr>
          <p:cNvPr id="10" name="Textfeld 9"/>
          <p:cNvSpPr txBox="1"/>
          <p:nvPr/>
        </p:nvSpPr>
        <p:spPr>
          <a:xfrm>
            <a:off x="395536" y="862376"/>
            <a:ext cx="4938464" cy="2616101"/>
          </a:xfrm>
          <a:prstGeom prst="rect">
            <a:avLst/>
          </a:prstGeom>
          <a:noFill/>
        </p:spPr>
        <p:txBody>
          <a:bodyPr wrap="square" rtlCol="0">
            <a:spAutoFit/>
          </a:bodyPr>
          <a:lstStyle/>
          <a:p>
            <a:r>
              <a:rPr lang="de-DE" sz="2000" b="1" dirty="0" smtClean="0">
                <a:solidFill>
                  <a:srgbClr val="663300"/>
                </a:solidFill>
                <a:latin typeface="Calibri" pitchFamily="34" charset="0"/>
                <a:cs typeface="Arial" charset="0"/>
              </a:rPr>
              <a:t>Ansätze</a:t>
            </a:r>
            <a:r>
              <a:rPr lang="de-DE" sz="2000" b="1" dirty="0">
                <a:solidFill>
                  <a:srgbClr val="663300"/>
                </a:solidFill>
                <a:latin typeface="Calibri" pitchFamily="34" charset="0"/>
                <a:cs typeface="Arial" charset="0"/>
              </a:rPr>
              <a:t/>
            </a:r>
            <a:br>
              <a:rPr lang="de-DE" sz="2000" b="1" dirty="0">
                <a:solidFill>
                  <a:srgbClr val="663300"/>
                </a:solidFill>
                <a:latin typeface="Calibri" pitchFamily="34" charset="0"/>
                <a:cs typeface="Arial" charset="0"/>
              </a:rPr>
            </a:br>
            <a:r>
              <a:rPr lang="de-DE" dirty="0" smtClean="0">
                <a:solidFill>
                  <a:srgbClr val="663300"/>
                </a:solidFill>
                <a:latin typeface="Calibri" pitchFamily="34" charset="0"/>
                <a:cs typeface="Arial" charset="0"/>
              </a:rPr>
              <a:t>Überlegen Sie </a:t>
            </a:r>
            <a:r>
              <a:rPr lang="de-DE" dirty="0">
                <a:solidFill>
                  <a:srgbClr val="663300"/>
                </a:solidFill>
                <a:latin typeface="Calibri" pitchFamily="34" charset="0"/>
                <a:cs typeface="Arial" charset="0"/>
              </a:rPr>
              <a:t>sich zum Abschluss Ihrer Anspruchs-</a:t>
            </a:r>
            <a:r>
              <a:rPr lang="de-DE" dirty="0" err="1">
                <a:solidFill>
                  <a:srgbClr val="663300"/>
                </a:solidFill>
                <a:latin typeface="Calibri" pitchFamily="34" charset="0"/>
                <a:cs typeface="Arial" charset="0"/>
              </a:rPr>
              <a:t>gruppenanalyse</a:t>
            </a:r>
            <a:r>
              <a:rPr lang="de-DE" dirty="0">
                <a:solidFill>
                  <a:srgbClr val="663300"/>
                </a:solidFill>
                <a:latin typeface="Calibri" pitchFamily="34" charset="0"/>
                <a:cs typeface="Arial" charset="0"/>
              </a:rPr>
              <a:t>, mit welchen Maßnahmen Sie auf die Erkenntnisse aus den vorangegangenen Schritten reagieren. Ziehen Sie dabei auch in Betracht, was Ihr Unternehmen heute bereits aktiv umsetzt oder geplant hat. Ziehen Sie dabei bestehende Kontakte des Unternehmens zu Stakeholdern </a:t>
            </a:r>
            <a:r>
              <a:rPr lang="de-DE" dirty="0" smtClean="0">
                <a:solidFill>
                  <a:srgbClr val="663300"/>
                </a:solidFill>
                <a:latin typeface="Calibri" pitchFamily="34" charset="0"/>
                <a:cs typeface="Arial" charset="0"/>
              </a:rPr>
              <a:t>in </a:t>
            </a:r>
            <a:r>
              <a:rPr lang="de-DE" dirty="0">
                <a:solidFill>
                  <a:srgbClr val="663300"/>
                </a:solidFill>
                <a:latin typeface="Calibri" pitchFamily="34" charset="0"/>
                <a:cs typeface="Arial" charset="0"/>
              </a:rPr>
              <a:t>Ihre Überlegungen </a:t>
            </a:r>
            <a:r>
              <a:rPr lang="de-DE" dirty="0" smtClean="0">
                <a:solidFill>
                  <a:srgbClr val="663300"/>
                </a:solidFill>
                <a:latin typeface="Calibri" pitchFamily="34" charset="0"/>
                <a:cs typeface="Arial" charset="0"/>
              </a:rPr>
              <a:t>mit ein</a:t>
            </a:r>
            <a:r>
              <a:rPr lang="de-DE" dirty="0">
                <a:solidFill>
                  <a:srgbClr val="663300"/>
                </a:solidFill>
                <a:latin typeface="Calibri" pitchFamily="34" charset="0"/>
                <a:cs typeface="Arial" charset="0"/>
              </a:rPr>
              <a:t>.</a:t>
            </a:r>
          </a:p>
        </p:txBody>
      </p:sp>
      <p:sp>
        <p:nvSpPr>
          <p:cNvPr id="17" name="Rechteck 16"/>
          <p:cNvSpPr/>
          <p:nvPr/>
        </p:nvSpPr>
        <p:spPr>
          <a:xfrm>
            <a:off x="5841511" y="996372"/>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18" name="Rechteck 17"/>
          <p:cNvSpPr/>
          <p:nvPr/>
        </p:nvSpPr>
        <p:spPr>
          <a:xfrm>
            <a:off x="7323916" y="996372"/>
            <a:ext cx="1425389" cy="105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19" name="Rechteck 18"/>
          <p:cNvSpPr/>
          <p:nvPr/>
        </p:nvSpPr>
        <p:spPr>
          <a:xfrm>
            <a:off x="5841511" y="2116730"/>
            <a:ext cx="1425389" cy="10524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20" name="Rechteck 19"/>
          <p:cNvSpPr/>
          <p:nvPr/>
        </p:nvSpPr>
        <p:spPr>
          <a:xfrm>
            <a:off x="7323916" y="2116730"/>
            <a:ext cx="1425389" cy="1052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900" dirty="0">
              <a:solidFill>
                <a:srgbClr val="663300"/>
              </a:solidFill>
            </a:endParaRPr>
          </a:p>
        </p:txBody>
      </p:sp>
      <p:sp>
        <p:nvSpPr>
          <p:cNvPr id="23" name="Rechteck 22"/>
          <p:cNvSpPr/>
          <p:nvPr/>
        </p:nvSpPr>
        <p:spPr>
          <a:xfrm>
            <a:off x="5513873" y="996372"/>
            <a:ext cx="498685" cy="1052458"/>
          </a:xfrm>
          <a:prstGeom prst="rect">
            <a:avLst/>
          </a:prstGeom>
          <a:solidFill>
            <a:schemeClr val="bg1">
              <a:lumMod val="85000"/>
            </a:schemeClr>
          </a:solidFill>
          <a:ln w="28575">
            <a:solidFill>
              <a:schemeClr val="bg1">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Stakeholder</a:t>
            </a:r>
          </a:p>
        </p:txBody>
      </p:sp>
      <p:sp>
        <p:nvSpPr>
          <p:cNvPr id="25" name="Rechteck 24"/>
          <p:cNvSpPr/>
          <p:nvPr/>
        </p:nvSpPr>
        <p:spPr>
          <a:xfrm>
            <a:off x="5513873" y="2116730"/>
            <a:ext cx="498685" cy="1052458"/>
          </a:xfrm>
          <a:prstGeom prst="rect">
            <a:avLst/>
          </a:prstGeom>
          <a:solidFill>
            <a:schemeClr val="bg1">
              <a:lumMod val="85000"/>
            </a:schemeClr>
          </a:solidFill>
          <a:ln w="28575">
            <a:solidFill>
              <a:schemeClr val="bg1">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Relevanz</a:t>
            </a:r>
          </a:p>
        </p:txBody>
      </p:sp>
      <p:sp>
        <p:nvSpPr>
          <p:cNvPr id="27" name="Rechteck 26"/>
          <p:cNvSpPr/>
          <p:nvPr/>
        </p:nvSpPr>
        <p:spPr>
          <a:xfrm>
            <a:off x="8578258" y="996372"/>
            <a:ext cx="555701" cy="1052458"/>
          </a:xfrm>
          <a:prstGeom prst="rect">
            <a:avLst/>
          </a:prstGeom>
          <a:solidFill>
            <a:schemeClr val="bg1">
              <a:lumMod val="85000"/>
            </a:schemeClr>
          </a:solidFill>
          <a:ln w="28575">
            <a:solidFill>
              <a:schemeClr val="bg1">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chemeClr val="bg1">
                    <a:lumMod val="65000"/>
                  </a:schemeClr>
                </a:solidFill>
              </a:rPr>
              <a:t>Herausforderung</a:t>
            </a:r>
          </a:p>
        </p:txBody>
      </p:sp>
      <p:sp>
        <p:nvSpPr>
          <p:cNvPr id="28" name="Rechteck 27"/>
          <p:cNvSpPr/>
          <p:nvPr/>
        </p:nvSpPr>
        <p:spPr>
          <a:xfrm>
            <a:off x="8578258" y="2116730"/>
            <a:ext cx="555701" cy="1052458"/>
          </a:xfrm>
          <a:prstGeom prst="rect">
            <a:avLst/>
          </a:prstGeom>
          <a:solidFill>
            <a:srgbClr val="F79646"/>
          </a:solidFill>
          <a:ln w="28575">
            <a:solidFill>
              <a:schemeClr val="accent6">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900" b="1" dirty="0">
                <a:solidFill>
                  <a:srgbClr val="663300"/>
                </a:solidFill>
              </a:rPr>
              <a:t>Ansätze</a:t>
            </a:r>
          </a:p>
        </p:txBody>
      </p:sp>
      <p:sp>
        <p:nvSpPr>
          <p:cNvPr id="31" name="Rechteck 30"/>
          <p:cNvSpPr/>
          <p:nvPr/>
        </p:nvSpPr>
        <p:spPr>
          <a:xfrm flipH="1">
            <a:off x="6867791" y="1811178"/>
            <a:ext cx="826634" cy="509197"/>
          </a:xfrm>
          <a:prstGeom prst="rect">
            <a:avLst/>
          </a:prstGeom>
          <a:solidFill>
            <a:srgbClr val="663300"/>
          </a:solidFill>
          <a:ln w="9525">
            <a:noFill/>
            <a:round/>
            <a:headEnd/>
            <a:tailEnd/>
          </a:ln>
        </p:spPr>
        <p:txBody>
          <a:bodyPr wrap="square" lIns="0" tIns="0" rIns="0" bIns="0" anchor="ctr" anchorCtr="1"/>
          <a:lstStyle/>
          <a:p>
            <a:pPr algn="ctr"/>
            <a:r>
              <a:rPr lang="de-DE" sz="900" b="1" dirty="0">
                <a:solidFill>
                  <a:schemeClr val="bg1"/>
                </a:solidFill>
              </a:rPr>
              <a:t>Stakeholder- </a:t>
            </a:r>
            <a:r>
              <a:rPr lang="de-DE" sz="900" b="1">
                <a:solidFill>
                  <a:schemeClr val="bg1"/>
                </a:solidFill>
              </a:rPr>
              <a:t/>
            </a:r>
            <a:br>
              <a:rPr lang="de-DE" sz="900" b="1">
                <a:solidFill>
                  <a:schemeClr val="bg1"/>
                </a:solidFill>
              </a:rPr>
            </a:br>
            <a:r>
              <a:rPr lang="de-DE" sz="900" b="1">
                <a:solidFill>
                  <a:schemeClr val="bg1"/>
                </a:solidFill>
              </a:rPr>
              <a:t>Analyse</a:t>
            </a:r>
          </a:p>
          <a:p>
            <a:pPr algn="ctr"/>
            <a:r>
              <a:rPr lang="de-DE" sz="900" b="1">
                <a:solidFill>
                  <a:schemeClr val="bg1"/>
                </a:solidFill>
              </a:rPr>
              <a:t>Workshop</a:t>
            </a:r>
            <a:endParaRPr lang="de-DE" sz="900" b="1" dirty="0">
              <a:solidFill>
                <a:schemeClr val="bg1"/>
              </a:solidFill>
            </a:endParaRPr>
          </a:p>
        </p:txBody>
      </p:sp>
      <p:sp>
        <p:nvSpPr>
          <p:cNvPr id="32" name="Textfeld 31"/>
          <p:cNvSpPr txBox="1"/>
          <p:nvPr/>
        </p:nvSpPr>
        <p:spPr>
          <a:xfrm>
            <a:off x="6060746" y="1221881"/>
            <a:ext cx="1157966" cy="507831"/>
          </a:xfrm>
          <a:prstGeom prst="rect">
            <a:avLst/>
          </a:prstGeom>
          <a:noFill/>
        </p:spPr>
        <p:txBody>
          <a:bodyPr wrap="square" rtlCol="0">
            <a:spAutoFit/>
          </a:bodyPr>
          <a:lstStyle/>
          <a:p>
            <a:pPr lvl="0" algn="ctr"/>
            <a:r>
              <a:rPr lang="de-DE" sz="900" dirty="0">
                <a:solidFill>
                  <a:schemeClr val="bg1">
                    <a:lumMod val="65000"/>
                  </a:schemeClr>
                </a:solidFill>
              </a:rPr>
              <a:t>Welche Anspruchsgruppen </a:t>
            </a:r>
            <a:r>
              <a:rPr lang="de-DE" sz="900">
                <a:solidFill>
                  <a:schemeClr val="bg1">
                    <a:lumMod val="65000"/>
                  </a:schemeClr>
                </a:solidFill>
              </a:rPr>
              <a:t>gibt es?</a:t>
            </a:r>
            <a:endParaRPr lang="de-DE" sz="900" dirty="0">
              <a:solidFill>
                <a:schemeClr val="bg1">
                  <a:lumMod val="65000"/>
                </a:schemeClr>
              </a:solidFill>
            </a:endParaRPr>
          </a:p>
        </p:txBody>
      </p:sp>
      <p:sp>
        <p:nvSpPr>
          <p:cNvPr id="33" name="Textfeld 32"/>
          <p:cNvSpPr txBox="1"/>
          <p:nvPr/>
        </p:nvSpPr>
        <p:spPr>
          <a:xfrm>
            <a:off x="7323916" y="987732"/>
            <a:ext cx="1254341" cy="1061829"/>
          </a:xfrm>
          <a:prstGeom prst="rect">
            <a:avLst/>
          </a:prstGeom>
          <a:noFill/>
          <a:ln>
            <a:noFill/>
          </a:ln>
        </p:spPr>
        <p:txBody>
          <a:bodyPr wrap="square" rtlCol="0">
            <a:spAutoFit/>
          </a:bodyPr>
          <a:lstStyle/>
          <a:p>
            <a:pPr lvl="0" algn="ctr"/>
            <a:r>
              <a:rPr lang="de-DE" sz="900" dirty="0">
                <a:solidFill>
                  <a:schemeClr val="bg1">
                    <a:lumMod val="65000"/>
                  </a:schemeClr>
                </a:solidFill>
              </a:rPr>
              <a:t>Welche Auswirkungen </a:t>
            </a:r>
            <a:r>
              <a:rPr lang="de-DE" sz="900">
                <a:solidFill>
                  <a:schemeClr val="bg1">
                    <a:lumMod val="65000"/>
                  </a:schemeClr>
                </a:solidFill>
              </a:rPr>
              <a:t>hat das Unternehmen auf </a:t>
            </a:r>
            <a:r>
              <a:rPr lang="de-DE" sz="900" dirty="0">
                <a:solidFill>
                  <a:schemeClr val="bg1">
                    <a:lumMod val="65000"/>
                  </a:schemeClr>
                </a:solidFill>
              </a:rPr>
              <a:t>die Stakeholder und </a:t>
            </a:r>
            <a:r>
              <a:rPr lang="de-DE" sz="900">
                <a:solidFill>
                  <a:schemeClr val="bg1">
                    <a:lumMod val="65000"/>
                  </a:schemeClr>
                </a:solidFill>
              </a:rPr>
              <a:t>welche Anforde-rungen </a:t>
            </a:r>
            <a:r>
              <a:rPr lang="de-DE" sz="900" dirty="0">
                <a:solidFill>
                  <a:schemeClr val="bg1">
                    <a:lumMod val="65000"/>
                  </a:schemeClr>
                </a:solidFill>
              </a:rPr>
              <a:t>haben </a:t>
            </a:r>
            <a:r>
              <a:rPr lang="de-DE" sz="900">
                <a:solidFill>
                  <a:schemeClr val="bg1">
                    <a:lumMod val="65000"/>
                  </a:schemeClr>
                </a:solidFill>
              </a:rPr>
              <a:t>diese an</a:t>
            </a:r>
          </a:p>
          <a:p>
            <a:pPr marL="263525" lvl="0" algn="ctr"/>
            <a:r>
              <a:rPr lang="de-DE" sz="900">
                <a:solidFill>
                  <a:schemeClr val="bg1">
                    <a:lumMod val="65000"/>
                  </a:schemeClr>
                </a:solidFill>
              </a:rPr>
              <a:t> das Unternehmen? </a:t>
            </a:r>
            <a:endParaRPr lang="de-DE" sz="900" dirty="0">
              <a:solidFill>
                <a:schemeClr val="bg1">
                  <a:lumMod val="65000"/>
                </a:schemeClr>
              </a:solidFill>
            </a:endParaRPr>
          </a:p>
        </p:txBody>
      </p:sp>
      <p:sp>
        <p:nvSpPr>
          <p:cNvPr id="35" name="Textfeld 34"/>
          <p:cNvSpPr txBox="1"/>
          <p:nvPr/>
        </p:nvSpPr>
        <p:spPr>
          <a:xfrm>
            <a:off x="7391613" y="2362690"/>
            <a:ext cx="1118945" cy="646331"/>
          </a:xfrm>
          <a:prstGeom prst="rect">
            <a:avLst/>
          </a:prstGeom>
          <a:noFill/>
        </p:spPr>
        <p:txBody>
          <a:bodyPr wrap="square" rtlCol="0">
            <a:spAutoFit/>
          </a:bodyPr>
          <a:lstStyle/>
          <a:p>
            <a:pPr algn="ctr"/>
            <a:r>
              <a:rPr lang="de-DE" sz="900" dirty="0">
                <a:solidFill>
                  <a:srgbClr val="663300"/>
                </a:solidFill>
              </a:rPr>
              <a:t>Wie reagiert </a:t>
            </a:r>
            <a:r>
              <a:rPr lang="de-DE" sz="900">
                <a:solidFill>
                  <a:srgbClr val="663300"/>
                </a:solidFill>
              </a:rPr>
              <a:t>das Unternehmen auf </a:t>
            </a:r>
            <a:r>
              <a:rPr lang="de-DE" sz="900" dirty="0">
                <a:solidFill>
                  <a:srgbClr val="663300"/>
                </a:solidFill>
              </a:rPr>
              <a:t>diese Herausforderung? </a:t>
            </a:r>
          </a:p>
        </p:txBody>
      </p:sp>
      <p:cxnSp>
        <p:nvCxnSpPr>
          <p:cNvPr id="29" name="Gerader Verbinder 28"/>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30" name="Rechteck 29"/>
          <p:cNvSpPr/>
          <p:nvPr/>
        </p:nvSpPr>
        <p:spPr>
          <a:xfrm>
            <a:off x="395535" y="3754150"/>
            <a:ext cx="8290821" cy="2308324"/>
          </a:xfrm>
          <a:prstGeom prst="rect">
            <a:avLst/>
          </a:prstGeom>
        </p:spPr>
        <p:txBody>
          <a:bodyPr wrap="square">
            <a:spAutoFit/>
          </a:bodyPr>
          <a:lstStyle/>
          <a:p>
            <a:r>
              <a:rPr lang="de-DE" b="1" dirty="0">
                <a:solidFill>
                  <a:srgbClr val="663300"/>
                </a:solidFill>
              </a:rPr>
              <a:t>Leitfragen zur Maßnahmenentwicklung</a:t>
            </a:r>
            <a:r>
              <a:rPr lang="de-DE" dirty="0">
                <a:solidFill>
                  <a:srgbClr val="663300"/>
                </a:solidFill>
              </a:rPr>
              <a:t>:</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Welche </a:t>
            </a:r>
            <a:r>
              <a:rPr lang="de-DE" b="1" dirty="0">
                <a:solidFill>
                  <a:srgbClr val="663300"/>
                </a:solidFill>
              </a:rPr>
              <a:t>Aktionen</a:t>
            </a:r>
            <a:r>
              <a:rPr lang="de-DE" dirty="0">
                <a:solidFill>
                  <a:srgbClr val="663300"/>
                </a:solidFill>
              </a:rPr>
              <a:t> sind geeignet, die jeweilige </a:t>
            </a:r>
            <a:r>
              <a:rPr lang="de-DE" dirty="0" err="1">
                <a:solidFill>
                  <a:srgbClr val="663300"/>
                </a:solidFill>
              </a:rPr>
              <a:t>Stakeholderbeziehung</a:t>
            </a:r>
            <a:r>
              <a:rPr lang="de-DE" dirty="0">
                <a:solidFill>
                  <a:srgbClr val="663300"/>
                </a:solidFill>
              </a:rPr>
              <a:t> zu verbessern oder im Sinne des Unternehmenserfolgs zu beeinflussen?</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Welche </a:t>
            </a:r>
            <a:r>
              <a:rPr lang="de-DE" b="1" dirty="0">
                <a:solidFill>
                  <a:srgbClr val="663300"/>
                </a:solidFill>
              </a:rPr>
              <a:t>Informationen</a:t>
            </a:r>
            <a:r>
              <a:rPr lang="de-DE" dirty="0">
                <a:solidFill>
                  <a:srgbClr val="663300"/>
                </a:solidFill>
              </a:rPr>
              <a:t> im Sinne von Kommunikationsmaßnahmen sind geeignet, die </a:t>
            </a:r>
            <a:r>
              <a:rPr lang="de-DE" dirty="0" err="1">
                <a:solidFill>
                  <a:srgbClr val="663300"/>
                </a:solidFill>
              </a:rPr>
              <a:t>Stakeholderbeziehung</a:t>
            </a:r>
            <a:r>
              <a:rPr lang="de-DE" dirty="0">
                <a:solidFill>
                  <a:srgbClr val="663300"/>
                </a:solidFill>
              </a:rPr>
              <a:t> zu verbessern oder im Sinne des Unternehmenserfolgs zu beeinflussen?</a:t>
            </a:r>
          </a:p>
          <a:p>
            <a:pPr marL="358775" lvl="2" indent="-358775" defTabSz="330200" eaLnBrk="0" hangingPunct="0">
              <a:buClr>
                <a:srgbClr val="663300"/>
              </a:buClr>
              <a:buSzPct val="150000"/>
              <a:buFont typeface="Wingdings" pitchFamily="2" charset="2"/>
              <a:buChar char="§"/>
              <a:tabLst>
                <a:tab pos="263525" algn="l"/>
              </a:tabLst>
            </a:pPr>
            <a:r>
              <a:rPr lang="de-DE" dirty="0">
                <a:solidFill>
                  <a:srgbClr val="663300"/>
                </a:solidFill>
              </a:rPr>
              <a:t>Welche Kontakte gibt es bereits zwischen Ihrem Unternehmen bzw. einzelnen Mitarbeitern Ihres Unternehmens und Stakeholdern?</a:t>
            </a:r>
          </a:p>
        </p:txBody>
      </p:sp>
      <p:sp>
        <p:nvSpPr>
          <p:cNvPr id="21" name="Textfeld 20"/>
          <p:cNvSpPr txBox="1"/>
          <p:nvPr/>
        </p:nvSpPr>
        <p:spPr>
          <a:xfrm>
            <a:off x="6012558" y="2307257"/>
            <a:ext cx="1268550" cy="923330"/>
          </a:xfrm>
          <a:prstGeom prst="rect">
            <a:avLst/>
          </a:prstGeom>
          <a:noFill/>
        </p:spPr>
        <p:txBody>
          <a:bodyPr wrap="square" rtlCol="0">
            <a:spAutoFit/>
          </a:bodyPr>
          <a:lstStyle/>
          <a:p>
            <a:pPr algn="ctr"/>
            <a:r>
              <a:rPr lang="de-DE" sz="900" dirty="0">
                <a:solidFill>
                  <a:schemeClr val="bg1">
                    <a:lumMod val="65000"/>
                  </a:schemeClr>
                </a:solidFill>
              </a:rPr>
              <a:t>Welchen Stellenwert haben die einzelnen </a:t>
            </a:r>
            <a:r>
              <a:rPr lang="de-DE" sz="900" dirty="0" err="1">
                <a:solidFill>
                  <a:schemeClr val="bg1">
                    <a:lumMod val="65000"/>
                  </a:schemeClr>
                </a:solidFill>
              </a:rPr>
              <a:t>Stakeholdergruppen</a:t>
            </a:r>
            <a:r>
              <a:rPr lang="de-DE" sz="900" dirty="0">
                <a:solidFill>
                  <a:schemeClr val="bg1">
                    <a:lumMod val="65000"/>
                  </a:schemeClr>
                </a:solidFill>
              </a:rPr>
              <a:t> und wie nahe sind sie Ihrem Unternehmen?</a:t>
            </a:r>
          </a:p>
          <a:p>
            <a:pPr lvl="0" algn="ctr"/>
            <a:endParaRPr lang="de-DE" sz="900" dirty="0">
              <a:solidFill>
                <a:schemeClr val="bg1">
                  <a:lumMod val="65000"/>
                </a:schemeClr>
              </a:solidFill>
            </a:endParaRPr>
          </a:p>
        </p:txBody>
      </p:sp>
    </p:spTree>
    <p:extLst>
      <p:ext uri="{BB962C8B-B14F-4D97-AF65-F5344CB8AC3E}">
        <p14:creationId xmlns:p14="http://schemas.microsoft.com/office/powerpoint/2010/main" val="3075554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460955" y="25731"/>
            <a:ext cx="7903554" cy="523220"/>
          </a:xfrm>
          <a:prstGeom prst="rect">
            <a:avLst/>
          </a:prstGeom>
          <a:noFill/>
        </p:spPr>
        <p:txBody>
          <a:bodyPr wrap="square" rtlCol="0">
            <a:spAutoFit/>
          </a:bodyPr>
          <a:lstStyle/>
          <a:p>
            <a:r>
              <a:rPr lang="de-DE" sz="2800" b="1" dirty="0">
                <a:solidFill>
                  <a:srgbClr val="663300"/>
                </a:solidFill>
                <a:latin typeface="Calibri" pitchFamily="34" charset="0"/>
                <a:cs typeface="Arial" charset="0"/>
              </a:rPr>
              <a:t>Durchführung – </a:t>
            </a:r>
            <a:r>
              <a:rPr lang="de-DE" sz="2000" b="1" dirty="0">
                <a:solidFill>
                  <a:srgbClr val="663300"/>
                </a:solidFill>
                <a:latin typeface="Calibri" pitchFamily="34" charset="0"/>
                <a:cs typeface="Arial" charset="0"/>
              </a:rPr>
              <a:t>Arbeitsblatt zur Dokumentation der </a:t>
            </a:r>
            <a:r>
              <a:rPr lang="de-DE" sz="2000" b="1" dirty="0" smtClean="0">
                <a:solidFill>
                  <a:srgbClr val="663300"/>
                </a:solidFill>
                <a:latin typeface="Calibri" pitchFamily="34" charset="0"/>
                <a:cs typeface="Arial" charset="0"/>
              </a:rPr>
              <a:t>Maßnahmen</a:t>
            </a:r>
            <a:endParaRPr lang="de-DE" sz="2000" b="1" dirty="0">
              <a:solidFill>
                <a:srgbClr val="663300"/>
              </a:solidFill>
              <a:latin typeface="Calibri" pitchFamily="34" charset="0"/>
              <a:cs typeface="Arial" charset="0"/>
            </a:endParaRPr>
          </a:p>
        </p:txBody>
      </p:sp>
      <p:sp>
        <p:nvSpPr>
          <p:cNvPr id="10" name="Textfeld 9"/>
          <p:cNvSpPr txBox="1"/>
          <p:nvPr/>
        </p:nvSpPr>
        <p:spPr>
          <a:xfrm>
            <a:off x="395535" y="898952"/>
            <a:ext cx="8236401" cy="369332"/>
          </a:xfrm>
          <a:prstGeom prst="rect">
            <a:avLst/>
          </a:prstGeom>
          <a:noFill/>
        </p:spPr>
        <p:txBody>
          <a:bodyPr wrap="square" rtlCol="0">
            <a:spAutoFit/>
          </a:bodyPr>
          <a:lstStyle/>
          <a:p>
            <a:r>
              <a:rPr lang="de-DE" dirty="0" smtClean="0">
                <a:solidFill>
                  <a:srgbClr val="663300"/>
                </a:solidFill>
                <a:latin typeface="Calibri" pitchFamily="34" charset="0"/>
                <a:cs typeface="Arial" charset="0"/>
              </a:rPr>
              <a:t>Maßnahmenplan:</a:t>
            </a:r>
            <a:endParaRPr lang="de-DE" b="1" dirty="0">
              <a:solidFill>
                <a:srgbClr val="FF0000"/>
              </a:solidFill>
              <a:latin typeface="Calibri" pitchFamily="34" charset="0"/>
              <a:cs typeface="Arial" charset="0"/>
            </a:endParaRPr>
          </a:p>
        </p:txBody>
      </p:sp>
      <p:cxnSp>
        <p:nvCxnSpPr>
          <p:cNvPr id="29" name="Gerader Verbinder 28"/>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467544" y="1715509"/>
            <a:ext cx="7357825" cy="4596277"/>
          </a:xfrm>
          <a:prstGeom prst="rect">
            <a:avLst/>
          </a:prstGeom>
          <a:ln w="9525">
            <a:solidFill>
              <a:schemeClr val="tx1"/>
            </a:solidFill>
            <a:miter lim="800000"/>
            <a:headEnd/>
            <a:tailEnd/>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81300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Gerade Verbindung 20"/>
          <p:cNvCxnSpPr/>
          <p:nvPr/>
        </p:nvCxnSpPr>
        <p:spPr>
          <a:xfrm>
            <a:off x="342000" y="4051169"/>
            <a:ext cx="8432396" cy="0"/>
          </a:xfrm>
          <a:prstGeom prst="line">
            <a:avLst/>
          </a:prstGeom>
          <a:ln w="158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p:nvCxnSpPr>
        <p:spPr>
          <a:xfrm>
            <a:off x="5436096" y="1253052"/>
            <a:ext cx="0" cy="4912252"/>
          </a:xfrm>
          <a:prstGeom prst="line">
            <a:avLst/>
          </a:prstGeom>
          <a:ln w="158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a:off x="7111746" y="1353636"/>
            <a:ext cx="0" cy="4912252"/>
          </a:xfrm>
          <a:prstGeom prst="line">
            <a:avLst/>
          </a:prstGeom>
          <a:ln w="158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p:nvCxnSpPr>
        <p:spPr>
          <a:xfrm>
            <a:off x="341999" y="3241584"/>
            <a:ext cx="8437022" cy="0"/>
          </a:xfrm>
          <a:prstGeom prst="line">
            <a:avLst/>
          </a:prstGeom>
          <a:ln w="158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41999" y="4853003"/>
            <a:ext cx="8393379" cy="0"/>
          </a:xfrm>
          <a:prstGeom prst="line">
            <a:avLst/>
          </a:prstGeom>
          <a:ln w="158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a:off x="341999" y="5661248"/>
            <a:ext cx="8406465" cy="0"/>
          </a:xfrm>
          <a:prstGeom prst="line">
            <a:avLst/>
          </a:prstGeom>
          <a:ln w="158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a:off x="341999" y="2448000"/>
            <a:ext cx="8404228" cy="0"/>
          </a:xfrm>
          <a:prstGeom prst="line">
            <a:avLst/>
          </a:prstGeom>
          <a:ln w="158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2719365" y="1196752"/>
            <a:ext cx="1252266" cy="338554"/>
          </a:xfrm>
          <a:prstGeom prst="rect">
            <a:avLst/>
          </a:prstGeom>
          <a:noFill/>
        </p:spPr>
        <p:txBody>
          <a:bodyPr wrap="none" rtlCol="0">
            <a:spAutoFit/>
          </a:bodyPr>
          <a:lstStyle/>
          <a:p>
            <a:r>
              <a:rPr lang="de-DE" sz="1600" dirty="0">
                <a:solidFill>
                  <a:srgbClr val="663300"/>
                </a:solidFill>
                <a:latin typeface="+mn-lt"/>
              </a:rPr>
              <a:t>Maßnahmen</a:t>
            </a:r>
          </a:p>
        </p:txBody>
      </p:sp>
      <p:sp>
        <p:nvSpPr>
          <p:cNvPr id="31" name="Textfeld 30"/>
          <p:cNvSpPr txBox="1"/>
          <p:nvPr/>
        </p:nvSpPr>
        <p:spPr>
          <a:xfrm>
            <a:off x="6595110" y="1084179"/>
            <a:ext cx="867225" cy="584775"/>
          </a:xfrm>
          <a:prstGeom prst="rect">
            <a:avLst/>
          </a:prstGeom>
          <a:noFill/>
        </p:spPr>
        <p:txBody>
          <a:bodyPr wrap="none" rtlCol="0">
            <a:spAutoFit/>
          </a:bodyPr>
          <a:lstStyle/>
          <a:p>
            <a:r>
              <a:rPr lang="de-DE" sz="1600" dirty="0" err="1">
                <a:solidFill>
                  <a:srgbClr val="663300"/>
                </a:solidFill>
                <a:latin typeface="+mn-lt"/>
              </a:rPr>
              <a:t>Verant</a:t>
            </a:r>
            <a:r>
              <a:rPr lang="de-DE" sz="1600" dirty="0">
                <a:solidFill>
                  <a:srgbClr val="663300"/>
                </a:solidFill>
                <a:latin typeface="+mn-lt"/>
              </a:rPr>
              <a:t>-</a:t>
            </a:r>
            <a:br>
              <a:rPr lang="de-DE" sz="1600" dirty="0">
                <a:solidFill>
                  <a:srgbClr val="663300"/>
                </a:solidFill>
                <a:latin typeface="+mn-lt"/>
              </a:rPr>
            </a:br>
            <a:r>
              <a:rPr lang="de-DE" sz="1600" dirty="0" err="1">
                <a:solidFill>
                  <a:srgbClr val="663300"/>
                </a:solidFill>
                <a:latin typeface="+mn-lt"/>
              </a:rPr>
              <a:t>wortlich</a:t>
            </a:r>
            <a:endParaRPr lang="de-DE" sz="1600" dirty="0">
              <a:solidFill>
                <a:srgbClr val="663300"/>
              </a:solidFill>
              <a:latin typeface="+mn-lt"/>
            </a:endParaRPr>
          </a:p>
        </p:txBody>
      </p:sp>
      <p:sp>
        <p:nvSpPr>
          <p:cNvPr id="33" name="Textfeld 32"/>
          <p:cNvSpPr txBox="1"/>
          <p:nvPr/>
        </p:nvSpPr>
        <p:spPr>
          <a:xfrm>
            <a:off x="7847376" y="1081176"/>
            <a:ext cx="621260" cy="584775"/>
          </a:xfrm>
          <a:prstGeom prst="rect">
            <a:avLst/>
          </a:prstGeom>
          <a:noFill/>
        </p:spPr>
        <p:txBody>
          <a:bodyPr wrap="none" rtlCol="0">
            <a:spAutoFit/>
          </a:bodyPr>
          <a:lstStyle/>
          <a:p>
            <a:r>
              <a:rPr lang="de-DE" sz="1600" dirty="0">
                <a:solidFill>
                  <a:srgbClr val="663300"/>
                </a:solidFill>
                <a:latin typeface="+mn-lt"/>
              </a:rPr>
              <a:t>Zeit-</a:t>
            </a:r>
            <a:br>
              <a:rPr lang="de-DE" sz="1600" dirty="0">
                <a:solidFill>
                  <a:srgbClr val="663300"/>
                </a:solidFill>
                <a:latin typeface="+mn-lt"/>
              </a:rPr>
            </a:br>
            <a:r>
              <a:rPr lang="de-DE" sz="1600" dirty="0">
                <a:solidFill>
                  <a:srgbClr val="663300"/>
                </a:solidFill>
                <a:latin typeface="+mn-lt"/>
              </a:rPr>
              <a:t>raum</a:t>
            </a:r>
          </a:p>
        </p:txBody>
      </p:sp>
      <p:sp>
        <p:nvSpPr>
          <p:cNvPr id="24" name="AutoShape 16"/>
          <p:cNvSpPr>
            <a:spLocks noChangeArrowheads="1"/>
          </p:cNvSpPr>
          <p:nvPr/>
        </p:nvSpPr>
        <p:spPr bwMode="auto">
          <a:xfrm>
            <a:off x="342000" y="1149109"/>
            <a:ext cx="8617216" cy="454914"/>
          </a:xfrm>
          <a:prstGeom prst="roundRect">
            <a:avLst>
              <a:gd name="adj" fmla="val 16667"/>
            </a:avLst>
          </a:prstGeom>
          <a:solidFill>
            <a:srgbClr val="663300"/>
          </a:solidFill>
          <a:ln w="9525">
            <a:noFill/>
            <a:round/>
            <a:headEnd/>
            <a:tailEnd/>
          </a:ln>
        </p:spPr>
        <p:txBody>
          <a:bodyPr wrap="none" lIns="72000" tIns="0" rIns="0" bIns="0" anchor="ctr"/>
          <a:lstStyle/>
          <a:p>
            <a:pPr marL="0" lvl="1" indent="-277813" eaLnBrk="0" hangingPunct="0">
              <a:lnSpc>
                <a:spcPct val="93000"/>
              </a:lnSpc>
              <a:buClr>
                <a:schemeClr val="tx2"/>
              </a:buClr>
              <a:buSzPct val="125000"/>
            </a:pPr>
            <a:r>
              <a:rPr lang="de-DE" altLang="de-DE" b="1" dirty="0">
                <a:solidFill>
                  <a:schemeClr val="bg1"/>
                </a:solidFill>
              </a:rPr>
              <a:t> Was				            	          Wann	       Wer</a:t>
            </a:r>
          </a:p>
        </p:txBody>
      </p:sp>
      <p:sp>
        <p:nvSpPr>
          <p:cNvPr id="18" name="Textfeld 17"/>
          <p:cNvSpPr txBox="1"/>
          <p:nvPr/>
        </p:nvSpPr>
        <p:spPr>
          <a:xfrm>
            <a:off x="395536" y="116632"/>
            <a:ext cx="7903554" cy="461665"/>
          </a:xfrm>
          <a:prstGeom prst="rect">
            <a:avLst/>
          </a:prstGeom>
          <a:noFill/>
        </p:spPr>
        <p:txBody>
          <a:bodyPr wrap="square" rtlCol="0">
            <a:spAutoFit/>
          </a:bodyPr>
          <a:lstStyle/>
          <a:p>
            <a:r>
              <a:rPr lang="de-DE" sz="2400" b="1" dirty="0" smtClean="0">
                <a:solidFill>
                  <a:srgbClr val="663300"/>
                </a:solidFill>
                <a:latin typeface="Calibri" pitchFamily="34" charset="0"/>
                <a:cs typeface="Arial" charset="0"/>
              </a:rPr>
              <a:t>Durchführung – </a:t>
            </a:r>
            <a:r>
              <a:rPr lang="de-DE" sz="2000" b="1" dirty="0" smtClean="0">
                <a:solidFill>
                  <a:srgbClr val="663300"/>
                </a:solidFill>
                <a:latin typeface="Calibri" pitchFamily="34" charset="0"/>
                <a:cs typeface="Arial" charset="0"/>
              </a:rPr>
              <a:t>Nächste </a:t>
            </a:r>
            <a:r>
              <a:rPr lang="de-DE" sz="2000" b="1" dirty="0">
                <a:solidFill>
                  <a:srgbClr val="663300"/>
                </a:solidFill>
                <a:latin typeface="Calibri" pitchFamily="34" charset="0"/>
                <a:cs typeface="Arial" charset="0"/>
              </a:rPr>
              <a:t>Schritte | Aktionsplan</a:t>
            </a:r>
          </a:p>
        </p:txBody>
      </p:sp>
      <p:cxnSp>
        <p:nvCxnSpPr>
          <p:cNvPr id="19" name="Gerader Verbinder 18"/>
          <p:cNvCxnSpPr/>
          <p:nvPr/>
        </p:nvCxnSpPr>
        <p:spPr>
          <a:xfrm>
            <a:off x="467544" y="657979"/>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2939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smtClean="0">
                <a:solidFill>
                  <a:srgbClr val="663300"/>
                </a:solidFill>
                <a:latin typeface="Calibri" pitchFamily="34" charset="0"/>
                <a:cs typeface="Arial" charset="0"/>
              </a:rPr>
              <a:t>Impressum</a:t>
            </a:r>
            <a:endParaRPr lang="de-DE" sz="2400" b="1" dirty="0">
              <a:solidFill>
                <a:srgbClr val="663300"/>
              </a:solidFill>
              <a:latin typeface="Calibri" pitchFamily="34" charset="0"/>
              <a:cs typeface="Arial" charset="0"/>
            </a:endParaRPr>
          </a:p>
        </p:txBody>
      </p:sp>
      <p:cxnSp>
        <p:nvCxnSpPr>
          <p:cNvPr id="29" name="Gerader Verbinder 28"/>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3" name="Rectangle 2"/>
          <p:cNvSpPr>
            <a:spLocks noChangeArrowheads="1"/>
          </p:cNvSpPr>
          <p:nvPr/>
        </p:nvSpPr>
        <p:spPr bwMode="auto">
          <a:xfrm>
            <a:off x="467544" y="817191"/>
            <a:ext cx="3568997"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endParaRPr>
          </a:p>
          <a:p>
            <a:pPr fontAlgn="base">
              <a:spcBef>
                <a:spcPct val="0"/>
              </a:spcBef>
              <a:spcAft>
                <a:spcPct val="0"/>
              </a:spcAft>
            </a:pPr>
            <a:r>
              <a:rPr lang="de-DE" altLang="de-DE" sz="1400" dirty="0" smtClean="0">
                <a:solidFill>
                  <a:srgbClr val="3B687F"/>
                </a:solidFill>
                <a:latin typeface="Arial" pitchFamily="34" charset="0"/>
                <a:ea typeface="Times New Roman" pitchFamily="18" charset="0"/>
                <a:cs typeface="Times New Roman" pitchFamily="18" charset="0"/>
              </a:rPr>
              <a:t>Präsentationsvorlage </a:t>
            </a:r>
            <a:r>
              <a:rPr lang="de-DE" altLang="de-DE" sz="1400" dirty="0">
                <a:solidFill>
                  <a:srgbClr val="3B687F"/>
                </a:solidFill>
                <a:latin typeface="Arial" pitchFamily="34" charset="0"/>
                <a:ea typeface="Times New Roman" pitchFamily="18" charset="0"/>
                <a:cs typeface="Times New Roman" pitchFamily="18" charset="0"/>
              </a:rPr>
              <a:t>für den Workshop als Teil des </a:t>
            </a:r>
            <a:r>
              <a:rPr lang="de-DE" altLang="de-DE" sz="1400" dirty="0" smtClean="0">
                <a:solidFill>
                  <a:srgbClr val="3B687F"/>
                </a:solidFill>
                <a:latin typeface="Arial" pitchFamily="34" charset="0"/>
                <a:ea typeface="Times New Roman" pitchFamily="18" charset="0"/>
                <a:cs typeface="Times New Roman" pitchFamily="18" charset="0"/>
              </a:rPr>
              <a:t>Servicepaketes</a:t>
            </a:r>
            <a:endParaRPr lang="de-DE" altLang="de-DE" sz="1400" dirty="0">
              <a:solidFill>
                <a:srgbClr val="3B687F"/>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de-DE" altLang="de-DE" sz="1000" dirty="0">
              <a:solidFill>
                <a:srgbClr val="3B687F"/>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rPr>
              <a:t>Wer will eigentlich was von Ihrem Unternehmen?</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rPr>
              <a:t>Anspruchsgruppenanalyse und -dialog</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rPr>
              <a:t>Ein Praxisleitfaden für KMU</a:t>
            </a: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rPr>
              <a:t>Herausgeber:</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Bayerisches Landesamt für Umwelt (LfU)</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Bürgermeister-Ulrich-Straße 160</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86179 Augsburg</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Tel.: 	0821 9071-5509</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Fax: 	0821 9071-5556</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E-Mail: 	</a:t>
            </a: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2"/>
              </a:rPr>
              <a:t>izu@lfu.bayern.de</a:t>
            </a:r>
            <a:endPar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Internet: 	</a:t>
            </a: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3"/>
              </a:rPr>
              <a:t>www.lfu.bayern.de</a:t>
            </a:r>
            <a:endPar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000" dirty="0">
                <a:latin typeface="Arial" pitchFamily="34" charset="0"/>
                <a:cs typeface="Times New Roman" pitchFamily="18" charset="0"/>
              </a:rPr>
              <a:t>	</a:t>
            </a:r>
            <a:r>
              <a:rPr lang="de-DE" altLang="de-DE" sz="1000" dirty="0" smtClean="0">
                <a:latin typeface="Arial" pitchFamily="34" charset="0"/>
                <a:cs typeface="Times New Roman" pitchFamily="18" charset="0"/>
                <a:hlinkClick r:id="rId4"/>
              </a:rPr>
              <a:t>www.izu.bayern.de</a:t>
            </a:r>
            <a:endParaRPr lang="de-DE" altLang="de-DE" sz="1000" dirty="0" smtClean="0">
              <a:latin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rPr>
              <a:t>Bearbeitung/Text/Konzept:</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CR Consulting Stefan </a:t>
            </a:r>
            <a:r>
              <a:rPr kumimoji="0" lang="de-DE" altLang="de-DE" sz="10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Küst</a:t>
            </a: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und Christian Schweizer GbR,</a:t>
            </a:r>
            <a:b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b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Artur-Landgraf-Straße 28</a:t>
            </a:r>
            <a:b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b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96049 Bamberg</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rPr>
              <a:t>Redaktion:</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LfU, Referat 15, Infozentrum UmweltWirtschaft</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rgbClr val="3B687F"/>
                </a:solidFill>
                <a:effectLst/>
                <a:latin typeface="Arial" pitchFamily="34" charset="0"/>
                <a:ea typeface="Times New Roman" pitchFamily="18" charset="0"/>
                <a:cs typeface="Times New Roman" pitchFamily="18" charset="0"/>
              </a:rPr>
              <a:t>Stand: </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000" dirty="0" smtClean="0">
                <a:latin typeface="Arial" pitchFamily="34" charset="0"/>
                <a:ea typeface="Times New Roman" pitchFamily="18" charset="0"/>
                <a:cs typeface="Times New Roman" pitchFamily="18" charset="0"/>
              </a:rPr>
              <a:t>August </a:t>
            </a:r>
            <a:r>
              <a:rPr kumimoji="0" lang="de-DE" altLang="de-DE"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2016</a:t>
            </a:r>
          </a:p>
          <a:p>
            <a:pPr eaLnBrk="0" fontAlgn="base" hangingPunct="0">
              <a:spcBef>
                <a:spcPct val="0"/>
              </a:spcBef>
              <a:spcAft>
                <a:spcPct val="0"/>
              </a:spcAft>
            </a:pPr>
            <a:r>
              <a:rPr lang="de-DE" altLang="de-DE" sz="1000" dirty="0">
                <a:solidFill>
                  <a:srgbClr val="3B687F"/>
                </a:solidFill>
                <a:latin typeface="Arial" pitchFamily="34" charset="0"/>
                <a:ea typeface="Times New Roman" pitchFamily="18" charset="0"/>
                <a:cs typeface="Times New Roman" pitchFamily="18" charset="0"/>
              </a:rPr>
              <a:t>Copyright:</a:t>
            </a: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smtClean="0">
                <a:ln>
                  <a:noFill/>
                </a:ln>
                <a:solidFill>
                  <a:schemeClr val="tx1"/>
                </a:solidFill>
                <a:effectLst/>
                <a:latin typeface="Arial" pitchFamily="34" charset="0"/>
                <a:cs typeface="Times New Roman" pitchFamily="18" charset="0"/>
              </a:rPr>
              <a:t>Bayerisches</a:t>
            </a:r>
            <a:r>
              <a:rPr kumimoji="0" lang="de-DE" altLang="de-DE" sz="1000" b="0" i="0" u="none" strike="noStrike" cap="none" normalizeH="0" dirty="0" smtClean="0">
                <a:ln>
                  <a:noFill/>
                </a:ln>
                <a:solidFill>
                  <a:schemeClr val="tx1"/>
                </a:solidFill>
                <a:effectLst/>
                <a:latin typeface="Arial" pitchFamily="34" charset="0"/>
                <a:cs typeface="Times New Roman" pitchFamily="18" charset="0"/>
              </a:rPr>
              <a:t> Landesamt für Umwelt (LfU)</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000" baseline="0" dirty="0">
              <a:latin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21743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Grafik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073526"/>
            <a:ext cx="5630005" cy="5235794"/>
          </a:xfrm>
          <a:prstGeom prst="rect">
            <a:avLst/>
          </a:prstGeom>
        </p:spPr>
      </p:pic>
      <p:sp>
        <p:nvSpPr>
          <p:cNvPr id="27" name="Datumsplatzhalter 42"/>
          <p:cNvSpPr txBox="1">
            <a:spLocks/>
          </p:cNvSpPr>
          <p:nvPr/>
        </p:nvSpPr>
        <p:spPr>
          <a:xfrm>
            <a:off x="-1" y="6483910"/>
            <a:ext cx="8299091" cy="365125"/>
          </a:xfrm>
          <a:prstGeom prst="rect">
            <a:avLst/>
          </a:prstGeom>
        </p:spPr>
        <p:txBody>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s-ES" sz="1200" b="1" dirty="0">
              <a:solidFill>
                <a:srgbClr val="663300"/>
              </a:solidFill>
            </a:endParaRPr>
          </a:p>
        </p:txBody>
      </p:sp>
      <p:sp>
        <p:nvSpPr>
          <p:cNvPr id="31" name="Textfeld 30"/>
          <p:cNvSpPr txBox="1"/>
          <p:nvPr/>
        </p:nvSpPr>
        <p:spPr>
          <a:xfrm>
            <a:off x="340054" y="125429"/>
            <a:ext cx="7903554" cy="461665"/>
          </a:xfrm>
          <a:prstGeom prst="rect">
            <a:avLst/>
          </a:prstGeom>
          <a:noFill/>
        </p:spPr>
        <p:txBody>
          <a:bodyPr wrap="square" rtlCol="0">
            <a:spAutoFit/>
          </a:bodyPr>
          <a:lstStyle/>
          <a:p>
            <a:r>
              <a:rPr lang="de-DE" sz="2400" b="1" dirty="0" smtClean="0">
                <a:solidFill>
                  <a:srgbClr val="663300"/>
                </a:solidFill>
                <a:latin typeface="Calibri" pitchFamily="34" charset="0"/>
                <a:cs typeface="Arial" charset="0"/>
              </a:rPr>
              <a:t> Agenda</a:t>
            </a:r>
            <a:endParaRPr lang="de-DE" sz="2400" b="1" dirty="0">
              <a:solidFill>
                <a:srgbClr val="663300"/>
              </a:solidFill>
              <a:latin typeface="Calibri" pitchFamily="34" charset="0"/>
              <a:cs typeface="Arial" charset="0"/>
            </a:endParaRPr>
          </a:p>
        </p:txBody>
      </p:sp>
      <p:cxnSp>
        <p:nvCxnSpPr>
          <p:cNvPr id="33" name="Gerader Verbinder 32"/>
          <p:cNvCxnSpPr/>
          <p:nvPr/>
        </p:nvCxnSpPr>
        <p:spPr>
          <a:xfrm>
            <a:off x="467544" y="657979"/>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1547664" y="3486207"/>
            <a:ext cx="7596768" cy="461665"/>
          </a:xfrm>
          <a:prstGeom prst="rect">
            <a:avLst/>
          </a:prstGeom>
          <a:solidFill>
            <a:schemeClr val="bg1"/>
          </a:solidFill>
        </p:spPr>
        <p:txBody>
          <a:bodyPr wrap="square" rtlCol="0">
            <a:spAutoFit/>
          </a:bodyPr>
          <a:lstStyle/>
          <a:p>
            <a:r>
              <a:rPr lang="de-DE" sz="2400" dirty="0">
                <a:solidFill>
                  <a:srgbClr val="663300"/>
                </a:solidFill>
                <a:latin typeface="Calibri" pitchFamily="34" charset="0"/>
                <a:cs typeface="Arial" charset="0"/>
              </a:rPr>
              <a:t>  </a:t>
            </a:r>
            <a:r>
              <a:rPr lang="de-DE" sz="2400" b="1" dirty="0" smtClean="0">
                <a:solidFill>
                  <a:srgbClr val="663300"/>
                </a:solidFill>
                <a:latin typeface="Calibri" pitchFamily="34" charset="0"/>
                <a:cs typeface="Arial" charset="0"/>
              </a:rPr>
              <a:t>Einführung</a:t>
            </a:r>
            <a:endParaRPr lang="de-DE" sz="2400" b="1" dirty="0">
              <a:solidFill>
                <a:srgbClr val="663300"/>
              </a:solidFill>
              <a:latin typeface="Calibri" pitchFamily="34" charset="0"/>
              <a:cs typeface="Arial" charset="0"/>
            </a:endParaRPr>
          </a:p>
        </p:txBody>
      </p:sp>
      <p:sp>
        <p:nvSpPr>
          <p:cNvPr id="39" name="Textfeld 38"/>
          <p:cNvSpPr txBox="1"/>
          <p:nvPr/>
        </p:nvSpPr>
        <p:spPr>
          <a:xfrm>
            <a:off x="1547664" y="4090875"/>
            <a:ext cx="7596768" cy="461665"/>
          </a:xfrm>
          <a:prstGeom prst="rect">
            <a:avLst/>
          </a:prstGeom>
          <a:solidFill>
            <a:schemeClr val="bg1"/>
          </a:solidFill>
        </p:spPr>
        <p:txBody>
          <a:bodyPr wrap="square" rtlCol="0">
            <a:spAutoFit/>
          </a:bodyPr>
          <a:lstStyle/>
          <a:p>
            <a:r>
              <a:rPr lang="de-DE" sz="2400" dirty="0">
                <a:solidFill>
                  <a:srgbClr val="663300"/>
                </a:solidFill>
                <a:latin typeface="Calibri" pitchFamily="34" charset="0"/>
                <a:cs typeface="Arial" charset="0"/>
              </a:rPr>
              <a:t>  </a:t>
            </a:r>
            <a:r>
              <a:rPr lang="de-DE" sz="2400" b="1" dirty="0" err="1" smtClean="0">
                <a:solidFill>
                  <a:srgbClr val="663300"/>
                </a:solidFill>
                <a:latin typeface="Calibri" pitchFamily="34" charset="0"/>
                <a:cs typeface="Arial" charset="0"/>
              </a:rPr>
              <a:t>Stakeholderanalyse</a:t>
            </a:r>
            <a:r>
              <a:rPr lang="de-DE" sz="2400" b="1" dirty="0" smtClean="0">
                <a:solidFill>
                  <a:srgbClr val="663300"/>
                </a:solidFill>
                <a:latin typeface="Calibri" pitchFamily="34" charset="0"/>
                <a:cs typeface="Arial" charset="0"/>
              </a:rPr>
              <a:t> und -dialog</a:t>
            </a:r>
            <a:endParaRPr lang="de-DE" sz="2400" b="1" dirty="0">
              <a:solidFill>
                <a:srgbClr val="663300"/>
              </a:solidFill>
              <a:latin typeface="Calibri" pitchFamily="34" charset="0"/>
              <a:cs typeface="Arial" charset="0"/>
            </a:endParaRPr>
          </a:p>
        </p:txBody>
      </p:sp>
      <p:sp>
        <p:nvSpPr>
          <p:cNvPr id="41" name="Textfeld 40"/>
          <p:cNvSpPr txBox="1"/>
          <p:nvPr/>
        </p:nvSpPr>
        <p:spPr>
          <a:xfrm>
            <a:off x="1547664" y="4695545"/>
            <a:ext cx="7596768" cy="461665"/>
          </a:xfrm>
          <a:prstGeom prst="rect">
            <a:avLst/>
          </a:prstGeom>
          <a:solidFill>
            <a:schemeClr val="bg1"/>
          </a:solidFill>
        </p:spPr>
        <p:txBody>
          <a:bodyPr wrap="square" rtlCol="0">
            <a:spAutoFit/>
          </a:bodyPr>
          <a:lstStyle/>
          <a:p>
            <a:r>
              <a:rPr lang="de-DE" sz="2400" dirty="0">
                <a:solidFill>
                  <a:srgbClr val="663300"/>
                </a:solidFill>
                <a:latin typeface="Calibri" pitchFamily="34" charset="0"/>
                <a:cs typeface="Arial" charset="0"/>
              </a:rPr>
              <a:t>  </a:t>
            </a:r>
            <a:r>
              <a:rPr lang="de-DE" sz="2400" b="1" dirty="0" smtClean="0">
                <a:solidFill>
                  <a:srgbClr val="663300"/>
                </a:solidFill>
                <a:latin typeface="Calibri" pitchFamily="34" charset="0"/>
                <a:cs typeface="Arial" charset="0"/>
              </a:rPr>
              <a:t>Durchführung</a:t>
            </a:r>
            <a:endParaRPr lang="de-DE" sz="2400" b="1" dirty="0">
              <a:solidFill>
                <a:srgbClr val="663300"/>
              </a:solidFill>
              <a:latin typeface="Calibri" pitchFamily="34" charset="0"/>
              <a:cs typeface="Arial" charset="0"/>
            </a:endParaRPr>
          </a:p>
        </p:txBody>
      </p:sp>
    </p:spTree>
    <p:extLst>
      <p:ext uri="{BB962C8B-B14F-4D97-AF65-F5344CB8AC3E}">
        <p14:creationId xmlns:p14="http://schemas.microsoft.com/office/powerpoint/2010/main" val="2627100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395536" y="116632"/>
            <a:ext cx="7903554" cy="461665"/>
          </a:xfrm>
          <a:prstGeom prst="rect">
            <a:avLst/>
          </a:prstGeom>
          <a:noFill/>
        </p:spPr>
        <p:txBody>
          <a:bodyPr wrap="square" rtlCol="0">
            <a:spAutoFit/>
          </a:bodyPr>
          <a:lstStyle/>
          <a:p>
            <a:r>
              <a:rPr lang="de-DE" sz="2400" b="1" dirty="0" smtClean="0">
                <a:solidFill>
                  <a:srgbClr val="663300"/>
                </a:solidFill>
                <a:latin typeface="Calibri" pitchFamily="34" charset="0"/>
                <a:cs typeface="Arial" charset="0"/>
              </a:rPr>
              <a:t>Einführung – </a:t>
            </a:r>
            <a:r>
              <a:rPr lang="de-DE" sz="2000" b="1" dirty="0" smtClean="0">
                <a:solidFill>
                  <a:srgbClr val="663300"/>
                </a:solidFill>
                <a:latin typeface="Calibri" pitchFamily="34" charset="0"/>
                <a:cs typeface="Arial" charset="0"/>
              </a:rPr>
              <a:t>Wie Ihr Workshop erfolgreich wird</a:t>
            </a:r>
            <a:endParaRPr lang="de-DE" sz="2000" b="1" dirty="0">
              <a:solidFill>
                <a:srgbClr val="663300"/>
              </a:solidFill>
              <a:latin typeface="Calibri" pitchFamily="34" charset="0"/>
              <a:cs typeface="Arial" charset="0"/>
            </a:endParaRPr>
          </a:p>
        </p:txBody>
      </p:sp>
      <p:cxnSp>
        <p:nvCxnSpPr>
          <p:cNvPr id="12" name="Gerader Verbinder 11"/>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 Box 3113"/>
          <p:cNvSpPr txBox="1">
            <a:spLocks noChangeArrowheads="1"/>
          </p:cNvSpPr>
          <p:nvPr/>
        </p:nvSpPr>
        <p:spPr bwMode="auto">
          <a:xfrm>
            <a:off x="569906" y="961668"/>
            <a:ext cx="7890526" cy="400280"/>
          </a:xfrm>
          <a:prstGeom prst="rect">
            <a:avLst/>
          </a:prstGeom>
          <a:solidFill>
            <a:schemeClr val="accent6"/>
          </a:solidFill>
          <a:ln w="9525">
            <a:noFill/>
            <a:round/>
            <a:headEnd/>
            <a:tailEnd/>
          </a:ln>
        </p:spPr>
        <p:txBody>
          <a:bodyPr wrap="none" lIns="0" tIns="0" rIns="0" bIns="0" anchor="ctr"/>
          <a:lstStyle/>
          <a:p>
            <a:pPr marL="0" lvl="1" indent="-277813" eaLnBrk="0" hangingPunct="0">
              <a:lnSpc>
                <a:spcPct val="93000"/>
              </a:lnSpc>
              <a:buClr>
                <a:schemeClr val="tx2"/>
              </a:buClr>
              <a:buSzPct val="125000"/>
            </a:pPr>
            <a:r>
              <a:rPr lang="de-DE" altLang="de-DE" b="1" dirty="0">
                <a:solidFill>
                  <a:srgbClr val="663300"/>
                </a:solidFill>
              </a:rPr>
              <a:t>   </a:t>
            </a:r>
            <a:endParaRPr lang="de-DE" altLang="de-DE" sz="2000" b="1" dirty="0">
              <a:solidFill>
                <a:srgbClr val="663300"/>
              </a:solidFill>
            </a:endParaRPr>
          </a:p>
          <a:p>
            <a:pPr marL="0" lvl="1" indent="-277813" eaLnBrk="0" hangingPunct="0">
              <a:lnSpc>
                <a:spcPct val="93000"/>
              </a:lnSpc>
              <a:buClr>
                <a:schemeClr val="tx2"/>
              </a:buClr>
              <a:buSzPct val="125000"/>
            </a:pPr>
            <a:r>
              <a:rPr lang="de-DE" altLang="de-DE" sz="2000" b="1" dirty="0">
                <a:solidFill>
                  <a:srgbClr val="663300"/>
                </a:solidFill>
              </a:rPr>
              <a:t>   CHECKLISTE Workshop </a:t>
            </a:r>
            <a:r>
              <a:rPr lang="de-DE" altLang="de-DE" sz="2000" b="1" dirty="0" err="1">
                <a:solidFill>
                  <a:srgbClr val="663300"/>
                </a:solidFill>
              </a:rPr>
              <a:t>Stakeholderanalyse</a:t>
            </a:r>
            <a:endParaRPr lang="de-DE" altLang="de-DE" sz="2000" b="1" dirty="0">
              <a:solidFill>
                <a:srgbClr val="663300"/>
              </a:solidFill>
            </a:endParaRPr>
          </a:p>
          <a:p>
            <a:pPr marL="0" lvl="1" indent="-277813" eaLnBrk="0" hangingPunct="0">
              <a:lnSpc>
                <a:spcPct val="93000"/>
              </a:lnSpc>
              <a:buClr>
                <a:schemeClr val="tx2"/>
              </a:buClr>
              <a:buSzPct val="125000"/>
            </a:pPr>
            <a:endParaRPr lang="de-DE" altLang="de-DE" b="1" dirty="0">
              <a:solidFill>
                <a:srgbClr val="663300"/>
              </a:solidFill>
            </a:endParaRPr>
          </a:p>
        </p:txBody>
      </p:sp>
      <p:sp>
        <p:nvSpPr>
          <p:cNvPr id="11" name="Text10"/>
          <p:cNvSpPr>
            <a:spLocks noChangeArrowheads="1"/>
          </p:cNvSpPr>
          <p:nvPr/>
        </p:nvSpPr>
        <p:spPr bwMode="auto">
          <a:xfrm>
            <a:off x="569906" y="1369048"/>
            <a:ext cx="7890526" cy="5155257"/>
          </a:xfrm>
          <a:prstGeom prst="rect">
            <a:avLst/>
          </a:prstGeom>
          <a:noFill/>
          <a:ln w="25400">
            <a:solidFill>
              <a:srgbClr val="F79646"/>
            </a:solidFill>
            <a:miter lim="800000"/>
            <a:headEnd/>
            <a:tailEnd/>
          </a:ln>
        </p:spPr>
        <p:txBody>
          <a:bodyPr wrap="square" lIns="0" tIns="0" rIns="0" bIns="0">
            <a:spAutoFit/>
          </a:bodyPr>
          <a:lstStyle/>
          <a:p>
            <a:pPr marL="192088" lvl="1" indent="-192088" defTabSz="330200" eaLnBrk="0" hangingPunct="0">
              <a:lnSpc>
                <a:spcPts val="1800"/>
              </a:lnSpc>
              <a:spcBef>
                <a:spcPts val="0"/>
              </a:spcBef>
              <a:spcAft>
                <a:spcPts val="0"/>
              </a:spcAft>
              <a:buClr>
                <a:schemeClr val="tx1">
                  <a:lumMod val="65000"/>
                  <a:lumOff val="35000"/>
                </a:schemeClr>
              </a:buClr>
              <a:buSzPct val="150000"/>
              <a:buFont typeface="Wingdings" pitchFamily="2" charset="2"/>
              <a:buChar char="§"/>
              <a:defRPr/>
            </a:pPr>
            <a:endParaRPr lang="de-DE" altLang="de-DE" dirty="0">
              <a:solidFill>
                <a:srgbClr val="663300"/>
              </a:solidFill>
            </a:endParaRPr>
          </a:p>
          <a:p>
            <a:pPr marL="0" lvl="1" defTabSz="330200" eaLnBrk="0" hangingPunct="0">
              <a:lnSpc>
                <a:spcPts val="1800"/>
              </a:lnSpc>
              <a:spcBef>
                <a:spcPts val="0"/>
              </a:spcBef>
              <a:spcAft>
                <a:spcPts val="0"/>
              </a:spcAft>
              <a:buClr>
                <a:srgbClr val="663300"/>
              </a:buClr>
              <a:buSzPct val="150000"/>
              <a:defRPr/>
            </a:pPr>
            <a:r>
              <a:rPr lang="de-DE" altLang="de-DE" dirty="0">
                <a:solidFill>
                  <a:srgbClr val="663300"/>
                </a:solidFill>
              </a:rPr>
              <a:t>  </a:t>
            </a:r>
            <a:r>
              <a:rPr lang="de-DE" altLang="de-DE" b="1" dirty="0">
                <a:solidFill>
                  <a:srgbClr val="663300"/>
                </a:solidFill>
              </a:rPr>
              <a:t>Ziel:</a:t>
            </a:r>
            <a:r>
              <a:rPr lang="de-DE" altLang="de-DE" dirty="0">
                <a:solidFill>
                  <a:srgbClr val="663300"/>
                </a:solidFill>
              </a:rPr>
              <a:t> 	Gemeinsame Erarbeitung der wesentlichen Stakeholder des Unternehmens 		mit Ihren Ansprüchen sowie Handlungsansätze für ein erfolgreiches 				Management der </a:t>
            </a:r>
            <a:r>
              <a:rPr lang="de-DE" altLang="de-DE" dirty="0" err="1">
                <a:solidFill>
                  <a:srgbClr val="663300"/>
                </a:solidFill>
              </a:rPr>
              <a:t>Stakeholderbeziehungen</a:t>
            </a:r>
            <a:endParaRPr lang="de-DE" altLang="de-DE" dirty="0">
              <a:solidFill>
                <a:srgbClr val="663300"/>
              </a:solidFill>
            </a:endParaRPr>
          </a:p>
          <a:p>
            <a:pPr marL="0" lvl="1" defTabSz="330200" eaLnBrk="0" hangingPunct="0">
              <a:lnSpc>
                <a:spcPts val="1800"/>
              </a:lnSpc>
              <a:spcBef>
                <a:spcPts val="0"/>
              </a:spcBef>
              <a:spcAft>
                <a:spcPts val="0"/>
              </a:spcAft>
              <a:buClr>
                <a:srgbClr val="663300"/>
              </a:buClr>
              <a:buSzPct val="150000"/>
              <a:defRPr/>
            </a:pPr>
            <a:endParaRPr lang="de-DE" altLang="de-DE" dirty="0">
              <a:solidFill>
                <a:srgbClr val="663300"/>
              </a:solidFill>
            </a:endParaRPr>
          </a:p>
          <a:p>
            <a:pPr marL="0" lvl="1" defTabSz="330200" eaLnBrk="0" hangingPunct="0">
              <a:lnSpc>
                <a:spcPts val="1800"/>
              </a:lnSpc>
              <a:spcBef>
                <a:spcPts val="0"/>
              </a:spcBef>
              <a:spcAft>
                <a:spcPts val="600"/>
              </a:spcAft>
              <a:buClr>
                <a:srgbClr val="663300"/>
              </a:buClr>
              <a:buSzPct val="150000"/>
              <a:defRPr/>
            </a:pPr>
            <a:r>
              <a:rPr lang="de-DE" altLang="de-DE" dirty="0">
                <a:solidFill>
                  <a:srgbClr val="663300"/>
                </a:solidFill>
              </a:rPr>
              <a:t>  </a:t>
            </a:r>
            <a:r>
              <a:rPr lang="de-DE" altLang="de-DE" b="1" dirty="0">
                <a:solidFill>
                  <a:srgbClr val="663300"/>
                </a:solidFill>
              </a:rPr>
              <a:t>Vorbereitung:</a:t>
            </a:r>
          </a:p>
          <a:p>
            <a:pPr marL="285750" lvl="1" indent="-103188" defTabSz="330200" eaLnBrk="0" hangingPunct="0">
              <a:lnSpc>
                <a:spcPts val="1800"/>
              </a:lnSpc>
              <a:spcAft>
                <a:spcPts val="300"/>
              </a:spcAft>
              <a:buClr>
                <a:srgbClr val="663300"/>
              </a:buClr>
              <a:buSzPct val="150000"/>
              <a:buFont typeface="Wingdings" panose="05000000000000000000" pitchFamily="2" charset="2"/>
              <a:buChar char="ü"/>
              <a:defRPr/>
            </a:pPr>
            <a:r>
              <a:rPr lang="de-DE" altLang="de-DE" dirty="0">
                <a:solidFill>
                  <a:srgbClr val="663300"/>
                </a:solidFill>
              </a:rPr>
              <a:t>Teilnehmer auswählen und rechtzeitig einladen</a:t>
            </a:r>
            <a:br>
              <a:rPr lang="de-DE" altLang="de-DE" dirty="0">
                <a:solidFill>
                  <a:srgbClr val="663300"/>
                </a:solidFill>
              </a:rPr>
            </a:br>
            <a:r>
              <a:rPr lang="de-DE" altLang="de-DE" dirty="0">
                <a:solidFill>
                  <a:srgbClr val="663300"/>
                </a:solidFill>
              </a:rPr>
              <a:t>    (</a:t>
            </a:r>
            <a:r>
              <a:rPr lang="de-DE" dirty="0">
                <a:solidFill>
                  <a:srgbClr val="663300"/>
                </a:solidFill>
              </a:rPr>
              <a:t>Vertreter aller wesentlichen Unternehmensbereiche und Verantwortlichen,</a:t>
            </a:r>
            <a:br>
              <a:rPr lang="de-DE" dirty="0">
                <a:solidFill>
                  <a:srgbClr val="663300"/>
                </a:solidFill>
              </a:rPr>
            </a:br>
            <a:r>
              <a:rPr lang="de-DE" dirty="0">
                <a:solidFill>
                  <a:srgbClr val="663300"/>
                </a:solidFill>
              </a:rPr>
              <a:t>    insbesondere die Personen, die im Kontakt zu Stakeholdern stehen)</a:t>
            </a:r>
            <a:endParaRPr lang="de-DE" altLang="de-DE" dirty="0">
              <a:solidFill>
                <a:srgbClr val="663300"/>
              </a:solidFill>
            </a:endParaRPr>
          </a:p>
          <a:p>
            <a:pPr marL="285750" lvl="1" indent="-103188" defTabSz="330200" eaLnBrk="0" hangingPunct="0">
              <a:lnSpc>
                <a:spcPts val="1800"/>
              </a:lnSpc>
              <a:spcBef>
                <a:spcPts val="0"/>
              </a:spcBef>
              <a:spcAft>
                <a:spcPts val="0"/>
              </a:spcAft>
              <a:buClr>
                <a:srgbClr val="663300"/>
              </a:buClr>
              <a:buSzPct val="150000"/>
              <a:buFont typeface="Wingdings" panose="05000000000000000000" pitchFamily="2" charset="2"/>
              <a:buChar char="ü"/>
              <a:defRPr/>
            </a:pPr>
            <a:r>
              <a:rPr lang="de-DE" altLang="de-DE" dirty="0">
                <a:solidFill>
                  <a:srgbClr val="663300"/>
                </a:solidFill>
              </a:rPr>
              <a:t>geeigneten Raum mit </a:t>
            </a:r>
            <a:r>
              <a:rPr lang="de-DE" altLang="de-DE" dirty="0" err="1">
                <a:solidFill>
                  <a:srgbClr val="663300"/>
                </a:solidFill>
              </a:rPr>
              <a:t>Beamer</a:t>
            </a:r>
            <a:r>
              <a:rPr lang="de-DE" altLang="de-DE" dirty="0">
                <a:solidFill>
                  <a:srgbClr val="663300"/>
                </a:solidFill>
              </a:rPr>
              <a:t>, Pinnwänden, Flip-Chart und Moderationskoffer</a:t>
            </a:r>
          </a:p>
          <a:p>
            <a:pPr marL="285750" lvl="1" indent="-285750" defTabSz="330200" eaLnBrk="0" hangingPunct="0">
              <a:lnSpc>
                <a:spcPts val="1800"/>
              </a:lnSpc>
              <a:spcBef>
                <a:spcPts val="0"/>
              </a:spcBef>
              <a:spcAft>
                <a:spcPts val="0"/>
              </a:spcAft>
              <a:buClr>
                <a:srgbClr val="663300"/>
              </a:buClr>
              <a:buSzPct val="150000"/>
              <a:buFont typeface="Wingdings" panose="05000000000000000000" pitchFamily="2" charset="2"/>
              <a:buChar char="ü"/>
              <a:defRPr/>
            </a:pPr>
            <a:endParaRPr lang="de-DE" altLang="de-DE" dirty="0">
              <a:solidFill>
                <a:srgbClr val="663300"/>
              </a:solidFill>
            </a:endParaRPr>
          </a:p>
          <a:p>
            <a:pPr marL="0" lvl="1" defTabSz="330200" eaLnBrk="0" hangingPunct="0">
              <a:lnSpc>
                <a:spcPts val="1800"/>
              </a:lnSpc>
              <a:spcBef>
                <a:spcPts val="0"/>
              </a:spcBef>
              <a:spcAft>
                <a:spcPts val="300"/>
              </a:spcAft>
              <a:buClr>
                <a:srgbClr val="663300"/>
              </a:buClr>
              <a:buSzPct val="150000"/>
              <a:defRPr/>
            </a:pPr>
            <a:r>
              <a:rPr lang="de-DE" altLang="de-DE" b="1" dirty="0">
                <a:solidFill>
                  <a:srgbClr val="663300"/>
                </a:solidFill>
              </a:rPr>
              <a:t>  Ablauf:</a:t>
            </a:r>
          </a:p>
          <a:p>
            <a:pPr marL="285750" lvl="1" indent="-103188" defTabSz="330200" eaLnBrk="0" hangingPunct="0">
              <a:lnSpc>
                <a:spcPts val="1800"/>
              </a:lnSpc>
              <a:spcBef>
                <a:spcPts val="0"/>
              </a:spcBef>
              <a:spcAft>
                <a:spcPts val="300"/>
              </a:spcAft>
              <a:buClr>
                <a:srgbClr val="663300"/>
              </a:buClr>
              <a:buSzPct val="150000"/>
              <a:buFont typeface="Wingdings" panose="05000000000000000000" pitchFamily="2" charset="2"/>
              <a:buChar char="ü"/>
              <a:defRPr/>
            </a:pPr>
            <a:r>
              <a:rPr lang="de-DE" altLang="de-DE" dirty="0">
                <a:solidFill>
                  <a:srgbClr val="663300"/>
                </a:solidFill>
              </a:rPr>
              <a:t>ca. 3 Stunden</a:t>
            </a:r>
          </a:p>
          <a:p>
            <a:pPr marL="285750" lvl="1" indent="-103188" defTabSz="330200" eaLnBrk="0" hangingPunct="0">
              <a:lnSpc>
                <a:spcPts val="1800"/>
              </a:lnSpc>
              <a:spcBef>
                <a:spcPts val="0"/>
              </a:spcBef>
              <a:spcAft>
                <a:spcPts val="300"/>
              </a:spcAft>
              <a:buClr>
                <a:srgbClr val="663300"/>
              </a:buClr>
              <a:buSzPct val="150000"/>
              <a:buFont typeface="Wingdings" panose="05000000000000000000" pitchFamily="2" charset="2"/>
              <a:buChar char="ü"/>
              <a:defRPr/>
            </a:pPr>
            <a:r>
              <a:rPr lang="de-DE" altLang="de-DE" dirty="0">
                <a:solidFill>
                  <a:srgbClr val="663300"/>
                </a:solidFill>
              </a:rPr>
              <a:t>Sammlung von Stakeholdern, Themen, Anforderungen und Handlungs-/</a:t>
            </a:r>
            <a:br>
              <a:rPr lang="de-DE" altLang="de-DE" dirty="0">
                <a:solidFill>
                  <a:srgbClr val="663300"/>
                </a:solidFill>
              </a:rPr>
            </a:br>
            <a:r>
              <a:rPr lang="de-DE" altLang="de-DE" dirty="0">
                <a:solidFill>
                  <a:srgbClr val="663300"/>
                </a:solidFill>
              </a:rPr>
              <a:t>   Dialogansätzen</a:t>
            </a:r>
          </a:p>
          <a:p>
            <a:pPr marL="285750" lvl="1" indent="-103188" defTabSz="330200" eaLnBrk="0" hangingPunct="0">
              <a:lnSpc>
                <a:spcPts val="1800"/>
              </a:lnSpc>
              <a:spcBef>
                <a:spcPts val="0"/>
              </a:spcBef>
              <a:spcAft>
                <a:spcPts val="0"/>
              </a:spcAft>
              <a:buClr>
                <a:srgbClr val="663300"/>
              </a:buClr>
              <a:buSzPct val="150000"/>
              <a:buFont typeface="Wingdings" panose="05000000000000000000" pitchFamily="2" charset="2"/>
              <a:buChar char="ü"/>
              <a:defRPr/>
            </a:pPr>
            <a:r>
              <a:rPr lang="de-DE" altLang="de-DE" dirty="0">
                <a:solidFill>
                  <a:srgbClr val="663300"/>
                </a:solidFill>
              </a:rPr>
              <a:t>offene Diskussion </a:t>
            </a:r>
          </a:p>
          <a:p>
            <a:pPr marL="285750" lvl="1" indent="-103188" defTabSz="330200" eaLnBrk="0" hangingPunct="0">
              <a:lnSpc>
                <a:spcPts val="1800"/>
              </a:lnSpc>
              <a:spcBef>
                <a:spcPts val="0"/>
              </a:spcBef>
              <a:spcAft>
                <a:spcPts val="0"/>
              </a:spcAft>
              <a:buClr>
                <a:srgbClr val="663300"/>
              </a:buClr>
              <a:buSzPct val="150000"/>
              <a:buFont typeface="Wingdings" panose="05000000000000000000" pitchFamily="2" charset="2"/>
              <a:buChar char="ü"/>
              <a:defRPr/>
            </a:pPr>
            <a:endParaRPr lang="de-DE" altLang="de-DE" dirty="0">
              <a:solidFill>
                <a:srgbClr val="663300"/>
              </a:solidFill>
            </a:endParaRPr>
          </a:p>
          <a:p>
            <a:pPr marL="0" lvl="1" defTabSz="330200" eaLnBrk="0" hangingPunct="0">
              <a:lnSpc>
                <a:spcPts val="1800"/>
              </a:lnSpc>
              <a:spcBef>
                <a:spcPts val="0"/>
              </a:spcBef>
              <a:spcAft>
                <a:spcPts val="600"/>
              </a:spcAft>
              <a:buClr>
                <a:srgbClr val="663300"/>
              </a:buClr>
              <a:buSzPct val="150000"/>
              <a:defRPr/>
            </a:pPr>
            <a:r>
              <a:rPr lang="de-DE" altLang="de-DE" b="1" dirty="0">
                <a:solidFill>
                  <a:srgbClr val="663300"/>
                </a:solidFill>
              </a:rPr>
              <a:t>  Dokumentation: </a:t>
            </a:r>
          </a:p>
          <a:p>
            <a:pPr marL="285750" lvl="1" indent="-103188" defTabSz="330200" eaLnBrk="0" hangingPunct="0">
              <a:lnSpc>
                <a:spcPts val="1800"/>
              </a:lnSpc>
              <a:buClr>
                <a:srgbClr val="663300"/>
              </a:buClr>
              <a:buSzPct val="150000"/>
              <a:buFont typeface="Wingdings" panose="05000000000000000000" pitchFamily="2" charset="2"/>
              <a:buChar char="ü"/>
              <a:defRPr/>
            </a:pPr>
            <a:r>
              <a:rPr lang="de-DE" altLang="de-DE" dirty="0">
                <a:solidFill>
                  <a:srgbClr val="663300"/>
                </a:solidFill>
              </a:rPr>
              <a:t>Excel-Tool | Zur Erfassung der Ergebnisse der </a:t>
            </a:r>
            <a:r>
              <a:rPr lang="de-DE" altLang="de-DE" dirty="0" err="1">
                <a:solidFill>
                  <a:srgbClr val="663300"/>
                </a:solidFill>
              </a:rPr>
              <a:t>Stakeholderanalyse</a:t>
            </a:r>
            <a:r>
              <a:rPr lang="de-DE" altLang="de-DE" dirty="0">
                <a:solidFill>
                  <a:srgbClr val="663300"/>
                </a:solidFill>
              </a:rPr>
              <a:t> und der</a:t>
            </a:r>
            <a:br>
              <a:rPr lang="de-DE" altLang="de-DE" dirty="0">
                <a:solidFill>
                  <a:srgbClr val="663300"/>
                </a:solidFill>
              </a:rPr>
            </a:br>
            <a:r>
              <a:rPr lang="de-DE" altLang="de-DE" dirty="0">
                <a:solidFill>
                  <a:srgbClr val="663300"/>
                </a:solidFill>
              </a:rPr>
              <a:t>   Ansätze für eine Entwicklung von </a:t>
            </a:r>
            <a:r>
              <a:rPr lang="de-DE" altLang="de-DE" dirty="0" err="1">
                <a:solidFill>
                  <a:srgbClr val="663300"/>
                </a:solidFill>
              </a:rPr>
              <a:t>Stakeholderbeziehungen</a:t>
            </a:r>
            <a:endParaRPr lang="de-DE" altLang="de-DE" dirty="0">
              <a:solidFill>
                <a:srgbClr val="663300"/>
              </a:solidFill>
            </a:endParaRPr>
          </a:p>
          <a:p>
            <a:pPr marL="285750" lvl="1" indent="-103188" defTabSz="330200" eaLnBrk="0" hangingPunct="0">
              <a:lnSpc>
                <a:spcPts val="1800"/>
              </a:lnSpc>
              <a:buClr>
                <a:srgbClr val="663300"/>
              </a:buClr>
              <a:buSzPct val="150000"/>
              <a:buFont typeface="Wingdings" panose="05000000000000000000" pitchFamily="2" charset="2"/>
              <a:buChar char="ü"/>
              <a:defRPr/>
            </a:pPr>
            <a:endParaRPr lang="de-DE" altLang="de-DE" dirty="0">
              <a:solidFill>
                <a:srgbClr val="663300"/>
              </a:solidFill>
            </a:endParaRPr>
          </a:p>
        </p:txBody>
      </p:sp>
    </p:spTree>
    <p:extLst>
      <p:ext uri="{BB962C8B-B14F-4D97-AF65-F5344CB8AC3E}">
        <p14:creationId xmlns:p14="http://schemas.microsoft.com/office/powerpoint/2010/main" val="2934276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dirty="0" smtClean="0">
                <a:solidFill>
                  <a:srgbClr val="663300"/>
                </a:solidFill>
                <a:latin typeface="Calibri" pitchFamily="34" charset="0"/>
                <a:cs typeface="Arial" charset="0"/>
              </a:rPr>
              <a:t>Einführung </a:t>
            </a:r>
            <a:r>
              <a:rPr lang="de-DE" b="1" dirty="0">
                <a:solidFill>
                  <a:srgbClr val="663300"/>
                </a:solidFill>
                <a:latin typeface="Calibri" pitchFamily="34" charset="0"/>
                <a:cs typeface="Arial" charset="0"/>
              </a:rPr>
              <a:t>– </a:t>
            </a:r>
            <a:r>
              <a:rPr lang="de-DE" sz="2000" b="1" dirty="0" err="1">
                <a:solidFill>
                  <a:srgbClr val="663300"/>
                </a:solidFill>
                <a:latin typeface="Calibri" pitchFamily="34" charset="0"/>
                <a:cs typeface="Arial" charset="0"/>
              </a:rPr>
              <a:t>Stakeholdermanagement</a:t>
            </a:r>
            <a:endParaRPr lang="de-DE" sz="2000" b="1" dirty="0">
              <a:solidFill>
                <a:srgbClr val="663300"/>
              </a:solidFill>
              <a:latin typeface="Calibri" pitchFamily="34" charset="0"/>
              <a:cs typeface="Arial" charset="0"/>
            </a:endParaRPr>
          </a:p>
        </p:txBody>
      </p:sp>
      <p:cxnSp>
        <p:nvCxnSpPr>
          <p:cNvPr id="10" name="Gerader Verbinder 9"/>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2" name="AutoShape 15"/>
          <p:cNvSpPr>
            <a:spLocks noChangeArrowheads="1"/>
          </p:cNvSpPr>
          <p:nvPr/>
        </p:nvSpPr>
        <p:spPr bwMode="auto">
          <a:xfrm rot="16200000" flipV="1">
            <a:off x="-268099" y="3453274"/>
            <a:ext cx="3444174" cy="1972888"/>
          </a:xfrm>
          <a:prstGeom prst="triangle">
            <a:avLst>
              <a:gd name="adj" fmla="val 50000"/>
            </a:avLst>
          </a:prstGeom>
          <a:solidFill>
            <a:srgbClr val="663300"/>
          </a:solidFill>
          <a:ln w="9525">
            <a:noFill/>
            <a:round/>
            <a:headEnd/>
            <a:tailEnd/>
          </a:ln>
        </p:spPr>
        <p:txBody>
          <a:bodyPr wrap="none" lIns="72000" tIns="0" rIns="0" bIns="0" anchor="ctr"/>
          <a:lstStyle/>
          <a:p>
            <a:pPr eaLnBrk="0" hangingPunct="0">
              <a:lnSpc>
                <a:spcPct val="93000"/>
              </a:lnSpc>
              <a:defRPr/>
            </a:pPr>
            <a:endParaRPr lang="de-DE" altLang="de-DE" sz="1600" b="1">
              <a:solidFill>
                <a:schemeClr val="bg1"/>
              </a:solidFill>
            </a:endParaRPr>
          </a:p>
        </p:txBody>
      </p:sp>
      <p:sp>
        <p:nvSpPr>
          <p:cNvPr id="13" name="Rechteck 12"/>
          <p:cNvSpPr/>
          <p:nvPr/>
        </p:nvSpPr>
        <p:spPr>
          <a:xfrm>
            <a:off x="467544" y="1132965"/>
            <a:ext cx="8208912" cy="1290794"/>
          </a:xfrm>
          <a:prstGeom prst="rect">
            <a:avLst/>
          </a:prstGeom>
          <a:solidFill>
            <a:schemeClr val="accent6"/>
          </a:solidFill>
          <a:ln w="9525">
            <a:noFill/>
            <a:round/>
            <a:headEnd/>
            <a:tailEnd/>
          </a:ln>
        </p:spPr>
        <p:txBody>
          <a:bodyPr wrap="none" lIns="0" tIns="0" rIns="0" bIns="0" anchor="ctr"/>
          <a:lstStyle/>
          <a:p>
            <a:endParaRPr lang="de-DE">
              <a:solidFill>
                <a:schemeClr val="tx1"/>
              </a:solidFill>
            </a:endParaRPr>
          </a:p>
        </p:txBody>
      </p:sp>
      <p:sp>
        <p:nvSpPr>
          <p:cNvPr id="14" name="Rechteck 14"/>
          <p:cNvSpPr>
            <a:spLocks noChangeArrowheads="1"/>
          </p:cNvSpPr>
          <p:nvPr/>
        </p:nvSpPr>
        <p:spPr bwMode="auto">
          <a:xfrm>
            <a:off x="539551" y="1063872"/>
            <a:ext cx="7920881" cy="1256498"/>
          </a:xfrm>
          <a:prstGeom prst="rect">
            <a:avLst/>
          </a:prstGeom>
          <a:noFill/>
          <a:ln w="9525">
            <a:noFill/>
            <a:miter lim="800000"/>
            <a:headEnd/>
            <a:tailEnd/>
          </a:ln>
        </p:spPr>
        <p:txBody>
          <a:bodyPr wrap="square">
            <a:spAutoFit/>
          </a:bodyPr>
          <a:lstStyle/>
          <a:p>
            <a:pPr marL="0" lvl="1" defTabSz="330200" eaLnBrk="0" hangingPunct="0">
              <a:lnSpc>
                <a:spcPts val="1800"/>
              </a:lnSpc>
              <a:buClr>
                <a:srgbClr val="663300"/>
              </a:buClr>
              <a:buSzPct val="150000"/>
              <a:defRPr/>
            </a:pPr>
            <a:endParaRPr lang="de-DE" altLang="de-DE" dirty="0">
              <a:solidFill>
                <a:srgbClr val="663300"/>
              </a:solidFill>
            </a:endParaRPr>
          </a:p>
          <a:p>
            <a:pPr marL="0" lvl="1" defTabSz="330200" eaLnBrk="0" hangingPunct="0">
              <a:lnSpc>
                <a:spcPts val="1800"/>
              </a:lnSpc>
              <a:buClr>
                <a:srgbClr val="663300"/>
              </a:buClr>
              <a:buSzPct val="150000"/>
              <a:defRPr/>
            </a:pPr>
            <a:r>
              <a:rPr lang="de-DE" altLang="de-DE" sz="2000" b="1" dirty="0">
                <a:solidFill>
                  <a:srgbClr val="663300"/>
                </a:solidFill>
              </a:rPr>
              <a:t>Definition Stakeholder:</a:t>
            </a:r>
          </a:p>
          <a:p>
            <a:pPr marL="0" lvl="1" defTabSz="330200" eaLnBrk="0" hangingPunct="0">
              <a:lnSpc>
                <a:spcPts val="1800"/>
              </a:lnSpc>
              <a:buClr>
                <a:srgbClr val="663300"/>
              </a:buClr>
              <a:buSzPct val="150000"/>
              <a:defRPr/>
            </a:pPr>
            <a:r>
              <a:rPr lang="de-DE" sz="2000" dirty="0">
                <a:solidFill>
                  <a:srgbClr val="663300"/>
                </a:solidFill>
              </a:rPr>
              <a:t>Anspruchspersonen oder -gruppen, auch Stakeholder genannt, sind alle Personen oder Gruppen, die direkt oder indirekt von der </a:t>
            </a:r>
            <a:r>
              <a:rPr lang="de-DE" sz="2000">
                <a:solidFill>
                  <a:srgbClr val="663300"/>
                </a:solidFill>
              </a:rPr>
              <a:t>Geschäftstätigkeit Ihres Unternehmens </a:t>
            </a:r>
            <a:r>
              <a:rPr lang="de-DE" sz="2000" dirty="0">
                <a:solidFill>
                  <a:srgbClr val="663300"/>
                </a:solidFill>
              </a:rPr>
              <a:t>betroffen sind oder darauf Einfluss haben.</a:t>
            </a:r>
            <a:r>
              <a:rPr lang="de-DE" altLang="de-DE" sz="2000" dirty="0">
                <a:solidFill>
                  <a:srgbClr val="663300"/>
                </a:solidFill>
              </a:rPr>
              <a:t>.</a:t>
            </a:r>
          </a:p>
        </p:txBody>
      </p:sp>
      <p:sp>
        <p:nvSpPr>
          <p:cNvPr id="16" name="Rechteck 15"/>
          <p:cNvSpPr/>
          <p:nvPr/>
        </p:nvSpPr>
        <p:spPr>
          <a:xfrm>
            <a:off x="544898" y="4270535"/>
            <a:ext cx="1228610" cy="417019"/>
          </a:xfrm>
          <a:prstGeom prst="rect">
            <a:avLst/>
          </a:prstGeom>
          <a:solidFill>
            <a:srgbClr val="663300"/>
          </a:solidFill>
          <a:ln w="9525">
            <a:noFill/>
            <a:round/>
            <a:headEnd/>
            <a:tailEnd/>
          </a:ln>
        </p:spPr>
        <p:txBody>
          <a:bodyPr wrap="none" lIns="72000" tIns="0" rIns="0" bIns="0" anchor="ctr"/>
          <a:lstStyle/>
          <a:p>
            <a:pPr eaLnBrk="0" hangingPunct="0">
              <a:lnSpc>
                <a:spcPct val="93000"/>
              </a:lnSpc>
            </a:pPr>
            <a:r>
              <a:rPr lang="de-DE" altLang="de-DE" b="1" dirty="0">
                <a:solidFill>
                  <a:schemeClr val="bg1"/>
                </a:solidFill>
              </a:rPr>
              <a:t>Ziele des </a:t>
            </a:r>
            <a:br>
              <a:rPr lang="de-DE" altLang="de-DE" b="1" dirty="0">
                <a:solidFill>
                  <a:schemeClr val="bg1"/>
                </a:solidFill>
              </a:rPr>
            </a:br>
            <a:r>
              <a:rPr lang="de-DE" altLang="de-DE" b="1" dirty="0">
                <a:solidFill>
                  <a:schemeClr val="bg1"/>
                </a:solidFill>
              </a:rPr>
              <a:t>Stakeholder </a:t>
            </a:r>
            <a:br>
              <a:rPr lang="de-DE" altLang="de-DE" b="1" dirty="0">
                <a:solidFill>
                  <a:schemeClr val="bg1"/>
                </a:solidFill>
              </a:rPr>
            </a:br>
            <a:r>
              <a:rPr lang="de-DE" altLang="de-DE" b="1" dirty="0">
                <a:solidFill>
                  <a:schemeClr val="bg1"/>
                </a:solidFill>
              </a:rPr>
              <a:t>Managements</a:t>
            </a:r>
          </a:p>
        </p:txBody>
      </p:sp>
      <p:sp>
        <p:nvSpPr>
          <p:cNvPr id="17" name="Textfeld 16"/>
          <p:cNvSpPr txBox="1"/>
          <p:nvPr/>
        </p:nvSpPr>
        <p:spPr>
          <a:xfrm>
            <a:off x="1773508" y="5597951"/>
            <a:ext cx="7046964" cy="553998"/>
          </a:xfrm>
          <a:prstGeom prst="rect">
            <a:avLst/>
          </a:prstGeom>
          <a:noFill/>
        </p:spPr>
        <p:txBody>
          <a:bodyPr wrap="square" rtlCol="0">
            <a:spAutoFit/>
          </a:bodyPr>
          <a:lstStyle/>
          <a:p>
            <a:pPr marL="0" lvl="1" defTabSz="330200" eaLnBrk="0" hangingPunct="0">
              <a:lnSpc>
                <a:spcPts val="1800"/>
              </a:lnSpc>
              <a:buClr>
                <a:srgbClr val="663300"/>
              </a:buClr>
              <a:buSzPct val="150000"/>
              <a:defRPr/>
            </a:pPr>
            <a:r>
              <a:rPr lang="de-DE" altLang="de-DE" b="1" dirty="0">
                <a:solidFill>
                  <a:srgbClr val="663300"/>
                </a:solidFill>
              </a:rPr>
              <a:t>Konstruktive</a:t>
            </a:r>
            <a:r>
              <a:rPr lang="de-DE" altLang="de-DE" dirty="0">
                <a:solidFill>
                  <a:srgbClr val="663300"/>
                </a:solidFill>
              </a:rPr>
              <a:t> Lösungsfindung ermöglichen durch konstruktive Beiträge in relevanten gesellschaftlichen Diskussionen </a:t>
            </a:r>
          </a:p>
        </p:txBody>
      </p:sp>
      <p:sp>
        <p:nvSpPr>
          <p:cNvPr id="18" name="Textfeld 17"/>
          <p:cNvSpPr txBox="1"/>
          <p:nvPr/>
        </p:nvSpPr>
        <p:spPr>
          <a:xfrm>
            <a:off x="1773508" y="2717631"/>
            <a:ext cx="7046964" cy="553998"/>
          </a:xfrm>
          <a:prstGeom prst="rect">
            <a:avLst/>
          </a:prstGeom>
          <a:noFill/>
        </p:spPr>
        <p:txBody>
          <a:bodyPr wrap="square" rtlCol="0">
            <a:spAutoFit/>
          </a:bodyPr>
          <a:lstStyle/>
          <a:p>
            <a:pPr marL="0" lvl="1" defTabSz="330200" eaLnBrk="0" hangingPunct="0">
              <a:lnSpc>
                <a:spcPts val="1800"/>
              </a:lnSpc>
              <a:buClr>
                <a:srgbClr val="663300"/>
              </a:buClr>
              <a:buSzPct val="150000"/>
              <a:defRPr/>
            </a:pPr>
            <a:r>
              <a:rPr lang="de-DE" altLang="de-DE" dirty="0">
                <a:solidFill>
                  <a:srgbClr val="663300"/>
                </a:solidFill>
              </a:rPr>
              <a:t>Motivationen und Hintergründe eigenen Handelns situations- und zielgruppengerecht </a:t>
            </a:r>
            <a:r>
              <a:rPr lang="de-DE" altLang="de-DE" b="1" dirty="0">
                <a:solidFill>
                  <a:srgbClr val="663300"/>
                </a:solidFill>
              </a:rPr>
              <a:t>transparent</a:t>
            </a:r>
            <a:r>
              <a:rPr lang="de-DE" altLang="de-DE" dirty="0">
                <a:solidFill>
                  <a:srgbClr val="663300"/>
                </a:solidFill>
              </a:rPr>
              <a:t> machen und so </a:t>
            </a:r>
            <a:r>
              <a:rPr lang="de-DE" altLang="de-DE" b="1" dirty="0">
                <a:solidFill>
                  <a:srgbClr val="663300"/>
                </a:solidFill>
              </a:rPr>
              <a:t>Verständnis</a:t>
            </a:r>
            <a:r>
              <a:rPr lang="de-DE" altLang="de-DE" dirty="0">
                <a:solidFill>
                  <a:srgbClr val="663300"/>
                </a:solidFill>
              </a:rPr>
              <a:t> wecken </a:t>
            </a:r>
          </a:p>
        </p:txBody>
      </p:sp>
      <p:sp>
        <p:nvSpPr>
          <p:cNvPr id="19" name="Textfeld 18"/>
          <p:cNvSpPr txBox="1"/>
          <p:nvPr/>
        </p:nvSpPr>
        <p:spPr>
          <a:xfrm>
            <a:off x="2271176" y="3439451"/>
            <a:ext cx="6768752" cy="553998"/>
          </a:xfrm>
          <a:prstGeom prst="rect">
            <a:avLst/>
          </a:prstGeom>
          <a:noFill/>
        </p:spPr>
        <p:txBody>
          <a:bodyPr wrap="square" rtlCol="0">
            <a:spAutoFit/>
          </a:bodyPr>
          <a:lstStyle/>
          <a:p>
            <a:pPr marL="0" lvl="1" defTabSz="330200" eaLnBrk="0" hangingPunct="0">
              <a:lnSpc>
                <a:spcPts val="1800"/>
              </a:lnSpc>
              <a:buClr>
                <a:srgbClr val="663300"/>
              </a:buClr>
              <a:buSzPct val="150000"/>
              <a:defRPr/>
            </a:pPr>
            <a:r>
              <a:rPr lang="de-DE" altLang="de-DE" dirty="0">
                <a:solidFill>
                  <a:srgbClr val="663300"/>
                </a:solidFill>
              </a:rPr>
              <a:t>Kommunikative und Imagerisiken durch die </a:t>
            </a:r>
            <a:r>
              <a:rPr lang="de-DE" altLang="de-DE" b="1" dirty="0">
                <a:solidFill>
                  <a:srgbClr val="663300"/>
                </a:solidFill>
              </a:rPr>
              <a:t>Vorwegnahme</a:t>
            </a:r>
            <a:r>
              <a:rPr lang="de-DE" altLang="de-DE" dirty="0">
                <a:solidFill>
                  <a:srgbClr val="663300"/>
                </a:solidFill>
              </a:rPr>
              <a:t> von </a:t>
            </a:r>
            <a:br>
              <a:rPr lang="de-DE" altLang="de-DE" dirty="0">
                <a:solidFill>
                  <a:srgbClr val="663300"/>
                </a:solidFill>
              </a:rPr>
            </a:br>
            <a:r>
              <a:rPr lang="de-DE" altLang="de-DE" dirty="0">
                <a:solidFill>
                  <a:srgbClr val="663300"/>
                </a:solidFill>
              </a:rPr>
              <a:t>Einwänden minimieren</a:t>
            </a:r>
          </a:p>
        </p:txBody>
      </p:sp>
      <p:sp>
        <p:nvSpPr>
          <p:cNvPr id="20" name="Textfeld 19"/>
          <p:cNvSpPr txBox="1"/>
          <p:nvPr/>
        </p:nvSpPr>
        <p:spPr>
          <a:xfrm>
            <a:off x="2770496" y="4284384"/>
            <a:ext cx="6373504" cy="369332"/>
          </a:xfrm>
          <a:prstGeom prst="rect">
            <a:avLst/>
          </a:prstGeom>
          <a:noFill/>
        </p:spPr>
        <p:txBody>
          <a:bodyPr wrap="square" rtlCol="0">
            <a:spAutoFit/>
          </a:bodyPr>
          <a:lstStyle/>
          <a:p>
            <a:pPr marL="0" lvl="1"/>
            <a:r>
              <a:rPr lang="de-DE" altLang="de-DE" b="1" dirty="0">
                <a:solidFill>
                  <a:srgbClr val="663300"/>
                </a:solidFill>
              </a:rPr>
              <a:t>Akzeptanz</a:t>
            </a:r>
            <a:r>
              <a:rPr lang="de-DE" altLang="de-DE" dirty="0">
                <a:solidFill>
                  <a:srgbClr val="663300"/>
                </a:solidFill>
              </a:rPr>
              <a:t> für eigene Positionen und Absichten schaffen.</a:t>
            </a:r>
          </a:p>
        </p:txBody>
      </p:sp>
      <p:sp>
        <p:nvSpPr>
          <p:cNvPr id="23" name="Textfeld 22"/>
          <p:cNvSpPr txBox="1"/>
          <p:nvPr/>
        </p:nvSpPr>
        <p:spPr>
          <a:xfrm>
            <a:off x="2271176" y="5021887"/>
            <a:ext cx="6768752" cy="326371"/>
          </a:xfrm>
          <a:prstGeom prst="rect">
            <a:avLst/>
          </a:prstGeom>
          <a:noFill/>
        </p:spPr>
        <p:txBody>
          <a:bodyPr wrap="square" rtlCol="0">
            <a:spAutoFit/>
          </a:bodyPr>
          <a:lstStyle/>
          <a:p>
            <a:pPr marL="0" lvl="1" defTabSz="330200" eaLnBrk="0" hangingPunct="0">
              <a:lnSpc>
                <a:spcPts val="1800"/>
              </a:lnSpc>
              <a:buClr>
                <a:srgbClr val="663300"/>
              </a:buClr>
              <a:buSzPct val="150000"/>
              <a:defRPr/>
            </a:pPr>
            <a:r>
              <a:rPr lang="de-DE" altLang="de-DE" b="1" dirty="0">
                <a:solidFill>
                  <a:srgbClr val="663300"/>
                </a:solidFill>
              </a:rPr>
              <a:t>Trends</a:t>
            </a:r>
            <a:r>
              <a:rPr lang="de-DE" altLang="de-DE" dirty="0">
                <a:solidFill>
                  <a:srgbClr val="663300"/>
                </a:solidFill>
              </a:rPr>
              <a:t> frühzeitig erkennen und so </a:t>
            </a:r>
            <a:r>
              <a:rPr lang="de-DE" altLang="de-DE" b="1" dirty="0">
                <a:solidFill>
                  <a:srgbClr val="663300"/>
                </a:solidFill>
              </a:rPr>
              <a:t>innovationsfähig</a:t>
            </a:r>
            <a:r>
              <a:rPr lang="de-DE" altLang="de-DE" dirty="0">
                <a:solidFill>
                  <a:srgbClr val="663300"/>
                </a:solidFill>
              </a:rPr>
              <a:t> bleiben</a:t>
            </a:r>
            <a:endParaRPr lang="de-DE" altLang="de-DE" sz="1600" dirty="0">
              <a:solidFill>
                <a:srgbClr val="663300"/>
              </a:solidFill>
            </a:endParaRPr>
          </a:p>
        </p:txBody>
      </p:sp>
    </p:spTree>
    <p:extLst>
      <p:ext uri="{BB962C8B-B14F-4D97-AF65-F5344CB8AC3E}">
        <p14:creationId xmlns:p14="http://schemas.microsoft.com/office/powerpoint/2010/main" val="2421124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Grafik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772377"/>
            <a:ext cx="9144001" cy="5622973"/>
          </a:xfrm>
          <a:prstGeom prst="rect">
            <a:avLst/>
          </a:prstGeom>
        </p:spPr>
      </p:pic>
      <p:sp>
        <p:nvSpPr>
          <p:cNvPr id="4" name="Rechteck 3"/>
          <p:cNvSpPr/>
          <p:nvPr/>
        </p:nvSpPr>
        <p:spPr>
          <a:xfrm>
            <a:off x="975108" y="2459918"/>
            <a:ext cx="7128639" cy="3547045"/>
          </a:xfrm>
          <a:prstGeom prst="rect">
            <a:avLst/>
          </a:prstGeom>
          <a:solidFill>
            <a:srgbClr val="FFFFFF">
              <a:alpha val="6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 Box 3113">
            <a:hlinkClick r:id="" action="ppaction://noaction"/>
          </p:cNvPr>
          <p:cNvSpPr txBox="1">
            <a:spLocks noChangeArrowheads="1"/>
          </p:cNvSpPr>
          <p:nvPr/>
        </p:nvSpPr>
        <p:spPr bwMode="auto">
          <a:xfrm>
            <a:off x="6735747" y="2780928"/>
            <a:ext cx="1368000" cy="29523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defPPr>
              <a:defRPr lang="es-ES"/>
            </a:defPPr>
            <a:lvl1pPr algn="ctr">
              <a:defRPr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endParaRPr lang="de-DE" altLang="de-DE" dirty="0"/>
          </a:p>
        </p:txBody>
      </p:sp>
      <p:sp>
        <p:nvSpPr>
          <p:cNvPr id="53" name="Text Box 3113">
            <a:hlinkClick r:id="" action="ppaction://noaction"/>
          </p:cNvPr>
          <p:cNvSpPr txBox="1">
            <a:spLocks noChangeArrowheads="1"/>
          </p:cNvSpPr>
          <p:nvPr/>
        </p:nvSpPr>
        <p:spPr bwMode="auto">
          <a:xfrm>
            <a:off x="5295587" y="2780928"/>
            <a:ext cx="1368000" cy="295232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defPPr>
              <a:defRPr lang="es-ES"/>
            </a:defPPr>
            <a:lvl1pPr algn="ctr">
              <a:defRPr b="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endParaRPr lang="de-DE" altLang="de-DE" dirty="0"/>
          </a:p>
        </p:txBody>
      </p:sp>
      <p:sp>
        <p:nvSpPr>
          <p:cNvPr id="63" name="Text Box 3113">
            <a:hlinkClick r:id="" action="ppaction://noaction"/>
          </p:cNvPr>
          <p:cNvSpPr txBox="1">
            <a:spLocks noChangeArrowheads="1"/>
          </p:cNvSpPr>
          <p:nvPr/>
        </p:nvSpPr>
        <p:spPr bwMode="auto">
          <a:xfrm>
            <a:off x="3855579" y="2780928"/>
            <a:ext cx="1368000" cy="295232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defPPr>
              <a:defRPr lang="es-ES"/>
            </a:defPPr>
            <a:lvl1pPr algn="ctr">
              <a:defRPr b="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endParaRPr lang="de-DE" altLang="de-DE" dirty="0"/>
          </a:p>
        </p:txBody>
      </p:sp>
      <p:sp>
        <p:nvSpPr>
          <p:cNvPr id="71" name="Text Box 3113">
            <a:hlinkClick r:id="" action="ppaction://noaction"/>
          </p:cNvPr>
          <p:cNvSpPr txBox="1">
            <a:spLocks noChangeArrowheads="1"/>
          </p:cNvSpPr>
          <p:nvPr/>
        </p:nvSpPr>
        <p:spPr bwMode="auto">
          <a:xfrm>
            <a:off x="975107" y="2780928"/>
            <a:ext cx="1368000" cy="2952328"/>
          </a:xfrm>
          <a:prstGeom prst="rect">
            <a:avLst/>
          </a:prstGeom>
          <a:solidFill>
            <a:schemeClr val="accent6"/>
          </a:solidFill>
          <a:ln w="9525">
            <a:noFill/>
            <a:round/>
            <a:headEnd/>
            <a:tailEnd/>
          </a:ln>
        </p:spPr>
        <p:txBody>
          <a:bodyPr wrap="none" lIns="0" tIns="0" rIns="0" bIns="0" anchor="ctr"/>
          <a:lstStyle/>
          <a:p>
            <a:pPr marL="0" lvl="1" indent="-277813" algn="ctr" eaLnBrk="0" hangingPunct="0">
              <a:lnSpc>
                <a:spcPct val="93000"/>
              </a:lnSpc>
              <a:buClr>
                <a:schemeClr val="tx2"/>
              </a:buClr>
              <a:buSzPct val="125000"/>
            </a:pPr>
            <a:endParaRPr lang="de-DE" altLang="de-DE" dirty="0">
              <a:solidFill>
                <a:srgbClr val="663300"/>
              </a:solidFill>
            </a:endParaRPr>
          </a:p>
        </p:txBody>
      </p:sp>
      <p:sp>
        <p:nvSpPr>
          <p:cNvPr id="72" name="Text Box 3113">
            <a:hlinkClick r:id="" action="ppaction://noaction"/>
          </p:cNvPr>
          <p:cNvSpPr txBox="1">
            <a:spLocks noChangeArrowheads="1"/>
          </p:cNvSpPr>
          <p:nvPr/>
        </p:nvSpPr>
        <p:spPr bwMode="auto">
          <a:xfrm>
            <a:off x="2415267" y="2780928"/>
            <a:ext cx="1368000" cy="2952328"/>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defPPr>
              <a:defRPr lang="es-ES"/>
            </a:defPPr>
            <a:lvl1pPr algn="ctr">
              <a:defRPr b="1">
                <a:solidFill>
                  <a:schemeClr val="tx2"/>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endParaRPr lang="de-DE" altLang="de-DE" dirty="0"/>
          </a:p>
        </p:txBody>
      </p:sp>
      <p:sp>
        <p:nvSpPr>
          <p:cNvPr id="31" name="AutoShape 3"/>
          <p:cNvSpPr>
            <a:spLocks noChangeArrowheads="1"/>
          </p:cNvSpPr>
          <p:nvPr/>
        </p:nvSpPr>
        <p:spPr bwMode="auto">
          <a:xfrm>
            <a:off x="2488116" y="2833396"/>
            <a:ext cx="1326219" cy="2212792"/>
          </a:xfrm>
          <a:prstGeom prst="roundRect">
            <a:avLst>
              <a:gd name="adj" fmla="val 5917"/>
            </a:avLst>
          </a:prstGeom>
          <a:noFill/>
          <a:ln w="12700" algn="ctr">
            <a:noFill/>
            <a:round/>
            <a:headEnd/>
            <a:tailEnd/>
          </a:ln>
        </p:spPr>
        <p:txBody>
          <a:bodyPr wrap="none" lIns="0" tIns="0" rIns="0" bIns="0" anchor="ctr"/>
          <a:lstStyle/>
          <a:p>
            <a:pPr algn="ctr">
              <a:spcBef>
                <a:spcPct val="30000"/>
              </a:spcBef>
            </a:pPr>
            <a:r>
              <a:rPr lang="de-DE" sz="1800" b="0">
                <a:solidFill>
                  <a:srgbClr val="663300"/>
                </a:solidFill>
              </a:rPr>
              <a:t/>
            </a:r>
            <a:br>
              <a:rPr lang="de-DE" sz="1800" b="0">
                <a:solidFill>
                  <a:srgbClr val="663300"/>
                </a:solidFill>
              </a:rPr>
            </a:br>
            <a:endParaRPr lang="de-DE" sz="1800" b="0">
              <a:solidFill>
                <a:srgbClr val="663300"/>
              </a:solidFill>
            </a:endParaRPr>
          </a:p>
        </p:txBody>
      </p:sp>
      <p:sp>
        <p:nvSpPr>
          <p:cNvPr id="32" name="AutoShape 7"/>
          <p:cNvSpPr>
            <a:spLocks noChangeArrowheads="1"/>
          </p:cNvSpPr>
          <p:nvPr/>
        </p:nvSpPr>
        <p:spPr bwMode="auto">
          <a:xfrm>
            <a:off x="3940108" y="2833396"/>
            <a:ext cx="1326219" cy="2212792"/>
          </a:xfrm>
          <a:prstGeom prst="roundRect">
            <a:avLst>
              <a:gd name="adj" fmla="val 5917"/>
            </a:avLst>
          </a:prstGeom>
          <a:noFill/>
          <a:ln w="12700">
            <a:noFill/>
            <a:round/>
            <a:headEnd/>
            <a:tailEnd/>
          </a:ln>
        </p:spPr>
        <p:txBody>
          <a:bodyPr wrap="none" lIns="0" tIns="0" rIns="0" bIns="0" anchor="ctr"/>
          <a:lstStyle/>
          <a:p>
            <a:pPr algn="ctr"/>
            <a:r>
              <a:rPr lang="de-DE" sz="1800" b="0">
                <a:solidFill>
                  <a:srgbClr val="663300"/>
                </a:solidFill>
              </a:rPr>
              <a:t/>
            </a:r>
            <a:br>
              <a:rPr lang="de-DE" sz="1800" b="0">
                <a:solidFill>
                  <a:srgbClr val="663300"/>
                </a:solidFill>
              </a:rPr>
            </a:br>
            <a:endParaRPr lang="de-DE" sz="1800" b="0">
              <a:solidFill>
                <a:srgbClr val="663300"/>
              </a:solidFill>
            </a:endParaRPr>
          </a:p>
        </p:txBody>
      </p:sp>
      <p:sp>
        <p:nvSpPr>
          <p:cNvPr id="33" name="AutoShape 8"/>
          <p:cNvSpPr>
            <a:spLocks noChangeArrowheads="1"/>
          </p:cNvSpPr>
          <p:nvPr/>
        </p:nvSpPr>
        <p:spPr bwMode="auto">
          <a:xfrm>
            <a:off x="5402061" y="2833396"/>
            <a:ext cx="1326219" cy="2212792"/>
          </a:xfrm>
          <a:prstGeom prst="roundRect">
            <a:avLst>
              <a:gd name="adj" fmla="val 5917"/>
            </a:avLst>
          </a:prstGeom>
          <a:noFill/>
          <a:ln w="12700">
            <a:noFill/>
            <a:round/>
            <a:headEnd/>
            <a:tailEnd/>
          </a:ln>
        </p:spPr>
        <p:txBody>
          <a:bodyPr wrap="none" lIns="0" tIns="0" rIns="0" bIns="0" anchor="ctr"/>
          <a:lstStyle/>
          <a:p>
            <a:pPr algn="ctr"/>
            <a:r>
              <a:rPr lang="de-DE" sz="1800" b="0">
                <a:solidFill>
                  <a:srgbClr val="663300"/>
                </a:solidFill>
              </a:rPr>
              <a:t/>
            </a:r>
            <a:br>
              <a:rPr lang="de-DE" sz="1800" b="0">
                <a:solidFill>
                  <a:srgbClr val="663300"/>
                </a:solidFill>
              </a:rPr>
            </a:br>
            <a:endParaRPr lang="de-DE" sz="1800" b="0">
              <a:solidFill>
                <a:srgbClr val="663300"/>
              </a:solidFill>
            </a:endParaRPr>
          </a:p>
        </p:txBody>
      </p:sp>
      <p:sp>
        <p:nvSpPr>
          <p:cNvPr id="34" name="Text12">
            <a:hlinkClick r:id="" action="ppaction://noaction"/>
          </p:cNvPr>
          <p:cNvSpPr>
            <a:spLocks noChangeArrowheads="1"/>
          </p:cNvSpPr>
          <p:nvPr/>
        </p:nvSpPr>
        <p:spPr bwMode="auto">
          <a:xfrm>
            <a:off x="1013533" y="2807638"/>
            <a:ext cx="1326219" cy="2804690"/>
          </a:xfrm>
          <a:prstGeom prst="rect">
            <a:avLst/>
          </a:prstGeom>
          <a:noFill/>
          <a:ln w="12700">
            <a:noFill/>
            <a:miter lim="800000"/>
            <a:headEnd/>
            <a:tailEnd/>
          </a:ln>
        </p:spPr>
        <p:txBody>
          <a:bodyPr lIns="18000" tIns="0" rIns="0" bIns="0"/>
          <a:lstStyle/>
          <a:p>
            <a:pPr defTabSz="330200"/>
            <a:r>
              <a:rPr lang="de-DE" altLang="de-DE" sz="1600" b="1" dirty="0">
                <a:solidFill>
                  <a:schemeClr val="bg1"/>
                </a:solidFill>
              </a:rPr>
              <a:t>Sortiment </a:t>
            </a:r>
            <a:br>
              <a:rPr lang="de-DE" altLang="de-DE" sz="1600" b="1" dirty="0">
                <a:solidFill>
                  <a:schemeClr val="bg1"/>
                </a:solidFill>
              </a:rPr>
            </a:br>
            <a:r>
              <a:rPr lang="de-DE" altLang="de-DE" sz="1600" b="1" dirty="0">
                <a:solidFill>
                  <a:schemeClr val="bg1"/>
                </a:solidFill>
              </a:rPr>
              <a:t>und Kunden</a:t>
            </a:r>
          </a:p>
          <a:p>
            <a:pPr defTabSz="330200">
              <a:spcBef>
                <a:spcPct val="30000"/>
              </a:spcBef>
            </a:pPr>
            <a:r>
              <a:rPr lang="de-DE" altLang="de-DE" sz="1400" b="0" dirty="0" err="1">
                <a:solidFill>
                  <a:schemeClr val="bg1"/>
                </a:solidFill>
              </a:rPr>
              <a:t>Organic</a:t>
            </a:r>
            <a:r>
              <a:rPr lang="de-DE" altLang="de-DE" sz="1400" b="0" dirty="0">
                <a:solidFill>
                  <a:schemeClr val="bg1"/>
                </a:solidFill>
              </a:rPr>
              <a:t> | </a:t>
            </a:r>
            <a:r>
              <a:rPr lang="de-DE" altLang="de-DE" sz="1400" b="0" dirty="0" err="1">
                <a:solidFill>
                  <a:schemeClr val="bg1"/>
                </a:solidFill>
              </a:rPr>
              <a:t>Öko</a:t>
            </a:r>
            <a:endParaRPr lang="de-DE" altLang="de-DE" sz="1400" b="0" dirty="0">
              <a:solidFill>
                <a:schemeClr val="bg1"/>
              </a:solidFill>
            </a:endParaRPr>
          </a:p>
          <a:p>
            <a:pPr defTabSz="330200">
              <a:spcBef>
                <a:spcPct val="30000"/>
              </a:spcBef>
            </a:pPr>
            <a:r>
              <a:rPr lang="de-DE" altLang="de-DE" sz="1400" b="0" dirty="0">
                <a:solidFill>
                  <a:schemeClr val="bg1"/>
                </a:solidFill>
              </a:rPr>
              <a:t>Qualität, Preis, Leistung</a:t>
            </a:r>
          </a:p>
          <a:p>
            <a:pPr defTabSz="330200">
              <a:spcBef>
                <a:spcPct val="30000"/>
              </a:spcBef>
            </a:pPr>
            <a:r>
              <a:rPr lang="de-DE" altLang="de-DE" sz="1400" b="0" dirty="0">
                <a:solidFill>
                  <a:schemeClr val="bg1"/>
                </a:solidFill>
              </a:rPr>
              <a:t>Information, </a:t>
            </a:r>
            <a:r>
              <a:rPr lang="de-DE" altLang="de-DE" sz="1400" b="0" dirty="0" err="1">
                <a:solidFill>
                  <a:schemeClr val="bg1"/>
                </a:solidFill>
              </a:rPr>
              <a:t>Labeling</a:t>
            </a:r>
            <a:endParaRPr lang="de-DE" altLang="de-DE" sz="1400" b="0" dirty="0">
              <a:solidFill>
                <a:schemeClr val="bg1"/>
              </a:solidFill>
            </a:endParaRPr>
          </a:p>
          <a:p>
            <a:pPr defTabSz="330200">
              <a:spcBef>
                <a:spcPct val="30000"/>
              </a:spcBef>
            </a:pPr>
            <a:r>
              <a:rPr lang="de-DE" altLang="de-DE" sz="1400" b="0" dirty="0">
                <a:solidFill>
                  <a:schemeClr val="bg1"/>
                </a:solidFill>
              </a:rPr>
              <a:t>Sicherheit, Schad-</a:t>
            </a:r>
            <a:r>
              <a:rPr lang="de-DE" altLang="de-DE" sz="1400" b="0" dirty="0" err="1">
                <a:solidFill>
                  <a:schemeClr val="bg1"/>
                </a:solidFill>
              </a:rPr>
              <a:t>stofffreiheit</a:t>
            </a:r>
            <a:endParaRPr lang="de-DE" altLang="de-DE" sz="1400" b="0" dirty="0">
              <a:solidFill>
                <a:schemeClr val="bg1"/>
              </a:solidFill>
            </a:endParaRPr>
          </a:p>
          <a:p>
            <a:pPr defTabSz="330200">
              <a:spcBef>
                <a:spcPct val="30000"/>
              </a:spcBef>
            </a:pPr>
            <a:r>
              <a:rPr lang="de-DE" altLang="de-DE" sz="1400" b="0" dirty="0">
                <a:solidFill>
                  <a:schemeClr val="bg1"/>
                </a:solidFill>
              </a:rPr>
              <a:t>Kundennutzen</a:t>
            </a:r>
          </a:p>
        </p:txBody>
      </p:sp>
      <p:sp>
        <p:nvSpPr>
          <p:cNvPr id="35" name="AutoShape 10"/>
          <p:cNvSpPr>
            <a:spLocks noChangeArrowheads="1"/>
          </p:cNvSpPr>
          <p:nvPr/>
        </p:nvSpPr>
        <p:spPr bwMode="auto">
          <a:xfrm>
            <a:off x="6844090" y="2833396"/>
            <a:ext cx="1326219" cy="2212792"/>
          </a:xfrm>
          <a:prstGeom prst="roundRect">
            <a:avLst>
              <a:gd name="adj" fmla="val 5917"/>
            </a:avLst>
          </a:prstGeom>
          <a:noFill/>
          <a:ln w="12700">
            <a:noFill/>
            <a:round/>
            <a:headEnd/>
            <a:tailEnd/>
          </a:ln>
        </p:spPr>
        <p:txBody>
          <a:bodyPr wrap="none" lIns="0" tIns="0" rIns="0" bIns="0" anchor="ctr"/>
          <a:lstStyle/>
          <a:p>
            <a:pPr algn="ctr">
              <a:spcBef>
                <a:spcPct val="30000"/>
              </a:spcBef>
            </a:pPr>
            <a:r>
              <a:rPr lang="de-DE" sz="1800" b="0">
                <a:solidFill>
                  <a:srgbClr val="663300"/>
                </a:solidFill>
              </a:rPr>
              <a:t/>
            </a:r>
            <a:br>
              <a:rPr lang="de-DE" sz="1800" b="0">
                <a:solidFill>
                  <a:srgbClr val="663300"/>
                </a:solidFill>
              </a:rPr>
            </a:br>
            <a:endParaRPr lang="de-DE" sz="1800" b="0">
              <a:solidFill>
                <a:srgbClr val="663300"/>
              </a:solidFill>
            </a:endParaRPr>
          </a:p>
        </p:txBody>
      </p:sp>
      <p:sp>
        <p:nvSpPr>
          <p:cNvPr id="36" name="Text12">
            <a:hlinkClick r:id="" action="ppaction://noaction"/>
          </p:cNvPr>
          <p:cNvSpPr>
            <a:spLocks noChangeArrowheads="1"/>
          </p:cNvSpPr>
          <p:nvPr/>
        </p:nvSpPr>
        <p:spPr bwMode="auto">
          <a:xfrm>
            <a:off x="6813177" y="2801420"/>
            <a:ext cx="1326218" cy="2874102"/>
          </a:xfrm>
          <a:prstGeom prst="rect">
            <a:avLst/>
          </a:prstGeom>
          <a:noFill/>
          <a:ln w="12700">
            <a:noFill/>
            <a:miter lim="800000"/>
            <a:headEnd/>
            <a:tailEnd/>
          </a:ln>
        </p:spPr>
        <p:txBody>
          <a:bodyPr lIns="18000" tIns="0" rIns="0" bIns="0"/>
          <a:lstStyle/>
          <a:p>
            <a:pPr defTabSz="330200"/>
            <a:r>
              <a:rPr lang="de-DE" altLang="de-DE" sz="1600" b="1" dirty="0">
                <a:solidFill>
                  <a:schemeClr val="bg1"/>
                </a:solidFill>
              </a:rPr>
              <a:t>Mitarbeiter</a:t>
            </a:r>
            <a:r>
              <a:rPr lang="de-DE" altLang="de-DE" sz="1400" dirty="0">
                <a:solidFill>
                  <a:schemeClr val="bg1"/>
                </a:solidFill>
              </a:rPr>
              <a:t/>
            </a:r>
            <a:br>
              <a:rPr lang="de-DE" altLang="de-DE" sz="1400" dirty="0">
                <a:solidFill>
                  <a:schemeClr val="bg1"/>
                </a:solidFill>
              </a:rPr>
            </a:br>
            <a:endParaRPr lang="de-DE" altLang="de-DE" sz="1400" dirty="0">
              <a:solidFill>
                <a:schemeClr val="bg1"/>
              </a:solidFill>
            </a:endParaRPr>
          </a:p>
          <a:p>
            <a:pPr defTabSz="330200">
              <a:spcBef>
                <a:spcPct val="30000"/>
              </a:spcBef>
            </a:pPr>
            <a:r>
              <a:rPr lang="de-DE" altLang="de-DE" sz="1400" b="0" dirty="0">
                <a:solidFill>
                  <a:schemeClr val="bg1"/>
                </a:solidFill>
              </a:rPr>
              <a:t>Beruf und </a:t>
            </a:r>
            <a:br>
              <a:rPr lang="de-DE" altLang="de-DE" sz="1400" b="0" dirty="0">
                <a:solidFill>
                  <a:schemeClr val="bg1"/>
                </a:solidFill>
              </a:rPr>
            </a:br>
            <a:r>
              <a:rPr lang="de-DE" altLang="de-DE" sz="1400" b="0" dirty="0">
                <a:solidFill>
                  <a:schemeClr val="bg1"/>
                </a:solidFill>
              </a:rPr>
              <a:t>Familie</a:t>
            </a:r>
          </a:p>
          <a:p>
            <a:pPr defTabSz="330200">
              <a:spcBef>
                <a:spcPct val="30000"/>
              </a:spcBef>
            </a:pPr>
            <a:r>
              <a:rPr lang="de-DE" altLang="de-DE" sz="1400" b="0" dirty="0">
                <a:solidFill>
                  <a:schemeClr val="bg1"/>
                </a:solidFill>
              </a:rPr>
              <a:t>Demografischer Wandel</a:t>
            </a:r>
          </a:p>
          <a:p>
            <a:pPr defTabSz="330200">
              <a:spcBef>
                <a:spcPct val="30000"/>
              </a:spcBef>
            </a:pPr>
            <a:r>
              <a:rPr lang="de-DE" altLang="de-DE" sz="1400" b="0" dirty="0">
                <a:solidFill>
                  <a:schemeClr val="bg1"/>
                </a:solidFill>
              </a:rPr>
              <a:t>Gesundheits-Management</a:t>
            </a:r>
          </a:p>
          <a:p>
            <a:pPr defTabSz="330200">
              <a:spcBef>
                <a:spcPct val="30000"/>
              </a:spcBef>
            </a:pPr>
            <a:r>
              <a:rPr lang="de-DE" altLang="de-DE" sz="1400" b="0" dirty="0">
                <a:solidFill>
                  <a:schemeClr val="bg1"/>
                </a:solidFill>
              </a:rPr>
              <a:t>Aus- und Weiter-bildung (HR)</a:t>
            </a:r>
          </a:p>
          <a:p>
            <a:pPr defTabSz="330200">
              <a:spcBef>
                <a:spcPct val="30000"/>
              </a:spcBef>
            </a:pPr>
            <a:r>
              <a:rPr lang="de-DE" altLang="de-DE" sz="1400" dirty="0" err="1">
                <a:solidFill>
                  <a:schemeClr val="bg1"/>
                </a:solidFill>
              </a:rPr>
              <a:t>Gleichberech-tigung</a:t>
            </a:r>
            <a:endParaRPr lang="de-DE" altLang="de-DE" sz="1400" b="0" dirty="0">
              <a:solidFill>
                <a:schemeClr val="bg1"/>
              </a:solidFill>
            </a:endParaRPr>
          </a:p>
          <a:p>
            <a:pPr defTabSz="330200">
              <a:spcBef>
                <a:spcPct val="30000"/>
              </a:spcBef>
            </a:pPr>
            <a:endParaRPr lang="de-DE" altLang="de-DE" sz="1200" b="0" dirty="0">
              <a:solidFill>
                <a:schemeClr val="bg1"/>
              </a:solidFill>
            </a:endParaRPr>
          </a:p>
        </p:txBody>
      </p:sp>
      <p:sp>
        <p:nvSpPr>
          <p:cNvPr id="37" name="Text12">
            <a:hlinkClick r:id="" action="ppaction://noaction"/>
          </p:cNvPr>
          <p:cNvSpPr>
            <a:spLocks noChangeArrowheads="1"/>
          </p:cNvSpPr>
          <p:nvPr/>
        </p:nvSpPr>
        <p:spPr bwMode="auto">
          <a:xfrm>
            <a:off x="2488116" y="2807638"/>
            <a:ext cx="1326219" cy="2804690"/>
          </a:xfrm>
          <a:prstGeom prst="rect">
            <a:avLst/>
          </a:prstGeom>
          <a:noFill/>
          <a:ln w="12700">
            <a:noFill/>
            <a:miter lim="800000"/>
            <a:headEnd/>
            <a:tailEnd/>
          </a:ln>
        </p:spPr>
        <p:txBody>
          <a:bodyPr lIns="18000" tIns="0" rIns="0" bIns="0"/>
          <a:lstStyle/>
          <a:p>
            <a:pPr defTabSz="330200">
              <a:spcBef>
                <a:spcPct val="30000"/>
              </a:spcBef>
            </a:pPr>
            <a:r>
              <a:rPr lang="de-DE" altLang="de-DE" sz="1600" b="1" dirty="0">
                <a:solidFill>
                  <a:schemeClr val="bg1"/>
                </a:solidFill>
              </a:rPr>
              <a:t>Lieferanten</a:t>
            </a:r>
            <a:br>
              <a:rPr lang="de-DE" altLang="de-DE" sz="1600" b="1" dirty="0">
                <a:solidFill>
                  <a:schemeClr val="bg1"/>
                </a:solidFill>
              </a:rPr>
            </a:br>
            <a:r>
              <a:rPr lang="de-DE" altLang="de-DE" sz="1600" b="1" dirty="0">
                <a:solidFill>
                  <a:schemeClr val="bg1"/>
                </a:solidFill>
              </a:rPr>
              <a:t>und Partner</a:t>
            </a:r>
            <a:endParaRPr lang="de-DE" altLang="de-DE" sz="1600" b="1" dirty="0">
              <a:solidFill>
                <a:schemeClr val="bg1"/>
              </a:solidFill>
              <a:hlinkClick r:id="" action="ppaction://noaction"/>
            </a:endParaRPr>
          </a:p>
          <a:p>
            <a:pPr defTabSz="330200">
              <a:spcBef>
                <a:spcPct val="30000"/>
              </a:spcBef>
            </a:pPr>
            <a:r>
              <a:rPr lang="de-DE" altLang="de-DE" sz="1400" b="0" dirty="0" err="1">
                <a:solidFill>
                  <a:schemeClr val="bg1"/>
                </a:solidFill>
              </a:rPr>
              <a:t>Sozialverant</a:t>
            </a:r>
            <a:r>
              <a:rPr lang="de-DE" altLang="de-DE" sz="1400" b="0" dirty="0">
                <a:solidFill>
                  <a:schemeClr val="bg1"/>
                </a:solidFill>
              </a:rPr>
              <a:t>-</a:t>
            </a:r>
            <a:br>
              <a:rPr lang="de-DE" altLang="de-DE" sz="1400" b="0" dirty="0">
                <a:solidFill>
                  <a:schemeClr val="bg1"/>
                </a:solidFill>
              </a:rPr>
            </a:br>
            <a:r>
              <a:rPr lang="de-DE" altLang="de-DE" sz="1400" b="0" dirty="0" err="1">
                <a:solidFill>
                  <a:schemeClr val="bg1"/>
                </a:solidFill>
              </a:rPr>
              <a:t>wortung</a:t>
            </a:r>
            <a:r>
              <a:rPr lang="de-DE" altLang="de-DE" sz="1400" b="0" dirty="0">
                <a:solidFill>
                  <a:schemeClr val="bg1"/>
                </a:solidFill>
              </a:rPr>
              <a:t> in der </a:t>
            </a:r>
            <a:r>
              <a:rPr lang="de-DE" altLang="de-DE" sz="1400" b="0" dirty="0" err="1">
                <a:solidFill>
                  <a:schemeClr val="bg1"/>
                </a:solidFill>
              </a:rPr>
              <a:t>Supply</a:t>
            </a:r>
            <a:r>
              <a:rPr lang="de-DE" altLang="de-DE" sz="1400" b="0" dirty="0">
                <a:solidFill>
                  <a:schemeClr val="bg1"/>
                </a:solidFill>
              </a:rPr>
              <a:t> Chain</a:t>
            </a:r>
          </a:p>
          <a:p>
            <a:pPr defTabSz="330200">
              <a:spcBef>
                <a:spcPct val="30000"/>
              </a:spcBef>
            </a:pPr>
            <a:r>
              <a:rPr lang="de-DE" altLang="de-DE" sz="1400" b="0" dirty="0">
                <a:solidFill>
                  <a:schemeClr val="bg1"/>
                </a:solidFill>
              </a:rPr>
              <a:t>Umwelt- und Sozialstandards bei </a:t>
            </a:r>
            <a:r>
              <a:rPr lang="de-DE" altLang="de-DE" sz="1400" b="0" dirty="0" err="1">
                <a:solidFill>
                  <a:schemeClr val="bg1"/>
                </a:solidFill>
              </a:rPr>
              <a:t>Dienstleis-tern</a:t>
            </a:r>
            <a:endParaRPr lang="de-DE" altLang="de-DE" sz="1400" b="0" dirty="0">
              <a:solidFill>
                <a:schemeClr val="bg1"/>
              </a:solidFill>
            </a:endParaRPr>
          </a:p>
          <a:p>
            <a:pPr defTabSz="330200">
              <a:spcBef>
                <a:spcPct val="30000"/>
              </a:spcBef>
            </a:pPr>
            <a:endParaRPr lang="de-DE" altLang="de-DE" sz="1200" b="0" dirty="0">
              <a:solidFill>
                <a:srgbClr val="663300"/>
              </a:solidFill>
            </a:endParaRPr>
          </a:p>
          <a:p>
            <a:pPr defTabSz="330200">
              <a:spcBef>
                <a:spcPct val="30000"/>
              </a:spcBef>
            </a:pPr>
            <a:endParaRPr lang="de-DE" altLang="de-DE" sz="1200" b="0" dirty="0">
              <a:solidFill>
                <a:srgbClr val="663300"/>
              </a:solidFill>
            </a:endParaRPr>
          </a:p>
        </p:txBody>
      </p:sp>
      <p:sp>
        <p:nvSpPr>
          <p:cNvPr id="38" name="Text12">
            <a:hlinkClick r:id="" action="ppaction://noaction"/>
          </p:cNvPr>
          <p:cNvSpPr>
            <a:spLocks noChangeArrowheads="1"/>
          </p:cNvSpPr>
          <p:nvPr/>
        </p:nvSpPr>
        <p:spPr bwMode="auto">
          <a:xfrm>
            <a:off x="3893854" y="2807637"/>
            <a:ext cx="1326218" cy="2804691"/>
          </a:xfrm>
          <a:prstGeom prst="rect">
            <a:avLst/>
          </a:prstGeom>
          <a:noFill/>
          <a:ln w="12700">
            <a:noFill/>
            <a:miter lim="800000"/>
            <a:headEnd/>
            <a:tailEnd/>
          </a:ln>
        </p:spPr>
        <p:txBody>
          <a:bodyPr lIns="18000" tIns="0" rIns="0" bIns="0"/>
          <a:lstStyle/>
          <a:p>
            <a:pPr defTabSz="330200">
              <a:spcBef>
                <a:spcPct val="30000"/>
              </a:spcBef>
            </a:pPr>
            <a:r>
              <a:rPr lang="de-DE" altLang="de-DE" sz="1600" b="1" dirty="0">
                <a:solidFill>
                  <a:schemeClr val="bg1"/>
                </a:solidFill>
              </a:rPr>
              <a:t>Umwelt- und Klimaschutz</a:t>
            </a:r>
          </a:p>
          <a:p>
            <a:pPr defTabSz="330200">
              <a:spcBef>
                <a:spcPct val="30000"/>
              </a:spcBef>
            </a:pPr>
            <a:r>
              <a:rPr lang="de-DE" altLang="de-DE" sz="1400" b="0" dirty="0">
                <a:solidFill>
                  <a:schemeClr val="bg1"/>
                </a:solidFill>
              </a:rPr>
              <a:t>Klimaschutz </a:t>
            </a:r>
          </a:p>
          <a:p>
            <a:pPr defTabSz="330200">
              <a:spcBef>
                <a:spcPct val="30000"/>
              </a:spcBef>
            </a:pPr>
            <a:r>
              <a:rPr lang="de-DE" altLang="de-DE" sz="1400" b="0" dirty="0">
                <a:solidFill>
                  <a:schemeClr val="bg1"/>
                </a:solidFill>
              </a:rPr>
              <a:t>Energie-/Abfall- </a:t>
            </a:r>
            <a:r>
              <a:rPr lang="de-DE" altLang="de-DE" sz="1400" b="0" dirty="0" err="1">
                <a:solidFill>
                  <a:schemeClr val="bg1"/>
                </a:solidFill>
              </a:rPr>
              <a:t>management</a:t>
            </a:r>
            <a:r>
              <a:rPr lang="de-DE" altLang="de-DE" sz="1400" b="0" dirty="0">
                <a:solidFill>
                  <a:schemeClr val="bg1"/>
                </a:solidFill>
              </a:rPr>
              <a:t> </a:t>
            </a:r>
          </a:p>
          <a:p>
            <a:pPr defTabSz="330200">
              <a:spcBef>
                <a:spcPct val="30000"/>
              </a:spcBef>
            </a:pPr>
            <a:r>
              <a:rPr lang="de-DE" altLang="de-DE" sz="1400" b="0" dirty="0" err="1">
                <a:solidFill>
                  <a:schemeClr val="bg1"/>
                </a:solidFill>
              </a:rPr>
              <a:t>Ressourcenver</a:t>
            </a:r>
            <a:r>
              <a:rPr lang="de-DE" altLang="de-DE" sz="1400" b="0" dirty="0">
                <a:solidFill>
                  <a:schemeClr val="bg1"/>
                </a:solidFill>
              </a:rPr>
              <a:t>-brauch </a:t>
            </a:r>
          </a:p>
          <a:p>
            <a:pPr defTabSz="330200">
              <a:spcBef>
                <a:spcPct val="30000"/>
              </a:spcBef>
            </a:pPr>
            <a:r>
              <a:rPr lang="de-DE" altLang="de-DE" sz="1400" b="0" dirty="0">
                <a:solidFill>
                  <a:schemeClr val="bg1"/>
                </a:solidFill>
              </a:rPr>
              <a:t>Logistik und </a:t>
            </a:r>
            <a:br>
              <a:rPr lang="de-DE" altLang="de-DE" sz="1400" b="0" dirty="0">
                <a:solidFill>
                  <a:schemeClr val="bg1"/>
                </a:solidFill>
              </a:rPr>
            </a:br>
            <a:r>
              <a:rPr lang="de-DE" altLang="de-DE" sz="1400" b="0" dirty="0">
                <a:solidFill>
                  <a:schemeClr val="bg1"/>
                </a:solidFill>
              </a:rPr>
              <a:t>Verpackung</a:t>
            </a:r>
          </a:p>
          <a:p>
            <a:pPr defTabSz="330200">
              <a:spcBef>
                <a:spcPct val="30000"/>
              </a:spcBef>
            </a:pPr>
            <a:r>
              <a:rPr lang="de-DE" altLang="de-DE" sz="1400" dirty="0">
                <a:solidFill>
                  <a:schemeClr val="bg1"/>
                </a:solidFill>
              </a:rPr>
              <a:t>Biodiversität</a:t>
            </a:r>
            <a:endParaRPr lang="de-DE" altLang="de-DE" sz="1400" b="0" dirty="0">
              <a:solidFill>
                <a:schemeClr val="bg1"/>
              </a:solidFill>
            </a:endParaRPr>
          </a:p>
        </p:txBody>
      </p:sp>
      <p:sp>
        <p:nvSpPr>
          <p:cNvPr id="39" name="Text12">
            <a:hlinkClick r:id="" action="ppaction://noaction"/>
          </p:cNvPr>
          <p:cNvSpPr>
            <a:spLocks noChangeArrowheads="1"/>
          </p:cNvSpPr>
          <p:nvPr/>
        </p:nvSpPr>
        <p:spPr bwMode="auto">
          <a:xfrm>
            <a:off x="5403091" y="2807638"/>
            <a:ext cx="1352369" cy="2804690"/>
          </a:xfrm>
          <a:prstGeom prst="rect">
            <a:avLst/>
          </a:prstGeom>
          <a:noFill/>
          <a:ln w="12700">
            <a:noFill/>
            <a:miter lim="800000"/>
            <a:headEnd/>
            <a:tailEnd/>
          </a:ln>
        </p:spPr>
        <p:txBody>
          <a:bodyPr lIns="18000" tIns="0" rIns="0" bIns="0"/>
          <a:lstStyle/>
          <a:p>
            <a:pPr defTabSz="330200">
              <a:spcBef>
                <a:spcPct val="30000"/>
              </a:spcBef>
            </a:pPr>
            <a:r>
              <a:rPr lang="de-DE" altLang="de-DE" sz="1600" b="1" dirty="0">
                <a:solidFill>
                  <a:schemeClr val="bg1"/>
                </a:solidFill>
              </a:rPr>
              <a:t>Gesellschaft</a:t>
            </a:r>
            <a:r>
              <a:rPr lang="de-DE" altLang="de-DE" sz="1400" dirty="0">
                <a:solidFill>
                  <a:schemeClr val="bg1"/>
                </a:solidFill>
              </a:rPr>
              <a:t/>
            </a:r>
            <a:br>
              <a:rPr lang="de-DE" altLang="de-DE" sz="1400" dirty="0">
                <a:solidFill>
                  <a:schemeClr val="bg1"/>
                </a:solidFill>
              </a:rPr>
            </a:br>
            <a:endParaRPr lang="de-DE" altLang="de-DE" sz="1400" dirty="0">
              <a:solidFill>
                <a:schemeClr val="bg1"/>
              </a:solidFill>
            </a:endParaRPr>
          </a:p>
          <a:p>
            <a:pPr defTabSz="330200">
              <a:spcBef>
                <a:spcPct val="30000"/>
              </a:spcBef>
            </a:pPr>
            <a:r>
              <a:rPr lang="de-DE" altLang="de-DE" sz="1400" b="0" dirty="0" err="1">
                <a:solidFill>
                  <a:schemeClr val="bg1"/>
                </a:solidFill>
              </a:rPr>
              <a:t>Gesellschaftl</a:t>
            </a:r>
            <a:r>
              <a:rPr lang="de-DE" altLang="de-DE" sz="1400" b="0" dirty="0">
                <a:solidFill>
                  <a:schemeClr val="bg1"/>
                </a:solidFill>
              </a:rPr>
              <a:t>. Engagement</a:t>
            </a:r>
          </a:p>
          <a:p>
            <a:pPr defTabSz="330200">
              <a:spcBef>
                <a:spcPct val="30000"/>
              </a:spcBef>
            </a:pPr>
            <a:r>
              <a:rPr lang="de-DE" altLang="de-DE" sz="1400" b="0" dirty="0">
                <a:solidFill>
                  <a:schemeClr val="bg1"/>
                </a:solidFill>
              </a:rPr>
              <a:t>Corporate </a:t>
            </a:r>
            <a:r>
              <a:rPr lang="de-DE" altLang="de-DE" sz="1400" b="0" dirty="0" err="1">
                <a:solidFill>
                  <a:schemeClr val="bg1"/>
                </a:solidFill>
              </a:rPr>
              <a:t>Citizenship</a:t>
            </a:r>
            <a:endParaRPr lang="de-DE" altLang="de-DE" sz="1400" b="0" dirty="0">
              <a:solidFill>
                <a:schemeClr val="bg1"/>
              </a:solidFill>
            </a:endParaRPr>
          </a:p>
          <a:p>
            <a:pPr defTabSz="330200">
              <a:spcBef>
                <a:spcPct val="30000"/>
              </a:spcBef>
            </a:pPr>
            <a:r>
              <a:rPr lang="de-DE" altLang="de-DE" sz="1400" b="0" dirty="0" err="1">
                <a:solidFill>
                  <a:schemeClr val="bg1"/>
                </a:solidFill>
              </a:rPr>
              <a:t>Stakeholder</a:t>
            </a:r>
            <a:r>
              <a:rPr lang="de-DE" altLang="de-DE" sz="1400" b="0" dirty="0">
                <a:solidFill>
                  <a:schemeClr val="bg1"/>
                </a:solidFill>
              </a:rPr>
              <a:t>-Dialog</a:t>
            </a:r>
          </a:p>
          <a:p>
            <a:pPr defTabSz="330200">
              <a:spcBef>
                <a:spcPct val="30000"/>
              </a:spcBef>
            </a:pPr>
            <a:r>
              <a:rPr lang="de-DE" altLang="de-DE" sz="1400" b="0" dirty="0">
                <a:solidFill>
                  <a:schemeClr val="bg1"/>
                </a:solidFill>
              </a:rPr>
              <a:t>Lobbyarbeit</a:t>
            </a:r>
          </a:p>
          <a:p>
            <a:pPr defTabSz="330200">
              <a:spcBef>
                <a:spcPct val="30000"/>
              </a:spcBef>
            </a:pPr>
            <a:r>
              <a:rPr lang="de-DE" altLang="de-DE" sz="1400" dirty="0">
                <a:solidFill>
                  <a:schemeClr val="bg1"/>
                </a:solidFill>
              </a:rPr>
              <a:t>Anti-Korruption</a:t>
            </a:r>
          </a:p>
          <a:p>
            <a:pPr defTabSz="330200">
              <a:spcBef>
                <a:spcPct val="30000"/>
              </a:spcBef>
            </a:pPr>
            <a:r>
              <a:rPr lang="de-DE" altLang="de-DE" sz="1400" dirty="0">
                <a:solidFill>
                  <a:schemeClr val="bg1"/>
                </a:solidFill>
              </a:rPr>
              <a:t>Transparenz</a:t>
            </a:r>
          </a:p>
        </p:txBody>
      </p:sp>
      <p:sp>
        <p:nvSpPr>
          <p:cNvPr id="40" name="AutoShape 16"/>
          <p:cNvSpPr>
            <a:spLocks noChangeArrowheads="1"/>
          </p:cNvSpPr>
          <p:nvPr/>
        </p:nvSpPr>
        <p:spPr bwMode="auto">
          <a:xfrm>
            <a:off x="944821" y="5779506"/>
            <a:ext cx="7227579" cy="454914"/>
          </a:xfrm>
          <a:prstGeom prst="roundRect">
            <a:avLst>
              <a:gd name="adj" fmla="val 16667"/>
            </a:avLst>
          </a:prstGeom>
          <a:solidFill>
            <a:srgbClr val="663300"/>
          </a:solidFill>
          <a:ln w="9525">
            <a:noFill/>
            <a:round/>
            <a:headEnd/>
            <a:tailEnd/>
          </a:ln>
        </p:spPr>
        <p:txBody>
          <a:bodyPr wrap="none" lIns="72000" tIns="0" rIns="0" bIns="0" anchor="ctr"/>
          <a:lstStyle/>
          <a:p>
            <a:pPr marL="0" lvl="1" indent="-277813" algn="ctr" eaLnBrk="0" hangingPunct="0">
              <a:lnSpc>
                <a:spcPct val="93000"/>
              </a:lnSpc>
              <a:buClr>
                <a:schemeClr val="tx2"/>
              </a:buClr>
              <a:buSzPct val="125000"/>
            </a:pPr>
            <a:r>
              <a:rPr lang="de-DE" altLang="de-DE" b="1" dirty="0">
                <a:solidFill>
                  <a:schemeClr val="bg1"/>
                </a:solidFill>
              </a:rPr>
              <a:t>Positionierung | Strategie | Management</a:t>
            </a:r>
          </a:p>
        </p:txBody>
      </p:sp>
      <p:grpSp>
        <p:nvGrpSpPr>
          <p:cNvPr id="41" name="Gruppieren 151"/>
          <p:cNvGrpSpPr/>
          <p:nvPr/>
        </p:nvGrpSpPr>
        <p:grpSpPr>
          <a:xfrm>
            <a:off x="938595" y="1675050"/>
            <a:ext cx="7227579" cy="1012325"/>
            <a:chOff x="491749" y="1675050"/>
            <a:chExt cx="7227579" cy="1012325"/>
          </a:xfrm>
        </p:grpSpPr>
        <p:sp>
          <p:nvSpPr>
            <p:cNvPr id="42" name="AutoShape 5"/>
            <p:cNvSpPr>
              <a:spLocks noChangeArrowheads="1"/>
            </p:cNvSpPr>
            <p:nvPr/>
          </p:nvSpPr>
          <p:spPr bwMode="auto">
            <a:xfrm>
              <a:off x="491749" y="2232461"/>
              <a:ext cx="7227579" cy="454914"/>
            </a:xfrm>
            <a:prstGeom prst="roundRect">
              <a:avLst>
                <a:gd name="adj" fmla="val 16667"/>
              </a:avLst>
            </a:prstGeom>
            <a:solidFill>
              <a:srgbClr val="663300"/>
            </a:solidFill>
            <a:ln w="9525">
              <a:noFill/>
              <a:round/>
              <a:headEnd/>
              <a:tailEnd/>
            </a:ln>
          </p:spPr>
          <p:txBody>
            <a:bodyPr wrap="none" lIns="72000" tIns="0" rIns="0" bIns="0" anchor="ctr"/>
            <a:lstStyle/>
            <a:p>
              <a:pPr marL="0" lvl="1" indent="-277813" algn="ctr" eaLnBrk="0" hangingPunct="0">
                <a:lnSpc>
                  <a:spcPct val="93000"/>
                </a:lnSpc>
                <a:buClr>
                  <a:schemeClr val="tx2"/>
                </a:buClr>
                <a:buSzPct val="125000"/>
              </a:pPr>
              <a:r>
                <a:rPr lang="de-DE" altLang="de-DE" b="1" dirty="0">
                  <a:solidFill>
                    <a:schemeClr val="bg1"/>
                  </a:solidFill>
                </a:rPr>
                <a:t>Kommunikation | PR | Werbung</a:t>
              </a:r>
            </a:p>
          </p:txBody>
        </p:sp>
        <p:sp>
          <p:nvSpPr>
            <p:cNvPr id="43" name="AutoShape 6"/>
            <p:cNvSpPr>
              <a:spLocks noChangeArrowheads="1"/>
            </p:cNvSpPr>
            <p:nvPr/>
          </p:nvSpPr>
          <p:spPr bwMode="auto">
            <a:xfrm>
              <a:off x="541560" y="1675050"/>
              <a:ext cx="7058222" cy="561623"/>
            </a:xfrm>
            <a:prstGeom prst="triangle">
              <a:avLst>
                <a:gd name="adj" fmla="val 50000"/>
              </a:avLst>
            </a:prstGeom>
            <a:solidFill>
              <a:srgbClr val="663300"/>
            </a:solidFill>
            <a:ln w="9525">
              <a:noFill/>
              <a:round/>
              <a:headEnd/>
              <a:tailEnd/>
            </a:ln>
          </p:spPr>
          <p:txBody>
            <a:bodyPr wrap="none" lIns="72000" tIns="0" rIns="0" bIns="0" anchor="ctr"/>
            <a:lstStyle/>
            <a:p>
              <a:pPr marL="0" lvl="1" indent="-277813" eaLnBrk="0" hangingPunct="0">
                <a:lnSpc>
                  <a:spcPct val="93000"/>
                </a:lnSpc>
                <a:buClr>
                  <a:schemeClr val="tx2"/>
                </a:buClr>
                <a:buSzPct val="125000"/>
              </a:pPr>
              <a:endParaRPr lang="de-DE" altLang="de-DE" sz="1600" b="1">
                <a:solidFill>
                  <a:schemeClr val="bg1"/>
                </a:solidFill>
              </a:endParaRPr>
            </a:p>
          </p:txBody>
        </p:sp>
      </p:grpSp>
      <p:sp>
        <p:nvSpPr>
          <p:cNvPr id="29" name="Textfeld 28"/>
          <p:cNvSpPr txBox="1"/>
          <p:nvPr/>
        </p:nvSpPr>
        <p:spPr>
          <a:xfrm>
            <a:off x="395536" y="116632"/>
            <a:ext cx="7903554" cy="461665"/>
          </a:xfrm>
          <a:prstGeom prst="rect">
            <a:avLst/>
          </a:prstGeom>
          <a:noFill/>
        </p:spPr>
        <p:txBody>
          <a:bodyPr wrap="square" rtlCol="0">
            <a:spAutoFit/>
          </a:bodyPr>
          <a:lstStyle/>
          <a:p>
            <a:r>
              <a:rPr lang="de-DE" sz="2400" b="1" dirty="0" smtClean="0">
                <a:solidFill>
                  <a:srgbClr val="663300"/>
                </a:solidFill>
                <a:latin typeface="Calibri" pitchFamily="34" charset="0"/>
                <a:cs typeface="Arial" charset="0"/>
              </a:rPr>
              <a:t>Einführung – </a:t>
            </a:r>
            <a:r>
              <a:rPr lang="de-DE" sz="2000" b="1" dirty="0" smtClean="0">
                <a:solidFill>
                  <a:srgbClr val="663300"/>
                </a:solidFill>
                <a:latin typeface="Calibri" pitchFamily="34" charset="0"/>
                <a:cs typeface="Arial" charset="0"/>
              </a:rPr>
              <a:t>Handlungsfelder </a:t>
            </a:r>
            <a:r>
              <a:rPr lang="de-DE" sz="2000" b="1" dirty="0">
                <a:solidFill>
                  <a:srgbClr val="663300"/>
                </a:solidFill>
                <a:latin typeface="Calibri" pitchFamily="34" charset="0"/>
                <a:cs typeface="Arial" charset="0"/>
              </a:rPr>
              <a:t>der Nachhaltigkeit</a:t>
            </a:r>
          </a:p>
        </p:txBody>
      </p:sp>
      <p:cxnSp>
        <p:nvCxnSpPr>
          <p:cNvPr id="25" name="Gerader Verbinder 24"/>
          <p:cNvCxnSpPr/>
          <p:nvPr/>
        </p:nvCxnSpPr>
        <p:spPr>
          <a:xfrm>
            <a:off x="467544" y="657979"/>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1963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dirty="0" err="1" smtClean="0">
                <a:solidFill>
                  <a:srgbClr val="663300"/>
                </a:solidFill>
                <a:latin typeface="Calibri" pitchFamily="34" charset="0"/>
                <a:cs typeface="Arial" charset="0"/>
              </a:rPr>
              <a:t>Stakeholderanalyse</a:t>
            </a:r>
            <a:r>
              <a:rPr lang="de-DE" sz="2400" b="1" dirty="0" smtClean="0">
                <a:solidFill>
                  <a:srgbClr val="663300"/>
                </a:solidFill>
                <a:latin typeface="Calibri" pitchFamily="34" charset="0"/>
                <a:cs typeface="Arial" charset="0"/>
              </a:rPr>
              <a:t> </a:t>
            </a:r>
            <a:r>
              <a:rPr lang="de-DE" sz="2400" b="1" dirty="0">
                <a:solidFill>
                  <a:srgbClr val="663300"/>
                </a:solidFill>
                <a:latin typeface="Calibri" pitchFamily="34" charset="0"/>
                <a:cs typeface="Arial" charset="0"/>
              </a:rPr>
              <a:t>und </a:t>
            </a:r>
            <a:r>
              <a:rPr lang="de-DE" sz="2400" b="1" dirty="0" smtClean="0">
                <a:solidFill>
                  <a:srgbClr val="663300"/>
                </a:solidFill>
                <a:latin typeface="Calibri" pitchFamily="34" charset="0"/>
                <a:cs typeface="Arial" charset="0"/>
              </a:rPr>
              <a:t>-dialog </a:t>
            </a:r>
            <a:r>
              <a:rPr lang="de-DE" sz="2400" b="1" dirty="0">
                <a:solidFill>
                  <a:srgbClr val="663300"/>
                </a:solidFill>
                <a:latin typeface="Calibri" pitchFamily="34" charset="0"/>
                <a:cs typeface="Arial" charset="0"/>
              </a:rPr>
              <a:t>– </a:t>
            </a:r>
            <a:r>
              <a:rPr lang="de-DE" sz="2000" b="1" dirty="0">
                <a:solidFill>
                  <a:srgbClr val="663300"/>
                </a:solidFill>
                <a:latin typeface="Calibri" pitchFamily="34" charset="0"/>
                <a:cs typeface="Arial" charset="0"/>
              </a:rPr>
              <a:t>Leitfragen</a:t>
            </a:r>
          </a:p>
        </p:txBody>
      </p:sp>
      <p:sp>
        <p:nvSpPr>
          <p:cNvPr id="13" name="Textfeld 12"/>
          <p:cNvSpPr txBox="1"/>
          <p:nvPr/>
        </p:nvSpPr>
        <p:spPr>
          <a:xfrm>
            <a:off x="467544" y="1960672"/>
            <a:ext cx="7903554" cy="2862322"/>
          </a:xfrm>
          <a:prstGeom prst="rect">
            <a:avLst/>
          </a:prstGeom>
          <a:noFill/>
        </p:spPr>
        <p:txBody>
          <a:bodyPr wrap="square" rtlCol="0">
            <a:spAutoFit/>
          </a:bodyPr>
          <a:lstStyle/>
          <a:p>
            <a:r>
              <a:rPr lang="de-DE" sz="3600" b="1" u="sng" dirty="0">
                <a:solidFill>
                  <a:srgbClr val="663300"/>
                </a:solidFill>
                <a:latin typeface="Calibri" pitchFamily="34" charset="0"/>
                <a:cs typeface="Arial" charset="0"/>
              </a:rPr>
              <a:t>Wer</a:t>
            </a:r>
            <a:r>
              <a:rPr lang="de-DE" sz="3600" b="1" dirty="0">
                <a:solidFill>
                  <a:srgbClr val="663300"/>
                </a:solidFill>
                <a:latin typeface="Calibri" pitchFamily="34" charset="0"/>
                <a:cs typeface="Arial" charset="0"/>
              </a:rPr>
              <a:t> will eigentlich </a:t>
            </a:r>
            <a:r>
              <a:rPr lang="de-DE" sz="3600" b="1" u="sng" dirty="0">
                <a:solidFill>
                  <a:srgbClr val="663300"/>
                </a:solidFill>
                <a:latin typeface="Calibri" pitchFamily="34" charset="0"/>
                <a:cs typeface="Arial" charset="0"/>
              </a:rPr>
              <a:t>was</a:t>
            </a:r>
            <a:r>
              <a:rPr lang="de-DE" sz="3600" b="1" dirty="0">
                <a:solidFill>
                  <a:srgbClr val="663300"/>
                </a:solidFill>
                <a:latin typeface="Calibri" pitchFamily="34" charset="0"/>
                <a:cs typeface="Arial" charset="0"/>
              </a:rPr>
              <a:t> von unserem Unternehmen? </a:t>
            </a:r>
          </a:p>
          <a:p>
            <a:endParaRPr lang="de-DE" sz="3600" b="1" dirty="0">
              <a:solidFill>
                <a:srgbClr val="663300"/>
              </a:solidFill>
              <a:latin typeface="Calibri" pitchFamily="34" charset="0"/>
              <a:cs typeface="Arial" charset="0"/>
            </a:endParaRPr>
          </a:p>
          <a:p>
            <a:r>
              <a:rPr lang="de-DE" sz="3600" b="1" dirty="0">
                <a:solidFill>
                  <a:srgbClr val="663300"/>
                </a:solidFill>
                <a:latin typeface="Calibri" pitchFamily="34" charset="0"/>
                <a:cs typeface="Arial" charset="0"/>
              </a:rPr>
              <a:t>Was muss unser Unternehmen tun … </a:t>
            </a:r>
            <a:br>
              <a:rPr lang="de-DE" sz="3600" b="1" dirty="0">
                <a:solidFill>
                  <a:srgbClr val="663300"/>
                </a:solidFill>
                <a:latin typeface="Calibri" pitchFamily="34" charset="0"/>
                <a:cs typeface="Arial" charset="0"/>
              </a:rPr>
            </a:br>
            <a:r>
              <a:rPr lang="de-DE" sz="3600" b="1" u="sng" dirty="0">
                <a:solidFill>
                  <a:srgbClr val="663300"/>
                </a:solidFill>
                <a:latin typeface="Calibri" pitchFamily="34" charset="0"/>
                <a:cs typeface="Arial" charset="0"/>
              </a:rPr>
              <a:t>ohne dass wir uns verzetteln</a:t>
            </a:r>
            <a:r>
              <a:rPr lang="de-DE" sz="3600" b="1" dirty="0">
                <a:solidFill>
                  <a:srgbClr val="663300"/>
                </a:solidFill>
                <a:latin typeface="Calibri" pitchFamily="34" charset="0"/>
                <a:cs typeface="Arial" charset="0"/>
              </a:rPr>
              <a:t>?</a:t>
            </a:r>
          </a:p>
        </p:txBody>
      </p:sp>
      <p:cxnSp>
        <p:nvCxnSpPr>
          <p:cNvPr id="17" name="Gerader Verbinder 16"/>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23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p:cNvSpPr/>
          <p:nvPr/>
        </p:nvSpPr>
        <p:spPr>
          <a:xfrm>
            <a:off x="827584" y="1484784"/>
            <a:ext cx="3600400" cy="223224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dirty="0">
              <a:solidFill>
                <a:srgbClr val="663300"/>
              </a:solidFill>
            </a:endParaRPr>
          </a:p>
        </p:txBody>
      </p:sp>
      <p:sp>
        <p:nvSpPr>
          <p:cNvPr id="18" name="Rechteck 17"/>
          <p:cNvSpPr/>
          <p:nvPr/>
        </p:nvSpPr>
        <p:spPr>
          <a:xfrm>
            <a:off x="4572000" y="1484784"/>
            <a:ext cx="3600400" cy="223224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dirty="0">
              <a:solidFill>
                <a:srgbClr val="663300"/>
              </a:solidFill>
            </a:endParaRPr>
          </a:p>
        </p:txBody>
      </p:sp>
      <p:sp>
        <p:nvSpPr>
          <p:cNvPr id="19" name="Rechteck 18"/>
          <p:cNvSpPr/>
          <p:nvPr/>
        </p:nvSpPr>
        <p:spPr>
          <a:xfrm>
            <a:off x="827584" y="3861048"/>
            <a:ext cx="3600400" cy="223224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dirty="0">
              <a:solidFill>
                <a:srgbClr val="663300"/>
              </a:solidFill>
            </a:endParaRPr>
          </a:p>
        </p:txBody>
      </p:sp>
      <p:sp>
        <p:nvSpPr>
          <p:cNvPr id="20" name="Rechteck 19"/>
          <p:cNvSpPr/>
          <p:nvPr/>
        </p:nvSpPr>
        <p:spPr>
          <a:xfrm>
            <a:off x="4572000" y="3861048"/>
            <a:ext cx="3600400" cy="223224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dirty="0">
              <a:solidFill>
                <a:srgbClr val="663300"/>
              </a:solidFill>
            </a:endParaRPr>
          </a:p>
        </p:txBody>
      </p:sp>
      <p:sp>
        <p:nvSpPr>
          <p:cNvPr id="23" name="Rechteck 22"/>
          <p:cNvSpPr/>
          <p:nvPr/>
        </p:nvSpPr>
        <p:spPr>
          <a:xfrm>
            <a:off x="0" y="1484784"/>
            <a:ext cx="1259632" cy="2232248"/>
          </a:xfrm>
          <a:prstGeom prst="rect">
            <a:avLst/>
          </a:prstGeom>
          <a:solidFill>
            <a:schemeClr val="accent6"/>
          </a:solidFill>
          <a:ln w="28575">
            <a:solidFill>
              <a:schemeClr val="accent6">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2000" b="1" dirty="0">
                <a:solidFill>
                  <a:srgbClr val="663300"/>
                </a:solidFill>
              </a:rPr>
              <a:t>Stakeholder</a:t>
            </a:r>
            <a:endParaRPr lang="de-DE" altLang="de-DE" b="1" dirty="0">
              <a:solidFill>
                <a:srgbClr val="663300"/>
              </a:solidFill>
            </a:endParaRPr>
          </a:p>
        </p:txBody>
      </p:sp>
      <p:sp>
        <p:nvSpPr>
          <p:cNvPr id="25" name="Rechteck 24"/>
          <p:cNvSpPr/>
          <p:nvPr/>
        </p:nvSpPr>
        <p:spPr>
          <a:xfrm>
            <a:off x="0" y="3861048"/>
            <a:ext cx="1259632" cy="2232248"/>
          </a:xfrm>
          <a:prstGeom prst="rect">
            <a:avLst/>
          </a:prstGeom>
          <a:solidFill>
            <a:schemeClr val="accent6"/>
          </a:solidFill>
          <a:ln w="28575">
            <a:solidFill>
              <a:schemeClr val="accent6">
                <a:lumMod val="75000"/>
              </a:schemeClr>
            </a:solidFill>
            <a:round/>
            <a:headEnd/>
            <a:tailEnd/>
          </a:ln>
        </p:spPr>
        <p:txBody>
          <a:bodyPr vert="vert270"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2000" b="1" dirty="0">
                <a:solidFill>
                  <a:srgbClr val="663300"/>
                </a:solidFill>
              </a:rPr>
              <a:t>Relevanz</a:t>
            </a:r>
            <a:endParaRPr lang="de-DE" altLang="de-DE" b="1" dirty="0">
              <a:solidFill>
                <a:srgbClr val="663300"/>
              </a:solidFill>
            </a:endParaRPr>
          </a:p>
        </p:txBody>
      </p:sp>
      <p:sp>
        <p:nvSpPr>
          <p:cNvPr id="27" name="Rechteck 26"/>
          <p:cNvSpPr/>
          <p:nvPr/>
        </p:nvSpPr>
        <p:spPr>
          <a:xfrm>
            <a:off x="7740352" y="1484784"/>
            <a:ext cx="1403648" cy="2232248"/>
          </a:xfrm>
          <a:prstGeom prst="rect">
            <a:avLst/>
          </a:prstGeom>
          <a:solidFill>
            <a:schemeClr val="accent6"/>
          </a:solidFill>
          <a:ln w="28575">
            <a:solidFill>
              <a:schemeClr val="accent6">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2000" b="1" dirty="0">
                <a:solidFill>
                  <a:srgbClr val="663300"/>
                </a:solidFill>
              </a:rPr>
              <a:t>Herausforderung</a:t>
            </a:r>
            <a:endParaRPr lang="de-DE" altLang="de-DE" b="1" dirty="0">
              <a:solidFill>
                <a:srgbClr val="663300"/>
              </a:solidFill>
            </a:endParaRPr>
          </a:p>
        </p:txBody>
      </p:sp>
      <p:sp>
        <p:nvSpPr>
          <p:cNvPr id="28" name="Rechteck 27"/>
          <p:cNvSpPr/>
          <p:nvPr/>
        </p:nvSpPr>
        <p:spPr>
          <a:xfrm>
            <a:off x="7740352" y="3861048"/>
            <a:ext cx="1403648" cy="2232248"/>
          </a:xfrm>
          <a:prstGeom prst="rect">
            <a:avLst/>
          </a:prstGeom>
          <a:solidFill>
            <a:schemeClr val="accent6"/>
          </a:solidFill>
          <a:ln w="28575">
            <a:solidFill>
              <a:schemeClr val="accent6">
                <a:lumMod val="75000"/>
              </a:schemeClr>
            </a:solidFill>
            <a:round/>
            <a:headEnd/>
            <a:tailEnd/>
          </a:ln>
        </p:spPr>
        <p:txBody>
          <a:bodyPr vert="vert" wrap="none" lIns="0" tIns="0" rIns="0" bIns="0" anchor="ctr"/>
          <a:lstStyle/>
          <a:p>
            <a:pPr marL="0" lvl="1" indent="-277813" algn="ctr" eaLnBrk="0" fontAlgn="auto" hangingPunct="0">
              <a:lnSpc>
                <a:spcPct val="93000"/>
              </a:lnSpc>
              <a:spcBef>
                <a:spcPts val="0"/>
              </a:spcBef>
              <a:spcAft>
                <a:spcPts val="0"/>
              </a:spcAft>
              <a:buClr>
                <a:schemeClr val="tx2"/>
              </a:buClr>
              <a:buSzPct val="125000"/>
              <a:defRPr/>
            </a:pPr>
            <a:r>
              <a:rPr lang="de-DE" altLang="de-DE" sz="2000" b="1" dirty="0">
                <a:solidFill>
                  <a:srgbClr val="663300"/>
                </a:solidFill>
              </a:rPr>
              <a:t>Ansätze</a:t>
            </a:r>
            <a:endParaRPr lang="de-DE" altLang="de-DE" b="1" dirty="0">
              <a:solidFill>
                <a:srgbClr val="663300"/>
              </a:solidFill>
            </a:endParaRPr>
          </a:p>
        </p:txBody>
      </p:sp>
      <p:sp>
        <p:nvSpPr>
          <p:cNvPr id="31" name="Rechteck 30"/>
          <p:cNvSpPr/>
          <p:nvPr/>
        </p:nvSpPr>
        <p:spPr>
          <a:xfrm flipH="1">
            <a:off x="3419872" y="3177032"/>
            <a:ext cx="2088000" cy="1080000"/>
          </a:xfrm>
          <a:prstGeom prst="rect">
            <a:avLst/>
          </a:prstGeom>
          <a:solidFill>
            <a:srgbClr val="663300"/>
          </a:solidFill>
          <a:ln w="9525">
            <a:noFill/>
            <a:round/>
            <a:headEnd/>
            <a:tailEnd/>
          </a:ln>
        </p:spPr>
        <p:txBody>
          <a:bodyPr wrap="square" lIns="0" tIns="0" rIns="0" bIns="0" anchor="ctr" anchorCtr="1"/>
          <a:lstStyle/>
          <a:p>
            <a:pPr algn="ctr"/>
            <a:r>
              <a:rPr lang="de-DE" b="1" dirty="0">
                <a:solidFill>
                  <a:schemeClr val="bg1"/>
                </a:solidFill>
              </a:rPr>
              <a:t>Workshop Stakeholder- </a:t>
            </a:r>
            <a:br>
              <a:rPr lang="de-DE" b="1" dirty="0">
                <a:solidFill>
                  <a:schemeClr val="bg1"/>
                </a:solidFill>
              </a:rPr>
            </a:br>
            <a:r>
              <a:rPr lang="de-DE" b="1" dirty="0" err="1">
                <a:solidFill>
                  <a:schemeClr val="bg1"/>
                </a:solidFill>
              </a:rPr>
              <a:t>analyse</a:t>
            </a:r>
            <a:endParaRPr lang="de-DE" b="1" dirty="0">
              <a:solidFill>
                <a:schemeClr val="bg1"/>
              </a:solidFill>
            </a:endParaRPr>
          </a:p>
        </p:txBody>
      </p:sp>
      <p:sp>
        <p:nvSpPr>
          <p:cNvPr id="32" name="Textfeld 31"/>
          <p:cNvSpPr txBox="1"/>
          <p:nvPr/>
        </p:nvSpPr>
        <p:spPr>
          <a:xfrm>
            <a:off x="1381350" y="1963086"/>
            <a:ext cx="2924913" cy="646331"/>
          </a:xfrm>
          <a:prstGeom prst="rect">
            <a:avLst/>
          </a:prstGeom>
          <a:noFill/>
        </p:spPr>
        <p:txBody>
          <a:bodyPr wrap="square" rtlCol="0">
            <a:spAutoFit/>
          </a:bodyPr>
          <a:lstStyle/>
          <a:p>
            <a:pPr lvl="0" algn="ctr"/>
            <a:r>
              <a:rPr lang="de-DE" dirty="0">
                <a:solidFill>
                  <a:srgbClr val="663300"/>
                </a:solidFill>
              </a:rPr>
              <a:t>Welche Anspruchsgruppen gibt es?</a:t>
            </a:r>
          </a:p>
        </p:txBody>
      </p:sp>
      <p:sp>
        <p:nvSpPr>
          <p:cNvPr id="33" name="Textfeld 32"/>
          <p:cNvSpPr txBox="1"/>
          <p:nvPr/>
        </p:nvSpPr>
        <p:spPr>
          <a:xfrm>
            <a:off x="4788023" y="1574204"/>
            <a:ext cx="2808313" cy="1477328"/>
          </a:xfrm>
          <a:prstGeom prst="rect">
            <a:avLst/>
          </a:prstGeom>
          <a:noFill/>
        </p:spPr>
        <p:txBody>
          <a:bodyPr wrap="square" rtlCol="0">
            <a:spAutoFit/>
          </a:bodyPr>
          <a:lstStyle/>
          <a:p>
            <a:pPr lvl="0" algn="ctr"/>
            <a:r>
              <a:rPr lang="de-DE" dirty="0">
                <a:solidFill>
                  <a:srgbClr val="663300"/>
                </a:solidFill>
              </a:rPr>
              <a:t>Welche Auswirkungen hat das Unternehmen auf die Stakeholder und welche Anforderungen haben diese an das Unternehmen? </a:t>
            </a:r>
          </a:p>
        </p:txBody>
      </p:sp>
      <p:sp>
        <p:nvSpPr>
          <p:cNvPr id="34" name="Textfeld 33"/>
          <p:cNvSpPr txBox="1"/>
          <p:nvPr/>
        </p:nvSpPr>
        <p:spPr>
          <a:xfrm>
            <a:off x="1953087" y="4338970"/>
            <a:ext cx="2353176" cy="1754326"/>
          </a:xfrm>
          <a:prstGeom prst="rect">
            <a:avLst/>
          </a:prstGeom>
          <a:noFill/>
        </p:spPr>
        <p:txBody>
          <a:bodyPr wrap="square" rtlCol="0">
            <a:spAutoFit/>
          </a:bodyPr>
          <a:lstStyle/>
          <a:p>
            <a:pPr algn="ctr"/>
            <a:r>
              <a:rPr lang="de-DE" dirty="0">
                <a:solidFill>
                  <a:srgbClr val="663300"/>
                </a:solidFill>
              </a:rPr>
              <a:t>Welchen Stellenwert haben die einzelnen </a:t>
            </a:r>
            <a:r>
              <a:rPr lang="de-DE" dirty="0" err="1">
                <a:solidFill>
                  <a:srgbClr val="663300"/>
                </a:solidFill>
              </a:rPr>
              <a:t>Stakeholdergruppen</a:t>
            </a:r>
            <a:r>
              <a:rPr lang="de-DE" dirty="0">
                <a:solidFill>
                  <a:srgbClr val="663300"/>
                </a:solidFill>
              </a:rPr>
              <a:t> und wie nahe sind sie Ihrem Unternehmen?</a:t>
            </a:r>
          </a:p>
          <a:p>
            <a:pPr lvl="0" algn="ctr"/>
            <a:endParaRPr lang="de-DE" dirty="0">
              <a:solidFill>
                <a:srgbClr val="663300"/>
              </a:solidFill>
            </a:endParaRPr>
          </a:p>
        </p:txBody>
      </p:sp>
      <p:sp>
        <p:nvSpPr>
          <p:cNvPr id="35" name="Textfeld 34"/>
          <p:cNvSpPr txBox="1"/>
          <p:nvPr/>
        </p:nvSpPr>
        <p:spPr>
          <a:xfrm>
            <a:off x="4788023" y="4642103"/>
            <a:ext cx="2826351" cy="923330"/>
          </a:xfrm>
          <a:prstGeom prst="rect">
            <a:avLst/>
          </a:prstGeom>
          <a:noFill/>
        </p:spPr>
        <p:txBody>
          <a:bodyPr wrap="square" rtlCol="0">
            <a:spAutoFit/>
          </a:bodyPr>
          <a:lstStyle/>
          <a:p>
            <a:pPr algn="ctr"/>
            <a:r>
              <a:rPr lang="de-DE" dirty="0">
                <a:solidFill>
                  <a:srgbClr val="663300"/>
                </a:solidFill>
              </a:rPr>
              <a:t>Wie reagiert das Unternehmen auf diese Herausforderung? </a:t>
            </a:r>
          </a:p>
        </p:txBody>
      </p:sp>
      <p:sp>
        <p:nvSpPr>
          <p:cNvPr id="2" name="Ellipse 1"/>
          <p:cNvSpPr/>
          <p:nvPr/>
        </p:nvSpPr>
        <p:spPr>
          <a:xfrm>
            <a:off x="1336397" y="3082012"/>
            <a:ext cx="538480" cy="5384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1</a:t>
            </a:r>
          </a:p>
        </p:txBody>
      </p:sp>
      <p:sp>
        <p:nvSpPr>
          <p:cNvPr id="36" name="Ellipse 35"/>
          <p:cNvSpPr/>
          <p:nvPr/>
        </p:nvSpPr>
        <p:spPr>
          <a:xfrm>
            <a:off x="7136854" y="3082012"/>
            <a:ext cx="538480" cy="5384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2</a:t>
            </a:r>
          </a:p>
        </p:txBody>
      </p:sp>
      <p:sp>
        <p:nvSpPr>
          <p:cNvPr id="37" name="Ellipse 36"/>
          <p:cNvSpPr/>
          <p:nvPr/>
        </p:nvSpPr>
        <p:spPr>
          <a:xfrm>
            <a:off x="1336397" y="3956020"/>
            <a:ext cx="538480" cy="5384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3</a:t>
            </a:r>
          </a:p>
        </p:txBody>
      </p:sp>
      <p:sp>
        <p:nvSpPr>
          <p:cNvPr id="38" name="Ellipse 37"/>
          <p:cNvSpPr/>
          <p:nvPr/>
        </p:nvSpPr>
        <p:spPr>
          <a:xfrm>
            <a:off x="7136854" y="3956020"/>
            <a:ext cx="538480" cy="5384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4</a:t>
            </a:r>
          </a:p>
        </p:txBody>
      </p:sp>
      <p:cxnSp>
        <p:nvCxnSpPr>
          <p:cNvPr id="26" name="Gerader Verbinder 25"/>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467544" y="204800"/>
            <a:ext cx="7037949" cy="461665"/>
          </a:xfrm>
          <a:prstGeom prst="rect">
            <a:avLst/>
          </a:prstGeom>
        </p:spPr>
        <p:txBody>
          <a:bodyPr wrap="square">
            <a:spAutoFit/>
          </a:bodyPr>
          <a:lstStyle/>
          <a:p>
            <a:r>
              <a:rPr lang="de-DE" sz="2400" b="1" dirty="0" err="1">
                <a:solidFill>
                  <a:srgbClr val="663300"/>
                </a:solidFill>
                <a:latin typeface="Calibri" pitchFamily="34" charset="0"/>
                <a:cs typeface="Arial" charset="0"/>
              </a:rPr>
              <a:t>Stakeholderanalyse</a:t>
            </a:r>
            <a:r>
              <a:rPr lang="de-DE" sz="2400" b="1" dirty="0">
                <a:solidFill>
                  <a:srgbClr val="663300"/>
                </a:solidFill>
                <a:latin typeface="Calibri" pitchFamily="34" charset="0"/>
                <a:cs typeface="Arial" charset="0"/>
              </a:rPr>
              <a:t> und -dialog </a:t>
            </a:r>
            <a:r>
              <a:rPr lang="de-DE" b="1" dirty="0">
                <a:solidFill>
                  <a:srgbClr val="663300"/>
                </a:solidFill>
                <a:latin typeface="Calibri" pitchFamily="34" charset="0"/>
                <a:cs typeface="Arial" charset="0"/>
              </a:rPr>
              <a:t>– </a:t>
            </a:r>
            <a:r>
              <a:rPr lang="de-DE" sz="2000" b="1" dirty="0" smtClean="0">
                <a:solidFill>
                  <a:srgbClr val="663300"/>
                </a:solidFill>
                <a:latin typeface="Calibri" pitchFamily="34" charset="0"/>
                <a:cs typeface="Arial" charset="0"/>
              </a:rPr>
              <a:t>4 Schritte</a:t>
            </a:r>
            <a:endParaRPr lang="de-DE" sz="2000" b="1" dirty="0">
              <a:solidFill>
                <a:srgbClr val="663300"/>
              </a:solidFill>
              <a:latin typeface="Calibri" pitchFamily="34" charset="0"/>
              <a:cs typeface="Arial" charset="0"/>
            </a:endParaRPr>
          </a:p>
        </p:txBody>
      </p:sp>
    </p:spTree>
    <p:extLst>
      <p:ext uri="{BB962C8B-B14F-4D97-AF65-F5344CB8AC3E}">
        <p14:creationId xmlns:p14="http://schemas.microsoft.com/office/powerpoint/2010/main" val="366851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7903554" cy="461665"/>
          </a:xfrm>
          <a:prstGeom prst="rect">
            <a:avLst/>
          </a:prstGeom>
          <a:noFill/>
        </p:spPr>
        <p:txBody>
          <a:bodyPr wrap="square" rtlCol="0">
            <a:spAutoFit/>
          </a:bodyPr>
          <a:lstStyle/>
          <a:p>
            <a:r>
              <a:rPr lang="de-DE" sz="2400" b="1" dirty="0" err="1" smtClean="0">
                <a:solidFill>
                  <a:srgbClr val="663300"/>
                </a:solidFill>
                <a:latin typeface="Calibri" pitchFamily="34" charset="0"/>
                <a:cs typeface="Arial" charset="0"/>
              </a:rPr>
              <a:t>Stakeholderanalyse</a:t>
            </a:r>
            <a:r>
              <a:rPr lang="de-DE" sz="2400" b="1" dirty="0" smtClean="0">
                <a:solidFill>
                  <a:srgbClr val="663300"/>
                </a:solidFill>
                <a:latin typeface="Calibri" pitchFamily="34" charset="0"/>
                <a:cs typeface="Arial" charset="0"/>
              </a:rPr>
              <a:t> </a:t>
            </a:r>
            <a:r>
              <a:rPr lang="de-DE" sz="2400" b="1" dirty="0">
                <a:solidFill>
                  <a:srgbClr val="663300"/>
                </a:solidFill>
                <a:latin typeface="Calibri" pitchFamily="34" charset="0"/>
                <a:cs typeface="Arial" charset="0"/>
              </a:rPr>
              <a:t>und </a:t>
            </a:r>
            <a:r>
              <a:rPr lang="de-DE" sz="2400" b="1" dirty="0" smtClean="0">
                <a:solidFill>
                  <a:srgbClr val="663300"/>
                </a:solidFill>
                <a:latin typeface="Calibri" pitchFamily="34" charset="0"/>
                <a:cs typeface="Arial" charset="0"/>
              </a:rPr>
              <a:t>-dialog – </a:t>
            </a:r>
            <a:r>
              <a:rPr lang="de-DE" sz="2000" b="1" dirty="0" err="1">
                <a:solidFill>
                  <a:srgbClr val="663300"/>
                </a:solidFill>
                <a:latin typeface="Calibri" pitchFamily="34" charset="0"/>
                <a:cs typeface="Arial" charset="0"/>
              </a:rPr>
              <a:t>Stakeholderübersicht</a:t>
            </a:r>
            <a:r>
              <a:rPr lang="de-DE" sz="2000" b="1" dirty="0">
                <a:solidFill>
                  <a:srgbClr val="663300"/>
                </a:solidFill>
                <a:latin typeface="Calibri" pitchFamily="34" charset="0"/>
                <a:cs typeface="Arial" charset="0"/>
              </a:rPr>
              <a:t> (Beispiel)</a:t>
            </a:r>
          </a:p>
        </p:txBody>
      </p:sp>
      <p:cxnSp>
        <p:nvCxnSpPr>
          <p:cNvPr id="29" name="Gerader Verbinder 28"/>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467545" y="747627"/>
            <a:ext cx="6049521" cy="576212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6846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95536" y="116632"/>
            <a:ext cx="8474144" cy="461665"/>
          </a:xfrm>
          <a:prstGeom prst="rect">
            <a:avLst/>
          </a:prstGeom>
          <a:noFill/>
        </p:spPr>
        <p:txBody>
          <a:bodyPr wrap="square" rtlCol="0">
            <a:spAutoFit/>
          </a:bodyPr>
          <a:lstStyle/>
          <a:p>
            <a:r>
              <a:rPr lang="de-DE" sz="2400" b="1" dirty="0" err="1">
                <a:solidFill>
                  <a:srgbClr val="663300"/>
                </a:solidFill>
                <a:latin typeface="Calibri" pitchFamily="34" charset="0"/>
                <a:cs typeface="Arial" charset="0"/>
              </a:rPr>
              <a:t>Stakeholderanalyse</a:t>
            </a:r>
            <a:r>
              <a:rPr lang="de-DE" sz="2400" b="1" dirty="0">
                <a:solidFill>
                  <a:srgbClr val="663300"/>
                </a:solidFill>
                <a:latin typeface="Calibri" pitchFamily="34" charset="0"/>
                <a:cs typeface="Arial" charset="0"/>
              </a:rPr>
              <a:t> und -dialog – </a:t>
            </a:r>
            <a:r>
              <a:rPr lang="de-DE" sz="2000" b="1" dirty="0" smtClean="0">
                <a:solidFill>
                  <a:srgbClr val="663300"/>
                </a:solidFill>
                <a:latin typeface="Calibri" pitchFamily="34" charset="0"/>
                <a:cs typeface="Arial" charset="0"/>
              </a:rPr>
              <a:t>Maßnahmenplan </a:t>
            </a:r>
            <a:r>
              <a:rPr lang="de-DE" sz="2000" b="1" dirty="0">
                <a:solidFill>
                  <a:srgbClr val="663300"/>
                </a:solidFill>
                <a:latin typeface="Calibri" pitchFamily="34" charset="0"/>
                <a:cs typeface="Arial" charset="0"/>
              </a:rPr>
              <a:t>(Beispiel)</a:t>
            </a:r>
          </a:p>
        </p:txBody>
      </p:sp>
      <p:cxnSp>
        <p:nvCxnSpPr>
          <p:cNvPr id="29" name="Gerader Verbinder 28"/>
          <p:cNvCxnSpPr/>
          <p:nvPr/>
        </p:nvCxnSpPr>
        <p:spPr>
          <a:xfrm>
            <a:off x="467544" y="649014"/>
            <a:ext cx="7648575" cy="15875"/>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467544" y="720593"/>
            <a:ext cx="7225014" cy="575052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4108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1354</Words>
  <Application>Microsoft Office PowerPoint</Application>
  <PresentationFormat>Bildschirmpräsentation (4:3)</PresentationFormat>
  <Paragraphs>221</Paragraphs>
  <Slides>18</Slides>
  <Notes>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18</vt:i4>
      </vt:variant>
    </vt:vector>
  </HeadingPairs>
  <TitlesOfParts>
    <vt:vector size="25" baseType="lpstr">
      <vt:lpstr>Malgun Gothic</vt:lpstr>
      <vt:lpstr>Arial</vt:lpstr>
      <vt:lpstr>Calibri</vt:lpstr>
      <vt:lpstr>Times New Roman</vt:lpstr>
      <vt:lpstr>Verdana</vt:lpstr>
      <vt:lpstr>Wingdings</vt:lpstr>
      <vt:lpstr>Tema de 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2023-03-14T10:46:06Z</dcterms:modified>
</cp:coreProperties>
</file>