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p:sldMasterIdLst>
    <p:sldMasterId id="2147483648" r:id="rId1"/>
  </p:sldMasterIdLst>
  <p:notesMasterIdLst>
    <p:notesMasterId r:id="rId75"/>
  </p:notesMasterIdLst>
  <p:handoutMasterIdLst>
    <p:handoutMasterId r:id="rId76"/>
  </p:handoutMasterIdLst>
  <p:sldIdLst>
    <p:sldId id="256" r:id="rId2"/>
    <p:sldId id="260" r:id="rId3"/>
    <p:sldId id="259" r:id="rId4"/>
    <p:sldId id="257" r:id="rId5"/>
    <p:sldId id="258" r:id="rId6"/>
    <p:sldId id="330" r:id="rId7"/>
    <p:sldId id="261" r:id="rId8"/>
    <p:sldId id="262" r:id="rId9"/>
    <p:sldId id="331" r:id="rId10"/>
    <p:sldId id="263" r:id="rId11"/>
    <p:sldId id="264" r:id="rId12"/>
    <p:sldId id="266" r:id="rId13"/>
    <p:sldId id="332" r:id="rId14"/>
    <p:sldId id="267" r:id="rId15"/>
    <p:sldId id="268" r:id="rId16"/>
    <p:sldId id="269" r:id="rId17"/>
    <p:sldId id="333" r:id="rId18"/>
    <p:sldId id="317" r:id="rId19"/>
    <p:sldId id="270" r:id="rId20"/>
    <p:sldId id="272" r:id="rId21"/>
    <p:sldId id="271" r:id="rId22"/>
    <p:sldId id="334" r:id="rId23"/>
    <p:sldId id="273" r:id="rId24"/>
    <p:sldId id="274" r:id="rId25"/>
    <p:sldId id="275" r:id="rId26"/>
    <p:sldId id="276" r:id="rId27"/>
    <p:sldId id="277" r:id="rId28"/>
    <p:sldId id="279" r:id="rId29"/>
    <p:sldId id="335" r:id="rId30"/>
    <p:sldId id="280" r:id="rId31"/>
    <p:sldId id="281" r:id="rId32"/>
    <p:sldId id="282" r:id="rId33"/>
    <p:sldId id="336" r:id="rId34"/>
    <p:sldId id="283" r:id="rId35"/>
    <p:sldId id="287" r:id="rId36"/>
    <p:sldId id="284" r:id="rId37"/>
    <p:sldId id="285" r:id="rId38"/>
    <p:sldId id="286" r:id="rId39"/>
    <p:sldId id="290" r:id="rId40"/>
    <p:sldId id="291" r:id="rId41"/>
    <p:sldId id="293" r:id="rId42"/>
    <p:sldId id="311" r:id="rId43"/>
    <p:sldId id="312" r:id="rId44"/>
    <p:sldId id="313" r:id="rId45"/>
    <p:sldId id="296" r:id="rId46"/>
    <p:sldId id="322" r:id="rId47"/>
    <p:sldId id="295" r:id="rId48"/>
    <p:sldId id="294" r:id="rId49"/>
    <p:sldId id="297" r:id="rId50"/>
    <p:sldId id="298" r:id="rId51"/>
    <p:sldId id="337" r:id="rId52"/>
    <p:sldId id="299" r:id="rId53"/>
    <p:sldId id="300" r:id="rId54"/>
    <p:sldId id="301" r:id="rId55"/>
    <p:sldId id="302" r:id="rId56"/>
    <p:sldId id="303" r:id="rId57"/>
    <p:sldId id="314" r:id="rId58"/>
    <p:sldId id="338" r:id="rId59"/>
    <p:sldId id="320" r:id="rId60"/>
    <p:sldId id="323" r:id="rId61"/>
    <p:sldId id="321" r:id="rId62"/>
    <p:sldId id="315" r:id="rId63"/>
    <p:sldId id="325" r:id="rId64"/>
    <p:sldId id="327" r:id="rId65"/>
    <p:sldId id="324" r:id="rId66"/>
    <p:sldId id="329" r:id="rId67"/>
    <p:sldId id="328" r:id="rId68"/>
    <p:sldId id="319" r:id="rId69"/>
    <p:sldId id="305" r:id="rId70"/>
    <p:sldId id="339" r:id="rId71"/>
    <p:sldId id="306" r:id="rId72"/>
    <p:sldId id="307" r:id="rId73"/>
    <p:sldId id="308" r:id="rId74"/>
  </p:sldIdLst>
  <p:sldSz cx="12192000" cy="6858000"/>
  <p:notesSz cx="6797675" cy="9926638"/>
  <p:defaultTextStyle>
    <a:defPPr>
      <a:defRPr lang="de-DE"/>
    </a:defPPr>
    <a:lvl1pPr algn="r" rtl="0" eaLnBrk="0" fontAlgn="base" hangingPunct="0">
      <a:spcBef>
        <a:spcPct val="0"/>
      </a:spcBef>
      <a:spcAft>
        <a:spcPct val="0"/>
      </a:spcAft>
      <a:defRPr sz="2400" kern="1200">
        <a:solidFill>
          <a:schemeClr val="tx1"/>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8" userDrawn="1">
          <p15:clr>
            <a:srgbClr val="A4A3A4"/>
          </p15:clr>
        </p15:guide>
        <p15:guide id="2" pos="393"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or" initials="A"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B4B4B"/>
    <a:srgbClr val="F9AA00"/>
    <a:srgbClr val="FF9933"/>
    <a:srgbClr val="CC3300"/>
    <a:srgbClr val="3B687F"/>
    <a:srgbClr val="5E839A"/>
    <a:srgbClr val="FFFFFF"/>
    <a:srgbClr val="B6C6D0"/>
    <a:srgbClr val="5C8395"/>
    <a:srgbClr val="7899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8" autoAdjust="0"/>
    <p:restoredTop sz="94622" autoAdjust="0"/>
  </p:normalViewPr>
  <p:slideViewPr>
    <p:cSldViewPr>
      <p:cViewPr varScale="1">
        <p:scale>
          <a:sx n="88" d="100"/>
          <a:sy n="88" d="100"/>
        </p:scale>
        <p:origin x="355" y="62"/>
      </p:cViewPr>
      <p:guideLst>
        <p:guide orient="horz" pos="28"/>
        <p:guide pos="39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1" d="100"/>
          <a:sy n="61" d="100"/>
        </p:scale>
        <p:origin x="-2544" y="-96"/>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1" y="0"/>
            <a:ext cx="2946189" cy="49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de-DE"/>
          </a:p>
        </p:txBody>
      </p:sp>
      <p:sp>
        <p:nvSpPr>
          <p:cNvPr id="23555" name="Rectangle 3"/>
          <p:cNvSpPr>
            <a:spLocks noGrp="1" noChangeArrowheads="1"/>
          </p:cNvSpPr>
          <p:nvPr>
            <p:ph type="dt" sz="quarter" idx="1"/>
          </p:nvPr>
        </p:nvSpPr>
        <p:spPr bwMode="auto">
          <a:xfrm>
            <a:off x="3851487" y="0"/>
            <a:ext cx="2946188" cy="49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23556" name="Rectangle 4"/>
          <p:cNvSpPr>
            <a:spLocks noGrp="1" noChangeArrowheads="1"/>
          </p:cNvSpPr>
          <p:nvPr>
            <p:ph type="ftr" sz="quarter" idx="2"/>
          </p:nvPr>
        </p:nvSpPr>
        <p:spPr bwMode="auto">
          <a:xfrm>
            <a:off x="1" y="9429990"/>
            <a:ext cx="2946189" cy="496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de-DE"/>
          </a:p>
        </p:txBody>
      </p:sp>
      <p:sp>
        <p:nvSpPr>
          <p:cNvPr id="23557" name="Rectangle 5"/>
          <p:cNvSpPr>
            <a:spLocks noGrp="1" noChangeArrowheads="1"/>
          </p:cNvSpPr>
          <p:nvPr>
            <p:ph type="sldNum" sz="quarter" idx="3"/>
          </p:nvPr>
        </p:nvSpPr>
        <p:spPr bwMode="auto">
          <a:xfrm>
            <a:off x="3851487" y="9429990"/>
            <a:ext cx="2946188" cy="496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fld id="{69374D03-ABE5-4870-87F0-7653B7A508D1}" type="slidenum">
              <a:rPr lang="de-DE"/>
              <a:pPr/>
              <a:t>‹Nr.›</a:t>
            </a:fld>
            <a:endParaRPr lang="de-DE"/>
          </a:p>
        </p:txBody>
      </p:sp>
    </p:spTree>
    <p:extLst>
      <p:ext uri="{BB962C8B-B14F-4D97-AF65-F5344CB8AC3E}">
        <p14:creationId xmlns:p14="http://schemas.microsoft.com/office/powerpoint/2010/main" val="2000009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1" y="0"/>
            <a:ext cx="2946189" cy="49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a:defRPr sz="1200"/>
            </a:lvl1pPr>
          </a:lstStyle>
          <a:p>
            <a:endParaRPr lang="de-DE"/>
          </a:p>
        </p:txBody>
      </p:sp>
      <p:sp>
        <p:nvSpPr>
          <p:cNvPr id="20483" name="Rectangle 3"/>
          <p:cNvSpPr>
            <a:spLocks noGrp="1" noChangeArrowheads="1"/>
          </p:cNvSpPr>
          <p:nvPr>
            <p:ph type="dt" idx="1"/>
          </p:nvPr>
        </p:nvSpPr>
        <p:spPr bwMode="auto">
          <a:xfrm>
            <a:off x="3851487" y="0"/>
            <a:ext cx="2946188" cy="49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de-DE"/>
          </a:p>
        </p:txBody>
      </p:sp>
      <p:sp>
        <p:nvSpPr>
          <p:cNvPr id="20484" name="Rectangle 4"/>
          <p:cNvSpPr>
            <a:spLocks noGrp="1" noRot="1" noChangeAspect="1" noChangeArrowheads="1" noTextEdit="1"/>
          </p:cNvSpPr>
          <p:nvPr>
            <p:ph type="sldImg" idx="2"/>
          </p:nvPr>
        </p:nvSpPr>
        <p:spPr bwMode="auto">
          <a:xfrm>
            <a:off x="90488" y="744538"/>
            <a:ext cx="6616700"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485" name="Rectangle 5"/>
          <p:cNvSpPr>
            <a:spLocks noGrp="1" noChangeArrowheads="1"/>
          </p:cNvSpPr>
          <p:nvPr>
            <p:ph type="body" sz="quarter" idx="3"/>
          </p:nvPr>
        </p:nvSpPr>
        <p:spPr bwMode="auto">
          <a:xfrm>
            <a:off x="906887" y="4715788"/>
            <a:ext cx="4983903" cy="4466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0486" name="Rectangle 6"/>
          <p:cNvSpPr>
            <a:spLocks noGrp="1" noChangeArrowheads="1"/>
          </p:cNvSpPr>
          <p:nvPr>
            <p:ph type="ftr" sz="quarter" idx="4"/>
          </p:nvPr>
        </p:nvSpPr>
        <p:spPr bwMode="auto">
          <a:xfrm>
            <a:off x="1" y="9429990"/>
            <a:ext cx="2946189" cy="496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l">
              <a:defRPr sz="1200"/>
            </a:lvl1pPr>
          </a:lstStyle>
          <a:p>
            <a:endParaRPr lang="de-DE"/>
          </a:p>
        </p:txBody>
      </p:sp>
      <p:sp>
        <p:nvSpPr>
          <p:cNvPr id="20487" name="Rectangle 7"/>
          <p:cNvSpPr>
            <a:spLocks noGrp="1" noChangeArrowheads="1"/>
          </p:cNvSpPr>
          <p:nvPr>
            <p:ph type="sldNum" sz="quarter" idx="5"/>
          </p:nvPr>
        </p:nvSpPr>
        <p:spPr bwMode="auto">
          <a:xfrm>
            <a:off x="3851487" y="9429990"/>
            <a:ext cx="2946188" cy="496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fld id="{DF1FE7DE-306B-40DA-8729-EE4B1E1D728A}" type="slidenum">
              <a:rPr lang="de-DE"/>
              <a:pPr/>
              <a:t>‹Nr.›</a:t>
            </a:fld>
            <a:endParaRPr lang="de-DE"/>
          </a:p>
        </p:txBody>
      </p:sp>
    </p:spTree>
    <p:extLst>
      <p:ext uri="{BB962C8B-B14F-4D97-AF65-F5344CB8AC3E}">
        <p14:creationId xmlns:p14="http://schemas.microsoft.com/office/powerpoint/2010/main" val="31829008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ＭＳ Ｐゴシック" charset="-128"/>
        <a:cs typeface="+mn-cs"/>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D0FAF8-64A5-4D34-8A12-BE0DDDFD92D1}" type="slidenum">
              <a:rPr lang="de-DE"/>
              <a:pPr/>
              <a:t>1</a:t>
            </a:fld>
            <a:endParaRPr lang="de-DE"/>
          </a:p>
        </p:txBody>
      </p:sp>
      <p:sp>
        <p:nvSpPr>
          <p:cNvPr id="250882" name="Rectangle 2"/>
          <p:cNvSpPr>
            <a:spLocks noGrp="1" noRot="1" noChangeAspect="1" noChangeArrowheads="1" noTextEdit="1"/>
          </p:cNvSpPr>
          <p:nvPr>
            <p:ph type="sldImg"/>
          </p:nvPr>
        </p:nvSpPr>
        <p:spPr>
          <a:xfrm>
            <a:off x="90488" y="744538"/>
            <a:ext cx="6616700" cy="3722687"/>
          </a:xfrm>
          <a:ln/>
        </p:spPr>
      </p:sp>
      <p:sp>
        <p:nvSpPr>
          <p:cNvPr id="250883" name="Rectangle 3"/>
          <p:cNvSpPr>
            <a:spLocks noGrp="1" noChangeArrowheads="1"/>
          </p:cNvSpPr>
          <p:nvPr>
            <p:ph type="body" idx="1"/>
          </p:nvPr>
        </p:nvSpPr>
        <p:spPr/>
        <p:txBody>
          <a:bodyPr/>
          <a:lstStyle/>
          <a:p>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bg>
      <p:bgPr>
        <a:solidFill>
          <a:schemeClr val="bg1"/>
        </a:solidFill>
        <a:effectLst/>
      </p:bgPr>
    </p:bg>
    <p:spTree>
      <p:nvGrpSpPr>
        <p:cNvPr id="1" name=""/>
        <p:cNvGrpSpPr/>
        <p:nvPr/>
      </p:nvGrpSpPr>
      <p:grpSpPr>
        <a:xfrm>
          <a:off x="0" y="0"/>
          <a:ext cx="0" cy="0"/>
          <a:chOff x="0" y="0"/>
          <a:chExt cx="0" cy="0"/>
        </a:xfrm>
      </p:grpSpPr>
      <p:sp>
        <p:nvSpPr>
          <p:cNvPr id="7" name="Rechteck 6"/>
          <p:cNvSpPr/>
          <p:nvPr userDrawn="1"/>
        </p:nvSpPr>
        <p:spPr bwMode="auto">
          <a:xfrm>
            <a:off x="-10160" y="0"/>
            <a:ext cx="12216000" cy="1349058"/>
          </a:xfrm>
          <a:prstGeom prst="rect">
            <a:avLst/>
          </a:prstGeom>
          <a:solidFill>
            <a:srgbClr val="5C839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6147" name="Rectangle 3"/>
          <p:cNvSpPr>
            <a:spLocks noGrp="1" noChangeArrowheads="1"/>
          </p:cNvSpPr>
          <p:nvPr>
            <p:ph type="subTitle" idx="1"/>
          </p:nvPr>
        </p:nvSpPr>
        <p:spPr>
          <a:xfrm>
            <a:off x="1531060" y="3111500"/>
            <a:ext cx="8788940" cy="2667000"/>
          </a:xfrm>
        </p:spPr>
        <p:txBody>
          <a:bodyPr lIns="0" rIns="0"/>
          <a:lstStyle>
            <a:lvl1pPr marL="0" indent="0" algn="l">
              <a:lnSpc>
                <a:spcPct val="100000"/>
              </a:lnSpc>
              <a:buFontTx/>
              <a:buNone/>
              <a:defRPr sz="3200">
                <a:solidFill>
                  <a:srgbClr val="3B687F"/>
                </a:solidFill>
              </a:defRPr>
            </a:lvl1pPr>
          </a:lstStyle>
          <a:p>
            <a:pPr lvl="0"/>
            <a:r>
              <a:rPr lang="de-DE" noProof="0" dirty="0"/>
              <a:t>Formatvorlage des Untertitelmasters durch Klicken bearbeiten</a:t>
            </a:r>
          </a:p>
        </p:txBody>
      </p:sp>
      <p:sp>
        <p:nvSpPr>
          <p:cNvPr id="6156" name="Rectangle 12"/>
          <p:cNvSpPr>
            <a:spLocks noGrp="1" noChangeArrowheads="1"/>
          </p:cNvSpPr>
          <p:nvPr>
            <p:ph type="ctrTitle" sz="quarter" hasCustomPrompt="1"/>
          </p:nvPr>
        </p:nvSpPr>
        <p:spPr>
          <a:xfrm>
            <a:off x="1531060" y="1535116"/>
            <a:ext cx="8788344" cy="1470025"/>
          </a:xfrm>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algn="l">
              <a:defRPr sz="4000" baseline="0">
                <a:solidFill>
                  <a:srgbClr val="3B687F"/>
                </a:solidFill>
              </a:defRPr>
            </a:lvl1pPr>
          </a:lstStyle>
          <a:p>
            <a:pPr lvl="0"/>
            <a:r>
              <a:rPr lang="de-DE" noProof="0" dirty="0"/>
              <a:t>Formatvorlage Titel durch klicken bearbeiten</a:t>
            </a:r>
          </a:p>
        </p:txBody>
      </p:sp>
      <p:pic>
        <p:nvPicPr>
          <p:cNvPr id="6170" name="Picture 26" descr="wappen_xl_sw"/>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78725" y="414814"/>
            <a:ext cx="1118935" cy="673100"/>
          </a:xfrm>
          <a:prstGeom prst="rect">
            <a:avLst/>
          </a:prstGeom>
          <a:noFill/>
          <a:extLst>
            <a:ext uri="{909E8E84-426E-40DD-AFC4-6F175D3DCCD1}">
              <a14:hiddenFill xmlns:a14="http://schemas.microsoft.com/office/drawing/2010/main">
                <a:solidFill>
                  <a:srgbClr val="FFFFFF"/>
                </a:solidFill>
              </a14:hiddenFill>
            </a:ext>
          </a:extLst>
        </p:spPr>
      </p:pic>
      <p:sp>
        <p:nvSpPr>
          <p:cNvPr id="6171" name="Text Box 27"/>
          <p:cNvSpPr txBox="1">
            <a:spLocks noChangeArrowheads="1"/>
          </p:cNvSpPr>
          <p:nvPr/>
        </p:nvSpPr>
        <p:spPr bwMode="auto">
          <a:xfrm>
            <a:off x="7510760" y="683102"/>
            <a:ext cx="297112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nSpc>
                <a:spcPct val="85000"/>
              </a:lnSpc>
            </a:pPr>
            <a:r>
              <a:rPr lang="de-DE" sz="1500" dirty="0">
                <a:solidFill>
                  <a:schemeClr val="bg1"/>
                </a:solidFill>
              </a:rPr>
              <a:t>Bayerisches Landesamt für</a:t>
            </a:r>
          </a:p>
          <a:p>
            <a:pPr>
              <a:lnSpc>
                <a:spcPct val="90000"/>
              </a:lnSpc>
            </a:pPr>
            <a:r>
              <a:rPr lang="de-DE" sz="1500" dirty="0">
                <a:solidFill>
                  <a:schemeClr val="bg1"/>
                </a:solidFill>
              </a:rPr>
              <a:t>Umwelt</a:t>
            </a:r>
          </a:p>
        </p:txBody>
      </p:sp>
      <p:sp>
        <p:nvSpPr>
          <p:cNvPr id="6174" name="Rectangle 30"/>
          <p:cNvSpPr>
            <a:spLocks noChangeArrowheads="1"/>
          </p:cNvSpPr>
          <p:nvPr userDrawn="1"/>
        </p:nvSpPr>
        <p:spPr bwMode="auto">
          <a:xfrm>
            <a:off x="-10161" y="1349058"/>
            <a:ext cx="10512000" cy="150812"/>
          </a:xfrm>
          <a:prstGeom prst="rect">
            <a:avLst/>
          </a:prstGeom>
          <a:solidFill>
            <a:srgbClr val="F9AA00"/>
          </a:solidFill>
          <a:ln>
            <a:noFill/>
          </a:ln>
          <a:effectLst/>
          <a:extLst/>
        </p:spPr>
        <p:txBody>
          <a:bodyPr wrap="none" anchor="ctr"/>
          <a:lstStyle/>
          <a:p>
            <a:endParaRPr lang="de-DE" sz="2400"/>
          </a:p>
        </p:txBody>
      </p:sp>
      <p:sp>
        <p:nvSpPr>
          <p:cNvPr id="8" name="Rechteck 7"/>
          <p:cNvSpPr/>
          <p:nvPr userDrawn="1"/>
        </p:nvSpPr>
        <p:spPr bwMode="auto">
          <a:xfrm>
            <a:off x="10475288" y="1349058"/>
            <a:ext cx="1728000" cy="5526000"/>
          </a:xfrm>
          <a:prstGeom prst="rect">
            <a:avLst/>
          </a:prstGeom>
          <a:solidFill>
            <a:srgbClr val="5C839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pic>
        <p:nvPicPr>
          <p:cNvPr id="11" name="Picture 4" descr="U:\Abt01\Ref13\Arbeitsbereich-A\GL\Publikationen\Faltblatt\UmweltThema\Themenübergreifend\IZU\17p145_IZU- KMU-08_17\Links\Logo_BIHK_4c.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531060" y="6222454"/>
            <a:ext cx="2523124" cy="504056"/>
          </a:xfrm>
          <a:prstGeom prst="rect">
            <a:avLst/>
          </a:prstGeom>
          <a:noFill/>
          <a:extLst>
            <a:ext uri="{909E8E84-426E-40DD-AFC4-6F175D3DCCD1}">
              <a14:hiddenFill xmlns:a14="http://schemas.microsoft.com/office/drawing/2010/main">
                <a:solidFill>
                  <a:srgbClr val="FFFFFF"/>
                </a:solidFill>
              </a14:hiddenFill>
            </a:ext>
          </a:extLst>
        </p:spPr>
      </p:pic>
      <p:pic>
        <p:nvPicPr>
          <p:cNvPr id="14" name="Grafik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1948" y="857812"/>
            <a:ext cx="937004" cy="1006412"/>
          </a:xfrm>
          <a:prstGeom prst="rect">
            <a:avLst/>
          </a:prstGeom>
        </p:spPr>
      </p:pic>
      <p:pic>
        <p:nvPicPr>
          <p:cNvPr id="12" name="Grafik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95103" y="6030983"/>
            <a:ext cx="904353" cy="696102"/>
          </a:xfrm>
          <a:prstGeom prst="rect">
            <a:avLst/>
          </a:prstGeom>
        </p:spPr>
      </p:pic>
      <p:sp>
        <p:nvSpPr>
          <p:cNvPr id="2" name="Datumsplatzhalter 1"/>
          <p:cNvSpPr>
            <a:spLocks noGrp="1"/>
          </p:cNvSpPr>
          <p:nvPr>
            <p:ph type="dt" sz="half" idx="10"/>
          </p:nvPr>
        </p:nvSpPr>
        <p:spPr/>
        <p:txBody>
          <a:bodyPr/>
          <a:lstStyle/>
          <a:p>
            <a:r>
              <a:rPr lang="de-DE" smtClean="0"/>
              <a:t>Hinweise zur Anwendung</a:t>
            </a:r>
            <a:endParaRPr lang="de-DE" dirty="0"/>
          </a:p>
        </p:txBody>
      </p:sp>
      <p:sp>
        <p:nvSpPr>
          <p:cNvPr id="3" name="Fußzeilenplatzhalter 2"/>
          <p:cNvSpPr>
            <a:spLocks noGrp="1"/>
          </p:cNvSpPr>
          <p:nvPr>
            <p:ph type="ftr" sz="quarter" idx="11"/>
          </p:nvPr>
        </p:nvSpPr>
        <p:spPr/>
        <p:txBody>
          <a:bodyPr/>
          <a:lstStyle/>
          <a:p>
            <a:r>
              <a:rPr lang="de-DE" smtClean="0"/>
              <a:t>© LfU | IZU Infozentrum UmweltWirtschaft | 2022</a:t>
            </a:r>
            <a:endParaRPr lang="de-DE" dirty="0"/>
          </a:p>
        </p:txBody>
      </p:sp>
      <p:sp>
        <p:nvSpPr>
          <p:cNvPr id="4" name="Foliennummernplatzhalter 3"/>
          <p:cNvSpPr>
            <a:spLocks noGrp="1"/>
          </p:cNvSpPr>
          <p:nvPr>
            <p:ph type="sldNum" sz="quarter" idx="12"/>
          </p:nvPr>
        </p:nvSpPr>
        <p:spPr/>
        <p:txBody>
          <a:bodyPr/>
          <a:lstStyle/>
          <a:p>
            <a:fld id="{894680D0-7A83-433A-9719-C4143F27F647}" type="slidenum">
              <a:rPr lang="de-DE" smtClean="0"/>
              <a:pP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lIns="0" rIns="0"/>
          <a:lstStyle/>
          <a:p>
            <a:r>
              <a:rPr lang="de-DE" dirty="0"/>
              <a:t>Titelmasterformat durch Klicken bearbeiten</a:t>
            </a:r>
          </a:p>
        </p:txBody>
      </p:sp>
      <p:sp>
        <p:nvSpPr>
          <p:cNvPr id="3" name="Inhaltsplatzhalter 2"/>
          <p:cNvSpPr>
            <a:spLocks noGrp="1"/>
          </p:cNvSpPr>
          <p:nvPr>
            <p:ph idx="1"/>
          </p:nvPr>
        </p:nvSpPr>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p:txBody>
          <a:bodyPr lIns="0" rIns="0"/>
          <a:lstStyle>
            <a:lvl1pPr>
              <a:defRPr/>
            </a:lvl1pPr>
          </a:lstStyle>
          <a:p>
            <a:r>
              <a:rPr lang="de-DE" smtClean="0"/>
              <a:t>© LfU | IZU Infozentrum UmweltWirtschaft | 2022</a:t>
            </a:r>
            <a:endParaRPr lang="de-DE" dirty="0"/>
          </a:p>
        </p:txBody>
      </p:sp>
      <p:sp>
        <p:nvSpPr>
          <p:cNvPr id="6" name="Datumsplatzhalter 5"/>
          <p:cNvSpPr>
            <a:spLocks noGrp="1"/>
          </p:cNvSpPr>
          <p:nvPr>
            <p:ph type="dt" sz="half" idx="12"/>
          </p:nvPr>
        </p:nvSpPr>
        <p:spPr>
          <a:xfrm>
            <a:off x="648000" y="223838"/>
            <a:ext cx="7608414" cy="476250"/>
          </a:xfrm>
        </p:spPr>
        <p:txBody>
          <a:bodyPr lIns="0" rIns="0"/>
          <a:lstStyle>
            <a:lvl1pPr>
              <a:defRPr/>
            </a:lvl1pPr>
          </a:lstStyle>
          <a:p>
            <a:r>
              <a:rPr lang="de-DE" smtClean="0"/>
              <a:t>Hinweise zur Anwendung</a:t>
            </a:r>
            <a:endParaRPr lang="de-DE" dirty="0"/>
          </a:p>
        </p:txBody>
      </p:sp>
      <p:sp>
        <p:nvSpPr>
          <p:cNvPr id="8" name="Rectangle 11"/>
          <p:cNvSpPr>
            <a:spLocks noGrp="1" noChangeArrowheads="1"/>
          </p:cNvSpPr>
          <p:nvPr>
            <p:ph type="sldNum" sz="quarter" idx="4"/>
          </p:nvPr>
        </p:nvSpPr>
        <p:spPr bwMode="auto">
          <a:xfrm>
            <a:off x="648000"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Tree>
    <p:extLst>
      <p:ext uri="{BB962C8B-B14F-4D97-AF65-F5344CB8AC3E}">
        <p14:creationId xmlns:p14="http://schemas.microsoft.com/office/powerpoint/2010/main" val="2046368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lIns="0" rIns="0"/>
          <a:lstStyle/>
          <a:p>
            <a:r>
              <a:rPr lang="de-DE" dirty="0"/>
              <a:t>Titelmasterformat durch Klicken bearbeiten</a:t>
            </a:r>
          </a:p>
        </p:txBody>
      </p:sp>
      <p:sp>
        <p:nvSpPr>
          <p:cNvPr id="3" name="Inhaltsplatzhalter 2"/>
          <p:cNvSpPr>
            <a:spLocks noGrp="1"/>
          </p:cNvSpPr>
          <p:nvPr>
            <p:ph sz="half" idx="1"/>
          </p:nvPr>
        </p:nvSpPr>
        <p:spPr>
          <a:xfrm>
            <a:off x="648000" y="1628776"/>
            <a:ext cx="5364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281863" y="1628776"/>
            <a:ext cx="5364000" cy="4697413"/>
          </a:xfrm>
        </p:spPr>
        <p:txBody>
          <a:bodyPr lIns="0" rIns="0"/>
          <a:lstStyle>
            <a:lvl1pPr>
              <a:lnSpc>
                <a:spcPts val="1600"/>
              </a:lnSpc>
              <a:spcBef>
                <a:spcPts val="800"/>
              </a:spcBef>
              <a:defRPr sz="1200"/>
            </a:lvl1pPr>
            <a:lvl2pPr>
              <a:lnSpc>
                <a:spcPts val="1600"/>
              </a:lnSpc>
              <a:spcBef>
                <a:spcPts val="800"/>
              </a:spcBef>
              <a:defRPr sz="1200"/>
            </a:lvl2pPr>
            <a:lvl3pPr>
              <a:lnSpc>
                <a:spcPts val="1600"/>
              </a:lnSpc>
              <a:spcBef>
                <a:spcPts val="800"/>
              </a:spcBef>
              <a:defRPr sz="1200"/>
            </a:lvl3pPr>
            <a:lvl4pPr>
              <a:lnSpc>
                <a:spcPts val="1600"/>
              </a:lnSpc>
              <a:spcBef>
                <a:spcPts val="800"/>
              </a:spcBef>
              <a:defRPr sz="1200"/>
            </a:lvl4pPr>
            <a:lvl5pPr>
              <a:lnSpc>
                <a:spcPts val="1600"/>
              </a:lnSpc>
              <a:spcBef>
                <a:spcPts val="800"/>
              </a:spcBef>
              <a:defRPr sz="1200"/>
            </a:lvl5pPr>
            <a:lvl6pPr>
              <a:defRPr sz="1800"/>
            </a:lvl6pPr>
            <a:lvl7pPr>
              <a:defRPr sz="1800"/>
            </a:lvl7pPr>
            <a:lvl8pPr>
              <a:defRPr sz="1800"/>
            </a:lvl8pPr>
            <a:lvl9pPr>
              <a:defRPr sz="1800"/>
            </a:lvl9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a:xfrm>
            <a:off x="6741546" y="6477000"/>
            <a:ext cx="4904317" cy="279400"/>
          </a:xfrm>
        </p:spPr>
        <p:txBody>
          <a:bodyPr lIns="0" rIns="0"/>
          <a:lstStyle>
            <a:lvl1pPr>
              <a:defRPr/>
            </a:lvl1pPr>
          </a:lstStyle>
          <a:p>
            <a:r>
              <a:rPr lang="de-DE" smtClean="0"/>
              <a:t>© LfU | IZU Infozentrum UmweltWirtschaft | 2022</a:t>
            </a:r>
            <a:endParaRPr lang="de-DE" dirty="0"/>
          </a:p>
        </p:txBody>
      </p:sp>
      <p:sp>
        <p:nvSpPr>
          <p:cNvPr id="7" name="Datumsplatzhalter 6"/>
          <p:cNvSpPr>
            <a:spLocks noGrp="1"/>
          </p:cNvSpPr>
          <p:nvPr>
            <p:ph type="dt" sz="half" idx="12"/>
          </p:nvPr>
        </p:nvSpPr>
        <p:spPr>
          <a:xfrm>
            <a:off x="648000" y="116632"/>
            <a:ext cx="7248373" cy="476250"/>
          </a:xfrm>
        </p:spPr>
        <p:txBody>
          <a:bodyPr lIns="0" rIns="0"/>
          <a:lstStyle>
            <a:lvl1pPr>
              <a:defRPr/>
            </a:lvl1pPr>
          </a:lstStyle>
          <a:p>
            <a:r>
              <a:rPr lang="de-DE" smtClean="0"/>
              <a:t>Hinweise zur Anwendung</a:t>
            </a:r>
            <a:endParaRPr lang="de-DE" dirty="0"/>
          </a:p>
        </p:txBody>
      </p:sp>
      <p:sp>
        <p:nvSpPr>
          <p:cNvPr id="8" name="Rectangle 11"/>
          <p:cNvSpPr>
            <a:spLocks noGrp="1" noChangeArrowheads="1"/>
          </p:cNvSpPr>
          <p:nvPr>
            <p:ph type="sldNum" sz="quarter" idx="4"/>
          </p:nvPr>
        </p:nvSpPr>
        <p:spPr bwMode="auto">
          <a:xfrm>
            <a:off x="648000" y="6481011"/>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Tree>
    <p:extLst>
      <p:ext uri="{BB962C8B-B14F-4D97-AF65-F5344CB8AC3E}">
        <p14:creationId xmlns:p14="http://schemas.microsoft.com/office/powerpoint/2010/main" val="3245976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lIns="0" rIns="0"/>
          <a:lstStyle/>
          <a:p>
            <a:r>
              <a:rPr lang="de-DE"/>
              <a:t>Titelmasterformat durch Klicken bearbeiten</a:t>
            </a:r>
          </a:p>
        </p:txBody>
      </p:sp>
      <p:sp>
        <p:nvSpPr>
          <p:cNvPr id="3" name="Fußzeilenplatzhalter 2"/>
          <p:cNvSpPr>
            <a:spLocks noGrp="1"/>
          </p:cNvSpPr>
          <p:nvPr>
            <p:ph type="ftr" sz="quarter" idx="10"/>
          </p:nvPr>
        </p:nvSpPr>
        <p:spPr>
          <a:xfrm>
            <a:off x="6903683" y="6477000"/>
            <a:ext cx="4904317" cy="279400"/>
          </a:xfrm>
        </p:spPr>
        <p:txBody>
          <a:bodyPr lIns="0" rIns="0"/>
          <a:lstStyle>
            <a:lvl1pPr>
              <a:defRPr/>
            </a:lvl1pPr>
          </a:lstStyle>
          <a:p>
            <a:r>
              <a:rPr lang="de-DE" smtClean="0"/>
              <a:t>© LfU | IZU Infozentrum UmweltWirtschaft | 2022</a:t>
            </a:r>
            <a:endParaRPr lang="de-DE" dirty="0"/>
          </a:p>
        </p:txBody>
      </p:sp>
      <p:sp>
        <p:nvSpPr>
          <p:cNvPr id="5" name="Datumsplatzhalter 4"/>
          <p:cNvSpPr>
            <a:spLocks noGrp="1"/>
          </p:cNvSpPr>
          <p:nvPr>
            <p:ph type="dt" sz="half" idx="12"/>
          </p:nvPr>
        </p:nvSpPr>
        <p:spPr>
          <a:xfrm>
            <a:off x="648000" y="116632"/>
            <a:ext cx="7248373" cy="476250"/>
          </a:xfrm>
        </p:spPr>
        <p:txBody>
          <a:bodyPr lIns="0" rIns="0"/>
          <a:lstStyle>
            <a:lvl1pPr>
              <a:defRPr/>
            </a:lvl1pPr>
          </a:lstStyle>
          <a:p>
            <a:r>
              <a:rPr lang="de-DE" smtClean="0"/>
              <a:t>Hinweise zur Anwendung</a:t>
            </a:r>
            <a:endParaRPr lang="de-DE" dirty="0"/>
          </a:p>
        </p:txBody>
      </p:sp>
      <p:sp>
        <p:nvSpPr>
          <p:cNvPr id="6" name="Rectangle 11"/>
          <p:cNvSpPr>
            <a:spLocks noGrp="1" noChangeArrowheads="1"/>
          </p:cNvSpPr>
          <p:nvPr>
            <p:ph type="sldNum" sz="quarter" idx="4"/>
          </p:nvPr>
        </p:nvSpPr>
        <p:spPr bwMode="auto">
          <a:xfrm>
            <a:off x="648000" y="6477000"/>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Tree>
    <p:extLst>
      <p:ext uri="{BB962C8B-B14F-4D97-AF65-F5344CB8AC3E}">
        <p14:creationId xmlns:p14="http://schemas.microsoft.com/office/powerpoint/2010/main" val="42365057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48000" y="935038"/>
            <a:ext cx="11160000" cy="50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ctr" anchorCtr="0" compatLnSpc="1">
            <a:prstTxWarp prst="textNoShape">
              <a:avLst/>
            </a:prstTxWarp>
          </a:bodyPr>
          <a:lstStyle/>
          <a:p>
            <a:pPr lvl="0"/>
            <a:r>
              <a:rPr lang="de-DE" dirty="0"/>
              <a:t>Mastertitelformat bearbeiten</a:t>
            </a:r>
          </a:p>
        </p:txBody>
      </p:sp>
      <p:sp>
        <p:nvSpPr>
          <p:cNvPr id="1027" name="Rectangle 3"/>
          <p:cNvSpPr>
            <a:spLocks noGrp="1" noChangeArrowheads="1"/>
          </p:cNvSpPr>
          <p:nvPr>
            <p:ph type="body" idx="1"/>
          </p:nvPr>
        </p:nvSpPr>
        <p:spPr bwMode="auto">
          <a:xfrm>
            <a:off x="648000" y="1628776"/>
            <a:ext cx="11160000" cy="4697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dirty="0"/>
              <a:t>Mastertextformat bearbeiten</a:t>
            </a:r>
          </a:p>
          <a:p>
            <a:pPr lvl="1"/>
            <a:r>
              <a:rPr lang="de-DE" dirty="0"/>
              <a:t>Zweite Ebene</a:t>
            </a:r>
          </a:p>
          <a:p>
            <a:pPr lvl="2"/>
            <a:r>
              <a:rPr lang="de-DE" dirty="0"/>
              <a:t>Dritte Ebene</a:t>
            </a:r>
          </a:p>
        </p:txBody>
      </p:sp>
      <p:sp>
        <p:nvSpPr>
          <p:cNvPr id="1032" name="Rectangle 8"/>
          <p:cNvSpPr>
            <a:spLocks noGrp="1" noChangeArrowheads="1"/>
          </p:cNvSpPr>
          <p:nvPr>
            <p:ph type="ftr" sz="quarter" idx="3"/>
          </p:nvPr>
        </p:nvSpPr>
        <p:spPr bwMode="auto">
          <a:xfrm>
            <a:off x="6921800" y="6477000"/>
            <a:ext cx="4904317"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defRPr sz="1000">
                <a:solidFill>
                  <a:srgbClr val="3B687F"/>
                </a:solidFill>
              </a:defRPr>
            </a:lvl1pPr>
          </a:lstStyle>
          <a:p>
            <a:r>
              <a:rPr lang="de-DE" smtClean="0"/>
              <a:t>© LfU | IZU Infozentrum UmweltWirtschaft | 2022</a:t>
            </a:r>
            <a:endParaRPr lang="de-DE" dirty="0"/>
          </a:p>
        </p:txBody>
      </p:sp>
      <p:sp>
        <p:nvSpPr>
          <p:cNvPr id="1035" name="Rectangle 11"/>
          <p:cNvSpPr>
            <a:spLocks noGrp="1" noChangeArrowheads="1"/>
          </p:cNvSpPr>
          <p:nvPr>
            <p:ph type="sldNum" sz="quarter" idx="4"/>
          </p:nvPr>
        </p:nvSpPr>
        <p:spPr bwMode="auto">
          <a:xfrm>
            <a:off x="648000" y="6475412"/>
            <a:ext cx="638043"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l">
              <a:defRPr sz="1000">
                <a:solidFill>
                  <a:srgbClr val="3B687F"/>
                </a:solidFill>
              </a:defRPr>
            </a:lvl1pPr>
          </a:lstStyle>
          <a:p>
            <a:fld id="{894680D0-7A83-433A-9719-C4143F27F647}" type="slidenum">
              <a:rPr lang="de-DE" smtClean="0"/>
              <a:pPr/>
              <a:t>‹Nr.›</a:t>
            </a:fld>
            <a:endParaRPr lang="de-DE" dirty="0"/>
          </a:p>
        </p:txBody>
      </p:sp>
      <p:sp>
        <p:nvSpPr>
          <p:cNvPr id="1055" name="Rectangle 31"/>
          <p:cNvSpPr>
            <a:spLocks noGrp="1" noChangeArrowheads="1"/>
          </p:cNvSpPr>
          <p:nvPr>
            <p:ph type="dt" sz="half" idx="2"/>
          </p:nvPr>
        </p:nvSpPr>
        <p:spPr bwMode="auto">
          <a:xfrm>
            <a:off x="648000" y="223838"/>
            <a:ext cx="7248373"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b" anchorCtr="0" compatLnSpc="1">
            <a:prstTxWarp prst="textNoShape">
              <a:avLst/>
            </a:prstTxWarp>
          </a:bodyPr>
          <a:lstStyle>
            <a:lvl1pPr algn="l">
              <a:lnSpc>
                <a:spcPts val="1600"/>
              </a:lnSpc>
              <a:defRPr sz="1200" b="0">
                <a:solidFill>
                  <a:srgbClr val="3B687F"/>
                </a:solidFill>
              </a:defRPr>
            </a:lvl1pPr>
          </a:lstStyle>
          <a:p>
            <a:r>
              <a:rPr lang="de-DE" smtClean="0"/>
              <a:t>Hinweise zur Anwendung</a:t>
            </a:r>
            <a:endParaRPr lang="de-DE" dirty="0"/>
          </a:p>
        </p:txBody>
      </p:sp>
      <p:sp>
        <p:nvSpPr>
          <p:cNvPr id="1068" name="Line 44"/>
          <p:cNvSpPr>
            <a:spLocks noChangeShapeType="1"/>
          </p:cNvSpPr>
          <p:nvPr userDrawn="1"/>
        </p:nvSpPr>
        <p:spPr bwMode="auto">
          <a:xfrm>
            <a:off x="1" y="824200"/>
            <a:ext cx="12191999" cy="1"/>
          </a:xfrm>
          <a:prstGeom prst="line">
            <a:avLst/>
          </a:prstGeom>
          <a:noFill/>
          <a:ln w="25400">
            <a:solidFill>
              <a:srgbClr val="F9AA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a:lstStyle/>
          <a:p>
            <a:endParaRPr lang="de-DE" sz="2400"/>
          </a:p>
        </p:txBody>
      </p:sp>
      <p:sp>
        <p:nvSpPr>
          <p:cNvPr id="1058" name="Text Box 34"/>
          <p:cNvSpPr txBox="1">
            <a:spLocks noChangeArrowheads="1"/>
          </p:cNvSpPr>
          <p:nvPr userDrawn="1"/>
        </p:nvSpPr>
        <p:spPr bwMode="auto">
          <a:xfrm>
            <a:off x="9211618" y="336550"/>
            <a:ext cx="1859483" cy="313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a:lnSpc>
                <a:spcPct val="85000"/>
              </a:lnSpc>
            </a:pPr>
            <a:r>
              <a:rPr lang="de-DE" sz="1200" dirty="0">
                <a:solidFill>
                  <a:srgbClr val="3B687F"/>
                </a:solidFill>
              </a:rPr>
              <a:t>Bayerisches Landesamt für</a:t>
            </a:r>
          </a:p>
          <a:p>
            <a:pPr>
              <a:lnSpc>
                <a:spcPct val="85000"/>
              </a:lnSpc>
            </a:pPr>
            <a:r>
              <a:rPr lang="de-DE" sz="1200" dirty="0">
                <a:solidFill>
                  <a:srgbClr val="3B687F"/>
                </a:solidFill>
              </a:rPr>
              <a:t>Umwelt</a:t>
            </a:r>
          </a:p>
        </p:txBody>
      </p:sp>
      <p:pic>
        <p:nvPicPr>
          <p:cNvPr id="1063" name="Picture 39" descr="staatswappen_wb"/>
          <p:cNvPicPr preferRelativeResize="0">
            <a:picLocks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160000" y="238125"/>
            <a:ext cx="648000" cy="3924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dt="0"/>
  <p:txStyles>
    <p:titleStyle>
      <a:lvl1pPr algn="l" rtl="0" eaLnBrk="1" fontAlgn="base" hangingPunct="1">
        <a:spcBef>
          <a:spcPct val="0"/>
        </a:spcBef>
        <a:spcAft>
          <a:spcPct val="0"/>
        </a:spcAft>
        <a:defRPr sz="2800" b="1">
          <a:solidFill>
            <a:srgbClr val="3B687F"/>
          </a:solidFill>
          <a:latin typeface="+mj-lt"/>
          <a:ea typeface="+mj-ea"/>
          <a:cs typeface="+mj-cs"/>
        </a:defRPr>
      </a:lvl1pPr>
      <a:lvl2pPr algn="l" rtl="0" eaLnBrk="1" fontAlgn="base" hangingPunct="1">
        <a:spcBef>
          <a:spcPct val="0"/>
        </a:spcBef>
        <a:spcAft>
          <a:spcPct val="0"/>
        </a:spcAft>
        <a:defRPr sz="2200" b="1">
          <a:solidFill>
            <a:srgbClr val="3B687F"/>
          </a:solidFill>
          <a:latin typeface="Arial" charset="0"/>
          <a:ea typeface="ＭＳ Ｐゴシック" charset="-128"/>
        </a:defRPr>
      </a:lvl2pPr>
      <a:lvl3pPr algn="l" rtl="0" eaLnBrk="1" fontAlgn="base" hangingPunct="1">
        <a:spcBef>
          <a:spcPct val="0"/>
        </a:spcBef>
        <a:spcAft>
          <a:spcPct val="0"/>
        </a:spcAft>
        <a:defRPr sz="2200" b="1">
          <a:solidFill>
            <a:srgbClr val="3B687F"/>
          </a:solidFill>
          <a:latin typeface="Arial" charset="0"/>
          <a:ea typeface="ＭＳ Ｐゴシック" charset="-128"/>
        </a:defRPr>
      </a:lvl3pPr>
      <a:lvl4pPr algn="l" rtl="0" eaLnBrk="1" fontAlgn="base" hangingPunct="1">
        <a:spcBef>
          <a:spcPct val="0"/>
        </a:spcBef>
        <a:spcAft>
          <a:spcPct val="0"/>
        </a:spcAft>
        <a:defRPr sz="2200" b="1">
          <a:solidFill>
            <a:srgbClr val="3B687F"/>
          </a:solidFill>
          <a:latin typeface="Arial" charset="0"/>
          <a:ea typeface="ＭＳ Ｐゴシック" charset="-128"/>
        </a:defRPr>
      </a:lvl4pPr>
      <a:lvl5pPr algn="l" rtl="0" eaLnBrk="1" fontAlgn="base" hangingPunct="1">
        <a:spcBef>
          <a:spcPct val="0"/>
        </a:spcBef>
        <a:spcAft>
          <a:spcPct val="0"/>
        </a:spcAft>
        <a:defRPr sz="2200" b="1">
          <a:solidFill>
            <a:srgbClr val="3B687F"/>
          </a:solidFill>
          <a:latin typeface="Arial" charset="0"/>
          <a:ea typeface="ＭＳ Ｐゴシック" charset="-128"/>
        </a:defRPr>
      </a:lvl5pPr>
      <a:lvl6pPr marL="457200" algn="l" rtl="0" eaLnBrk="1" fontAlgn="base" hangingPunct="1">
        <a:spcBef>
          <a:spcPct val="0"/>
        </a:spcBef>
        <a:spcAft>
          <a:spcPct val="0"/>
        </a:spcAft>
        <a:defRPr sz="2200" b="1">
          <a:solidFill>
            <a:srgbClr val="3B687F"/>
          </a:solidFill>
          <a:latin typeface="Arial" charset="0"/>
          <a:ea typeface="ＭＳ Ｐゴシック" charset="-128"/>
        </a:defRPr>
      </a:lvl6pPr>
      <a:lvl7pPr marL="914400" algn="l" rtl="0" eaLnBrk="1" fontAlgn="base" hangingPunct="1">
        <a:spcBef>
          <a:spcPct val="0"/>
        </a:spcBef>
        <a:spcAft>
          <a:spcPct val="0"/>
        </a:spcAft>
        <a:defRPr sz="2200" b="1">
          <a:solidFill>
            <a:srgbClr val="3B687F"/>
          </a:solidFill>
          <a:latin typeface="Arial" charset="0"/>
          <a:ea typeface="ＭＳ Ｐゴシック" charset="-128"/>
        </a:defRPr>
      </a:lvl7pPr>
      <a:lvl8pPr marL="1371600" algn="l" rtl="0" eaLnBrk="1" fontAlgn="base" hangingPunct="1">
        <a:spcBef>
          <a:spcPct val="0"/>
        </a:spcBef>
        <a:spcAft>
          <a:spcPct val="0"/>
        </a:spcAft>
        <a:defRPr sz="2200" b="1">
          <a:solidFill>
            <a:srgbClr val="3B687F"/>
          </a:solidFill>
          <a:latin typeface="Arial" charset="0"/>
          <a:ea typeface="ＭＳ Ｐゴシック" charset="-128"/>
        </a:defRPr>
      </a:lvl8pPr>
      <a:lvl9pPr marL="1828800" algn="l" rtl="0" eaLnBrk="1" fontAlgn="base" hangingPunct="1">
        <a:spcBef>
          <a:spcPct val="0"/>
        </a:spcBef>
        <a:spcAft>
          <a:spcPct val="0"/>
        </a:spcAft>
        <a:defRPr sz="2200" b="1">
          <a:solidFill>
            <a:srgbClr val="3B687F"/>
          </a:solidFill>
          <a:latin typeface="Arial" charset="0"/>
          <a:ea typeface="ＭＳ Ｐゴシック" charset="-128"/>
        </a:defRPr>
      </a:lvl9pPr>
    </p:titleStyle>
    <p:body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42.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kompass.wirtschaft-entwicklung.de/sorgfalts-kompass/strategie-entwickeln#c92" TargetMode="External"/><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hyperlink" Target="https://www.exportinitiative-umweltschutz.de/de/mediathek/publikationen/umweltatlas-lieferketten-umweltwirkungen-und-hot-spots-in-der-lieferkette" TargetMode="External"/><Relationship Id="rId7" Type="http://schemas.openxmlformats.org/officeDocument/2006/relationships/image" Target="../media/image22.png"/><Relationship Id="rId2" Type="http://schemas.openxmlformats.org/officeDocument/2006/relationships/hyperlink" Target="https://www.bmas.de/DE/Service/Publikationen/Forschungsberichte/fb-543-achtung-von-menschenrechten-entlang-globaler-wertschoepfungsketten.html" TargetMode="External"/><Relationship Id="rId1" Type="http://schemas.openxmlformats.org/officeDocument/2006/relationships/slideLayout" Target="../slideLayouts/slideLayout2.xml"/><Relationship Id="rId6" Type="http://schemas.openxmlformats.org/officeDocument/2006/relationships/hyperlink" Target="https://kompass.wirtschaft-entwicklung.de/sorgfalts-kompass/strategie-entwickeln#c92" TargetMode="External"/><Relationship Id="rId5" Type="http://schemas.openxmlformats.org/officeDocument/2006/relationships/hyperlink" Target="https://www.business-humanrights.org/de/" TargetMode="External"/><Relationship Id="rId4" Type="http://schemas.openxmlformats.org/officeDocument/2006/relationships/hyperlink" Target="https://www.bmu.de/publikation/schritt-fuer-schritt-zum-nachhaltigen-lieferkettenmanagement-praxisleitfaden-fuer-unternehmen/"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www.umweltpakt.bayern.de/werkzeuge/nachhaltigkeitsmanagement/module.htm?m=1#kette"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irtschaft-entwicklung.de/wirtschaft-menschenrechte/csr-risiko-check"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hyperlink" Target="http://www.izu.bayern.de/fachwissen/detail_fachwissen.php?pid=0215010100340" TargetMode="Externa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slide" Target="slide33.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28.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8" Type="http://schemas.openxmlformats.org/officeDocument/2006/relationships/hyperlink" Target="http://www.globalcompact.de/" TargetMode="External"/><Relationship Id="rId13" Type="http://schemas.openxmlformats.org/officeDocument/2006/relationships/hyperlink" Target="https://www.unepfi.org/humanrightstoolkit/mining.php" TargetMode="External"/><Relationship Id="rId18" Type="http://schemas.openxmlformats.org/officeDocument/2006/relationships/image" Target="../media/image22.png"/><Relationship Id="rId3" Type="http://schemas.openxmlformats.org/officeDocument/2006/relationships/hyperlink" Target="https://www.bmas.de/DE/Service/Publikationen/Forschungsberichte/fb-543-achtung-von-menschenrechten-entlang-globaler-wertschoepfungsketten.html" TargetMode="External"/><Relationship Id="rId7" Type="http://schemas.openxmlformats.org/officeDocument/2006/relationships/hyperlink" Target="https://www.globalcompact.de/ueber-uns" TargetMode="External"/><Relationship Id="rId12" Type="http://schemas.openxmlformats.org/officeDocument/2006/relationships/hyperlink" Target="https://www.bmz.de/rue/includes/downloads/BGR_MPFPR__2016__Human_Rights_Risks_in_Mining.pdf" TargetMode="External"/><Relationship Id="rId17" Type="http://schemas.openxmlformats.org/officeDocument/2006/relationships/slide" Target="slide26.xml"/><Relationship Id="rId2" Type="http://schemas.openxmlformats.org/officeDocument/2006/relationships/hyperlink" Target="https://wirtschaft-entwicklung.de/wirtschaft-menschenrechte/csr-risiko-check" TargetMode="External"/><Relationship Id="rId16" Type="http://schemas.openxmlformats.org/officeDocument/2006/relationships/slide" Target="slide25.xml"/><Relationship Id="rId1" Type="http://schemas.openxmlformats.org/officeDocument/2006/relationships/slideLayout" Target="../slideLayouts/slideLayout3.xml"/><Relationship Id="rId6" Type="http://schemas.openxmlformats.org/officeDocument/2006/relationships/hyperlink" Target="https://www.bvlh.net/fileadmin/redaktion/downloads/pdf/2018/Menschenrechte_in_globalen_Lieferketten_%E2%80%93_Beitrag_des_Lebensmittelhandels_2018_web.pdf" TargetMode="External"/><Relationship Id="rId11" Type="http://schemas.openxmlformats.org/officeDocument/2006/relationships/hyperlink" Target="https://rue.bmz.de/includes/downloads/BGR_MPFPR__2016__Human_Rights_Risks_in_Mining.pdf" TargetMode="External"/><Relationship Id="rId5" Type="http://schemas.openxmlformats.org/officeDocument/2006/relationships/hyperlink" Target="https://www.vci.de/services/publikationen/broschueren-faltblaetter/leitfaden-chemie-hoch-3-nachhaltiges-lieferketten-management.jsp" TargetMode="External"/><Relationship Id="rId15" Type="http://schemas.openxmlformats.org/officeDocument/2006/relationships/hyperlink" Target="http://www.ranking-nachhaltigkeitsberichte.de/" TargetMode="External"/><Relationship Id="rId10" Type="http://schemas.openxmlformats.org/officeDocument/2006/relationships/hyperlink" Target="https://wirtschaft-entwicklung.de/netzwerk/brancheninitiativen-und-buendnisse" TargetMode="External"/><Relationship Id="rId19" Type="http://schemas.openxmlformats.org/officeDocument/2006/relationships/image" Target="../media/image31.png"/><Relationship Id="rId4" Type="http://schemas.openxmlformats.org/officeDocument/2006/relationships/hyperlink" Target="https://drivesustainability.org/wp-content/uploads/2017/12/Practical-Guidance.pdf" TargetMode="External"/><Relationship Id="rId9" Type="http://schemas.openxmlformats.org/officeDocument/2006/relationships/hyperlink" Target="https://www.exportinitiative-umweltschutz.de/de/mediathek/publikationen/umweltatlas-lieferketten-umweltwirkungen-und-hot-spots-in-der-lieferkette" TargetMode="External"/><Relationship Id="rId14" Type="http://schemas.openxmlformats.org/officeDocument/2006/relationships/hyperlink" Target="https://mr-sorgfalt.de/de/vertiefung/assessing-addressing-human-rights-risks-and-impacts/"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slide" Target="slide70.xml"/><Relationship Id="rId1" Type="http://schemas.openxmlformats.org/officeDocument/2006/relationships/slideLayout" Target="../slideLayouts/slideLayout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3.png"/><Relationship Id="rId9" Type="http://schemas.openxmlformats.org/officeDocument/2006/relationships/image" Target="../media/image38.png"/></Relationships>
</file>

<file path=ppt/slides/_rels/slide3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8.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33.xml.rels><?xml version="1.0" encoding="UTF-8" standalone="yes"?>
<Relationships xmlns="http://schemas.openxmlformats.org/package/2006/relationships"><Relationship Id="rId2" Type="http://schemas.openxmlformats.org/officeDocument/2006/relationships/slide" Target="slide25.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kompass.wirtschaft-entwicklung.de/sorgfalts-kompass/risiken-analysieren#c156" TargetMode="External"/><Relationship Id="rId1" Type="http://schemas.openxmlformats.org/officeDocument/2006/relationships/slideLayout" Target="../slideLayouts/slideLayout4.xml"/><Relationship Id="rId4" Type="http://schemas.openxmlformats.org/officeDocument/2006/relationships/image" Target="../media/image45.png"/></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slide" Target="slide69.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9.png"/></Relationships>
</file>

<file path=ppt/slides/_rels/slide42.xml.rels><?xml version="1.0" encoding="UTF-8" standalone="yes"?>
<Relationships xmlns="http://schemas.openxmlformats.org/package/2006/relationships"><Relationship Id="rId8" Type="http://schemas.openxmlformats.org/officeDocument/2006/relationships/hyperlink" Target="http://www.klimareporting.de/" TargetMode="External"/><Relationship Id="rId3" Type="http://schemas.openxmlformats.org/officeDocument/2006/relationships/hyperlink" Target="http://www.systain.com/wp-content/uploads/Umweltatlas-Lieferkette-adelphi-Systain.pdf" TargetMode="External"/><Relationship Id="rId7" Type="http://schemas.openxmlformats.org/officeDocument/2006/relationships/hyperlink" Target="http://klimareporting.de/wp-content/uploads/2014/02/Klimareporting_Vom_Emissionsbericht_zur_Klimastrategie_2014_02_20.pdf" TargetMode="External"/><Relationship Id="rId2" Type="http://schemas.openxmlformats.org/officeDocument/2006/relationships/hyperlink" Target="https://www.bmas.de/DE/Service/Publikationen/Forschungsberichte/fb-543-achtung-von-menschenrechten-entlang-globaler-wertschoepfungsketten.html" TargetMode="External"/><Relationship Id="rId1" Type="http://schemas.openxmlformats.org/officeDocument/2006/relationships/slideLayout" Target="../slideLayouts/slideLayout3.xml"/><Relationship Id="rId6" Type="http://schemas.openxmlformats.org/officeDocument/2006/relationships/hyperlink" Target="https://www.csr-in-deutschland.de/DE/Unternehmen/CSR-Berichterstattung/Zertifikate-und-Siegel/nachhaltigkeit-belegen-zertifikate-und-siegel.html" TargetMode="External"/><Relationship Id="rId11" Type="http://schemas.openxmlformats.org/officeDocument/2006/relationships/image" Target="../media/image50.png"/><Relationship Id="rId5" Type="http://schemas.openxmlformats.org/officeDocument/2006/relationships/hyperlink" Target="https://www.umweltbundesamt.de/daten/ressourcen-abfall/rohstoffe-als-ressource/rohstoffnutzung-ihre-folgen" TargetMode="External"/><Relationship Id="rId10" Type="http://schemas.openxmlformats.org/officeDocument/2006/relationships/slide" Target="slide15.xml"/><Relationship Id="rId4" Type="http://schemas.openxmlformats.org/officeDocument/2006/relationships/hyperlink" Target="http://www.izu.bayern.de/fachwissen/detail_fachwissen.php?pid=0215010100340" TargetMode="External"/><Relationship Id="rId9"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hyperlink" Target="https://germanwatch.org/de/thema/unternehmensverantwortung" TargetMode="External"/><Relationship Id="rId7" Type="http://schemas.openxmlformats.org/officeDocument/2006/relationships/image" Target="../media/image51.png"/><Relationship Id="rId2" Type="http://schemas.openxmlformats.org/officeDocument/2006/relationships/hyperlink" Target="https://www.wwf.de/zusammenarbeit-mit-unternehmen" TargetMode="Externa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hyperlink" Target="https://www.sedex.com/" TargetMode="External"/><Relationship Id="rId4" Type="http://schemas.openxmlformats.org/officeDocument/2006/relationships/hyperlink" Target="http://www.ecovadis.com/de/"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www.ranking-nachhaltigkeitsberichte.de/" TargetMode="External"/><Relationship Id="rId7" Type="http://schemas.openxmlformats.org/officeDocument/2006/relationships/image" Target="../media/image54.png"/><Relationship Id="rId2" Type="http://schemas.openxmlformats.org/officeDocument/2006/relationships/hyperlink" Target="https://www.umweltpakt.bayern.de/werkzeuge/nachhaltigkeitsmanagement/module.htm?m=1#kette" TargetMode="Externa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s://www.umweltpakt.bayern.de/werkzeuge/nachhaltigkeitsmanagement/module.htm?m=1#sdg" TargetMode="External"/><Relationship Id="rId4" Type="http://schemas.openxmlformats.org/officeDocument/2006/relationships/hyperlink" Target="https://www.bertelsmann-stiftung.de/de/unsere-projekte/abgeschlossene-projekte/verantwortungsvolles-unternehmertum-und-soziale-innovationen/projektnachrichten/warum-sdgs-fuer-unternehmen-wichtig-sind"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slide" Target="slide51.xml"/><Relationship Id="rId3" Type="http://schemas.openxmlformats.org/officeDocument/2006/relationships/slide" Target="slide13.xml"/><Relationship Id="rId7" Type="http://schemas.openxmlformats.org/officeDocument/2006/relationships/slide" Target="slide46.xml"/><Relationship Id="rId2" Type="http://schemas.openxmlformats.org/officeDocument/2006/relationships/slide" Target="slide9.xml"/><Relationship Id="rId1" Type="http://schemas.openxmlformats.org/officeDocument/2006/relationships/slideLayout" Target="../slideLayouts/slideLayout3.xml"/><Relationship Id="rId6" Type="http://schemas.openxmlformats.org/officeDocument/2006/relationships/slide" Target="slide33.xml"/><Relationship Id="rId5" Type="http://schemas.openxmlformats.org/officeDocument/2006/relationships/slide" Target="slide29.xml"/><Relationship Id="rId10" Type="http://schemas.openxmlformats.org/officeDocument/2006/relationships/slide" Target="slide58.xml"/><Relationship Id="rId4" Type="http://schemas.openxmlformats.org/officeDocument/2006/relationships/slide" Target="slide22.xml"/><Relationship Id="rId9" Type="http://schemas.openxmlformats.org/officeDocument/2006/relationships/slide" Target="slide17.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58.png"/></Relationships>
</file>

<file path=ppt/slides/_rels/slide5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www.umweltpakt.bayern.de/werkzeuge/nachhaltigkeitsmanagement/module.htm?m=1#kette" TargetMode="Externa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umweltpakt.bayern.de/werkzeuge/nachhaltigkeitsmanagement/module.htm?m=1#kette" TargetMode="Externa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5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hyperlink" Target="https://www.globalcompact.de/migrated_files/wAssets/docs/Menschenrechte/Publikationen/5_schritte_zum_management_der_menschenrechtlichen_auswirkungen_ihres_unternehmens.pdf" TargetMode="External"/><Relationship Id="rId7" Type="http://schemas.openxmlformats.org/officeDocument/2006/relationships/image" Target="../media/image22.png"/><Relationship Id="rId2" Type="http://schemas.openxmlformats.org/officeDocument/2006/relationships/hyperlink" Target="https://www.umweltpakt.bayern.de/werkzeuge/nachhaltigkeitsmanagement/module.htm?m=1#kette" TargetMode="External"/><Relationship Id="rId1" Type="http://schemas.openxmlformats.org/officeDocument/2006/relationships/slideLayout" Target="../slideLayouts/slideLayout3.xml"/><Relationship Id="rId6" Type="http://schemas.openxmlformats.org/officeDocument/2006/relationships/hyperlink" Target="https://wirtschaft-entwicklung.de/wirtschaft-menschenrechte" TargetMode="External"/><Relationship Id="rId5" Type="http://schemas.openxmlformats.org/officeDocument/2006/relationships/hyperlink" Target="https://www.bmu.de/fileadmin/Daten_BMU/Pools/Broschueren/leitfaden_nachhaltige_lieferkette_bf.pdf" TargetMode="External"/><Relationship Id="rId4" Type="http://schemas.openxmlformats.org/officeDocument/2006/relationships/hyperlink" Target="https://www.globalcompact.de/"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hyperlink" Target="https://www.umweltpakt.bayern.de/werkzeuge/nachhaltigkeitsmanagement/module.htm?m=1#kette" TargetMode="External"/><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6.xml.rels><?xml version="1.0" encoding="UTF-8" standalone="yes"?>
<Relationships xmlns="http://schemas.openxmlformats.org/package/2006/relationships"><Relationship Id="rId8" Type="http://schemas.openxmlformats.org/officeDocument/2006/relationships/slide" Target="slide67.xml"/><Relationship Id="rId3" Type="http://schemas.openxmlformats.org/officeDocument/2006/relationships/slide" Target="slide65.xml"/><Relationship Id="rId7" Type="http://schemas.openxmlformats.org/officeDocument/2006/relationships/slide" Target="slide64.xml"/><Relationship Id="rId2" Type="http://schemas.openxmlformats.org/officeDocument/2006/relationships/slide" Target="slide62.xml"/><Relationship Id="rId1" Type="http://schemas.openxmlformats.org/officeDocument/2006/relationships/slideLayout" Target="../slideLayouts/slideLayout3.xml"/><Relationship Id="rId6" Type="http://schemas.openxmlformats.org/officeDocument/2006/relationships/slide" Target="slide72.xml"/><Relationship Id="rId5" Type="http://schemas.openxmlformats.org/officeDocument/2006/relationships/slide" Target="slide71.xml"/><Relationship Id="rId4" Type="http://schemas.openxmlformats.org/officeDocument/2006/relationships/slide" Target="slide69.xml"/></Relationships>
</file>

<file path=ppt/slides/_rels/slide60.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62.png"/><Relationship Id="rId5" Type="http://schemas.openxmlformats.org/officeDocument/2006/relationships/tags" Target="../tags/tag5.xml"/><Relationship Id="rId10" Type="http://schemas.openxmlformats.org/officeDocument/2006/relationships/image" Target="../media/image7.png"/><Relationship Id="rId4" Type="http://schemas.openxmlformats.org/officeDocument/2006/relationships/tags" Target="../tags/tag4.xml"/><Relationship Id="rId9"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8" Type="http://schemas.openxmlformats.org/officeDocument/2006/relationships/hyperlink" Target="https://www.developpp.de/" TargetMode="External"/><Relationship Id="rId3" Type="http://schemas.openxmlformats.org/officeDocument/2006/relationships/hyperlink" Target="https://www.globalcompact.de/veranstaltungen?" TargetMode="External"/><Relationship Id="rId7" Type="http://schemas.openxmlformats.org/officeDocument/2006/relationships/hyperlink" Target="https://www.emas.de/aktuelles/news/05-03-20-lieferkettenmanagement-adelphi" TargetMode="External"/><Relationship Id="rId2" Type="http://schemas.openxmlformats.org/officeDocument/2006/relationships/hyperlink" Target="https://wirtschaft-entwicklung.de/wirtschaft-menschenrechte/individuelle-schulungen" TargetMode="External"/><Relationship Id="rId1" Type="http://schemas.openxmlformats.org/officeDocument/2006/relationships/slideLayout" Target="../slideLayouts/slideLayout3.xml"/><Relationship Id="rId6" Type="http://schemas.openxmlformats.org/officeDocument/2006/relationships/hyperlink" Target="https://www.chemiehoch3.de/leitfaden-nachhaltigkeit/lieferkette/" TargetMode="External"/><Relationship Id="rId5" Type="http://schemas.openxmlformats.org/officeDocument/2006/relationships/hyperlink" Target="https://www.umweltpakt.bayern.de/izu/download/werkzeuge/nachhaltigkeitsmanagement/v4_lieferantenbewertung.pdf" TargetMode="External"/><Relationship Id="rId10" Type="http://schemas.openxmlformats.org/officeDocument/2006/relationships/image" Target="../media/image63.png"/><Relationship Id="rId4" Type="http://schemas.openxmlformats.org/officeDocument/2006/relationships/hyperlink" Target="https://www.umweltpakt.bayern.de/werkzeuge/nachhaltigkeitsmanagement/module.htm?m=1#kette" TargetMode="External"/><Relationship Id="rId9" Type="http://schemas.openxmlformats.org/officeDocument/2006/relationships/image" Target="../media/image22.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tags" Target="../tags/tag11.xml"/><Relationship Id="rId7" Type="http://schemas.openxmlformats.org/officeDocument/2006/relationships/tags" Target="../tags/tag15.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64.png"/><Relationship Id="rId5" Type="http://schemas.openxmlformats.org/officeDocument/2006/relationships/tags" Target="../tags/tag13.xml"/><Relationship Id="rId10" Type="http://schemas.openxmlformats.org/officeDocument/2006/relationships/image" Target="../media/image7.png"/><Relationship Id="rId4" Type="http://schemas.openxmlformats.org/officeDocument/2006/relationships/tags" Target="../tags/tag12.xml"/><Relationship Id="rId9"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8" Type="http://schemas.openxmlformats.org/officeDocument/2006/relationships/hyperlink" Target="https://econsense.de/app/uploads/2020/09/2020_econsense_Menschenrechtsindikatoren_Diskussionspapier.pdf" TargetMode="External"/><Relationship Id="rId3" Type="http://schemas.openxmlformats.org/officeDocument/2006/relationships/hyperlink" Target="https://kompass.wirtschaft-entwicklung.de/fileadmin/user_upload/Praxishilfen/PH_04_Kennzahlen_Sorgfaltsprozess.pdf" TargetMode="External"/><Relationship Id="rId7" Type="http://schemas.openxmlformats.org/officeDocument/2006/relationships/hyperlink" Target="https://mr-sorgfalt.de/de/vertiefung/tracking-communicating-performance/" TargetMode="External"/><Relationship Id="rId2" Type="http://schemas.openxmlformats.org/officeDocument/2006/relationships/hyperlink" Target="https://kompass.wirtschaft-entwicklung.de/sorgfalts-kompass/messen-und-berichten#c256" TargetMode="External"/><Relationship Id="rId1" Type="http://schemas.openxmlformats.org/officeDocument/2006/relationships/slideLayout" Target="../slideLayouts/slideLayout3.xml"/><Relationship Id="rId6" Type="http://schemas.openxmlformats.org/officeDocument/2006/relationships/hyperlink" Target="https://wirtschaft-entwicklung.de/fileadmin/user_upload/5_Wirtschaft_und_Menschenrechte/Downloads/200218_RNE_NAP_Helpdesk_DinA5_final.pdf" TargetMode="External"/><Relationship Id="rId5" Type="http://schemas.openxmlformats.org/officeDocument/2006/relationships/hyperlink" Target="https://kompass.wirtschaft-entwicklung.de/sorgfalts-kompass/messen-und-berichten#c266" TargetMode="External"/><Relationship Id="rId10" Type="http://schemas.openxmlformats.org/officeDocument/2006/relationships/image" Target="../media/image65.png"/><Relationship Id="rId4" Type="http://schemas.openxmlformats.org/officeDocument/2006/relationships/hyperlink" Target="https://shiftproject.org/resource/doing-business-with-respect-for-human-rights/" TargetMode="External"/><Relationship Id="rId9" Type="http://schemas.openxmlformats.org/officeDocument/2006/relationships/image" Target="../media/image2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8" Type="http://schemas.openxmlformats.org/officeDocument/2006/relationships/tags" Target="../tags/tag24.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image" Target="../media/image66.png"/><Relationship Id="rId5" Type="http://schemas.openxmlformats.org/officeDocument/2006/relationships/tags" Target="../tags/tag21.xml"/><Relationship Id="rId10" Type="http://schemas.openxmlformats.org/officeDocument/2006/relationships/image" Target="../media/image7.png"/><Relationship Id="rId4" Type="http://schemas.openxmlformats.org/officeDocument/2006/relationships/tags" Target="../tags/tag20.xml"/><Relationship Id="rId9"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hyperlink" Target="https://kompass.wirtschaft-entwicklung.de/sorgfalts-kompass/beschwerden-managen#top" TargetMode="External"/><Relationship Id="rId2" Type="http://schemas.openxmlformats.org/officeDocument/2006/relationships/hyperlink" Target="https://www.globalcompact.de/migrated_files/wAssets/docs/Menschenrechte/Publikationen/DGCN_GM-Leitfaden_20181005_WEB_Ringbuch.pdf" TargetMode="External"/><Relationship Id="rId1" Type="http://schemas.openxmlformats.org/officeDocument/2006/relationships/slideLayout" Target="../slideLayouts/slideLayout3.xml"/><Relationship Id="rId6" Type="http://schemas.openxmlformats.org/officeDocument/2006/relationships/image" Target="../media/image67.png"/><Relationship Id="rId5" Type="http://schemas.openxmlformats.org/officeDocument/2006/relationships/image" Target="../media/image22.png"/><Relationship Id="rId4" Type="http://schemas.openxmlformats.org/officeDocument/2006/relationships/hyperlink" Target="https://kompass.wirtschaft-entwicklung.de/fileadmin/user_upload/Praxishilfen/PH_05_Leitfaden_effektives_Beschwerdemanagement.pdf"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slide" Target="slide4.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4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9.jpg"/><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slide" Target="slide31.xml"/></Relationships>
</file>

<file path=ppt/slides/_rels/slide7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hyperlink" Target="https://www.umweltpakt.bayern.de/werkzeuge/nachhaltigkeitsmanagement/module.htm?m=1#kette" TargetMode="Externa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hyperlink" Target="http://www.lfu.bayern.de/" TargetMode="External"/><Relationship Id="rId7" Type="http://schemas.openxmlformats.org/officeDocument/2006/relationships/hyperlink" Target="http://www.sustainable.de/" TargetMode="External"/><Relationship Id="rId2" Type="http://schemas.openxmlformats.org/officeDocument/2006/relationships/hyperlink" Target="mailto:poststelle@lfu.bayern.de" TargetMode="External"/><Relationship Id="rId1" Type="http://schemas.openxmlformats.org/officeDocument/2006/relationships/slideLayout" Target="../slideLayouts/slideLayout4.xml"/><Relationship Id="rId6" Type="http://schemas.openxmlformats.org/officeDocument/2006/relationships/hyperlink" Target="mailto:info@sustainable.de" TargetMode="External"/><Relationship Id="rId5" Type="http://schemas.openxmlformats.org/officeDocument/2006/relationships/hyperlink" Target="http://www.adelphi.de/" TargetMode="External"/><Relationship Id="rId10" Type="http://schemas.openxmlformats.org/officeDocument/2006/relationships/image" Target="../media/image74.png"/><Relationship Id="rId4" Type="http://schemas.openxmlformats.org/officeDocument/2006/relationships/hyperlink" Target="mailto:office@adelphi.de" TargetMode="External"/><Relationship Id="rId9" Type="http://schemas.openxmlformats.org/officeDocument/2006/relationships/image" Target="../media/image73.jpe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503" name="Rectangle 31"/>
          <p:cNvSpPr>
            <a:spLocks noGrp="1" noChangeArrowheads="1"/>
          </p:cNvSpPr>
          <p:nvPr>
            <p:ph type="subTitle" idx="1"/>
          </p:nvPr>
        </p:nvSpPr>
        <p:spPr>
          <a:xfrm>
            <a:off x="2053200" y="3065463"/>
            <a:ext cx="7200000" cy="2667000"/>
          </a:xfrm>
        </p:spPr>
        <p:txBody>
          <a:bodyPr/>
          <a:lstStyle/>
          <a:p>
            <a:r>
              <a:rPr lang="de-DE" sz="2800" b="1" i="1" dirty="0"/>
              <a:t>Starter-Kit: </a:t>
            </a:r>
            <a:r>
              <a:rPr lang="de-DE" sz="2800" dirty="0"/>
              <a:t>Lieferkette abbilden – Nachhaltigkeitsrisiken bewerten – Maßnahmen umsetzen   </a:t>
            </a:r>
          </a:p>
        </p:txBody>
      </p:sp>
      <p:sp>
        <p:nvSpPr>
          <p:cNvPr id="3" name="Textfeld 2"/>
          <p:cNvSpPr txBox="1"/>
          <p:nvPr/>
        </p:nvSpPr>
        <p:spPr>
          <a:xfrm>
            <a:off x="2052296" y="1988840"/>
            <a:ext cx="7932136" cy="923330"/>
          </a:xfrm>
          <a:prstGeom prst="rect">
            <a:avLst/>
          </a:prstGeom>
          <a:noFill/>
        </p:spPr>
        <p:txBody>
          <a:bodyPr wrap="square" lIns="0" rtlCol="0">
            <a:spAutoFit/>
          </a:bodyPr>
          <a:lstStyle/>
          <a:p>
            <a:pPr algn="l"/>
            <a:r>
              <a:rPr lang="de-DE" sz="5400" b="1" dirty="0">
                <a:solidFill>
                  <a:srgbClr val="3B687F"/>
                </a:solidFill>
              </a:rPr>
              <a:t>Nachhaltige Lieferkette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p:txBody>
          <a:bodyPr/>
          <a:lstStyle/>
          <a:p>
            <a:fld id="{894680D0-7A83-433A-9719-C4143F27F647}" type="slidenum">
              <a:rPr lang="de-DE" smtClean="0"/>
              <a:pPr/>
              <a:t>10</a:t>
            </a:fld>
            <a:endParaRPr lang="de-DE" dirty="0"/>
          </a:p>
        </p:txBody>
      </p:sp>
      <p:cxnSp>
        <p:nvCxnSpPr>
          <p:cNvPr id="28" name="Gerade Verbindung mit Pfeil 27">
            <a:extLst>
              <a:ext uri="{FF2B5EF4-FFF2-40B4-BE49-F238E27FC236}">
                <a16:creationId xmlns:a16="http://schemas.microsoft.com/office/drawing/2014/main" id="{D669FECB-8D42-479B-BB1F-0D5756405A43}"/>
              </a:ext>
            </a:extLst>
          </p:cNvPr>
          <p:cNvCxnSpPr/>
          <p:nvPr/>
        </p:nvCxnSpPr>
        <p:spPr>
          <a:xfrm>
            <a:off x="3446551" y="3501008"/>
            <a:ext cx="698" cy="360000"/>
          </a:xfrm>
          <a:prstGeom prst="straightConnector1">
            <a:avLst/>
          </a:prstGeom>
          <a:ln w="19050" cap="flat" cmpd="sng" algn="ctr">
            <a:solidFill>
              <a:srgbClr val="939393"/>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29" name="Abgerundetes Rechteck 5">
            <a:extLst>
              <a:ext uri="{FF2B5EF4-FFF2-40B4-BE49-F238E27FC236}">
                <a16:creationId xmlns:a16="http://schemas.microsoft.com/office/drawing/2014/main" id="{9A4D44DD-6B64-4E17-9C78-C5467A057773}"/>
              </a:ext>
            </a:extLst>
          </p:cNvPr>
          <p:cNvSpPr/>
          <p:nvPr/>
        </p:nvSpPr>
        <p:spPr>
          <a:xfrm>
            <a:off x="2556691" y="3853446"/>
            <a:ext cx="1817120" cy="548578"/>
          </a:xfrm>
          <a:prstGeom prst="roundRect">
            <a:avLst/>
          </a:prstGeom>
          <a:noFill/>
          <a:ln>
            <a:solidFill>
              <a:srgbClr val="5C8395"/>
            </a:solid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defRPr/>
            </a:pPr>
            <a:endParaRPr lang="de-DE" sz="1900" dirty="0" err="1">
              <a:solidFill>
                <a:prstClr val="white"/>
              </a:solidFill>
              <a:cs typeface="Arial" panose="020B0604020202020204" pitchFamily="34" charset="0"/>
            </a:endParaRPr>
          </a:p>
        </p:txBody>
      </p:sp>
      <p:cxnSp>
        <p:nvCxnSpPr>
          <p:cNvPr id="30" name="Gerade Verbindung mit Pfeil 29">
            <a:extLst>
              <a:ext uri="{FF2B5EF4-FFF2-40B4-BE49-F238E27FC236}">
                <a16:creationId xmlns:a16="http://schemas.microsoft.com/office/drawing/2014/main" id="{ED9DE5CC-554B-46D1-B8AF-A957F3430772}"/>
              </a:ext>
            </a:extLst>
          </p:cNvPr>
          <p:cNvCxnSpPr/>
          <p:nvPr/>
        </p:nvCxnSpPr>
        <p:spPr>
          <a:xfrm>
            <a:off x="7190967" y="3501008"/>
            <a:ext cx="0" cy="360000"/>
          </a:xfrm>
          <a:prstGeom prst="straightConnector1">
            <a:avLst/>
          </a:prstGeom>
          <a:ln w="19050" cap="flat" cmpd="sng" algn="ctr">
            <a:solidFill>
              <a:srgbClr val="939393"/>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31" name="Textfeld 30">
            <a:extLst>
              <a:ext uri="{FF2B5EF4-FFF2-40B4-BE49-F238E27FC236}">
                <a16:creationId xmlns:a16="http://schemas.microsoft.com/office/drawing/2014/main" id="{198A4FB8-3CE2-4F3D-B7AA-7873EA24CD04}"/>
              </a:ext>
            </a:extLst>
          </p:cNvPr>
          <p:cNvSpPr txBox="1"/>
          <p:nvPr/>
        </p:nvSpPr>
        <p:spPr>
          <a:xfrm>
            <a:off x="2582455" y="3933056"/>
            <a:ext cx="1817120" cy="265615"/>
          </a:xfrm>
          <a:prstGeom prst="rect">
            <a:avLst/>
          </a:prstGeom>
          <a:noFill/>
        </p:spPr>
        <p:txBody>
          <a:bodyPr wrap="square" lIns="80165" tIns="40083" rIns="80165" bIns="40083" rtlCol="0" anchor="ctr">
            <a:spAutoFit/>
          </a:bodyPr>
          <a:lstStyle/>
          <a:p>
            <a:pPr algn="ctr">
              <a:defRPr/>
            </a:pPr>
            <a:r>
              <a:rPr lang="de-DE" sz="1200" dirty="0">
                <a:solidFill>
                  <a:srgbClr val="4B4B4B"/>
                </a:solidFill>
              </a:rPr>
              <a:t>Einkauf nach Kosten</a:t>
            </a:r>
          </a:p>
        </p:txBody>
      </p:sp>
      <p:sp>
        <p:nvSpPr>
          <p:cNvPr id="32" name="Rechteck 31">
            <a:extLst>
              <a:ext uri="{FF2B5EF4-FFF2-40B4-BE49-F238E27FC236}">
                <a16:creationId xmlns:a16="http://schemas.microsoft.com/office/drawing/2014/main" id="{15B6512A-98B5-4C43-991F-0A394E244056}"/>
              </a:ext>
            </a:extLst>
          </p:cNvPr>
          <p:cNvSpPr/>
          <p:nvPr/>
        </p:nvSpPr>
        <p:spPr>
          <a:xfrm>
            <a:off x="494768" y="1772816"/>
            <a:ext cx="9993845" cy="927334"/>
          </a:xfrm>
          <a:prstGeom prst="rect">
            <a:avLst/>
          </a:prstGeom>
        </p:spPr>
        <p:txBody>
          <a:bodyPr wrap="square" lIns="80165" tIns="40083" rIns="80165" bIns="40083">
            <a:spAutoFit/>
          </a:bodyPr>
          <a:lstStyle/>
          <a:p>
            <a:pPr marL="80577" algn="l">
              <a:defRPr/>
            </a:pPr>
            <a:r>
              <a:rPr lang="de-DE" sz="1100" dirty="0">
                <a:solidFill>
                  <a:srgbClr val="4B4B4B"/>
                </a:solidFill>
              </a:rPr>
              <a:t>Daten für die Strukturierung und Visualisierung der Lieferkette zu </a:t>
            </a:r>
            <a:r>
              <a:rPr lang="de-DE" sz="1100" dirty="0" smtClean="0">
                <a:solidFill>
                  <a:srgbClr val="4B4B4B"/>
                </a:solidFill>
              </a:rPr>
              <a:t>beschaffen, </a:t>
            </a:r>
            <a:r>
              <a:rPr lang="de-DE" sz="1100" dirty="0">
                <a:solidFill>
                  <a:srgbClr val="4B4B4B"/>
                </a:solidFill>
              </a:rPr>
              <a:t>kann anspruchsvoll und zeitintensiv sein – vor allem, wenn das Unternehmen eine Vielzahl von Produkten und/oder Lieferanten hat. Es ist dann wichtig, einen sinnvollen Einstiegspunkt zu finden, der hilft, Komplexität zu reduzieren, bevor man sich zum ersten Mal mit dem Thema „nachhaltige Lieferkette“ auseinandersetzt. Je nach Branche/Unternehmensgröße kann eine </a:t>
            </a:r>
            <a:r>
              <a:rPr lang="de-DE" sz="1100" b="1" dirty="0">
                <a:solidFill>
                  <a:srgbClr val="4B4B4B"/>
                </a:solidFill>
              </a:rPr>
              <a:t>Fokussierung </a:t>
            </a:r>
            <a:r>
              <a:rPr lang="de-DE" sz="1100" dirty="0">
                <a:solidFill>
                  <a:srgbClr val="4B4B4B"/>
                </a:solidFill>
              </a:rPr>
              <a:t>beispielsweise anhand der </a:t>
            </a:r>
            <a:r>
              <a:rPr lang="de-DE" sz="1100" b="1" dirty="0">
                <a:solidFill>
                  <a:srgbClr val="4B4B4B"/>
                </a:solidFill>
              </a:rPr>
              <a:t>Einkaufskosten (Ansatz A)</a:t>
            </a:r>
            <a:r>
              <a:rPr lang="de-DE" sz="1100" dirty="0">
                <a:solidFill>
                  <a:srgbClr val="4B4B4B"/>
                </a:solidFill>
              </a:rPr>
              <a:t> oder dem </a:t>
            </a:r>
            <a:r>
              <a:rPr lang="de-DE" sz="1100" b="1" dirty="0">
                <a:solidFill>
                  <a:srgbClr val="4B4B4B"/>
                </a:solidFill>
              </a:rPr>
              <a:t>Verkaufsvolumen von Produkten (Ansatz B) </a:t>
            </a:r>
            <a:r>
              <a:rPr lang="de-DE" sz="1100" dirty="0">
                <a:solidFill>
                  <a:srgbClr val="4B4B4B"/>
                </a:solidFill>
              </a:rPr>
              <a:t>erfolgen (siehe Darstellung). Werden viele ähnliche Produkte hergestellt, kann (zusätzlich) eine Fokussierung auf bestimmte </a:t>
            </a:r>
            <a:r>
              <a:rPr lang="de-DE" sz="1100" b="1" dirty="0">
                <a:solidFill>
                  <a:srgbClr val="4B4B4B"/>
                </a:solidFill>
              </a:rPr>
              <a:t>Rohstoffe</a:t>
            </a:r>
            <a:r>
              <a:rPr lang="de-DE" sz="1100" dirty="0">
                <a:solidFill>
                  <a:srgbClr val="4B4B4B"/>
                </a:solidFill>
              </a:rPr>
              <a:t> sinnvoll sein.</a:t>
            </a:r>
          </a:p>
        </p:txBody>
      </p:sp>
      <p:sp>
        <p:nvSpPr>
          <p:cNvPr id="33" name="Abgerundetes Rechteck 29">
            <a:extLst>
              <a:ext uri="{FF2B5EF4-FFF2-40B4-BE49-F238E27FC236}">
                <a16:creationId xmlns:a16="http://schemas.microsoft.com/office/drawing/2014/main" id="{792AD759-51D7-4786-8160-B669199F1B9D}"/>
              </a:ext>
            </a:extLst>
          </p:cNvPr>
          <p:cNvSpPr/>
          <p:nvPr/>
        </p:nvSpPr>
        <p:spPr>
          <a:xfrm>
            <a:off x="6254863" y="3861048"/>
            <a:ext cx="2448272" cy="548578"/>
          </a:xfrm>
          <a:prstGeom prst="roundRect">
            <a:avLst/>
          </a:prstGeom>
          <a:noFill/>
          <a:ln>
            <a:solidFill>
              <a:srgbClr val="5C8395"/>
            </a:solid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defRPr/>
            </a:pPr>
            <a:endParaRPr lang="de-DE" sz="1900" dirty="0" err="1">
              <a:solidFill>
                <a:prstClr val="white"/>
              </a:solidFill>
              <a:cs typeface="Arial" panose="020B0604020202020204" pitchFamily="34" charset="0"/>
            </a:endParaRPr>
          </a:p>
        </p:txBody>
      </p:sp>
      <p:sp>
        <p:nvSpPr>
          <p:cNvPr id="34" name="Textfeld 33">
            <a:extLst>
              <a:ext uri="{FF2B5EF4-FFF2-40B4-BE49-F238E27FC236}">
                <a16:creationId xmlns:a16="http://schemas.microsoft.com/office/drawing/2014/main" id="{0616D67A-0693-4C2C-9AAE-0039C8227023}"/>
              </a:ext>
            </a:extLst>
          </p:cNvPr>
          <p:cNvSpPr txBox="1"/>
          <p:nvPr/>
        </p:nvSpPr>
        <p:spPr>
          <a:xfrm>
            <a:off x="6134670" y="3905087"/>
            <a:ext cx="2640473" cy="450281"/>
          </a:xfrm>
          <a:prstGeom prst="rect">
            <a:avLst/>
          </a:prstGeom>
          <a:noFill/>
        </p:spPr>
        <p:txBody>
          <a:bodyPr wrap="square" lIns="80165" tIns="40083" rIns="80165" bIns="40083" rtlCol="0" anchor="ctr">
            <a:spAutoFit/>
          </a:bodyPr>
          <a:lstStyle/>
          <a:p>
            <a:pPr algn="ctr">
              <a:defRPr/>
            </a:pPr>
            <a:r>
              <a:rPr lang="de-DE" sz="1200" dirty="0">
                <a:solidFill>
                  <a:srgbClr val="4B4B4B"/>
                </a:solidFill>
              </a:rPr>
              <a:t>Einzelne Produkte (z. B. nach Verkaufsvolumen von Produkten)</a:t>
            </a:r>
          </a:p>
        </p:txBody>
      </p:sp>
      <p:sp>
        <p:nvSpPr>
          <p:cNvPr id="35" name="Abgerundetes Rechteck 42">
            <a:extLst>
              <a:ext uri="{FF2B5EF4-FFF2-40B4-BE49-F238E27FC236}">
                <a16:creationId xmlns:a16="http://schemas.microsoft.com/office/drawing/2014/main" id="{C74E87F5-4F5B-4690-9DBB-A0F3285ED352}"/>
              </a:ext>
            </a:extLst>
          </p:cNvPr>
          <p:cNvSpPr/>
          <p:nvPr/>
        </p:nvSpPr>
        <p:spPr>
          <a:xfrm>
            <a:off x="2366431" y="2924944"/>
            <a:ext cx="5736750" cy="548578"/>
          </a:xfrm>
          <a:prstGeom prst="roundRect">
            <a:avLst/>
          </a:prstGeom>
          <a:noFill/>
          <a:ln>
            <a:solidFill>
              <a:srgbClr val="5C8395"/>
            </a:solid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defRPr/>
            </a:pPr>
            <a:endParaRPr lang="de-DE" sz="1900" dirty="0" err="1">
              <a:solidFill>
                <a:prstClr val="white"/>
              </a:solidFill>
              <a:cs typeface="Arial" panose="020B0604020202020204" pitchFamily="34" charset="0"/>
            </a:endParaRPr>
          </a:p>
        </p:txBody>
      </p:sp>
      <p:sp>
        <p:nvSpPr>
          <p:cNvPr id="36" name="Textfeld 35">
            <a:extLst>
              <a:ext uri="{FF2B5EF4-FFF2-40B4-BE49-F238E27FC236}">
                <a16:creationId xmlns:a16="http://schemas.microsoft.com/office/drawing/2014/main" id="{7F2CF121-AE2C-48FE-B0E3-48F3380BEF3F}"/>
              </a:ext>
            </a:extLst>
          </p:cNvPr>
          <p:cNvSpPr txBox="1"/>
          <p:nvPr/>
        </p:nvSpPr>
        <p:spPr>
          <a:xfrm>
            <a:off x="2366431" y="2996952"/>
            <a:ext cx="5590077" cy="450281"/>
          </a:xfrm>
          <a:prstGeom prst="rect">
            <a:avLst/>
          </a:prstGeom>
          <a:noFill/>
        </p:spPr>
        <p:txBody>
          <a:bodyPr wrap="square" lIns="80165" tIns="40083" rIns="80165" bIns="40083" rtlCol="0" anchor="ctr">
            <a:spAutoFit/>
          </a:bodyPr>
          <a:lstStyle/>
          <a:p>
            <a:pPr algn="ctr">
              <a:defRPr/>
            </a:pPr>
            <a:r>
              <a:rPr lang="de-DE" sz="1200" b="1" dirty="0">
                <a:solidFill>
                  <a:srgbClr val="4B4B4B"/>
                </a:solidFill>
              </a:rPr>
              <a:t>Gesamte Lieferkette </a:t>
            </a:r>
          </a:p>
          <a:p>
            <a:pPr algn="ctr">
              <a:defRPr/>
            </a:pPr>
            <a:r>
              <a:rPr lang="de-DE" sz="1200" dirty="0">
                <a:solidFill>
                  <a:srgbClr val="4B4B4B"/>
                </a:solidFill>
              </a:rPr>
              <a:t>(von der Rohstoffgewinnung bis zu Direktlieferanten)</a:t>
            </a:r>
          </a:p>
        </p:txBody>
      </p:sp>
      <p:sp>
        <p:nvSpPr>
          <p:cNvPr id="37" name="Siebeneck 36">
            <a:extLst>
              <a:ext uri="{FF2B5EF4-FFF2-40B4-BE49-F238E27FC236}">
                <a16:creationId xmlns:a16="http://schemas.microsoft.com/office/drawing/2014/main" id="{1161EB9C-C0D1-4ABD-9E68-DB608D8F0DBA}"/>
              </a:ext>
            </a:extLst>
          </p:cNvPr>
          <p:cNvSpPr/>
          <p:nvPr/>
        </p:nvSpPr>
        <p:spPr>
          <a:xfrm>
            <a:off x="2444283" y="3739880"/>
            <a:ext cx="256681" cy="237032"/>
          </a:xfrm>
          <a:prstGeom prst="heptagon">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r>
              <a:rPr lang="de-DE" sz="1400" dirty="0">
                <a:solidFill>
                  <a:srgbClr val="FFFFFF"/>
                </a:solidFill>
                <a:cs typeface="Arial" panose="020B0604020202020204" pitchFamily="34" charset="0"/>
              </a:rPr>
              <a:t>A</a:t>
            </a:r>
            <a:endParaRPr lang="en-US" sz="1400" dirty="0" err="1">
              <a:solidFill>
                <a:srgbClr val="FFFFFF"/>
              </a:solidFill>
              <a:cs typeface="Arial" panose="020B0604020202020204" pitchFamily="34" charset="0"/>
            </a:endParaRPr>
          </a:p>
        </p:txBody>
      </p:sp>
      <p:sp>
        <p:nvSpPr>
          <p:cNvPr id="38" name="Siebeneck 37">
            <a:extLst>
              <a:ext uri="{FF2B5EF4-FFF2-40B4-BE49-F238E27FC236}">
                <a16:creationId xmlns:a16="http://schemas.microsoft.com/office/drawing/2014/main" id="{E0DFA61B-1B44-43D3-B0F2-4FE45A193264}"/>
              </a:ext>
            </a:extLst>
          </p:cNvPr>
          <p:cNvSpPr/>
          <p:nvPr/>
        </p:nvSpPr>
        <p:spPr>
          <a:xfrm>
            <a:off x="6134670" y="3711603"/>
            <a:ext cx="256681" cy="237032"/>
          </a:xfrm>
          <a:prstGeom prst="heptagon">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r>
              <a:rPr lang="de-DE" sz="1400" dirty="0">
                <a:solidFill>
                  <a:srgbClr val="FFFFFF"/>
                </a:solidFill>
                <a:cs typeface="Arial" panose="020B0604020202020204" pitchFamily="34" charset="0"/>
              </a:rPr>
              <a:t>B</a:t>
            </a:r>
            <a:endParaRPr lang="en-US" sz="1400" dirty="0" err="1">
              <a:solidFill>
                <a:srgbClr val="FFFFFF"/>
              </a:solidFill>
              <a:cs typeface="Arial" panose="020B0604020202020204" pitchFamily="34" charset="0"/>
            </a:endParaRPr>
          </a:p>
        </p:txBody>
      </p:sp>
      <p:cxnSp>
        <p:nvCxnSpPr>
          <p:cNvPr id="39" name="Gerade Verbindung 10">
            <a:extLst>
              <a:ext uri="{FF2B5EF4-FFF2-40B4-BE49-F238E27FC236}">
                <a16:creationId xmlns:a16="http://schemas.microsoft.com/office/drawing/2014/main" id="{9EA47333-793C-45D4-9CDB-FFCF5EC108F6}"/>
              </a:ext>
            </a:extLst>
          </p:cNvPr>
          <p:cNvCxnSpPr/>
          <p:nvPr/>
        </p:nvCxnSpPr>
        <p:spPr>
          <a:xfrm>
            <a:off x="5318759" y="3789040"/>
            <a:ext cx="0" cy="2448000"/>
          </a:xfrm>
          <a:prstGeom prst="line">
            <a:avLst/>
          </a:prstGeom>
          <a:ln w="19050" cap="flat" cmpd="sng" algn="ctr">
            <a:solidFill>
              <a:srgbClr val="AEAEAE"/>
            </a:solidFill>
            <a:prstDash val="sys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0" name="Rechteck 39">
            <a:extLst>
              <a:ext uri="{FF2B5EF4-FFF2-40B4-BE49-F238E27FC236}">
                <a16:creationId xmlns:a16="http://schemas.microsoft.com/office/drawing/2014/main" id="{EE391102-8C71-400B-8E1F-A301B357F158}"/>
              </a:ext>
            </a:extLst>
          </p:cNvPr>
          <p:cNvSpPr/>
          <p:nvPr/>
        </p:nvSpPr>
        <p:spPr>
          <a:xfrm>
            <a:off x="1466790" y="4607992"/>
            <a:ext cx="3703823" cy="938719"/>
          </a:xfrm>
          <a:prstGeom prst="rect">
            <a:avLst/>
          </a:prstGeom>
        </p:spPr>
        <p:txBody>
          <a:bodyPr wrap="square">
            <a:spAutoFit/>
          </a:bodyPr>
          <a:lstStyle/>
          <a:p>
            <a:pPr marL="80577" algn="l">
              <a:defRPr/>
            </a:pPr>
            <a:r>
              <a:rPr lang="de-DE" sz="1100" dirty="0">
                <a:solidFill>
                  <a:srgbClr val="4B4B4B"/>
                </a:solidFill>
              </a:rPr>
              <a:t>Daten zu </a:t>
            </a:r>
            <a:r>
              <a:rPr lang="de-DE" sz="1100" b="1" dirty="0">
                <a:solidFill>
                  <a:srgbClr val="4B4B4B"/>
                </a:solidFill>
              </a:rPr>
              <a:t>Einkaufskosten</a:t>
            </a:r>
            <a:r>
              <a:rPr lang="de-DE" sz="1100" dirty="0">
                <a:solidFill>
                  <a:srgbClr val="4B4B4B"/>
                </a:solidFill>
              </a:rPr>
              <a:t> sind erfahrungsgemäß gut verfügbar. In der Praxis bietet sich die Anwendung der „80/20-Regel“ an. Je nach Unternehmenskontext kann eine Fokussierung auch über die Menge der </a:t>
            </a:r>
            <a:r>
              <a:rPr lang="de-DE" sz="1100" dirty="0" err="1" smtClean="0">
                <a:solidFill>
                  <a:srgbClr val="4B4B4B"/>
                </a:solidFill>
              </a:rPr>
              <a:t>be</a:t>
            </a:r>
            <a:r>
              <a:rPr lang="de-DE" sz="1100" dirty="0" smtClean="0">
                <a:solidFill>
                  <a:srgbClr val="4B4B4B"/>
                </a:solidFill>
              </a:rPr>
              <a:t>-schafften </a:t>
            </a:r>
            <a:r>
              <a:rPr lang="de-DE" sz="1100" dirty="0">
                <a:solidFill>
                  <a:srgbClr val="4B4B4B"/>
                </a:solidFill>
              </a:rPr>
              <a:t>Teile/Vorprodukte erfolgen.</a:t>
            </a:r>
          </a:p>
        </p:txBody>
      </p:sp>
      <p:sp>
        <p:nvSpPr>
          <p:cNvPr id="41" name="Rechteck 40">
            <a:extLst>
              <a:ext uri="{FF2B5EF4-FFF2-40B4-BE49-F238E27FC236}">
                <a16:creationId xmlns:a16="http://schemas.microsoft.com/office/drawing/2014/main" id="{CFAA16D7-41DB-4C04-B407-BF9DAD4A3D11}"/>
              </a:ext>
            </a:extLst>
          </p:cNvPr>
          <p:cNvSpPr/>
          <p:nvPr/>
        </p:nvSpPr>
        <p:spPr>
          <a:xfrm>
            <a:off x="5462791" y="4607992"/>
            <a:ext cx="4377625" cy="1615827"/>
          </a:xfrm>
          <a:prstGeom prst="rect">
            <a:avLst/>
          </a:prstGeom>
        </p:spPr>
        <p:txBody>
          <a:bodyPr wrap="square">
            <a:spAutoFit/>
          </a:bodyPr>
          <a:lstStyle/>
          <a:p>
            <a:pPr marL="80577" algn="l">
              <a:defRPr/>
            </a:pPr>
            <a:r>
              <a:rPr lang="de-DE" sz="1100" dirty="0">
                <a:solidFill>
                  <a:srgbClr val="4B4B4B"/>
                </a:solidFill>
              </a:rPr>
              <a:t>Nimmt das Unternehmen statt des gesamten Einkaufs </a:t>
            </a:r>
            <a:r>
              <a:rPr lang="de-DE" sz="1100" b="1" dirty="0">
                <a:solidFill>
                  <a:srgbClr val="4B4B4B"/>
                </a:solidFill>
              </a:rPr>
              <a:t>einzelne Produkte </a:t>
            </a:r>
            <a:r>
              <a:rPr lang="de-DE" sz="1100" dirty="0">
                <a:solidFill>
                  <a:srgbClr val="4B4B4B"/>
                </a:solidFill>
              </a:rPr>
              <a:t>in den Blick, so bieten sich mehrere Möglichkeiten an, diese zu priorisieren. Ein Kriterium für die Auswahl kann die </a:t>
            </a:r>
            <a:r>
              <a:rPr lang="de-DE" sz="1100" dirty="0" smtClean="0">
                <a:solidFill>
                  <a:srgbClr val="4B4B4B"/>
                </a:solidFill>
              </a:rPr>
              <a:t>Um-satzstärke </a:t>
            </a:r>
            <a:r>
              <a:rPr lang="de-DE" sz="1100" dirty="0">
                <a:solidFill>
                  <a:srgbClr val="4B4B4B"/>
                </a:solidFill>
              </a:rPr>
              <a:t>der eigenen Produkte sein. </a:t>
            </a:r>
          </a:p>
          <a:p>
            <a:pPr marL="80577" algn="l">
              <a:defRPr/>
            </a:pPr>
            <a:endParaRPr lang="de-DE" sz="1100" dirty="0">
              <a:solidFill>
                <a:srgbClr val="4B4B4B"/>
              </a:solidFill>
            </a:endParaRPr>
          </a:p>
          <a:p>
            <a:pPr marL="80577" algn="l">
              <a:defRPr/>
            </a:pPr>
            <a:r>
              <a:rPr lang="de-DE" sz="1100" dirty="0">
                <a:solidFill>
                  <a:srgbClr val="4B4B4B"/>
                </a:solidFill>
              </a:rPr>
              <a:t>Stehen bestimmte Produkte besonders im Blick der Öffentlichkeit oder bestehen Forderungen von Anspruchsgruppen, können diese auch vor diesem Hintergrund in den Fokus der </a:t>
            </a:r>
            <a:r>
              <a:rPr lang="de-DE" sz="1100" dirty="0" smtClean="0">
                <a:solidFill>
                  <a:srgbClr val="4B4B4B"/>
                </a:solidFill>
              </a:rPr>
              <a:t>Lieferketten-analyse </a:t>
            </a:r>
            <a:r>
              <a:rPr lang="de-DE" sz="1100" dirty="0">
                <a:solidFill>
                  <a:srgbClr val="4B4B4B"/>
                </a:solidFill>
              </a:rPr>
              <a:t>rücken.</a:t>
            </a:r>
          </a:p>
        </p:txBody>
      </p:sp>
      <p:sp>
        <p:nvSpPr>
          <p:cNvPr id="42" name="Titel 1">
            <a:extLst>
              <a:ext uri="{FF2B5EF4-FFF2-40B4-BE49-F238E27FC236}">
                <a16:creationId xmlns:a16="http://schemas.microsoft.com/office/drawing/2014/main" id="{9E6F5D1B-FE98-4AD5-B176-0EAAFB3F6CCE}"/>
              </a:ext>
            </a:extLst>
          </p:cNvPr>
          <p:cNvSpPr txBox="1">
            <a:spLocks/>
          </p:cNvSpPr>
          <p:nvPr/>
        </p:nvSpPr>
        <p:spPr bwMode="auto">
          <a:xfrm>
            <a:off x="1379375" y="1080000"/>
            <a:ext cx="9109238" cy="6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2200" b="1">
                <a:solidFill>
                  <a:srgbClr val="3B687F"/>
                </a:solidFill>
                <a:latin typeface="+mj-lt"/>
                <a:ea typeface="+mj-ea"/>
                <a:cs typeface="+mj-cs"/>
              </a:defRPr>
            </a:lvl1pPr>
            <a:lvl2pPr algn="l" rtl="0" fontAlgn="base">
              <a:spcBef>
                <a:spcPct val="0"/>
              </a:spcBef>
              <a:spcAft>
                <a:spcPct val="0"/>
              </a:spcAft>
              <a:defRPr sz="2200" b="1">
                <a:solidFill>
                  <a:srgbClr val="3B687F"/>
                </a:solidFill>
                <a:latin typeface="Arial" charset="0"/>
                <a:ea typeface="ＭＳ Ｐゴシック" charset="-128"/>
              </a:defRPr>
            </a:lvl2pPr>
            <a:lvl3pPr algn="l" rtl="0" fontAlgn="base">
              <a:spcBef>
                <a:spcPct val="0"/>
              </a:spcBef>
              <a:spcAft>
                <a:spcPct val="0"/>
              </a:spcAft>
              <a:defRPr sz="2200" b="1">
                <a:solidFill>
                  <a:srgbClr val="3B687F"/>
                </a:solidFill>
                <a:latin typeface="Arial" charset="0"/>
                <a:ea typeface="ＭＳ Ｐゴシック" charset="-128"/>
              </a:defRPr>
            </a:lvl3pPr>
            <a:lvl4pPr algn="l" rtl="0" fontAlgn="base">
              <a:spcBef>
                <a:spcPct val="0"/>
              </a:spcBef>
              <a:spcAft>
                <a:spcPct val="0"/>
              </a:spcAft>
              <a:defRPr sz="2200" b="1">
                <a:solidFill>
                  <a:srgbClr val="3B687F"/>
                </a:solidFill>
                <a:latin typeface="Arial" charset="0"/>
                <a:ea typeface="ＭＳ Ｐゴシック" charset="-128"/>
              </a:defRPr>
            </a:lvl4pPr>
            <a:lvl5pPr algn="l" rtl="0" fontAlgn="base">
              <a:spcBef>
                <a:spcPct val="0"/>
              </a:spcBef>
              <a:spcAft>
                <a:spcPct val="0"/>
              </a:spcAft>
              <a:defRPr sz="2200" b="1">
                <a:solidFill>
                  <a:srgbClr val="3B687F"/>
                </a:solidFill>
                <a:latin typeface="Arial" charset="0"/>
                <a:ea typeface="ＭＳ Ｐゴシック" charset="-128"/>
              </a:defRPr>
            </a:lvl5pPr>
            <a:lvl6pPr marL="457200" algn="l" rtl="0" fontAlgn="base">
              <a:spcBef>
                <a:spcPct val="0"/>
              </a:spcBef>
              <a:spcAft>
                <a:spcPct val="0"/>
              </a:spcAft>
              <a:defRPr sz="2200" b="1">
                <a:solidFill>
                  <a:srgbClr val="3B687F"/>
                </a:solidFill>
                <a:latin typeface="Arial" charset="0"/>
                <a:ea typeface="ＭＳ Ｐゴシック" charset="-128"/>
              </a:defRPr>
            </a:lvl6pPr>
            <a:lvl7pPr marL="914400" algn="l" rtl="0" fontAlgn="base">
              <a:spcBef>
                <a:spcPct val="0"/>
              </a:spcBef>
              <a:spcAft>
                <a:spcPct val="0"/>
              </a:spcAft>
              <a:defRPr sz="2200" b="1">
                <a:solidFill>
                  <a:srgbClr val="3B687F"/>
                </a:solidFill>
                <a:latin typeface="Arial" charset="0"/>
                <a:ea typeface="ＭＳ Ｐゴシック" charset="-128"/>
              </a:defRPr>
            </a:lvl7pPr>
            <a:lvl8pPr marL="1371600" algn="l" rtl="0" fontAlgn="base">
              <a:spcBef>
                <a:spcPct val="0"/>
              </a:spcBef>
              <a:spcAft>
                <a:spcPct val="0"/>
              </a:spcAft>
              <a:defRPr sz="2200" b="1">
                <a:solidFill>
                  <a:srgbClr val="3B687F"/>
                </a:solidFill>
                <a:latin typeface="Arial" charset="0"/>
                <a:ea typeface="ＭＳ Ｐゴシック" charset="-128"/>
              </a:defRPr>
            </a:lvl8pPr>
            <a:lvl9pPr marL="1828800" algn="l" rtl="0" fontAlgn="base">
              <a:spcBef>
                <a:spcPct val="0"/>
              </a:spcBef>
              <a:spcAft>
                <a:spcPct val="0"/>
              </a:spcAft>
              <a:defRPr sz="2200" b="1">
                <a:solidFill>
                  <a:srgbClr val="3B687F"/>
                </a:solidFill>
                <a:latin typeface="Arial" charset="0"/>
                <a:ea typeface="ＭＳ Ｐゴシック" charset="-128"/>
              </a:defRPr>
            </a:lvl9pPr>
          </a:lstStyle>
          <a:p>
            <a:pPr eaLnBrk="1" hangingPunct="1"/>
            <a:r>
              <a:rPr lang="de-DE" sz="1800" kern="0" dirty="0"/>
              <a:t>Einstieg: Fokussierung auf eingekaufte Produkte/Materialien für eine vertiefte Betrachtung</a:t>
            </a:r>
            <a:endParaRPr lang="de-AT" sz="1800" kern="0" dirty="0"/>
          </a:p>
        </p:txBody>
      </p:sp>
      <p:pic>
        <p:nvPicPr>
          <p:cNvPr id="43" name="Picture 2" descr="G:\noun_992323.png">
            <a:extLst>
              <a:ext uri="{FF2B5EF4-FFF2-40B4-BE49-F238E27FC236}">
                <a16:creationId xmlns:a16="http://schemas.microsoft.com/office/drawing/2014/main" id="{420A9A8E-869C-4788-8E88-8E4392F6DBC8}"/>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rot="16200000">
            <a:off x="623392" y="980728"/>
            <a:ext cx="648071" cy="648071"/>
          </a:xfrm>
          <a:prstGeom prst="rect">
            <a:avLst/>
          </a:prstGeom>
          <a:noFill/>
        </p:spPr>
      </p:pic>
      <p:sp>
        <p:nvSpPr>
          <p:cNvPr id="21" name="Fußzeilenplatzhalter 3">
            <a:extLst>
              <a:ext uri="{FF2B5EF4-FFF2-40B4-BE49-F238E27FC236}">
                <a16:creationId xmlns:a16="http://schemas.microsoft.com/office/drawing/2014/main" id="{D3DB150C-E00C-463F-A45C-B552C9CB870C}"/>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22" name="Auf der gleichen Seite des Rechtecks liegende Ecken abrunden 8">
            <a:extLst>
              <a:ext uri="{FF2B5EF4-FFF2-40B4-BE49-F238E27FC236}">
                <a16:creationId xmlns:a16="http://schemas.microsoft.com/office/drawing/2014/main" id="{A6199961-EC8C-4420-A1B5-C6520695AD56}"/>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3" name="Auf der gleichen Seite des Rechtecks liegende Ecken abrunden 8">
            <a:extLst>
              <a:ext uri="{FF2B5EF4-FFF2-40B4-BE49-F238E27FC236}">
                <a16:creationId xmlns:a16="http://schemas.microsoft.com/office/drawing/2014/main" id="{E2A94315-6D06-449C-8A99-8E6C8293EDCE}"/>
              </a:ext>
            </a:extLst>
          </p:cNvPr>
          <p:cNvSpPr/>
          <p:nvPr/>
        </p:nvSpPr>
        <p:spPr bwMode="auto">
          <a:xfrm>
            <a:off x="1828854"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4" name="Auf der gleichen Seite des Rechtecks liegende Ecken abrunden 8">
            <a:extLst>
              <a:ext uri="{FF2B5EF4-FFF2-40B4-BE49-F238E27FC236}">
                <a16:creationId xmlns:a16="http://schemas.microsoft.com/office/drawing/2014/main" id="{1ABF4858-DA10-4186-A021-3D9191AC96FC}"/>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5" name="Auf der gleichen Seite des Rechtecks liegende Ecken abrunden 8">
            <a:extLst>
              <a:ext uri="{FF2B5EF4-FFF2-40B4-BE49-F238E27FC236}">
                <a16:creationId xmlns:a16="http://schemas.microsoft.com/office/drawing/2014/main" id="{1FBE4400-0523-429F-BE3F-28A4B256E401}"/>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6" name="Auf der gleichen Seite des Rechtecks liegende Ecken abrunden 8">
            <a:extLst>
              <a:ext uri="{FF2B5EF4-FFF2-40B4-BE49-F238E27FC236}">
                <a16:creationId xmlns:a16="http://schemas.microsoft.com/office/drawing/2014/main" id="{CC06471B-582F-4B38-8395-99D10FE61D7A}"/>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7" name="Auf der gleichen Seite des Rechtecks liegende Ecken abrunden 8">
            <a:extLst>
              <a:ext uri="{FF2B5EF4-FFF2-40B4-BE49-F238E27FC236}">
                <a16:creationId xmlns:a16="http://schemas.microsoft.com/office/drawing/2014/main" id="{F20EACB4-3BE1-4F53-A7F8-9A871D906A66}"/>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44" name="Auf der gleichen Seite des Rechtecks liegende Ecken abrunden 8">
            <a:extLst>
              <a:ext uri="{FF2B5EF4-FFF2-40B4-BE49-F238E27FC236}">
                <a16:creationId xmlns:a16="http://schemas.microsoft.com/office/drawing/2014/main" id="{1A9C1141-02D5-4080-A9C6-A1A857F69F94}"/>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2" name="Grafik 1"/>
          <p:cNvPicPr>
            <a:picLocks noChangeAspect="1"/>
          </p:cNvPicPr>
          <p:nvPr/>
        </p:nvPicPr>
        <p:blipFill>
          <a:blip r:embed="rId3"/>
          <a:stretch>
            <a:fillRect/>
          </a:stretch>
        </p:blipFill>
        <p:spPr>
          <a:xfrm>
            <a:off x="599321" y="132388"/>
            <a:ext cx="3456732" cy="323116"/>
          </a:xfrm>
          <a:prstGeom prst="rect">
            <a:avLst/>
          </a:prstGeom>
        </p:spPr>
      </p:pic>
    </p:spTree>
    <p:extLst>
      <p:ext uri="{BB962C8B-B14F-4D97-AF65-F5344CB8AC3E}">
        <p14:creationId xmlns:p14="http://schemas.microsoft.com/office/powerpoint/2010/main" val="3009178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p:txBody>
          <a:bodyPr/>
          <a:lstStyle/>
          <a:p>
            <a:fld id="{894680D0-7A83-433A-9719-C4143F27F647}" type="slidenum">
              <a:rPr lang="de-DE" smtClean="0"/>
              <a:pPr/>
              <a:t>11</a:t>
            </a:fld>
            <a:endParaRPr lang="de-DE" dirty="0"/>
          </a:p>
        </p:txBody>
      </p:sp>
      <p:sp>
        <p:nvSpPr>
          <p:cNvPr id="21" name="Textfeld 20">
            <a:extLst>
              <a:ext uri="{FF2B5EF4-FFF2-40B4-BE49-F238E27FC236}">
                <a16:creationId xmlns:a16="http://schemas.microsoft.com/office/drawing/2014/main" id="{477CAE3D-DC3E-44FC-90AA-D0D795960F15}"/>
              </a:ext>
            </a:extLst>
          </p:cNvPr>
          <p:cNvSpPr txBox="1"/>
          <p:nvPr/>
        </p:nvSpPr>
        <p:spPr>
          <a:xfrm>
            <a:off x="8544272" y="4455771"/>
            <a:ext cx="1890294" cy="1435166"/>
          </a:xfrm>
          <a:prstGeom prst="rect">
            <a:avLst/>
          </a:prstGeom>
          <a:noFill/>
        </p:spPr>
        <p:txBody>
          <a:bodyPr wrap="square" lIns="80165" tIns="40083" rIns="80165" bIns="40083" rtlCol="0">
            <a:spAutoFit/>
          </a:bodyPr>
          <a:lstStyle/>
          <a:p>
            <a:pPr algn="l"/>
            <a:r>
              <a:rPr lang="de-DE" sz="1100" dirty="0">
                <a:solidFill>
                  <a:srgbClr val="4B4B4B"/>
                </a:solidFill>
              </a:rPr>
              <a:t>Zusätzliche Betrachtung   (siehe Schritt 3 links)</a:t>
            </a:r>
          </a:p>
          <a:p>
            <a:pPr algn="l"/>
            <a:endParaRPr lang="de-DE" sz="1100" dirty="0">
              <a:solidFill>
                <a:srgbClr val="4B4B4B"/>
              </a:solidFill>
            </a:endParaRPr>
          </a:p>
          <a:p>
            <a:pPr algn="l"/>
            <a:r>
              <a:rPr lang="de-DE" sz="1100" dirty="0">
                <a:solidFill>
                  <a:srgbClr val="4B4B4B"/>
                </a:solidFill>
              </a:rPr>
              <a:t>Gegebenenfalls können aus diesen Gründen auch Einträge aus dem</a:t>
            </a:r>
          </a:p>
          <a:p>
            <a:pPr algn="l"/>
            <a:r>
              <a:rPr lang="de-DE" sz="1100" dirty="0">
                <a:solidFill>
                  <a:srgbClr val="4B4B4B"/>
                </a:solidFill>
              </a:rPr>
              <a:t>„80-%-Bereich“ aus der Liste fallen</a:t>
            </a:r>
          </a:p>
        </p:txBody>
      </p:sp>
      <p:sp>
        <p:nvSpPr>
          <p:cNvPr id="22" name="Rechteck 21">
            <a:extLst>
              <a:ext uri="{FF2B5EF4-FFF2-40B4-BE49-F238E27FC236}">
                <a16:creationId xmlns:a16="http://schemas.microsoft.com/office/drawing/2014/main" id="{4C92FFAB-A44C-4B99-AA10-41B974F9AB62}"/>
              </a:ext>
            </a:extLst>
          </p:cNvPr>
          <p:cNvSpPr/>
          <p:nvPr/>
        </p:nvSpPr>
        <p:spPr>
          <a:xfrm>
            <a:off x="2547547" y="1176375"/>
            <a:ext cx="7941066" cy="419503"/>
          </a:xfrm>
          <a:prstGeom prst="rect">
            <a:avLst/>
          </a:prstGeom>
        </p:spPr>
        <p:txBody>
          <a:bodyPr wrap="square" lIns="80165" tIns="40083" rIns="80165" bIns="40083">
            <a:spAutoFit/>
          </a:bodyPr>
          <a:lstStyle/>
          <a:p>
            <a:pPr marL="80577" algn="l">
              <a:tabLst>
                <a:tab pos="7267575" algn="l"/>
              </a:tabLst>
            </a:pPr>
            <a:r>
              <a:rPr lang="de-AT" sz="1100" dirty="0">
                <a:solidFill>
                  <a:srgbClr val="4B4B4B"/>
                </a:solidFill>
              </a:rPr>
              <a:t>Das Unternehmen führt anhand der zuvor eingeholten Informationen aus dem Einkauf ein Ranking nach Kostenträgern durch. Dabei kann als Richtwert angesehen werden, dass 80 % der Gesamteinkaufskosten abgedeckt sein sollten.</a:t>
            </a:r>
            <a:endParaRPr lang="en-GB" sz="1100" b="1" dirty="0">
              <a:solidFill>
                <a:srgbClr val="4B4B4B"/>
              </a:solidFill>
            </a:endParaRPr>
          </a:p>
        </p:txBody>
      </p:sp>
      <p:sp>
        <p:nvSpPr>
          <p:cNvPr id="23" name="Rechteck 22">
            <a:extLst>
              <a:ext uri="{FF2B5EF4-FFF2-40B4-BE49-F238E27FC236}">
                <a16:creationId xmlns:a16="http://schemas.microsoft.com/office/drawing/2014/main" id="{0FD17C04-9EB5-4DD3-86BC-79C136EB1EFC}"/>
              </a:ext>
            </a:extLst>
          </p:cNvPr>
          <p:cNvSpPr/>
          <p:nvPr/>
        </p:nvSpPr>
        <p:spPr>
          <a:xfrm>
            <a:off x="2547547" y="1863483"/>
            <a:ext cx="1918977" cy="1435166"/>
          </a:xfrm>
          <a:prstGeom prst="rect">
            <a:avLst/>
          </a:prstGeom>
        </p:spPr>
        <p:txBody>
          <a:bodyPr wrap="square" lIns="80165" tIns="40083" rIns="80165" bIns="40083">
            <a:spAutoFit/>
          </a:bodyPr>
          <a:lstStyle/>
          <a:p>
            <a:pPr marL="80577" algn="l"/>
            <a:r>
              <a:rPr lang="de-DE" sz="1100" dirty="0">
                <a:solidFill>
                  <a:srgbClr val="4B4B4B"/>
                </a:solidFill>
              </a:rPr>
              <a:t>Das Unternehmen trägt die entsprechenden Vorprodukte und Materialien – zusammen 80 % der Einkaufskosten abdeckend – entsprechend ihrem Einkaufsvolumen ein. </a:t>
            </a:r>
          </a:p>
        </p:txBody>
      </p:sp>
      <p:sp>
        <p:nvSpPr>
          <p:cNvPr id="24" name="Textfeld 23">
            <a:extLst>
              <a:ext uri="{FF2B5EF4-FFF2-40B4-BE49-F238E27FC236}">
                <a16:creationId xmlns:a16="http://schemas.microsoft.com/office/drawing/2014/main" id="{BAF6F806-138A-4F38-9CFD-096371B7A265}"/>
              </a:ext>
            </a:extLst>
          </p:cNvPr>
          <p:cNvSpPr txBox="1"/>
          <p:nvPr/>
        </p:nvSpPr>
        <p:spPr>
          <a:xfrm>
            <a:off x="6017996" y="1707003"/>
            <a:ext cx="2534189" cy="265615"/>
          </a:xfrm>
          <a:prstGeom prst="rect">
            <a:avLst/>
          </a:prstGeom>
          <a:noFill/>
        </p:spPr>
        <p:txBody>
          <a:bodyPr wrap="square" lIns="80165" tIns="40083" rIns="80165" bIns="40083" rtlCol="0">
            <a:spAutoFit/>
          </a:bodyPr>
          <a:lstStyle/>
          <a:p>
            <a:r>
              <a:rPr lang="de-DE" sz="1200" b="1" dirty="0">
                <a:solidFill>
                  <a:srgbClr val="4B4B4B"/>
                </a:solidFill>
              </a:rPr>
              <a:t>Beispiel: Konfitürenproduktion*</a:t>
            </a:r>
          </a:p>
        </p:txBody>
      </p:sp>
      <p:sp>
        <p:nvSpPr>
          <p:cNvPr id="25" name="Rechteck 24">
            <a:extLst>
              <a:ext uri="{FF2B5EF4-FFF2-40B4-BE49-F238E27FC236}">
                <a16:creationId xmlns:a16="http://schemas.microsoft.com/office/drawing/2014/main" id="{25CE2C9F-C81A-47AA-B12E-C01D9D38CE49}"/>
              </a:ext>
            </a:extLst>
          </p:cNvPr>
          <p:cNvSpPr/>
          <p:nvPr/>
        </p:nvSpPr>
        <p:spPr>
          <a:xfrm>
            <a:off x="2547547" y="3303643"/>
            <a:ext cx="1973879" cy="2958660"/>
          </a:xfrm>
          <a:prstGeom prst="rect">
            <a:avLst/>
          </a:prstGeom>
        </p:spPr>
        <p:txBody>
          <a:bodyPr wrap="square" lIns="80165" tIns="40083" rIns="80165" bIns="40083">
            <a:spAutoFit/>
          </a:bodyPr>
          <a:lstStyle/>
          <a:p>
            <a:pPr marL="80577" algn="l"/>
            <a:r>
              <a:rPr lang="de-DE" sz="1100" dirty="0">
                <a:solidFill>
                  <a:srgbClr val="4B4B4B"/>
                </a:solidFill>
              </a:rPr>
              <a:t>Das Unternehmen geht die verbleibenden 20 % des Einkaufsvolumens durch und übernimmt zusätzliche Kostenträger in die Liste der zu betrachtenden Vorprodukte/Materialien. Gründe können u. a. sein: </a:t>
            </a:r>
          </a:p>
          <a:p>
            <a:pPr marL="252027" indent="-171450" algn="l">
              <a:buFont typeface="Arial" panose="020B0604020202020204" pitchFamily="34" charset="0"/>
              <a:buChar char="•"/>
            </a:pPr>
            <a:r>
              <a:rPr lang="de-DE" sz="1100" dirty="0">
                <a:solidFill>
                  <a:srgbClr val="4B4B4B"/>
                </a:solidFill>
              </a:rPr>
              <a:t>besondere Relevanz für die Nachhaltigkeit der Lieferkette</a:t>
            </a:r>
          </a:p>
          <a:p>
            <a:pPr marL="252027" indent="-171450" algn="l">
              <a:buFont typeface="Arial" panose="020B0604020202020204" pitchFamily="34" charset="0"/>
              <a:buChar char="•"/>
            </a:pPr>
            <a:r>
              <a:rPr lang="de-DE" sz="1100" dirty="0">
                <a:solidFill>
                  <a:srgbClr val="4B4B4B"/>
                </a:solidFill>
              </a:rPr>
              <a:t>strategische Relevanz für das eigene Unternehmen</a:t>
            </a:r>
          </a:p>
          <a:p>
            <a:pPr marL="252027" indent="-171450" algn="l">
              <a:buFont typeface="Arial" panose="020B0604020202020204" pitchFamily="34" charset="0"/>
              <a:buChar char="•"/>
            </a:pPr>
            <a:r>
              <a:rPr lang="de-DE" sz="1100" dirty="0">
                <a:solidFill>
                  <a:srgbClr val="4B4B4B"/>
                </a:solidFill>
              </a:rPr>
              <a:t>besondere Erwartungen  von Anspruchsgruppen sind bekannt</a:t>
            </a:r>
          </a:p>
        </p:txBody>
      </p:sp>
      <p:sp>
        <p:nvSpPr>
          <p:cNvPr id="26" name="Textfeld 25">
            <a:extLst>
              <a:ext uri="{FF2B5EF4-FFF2-40B4-BE49-F238E27FC236}">
                <a16:creationId xmlns:a16="http://schemas.microsoft.com/office/drawing/2014/main" id="{07DC456B-0F86-4685-A691-F3ED4ACFB4D7}"/>
              </a:ext>
            </a:extLst>
          </p:cNvPr>
          <p:cNvSpPr txBox="1"/>
          <p:nvPr/>
        </p:nvSpPr>
        <p:spPr>
          <a:xfrm>
            <a:off x="574909" y="6309320"/>
            <a:ext cx="3161237" cy="204059"/>
          </a:xfrm>
          <a:prstGeom prst="rect">
            <a:avLst/>
          </a:prstGeom>
          <a:noFill/>
        </p:spPr>
        <p:txBody>
          <a:bodyPr wrap="square" lIns="80165" tIns="40083" rIns="80165" bIns="40083" rtlCol="0">
            <a:spAutoFit/>
          </a:bodyPr>
          <a:lstStyle/>
          <a:p>
            <a:pPr algn="l"/>
            <a:r>
              <a:rPr lang="de-DE" sz="800" dirty="0">
                <a:solidFill>
                  <a:srgbClr val="000000"/>
                </a:solidFill>
              </a:rPr>
              <a:t>* Angaben basieren nicht auf Zahlen eines realen Unternehmens.</a:t>
            </a:r>
          </a:p>
        </p:txBody>
      </p:sp>
      <p:sp>
        <p:nvSpPr>
          <p:cNvPr id="27" name="Nach oben gekrümmter Pfeil 97">
            <a:extLst>
              <a:ext uri="{FF2B5EF4-FFF2-40B4-BE49-F238E27FC236}">
                <a16:creationId xmlns:a16="http://schemas.microsoft.com/office/drawing/2014/main" id="{3760E1AD-5E3B-4505-8094-B1322283179B}"/>
              </a:ext>
            </a:extLst>
          </p:cNvPr>
          <p:cNvSpPr/>
          <p:nvPr/>
        </p:nvSpPr>
        <p:spPr>
          <a:xfrm rot="16200000">
            <a:off x="7463469" y="4770179"/>
            <a:ext cx="1396395" cy="628808"/>
          </a:xfrm>
          <a:prstGeom prst="curvedUpArrow">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lIns="216000" tIns="234000" rIns="216000" bIns="234000" rtlCol="0" anchor="ctr"/>
          <a:lstStyle/>
          <a:p>
            <a:pPr algn="ctr"/>
            <a:endParaRPr lang="de-DE" sz="2200" dirty="0" err="1">
              <a:solidFill>
                <a:srgbClr val="FF9933"/>
              </a:solidFill>
              <a:cs typeface="Arial" panose="020B0604020202020204" pitchFamily="34" charset="0"/>
            </a:endParaRPr>
          </a:p>
        </p:txBody>
      </p:sp>
      <p:grpSp>
        <p:nvGrpSpPr>
          <p:cNvPr id="44" name="Gruppieren 43">
            <a:extLst>
              <a:ext uri="{FF2B5EF4-FFF2-40B4-BE49-F238E27FC236}">
                <a16:creationId xmlns:a16="http://schemas.microsoft.com/office/drawing/2014/main" id="{E7D74D7A-D8C2-4DFA-BFAE-BBC490E50DDC}"/>
              </a:ext>
            </a:extLst>
          </p:cNvPr>
          <p:cNvGrpSpPr/>
          <p:nvPr/>
        </p:nvGrpSpPr>
        <p:grpSpPr>
          <a:xfrm>
            <a:off x="5591944" y="1972619"/>
            <a:ext cx="2808312" cy="4480717"/>
            <a:chOff x="3937828" y="2293680"/>
            <a:chExt cx="2796347" cy="5020230"/>
          </a:xfrm>
        </p:grpSpPr>
        <p:cxnSp>
          <p:nvCxnSpPr>
            <p:cNvPr id="45" name="Gerade Verbindung 120">
              <a:extLst>
                <a:ext uri="{FF2B5EF4-FFF2-40B4-BE49-F238E27FC236}">
                  <a16:creationId xmlns:a16="http://schemas.microsoft.com/office/drawing/2014/main" id="{C8217AAA-5F1A-4B19-9FF6-F79375B1B539}"/>
                </a:ext>
              </a:extLst>
            </p:cNvPr>
            <p:cNvCxnSpPr/>
            <p:nvPr/>
          </p:nvCxnSpPr>
          <p:spPr>
            <a:xfrm>
              <a:off x="4314825" y="2351352"/>
              <a:ext cx="0" cy="4735248"/>
            </a:xfrm>
            <a:prstGeom prst="line">
              <a:avLst/>
            </a:prstGeom>
            <a:noFill/>
            <a:ln w="19050" cap="flat" cmpd="sng" algn="ctr">
              <a:solidFill>
                <a:srgbClr val="4B4B4B"/>
              </a:solidFill>
              <a:prstDash val="solid"/>
              <a:round/>
              <a:headEnd type="none" w="med" len="med"/>
              <a:tailEnd type="none" w="med" len="med"/>
            </a:ln>
            <a:effectLst/>
          </p:spPr>
        </p:cxnSp>
        <p:cxnSp>
          <p:nvCxnSpPr>
            <p:cNvPr id="46" name="Gerade Verbindung mit Pfeil 45">
              <a:extLst>
                <a:ext uri="{FF2B5EF4-FFF2-40B4-BE49-F238E27FC236}">
                  <a16:creationId xmlns:a16="http://schemas.microsoft.com/office/drawing/2014/main" id="{F42EAAC3-FC8D-40E2-8A66-CC71C00359DA}"/>
                </a:ext>
              </a:extLst>
            </p:cNvPr>
            <p:cNvCxnSpPr/>
            <p:nvPr/>
          </p:nvCxnSpPr>
          <p:spPr>
            <a:xfrm flipV="1">
              <a:off x="5153025" y="2447569"/>
              <a:ext cx="1581150" cy="4648556"/>
            </a:xfrm>
            <a:prstGeom prst="straightConnector1">
              <a:avLst/>
            </a:prstGeom>
            <a:noFill/>
            <a:ln w="19050" cap="flat" cmpd="sng" algn="ctr">
              <a:solidFill>
                <a:srgbClr val="282828"/>
              </a:solidFill>
              <a:prstDash val="solid"/>
              <a:round/>
              <a:headEnd type="none" w="med" len="med"/>
              <a:tailEnd type="arrow"/>
            </a:ln>
            <a:effectLst/>
          </p:spPr>
        </p:cxnSp>
        <p:cxnSp>
          <p:nvCxnSpPr>
            <p:cNvPr id="47" name="Gerade Verbindung 122">
              <a:extLst>
                <a:ext uri="{FF2B5EF4-FFF2-40B4-BE49-F238E27FC236}">
                  <a16:creationId xmlns:a16="http://schemas.microsoft.com/office/drawing/2014/main" id="{1CFA0B66-6EF5-4332-A4A6-8D587EEA2814}"/>
                </a:ext>
              </a:extLst>
            </p:cNvPr>
            <p:cNvCxnSpPr/>
            <p:nvPr/>
          </p:nvCxnSpPr>
          <p:spPr>
            <a:xfrm>
              <a:off x="3976687" y="5924550"/>
              <a:ext cx="2262188" cy="14287"/>
            </a:xfrm>
            <a:prstGeom prst="line">
              <a:avLst/>
            </a:prstGeom>
            <a:noFill/>
            <a:ln w="19050" cap="flat" cmpd="sng" algn="ctr">
              <a:solidFill>
                <a:srgbClr val="4B4B4B"/>
              </a:solidFill>
              <a:prstDash val="solid"/>
              <a:round/>
              <a:headEnd type="none" w="med" len="med"/>
              <a:tailEnd type="none" w="med" len="med"/>
            </a:ln>
            <a:effectLst/>
          </p:spPr>
        </p:cxnSp>
        <p:cxnSp>
          <p:nvCxnSpPr>
            <p:cNvPr id="48" name="Gerade Verbindung 123">
              <a:extLst>
                <a:ext uri="{FF2B5EF4-FFF2-40B4-BE49-F238E27FC236}">
                  <a16:creationId xmlns:a16="http://schemas.microsoft.com/office/drawing/2014/main" id="{172D72D6-E68A-4A7B-B079-B3045F31E6D9}"/>
                </a:ext>
              </a:extLst>
            </p:cNvPr>
            <p:cNvCxnSpPr/>
            <p:nvPr/>
          </p:nvCxnSpPr>
          <p:spPr>
            <a:xfrm>
              <a:off x="4114800" y="7086600"/>
              <a:ext cx="1323975" cy="9525"/>
            </a:xfrm>
            <a:prstGeom prst="line">
              <a:avLst/>
            </a:prstGeom>
            <a:noFill/>
            <a:ln w="19050" cap="flat" cmpd="sng" algn="ctr">
              <a:solidFill>
                <a:srgbClr val="4B4B4B"/>
              </a:solidFill>
              <a:prstDash val="solid"/>
              <a:round/>
              <a:headEnd type="none" w="med" len="med"/>
              <a:tailEnd type="none" w="med" len="med"/>
            </a:ln>
            <a:effectLst/>
          </p:spPr>
        </p:cxnSp>
        <p:cxnSp>
          <p:nvCxnSpPr>
            <p:cNvPr id="49" name="Gerade Verbindung 124">
              <a:extLst>
                <a:ext uri="{FF2B5EF4-FFF2-40B4-BE49-F238E27FC236}">
                  <a16:creationId xmlns:a16="http://schemas.microsoft.com/office/drawing/2014/main" id="{E2D06001-4233-49A8-A857-D3952EA806CF}"/>
                </a:ext>
              </a:extLst>
            </p:cNvPr>
            <p:cNvCxnSpPr/>
            <p:nvPr/>
          </p:nvCxnSpPr>
          <p:spPr>
            <a:xfrm>
              <a:off x="4314825" y="2779977"/>
              <a:ext cx="2305050" cy="0"/>
            </a:xfrm>
            <a:prstGeom prst="line">
              <a:avLst/>
            </a:prstGeom>
            <a:noFill/>
            <a:ln w="19050" cap="flat" cmpd="sng" algn="ctr">
              <a:solidFill>
                <a:srgbClr val="AEAEAE"/>
              </a:solidFill>
              <a:prstDash val="solid"/>
              <a:round/>
              <a:headEnd type="none" w="med" len="med"/>
              <a:tailEnd type="none" w="med" len="med"/>
            </a:ln>
            <a:effectLst/>
          </p:spPr>
        </p:cxnSp>
        <p:cxnSp>
          <p:nvCxnSpPr>
            <p:cNvPr id="50" name="Gerade Verbindung 125">
              <a:extLst>
                <a:ext uri="{FF2B5EF4-FFF2-40B4-BE49-F238E27FC236}">
                  <a16:creationId xmlns:a16="http://schemas.microsoft.com/office/drawing/2014/main" id="{613E203B-C200-4670-ACEF-9A72A739FC45}"/>
                </a:ext>
              </a:extLst>
            </p:cNvPr>
            <p:cNvCxnSpPr/>
            <p:nvPr/>
          </p:nvCxnSpPr>
          <p:spPr>
            <a:xfrm>
              <a:off x="4314824" y="3476625"/>
              <a:ext cx="2095501" cy="0"/>
            </a:xfrm>
            <a:prstGeom prst="line">
              <a:avLst/>
            </a:prstGeom>
            <a:noFill/>
            <a:ln w="19050" cap="flat" cmpd="sng" algn="ctr">
              <a:solidFill>
                <a:srgbClr val="AEAEAE"/>
              </a:solidFill>
              <a:prstDash val="solid"/>
              <a:round/>
              <a:headEnd type="none" w="med" len="med"/>
              <a:tailEnd type="none" w="med" len="med"/>
            </a:ln>
            <a:effectLst/>
          </p:spPr>
        </p:cxnSp>
        <p:cxnSp>
          <p:nvCxnSpPr>
            <p:cNvPr id="51" name="Gerade Verbindung 126">
              <a:extLst>
                <a:ext uri="{FF2B5EF4-FFF2-40B4-BE49-F238E27FC236}">
                  <a16:creationId xmlns:a16="http://schemas.microsoft.com/office/drawing/2014/main" id="{93FFC0FB-B189-4841-A0CC-4E4FC4069B55}"/>
                </a:ext>
              </a:extLst>
            </p:cNvPr>
            <p:cNvCxnSpPr/>
            <p:nvPr/>
          </p:nvCxnSpPr>
          <p:spPr>
            <a:xfrm>
              <a:off x="4314825" y="4132272"/>
              <a:ext cx="1828800" cy="0"/>
            </a:xfrm>
            <a:prstGeom prst="line">
              <a:avLst/>
            </a:prstGeom>
            <a:noFill/>
            <a:ln w="19050" cap="flat" cmpd="sng" algn="ctr">
              <a:solidFill>
                <a:srgbClr val="AEAEAE"/>
              </a:solidFill>
              <a:prstDash val="solid"/>
              <a:round/>
              <a:headEnd type="none" w="med" len="med"/>
              <a:tailEnd type="none" w="med" len="med"/>
            </a:ln>
            <a:effectLst/>
          </p:spPr>
        </p:cxnSp>
        <p:cxnSp>
          <p:nvCxnSpPr>
            <p:cNvPr id="52" name="Gerade Verbindung 127">
              <a:extLst>
                <a:ext uri="{FF2B5EF4-FFF2-40B4-BE49-F238E27FC236}">
                  <a16:creationId xmlns:a16="http://schemas.microsoft.com/office/drawing/2014/main" id="{E87768DD-4EF6-46E2-A2D8-F9852F034A20}"/>
                </a:ext>
              </a:extLst>
            </p:cNvPr>
            <p:cNvCxnSpPr/>
            <p:nvPr/>
          </p:nvCxnSpPr>
          <p:spPr>
            <a:xfrm>
              <a:off x="4314825" y="4771847"/>
              <a:ext cx="1628775" cy="0"/>
            </a:xfrm>
            <a:prstGeom prst="line">
              <a:avLst/>
            </a:prstGeom>
            <a:noFill/>
            <a:ln w="19050" cap="flat" cmpd="sng" algn="ctr">
              <a:solidFill>
                <a:srgbClr val="AEAEAE"/>
              </a:solidFill>
              <a:prstDash val="solid"/>
              <a:round/>
              <a:headEnd type="none" w="med" len="med"/>
              <a:tailEnd type="none" w="med" len="med"/>
            </a:ln>
            <a:effectLst/>
          </p:spPr>
        </p:cxnSp>
        <p:cxnSp>
          <p:nvCxnSpPr>
            <p:cNvPr id="53" name="Gerade Verbindung 128">
              <a:extLst>
                <a:ext uri="{FF2B5EF4-FFF2-40B4-BE49-F238E27FC236}">
                  <a16:creationId xmlns:a16="http://schemas.microsoft.com/office/drawing/2014/main" id="{11485E63-94C5-429B-BAEE-FB5C3790E31F}"/>
                </a:ext>
              </a:extLst>
            </p:cNvPr>
            <p:cNvCxnSpPr/>
            <p:nvPr/>
          </p:nvCxnSpPr>
          <p:spPr>
            <a:xfrm>
              <a:off x="4314824" y="5353050"/>
              <a:ext cx="1428751" cy="0"/>
            </a:xfrm>
            <a:prstGeom prst="line">
              <a:avLst/>
            </a:prstGeom>
            <a:noFill/>
            <a:ln w="19050" cap="flat" cmpd="sng" algn="ctr">
              <a:solidFill>
                <a:srgbClr val="AEAEAE"/>
              </a:solidFill>
              <a:prstDash val="solid"/>
              <a:round/>
              <a:headEnd type="none" w="med" len="med"/>
              <a:tailEnd type="none" w="med" len="med"/>
            </a:ln>
            <a:effectLst/>
          </p:spPr>
        </p:cxnSp>
        <p:sp>
          <p:nvSpPr>
            <p:cNvPr id="54" name="Textfeld 53">
              <a:extLst>
                <a:ext uri="{FF2B5EF4-FFF2-40B4-BE49-F238E27FC236}">
                  <a16:creationId xmlns:a16="http://schemas.microsoft.com/office/drawing/2014/main" id="{9262E77E-9269-4258-B096-DC0B97A0841B}"/>
                </a:ext>
              </a:extLst>
            </p:cNvPr>
            <p:cNvSpPr txBox="1"/>
            <p:nvPr/>
          </p:nvSpPr>
          <p:spPr>
            <a:xfrm>
              <a:off x="4315201" y="2293680"/>
              <a:ext cx="1766887" cy="448286"/>
            </a:xfrm>
            <a:prstGeom prst="rect">
              <a:avLst/>
            </a:prstGeom>
            <a:noFill/>
          </p:spPr>
          <p:txBody>
            <a:bodyPr wrap="square" rtlCol="0">
              <a:spAutoFit/>
            </a:bodyPr>
            <a:lstStyle/>
            <a:p>
              <a:pPr algn="l" defTabSz="521437" eaLnBrk="1" fontAlgn="auto" hangingPunct="1">
                <a:spcBef>
                  <a:spcPts val="0"/>
                </a:spcBef>
                <a:spcAft>
                  <a:spcPts val="0"/>
                </a:spcAft>
                <a:defRPr/>
              </a:pPr>
              <a:r>
                <a:rPr lang="de-DE" sz="1000" b="1" kern="0" dirty="0">
                  <a:solidFill>
                    <a:srgbClr val="5E839A"/>
                  </a:solidFill>
                  <a:latin typeface="Arial"/>
                  <a:ea typeface="ＭＳ Ｐゴシック"/>
                </a:rPr>
                <a:t>Kostenträger 1:</a:t>
              </a:r>
            </a:p>
            <a:p>
              <a:pPr algn="l" defTabSz="521437" eaLnBrk="1" fontAlgn="auto" hangingPunct="1">
                <a:spcBef>
                  <a:spcPts val="0"/>
                </a:spcBef>
                <a:spcAft>
                  <a:spcPts val="0"/>
                </a:spcAft>
                <a:defRPr/>
              </a:pPr>
              <a:r>
                <a:rPr lang="de-DE" sz="1000" i="1" kern="0" dirty="0">
                  <a:solidFill>
                    <a:srgbClr val="4B4B4B"/>
                  </a:solidFill>
                  <a:latin typeface="Arial"/>
                  <a:ea typeface="ＭＳ Ｐゴシック"/>
                </a:rPr>
                <a:t>Früchte (u. a. Haselnüsse)</a:t>
              </a:r>
            </a:p>
            <a:p>
              <a:pPr algn="l" defTabSz="521437" eaLnBrk="1" fontAlgn="auto" hangingPunct="1">
                <a:spcBef>
                  <a:spcPts val="0"/>
                </a:spcBef>
                <a:spcAft>
                  <a:spcPts val="0"/>
                </a:spcAft>
                <a:defRPr/>
              </a:pPr>
              <a:endParaRPr lang="de-DE" sz="2100" kern="0" dirty="0">
                <a:solidFill>
                  <a:srgbClr val="4B4B4B"/>
                </a:solidFill>
                <a:latin typeface="Arial"/>
                <a:ea typeface="ＭＳ Ｐゴシック"/>
              </a:endParaRPr>
            </a:p>
          </p:txBody>
        </p:sp>
        <p:sp>
          <p:nvSpPr>
            <p:cNvPr id="55" name="Textfeld 54">
              <a:extLst>
                <a:ext uri="{FF2B5EF4-FFF2-40B4-BE49-F238E27FC236}">
                  <a16:creationId xmlns:a16="http://schemas.microsoft.com/office/drawing/2014/main" id="{9E2DB130-421D-4B92-857F-31EE8880418C}"/>
                </a:ext>
              </a:extLst>
            </p:cNvPr>
            <p:cNvSpPr txBox="1"/>
            <p:nvPr/>
          </p:nvSpPr>
          <p:spPr>
            <a:xfrm>
              <a:off x="4300536" y="2808552"/>
              <a:ext cx="1766887" cy="810363"/>
            </a:xfrm>
            <a:prstGeom prst="rect">
              <a:avLst/>
            </a:prstGeom>
            <a:noFill/>
          </p:spPr>
          <p:txBody>
            <a:bodyPr wrap="square" rtlCol="0">
              <a:spAutoFit/>
            </a:bodyPr>
            <a:lstStyle/>
            <a:p>
              <a:pPr algn="l" defTabSz="521437" eaLnBrk="1" fontAlgn="auto" hangingPunct="1">
                <a:spcBef>
                  <a:spcPts val="0"/>
                </a:spcBef>
                <a:spcAft>
                  <a:spcPts val="0"/>
                </a:spcAft>
                <a:defRPr/>
              </a:pPr>
              <a:r>
                <a:rPr lang="de-DE" sz="1000" b="1" kern="0" dirty="0">
                  <a:solidFill>
                    <a:srgbClr val="5E839A"/>
                  </a:solidFill>
                  <a:latin typeface="Arial"/>
                  <a:ea typeface="ＭＳ Ｐゴシック"/>
                </a:rPr>
                <a:t>Kostenträger 2:</a:t>
              </a:r>
            </a:p>
            <a:p>
              <a:pPr algn="l" defTabSz="521437" eaLnBrk="1" fontAlgn="auto" hangingPunct="1">
                <a:spcBef>
                  <a:spcPts val="0"/>
                </a:spcBef>
                <a:spcAft>
                  <a:spcPts val="0"/>
                </a:spcAft>
                <a:defRPr/>
              </a:pPr>
              <a:r>
                <a:rPr lang="de-DE" sz="1000" i="1" kern="0" dirty="0">
                  <a:solidFill>
                    <a:srgbClr val="4B4B4B"/>
                  </a:solidFill>
                  <a:latin typeface="Arial"/>
                  <a:ea typeface="ＭＳ Ｐゴシック"/>
                </a:rPr>
                <a:t>Palmöl</a:t>
              </a:r>
            </a:p>
            <a:p>
              <a:pPr algn="l" defTabSz="521437" eaLnBrk="1" fontAlgn="auto" hangingPunct="1">
                <a:spcBef>
                  <a:spcPts val="0"/>
                </a:spcBef>
                <a:spcAft>
                  <a:spcPts val="0"/>
                </a:spcAft>
                <a:defRPr/>
              </a:pPr>
              <a:endParaRPr lang="de-DE" sz="2100" kern="0" dirty="0">
                <a:solidFill>
                  <a:srgbClr val="4B4B4B"/>
                </a:solidFill>
                <a:latin typeface="Arial"/>
                <a:ea typeface="ＭＳ Ｐゴシック"/>
              </a:endParaRPr>
            </a:p>
          </p:txBody>
        </p:sp>
        <p:sp>
          <p:nvSpPr>
            <p:cNvPr id="56" name="Textfeld 55">
              <a:extLst>
                <a:ext uri="{FF2B5EF4-FFF2-40B4-BE49-F238E27FC236}">
                  <a16:creationId xmlns:a16="http://schemas.microsoft.com/office/drawing/2014/main" id="{2A54870F-2F4C-490F-961C-8DE4E54D2E28}"/>
                </a:ext>
              </a:extLst>
            </p:cNvPr>
            <p:cNvSpPr txBox="1"/>
            <p:nvPr/>
          </p:nvSpPr>
          <p:spPr>
            <a:xfrm>
              <a:off x="4309986" y="3502044"/>
              <a:ext cx="1766887" cy="982780"/>
            </a:xfrm>
            <a:prstGeom prst="rect">
              <a:avLst/>
            </a:prstGeom>
            <a:noFill/>
          </p:spPr>
          <p:txBody>
            <a:bodyPr wrap="square" rtlCol="0">
              <a:spAutoFit/>
            </a:bodyPr>
            <a:lstStyle/>
            <a:p>
              <a:pPr algn="l" defTabSz="521437" eaLnBrk="1" fontAlgn="auto" hangingPunct="1">
                <a:spcBef>
                  <a:spcPts val="0"/>
                </a:spcBef>
                <a:spcAft>
                  <a:spcPts val="0"/>
                </a:spcAft>
                <a:defRPr/>
              </a:pPr>
              <a:r>
                <a:rPr lang="de-DE" sz="1000" b="1" kern="0" dirty="0">
                  <a:solidFill>
                    <a:srgbClr val="5E839A"/>
                  </a:solidFill>
                  <a:latin typeface="Arial"/>
                  <a:ea typeface="ＭＳ Ｐゴシック"/>
                </a:rPr>
                <a:t>Kostenträger 3:</a:t>
              </a:r>
            </a:p>
            <a:p>
              <a:pPr algn="l" defTabSz="521437" eaLnBrk="1" fontAlgn="auto" hangingPunct="1">
                <a:spcBef>
                  <a:spcPts val="0"/>
                </a:spcBef>
                <a:spcAft>
                  <a:spcPts val="0"/>
                </a:spcAft>
                <a:defRPr/>
              </a:pPr>
              <a:r>
                <a:rPr lang="de-DE" sz="1000" i="1" kern="0" dirty="0">
                  <a:solidFill>
                    <a:srgbClr val="4B4B4B"/>
                  </a:solidFill>
                  <a:latin typeface="Arial"/>
                  <a:ea typeface="ＭＳ Ｐゴシック"/>
                </a:rPr>
                <a:t>Zucker</a:t>
              </a:r>
            </a:p>
            <a:p>
              <a:pPr algn="l" defTabSz="521437" eaLnBrk="1" fontAlgn="auto" hangingPunct="1">
                <a:spcBef>
                  <a:spcPts val="0"/>
                </a:spcBef>
                <a:spcAft>
                  <a:spcPts val="0"/>
                </a:spcAft>
                <a:defRPr/>
              </a:pPr>
              <a:endParaRPr lang="de-DE" sz="1000" kern="0" dirty="0">
                <a:solidFill>
                  <a:srgbClr val="4B4B4B"/>
                </a:solidFill>
                <a:latin typeface="Arial"/>
                <a:ea typeface="ＭＳ Ｐゴシック"/>
              </a:endParaRPr>
            </a:p>
            <a:p>
              <a:pPr algn="l" defTabSz="521437" eaLnBrk="1" fontAlgn="auto" hangingPunct="1">
                <a:spcBef>
                  <a:spcPts val="0"/>
                </a:spcBef>
                <a:spcAft>
                  <a:spcPts val="0"/>
                </a:spcAft>
                <a:defRPr/>
              </a:pPr>
              <a:endParaRPr lang="de-DE" sz="2100" kern="0" dirty="0">
                <a:solidFill>
                  <a:srgbClr val="4B4B4B"/>
                </a:solidFill>
                <a:latin typeface="Arial"/>
                <a:ea typeface="ＭＳ Ｐゴシック"/>
              </a:endParaRPr>
            </a:p>
          </p:txBody>
        </p:sp>
        <p:sp>
          <p:nvSpPr>
            <p:cNvPr id="57" name="Textfeld 56">
              <a:extLst>
                <a:ext uri="{FF2B5EF4-FFF2-40B4-BE49-F238E27FC236}">
                  <a16:creationId xmlns:a16="http://schemas.microsoft.com/office/drawing/2014/main" id="{12795CD4-28C9-4996-A452-0E025D917F88}"/>
                </a:ext>
              </a:extLst>
            </p:cNvPr>
            <p:cNvSpPr txBox="1"/>
            <p:nvPr/>
          </p:nvSpPr>
          <p:spPr>
            <a:xfrm>
              <a:off x="4305676" y="4159784"/>
              <a:ext cx="1766887" cy="982780"/>
            </a:xfrm>
            <a:prstGeom prst="rect">
              <a:avLst/>
            </a:prstGeom>
            <a:noFill/>
          </p:spPr>
          <p:txBody>
            <a:bodyPr wrap="square" rtlCol="0">
              <a:spAutoFit/>
            </a:bodyPr>
            <a:lstStyle/>
            <a:p>
              <a:pPr algn="l" defTabSz="521437" eaLnBrk="1" fontAlgn="auto" hangingPunct="1">
                <a:spcBef>
                  <a:spcPts val="0"/>
                </a:spcBef>
                <a:spcAft>
                  <a:spcPts val="0"/>
                </a:spcAft>
                <a:defRPr/>
              </a:pPr>
              <a:r>
                <a:rPr lang="de-DE" sz="1000" b="1" kern="0" dirty="0">
                  <a:solidFill>
                    <a:srgbClr val="5E839A"/>
                  </a:solidFill>
                  <a:latin typeface="Arial"/>
                  <a:ea typeface="ＭＳ Ｐゴシック"/>
                </a:rPr>
                <a:t>Kostenträger 4:</a:t>
              </a:r>
            </a:p>
            <a:p>
              <a:pPr algn="l" defTabSz="521437" eaLnBrk="1" fontAlgn="auto" hangingPunct="1">
                <a:spcBef>
                  <a:spcPts val="0"/>
                </a:spcBef>
                <a:spcAft>
                  <a:spcPts val="0"/>
                </a:spcAft>
                <a:defRPr/>
              </a:pPr>
              <a:r>
                <a:rPr lang="de-DE" sz="1000" i="1" kern="0" dirty="0">
                  <a:solidFill>
                    <a:srgbClr val="4B4B4B"/>
                  </a:solidFill>
                  <a:latin typeface="Arial"/>
                  <a:ea typeface="ＭＳ Ｐゴシック"/>
                </a:rPr>
                <a:t>Glasware</a:t>
              </a:r>
            </a:p>
            <a:p>
              <a:pPr algn="l" defTabSz="521437" eaLnBrk="1" fontAlgn="auto" hangingPunct="1">
                <a:spcBef>
                  <a:spcPts val="0"/>
                </a:spcBef>
                <a:spcAft>
                  <a:spcPts val="0"/>
                </a:spcAft>
                <a:defRPr/>
              </a:pPr>
              <a:endParaRPr lang="de-DE" sz="1000" kern="0" dirty="0">
                <a:solidFill>
                  <a:srgbClr val="4B4B4B"/>
                </a:solidFill>
                <a:latin typeface="Arial"/>
                <a:ea typeface="ＭＳ Ｐゴシック"/>
              </a:endParaRPr>
            </a:p>
            <a:p>
              <a:pPr algn="l" defTabSz="521437" eaLnBrk="1" fontAlgn="auto" hangingPunct="1">
                <a:spcBef>
                  <a:spcPts val="0"/>
                </a:spcBef>
                <a:spcAft>
                  <a:spcPts val="0"/>
                </a:spcAft>
                <a:defRPr/>
              </a:pPr>
              <a:endParaRPr lang="de-DE" sz="2100" kern="0" dirty="0">
                <a:solidFill>
                  <a:srgbClr val="4B4B4B"/>
                </a:solidFill>
                <a:latin typeface="Arial"/>
                <a:ea typeface="ＭＳ Ｐゴシック"/>
              </a:endParaRPr>
            </a:p>
          </p:txBody>
        </p:sp>
        <p:sp>
          <p:nvSpPr>
            <p:cNvPr id="58" name="Textfeld 57">
              <a:extLst>
                <a:ext uri="{FF2B5EF4-FFF2-40B4-BE49-F238E27FC236}">
                  <a16:creationId xmlns:a16="http://schemas.microsoft.com/office/drawing/2014/main" id="{2E574CD3-5AC4-4C41-ADBB-702DC6556400}"/>
                </a:ext>
              </a:extLst>
            </p:cNvPr>
            <p:cNvSpPr txBox="1"/>
            <p:nvPr/>
          </p:nvSpPr>
          <p:spPr>
            <a:xfrm>
              <a:off x="4305676" y="4790897"/>
              <a:ext cx="1654971" cy="982780"/>
            </a:xfrm>
            <a:prstGeom prst="rect">
              <a:avLst/>
            </a:prstGeom>
            <a:noFill/>
          </p:spPr>
          <p:txBody>
            <a:bodyPr wrap="square" rtlCol="0">
              <a:spAutoFit/>
            </a:bodyPr>
            <a:lstStyle/>
            <a:p>
              <a:pPr algn="l" defTabSz="521437" eaLnBrk="1" fontAlgn="auto" hangingPunct="1">
                <a:spcBef>
                  <a:spcPts val="0"/>
                </a:spcBef>
                <a:spcAft>
                  <a:spcPts val="0"/>
                </a:spcAft>
                <a:defRPr/>
              </a:pPr>
              <a:r>
                <a:rPr lang="de-DE" sz="1000" b="1" kern="0" dirty="0">
                  <a:solidFill>
                    <a:srgbClr val="5E839A"/>
                  </a:solidFill>
                  <a:latin typeface="Arial"/>
                  <a:ea typeface="ＭＳ Ｐゴシック"/>
                </a:rPr>
                <a:t>Kostenträger 5:</a:t>
              </a:r>
            </a:p>
            <a:p>
              <a:pPr algn="l" defTabSz="521437" eaLnBrk="1" fontAlgn="auto" hangingPunct="1">
                <a:spcBef>
                  <a:spcPts val="0"/>
                </a:spcBef>
                <a:spcAft>
                  <a:spcPts val="0"/>
                </a:spcAft>
                <a:defRPr/>
              </a:pPr>
              <a:r>
                <a:rPr lang="de-DE" sz="1000" i="1" kern="0" dirty="0">
                  <a:solidFill>
                    <a:srgbClr val="4B4B4B"/>
                  </a:solidFill>
                  <a:latin typeface="Arial"/>
                  <a:ea typeface="ＭＳ Ｐゴシック"/>
                </a:rPr>
                <a:t>Deckelblech</a:t>
              </a:r>
            </a:p>
            <a:p>
              <a:pPr algn="l" defTabSz="521437" eaLnBrk="1" fontAlgn="auto" hangingPunct="1">
                <a:spcBef>
                  <a:spcPts val="0"/>
                </a:spcBef>
                <a:spcAft>
                  <a:spcPts val="0"/>
                </a:spcAft>
                <a:defRPr/>
              </a:pPr>
              <a:endParaRPr lang="de-DE" sz="1000" kern="0" dirty="0">
                <a:solidFill>
                  <a:srgbClr val="4B4B4B"/>
                </a:solidFill>
                <a:latin typeface="Arial"/>
                <a:ea typeface="ＭＳ Ｐゴシック"/>
              </a:endParaRPr>
            </a:p>
            <a:p>
              <a:pPr algn="l" defTabSz="521437" eaLnBrk="1" fontAlgn="auto" hangingPunct="1">
                <a:spcBef>
                  <a:spcPts val="0"/>
                </a:spcBef>
                <a:spcAft>
                  <a:spcPts val="0"/>
                </a:spcAft>
                <a:defRPr/>
              </a:pPr>
              <a:endParaRPr lang="de-DE" sz="2100" kern="0" dirty="0">
                <a:solidFill>
                  <a:srgbClr val="4B4B4B"/>
                </a:solidFill>
                <a:latin typeface="Arial"/>
                <a:ea typeface="ＭＳ Ｐゴシック"/>
              </a:endParaRPr>
            </a:p>
          </p:txBody>
        </p:sp>
        <p:sp>
          <p:nvSpPr>
            <p:cNvPr id="59" name="Textfeld 58">
              <a:extLst>
                <a:ext uri="{FF2B5EF4-FFF2-40B4-BE49-F238E27FC236}">
                  <a16:creationId xmlns:a16="http://schemas.microsoft.com/office/drawing/2014/main" id="{93496A6F-9965-4020-A7B4-5BE53D371780}"/>
                </a:ext>
              </a:extLst>
            </p:cNvPr>
            <p:cNvSpPr txBox="1"/>
            <p:nvPr/>
          </p:nvSpPr>
          <p:spPr>
            <a:xfrm>
              <a:off x="3937828" y="3085935"/>
              <a:ext cx="352435" cy="2362365"/>
            </a:xfrm>
            <a:prstGeom prst="rect">
              <a:avLst/>
            </a:prstGeom>
            <a:noFill/>
          </p:spPr>
          <p:txBody>
            <a:bodyPr vert="vert270" wrap="square" rtlCol="0">
              <a:spAutoFit/>
            </a:bodyPr>
            <a:lstStyle/>
            <a:p>
              <a:pPr algn="l" defTabSz="521437" eaLnBrk="1" fontAlgn="auto" hangingPunct="1">
                <a:spcBef>
                  <a:spcPts val="0"/>
                </a:spcBef>
                <a:spcAft>
                  <a:spcPts val="0"/>
                </a:spcAft>
                <a:defRPr/>
              </a:pPr>
              <a:r>
                <a:rPr lang="de-DE" sz="1100" kern="0" dirty="0">
                  <a:solidFill>
                    <a:srgbClr val="4B4B4B"/>
                  </a:solidFill>
                  <a:latin typeface="Arial"/>
                  <a:ea typeface="ＭＳ Ｐゴシック"/>
                </a:rPr>
                <a:t>80 % der Einkaufskosten</a:t>
              </a:r>
            </a:p>
          </p:txBody>
        </p:sp>
        <p:sp>
          <p:nvSpPr>
            <p:cNvPr id="60" name="Textfeld 59">
              <a:extLst>
                <a:ext uri="{FF2B5EF4-FFF2-40B4-BE49-F238E27FC236}">
                  <a16:creationId xmlns:a16="http://schemas.microsoft.com/office/drawing/2014/main" id="{02C5D37C-D778-4475-89E0-2433DF588A22}"/>
                </a:ext>
              </a:extLst>
            </p:cNvPr>
            <p:cNvSpPr txBox="1"/>
            <p:nvPr/>
          </p:nvSpPr>
          <p:spPr>
            <a:xfrm>
              <a:off x="3937828" y="6248281"/>
              <a:ext cx="352435" cy="510533"/>
            </a:xfrm>
            <a:prstGeom prst="rect">
              <a:avLst/>
            </a:prstGeom>
            <a:noFill/>
          </p:spPr>
          <p:txBody>
            <a:bodyPr vert="vert270" wrap="square" rtlCol="0">
              <a:spAutoFit/>
            </a:bodyPr>
            <a:lstStyle/>
            <a:p>
              <a:pPr algn="ctr" defTabSz="521437" eaLnBrk="1" fontAlgn="auto" hangingPunct="1">
                <a:spcBef>
                  <a:spcPts val="0"/>
                </a:spcBef>
                <a:spcAft>
                  <a:spcPts val="0"/>
                </a:spcAft>
                <a:defRPr/>
              </a:pPr>
              <a:r>
                <a:rPr lang="de-DE" sz="1100" kern="0" dirty="0">
                  <a:solidFill>
                    <a:srgbClr val="4B4B4B"/>
                  </a:solidFill>
                  <a:latin typeface="Arial"/>
                  <a:ea typeface="ＭＳ Ｐゴシック"/>
                </a:rPr>
                <a:t>20 %</a:t>
              </a:r>
            </a:p>
          </p:txBody>
        </p:sp>
        <p:cxnSp>
          <p:nvCxnSpPr>
            <p:cNvPr id="61" name="Gerade Verbindung 136">
              <a:extLst>
                <a:ext uri="{FF2B5EF4-FFF2-40B4-BE49-F238E27FC236}">
                  <a16:creationId xmlns:a16="http://schemas.microsoft.com/office/drawing/2014/main" id="{1B8676BE-170E-4C12-BDBA-07786DEAEAE1}"/>
                </a:ext>
              </a:extLst>
            </p:cNvPr>
            <p:cNvCxnSpPr/>
            <p:nvPr/>
          </p:nvCxnSpPr>
          <p:spPr>
            <a:xfrm>
              <a:off x="4291771" y="6474794"/>
              <a:ext cx="1070803" cy="0"/>
            </a:xfrm>
            <a:prstGeom prst="line">
              <a:avLst/>
            </a:prstGeom>
            <a:noFill/>
            <a:ln w="19050" cap="flat" cmpd="sng" algn="ctr">
              <a:solidFill>
                <a:srgbClr val="AEAEAE"/>
              </a:solidFill>
              <a:prstDash val="solid"/>
              <a:round/>
              <a:headEnd type="none" w="med" len="med"/>
              <a:tailEnd type="none" w="med" len="med"/>
            </a:ln>
            <a:effectLst/>
          </p:spPr>
        </p:cxnSp>
        <p:sp>
          <p:nvSpPr>
            <p:cNvPr id="62" name="Textfeld 61">
              <a:extLst>
                <a:ext uri="{FF2B5EF4-FFF2-40B4-BE49-F238E27FC236}">
                  <a16:creationId xmlns:a16="http://schemas.microsoft.com/office/drawing/2014/main" id="{53518E07-B21A-4153-964E-E1370E0BB3CA}"/>
                </a:ext>
              </a:extLst>
            </p:cNvPr>
            <p:cNvSpPr txBox="1"/>
            <p:nvPr/>
          </p:nvSpPr>
          <p:spPr>
            <a:xfrm>
              <a:off x="4273151" y="5965268"/>
              <a:ext cx="1654971" cy="810363"/>
            </a:xfrm>
            <a:prstGeom prst="rect">
              <a:avLst/>
            </a:prstGeom>
            <a:noFill/>
          </p:spPr>
          <p:txBody>
            <a:bodyPr wrap="square" rtlCol="0">
              <a:spAutoFit/>
            </a:bodyPr>
            <a:lstStyle/>
            <a:p>
              <a:pPr algn="l" defTabSz="521437" eaLnBrk="1" fontAlgn="auto" hangingPunct="1">
                <a:spcBef>
                  <a:spcPts val="0"/>
                </a:spcBef>
                <a:spcAft>
                  <a:spcPts val="0"/>
                </a:spcAft>
                <a:defRPr/>
              </a:pPr>
              <a:r>
                <a:rPr lang="de-DE" sz="1000" b="1" kern="0" dirty="0">
                  <a:solidFill>
                    <a:srgbClr val="5E839A"/>
                  </a:solidFill>
                  <a:latin typeface="Arial"/>
                  <a:ea typeface="ＭＳ Ｐゴシック"/>
                </a:rPr>
                <a:t>Kostenträger m:</a:t>
              </a:r>
            </a:p>
            <a:p>
              <a:pPr algn="l" defTabSz="521437" eaLnBrk="1" fontAlgn="auto" hangingPunct="1">
                <a:spcBef>
                  <a:spcPts val="0"/>
                </a:spcBef>
                <a:spcAft>
                  <a:spcPts val="0"/>
                </a:spcAft>
                <a:defRPr/>
              </a:pPr>
              <a:r>
                <a:rPr lang="de-DE" sz="1000" i="1" kern="0" dirty="0">
                  <a:solidFill>
                    <a:srgbClr val="4B4B4B"/>
                  </a:solidFill>
                  <a:latin typeface="Arial"/>
                  <a:ea typeface="ＭＳ Ｐゴシック"/>
                </a:rPr>
                <a:t>Gummierung</a:t>
              </a:r>
            </a:p>
            <a:p>
              <a:pPr algn="l" defTabSz="521437" eaLnBrk="1" fontAlgn="auto" hangingPunct="1">
                <a:spcBef>
                  <a:spcPts val="0"/>
                </a:spcBef>
                <a:spcAft>
                  <a:spcPts val="0"/>
                </a:spcAft>
                <a:defRPr/>
              </a:pPr>
              <a:endParaRPr lang="de-DE" sz="2100" kern="0" dirty="0">
                <a:solidFill>
                  <a:srgbClr val="4B4B4B"/>
                </a:solidFill>
                <a:latin typeface="Arial"/>
                <a:ea typeface="ＭＳ Ｐゴシック"/>
              </a:endParaRPr>
            </a:p>
          </p:txBody>
        </p:sp>
        <p:sp>
          <p:nvSpPr>
            <p:cNvPr id="63" name="Textfeld 62">
              <a:extLst>
                <a:ext uri="{FF2B5EF4-FFF2-40B4-BE49-F238E27FC236}">
                  <a16:creationId xmlns:a16="http://schemas.microsoft.com/office/drawing/2014/main" id="{E8E30839-F8DA-4D46-B339-7750FED62CDD}"/>
                </a:ext>
              </a:extLst>
            </p:cNvPr>
            <p:cNvSpPr txBox="1"/>
            <p:nvPr/>
          </p:nvSpPr>
          <p:spPr>
            <a:xfrm>
              <a:off x="4273150" y="6503547"/>
              <a:ext cx="1654971" cy="810363"/>
            </a:xfrm>
            <a:prstGeom prst="rect">
              <a:avLst/>
            </a:prstGeom>
            <a:noFill/>
          </p:spPr>
          <p:txBody>
            <a:bodyPr wrap="square" rtlCol="0">
              <a:spAutoFit/>
            </a:bodyPr>
            <a:lstStyle/>
            <a:p>
              <a:pPr algn="l" defTabSz="521437" eaLnBrk="1" fontAlgn="auto" hangingPunct="1">
                <a:spcBef>
                  <a:spcPts val="0"/>
                </a:spcBef>
                <a:spcAft>
                  <a:spcPts val="0"/>
                </a:spcAft>
                <a:defRPr/>
              </a:pPr>
              <a:r>
                <a:rPr lang="de-DE" sz="1000" b="1" kern="0" dirty="0">
                  <a:solidFill>
                    <a:srgbClr val="5E839A"/>
                  </a:solidFill>
                  <a:latin typeface="Arial"/>
                  <a:ea typeface="ＭＳ Ｐゴシック"/>
                </a:rPr>
                <a:t>Kostenträger n</a:t>
              </a:r>
            </a:p>
            <a:p>
              <a:pPr algn="l" defTabSz="521437" eaLnBrk="1" fontAlgn="auto" hangingPunct="1">
                <a:spcBef>
                  <a:spcPts val="0"/>
                </a:spcBef>
                <a:spcAft>
                  <a:spcPts val="0"/>
                </a:spcAft>
                <a:defRPr/>
              </a:pPr>
              <a:r>
                <a:rPr lang="de-DE" sz="1000" i="1" kern="0" dirty="0">
                  <a:solidFill>
                    <a:srgbClr val="4B4B4B"/>
                  </a:solidFill>
                  <a:latin typeface="Arial"/>
                  <a:ea typeface="ＭＳ Ｐゴシック"/>
                </a:rPr>
                <a:t>Chemikalien</a:t>
              </a:r>
            </a:p>
            <a:p>
              <a:pPr algn="l" defTabSz="521437" eaLnBrk="1" fontAlgn="auto" hangingPunct="1">
                <a:spcBef>
                  <a:spcPts val="0"/>
                </a:spcBef>
                <a:spcAft>
                  <a:spcPts val="0"/>
                </a:spcAft>
                <a:defRPr/>
              </a:pPr>
              <a:endParaRPr lang="de-DE" sz="2100" kern="0" dirty="0">
                <a:solidFill>
                  <a:srgbClr val="4B4B4B"/>
                </a:solidFill>
                <a:latin typeface="Arial"/>
                <a:ea typeface="ＭＳ Ｐゴシック"/>
              </a:endParaRPr>
            </a:p>
          </p:txBody>
        </p:sp>
        <p:sp>
          <p:nvSpPr>
            <p:cNvPr id="64" name="Textfeld 63">
              <a:extLst>
                <a:ext uri="{FF2B5EF4-FFF2-40B4-BE49-F238E27FC236}">
                  <a16:creationId xmlns:a16="http://schemas.microsoft.com/office/drawing/2014/main" id="{B88D5CBF-2B2C-4642-BD18-E91C23756DE6}"/>
                </a:ext>
              </a:extLst>
            </p:cNvPr>
            <p:cNvSpPr txBox="1"/>
            <p:nvPr/>
          </p:nvSpPr>
          <p:spPr>
            <a:xfrm>
              <a:off x="4320774" y="5371766"/>
              <a:ext cx="1654971" cy="723275"/>
            </a:xfrm>
            <a:prstGeom prst="rect">
              <a:avLst/>
            </a:prstGeom>
            <a:noFill/>
          </p:spPr>
          <p:txBody>
            <a:bodyPr wrap="square" rtlCol="0">
              <a:spAutoFit/>
            </a:bodyPr>
            <a:lstStyle/>
            <a:p>
              <a:pPr algn="l" defTabSz="521437" eaLnBrk="1" fontAlgn="auto" hangingPunct="1">
                <a:spcBef>
                  <a:spcPts val="0"/>
                </a:spcBef>
                <a:spcAft>
                  <a:spcPts val="0"/>
                </a:spcAft>
                <a:defRPr/>
              </a:pPr>
              <a:r>
                <a:rPr lang="de-DE" sz="1000" i="1" kern="0" dirty="0">
                  <a:solidFill>
                    <a:srgbClr val="9F0014"/>
                  </a:solidFill>
                  <a:latin typeface="Arial"/>
                  <a:ea typeface="ＭＳ Ｐゴシック"/>
                </a:rPr>
                <a:t>…</a:t>
              </a:r>
            </a:p>
            <a:p>
              <a:pPr algn="l" defTabSz="521437" eaLnBrk="1" fontAlgn="auto" hangingPunct="1">
                <a:spcBef>
                  <a:spcPts val="0"/>
                </a:spcBef>
                <a:spcAft>
                  <a:spcPts val="0"/>
                </a:spcAft>
                <a:defRPr/>
              </a:pPr>
              <a:endParaRPr lang="de-DE" sz="1000" kern="0" dirty="0">
                <a:solidFill>
                  <a:srgbClr val="4B4B4B"/>
                </a:solidFill>
                <a:latin typeface="Arial"/>
                <a:ea typeface="ＭＳ Ｐゴシック"/>
              </a:endParaRPr>
            </a:p>
            <a:p>
              <a:pPr algn="l" defTabSz="521437" eaLnBrk="1" fontAlgn="auto" hangingPunct="1">
                <a:spcBef>
                  <a:spcPts val="0"/>
                </a:spcBef>
                <a:spcAft>
                  <a:spcPts val="0"/>
                </a:spcAft>
                <a:defRPr/>
              </a:pPr>
              <a:endParaRPr lang="de-DE" sz="2100" kern="0" dirty="0">
                <a:solidFill>
                  <a:srgbClr val="4B4B4B"/>
                </a:solidFill>
                <a:latin typeface="Arial"/>
                <a:ea typeface="ＭＳ Ｐゴシック"/>
              </a:endParaRPr>
            </a:p>
          </p:txBody>
        </p:sp>
      </p:grpSp>
      <p:sp>
        <p:nvSpPr>
          <p:cNvPr id="65" name="Richtungspfeil 59">
            <a:extLst>
              <a:ext uri="{FF2B5EF4-FFF2-40B4-BE49-F238E27FC236}">
                <a16:creationId xmlns:a16="http://schemas.microsoft.com/office/drawing/2014/main" id="{4F65E410-A8AD-4531-825A-A8734006FC9D}"/>
              </a:ext>
            </a:extLst>
          </p:cNvPr>
          <p:cNvSpPr/>
          <p:nvPr/>
        </p:nvSpPr>
        <p:spPr>
          <a:xfrm>
            <a:off x="1359883" y="2007499"/>
            <a:ext cx="900000" cy="340987"/>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2</a:t>
            </a:r>
          </a:p>
        </p:txBody>
      </p:sp>
      <p:sp>
        <p:nvSpPr>
          <p:cNvPr id="66" name="Richtungspfeil 59">
            <a:extLst>
              <a:ext uri="{FF2B5EF4-FFF2-40B4-BE49-F238E27FC236}">
                <a16:creationId xmlns:a16="http://schemas.microsoft.com/office/drawing/2014/main" id="{3819A371-906A-4C13-90E4-D6ADBB9299B9}"/>
              </a:ext>
            </a:extLst>
          </p:cNvPr>
          <p:cNvSpPr/>
          <p:nvPr/>
        </p:nvSpPr>
        <p:spPr>
          <a:xfrm>
            <a:off x="1359883" y="1215411"/>
            <a:ext cx="900000" cy="340987"/>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1</a:t>
            </a:r>
          </a:p>
        </p:txBody>
      </p:sp>
      <p:sp>
        <p:nvSpPr>
          <p:cNvPr id="67" name="Richtungspfeil 59">
            <a:extLst>
              <a:ext uri="{FF2B5EF4-FFF2-40B4-BE49-F238E27FC236}">
                <a16:creationId xmlns:a16="http://schemas.microsoft.com/office/drawing/2014/main" id="{00AB9521-331E-4F5B-9297-DDD7A496593C}"/>
              </a:ext>
            </a:extLst>
          </p:cNvPr>
          <p:cNvSpPr/>
          <p:nvPr/>
        </p:nvSpPr>
        <p:spPr>
          <a:xfrm>
            <a:off x="1359883" y="3375651"/>
            <a:ext cx="900000" cy="340987"/>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3</a:t>
            </a:r>
          </a:p>
        </p:txBody>
      </p:sp>
      <p:sp>
        <p:nvSpPr>
          <p:cNvPr id="68" name="Siebeneck 67">
            <a:extLst>
              <a:ext uri="{FF2B5EF4-FFF2-40B4-BE49-F238E27FC236}">
                <a16:creationId xmlns:a16="http://schemas.microsoft.com/office/drawing/2014/main" id="{D92350FA-1910-45C9-913B-19A4A3A70D34}"/>
              </a:ext>
            </a:extLst>
          </p:cNvPr>
          <p:cNvSpPr/>
          <p:nvPr/>
        </p:nvSpPr>
        <p:spPr>
          <a:xfrm>
            <a:off x="5879976" y="1719467"/>
            <a:ext cx="256681" cy="237032"/>
          </a:xfrm>
          <a:prstGeom prst="heptagon">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r>
              <a:rPr lang="de-DE" sz="1400" dirty="0">
                <a:solidFill>
                  <a:srgbClr val="FFFFFF"/>
                </a:solidFill>
                <a:cs typeface="Arial" panose="020B0604020202020204" pitchFamily="34" charset="0"/>
              </a:rPr>
              <a:t>A</a:t>
            </a:r>
            <a:endParaRPr lang="en-US" sz="1400" dirty="0" err="1">
              <a:solidFill>
                <a:srgbClr val="FFFFFF"/>
              </a:solidFill>
              <a:cs typeface="Arial" panose="020B0604020202020204" pitchFamily="34" charset="0"/>
            </a:endParaRPr>
          </a:p>
        </p:txBody>
      </p:sp>
      <p:pic>
        <p:nvPicPr>
          <p:cNvPr id="70" name="Picture 8" descr="C:\Users\husterer\Downloads\noun_803955.png">
            <a:extLst>
              <a:ext uri="{FF2B5EF4-FFF2-40B4-BE49-F238E27FC236}">
                <a16:creationId xmlns:a16="http://schemas.microsoft.com/office/drawing/2014/main" id="{38D39C1E-874C-49D4-96D0-D209D2B0F538}"/>
              </a:ext>
            </a:extLst>
          </p:cNvPr>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84" y="1172011"/>
            <a:ext cx="456789" cy="456789"/>
          </a:xfrm>
          <a:prstGeom prst="rect">
            <a:avLst/>
          </a:prstGeom>
          <a:noFill/>
          <a:extLst>
            <a:ext uri="{909E8E84-426E-40DD-AFC4-6F175D3DCCD1}">
              <a14:hiddenFill xmlns:a14="http://schemas.microsoft.com/office/drawing/2010/main">
                <a:solidFill>
                  <a:srgbClr val="FFFFFF"/>
                </a:solidFill>
              </a14:hiddenFill>
            </a:ext>
          </a:extLst>
        </p:spPr>
      </p:pic>
      <p:sp>
        <p:nvSpPr>
          <p:cNvPr id="38" name="Fußzeilenplatzhalter 3">
            <a:extLst>
              <a:ext uri="{FF2B5EF4-FFF2-40B4-BE49-F238E27FC236}">
                <a16:creationId xmlns:a16="http://schemas.microsoft.com/office/drawing/2014/main" id="{B04CF065-AA3F-4687-A11D-02170A037243}"/>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39" name="Auf der gleichen Seite des Rechtecks liegende Ecken abrunden 8">
            <a:extLst>
              <a:ext uri="{FF2B5EF4-FFF2-40B4-BE49-F238E27FC236}">
                <a16:creationId xmlns:a16="http://schemas.microsoft.com/office/drawing/2014/main" id="{E6E62488-D1C4-465C-A2ED-429257B0F159}"/>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40" name="Auf der gleichen Seite des Rechtecks liegende Ecken abrunden 8">
            <a:extLst>
              <a:ext uri="{FF2B5EF4-FFF2-40B4-BE49-F238E27FC236}">
                <a16:creationId xmlns:a16="http://schemas.microsoft.com/office/drawing/2014/main" id="{B59DDCFC-AABB-48EC-8871-897019564D9F}"/>
              </a:ext>
            </a:extLst>
          </p:cNvPr>
          <p:cNvSpPr/>
          <p:nvPr/>
        </p:nvSpPr>
        <p:spPr bwMode="auto">
          <a:xfrm>
            <a:off x="1828854"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41" name="Auf der gleichen Seite des Rechtecks liegende Ecken abrunden 8">
            <a:extLst>
              <a:ext uri="{FF2B5EF4-FFF2-40B4-BE49-F238E27FC236}">
                <a16:creationId xmlns:a16="http://schemas.microsoft.com/office/drawing/2014/main" id="{B7962B05-37DB-48DF-94D0-1A8C8E03697C}"/>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42" name="Auf der gleichen Seite des Rechtecks liegende Ecken abrunden 8">
            <a:extLst>
              <a:ext uri="{FF2B5EF4-FFF2-40B4-BE49-F238E27FC236}">
                <a16:creationId xmlns:a16="http://schemas.microsoft.com/office/drawing/2014/main" id="{D66254BD-BD1E-4001-BEBB-752E1AC1FAF1}"/>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43" name="Auf der gleichen Seite des Rechtecks liegende Ecken abrunden 8">
            <a:extLst>
              <a:ext uri="{FF2B5EF4-FFF2-40B4-BE49-F238E27FC236}">
                <a16:creationId xmlns:a16="http://schemas.microsoft.com/office/drawing/2014/main" id="{7F90D646-5342-4853-9EED-AE5BD8925D63}"/>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69" name="Auf der gleichen Seite des Rechtecks liegende Ecken abrunden 8">
            <a:extLst>
              <a:ext uri="{FF2B5EF4-FFF2-40B4-BE49-F238E27FC236}">
                <a16:creationId xmlns:a16="http://schemas.microsoft.com/office/drawing/2014/main" id="{D1BAB3A5-BC42-4F3F-993F-4BCF85EF1DEF}"/>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71" name="Auf der gleichen Seite des Rechtecks liegende Ecken abrunden 8">
            <a:extLst>
              <a:ext uri="{FF2B5EF4-FFF2-40B4-BE49-F238E27FC236}">
                <a16:creationId xmlns:a16="http://schemas.microsoft.com/office/drawing/2014/main" id="{E6F7A44D-5307-4083-B481-7F3B9F4A1BDB}"/>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2" name="Grafik 1"/>
          <p:cNvPicPr>
            <a:picLocks noChangeAspect="1"/>
          </p:cNvPicPr>
          <p:nvPr/>
        </p:nvPicPr>
        <p:blipFill>
          <a:blip r:embed="rId3"/>
          <a:stretch>
            <a:fillRect/>
          </a:stretch>
        </p:blipFill>
        <p:spPr>
          <a:xfrm>
            <a:off x="623260" y="144471"/>
            <a:ext cx="5877053" cy="323116"/>
          </a:xfrm>
          <a:prstGeom prst="rect">
            <a:avLst/>
          </a:prstGeom>
        </p:spPr>
      </p:pic>
    </p:spTree>
    <p:extLst>
      <p:ext uri="{BB962C8B-B14F-4D97-AF65-F5344CB8AC3E}">
        <p14:creationId xmlns:p14="http://schemas.microsoft.com/office/powerpoint/2010/main" val="5293937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feld 37">
            <a:extLst>
              <a:ext uri="{FF2B5EF4-FFF2-40B4-BE49-F238E27FC236}">
                <a16:creationId xmlns:a16="http://schemas.microsoft.com/office/drawing/2014/main" id="{067E7511-0272-4337-AC36-A2D1D47346F0}"/>
              </a:ext>
            </a:extLst>
          </p:cNvPr>
          <p:cNvSpPr txBox="1"/>
          <p:nvPr/>
        </p:nvSpPr>
        <p:spPr>
          <a:xfrm>
            <a:off x="6148219" y="4784436"/>
            <a:ext cx="3620189" cy="588780"/>
          </a:xfrm>
          <a:prstGeom prst="rect">
            <a:avLst/>
          </a:prstGeom>
          <a:noFill/>
        </p:spPr>
        <p:txBody>
          <a:bodyPr wrap="square" lIns="80165" tIns="40083" rIns="80165" bIns="40083" rtlCol="0">
            <a:spAutoFit/>
          </a:bodyPr>
          <a:lstStyle/>
          <a:p>
            <a:r>
              <a:rPr lang="de-DE" sz="1100" dirty="0">
                <a:solidFill>
                  <a:srgbClr val="4B4B4B"/>
                </a:solidFill>
              </a:rPr>
              <a:t>Zusätzliche Betrachtung aufgrund</a:t>
            </a:r>
          </a:p>
          <a:p>
            <a:endParaRPr lang="de-DE" sz="1100" dirty="0">
              <a:solidFill>
                <a:srgbClr val="4B4B4B"/>
              </a:solidFill>
            </a:endParaRPr>
          </a:p>
          <a:p>
            <a:r>
              <a:rPr lang="de-DE" sz="1100" dirty="0">
                <a:solidFill>
                  <a:srgbClr val="4B4B4B"/>
                </a:solidFill>
              </a:rPr>
              <a:t>_____________________________</a:t>
            </a:r>
          </a:p>
        </p:txBody>
      </p:sp>
      <p:grpSp>
        <p:nvGrpSpPr>
          <p:cNvPr id="39" name="Group 4">
            <a:extLst>
              <a:ext uri="{FF2B5EF4-FFF2-40B4-BE49-F238E27FC236}">
                <a16:creationId xmlns:a16="http://schemas.microsoft.com/office/drawing/2014/main" id="{F1B36B80-E2DE-410B-A64A-BC85C70663BE}"/>
              </a:ext>
            </a:extLst>
          </p:cNvPr>
          <p:cNvGrpSpPr/>
          <p:nvPr/>
        </p:nvGrpSpPr>
        <p:grpSpPr>
          <a:xfrm>
            <a:off x="1899747" y="1130302"/>
            <a:ext cx="5662545" cy="5323034"/>
            <a:chOff x="2413000" y="2908300"/>
            <a:chExt cx="3499571" cy="4187825"/>
          </a:xfrm>
        </p:grpSpPr>
        <p:cxnSp>
          <p:nvCxnSpPr>
            <p:cNvPr id="40" name="Gerade Verbindung 54">
              <a:extLst>
                <a:ext uri="{FF2B5EF4-FFF2-40B4-BE49-F238E27FC236}">
                  <a16:creationId xmlns:a16="http://schemas.microsoft.com/office/drawing/2014/main" id="{17B95F67-9BCC-4E33-A755-BBB6CC193191}"/>
                </a:ext>
              </a:extLst>
            </p:cNvPr>
            <p:cNvCxnSpPr/>
            <p:nvPr/>
          </p:nvCxnSpPr>
          <p:spPr>
            <a:xfrm>
              <a:off x="2884804" y="2958591"/>
              <a:ext cx="0" cy="4129228"/>
            </a:xfrm>
            <a:prstGeom prst="line">
              <a:avLst/>
            </a:prstGeom>
            <a:noFill/>
            <a:ln w="19050" cap="flat" cmpd="sng" algn="ctr">
              <a:solidFill>
                <a:srgbClr val="4B4B4B"/>
              </a:solidFill>
              <a:prstDash val="solid"/>
              <a:round/>
              <a:headEnd type="none" w="med" len="med"/>
              <a:tailEnd type="none" w="med" len="med"/>
            </a:ln>
            <a:effectLst/>
          </p:spPr>
        </p:cxnSp>
        <p:cxnSp>
          <p:nvCxnSpPr>
            <p:cNvPr id="41" name="Gerade Verbindung mit Pfeil 40">
              <a:extLst>
                <a:ext uri="{FF2B5EF4-FFF2-40B4-BE49-F238E27FC236}">
                  <a16:creationId xmlns:a16="http://schemas.microsoft.com/office/drawing/2014/main" id="{4840735D-1339-481A-9D7C-2F132E1EDF07}"/>
                </a:ext>
              </a:extLst>
            </p:cNvPr>
            <p:cNvCxnSpPr/>
            <p:nvPr/>
          </p:nvCxnSpPr>
          <p:spPr>
            <a:xfrm flipV="1">
              <a:off x="3933794" y="3042494"/>
              <a:ext cx="1978777" cy="4053631"/>
            </a:xfrm>
            <a:prstGeom prst="straightConnector1">
              <a:avLst/>
            </a:prstGeom>
            <a:noFill/>
            <a:ln w="19050" cap="flat" cmpd="sng" algn="ctr">
              <a:solidFill>
                <a:srgbClr val="282828"/>
              </a:solidFill>
              <a:prstDash val="solid"/>
              <a:round/>
              <a:headEnd type="none" w="med" len="med"/>
              <a:tailEnd type="arrow"/>
            </a:ln>
            <a:effectLst/>
          </p:spPr>
        </p:cxnSp>
        <p:cxnSp>
          <p:nvCxnSpPr>
            <p:cNvPr id="42" name="Gerade Verbindung 56">
              <a:extLst>
                <a:ext uri="{FF2B5EF4-FFF2-40B4-BE49-F238E27FC236}">
                  <a16:creationId xmlns:a16="http://schemas.microsoft.com/office/drawing/2014/main" id="{056DE77F-456C-4B4E-8DFC-903F7146886D}"/>
                </a:ext>
              </a:extLst>
            </p:cNvPr>
            <p:cNvCxnSpPr/>
            <p:nvPr/>
          </p:nvCxnSpPr>
          <p:spPr>
            <a:xfrm>
              <a:off x="2461631" y="6074489"/>
              <a:ext cx="2831082" cy="12459"/>
            </a:xfrm>
            <a:prstGeom prst="line">
              <a:avLst/>
            </a:prstGeom>
            <a:noFill/>
            <a:ln w="19050" cap="flat" cmpd="sng" algn="ctr">
              <a:solidFill>
                <a:srgbClr val="4B4B4B"/>
              </a:solidFill>
              <a:prstDash val="solid"/>
              <a:round/>
              <a:headEnd type="none" w="med" len="med"/>
              <a:tailEnd type="none" w="med" len="med"/>
            </a:ln>
            <a:effectLst/>
          </p:spPr>
        </p:cxnSp>
        <p:cxnSp>
          <p:nvCxnSpPr>
            <p:cNvPr id="43" name="Gerade Verbindung 57">
              <a:extLst>
                <a:ext uri="{FF2B5EF4-FFF2-40B4-BE49-F238E27FC236}">
                  <a16:creationId xmlns:a16="http://schemas.microsoft.com/office/drawing/2014/main" id="{719B20AF-960C-4D81-956B-8795D77289F7}"/>
                </a:ext>
              </a:extLst>
            </p:cNvPr>
            <p:cNvCxnSpPr/>
            <p:nvPr/>
          </p:nvCxnSpPr>
          <p:spPr>
            <a:xfrm>
              <a:off x="2634477" y="7087819"/>
              <a:ext cx="1656928" cy="8306"/>
            </a:xfrm>
            <a:prstGeom prst="line">
              <a:avLst/>
            </a:prstGeom>
            <a:noFill/>
            <a:ln w="19050" cap="flat" cmpd="sng" algn="ctr">
              <a:solidFill>
                <a:srgbClr val="4B4B4B"/>
              </a:solidFill>
              <a:prstDash val="solid"/>
              <a:round/>
              <a:headEnd type="none" w="med" len="med"/>
              <a:tailEnd type="none" w="med" len="med"/>
            </a:ln>
            <a:effectLst/>
          </p:spPr>
        </p:cxnSp>
        <p:cxnSp>
          <p:nvCxnSpPr>
            <p:cNvPr id="69" name="Gerade Verbindung 58">
              <a:extLst>
                <a:ext uri="{FF2B5EF4-FFF2-40B4-BE49-F238E27FC236}">
                  <a16:creationId xmlns:a16="http://schemas.microsoft.com/office/drawing/2014/main" id="{DA8ACC24-60B0-4BB3-947A-DE27BF515F1C}"/>
                </a:ext>
              </a:extLst>
            </p:cNvPr>
            <p:cNvCxnSpPr/>
            <p:nvPr/>
          </p:nvCxnSpPr>
          <p:spPr>
            <a:xfrm>
              <a:off x="2884804" y="3332360"/>
              <a:ext cx="2884723" cy="0"/>
            </a:xfrm>
            <a:prstGeom prst="line">
              <a:avLst/>
            </a:prstGeom>
            <a:noFill/>
            <a:ln w="19050" cap="flat" cmpd="sng" algn="ctr">
              <a:solidFill>
                <a:srgbClr val="AEAEAE"/>
              </a:solidFill>
              <a:prstDash val="solid"/>
              <a:round/>
              <a:headEnd type="none" w="med" len="med"/>
              <a:tailEnd type="none" w="med" len="med"/>
            </a:ln>
            <a:effectLst/>
          </p:spPr>
        </p:cxnSp>
        <p:cxnSp>
          <p:nvCxnSpPr>
            <p:cNvPr id="71" name="Gerade Verbindung 59">
              <a:extLst>
                <a:ext uri="{FF2B5EF4-FFF2-40B4-BE49-F238E27FC236}">
                  <a16:creationId xmlns:a16="http://schemas.microsoft.com/office/drawing/2014/main" id="{EEDF9D44-572B-4011-8263-21AFE9CF8C88}"/>
                </a:ext>
              </a:extLst>
            </p:cNvPr>
            <p:cNvCxnSpPr/>
            <p:nvPr/>
          </p:nvCxnSpPr>
          <p:spPr>
            <a:xfrm>
              <a:off x="2884803" y="3939851"/>
              <a:ext cx="2622477" cy="0"/>
            </a:xfrm>
            <a:prstGeom prst="line">
              <a:avLst/>
            </a:prstGeom>
            <a:noFill/>
            <a:ln w="19050" cap="flat" cmpd="sng" algn="ctr">
              <a:solidFill>
                <a:srgbClr val="AEAEAE"/>
              </a:solidFill>
              <a:prstDash val="solid"/>
              <a:round/>
              <a:headEnd type="none" w="med" len="med"/>
              <a:tailEnd type="none" w="med" len="med"/>
            </a:ln>
            <a:effectLst/>
          </p:spPr>
        </p:cxnSp>
        <p:cxnSp>
          <p:nvCxnSpPr>
            <p:cNvPr id="72" name="Gerade Verbindung 60">
              <a:extLst>
                <a:ext uri="{FF2B5EF4-FFF2-40B4-BE49-F238E27FC236}">
                  <a16:creationId xmlns:a16="http://schemas.microsoft.com/office/drawing/2014/main" id="{23864684-025C-487A-8655-3A9296738D1F}"/>
                </a:ext>
              </a:extLst>
            </p:cNvPr>
            <p:cNvCxnSpPr/>
            <p:nvPr/>
          </p:nvCxnSpPr>
          <p:spPr>
            <a:xfrm>
              <a:off x="2884804" y="4511588"/>
              <a:ext cx="2288706" cy="0"/>
            </a:xfrm>
            <a:prstGeom prst="line">
              <a:avLst/>
            </a:prstGeom>
            <a:noFill/>
            <a:ln w="19050" cap="flat" cmpd="sng" algn="ctr">
              <a:solidFill>
                <a:srgbClr val="AEAEAE"/>
              </a:solidFill>
              <a:prstDash val="solid"/>
              <a:round/>
              <a:headEnd type="none" w="med" len="med"/>
              <a:tailEnd type="none" w="med" len="med"/>
            </a:ln>
            <a:effectLst/>
          </p:spPr>
        </p:cxnSp>
        <p:cxnSp>
          <p:nvCxnSpPr>
            <p:cNvPr id="73" name="Gerade Verbindung 61">
              <a:extLst>
                <a:ext uri="{FF2B5EF4-FFF2-40B4-BE49-F238E27FC236}">
                  <a16:creationId xmlns:a16="http://schemas.microsoft.com/office/drawing/2014/main" id="{68A00147-B55B-4490-BA14-76A66C8136B8}"/>
                </a:ext>
              </a:extLst>
            </p:cNvPr>
            <p:cNvCxnSpPr/>
            <p:nvPr/>
          </p:nvCxnSpPr>
          <p:spPr>
            <a:xfrm>
              <a:off x="2884804" y="5069310"/>
              <a:ext cx="2038379" cy="0"/>
            </a:xfrm>
            <a:prstGeom prst="line">
              <a:avLst/>
            </a:prstGeom>
            <a:noFill/>
            <a:ln w="19050" cap="flat" cmpd="sng" algn="ctr">
              <a:solidFill>
                <a:srgbClr val="AEAEAE"/>
              </a:solidFill>
              <a:prstDash val="solid"/>
              <a:round/>
              <a:headEnd type="none" w="med" len="med"/>
              <a:tailEnd type="none" w="med" len="med"/>
            </a:ln>
            <a:effectLst/>
          </p:spPr>
        </p:cxnSp>
        <p:cxnSp>
          <p:nvCxnSpPr>
            <p:cNvPr id="74" name="Gerade Verbindung 62">
              <a:extLst>
                <a:ext uri="{FF2B5EF4-FFF2-40B4-BE49-F238E27FC236}">
                  <a16:creationId xmlns:a16="http://schemas.microsoft.com/office/drawing/2014/main" id="{F03DD5E1-8AA6-4095-B40A-A952A4EB1938}"/>
                </a:ext>
              </a:extLst>
            </p:cNvPr>
            <p:cNvCxnSpPr/>
            <p:nvPr/>
          </p:nvCxnSpPr>
          <p:spPr>
            <a:xfrm>
              <a:off x="2884803" y="5576130"/>
              <a:ext cx="1788053" cy="0"/>
            </a:xfrm>
            <a:prstGeom prst="line">
              <a:avLst/>
            </a:prstGeom>
            <a:noFill/>
            <a:ln w="19050" cap="flat" cmpd="sng" algn="ctr">
              <a:solidFill>
                <a:srgbClr val="AEAEAE"/>
              </a:solidFill>
              <a:prstDash val="solid"/>
              <a:round/>
              <a:headEnd type="none" w="med" len="med"/>
              <a:tailEnd type="none" w="med" len="med"/>
            </a:ln>
            <a:effectLst/>
          </p:spPr>
        </p:cxnSp>
        <p:sp>
          <p:nvSpPr>
            <p:cNvPr id="75" name="Textfeld 74">
              <a:extLst>
                <a:ext uri="{FF2B5EF4-FFF2-40B4-BE49-F238E27FC236}">
                  <a16:creationId xmlns:a16="http://schemas.microsoft.com/office/drawing/2014/main" id="{98890FAC-6902-4E67-81BE-14B888E46A34}"/>
                </a:ext>
              </a:extLst>
            </p:cNvPr>
            <p:cNvSpPr txBox="1"/>
            <p:nvPr/>
          </p:nvSpPr>
          <p:spPr>
            <a:xfrm>
              <a:off x="2885275" y="2908300"/>
              <a:ext cx="2211223" cy="437024"/>
            </a:xfrm>
            <a:prstGeom prst="rect">
              <a:avLst/>
            </a:prstGeom>
            <a:noFill/>
          </p:spPr>
          <p:txBody>
            <a:bodyPr wrap="square" rtlCol="0">
              <a:spAutoFit/>
            </a:bodyPr>
            <a:lstStyle/>
            <a:p>
              <a:pPr algn="l" defTabSz="521437" eaLnBrk="1" fontAlgn="auto" hangingPunct="1">
                <a:spcBef>
                  <a:spcPts val="0"/>
                </a:spcBef>
                <a:spcAft>
                  <a:spcPts val="0"/>
                </a:spcAft>
                <a:defRPr/>
              </a:pPr>
              <a:r>
                <a:rPr lang="de-DE" sz="1000" kern="0" dirty="0">
                  <a:solidFill>
                    <a:srgbClr val="5E839A"/>
                  </a:solidFill>
                  <a:latin typeface="Arial"/>
                  <a:ea typeface="ＭＳ Ｐゴシック"/>
                </a:rPr>
                <a:t>Kostenträger 1:</a:t>
              </a:r>
            </a:p>
            <a:p>
              <a:pPr algn="l" defTabSz="521437" eaLnBrk="1" fontAlgn="auto" hangingPunct="1">
                <a:spcBef>
                  <a:spcPts val="0"/>
                </a:spcBef>
                <a:spcAft>
                  <a:spcPts val="0"/>
                </a:spcAft>
                <a:defRPr/>
              </a:pPr>
              <a:endParaRPr lang="de-DE" sz="2100" kern="0" dirty="0">
                <a:solidFill>
                  <a:srgbClr val="9F0014"/>
                </a:solidFill>
                <a:latin typeface="Arial"/>
                <a:ea typeface="ＭＳ Ｐゴシック"/>
              </a:endParaRPr>
            </a:p>
          </p:txBody>
        </p:sp>
        <p:sp>
          <p:nvSpPr>
            <p:cNvPr id="76" name="Textfeld 75">
              <a:extLst>
                <a:ext uri="{FF2B5EF4-FFF2-40B4-BE49-F238E27FC236}">
                  <a16:creationId xmlns:a16="http://schemas.microsoft.com/office/drawing/2014/main" id="{1ED0277F-DC30-403A-9AC8-347E98285005}"/>
                </a:ext>
              </a:extLst>
            </p:cNvPr>
            <p:cNvSpPr txBox="1"/>
            <p:nvPr/>
          </p:nvSpPr>
          <p:spPr>
            <a:xfrm>
              <a:off x="2866922" y="3357278"/>
              <a:ext cx="2211223" cy="555138"/>
            </a:xfrm>
            <a:prstGeom prst="rect">
              <a:avLst/>
            </a:prstGeom>
            <a:noFill/>
          </p:spPr>
          <p:txBody>
            <a:bodyPr wrap="square" rtlCol="0">
              <a:spAutoFit/>
            </a:bodyPr>
            <a:lstStyle/>
            <a:p>
              <a:pPr algn="l" defTabSz="521437" eaLnBrk="1" fontAlgn="auto" hangingPunct="1">
                <a:spcBef>
                  <a:spcPts val="0"/>
                </a:spcBef>
                <a:spcAft>
                  <a:spcPts val="0"/>
                </a:spcAft>
                <a:defRPr/>
              </a:pPr>
              <a:r>
                <a:rPr lang="de-DE" sz="1000" kern="0" dirty="0">
                  <a:solidFill>
                    <a:srgbClr val="5E839A"/>
                  </a:solidFill>
                  <a:latin typeface="Arial"/>
                  <a:ea typeface="ＭＳ Ｐゴシック"/>
                </a:rPr>
                <a:t>Kostenträger 2:</a:t>
              </a:r>
            </a:p>
            <a:p>
              <a:pPr algn="l" defTabSz="521437" eaLnBrk="1" fontAlgn="auto" hangingPunct="1">
                <a:spcBef>
                  <a:spcPts val="0"/>
                </a:spcBef>
                <a:spcAft>
                  <a:spcPts val="0"/>
                </a:spcAft>
                <a:defRPr/>
              </a:pPr>
              <a:endParaRPr lang="de-DE" sz="1000" kern="0" dirty="0">
                <a:solidFill>
                  <a:srgbClr val="4B4B4B"/>
                </a:solidFill>
                <a:latin typeface="Arial"/>
                <a:ea typeface="ＭＳ Ｐゴシック"/>
              </a:endParaRPr>
            </a:p>
            <a:p>
              <a:pPr algn="l" defTabSz="521437" eaLnBrk="1" fontAlgn="auto" hangingPunct="1">
                <a:spcBef>
                  <a:spcPts val="0"/>
                </a:spcBef>
                <a:spcAft>
                  <a:spcPts val="0"/>
                </a:spcAft>
                <a:defRPr/>
              </a:pPr>
              <a:endParaRPr lang="de-DE" sz="2100" kern="0" dirty="0">
                <a:solidFill>
                  <a:srgbClr val="4B4B4B"/>
                </a:solidFill>
                <a:latin typeface="Arial"/>
                <a:ea typeface="ＭＳ Ｐゴシック"/>
              </a:endParaRPr>
            </a:p>
          </p:txBody>
        </p:sp>
        <p:sp>
          <p:nvSpPr>
            <p:cNvPr id="77" name="Textfeld 76">
              <a:extLst>
                <a:ext uri="{FF2B5EF4-FFF2-40B4-BE49-F238E27FC236}">
                  <a16:creationId xmlns:a16="http://schemas.microsoft.com/office/drawing/2014/main" id="{ACCA91C6-C7F3-48AC-90DC-E0C174A09A25}"/>
                </a:ext>
              </a:extLst>
            </p:cNvPr>
            <p:cNvSpPr txBox="1"/>
            <p:nvPr/>
          </p:nvSpPr>
          <p:spPr>
            <a:xfrm>
              <a:off x="2878748" y="3962017"/>
              <a:ext cx="2211223" cy="555138"/>
            </a:xfrm>
            <a:prstGeom prst="rect">
              <a:avLst/>
            </a:prstGeom>
            <a:noFill/>
          </p:spPr>
          <p:txBody>
            <a:bodyPr wrap="square" rtlCol="0">
              <a:spAutoFit/>
            </a:bodyPr>
            <a:lstStyle/>
            <a:p>
              <a:pPr algn="l" defTabSz="521437" eaLnBrk="1" fontAlgn="auto" hangingPunct="1">
                <a:spcBef>
                  <a:spcPts val="0"/>
                </a:spcBef>
                <a:spcAft>
                  <a:spcPts val="0"/>
                </a:spcAft>
                <a:defRPr/>
              </a:pPr>
              <a:r>
                <a:rPr lang="de-DE" sz="1000" kern="0" dirty="0">
                  <a:solidFill>
                    <a:srgbClr val="5E839A"/>
                  </a:solidFill>
                  <a:latin typeface="Arial"/>
                  <a:ea typeface="ＭＳ Ｐゴシック"/>
                </a:rPr>
                <a:t>Kostenträger 3:</a:t>
              </a:r>
            </a:p>
            <a:p>
              <a:pPr algn="l" defTabSz="521437" eaLnBrk="1" fontAlgn="auto" hangingPunct="1">
                <a:spcBef>
                  <a:spcPts val="0"/>
                </a:spcBef>
                <a:spcAft>
                  <a:spcPts val="0"/>
                </a:spcAft>
                <a:defRPr/>
              </a:pPr>
              <a:endParaRPr lang="de-DE" sz="1000" kern="0" dirty="0">
                <a:solidFill>
                  <a:srgbClr val="4B4B4B"/>
                </a:solidFill>
                <a:latin typeface="Arial"/>
                <a:ea typeface="ＭＳ Ｐゴシック"/>
              </a:endParaRPr>
            </a:p>
            <a:p>
              <a:pPr algn="l" defTabSz="521437" eaLnBrk="1" fontAlgn="auto" hangingPunct="1">
                <a:spcBef>
                  <a:spcPts val="0"/>
                </a:spcBef>
                <a:spcAft>
                  <a:spcPts val="0"/>
                </a:spcAft>
                <a:defRPr/>
              </a:pPr>
              <a:endParaRPr lang="de-DE" sz="2100" kern="0" dirty="0">
                <a:solidFill>
                  <a:srgbClr val="4B4B4B"/>
                </a:solidFill>
                <a:latin typeface="Arial"/>
                <a:ea typeface="ＭＳ Ｐゴシック"/>
              </a:endParaRPr>
            </a:p>
          </p:txBody>
        </p:sp>
        <p:sp>
          <p:nvSpPr>
            <p:cNvPr id="78" name="Textfeld 77">
              <a:extLst>
                <a:ext uri="{FF2B5EF4-FFF2-40B4-BE49-F238E27FC236}">
                  <a16:creationId xmlns:a16="http://schemas.microsoft.com/office/drawing/2014/main" id="{2D56C160-BF8C-4355-83FE-6CAFD4479FF6}"/>
                </a:ext>
              </a:extLst>
            </p:cNvPr>
            <p:cNvSpPr txBox="1"/>
            <p:nvPr/>
          </p:nvSpPr>
          <p:spPr>
            <a:xfrm>
              <a:off x="2873354" y="4535579"/>
              <a:ext cx="2211223" cy="555138"/>
            </a:xfrm>
            <a:prstGeom prst="rect">
              <a:avLst/>
            </a:prstGeom>
            <a:noFill/>
          </p:spPr>
          <p:txBody>
            <a:bodyPr wrap="square" rtlCol="0">
              <a:spAutoFit/>
            </a:bodyPr>
            <a:lstStyle/>
            <a:p>
              <a:pPr algn="l" defTabSz="521437" eaLnBrk="1" fontAlgn="auto" hangingPunct="1">
                <a:spcBef>
                  <a:spcPts val="0"/>
                </a:spcBef>
                <a:spcAft>
                  <a:spcPts val="0"/>
                </a:spcAft>
                <a:defRPr/>
              </a:pPr>
              <a:r>
                <a:rPr lang="de-DE" sz="1000" kern="0" dirty="0">
                  <a:solidFill>
                    <a:srgbClr val="5E839A"/>
                  </a:solidFill>
                  <a:latin typeface="Arial"/>
                  <a:ea typeface="ＭＳ Ｐゴシック"/>
                </a:rPr>
                <a:t>Kostenträger 4:</a:t>
              </a:r>
            </a:p>
            <a:p>
              <a:pPr algn="l" defTabSz="521437" eaLnBrk="1" fontAlgn="auto" hangingPunct="1">
                <a:spcBef>
                  <a:spcPts val="0"/>
                </a:spcBef>
                <a:spcAft>
                  <a:spcPts val="0"/>
                </a:spcAft>
                <a:defRPr/>
              </a:pPr>
              <a:endParaRPr lang="de-DE" sz="1000" kern="0" dirty="0">
                <a:solidFill>
                  <a:srgbClr val="4B4B4B"/>
                </a:solidFill>
                <a:latin typeface="Arial"/>
                <a:ea typeface="ＭＳ Ｐゴシック"/>
              </a:endParaRPr>
            </a:p>
            <a:p>
              <a:pPr algn="l" defTabSz="521437" eaLnBrk="1" fontAlgn="auto" hangingPunct="1">
                <a:spcBef>
                  <a:spcPts val="0"/>
                </a:spcBef>
                <a:spcAft>
                  <a:spcPts val="0"/>
                </a:spcAft>
                <a:defRPr/>
              </a:pPr>
              <a:endParaRPr lang="de-DE" sz="2100" kern="0" dirty="0">
                <a:solidFill>
                  <a:srgbClr val="4B4B4B"/>
                </a:solidFill>
                <a:latin typeface="Arial"/>
                <a:ea typeface="ＭＳ Ｐゴシック"/>
              </a:endParaRPr>
            </a:p>
          </p:txBody>
        </p:sp>
        <p:sp>
          <p:nvSpPr>
            <p:cNvPr id="79" name="Textfeld 78">
              <a:extLst>
                <a:ext uri="{FF2B5EF4-FFF2-40B4-BE49-F238E27FC236}">
                  <a16:creationId xmlns:a16="http://schemas.microsoft.com/office/drawing/2014/main" id="{B3D0D393-1006-4EE9-8176-F8BBD1BC7BB0}"/>
                </a:ext>
              </a:extLst>
            </p:cNvPr>
            <p:cNvSpPr txBox="1"/>
            <p:nvPr/>
          </p:nvSpPr>
          <p:spPr>
            <a:xfrm>
              <a:off x="2873354" y="5085922"/>
              <a:ext cx="2071163" cy="555138"/>
            </a:xfrm>
            <a:prstGeom prst="rect">
              <a:avLst/>
            </a:prstGeom>
            <a:noFill/>
          </p:spPr>
          <p:txBody>
            <a:bodyPr wrap="square" rtlCol="0">
              <a:spAutoFit/>
            </a:bodyPr>
            <a:lstStyle/>
            <a:p>
              <a:pPr algn="l" defTabSz="521437" eaLnBrk="1" fontAlgn="auto" hangingPunct="1">
                <a:spcBef>
                  <a:spcPts val="0"/>
                </a:spcBef>
                <a:spcAft>
                  <a:spcPts val="0"/>
                </a:spcAft>
                <a:defRPr/>
              </a:pPr>
              <a:r>
                <a:rPr lang="de-DE" sz="1000" kern="0" dirty="0">
                  <a:solidFill>
                    <a:srgbClr val="5E839A"/>
                  </a:solidFill>
                  <a:latin typeface="Arial"/>
                  <a:ea typeface="ＭＳ Ｐゴシック"/>
                </a:rPr>
                <a:t>Kostenträger 5:</a:t>
              </a:r>
            </a:p>
            <a:p>
              <a:pPr algn="l" defTabSz="521437" eaLnBrk="1" fontAlgn="auto" hangingPunct="1">
                <a:spcBef>
                  <a:spcPts val="0"/>
                </a:spcBef>
                <a:spcAft>
                  <a:spcPts val="0"/>
                </a:spcAft>
                <a:defRPr/>
              </a:pPr>
              <a:endParaRPr lang="de-DE" sz="1000" kern="0" dirty="0">
                <a:solidFill>
                  <a:srgbClr val="4B4B4B"/>
                </a:solidFill>
                <a:latin typeface="Arial"/>
                <a:ea typeface="ＭＳ Ｐゴシック"/>
              </a:endParaRPr>
            </a:p>
            <a:p>
              <a:pPr algn="l" defTabSz="521437" eaLnBrk="1" fontAlgn="auto" hangingPunct="1">
                <a:spcBef>
                  <a:spcPts val="0"/>
                </a:spcBef>
                <a:spcAft>
                  <a:spcPts val="0"/>
                </a:spcAft>
                <a:defRPr/>
              </a:pPr>
              <a:endParaRPr lang="de-DE" sz="2100" kern="0" dirty="0">
                <a:solidFill>
                  <a:srgbClr val="4B4B4B"/>
                </a:solidFill>
                <a:latin typeface="Arial"/>
                <a:ea typeface="ＭＳ Ｐゴシック"/>
              </a:endParaRPr>
            </a:p>
          </p:txBody>
        </p:sp>
        <p:sp>
          <p:nvSpPr>
            <p:cNvPr id="80" name="Textfeld 79">
              <a:extLst>
                <a:ext uri="{FF2B5EF4-FFF2-40B4-BE49-F238E27FC236}">
                  <a16:creationId xmlns:a16="http://schemas.microsoft.com/office/drawing/2014/main" id="{2E5B3FD5-CCE3-49DF-8357-040D1979F3C0}"/>
                </a:ext>
              </a:extLst>
            </p:cNvPr>
            <p:cNvSpPr txBox="1"/>
            <p:nvPr/>
          </p:nvSpPr>
          <p:spPr>
            <a:xfrm>
              <a:off x="2413000" y="3599162"/>
              <a:ext cx="218744" cy="2060028"/>
            </a:xfrm>
            <a:prstGeom prst="rect">
              <a:avLst/>
            </a:prstGeom>
            <a:noFill/>
          </p:spPr>
          <p:txBody>
            <a:bodyPr vert="vert270" wrap="square" rtlCol="0">
              <a:spAutoFit/>
            </a:bodyPr>
            <a:lstStyle/>
            <a:p>
              <a:pPr algn="l" defTabSz="521437" eaLnBrk="1" fontAlgn="auto" hangingPunct="1">
                <a:spcBef>
                  <a:spcPts val="0"/>
                </a:spcBef>
                <a:spcAft>
                  <a:spcPts val="0"/>
                </a:spcAft>
                <a:defRPr/>
              </a:pPr>
              <a:r>
                <a:rPr lang="de-DE" sz="1100" kern="0" dirty="0">
                  <a:solidFill>
                    <a:srgbClr val="4B4B4B"/>
                  </a:solidFill>
                  <a:latin typeface="Arial"/>
                  <a:ea typeface="ＭＳ Ｐゴシック"/>
                </a:rPr>
                <a:t>80 % der Einkaufskosten</a:t>
              </a:r>
            </a:p>
          </p:txBody>
        </p:sp>
        <p:sp>
          <p:nvSpPr>
            <p:cNvPr id="81" name="Textfeld 80">
              <a:extLst>
                <a:ext uri="{FF2B5EF4-FFF2-40B4-BE49-F238E27FC236}">
                  <a16:creationId xmlns:a16="http://schemas.microsoft.com/office/drawing/2014/main" id="{312FE7AF-1EF6-453E-A266-DC26D0E38880}"/>
                </a:ext>
              </a:extLst>
            </p:cNvPr>
            <p:cNvSpPr txBox="1"/>
            <p:nvPr/>
          </p:nvSpPr>
          <p:spPr>
            <a:xfrm>
              <a:off x="2413000" y="6356789"/>
              <a:ext cx="218744" cy="445195"/>
            </a:xfrm>
            <a:prstGeom prst="rect">
              <a:avLst/>
            </a:prstGeom>
            <a:noFill/>
          </p:spPr>
          <p:txBody>
            <a:bodyPr vert="vert270" wrap="square" rtlCol="0">
              <a:spAutoFit/>
            </a:bodyPr>
            <a:lstStyle/>
            <a:p>
              <a:pPr algn="ctr" defTabSz="521437" eaLnBrk="1" fontAlgn="auto" hangingPunct="1">
                <a:spcBef>
                  <a:spcPts val="0"/>
                </a:spcBef>
                <a:spcAft>
                  <a:spcPts val="0"/>
                </a:spcAft>
                <a:defRPr/>
              </a:pPr>
              <a:r>
                <a:rPr lang="de-DE" sz="1100" kern="0" dirty="0">
                  <a:solidFill>
                    <a:srgbClr val="4B4B4B"/>
                  </a:solidFill>
                  <a:latin typeface="Arial"/>
                  <a:ea typeface="ＭＳ Ｐゴシック"/>
                </a:rPr>
                <a:t>20 %</a:t>
              </a:r>
            </a:p>
          </p:txBody>
        </p:sp>
        <p:cxnSp>
          <p:nvCxnSpPr>
            <p:cNvPr id="82" name="Gerade Verbindung 71">
              <a:extLst>
                <a:ext uri="{FF2B5EF4-FFF2-40B4-BE49-F238E27FC236}">
                  <a16:creationId xmlns:a16="http://schemas.microsoft.com/office/drawing/2014/main" id="{72F8928F-B89C-43E5-A179-EAAAD24BD4E3}"/>
                </a:ext>
              </a:extLst>
            </p:cNvPr>
            <p:cNvCxnSpPr/>
            <p:nvPr/>
          </p:nvCxnSpPr>
          <p:spPr>
            <a:xfrm>
              <a:off x="2855952" y="6554312"/>
              <a:ext cx="1340088" cy="0"/>
            </a:xfrm>
            <a:prstGeom prst="line">
              <a:avLst/>
            </a:prstGeom>
            <a:noFill/>
            <a:ln w="19050" cap="flat" cmpd="sng" algn="ctr">
              <a:solidFill>
                <a:srgbClr val="AEAEAE"/>
              </a:solidFill>
              <a:prstDash val="solid"/>
              <a:round/>
              <a:headEnd type="none" w="med" len="med"/>
              <a:tailEnd type="none" w="med" len="med"/>
            </a:ln>
            <a:effectLst/>
          </p:spPr>
        </p:cxnSp>
        <p:sp>
          <p:nvSpPr>
            <p:cNvPr id="83" name="Textfeld 82">
              <a:extLst>
                <a:ext uri="{FF2B5EF4-FFF2-40B4-BE49-F238E27FC236}">
                  <a16:creationId xmlns:a16="http://schemas.microsoft.com/office/drawing/2014/main" id="{34E9E30C-0B76-4181-A97B-EAD578811DFB}"/>
                </a:ext>
              </a:extLst>
            </p:cNvPr>
            <p:cNvSpPr txBox="1"/>
            <p:nvPr/>
          </p:nvSpPr>
          <p:spPr>
            <a:xfrm>
              <a:off x="2870612" y="6109997"/>
              <a:ext cx="2071164" cy="435850"/>
            </a:xfrm>
            <a:prstGeom prst="rect">
              <a:avLst/>
            </a:prstGeom>
            <a:noFill/>
          </p:spPr>
          <p:txBody>
            <a:bodyPr wrap="square" rtlCol="0">
              <a:spAutoFit/>
            </a:bodyPr>
            <a:lstStyle/>
            <a:p>
              <a:pPr algn="l" defTabSz="521437" eaLnBrk="1" fontAlgn="auto" hangingPunct="1">
                <a:spcBef>
                  <a:spcPts val="0"/>
                </a:spcBef>
                <a:spcAft>
                  <a:spcPts val="0"/>
                </a:spcAft>
                <a:defRPr/>
              </a:pPr>
              <a:r>
                <a:rPr lang="de-DE" sz="1000" kern="0" dirty="0">
                  <a:solidFill>
                    <a:srgbClr val="5E839A"/>
                  </a:solidFill>
                  <a:latin typeface="Arial"/>
                  <a:ea typeface="ＭＳ Ｐゴシック"/>
                </a:rPr>
                <a:t>Kostenträger m:</a:t>
              </a:r>
            </a:p>
            <a:p>
              <a:pPr algn="l" defTabSz="521437" eaLnBrk="1" fontAlgn="auto" hangingPunct="1">
                <a:spcBef>
                  <a:spcPts val="0"/>
                </a:spcBef>
                <a:spcAft>
                  <a:spcPts val="0"/>
                </a:spcAft>
                <a:defRPr/>
              </a:pPr>
              <a:endParaRPr lang="de-DE" sz="1000" kern="0" dirty="0">
                <a:solidFill>
                  <a:srgbClr val="5E839A"/>
                </a:solidFill>
                <a:latin typeface="Arial"/>
                <a:ea typeface="ＭＳ Ｐゴシック"/>
              </a:endParaRPr>
            </a:p>
            <a:p>
              <a:pPr algn="l" defTabSz="521437" eaLnBrk="1" fontAlgn="auto" hangingPunct="1">
                <a:spcBef>
                  <a:spcPts val="0"/>
                </a:spcBef>
                <a:spcAft>
                  <a:spcPts val="0"/>
                </a:spcAft>
                <a:defRPr/>
              </a:pPr>
              <a:endParaRPr lang="de-DE" sz="1000" kern="0" dirty="0">
                <a:solidFill>
                  <a:srgbClr val="5E839A"/>
                </a:solidFill>
                <a:latin typeface="Arial"/>
                <a:ea typeface="ＭＳ Ｐゴシック"/>
              </a:endParaRPr>
            </a:p>
          </p:txBody>
        </p:sp>
        <p:sp>
          <p:nvSpPr>
            <p:cNvPr id="84" name="Textfeld 83">
              <a:extLst>
                <a:ext uri="{FF2B5EF4-FFF2-40B4-BE49-F238E27FC236}">
                  <a16:creationId xmlns:a16="http://schemas.microsoft.com/office/drawing/2014/main" id="{960BA759-66A9-4B89-8BD8-9230C36AFDC0}"/>
                </a:ext>
              </a:extLst>
            </p:cNvPr>
            <p:cNvSpPr txBox="1"/>
            <p:nvPr/>
          </p:nvSpPr>
          <p:spPr>
            <a:xfrm>
              <a:off x="2870609" y="6579386"/>
              <a:ext cx="2071163" cy="435850"/>
            </a:xfrm>
            <a:prstGeom prst="rect">
              <a:avLst/>
            </a:prstGeom>
            <a:noFill/>
          </p:spPr>
          <p:txBody>
            <a:bodyPr wrap="square" rtlCol="0">
              <a:spAutoFit/>
            </a:bodyPr>
            <a:lstStyle/>
            <a:p>
              <a:pPr algn="l" defTabSz="521437" eaLnBrk="1" fontAlgn="auto" hangingPunct="1">
                <a:spcBef>
                  <a:spcPts val="0"/>
                </a:spcBef>
                <a:spcAft>
                  <a:spcPts val="0"/>
                </a:spcAft>
                <a:defRPr/>
              </a:pPr>
              <a:r>
                <a:rPr lang="de-DE" sz="1000" kern="0" dirty="0">
                  <a:solidFill>
                    <a:srgbClr val="5E839A"/>
                  </a:solidFill>
                  <a:latin typeface="Arial"/>
                  <a:ea typeface="ＭＳ Ｐゴシック"/>
                </a:rPr>
                <a:t>Kostenträger n:</a:t>
              </a:r>
            </a:p>
            <a:p>
              <a:pPr algn="l" defTabSz="521437" eaLnBrk="1" fontAlgn="auto" hangingPunct="1">
                <a:spcBef>
                  <a:spcPts val="0"/>
                </a:spcBef>
                <a:spcAft>
                  <a:spcPts val="0"/>
                </a:spcAft>
                <a:defRPr/>
              </a:pPr>
              <a:endParaRPr lang="de-DE" sz="1000" kern="0" dirty="0">
                <a:solidFill>
                  <a:srgbClr val="5E839A"/>
                </a:solidFill>
                <a:latin typeface="Arial"/>
                <a:ea typeface="ＭＳ Ｐゴシック"/>
              </a:endParaRPr>
            </a:p>
            <a:p>
              <a:pPr algn="l" defTabSz="521437" eaLnBrk="1" fontAlgn="auto" hangingPunct="1">
                <a:spcBef>
                  <a:spcPts val="0"/>
                </a:spcBef>
                <a:spcAft>
                  <a:spcPts val="0"/>
                </a:spcAft>
                <a:defRPr/>
              </a:pPr>
              <a:endParaRPr lang="de-DE" sz="1000" kern="0" dirty="0">
                <a:solidFill>
                  <a:srgbClr val="5E839A"/>
                </a:solidFill>
                <a:latin typeface="Arial"/>
                <a:ea typeface="ＭＳ Ｐゴシック"/>
              </a:endParaRPr>
            </a:p>
          </p:txBody>
        </p:sp>
        <p:sp>
          <p:nvSpPr>
            <p:cNvPr id="85" name="Textfeld 84">
              <a:extLst>
                <a:ext uri="{FF2B5EF4-FFF2-40B4-BE49-F238E27FC236}">
                  <a16:creationId xmlns:a16="http://schemas.microsoft.com/office/drawing/2014/main" id="{72973CF1-971D-4E7E-AD01-4C4830C8A4D7}"/>
                </a:ext>
              </a:extLst>
            </p:cNvPr>
            <p:cNvSpPr txBox="1"/>
            <p:nvPr/>
          </p:nvSpPr>
          <p:spPr>
            <a:xfrm>
              <a:off x="2900795" y="5573704"/>
              <a:ext cx="1482542" cy="193711"/>
            </a:xfrm>
            <a:prstGeom prst="rect">
              <a:avLst/>
            </a:prstGeom>
            <a:noFill/>
          </p:spPr>
          <p:txBody>
            <a:bodyPr wrap="square" rtlCol="0">
              <a:spAutoFit/>
            </a:bodyPr>
            <a:lstStyle/>
            <a:p>
              <a:pPr algn="l" defTabSz="521437" eaLnBrk="1" fontAlgn="auto" hangingPunct="1">
                <a:spcBef>
                  <a:spcPts val="0"/>
                </a:spcBef>
                <a:spcAft>
                  <a:spcPts val="0"/>
                </a:spcAft>
                <a:defRPr/>
              </a:pPr>
              <a:r>
                <a:rPr lang="de-DE" sz="1000" kern="0" dirty="0">
                  <a:solidFill>
                    <a:srgbClr val="9F0014"/>
                  </a:solidFill>
                  <a:latin typeface="Arial"/>
                  <a:ea typeface="ＭＳ Ｐゴシック"/>
                </a:rPr>
                <a:t>…</a:t>
              </a:r>
            </a:p>
          </p:txBody>
        </p:sp>
      </p:grpSp>
      <p:sp>
        <p:nvSpPr>
          <p:cNvPr id="86" name="Nach oben gekrümmter Pfeil 78">
            <a:extLst>
              <a:ext uri="{FF2B5EF4-FFF2-40B4-BE49-F238E27FC236}">
                <a16:creationId xmlns:a16="http://schemas.microsoft.com/office/drawing/2014/main" id="{7875F72B-ED37-4157-BF14-440D05019B7D}"/>
              </a:ext>
            </a:extLst>
          </p:cNvPr>
          <p:cNvSpPr/>
          <p:nvPr/>
        </p:nvSpPr>
        <p:spPr>
          <a:xfrm rot="16200000">
            <a:off x="5964384" y="4568286"/>
            <a:ext cx="1708845" cy="1053143"/>
          </a:xfrm>
          <a:prstGeom prst="curvedUpArrow">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lIns="216000" tIns="234000" rIns="216000" bIns="234000" rtlCol="0" anchor="ctr"/>
          <a:lstStyle/>
          <a:p>
            <a:pPr algn="ctr"/>
            <a:endParaRPr lang="de-DE" sz="2200" dirty="0" err="1">
              <a:solidFill>
                <a:srgbClr val="FF9933"/>
              </a:solidFill>
              <a:cs typeface="Arial" panose="020B0604020202020204" pitchFamily="34" charset="0"/>
            </a:endParaRPr>
          </a:p>
        </p:txBody>
      </p:sp>
      <p:pic>
        <p:nvPicPr>
          <p:cNvPr id="87" name="Grafik 86" descr="Bildschirmausschnitt">
            <a:extLst>
              <a:ext uri="{FF2B5EF4-FFF2-40B4-BE49-F238E27FC236}">
                <a16:creationId xmlns:a16="http://schemas.microsoft.com/office/drawing/2014/main" id="{7B43F941-DC0E-4721-8EB1-85E9DCB3B2EC}"/>
              </a:ext>
            </a:extLst>
          </p:cNvPr>
          <p:cNvPicPr/>
          <p:nvPr/>
        </p:nvPicPr>
        <p:blipFill rotWithShape="1">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r="10619" b="11789"/>
          <a:stretch/>
        </p:blipFill>
        <p:spPr>
          <a:xfrm rot="20976636">
            <a:off x="580342" y="1213212"/>
            <a:ext cx="539296" cy="370173"/>
          </a:xfrm>
          <a:prstGeom prst="rect">
            <a:avLst/>
          </a:prstGeom>
        </p:spPr>
      </p:pic>
      <p:sp>
        <p:nvSpPr>
          <p:cNvPr id="29" name="Foliennummernplatzhalter 6">
            <a:extLst>
              <a:ext uri="{FF2B5EF4-FFF2-40B4-BE49-F238E27FC236}">
                <a16:creationId xmlns:a16="http://schemas.microsoft.com/office/drawing/2014/main" id="{D38BF107-A29F-4557-8887-3AB44C69C753}"/>
              </a:ext>
            </a:extLst>
          </p:cNvPr>
          <p:cNvSpPr>
            <a:spLocks noGrp="1"/>
          </p:cNvSpPr>
          <p:nvPr>
            <p:ph type="sldNum" sz="quarter" idx="4"/>
          </p:nvPr>
        </p:nvSpPr>
        <p:spPr>
          <a:xfrm>
            <a:off x="648000" y="6477000"/>
            <a:ext cx="638043" cy="280988"/>
          </a:xfrm>
        </p:spPr>
        <p:txBody>
          <a:bodyPr/>
          <a:lstStyle/>
          <a:p>
            <a:fld id="{894680D0-7A83-433A-9719-C4143F27F647}" type="slidenum">
              <a:rPr lang="de-DE" smtClean="0"/>
              <a:pPr/>
              <a:t>12</a:t>
            </a:fld>
            <a:endParaRPr lang="de-DE" dirty="0"/>
          </a:p>
        </p:txBody>
      </p:sp>
      <p:sp>
        <p:nvSpPr>
          <p:cNvPr id="30" name="Fußzeilenplatzhalter 3">
            <a:extLst>
              <a:ext uri="{FF2B5EF4-FFF2-40B4-BE49-F238E27FC236}">
                <a16:creationId xmlns:a16="http://schemas.microsoft.com/office/drawing/2014/main" id="{06150F40-C368-42C8-9717-49E6C77CAA99}"/>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31" name="Auf der gleichen Seite des Rechtecks liegende Ecken abrunden 8">
            <a:extLst>
              <a:ext uri="{FF2B5EF4-FFF2-40B4-BE49-F238E27FC236}">
                <a16:creationId xmlns:a16="http://schemas.microsoft.com/office/drawing/2014/main" id="{420DD011-A515-4EA6-81A9-EBD348C4FB86}"/>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2" name="Auf der gleichen Seite des Rechtecks liegende Ecken abrunden 8">
            <a:extLst>
              <a:ext uri="{FF2B5EF4-FFF2-40B4-BE49-F238E27FC236}">
                <a16:creationId xmlns:a16="http://schemas.microsoft.com/office/drawing/2014/main" id="{34BD6322-F7B4-46DC-8870-7817EB5C24E7}"/>
              </a:ext>
            </a:extLst>
          </p:cNvPr>
          <p:cNvSpPr/>
          <p:nvPr/>
        </p:nvSpPr>
        <p:spPr bwMode="auto">
          <a:xfrm>
            <a:off x="1828854"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3" name="Auf der gleichen Seite des Rechtecks liegende Ecken abrunden 8">
            <a:extLst>
              <a:ext uri="{FF2B5EF4-FFF2-40B4-BE49-F238E27FC236}">
                <a16:creationId xmlns:a16="http://schemas.microsoft.com/office/drawing/2014/main" id="{EE017415-2B30-4010-AE0E-B00FE5DD3E62}"/>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4" name="Auf der gleichen Seite des Rechtecks liegende Ecken abrunden 8">
            <a:extLst>
              <a:ext uri="{FF2B5EF4-FFF2-40B4-BE49-F238E27FC236}">
                <a16:creationId xmlns:a16="http://schemas.microsoft.com/office/drawing/2014/main" id="{324A29B8-900F-4B43-B456-760B30839D33}"/>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5" name="Auf der gleichen Seite des Rechtecks liegende Ecken abrunden 8">
            <a:extLst>
              <a:ext uri="{FF2B5EF4-FFF2-40B4-BE49-F238E27FC236}">
                <a16:creationId xmlns:a16="http://schemas.microsoft.com/office/drawing/2014/main" id="{682E929A-10FD-4672-9988-7BD52559C41F}"/>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6" name="Auf der gleichen Seite des Rechtecks liegende Ecken abrunden 8">
            <a:extLst>
              <a:ext uri="{FF2B5EF4-FFF2-40B4-BE49-F238E27FC236}">
                <a16:creationId xmlns:a16="http://schemas.microsoft.com/office/drawing/2014/main" id="{8B0C7C2D-8FAF-4D3C-8970-1209E2030EFD}"/>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7" name="Auf der gleichen Seite des Rechtecks liegende Ecken abrunden 8">
            <a:extLst>
              <a:ext uri="{FF2B5EF4-FFF2-40B4-BE49-F238E27FC236}">
                <a16:creationId xmlns:a16="http://schemas.microsoft.com/office/drawing/2014/main" id="{DCFC2804-12E5-4912-A4DB-53D64885A928}"/>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2" name="Grafik 1"/>
          <p:cNvPicPr>
            <a:picLocks noChangeAspect="1"/>
          </p:cNvPicPr>
          <p:nvPr/>
        </p:nvPicPr>
        <p:blipFill>
          <a:blip r:embed="rId3"/>
          <a:stretch>
            <a:fillRect/>
          </a:stretch>
        </p:blipFill>
        <p:spPr>
          <a:xfrm>
            <a:off x="621942" y="119251"/>
            <a:ext cx="5200339" cy="323116"/>
          </a:xfrm>
          <a:prstGeom prst="rect">
            <a:avLst/>
          </a:prstGeom>
        </p:spPr>
      </p:pic>
    </p:spTree>
    <p:extLst>
      <p:ext uri="{BB962C8B-B14F-4D97-AF65-F5344CB8AC3E}">
        <p14:creationId xmlns:p14="http://schemas.microsoft.com/office/powerpoint/2010/main" val="8383866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F9B831B-82F1-4086-9642-B7F350015BA8}"/>
              </a:ext>
            </a:extLst>
          </p:cNvPr>
          <p:cNvSpPr/>
          <p:nvPr/>
        </p:nvSpPr>
        <p:spPr bwMode="auto">
          <a:xfrm>
            <a:off x="659724" y="2705138"/>
            <a:ext cx="8145364" cy="1214148"/>
          </a:xfrm>
          <a:prstGeom prst="rect">
            <a:avLst/>
          </a:prstGeom>
          <a:solidFill>
            <a:srgbClr val="FF993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25" name="Textplatzhalter 19">
            <a:extLst>
              <a:ext uri="{FF2B5EF4-FFF2-40B4-BE49-F238E27FC236}">
                <a16:creationId xmlns:a16="http://schemas.microsoft.com/office/drawing/2014/main" id="{F9EC840C-27F2-46BE-B8A1-3F400D649DB4}"/>
              </a:ext>
            </a:extLst>
          </p:cNvPr>
          <p:cNvSpPr txBox="1">
            <a:spLocks/>
          </p:cNvSpPr>
          <p:nvPr/>
        </p:nvSpPr>
        <p:spPr>
          <a:xfrm>
            <a:off x="667303" y="3157066"/>
            <a:ext cx="8166714" cy="727869"/>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defRPr/>
            </a:pPr>
            <a:r>
              <a:rPr lang="de-DE" dirty="0">
                <a:solidFill>
                  <a:srgbClr val="4B4B4B"/>
                </a:solidFill>
              </a:rPr>
              <a:t>Um Basisinformationen zu bündeln und zusammenzuführen, ist es sinnvoll, die Lieferkette zu visualisieren. Dies liefert die Basis für die nachfolgenden Schritte und ermöglicht einen Austausch mit Mitarbeiterinnen und Mitarbeitern zur Ermittlung wesentlicher Nachhaltigkeitsthemen und Handlungsfelder.</a:t>
            </a:r>
            <a:endParaRPr lang="de-DE" sz="1000" dirty="0">
              <a:solidFill>
                <a:srgbClr val="4B4B4B"/>
              </a:solidFill>
            </a:endParaRPr>
          </a:p>
        </p:txBody>
      </p:sp>
      <p:sp>
        <p:nvSpPr>
          <p:cNvPr id="26" name="Textplatzhalter 20">
            <a:extLst>
              <a:ext uri="{FF2B5EF4-FFF2-40B4-BE49-F238E27FC236}">
                <a16:creationId xmlns:a16="http://schemas.microsoft.com/office/drawing/2014/main" id="{DCF6E3B3-2C75-4CE2-A7D5-6287E1E2725B}"/>
              </a:ext>
            </a:extLst>
          </p:cNvPr>
          <p:cNvSpPr txBox="1">
            <a:spLocks/>
          </p:cNvSpPr>
          <p:nvPr/>
        </p:nvSpPr>
        <p:spPr>
          <a:xfrm>
            <a:off x="623887" y="1196974"/>
            <a:ext cx="8181201" cy="324391"/>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anose="020B0604020202020204" pitchFamily="34" charset="0"/>
              <a:buNone/>
              <a:defRPr lang="en-GB" sz="1400" b="1" kern="1200" noProof="0" dirty="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de-DE" sz="1200">
                <a:solidFill>
                  <a:srgbClr val="FFFFFF"/>
                </a:solidFill>
                <a:latin typeface="Arial"/>
              </a:rPr>
              <a:t>Module</a:t>
            </a:r>
          </a:p>
        </p:txBody>
      </p:sp>
      <p:sp>
        <p:nvSpPr>
          <p:cNvPr id="27" name="Rechteck 26">
            <a:extLst>
              <a:ext uri="{FF2B5EF4-FFF2-40B4-BE49-F238E27FC236}">
                <a16:creationId xmlns:a16="http://schemas.microsoft.com/office/drawing/2014/main" id="{62AA31E1-BDBD-42AD-9A8E-7C9943F9E30E}"/>
              </a:ext>
            </a:extLst>
          </p:cNvPr>
          <p:cNvSpPr/>
          <p:nvPr/>
        </p:nvSpPr>
        <p:spPr>
          <a:xfrm>
            <a:off x="603202" y="2009189"/>
            <a:ext cx="8201886" cy="600164"/>
          </a:xfrm>
          <a:prstGeom prst="rect">
            <a:avLst/>
          </a:prstGeom>
        </p:spPr>
        <p:txBody>
          <a:bodyPr wrap="square">
            <a:spAutoFit/>
          </a:bodyPr>
          <a:lstStyle/>
          <a:p>
            <a:pPr algn="l">
              <a:defRPr/>
            </a:pPr>
            <a:r>
              <a:rPr lang="de-DE" sz="1100" dirty="0">
                <a:solidFill>
                  <a:srgbClr val="4B4B4B"/>
                </a:solidFill>
                <a:latin typeface="Arial"/>
                <a:ea typeface="ＭＳ Ｐゴシック"/>
              </a:rPr>
              <a:t>Gerade</a:t>
            </a:r>
            <a:r>
              <a:rPr lang="de-DE" sz="1100" dirty="0">
                <a:solidFill>
                  <a:srgbClr val="4B4B4B"/>
                </a:solidFill>
                <a:latin typeface="Arial"/>
              </a:rPr>
              <a:t> </a:t>
            </a:r>
            <a:r>
              <a:rPr lang="de-DE" sz="1100" dirty="0">
                <a:solidFill>
                  <a:srgbClr val="4B4B4B"/>
                </a:solidFill>
                <a:latin typeface="Arial"/>
                <a:ea typeface="ＭＳ Ｐゴシック"/>
              </a:rPr>
              <a:t>für</a:t>
            </a:r>
            <a:r>
              <a:rPr lang="de-DE" sz="1100" dirty="0">
                <a:solidFill>
                  <a:srgbClr val="4B4B4B"/>
                </a:solidFill>
                <a:latin typeface="Arial"/>
              </a:rPr>
              <a:t> Unternehmen mit einer größeren Anzahl an Produkten (oder Dienstleistungen) ist es sinnvoll, </a:t>
            </a:r>
            <a:r>
              <a:rPr lang="de-DE" sz="1100" dirty="0" smtClean="0">
                <a:solidFill>
                  <a:srgbClr val="4B4B4B"/>
                </a:solidFill>
                <a:latin typeface="Arial"/>
              </a:rPr>
              <a:t>sich </a:t>
            </a:r>
            <a:r>
              <a:rPr lang="de-DE" sz="1100" dirty="0">
                <a:solidFill>
                  <a:srgbClr val="4B4B4B"/>
                </a:solidFill>
                <a:latin typeface="Arial"/>
              </a:rPr>
              <a:t>zu Beginn auf einen Teilbereich der Lieferkette zu fokussieren – zum Beispiel auf wichtige Produktgruppen. Das Starter-Kit stellt verschiedene Ansätze vor, mithilfe derer eine Eingrenzung erfolgen kann.</a:t>
            </a:r>
          </a:p>
        </p:txBody>
      </p:sp>
      <p:sp>
        <p:nvSpPr>
          <p:cNvPr id="28" name="Textplatzhalter 10">
            <a:extLst>
              <a:ext uri="{FF2B5EF4-FFF2-40B4-BE49-F238E27FC236}">
                <a16:creationId xmlns:a16="http://schemas.microsoft.com/office/drawing/2014/main" id="{3AEADC01-6E00-4B95-8ED3-62E6DB09EAB3}"/>
              </a:ext>
            </a:extLst>
          </p:cNvPr>
          <p:cNvSpPr txBox="1">
            <a:spLocks/>
          </p:cNvSpPr>
          <p:nvPr/>
        </p:nvSpPr>
        <p:spPr>
          <a:xfrm>
            <a:off x="1203488" y="1590331"/>
            <a:ext cx="6044640"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rPr>
              <a:t>Fokussieren</a:t>
            </a:r>
          </a:p>
        </p:txBody>
      </p:sp>
      <p:sp>
        <p:nvSpPr>
          <p:cNvPr id="29" name="Richtungspfeil 26">
            <a:extLst>
              <a:ext uri="{FF2B5EF4-FFF2-40B4-BE49-F238E27FC236}">
                <a16:creationId xmlns:a16="http://schemas.microsoft.com/office/drawing/2014/main" id="{EAD8B3F2-5D0B-4423-9025-686F1470D575}"/>
              </a:ext>
            </a:extLst>
          </p:cNvPr>
          <p:cNvSpPr/>
          <p:nvPr/>
        </p:nvSpPr>
        <p:spPr>
          <a:xfrm>
            <a:off x="664932" y="1592231"/>
            <a:ext cx="693240" cy="41032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1.1</a:t>
            </a:r>
            <a:r>
              <a:rPr lang="en-GB" sz="900" b="1" kern="0" dirty="0">
                <a:solidFill>
                  <a:prstClr val="black">
                    <a:lumMod val="75000"/>
                    <a:lumOff val="25000"/>
                  </a:prstClr>
                </a:solidFill>
                <a:cs typeface="Arial" panose="020B0604020202020204" pitchFamily="34" charset="0"/>
              </a:rPr>
              <a:t>.</a:t>
            </a:r>
          </a:p>
        </p:txBody>
      </p:sp>
      <p:sp>
        <p:nvSpPr>
          <p:cNvPr id="30" name="Textplatzhalter 10">
            <a:extLst>
              <a:ext uri="{FF2B5EF4-FFF2-40B4-BE49-F238E27FC236}">
                <a16:creationId xmlns:a16="http://schemas.microsoft.com/office/drawing/2014/main" id="{5614DCF6-AE6B-410A-AF3B-D11397901631}"/>
              </a:ext>
            </a:extLst>
          </p:cNvPr>
          <p:cNvSpPr txBox="1">
            <a:spLocks/>
          </p:cNvSpPr>
          <p:nvPr/>
        </p:nvSpPr>
        <p:spPr>
          <a:xfrm>
            <a:off x="1203487" y="2719968"/>
            <a:ext cx="7601601"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rPr>
              <a:t>Lieferkette strukturieren und visualisieren</a:t>
            </a:r>
          </a:p>
        </p:txBody>
      </p:sp>
      <p:sp>
        <p:nvSpPr>
          <p:cNvPr id="31" name="Richtungspfeil 29">
            <a:extLst>
              <a:ext uri="{FF2B5EF4-FFF2-40B4-BE49-F238E27FC236}">
                <a16:creationId xmlns:a16="http://schemas.microsoft.com/office/drawing/2014/main" id="{27188922-936B-4180-855B-D3094ED9C357}"/>
              </a:ext>
            </a:extLst>
          </p:cNvPr>
          <p:cNvSpPr/>
          <p:nvPr/>
        </p:nvSpPr>
        <p:spPr>
          <a:xfrm>
            <a:off x="664931" y="2719969"/>
            <a:ext cx="693240" cy="385207"/>
          </a:xfrm>
          <a:prstGeom prst="homePlate">
            <a:avLst/>
          </a:prstGeom>
          <a:solidFill>
            <a:srgbClr val="FF9933"/>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1.2</a:t>
            </a:r>
            <a:r>
              <a:rPr lang="en-GB" sz="900" b="1" kern="0" dirty="0">
                <a:solidFill>
                  <a:prstClr val="black">
                    <a:lumMod val="75000"/>
                    <a:lumOff val="25000"/>
                  </a:prstClr>
                </a:solidFill>
                <a:cs typeface="Arial" panose="020B0604020202020204" pitchFamily="34" charset="0"/>
              </a:rPr>
              <a:t>.</a:t>
            </a:r>
          </a:p>
        </p:txBody>
      </p:sp>
      <p:sp>
        <p:nvSpPr>
          <p:cNvPr id="32" name="Textplatzhalter 10">
            <a:extLst>
              <a:ext uri="{FF2B5EF4-FFF2-40B4-BE49-F238E27FC236}">
                <a16:creationId xmlns:a16="http://schemas.microsoft.com/office/drawing/2014/main" id="{DC6C71C2-D8AF-4102-8700-ECA15A4E1D21}"/>
              </a:ext>
            </a:extLst>
          </p:cNvPr>
          <p:cNvSpPr txBox="1">
            <a:spLocks/>
          </p:cNvSpPr>
          <p:nvPr/>
        </p:nvSpPr>
        <p:spPr>
          <a:xfrm>
            <a:off x="1203488" y="4144481"/>
            <a:ext cx="7601600"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err="1">
                <a:solidFill>
                  <a:srgbClr val="3B687F"/>
                </a:solidFill>
              </a:rPr>
              <a:t>Grundsätze</a:t>
            </a:r>
            <a:r>
              <a:rPr lang="en-GB" sz="1100" dirty="0">
                <a:solidFill>
                  <a:srgbClr val="3B687F"/>
                </a:solidFill>
              </a:rPr>
              <a:t> </a:t>
            </a:r>
            <a:r>
              <a:rPr lang="en-GB" sz="1100" dirty="0" err="1">
                <a:solidFill>
                  <a:srgbClr val="3B687F"/>
                </a:solidFill>
              </a:rPr>
              <a:t>formulieren</a:t>
            </a:r>
            <a:endParaRPr lang="en-GB" sz="1100" dirty="0">
              <a:solidFill>
                <a:srgbClr val="3B687F"/>
              </a:solidFill>
            </a:endParaRPr>
          </a:p>
        </p:txBody>
      </p:sp>
      <p:sp>
        <p:nvSpPr>
          <p:cNvPr id="33" name="Richtungspfeil 29">
            <a:extLst>
              <a:ext uri="{FF2B5EF4-FFF2-40B4-BE49-F238E27FC236}">
                <a16:creationId xmlns:a16="http://schemas.microsoft.com/office/drawing/2014/main" id="{8EDBC831-E41C-45D8-9D8D-9CB365DFFA86}"/>
              </a:ext>
            </a:extLst>
          </p:cNvPr>
          <p:cNvSpPr/>
          <p:nvPr/>
        </p:nvSpPr>
        <p:spPr>
          <a:xfrm>
            <a:off x="664931" y="4144482"/>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1.3</a:t>
            </a:r>
            <a:r>
              <a:rPr lang="en-GB" sz="900" b="1" kern="0" dirty="0">
                <a:solidFill>
                  <a:prstClr val="black">
                    <a:lumMod val="75000"/>
                    <a:lumOff val="25000"/>
                  </a:prstClr>
                </a:solidFill>
                <a:cs typeface="Arial" panose="020B0604020202020204" pitchFamily="34" charset="0"/>
              </a:rPr>
              <a:t>.</a:t>
            </a:r>
          </a:p>
        </p:txBody>
      </p:sp>
      <p:sp>
        <p:nvSpPr>
          <p:cNvPr id="34" name="Textplatzhalter 19">
            <a:extLst>
              <a:ext uri="{FF2B5EF4-FFF2-40B4-BE49-F238E27FC236}">
                <a16:creationId xmlns:a16="http://schemas.microsoft.com/office/drawing/2014/main" id="{D3B12112-A13F-4E26-B7E5-D0E98D4A9E82}"/>
              </a:ext>
            </a:extLst>
          </p:cNvPr>
          <p:cNvSpPr txBox="1">
            <a:spLocks/>
          </p:cNvSpPr>
          <p:nvPr/>
        </p:nvSpPr>
        <p:spPr>
          <a:xfrm>
            <a:off x="623888" y="4547681"/>
            <a:ext cx="8181200" cy="1173320"/>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defRPr/>
            </a:pPr>
            <a:r>
              <a:rPr lang="de-DE" dirty="0">
                <a:solidFill>
                  <a:srgbClr val="4B4B4B"/>
                </a:solidFill>
              </a:rPr>
              <a:t>Um nach innen und außen das eigene Engagement deutlich zu machen und ein Ambitionsniveau zu formulieren, sollte das Unternehmen </a:t>
            </a:r>
            <a:r>
              <a:rPr lang="de-DE" dirty="0" smtClean="0">
                <a:solidFill>
                  <a:srgbClr val="4B4B4B"/>
                </a:solidFill>
              </a:rPr>
              <a:t>Unternehmensgrundsätze </a:t>
            </a:r>
            <a:r>
              <a:rPr lang="de-DE" dirty="0">
                <a:solidFill>
                  <a:srgbClr val="4B4B4B"/>
                </a:solidFill>
              </a:rPr>
              <a:t>formulieren bzw. überarbeiten.</a:t>
            </a:r>
          </a:p>
        </p:txBody>
      </p:sp>
      <p:sp>
        <p:nvSpPr>
          <p:cNvPr id="16" name="Fußzeilenplatzhalter 3">
            <a:extLst>
              <a:ext uri="{FF2B5EF4-FFF2-40B4-BE49-F238E27FC236}">
                <a16:creationId xmlns:a16="http://schemas.microsoft.com/office/drawing/2014/main" id="{D90258D4-3EB3-4295-8974-4AF494237BAD}"/>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17" name="Auf der gleichen Seite des Rechtecks liegende Ecken abrunden 8">
            <a:extLst>
              <a:ext uri="{FF2B5EF4-FFF2-40B4-BE49-F238E27FC236}">
                <a16:creationId xmlns:a16="http://schemas.microsoft.com/office/drawing/2014/main" id="{B949F666-7325-4A1C-B6C2-85B71163D885}"/>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8" name="Auf der gleichen Seite des Rechtecks liegende Ecken abrunden 8">
            <a:extLst>
              <a:ext uri="{FF2B5EF4-FFF2-40B4-BE49-F238E27FC236}">
                <a16:creationId xmlns:a16="http://schemas.microsoft.com/office/drawing/2014/main" id="{04FEBA5F-E0CC-4009-92FC-A02B68CDF6FE}"/>
              </a:ext>
            </a:extLst>
          </p:cNvPr>
          <p:cNvSpPr/>
          <p:nvPr/>
        </p:nvSpPr>
        <p:spPr bwMode="auto">
          <a:xfrm>
            <a:off x="1828854"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9" name="Auf der gleichen Seite des Rechtecks liegende Ecken abrunden 8">
            <a:extLst>
              <a:ext uri="{FF2B5EF4-FFF2-40B4-BE49-F238E27FC236}">
                <a16:creationId xmlns:a16="http://schemas.microsoft.com/office/drawing/2014/main" id="{E9CCF8DB-5B66-423E-AC15-135C5B0B1FF0}"/>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0" name="Auf der gleichen Seite des Rechtecks liegende Ecken abrunden 8">
            <a:extLst>
              <a:ext uri="{FF2B5EF4-FFF2-40B4-BE49-F238E27FC236}">
                <a16:creationId xmlns:a16="http://schemas.microsoft.com/office/drawing/2014/main" id="{9AE4FDAC-2C51-457E-8F05-AE51AFA15386}"/>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1" name="Auf der gleichen Seite des Rechtecks liegende Ecken abrunden 8">
            <a:extLst>
              <a:ext uri="{FF2B5EF4-FFF2-40B4-BE49-F238E27FC236}">
                <a16:creationId xmlns:a16="http://schemas.microsoft.com/office/drawing/2014/main" id="{A98530A4-F9B6-4ADE-95E6-D0A6865C050D}"/>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2" name="Auf der gleichen Seite des Rechtecks liegende Ecken abrunden 8">
            <a:extLst>
              <a:ext uri="{FF2B5EF4-FFF2-40B4-BE49-F238E27FC236}">
                <a16:creationId xmlns:a16="http://schemas.microsoft.com/office/drawing/2014/main" id="{C45546D7-87CA-4109-9626-9FE88C5AEDFB}"/>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3" name="Auf der gleichen Seite des Rechtecks liegende Ecken abrunden 8">
            <a:extLst>
              <a:ext uri="{FF2B5EF4-FFF2-40B4-BE49-F238E27FC236}">
                <a16:creationId xmlns:a16="http://schemas.microsoft.com/office/drawing/2014/main" id="{88F531B6-6151-46F1-8134-E7D4A95EF574}"/>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4" name="Foliennummernplatzhalter 6">
            <a:extLst>
              <a:ext uri="{FF2B5EF4-FFF2-40B4-BE49-F238E27FC236}">
                <a16:creationId xmlns:a16="http://schemas.microsoft.com/office/drawing/2014/main" id="{D38BF107-A29F-4557-8887-3AB44C69C753}"/>
              </a:ext>
            </a:extLst>
          </p:cNvPr>
          <p:cNvSpPr>
            <a:spLocks noGrp="1"/>
          </p:cNvSpPr>
          <p:nvPr>
            <p:ph type="sldNum" sz="quarter" idx="4"/>
          </p:nvPr>
        </p:nvSpPr>
        <p:spPr>
          <a:xfrm>
            <a:off x="648000" y="6477000"/>
            <a:ext cx="638043" cy="280988"/>
          </a:xfrm>
        </p:spPr>
        <p:txBody>
          <a:bodyPr/>
          <a:lstStyle/>
          <a:p>
            <a:fld id="{894680D0-7A83-433A-9719-C4143F27F647}" type="slidenum">
              <a:rPr lang="de-DE" smtClean="0"/>
              <a:pPr/>
              <a:t>13</a:t>
            </a:fld>
            <a:endParaRPr lang="de-DE" dirty="0"/>
          </a:p>
        </p:txBody>
      </p:sp>
      <p:pic>
        <p:nvPicPr>
          <p:cNvPr id="3" name="Grafik 2"/>
          <p:cNvPicPr>
            <a:picLocks noChangeAspect="1"/>
          </p:cNvPicPr>
          <p:nvPr/>
        </p:nvPicPr>
        <p:blipFill>
          <a:blip r:embed="rId2"/>
          <a:stretch>
            <a:fillRect/>
          </a:stretch>
        </p:blipFill>
        <p:spPr>
          <a:xfrm>
            <a:off x="611523" y="138053"/>
            <a:ext cx="4102964" cy="323116"/>
          </a:xfrm>
          <a:prstGeom prst="rect">
            <a:avLst/>
          </a:prstGeom>
        </p:spPr>
      </p:pic>
    </p:spTree>
    <p:extLst>
      <p:ext uri="{BB962C8B-B14F-4D97-AF65-F5344CB8AC3E}">
        <p14:creationId xmlns:p14="http://schemas.microsoft.com/office/powerpoint/2010/main" val="13931834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p:txBody>
          <a:bodyPr/>
          <a:lstStyle/>
          <a:p>
            <a:fld id="{894680D0-7A83-433A-9719-C4143F27F647}" type="slidenum">
              <a:rPr lang="de-DE" smtClean="0"/>
              <a:pPr/>
              <a:t>14</a:t>
            </a:fld>
            <a:endParaRPr lang="de-DE" dirty="0"/>
          </a:p>
        </p:txBody>
      </p:sp>
      <p:sp>
        <p:nvSpPr>
          <p:cNvPr id="29" name="Rechteck 28">
            <a:extLst>
              <a:ext uri="{FF2B5EF4-FFF2-40B4-BE49-F238E27FC236}">
                <a16:creationId xmlns:a16="http://schemas.microsoft.com/office/drawing/2014/main" id="{D54A8BEF-7C48-4A38-90D3-05D1344E9664}"/>
              </a:ext>
            </a:extLst>
          </p:cNvPr>
          <p:cNvSpPr/>
          <p:nvPr/>
        </p:nvSpPr>
        <p:spPr>
          <a:xfrm>
            <a:off x="1269977" y="1128454"/>
            <a:ext cx="9218635" cy="369332"/>
          </a:xfrm>
          <a:prstGeom prst="rect">
            <a:avLst/>
          </a:prstGeom>
        </p:spPr>
        <p:txBody>
          <a:bodyPr wrap="square">
            <a:spAutoFit/>
          </a:bodyPr>
          <a:lstStyle/>
          <a:p>
            <a:pPr algn="l"/>
            <a:r>
              <a:rPr lang="de-DE" sz="1800" b="1" dirty="0">
                <a:solidFill>
                  <a:srgbClr val="3B687F"/>
                </a:solidFill>
                <a:latin typeface="Arial"/>
              </a:rPr>
              <a:t>Einstieg: Grundlagen für die Visualisierung einer Lieferkettenmatrix schaffen</a:t>
            </a:r>
          </a:p>
        </p:txBody>
      </p:sp>
      <p:sp>
        <p:nvSpPr>
          <p:cNvPr id="30" name="Rechteck 29">
            <a:extLst>
              <a:ext uri="{FF2B5EF4-FFF2-40B4-BE49-F238E27FC236}">
                <a16:creationId xmlns:a16="http://schemas.microsoft.com/office/drawing/2014/main" id="{F80BBDCF-C0DB-421E-94DA-1D228E7EB2E9}"/>
              </a:ext>
            </a:extLst>
          </p:cNvPr>
          <p:cNvSpPr/>
          <p:nvPr/>
        </p:nvSpPr>
        <p:spPr>
          <a:xfrm>
            <a:off x="1163424" y="2160000"/>
            <a:ext cx="5578122" cy="1942997"/>
          </a:xfrm>
          <a:prstGeom prst="rect">
            <a:avLst/>
          </a:prstGeom>
        </p:spPr>
        <p:txBody>
          <a:bodyPr wrap="square" lIns="80165" tIns="40083" rIns="80165" bIns="40083">
            <a:spAutoFit/>
          </a:bodyPr>
          <a:lstStyle/>
          <a:p>
            <a:pPr marL="80577" algn="l">
              <a:defRPr/>
            </a:pPr>
            <a:r>
              <a:rPr lang="de-DE" sz="1100" dirty="0">
                <a:solidFill>
                  <a:srgbClr val="4B4B4B"/>
                </a:solidFill>
              </a:rPr>
              <a:t>Bevor das Unternehmen analysieren und bewerten kann, welche </a:t>
            </a:r>
            <a:r>
              <a:rPr lang="de-DE" sz="1100" dirty="0" smtClean="0">
                <a:solidFill>
                  <a:srgbClr val="4B4B4B"/>
                </a:solidFill>
              </a:rPr>
              <a:t>Nachhaltig-</a:t>
            </a:r>
            <a:r>
              <a:rPr lang="de-DE" sz="1100" dirty="0" err="1" smtClean="0">
                <a:solidFill>
                  <a:srgbClr val="4B4B4B"/>
                </a:solidFill>
              </a:rPr>
              <a:t>keitsthemen</a:t>
            </a:r>
            <a:r>
              <a:rPr lang="de-DE" sz="1100" dirty="0" smtClean="0">
                <a:solidFill>
                  <a:srgbClr val="4B4B4B"/>
                </a:solidFill>
              </a:rPr>
              <a:t> </a:t>
            </a:r>
            <a:r>
              <a:rPr lang="de-DE" sz="1100" dirty="0">
                <a:solidFill>
                  <a:srgbClr val="4B4B4B"/>
                </a:solidFill>
              </a:rPr>
              <a:t>wesentlich sind und welche Handlungsfelder sich daraus ableiten lassen, muss es </a:t>
            </a:r>
            <a:r>
              <a:rPr lang="de-DE" sz="1100" b="1" dirty="0">
                <a:solidFill>
                  <a:srgbClr val="4B4B4B"/>
                </a:solidFill>
              </a:rPr>
              <a:t>grundlegende Informationen ermitteln </a:t>
            </a:r>
            <a:r>
              <a:rPr lang="de-DE" sz="1100" dirty="0">
                <a:solidFill>
                  <a:srgbClr val="4B4B4B"/>
                </a:solidFill>
              </a:rPr>
              <a:t>– idealerweise bis zur Stufe der Rohstoffgewinnung. Hierfür eignen sich </a:t>
            </a:r>
            <a:r>
              <a:rPr lang="de-DE" sz="1100" b="1" dirty="0">
                <a:solidFill>
                  <a:srgbClr val="4B4B4B"/>
                </a:solidFill>
              </a:rPr>
              <a:t>Leitfragen</a:t>
            </a:r>
            <a:r>
              <a:rPr lang="de-DE" sz="1100" b="1" i="1" dirty="0">
                <a:solidFill>
                  <a:srgbClr val="4B4B4B"/>
                </a:solidFill>
              </a:rPr>
              <a:t>.</a:t>
            </a:r>
            <a:r>
              <a:rPr lang="de-DE" sz="1100" b="1" dirty="0">
                <a:solidFill>
                  <a:srgbClr val="4B4B4B"/>
                </a:solidFill>
              </a:rPr>
              <a:t> </a:t>
            </a:r>
          </a:p>
          <a:p>
            <a:pPr marL="80577" algn="l">
              <a:defRPr/>
            </a:pPr>
            <a:endParaRPr lang="de-DE" sz="1100" b="1" dirty="0">
              <a:solidFill>
                <a:srgbClr val="4B4B4B"/>
              </a:solidFill>
            </a:endParaRPr>
          </a:p>
          <a:p>
            <a:pPr marL="80577" algn="l">
              <a:defRPr/>
            </a:pPr>
            <a:r>
              <a:rPr lang="de-DE" sz="1100" dirty="0">
                <a:solidFill>
                  <a:srgbClr val="4B4B4B"/>
                </a:solidFill>
              </a:rPr>
              <a:t>Gerade am Anfang der Auseinandersetzung mit dem Thema „nachhaltiges Lieferkettenmanagement“ werden Informationen nicht für alle Leitfragen vorliegen. Das Unternehmen sollte pragmatisch starten und bestehendes Wissen im </a:t>
            </a:r>
            <a:r>
              <a:rPr lang="de-DE" sz="1100" dirty="0" smtClean="0">
                <a:solidFill>
                  <a:srgbClr val="4B4B4B"/>
                </a:solidFill>
              </a:rPr>
              <a:t>Unter-nehmen </a:t>
            </a:r>
            <a:r>
              <a:rPr lang="de-DE" sz="1100" dirty="0">
                <a:solidFill>
                  <a:srgbClr val="4B4B4B"/>
                </a:solidFill>
              </a:rPr>
              <a:t>sammeln und für die folgenden Teilschritte aufbereiten. </a:t>
            </a:r>
          </a:p>
          <a:p>
            <a:pPr marL="80577" algn="l">
              <a:defRPr/>
            </a:pPr>
            <a:endParaRPr lang="de-DE" sz="1100" dirty="0">
              <a:solidFill>
                <a:srgbClr val="4B4B4B"/>
              </a:solidFill>
            </a:endParaRPr>
          </a:p>
          <a:p>
            <a:pPr marL="80577" algn="l">
              <a:defRPr/>
            </a:pPr>
            <a:r>
              <a:rPr lang="de-DE" sz="1100" dirty="0">
                <a:solidFill>
                  <a:srgbClr val="4B4B4B"/>
                </a:solidFill>
              </a:rPr>
              <a:t>Es gilt zu Beginn</a:t>
            </a:r>
            <a:r>
              <a:rPr lang="de-DE" sz="1100" dirty="0">
                <a:solidFill>
                  <a:srgbClr val="000000"/>
                </a:solidFill>
              </a:rPr>
              <a:t>: </a:t>
            </a:r>
            <a:r>
              <a:rPr lang="de-DE" sz="1100" b="1" dirty="0">
                <a:solidFill>
                  <a:srgbClr val="000000"/>
                </a:solidFill>
              </a:rPr>
              <a:t>Mut zur Lücke!</a:t>
            </a:r>
            <a:endParaRPr lang="de-DE" sz="1100" b="1" dirty="0">
              <a:solidFill>
                <a:srgbClr val="FF0000"/>
              </a:solidFill>
            </a:endParaRPr>
          </a:p>
        </p:txBody>
      </p:sp>
      <p:pic>
        <p:nvPicPr>
          <p:cNvPr id="31" name="Picture 2" descr="G:\noun_992323.png">
            <a:extLst>
              <a:ext uri="{FF2B5EF4-FFF2-40B4-BE49-F238E27FC236}">
                <a16:creationId xmlns:a16="http://schemas.microsoft.com/office/drawing/2014/main" id="{28575B2A-EECA-480B-BE34-87D32FD555DE}"/>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rot="16200000">
            <a:off x="623640" y="1026551"/>
            <a:ext cx="648071" cy="648071"/>
          </a:xfrm>
          <a:prstGeom prst="rect">
            <a:avLst/>
          </a:prstGeom>
          <a:noFill/>
        </p:spPr>
      </p:pic>
      <p:sp>
        <p:nvSpPr>
          <p:cNvPr id="10" name="Freihandform 11">
            <a:extLst>
              <a:ext uri="{FF2B5EF4-FFF2-40B4-BE49-F238E27FC236}">
                <a16:creationId xmlns:a16="http://schemas.microsoft.com/office/drawing/2014/main" id="{F4AE8BDE-BBC1-4A33-9E51-F1A6886AD9E7}"/>
              </a:ext>
            </a:extLst>
          </p:cNvPr>
          <p:cNvSpPr/>
          <p:nvPr/>
        </p:nvSpPr>
        <p:spPr bwMode="auto">
          <a:xfrm>
            <a:off x="7176120" y="1810788"/>
            <a:ext cx="3312368" cy="2986363"/>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de-DE">
              <a:solidFill>
                <a:srgbClr val="000000"/>
              </a:solidFill>
            </a:endParaRPr>
          </a:p>
        </p:txBody>
      </p:sp>
      <p:sp>
        <p:nvSpPr>
          <p:cNvPr id="11" name="Rechteck 10">
            <a:extLst>
              <a:ext uri="{FF2B5EF4-FFF2-40B4-BE49-F238E27FC236}">
                <a16:creationId xmlns:a16="http://schemas.microsoft.com/office/drawing/2014/main" id="{41D20256-B730-4AA2-B6D7-B918F548A85B}"/>
              </a:ext>
            </a:extLst>
          </p:cNvPr>
          <p:cNvSpPr/>
          <p:nvPr/>
        </p:nvSpPr>
        <p:spPr>
          <a:xfrm>
            <a:off x="7464152" y="2103527"/>
            <a:ext cx="2520280" cy="2139047"/>
          </a:xfrm>
          <a:prstGeom prst="rect">
            <a:avLst/>
          </a:prstGeom>
        </p:spPr>
        <p:txBody>
          <a:bodyPr wrap="square">
            <a:spAutoFit/>
          </a:bodyPr>
          <a:lstStyle/>
          <a:p>
            <a:pPr marL="80577" algn="l"/>
            <a:r>
              <a:rPr lang="de-DE" sz="1200" b="1" dirty="0">
                <a:solidFill>
                  <a:srgbClr val="000000">
                    <a:lumMod val="75000"/>
                    <a:lumOff val="25000"/>
                  </a:srgbClr>
                </a:solidFill>
              </a:rPr>
              <a:t>Leitfragen zur Orientierung</a:t>
            </a:r>
          </a:p>
          <a:p>
            <a:pPr marL="268288" indent="-188913" algn="l"/>
            <a:endParaRPr lang="de-DE" sz="1100" b="1" dirty="0">
              <a:solidFill>
                <a:srgbClr val="000000">
                  <a:lumMod val="75000"/>
                  <a:lumOff val="25000"/>
                </a:srgbClr>
              </a:solidFill>
            </a:endParaRPr>
          </a:p>
          <a:p>
            <a:pPr marL="268288" indent="-188913" algn="l">
              <a:buFont typeface="Arial" pitchFamily="34" charset="0"/>
              <a:buChar char="•"/>
            </a:pPr>
            <a:r>
              <a:rPr lang="de-DE" sz="1100" dirty="0">
                <a:solidFill>
                  <a:srgbClr val="000000">
                    <a:lumMod val="75000"/>
                    <a:lumOff val="25000"/>
                  </a:srgbClr>
                </a:solidFill>
              </a:rPr>
              <a:t>Wie sieht die </a:t>
            </a:r>
            <a:r>
              <a:rPr lang="de-DE" sz="1100" b="1" dirty="0">
                <a:solidFill>
                  <a:srgbClr val="000000">
                    <a:lumMod val="75000"/>
                    <a:lumOff val="25000"/>
                  </a:srgbClr>
                </a:solidFill>
              </a:rPr>
              <a:t>Lieferkettenstruktur</a:t>
            </a:r>
            <a:r>
              <a:rPr lang="de-DE" sz="1100" dirty="0">
                <a:solidFill>
                  <a:srgbClr val="000000">
                    <a:lumMod val="75000"/>
                    <a:lumOff val="25000"/>
                  </a:srgbClr>
                </a:solidFill>
              </a:rPr>
              <a:t> aus?</a:t>
            </a:r>
          </a:p>
          <a:p>
            <a:pPr marL="268288" indent="-188913" algn="l">
              <a:buFont typeface="Arial" pitchFamily="34" charset="0"/>
              <a:buChar char="•"/>
            </a:pPr>
            <a:endParaRPr lang="de-DE" sz="1100" b="1" dirty="0">
              <a:solidFill>
                <a:srgbClr val="000000">
                  <a:lumMod val="75000"/>
                  <a:lumOff val="25000"/>
                </a:srgbClr>
              </a:solidFill>
            </a:endParaRPr>
          </a:p>
          <a:p>
            <a:pPr marL="268288" indent="-188913" algn="l">
              <a:buFont typeface="Arial" pitchFamily="34" charset="0"/>
              <a:buChar char="•"/>
            </a:pPr>
            <a:r>
              <a:rPr lang="de-DE" sz="1100" b="1" dirty="0">
                <a:solidFill>
                  <a:srgbClr val="000000">
                    <a:lumMod val="75000"/>
                    <a:lumOff val="25000"/>
                  </a:srgbClr>
                </a:solidFill>
              </a:rPr>
              <a:t>Wer</a:t>
            </a:r>
            <a:r>
              <a:rPr lang="de-DE" sz="1100" dirty="0">
                <a:solidFill>
                  <a:srgbClr val="000000">
                    <a:lumMod val="75000"/>
                    <a:lumOff val="25000"/>
                  </a:srgbClr>
                </a:solidFill>
              </a:rPr>
              <a:t> sind die Lieferanten?</a:t>
            </a:r>
          </a:p>
          <a:p>
            <a:pPr marL="268288" indent="-188913" algn="l">
              <a:buFont typeface="Arial" pitchFamily="34" charset="0"/>
              <a:buChar char="•"/>
            </a:pPr>
            <a:endParaRPr lang="de-DE" sz="1100" b="1" dirty="0">
              <a:solidFill>
                <a:srgbClr val="000000">
                  <a:lumMod val="75000"/>
                  <a:lumOff val="25000"/>
                </a:srgbClr>
              </a:solidFill>
            </a:endParaRPr>
          </a:p>
          <a:p>
            <a:pPr marL="268288" indent="-188913" algn="l">
              <a:buFont typeface="Arial" pitchFamily="34" charset="0"/>
              <a:buChar char="•"/>
            </a:pPr>
            <a:r>
              <a:rPr lang="de-DE" sz="1100" b="1" dirty="0">
                <a:solidFill>
                  <a:srgbClr val="000000">
                    <a:lumMod val="75000"/>
                    <a:lumOff val="25000"/>
                  </a:srgbClr>
                </a:solidFill>
              </a:rPr>
              <a:t>Welche</a:t>
            </a:r>
            <a:r>
              <a:rPr lang="de-DE" sz="1100" dirty="0">
                <a:solidFill>
                  <a:srgbClr val="000000">
                    <a:lumMod val="75000"/>
                    <a:lumOff val="25000"/>
                  </a:srgbClr>
                </a:solidFill>
              </a:rPr>
              <a:t> Aktivitäten/Prozesse finden in den Stufen der Lieferkette statt?</a:t>
            </a:r>
          </a:p>
          <a:p>
            <a:pPr marL="268288" indent="-188913" algn="l">
              <a:buFont typeface="Arial" pitchFamily="34" charset="0"/>
              <a:buChar char="•"/>
            </a:pPr>
            <a:endParaRPr lang="de-DE" sz="1100" dirty="0">
              <a:solidFill>
                <a:srgbClr val="000000">
                  <a:lumMod val="75000"/>
                  <a:lumOff val="25000"/>
                </a:srgbClr>
              </a:solidFill>
            </a:endParaRPr>
          </a:p>
          <a:p>
            <a:pPr marL="268288" indent="-188913" algn="l">
              <a:buFont typeface="Arial" pitchFamily="34" charset="0"/>
              <a:buChar char="•"/>
            </a:pPr>
            <a:r>
              <a:rPr lang="de-DE" sz="1100" b="1" dirty="0">
                <a:solidFill>
                  <a:srgbClr val="000000">
                    <a:lumMod val="75000"/>
                    <a:lumOff val="25000"/>
                  </a:srgbClr>
                </a:solidFill>
              </a:rPr>
              <a:t>Wo</a:t>
            </a:r>
            <a:r>
              <a:rPr lang="de-DE" sz="1100" dirty="0">
                <a:solidFill>
                  <a:srgbClr val="000000">
                    <a:lumMod val="75000"/>
                    <a:lumOff val="25000"/>
                  </a:srgbClr>
                </a:solidFill>
              </a:rPr>
              <a:t> finden die Aktivitäten statt?</a:t>
            </a:r>
            <a:endParaRPr lang="de-DE" sz="1100" b="1" dirty="0">
              <a:solidFill>
                <a:srgbClr val="000000">
                  <a:lumMod val="75000"/>
                  <a:lumOff val="25000"/>
                </a:srgbClr>
              </a:solidFill>
            </a:endParaRPr>
          </a:p>
        </p:txBody>
      </p:sp>
      <p:pic>
        <p:nvPicPr>
          <p:cNvPr id="12" name="Picture 5" descr="G:\noun_1146880.png">
            <a:extLst>
              <a:ext uri="{FF2B5EF4-FFF2-40B4-BE49-F238E27FC236}">
                <a16:creationId xmlns:a16="http://schemas.microsoft.com/office/drawing/2014/main" id="{217A6A98-5561-424A-AA72-3839EDEA91FB}"/>
              </a:ext>
            </a:extLst>
          </p:cNvPr>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rot="854421">
            <a:off x="9628905" y="2340424"/>
            <a:ext cx="648071" cy="648071"/>
          </a:xfrm>
          <a:prstGeom prst="rect">
            <a:avLst/>
          </a:prstGeom>
          <a:noFill/>
        </p:spPr>
      </p:pic>
      <p:sp>
        <p:nvSpPr>
          <p:cNvPr id="13" name="Fußzeilenplatzhalter 3">
            <a:extLst>
              <a:ext uri="{FF2B5EF4-FFF2-40B4-BE49-F238E27FC236}">
                <a16:creationId xmlns:a16="http://schemas.microsoft.com/office/drawing/2014/main" id="{80FD169A-70DF-4A17-A419-726B1627E6D8}"/>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14" name="Auf der gleichen Seite des Rechtecks liegende Ecken abrunden 8">
            <a:extLst>
              <a:ext uri="{FF2B5EF4-FFF2-40B4-BE49-F238E27FC236}">
                <a16:creationId xmlns:a16="http://schemas.microsoft.com/office/drawing/2014/main" id="{0CA75956-B99D-41C9-A308-F513BB3C1DA7}"/>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8">
            <a:extLst>
              <a:ext uri="{FF2B5EF4-FFF2-40B4-BE49-F238E27FC236}">
                <a16:creationId xmlns:a16="http://schemas.microsoft.com/office/drawing/2014/main" id="{BD512147-0383-4B3F-BB39-6302525694C0}"/>
              </a:ext>
            </a:extLst>
          </p:cNvPr>
          <p:cNvSpPr/>
          <p:nvPr/>
        </p:nvSpPr>
        <p:spPr bwMode="auto">
          <a:xfrm>
            <a:off x="1828854"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8">
            <a:extLst>
              <a:ext uri="{FF2B5EF4-FFF2-40B4-BE49-F238E27FC236}">
                <a16:creationId xmlns:a16="http://schemas.microsoft.com/office/drawing/2014/main" id="{AAE63A9F-0A6F-412E-8C3A-A0DB6AE7A558}"/>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7" name="Auf der gleichen Seite des Rechtecks liegende Ecken abrunden 8">
            <a:extLst>
              <a:ext uri="{FF2B5EF4-FFF2-40B4-BE49-F238E27FC236}">
                <a16:creationId xmlns:a16="http://schemas.microsoft.com/office/drawing/2014/main" id="{A59F110C-27AC-433A-98A7-08F8D151D18D}"/>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8" name="Auf der gleichen Seite des Rechtecks liegende Ecken abrunden 8">
            <a:extLst>
              <a:ext uri="{FF2B5EF4-FFF2-40B4-BE49-F238E27FC236}">
                <a16:creationId xmlns:a16="http://schemas.microsoft.com/office/drawing/2014/main" id="{EF71168F-3DC0-4135-AD42-88F5B1F4AA30}"/>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9" name="Auf der gleichen Seite des Rechtecks liegende Ecken abrunden 8">
            <a:extLst>
              <a:ext uri="{FF2B5EF4-FFF2-40B4-BE49-F238E27FC236}">
                <a16:creationId xmlns:a16="http://schemas.microsoft.com/office/drawing/2014/main" id="{BFD61048-F51A-4FC8-B23B-12C981AB41CF}"/>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0" name="Auf der gleichen Seite des Rechtecks liegende Ecken abrunden 8">
            <a:extLst>
              <a:ext uri="{FF2B5EF4-FFF2-40B4-BE49-F238E27FC236}">
                <a16:creationId xmlns:a16="http://schemas.microsoft.com/office/drawing/2014/main" id="{E855B6C7-A29C-495E-8536-4C00B9443AB8}"/>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2" name="Grafik 1"/>
          <p:cNvPicPr>
            <a:picLocks noChangeAspect="1"/>
          </p:cNvPicPr>
          <p:nvPr/>
        </p:nvPicPr>
        <p:blipFill>
          <a:blip r:embed="rId4"/>
          <a:stretch>
            <a:fillRect/>
          </a:stretch>
        </p:blipFill>
        <p:spPr>
          <a:xfrm>
            <a:off x="604925" y="129411"/>
            <a:ext cx="5596613" cy="323116"/>
          </a:xfrm>
          <a:prstGeom prst="rect">
            <a:avLst/>
          </a:prstGeom>
        </p:spPr>
      </p:pic>
    </p:spTree>
    <p:extLst>
      <p:ext uri="{BB962C8B-B14F-4D97-AF65-F5344CB8AC3E}">
        <p14:creationId xmlns:p14="http://schemas.microsoft.com/office/powerpoint/2010/main" val="2445504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p:txBody>
          <a:bodyPr/>
          <a:lstStyle/>
          <a:p>
            <a:fld id="{894680D0-7A83-433A-9719-C4143F27F647}" type="slidenum">
              <a:rPr lang="de-DE" smtClean="0"/>
              <a:pPr/>
              <a:t>15</a:t>
            </a:fld>
            <a:endParaRPr lang="de-DE" dirty="0"/>
          </a:p>
        </p:txBody>
      </p:sp>
      <p:sp>
        <p:nvSpPr>
          <p:cNvPr id="11" name="Rechteck 10">
            <a:extLst>
              <a:ext uri="{FF2B5EF4-FFF2-40B4-BE49-F238E27FC236}">
                <a16:creationId xmlns:a16="http://schemas.microsoft.com/office/drawing/2014/main" id="{5846791B-59C2-4C66-ACA2-F4C3B2AD4AB7}"/>
              </a:ext>
            </a:extLst>
          </p:cNvPr>
          <p:cNvSpPr/>
          <p:nvPr/>
        </p:nvSpPr>
        <p:spPr>
          <a:xfrm>
            <a:off x="479375" y="1124744"/>
            <a:ext cx="10009237" cy="430887"/>
          </a:xfrm>
          <a:prstGeom prst="rect">
            <a:avLst/>
          </a:prstGeom>
        </p:spPr>
        <p:txBody>
          <a:bodyPr wrap="square">
            <a:spAutoFit/>
          </a:bodyPr>
          <a:lstStyle/>
          <a:p>
            <a:pPr marL="80577" algn="just">
              <a:defRPr/>
            </a:pPr>
            <a:r>
              <a:rPr lang="de-DE" sz="1100" dirty="0">
                <a:solidFill>
                  <a:srgbClr val="4B4B4B"/>
                </a:solidFill>
              </a:rPr>
              <a:t>Das nachhaltige Lieferkettenmanagement geht über Direktlieferanten hinaus. Auch wenn Lieferketten in der Praxis oftmals sehr komplex sind, eignet sich für den Einstieg eine idealtypische Strukturierung entlang von </a:t>
            </a:r>
            <a:r>
              <a:rPr lang="de-DE" sz="1100" b="1" dirty="0">
                <a:solidFill>
                  <a:srgbClr val="4B4B4B"/>
                </a:solidFill>
              </a:rPr>
              <a:t>fünf Lieferkettenstufen:</a:t>
            </a:r>
          </a:p>
        </p:txBody>
      </p:sp>
      <p:sp>
        <p:nvSpPr>
          <p:cNvPr id="12" name="Rechteck 11">
            <a:extLst>
              <a:ext uri="{FF2B5EF4-FFF2-40B4-BE49-F238E27FC236}">
                <a16:creationId xmlns:a16="http://schemas.microsoft.com/office/drawing/2014/main" id="{2F5E0E04-4D6B-4931-A0C3-F5C9014DF0CA}"/>
              </a:ext>
            </a:extLst>
          </p:cNvPr>
          <p:cNvSpPr/>
          <p:nvPr/>
        </p:nvSpPr>
        <p:spPr>
          <a:xfrm>
            <a:off x="488120" y="3585500"/>
            <a:ext cx="10000491" cy="1615827"/>
          </a:xfrm>
          <a:prstGeom prst="rect">
            <a:avLst/>
          </a:prstGeom>
        </p:spPr>
        <p:txBody>
          <a:bodyPr wrap="square">
            <a:spAutoFit/>
          </a:bodyPr>
          <a:lstStyle/>
          <a:p>
            <a:pPr marL="80577" algn="l">
              <a:tabLst>
                <a:tab pos="1260475" algn="l"/>
              </a:tabLst>
              <a:defRPr/>
            </a:pPr>
            <a:r>
              <a:rPr lang="de-DE" sz="1100" dirty="0">
                <a:solidFill>
                  <a:srgbClr val="4B4B4B"/>
                </a:solidFill>
              </a:rPr>
              <a:t>Auch wenn es nicht immer möglich sein wird, zu Beginn alle Lieferanten </a:t>
            </a:r>
            <a:r>
              <a:rPr lang="de-DE" sz="1100" dirty="0">
                <a:solidFill>
                  <a:srgbClr val="000000"/>
                </a:solidFill>
              </a:rPr>
              <a:t>– </a:t>
            </a:r>
            <a:r>
              <a:rPr lang="de-DE" sz="1100" dirty="0">
                <a:solidFill>
                  <a:srgbClr val="4B4B4B"/>
                </a:solidFill>
              </a:rPr>
              <a:t>also auch Unterlieferanten </a:t>
            </a:r>
            <a:r>
              <a:rPr lang="de-DE" sz="1100" dirty="0">
                <a:solidFill>
                  <a:srgbClr val="000000"/>
                </a:solidFill>
              </a:rPr>
              <a:t>–</a:t>
            </a:r>
            <a:r>
              <a:rPr lang="de-DE" sz="1100" dirty="0">
                <a:solidFill>
                  <a:srgbClr val="4B4B4B"/>
                </a:solidFill>
              </a:rPr>
              <a:t> zu ermitteln, sollten </a:t>
            </a:r>
            <a:r>
              <a:rPr lang="de-DE" sz="1100" b="1" dirty="0">
                <a:solidFill>
                  <a:srgbClr val="4B4B4B"/>
                </a:solidFill>
              </a:rPr>
              <a:t>Unternehmen bestehendes Wissen nutzen</a:t>
            </a:r>
            <a:r>
              <a:rPr lang="de-DE" sz="1100" dirty="0">
                <a:solidFill>
                  <a:srgbClr val="4B4B4B"/>
                </a:solidFill>
              </a:rPr>
              <a:t>, um die </a:t>
            </a:r>
            <a:r>
              <a:rPr lang="de-DE" sz="1100" b="1" dirty="0">
                <a:solidFill>
                  <a:srgbClr val="4B4B4B"/>
                </a:solidFill>
              </a:rPr>
              <a:t>wichtigsten Lieferanten zu erfassen</a:t>
            </a:r>
            <a:r>
              <a:rPr lang="de-DE" sz="1100" dirty="0">
                <a:solidFill>
                  <a:srgbClr val="4B4B4B"/>
                </a:solidFill>
              </a:rPr>
              <a:t>, beginnend bei den direkten Lieferanten.</a:t>
            </a:r>
          </a:p>
          <a:p>
            <a:pPr marL="80577" algn="l">
              <a:defRPr/>
            </a:pPr>
            <a:endParaRPr lang="de-DE" sz="1100" dirty="0">
              <a:solidFill>
                <a:srgbClr val="4B4B4B"/>
              </a:solidFill>
            </a:endParaRPr>
          </a:p>
          <a:p>
            <a:pPr marL="80577" algn="l">
              <a:defRPr/>
            </a:pPr>
            <a:r>
              <a:rPr lang="de-DE" sz="1100" dirty="0">
                <a:solidFill>
                  <a:srgbClr val="4B4B4B"/>
                </a:solidFill>
              </a:rPr>
              <a:t>Das </a:t>
            </a:r>
            <a:r>
              <a:rPr lang="de-DE" sz="1100" b="1" dirty="0">
                <a:solidFill>
                  <a:srgbClr val="4B4B4B"/>
                </a:solidFill>
              </a:rPr>
              <a:t>Wissen über Aktivitäten und Prozesse ist wichtig</a:t>
            </a:r>
            <a:r>
              <a:rPr lang="de-DE" sz="1100" dirty="0">
                <a:solidFill>
                  <a:srgbClr val="4B4B4B"/>
                </a:solidFill>
              </a:rPr>
              <a:t>, um die Verbindung zu Nachhaltigkeitsthemen herstellen zu können. Aktivitäten/Prozesse in der Lieferkette können zu negativen/positiven Nachhaltigkeitsauswirkungen auf Mensch und Umwelt führen. Zum Beispiel können durch industrielle Prozesse Luftschadstoffe freigesetzt werden, die sich sowohl auf die Umwelt als auch direkt auf Menschen negativ auswirken. </a:t>
            </a:r>
          </a:p>
          <a:p>
            <a:pPr marL="80577" algn="l">
              <a:defRPr/>
            </a:pPr>
            <a:endParaRPr lang="de-DE" sz="1100" dirty="0">
              <a:solidFill>
                <a:srgbClr val="4B4B4B"/>
              </a:solidFill>
            </a:endParaRPr>
          </a:p>
          <a:p>
            <a:pPr marL="80577" algn="l">
              <a:defRPr/>
            </a:pPr>
            <a:r>
              <a:rPr lang="de-DE" sz="1100" dirty="0">
                <a:solidFill>
                  <a:srgbClr val="4B4B4B"/>
                </a:solidFill>
              </a:rPr>
              <a:t>Der </a:t>
            </a:r>
            <a:r>
              <a:rPr lang="de-DE" sz="1100" b="1" dirty="0">
                <a:solidFill>
                  <a:srgbClr val="4B4B4B"/>
                </a:solidFill>
              </a:rPr>
              <a:t>Ort (Land/Region) </a:t>
            </a:r>
            <a:r>
              <a:rPr lang="de-DE" sz="1100" dirty="0">
                <a:solidFill>
                  <a:srgbClr val="4B4B4B"/>
                </a:solidFill>
              </a:rPr>
              <a:t>ist in vielen Branchen ein bedeutender </a:t>
            </a:r>
            <a:r>
              <a:rPr lang="de-DE" sz="1100" dirty="0">
                <a:solidFill>
                  <a:srgbClr val="4B4B4B"/>
                </a:solidFill>
                <a:hlinkClick r:id="rId2" action="ppaction://hlinksldjump"/>
              </a:rPr>
              <a:t>Einflussfaktor</a:t>
            </a:r>
            <a:r>
              <a:rPr lang="de-DE" sz="1100" dirty="0">
                <a:solidFill>
                  <a:srgbClr val="4B4B4B"/>
                </a:solidFill>
              </a:rPr>
              <a:t> auf das Risiko für negative Nachhaltigkeitsauswirkungen; besonders dort, wo Umwelt- und Sozialstandards niedrig sind.</a:t>
            </a:r>
          </a:p>
        </p:txBody>
      </p:sp>
      <p:pic>
        <p:nvPicPr>
          <p:cNvPr id="15" name="Picture 3">
            <a:extLst>
              <a:ext uri="{FF2B5EF4-FFF2-40B4-BE49-F238E27FC236}">
                <a16:creationId xmlns:a16="http://schemas.microsoft.com/office/drawing/2014/main" id="{B9AD06DC-CD37-4AE0-AFEA-070D4E7CD230}"/>
              </a:ext>
            </a:extLst>
          </p:cNvPr>
          <p:cNvPicPr>
            <a:picLocks noChangeAspect="1" noChangeArrowheads="1"/>
          </p:cNvPicPr>
          <p:nvPr/>
        </p:nvPicPr>
        <p:blipFill>
          <a:blip r:embed="rId3" cstate="print"/>
          <a:srcRect l="18535" t="20467" r="16853" b="63159"/>
          <a:stretch>
            <a:fillRect/>
          </a:stretch>
        </p:blipFill>
        <p:spPr bwMode="auto">
          <a:xfrm>
            <a:off x="625273" y="1868555"/>
            <a:ext cx="7580277" cy="1302860"/>
          </a:xfrm>
          <a:prstGeom prst="rect">
            <a:avLst/>
          </a:prstGeom>
          <a:noFill/>
          <a:ln w="9525">
            <a:noFill/>
            <a:miter lim="800000"/>
            <a:headEnd/>
            <a:tailEnd/>
          </a:ln>
        </p:spPr>
      </p:pic>
      <p:sp>
        <p:nvSpPr>
          <p:cNvPr id="16" name="Fußzeilenplatzhalter 3">
            <a:extLst>
              <a:ext uri="{FF2B5EF4-FFF2-40B4-BE49-F238E27FC236}">
                <a16:creationId xmlns:a16="http://schemas.microsoft.com/office/drawing/2014/main" id="{9BB7BB7B-C950-402C-83B6-AE679632DC75}"/>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10" name="Auf der gleichen Seite des Rechtecks liegende Ecken abrunden 8">
            <a:extLst>
              <a:ext uri="{FF2B5EF4-FFF2-40B4-BE49-F238E27FC236}">
                <a16:creationId xmlns:a16="http://schemas.microsoft.com/office/drawing/2014/main" id="{9C0A2987-DDA4-4CAB-800C-4D45032CFC4D}"/>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7" name="Auf der gleichen Seite des Rechtecks liegende Ecken abrunden 8">
            <a:extLst>
              <a:ext uri="{FF2B5EF4-FFF2-40B4-BE49-F238E27FC236}">
                <a16:creationId xmlns:a16="http://schemas.microsoft.com/office/drawing/2014/main" id="{F9A75B44-422F-470B-9418-E76534CC77D8}"/>
              </a:ext>
            </a:extLst>
          </p:cNvPr>
          <p:cNvSpPr/>
          <p:nvPr/>
        </p:nvSpPr>
        <p:spPr bwMode="auto">
          <a:xfrm>
            <a:off x="1828854"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8" name="Auf der gleichen Seite des Rechtecks liegende Ecken abrunden 8">
            <a:extLst>
              <a:ext uri="{FF2B5EF4-FFF2-40B4-BE49-F238E27FC236}">
                <a16:creationId xmlns:a16="http://schemas.microsoft.com/office/drawing/2014/main" id="{F3CB6A8D-A200-4EA0-8DE1-71F1CC881BC9}"/>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9" name="Auf der gleichen Seite des Rechtecks liegende Ecken abrunden 8">
            <a:extLst>
              <a:ext uri="{FF2B5EF4-FFF2-40B4-BE49-F238E27FC236}">
                <a16:creationId xmlns:a16="http://schemas.microsoft.com/office/drawing/2014/main" id="{E9EA2EFA-4661-4809-BAC1-7722D9D21B99}"/>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0" name="Auf der gleichen Seite des Rechtecks liegende Ecken abrunden 8">
            <a:extLst>
              <a:ext uri="{FF2B5EF4-FFF2-40B4-BE49-F238E27FC236}">
                <a16:creationId xmlns:a16="http://schemas.microsoft.com/office/drawing/2014/main" id="{B64363CC-2F68-4BCE-B07D-D1405B439BD0}"/>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1" name="Auf der gleichen Seite des Rechtecks liegende Ecken abrunden 8">
            <a:extLst>
              <a:ext uri="{FF2B5EF4-FFF2-40B4-BE49-F238E27FC236}">
                <a16:creationId xmlns:a16="http://schemas.microsoft.com/office/drawing/2014/main" id="{E6AE7D99-71C8-4BDD-BE96-0FF93B0F0841}"/>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2" name="Auf der gleichen Seite des Rechtecks liegende Ecken abrunden 8">
            <a:extLst>
              <a:ext uri="{FF2B5EF4-FFF2-40B4-BE49-F238E27FC236}">
                <a16:creationId xmlns:a16="http://schemas.microsoft.com/office/drawing/2014/main" id="{003A0E64-C227-4967-876C-C23FE0CE5780}"/>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2" name="Grafik 1"/>
          <p:cNvPicPr>
            <a:picLocks noChangeAspect="1"/>
          </p:cNvPicPr>
          <p:nvPr/>
        </p:nvPicPr>
        <p:blipFill>
          <a:blip r:embed="rId4"/>
          <a:stretch>
            <a:fillRect/>
          </a:stretch>
        </p:blipFill>
        <p:spPr>
          <a:xfrm>
            <a:off x="611953" y="147049"/>
            <a:ext cx="5596613" cy="323116"/>
          </a:xfrm>
          <a:prstGeom prst="rect">
            <a:avLst/>
          </a:prstGeom>
        </p:spPr>
      </p:pic>
    </p:spTree>
    <p:extLst>
      <p:ext uri="{BB962C8B-B14F-4D97-AF65-F5344CB8AC3E}">
        <p14:creationId xmlns:p14="http://schemas.microsoft.com/office/powerpoint/2010/main" val="24808072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elle 15">
            <a:extLst>
              <a:ext uri="{FF2B5EF4-FFF2-40B4-BE49-F238E27FC236}">
                <a16:creationId xmlns:a16="http://schemas.microsoft.com/office/drawing/2014/main" id="{7833F0C9-C3A1-4891-ACAA-9954DBF43041}"/>
              </a:ext>
            </a:extLst>
          </p:cNvPr>
          <p:cNvGraphicFramePr>
            <a:graphicFrameLocks noGrp="1"/>
          </p:cNvGraphicFramePr>
          <p:nvPr>
            <p:extLst>
              <p:ext uri="{D42A27DB-BD31-4B8C-83A1-F6EECF244321}">
                <p14:modId xmlns:p14="http://schemas.microsoft.com/office/powerpoint/2010/main" val="3970678026"/>
              </p:ext>
            </p:extLst>
          </p:nvPr>
        </p:nvGraphicFramePr>
        <p:xfrm>
          <a:off x="623392" y="1844824"/>
          <a:ext cx="8496946" cy="4529400"/>
        </p:xfrm>
        <a:graphic>
          <a:graphicData uri="http://schemas.openxmlformats.org/drawingml/2006/table">
            <a:tbl>
              <a:tblPr firstRow="1" bandRow="1">
                <a:tableStyleId>{22838BEF-8BB2-4498-84A7-C5851F593DF1}</a:tableStyleId>
              </a:tblPr>
              <a:tblGrid>
                <a:gridCol w="397098">
                  <a:extLst>
                    <a:ext uri="{9D8B030D-6E8A-4147-A177-3AD203B41FA5}">
                      <a16:colId xmlns:a16="http://schemas.microsoft.com/office/drawing/2014/main" val="20000"/>
                    </a:ext>
                  </a:extLst>
                </a:gridCol>
                <a:gridCol w="1540559">
                  <a:extLst>
                    <a:ext uri="{9D8B030D-6E8A-4147-A177-3AD203B41FA5}">
                      <a16:colId xmlns:a16="http://schemas.microsoft.com/office/drawing/2014/main" val="20001"/>
                    </a:ext>
                  </a:extLst>
                </a:gridCol>
                <a:gridCol w="1540559">
                  <a:extLst>
                    <a:ext uri="{9D8B030D-6E8A-4147-A177-3AD203B41FA5}">
                      <a16:colId xmlns:a16="http://schemas.microsoft.com/office/drawing/2014/main" val="20002"/>
                    </a:ext>
                  </a:extLst>
                </a:gridCol>
                <a:gridCol w="1540559">
                  <a:extLst>
                    <a:ext uri="{9D8B030D-6E8A-4147-A177-3AD203B41FA5}">
                      <a16:colId xmlns:a16="http://schemas.microsoft.com/office/drawing/2014/main" val="20003"/>
                    </a:ext>
                  </a:extLst>
                </a:gridCol>
                <a:gridCol w="1540559">
                  <a:extLst>
                    <a:ext uri="{9D8B030D-6E8A-4147-A177-3AD203B41FA5}">
                      <a16:colId xmlns:a16="http://schemas.microsoft.com/office/drawing/2014/main" val="20004"/>
                    </a:ext>
                  </a:extLst>
                </a:gridCol>
                <a:gridCol w="1540559">
                  <a:extLst>
                    <a:ext uri="{9D8B030D-6E8A-4147-A177-3AD203B41FA5}">
                      <a16:colId xmlns:a16="http://schemas.microsoft.com/office/drawing/2014/main" val="20005"/>
                    </a:ext>
                  </a:extLst>
                </a:gridCol>
                <a:gridCol w="397053">
                  <a:extLst>
                    <a:ext uri="{9D8B030D-6E8A-4147-A177-3AD203B41FA5}">
                      <a16:colId xmlns:a16="http://schemas.microsoft.com/office/drawing/2014/main" val="20006"/>
                    </a:ext>
                  </a:extLst>
                </a:gridCol>
              </a:tblGrid>
              <a:tr h="308800">
                <a:tc rowSpan="9">
                  <a:txBody>
                    <a:bodyPr/>
                    <a:lstStyle/>
                    <a:p>
                      <a:pPr algn="ctr"/>
                      <a:r>
                        <a:rPr lang="de-DE" sz="1200" b="0" dirty="0"/>
                        <a:t>Rohmaterial</a:t>
                      </a:r>
                    </a:p>
                  </a:txBody>
                  <a:tcPr vert="vert27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de-DE" sz="1100" dirty="0">
                          <a:solidFill>
                            <a:schemeClr val="bg1"/>
                          </a:solidFill>
                        </a:rPr>
                        <a:t>Rohstoffgewinnung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de-DE" sz="1100" dirty="0">
                          <a:solidFill>
                            <a:schemeClr val="bg1"/>
                          </a:solidFill>
                        </a:rPr>
                        <a:t>Weiter-</a:t>
                      </a:r>
                    </a:p>
                    <a:p>
                      <a:pPr algn="ctr"/>
                      <a:r>
                        <a:rPr lang="de-DE" sz="1100" dirty="0" err="1">
                          <a:solidFill>
                            <a:schemeClr val="bg1"/>
                          </a:solidFill>
                        </a:rPr>
                        <a:t>verarbeitung</a:t>
                      </a:r>
                      <a:endParaRPr lang="de-DE"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de-DE" sz="1100" dirty="0">
                          <a:solidFill>
                            <a:schemeClr val="bg1"/>
                          </a:solidFill>
                        </a:rPr>
                        <a:t>Produktion von Vorprodukten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de-DE" sz="1100" dirty="0">
                          <a:solidFill>
                            <a:schemeClr val="bg1"/>
                          </a:solidFill>
                        </a:rPr>
                        <a:t>Vor-Fertigung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de-DE" sz="1100" dirty="0">
                          <a:solidFill>
                            <a:schemeClr val="bg1"/>
                          </a:solidFill>
                        </a:rPr>
                        <a:t>Direkte Lieferanten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rowSpan="9">
                  <a:txBody>
                    <a:bodyPr/>
                    <a:lstStyle/>
                    <a:p>
                      <a:pPr algn="ctr"/>
                      <a:r>
                        <a:rPr lang="de-DE" sz="1200" b="0" dirty="0">
                          <a:solidFill>
                            <a:schemeClr val="tx1">
                              <a:lumMod val="75000"/>
                              <a:lumOff val="25000"/>
                            </a:schemeClr>
                          </a:solidFill>
                        </a:rPr>
                        <a:t>Werkstor</a:t>
                      </a:r>
                    </a:p>
                  </a:txBody>
                  <a:tcPr vert="vert">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512835">
                <a:tc vMerge="1">
                  <a:txBody>
                    <a:bodyPr/>
                    <a:lstStyle/>
                    <a:p>
                      <a:pPr algn="ctr"/>
                      <a:endParaRPr lang="de-DE" dirty="0"/>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vMerge="1">
                  <a:txBody>
                    <a:bodyPr/>
                    <a:lstStyle/>
                    <a:p>
                      <a:pPr algn="ctr"/>
                      <a:endParaRPr lang="de-DE" dirty="0">
                        <a:solidFill>
                          <a:schemeClr val="tx1">
                            <a:lumMod val="75000"/>
                            <a:lumOff val="25000"/>
                          </a:schemeClr>
                        </a:solidFill>
                      </a:endParaRPr>
                    </a:p>
                  </a:txBody>
                  <a:tcPr vert="vert"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512835">
                <a:tc vMerge="1">
                  <a:txBody>
                    <a:bodyPr/>
                    <a:lstStyle/>
                    <a:p>
                      <a:endParaRPr lang="de-DE"/>
                    </a:p>
                  </a:txBody>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2"/>
                  </a:ext>
                </a:extLst>
              </a:tr>
              <a:tr h="512835">
                <a:tc vMerge="1">
                  <a:txBody>
                    <a:bodyPr/>
                    <a:lstStyle/>
                    <a:p>
                      <a:endParaRPr lang="de-DE"/>
                    </a:p>
                  </a:txBody>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3"/>
                  </a:ext>
                </a:extLst>
              </a:tr>
              <a:tr h="512835">
                <a:tc vMerge="1">
                  <a:txBody>
                    <a:bodyPr/>
                    <a:lstStyle/>
                    <a:p>
                      <a:endParaRPr lang="de-DE"/>
                    </a:p>
                  </a:txBody>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4"/>
                  </a:ext>
                </a:extLst>
              </a:tr>
              <a:tr h="512835">
                <a:tc vMerge="1">
                  <a:txBody>
                    <a:bodyPr/>
                    <a:lstStyle/>
                    <a:p>
                      <a:endParaRPr lang="de-DE"/>
                    </a:p>
                  </a:txBody>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5"/>
                  </a:ext>
                </a:extLst>
              </a:tr>
              <a:tr h="512835">
                <a:tc vMerge="1">
                  <a:txBody>
                    <a:bodyPr/>
                    <a:lstStyle/>
                    <a:p>
                      <a:endParaRPr lang="de-DE"/>
                    </a:p>
                  </a:txBody>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6"/>
                  </a:ext>
                </a:extLst>
              </a:tr>
              <a:tr h="512835">
                <a:tc vMerge="1">
                  <a:txBody>
                    <a:bodyPr/>
                    <a:lstStyle/>
                    <a:p>
                      <a:endParaRPr lang="de-DE"/>
                    </a:p>
                  </a:txBody>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7"/>
                  </a:ext>
                </a:extLst>
              </a:tr>
              <a:tr h="512835">
                <a:tc vMerge="1">
                  <a:txBody>
                    <a:bodyPr/>
                    <a:lstStyle/>
                    <a:p>
                      <a:endParaRPr lang="de-DE" dirty="0"/>
                    </a:p>
                  </a:txBody>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8"/>
                  </a:ext>
                </a:extLst>
              </a:tr>
            </a:tbl>
          </a:graphicData>
        </a:graphic>
      </p:graphicFrame>
      <p:sp>
        <p:nvSpPr>
          <p:cNvPr id="17" name="Rechteck 16">
            <a:extLst>
              <a:ext uri="{FF2B5EF4-FFF2-40B4-BE49-F238E27FC236}">
                <a16:creationId xmlns:a16="http://schemas.microsoft.com/office/drawing/2014/main" id="{A8F3A456-0A2F-4B3F-802B-5CE8FA505964}"/>
              </a:ext>
            </a:extLst>
          </p:cNvPr>
          <p:cNvSpPr/>
          <p:nvPr/>
        </p:nvSpPr>
        <p:spPr>
          <a:xfrm>
            <a:off x="1264350" y="1151166"/>
            <a:ext cx="3714478" cy="261610"/>
          </a:xfrm>
          <a:prstGeom prst="rect">
            <a:avLst/>
          </a:prstGeom>
        </p:spPr>
        <p:txBody>
          <a:bodyPr wrap="none">
            <a:spAutoFit/>
          </a:bodyPr>
          <a:lstStyle/>
          <a:p>
            <a:pPr algn="l"/>
            <a:r>
              <a:rPr lang="de-DE" sz="1100" b="1" i="1" dirty="0">
                <a:solidFill>
                  <a:srgbClr val="000000">
                    <a:lumMod val="75000"/>
                    <a:lumOff val="25000"/>
                  </a:srgbClr>
                </a:solidFill>
                <a:latin typeface="Arial"/>
              </a:rPr>
              <a:t>Beispiel Lebensmittelbranche (</a:t>
            </a:r>
            <a:r>
              <a:rPr lang="de-DE" sz="1100" b="1" i="1" dirty="0" err="1">
                <a:solidFill>
                  <a:srgbClr val="000000">
                    <a:lumMod val="75000"/>
                    <a:lumOff val="25000"/>
                  </a:srgbClr>
                </a:solidFill>
                <a:latin typeface="Arial"/>
              </a:rPr>
              <a:t>Konfitürenhersteller</a:t>
            </a:r>
            <a:r>
              <a:rPr lang="de-DE" sz="1100" b="1" i="1" dirty="0">
                <a:solidFill>
                  <a:srgbClr val="000000">
                    <a:lumMod val="75000"/>
                    <a:lumOff val="25000"/>
                  </a:srgbClr>
                </a:solidFill>
                <a:latin typeface="Arial"/>
              </a:rPr>
              <a:t>)*</a:t>
            </a:r>
          </a:p>
        </p:txBody>
      </p:sp>
      <p:grpSp>
        <p:nvGrpSpPr>
          <p:cNvPr id="18" name="Gruppieren 17">
            <a:extLst>
              <a:ext uri="{FF2B5EF4-FFF2-40B4-BE49-F238E27FC236}">
                <a16:creationId xmlns:a16="http://schemas.microsoft.com/office/drawing/2014/main" id="{F1694F27-361F-499F-920E-8202816A3415}"/>
              </a:ext>
            </a:extLst>
          </p:cNvPr>
          <p:cNvGrpSpPr/>
          <p:nvPr/>
        </p:nvGrpSpPr>
        <p:grpSpPr>
          <a:xfrm>
            <a:off x="9048327" y="993054"/>
            <a:ext cx="2933465" cy="3898863"/>
            <a:chOff x="1867526" y="2555068"/>
            <a:chExt cx="2214286" cy="1542973"/>
          </a:xfrm>
        </p:grpSpPr>
        <p:sp>
          <p:nvSpPr>
            <p:cNvPr id="19" name="Freihandform 8">
              <a:extLst>
                <a:ext uri="{FF2B5EF4-FFF2-40B4-BE49-F238E27FC236}">
                  <a16:creationId xmlns:a16="http://schemas.microsoft.com/office/drawing/2014/main" id="{29A36C7A-7C68-4777-9C97-C740FCBCC9BE}"/>
                </a:ext>
              </a:extLst>
            </p:cNvPr>
            <p:cNvSpPr/>
            <p:nvPr/>
          </p:nvSpPr>
          <p:spPr bwMode="auto">
            <a:xfrm>
              <a:off x="1867526" y="2555068"/>
              <a:ext cx="2214286" cy="1542973"/>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de-DE">
                <a:solidFill>
                  <a:srgbClr val="000000"/>
                </a:solidFill>
              </a:endParaRPr>
            </a:p>
          </p:txBody>
        </p:sp>
        <p:sp>
          <p:nvSpPr>
            <p:cNvPr id="20" name="Rechteck 19">
              <a:extLst>
                <a:ext uri="{FF2B5EF4-FFF2-40B4-BE49-F238E27FC236}">
                  <a16:creationId xmlns:a16="http://schemas.microsoft.com/office/drawing/2014/main" id="{492F41E3-5023-4BAE-B4B4-978FB443CD99}"/>
                </a:ext>
              </a:extLst>
            </p:cNvPr>
            <p:cNvSpPr/>
            <p:nvPr/>
          </p:nvSpPr>
          <p:spPr>
            <a:xfrm>
              <a:off x="2015401" y="2621922"/>
              <a:ext cx="1753239" cy="1296130"/>
            </a:xfrm>
            <a:prstGeom prst="rect">
              <a:avLst/>
            </a:prstGeom>
          </p:spPr>
          <p:txBody>
            <a:bodyPr wrap="square">
              <a:normAutofit fontScale="77500" lnSpcReduction="20000"/>
            </a:bodyPr>
            <a:lstStyle/>
            <a:p>
              <a:pPr marL="80577" algn="l"/>
              <a:r>
                <a:rPr lang="de-DE" sz="1500" b="1" dirty="0">
                  <a:solidFill>
                    <a:srgbClr val="4B4B4B"/>
                  </a:solidFill>
                </a:rPr>
                <a:t>Leitfrage zur Orientierung</a:t>
              </a:r>
            </a:p>
            <a:p>
              <a:pPr marL="268288" indent="-188913" algn="l"/>
              <a:endParaRPr lang="de-DE" sz="1400" b="1" dirty="0">
                <a:solidFill>
                  <a:srgbClr val="4B4B4B"/>
                </a:solidFill>
              </a:endParaRPr>
            </a:p>
            <a:p>
              <a:pPr marL="79375" algn="l">
                <a:lnSpc>
                  <a:spcPct val="150000"/>
                </a:lnSpc>
              </a:pPr>
              <a:r>
                <a:rPr lang="de-DE" sz="1400" dirty="0">
                  <a:solidFill>
                    <a:srgbClr val="4B4B4B"/>
                  </a:solidFill>
                </a:rPr>
                <a:t>Wie sieht die </a:t>
              </a:r>
              <a:r>
                <a:rPr lang="de-DE" sz="1400" b="1" dirty="0">
                  <a:solidFill>
                    <a:srgbClr val="4B4B4B"/>
                  </a:solidFill>
                </a:rPr>
                <a:t>Lieferkettenstruktur</a:t>
              </a:r>
              <a:r>
                <a:rPr lang="de-DE" sz="1400" dirty="0">
                  <a:solidFill>
                    <a:srgbClr val="4B4B4B"/>
                  </a:solidFill>
                </a:rPr>
                <a:t> aus?</a:t>
              </a:r>
            </a:p>
            <a:p>
              <a:pPr marL="268288" indent="-188913" algn="l">
                <a:lnSpc>
                  <a:spcPct val="150000"/>
                </a:lnSpc>
                <a:buFont typeface="Arial" pitchFamily="34" charset="0"/>
                <a:buChar char="•"/>
              </a:pPr>
              <a:endParaRPr lang="de-DE" sz="1400" b="1" dirty="0">
                <a:solidFill>
                  <a:srgbClr val="4B4B4B"/>
                </a:solidFill>
              </a:endParaRPr>
            </a:p>
            <a:p>
              <a:pPr marL="79375" algn="l">
                <a:lnSpc>
                  <a:spcPct val="150000"/>
                </a:lnSpc>
              </a:pPr>
              <a:r>
                <a:rPr lang="de-DE" sz="1400" b="1" dirty="0">
                  <a:solidFill>
                    <a:srgbClr val="4B4B4B"/>
                  </a:solidFill>
                </a:rPr>
                <a:t>Hinweis: </a:t>
              </a:r>
              <a:r>
                <a:rPr lang="de-DE" sz="1400" dirty="0">
                  <a:solidFill>
                    <a:srgbClr val="4B4B4B"/>
                  </a:solidFill>
                </a:rPr>
                <a:t>Insbesondere bei Dienstleistungsunternehmen kann es sinnvoll sein, </a:t>
              </a:r>
              <a:r>
                <a:rPr lang="de-DE" sz="1400" dirty="0" smtClean="0">
                  <a:solidFill>
                    <a:srgbClr val="4B4B4B"/>
                  </a:solidFill>
                </a:rPr>
                <a:t>nach-gelagerte </a:t>
              </a:r>
              <a:r>
                <a:rPr lang="de-DE" sz="1400" dirty="0">
                  <a:solidFill>
                    <a:srgbClr val="4B4B4B"/>
                  </a:solidFill>
                </a:rPr>
                <a:t>Stufen zu ergänzen, </a:t>
              </a:r>
              <a:r>
                <a:rPr lang="de-DE" sz="1400" dirty="0" smtClean="0">
                  <a:solidFill>
                    <a:srgbClr val="4B4B4B"/>
                  </a:solidFill>
                </a:rPr>
                <a:t>da Nachhaltigkeitsauswirkungen </a:t>
              </a:r>
              <a:r>
                <a:rPr lang="de-DE" sz="1400" dirty="0">
                  <a:solidFill>
                    <a:srgbClr val="4B4B4B"/>
                  </a:solidFill>
                </a:rPr>
                <a:t>hier in der Regel besonders relevant sind </a:t>
              </a:r>
              <a:r>
                <a:rPr lang="de-DE" sz="1400" dirty="0" smtClean="0">
                  <a:solidFill>
                    <a:srgbClr val="4B4B4B"/>
                  </a:solidFill>
                </a:rPr>
                <a:t>(beispielsweise </a:t>
              </a:r>
              <a:r>
                <a:rPr lang="de-DE" sz="1400" dirty="0" err="1" smtClean="0">
                  <a:solidFill>
                    <a:srgbClr val="4B4B4B"/>
                  </a:solidFill>
                </a:rPr>
                <a:t>Inve-titionsentscheidungen</a:t>
              </a:r>
              <a:r>
                <a:rPr lang="de-DE" sz="1400" dirty="0" smtClean="0">
                  <a:solidFill>
                    <a:srgbClr val="4B4B4B"/>
                  </a:solidFill>
                </a:rPr>
                <a:t> </a:t>
              </a:r>
              <a:r>
                <a:rPr lang="de-DE" sz="1400" dirty="0">
                  <a:solidFill>
                    <a:srgbClr val="4B4B4B"/>
                  </a:solidFill>
                </a:rPr>
                <a:t>und </a:t>
              </a:r>
              <a:r>
                <a:rPr lang="de-DE" sz="1400" dirty="0" smtClean="0">
                  <a:solidFill>
                    <a:srgbClr val="4B4B4B"/>
                  </a:solidFill>
                </a:rPr>
                <a:t>Kreditvergaben </a:t>
              </a:r>
              <a:r>
                <a:rPr lang="de-DE" sz="1400" dirty="0">
                  <a:solidFill>
                    <a:srgbClr val="4B4B4B"/>
                  </a:solidFill>
                </a:rPr>
                <a:t>von Banken)</a:t>
              </a:r>
              <a:endParaRPr lang="de-DE" sz="1400" dirty="0">
                <a:solidFill>
                  <a:srgbClr val="C00000"/>
                </a:solidFill>
              </a:endParaRPr>
            </a:p>
            <a:p>
              <a:pPr marL="80577" algn="l"/>
              <a:endParaRPr lang="de-DE" sz="1100" b="1" dirty="0">
                <a:solidFill>
                  <a:srgbClr val="4B4B4B"/>
                </a:solidFill>
              </a:endParaRPr>
            </a:p>
            <a:p>
              <a:pPr marL="80577" algn="l"/>
              <a:endParaRPr lang="de-DE" b="1" dirty="0">
                <a:solidFill>
                  <a:srgbClr val="4B4B4B"/>
                </a:solidFill>
              </a:endParaRPr>
            </a:p>
            <a:p>
              <a:pPr marL="80577" algn="l"/>
              <a:endParaRPr lang="de-DE" b="1" dirty="0">
                <a:solidFill>
                  <a:srgbClr val="4B4B4B"/>
                </a:solidFill>
              </a:endParaRPr>
            </a:p>
          </p:txBody>
        </p:sp>
      </p:grpSp>
      <p:sp>
        <p:nvSpPr>
          <p:cNvPr id="21" name="Rechteck 20">
            <a:extLst>
              <a:ext uri="{FF2B5EF4-FFF2-40B4-BE49-F238E27FC236}">
                <a16:creationId xmlns:a16="http://schemas.microsoft.com/office/drawing/2014/main" id="{3FDC967D-62F5-480C-BB40-645FF2DA4D19}"/>
              </a:ext>
            </a:extLst>
          </p:cNvPr>
          <p:cNvSpPr/>
          <p:nvPr/>
        </p:nvSpPr>
        <p:spPr bwMode="auto">
          <a:xfrm>
            <a:off x="1093155" y="2441656"/>
            <a:ext cx="1367096" cy="648072"/>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de-DE" sz="800" b="1" dirty="0">
                <a:solidFill>
                  <a:srgbClr val="3B687F"/>
                </a:solidFill>
              </a:rPr>
              <a:t>Zuckerplantage</a:t>
            </a:r>
            <a:r>
              <a:rPr lang="de-DE" sz="800" dirty="0">
                <a:solidFill>
                  <a:srgbClr val="000000">
                    <a:lumMod val="75000"/>
                    <a:lumOff val="25000"/>
                  </a:srgbClr>
                </a:solidFill>
              </a:rPr>
              <a:t> </a:t>
            </a:r>
            <a:r>
              <a:rPr lang="de-DE" sz="800" b="1" dirty="0">
                <a:solidFill>
                  <a:srgbClr val="FF9933"/>
                </a:solidFill>
              </a:rPr>
              <a:t>Brasilien</a:t>
            </a:r>
            <a:r>
              <a:rPr lang="de-DE" sz="800" dirty="0">
                <a:solidFill>
                  <a:srgbClr val="FF9933"/>
                </a:solidFill>
              </a:rPr>
              <a:t> und </a:t>
            </a:r>
            <a:r>
              <a:rPr lang="de-DE" sz="800" b="1" dirty="0">
                <a:solidFill>
                  <a:srgbClr val="FF9933"/>
                </a:solidFill>
              </a:rPr>
              <a:t>Kuba</a:t>
            </a:r>
            <a:endParaRPr lang="de-DE" sz="800" dirty="0">
              <a:solidFill>
                <a:srgbClr val="000000">
                  <a:lumMod val="75000"/>
                  <a:lumOff val="25000"/>
                </a:srgbClr>
              </a:solidFill>
            </a:endParaRPr>
          </a:p>
          <a:p>
            <a:pPr algn="l"/>
            <a:r>
              <a:rPr lang="de-DE" sz="800" b="1" dirty="0">
                <a:solidFill>
                  <a:srgbClr val="000000">
                    <a:lumMod val="75000"/>
                    <a:lumOff val="25000"/>
                  </a:srgbClr>
                </a:solidFill>
              </a:rPr>
              <a:t>Ernte</a:t>
            </a:r>
            <a:r>
              <a:rPr lang="de-DE" sz="800" dirty="0">
                <a:solidFill>
                  <a:srgbClr val="000000">
                    <a:lumMod val="75000"/>
                    <a:lumOff val="25000"/>
                  </a:srgbClr>
                </a:solidFill>
              </a:rPr>
              <a:t> von Zuckerrohr</a:t>
            </a:r>
          </a:p>
          <a:p>
            <a:pPr algn="l"/>
            <a:endParaRPr lang="de-DE" sz="900" dirty="0">
              <a:solidFill>
                <a:srgbClr val="000000">
                  <a:lumMod val="75000"/>
                  <a:lumOff val="25000"/>
                </a:srgbClr>
              </a:solidFill>
            </a:endParaRPr>
          </a:p>
        </p:txBody>
      </p:sp>
      <p:sp>
        <p:nvSpPr>
          <p:cNvPr id="22" name="Rechteck 21">
            <a:extLst>
              <a:ext uri="{FF2B5EF4-FFF2-40B4-BE49-F238E27FC236}">
                <a16:creationId xmlns:a16="http://schemas.microsoft.com/office/drawing/2014/main" id="{5754034A-AC5E-4A83-9F84-30A41B3E3425}"/>
              </a:ext>
            </a:extLst>
          </p:cNvPr>
          <p:cNvSpPr/>
          <p:nvPr/>
        </p:nvSpPr>
        <p:spPr bwMode="auto">
          <a:xfrm>
            <a:off x="4259025" y="2420040"/>
            <a:ext cx="1324656" cy="669688"/>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de-DE" sz="800" b="1" dirty="0">
                <a:solidFill>
                  <a:srgbClr val="3B687F"/>
                </a:solidFill>
              </a:rPr>
              <a:t>Zuckerfabrik</a:t>
            </a:r>
            <a:endParaRPr lang="de-DE" sz="800" dirty="0">
              <a:solidFill>
                <a:srgbClr val="000000"/>
              </a:solidFill>
            </a:endParaRPr>
          </a:p>
          <a:p>
            <a:pPr algn="l"/>
            <a:r>
              <a:rPr lang="de-DE" sz="800" b="1" dirty="0">
                <a:solidFill>
                  <a:srgbClr val="FF9933"/>
                </a:solidFill>
              </a:rPr>
              <a:t>Deutschland</a:t>
            </a:r>
          </a:p>
          <a:p>
            <a:pPr algn="l"/>
            <a:r>
              <a:rPr lang="de-DE" sz="800" b="1" dirty="0">
                <a:solidFill>
                  <a:srgbClr val="000000">
                    <a:lumMod val="75000"/>
                    <a:lumOff val="25000"/>
                  </a:srgbClr>
                </a:solidFill>
              </a:rPr>
              <a:t>Raffination</a:t>
            </a:r>
            <a:r>
              <a:rPr lang="de-DE" sz="800" dirty="0">
                <a:solidFill>
                  <a:srgbClr val="000000">
                    <a:lumMod val="75000"/>
                    <a:lumOff val="25000"/>
                  </a:srgbClr>
                </a:solidFill>
              </a:rPr>
              <a:t> von Zucker</a:t>
            </a:r>
          </a:p>
          <a:p>
            <a:pPr algn="l"/>
            <a:endParaRPr lang="de-DE" sz="900" dirty="0">
              <a:solidFill>
                <a:srgbClr val="000000"/>
              </a:solidFill>
            </a:endParaRPr>
          </a:p>
        </p:txBody>
      </p:sp>
      <p:sp>
        <p:nvSpPr>
          <p:cNvPr id="23" name="Rechteck 22">
            <a:extLst>
              <a:ext uri="{FF2B5EF4-FFF2-40B4-BE49-F238E27FC236}">
                <a16:creationId xmlns:a16="http://schemas.microsoft.com/office/drawing/2014/main" id="{18E0AC4E-D7D0-4F53-AB41-B51D95AC0FBC}"/>
              </a:ext>
            </a:extLst>
          </p:cNvPr>
          <p:cNvSpPr/>
          <p:nvPr/>
        </p:nvSpPr>
        <p:spPr bwMode="auto">
          <a:xfrm>
            <a:off x="7269948" y="2441656"/>
            <a:ext cx="1346732" cy="648072"/>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de-DE" sz="900" b="1" dirty="0">
                <a:solidFill>
                  <a:srgbClr val="000000">
                    <a:lumMod val="75000"/>
                    <a:lumOff val="25000"/>
                  </a:srgbClr>
                </a:solidFill>
              </a:rPr>
              <a:t>Zucker</a:t>
            </a:r>
            <a:endParaRPr lang="de-DE" sz="900" dirty="0">
              <a:solidFill>
                <a:srgbClr val="000000">
                  <a:lumMod val="75000"/>
                  <a:lumOff val="25000"/>
                </a:srgbClr>
              </a:solidFill>
            </a:endParaRPr>
          </a:p>
        </p:txBody>
      </p:sp>
      <p:sp>
        <p:nvSpPr>
          <p:cNvPr id="24" name="Rechteck 23">
            <a:extLst>
              <a:ext uri="{FF2B5EF4-FFF2-40B4-BE49-F238E27FC236}">
                <a16:creationId xmlns:a16="http://schemas.microsoft.com/office/drawing/2014/main" id="{9F9CC873-6929-4CCA-BDD7-C911329D63C5}"/>
              </a:ext>
            </a:extLst>
          </p:cNvPr>
          <p:cNvSpPr/>
          <p:nvPr/>
        </p:nvSpPr>
        <p:spPr bwMode="auto">
          <a:xfrm>
            <a:off x="2654039" y="3267504"/>
            <a:ext cx="1347088" cy="648072"/>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de-DE" sz="800" b="1" dirty="0">
                <a:solidFill>
                  <a:srgbClr val="3B687F"/>
                </a:solidFill>
              </a:rPr>
              <a:t>Haselnussplantage</a:t>
            </a:r>
            <a:r>
              <a:rPr lang="de-DE" sz="800" dirty="0">
                <a:solidFill>
                  <a:srgbClr val="000000">
                    <a:lumMod val="75000"/>
                    <a:lumOff val="25000"/>
                  </a:srgbClr>
                </a:solidFill>
              </a:rPr>
              <a:t> </a:t>
            </a:r>
            <a:r>
              <a:rPr lang="de-DE" sz="800" b="1" dirty="0">
                <a:solidFill>
                  <a:srgbClr val="FF9933"/>
                </a:solidFill>
              </a:rPr>
              <a:t>Türkei</a:t>
            </a:r>
            <a:endParaRPr lang="de-DE" sz="800" dirty="0">
              <a:solidFill>
                <a:srgbClr val="000000">
                  <a:lumMod val="75000"/>
                  <a:lumOff val="25000"/>
                </a:srgbClr>
              </a:solidFill>
            </a:endParaRPr>
          </a:p>
          <a:p>
            <a:pPr algn="l"/>
            <a:r>
              <a:rPr lang="de-DE" sz="800" b="1" dirty="0">
                <a:solidFill>
                  <a:srgbClr val="000000">
                    <a:lumMod val="75000"/>
                    <a:lumOff val="25000"/>
                  </a:srgbClr>
                </a:solidFill>
              </a:rPr>
              <a:t>Röstung + Verpackung </a:t>
            </a:r>
            <a:r>
              <a:rPr lang="de-DE" sz="800" dirty="0">
                <a:solidFill>
                  <a:srgbClr val="000000">
                    <a:lumMod val="75000"/>
                    <a:lumOff val="25000"/>
                  </a:srgbClr>
                </a:solidFill>
              </a:rPr>
              <a:t>der Haselnüsse</a:t>
            </a:r>
          </a:p>
          <a:p>
            <a:pPr algn="l"/>
            <a:endParaRPr lang="de-DE" sz="800" dirty="0">
              <a:solidFill>
                <a:srgbClr val="000000"/>
              </a:solidFill>
            </a:endParaRPr>
          </a:p>
        </p:txBody>
      </p:sp>
      <p:cxnSp>
        <p:nvCxnSpPr>
          <p:cNvPr id="25" name="Gerade Verbindung mit Pfeil 24">
            <a:extLst>
              <a:ext uri="{FF2B5EF4-FFF2-40B4-BE49-F238E27FC236}">
                <a16:creationId xmlns:a16="http://schemas.microsoft.com/office/drawing/2014/main" id="{E360870A-6206-42B4-B0F1-FDEC306A7894}"/>
              </a:ext>
            </a:extLst>
          </p:cNvPr>
          <p:cNvCxnSpPr>
            <a:cxnSpLocks/>
          </p:cNvCxnSpPr>
          <p:nvPr/>
        </p:nvCxnSpPr>
        <p:spPr bwMode="auto">
          <a:xfrm flipH="1" flipV="1">
            <a:off x="6549532" y="2138854"/>
            <a:ext cx="2644172" cy="910814"/>
          </a:xfrm>
          <a:prstGeom prst="straightConnector1">
            <a:avLst/>
          </a:prstGeom>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Gruppieren 25">
            <a:extLst>
              <a:ext uri="{FF2B5EF4-FFF2-40B4-BE49-F238E27FC236}">
                <a16:creationId xmlns:a16="http://schemas.microsoft.com/office/drawing/2014/main" id="{830FCE77-52F4-4458-8299-05E92DC2C728}"/>
              </a:ext>
            </a:extLst>
          </p:cNvPr>
          <p:cNvGrpSpPr/>
          <p:nvPr/>
        </p:nvGrpSpPr>
        <p:grpSpPr>
          <a:xfrm>
            <a:off x="3353550" y="4750449"/>
            <a:ext cx="3078482" cy="1512168"/>
            <a:chOff x="4851468" y="4653136"/>
            <a:chExt cx="3005500" cy="1440160"/>
          </a:xfrm>
        </p:grpSpPr>
        <p:sp>
          <p:nvSpPr>
            <p:cNvPr id="27" name="Freihandform 45">
              <a:extLst>
                <a:ext uri="{FF2B5EF4-FFF2-40B4-BE49-F238E27FC236}">
                  <a16:creationId xmlns:a16="http://schemas.microsoft.com/office/drawing/2014/main" id="{17C7BBE1-C1B1-4ED6-9067-87E178B88309}"/>
                </a:ext>
              </a:extLst>
            </p:cNvPr>
            <p:cNvSpPr/>
            <p:nvPr/>
          </p:nvSpPr>
          <p:spPr bwMode="auto">
            <a:xfrm>
              <a:off x="4851468" y="4653136"/>
              <a:ext cx="3005500" cy="1440160"/>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normAutofit/>
            </a:bodyPr>
            <a:lstStyle/>
            <a:p>
              <a:endParaRPr lang="de-DE">
                <a:solidFill>
                  <a:srgbClr val="000000"/>
                </a:solidFill>
              </a:endParaRPr>
            </a:p>
          </p:txBody>
        </p:sp>
        <p:sp>
          <p:nvSpPr>
            <p:cNvPr id="28" name="Rechteck 27">
              <a:extLst>
                <a:ext uri="{FF2B5EF4-FFF2-40B4-BE49-F238E27FC236}">
                  <a16:creationId xmlns:a16="http://schemas.microsoft.com/office/drawing/2014/main" id="{0E8E6FD0-D1B0-4EB2-89F1-4BEA95F91FD4}"/>
                </a:ext>
              </a:extLst>
            </p:cNvPr>
            <p:cNvSpPr/>
            <p:nvPr/>
          </p:nvSpPr>
          <p:spPr>
            <a:xfrm>
              <a:off x="5173891" y="4787868"/>
              <a:ext cx="2360654" cy="1161412"/>
            </a:xfrm>
            <a:prstGeom prst="rect">
              <a:avLst/>
            </a:prstGeom>
          </p:spPr>
          <p:txBody>
            <a:bodyPr wrap="square">
              <a:noAutofit/>
            </a:bodyPr>
            <a:lstStyle/>
            <a:p>
              <a:pPr marL="80577" algn="l"/>
              <a:r>
                <a:rPr lang="de-DE" sz="1100" b="1" dirty="0">
                  <a:solidFill>
                    <a:srgbClr val="4B4B4B"/>
                  </a:solidFill>
                </a:rPr>
                <a:t>Leitfragen zur Orientierung</a:t>
              </a:r>
            </a:p>
            <a:p>
              <a:pPr marL="79375" algn="l"/>
              <a:endParaRPr lang="de-DE" sz="1100" b="1" dirty="0">
                <a:solidFill>
                  <a:srgbClr val="4B4B4B"/>
                </a:solidFill>
              </a:endParaRPr>
            </a:p>
            <a:p>
              <a:pPr marL="268288" indent="-144000" algn="l">
                <a:buFont typeface="Arial" pitchFamily="34" charset="0"/>
                <a:buChar char="•"/>
              </a:pPr>
              <a:r>
                <a:rPr lang="de-DE" sz="1100" b="1" dirty="0">
                  <a:solidFill>
                    <a:srgbClr val="3B687F"/>
                  </a:solidFill>
                </a:rPr>
                <a:t>Wer</a:t>
              </a:r>
              <a:r>
                <a:rPr lang="de-DE" sz="1100" dirty="0">
                  <a:solidFill>
                    <a:srgbClr val="3B687F"/>
                  </a:solidFill>
                </a:rPr>
                <a:t> sind die Lieferanten?</a:t>
              </a:r>
              <a:endParaRPr lang="de-DE" sz="1100" b="1" dirty="0">
                <a:solidFill>
                  <a:srgbClr val="3B687F"/>
                </a:solidFill>
              </a:endParaRPr>
            </a:p>
            <a:p>
              <a:pPr marL="268288" indent="-144000" algn="l">
                <a:buFont typeface="Arial" pitchFamily="34" charset="0"/>
                <a:buChar char="•"/>
              </a:pPr>
              <a:r>
                <a:rPr lang="de-DE" sz="1100" b="1" dirty="0">
                  <a:solidFill>
                    <a:srgbClr val="FF9933"/>
                  </a:solidFill>
                </a:rPr>
                <a:t>Wo</a:t>
              </a:r>
              <a:r>
                <a:rPr lang="de-DE" sz="1100" dirty="0">
                  <a:solidFill>
                    <a:srgbClr val="FF9933"/>
                  </a:solidFill>
                </a:rPr>
                <a:t> finden die Aktivitäten statt?</a:t>
              </a:r>
              <a:endParaRPr lang="de-DE" sz="1100" b="1" dirty="0">
                <a:solidFill>
                  <a:srgbClr val="FF9933"/>
                </a:solidFill>
              </a:endParaRPr>
            </a:p>
            <a:p>
              <a:pPr marL="268288" indent="-144000" algn="l">
                <a:buFont typeface="Arial" pitchFamily="34" charset="0"/>
                <a:buChar char="•"/>
              </a:pPr>
              <a:r>
                <a:rPr lang="de-DE" sz="1100" b="1" dirty="0">
                  <a:solidFill>
                    <a:srgbClr val="000000">
                      <a:lumMod val="75000"/>
                      <a:lumOff val="25000"/>
                    </a:srgbClr>
                  </a:solidFill>
                </a:rPr>
                <a:t>Welche</a:t>
              </a:r>
              <a:r>
                <a:rPr lang="de-DE" sz="1100" dirty="0">
                  <a:solidFill>
                    <a:srgbClr val="000000">
                      <a:lumMod val="75000"/>
                      <a:lumOff val="25000"/>
                    </a:srgbClr>
                  </a:solidFill>
                </a:rPr>
                <a:t> Aktivitäten/Prozesse finden in den Stufen der Lieferkette statt?</a:t>
              </a:r>
            </a:p>
            <a:p>
              <a:pPr marL="268288" indent="-188913" algn="l">
                <a:buFont typeface="Arial" pitchFamily="34" charset="0"/>
                <a:buChar char="•"/>
              </a:pPr>
              <a:endParaRPr lang="de-DE" sz="1000" dirty="0">
                <a:solidFill>
                  <a:srgbClr val="4B4B4B"/>
                </a:solidFill>
              </a:endParaRPr>
            </a:p>
            <a:p>
              <a:pPr marL="80577" algn="l"/>
              <a:endParaRPr lang="de-DE" sz="1000" b="1" dirty="0">
                <a:solidFill>
                  <a:srgbClr val="4B4B4B"/>
                </a:solidFill>
              </a:endParaRPr>
            </a:p>
            <a:p>
              <a:pPr marL="80577" algn="l"/>
              <a:endParaRPr lang="de-DE" sz="1000" b="1" dirty="0">
                <a:solidFill>
                  <a:srgbClr val="4B4B4B"/>
                </a:solidFill>
              </a:endParaRPr>
            </a:p>
            <a:p>
              <a:pPr marL="80577" algn="l"/>
              <a:endParaRPr lang="de-DE" sz="1000" b="1" dirty="0">
                <a:solidFill>
                  <a:srgbClr val="4B4B4B"/>
                </a:solidFill>
              </a:endParaRPr>
            </a:p>
          </p:txBody>
        </p:sp>
      </p:grpSp>
      <p:sp>
        <p:nvSpPr>
          <p:cNvPr id="29" name="Rechteck 28">
            <a:extLst>
              <a:ext uri="{FF2B5EF4-FFF2-40B4-BE49-F238E27FC236}">
                <a16:creationId xmlns:a16="http://schemas.microsoft.com/office/drawing/2014/main" id="{134F8CF8-F5B5-4B8A-B5DA-DA16BB51DEBC}"/>
              </a:ext>
            </a:extLst>
          </p:cNvPr>
          <p:cNvSpPr/>
          <p:nvPr/>
        </p:nvSpPr>
        <p:spPr bwMode="auto">
          <a:xfrm>
            <a:off x="7280668" y="3282445"/>
            <a:ext cx="1346732" cy="648072"/>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de-DE" sz="800" b="1" dirty="0">
                <a:solidFill>
                  <a:srgbClr val="000000">
                    <a:lumMod val="75000"/>
                    <a:lumOff val="25000"/>
                  </a:srgbClr>
                </a:solidFill>
              </a:rPr>
              <a:t>Haselnüsse</a:t>
            </a:r>
            <a:endParaRPr lang="de-DE" sz="800" dirty="0">
              <a:solidFill>
                <a:srgbClr val="000000">
                  <a:lumMod val="75000"/>
                  <a:lumOff val="25000"/>
                </a:srgbClr>
              </a:solidFill>
            </a:endParaRPr>
          </a:p>
        </p:txBody>
      </p:sp>
      <p:sp>
        <p:nvSpPr>
          <p:cNvPr id="30" name="Rechteck 29">
            <a:extLst>
              <a:ext uri="{FF2B5EF4-FFF2-40B4-BE49-F238E27FC236}">
                <a16:creationId xmlns:a16="http://schemas.microsoft.com/office/drawing/2014/main" id="{D14578EC-15EA-4D63-A9C0-BE7345881FDA}"/>
              </a:ext>
            </a:extLst>
          </p:cNvPr>
          <p:cNvSpPr/>
          <p:nvPr/>
        </p:nvSpPr>
        <p:spPr bwMode="auto">
          <a:xfrm>
            <a:off x="2654039" y="2426535"/>
            <a:ext cx="1324656" cy="648072"/>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de-DE" sz="800" b="1" dirty="0">
                <a:solidFill>
                  <a:srgbClr val="3B687F"/>
                </a:solidFill>
              </a:rPr>
              <a:t>Zuckerfabrik</a:t>
            </a:r>
            <a:endParaRPr lang="de-DE" sz="800" dirty="0">
              <a:solidFill>
                <a:srgbClr val="000000"/>
              </a:solidFill>
            </a:endParaRPr>
          </a:p>
          <a:p>
            <a:pPr algn="l"/>
            <a:r>
              <a:rPr lang="de-DE" sz="800" b="1" dirty="0">
                <a:solidFill>
                  <a:srgbClr val="FF9933"/>
                </a:solidFill>
              </a:rPr>
              <a:t>Brasilien </a:t>
            </a:r>
            <a:r>
              <a:rPr lang="de-DE" sz="800" dirty="0">
                <a:solidFill>
                  <a:srgbClr val="FF9933"/>
                </a:solidFill>
              </a:rPr>
              <a:t>und</a:t>
            </a:r>
            <a:r>
              <a:rPr lang="de-DE" sz="800" b="1" dirty="0">
                <a:solidFill>
                  <a:srgbClr val="FF9933"/>
                </a:solidFill>
              </a:rPr>
              <a:t> Kuba</a:t>
            </a:r>
          </a:p>
          <a:p>
            <a:pPr algn="l"/>
            <a:r>
              <a:rPr lang="de-DE" sz="800" b="1" dirty="0">
                <a:solidFill>
                  <a:srgbClr val="000000">
                    <a:lumMod val="75000"/>
                    <a:lumOff val="25000"/>
                  </a:srgbClr>
                </a:solidFill>
              </a:rPr>
              <a:t>Pressung</a:t>
            </a:r>
            <a:r>
              <a:rPr lang="de-DE" sz="800" dirty="0">
                <a:solidFill>
                  <a:srgbClr val="000000">
                    <a:lumMod val="75000"/>
                    <a:lumOff val="25000"/>
                  </a:srgbClr>
                </a:solidFill>
              </a:rPr>
              <a:t> von Rohrzucker</a:t>
            </a:r>
          </a:p>
          <a:p>
            <a:pPr algn="l"/>
            <a:endParaRPr lang="de-DE" sz="900" dirty="0">
              <a:solidFill>
                <a:srgbClr val="000000"/>
              </a:solidFill>
            </a:endParaRPr>
          </a:p>
        </p:txBody>
      </p:sp>
      <p:sp>
        <p:nvSpPr>
          <p:cNvPr id="31" name="Rechteck 30">
            <a:extLst>
              <a:ext uri="{FF2B5EF4-FFF2-40B4-BE49-F238E27FC236}">
                <a16:creationId xmlns:a16="http://schemas.microsoft.com/office/drawing/2014/main" id="{6B282543-3054-46DC-BE60-96E7E9F634C4}"/>
              </a:ext>
            </a:extLst>
          </p:cNvPr>
          <p:cNvSpPr/>
          <p:nvPr/>
        </p:nvSpPr>
        <p:spPr bwMode="auto">
          <a:xfrm>
            <a:off x="1113163" y="3269670"/>
            <a:ext cx="1347088" cy="635375"/>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de-DE" sz="800" b="1" dirty="0">
                <a:solidFill>
                  <a:srgbClr val="3B687F"/>
                </a:solidFill>
              </a:rPr>
              <a:t>Haselnussplantage</a:t>
            </a:r>
            <a:r>
              <a:rPr lang="de-DE" sz="800" b="1" dirty="0">
                <a:solidFill>
                  <a:srgbClr val="000000">
                    <a:lumMod val="75000"/>
                    <a:lumOff val="25000"/>
                  </a:srgbClr>
                </a:solidFill>
              </a:rPr>
              <a:t> </a:t>
            </a:r>
            <a:r>
              <a:rPr lang="de-DE" sz="800" b="1" dirty="0">
                <a:solidFill>
                  <a:srgbClr val="FF9933"/>
                </a:solidFill>
              </a:rPr>
              <a:t>Türkei</a:t>
            </a:r>
          </a:p>
          <a:p>
            <a:pPr algn="l"/>
            <a:r>
              <a:rPr lang="de-DE" sz="800" b="1" dirty="0">
                <a:solidFill>
                  <a:srgbClr val="000000">
                    <a:lumMod val="75000"/>
                    <a:lumOff val="25000"/>
                  </a:srgbClr>
                </a:solidFill>
              </a:rPr>
              <a:t>Ernte </a:t>
            </a:r>
            <a:r>
              <a:rPr lang="de-DE" sz="800" dirty="0">
                <a:solidFill>
                  <a:srgbClr val="000000">
                    <a:lumMod val="75000"/>
                    <a:lumOff val="25000"/>
                  </a:srgbClr>
                </a:solidFill>
              </a:rPr>
              <a:t>der</a:t>
            </a:r>
            <a:r>
              <a:rPr lang="de-DE" sz="800" b="1" dirty="0">
                <a:solidFill>
                  <a:srgbClr val="000000">
                    <a:lumMod val="75000"/>
                    <a:lumOff val="25000"/>
                  </a:srgbClr>
                </a:solidFill>
              </a:rPr>
              <a:t> </a:t>
            </a:r>
            <a:r>
              <a:rPr lang="de-DE" sz="800" dirty="0">
                <a:solidFill>
                  <a:srgbClr val="000000">
                    <a:lumMod val="75000"/>
                    <a:lumOff val="25000"/>
                  </a:srgbClr>
                </a:solidFill>
              </a:rPr>
              <a:t>Haselnüsse</a:t>
            </a:r>
          </a:p>
          <a:p>
            <a:pPr algn="l"/>
            <a:endParaRPr lang="de-DE" sz="800" dirty="0">
              <a:solidFill>
                <a:srgbClr val="000000"/>
              </a:solidFill>
            </a:endParaRPr>
          </a:p>
        </p:txBody>
      </p:sp>
      <p:sp>
        <p:nvSpPr>
          <p:cNvPr id="32" name="Rechteck 31">
            <a:extLst>
              <a:ext uri="{FF2B5EF4-FFF2-40B4-BE49-F238E27FC236}">
                <a16:creationId xmlns:a16="http://schemas.microsoft.com/office/drawing/2014/main" id="{A7936D2F-8C2D-46B5-AA49-DBEA6BCD96D4}"/>
              </a:ext>
            </a:extLst>
          </p:cNvPr>
          <p:cNvSpPr/>
          <p:nvPr/>
        </p:nvSpPr>
        <p:spPr bwMode="auto">
          <a:xfrm>
            <a:off x="1120301" y="4067834"/>
            <a:ext cx="1347088" cy="635375"/>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de-DE" sz="800" b="1" dirty="0">
                <a:solidFill>
                  <a:srgbClr val="3B687F"/>
                </a:solidFill>
              </a:rPr>
              <a:t>Ölplantage</a:t>
            </a:r>
          </a:p>
          <a:p>
            <a:pPr algn="l"/>
            <a:r>
              <a:rPr lang="de-DE" sz="800" b="1" dirty="0">
                <a:solidFill>
                  <a:srgbClr val="FF9933"/>
                </a:solidFill>
              </a:rPr>
              <a:t>Indonesien</a:t>
            </a:r>
          </a:p>
          <a:p>
            <a:pPr algn="l"/>
            <a:r>
              <a:rPr lang="de-DE" sz="800" b="1" dirty="0">
                <a:solidFill>
                  <a:srgbClr val="000000">
                    <a:lumMod val="75000"/>
                    <a:lumOff val="25000"/>
                  </a:srgbClr>
                </a:solidFill>
              </a:rPr>
              <a:t>Ernte </a:t>
            </a:r>
            <a:r>
              <a:rPr lang="de-DE" sz="800" dirty="0">
                <a:solidFill>
                  <a:srgbClr val="000000">
                    <a:lumMod val="75000"/>
                    <a:lumOff val="25000"/>
                  </a:srgbClr>
                </a:solidFill>
              </a:rPr>
              <a:t>der Palmfrucht</a:t>
            </a:r>
            <a:r>
              <a:rPr lang="de-DE" sz="800" dirty="0">
                <a:solidFill>
                  <a:srgbClr val="3B687F"/>
                </a:solidFill>
              </a:rPr>
              <a:t> </a:t>
            </a:r>
          </a:p>
          <a:p>
            <a:pPr algn="l"/>
            <a:endParaRPr lang="de-DE" sz="800" dirty="0">
              <a:solidFill>
                <a:srgbClr val="000000"/>
              </a:solidFill>
            </a:endParaRPr>
          </a:p>
        </p:txBody>
      </p:sp>
      <p:sp>
        <p:nvSpPr>
          <p:cNvPr id="33" name="Rechteck 32">
            <a:extLst>
              <a:ext uri="{FF2B5EF4-FFF2-40B4-BE49-F238E27FC236}">
                <a16:creationId xmlns:a16="http://schemas.microsoft.com/office/drawing/2014/main" id="{08E30B9E-E19E-45D7-BD1A-9E8E3C0B7196}"/>
              </a:ext>
            </a:extLst>
          </p:cNvPr>
          <p:cNvSpPr/>
          <p:nvPr/>
        </p:nvSpPr>
        <p:spPr bwMode="auto">
          <a:xfrm>
            <a:off x="2680006" y="4066793"/>
            <a:ext cx="1347088" cy="635375"/>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de-DE" sz="800" b="1" dirty="0">
                <a:solidFill>
                  <a:srgbClr val="3B687F"/>
                </a:solidFill>
              </a:rPr>
              <a:t>Palmölfabrik</a:t>
            </a:r>
          </a:p>
          <a:p>
            <a:pPr algn="l"/>
            <a:r>
              <a:rPr lang="de-DE" sz="800" b="1" dirty="0">
                <a:solidFill>
                  <a:srgbClr val="FF9933"/>
                </a:solidFill>
              </a:rPr>
              <a:t>Indonesien</a:t>
            </a:r>
          </a:p>
          <a:p>
            <a:pPr algn="l"/>
            <a:r>
              <a:rPr lang="de-DE" sz="800" b="1" dirty="0" smtClean="0">
                <a:solidFill>
                  <a:srgbClr val="000000">
                    <a:lumMod val="75000"/>
                    <a:lumOff val="25000"/>
                  </a:srgbClr>
                </a:solidFill>
              </a:rPr>
              <a:t>Pressen/Sterilisierung </a:t>
            </a:r>
            <a:r>
              <a:rPr lang="de-DE" sz="800" dirty="0">
                <a:solidFill>
                  <a:srgbClr val="000000">
                    <a:lumMod val="75000"/>
                    <a:lumOff val="25000"/>
                  </a:srgbClr>
                </a:solidFill>
              </a:rPr>
              <a:t>von Palmöl</a:t>
            </a:r>
          </a:p>
          <a:p>
            <a:pPr algn="l"/>
            <a:endParaRPr lang="de-DE" sz="800" dirty="0">
              <a:solidFill>
                <a:srgbClr val="000000"/>
              </a:solidFill>
            </a:endParaRPr>
          </a:p>
        </p:txBody>
      </p:sp>
      <p:sp>
        <p:nvSpPr>
          <p:cNvPr id="34" name="Rechteck 33">
            <a:extLst>
              <a:ext uri="{FF2B5EF4-FFF2-40B4-BE49-F238E27FC236}">
                <a16:creationId xmlns:a16="http://schemas.microsoft.com/office/drawing/2014/main" id="{C173B91A-8989-48D4-83C1-63993AD41DEB}"/>
              </a:ext>
            </a:extLst>
          </p:cNvPr>
          <p:cNvSpPr/>
          <p:nvPr/>
        </p:nvSpPr>
        <p:spPr bwMode="auto">
          <a:xfrm>
            <a:off x="7280668" y="4076568"/>
            <a:ext cx="1347088" cy="635375"/>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de-DE" sz="800" b="1" dirty="0">
                <a:solidFill>
                  <a:srgbClr val="000000">
                    <a:lumMod val="75000"/>
                    <a:lumOff val="25000"/>
                  </a:srgbClr>
                </a:solidFill>
              </a:rPr>
              <a:t>Palmöl</a:t>
            </a:r>
          </a:p>
          <a:p>
            <a:pPr algn="l"/>
            <a:endParaRPr lang="de-DE" sz="800" dirty="0">
              <a:solidFill>
                <a:srgbClr val="000000"/>
              </a:solidFill>
            </a:endParaRPr>
          </a:p>
        </p:txBody>
      </p:sp>
      <p:pic>
        <p:nvPicPr>
          <p:cNvPr id="35" name="Picture 5" descr="G:\noun_1146880.png">
            <a:extLst>
              <a:ext uri="{FF2B5EF4-FFF2-40B4-BE49-F238E27FC236}">
                <a16:creationId xmlns:a16="http://schemas.microsoft.com/office/drawing/2014/main" id="{026ED774-3BB1-44E8-82F5-B69BA93EACEC}"/>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5583682" y="4891918"/>
            <a:ext cx="567696" cy="567696"/>
          </a:xfrm>
          <a:prstGeom prst="rect">
            <a:avLst/>
          </a:prstGeom>
          <a:noFill/>
        </p:spPr>
      </p:pic>
      <p:pic>
        <p:nvPicPr>
          <p:cNvPr id="36" name="Picture 5" descr="G:\noun_1146880.png">
            <a:extLst>
              <a:ext uri="{FF2B5EF4-FFF2-40B4-BE49-F238E27FC236}">
                <a16:creationId xmlns:a16="http://schemas.microsoft.com/office/drawing/2014/main" id="{1C785433-6590-46C1-8E07-63ACD5E78B47}"/>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11348100" y="1448356"/>
            <a:ext cx="423680" cy="423680"/>
          </a:xfrm>
          <a:prstGeom prst="rect">
            <a:avLst/>
          </a:prstGeom>
          <a:noFill/>
        </p:spPr>
      </p:pic>
      <p:pic>
        <p:nvPicPr>
          <p:cNvPr id="38" name="Picture 8" descr="C:\Users\husterer\Downloads\noun_803955.png">
            <a:extLst>
              <a:ext uri="{FF2B5EF4-FFF2-40B4-BE49-F238E27FC236}">
                <a16:creationId xmlns:a16="http://schemas.microsoft.com/office/drawing/2014/main" id="{9474524C-81EF-4676-AC79-A6FDEFEAA05E}"/>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4026" y="1170418"/>
            <a:ext cx="456789" cy="456789"/>
          </a:xfrm>
          <a:prstGeom prst="rect">
            <a:avLst/>
          </a:prstGeom>
          <a:noFill/>
          <a:extLst>
            <a:ext uri="{909E8E84-426E-40DD-AFC4-6F175D3DCCD1}">
              <a14:hiddenFill xmlns:a14="http://schemas.microsoft.com/office/drawing/2010/main">
                <a:solidFill>
                  <a:srgbClr val="FFFFFF"/>
                </a:solidFill>
              </a14:hiddenFill>
            </a:ext>
          </a:extLst>
        </p:spPr>
      </p:pic>
      <p:sp>
        <p:nvSpPr>
          <p:cNvPr id="40" name="Foliennummernplatzhalter 6">
            <a:extLst>
              <a:ext uri="{FF2B5EF4-FFF2-40B4-BE49-F238E27FC236}">
                <a16:creationId xmlns:a16="http://schemas.microsoft.com/office/drawing/2014/main" id="{854BA3DC-B307-42FA-B8D2-E2761CEEC579}"/>
              </a:ext>
            </a:extLst>
          </p:cNvPr>
          <p:cNvSpPr>
            <a:spLocks noGrp="1"/>
          </p:cNvSpPr>
          <p:nvPr>
            <p:ph type="sldNum" sz="quarter" idx="4"/>
          </p:nvPr>
        </p:nvSpPr>
        <p:spPr>
          <a:xfrm>
            <a:off x="648000" y="6477000"/>
            <a:ext cx="638043" cy="280988"/>
          </a:xfrm>
        </p:spPr>
        <p:txBody>
          <a:bodyPr/>
          <a:lstStyle/>
          <a:p>
            <a:fld id="{894680D0-7A83-433A-9719-C4143F27F647}" type="slidenum">
              <a:rPr lang="de-DE" smtClean="0"/>
              <a:pPr/>
              <a:t>16</a:t>
            </a:fld>
            <a:endParaRPr lang="de-DE" dirty="0"/>
          </a:p>
        </p:txBody>
      </p:sp>
      <p:sp>
        <p:nvSpPr>
          <p:cNvPr id="41" name="Textfeld 40">
            <a:extLst>
              <a:ext uri="{FF2B5EF4-FFF2-40B4-BE49-F238E27FC236}">
                <a16:creationId xmlns:a16="http://schemas.microsoft.com/office/drawing/2014/main" id="{73B4ACFA-D768-43B9-A82B-8081001E7294}"/>
              </a:ext>
            </a:extLst>
          </p:cNvPr>
          <p:cNvSpPr txBox="1"/>
          <p:nvPr/>
        </p:nvSpPr>
        <p:spPr>
          <a:xfrm>
            <a:off x="1350587" y="6425447"/>
            <a:ext cx="3161237" cy="204059"/>
          </a:xfrm>
          <a:prstGeom prst="rect">
            <a:avLst/>
          </a:prstGeom>
          <a:noFill/>
        </p:spPr>
        <p:txBody>
          <a:bodyPr wrap="square" lIns="80165" tIns="40083" rIns="80165" bIns="40083" rtlCol="0">
            <a:spAutoFit/>
          </a:bodyPr>
          <a:lstStyle/>
          <a:p>
            <a:pPr algn="l"/>
            <a:r>
              <a:rPr lang="de-DE" sz="800" dirty="0">
                <a:solidFill>
                  <a:srgbClr val="000000"/>
                </a:solidFill>
              </a:rPr>
              <a:t>* Angaben basieren nicht auf Zahlen eines realen Unternehmens.</a:t>
            </a:r>
          </a:p>
        </p:txBody>
      </p:sp>
      <p:sp>
        <p:nvSpPr>
          <p:cNvPr id="37" name="Fußzeilenplatzhalter 3">
            <a:extLst>
              <a:ext uri="{FF2B5EF4-FFF2-40B4-BE49-F238E27FC236}">
                <a16:creationId xmlns:a16="http://schemas.microsoft.com/office/drawing/2014/main" id="{820BC6E8-C15C-407B-92D8-F828FA5F563A}"/>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39" name="Auf der gleichen Seite des Rechtecks liegende Ecken abrunden 8">
            <a:extLst>
              <a:ext uri="{FF2B5EF4-FFF2-40B4-BE49-F238E27FC236}">
                <a16:creationId xmlns:a16="http://schemas.microsoft.com/office/drawing/2014/main" id="{50578D1C-13E2-4EE9-BB4A-F1A6E8CDBD97}"/>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42" name="Auf der gleichen Seite des Rechtecks liegende Ecken abrunden 8">
            <a:extLst>
              <a:ext uri="{FF2B5EF4-FFF2-40B4-BE49-F238E27FC236}">
                <a16:creationId xmlns:a16="http://schemas.microsoft.com/office/drawing/2014/main" id="{4EA71424-3464-4DA0-88EA-3C07712E3177}"/>
              </a:ext>
            </a:extLst>
          </p:cNvPr>
          <p:cNvSpPr/>
          <p:nvPr/>
        </p:nvSpPr>
        <p:spPr bwMode="auto">
          <a:xfrm>
            <a:off x="1828854"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43" name="Auf der gleichen Seite des Rechtecks liegende Ecken abrunden 8">
            <a:extLst>
              <a:ext uri="{FF2B5EF4-FFF2-40B4-BE49-F238E27FC236}">
                <a16:creationId xmlns:a16="http://schemas.microsoft.com/office/drawing/2014/main" id="{1D6E6ACE-A680-405A-91E7-AA3D9508BB26}"/>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44" name="Auf der gleichen Seite des Rechtecks liegende Ecken abrunden 8">
            <a:extLst>
              <a:ext uri="{FF2B5EF4-FFF2-40B4-BE49-F238E27FC236}">
                <a16:creationId xmlns:a16="http://schemas.microsoft.com/office/drawing/2014/main" id="{6F5E238D-7B72-49CD-91DC-B22AECE5C7BB}"/>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45" name="Auf der gleichen Seite des Rechtecks liegende Ecken abrunden 8">
            <a:extLst>
              <a:ext uri="{FF2B5EF4-FFF2-40B4-BE49-F238E27FC236}">
                <a16:creationId xmlns:a16="http://schemas.microsoft.com/office/drawing/2014/main" id="{59214CA5-A272-4E58-AFB0-46682B3530AA}"/>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46" name="Auf der gleichen Seite des Rechtecks liegende Ecken abrunden 8">
            <a:extLst>
              <a:ext uri="{FF2B5EF4-FFF2-40B4-BE49-F238E27FC236}">
                <a16:creationId xmlns:a16="http://schemas.microsoft.com/office/drawing/2014/main" id="{0321B128-8D21-4DA5-ACEB-B767CF37EB5B}"/>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47" name="Auf der gleichen Seite des Rechtecks liegende Ecken abrunden 8">
            <a:extLst>
              <a:ext uri="{FF2B5EF4-FFF2-40B4-BE49-F238E27FC236}">
                <a16:creationId xmlns:a16="http://schemas.microsoft.com/office/drawing/2014/main" id="{FE0C300F-60FB-411F-BF4B-B014C723BC68}"/>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2" name="Grafik 1"/>
          <p:cNvPicPr>
            <a:picLocks noChangeAspect="1"/>
          </p:cNvPicPr>
          <p:nvPr/>
        </p:nvPicPr>
        <p:blipFill>
          <a:blip r:embed="rId4"/>
          <a:stretch>
            <a:fillRect/>
          </a:stretch>
        </p:blipFill>
        <p:spPr>
          <a:xfrm>
            <a:off x="590486" y="106861"/>
            <a:ext cx="7145131" cy="323116"/>
          </a:xfrm>
          <a:prstGeom prst="rect">
            <a:avLst/>
          </a:prstGeom>
        </p:spPr>
      </p:pic>
    </p:spTree>
    <p:extLst>
      <p:ext uri="{BB962C8B-B14F-4D97-AF65-F5344CB8AC3E}">
        <p14:creationId xmlns:p14="http://schemas.microsoft.com/office/powerpoint/2010/main" val="376495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17</a:t>
            </a:fld>
            <a:endParaRPr lang="de-DE" dirty="0"/>
          </a:p>
        </p:txBody>
      </p:sp>
      <p:sp>
        <p:nvSpPr>
          <p:cNvPr id="2" name="Rechteck 1">
            <a:extLst>
              <a:ext uri="{FF2B5EF4-FFF2-40B4-BE49-F238E27FC236}">
                <a16:creationId xmlns:a16="http://schemas.microsoft.com/office/drawing/2014/main" id="{CF9B831B-82F1-4086-9642-B7F350015BA8}"/>
              </a:ext>
            </a:extLst>
          </p:cNvPr>
          <p:cNvSpPr/>
          <p:nvPr/>
        </p:nvSpPr>
        <p:spPr bwMode="auto">
          <a:xfrm>
            <a:off x="664930" y="4199895"/>
            <a:ext cx="8119469" cy="1065873"/>
          </a:xfrm>
          <a:prstGeom prst="rect">
            <a:avLst/>
          </a:prstGeom>
          <a:solidFill>
            <a:srgbClr val="FF993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25" name="Textplatzhalter 19">
            <a:extLst>
              <a:ext uri="{FF2B5EF4-FFF2-40B4-BE49-F238E27FC236}">
                <a16:creationId xmlns:a16="http://schemas.microsoft.com/office/drawing/2014/main" id="{F9EC840C-27F2-46BE-B8A1-3F400D649DB4}"/>
              </a:ext>
            </a:extLst>
          </p:cNvPr>
          <p:cNvSpPr txBox="1">
            <a:spLocks/>
          </p:cNvSpPr>
          <p:nvPr/>
        </p:nvSpPr>
        <p:spPr>
          <a:xfrm>
            <a:off x="638374" y="3263792"/>
            <a:ext cx="8146027" cy="1173320"/>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defRPr/>
            </a:pPr>
            <a:r>
              <a:rPr lang="de-DE" dirty="0">
                <a:solidFill>
                  <a:srgbClr val="4B4B4B"/>
                </a:solidFill>
              </a:rPr>
              <a:t>Um Basisinformationen zu bündeln und zusammenzuführen, ist es sinnvoll, die Lieferkette zu visualisieren. Dies liefert die Basis für die nachfolgenden Schritte und ermöglicht einen Austausch mit Mitarbeiterinnen und Mitarbeitern zur Ermittlung wesentlicher Nachhaltigkeitsthemen und Handlungsfelder.</a:t>
            </a:r>
            <a:endParaRPr lang="de-DE" sz="1000" dirty="0">
              <a:solidFill>
                <a:srgbClr val="4B4B4B"/>
              </a:solidFill>
            </a:endParaRPr>
          </a:p>
        </p:txBody>
      </p:sp>
      <p:sp>
        <p:nvSpPr>
          <p:cNvPr id="26" name="Textplatzhalter 20">
            <a:extLst>
              <a:ext uri="{FF2B5EF4-FFF2-40B4-BE49-F238E27FC236}">
                <a16:creationId xmlns:a16="http://schemas.microsoft.com/office/drawing/2014/main" id="{DCF6E3B3-2C75-4CE2-A7D5-6287E1E2725B}"/>
              </a:ext>
            </a:extLst>
          </p:cNvPr>
          <p:cNvSpPr txBox="1">
            <a:spLocks/>
          </p:cNvSpPr>
          <p:nvPr/>
        </p:nvSpPr>
        <p:spPr>
          <a:xfrm>
            <a:off x="623888" y="1196975"/>
            <a:ext cx="8181200" cy="279400"/>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anose="020B0604020202020204" pitchFamily="34" charset="0"/>
              <a:buNone/>
              <a:defRPr lang="en-GB" sz="1400" b="1" kern="1200" noProof="0" dirty="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de-DE" sz="1200">
                <a:solidFill>
                  <a:srgbClr val="FFFFFF"/>
                </a:solidFill>
                <a:latin typeface="Arial"/>
              </a:rPr>
              <a:t>Module</a:t>
            </a:r>
          </a:p>
        </p:txBody>
      </p:sp>
      <p:sp>
        <p:nvSpPr>
          <p:cNvPr id="27" name="Rechteck 26">
            <a:extLst>
              <a:ext uri="{FF2B5EF4-FFF2-40B4-BE49-F238E27FC236}">
                <a16:creationId xmlns:a16="http://schemas.microsoft.com/office/drawing/2014/main" id="{62AA31E1-BDBD-42AD-9A8E-7C9943F9E30E}"/>
              </a:ext>
            </a:extLst>
          </p:cNvPr>
          <p:cNvSpPr/>
          <p:nvPr/>
        </p:nvSpPr>
        <p:spPr>
          <a:xfrm>
            <a:off x="603202" y="2009189"/>
            <a:ext cx="8181200" cy="600164"/>
          </a:xfrm>
          <a:prstGeom prst="rect">
            <a:avLst/>
          </a:prstGeom>
        </p:spPr>
        <p:txBody>
          <a:bodyPr wrap="square">
            <a:spAutoFit/>
          </a:bodyPr>
          <a:lstStyle/>
          <a:p>
            <a:pPr algn="l">
              <a:defRPr/>
            </a:pPr>
            <a:r>
              <a:rPr lang="de-DE" sz="1100" dirty="0">
                <a:solidFill>
                  <a:srgbClr val="4B4B4B"/>
                </a:solidFill>
                <a:latin typeface="Arial"/>
                <a:ea typeface="ＭＳ Ｐゴシック"/>
              </a:rPr>
              <a:t>Gerade</a:t>
            </a:r>
            <a:r>
              <a:rPr lang="de-DE" sz="1100" dirty="0">
                <a:solidFill>
                  <a:srgbClr val="4B4B4B"/>
                </a:solidFill>
                <a:latin typeface="Arial"/>
              </a:rPr>
              <a:t> </a:t>
            </a:r>
            <a:r>
              <a:rPr lang="de-DE" sz="1100" dirty="0">
                <a:solidFill>
                  <a:srgbClr val="4B4B4B"/>
                </a:solidFill>
                <a:latin typeface="Arial"/>
                <a:ea typeface="ＭＳ Ｐゴシック"/>
              </a:rPr>
              <a:t>für</a:t>
            </a:r>
            <a:r>
              <a:rPr lang="de-DE" sz="1100" dirty="0">
                <a:solidFill>
                  <a:srgbClr val="4B4B4B"/>
                </a:solidFill>
                <a:latin typeface="Arial"/>
              </a:rPr>
              <a:t> Unternehmen mit einer größeren Anzahl an Produkten (oder Dienstleistungen) ist es sinnvoll, </a:t>
            </a:r>
            <a:r>
              <a:rPr lang="de-DE" sz="1100" dirty="0" smtClean="0">
                <a:solidFill>
                  <a:srgbClr val="4B4B4B"/>
                </a:solidFill>
                <a:latin typeface="Arial"/>
              </a:rPr>
              <a:t>sich </a:t>
            </a:r>
            <a:r>
              <a:rPr lang="de-DE" sz="1100" dirty="0">
                <a:solidFill>
                  <a:srgbClr val="4B4B4B"/>
                </a:solidFill>
                <a:latin typeface="Arial"/>
              </a:rPr>
              <a:t>zu Beginn auf einen Teilbereich der Lieferkette zu fokussieren – zum Beispiel auf wichtige Produktgruppen. Das Starter-Kit stellt verschiedene Ansätze vor, mithilfe derer eine Eingrenzung erfolgen kann.</a:t>
            </a:r>
          </a:p>
        </p:txBody>
      </p:sp>
      <p:sp>
        <p:nvSpPr>
          <p:cNvPr id="28" name="Textplatzhalter 10">
            <a:extLst>
              <a:ext uri="{FF2B5EF4-FFF2-40B4-BE49-F238E27FC236}">
                <a16:creationId xmlns:a16="http://schemas.microsoft.com/office/drawing/2014/main" id="{3AEADC01-6E00-4B95-8ED3-62E6DB09EAB3}"/>
              </a:ext>
            </a:extLst>
          </p:cNvPr>
          <p:cNvSpPr txBox="1">
            <a:spLocks/>
          </p:cNvSpPr>
          <p:nvPr/>
        </p:nvSpPr>
        <p:spPr>
          <a:xfrm>
            <a:off x="1203488" y="1590331"/>
            <a:ext cx="7580914"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rPr>
              <a:t>Fokussieren</a:t>
            </a:r>
          </a:p>
        </p:txBody>
      </p:sp>
      <p:sp>
        <p:nvSpPr>
          <p:cNvPr id="29" name="Richtungspfeil 26">
            <a:extLst>
              <a:ext uri="{FF2B5EF4-FFF2-40B4-BE49-F238E27FC236}">
                <a16:creationId xmlns:a16="http://schemas.microsoft.com/office/drawing/2014/main" id="{EAD8B3F2-5D0B-4423-9025-686F1470D575}"/>
              </a:ext>
            </a:extLst>
          </p:cNvPr>
          <p:cNvSpPr/>
          <p:nvPr/>
        </p:nvSpPr>
        <p:spPr>
          <a:xfrm>
            <a:off x="664932" y="1592231"/>
            <a:ext cx="693240" cy="41032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1.1</a:t>
            </a:r>
            <a:r>
              <a:rPr lang="en-GB" sz="900" b="1" kern="0" dirty="0">
                <a:solidFill>
                  <a:prstClr val="black">
                    <a:lumMod val="75000"/>
                    <a:lumOff val="25000"/>
                  </a:prstClr>
                </a:solidFill>
                <a:cs typeface="Arial" panose="020B0604020202020204" pitchFamily="34" charset="0"/>
              </a:rPr>
              <a:t>.</a:t>
            </a:r>
          </a:p>
        </p:txBody>
      </p:sp>
      <p:sp>
        <p:nvSpPr>
          <p:cNvPr id="30" name="Textplatzhalter 10">
            <a:extLst>
              <a:ext uri="{FF2B5EF4-FFF2-40B4-BE49-F238E27FC236}">
                <a16:creationId xmlns:a16="http://schemas.microsoft.com/office/drawing/2014/main" id="{5614DCF6-AE6B-410A-AF3B-D11397901631}"/>
              </a:ext>
            </a:extLst>
          </p:cNvPr>
          <p:cNvSpPr txBox="1">
            <a:spLocks/>
          </p:cNvSpPr>
          <p:nvPr/>
        </p:nvSpPr>
        <p:spPr>
          <a:xfrm>
            <a:off x="1203488" y="2783172"/>
            <a:ext cx="7601600"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rPr>
              <a:t>Lieferkette strukturieren und visualisieren</a:t>
            </a:r>
          </a:p>
        </p:txBody>
      </p:sp>
      <p:sp>
        <p:nvSpPr>
          <p:cNvPr id="31" name="Richtungspfeil 29">
            <a:extLst>
              <a:ext uri="{FF2B5EF4-FFF2-40B4-BE49-F238E27FC236}">
                <a16:creationId xmlns:a16="http://schemas.microsoft.com/office/drawing/2014/main" id="{27188922-936B-4180-855B-D3094ED9C357}"/>
              </a:ext>
            </a:extLst>
          </p:cNvPr>
          <p:cNvSpPr/>
          <p:nvPr/>
        </p:nvSpPr>
        <p:spPr>
          <a:xfrm>
            <a:off x="664931" y="2783173"/>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1.2</a:t>
            </a:r>
            <a:r>
              <a:rPr lang="en-GB" sz="900" b="1" kern="0" dirty="0">
                <a:solidFill>
                  <a:prstClr val="black">
                    <a:lumMod val="75000"/>
                    <a:lumOff val="25000"/>
                  </a:prstClr>
                </a:solidFill>
                <a:cs typeface="Arial" panose="020B0604020202020204" pitchFamily="34" charset="0"/>
              </a:rPr>
              <a:t>.</a:t>
            </a:r>
          </a:p>
        </p:txBody>
      </p:sp>
      <p:sp>
        <p:nvSpPr>
          <p:cNvPr id="32" name="Textplatzhalter 10">
            <a:extLst>
              <a:ext uri="{FF2B5EF4-FFF2-40B4-BE49-F238E27FC236}">
                <a16:creationId xmlns:a16="http://schemas.microsoft.com/office/drawing/2014/main" id="{DC6C71C2-D8AF-4102-8700-ECA15A4E1D21}"/>
              </a:ext>
            </a:extLst>
          </p:cNvPr>
          <p:cNvSpPr txBox="1">
            <a:spLocks/>
          </p:cNvSpPr>
          <p:nvPr/>
        </p:nvSpPr>
        <p:spPr>
          <a:xfrm>
            <a:off x="1203487" y="4207733"/>
            <a:ext cx="7580913"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dirty="0">
                <a:solidFill>
                  <a:srgbClr val="3B687F"/>
                </a:solidFill>
              </a:rPr>
              <a:t>Grundsätze</a:t>
            </a:r>
            <a:r>
              <a:rPr lang="en-GB" sz="1100" dirty="0">
                <a:solidFill>
                  <a:srgbClr val="3B687F"/>
                </a:solidFill>
              </a:rPr>
              <a:t> </a:t>
            </a:r>
            <a:r>
              <a:rPr lang="de-DE" sz="1100" dirty="0">
                <a:solidFill>
                  <a:srgbClr val="3B687F"/>
                </a:solidFill>
              </a:rPr>
              <a:t>formulieren</a:t>
            </a:r>
          </a:p>
        </p:txBody>
      </p:sp>
      <p:sp>
        <p:nvSpPr>
          <p:cNvPr id="33" name="Richtungspfeil 29">
            <a:extLst>
              <a:ext uri="{FF2B5EF4-FFF2-40B4-BE49-F238E27FC236}">
                <a16:creationId xmlns:a16="http://schemas.microsoft.com/office/drawing/2014/main" id="{8EDBC831-E41C-45D8-9D8D-9CB365DFFA86}"/>
              </a:ext>
            </a:extLst>
          </p:cNvPr>
          <p:cNvSpPr/>
          <p:nvPr/>
        </p:nvSpPr>
        <p:spPr>
          <a:xfrm>
            <a:off x="664931" y="4207734"/>
            <a:ext cx="693240" cy="385207"/>
          </a:xfrm>
          <a:prstGeom prst="homePlate">
            <a:avLst/>
          </a:prstGeom>
          <a:solidFill>
            <a:srgbClr val="FF9933"/>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1.3</a:t>
            </a:r>
            <a:r>
              <a:rPr lang="en-GB" sz="900" b="1" kern="0" dirty="0">
                <a:solidFill>
                  <a:prstClr val="black">
                    <a:lumMod val="75000"/>
                    <a:lumOff val="25000"/>
                  </a:prstClr>
                </a:solidFill>
                <a:cs typeface="Arial" panose="020B0604020202020204" pitchFamily="34" charset="0"/>
              </a:rPr>
              <a:t>.</a:t>
            </a:r>
          </a:p>
        </p:txBody>
      </p:sp>
      <p:sp>
        <p:nvSpPr>
          <p:cNvPr id="34" name="Textplatzhalter 19">
            <a:extLst>
              <a:ext uri="{FF2B5EF4-FFF2-40B4-BE49-F238E27FC236}">
                <a16:creationId xmlns:a16="http://schemas.microsoft.com/office/drawing/2014/main" id="{D3B12112-A13F-4E26-B7E5-D0E98D4A9E82}"/>
              </a:ext>
            </a:extLst>
          </p:cNvPr>
          <p:cNvSpPr txBox="1">
            <a:spLocks/>
          </p:cNvSpPr>
          <p:nvPr/>
        </p:nvSpPr>
        <p:spPr>
          <a:xfrm>
            <a:off x="630179" y="4710685"/>
            <a:ext cx="8181200" cy="517226"/>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defRPr/>
            </a:pPr>
            <a:r>
              <a:rPr lang="de-DE" dirty="0">
                <a:solidFill>
                  <a:srgbClr val="4B4B4B"/>
                </a:solidFill>
              </a:rPr>
              <a:t>Um nach innen und außen das eigene Engagement deutlich zu machen und ein Ambitionsniveau zu formulieren, sollte das Unternehmen </a:t>
            </a:r>
            <a:r>
              <a:rPr lang="de-DE" dirty="0" smtClean="0">
                <a:solidFill>
                  <a:srgbClr val="4B4B4B"/>
                </a:solidFill>
              </a:rPr>
              <a:t>Unternehmensgrundsätze </a:t>
            </a:r>
            <a:r>
              <a:rPr lang="de-DE" dirty="0">
                <a:solidFill>
                  <a:srgbClr val="4B4B4B"/>
                </a:solidFill>
              </a:rPr>
              <a:t>formulieren bzw. überarbeiten.</a:t>
            </a:r>
          </a:p>
        </p:txBody>
      </p:sp>
      <p:sp>
        <p:nvSpPr>
          <p:cNvPr id="16" name="Fußzeilenplatzhalter 3">
            <a:extLst>
              <a:ext uri="{FF2B5EF4-FFF2-40B4-BE49-F238E27FC236}">
                <a16:creationId xmlns:a16="http://schemas.microsoft.com/office/drawing/2014/main" id="{AC0F06EB-3DD9-418B-81C2-FB91B7D49E5B}"/>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17" name="Auf der gleichen Seite des Rechtecks liegende Ecken abrunden 8">
            <a:extLst>
              <a:ext uri="{FF2B5EF4-FFF2-40B4-BE49-F238E27FC236}">
                <a16:creationId xmlns:a16="http://schemas.microsoft.com/office/drawing/2014/main" id="{CFC244F0-87C0-4783-A184-4826FDD4EA42}"/>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8" name="Auf der gleichen Seite des Rechtecks liegende Ecken abrunden 8">
            <a:extLst>
              <a:ext uri="{FF2B5EF4-FFF2-40B4-BE49-F238E27FC236}">
                <a16:creationId xmlns:a16="http://schemas.microsoft.com/office/drawing/2014/main" id="{4293B2C0-7A26-406F-AF6A-6195497AF399}"/>
              </a:ext>
            </a:extLst>
          </p:cNvPr>
          <p:cNvSpPr/>
          <p:nvPr/>
        </p:nvSpPr>
        <p:spPr bwMode="auto">
          <a:xfrm>
            <a:off x="1828854"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9" name="Auf der gleichen Seite des Rechtecks liegende Ecken abrunden 8">
            <a:extLst>
              <a:ext uri="{FF2B5EF4-FFF2-40B4-BE49-F238E27FC236}">
                <a16:creationId xmlns:a16="http://schemas.microsoft.com/office/drawing/2014/main" id="{728D4184-AAD9-4049-89A9-33939F7E99EA}"/>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0" name="Auf der gleichen Seite des Rechtecks liegende Ecken abrunden 8">
            <a:extLst>
              <a:ext uri="{FF2B5EF4-FFF2-40B4-BE49-F238E27FC236}">
                <a16:creationId xmlns:a16="http://schemas.microsoft.com/office/drawing/2014/main" id="{87855A6E-A0E9-44EF-BD44-E064029D4430}"/>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1" name="Auf der gleichen Seite des Rechtecks liegende Ecken abrunden 8">
            <a:extLst>
              <a:ext uri="{FF2B5EF4-FFF2-40B4-BE49-F238E27FC236}">
                <a16:creationId xmlns:a16="http://schemas.microsoft.com/office/drawing/2014/main" id="{738A2C88-5A2A-4516-B109-9B1DBF5E7AD2}"/>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2" name="Auf der gleichen Seite des Rechtecks liegende Ecken abrunden 8">
            <a:extLst>
              <a:ext uri="{FF2B5EF4-FFF2-40B4-BE49-F238E27FC236}">
                <a16:creationId xmlns:a16="http://schemas.microsoft.com/office/drawing/2014/main" id="{6BC068B5-5025-4253-B78A-B8C3B2160FBB}"/>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3" name="Auf der gleichen Seite des Rechtecks liegende Ecken abrunden 8">
            <a:extLst>
              <a:ext uri="{FF2B5EF4-FFF2-40B4-BE49-F238E27FC236}">
                <a16:creationId xmlns:a16="http://schemas.microsoft.com/office/drawing/2014/main" id="{AB183EFA-9001-4F79-8968-E0F3A38079F0}"/>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3" name="Grafik 2"/>
          <p:cNvPicPr>
            <a:picLocks noChangeAspect="1"/>
          </p:cNvPicPr>
          <p:nvPr/>
        </p:nvPicPr>
        <p:blipFill>
          <a:blip r:embed="rId2"/>
          <a:stretch>
            <a:fillRect/>
          </a:stretch>
        </p:blipFill>
        <p:spPr>
          <a:xfrm>
            <a:off x="623888" y="152778"/>
            <a:ext cx="2761727" cy="323116"/>
          </a:xfrm>
          <a:prstGeom prst="rect">
            <a:avLst/>
          </a:prstGeom>
        </p:spPr>
      </p:pic>
    </p:spTree>
    <p:extLst>
      <p:ext uri="{BB962C8B-B14F-4D97-AF65-F5344CB8AC3E}">
        <p14:creationId xmlns:p14="http://schemas.microsoft.com/office/powerpoint/2010/main" val="36001702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15B6512A-98B5-4C43-991F-0A394E244056}"/>
              </a:ext>
            </a:extLst>
          </p:cNvPr>
          <p:cNvSpPr/>
          <p:nvPr/>
        </p:nvSpPr>
        <p:spPr>
          <a:xfrm>
            <a:off x="1632543" y="1772816"/>
            <a:ext cx="8856069" cy="1265889"/>
          </a:xfrm>
          <a:prstGeom prst="rect">
            <a:avLst/>
          </a:prstGeom>
        </p:spPr>
        <p:txBody>
          <a:bodyPr wrap="square" lIns="80165" tIns="40083" rIns="80165" bIns="40083">
            <a:spAutoFit/>
          </a:bodyPr>
          <a:lstStyle/>
          <a:p>
            <a:pPr marL="80577" algn="l">
              <a:defRPr/>
            </a:pPr>
            <a:r>
              <a:rPr lang="de-DE" sz="1100" dirty="0">
                <a:solidFill>
                  <a:srgbClr val="4B4B4B"/>
                </a:solidFill>
              </a:rPr>
              <a:t>Mithilfe von Grundsätzen kommuniziert das Unternehmen nach innen und außen, dass es seiner Verantwortung für nachhaltige Lieferketten nachkommt. In der Regel verfügen Unternehmen bereits über Inhalte aus Dokumenten, die sie nutzen könnten. Das können Leitbilder, Werte oder Verhaltenskodizes sein. Ein möglicher Anknüpfungspunkt kann auch ein themenspezifisches Dokument wie eine öffentlich verfügbare Umweltpolitik aus dem Umweltmanagement sein.  </a:t>
            </a:r>
          </a:p>
          <a:p>
            <a:pPr marL="80577" algn="l">
              <a:defRPr/>
            </a:pPr>
            <a:endParaRPr lang="de-DE" sz="1100" dirty="0">
              <a:solidFill>
                <a:srgbClr val="4B4B4B"/>
              </a:solidFill>
            </a:endParaRPr>
          </a:p>
          <a:p>
            <a:pPr marL="80577" algn="l">
              <a:defRPr/>
            </a:pPr>
            <a:r>
              <a:rPr lang="de-DE" sz="1100" dirty="0">
                <a:solidFill>
                  <a:srgbClr val="4B4B4B"/>
                </a:solidFill>
              </a:rPr>
              <a:t>Unternehmen sollten die Formulierung der Grundsätze als Prozess verstehen. Es ist sinnvoll, zuerst die Prozessphase 2 zu durchlaufen, damit Ergebnisse der Risikoanalyse in die Erstellung der Grundsätze einfließen können. </a:t>
            </a:r>
          </a:p>
        </p:txBody>
      </p:sp>
      <p:sp>
        <p:nvSpPr>
          <p:cNvPr id="42" name="Titel 1">
            <a:extLst>
              <a:ext uri="{FF2B5EF4-FFF2-40B4-BE49-F238E27FC236}">
                <a16:creationId xmlns:a16="http://schemas.microsoft.com/office/drawing/2014/main" id="{9E6F5D1B-FE98-4AD5-B176-0EAAFB3F6CCE}"/>
              </a:ext>
            </a:extLst>
          </p:cNvPr>
          <p:cNvSpPr txBox="1">
            <a:spLocks/>
          </p:cNvSpPr>
          <p:nvPr/>
        </p:nvSpPr>
        <p:spPr bwMode="auto">
          <a:xfrm>
            <a:off x="1669834" y="997592"/>
            <a:ext cx="8818778" cy="6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l" rtl="0" fontAlgn="base">
              <a:spcBef>
                <a:spcPct val="0"/>
              </a:spcBef>
              <a:spcAft>
                <a:spcPct val="0"/>
              </a:spcAft>
              <a:defRPr sz="2200" b="1">
                <a:solidFill>
                  <a:srgbClr val="3B687F"/>
                </a:solidFill>
                <a:latin typeface="+mj-lt"/>
                <a:ea typeface="+mj-ea"/>
                <a:cs typeface="+mj-cs"/>
              </a:defRPr>
            </a:lvl1pPr>
            <a:lvl2pPr algn="l" rtl="0" fontAlgn="base">
              <a:spcBef>
                <a:spcPct val="0"/>
              </a:spcBef>
              <a:spcAft>
                <a:spcPct val="0"/>
              </a:spcAft>
              <a:defRPr sz="2200" b="1">
                <a:solidFill>
                  <a:srgbClr val="3B687F"/>
                </a:solidFill>
                <a:latin typeface="Arial" charset="0"/>
                <a:ea typeface="ＭＳ Ｐゴシック" charset="-128"/>
              </a:defRPr>
            </a:lvl2pPr>
            <a:lvl3pPr algn="l" rtl="0" fontAlgn="base">
              <a:spcBef>
                <a:spcPct val="0"/>
              </a:spcBef>
              <a:spcAft>
                <a:spcPct val="0"/>
              </a:spcAft>
              <a:defRPr sz="2200" b="1">
                <a:solidFill>
                  <a:srgbClr val="3B687F"/>
                </a:solidFill>
                <a:latin typeface="Arial" charset="0"/>
                <a:ea typeface="ＭＳ Ｐゴシック" charset="-128"/>
              </a:defRPr>
            </a:lvl3pPr>
            <a:lvl4pPr algn="l" rtl="0" fontAlgn="base">
              <a:spcBef>
                <a:spcPct val="0"/>
              </a:spcBef>
              <a:spcAft>
                <a:spcPct val="0"/>
              </a:spcAft>
              <a:defRPr sz="2200" b="1">
                <a:solidFill>
                  <a:srgbClr val="3B687F"/>
                </a:solidFill>
                <a:latin typeface="Arial" charset="0"/>
                <a:ea typeface="ＭＳ Ｐゴシック" charset="-128"/>
              </a:defRPr>
            </a:lvl4pPr>
            <a:lvl5pPr algn="l" rtl="0" fontAlgn="base">
              <a:spcBef>
                <a:spcPct val="0"/>
              </a:spcBef>
              <a:spcAft>
                <a:spcPct val="0"/>
              </a:spcAft>
              <a:defRPr sz="2200" b="1">
                <a:solidFill>
                  <a:srgbClr val="3B687F"/>
                </a:solidFill>
                <a:latin typeface="Arial" charset="0"/>
                <a:ea typeface="ＭＳ Ｐゴシック" charset="-128"/>
              </a:defRPr>
            </a:lvl5pPr>
            <a:lvl6pPr marL="457200" algn="l" rtl="0" fontAlgn="base">
              <a:spcBef>
                <a:spcPct val="0"/>
              </a:spcBef>
              <a:spcAft>
                <a:spcPct val="0"/>
              </a:spcAft>
              <a:defRPr sz="2200" b="1">
                <a:solidFill>
                  <a:srgbClr val="3B687F"/>
                </a:solidFill>
                <a:latin typeface="Arial" charset="0"/>
                <a:ea typeface="ＭＳ Ｐゴシック" charset="-128"/>
              </a:defRPr>
            </a:lvl6pPr>
            <a:lvl7pPr marL="914400" algn="l" rtl="0" fontAlgn="base">
              <a:spcBef>
                <a:spcPct val="0"/>
              </a:spcBef>
              <a:spcAft>
                <a:spcPct val="0"/>
              </a:spcAft>
              <a:defRPr sz="2200" b="1">
                <a:solidFill>
                  <a:srgbClr val="3B687F"/>
                </a:solidFill>
                <a:latin typeface="Arial" charset="0"/>
                <a:ea typeface="ＭＳ Ｐゴシック" charset="-128"/>
              </a:defRPr>
            </a:lvl7pPr>
            <a:lvl8pPr marL="1371600" algn="l" rtl="0" fontAlgn="base">
              <a:spcBef>
                <a:spcPct val="0"/>
              </a:spcBef>
              <a:spcAft>
                <a:spcPct val="0"/>
              </a:spcAft>
              <a:defRPr sz="2200" b="1">
                <a:solidFill>
                  <a:srgbClr val="3B687F"/>
                </a:solidFill>
                <a:latin typeface="Arial" charset="0"/>
                <a:ea typeface="ＭＳ Ｐゴシック" charset="-128"/>
              </a:defRPr>
            </a:lvl8pPr>
            <a:lvl9pPr marL="1828800" algn="l" rtl="0" fontAlgn="base">
              <a:spcBef>
                <a:spcPct val="0"/>
              </a:spcBef>
              <a:spcAft>
                <a:spcPct val="0"/>
              </a:spcAft>
              <a:defRPr sz="2200" b="1">
                <a:solidFill>
                  <a:srgbClr val="3B687F"/>
                </a:solidFill>
                <a:latin typeface="Arial" charset="0"/>
                <a:ea typeface="ＭＳ Ｐゴシック" charset="-128"/>
              </a:defRPr>
            </a:lvl9pPr>
          </a:lstStyle>
          <a:p>
            <a:pPr eaLnBrk="1" hangingPunct="1"/>
            <a:r>
              <a:rPr lang="de-DE" sz="1800" kern="0" dirty="0"/>
              <a:t>Einstieg: Grundsätze formulieren</a:t>
            </a:r>
            <a:endParaRPr lang="de-AT" sz="1800" kern="0" dirty="0"/>
          </a:p>
        </p:txBody>
      </p:sp>
      <p:pic>
        <p:nvPicPr>
          <p:cNvPr id="43" name="Picture 2" descr="G:\noun_992323.png">
            <a:extLst>
              <a:ext uri="{FF2B5EF4-FFF2-40B4-BE49-F238E27FC236}">
                <a16:creationId xmlns:a16="http://schemas.microsoft.com/office/drawing/2014/main" id="{420A9A8E-869C-4788-8E88-8E4392F6DBC8}"/>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rot="16200000">
            <a:off x="623392" y="997592"/>
            <a:ext cx="648071" cy="648071"/>
          </a:xfrm>
          <a:prstGeom prst="rect">
            <a:avLst/>
          </a:prstGeom>
          <a:noFill/>
        </p:spPr>
      </p:pic>
      <p:sp>
        <p:nvSpPr>
          <p:cNvPr id="8" name="Rechteck 7">
            <a:extLst>
              <a:ext uri="{FF2B5EF4-FFF2-40B4-BE49-F238E27FC236}">
                <a16:creationId xmlns:a16="http://schemas.microsoft.com/office/drawing/2014/main" id="{9FBB1E43-4CD6-4EB1-96EA-343D0A4DF8DE}"/>
              </a:ext>
            </a:extLst>
          </p:cNvPr>
          <p:cNvSpPr/>
          <p:nvPr/>
        </p:nvSpPr>
        <p:spPr>
          <a:xfrm>
            <a:off x="1646501" y="3238237"/>
            <a:ext cx="4737531" cy="3139321"/>
          </a:xfrm>
          <a:prstGeom prst="rect">
            <a:avLst/>
          </a:prstGeom>
        </p:spPr>
        <p:txBody>
          <a:bodyPr wrap="square">
            <a:spAutoFit/>
          </a:bodyPr>
          <a:lstStyle/>
          <a:p>
            <a:pPr marL="80577" algn="just">
              <a:defRPr/>
            </a:pPr>
            <a:r>
              <a:rPr lang="de-DE" sz="1100" b="1" dirty="0">
                <a:solidFill>
                  <a:srgbClr val="4B4B4B"/>
                </a:solidFill>
              </a:rPr>
              <a:t>Anforderungen an Grundsätze</a:t>
            </a:r>
          </a:p>
          <a:p>
            <a:pPr marL="80577" algn="just">
              <a:defRPr/>
            </a:pPr>
            <a:endParaRPr lang="de-DE" sz="1100" dirty="0">
              <a:solidFill>
                <a:srgbClr val="4B4B4B"/>
              </a:solidFill>
            </a:endParaRPr>
          </a:p>
          <a:p>
            <a:pPr marL="80577" algn="l">
              <a:defRPr/>
            </a:pPr>
            <a:r>
              <a:rPr lang="de-DE" sz="1100" dirty="0">
                <a:solidFill>
                  <a:srgbClr val="4B4B4B"/>
                </a:solidFill>
              </a:rPr>
              <a:t>Unternehmen sollten die folgenden formalen und inhaltlichen Anforderungen umsetzen, die weltweit anerkannt sind. Auf diese Weise entfalten die Grundsätze nach innen und außen Wirkung:</a:t>
            </a:r>
          </a:p>
          <a:p>
            <a:pPr marL="80577" algn="l">
              <a:defRPr/>
            </a:pPr>
            <a:endParaRPr lang="de-DE" sz="1100" dirty="0">
              <a:solidFill>
                <a:srgbClr val="4B4B4B"/>
              </a:solidFill>
            </a:endParaRPr>
          </a:p>
          <a:p>
            <a:pPr marL="252027" indent="-171450" algn="l">
              <a:buFont typeface="Arial" panose="020B0604020202020204" pitchFamily="34" charset="0"/>
              <a:buChar char="•"/>
              <a:defRPr/>
            </a:pPr>
            <a:r>
              <a:rPr lang="de-DE" sz="1100" dirty="0">
                <a:solidFill>
                  <a:srgbClr val="4B4B4B"/>
                </a:solidFill>
              </a:rPr>
              <a:t>Verabschiedung durch die Geschäftsführung</a:t>
            </a:r>
          </a:p>
          <a:p>
            <a:pPr marL="252027" indent="-171450" algn="l">
              <a:buFont typeface="Arial" panose="020B0604020202020204" pitchFamily="34" charset="0"/>
              <a:buChar char="•"/>
              <a:defRPr/>
            </a:pPr>
            <a:r>
              <a:rPr lang="de-DE" sz="1100" dirty="0">
                <a:solidFill>
                  <a:srgbClr val="4B4B4B"/>
                </a:solidFill>
              </a:rPr>
              <a:t>Bezug zu internationalen Referenzdokumenten. Eine Übersicht </a:t>
            </a:r>
            <a:r>
              <a:rPr lang="de-DE" sz="1100" dirty="0" smtClean="0">
                <a:solidFill>
                  <a:srgbClr val="4B4B4B"/>
                </a:solidFill>
              </a:rPr>
              <a:t>finden </a:t>
            </a:r>
            <a:r>
              <a:rPr lang="de-DE" sz="1100" dirty="0">
                <a:solidFill>
                  <a:srgbClr val="4B4B4B"/>
                </a:solidFill>
              </a:rPr>
              <a:t>Sie im </a:t>
            </a:r>
            <a:r>
              <a:rPr lang="de-DE" sz="1100" dirty="0">
                <a:solidFill>
                  <a:srgbClr val="4B4B4B"/>
                </a:solidFill>
                <a:hlinkClick r:id="rId3"/>
              </a:rPr>
              <a:t>KMU Kompass</a:t>
            </a:r>
            <a:r>
              <a:rPr lang="de-DE" sz="1100" dirty="0">
                <a:solidFill>
                  <a:srgbClr val="4B4B4B"/>
                </a:solidFill>
              </a:rPr>
              <a:t>.</a:t>
            </a:r>
          </a:p>
          <a:p>
            <a:pPr marL="252027" indent="-171450" algn="l">
              <a:buFont typeface="Arial" panose="020B0604020202020204" pitchFamily="34" charset="0"/>
              <a:buChar char="•"/>
              <a:defRPr/>
            </a:pPr>
            <a:r>
              <a:rPr lang="de-DE" sz="1100" dirty="0">
                <a:solidFill>
                  <a:srgbClr val="4B4B4B"/>
                </a:solidFill>
              </a:rPr>
              <a:t>Bezug zu Nachhaltigkeitsrisiken (siehe Prozessphase 2 zur </a:t>
            </a:r>
            <a:r>
              <a:rPr lang="de-DE" sz="1100" dirty="0" smtClean="0">
                <a:solidFill>
                  <a:srgbClr val="4B4B4B"/>
                </a:solidFill>
              </a:rPr>
              <a:t>Identifizierung </a:t>
            </a:r>
            <a:r>
              <a:rPr lang="de-DE" sz="1100" dirty="0">
                <a:solidFill>
                  <a:srgbClr val="4B4B4B"/>
                </a:solidFill>
              </a:rPr>
              <a:t>der Risiken)</a:t>
            </a:r>
          </a:p>
          <a:p>
            <a:pPr marL="252027" indent="-171450" algn="l">
              <a:buFont typeface="Arial" panose="020B0604020202020204" pitchFamily="34" charset="0"/>
              <a:buChar char="•"/>
              <a:defRPr/>
            </a:pPr>
            <a:r>
              <a:rPr lang="de-DE" sz="1100" dirty="0">
                <a:solidFill>
                  <a:srgbClr val="4B4B4B"/>
                </a:solidFill>
              </a:rPr>
              <a:t>Beschreibung der Kernprozesse des nachhaltigen </a:t>
            </a:r>
            <a:r>
              <a:rPr lang="de-DE" sz="1100" dirty="0" smtClean="0">
                <a:solidFill>
                  <a:srgbClr val="4B4B4B"/>
                </a:solidFill>
              </a:rPr>
              <a:t>Lieferketten-managements </a:t>
            </a:r>
            <a:r>
              <a:rPr lang="de-DE" sz="1100" dirty="0">
                <a:solidFill>
                  <a:srgbClr val="4B4B4B"/>
                </a:solidFill>
              </a:rPr>
              <a:t>(Verantwortungen &amp; Abläufe)</a:t>
            </a:r>
          </a:p>
          <a:p>
            <a:pPr marL="252027" indent="-171450" algn="l">
              <a:buFont typeface="Arial" panose="020B0604020202020204" pitchFamily="34" charset="0"/>
              <a:buChar char="•"/>
              <a:defRPr/>
            </a:pPr>
            <a:r>
              <a:rPr lang="de-DE" sz="1100" dirty="0">
                <a:solidFill>
                  <a:srgbClr val="4B4B4B"/>
                </a:solidFill>
              </a:rPr>
              <a:t>Kompakte Beschreibung der zentralen Maßnahmen (siehe </a:t>
            </a:r>
            <a:r>
              <a:rPr lang="de-DE" sz="1100" dirty="0" smtClean="0">
                <a:solidFill>
                  <a:srgbClr val="4B4B4B"/>
                </a:solidFill>
              </a:rPr>
              <a:t>Prozessphase </a:t>
            </a:r>
            <a:r>
              <a:rPr lang="de-DE" sz="1100" dirty="0">
                <a:solidFill>
                  <a:srgbClr val="4B4B4B"/>
                </a:solidFill>
              </a:rPr>
              <a:t>3)</a:t>
            </a:r>
          </a:p>
          <a:p>
            <a:pPr marL="252027" indent="-171450" algn="l">
              <a:buFont typeface="Arial" panose="020B0604020202020204" pitchFamily="34" charset="0"/>
              <a:buChar char="•"/>
              <a:defRPr/>
            </a:pPr>
            <a:r>
              <a:rPr lang="de-DE" sz="1100" dirty="0">
                <a:solidFill>
                  <a:srgbClr val="4B4B4B"/>
                </a:solidFill>
              </a:rPr>
              <a:t>Konkrete Erwartungen an die eigenen Mitarbeitenden sowie </a:t>
            </a:r>
            <a:r>
              <a:rPr lang="de-DE" sz="1100" dirty="0" smtClean="0">
                <a:solidFill>
                  <a:srgbClr val="4B4B4B"/>
                </a:solidFill>
              </a:rPr>
              <a:t>Lieferanten </a:t>
            </a:r>
            <a:r>
              <a:rPr lang="de-DE" sz="1100" dirty="0">
                <a:solidFill>
                  <a:srgbClr val="4B4B4B"/>
                </a:solidFill>
              </a:rPr>
              <a:t>und Geschäftspartner</a:t>
            </a:r>
          </a:p>
          <a:p>
            <a:pPr marL="252027" indent="-171450" algn="just">
              <a:buFont typeface="Arial" panose="020B0604020202020204" pitchFamily="34" charset="0"/>
              <a:buChar char="•"/>
              <a:defRPr/>
            </a:pPr>
            <a:endParaRPr lang="de-DE" sz="1100" dirty="0">
              <a:solidFill>
                <a:srgbClr val="4B4B4B"/>
              </a:solidFill>
            </a:endParaRPr>
          </a:p>
        </p:txBody>
      </p:sp>
      <p:sp>
        <p:nvSpPr>
          <p:cNvPr id="9" name="Rechteck 8">
            <a:extLst>
              <a:ext uri="{FF2B5EF4-FFF2-40B4-BE49-F238E27FC236}">
                <a16:creationId xmlns:a16="http://schemas.microsoft.com/office/drawing/2014/main" id="{A4D0C99B-5B3C-4C8D-B848-19B2D151413B}"/>
              </a:ext>
            </a:extLst>
          </p:cNvPr>
          <p:cNvSpPr/>
          <p:nvPr/>
        </p:nvSpPr>
        <p:spPr>
          <a:xfrm>
            <a:off x="6463422" y="3212976"/>
            <a:ext cx="4025190" cy="1954381"/>
          </a:xfrm>
          <a:prstGeom prst="rect">
            <a:avLst/>
          </a:prstGeom>
        </p:spPr>
        <p:txBody>
          <a:bodyPr wrap="square">
            <a:spAutoFit/>
          </a:bodyPr>
          <a:lstStyle/>
          <a:p>
            <a:pPr marL="80577" algn="just">
              <a:defRPr/>
            </a:pPr>
            <a:r>
              <a:rPr lang="de-DE" sz="1100" b="1" dirty="0">
                <a:solidFill>
                  <a:srgbClr val="4B4B4B"/>
                </a:solidFill>
              </a:rPr>
              <a:t>Einbindung von internen und externen Akteuren</a:t>
            </a:r>
          </a:p>
          <a:p>
            <a:pPr marL="80577" algn="just">
              <a:defRPr/>
            </a:pPr>
            <a:endParaRPr lang="de-DE" sz="1100" b="1" dirty="0">
              <a:solidFill>
                <a:srgbClr val="4B4B4B"/>
              </a:solidFill>
            </a:endParaRPr>
          </a:p>
          <a:p>
            <a:pPr marL="80577" algn="l">
              <a:defRPr/>
            </a:pPr>
            <a:r>
              <a:rPr lang="de-DE" sz="1100" dirty="0">
                <a:solidFill>
                  <a:srgbClr val="4B4B4B"/>
                </a:solidFill>
              </a:rPr>
              <a:t>Damit die Grundsätze Wirkung entfalten und „gelebt“ werden, sollten die eigenen Mitarbeitenden eingebunden werden. Das gilt insbesondere für jene, die die </a:t>
            </a:r>
            <a:r>
              <a:rPr lang="de-DE" sz="1100" dirty="0" smtClean="0">
                <a:solidFill>
                  <a:srgbClr val="4B4B4B"/>
                </a:solidFill>
              </a:rPr>
              <a:t>Anforderungen </a:t>
            </a:r>
            <a:r>
              <a:rPr lang="de-DE" sz="1100" dirty="0">
                <a:solidFill>
                  <a:srgbClr val="4B4B4B"/>
                </a:solidFill>
              </a:rPr>
              <a:t>in der Praxis umsetzen müssen.</a:t>
            </a:r>
          </a:p>
          <a:p>
            <a:pPr marL="80577" algn="l">
              <a:defRPr/>
            </a:pPr>
            <a:endParaRPr lang="de-DE" sz="1100" dirty="0">
              <a:solidFill>
                <a:srgbClr val="4B4B4B"/>
              </a:solidFill>
            </a:endParaRPr>
          </a:p>
          <a:p>
            <a:pPr marL="80577" algn="l">
              <a:defRPr/>
            </a:pPr>
            <a:r>
              <a:rPr lang="de-DE" sz="1100" dirty="0">
                <a:solidFill>
                  <a:srgbClr val="4B4B4B"/>
                </a:solidFill>
              </a:rPr>
              <a:t>Darüber hinaus ist es sinnvoll, zivilgesellschaftliche Organisationen und Gewerkschaften einzubinden. Diese sind Wissensträger und können Unternehmen dabei </a:t>
            </a:r>
            <a:r>
              <a:rPr lang="de-DE" sz="1100" dirty="0" smtClean="0">
                <a:solidFill>
                  <a:srgbClr val="4B4B4B"/>
                </a:solidFill>
              </a:rPr>
              <a:t>unter-stützen</a:t>
            </a:r>
            <a:r>
              <a:rPr lang="de-DE" sz="1100" dirty="0">
                <a:solidFill>
                  <a:srgbClr val="4B4B4B"/>
                </a:solidFill>
              </a:rPr>
              <a:t>, ein angemessenes Ambitionsniveau zu finden.</a:t>
            </a:r>
          </a:p>
        </p:txBody>
      </p:sp>
      <p:sp>
        <p:nvSpPr>
          <p:cNvPr id="10" name="Foliennummernplatzhalter 6">
            <a:extLst>
              <a:ext uri="{FF2B5EF4-FFF2-40B4-BE49-F238E27FC236}">
                <a16:creationId xmlns:a16="http://schemas.microsoft.com/office/drawing/2014/main" id="{443BFD06-742F-47B5-855E-43275EBD9637}"/>
              </a:ext>
            </a:extLst>
          </p:cNvPr>
          <p:cNvSpPr>
            <a:spLocks noGrp="1"/>
          </p:cNvSpPr>
          <p:nvPr>
            <p:ph type="sldNum" sz="quarter" idx="4"/>
          </p:nvPr>
        </p:nvSpPr>
        <p:spPr>
          <a:xfrm>
            <a:off x="648000" y="6477000"/>
            <a:ext cx="638043" cy="280988"/>
          </a:xfrm>
        </p:spPr>
        <p:txBody>
          <a:bodyPr/>
          <a:lstStyle/>
          <a:p>
            <a:fld id="{894680D0-7A83-433A-9719-C4143F27F647}" type="slidenum">
              <a:rPr lang="de-DE" smtClean="0"/>
              <a:pPr/>
              <a:t>18</a:t>
            </a:fld>
            <a:endParaRPr lang="de-DE" dirty="0"/>
          </a:p>
        </p:txBody>
      </p:sp>
      <p:sp>
        <p:nvSpPr>
          <p:cNvPr id="12" name="Fußzeilenplatzhalter 3">
            <a:extLst>
              <a:ext uri="{FF2B5EF4-FFF2-40B4-BE49-F238E27FC236}">
                <a16:creationId xmlns:a16="http://schemas.microsoft.com/office/drawing/2014/main" id="{78D6ECAA-43E8-4D9A-9116-B869F64F3684}"/>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11" name="Auf der gleichen Seite des Rechtecks liegende Ecken abrunden 8">
            <a:extLst>
              <a:ext uri="{FF2B5EF4-FFF2-40B4-BE49-F238E27FC236}">
                <a16:creationId xmlns:a16="http://schemas.microsoft.com/office/drawing/2014/main" id="{4A0F9E77-F2F6-4904-BCCA-12727BF96747}"/>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8">
            <a:extLst>
              <a:ext uri="{FF2B5EF4-FFF2-40B4-BE49-F238E27FC236}">
                <a16:creationId xmlns:a16="http://schemas.microsoft.com/office/drawing/2014/main" id="{E00CB8C8-4D0A-4A07-B979-B49D37BFD32E}"/>
              </a:ext>
            </a:extLst>
          </p:cNvPr>
          <p:cNvSpPr/>
          <p:nvPr/>
        </p:nvSpPr>
        <p:spPr bwMode="auto">
          <a:xfrm>
            <a:off x="1828854"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8">
            <a:extLst>
              <a:ext uri="{FF2B5EF4-FFF2-40B4-BE49-F238E27FC236}">
                <a16:creationId xmlns:a16="http://schemas.microsoft.com/office/drawing/2014/main" id="{7E6590FD-CE08-4241-A558-259E9B16B52C}"/>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8">
            <a:extLst>
              <a:ext uri="{FF2B5EF4-FFF2-40B4-BE49-F238E27FC236}">
                <a16:creationId xmlns:a16="http://schemas.microsoft.com/office/drawing/2014/main" id="{208A5898-6129-4249-8D72-B75CD02D3596}"/>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8">
            <a:extLst>
              <a:ext uri="{FF2B5EF4-FFF2-40B4-BE49-F238E27FC236}">
                <a16:creationId xmlns:a16="http://schemas.microsoft.com/office/drawing/2014/main" id="{345A965C-2AC8-446C-BE65-8E4E23EF641D}"/>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7" name="Auf der gleichen Seite des Rechtecks liegende Ecken abrunden 8">
            <a:extLst>
              <a:ext uri="{FF2B5EF4-FFF2-40B4-BE49-F238E27FC236}">
                <a16:creationId xmlns:a16="http://schemas.microsoft.com/office/drawing/2014/main" id="{EE4C47C3-3A7F-4D74-A005-07AFD976378A}"/>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8" name="Auf der gleichen Seite des Rechtecks liegende Ecken abrunden 8">
            <a:extLst>
              <a:ext uri="{FF2B5EF4-FFF2-40B4-BE49-F238E27FC236}">
                <a16:creationId xmlns:a16="http://schemas.microsoft.com/office/drawing/2014/main" id="{292F702F-F2B5-4868-91F9-1B04C2EC705C}"/>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2" name="Grafik 1"/>
          <p:cNvPicPr>
            <a:picLocks noChangeAspect="1"/>
          </p:cNvPicPr>
          <p:nvPr/>
        </p:nvPicPr>
        <p:blipFill>
          <a:blip r:embed="rId4"/>
          <a:stretch>
            <a:fillRect/>
          </a:stretch>
        </p:blipFill>
        <p:spPr>
          <a:xfrm>
            <a:off x="612019" y="147049"/>
            <a:ext cx="4279763" cy="323116"/>
          </a:xfrm>
          <a:prstGeom prst="rect">
            <a:avLst/>
          </a:prstGeom>
        </p:spPr>
      </p:pic>
    </p:spTree>
    <p:extLst>
      <p:ext uri="{BB962C8B-B14F-4D97-AF65-F5344CB8AC3E}">
        <p14:creationId xmlns:p14="http://schemas.microsoft.com/office/powerpoint/2010/main" val="31313779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B1CB7-95AE-46AF-A6DB-E6115C82E317}"/>
              </a:ext>
            </a:extLst>
          </p:cNvPr>
          <p:cNvSpPr>
            <a:spLocks noGrp="1"/>
          </p:cNvSpPr>
          <p:nvPr>
            <p:ph type="title"/>
          </p:nvPr>
        </p:nvSpPr>
        <p:spPr>
          <a:xfrm>
            <a:off x="1346431" y="1088871"/>
            <a:ext cx="10005713" cy="463456"/>
          </a:xfrm>
        </p:spPr>
        <p:txBody>
          <a:bodyPr/>
          <a:lstStyle/>
          <a:p>
            <a:r>
              <a:rPr lang="de-DE" dirty="0"/>
              <a:t>Informationsquellen</a:t>
            </a:r>
          </a:p>
        </p:txBody>
      </p:sp>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p:txBody>
          <a:bodyPr/>
          <a:lstStyle/>
          <a:p>
            <a:fld id="{894680D0-7A83-433A-9719-C4143F27F647}" type="slidenum">
              <a:rPr lang="de-DE" smtClean="0"/>
              <a:pPr/>
              <a:t>19</a:t>
            </a:fld>
            <a:endParaRPr lang="de-DE" dirty="0"/>
          </a:p>
        </p:txBody>
      </p:sp>
      <p:sp>
        <p:nvSpPr>
          <p:cNvPr id="38" name="Inhaltsplatzhalter 37">
            <a:extLst>
              <a:ext uri="{FF2B5EF4-FFF2-40B4-BE49-F238E27FC236}">
                <a16:creationId xmlns:a16="http://schemas.microsoft.com/office/drawing/2014/main" id="{650C3DB7-F078-4F4E-9077-E9F00CE20355}"/>
              </a:ext>
            </a:extLst>
          </p:cNvPr>
          <p:cNvSpPr>
            <a:spLocks noGrp="1"/>
          </p:cNvSpPr>
          <p:nvPr>
            <p:ph idx="1"/>
          </p:nvPr>
        </p:nvSpPr>
        <p:spPr>
          <a:xfrm>
            <a:off x="600008" y="1772816"/>
            <a:ext cx="9888606" cy="4989152"/>
          </a:xfrm>
          <a:prstGeom prst="rect">
            <a:avLst/>
          </a:prstGeom>
        </p:spPr>
        <p:txBody>
          <a:bodyPr wrap="square" lIns="80165" tIns="40083" rIns="80165" bIns="40083">
            <a:spAutoFit/>
          </a:bodyPr>
          <a:lstStyle/>
          <a:p>
            <a:pPr marL="0" indent="0">
              <a:buNone/>
              <a:defRPr/>
            </a:pPr>
            <a:r>
              <a:rPr lang="de-DE" sz="1100" dirty="0">
                <a:solidFill>
                  <a:srgbClr val="4B4B4B"/>
                </a:solidFill>
              </a:rPr>
              <a:t>In der Praxis wird das Unternehmen zu Beginn oftmals nicht alle genannten Leitfragen komplett beantworten können. Es gilt, sich die Lieferkette schrittweise zu erschließen und gegebenenfalls mit begründeten Vermutungen zu starten. </a:t>
            </a:r>
          </a:p>
          <a:p>
            <a:pPr marL="0" indent="0">
              <a:buNone/>
              <a:defRPr/>
            </a:pPr>
            <a:r>
              <a:rPr lang="de-DE" sz="1100" dirty="0">
                <a:solidFill>
                  <a:srgbClr val="4B4B4B"/>
                </a:solidFill>
              </a:rPr>
              <a:t>In diesem ersten Prozessschritt ist es sinnvoll, auf </a:t>
            </a:r>
            <a:r>
              <a:rPr lang="de-DE" sz="1100" b="1" dirty="0">
                <a:solidFill>
                  <a:srgbClr val="4B4B4B"/>
                </a:solidFill>
              </a:rPr>
              <a:t>bestehendes Wissen im Unternehmen </a:t>
            </a:r>
            <a:r>
              <a:rPr lang="de-DE" sz="1100" dirty="0">
                <a:solidFill>
                  <a:srgbClr val="4B4B4B"/>
                </a:solidFill>
              </a:rPr>
              <a:t>zurückzugreifen. Mögliche Ansprechpartner sind der </a:t>
            </a:r>
            <a:r>
              <a:rPr lang="de-DE" sz="1100" b="1" dirty="0">
                <a:solidFill>
                  <a:srgbClr val="4B4B4B"/>
                </a:solidFill>
              </a:rPr>
              <a:t>Einkauf </a:t>
            </a:r>
            <a:r>
              <a:rPr lang="de-DE" sz="1100" dirty="0">
                <a:solidFill>
                  <a:srgbClr val="4B4B4B"/>
                </a:solidFill>
              </a:rPr>
              <a:t>oder auch das </a:t>
            </a:r>
            <a:r>
              <a:rPr lang="de-DE" sz="1100" b="1" dirty="0">
                <a:solidFill>
                  <a:srgbClr val="4B4B4B"/>
                </a:solidFill>
              </a:rPr>
              <a:t>Qualitätsmanagement</a:t>
            </a:r>
            <a:r>
              <a:rPr lang="de-DE" sz="1100" dirty="0">
                <a:solidFill>
                  <a:srgbClr val="4B4B4B"/>
                </a:solidFill>
              </a:rPr>
              <a:t>. Darüber hinaus können </a:t>
            </a:r>
            <a:r>
              <a:rPr lang="de-DE" sz="1100" b="1" dirty="0">
                <a:solidFill>
                  <a:srgbClr val="4B4B4B"/>
                </a:solidFill>
              </a:rPr>
              <a:t>Direktlieferanten</a:t>
            </a:r>
            <a:r>
              <a:rPr lang="de-DE" sz="1100" dirty="0">
                <a:solidFill>
                  <a:srgbClr val="4B4B4B"/>
                </a:solidFill>
              </a:rPr>
              <a:t> möglicherweise Hinweise zur Lieferkettenstruktur bzw. zu Unterlieferanten geben. </a:t>
            </a:r>
          </a:p>
          <a:p>
            <a:pPr marL="0" indent="0">
              <a:buNone/>
              <a:defRPr/>
            </a:pPr>
            <a:r>
              <a:rPr lang="de-DE" sz="1100" dirty="0">
                <a:solidFill>
                  <a:srgbClr val="4B4B4B"/>
                </a:solidFill>
              </a:rPr>
              <a:t>Grundsätzlich sollte das Unternehmen prüfen, ob es </a:t>
            </a:r>
            <a:r>
              <a:rPr lang="de-DE" sz="1100" b="1" dirty="0">
                <a:solidFill>
                  <a:srgbClr val="4B4B4B"/>
                </a:solidFill>
              </a:rPr>
              <a:t>gemeinsam mit den Direktlieferanten, Kunden oder Unternehmen der gleichen Branche </a:t>
            </a:r>
            <a:r>
              <a:rPr lang="de-DE" sz="1100" dirty="0">
                <a:solidFill>
                  <a:srgbClr val="4B4B4B"/>
                </a:solidFill>
              </a:rPr>
              <a:t>die Prozessschritte des nachhaltigen Lieferkettenmanagements durchlaufen kann.</a:t>
            </a:r>
          </a:p>
          <a:p>
            <a:pPr marL="0" indent="0">
              <a:buNone/>
              <a:defRPr/>
            </a:pPr>
            <a:r>
              <a:rPr lang="de-DE" sz="1100" b="1" dirty="0">
                <a:solidFill>
                  <a:srgbClr val="4B4B4B"/>
                </a:solidFill>
              </a:rPr>
              <a:t>Weitere Quellen:</a:t>
            </a:r>
          </a:p>
          <a:p>
            <a:pPr>
              <a:defRPr/>
            </a:pPr>
            <a:r>
              <a:rPr lang="de-DE" sz="1100" dirty="0">
                <a:solidFill>
                  <a:srgbClr val="4B4B4B"/>
                </a:solidFill>
              </a:rPr>
              <a:t>In der Studie </a:t>
            </a:r>
            <a:r>
              <a:rPr lang="de-DE" sz="1100" dirty="0">
                <a:solidFill>
                  <a:srgbClr val="4B4B4B"/>
                </a:solidFill>
                <a:hlinkClick r:id="rId2"/>
              </a:rPr>
              <a:t>„</a:t>
            </a:r>
            <a:r>
              <a:rPr lang="de-DE" sz="1100" dirty="0">
                <a:hlinkClick r:id="rId2"/>
              </a:rPr>
              <a:t>Die Achtung von Menschenrechten entlang globaler Wertschöpfungsketten. Risiken und Chancen für Branchen der deutschen Wirtschaft“ </a:t>
            </a:r>
            <a:r>
              <a:rPr lang="de-DE" sz="1100" dirty="0"/>
              <a:t>finden sich Lieferkettenbeschreibungen diverser Branchen der deutschen Wirtschaft.</a:t>
            </a:r>
            <a:endParaRPr lang="de-DE" sz="1100" dirty="0">
              <a:solidFill>
                <a:srgbClr val="4B4B4B"/>
              </a:solidFill>
            </a:endParaRPr>
          </a:p>
          <a:p>
            <a:pPr>
              <a:defRPr/>
            </a:pPr>
            <a:r>
              <a:rPr lang="de-DE" sz="1100" dirty="0">
                <a:solidFill>
                  <a:srgbClr val="4B4B4B"/>
                </a:solidFill>
              </a:rPr>
              <a:t>Im </a:t>
            </a:r>
            <a:r>
              <a:rPr lang="de-DE" sz="1100" dirty="0">
                <a:solidFill>
                  <a:srgbClr val="000000"/>
                </a:solidFill>
                <a:hlinkClick r:id="rId3"/>
              </a:rPr>
              <a:t>„Umweltatlas Lieferkette</a:t>
            </a:r>
            <a:r>
              <a:rPr lang="de-DE" sz="1100" dirty="0">
                <a:solidFill>
                  <a:srgbClr val="4B4B4B"/>
                </a:solidFill>
                <a:hlinkClick r:id="rId3"/>
              </a:rPr>
              <a:t>“</a:t>
            </a:r>
            <a:r>
              <a:rPr lang="de-DE" sz="1100" dirty="0">
                <a:solidFill>
                  <a:srgbClr val="4B4B4B"/>
                </a:solidFill>
              </a:rPr>
              <a:t>, </a:t>
            </a:r>
            <a:r>
              <a:rPr lang="de-DE" sz="1100" dirty="0" smtClean="0">
                <a:solidFill>
                  <a:srgbClr val="4B4B4B"/>
                </a:solidFill>
              </a:rPr>
              <a:t>einer </a:t>
            </a:r>
            <a:r>
              <a:rPr lang="de-DE" sz="1100" dirty="0">
                <a:solidFill>
                  <a:srgbClr val="4B4B4B"/>
                </a:solidFill>
              </a:rPr>
              <a:t>Publikation, deren Erstellung vom Bundesumweltministerium gefördert wurde, finden sich Informationen zur Struktur von Lieferketten von ausgewählten Branchen. </a:t>
            </a:r>
          </a:p>
          <a:p>
            <a:pPr>
              <a:defRPr/>
            </a:pPr>
            <a:r>
              <a:rPr lang="de-DE" sz="1100" dirty="0">
                <a:solidFill>
                  <a:srgbClr val="4B4B4B"/>
                </a:solidFill>
              </a:rPr>
              <a:t>Der Leitfaden </a:t>
            </a:r>
            <a:r>
              <a:rPr lang="de-DE" sz="1100" dirty="0">
                <a:solidFill>
                  <a:srgbClr val="4B4B4B"/>
                </a:solidFill>
                <a:hlinkClick r:id="rId4"/>
              </a:rPr>
              <a:t>„Schritt für Schritt zum nachhaltigen Lieferkettenmanagement“</a:t>
            </a:r>
            <a:r>
              <a:rPr lang="de-DE" sz="1100" dirty="0">
                <a:solidFill>
                  <a:srgbClr val="4B4B4B"/>
                </a:solidFill>
              </a:rPr>
              <a:t> des Bundesumweltministeriums und des Umweltbundesamtes liefert eine Übersicht über grundlegende Prozessschritte des nachhaltigen Lieferkettenmanagements, u. a. auch zur Frage der Strukturierung der Lieferkette. Das vorliegende Starter-Kit orientiert sich mit Blick auf die Prozessphasen an dem Leitfaden. </a:t>
            </a:r>
          </a:p>
          <a:p>
            <a:pPr>
              <a:defRPr/>
            </a:pPr>
            <a:r>
              <a:rPr lang="de-DE" sz="1100" dirty="0">
                <a:solidFill>
                  <a:srgbClr val="4B4B4B"/>
                </a:solidFill>
              </a:rPr>
              <a:t>Fragen Sie bei Ihrem Branchenverband nach, ob </a:t>
            </a:r>
            <a:r>
              <a:rPr lang="de-DE" sz="1100" b="1" dirty="0">
                <a:solidFill>
                  <a:srgbClr val="4B4B4B"/>
                </a:solidFill>
              </a:rPr>
              <a:t>Vorlagen für Unternehmensgrundsätze </a:t>
            </a:r>
            <a:r>
              <a:rPr lang="de-DE" sz="1100" dirty="0">
                <a:solidFill>
                  <a:srgbClr val="4B4B4B"/>
                </a:solidFill>
              </a:rPr>
              <a:t>existieren. Insbesondere im Zuge der (gesetzlichen) Regelungen um menschenrechtliche und umweltbezogene Sorgfaltspflichten sind Unternehmen und Verbände aktiv geworden. Das Infoportal</a:t>
            </a:r>
            <a:r>
              <a:rPr lang="de-DE" sz="1100" dirty="0"/>
              <a:t> </a:t>
            </a:r>
            <a:r>
              <a:rPr lang="de-DE" sz="1100" b="1" u="sng" dirty="0">
                <a:hlinkClick r:id="rId5"/>
              </a:rPr>
              <a:t>„</a:t>
            </a:r>
            <a:r>
              <a:rPr lang="de-DE" sz="1100" u="sng" dirty="0">
                <a:hlinkClick r:id="rId5"/>
              </a:rPr>
              <a:t>Business and Human Rights </a:t>
            </a:r>
            <a:r>
              <a:rPr lang="de-DE" sz="1100" u="sng" dirty="0" err="1">
                <a:hlinkClick r:id="rId5"/>
              </a:rPr>
              <a:t>Resource</a:t>
            </a:r>
            <a:r>
              <a:rPr lang="de-DE" sz="1100" u="sng" dirty="0">
                <a:hlinkClick r:id="rId5"/>
              </a:rPr>
              <a:t> </a:t>
            </a:r>
            <a:r>
              <a:rPr lang="de-DE" sz="1100" u="sng" dirty="0" err="1">
                <a:hlinkClick r:id="rId5"/>
              </a:rPr>
              <a:t>Centre</a:t>
            </a:r>
            <a:r>
              <a:rPr lang="de-DE" sz="1100" u="sng" dirty="0">
                <a:hlinkClick r:id="rId5"/>
              </a:rPr>
              <a:t>”</a:t>
            </a:r>
            <a:r>
              <a:rPr lang="de-DE" sz="1100" dirty="0"/>
              <a:t> </a:t>
            </a:r>
            <a:r>
              <a:rPr lang="de-DE" sz="1100" dirty="0">
                <a:solidFill>
                  <a:srgbClr val="4B4B4B"/>
                </a:solidFill>
              </a:rPr>
              <a:t>listet u.a. Informationen von Unternehmen, die eine Grundsatzerklärung veröffentlicht haben. D</a:t>
            </a:r>
            <a:r>
              <a:rPr lang="de-DE" sz="1100" dirty="0"/>
              <a:t>er </a:t>
            </a:r>
            <a:r>
              <a:rPr lang="de-DE" sz="1100" dirty="0">
                <a:hlinkClick r:id="rId6"/>
              </a:rPr>
              <a:t>KMU Kompass des Helpdesk Wirtschaft und Menschenrechte</a:t>
            </a:r>
            <a:r>
              <a:rPr lang="de-DE" sz="1100" dirty="0"/>
              <a:t> </a:t>
            </a:r>
            <a:r>
              <a:rPr lang="de-DE" sz="1100" dirty="0">
                <a:solidFill>
                  <a:srgbClr val="4B4B4B"/>
                </a:solidFill>
              </a:rPr>
              <a:t>bietet eine Übersicht über weitere Informationsquellen. </a:t>
            </a:r>
          </a:p>
          <a:p>
            <a:pPr marL="0" indent="0">
              <a:buNone/>
              <a:defRPr/>
            </a:pPr>
            <a:endParaRPr lang="de-DE" sz="1200" dirty="0">
              <a:solidFill>
                <a:srgbClr val="4B4B4B"/>
              </a:solidFill>
            </a:endParaRPr>
          </a:p>
        </p:txBody>
      </p:sp>
      <p:sp>
        <p:nvSpPr>
          <p:cNvPr id="8" name="Fußzeilenplatzhalter 3">
            <a:extLst>
              <a:ext uri="{FF2B5EF4-FFF2-40B4-BE49-F238E27FC236}">
                <a16:creationId xmlns:a16="http://schemas.microsoft.com/office/drawing/2014/main" id="{58778E04-C0B0-416C-8E70-F5B1E16DECF2}"/>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9" name="Auf der gleichen Seite des Rechtecks liegende Ecken abrunden 8">
            <a:extLst>
              <a:ext uri="{FF2B5EF4-FFF2-40B4-BE49-F238E27FC236}">
                <a16:creationId xmlns:a16="http://schemas.microsoft.com/office/drawing/2014/main" id="{755D8ADA-0DD7-46F2-A0A2-524937E4A58A}"/>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8">
            <a:extLst>
              <a:ext uri="{FF2B5EF4-FFF2-40B4-BE49-F238E27FC236}">
                <a16:creationId xmlns:a16="http://schemas.microsoft.com/office/drawing/2014/main" id="{F9C0E06D-6624-48A2-8B1F-45830A86D2CB}"/>
              </a:ext>
            </a:extLst>
          </p:cNvPr>
          <p:cNvSpPr/>
          <p:nvPr/>
        </p:nvSpPr>
        <p:spPr bwMode="auto">
          <a:xfrm>
            <a:off x="1828854"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8">
            <a:extLst>
              <a:ext uri="{FF2B5EF4-FFF2-40B4-BE49-F238E27FC236}">
                <a16:creationId xmlns:a16="http://schemas.microsoft.com/office/drawing/2014/main" id="{F1F4B093-C1DE-4E47-B891-074BA072FD68}"/>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8">
            <a:extLst>
              <a:ext uri="{FF2B5EF4-FFF2-40B4-BE49-F238E27FC236}">
                <a16:creationId xmlns:a16="http://schemas.microsoft.com/office/drawing/2014/main" id="{B5BBCCF7-00C1-419F-91F3-9781DE6420E0}"/>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8">
            <a:extLst>
              <a:ext uri="{FF2B5EF4-FFF2-40B4-BE49-F238E27FC236}">
                <a16:creationId xmlns:a16="http://schemas.microsoft.com/office/drawing/2014/main" id="{FD0B23AD-BDF9-4283-BE04-08DEB9322D9B}"/>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8">
            <a:extLst>
              <a:ext uri="{FF2B5EF4-FFF2-40B4-BE49-F238E27FC236}">
                <a16:creationId xmlns:a16="http://schemas.microsoft.com/office/drawing/2014/main" id="{B9250FD8-ADB2-4899-AE02-B37D3471E6CD}"/>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8">
            <a:extLst>
              <a:ext uri="{FF2B5EF4-FFF2-40B4-BE49-F238E27FC236}">
                <a16:creationId xmlns:a16="http://schemas.microsoft.com/office/drawing/2014/main" id="{B21C1617-45AE-49A1-9492-C2EBE5596117}"/>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17" name="Picture 2" descr="C:\Users\ehrensperger\AppData\Local\Dropbox\SEED\07 Starter\01 Concept\03 Tools\Icons &amp; drawings\Lupe.png">
            <a:extLst>
              <a:ext uri="{FF2B5EF4-FFF2-40B4-BE49-F238E27FC236}">
                <a16:creationId xmlns:a16="http://schemas.microsoft.com/office/drawing/2014/main" id="{06C961CA-9186-4371-A7FE-8057206F299B}"/>
              </a:ext>
            </a:extLst>
          </p:cNvPr>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84" y="1114413"/>
            <a:ext cx="624439" cy="424979"/>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8"/>
          <a:stretch>
            <a:fillRect/>
          </a:stretch>
        </p:blipFill>
        <p:spPr>
          <a:xfrm>
            <a:off x="573748" y="147049"/>
            <a:ext cx="5322269" cy="323116"/>
          </a:xfrm>
          <a:prstGeom prst="rect">
            <a:avLst/>
          </a:prstGeom>
        </p:spPr>
      </p:pic>
    </p:spTree>
    <p:extLst>
      <p:ext uri="{BB962C8B-B14F-4D97-AF65-F5344CB8AC3E}">
        <p14:creationId xmlns:p14="http://schemas.microsoft.com/office/powerpoint/2010/main" val="613757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8000" y="1079054"/>
            <a:ext cx="11160000" cy="500062"/>
          </a:xfrm>
        </p:spPr>
        <p:txBody>
          <a:bodyPr/>
          <a:lstStyle/>
          <a:p>
            <a:r>
              <a:rPr lang="de-DE" i="1" dirty="0"/>
              <a:t>Herzlich Willkommen: </a:t>
            </a:r>
            <a:r>
              <a:rPr lang="de-DE" dirty="0"/>
              <a:t>An wen richtet sich das Starter-Kit?</a:t>
            </a:r>
          </a:p>
        </p:txBody>
      </p:sp>
      <p:sp>
        <p:nvSpPr>
          <p:cNvPr id="7" name="Inhaltsplatzhalter 6">
            <a:extLst>
              <a:ext uri="{FF2B5EF4-FFF2-40B4-BE49-F238E27FC236}">
                <a16:creationId xmlns:a16="http://schemas.microsoft.com/office/drawing/2014/main" id="{73600130-409F-4AD8-B449-36F1C3176FA0}"/>
              </a:ext>
            </a:extLst>
          </p:cNvPr>
          <p:cNvSpPr>
            <a:spLocks noGrp="1"/>
          </p:cNvSpPr>
          <p:nvPr>
            <p:ph sz="half" idx="1"/>
          </p:nvPr>
        </p:nvSpPr>
        <p:spPr>
          <a:xfrm>
            <a:off x="623404" y="2276872"/>
            <a:ext cx="9865096" cy="3972272"/>
          </a:xfrm>
        </p:spPr>
        <p:txBody>
          <a:bodyPr/>
          <a:lstStyle/>
          <a:p>
            <a:r>
              <a:rPr lang="de-DE" sz="1100" dirty="0">
                <a:solidFill>
                  <a:srgbClr val="000000">
                    <a:lumMod val="75000"/>
                    <a:lumOff val="25000"/>
                  </a:srgbClr>
                </a:solidFill>
              </a:rPr>
              <a:t>Das Starter-Kit richtet sich vor allem an </a:t>
            </a:r>
            <a:r>
              <a:rPr lang="de-DE" sz="1100" b="1" dirty="0">
                <a:solidFill>
                  <a:srgbClr val="000000">
                    <a:lumMod val="75000"/>
                    <a:lumOff val="25000"/>
                  </a:srgbClr>
                </a:solidFill>
              </a:rPr>
              <a:t>kleine und mittlere Unternehmen</a:t>
            </a:r>
            <a:r>
              <a:rPr lang="de-DE" sz="1100" dirty="0">
                <a:solidFill>
                  <a:srgbClr val="000000">
                    <a:lumMod val="75000"/>
                    <a:lumOff val="25000"/>
                  </a:srgbClr>
                </a:solidFill>
              </a:rPr>
              <a:t>, die </a:t>
            </a:r>
            <a:r>
              <a:rPr lang="de-DE" sz="1100" b="1" dirty="0">
                <a:solidFill>
                  <a:srgbClr val="000000">
                    <a:lumMod val="75000"/>
                    <a:lumOff val="25000"/>
                  </a:srgbClr>
                </a:solidFill>
              </a:rPr>
              <a:t>pragmatisch in das nachhaltige Lieferkettenmanagement</a:t>
            </a:r>
            <a:r>
              <a:rPr lang="de-DE" sz="1100" dirty="0">
                <a:solidFill>
                  <a:srgbClr val="000000">
                    <a:lumMod val="75000"/>
                    <a:lumOff val="25000"/>
                  </a:srgbClr>
                </a:solidFill>
              </a:rPr>
              <a:t> </a:t>
            </a:r>
            <a:r>
              <a:rPr lang="de-DE" sz="1100" b="1" dirty="0">
                <a:solidFill>
                  <a:srgbClr val="000000">
                    <a:lumMod val="75000"/>
                    <a:lumOff val="25000"/>
                  </a:srgbClr>
                </a:solidFill>
              </a:rPr>
              <a:t>einsteigen</a:t>
            </a:r>
            <a:r>
              <a:rPr lang="de-DE" sz="1100" dirty="0">
                <a:solidFill>
                  <a:srgbClr val="000000">
                    <a:lumMod val="75000"/>
                    <a:lumOff val="25000"/>
                  </a:srgbClr>
                </a:solidFill>
              </a:rPr>
              <a:t> und die Umsetzung der </a:t>
            </a:r>
            <a:r>
              <a:rPr lang="de-DE" sz="1100" b="1" dirty="0">
                <a:solidFill>
                  <a:srgbClr val="000000">
                    <a:lumMod val="75000"/>
                    <a:lumOff val="25000"/>
                  </a:srgbClr>
                </a:solidFill>
              </a:rPr>
              <a:t>umweltbezogenen und menschenrechtlichen Sorgfaltspflicht angehen möchten</a:t>
            </a:r>
            <a:r>
              <a:rPr lang="de-DE" sz="1100" dirty="0">
                <a:solidFill>
                  <a:srgbClr val="000000">
                    <a:lumMod val="75000"/>
                    <a:lumOff val="25000"/>
                  </a:srgbClr>
                </a:solidFill>
              </a:rPr>
              <a:t>. Weitere </a:t>
            </a:r>
            <a:r>
              <a:rPr lang="de-DE" sz="1100" dirty="0" smtClean="0">
                <a:solidFill>
                  <a:srgbClr val="000000">
                    <a:lumMod val="75000"/>
                    <a:lumOff val="25000"/>
                  </a:srgbClr>
                </a:solidFill>
              </a:rPr>
              <a:t>Informationen </a:t>
            </a:r>
            <a:r>
              <a:rPr lang="de-DE" sz="1100" dirty="0">
                <a:solidFill>
                  <a:srgbClr val="000000">
                    <a:lumMod val="75000"/>
                    <a:lumOff val="25000"/>
                  </a:srgbClr>
                </a:solidFill>
              </a:rPr>
              <a:t>zu den genannten Themen sind in dieser </a:t>
            </a:r>
            <a:r>
              <a:rPr lang="de-DE" sz="1100" dirty="0">
                <a:solidFill>
                  <a:srgbClr val="000000">
                    <a:lumMod val="75000"/>
                    <a:lumOff val="25000"/>
                  </a:srgbClr>
                </a:solidFill>
                <a:hlinkClick r:id="rId2"/>
              </a:rPr>
              <a:t>Kurzinformation</a:t>
            </a:r>
            <a:r>
              <a:rPr lang="de-DE" sz="1100" dirty="0">
                <a:solidFill>
                  <a:srgbClr val="000000">
                    <a:lumMod val="75000"/>
                    <a:lumOff val="25000"/>
                  </a:srgbClr>
                </a:solidFill>
              </a:rPr>
              <a:t> enthalten.</a:t>
            </a:r>
          </a:p>
          <a:p>
            <a:r>
              <a:rPr lang="de-DE" sz="1100" dirty="0">
                <a:solidFill>
                  <a:srgbClr val="000000">
                    <a:lumMod val="75000"/>
                    <a:lumOff val="25000"/>
                  </a:srgbClr>
                </a:solidFill>
              </a:rPr>
              <a:t>Das Starter-Kit dient als </a:t>
            </a:r>
            <a:r>
              <a:rPr lang="de-DE" sz="1100" b="1" dirty="0">
                <a:solidFill>
                  <a:srgbClr val="000000">
                    <a:lumMod val="75000"/>
                    <a:lumOff val="25000"/>
                  </a:srgbClr>
                </a:solidFill>
              </a:rPr>
              <a:t>Anleitung</a:t>
            </a:r>
            <a:r>
              <a:rPr lang="de-DE" sz="1100" dirty="0">
                <a:solidFill>
                  <a:srgbClr val="000000">
                    <a:lumMod val="75000"/>
                    <a:lumOff val="25000"/>
                  </a:srgbClr>
                </a:solidFill>
              </a:rPr>
              <a:t> zur </a:t>
            </a:r>
            <a:r>
              <a:rPr lang="de-DE" sz="1100" b="1" dirty="0">
                <a:solidFill>
                  <a:srgbClr val="000000">
                    <a:lumMod val="75000"/>
                    <a:lumOff val="25000"/>
                  </a:srgbClr>
                </a:solidFill>
              </a:rPr>
              <a:t>selbständigen Erarbeitung wichtiger Meilensteine</a:t>
            </a:r>
            <a:r>
              <a:rPr lang="de-DE" sz="1100" dirty="0">
                <a:solidFill>
                  <a:srgbClr val="000000">
                    <a:lumMod val="75000"/>
                    <a:lumOff val="25000"/>
                  </a:srgbClr>
                </a:solidFill>
              </a:rPr>
              <a:t> des nachhaltigen Lieferkettenmanagements.</a:t>
            </a:r>
          </a:p>
          <a:p>
            <a:r>
              <a:rPr lang="de-DE" sz="1100" dirty="0">
                <a:solidFill>
                  <a:srgbClr val="000000">
                    <a:lumMod val="75000"/>
                    <a:lumOff val="25000"/>
                  </a:srgbClr>
                </a:solidFill>
              </a:rPr>
              <a:t>Beim nachhaltigen Lieferkettenmanagement geht es, wie bei allen Managementprozessen, um die </a:t>
            </a:r>
            <a:r>
              <a:rPr lang="de-DE" sz="1100" b="1" dirty="0">
                <a:solidFill>
                  <a:srgbClr val="000000">
                    <a:lumMod val="75000"/>
                    <a:lumOff val="25000"/>
                  </a:srgbClr>
                </a:solidFill>
              </a:rPr>
              <a:t>kontinuierliche Verbesserung</a:t>
            </a:r>
            <a:r>
              <a:rPr lang="de-DE" sz="1100" dirty="0">
                <a:solidFill>
                  <a:srgbClr val="000000">
                    <a:lumMod val="75000"/>
                    <a:lumOff val="25000"/>
                  </a:srgbClr>
                </a:solidFill>
              </a:rPr>
              <a:t>. Die Prozessphasen des Starter-Kits sollten daher regelmäßig durchlaufen werden. Im Umkehrschluss bedeutet dies, dass zu Beginn nicht für alle Phasen und Leitfragen Antworten vorliegen können und müssen. Es geht darum, </a:t>
            </a:r>
            <a:r>
              <a:rPr lang="de-DE" sz="1100" b="1" dirty="0">
                <a:solidFill>
                  <a:srgbClr val="000000">
                    <a:lumMod val="75000"/>
                    <a:lumOff val="25000"/>
                  </a:srgbClr>
                </a:solidFill>
              </a:rPr>
              <a:t>pragmatisch zu starten und sich weiterzuentwickeln</a:t>
            </a:r>
            <a:r>
              <a:rPr lang="de-DE" sz="1100" dirty="0">
                <a:solidFill>
                  <a:srgbClr val="000000">
                    <a:lumMod val="75000"/>
                    <a:lumOff val="25000"/>
                  </a:srgbClr>
                </a:solidFill>
              </a:rPr>
              <a:t>.</a:t>
            </a:r>
          </a:p>
          <a:p>
            <a:r>
              <a:rPr lang="de-DE" sz="1100" dirty="0">
                <a:solidFill>
                  <a:srgbClr val="000000">
                    <a:lumMod val="75000"/>
                    <a:lumOff val="25000"/>
                  </a:srgbClr>
                </a:solidFill>
              </a:rPr>
              <a:t>Das Starter-Kit ist </a:t>
            </a:r>
            <a:r>
              <a:rPr lang="de-DE" sz="1100" b="1" dirty="0">
                <a:solidFill>
                  <a:srgbClr val="000000">
                    <a:lumMod val="75000"/>
                    <a:lumOff val="25000"/>
                  </a:srgbClr>
                </a:solidFill>
              </a:rPr>
              <a:t>modular aufgebaut</a:t>
            </a:r>
            <a:r>
              <a:rPr lang="de-DE" sz="1100" dirty="0">
                <a:solidFill>
                  <a:srgbClr val="000000">
                    <a:lumMod val="75000"/>
                    <a:lumOff val="25000"/>
                  </a:srgbClr>
                </a:solidFill>
              </a:rPr>
              <a:t>. Insgesamt gibt es </a:t>
            </a:r>
            <a:r>
              <a:rPr lang="de-DE" sz="1100" b="1" dirty="0">
                <a:solidFill>
                  <a:srgbClr val="000000">
                    <a:lumMod val="75000"/>
                    <a:lumOff val="25000"/>
                  </a:srgbClr>
                </a:solidFill>
              </a:rPr>
              <a:t>fünf Phasen</a:t>
            </a:r>
            <a:r>
              <a:rPr lang="de-DE" sz="1100" dirty="0">
                <a:solidFill>
                  <a:srgbClr val="000000">
                    <a:lumMod val="75000"/>
                    <a:lumOff val="25000"/>
                  </a:srgbClr>
                </a:solidFill>
              </a:rPr>
              <a:t>, die </a:t>
            </a:r>
            <a:r>
              <a:rPr lang="de-DE" sz="1100" b="1" dirty="0">
                <a:solidFill>
                  <a:srgbClr val="000000">
                    <a:lumMod val="75000"/>
                    <a:lumOff val="25000"/>
                  </a:srgbClr>
                </a:solidFill>
              </a:rPr>
              <a:t>in sich geschlossene Arbeitsschritte </a:t>
            </a:r>
            <a:r>
              <a:rPr lang="de-DE" sz="1100" dirty="0">
                <a:solidFill>
                  <a:srgbClr val="000000">
                    <a:lumMod val="75000"/>
                    <a:lumOff val="25000"/>
                  </a:srgbClr>
                </a:solidFill>
              </a:rPr>
              <a:t>umfassen und am Ende jeweils zur Erreichung von Meilensteinen führen. Das heißt, ein Unternehmen kann sich phasenweise vorarbeiten und das nachhaltige Lieferkettenmanagement in einer selbstgewählten Geschwindigkeit entwickeln. </a:t>
            </a:r>
          </a:p>
          <a:p>
            <a:r>
              <a:rPr lang="de-DE" sz="1100" dirty="0">
                <a:solidFill>
                  <a:srgbClr val="000000">
                    <a:lumMod val="75000"/>
                    <a:lumOff val="25000"/>
                  </a:srgbClr>
                </a:solidFill>
              </a:rPr>
              <a:t>Die </a:t>
            </a:r>
            <a:r>
              <a:rPr lang="de-DE" sz="1100" b="1" dirty="0">
                <a:solidFill>
                  <a:srgbClr val="000000">
                    <a:lumMod val="75000"/>
                    <a:lumOff val="25000"/>
                  </a:srgbClr>
                </a:solidFill>
              </a:rPr>
              <a:t>ersten drei Phasen </a:t>
            </a:r>
            <a:r>
              <a:rPr lang="de-DE" sz="1100" dirty="0">
                <a:solidFill>
                  <a:srgbClr val="000000">
                    <a:lumMod val="75000"/>
                    <a:lumOff val="25000"/>
                  </a:srgbClr>
                </a:solidFill>
              </a:rPr>
              <a:t>(Lieferkette abbilden; Risikoanalyse; Maßnahmen definieren) werden im Detail beschrieben (inkl. konkreter Arbeitshilfen). </a:t>
            </a:r>
            <a:r>
              <a:rPr lang="de-DE" sz="1100" b="1" dirty="0">
                <a:solidFill>
                  <a:srgbClr val="000000">
                    <a:lumMod val="75000"/>
                    <a:lumOff val="25000"/>
                  </a:srgbClr>
                </a:solidFill>
              </a:rPr>
              <a:t>Die Phase 4</a:t>
            </a:r>
            <a:r>
              <a:rPr lang="de-DE" sz="1100" dirty="0">
                <a:solidFill>
                  <a:srgbClr val="000000">
                    <a:lumMod val="75000"/>
                    <a:lumOff val="25000"/>
                  </a:srgbClr>
                </a:solidFill>
              </a:rPr>
              <a:t> (Messen und berichten) und </a:t>
            </a:r>
            <a:r>
              <a:rPr lang="de-DE" sz="1100" b="1" dirty="0">
                <a:solidFill>
                  <a:srgbClr val="000000">
                    <a:lumMod val="75000"/>
                    <a:lumOff val="25000"/>
                  </a:srgbClr>
                </a:solidFill>
              </a:rPr>
              <a:t>Phase 5 </a:t>
            </a:r>
            <a:r>
              <a:rPr lang="de-DE" sz="1100" dirty="0">
                <a:solidFill>
                  <a:srgbClr val="000000">
                    <a:lumMod val="75000"/>
                    <a:lumOff val="25000"/>
                  </a:srgbClr>
                </a:solidFill>
              </a:rPr>
              <a:t>(Beschwerdemanagement) werden skizziert.</a:t>
            </a:r>
          </a:p>
          <a:p>
            <a:r>
              <a:rPr lang="de-DE" sz="1100" dirty="0">
                <a:solidFill>
                  <a:srgbClr val="000000">
                    <a:lumMod val="75000"/>
                    <a:lumOff val="25000"/>
                  </a:srgbClr>
                </a:solidFill>
              </a:rPr>
              <a:t>Mithilfe des Starter-Kits erarbeitet das Unternehmen auf Basis </a:t>
            </a:r>
            <a:r>
              <a:rPr lang="de-DE" sz="1100" dirty="0" smtClean="0">
                <a:solidFill>
                  <a:srgbClr val="000000">
                    <a:lumMod val="75000"/>
                    <a:lumOff val="25000"/>
                  </a:srgbClr>
                </a:solidFill>
              </a:rPr>
              <a:t>einer </a:t>
            </a:r>
            <a:r>
              <a:rPr lang="de-DE" sz="1100" dirty="0">
                <a:solidFill>
                  <a:srgbClr val="000000">
                    <a:lumMod val="75000"/>
                    <a:lumOff val="25000"/>
                  </a:srgbClr>
                </a:solidFill>
              </a:rPr>
              <a:t>Lieferkettenmatrix eine </a:t>
            </a:r>
            <a:r>
              <a:rPr lang="de-DE" sz="1100" b="1" dirty="0" smtClean="0">
                <a:solidFill>
                  <a:srgbClr val="000000">
                    <a:lumMod val="75000"/>
                    <a:lumOff val="25000"/>
                  </a:srgbClr>
                </a:solidFill>
              </a:rPr>
              <a:t>visuelle</a:t>
            </a:r>
            <a:r>
              <a:rPr lang="de-DE" sz="1100" dirty="0" smtClean="0">
                <a:solidFill>
                  <a:srgbClr val="000000">
                    <a:lumMod val="75000"/>
                    <a:lumOff val="25000"/>
                  </a:srgbClr>
                </a:solidFill>
              </a:rPr>
              <a:t> </a:t>
            </a:r>
            <a:r>
              <a:rPr lang="de-DE" sz="1100" b="1" dirty="0" smtClean="0">
                <a:solidFill>
                  <a:srgbClr val="000000">
                    <a:lumMod val="75000"/>
                    <a:lumOff val="25000"/>
                  </a:srgbClr>
                </a:solidFill>
              </a:rPr>
              <a:t>nachhaltige Lieferkette.</a:t>
            </a:r>
            <a:endParaRPr lang="de-DE" sz="1100" dirty="0">
              <a:solidFill>
                <a:srgbClr val="000000">
                  <a:lumMod val="75000"/>
                  <a:lumOff val="25000"/>
                </a:srgbClr>
              </a:solidFill>
            </a:endParaRPr>
          </a:p>
        </p:txBody>
      </p:sp>
      <p:sp>
        <p:nvSpPr>
          <p:cNvPr id="4" name="Fußzeilenplatzhalter 3"/>
          <p:cNvSpPr>
            <a:spLocks noGrp="1"/>
          </p:cNvSpPr>
          <p:nvPr>
            <p:ph type="ftr" sz="quarter" idx="10"/>
          </p:nvPr>
        </p:nvSpPr>
        <p:spPr/>
        <p:txBody>
          <a:bodyPr/>
          <a:lstStyle/>
          <a:p>
            <a:r>
              <a:rPr lang="de-DE" smtClean="0"/>
              <a:t>© LfU | IZU Infozentrum UmweltWirtschaft | 2022</a:t>
            </a:r>
            <a:endParaRPr lang="de-DE" dirty="0"/>
          </a:p>
        </p:txBody>
      </p:sp>
      <p:sp>
        <p:nvSpPr>
          <p:cNvPr id="6" name="Foliennummernplatzhalter 5"/>
          <p:cNvSpPr>
            <a:spLocks noGrp="1"/>
          </p:cNvSpPr>
          <p:nvPr>
            <p:ph type="sldNum" sz="quarter" idx="4"/>
          </p:nvPr>
        </p:nvSpPr>
        <p:spPr/>
        <p:txBody>
          <a:bodyPr/>
          <a:lstStyle/>
          <a:p>
            <a:fld id="{894680D0-7A83-433A-9719-C4143F27F647}" type="slidenum">
              <a:rPr lang="de-DE" smtClean="0"/>
              <a:pPr/>
              <a:t>2</a:t>
            </a:fld>
            <a:endParaRPr lang="de-DE" dirty="0"/>
          </a:p>
        </p:txBody>
      </p:sp>
      <p:sp>
        <p:nvSpPr>
          <p:cNvPr id="10" name="Textplatzhalter 14">
            <a:extLst>
              <a:ext uri="{FF2B5EF4-FFF2-40B4-BE49-F238E27FC236}">
                <a16:creationId xmlns:a16="http://schemas.microsoft.com/office/drawing/2014/main" id="{4F5D061A-CDD5-4B4A-B528-24B94A371F7A}"/>
              </a:ext>
            </a:extLst>
          </p:cNvPr>
          <p:cNvSpPr txBox="1">
            <a:spLocks/>
          </p:cNvSpPr>
          <p:nvPr/>
        </p:nvSpPr>
        <p:spPr>
          <a:xfrm>
            <a:off x="625660" y="1773238"/>
            <a:ext cx="9865097" cy="292050"/>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itchFamily="34" charset="0"/>
              <a:buNone/>
              <a:defRPr sz="1400" b="1" kern="120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de-DE" sz="1200" dirty="0">
                <a:solidFill>
                  <a:srgbClr val="FFFFFF"/>
                </a:solidFill>
                <a:latin typeface="Arial"/>
              </a:rPr>
              <a:t>Unternehmen, die pragmatisch in das Thema der umweltbezogenen und menschrechtlichen Sorgfaltspflicht einsteigen wollen</a:t>
            </a:r>
          </a:p>
        </p:txBody>
      </p:sp>
      <p:sp>
        <p:nvSpPr>
          <p:cNvPr id="11" name="Auf der gleichen Seite des Rechtecks liegende Ecken abrunden 8">
            <a:extLst>
              <a:ext uri="{FF2B5EF4-FFF2-40B4-BE49-F238E27FC236}">
                <a16:creationId xmlns:a16="http://schemas.microsoft.com/office/drawing/2014/main" id="{2FFB40A3-B1CC-42A7-B3EF-CF4C8E794BFB}"/>
              </a:ext>
            </a:extLst>
          </p:cNvPr>
          <p:cNvSpPr/>
          <p:nvPr/>
        </p:nvSpPr>
        <p:spPr bwMode="auto">
          <a:xfrm>
            <a:off x="667303" y="470165"/>
            <a:ext cx="1134809" cy="32439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8">
            <a:extLst>
              <a:ext uri="{FF2B5EF4-FFF2-40B4-BE49-F238E27FC236}">
                <a16:creationId xmlns:a16="http://schemas.microsoft.com/office/drawing/2014/main" id="{A4DAC0CF-BB97-47FC-A4EC-D523CF1D8317}"/>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8">
            <a:extLst>
              <a:ext uri="{FF2B5EF4-FFF2-40B4-BE49-F238E27FC236}">
                <a16:creationId xmlns:a16="http://schemas.microsoft.com/office/drawing/2014/main" id="{8A3ED32D-E9C1-4F09-8127-50FB588A1558}"/>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8">
            <a:extLst>
              <a:ext uri="{FF2B5EF4-FFF2-40B4-BE49-F238E27FC236}">
                <a16:creationId xmlns:a16="http://schemas.microsoft.com/office/drawing/2014/main" id="{BDCE506A-8981-408B-BECD-B54D56BF9B97}"/>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8">
            <a:extLst>
              <a:ext uri="{FF2B5EF4-FFF2-40B4-BE49-F238E27FC236}">
                <a16:creationId xmlns:a16="http://schemas.microsoft.com/office/drawing/2014/main" id="{400AC487-6C66-46CA-82BF-5CE4AF694BA3}"/>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7" name="Auf der gleichen Seite des Rechtecks liegende Ecken abrunden 8">
            <a:extLst>
              <a:ext uri="{FF2B5EF4-FFF2-40B4-BE49-F238E27FC236}">
                <a16:creationId xmlns:a16="http://schemas.microsoft.com/office/drawing/2014/main" id="{1A53D224-3A38-458E-92E9-B79A55EE45B1}"/>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8" name="Auf der gleichen Seite des Rechtecks liegende Ecken abrunden 8">
            <a:extLst>
              <a:ext uri="{FF2B5EF4-FFF2-40B4-BE49-F238E27FC236}">
                <a16:creationId xmlns:a16="http://schemas.microsoft.com/office/drawing/2014/main" id="{7C61341E-E1A2-489D-9D6F-6507622493A3}"/>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5" name="Datumsplatzhalter 4"/>
          <p:cNvSpPr>
            <a:spLocks noGrp="1"/>
          </p:cNvSpPr>
          <p:nvPr>
            <p:ph type="dt" sz="half" idx="12"/>
          </p:nvPr>
        </p:nvSpPr>
        <p:spPr>
          <a:xfrm>
            <a:off x="648000" y="116632"/>
            <a:ext cx="7248373" cy="264666"/>
          </a:xfrm>
        </p:spPr>
        <p:txBody>
          <a:bodyPr/>
          <a:lstStyle/>
          <a:p>
            <a:r>
              <a:rPr lang="de-DE" b="1" dirty="0" smtClean="0"/>
              <a:t>Hinweise zur Anwendung</a:t>
            </a:r>
            <a:endParaRPr lang="de-DE" b="1" dirty="0"/>
          </a:p>
        </p:txBody>
      </p:sp>
    </p:spTree>
    <p:extLst>
      <p:ext uri="{BB962C8B-B14F-4D97-AF65-F5344CB8AC3E}">
        <p14:creationId xmlns:p14="http://schemas.microsoft.com/office/powerpoint/2010/main" val="2380346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a:xfrm>
            <a:off x="648000" y="6477000"/>
            <a:ext cx="638043" cy="280988"/>
          </a:xfrm>
        </p:spPr>
        <p:txBody>
          <a:bodyPr/>
          <a:lstStyle/>
          <a:p>
            <a:fld id="{894680D0-7A83-433A-9719-C4143F27F647}" type="slidenum">
              <a:rPr lang="de-DE" smtClean="0"/>
              <a:pPr/>
              <a:t>20</a:t>
            </a:fld>
            <a:endParaRPr lang="de-DE" dirty="0"/>
          </a:p>
        </p:txBody>
      </p:sp>
      <p:sp>
        <p:nvSpPr>
          <p:cNvPr id="14" name="Rectangle 21">
            <a:extLst>
              <a:ext uri="{FF2B5EF4-FFF2-40B4-BE49-F238E27FC236}">
                <a16:creationId xmlns:a16="http://schemas.microsoft.com/office/drawing/2014/main" id="{1D083654-7D75-4ED1-9DFB-646E55375508}"/>
              </a:ext>
            </a:extLst>
          </p:cNvPr>
          <p:cNvSpPr/>
          <p:nvPr/>
        </p:nvSpPr>
        <p:spPr>
          <a:xfrm>
            <a:off x="623392" y="1196752"/>
            <a:ext cx="9865221" cy="1576258"/>
          </a:xfrm>
          <a:prstGeom prst="flowChartDocument">
            <a:avLst/>
          </a:prstGeom>
          <a:solidFill>
            <a:srgbClr val="3B687F"/>
          </a:solidFill>
          <a:ln w="3175" cap="flat" cmpd="sng" algn="ctr">
            <a:noFill/>
            <a:prstDash val="dash"/>
          </a:ln>
          <a:effectLst/>
        </p:spPr>
        <p:txBody>
          <a:bodyPr lIns="80165" tIns="40083" rIns="80165" bIns="40083" rtlCol="0" anchor="ctr"/>
          <a:lstStyle/>
          <a:p>
            <a:pPr algn="l" defTabSz="801654">
              <a:defRPr/>
            </a:pPr>
            <a:r>
              <a:rPr lang="de-DE" sz="2800" b="1" kern="0" dirty="0">
                <a:solidFill>
                  <a:prstClr val="white"/>
                </a:solidFill>
                <a:cs typeface="Arial" panose="020B0604020202020204" pitchFamily="34" charset="0"/>
              </a:rPr>
              <a:t>Phase 2</a:t>
            </a:r>
          </a:p>
          <a:p>
            <a:pPr algn="l" defTabSz="801654">
              <a:defRPr/>
            </a:pPr>
            <a:r>
              <a:rPr lang="de-DE" b="1" kern="0" dirty="0">
                <a:solidFill>
                  <a:prstClr val="white"/>
                </a:solidFill>
                <a:cs typeface="Arial" panose="020B0604020202020204" pitchFamily="34" charset="0"/>
              </a:rPr>
              <a:t>Nachhaltigkeitsrisiken erfassen und bewerten</a:t>
            </a:r>
          </a:p>
          <a:p>
            <a:pPr algn="l" defTabSz="801654">
              <a:defRPr/>
            </a:pPr>
            <a:endParaRPr lang="de-DE" sz="1200" kern="0" dirty="0">
              <a:solidFill>
                <a:prstClr val="white"/>
              </a:solidFill>
              <a:cs typeface="Arial" panose="020B0604020202020204" pitchFamily="34" charset="0"/>
            </a:endParaRPr>
          </a:p>
        </p:txBody>
      </p:sp>
      <p:sp>
        <p:nvSpPr>
          <p:cNvPr id="15" name="Textplatzhalter 10">
            <a:extLst>
              <a:ext uri="{FF2B5EF4-FFF2-40B4-BE49-F238E27FC236}">
                <a16:creationId xmlns:a16="http://schemas.microsoft.com/office/drawing/2014/main" id="{99393927-3862-4149-B2E1-394AE73FD117}"/>
              </a:ext>
            </a:extLst>
          </p:cNvPr>
          <p:cNvSpPr txBox="1">
            <a:spLocks/>
          </p:cNvSpPr>
          <p:nvPr/>
        </p:nvSpPr>
        <p:spPr>
          <a:xfrm>
            <a:off x="2999848" y="4510469"/>
            <a:ext cx="3308400" cy="372987"/>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kern="0" dirty="0">
                <a:solidFill>
                  <a:srgbClr val="3B687F"/>
                </a:solidFill>
                <a:cs typeface="Arial" panose="020B0604020202020204" pitchFamily="34" charset="0"/>
              </a:rPr>
              <a:t>Bewerten und priorisieren</a:t>
            </a:r>
          </a:p>
        </p:txBody>
      </p:sp>
      <p:sp>
        <p:nvSpPr>
          <p:cNvPr id="16" name="Textplatzhalter 10">
            <a:extLst>
              <a:ext uri="{FF2B5EF4-FFF2-40B4-BE49-F238E27FC236}">
                <a16:creationId xmlns:a16="http://schemas.microsoft.com/office/drawing/2014/main" id="{042760DE-2633-48EA-A065-7082FEB7433E}"/>
              </a:ext>
            </a:extLst>
          </p:cNvPr>
          <p:cNvSpPr txBox="1">
            <a:spLocks/>
          </p:cNvSpPr>
          <p:nvPr/>
        </p:nvSpPr>
        <p:spPr>
          <a:xfrm>
            <a:off x="2999848" y="3423921"/>
            <a:ext cx="3308400" cy="399056"/>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kern="0" dirty="0">
                <a:solidFill>
                  <a:srgbClr val="3B687F"/>
                </a:solidFill>
                <a:cs typeface="Arial" panose="020B0604020202020204" pitchFamily="34" charset="0"/>
              </a:rPr>
              <a:t>Themen ermitteln</a:t>
            </a:r>
          </a:p>
        </p:txBody>
      </p:sp>
      <p:sp>
        <p:nvSpPr>
          <p:cNvPr id="17" name="Richtungspfeil 21">
            <a:extLst>
              <a:ext uri="{FF2B5EF4-FFF2-40B4-BE49-F238E27FC236}">
                <a16:creationId xmlns:a16="http://schemas.microsoft.com/office/drawing/2014/main" id="{2D1F5591-415D-4387-B5AB-1F8F6EA0666C}"/>
              </a:ext>
            </a:extLst>
          </p:cNvPr>
          <p:cNvSpPr/>
          <p:nvPr/>
        </p:nvSpPr>
        <p:spPr>
          <a:xfrm>
            <a:off x="2423592" y="3437776"/>
            <a:ext cx="693240" cy="385200"/>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2.1</a:t>
            </a:r>
            <a:r>
              <a:rPr lang="en-GB" sz="900" b="1" kern="0" dirty="0">
                <a:solidFill>
                  <a:prstClr val="black">
                    <a:lumMod val="75000"/>
                    <a:lumOff val="25000"/>
                  </a:prstClr>
                </a:solidFill>
                <a:cs typeface="Arial" panose="020B0604020202020204" pitchFamily="34" charset="0"/>
              </a:rPr>
              <a:t>.</a:t>
            </a:r>
          </a:p>
        </p:txBody>
      </p:sp>
      <p:sp>
        <p:nvSpPr>
          <p:cNvPr id="18" name="Textplatzhalter 10">
            <a:extLst>
              <a:ext uri="{FF2B5EF4-FFF2-40B4-BE49-F238E27FC236}">
                <a16:creationId xmlns:a16="http://schemas.microsoft.com/office/drawing/2014/main" id="{3D9A7D10-E73B-449A-9046-C15D1D8571A0}"/>
              </a:ext>
            </a:extLst>
          </p:cNvPr>
          <p:cNvSpPr txBox="1">
            <a:spLocks/>
          </p:cNvSpPr>
          <p:nvPr/>
        </p:nvSpPr>
        <p:spPr>
          <a:xfrm>
            <a:off x="2999848" y="4003040"/>
            <a:ext cx="3308400" cy="372987"/>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kern="0" dirty="0">
                <a:solidFill>
                  <a:srgbClr val="3B687F"/>
                </a:solidFill>
                <a:cs typeface="Arial" panose="020B0604020202020204" pitchFamily="34" charset="0"/>
              </a:rPr>
              <a:t>Themen zuordnen</a:t>
            </a:r>
          </a:p>
        </p:txBody>
      </p:sp>
      <p:sp>
        <p:nvSpPr>
          <p:cNvPr id="19" name="Richtungspfeil 24">
            <a:extLst>
              <a:ext uri="{FF2B5EF4-FFF2-40B4-BE49-F238E27FC236}">
                <a16:creationId xmlns:a16="http://schemas.microsoft.com/office/drawing/2014/main" id="{E81FCDE9-F7B3-4923-9280-81E2E98F5207}"/>
              </a:ext>
            </a:extLst>
          </p:cNvPr>
          <p:cNvSpPr/>
          <p:nvPr/>
        </p:nvSpPr>
        <p:spPr>
          <a:xfrm>
            <a:off x="2423592" y="3990820"/>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2.2</a:t>
            </a:r>
            <a:r>
              <a:rPr lang="en-GB" sz="900" b="1" kern="0" dirty="0">
                <a:solidFill>
                  <a:prstClr val="black">
                    <a:lumMod val="75000"/>
                    <a:lumOff val="25000"/>
                  </a:prstClr>
                </a:solidFill>
                <a:cs typeface="Arial" panose="020B0604020202020204" pitchFamily="34" charset="0"/>
              </a:rPr>
              <a:t>.</a:t>
            </a:r>
          </a:p>
        </p:txBody>
      </p:sp>
      <p:sp>
        <p:nvSpPr>
          <p:cNvPr id="20" name="Richtungspfeil 10">
            <a:extLst>
              <a:ext uri="{FF2B5EF4-FFF2-40B4-BE49-F238E27FC236}">
                <a16:creationId xmlns:a16="http://schemas.microsoft.com/office/drawing/2014/main" id="{E5BB8525-C7A7-4063-BD52-1BD46E222B37}"/>
              </a:ext>
            </a:extLst>
          </p:cNvPr>
          <p:cNvSpPr/>
          <p:nvPr/>
        </p:nvSpPr>
        <p:spPr>
          <a:xfrm>
            <a:off x="2423592" y="4510470"/>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2.3</a:t>
            </a:r>
            <a:r>
              <a:rPr lang="en-GB" sz="900" b="1" kern="0" dirty="0">
                <a:solidFill>
                  <a:prstClr val="black">
                    <a:lumMod val="75000"/>
                    <a:lumOff val="25000"/>
                  </a:prstClr>
                </a:solidFill>
                <a:cs typeface="Arial" panose="020B0604020202020204" pitchFamily="34" charset="0"/>
              </a:rPr>
              <a:t>.</a:t>
            </a:r>
          </a:p>
        </p:txBody>
      </p:sp>
      <p:sp>
        <p:nvSpPr>
          <p:cNvPr id="12" name="Fußzeilenplatzhalter 3">
            <a:extLst>
              <a:ext uri="{FF2B5EF4-FFF2-40B4-BE49-F238E27FC236}">
                <a16:creationId xmlns:a16="http://schemas.microsoft.com/office/drawing/2014/main" id="{E69310C0-D783-4CB6-A388-1F2FB8BC7576}"/>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13" name="Auf der gleichen Seite des Rechtecks liegende Ecken abrunden 8">
            <a:extLst>
              <a:ext uri="{FF2B5EF4-FFF2-40B4-BE49-F238E27FC236}">
                <a16:creationId xmlns:a16="http://schemas.microsoft.com/office/drawing/2014/main" id="{B5B232DD-0C48-46F1-A124-4B3B4E6999E8}"/>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1" name="Auf der gleichen Seite des Rechtecks liegende Ecken abrunden 8">
            <a:extLst>
              <a:ext uri="{FF2B5EF4-FFF2-40B4-BE49-F238E27FC236}">
                <a16:creationId xmlns:a16="http://schemas.microsoft.com/office/drawing/2014/main" id="{D9765E8B-FA27-4953-A9AD-01C6BF4C96CA}"/>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2" name="Auf der gleichen Seite des Rechtecks liegende Ecken abrunden 8">
            <a:extLst>
              <a:ext uri="{FF2B5EF4-FFF2-40B4-BE49-F238E27FC236}">
                <a16:creationId xmlns:a16="http://schemas.microsoft.com/office/drawing/2014/main" id="{816D75EF-8650-421F-954B-61856453E441}"/>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3" name="Auf der gleichen Seite des Rechtecks liegende Ecken abrunden 8">
            <a:extLst>
              <a:ext uri="{FF2B5EF4-FFF2-40B4-BE49-F238E27FC236}">
                <a16:creationId xmlns:a16="http://schemas.microsoft.com/office/drawing/2014/main" id="{A4B3F7F9-AA73-437D-88A5-299422A067B8}"/>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4" name="Auf der gleichen Seite des Rechtecks liegende Ecken abrunden 8">
            <a:extLst>
              <a:ext uri="{FF2B5EF4-FFF2-40B4-BE49-F238E27FC236}">
                <a16:creationId xmlns:a16="http://schemas.microsoft.com/office/drawing/2014/main" id="{0BC416A4-349E-46B4-93CD-F48EFC76D959}"/>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5" name="Auf der gleichen Seite des Rechtecks liegende Ecken abrunden 8">
            <a:extLst>
              <a:ext uri="{FF2B5EF4-FFF2-40B4-BE49-F238E27FC236}">
                <a16:creationId xmlns:a16="http://schemas.microsoft.com/office/drawing/2014/main" id="{796090EB-822C-420E-9962-9C2A64302032}"/>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6" name="Auf der gleichen Seite des Rechtecks liegende Ecken abrunden 8">
            <a:extLst>
              <a:ext uri="{FF2B5EF4-FFF2-40B4-BE49-F238E27FC236}">
                <a16:creationId xmlns:a16="http://schemas.microsoft.com/office/drawing/2014/main" id="{A5AAF308-CC7A-4BBD-B00A-7DC3FD6FBD8A}"/>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2" name="Grafik 1"/>
          <p:cNvPicPr>
            <a:picLocks noChangeAspect="1"/>
          </p:cNvPicPr>
          <p:nvPr/>
        </p:nvPicPr>
        <p:blipFill>
          <a:blip r:embed="rId2"/>
          <a:stretch>
            <a:fillRect/>
          </a:stretch>
        </p:blipFill>
        <p:spPr>
          <a:xfrm>
            <a:off x="623392" y="147049"/>
            <a:ext cx="1639966" cy="323116"/>
          </a:xfrm>
          <a:prstGeom prst="rect">
            <a:avLst/>
          </a:prstGeom>
        </p:spPr>
      </p:pic>
    </p:spTree>
    <p:extLst>
      <p:ext uri="{BB962C8B-B14F-4D97-AF65-F5344CB8AC3E}">
        <p14:creationId xmlns:p14="http://schemas.microsoft.com/office/powerpoint/2010/main" val="10319410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21</a:t>
            </a:fld>
            <a:endParaRPr lang="de-DE" dirty="0"/>
          </a:p>
        </p:txBody>
      </p:sp>
      <p:sp>
        <p:nvSpPr>
          <p:cNvPr id="8" name="Freihandform 15">
            <a:extLst>
              <a:ext uri="{FF2B5EF4-FFF2-40B4-BE49-F238E27FC236}">
                <a16:creationId xmlns:a16="http://schemas.microsoft.com/office/drawing/2014/main" id="{3812206D-FED0-4F2B-A787-E83AF46937BA}"/>
              </a:ext>
            </a:extLst>
          </p:cNvPr>
          <p:cNvSpPr/>
          <p:nvPr/>
        </p:nvSpPr>
        <p:spPr bwMode="auto">
          <a:xfrm>
            <a:off x="637181" y="4221089"/>
            <a:ext cx="4660680" cy="2166746"/>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de-DE">
              <a:solidFill>
                <a:srgbClr val="000000"/>
              </a:solidFill>
            </a:endParaRPr>
          </a:p>
        </p:txBody>
      </p:sp>
      <p:sp>
        <p:nvSpPr>
          <p:cNvPr id="9" name="Textplatzhalter 15">
            <a:extLst>
              <a:ext uri="{FF2B5EF4-FFF2-40B4-BE49-F238E27FC236}">
                <a16:creationId xmlns:a16="http://schemas.microsoft.com/office/drawing/2014/main" id="{644732C0-D8B6-436B-B959-25FE9F09F413}"/>
              </a:ext>
            </a:extLst>
          </p:cNvPr>
          <p:cNvSpPr txBox="1">
            <a:spLocks/>
          </p:cNvSpPr>
          <p:nvPr/>
        </p:nvSpPr>
        <p:spPr>
          <a:xfrm>
            <a:off x="599614" y="1546235"/>
            <a:ext cx="4488323" cy="1000349"/>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spcAft>
                <a:spcPts val="526"/>
              </a:spcAft>
              <a:defRPr/>
            </a:pPr>
            <a:r>
              <a:rPr lang="de-DE" dirty="0">
                <a:solidFill>
                  <a:srgbClr val="000000">
                    <a:lumMod val="75000"/>
                    <a:lumOff val="25000"/>
                  </a:srgbClr>
                </a:solidFill>
              </a:rPr>
              <a:t>Das Unternehmen kennt die für seine Lieferkette wesentlichen Nachhaltigkeitsthemen und -risiken und kann auf dieser Basis wichtige Handlungsfelder zur Gestaltung und Optimierung einer </a:t>
            </a:r>
            <a:r>
              <a:rPr lang="de-DE" dirty="0" smtClean="0">
                <a:solidFill>
                  <a:srgbClr val="000000">
                    <a:lumMod val="75000"/>
                    <a:lumOff val="25000"/>
                  </a:srgbClr>
                </a:solidFill>
              </a:rPr>
              <a:t>nachhaltigen </a:t>
            </a:r>
            <a:r>
              <a:rPr lang="de-DE" dirty="0">
                <a:solidFill>
                  <a:srgbClr val="000000">
                    <a:lumMod val="75000"/>
                    <a:lumOff val="25000"/>
                  </a:srgbClr>
                </a:solidFill>
              </a:rPr>
              <a:t>Lieferkette ableiten.</a:t>
            </a:r>
          </a:p>
        </p:txBody>
      </p:sp>
      <p:sp>
        <p:nvSpPr>
          <p:cNvPr id="10" name="Textplatzhalter 17">
            <a:extLst>
              <a:ext uri="{FF2B5EF4-FFF2-40B4-BE49-F238E27FC236}">
                <a16:creationId xmlns:a16="http://schemas.microsoft.com/office/drawing/2014/main" id="{180B5138-42C4-48F8-9DF4-EDE794BF8FDC}"/>
              </a:ext>
            </a:extLst>
          </p:cNvPr>
          <p:cNvSpPr txBox="1">
            <a:spLocks/>
          </p:cNvSpPr>
          <p:nvPr/>
        </p:nvSpPr>
        <p:spPr>
          <a:xfrm>
            <a:off x="599614" y="2955068"/>
            <a:ext cx="4488323" cy="1710615"/>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defRPr/>
            </a:pPr>
            <a:r>
              <a:rPr lang="de-DE" dirty="0">
                <a:solidFill>
                  <a:srgbClr val="4B4B4B"/>
                </a:solidFill>
              </a:rPr>
              <a:t>Die in Prozessschritt 1 erarbeiteten Informationen und die </a:t>
            </a:r>
            <a:r>
              <a:rPr lang="de-DE" dirty="0" err="1" smtClean="0">
                <a:solidFill>
                  <a:srgbClr val="4B4B4B"/>
                </a:solidFill>
              </a:rPr>
              <a:t>Visuali-sierung</a:t>
            </a:r>
            <a:r>
              <a:rPr lang="de-DE" dirty="0" smtClean="0">
                <a:solidFill>
                  <a:srgbClr val="4B4B4B"/>
                </a:solidFill>
              </a:rPr>
              <a:t> </a:t>
            </a:r>
            <a:r>
              <a:rPr lang="de-DE" dirty="0">
                <a:solidFill>
                  <a:srgbClr val="4B4B4B"/>
                </a:solidFill>
              </a:rPr>
              <a:t>der Lieferkette bilden die Grundlage für die Bewertung und Priorisierung von Nachhaltigkeitsthemen. Das Unternehmen sollte darüber hinaus einplanen, dass Mitarbeiterinnen und </a:t>
            </a:r>
            <a:r>
              <a:rPr lang="de-DE" dirty="0" smtClean="0">
                <a:solidFill>
                  <a:srgbClr val="4B4B4B"/>
                </a:solidFill>
              </a:rPr>
              <a:t>Mitarbeiter </a:t>
            </a:r>
            <a:r>
              <a:rPr lang="de-DE" dirty="0">
                <a:solidFill>
                  <a:srgbClr val="4B4B4B"/>
                </a:solidFill>
              </a:rPr>
              <a:t>gemeinsam ermitteln, welche Nachhaltigkeitsthemen </a:t>
            </a:r>
            <a:r>
              <a:rPr lang="de-DE" dirty="0" smtClean="0">
                <a:solidFill>
                  <a:srgbClr val="4B4B4B"/>
                </a:solidFill>
              </a:rPr>
              <a:t>wesentlich </a:t>
            </a:r>
            <a:r>
              <a:rPr lang="de-DE" dirty="0">
                <a:solidFill>
                  <a:srgbClr val="4B4B4B"/>
                </a:solidFill>
              </a:rPr>
              <a:t>sind und welche Handlungsfelder sich daraus ergeben.</a:t>
            </a:r>
            <a:endParaRPr lang="de-DE" sz="1000" dirty="0">
              <a:solidFill>
                <a:srgbClr val="4B4B4B"/>
              </a:solidFill>
            </a:endParaRPr>
          </a:p>
        </p:txBody>
      </p:sp>
      <p:sp>
        <p:nvSpPr>
          <p:cNvPr id="11" name="Textplatzhalter 22">
            <a:extLst>
              <a:ext uri="{FF2B5EF4-FFF2-40B4-BE49-F238E27FC236}">
                <a16:creationId xmlns:a16="http://schemas.microsoft.com/office/drawing/2014/main" id="{518D3993-DB53-4EAD-9692-E3547CC9C05B}"/>
              </a:ext>
            </a:extLst>
          </p:cNvPr>
          <p:cNvSpPr txBox="1">
            <a:spLocks/>
          </p:cNvSpPr>
          <p:nvPr/>
        </p:nvSpPr>
        <p:spPr>
          <a:xfrm>
            <a:off x="860684" y="4608083"/>
            <a:ext cx="3921506" cy="1334574"/>
          </a:xfrm>
          <a:prstGeom prst="rect">
            <a:avLst/>
          </a:prstGeom>
        </p:spPr>
        <p:txBody>
          <a:bodyPr vert="horz" lIns="92881" tIns="46441" rIns="92881" bIns="46441" rtlCol="0">
            <a:normAutofit/>
          </a:bodyPr>
          <a:lstStyle>
            <a:lvl1pPr marL="173038" indent="-173038" algn="l" defTabSz="1059432" rtl="0" eaLnBrk="1" latinLnBrk="0" hangingPunct="1">
              <a:lnSpc>
                <a:spcPct val="100000"/>
              </a:lnSpc>
              <a:spcBef>
                <a:spcPts val="0"/>
              </a:spcBef>
              <a:spcAft>
                <a:spcPts val="600"/>
              </a:spcAft>
              <a:buFont typeface="Arial" panose="020B0604020202020204" pitchFamily="34" charset="0"/>
              <a:buChar char="•"/>
              <a:defRPr sz="1100" b="0" kern="1200" baseline="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151702" indent="-151702" defTabSz="928804" fontAlgn="auto">
              <a:spcAft>
                <a:spcPts val="526"/>
              </a:spcAft>
              <a:defRPr/>
            </a:pPr>
            <a:endParaRPr lang="de-DE" sz="1000" dirty="0">
              <a:solidFill>
                <a:srgbClr val="282828"/>
              </a:solidFill>
            </a:endParaRPr>
          </a:p>
        </p:txBody>
      </p:sp>
      <p:sp>
        <p:nvSpPr>
          <p:cNvPr id="12" name="Textplatzhalter 19">
            <a:extLst>
              <a:ext uri="{FF2B5EF4-FFF2-40B4-BE49-F238E27FC236}">
                <a16:creationId xmlns:a16="http://schemas.microsoft.com/office/drawing/2014/main" id="{78179D38-E3DD-4B32-AC19-F97AC07F9C51}"/>
              </a:ext>
            </a:extLst>
          </p:cNvPr>
          <p:cNvSpPr txBox="1">
            <a:spLocks/>
          </p:cNvSpPr>
          <p:nvPr/>
        </p:nvSpPr>
        <p:spPr>
          <a:xfrm>
            <a:off x="5639042" y="1549328"/>
            <a:ext cx="3921506" cy="77107"/>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just">
              <a:defRPr/>
            </a:pPr>
            <a:endParaRPr lang="de-DE" dirty="0">
              <a:solidFill>
                <a:srgbClr val="282828"/>
              </a:solidFill>
            </a:endParaRPr>
          </a:p>
          <a:p>
            <a:pPr algn="just">
              <a:defRPr/>
            </a:pPr>
            <a:endParaRPr lang="de-DE" dirty="0">
              <a:solidFill>
                <a:srgbClr val="282828"/>
              </a:solidFill>
            </a:endParaRPr>
          </a:p>
          <a:p>
            <a:pPr algn="just">
              <a:defRPr/>
            </a:pPr>
            <a:endParaRPr lang="de-DE" dirty="0">
              <a:solidFill>
                <a:srgbClr val="282828"/>
              </a:solidFill>
            </a:endParaRPr>
          </a:p>
          <a:p>
            <a:pPr algn="just">
              <a:defRPr/>
            </a:pPr>
            <a:endParaRPr lang="de-DE" dirty="0">
              <a:solidFill>
                <a:srgbClr val="282828"/>
              </a:solidFill>
            </a:endParaRPr>
          </a:p>
        </p:txBody>
      </p:sp>
      <p:sp>
        <p:nvSpPr>
          <p:cNvPr id="13" name="Rechteck 12">
            <a:extLst>
              <a:ext uri="{FF2B5EF4-FFF2-40B4-BE49-F238E27FC236}">
                <a16:creationId xmlns:a16="http://schemas.microsoft.com/office/drawing/2014/main" id="{382E12B3-62B6-4606-8E4D-036ECEBE310E}"/>
              </a:ext>
            </a:extLst>
          </p:cNvPr>
          <p:cNvSpPr/>
          <p:nvPr/>
        </p:nvSpPr>
        <p:spPr>
          <a:xfrm>
            <a:off x="966324" y="4558496"/>
            <a:ext cx="3491866" cy="1654299"/>
          </a:xfrm>
          <a:prstGeom prst="rect">
            <a:avLst/>
          </a:prstGeom>
        </p:spPr>
        <p:txBody>
          <a:bodyPr wrap="square">
            <a:spAutoFit/>
          </a:bodyPr>
          <a:lstStyle/>
          <a:p>
            <a:pPr algn="l" defTabSz="928804" fontAlgn="auto">
              <a:spcAft>
                <a:spcPts val="526"/>
              </a:spcAft>
              <a:defRPr/>
            </a:pPr>
            <a:r>
              <a:rPr lang="de-DE" sz="1100" b="1" dirty="0">
                <a:solidFill>
                  <a:srgbClr val="000000">
                    <a:lumMod val="75000"/>
                    <a:lumOff val="25000"/>
                  </a:srgbClr>
                </a:solidFill>
              </a:rPr>
              <a:t>	</a:t>
            </a:r>
            <a:r>
              <a:rPr lang="de-DE" sz="1200" b="1" dirty="0">
                <a:solidFill>
                  <a:srgbClr val="000000">
                    <a:lumMod val="75000"/>
                    <a:lumOff val="25000"/>
                  </a:srgbClr>
                </a:solidFill>
              </a:rPr>
              <a:t>Ergebnisse</a:t>
            </a:r>
            <a:endParaRPr lang="de-DE" sz="1100" b="1" dirty="0">
              <a:solidFill>
                <a:srgbClr val="000000">
                  <a:lumMod val="75000"/>
                  <a:lumOff val="25000"/>
                </a:srgbClr>
              </a:solidFill>
            </a:endParaRPr>
          </a:p>
          <a:p>
            <a:pPr marL="171450" indent="-171450" algn="l" defTabSz="928804" fontAlgn="auto">
              <a:spcAft>
                <a:spcPts val="526"/>
              </a:spcAft>
              <a:buFont typeface="Arial" panose="020B0604020202020204" pitchFamily="34" charset="0"/>
              <a:buChar char="•"/>
              <a:defRPr/>
            </a:pPr>
            <a:r>
              <a:rPr lang="de-DE" sz="1100" dirty="0">
                <a:solidFill>
                  <a:srgbClr val="000000">
                    <a:lumMod val="75000"/>
                    <a:lumOff val="25000"/>
                  </a:srgbClr>
                </a:solidFill>
                <a:latin typeface="Arial"/>
              </a:rPr>
              <a:t>Zuordnung von Prozessen in der Lieferkette zu Nachhaltigkeitsthemen</a:t>
            </a:r>
          </a:p>
          <a:p>
            <a:pPr marL="171450" indent="-171450" algn="l" defTabSz="928804" fontAlgn="auto">
              <a:spcAft>
                <a:spcPts val="526"/>
              </a:spcAft>
              <a:buFont typeface="Arial" panose="020B0604020202020204" pitchFamily="34" charset="0"/>
              <a:buChar char="•"/>
              <a:defRPr/>
            </a:pPr>
            <a:r>
              <a:rPr lang="de-DE" sz="1100" dirty="0">
                <a:solidFill>
                  <a:srgbClr val="000000">
                    <a:lumMod val="75000"/>
                    <a:lumOff val="25000"/>
                  </a:srgbClr>
                </a:solidFill>
                <a:latin typeface="Arial"/>
              </a:rPr>
              <a:t>Risikoanalyse durch Bewertung und Priorisierung von Nachhaltigkeitsthemen</a:t>
            </a:r>
          </a:p>
          <a:p>
            <a:pPr marL="171450" indent="-171450" algn="l" defTabSz="928804" fontAlgn="auto">
              <a:spcAft>
                <a:spcPts val="526"/>
              </a:spcAft>
              <a:buFont typeface="Arial" panose="020B0604020202020204" pitchFamily="34" charset="0"/>
              <a:buChar char="•"/>
              <a:defRPr/>
            </a:pPr>
            <a:r>
              <a:rPr lang="de-DE" sz="1100" dirty="0">
                <a:solidFill>
                  <a:srgbClr val="000000">
                    <a:lumMod val="75000"/>
                    <a:lumOff val="25000"/>
                  </a:srgbClr>
                </a:solidFill>
                <a:latin typeface="Arial"/>
              </a:rPr>
              <a:t>Auflistung von Handlungsfeldern zur Gestaltung und Optimierung (basierend auf der Risikoanalyse)</a:t>
            </a:r>
          </a:p>
        </p:txBody>
      </p:sp>
      <p:sp>
        <p:nvSpPr>
          <p:cNvPr id="14" name="Rechteck 13">
            <a:extLst>
              <a:ext uri="{FF2B5EF4-FFF2-40B4-BE49-F238E27FC236}">
                <a16:creationId xmlns:a16="http://schemas.microsoft.com/office/drawing/2014/main" id="{3AB9878B-B81D-41B2-A68C-182A713D744B}"/>
              </a:ext>
            </a:extLst>
          </p:cNvPr>
          <p:cNvSpPr/>
          <p:nvPr/>
        </p:nvSpPr>
        <p:spPr>
          <a:xfrm>
            <a:off x="5655795" y="2005071"/>
            <a:ext cx="4832818" cy="600164"/>
          </a:xfrm>
          <a:prstGeom prst="rect">
            <a:avLst/>
          </a:prstGeom>
        </p:spPr>
        <p:txBody>
          <a:bodyPr wrap="square">
            <a:spAutoFit/>
          </a:bodyPr>
          <a:lstStyle/>
          <a:p>
            <a:pPr algn="l">
              <a:defRPr/>
            </a:pPr>
            <a:r>
              <a:rPr lang="de-DE" sz="1100" dirty="0">
                <a:solidFill>
                  <a:srgbClr val="000000">
                    <a:lumMod val="75000"/>
                    <a:lumOff val="25000"/>
                  </a:srgbClr>
                </a:solidFill>
                <a:latin typeface="Arial"/>
              </a:rPr>
              <a:t>Das Unternehmen verschafft sich einen Überblick über </a:t>
            </a:r>
            <a:r>
              <a:rPr lang="de-DE" sz="1100" dirty="0" smtClean="0">
                <a:solidFill>
                  <a:srgbClr val="000000">
                    <a:lumMod val="75000"/>
                    <a:lumOff val="25000"/>
                  </a:srgbClr>
                </a:solidFill>
                <a:latin typeface="Arial"/>
              </a:rPr>
              <a:t>Nachhaltig-</a:t>
            </a:r>
            <a:r>
              <a:rPr lang="de-DE" sz="1100" dirty="0" err="1" smtClean="0">
                <a:solidFill>
                  <a:srgbClr val="000000">
                    <a:lumMod val="75000"/>
                    <a:lumOff val="25000"/>
                  </a:srgbClr>
                </a:solidFill>
                <a:latin typeface="Arial"/>
              </a:rPr>
              <a:t>keitsthemen</a:t>
            </a:r>
            <a:r>
              <a:rPr lang="de-DE" sz="1100" dirty="0" smtClean="0">
                <a:solidFill>
                  <a:srgbClr val="000000">
                    <a:lumMod val="75000"/>
                    <a:lumOff val="25000"/>
                  </a:srgbClr>
                </a:solidFill>
                <a:latin typeface="Arial"/>
              </a:rPr>
              <a:t> </a:t>
            </a:r>
            <a:r>
              <a:rPr lang="de-DE" sz="1100" dirty="0">
                <a:solidFill>
                  <a:srgbClr val="000000">
                    <a:lumMod val="75000"/>
                    <a:lumOff val="25000"/>
                  </a:srgbClr>
                </a:solidFill>
                <a:latin typeface="Arial"/>
              </a:rPr>
              <a:t>(z. B. Treibhausgasemissionen, Wasserverbrauch, </a:t>
            </a:r>
            <a:r>
              <a:rPr lang="de-DE" sz="1100" dirty="0" smtClean="0">
                <a:solidFill>
                  <a:srgbClr val="000000">
                    <a:lumMod val="75000"/>
                    <a:lumOff val="25000"/>
                  </a:srgbClr>
                </a:solidFill>
                <a:latin typeface="Arial"/>
              </a:rPr>
              <a:t>Arbeits-schutz</a:t>
            </a:r>
            <a:r>
              <a:rPr lang="de-DE" sz="1100" dirty="0">
                <a:solidFill>
                  <a:srgbClr val="000000">
                    <a:lumMod val="75000"/>
                    <a:lumOff val="25000"/>
                  </a:srgbClr>
                </a:solidFill>
                <a:latin typeface="Arial"/>
              </a:rPr>
              <a:t>), die relevant sind.</a:t>
            </a:r>
          </a:p>
        </p:txBody>
      </p:sp>
      <p:sp>
        <p:nvSpPr>
          <p:cNvPr id="15" name="Rechteck 14">
            <a:extLst>
              <a:ext uri="{FF2B5EF4-FFF2-40B4-BE49-F238E27FC236}">
                <a16:creationId xmlns:a16="http://schemas.microsoft.com/office/drawing/2014/main" id="{1A30EC2F-F2AB-47B1-A63A-75003CB4C983}"/>
              </a:ext>
            </a:extLst>
          </p:cNvPr>
          <p:cNvSpPr/>
          <p:nvPr/>
        </p:nvSpPr>
        <p:spPr>
          <a:xfrm>
            <a:off x="5664176" y="3157385"/>
            <a:ext cx="4824434" cy="1277273"/>
          </a:xfrm>
          <a:prstGeom prst="rect">
            <a:avLst/>
          </a:prstGeom>
        </p:spPr>
        <p:txBody>
          <a:bodyPr wrap="square">
            <a:spAutoFit/>
          </a:bodyPr>
          <a:lstStyle/>
          <a:p>
            <a:pPr algn="l">
              <a:defRPr/>
            </a:pPr>
            <a:r>
              <a:rPr lang="de-DE" sz="1100" dirty="0">
                <a:solidFill>
                  <a:srgbClr val="000000">
                    <a:lumMod val="75000"/>
                    <a:lumOff val="25000"/>
                  </a:srgbClr>
                </a:solidFill>
                <a:latin typeface="Arial"/>
              </a:rPr>
              <a:t>Die Themen werden dann den einzelnen Stufen der Lieferkette bzw. den Unternehmen in der Lieferkette zugeordnet. Bei der Themenermittlung im ersten Teilschritt sollte das Unternehmen die Zuordnung zu </a:t>
            </a:r>
            <a:r>
              <a:rPr lang="de-DE" sz="1100" dirty="0" smtClean="0">
                <a:solidFill>
                  <a:srgbClr val="000000">
                    <a:lumMod val="75000"/>
                    <a:lumOff val="25000"/>
                  </a:srgbClr>
                </a:solidFill>
                <a:latin typeface="Arial"/>
              </a:rPr>
              <a:t>Liefer-kettenstufen </a:t>
            </a:r>
            <a:r>
              <a:rPr lang="de-DE" sz="1100" dirty="0">
                <a:solidFill>
                  <a:srgbClr val="000000">
                    <a:lumMod val="75000"/>
                    <a:lumOff val="25000"/>
                  </a:srgbClr>
                </a:solidFill>
                <a:latin typeface="Arial"/>
              </a:rPr>
              <a:t>bzw. Prozessen mitdenken, aber noch nicht durchführen. Auf diese Weise kann das Unternehmen die Schritte bereits verbinden, vermeidet es aber, dass Arbeitsschritte – zum Beispiel im Rahmen eines internen Workshops – zu komplex werden.</a:t>
            </a:r>
          </a:p>
        </p:txBody>
      </p:sp>
      <p:sp>
        <p:nvSpPr>
          <p:cNvPr id="16" name="Rechteck 15">
            <a:extLst>
              <a:ext uri="{FF2B5EF4-FFF2-40B4-BE49-F238E27FC236}">
                <a16:creationId xmlns:a16="http://schemas.microsoft.com/office/drawing/2014/main" id="{5FCBA6CB-9B23-4269-AB2B-15A9A9CC3EDA}"/>
              </a:ext>
            </a:extLst>
          </p:cNvPr>
          <p:cNvSpPr/>
          <p:nvPr/>
        </p:nvSpPr>
        <p:spPr>
          <a:xfrm>
            <a:off x="5608684" y="5190701"/>
            <a:ext cx="4879926" cy="600164"/>
          </a:xfrm>
          <a:prstGeom prst="rect">
            <a:avLst/>
          </a:prstGeom>
        </p:spPr>
        <p:txBody>
          <a:bodyPr wrap="square">
            <a:spAutoFit/>
          </a:bodyPr>
          <a:lstStyle/>
          <a:p>
            <a:pPr algn="l">
              <a:defRPr/>
            </a:pPr>
            <a:r>
              <a:rPr lang="de-DE" sz="1100" dirty="0">
                <a:solidFill>
                  <a:srgbClr val="000000">
                    <a:lumMod val="75000"/>
                    <a:lumOff val="25000"/>
                  </a:srgbClr>
                </a:solidFill>
                <a:latin typeface="Arial"/>
              </a:rPr>
              <a:t>Abschließend erfolgt eine Bewertung und Priorisierung von </a:t>
            </a:r>
            <a:r>
              <a:rPr lang="de-DE" sz="1100" dirty="0" smtClean="0">
                <a:solidFill>
                  <a:srgbClr val="000000">
                    <a:lumMod val="75000"/>
                    <a:lumOff val="25000"/>
                  </a:srgbClr>
                </a:solidFill>
                <a:latin typeface="Arial"/>
              </a:rPr>
              <a:t>Nachhaltig-</a:t>
            </a:r>
            <a:r>
              <a:rPr lang="de-DE" sz="1100" dirty="0" err="1" smtClean="0">
                <a:solidFill>
                  <a:srgbClr val="000000">
                    <a:lumMod val="75000"/>
                    <a:lumOff val="25000"/>
                  </a:srgbClr>
                </a:solidFill>
                <a:latin typeface="Arial"/>
              </a:rPr>
              <a:t>keitsthemen</a:t>
            </a:r>
            <a:r>
              <a:rPr lang="de-DE" sz="1100" dirty="0">
                <a:solidFill>
                  <a:srgbClr val="000000">
                    <a:lumMod val="75000"/>
                    <a:lumOff val="25000"/>
                  </a:srgbClr>
                </a:solidFill>
                <a:latin typeface="Arial"/>
              </a:rPr>
              <a:t>. Dieses Wissen liefert die Grundlage für die Erstellung einer Liste mit Handlungsfeldern. </a:t>
            </a:r>
          </a:p>
        </p:txBody>
      </p:sp>
      <p:sp>
        <p:nvSpPr>
          <p:cNvPr id="17" name="Textplatzhalter 16">
            <a:extLst>
              <a:ext uri="{FF2B5EF4-FFF2-40B4-BE49-F238E27FC236}">
                <a16:creationId xmlns:a16="http://schemas.microsoft.com/office/drawing/2014/main" id="{0189A975-F71C-493B-8E21-7B43143D1AB1}"/>
              </a:ext>
            </a:extLst>
          </p:cNvPr>
          <p:cNvSpPr txBox="1">
            <a:spLocks/>
          </p:cNvSpPr>
          <p:nvPr/>
        </p:nvSpPr>
        <p:spPr>
          <a:xfrm>
            <a:off x="637181" y="2609879"/>
            <a:ext cx="4450756" cy="256907"/>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anose="020B0604020202020204" pitchFamily="34" charset="0"/>
              <a:buNone/>
              <a:defRPr lang="en-GB" sz="1400" b="1" kern="1200" noProof="0" dirty="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de-DE" sz="1200">
                <a:solidFill>
                  <a:srgbClr val="FFFFFF"/>
                </a:solidFill>
                <a:latin typeface="Arial"/>
              </a:rPr>
              <a:t>Voraussetzungen</a:t>
            </a:r>
          </a:p>
        </p:txBody>
      </p:sp>
      <p:sp>
        <p:nvSpPr>
          <p:cNvPr id="18" name="Textplatzhalter 20">
            <a:extLst>
              <a:ext uri="{FF2B5EF4-FFF2-40B4-BE49-F238E27FC236}">
                <a16:creationId xmlns:a16="http://schemas.microsoft.com/office/drawing/2014/main" id="{DC9F03E0-5E14-4162-ABEB-E24443D4925E}"/>
              </a:ext>
            </a:extLst>
          </p:cNvPr>
          <p:cNvSpPr txBox="1">
            <a:spLocks/>
          </p:cNvSpPr>
          <p:nvPr/>
        </p:nvSpPr>
        <p:spPr>
          <a:xfrm>
            <a:off x="5664199" y="1200068"/>
            <a:ext cx="4824413" cy="235169"/>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anose="020B0604020202020204" pitchFamily="34" charset="0"/>
              <a:buNone/>
              <a:defRPr lang="en-GB" sz="1400" b="1" kern="1200" noProof="0" dirty="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de-DE" sz="1200">
                <a:solidFill>
                  <a:srgbClr val="FFFFFF"/>
                </a:solidFill>
                <a:latin typeface="Arial"/>
              </a:rPr>
              <a:t>Module</a:t>
            </a:r>
          </a:p>
        </p:txBody>
      </p:sp>
      <p:sp>
        <p:nvSpPr>
          <p:cNvPr id="19" name="Textplatzhalter 14">
            <a:extLst>
              <a:ext uri="{FF2B5EF4-FFF2-40B4-BE49-F238E27FC236}">
                <a16:creationId xmlns:a16="http://schemas.microsoft.com/office/drawing/2014/main" id="{16D34618-6930-4040-8DA6-220A7044F82D}"/>
              </a:ext>
            </a:extLst>
          </p:cNvPr>
          <p:cNvSpPr txBox="1">
            <a:spLocks/>
          </p:cNvSpPr>
          <p:nvPr/>
        </p:nvSpPr>
        <p:spPr>
          <a:xfrm>
            <a:off x="637180" y="1196975"/>
            <a:ext cx="4450757" cy="216444"/>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itchFamily="34" charset="0"/>
              <a:buNone/>
              <a:defRPr sz="1400" b="1" kern="120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de-DE" sz="1200" dirty="0">
                <a:solidFill>
                  <a:srgbClr val="FFFFFF"/>
                </a:solidFill>
                <a:latin typeface="Arial"/>
              </a:rPr>
              <a:t>Ziele der Prozessphase</a:t>
            </a:r>
          </a:p>
        </p:txBody>
      </p:sp>
      <p:pic>
        <p:nvPicPr>
          <p:cNvPr id="20" name="Picture 8" descr="G:\noun_1049529.png">
            <a:extLst>
              <a:ext uri="{FF2B5EF4-FFF2-40B4-BE49-F238E27FC236}">
                <a16:creationId xmlns:a16="http://schemas.microsoft.com/office/drawing/2014/main" id="{EDE84C90-11C0-4A05-95F8-F081345EE129}"/>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4319709" y="4786316"/>
            <a:ext cx="648071" cy="648071"/>
          </a:xfrm>
          <a:prstGeom prst="rect">
            <a:avLst/>
          </a:prstGeom>
          <a:noFill/>
        </p:spPr>
      </p:pic>
      <p:sp>
        <p:nvSpPr>
          <p:cNvPr id="22" name="Textplatzhalter 10">
            <a:extLst>
              <a:ext uri="{FF2B5EF4-FFF2-40B4-BE49-F238E27FC236}">
                <a16:creationId xmlns:a16="http://schemas.microsoft.com/office/drawing/2014/main" id="{D0662506-A752-420E-9A00-BE989F6129A5}"/>
              </a:ext>
            </a:extLst>
          </p:cNvPr>
          <p:cNvSpPr txBox="1">
            <a:spLocks/>
          </p:cNvSpPr>
          <p:nvPr/>
        </p:nvSpPr>
        <p:spPr>
          <a:xfrm>
            <a:off x="6235394" y="1603262"/>
            <a:ext cx="4253217" cy="401809"/>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kern="0" dirty="0">
                <a:solidFill>
                  <a:srgbClr val="3B687F"/>
                </a:solidFill>
                <a:cs typeface="Arial" panose="020B0604020202020204" pitchFamily="34" charset="0"/>
              </a:rPr>
              <a:t>Themen ermitteln</a:t>
            </a:r>
          </a:p>
        </p:txBody>
      </p:sp>
      <p:sp>
        <p:nvSpPr>
          <p:cNvPr id="23" name="Richtungspfeil 29">
            <a:extLst>
              <a:ext uri="{FF2B5EF4-FFF2-40B4-BE49-F238E27FC236}">
                <a16:creationId xmlns:a16="http://schemas.microsoft.com/office/drawing/2014/main" id="{32F12650-C65E-454A-9545-CFFE4892DC9D}"/>
              </a:ext>
            </a:extLst>
          </p:cNvPr>
          <p:cNvSpPr/>
          <p:nvPr/>
        </p:nvSpPr>
        <p:spPr>
          <a:xfrm>
            <a:off x="5664200" y="1603262"/>
            <a:ext cx="693240" cy="385200"/>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2.1</a:t>
            </a:r>
            <a:r>
              <a:rPr lang="en-GB" sz="900" b="1" kern="0" dirty="0">
                <a:solidFill>
                  <a:prstClr val="black">
                    <a:lumMod val="75000"/>
                    <a:lumOff val="25000"/>
                  </a:prstClr>
                </a:solidFill>
                <a:cs typeface="Arial" panose="020B0604020202020204" pitchFamily="34" charset="0"/>
              </a:rPr>
              <a:t>.</a:t>
            </a:r>
          </a:p>
        </p:txBody>
      </p:sp>
      <p:sp>
        <p:nvSpPr>
          <p:cNvPr id="24" name="Textplatzhalter 10">
            <a:extLst>
              <a:ext uri="{FF2B5EF4-FFF2-40B4-BE49-F238E27FC236}">
                <a16:creationId xmlns:a16="http://schemas.microsoft.com/office/drawing/2014/main" id="{8CB6B650-57C4-4DEE-BC9F-D1F07FEBB776}"/>
              </a:ext>
            </a:extLst>
          </p:cNvPr>
          <p:cNvSpPr txBox="1">
            <a:spLocks/>
          </p:cNvSpPr>
          <p:nvPr/>
        </p:nvSpPr>
        <p:spPr>
          <a:xfrm>
            <a:off x="6252147" y="2713156"/>
            <a:ext cx="4236463"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kern="0" dirty="0">
                <a:solidFill>
                  <a:srgbClr val="3B687F"/>
                </a:solidFill>
                <a:cs typeface="Arial" panose="020B0604020202020204" pitchFamily="34" charset="0"/>
              </a:rPr>
              <a:t>Themen zuordnen</a:t>
            </a:r>
          </a:p>
        </p:txBody>
      </p:sp>
      <p:sp>
        <p:nvSpPr>
          <p:cNvPr id="25" name="Richtungspfeil 32">
            <a:extLst>
              <a:ext uri="{FF2B5EF4-FFF2-40B4-BE49-F238E27FC236}">
                <a16:creationId xmlns:a16="http://schemas.microsoft.com/office/drawing/2014/main" id="{ACBBC203-530E-4D2F-A519-9791366A2BBF}"/>
              </a:ext>
            </a:extLst>
          </p:cNvPr>
          <p:cNvSpPr/>
          <p:nvPr/>
        </p:nvSpPr>
        <p:spPr>
          <a:xfrm>
            <a:off x="5664382" y="2719326"/>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2.2</a:t>
            </a:r>
            <a:r>
              <a:rPr lang="en-GB" sz="900" b="1" kern="0" dirty="0">
                <a:solidFill>
                  <a:prstClr val="black">
                    <a:lumMod val="75000"/>
                    <a:lumOff val="25000"/>
                  </a:prstClr>
                </a:solidFill>
                <a:cs typeface="Arial" panose="020B0604020202020204" pitchFamily="34" charset="0"/>
              </a:rPr>
              <a:t>.</a:t>
            </a:r>
          </a:p>
        </p:txBody>
      </p:sp>
      <p:sp>
        <p:nvSpPr>
          <p:cNvPr id="26" name="Textplatzhalter 10">
            <a:extLst>
              <a:ext uri="{FF2B5EF4-FFF2-40B4-BE49-F238E27FC236}">
                <a16:creationId xmlns:a16="http://schemas.microsoft.com/office/drawing/2014/main" id="{6C6542FC-8E02-401B-9F6F-F57049D61E0E}"/>
              </a:ext>
            </a:extLst>
          </p:cNvPr>
          <p:cNvSpPr txBox="1">
            <a:spLocks/>
          </p:cNvSpPr>
          <p:nvPr/>
        </p:nvSpPr>
        <p:spPr>
          <a:xfrm>
            <a:off x="6260724" y="4725144"/>
            <a:ext cx="4227886"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kern="0" dirty="0">
                <a:solidFill>
                  <a:srgbClr val="3B687F"/>
                </a:solidFill>
                <a:cs typeface="Arial" panose="020B0604020202020204" pitchFamily="34" charset="0"/>
              </a:rPr>
              <a:t>Bewerten und priorisieren</a:t>
            </a:r>
          </a:p>
        </p:txBody>
      </p:sp>
      <p:sp>
        <p:nvSpPr>
          <p:cNvPr id="27" name="Richtungspfeil 37">
            <a:extLst>
              <a:ext uri="{FF2B5EF4-FFF2-40B4-BE49-F238E27FC236}">
                <a16:creationId xmlns:a16="http://schemas.microsoft.com/office/drawing/2014/main" id="{396DF601-5AD2-45C6-B18C-15ABCD83E984}"/>
              </a:ext>
            </a:extLst>
          </p:cNvPr>
          <p:cNvSpPr/>
          <p:nvPr/>
        </p:nvSpPr>
        <p:spPr>
          <a:xfrm>
            <a:off x="5699759" y="4725145"/>
            <a:ext cx="661883"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2.3</a:t>
            </a:r>
            <a:r>
              <a:rPr lang="en-GB" sz="900" b="1" kern="0" dirty="0">
                <a:solidFill>
                  <a:prstClr val="black">
                    <a:lumMod val="75000"/>
                    <a:lumOff val="25000"/>
                  </a:prstClr>
                </a:solidFill>
                <a:cs typeface="Arial" panose="020B0604020202020204" pitchFamily="34" charset="0"/>
              </a:rPr>
              <a:t>.</a:t>
            </a:r>
          </a:p>
        </p:txBody>
      </p:sp>
      <p:sp>
        <p:nvSpPr>
          <p:cNvPr id="29" name="Fußzeilenplatzhalter 3">
            <a:extLst>
              <a:ext uri="{FF2B5EF4-FFF2-40B4-BE49-F238E27FC236}">
                <a16:creationId xmlns:a16="http://schemas.microsoft.com/office/drawing/2014/main" id="{9D337F49-4BEF-4256-800F-6789CFFE65D8}"/>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28" name="Auf der gleichen Seite des Rechtecks liegende Ecken abrunden 8">
            <a:extLst>
              <a:ext uri="{FF2B5EF4-FFF2-40B4-BE49-F238E27FC236}">
                <a16:creationId xmlns:a16="http://schemas.microsoft.com/office/drawing/2014/main" id="{FA9262A5-618A-4FDE-9E14-FA263F667C64}"/>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0" name="Auf der gleichen Seite des Rechtecks liegende Ecken abrunden 8">
            <a:extLst>
              <a:ext uri="{FF2B5EF4-FFF2-40B4-BE49-F238E27FC236}">
                <a16:creationId xmlns:a16="http://schemas.microsoft.com/office/drawing/2014/main" id="{04E0FE50-F211-44B6-92AC-CC1CAB82D077}"/>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1" name="Auf der gleichen Seite des Rechtecks liegende Ecken abrunden 8">
            <a:extLst>
              <a:ext uri="{FF2B5EF4-FFF2-40B4-BE49-F238E27FC236}">
                <a16:creationId xmlns:a16="http://schemas.microsoft.com/office/drawing/2014/main" id="{57ABE9F9-7230-458A-A848-BA5D7D50BBD5}"/>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2" name="Auf der gleichen Seite des Rechtecks liegende Ecken abrunden 8">
            <a:extLst>
              <a:ext uri="{FF2B5EF4-FFF2-40B4-BE49-F238E27FC236}">
                <a16:creationId xmlns:a16="http://schemas.microsoft.com/office/drawing/2014/main" id="{A2C85A17-BAC1-4CDA-9EB8-6FA16DE0BF19}"/>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3" name="Auf der gleichen Seite des Rechtecks liegende Ecken abrunden 8">
            <a:extLst>
              <a:ext uri="{FF2B5EF4-FFF2-40B4-BE49-F238E27FC236}">
                <a16:creationId xmlns:a16="http://schemas.microsoft.com/office/drawing/2014/main" id="{0DFD3DA7-6D54-42B6-AFBE-46CC2A3653D7}"/>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4" name="Auf der gleichen Seite des Rechtecks liegende Ecken abrunden 8">
            <a:extLst>
              <a:ext uri="{FF2B5EF4-FFF2-40B4-BE49-F238E27FC236}">
                <a16:creationId xmlns:a16="http://schemas.microsoft.com/office/drawing/2014/main" id="{F2255B67-1B0C-4070-83FB-597F6323CE55}"/>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5" name="Auf der gleichen Seite des Rechtecks liegende Ecken abrunden 8">
            <a:extLst>
              <a:ext uri="{FF2B5EF4-FFF2-40B4-BE49-F238E27FC236}">
                <a16:creationId xmlns:a16="http://schemas.microsoft.com/office/drawing/2014/main" id="{086FF09D-B418-4685-B6A1-3C512122E998}"/>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2" name="Grafik 1"/>
          <p:cNvPicPr>
            <a:picLocks noChangeAspect="1"/>
          </p:cNvPicPr>
          <p:nvPr/>
        </p:nvPicPr>
        <p:blipFill>
          <a:blip r:embed="rId3"/>
          <a:stretch>
            <a:fillRect/>
          </a:stretch>
        </p:blipFill>
        <p:spPr>
          <a:xfrm>
            <a:off x="630458" y="147049"/>
            <a:ext cx="1639966" cy="323116"/>
          </a:xfrm>
          <a:prstGeom prst="rect">
            <a:avLst/>
          </a:prstGeom>
        </p:spPr>
      </p:pic>
    </p:spTree>
    <p:extLst>
      <p:ext uri="{BB962C8B-B14F-4D97-AF65-F5344CB8AC3E}">
        <p14:creationId xmlns:p14="http://schemas.microsoft.com/office/powerpoint/2010/main" val="4144237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22</a:t>
            </a:fld>
            <a:endParaRPr lang="de-DE" dirty="0"/>
          </a:p>
        </p:txBody>
      </p:sp>
      <p:sp>
        <p:nvSpPr>
          <p:cNvPr id="2" name="Rechteck 1">
            <a:extLst>
              <a:ext uri="{FF2B5EF4-FFF2-40B4-BE49-F238E27FC236}">
                <a16:creationId xmlns:a16="http://schemas.microsoft.com/office/drawing/2014/main" id="{CF9B831B-82F1-4086-9642-B7F350015BA8}"/>
              </a:ext>
            </a:extLst>
          </p:cNvPr>
          <p:cNvSpPr/>
          <p:nvPr/>
        </p:nvSpPr>
        <p:spPr bwMode="auto">
          <a:xfrm>
            <a:off x="626538" y="1598405"/>
            <a:ext cx="8178550" cy="1037480"/>
          </a:xfrm>
          <a:prstGeom prst="rect">
            <a:avLst/>
          </a:prstGeom>
          <a:solidFill>
            <a:srgbClr val="FF993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16" name="Textplatzhalter 19">
            <a:extLst>
              <a:ext uri="{FF2B5EF4-FFF2-40B4-BE49-F238E27FC236}">
                <a16:creationId xmlns:a16="http://schemas.microsoft.com/office/drawing/2014/main" id="{B8945F87-CB52-4370-9B30-F01A8BF8F519}"/>
              </a:ext>
            </a:extLst>
          </p:cNvPr>
          <p:cNvSpPr txBox="1">
            <a:spLocks/>
          </p:cNvSpPr>
          <p:nvPr/>
        </p:nvSpPr>
        <p:spPr>
          <a:xfrm>
            <a:off x="598730" y="1546235"/>
            <a:ext cx="3921506" cy="77107"/>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just">
              <a:defRPr/>
            </a:pPr>
            <a:endParaRPr lang="de-DE" dirty="0">
              <a:solidFill>
                <a:srgbClr val="282828"/>
              </a:solidFill>
            </a:endParaRPr>
          </a:p>
          <a:p>
            <a:pPr algn="just">
              <a:defRPr/>
            </a:pPr>
            <a:endParaRPr lang="de-DE" dirty="0">
              <a:solidFill>
                <a:srgbClr val="282828"/>
              </a:solidFill>
            </a:endParaRPr>
          </a:p>
          <a:p>
            <a:pPr algn="just">
              <a:defRPr/>
            </a:pPr>
            <a:endParaRPr lang="de-DE" dirty="0">
              <a:solidFill>
                <a:srgbClr val="282828"/>
              </a:solidFill>
            </a:endParaRPr>
          </a:p>
          <a:p>
            <a:pPr algn="just">
              <a:defRPr/>
            </a:pPr>
            <a:endParaRPr lang="de-DE" dirty="0">
              <a:solidFill>
                <a:srgbClr val="282828"/>
              </a:solidFill>
            </a:endParaRPr>
          </a:p>
        </p:txBody>
      </p:sp>
      <p:sp>
        <p:nvSpPr>
          <p:cNvPr id="17" name="Rechteck 16">
            <a:extLst>
              <a:ext uri="{FF2B5EF4-FFF2-40B4-BE49-F238E27FC236}">
                <a16:creationId xmlns:a16="http://schemas.microsoft.com/office/drawing/2014/main" id="{98DDA2B4-29AA-4389-AA5B-ADC10530EE57}"/>
              </a:ext>
            </a:extLst>
          </p:cNvPr>
          <p:cNvSpPr/>
          <p:nvPr/>
        </p:nvSpPr>
        <p:spPr>
          <a:xfrm>
            <a:off x="615482" y="2001978"/>
            <a:ext cx="8178549" cy="430887"/>
          </a:xfrm>
          <a:prstGeom prst="rect">
            <a:avLst/>
          </a:prstGeom>
        </p:spPr>
        <p:txBody>
          <a:bodyPr wrap="square">
            <a:spAutoFit/>
          </a:bodyPr>
          <a:lstStyle/>
          <a:p>
            <a:pPr algn="l">
              <a:defRPr/>
            </a:pPr>
            <a:r>
              <a:rPr lang="de-DE" sz="1100" dirty="0">
                <a:solidFill>
                  <a:srgbClr val="000000">
                    <a:lumMod val="75000"/>
                    <a:lumOff val="25000"/>
                  </a:srgbClr>
                </a:solidFill>
                <a:latin typeface="Arial"/>
              </a:rPr>
              <a:t>Das Unternehmen verschafft sich einen Überblick über Nachhaltigkeitsthemen (z</a:t>
            </a:r>
            <a:r>
              <a:rPr lang="de-DE" sz="1100" dirty="0" smtClean="0">
                <a:solidFill>
                  <a:srgbClr val="000000">
                    <a:lumMod val="75000"/>
                    <a:lumOff val="25000"/>
                  </a:srgbClr>
                </a:solidFill>
                <a:latin typeface="Arial"/>
              </a:rPr>
              <a:t>. B</a:t>
            </a:r>
            <a:r>
              <a:rPr lang="de-DE" sz="1100" dirty="0">
                <a:solidFill>
                  <a:srgbClr val="000000">
                    <a:lumMod val="75000"/>
                    <a:lumOff val="25000"/>
                  </a:srgbClr>
                </a:solidFill>
                <a:latin typeface="Arial"/>
              </a:rPr>
              <a:t>. Treibhausgasemissionen, </a:t>
            </a:r>
            <a:r>
              <a:rPr lang="de-DE" sz="1100" dirty="0" err="1" smtClean="0">
                <a:solidFill>
                  <a:srgbClr val="000000">
                    <a:lumMod val="75000"/>
                    <a:lumOff val="25000"/>
                  </a:srgbClr>
                </a:solidFill>
                <a:latin typeface="Arial"/>
              </a:rPr>
              <a:t>Wasserver</a:t>
            </a:r>
            <a:r>
              <a:rPr lang="de-DE" sz="1100" dirty="0" smtClean="0">
                <a:solidFill>
                  <a:srgbClr val="000000">
                    <a:lumMod val="75000"/>
                    <a:lumOff val="25000"/>
                  </a:srgbClr>
                </a:solidFill>
                <a:latin typeface="Arial"/>
              </a:rPr>
              <a:t>-brauch</a:t>
            </a:r>
            <a:r>
              <a:rPr lang="de-DE" sz="1100" dirty="0">
                <a:solidFill>
                  <a:srgbClr val="000000">
                    <a:lumMod val="75000"/>
                    <a:lumOff val="25000"/>
                  </a:srgbClr>
                </a:solidFill>
                <a:latin typeface="Arial"/>
              </a:rPr>
              <a:t>, Arbeitsschutz), die relevant sind.</a:t>
            </a:r>
          </a:p>
        </p:txBody>
      </p:sp>
      <p:sp>
        <p:nvSpPr>
          <p:cNvPr id="18" name="Rechteck 17">
            <a:extLst>
              <a:ext uri="{FF2B5EF4-FFF2-40B4-BE49-F238E27FC236}">
                <a16:creationId xmlns:a16="http://schemas.microsoft.com/office/drawing/2014/main" id="{2F6AB59E-50CD-4EE9-89A1-E286301F8F9F}"/>
              </a:ext>
            </a:extLst>
          </p:cNvPr>
          <p:cNvSpPr/>
          <p:nvPr/>
        </p:nvSpPr>
        <p:spPr>
          <a:xfrm>
            <a:off x="623864" y="3235623"/>
            <a:ext cx="8208986" cy="769441"/>
          </a:xfrm>
          <a:prstGeom prst="rect">
            <a:avLst/>
          </a:prstGeom>
        </p:spPr>
        <p:txBody>
          <a:bodyPr wrap="square">
            <a:spAutoFit/>
          </a:bodyPr>
          <a:lstStyle/>
          <a:p>
            <a:pPr algn="l">
              <a:defRPr/>
            </a:pPr>
            <a:r>
              <a:rPr lang="de-DE" sz="1100" dirty="0">
                <a:solidFill>
                  <a:srgbClr val="000000">
                    <a:lumMod val="75000"/>
                    <a:lumOff val="25000"/>
                  </a:srgbClr>
                </a:solidFill>
                <a:latin typeface="Arial"/>
              </a:rPr>
              <a:t>Die Themen werden dann den einzelnen Stufen der Lieferkette bzw. den Unternehmen in der Lieferkette zugeordnet. Bei der Themenermittlung im ersten Teilschritt sollte das Unternehmen die Zuordnung zu Lieferkettenstufen bzw. Prozessen mitdenken, aber noch nicht durchführen. Auf diese Weise kann das Unternehmen einerseits die Schritte bereits verbinden, andererseits vermeidet es aber, dass Arbeitsschritte – zum Beispiel im Rahmen eines internen Workshops – zu komplex werden.</a:t>
            </a:r>
          </a:p>
        </p:txBody>
      </p:sp>
      <p:sp>
        <p:nvSpPr>
          <p:cNvPr id="19" name="Rechteck 18">
            <a:extLst>
              <a:ext uri="{FF2B5EF4-FFF2-40B4-BE49-F238E27FC236}">
                <a16:creationId xmlns:a16="http://schemas.microsoft.com/office/drawing/2014/main" id="{4D9734A6-C502-4F6E-8CFA-97A0C27861F1}"/>
              </a:ext>
            </a:extLst>
          </p:cNvPr>
          <p:cNvSpPr/>
          <p:nvPr/>
        </p:nvSpPr>
        <p:spPr>
          <a:xfrm>
            <a:off x="557631" y="4686645"/>
            <a:ext cx="8247455" cy="430887"/>
          </a:xfrm>
          <a:prstGeom prst="rect">
            <a:avLst/>
          </a:prstGeom>
        </p:spPr>
        <p:txBody>
          <a:bodyPr wrap="square">
            <a:spAutoFit/>
          </a:bodyPr>
          <a:lstStyle/>
          <a:p>
            <a:pPr algn="l">
              <a:defRPr/>
            </a:pPr>
            <a:r>
              <a:rPr lang="de-DE" sz="1100" dirty="0">
                <a:solidFill>
                  <a:srgbClr val="000000">
                    <a:lumMod val="75000"/>
                    <a:lumOff val="25000"/>
                  </a:srgbClr>
                </a:solidFill>
                <a:latin typeface="Arial"/>
              </a:rPr>
              <a:t>Abschließend erfolgt eine Bewertung und Priorisierung von Nachhaltigkeitsthemen. Dieses Wissen liefert die Grundlage für die Erstellung einer Liste mit Handlungsfeldern. </a:t>
            </a:r>
          </a:p>
        </p:txBody>
      </p:sp>
      <p:sp>
        <p:nvSpPr>
          <p:cNvPr id="20" name="Textplatzhalter 20">
            <a:extLst>
              <a:ext uri="{FF2B5EF4-FFF2-40B4-BE49-F238E27FC236}">
                <a16:creationId xmlns:a16="http://schemas.microsoft.com/office/drawing/2014/main" id="{455EF142-8F3B-4FD9-BB2E-49F4DFCFD33A}"/>
              </a:ext>
            </a:extLst>
          </p:cNvPr>
          <p:cNvSpPr txBox="1">
            <a:spLocks/>
          </p:cNvSpPr>
          <p:nvPr/>
        </p:nvSpPr>
        <p:spPr>
          <a:xfrm>
            <a:off x="623888" y="1196975"/>
            <a:ext cx="8181200" cy="252853"/>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anose="020B0604020202020204" pitchFamily="34" charset="0"/>
              <a:buNone/>
              <a:defRPr lang="en-GB" sz="1400" b="1" kern="1200" noProof="0" dirty="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de-DE" sz="1200">
                <a:solidFill>
                  <a:srgbClr val="FFFFFF"/>
                </a:solidFill>
                <a:latin typeface="Arial"/>
              </a:rPr>
              <a:t>Module</a:t>
            </a:r>
          </a:p>
        </p:txBody>
      </p:sp>
      <p:sp>
        <p:nvSpPr>
          <p:cNvPr id="21" name="Textplatzhalter 10">
            <a:extLst>
              <a:ext uri="{FF2B5EF4-FFF2-40B4-BE49-F238E27FC236}">
                <a16:creationId xmlns:a16="http://schemas.microsoft.com/office/drawing/2014/main" id="{F04D5391-8169-4BAA-BCA9-2965A8981EFB}"/>
              </a:ext>
            </a:extLst>
          </p:cNvPr>
          <p:cNvSpPr txBox="1">
            <a:spLocks/>
          </p:cNvSpPr>
          <p:nvPr/>
        </p:nvSpPr>
        <p:spPr>
          <a:xfrm>
            <a:off x="1195082" y="1600169"/>
            <a:ext cx="7610005" cy="401809"/>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kern="0" dirty="0">
                <a:solidFill>
                  <a:srgbClr val="3B687F"/>
                </a:solidFill>
                <a:cs typeface="Arial" panose="020B0604020202020204" pitchFamily="34" charset="0"/>
              </a:rPr>
              <a:t>Themen ermitteln</a:t>
            </a:r>
          </a:p>
        </p:txBody>
      </p:sp>
      <p:sp>
        <p:nvSpPr>
          <p:cNvPr id="22" name="Richtungspfeil 29">
            <a:extLst>
              <a:ext uri="{FF2B5EF4-FFF2-40B4-BE49-F238E27FC236}">
                <a16:creationId xmlns:a16="http://schemas.microsoft.com/office/drawing/2014/main" id="{886A8E27-57AC-41EF-B19F-FD93C63FAC2D}"/>
              </a:ext>
            </a:extLst>
          </p:cNvPr>
          <p:cNvSpPr/>
          <p:nvPr/>
        </p:nvSpPr>
        <p:spPr>
          <a:xfrm>
            <a:off x="650232" y="1600169"/>
            <a:ext cx="693240" cy="385200"/>
          </a:xfrm>
          <a:prstGeom prst="homePlate">
            <a:avLst/>
          </a:prstGeom>
          <a:solidFill>
            <a:srgbClr val="FF9933"/>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2.1</a:t>
            </a:r>
            <a:r>
              <a:rPr lang="en-GB" sz="900" b="1" kern="0" dirty="0">
                <a:solidFill>
                  <a:prstClr val="black">
                    <a:lumMod val="75000"/>
                    <a:lumOff val="25000"/>
                  </a:prstClr>
                </a:solidFill>
                <a:cs typeface="Arial" panose="020B0604020202020204" pitchFamily="34" charset="0"/>
              </a:rPr>
              <a:t>.</a:t>
            </a:r>
          </a:p>
        </p:txBody>
      </p:sp>
      <p:sp>
        <p:nvSpPr>
          <p:cNvPr id="23" name="Textplatzhalter 10">
            <a:extLst>
              <a:ext uri="{FF2B5EF4-FFF2-40B4-BE49-F238E27FC236}">
                <a16:creationId xmlns:a16="http://schemas.microsoft.com/office/drawing/2014/main" id="{F081E837-260A-4C72-94D2-5F44B0997673}"/>
              </a:ext>
            </a:extLst>
          </p:cNvPr>
          <p:cNvSpPr txBox="1">
            <a:spLocks/>
          </p:cNvSpPr>
          <p:nvPr/>
        </p:nvSpPr>
        <p:spPr>
          <a:xfrm>
            <a:off x="1211836" y="2791394"/>
            <a:ext cx="7593252"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kern="0" dirty="0">
                <a:solidFill>
                  <a:srgbClr val="3B687F"/>
                </a:solidFill>
                <a:cs typeface="Arial" panose="020B0604020202020204" pitchFamily="34" charset="0"/>
              </a:rPr>
              <a:t>Themen zuordnen</a:t>
            </a:r>
          </a:p>
        </p:txBody>
      </p:sp>
      <p:sp>
        <p:nvSpPr>
          <p:cNvPr id="24" name="Richtungspfeil 32">
            <a:extLst>
              <a:ext uri="{FF2B5EF4-FFF2-40B4-BE49-F238E27FC236}">
                <a16:creationId xmlns:a16="http://schemas.microsoft.com/office/drawing/2014/main" id="{1C84BF2C-FA23-4143-A0CE-CB2E009996BC}"/>
              </a:ext>
            </a:extLst>
          </p:cNvPr>
          <p:cNvSpPr/>
          <p:nvPr/>
        </p:nvSpPr>
        <p:spPr>
          <a:xfrm>
            <a:off x="624070" y="2797564"/>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2.2</a:t>
            </a:r>
            <a:r>
              <a:rPr lang="en-GB" sz="900" b="1" kern="0" dirty="0">
                <a:solidFill>
                  <a:prstClr val="black">
                    <a:lumMod val="75000"/>
                    <a:lumOff val="25000"/>
                  </a:prstClr>
                </a:solidFill>
                <a:cs typeface="Arial" panose="020B0604020202020204" pitchFamily="34" charset="0"/>
              </a:rPr>
              <a:t>.</a:t>
            </a:r>
          </a:p>
        </p:txBody>
      </p:sp>
      <p:sp>
        <p:nvSpPr>
          <p:cNvPr id="35" name="Textplatzhalter 10">
            <a:extLst>
              <a:ext uri="{FF2B5EF4-FFF2-40B4-BE49-F238E27FC236}">
                <a16:creationId xmlns:a16="http://schemas.microsoft.com/office/drawing/2014/main" id="{9144FB8C-5853-4850-A17D-EADF94CC933F}"/>
              </a:ext>
            </a:extLst>
          </p:cNvPr>
          <p:cNvSpPr txBox="1">
            <a:spLocks/>
          </p:cNvSpPr>
          <p:nvPr/>
        </p:nvSpPr>
        <p:spPr>
          <a:xfrm>
            <a:off x="1209672" y="4221088"/>
            <a:ext cx="7595414"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kern="0" dirty="0">
                <a:solidFill>
                  <a:srgbClr val="3B687F"/>
                </a:solidFill>
                <a:cs typeface="Arial" panose="020B0604020202020204" pitchFamily="34" charset="0"/>
              </a:rPr>
              <a:t>Bewerten und priorisieren</a:t>
            </a:r>
          </a:p>
        </p:txBody>
      </p:sp>
      <p:sp>
        <p:nvSpPr>
          <p:cNvPr id="36" name="Richtungspfeil 37">
            <a:extLst>
              <a:ext uri="{FF2B5EF4-FFF2-40B4-BE49-F238E27FC236}">
                <a16:creationId xmlns:a16="http://schemas.microsoft.com/office/drawing/2014/main" id="{2C4C6D6E-47F5-4355-9B24-A796D2A36061}"/>
              </a:ext>
            </a:extLst>
          </p:cNvPr>
          <p:cNvSpPr/>
          <p:nvPr/>
        </p:nvSpPr>
        <p:spPr>
          <a:xfrm>
            <a:off x="617351" y="4221089"/>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2.3</a:t>
            </a:r>
            <a:r>
              <a:rPr lang="en-GB" sz="900" b="1" kern="0" dirty="0">
                <a:solidFill>
                  <a:prstClr val="black">
                    <a:lumMod val="75000"/>
                    <a:lumOff val="25000"/>
                  </a:prstClr>
                </a:solidFill>
                <a:cs typeface="Arial" panose="020B0604020202020204" pitchFamily="34" charset="0"/>
              </a:rPr>
              <a:t>.</a:t>
            </a:r>
          </a:p>
        </p:txBody>
      </p:sp>
      <p:sp>
        <p:nvSpPr>
          <p:cNvPr id="37" name="Fußzeilenplatzhalter 3">
            <a:extLst>
              <a:ext uri="{FF2B5EF4-FFF2-40B4-BE49-F238E27FC236}">
                <a16:creationId xmlns:a16="http://schemas.microsoft.com/office/drawing/2014/main" id="{78E9074D-EB54-4ADF-B1F2-15657A440F0B}"/>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25" name="Auf der gleichen Seite des Rechtecks liegende Ecken abrunden 8">
            <a:extLst>
              <a:ext uri="{FF2B5EF4-FFF2-40B4-BE49-F238E27FC236}">
                <a16:creationId xmlns:a16="http://schemas.microsoft.com/office/drawing/2014/main" id="{A9442B51-049A-4996-9301-B21D58B498F5}"/>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6" name="Auf der gleichen Seite des Rechtecks liegende Ecken abrunden 8">
            <a:extLst>
              <a:ext uri="{FF2B5EF4-FFF2-40B4-BE49-F238E27FC236}">
                <a16:creationId xmlns:a16="http://schemas.microsoft.com/office/drawing/2014/main" id="{2C31D88F-FA4B-414A-9938-EDAFCD9BD92B}"/>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7" name="Auf der gleichen Seite des Rechtecks liegende Ecken abrunden 8">
            <a:extLst>
              <a:ext uri="{FF2B5EF4-FFF2-40B4-BE49-F238E27FC236}">
                <a16:creationId xmlns:a16="http://schemas.microsoft.com/office/drawing/2014/main" id="{E64E77DF-4646-4216-80F4-AC9A13F0DADE}"/>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8" name="Auf der gleichen Seite des Rechtecks liegende Ecken abrunden 8">
            <a:extLst>
              <a:ext uri="{FF2B5EF4-FFF2-40B4-BE49-F238E27FC236}">
                <a16:creationId xmlns:a16="http://schemas.microsoft.com/office/drawing/2014/main" id="{C76291A2-A736-4E0A-9F84-AB7EE54B524F}"/>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9" name="Auf der gleichen Seite des Rechtecks liegende Ecken abrunden 8">
            <a:extLst>
              <a:ext uri="{FF2B5EF4-FFF2-40B4-BE49-F238E27FC236}">
                <a16:creationId xmlns:a16="http://schemas.microsoft.com/office/drawing/2014/main" id="{B57D7149-1141-44EC-999D-455727599BDE}"/>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0" name="Auf der gleichen Seite des Rechtecks liegende Ecken abrunden 8">
            <a:extLst>
              <a:ext uri="{FF2B5EF4-FFF2-40B4-BE49-F238E27FC236}">
                <a16:creationId xmlns:a16="http://schemas.microsoft.com/office/drawing/2014/main" id="{B28B4A0D-42D5-4001-A0FB-84AB675B3041}"/>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1" name="Auf der gleichen Seite des Rechtecks liegende Ecken abrunden 8">
            <a:extLst>
              <a:ext uri="{FF2B5EF4-FFF2-40B4-BE49-F238E27FC236}">
                <a16:creationId xmlns:a16="http://schemas.microsoft.com/office/drawing/2014/main" id="{FBD68289-80B9-413F-A3D9-2DFC48EC564F}"/>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2" name="Datumsplatzhalter 4"/>
          <p:cNvSpPr>
            <a:spLocks noGrp="1"/>
          </p:cNvSpPr>
          <p:nvPr>
            <p:ph type="dt" sz="half" idx="12"/>
          </p:nvPr>
        </p:nvSpPr>
        <p:spPr>
          <a:xfrm>
            <a:off x="648000" y="116632"/>
            <a:ext cx="7248373" cy="476250"/>
          </a:xfrm>
        </p:spPr>
        <p:txBody>
          <a:bodyPr/>
          <a:lstStyle/>
          <a:p>
            <a:r>
              <a:rPr lang="de-DE" b="1" dirty="0" smtClean="0"/>
              <a:t>Phase 2.1 – Themen ermitteln</a:t>
            </a:r>
            <a:r>
              <a:rPr lang="de-DE" dirty="0"/>
              <a:t/>
            </a:r>
            <a:br>
              <a:rPr lang="de-DE" dirty="0"/>
            </a:br>
            <a:endParaRPr lang="de-DE" dirty="0"/>
          </a:p>
        </p:txBody>
      </p:sp>
    </p:spTree>
    <p:extLst>
      <p:ext uri="{BB962C8B-B14F-4D97-AF65-F5344CB8AC3E}">
        <p14:creationId xmlns:p14="http://schemas.microsoft.com/office/powerpoint/2010/main" val="424648900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23</a:t>
            </a:fld>
            <a:endParaRPr lang="de-DE" dirty="0"/>
          </a:p>
        </p:txBody>
      </p:sp>
      <p:sp>
        <p:nvSpPr>
          <p:cNvPr id="29" name="Rechteck 28">
            <a:extLst>
              <a:ext uri="{FF2B5EF4-FFF2-40B4-BE49-F238E27FC236}">
                <a16:creationId xmlns:a16="http://schemas.microsoft.com/office/drawing/2014/main" id="{83929ACA-1EB4-45F0-9327-BB22BD23B393}"/>
              </a:ext>
            </a:extLst>
          </p:cNvPr>
          <p:cNvSpPr/>
          <p:nvPr/>
        </p:nvSpPr>
        <p:spPr>
          <a:xfrm>
            <a:off x="479376" y="1965590"/>
            <a:ext cx="10009236" cy="927334"/>
          </a:xfrm>
          <a:prstGeom prst="rect">
            <a:avLst/>
          </a:prstGeom>
        </p:spPr>
        <p:txBody>
          <a:bodyPr wrap="square" lIns="80165" tIns="40083" rIns="80165" bIns="40083">
            <a:spAutoFit/>
          </a:bodyPr>
          <a:lstStyle/>
          <a:p>
            <a:pPr marL="80577" algn="l"/>
            <a:r>
              <a:rPr lang="de-DE" sz="1100" dirty="0">
                <a:solidFill>
                  <a:srgbClr val="4B4B4B"/>
                </a:solidFill>
              </a:rPr>
              <a:t>Im Sinne eines sorgfältigen Managementansatzes sollte das Unternehmen alle Nachhaltigkeitsthemen, die sich aus den Prozessen und Aktivitäten in seiner Lieferkette ergeben, erfassen und mit Blick auf die Wesentlichkeit bewerten. Auch wenn je nach Branche und Unternehmensgröße (und weiteren Einflussfaktoren wie Standorten) unterschiedliche Nachhaltigkeitsthemen wesentlich sein können, lassen sich auf Basis von Nachhaltigkeitsinitiativen, Leitfäden und Standards Kernthemen identifizieren, die Unternehmen als Grundlage und Startpunkt ihrer Analyse nutzen können. Darauf basierend kann das Unternehmen die für sich wesentlichen Nachhaltigkeitsthemen ermitteln. </a:t>
            </a:r>
            <a:endParaRPr lang="de-DE" sz="1100" b="1" dirty="0">
              <a:solidFill>
                <a:srgbClr val="4B4B4B"/>
              </a:solidFill>
            </a:endParaRPr>
          </a:p>
        </p:txBody>
      </p:sp>
      <p:sp>
        <p:nvSpPr>
          <p:cNvPr id="30" name="Titel 2">
            <a:extLst>
              <a:ext uri="{FF2B5EF4-FFF2-40B4-BE49-F238E27FC236}">
                <a16:creationId xmlns:a16="http://schemas.microsoft.com/office/drawing/2014/main" id="{083913B3-60D8-475E-BCCA-D5ACF658E8F0}"/>
              </a:ext>
            </a:extLst>
          </p:cNvPr>
          <p:cNvSpPr>
            <a:spLocks noGrp="1"/>
          </p:cNvSpPr>
          <p:nvPr>
            <p:ph type="title"/>
          </p:nvPr>
        </p:nvSpPr>
        <p:spPr>
          <a:xfrm>
            <a:off x="1343375" y="1124816"/>
            <a:ext cx="9145237" cy="648000"/>
          </a:xfrm>
        </p:spPr>
        <p:txBody>
          <a:bodyPr anchor="t"/>
          <a:lstStyle/>
          <a:p>
            <a:r>
              <a:rPr lang="de-DE" sz="1800" dirty="0"/>
              <a:t>Einstieg: Drei Schritte zur Ermittlung von Nachhaltigkeitsthemen umsetzen</a:t>
            </a:r>
          </a:p>
        </p:txBody>
      </p:sp>
      <p:sp>
        <p:nvSpPr>
          <p:cNvPr id="31" name="Richtungspfeil 59">
            <a:extLst>
              <a:ext uri="{FF2B5EF4-FFF2-40B4-BE49-F238E27FC236}">
                <a16:creationId xmlns:a16="http://schemas.microsoft.com/office/drawing/2014/main" id="{B27398A9-9E45-4847-9DAB-7C24846AB487}"/>
              </a:ext>
            </a:extLst>
          </p:cNvPr>
          <p:cNvSpPr/>
          <p:nvPr/>
        </p:nvSpPr>
        <p:spPr>
          <a:xfrm>
            <a:off x="623376" y="3846638"/>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2</a:t>
            </a:r>
          </a:p>
        </p:txBody>
      </p:sp>
      <p:sp>
        <p:nvSpPr>
          <p:cNvPr id="32" name="Richtungspfeil 59">
            <a:extLst>
              <a:ext uri="{FF2B5EF4-FFF2-40B4-BE49-F238E27FC236}">
                <a16:creationId xmlns:a16="http://schemas.microsoft.com/office/drawing/2014/main" id="{B6973238-22A7-440A-966B-A6B452CB1101}"/>
              </a:ext>
            </a:extLst>
          </p:cNvPr>
          <p:cNvSpPr/>
          <p:nvPr/>
        </p:nvSpPr>
        <p:spPr>
          <a:xfrm>
            <a:off x="623376" y="3270574"/>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1</a:t>
            </a:r>
          </a:p>
        </p:txBody>
      </p:sp>
      <p:sp>
        <p:nvSpPr>
          <p:cNvPr id="33" name="Richtungspfeil 59">
            <a:extLst>
              <a:ext uri="{FF2B5EF4-FFF2-40B4-BE49-F238E27FC236}">
                <a16:creationId xmlns:a16="http://schemas.microsoft.com/office/drawing/2014/main" id="{AD2D281A-952C-4D60-81D6-363B3F933568}"/>
              </a:ext>
            </a:extLst>
          </p:cNvPr>
          <p:cNvSpPr/>
          <p:nvPr/>
        </p:nvSpPr>
        <p:spPr>
          <a:xfrm>
            <a:off x="623376" y="4419091"/>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3</a:t>
            </a:r>
          </a:p>
        </p:txBody>
      </p:sp>
      <p:sp>
        <p:nvSpPr>
          <p:cNvPr id="34" name="Rechteck 33">
            <a:extLst>
              <a:ext uri="{FF2B5EF4-FFF2-40B4-BE49-F238E27FC236}">
                <a16:creationId xmlns:a16="http://schemas.microsoft.com/office/drawing/2014/main" id="{1674CA74-BCD4-413E-A5FA-1188C5E5D547}"/>
              </a:ext>
            </a:extLst>
          </p:cNvPr>
          <p:cNvSpPr/>
          <p:nvPr/>
        </p:nvSpPr>
        <p:spPr bwMode="auto">
          <a:xfrm>
            <a:off x="1630600" y="3270574"/>
            <a:ext cx="8858011" cy="324000"/>
          </a:xfrm>
          <a:prstGeom prst="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just"/>
            <a:r>
              <a:rPr lang="de-DE" sz="1100" dirty="0">
                <a:solidFill>
                  <a:srgbClr val="4B4B4B"/>
                </a:solidFill>
              </a:rPr>
              <a:t>Das Unternehmen verschafft sich einen Überblick über die </a:t>
            </a:r>
            <a:r>
              <a:rPr lang="de-DE" sz="1100" b="1" dirty="0">
                <a:solidFill>
                  <a:srgbClr val="4B4B4B"/>
                </a:solidFill>
              </a:rPr>
              <a:t>grundlegenden Nachhaltigkeitsthemen</a:t>
            </a:r>
            <a:r>
              <a:rPr lang="de-DE" sz="1100" dirty="0">
                <a:solidFill>
                  <a:srgbClr val="4B4B4B"/>
                </a:solidFill>
              </a:rPr>
              <a:t>.</a:t>
            </a:r>
          </a:p>
        </p:txBody>
      </p:sp>
      <p:sp>
        <p:nvSpPr>
          <p:cNvPr id="35" name="Rechteck 34">
            <a:extLst>
              <a:ext uri="{FF2B5EF4-FFF2-40B4-BE49-F238E27FC236}">
                <a16:creationId xmlns:a16="http://schemas.microsoft.com/office/drawing/2014/main" id="{EE829F4D-A14B-4FCA-81C7-6208C7B66D2C}"/>
              </a:ext>
            </a:extLst>
          </p:cNvPr>
          <p:cNvSpPr/>
          <p:nvPr/>
        </p:nvSpPr>
        <p:spPr bwMode="auto">
          <a:xfrm>
            <a:off x="1630599" y="3846638"/>
            <a:ext cx="8858011" cy="324000"/>
          </a:xfrm>
          <a:prstGeom prst="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just"/>
            <a:r>
              <a:rPr lang="de-DE" sz="1100" dirty="0">
                <a:solidFill>
                  <a:srgbClr val="4B4B4B"/>
                </a:solidFill>
              </a:rPr>
              <a:t>Das Unternehmen ermittelt die </a:t>
            </a:r>
            <a:r>
              <a:rPr lang="de-DE" sz="1100" b="1" dirty="0">
                <a:solidFill>
                  <a:srgbClr val="4B4B4B"/>
                </a:solidFill>
              </a:rPr>
              <a:t>branchen- und </a:t>
            </a:r>
            <a:r>
              <a:rPr lang="de-DE" sz="1100" b="1" dirty="0" smtClean="0">
                <a:solidFill>
                  <a:srgbClr val="4B4B4B"/>
                </a:solidFill>
              </a:rPr>
              <a:t>länderspezifischen </a:t>
            </a:r>
            <a:r>
              <a:rPr lang="de-DE" sz="1100" b="1" dirty="0">
                <a:solidFill>
                  <a:srgbClr val="4B4B4B"/>
                </a:solidFill>
              </a:rPr>
              <a:t>Nachhaltigkeitsthemen</a:t>
            </a:r>
            <a:r>
              <a:rPr lang="de-DE" sz="1100" dirty="0">
                <a:solidFill>
                  <a:srgbClr val="4B4B4B"/>
                </a:solidFill>
              </a:rPr>
              <a:t>.</a:t>
            </a:r>
          </a:p>
        </p:txBody>
      </p:sp>
      <p:sp>
        <p:nvSpPr>
          <p:cNvPr id="36" name="Rechteck 35">
            <a:extLst>
              <a:ext uri="{FF2B5EF4-FFF2-40B4-BE49-F238E27FC236}">
                <a16:creationId xmlns:a16="http://schemas.microsoft.com/office/drawing/2014/main" id="{D3B899F3-CBBC-4ABB-A60B-EB619200419B}"/>
              </a:ext>
            </a:extLst>
          </p:cNvPr>
          <p:cNvSpPr/>
          <p:nvPr/>
        </p:nvSpPr>
        <p:spPr bwMode="auto">
          <a:xfrm>
            <a:off x="1631048" y="4419091"/>
            <a:ext cx="8857562" cy="324000"/>
          </a:xfrm>
          <a:prstGeom prst="rect">
            <a:avLst/>
          </a:prstGeom>
          <a:noFill/>
          <a:ln>
            <a:noFill/>
            <a:headEnd type="none" w="med" len="med"/>
            <a:tailEnd type="none" w="med" len="med"/>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80577" algn="just"/>
            <a:r>
              <a:rPr lang="de-DE" sz="1100" dirty="0">
                <a:solidFill>
                  <a:srgbClr val="4B4B4B"/>
                </a:solidFill>
              </a:rPr>
              <a:t>Das Unternehmen gibt eine </a:t>
            </a:r>
            <a:r>
              <a:rPr lang="de-DE" sz="1100" b="1" dirty="0">
                <a:solidFill>
                  <a:srgbClr val="4B4B4B"/>
                </a:solidFill>
              </a:rPr>
              <a:t>erste Einschätzung </a:t>
            </a:r>
            <a:r>
              <a:rPr lang="de-DE" sz="1100" dirty="0">
                <a:solidFill>
                  <a:srgbClr val="4B4B4B"/>
                </a:solidFill>
              </a:rPr>
              <a:t>darüber ab, </a:t>
            </a:r>
            <a:r>
              <a:rPr lang="de-DE" sz="1100" b="1" dirty="0">
                <a:solidFill>
                  <a:srgbClr val="4B4B4B"/>
                </a:solidFill>
              </a:rPr>
              <a:t>welche Nachhaltigkeitsthemen wesentlich</a:t>
            </a:r>
            <a:r>
              <a:rPr lang="de-DE" sz="1100" dirty="0">
                <a:solidFill>
                  <a:srgbClr val="4B4B4B"/>
                </a:solidFill>
              </a:rPr>
              <a:t> sind.</a:t>
            </a:r>
            <a:endParaRPr lang="de-DE" sz="1100" b="1" dirty="0">
              <a:solidFill>
                <a:srgbClr val="4B4B4B"/>
              </a:solidFill>
            </a:endParaRPr>
          </a:p>
        </p:txBody>
      </p:sp>
      <p:sp>
        <p:nvSpPr>
          <p:cNvPr id="38" name="Textfeld 37">
            <a:extLst>
              <a:ext uri="{FF2B5EF4-FFF2-40B4-BE49-F238E27FC236}">
                <a16:creationId xmlns:a16="http://schemas.microsoft.com/office/drawing/2014/main" id="{3C40E436-D479-413B-9A9E-B0552FF454E3}"/>
              </a:ext>
            </a:extLst>
          </p:cNvPr>
          <p:cNvSpPr txBox="1"/>
          <p:nvPr/>
        </p:nvSpPr>
        <p:spPr>
          <a:xfrm>
            <a:off x="1703055" y="5155412"/>
            <a:ext cx="8785557" cy="758057"/>
          </a:xfrm>
          <a:prstGeom prst="rect">
            <a:avLst/>
          </a:prstGeom>
          <a:noFill/>
        </p:spPr>
        <p:txBody>
          <a:bodyPr wrap="square" lIns="80165" tIns="40083" rIns="80165" bIns="40083" rtlCol="0" anchor="ctr">
            <a:spAutoFit/>
          </a:bodyPr>
          <a:lstStyle/>
          <a:p>
            <a:pPr algn="l"/>
            <a:r>
              <a:rPr lang="de-DE" sz="1100" b="1" dirty="0">
                <a:solidFill>
                  <a:srgbClr val="000000">
                    <a:lumMod val="75000"/>
                    <a:lumOff val="25000"/>
                  </a:srgbClr>
                </a:solidFill>
              </a:rPr>
              <a:t>Hinweis: </a:t>
            </a:r>
            <a:r>
              <a:rPr lang="de-DE" sz="1100" dirty="0">
                <a:solidFill>
                  <a:srgbClr val="000000">
                    <a:lumMod val="75000"/>
                    <a:lumOff val="25000"/>
                  </a:srgbClr>
                </a:solidFill>
              </a:rPr>
              <a:t>Es geht an dieser Stelle für das Unternehmen </a:t>
            </a:r>
            <a:r>
              <a:rPr lang="de-DE" sz="1100" b="1" dirty="0">
                <a:solidFill>
                  <a:srgbClr val="000000">
                    <a:lumMod val="75000"/>
                    <a:lumOff val="25000"/>
                  </a:srgbClr>
                </a:solidFill>
              </a:rPr>
              <a:t>noch nicht </a:t>
            </a:r>
            <a:r>
              <a:rPr lang="de-DE" sz="1100" dirty="0">
                <a:solidFill>
                  <a:srgbClr val="000000">
                    <a:lumMod val="75000"/>
                    <a:lumOff val="25000"/>
                  </a:srgbClr>
                </a:solidFill>
              </a:rPr>
              <a:t>darum, den eigenen Verantwortungsrahmen abzustecken, d</a:t>
            </a:r>
            <a:r>
              <a:rPr lang="de-DE" sz="1100" dirty="0" smtClean="0">
                <a:solidFill>
                  <a:srgbClr val="000000">
                    <a:lumMod val="75000"/>
                    <a:lumOff val="25000"/>
                  </a:srgbClr>
                </a:solidFill>
              </a:rPr>
              <a:t>. h</a:t>
            </a:r>
            <a:r>
              <a:rPr lang="de-DE" sz="1100" dirty="0">
                <a:solidFill>
                  <a:srgbClr val="000000">
                    <a:lumMod val="75000"/>
                    <a:lumOff val="25000"/>
                  </a:srgbClr>
                </a:solidFill>
              </a:rPr>
              <a:t>. zu prüfen, ob es für das Verhalten innerhalb der Lieferkette verantwortlich ist. Es geht ferner </a:t>
            </a:r>
            <a:r>
              <a:rPr lang="de-DE" sz="1100" b="1" dirty="0">
                <a:solidFill>
                  <a:srgbClr val="000000">
                    <a:lumMod val="75000"/>
                    <a:lumOff val="25000"/>
                  </a:srgbClr>
                </a:solidFill>
              </a:rPr>
              <a:t>noch nicht </a:t>
            </a:r>
            <a:r>
              <a:rPr lang="de-DE" sz="1100" dirty="0">
                <a:solidFill>
                  <a:srgbClr val="000000">
                    <a:lumMod val="75000"/>
                    <a:lumOff val="25000"/>
                  </a:srgbClr>
                </a:solidFill>
              </a:rPr>
              <a:t>darum, dass das Unternehmen analysiert, welche Einflussmöglichkeiten es auf Lieferanten zur Verbesserung der Nachhaltigkeitsleistung in der Lieferkette auf Lieferanten hat.</a:t>
            </a:r>
          </a:p>
        </p:txBody>
      </p:sp>
      <p:pic>
        <p:nvPicPr>
          <p:cNvPr id="39" name="Grafik 38" descr="Bildschirmausschnitt">
            <a:extLst>
              <a:ext uri="{FF2B5EF4-FFF2-40B4-BE49-F238E27FC236}">
                <a16:creationId xmlns:a16="http://schemas.microsoft.com/office/drawing/2014/main" id="{5C55DFD1-3427-474F-882D-198175A38DAF}"/>
              </a:ext>
            </a:extLst>
          </p:cNvPr>
          <p:cNvPicPr>
            <a:picLocks noChangeAspect="1"/>
          </p:cNvPicPr>
          <p:nvPr/>
        </p:nvPicPr>
        <p:blipFill>
          <a:blip r:embed="rId2" cstate="print">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rot="20095570">
            <a:off x="869718" y="5261429"/>
            <a:ext cx="702528" cy="641211"/>
          </a:xfrm>
          <a:prstGeom prst="rect">
            <a:avLst/>
          </a:prstGeom>
        </p:spPr>
      </p:pic>
      <p:pic>
        <p:nvPicPr>
          <p:cNvPr id="41" name="Picture 2" descr="G:\noun_992323.png">
            <a:extLst>
              <a:ext uri="{FF2B5EF4-FFF2-40B4-BE49-F238E27FC236}">
                <a16:creationId xmlns:a16="http://schemas.microsoft.com/office/drawing/2014/main" id="{EF8638D0-6510-416E-AE0F-DAFBC7F00AF9}"/>
              </a:ext>
            </a:extLst>
          </p:cNvPr>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rot="16200000">
            <a:off x="623376" y="993590"/>
            <a:ext cx="648071" cy="648071"/>
          </a:xfrm>
          <a:prstGeom prst="rect">
            <a:avLst/>
          </a:prstGeom>
          <a:noFill/>
        </p:spPr>
      </p:pic>
      <p:sp>
        <p:nvSpPr>
          <p:cNvPr id="17" name="Fußzeilenplatzhalter 3">
            <a:extLst>
              <a:ext uri="{FF2B5EF4-FFF2-40B4-BE49-F238E27FC236}">
                <a16:creationId xmlns:a16="http://schemas.microsoft.com/office/drawing/2014/main" id="{7DB15569-97DE-4C6F-BEB2-7AAC3FD44A46}"/>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16" name="Auf der gleichen Seite des Rechtecks liegende Ecken abrunden 8">
            <a:extLst>
              <a:ext uri="{FF2B5EF4-FFF2-40B4-BE49-F238E27FC236}">
                <a16:creationId xmlns:a16="http://schemas.microsoft.com/office/drawing/2014/main" id="{5EFF75A8-79C7-412A-93FD-645A4EB7BE33}"/>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8" name="Auf der gleichen Seite des Rechtecks liegende Ecken abrunden 8">
            <a:extLst>
              <a:ext uri="{FF2B5EF4-FFF2-40B4-BE49-F238E27FC236}">
                <a16:creationId xmlns:a16="http://schemas.microsoft.com/office/drawing/2014/main" id="{68128EA6-EB16-4FB8-8CB1-FD7522EFA41D}"/>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9" name="Auf der gleichen Seite des Rechtecks liegende Ecken abrunden 8">
            <a:extLst>
              <a:ext uri="{FF2B5EF4-FFF2-40B4-BE49-F238E27FC236}">
                <a16:creationId xmlns:a16="http://schemas.microsoft.com/office/drawing/2014/main" id="{A1E40CEA-8482-4BDB-90D3-89C4E86F8C26}"/>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0" name="Auf der gleichen Seite des Rechtecks liegende Ecken abrunden 8">
            <a:extLst>
              <a:ext uri="{FF2B5EF4-FFF2-40B4-BE49-F238E27FC236}">
                <a16:creationId xmlns:a16="http://schemas.microsoft.com/office/drawing/2014/main" id="{6F03DE72-81E8-4761-BD03-38EBBD426B1F}"/>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1" name="Auf der gleichen Seite des Rechtecks liegende Ecken abrunden 8">
            <a:extLst>
              <a:ext uri="{FF2B5EF4-FFF2-40B4-BE49-F238E27FC236}">
                <a16:creationId xmlns:a16="http://schemas.microsoft.com/office/drawing/2014/main" id="{7CB451F6-305C-4688-943A-B0C6356960EC}"/>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2" name="Auf der gleichen Seite des Rechtecks liegende Ecken abrunden 8">
            <a:extLst>
              <a:ext uri="{FF2B5EF4-FFF2-40B4-BE49-F238E27FC236}">
                <a16:creationId xmlns:a16="http://schemas.microsoft.com/office/drawing/2014/main" id="{56CC950F-B5B4-4AD4-8A10-FBF4CE93C15F}"/>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3" name="Auf der gleichen Seite des Rechtecks liegende Ecken abrunden 8">
            <a:extLst>
              <a:ext uri="{FF2B5EF4-FFF2-40B4-BE49-F238E27FC236}">
                <a16:creationId xmlns:a16="http://schemas.microsoft.com/office/drawing/2014/main" id="{177E8B21-5ACB-44F8-8A13-6682277FCEBB}"/>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2" name="Grafik 1"/>
          <p:cNvPicPr>
            <a:picLocks noChangeAspect="1"/>
          </p:cNvPicPr>
          <p:nvPr/>
        </p:nvPicPr>
        <p:blipFill>
          <a:blip r:embed="rId4"/>
          <a:stretch>
            <a:fillRect/>
          </a:stretch>
        </p:blipFill>
        <p:spPr>
          <a:xfrm>
            <a:off x="612003" y="112108"/>
            <a:ext cx="3828620" cy="323116"/>
          </a:xfrm>
          <a:prstGeom prst="rect">
            <a:avLst/>
          </a:prstGeom>
        </p:spPr>
      </p:pic>
    </p:spTree>
    <p:extLst>
      <p:ext uri="{BB962C8B-B14F-4D97-AF65-F5344CB8AC3E}">
        <p14:creationId xmlns:p14="http://schemas.microsoft.com/office/powerpoint/2010/main" val="6667660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24</a:t>
            </a:fld>
            <a:endParaRPr lang="de-DE" dirty="0"/>
          </a:p>
        </p:txBody>
      </p:sp>
      <p:sp>
        <p:nvSpPr>
          <p:cNvPr id="20" name="Richtungspfeil 59">
            <a:extLst>
              <a:ext uri="{FF2B5EF4-FFF2-40B4-BE49-F238E27FC236}">
                <a16:creationId xmlns:a16="http://schemas.microsoft.com/office/drawing/2014/main" id="{49415B72-6DA6-49BF-9A27-7EF02852F4F0}"/>
              </a:ext>
            </a:extLst>
          </p:cNvPr>
          <p:cNvSpPr/>
          <p:nvPr/>
        </p:nvSpPr>
        <p:spPr>
          <a:xfrm>
            <a:off x="627423" y="1196744"/>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1</a:t>
            </a:r>
          </a:p>
        </p:txBody>
      </p:sp>
      <p:graphicFrame>
        <p:nvGraphicFramePr>
          <p:cNvPr id="21" name="Tabelle 20">
            <a:extLst>
              <a:ext uri="{FF2B5EF4-FFF2-40B4-BE49-F238E27FC236}">
                <a16:creationId xmlns:a16="http://schemas.microsoft.com/office/drawing/2014/main" id="{958E9B44-B9C8-4A1E-8AE3-516F7239DAE5}"/>
              </a:ext>
            </a:extLst>
          </p:cNvPr>
          <p:cNvGraphicFramePr>
            <a:graphicFrameLocks noGrp="1"/>
          </p:cNvGraphicFramePr>
          <p:nvPr>
            <p:extLst>
              <p:ext uri="{D42A27DB-BD31-4B8C-83A1-F6EECF244321}">
                <p14:modId xmlns:p14="http://schemas.microsoft.com/office/powerpoint/2010/main" val="2518777580"/>
              </p:ext>
            </p:extLst>
          </p:nvPr>
        </p:nvGraphicFramePr>
        <p:xfrm>
          <a:off x="1777777" y="1845764"/>
          <a:ext cx="8532481" cy="4326375"/>
        </p:xfrm>
        <a:graphic>
          <a:graphicData uri="http://schemas.openxmlformats.org/drawingml/2006/table">
            <a:tbl>
              <a:tblPr firstRow="1" bandRow="1">
                <a:tableStyleId>{5C22544A-7EE6-4342-B048-85BDC9FD1C3A}</a:tableStyleId>
              </a:tblPr>
              <a:tblGrid>
                <a:gridCol w="464728">
                  <a:extLst>
                    <a:ext uri="{9D8B030D-6E8A-4147-A177-3AD203B41FA5}">
                      <a16:colId xmlns:a16="http://schemas.microsoft.com/office/drawing/2014/main" val="20000"/>
                    </a:ext>
                  </a:extLst>
                </a:gridCol>
                <a:gridCol w="1889080">
                  <a:extLst>
                    <a:ext uri="{9D8B030D-6E8A-4147-A177-3AD203B41FA5}">
                      <a16:colId xmlns:a16="http://schemas.microsoft.com/office/drawing/2014/main" val="20001"/>
                    </a:ext>
                  </a:extLst>
                </a:gridCol>
                <a:gridCol w="2049521">
                  <a:extLst>
                    <a:ext uri="{9D8B030D-6E8A-4147-A177-3AD203B41FA5}">
                      <a16:colId xmlns:a16="http://schemas.microsoft.com/office/drawing/2014/main" val="20002"/>
                    </a:ext>
                  </a:extLst>
                </a:gridCol>
                <a:gridCol w="2064576">
                  <a:extLst>
                    <a:ext uri="{9D8B030D-6E8A-4147-A177-3AD203B41FA5}">
                      <a16:colId xmlns:a16="http://schemas.microsoft.com/office/drawing/2014/main" val="20003"/>
                    </a:ext>
                  </a:extLst>
                </a:gridCol>
                <a:gridCol w="2064576">
                  <a:extLst>
                    <a:ext uri="{9D8B030D-6E8A-4147-A177-3AD203B41FA5}">
                      <a16:colId xmlns:a16="http://schemas.microsoft.com/office/drawing/2014/main" val="20004"/>
                    </a:ext>
                  </a:extLst>
                </a:gridCol>
              </a:tblGrid>
              <a:tr h="362402">
                <a:tc gridSpan="5">
                  <a:txBody>
                    <a:bodyPr/>
                    <a:lstStyle/>
                    <a:p>
                      <a:pPr algn="ctr"/>
                      <a:r>
                        <a:rPr lang="de-DE" sz="1300" noProof="0" dirty="0">
                          <a:solidFill>
                            <a:schemeClr val="bg1"/>
                          </a:solidFill>
                        </a:rPr>
                        <a:t>Übersicht</a:t>
                      </a:r>
                      <a:r>
                        <a:rPr lang="de-DE" sz="1300" baseline="0" noProof="0" dirty="0">
                          <a:solidFill>
                            <a:schemeClr val="bg1"/>
                          </a:solidFill>
                        </a:rPr>
                        <a:t> über </a:t>
                      </a:r>
                      <a:r>
                        <a:rPr lang="de-DE" sz="1300" noProof="0" dirty="0">
                          <a:solidFill>
                            <a:schemeClr val="bg1"/>
                          </a:solidFill>
                        </a:rPr>
                        <a:t>Nachhaltigkeitsthemen</a:t>
                      </a:r>
                      <a:endParaRPr lang="de-DE" sz="1300" b="1" noProof="0" dirty="0">
                        <a:solidFill>
                          <a:schemeClr val="bg1"/>
                        </a:solidFill>
                      </a:endParaRPr>
                    </a:p>
                  </a:txBody>
                  <a:tcPr marL="78226" marR="78226" marT="41459" marB="41459" anchor="ctr">
                    <a:solidFill>
                      <a:srgbClr val="5E839A"/>
                    </a:solidFill>
                  </a:tcPr>
                </a:tc>
                <a:tc hMerge="1">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hMerge="1">
                  <a:txBody>
                    <a:bodyPr/>
                    <a:lstStyle/>
                    <a:p>
                      <a:endParaRPr lang="de-DE" sz="1400" noProof="0" dirty="0"/>
                    </a:p>
                  </a:txBody>
                  <a:tcPr/>
                </a:tc>
                <a:extLst>
                  <a:ext uri="{0D108BD9-81ED-4DB2-BD59-A6C34878D82A}">
                    <a16:rowId xmlns:a16="http://schemas.microsoft.com/office/drawing/2014/main" val="10000"/>
                  </a:ext>
                </a:extLst>
              </a:tr>
              <a:tr h="446797">
                <a:tc rowSpan="8">
                  <a:txBody>
                    <a:bodyPr/>
                    <a:lstStyle/>
                    <a:p>
                      <a:pPr algn="ctr"/>
                      <a:r>
                        <a:rPr lang="de-DE" sz="1100" b="1" noProof="0" dirty="0">
                          <a:solidFill>
                            <a:schemeClr val="tx1">
                              <a:lumMod val="75000"/>
                              <a:lumOff val="25000"/>
                            </a:schemeClr>
                          </a:solidFill>
                        </a:rPr>
                        <a:t>Handlungsfelder</a:t>
                      </a:r>
                    </a:p>
                  </a:txBody>
                  <a:tcPr marL="78226" marR="78226" marT="41459" marB="41459" vert="vert270" anchor="ctr"/>
                </a:tc>
                <a:tc>
                  <a:txBody>
                    <a:bodyPr/>
                    <a:lstStyle/>
                    <a:p>
                      <a:pPr algn="ctr"/>
                      <a:r>
                        <a:rPr lang="de-DE" sz="1100" b="1" noProof="0" dirty="0">
                          <a:solidFill>
                            <a:schemeClr val="tx1">
                              <a:lumMod val="75000"/>
                              <a:lumOff val="25000"/>
                            </a:schemeClr>
                          </a:solidFill>
                        </a:rPr>
                        <a:t>Menschenrechte und Ethik</a:t>
                      </a:r>
                    </a:p>
                  </a:txBody>
                  <a:tcPr marL="78226" marR="78226" marT="41459" marB="41459" anchor="ctr"/>
                </a:tc>
                <a:tc>
                  <a:txBody>
                    <a:bodyPr/>
                    <a:lstStyle/>
                    <a:p>
                      <a:pPr algn="ctr"/>
                      <a:r>
                        <a:rPr lang="de-DE" sz="1100" b="1" noProof="0" dirty="0">
                          <a:solidFill>
                            <a:schemeClr val="tx1">
                              <a:lumMod val="75000"/>
                              <a:lumOff val="25000"/>
                            </a:schemeClr>
                          </a:solidFill>
                        </a:rPr>
                        <a:t>Arbeitsrechte</a:t>
                      </a:r>
                    </a:p>
                  </a:txBody>
                  <a:tcPr marL="78226" marR="78226" marT="41459" marB="41459" anchor="ctr"/>
                </a:tc>
                <a:tc>
                  <a:txBody>
                    <a:bodyPr/>
                    <a:lstStyle/>
                    <a:p>
                      <a:pPr algn="ctr"/>
                      <a:r>
                        <a:rPr lang="de-DE" sz="1100" b="1" noProof="0" dirty="0">
                          <a:solidFill>
                            <a:schemeClr val="tx1">
                              <a:lumMod val="75000"/>
                              <a:lumOff val="25000"/>
                            </a:schemeClr>
                          </a:solidFill>
                        </a:rPr>
                        <a:t>Faire</a:t>
                      </a:r>
                      <a:r>
                        <a:rPr lang="de-DE" sz="1100" b="1" baseline="0" noProof="0" dirty="0">
                          <a:solidFill>
                            <a:schemeClr val="tx1">
                              <a:lumMod val="75000"/>
                              <a:lumOff val="25000"/>
                            </a:schemeClr>
                          </a:solidFill>
                        </a:rPr>
                        <a:t> Geschäftspraktiken</a:t>
                      </a:r>
                      <a:endParaRPr lang="de-DE" sz="1100" b="1" noProof="0" dirty="0">
                        <a:solidFill>
                          <a:schemeClr val="tx1">
                            <a:lumMod val="75000"/>
                            <a:lumOff val="25000"/>
                          </a:schemeClr>
                        </a:solidFill>
                      </a:endParaRPr>
                    </a:p>
                  </a:txBody>
                  <a:tcPr marL="78226" marR="78226" marT="41459" marB="41459" anchor="ctr"/>
                </a:tc>
                <a:tc>
                  <a:txBody>
                    <a:bodyPr/>
                    <a:lstStyle/>
                    <a:p>
                      <a:pPr algn="ctr"/>
                      <a:r>
                        <a:rPr lang="de-DE" sz="1100" b="1" noProof="0" dirty="0">
                          <a:solidFill>
                            <a:schemeClr val="tx1">
                              <a:lumMod val="75000"/>
                              <a:lumOff val="25000"/>
                            </a:schemeClr>
                          </a:solidFill>
                        </a:rPr>
                        <a:t>Umwelt</a:t>
                      </a:r>
                    </a:p>
                  </a:txBody>
                  <a:tcPr marL="78226" marR="78226" marT="41459" marB="41459" anchor="ctr"/>
                </a:tc>
                <a:extLst>
                  <a:ext uri="{0D108BD9-81ED-4DB2-BD59-A6C34878D82A}">
                    <a16:rowId xmlns:a16="http://schemas.microsoft.com/office/drawing/2014/main" val="10001"/>
                  </a:ext>
                </a:extLst>
              </a:tr>
              <a:tr h="536156">
                <a:tc vMerge="1">
                  <a:txBody>
                    <a:bodyPr/>
                    <a:lstStyle/>
                    <a:p>
                      <a:endParaRPr lang="en-US" sz="1400" dirty="0"/>
                    </a:p>
                  </a:txBody>
                  <a:tcPr/>
                </a:tc>
                <a:tc>
                  <a:txBody>
                    <a:bodyPr/>
                    <a:lstStyle/>
                    <a:p>
                      <a:pPr marL="0" algn="l" defTabSz="914400" rtl="0" eaLnBrk="1" latinLnBrk="0" hangingPunct="1"/>
                      <a:r>
                        <a:rPr lang="de-DE" sz="1100" kern="1200" noProof="0" dirty="0">
                          <a:solidFill>
                            <a:schemeClr val="tx1">
                              <a:lumMod val="75000"/>
                              <a:lumOff val="25000"/>
                            </a:schemeClr>
                          </a:solidFill>
                          <a:latin typeface="+mn-lt"/>
                          <a:ea typeface="+mn-ea"/>
                          <a:cs typeface="+mn-cs"/>
                        </a:rPr>
                        <a:t>Einfluss der Regierung</a:t>
                      </a:r>
                    </a:p>
                  </a:txBody>
                  <a:tcPr marL="78226" marR="78226" marT="41459" marB="41459"/>
                </a:tc>
                <a:tc>
                  <a:txBody>
                    <a:bodyPr/>
                    <a:lstStyle/>
                    <a:p>
                      <a:pPr marL="0" algn="l" defTabSz="914400" rtl="0" eaLnBrk="1" latinLnBrk="0" hangingPunct="1"/>
                      <a:r>
                        <a:rPr lang="de-DE" sz="1100" kern="1200" dirty="0">
                          <a:solidFill>
                            <a:schemeClr val="tx1">
                              <a:lumMod val="75000"/>
                              <a:lumOff val="25000"/>
                            </a:schemeClr>
                          </a:solidFill>
                          <a:latin typeface="+mn-lt"/>
                          <a:ea typeface="+mn-ea"/>
                          <a:cs typeface="+mn-cs"/>
                        </a:rPr>
                        <a:t>Vereinigungsfreiheit</a:t>
                      </a:r>
                      <a:endParaRPr lang="de-DE" sz="1100" kern="1200" noProof="0" dirty="0">
                        <a:solidFill>
                          <a:schemeClr val="tx1">
                            <a:lumMod val="75000"/>
                            <a:lumOff val="25000"/>
                          </a:schemeClr>
                        </a:solidFill>
                        <a:latin typeface="+mn-lt"/>
                        <a:ea typeface="+mn-ea"/>
                        <a:cs typeface="+mn-cs"/>
                      </a:endParaRPr>
                    </a:p>
                  </a:txBody>
                  <a:tcPr marL="78226" marR="78226" marT="41459" marB="41459"/>
                </a:tc>
                <a:tc>
                  <a:txBody>
                    <a:bodyPr/>
                    <a:lstStyle/>
                    <a:p>
                      <a:r>
                        <a:rPr lang="de-DE" sz="1100" noProof="0" dirty="0">
                          <a:solidFill>
                            <a:schemeClr val="tx1">
                              <a:lumMod val="75000"/>
                              <a:lumOff val="25000"/>
                            </a:schemeClr>
                          </a:solidFill>
                        </a:rPr>
                        <a:t>Besteuerung</a:t>
                      </a:r>
                    </a:p>
                  </a:txBody>
                  <a:tcPr marL="78226" marR="78226" marT="41459" marB="41459"/>
                </a:tc>
                <a:tc>
                  <a:txBody>
                    <a:bodyPr/>
                    <a:lstStyle/>
                    <a:p>
                      <a:pPr marL="0" algn="l" defTabSz="914400" rtl="0" eaLnBrk="1" latinLnBrk="0" hangingPunct="1"/>
                      <a:r>
                        <a:rPr lang="de-DE" sz="1100" kern="1200" dirty="0">
                          <a:solidFill>
                            <a:schemeClr val="tx1">
                              <a:lumMod val="75000"/>
                              <a:lumOff val="25000"/>
                            </a:schemeClr>
                          </a:solidFill>
                          <a:latin typeface="+mn-lt"/>
                          <a:ea typeface="+mn-ea"/>
                          <a:cs typeface="+mn-cs"/>
                        </a:rPr>
                        <a:t>Klima &amp; Energie</a:t>
                      </a:r>
                      <a:endParaRPr lang="de-DE" sz="1100" kern="1200" noProof="0" dirty="0">
                        <a:solidFill>
                          <a:schemeClr val="tx1">
                            <a:lumMod val="75000"/>
                            <a:lumOff val="25000"/>
                          </a:schemeClr>
                        </a:solidFill>
                        <a:latin typeface="+mn-lt"/>
                        <a:ea typeface="+mn-ea"/>
                        <a:cs typeface="+mn-cs"/>
                      </a:endParaRPr>
                    </a:p>
                  </a:txBody>
                  <a:tcPr marL="78226" marR="78226" marT="41459" marB="41459"/>
                </a:tc>
                <a:extLst>
                  <a:ext uri="{0D108BD9-81ED-4DB2-BD59-A6C34878D82A}">
                    <a16:rowId xmlns:a16="http://schemas.microsoft.com/office/drawing/2014/main" val="10002"/>
                  </a:ext>
                </a:extLst>
              </a:tr>
              <a:tr h="536156">
                <a:tc vMerge="1">
                  <a:txBody>
                    <a:bodyPr/>
                    <a:lstStyle/>
                    <a:p>
                      <a:endParaRPr lang="en-US" sz="1400" dirty="0"/>
                    </a:p>
                  </a:txBody>
                  <a:tcPr/>
                </a:tc>
                <a:tc>
                  <a:txBody>
                    <a:bodyPr/>
                    <a:lstStyle/>
                    <a:p>
                      <a:pPr marL="0" algn="l" defTabSz="914400" rtl="0" eaLnBrk="1" latinLnBrk="0" hangingPunct="1"/>
                      <a:r>
                        <a:rPr lang="de-DE" sz="1100" kern="1200" noProof="0" dirty="0">
                          <a:solidFill>
                            <a:schemeClr val="tx1">
                              <a:lumMod val="75000"/>
                              <a:lumOff val="25000"/>
                            </a:schemeClr>
                          </a:solidFill>
                          <a:latin typeface="+mn-lt"/>
                          <a:ea typeface="+mn-ea"/>
                          <a:cs typeface="+mn-cs"/>
                        </a:rPr>
                        <a:t>Konflikte &amp; Sicherheit</a:t>
                      </a:r>
                    </a:p>
                  </a:txBody>
                  <a:tcPr marL="78226" marR="78226" marT="41459" marB="41459"/>
                </a:tc>
                <a:tc>
                  <a:txBody>
                    <a:bodyPr/>
                    <a:lstStyle/>
                    <a:p>
                      <a:pPr marL="0" algn="l" defTabSz="914400" rtl="0" eaLnBrk="1" latinLnBrk="0" hangingPunct="1"/>
                      <a:r>
                        <a:rPr lang="de-DE" sz="1100" kern="1200" dirty="0">
                          <a:solidFill>
                            <a:schemeClr val="tx1">
                              <a:lumMod val="75000"/>
                              <a:lumOff val="25000"/>
                            </a:schemeClr>
                          </a:solidFill>
                          <a:latin typeface="+mn-lt"/>
                          <a:ea typeface="+mn-ea"/>
                          <a:cs typeface="+mn-cs"/>
                        </a:rPr>
                        <a:t>Arbeitsbedingungen (Verträge, Arbeitszeiten)</a:t>
                      </a:r>
                      <a:endParaRPr lang="de-DE" sz="1100" kern="1200" noProof="0" dirty="0">
                        <a:solidFill>
                          <a:schemeClr val="tx1">
                            <a:lumMod val="75000"/>
                            <a:lumOff val="25000"/>
                          </a:schemeClr>
                        </a:solidFill>
                        <a:latin typeface="+mn-lt"/>
                        <a:ea typeface="+mn-ea"/>
                        <a:cs typeface="+mn-cs"/>
                      </a:endParaRPr>
                    </a:p>
                  </a:txBody>
                  <a:tcPr marL="78226" marR="78226" marT="41459" marB="41459"/>
                </a:tc>
                <a:tc>
                  <a:txBody>
                    <a:bodyPr/>
                    <a:lstStyle/>
                    <a:p>
                      <a:pPr marL="0" algn="l" defTabSz="914400" rtl="0" eaLnBrk="1" latinLnBrk="0" hangingPunct="1"/>
                      <a:r>
                        <a:rPr lang="de-DE" sz="1100" kern="1200" dirty="0">
                          <a:solidFill>
                            <a:schemeClr val="tx1">
                              <a:lumMod val="75000"/>
                              <a:lumOff val="25000"/>
                            </a:schemeClr>
                          </a:solidFill>
                          <a:latin typeface="+mn-lt"/>
                          <a:ea typeface="+mn-ea"/>
                          <a:cs typeface="+mn-cs"/>
                        </a:rPr>
                        <a:t>Korruption</a:t>
                      </a:r>
                      <a:endParaRPr lang="de-DE" sz="1100" kern="1200" noProof="0" dirty="0">
                        <a:solidFill>
                          <a:schemeClr val="tx1">
                            <a:lumMod val="75000"/>
                            <a:lumOff val="25000"/>
                          </a:schemeClr>
                        </a:solidFill>
                        <a:latin typeface="+mn-lt"/>
                        <a:ea typeface="+mn-ea"/>
                        <a:cs typeface="+mn-cs"/>
                      </a:endParaRPr>
                    </a:p>
                  </a:txBody>
                  <a:tcPr marL="78226" marR="78226" marT="41459" marB="41459"/>
                </a:tc>
                <a:tc>
                  <a:txBody>
                    <a:bodyPr/>
                    <a:lstStyle/>
                    <a:p>
                      <a:pPr marL="0" algn="l" defTabSz="914400" rtl="0" eaLnBrk="1" latinLnBrk="0" hangingPunct="1"/>
                      <a:r>
                        <a:rPr lang="de-DE" sz="1100" kern="1200" dirty="0">
                          <a:solidFill>
                            <a:schemeClr val="tx1">
                              <a:lumMod val="75000"/>
                              <a:lumOff val="25000"/>
                            </a:schemeClr>
                          </a:solidFill>
                          <a:latin typeface="+mn-lt"/>
                          <a:ea typeface="+mn-ea"/>
                          <a:cs typeface="+mn-cs"/>
                        </a:rPr>
                        <a:t>Biodiversität &amp; Entwaldung</a:t>
                      </a:r>
                      <a:endParaRPr lang="de-DE" sz="1100" kern="1200" noProof="0" dirty="0">
                        <a:solidFill>
                          <a:schemeClr val="tx1">
                            <a:lumMod val="75000"/>
                            <a:lumOff val="25000"/>
                          </a:schemeClr>
                        </a:solidFill>
                        <a:latin typeface="+mn-lt"/>
                        <a:ea typeface="+mn-ea"/>
                        <a:cs typeface="+mn-cs"/>
                      </a:endParaRPr>
                    </a:p>
                  </a:txBody>
                  <a:tcPr marL="78226" marR="78226" marT="41459" marB="41459"/>
                </a:tc>
                <a:extLst>
                  <a:ext uri="{0D108BD9-81ED-4DB2-BD59-A6C34878D82A}">
                    <a16:rowId xmlns:a16="http://schemas.microsoft.com/office/drawing/2014/main" val="10003"/>
                  </a:ext>
                </a:extLst>
              </a:tr>
              <a:tr h="403742">
                <a:tc vMerge="1">
                  <a:txBody>
                    <a:bodyPr/>
                    <a:lstStyle/>
                    <a:p>
                      <a:endParaRPr lang="en-US" sz="1400" dirty="0"/>
                    </a:p>
                  </a:txBody>
                  <a:tcPr/>
                </a:tc>
                <a:tc>
                  <a:txBody>
                    <a:bodyPr/>
                    <a:lstStyle/>
                    <a:p>
                      <a:pPr marL="0" algn="l" defTabSz="914400" rtl="0" eaLnBrk="1" latinLnBrk="0" hangingPunct="1"/>
                      <a:r>
                        <a:rPr lang="de-DE" sz="1100" kern="1200" dirty="0">
                          <a:solidFill>
                            <a:schemeClr val="tx1">
                              <a:lumMod val="75000"/>
                              <a:lumOff val="25000"/>
                            </a:schemeClr>
                          </a:solidFill>
                          <a:latin typeface="+mn-lt"/>
                          <a:ea typeface="+mn-ea"/>
                          <a:cs typeface="+mn-cs"/>
                        </a:rPr>
                        <a:t>Landnutzung &amp; Eigentumsrechte</a:t>
                      </a:r>
                      <a:endParaRPr lang="de-DE" sz="1100" kern="1200" noProof="0" dirty="0">
                        <a:solidFill>
                          <a:schemeClr val="tx1">
                            <a:lumMod val="75000"/>
                            <a:lumOff val="25000"/>
                          </a:schemeClr>
                        </a:solidFill>
                        <a:latin typeface="+mn-lt"/>
                        <a:ea typeface="+mn-ea"/>
                        <a:cs typeface="+mn-cs"/>
                      </a:endParaRPr>
                    </a:p>
                  </a:txBody>
                  <a:tcPr marL="78226" marR="78226" marT="41459" marB="41459"/>
                </a:tc>
                <a:tc>
                  <a:txBody>
                    <a:bodyPr/>
                    <a:lstStyle/>
                    <a:p>
                      <a:pPr marL="0" algn="l" defTabSz="914400" rtl="0" eaLnBrk="1" latinLnBrk="0" hangingPunct="1"/>
                      <a:r>
                        <a:rPr lang="de-DE" sz="1100" kern="1200" dirty="0">
                          <a:solidFill>
                            <a:schemeClr val="tx1">
                              <a:lumMod val="75000"/>
                              <a:lumOff val="25000"/>
                            </a:schemeClr>
                          </a:solidFill>
                          <a:latin typeface="+mn-lt"/>
                          <a:ea typeface="+mn-ea"/>
                          <a:cs typeface="+mn-cs"/>
                        </a:rPr>
                        <a:t>Zwangsarbeit &amp; Menschenhandel</a:t>
                      </a:r>
                      <a:endParaRPr lang="de-DE" sz="1100" kern="1200" noProof="0" dirty="0">
                        <a:solidFill>
                          <a:schemeClr val="tx1">
                            <a:lumMod val="75000"/>
                            <a:lumOff val="25000"/>
                          </a:schemeClr>
                        </a:solidFill>
                        <a:latin typeface="+mn-lt"/>
                        <a:ea typeface="+mn-ea"/>
                        <a:cs typeface="+mn-cs"/>
                      </a:endParaRPr>
                    </a:p>
                  </a:txBody>
                  <a:tcPr marL="78226" marR="78226" marT="41459" marB="41459"/>
                </a:tc>
                <a:tc>
                  <a:txBody>
                    <a:bodyPr/>
                    <a:lstStyle/>
                    <a:p>
                      <a:r>
                        <a:rPr lang="de-DE" sz="1100" noProof="0" dirty="0">
                          <a:solidFill>
                            <a:schemeClr val="tx1">
                              <a:lumMod val="75000"/>
                              <a:lumOff val="25000"/>
                            </a:schemeClr>
                          </a:solidFill>
                        </a:rPr>
                        <a:t>Markt- und Wettbewerbsverzerrung</a:t>
                      </a:r>
                    </a:p>
                  </a:txBody>
                  <a:tcPr marL="78226" marR="78226" marT="41459" marB="41459"/>
                </a:tc>
                <a:tc>
                  <a:txBody>
                    <a:bodyPr/>
                    <a:lstStyle/>
                    <a:p>
                      <a:pPr marL="0" algn="l" defTabSz="914400" rtl="0" eaLnBrk="1" latinLnBrk="0" hangingPunct="1"/>
                      <a:r>
                        <a:rPr lang="de-DE" sz="1100" kern="1200" dirty="0">
                          <a:solidFill>
                            <a:schemeClr val="tx1">
                              <a:lumMod val="75000"/>
                              <a:lumOff val="25000"/>
                            </a:schemeClr>
                          </a:solidFill>
                          <a:latin typeface="+mn-lt"/>
                          <a:ea typeface="+mn-ea"/>
                          <a:cs typeface="+mn-cs"/>
                        </a:rPr>
                        <a:t>Wasserverbrauch &amp; Wasserverfügbarkeit</a:t>
                      </a:r>
                      <a:endParaRPr lang="de-DE" sz="1100" kern="1200" noProof="0" dirty="0">
                        <a:solidFill>
                          <a:schemeClr val="tx1">
                            <a:lumMod val="75000"/>
                            <a:lumOff val="25000"/>
                          </a:schemeClr>
                        </a:solidFill>
                        <a:latin typeface="+mn-lt"/>
                        <a:ea typeface="+mn-ea"/>
                        <a:cs typeface="+mn-cs"/>
                      </a:endParaRPr>
                    </a:p>
                  </a:txBody>
                  <a:tcPr marL="78226" marR="78226" marT="41459" marB="41459"/>
                </a:tc>
                <a:extLst>
                  <a:ext uri="{0D108BD9-81ED-4DB2-BD59-A6C34878D82A}">
                    <a16:rowId xmlns:a16="http://schemas.microsoft.com/office/drawing/2014/main" val="10004"/>
                  </a:ext>
                </a:extLst>
              </a:tr>
              <a:tr h="536156">
                <a:tc vMerge="1">
                  <a:txBody>
                    <a:bodyPr/>
                    <a:lstStyle/>
                    <a:p>
                      <a:endParaRPr lang="en-US" sz="1400" dirty="0"/>
                    </a:p>
                  </a:txBody>
                  <a:tcPr/>
                </a:tc>
                <a:tc>
                  <a:txBody>
                    <a:bodyPr/>
                    <a:lstStyle/>
                    <a:p>
                      <a:pPr marL="0" algn="l" defTabSz="914400" rtl="0" eaLnBrk="1" latinLnBrk="0" hangingPunct="1"/>
                      <a:r>
                        <a:rPr lang="de-DE" sz="1100" kern="1200" dirty="0">
                          <a:solidFill>
                            <a:schemeClr val="tx1">
                              <a:lumMod val="75000"/>
                              <a:lumOff val="25000"/>
                            </a:schemeClr>
                          </a:solidFill>
                          <a:latin typeface="+mn-lt"/>
                          <a:ea typeface="+mn-ea"/>
                          <a:cs typeface="+mn-cs"/>
                        </a:rPr>
                        <a:t>Auswirkungen auf die lokale Gemeinschaft</a:t>
                      </a:r>
                      <a:endParaRPr lang="de-DE" sz="1100" kern="1200" noProof="0" dirty="0">
                        <a:solidFill>
                          <a:schemeClr val="tx1">
                            <a:lumMod val="75000"/>
                            <a:lumOff val="25000"/>
                          </a:schemeClr>
                        </a:solidFill>
                        <a:latin typeface="+mn-lt"/>
                        <a:ea typeface="+mn-ea"/>
                        <a:cs typeface="+mn-cs"/>
                      </a:endParaRPr>
                    </a:p>
                  </a:txBody>
                  <a:tcPr marL="78226" marR="78226" marT="41459" marB="41459"/>
                </a:tc>
                <a:tc>
                  <a:txBody>
                    <a:bodyPr/>
                    <a:lstStyle/>
                    <a:p>
                      <a:pPr marL="0" algn="l" defTabSz="914400" rtl="0" eaLnBrk="1" latinLnBrk="0" hangingPunct="1"/>
                      <a:r>
                        <a:rPr lang="de-DE" sz="1100" kern="1200" dirty="0">
                          <a:solidFill>
                            <a:schemeClr val="tx1">
                              <a:lumMod val="75000"/>
                              <a:lumOff val="25000"/>
                            </a:schemeClr>
                          </a:solidFill>
                          <a:latin typeface="+mn-lt"/>
                          <a:ea typeface="+mn-ea"/>
                          <a:cs typeface="+mn-cs"/>
                        </a:rPr>
                        <a:t>Kinderarbeit</a:t>
                      </a:r>
                      <a:endParaRPr lang="de-DE" sz="1100" kern="1200" noProof="0" dirty="0">
                        <a:solidFill>
                          <a:schemeClr val="tx1">
                            <a:lumMod val="75000"/>
                            <a:lumOff val="25000"/>
                          </a:schemeClr>
                        </a:solidFill>
                        <a:latin typeface="+mn-lt"/>
                        <a:ea typeface="+mn-ea"/>
                        <a:cs typeface="+mn-cs"/>
                      </a:endParaRPr>
                    </a:p>
                  </a:txBody>
                  <a:tcPr marL="78226" marR="78226" marT="41459" marB="41459"/>
                </a:tc>
                <a:tc>
                  <a:txBody>
                    <a:bodyPr/>
                    <a:lstStyle/>
                    <a:p>
                      <a:endParaRPr lang="de-DE" sz="1100" noProof="0" dirty="0">
                        <a:solidFill>
                          <a:schemeClr val="tx1">
                            <a:lumMod val="75000"/>
                            <a:lumOff val="25000"/>
                          </a:schemeClr>
                        </a:solidFill>
                      </a:endParaRPr>
                    </a:p>
                  </a:txBody>
                  <a:tcPr marL="78226" marR="78226" marT="41459" marB="41459"/>
                </a:tc>
                <a:tc>
                  <a:txBody>
                    <a:bodyPr/>
                    <a:lstStyle/>
                    <a:p>
                      <a:pPr marL="0" algn="l" defTabSz="914400" rtl="0" eaLnBrk="1" latinLnBrk="0" hangingPunct="1"/>
                      <a:r>
                        <a:rPr lang="de-DE" sz="1100" kern="1200" dirty="0">
                          <a:solidFill>
                            <a:schemeClr val="tx1">
                              <a:lumMod val="75000"/>
                              <a:lumOff val="25000"/>
                            </a:schemeClr>
                          </a:solidFill>
                          <a:latin typeface="+mn-lt"/>
                          <a:ea typeface="+mn-ea"/>
                          <a:cs typeface="+mn-cs"/>
                        </a:rPr>
                        <a:t>Luftverschmutzung</a:t>
                      </a:r>
                      <a:endParaRPr lang="de-DE" sz="1100" kern="1200" noProof="0" dirty="0">
                        <a:solidFill>
                          <a:schemeClr val="tx1">
                            <a:lumMod val="75000"/>
                            <a:lumOff val="25000"/>
                          </a:schemeClr>
                        </a:solidFill>
                        <a:latin typeface="+mn-lt"/>
                        <a:ea typeface="+mn-ea"/>
                        <a:cs typeface="+mn-cs"/>
                      </a:endParaRPr>
                    </a:p>
                  </a:txBody>
                  <a:tcPr marL="78226" marR="78226" marT="41459" marB="41459"/>
                </a:tc>
                <a:extLst>
                  <a:ext uri="{0D108BD9-81ED-4DB2-BD59-A6C34878D82A}">
                    <a16:rowId xmlns:a16="http://schemas.microsoft.com/office/drawing/2014/main" val="10005"/>
                  </a:ext>
                </a:extLst>
              </a:tr>
              <a:tr h="403742">
                <a:tc vMerge="1">
                  <a:txBody>
                    <a:bodyPr/>
                    <a:lstStyle/>
                    <a:p>
                      <a:pPr algn="ctr"/>
                      <a:endParaRPr lang="de-DE" sz="1100" b="1" noProof="0" dirty="0">
                        <a:solidFill>
                          <a:schemeClr val="tx1">
                            <a:lumMod val="75000"/>
                            <a:lumOff val="25000"/>
                          </a:schemeClr>
                        </a:solidFill>
                      </a:endParaRPr>
                    </a:p>
                  </a:txBody>
                  <a:tcPr marL="78226" marR="78226" marT="41459" marB="41459" vert="vert270" anchor="ctr"/>
                </a:tc>
                <a:tc>
                  <a:txBody>
                    <a:bodyPr/>
                    <a:lstStyle/>
                    <a:p>
                      <a:pPr marL="0" algn="l" defTabSz="914400" rtl="0" eaLnBrk="1" latinLnBrk="0" hangingPunct="1"/>
                      <a:r>
                        <a:rPr lang="de-DE" sz="1100" kern="1200" dirty="0">
                          <a:solidFill>
                            <a:schemeClr val="tx1">
                              <a:lumMod val="75000"/>
                              <a:lumOff val="25000"/>
                            </a:schemeClr>
                          </a:solidFill>
                          <a:latin typeface="+mn-lt"/>
                          <a:ea typeface="+mn-ea"/>
                          <a:cs typeface="+mn-cs"/>
                        </a:rPr>
                        <a:t>Tierschutz</a:t>
                      </a:r>
                      <a:endParaRPr lang="de-DE" sz="1100" kern="1200" noProof="0" dirty="0">
                        <a:solidFill>
                          <a:schemeClr val="tx1">
                            <a:lumMod val="75000"/>
                            <a:lumOff val="25000"/>
                          </a:schemeClr>
                        </a:solidFill>
                        <a:latin typeface="+mn-lt"/>
                        <a:ea typeface="+mn-ea"/>
                        <a:cs typeface="+mn-cs"/>
                      </a:endParaRPr>
                    </a:p>
                  </a:txBody>
                  <a:tcPr marL="78226" marR="78226" marT="41459" marB="41459"/>
                </a:tc>
                <a:tc>
                  <a:txBody>
                    <a:bodyPr/>
                    <a:lstStyle/>
                    <a:p>
                      <a:pPr marL="0" algn="l" defTabSz="914400" rtl="0" eaLnBrk="1" latinLnBrk="0" hangingPunct="1"/>
                      <a:r>
                        <a:rPr lang="de-DE" sz="1100" kern="1200" dirty="0">
                          <a:solidFill>
                            <a:schemeClr val="tx1">
                              <a:lumMod val="75000"/>
                              <a:lumOff val="25000"/>
                            </a:schemeClr>
                          </a:solidFill>
                          <a:latin typeface="+mn-lt"/>
                          <a:ea typeface="+mn-ea"/>
                          <a:cs typeface="+mn-cs"/>
                        </a:rPr>
                        <a:t>Diskriminierung</a:t>
                      </a:r>
                      <a:endParaRPr lang="de-DE" sz="1100" kern="1200" noProof="0" dirty="0">
                        <a:solidFill>
                          <a:schemeClr val="tx1">
                            <a:lumMod val="75000"/>
                            <a:lumOff val="25000"/>
                          </a:schemeClr>
                        </a:solidFill>
                        <a:latin typeface="+mn-lt"/>
                        <a:ea typeface="+mn-ea"/>
                        <a:cs typeface="+mn-cs"/>
                      </a:endParaRPr>
                    </a:p>
                  </a:txBody>
                  <a:tcPr marL="78226" marR="78226" marT="41459" marB="41459"/>
                </a:tc>
                <a:tc>
                  <a:txBody>
                    <a:bodyPr/>
                    <a:lstStyle/>
                    <a:p>
                      <a:endParaRPr lang="de-DE" sz="1100" noProof="0" dirty="0">
                        <a:solidFill>
                          <a:schemeClr val="tx1">
                            <a:lumMod val="75000"/>
                            <a:lumOff val="25000"/>
                          </a:schemeClr>
                        </a:solidFill>
                      </a:endParaRPr>
                    </a:p>
                  </a:txBody>
                  <a:tcPr marL="78226" marR="78226" marT="41459" marB="41459"/>
                </a:tc>
                <a:tc>
                  <a:txBody>
                    <a:bodyPr/>
                    <a:lstStyle/>
                    <a:p>
                      <a:pPr marL="0" algn="l" defTabSz="914400" rtl="0" eaLnBrk="1" latinLnBrk="0" hangingPunct="1"/>
                      <a:r>
                        <a:rPr lang="de-DE" sz="1100" kern="1200" dirty="0">
                          <a:solidFill>
                            <a:schemeClr val="tx1">
                              <a:lumMod val="75000"/>
                              <a:lumOff val="25000"/>
                            </a:schemeClr>
                          </a:solidFill>
                          <a:latin typeface="+mn-lt"/>
                          <a:ea typeface="+mn-ea"/>
                          <a:cs typeface="+mn-cs"/>
                        </a:rPr>
                        <a:t>Boden- und (Grund) Wasserverschmutzung</a:t>
                      </a:r>
                      <a:endParaRPr lang="de-DE" sz="1100" kern="1200" noProof="0" dirty="0">
                        <a:solidFill>
                          <a:schemeClr val="tx1">
                            <a:lumMod val="75000"/>
                            <a:lumOff val="25000"/>
                          </a:schemeClr>
                        </a:solidFill>
                        <a:latin typeface="+mn-lt"/>
                        <a:ea typeface="+mn-ea"/>
                        <a:cs typeface="+mn-cs"/>
                      </a:endParaRPr>
                    </a:p>
                  </a:txBody>
                  <a:tcPr marL="78226" marR="78226" marT="41459" marB="41459"/>
                </a:tc>
                <a:extLst>
                  <a:ext uri="{0D108BD9-81ED-4DB2-BD59-A6C34878D82A}">
                    <a16:rowId xmlns:a16="http://schemas.microsoft.com/office/drawing/2014/main" val="3626172538"/>
                  </a:ext>
                </a:extLst>
              </a:tr>
              <a:tr h="536156">
                <a:tc vMerge="1">
                  <a:txBody>
                    <a:bodyPr/>
                    <a:lstStyle/>
                    <a:p>
                      <a:pPr algn="ctr"/>
                      <a:endParaRPr lang="de-DE" sz="1100" b="1" noProof="0" dirty="0">
                        <a:solidFill>
                          <a:schemeClr val="tx1">
                            <a:lumMod val="75000"/>
                            <a:lumOff val="25000"/>
                          </a:schemeClr>
                        </a:solidFill>
                      </a:endParaRPr>
                    </a:p>
                  </a:txBody>
                  <a:tcPr marL="78226" marR="78226" marT="41459" marB="41459" vert="vert270" anchor="ctr"/>
                </a:tc>
                <a:tc>
                  <a:txBody>
                    <a:bodyPr/>
                    <a:lstStyle/>
                    <a:p>
                      <a:pPr marL="0" algn="l" defTabSz="914400" rtl="0" eaLnBrk="1" latinLnBrk="0" hangingPunct="1"/>
                      <a:r>
                        <a:rPr lang="de-DE" sz="1100" kern="1200" noProof="0" dirty="0">
                          <a:solidFill>
                            <a:schemeClr val="tx1">
                              <a:lumMod val="75000"/>
                              <a:lumOff val="25000"/>
                            </a:schemeClr>
                          </a:solidFill>
                          <a:latin typeface="+mn-lt"/>
                          <a:ea typeface="+mn-ea"/>
                          <a:cs typeface="+mn-cs"/>
                        </a:rPr>
                        <a:t>Verbraucherinteressen &amp; Produktsicherheit</a:t>
                      </a:r>
                    </a:p>
                  </a:txBody>
                  <a:tcPr marL="78226" marR="78226" marT="41459" marB="41459"/>
                </a:tc>
                <a:tc>
                  <a:txBody>
                    <a:bodyPr/>
                    <a:lstStyle/>
                    <a:p>
                      <a:pPr marL="0" algn="l" defTabSz="914400" rtl="0" eaLnBrk="1" latinLnBrk="0" hangingPunct="1"/>
                      <a:r>
                        <a:rPr lang="de-DE" sz="1100" kern="1200" dirty="0">
                          <a:solidFill>
                            <a:schemeClr val="tx1">
                              <a:lumMod val="75000"/>
                              <a:lumOff val="25000"/>
                            </a:schemeClr>
                          </a:solidFill>
                          <a:latin typeface="+mn-lt"/>
                          <a:ea typeface="+mn-ea"/>
                          <a:cs typeface="+mn-cs"/>
                        </a:rPr>
                        <a:t>Lohn &amp; Vergütung</a:t>
                      </a:r>
                      <a:endParaRPr lang="de-DE" sz="1100" kern="1200" noProof="0" dirty="0">
                        <a:solidFill>
                          <a:schemeClr val="tx1">
                            <a:lumMod val="75000"/>
                            <a:lumOff val="25000"/>
                          </a:schemeClr>
                        </a:solidFill>
                        <a:latin typeface="+mn-lt"/>
                        <a:ea typeface="+mn-ea"/>
                        <a:cs typeface="+mn-cs"/>
                      </a:endParaRPr>
                    </a:p>
                  </a:txBody>
                  <a:tcPr marL="78226" marR="78226" marT="41459" marB="41459"/>
                </a:tc>
                <a:tc>
                  <a:txBody>
                    <a:bodyPr/>
                    <a:lstStyle/>
                    <a:p>
                      <a:endParaRPr lang="de-DE" sz="1100" noProof="0" dirty="0">
                        <a:solidFill>
                          <a:schemeClr val="tx1">
                            <a:lumMod val="75000"/>
                            <a:lumOff val="25000"/>
                          </a:schemeClr>
                        </a:solidFill>
                      </a:endParaRPr>
                    </a:p>
                  </a:txBody>
                  <a:tcPr marL="78226" marR="78226" marT="41459" marB="41459"/>
                </a:tc>
                <a:tc>
                  <a:txBody>
                    <a:bodyPr/>
                    <a:lstStyle/>
                    <a:p>
                      <a:pPr marL="0" algn="l" defTabSz="914400" rtl="0" eaLnBrk="1" latinLnBrk="0" hangingPunct="1"/>
                      <a:r>
                        <a:rPr lang="de-DE" sz="1100" kern="1200" dirty="0">
                          <a:solidFill>
                            <a:schemeClr val="tx1">
                              <a:lumMod val="75000"/>
                              <a:lumOff val="25000"/>
                            </a:schemeClr>
                          </a:solidFill>
                          <a:latin typeface="+mn-lt"/>
                          <a:ea typeface="+mn-ea"/>
                          <a:cs typeface="+mn-cs"/>
                        </a:rPr>
                        <a:t>Umwelt &amp; Abfall (allgemein)</a:t>
                      </a:r>
                      <a:endParaRPr lang="de-DE" sz="1100" kern="1200" noProof="0" dirty="0">
                        <a:solidFill>
                          <a:schemeClr val="tx1">
                            <a:lumMod val="75000"/>
                            <a:lumOff val="25000"/>
                          </a:schemeClr>
                        </a:solidFill>
                        <a:latin typeface="+mn-lt"/>
                        <a:ea typeface="+mn-ea"/>
                        <a:cs typeface="+mn-cs"/>
                      </a:endParaRPr>
                    </a:p>
                  </a:txBody>
                  <a:tcPr marL="78226" marR="78226" marT="41459" marB="41459"/>
                </a:tc>
                <a:extLst>
                  <a:ext uri="{0D108BD9-81ED-4DB2-BD59-A6C34878D82A}">
                    <a16:rowId xmlns:a16="http://schemas.microsoft.com/office/drawing/2014/main" val="2406438670"/>
                  </a:ext>
                </a:extLst>
              </a:tr>
              <a:tr h="536156">
                <a:tc vMerge="1">
                  <a:txBody>
                    <a:bodyPr/>
                    <a:lstStyle/>
                    <a:p>
                      <a:pPr algn="ctr"/>
                      <a:endParaRPr lang="de-DE" sz="1100" b="1" noProof="0" dirty="0">
                        <a:solidFill>
                          <a:schemeClr val="tx1">
                            <a:lumMod val="75000"/>
                            <a:lumOff val="25000"/>
                          </a:schemeClr>
                        </a:solidFill>
                      </a:endParaRPr>
                    </a:p>
                  </a:txBody>
                  <a:tcPr marL="78226" marR="78226" marT="41459" marB="41459" vert="vert270" anchor="ctr"/>
                </a:tc>
                <a:tc>
                  <a:txBody>
                    <a:bodyPr/>
                    <a:lstStyle/>
                    <a:p>
                      <a:pPr marL="0" algn="l" defTabSz="914400" rtl="0" eaLnBrk="1" latinLnBrk="0" hangingPunct="1"/>
                      <a:endParaRPr lang="de-DE" sz="1100" kern="1200" noProof="0" dirty="0">
                        <a:solidFill>
                          <a:schemeClr val="tx1">
                            <a:lumMod val="75000"/>
                            <a:lumOff val="25000"/>
                          </a:schemeClr>
                        </a:solidFill>
                        <a:latin typeface="+mn-lt"/>
                        <a:ea typeface="+mn-ea"/>
                        <a:cs typeface="+mn-cs"/>
                      </a:endParaRPr>
                    </a:p>
                  </a:txBody>
                  <a:tcPr marL="78226" marR="78226" marT="41459" marB="41459"/>
                </a:tc>
                <a:tc>
                  <a:txBody>
                    <a:bodyPr/>
                    <a:lstStyle/>
                    <a:p>
                      <a:r>
                        <a:rPr lang="de-DE" sz="1100" noProof="0" dirty="0">
                          <a:solidFill>
                            <a:schemeClr val="tx1">
                              <a:lumMod val="75000"/>
                              <a:lumOff val="25000"/>
                            </a:schemeClr>
                          </a:solidFill>
                        </a:rPr>
                        <a:t>Arbeitsschutz &amp; Arbeitssicherheit</a:t>
                      </a:r>
                    </a:p>
                  </a:txBody>
                  <a:tcPr marL="78226" marR="78226" marT="41459" marB="41459"/>
                </a:tc>
                <a:tc>
                  <a:txBody>
                    <a:bodyPr/>
                    <a:lstStyle/>
                    <a:p>
                      <a:endParaRPr lang="de-DE" sz="1100" noProof="0" dirty="0">
                        <a:solidFill>
                          <a:schemeClr val="tx1">
                            <a:lumMod val="75000"/>
                            <a:lumOff val="25000"/>
                          </a:schemeClr>
                        </a:solidFill>
                      </a:endParaRPr>
                    </a:p>
                  </a:txBody>
                  <a:tcPr marL="78226" marR="78226" marT="41459" marB="41459"/>
                </a:tc>
                <a:tc>
                  <a:txBody>
                    <a:bodyPr/>
                    <a:lstStyle/>
                    <a:p>
                      <a:endParaRPr lang="de-DE" sz="1100" noProof="0" dirty="0">
                        <a:solidFill>
                          <a:schemeClr val="tx1">
                            <a:lumMod val="75000"/>
                            <a:lumOff val="25000"/>
                          </a:schemeClr>
                        </a:solidFill>
                      </a:endParaRPr>
                    </a:p>
                  </a:txBody>
                  <a:tcPr marL="78226" marR="78226" marT="41459" marB="41459"/>
                </a:tc>
                <a:extLst>
                  <a:ext uri="{0D108BD9-81ED-4DB2-BD59-A6C34878D82A}">
                    <a16:rowId xmlns:a16="http://schemas.microsoft.com/office/drawing/2014/main" val="114168512"/>
                  </a:ext>
                </a:extLst>
              </a:tr>
            </a:tbl>
          </a:graphicData>
        </a:graphic>
      </p:graphicFrame>
      <p:sp>
        <p:nvSpPr>
          <p:cNvPr id="22" name="Textfeld 21">
            <a:extLst>
              <a:ext uri="{FF2B5EF4-FFF2-40B4-BE49-F238E27FC236}">
                <a16:creationId xmlns:a16="http://schemas.microsoft.com/office/drawing/2014/main" id="{795D2865-5EA3-417B-89F4-E133D02DDE17}"/>
              </a:ext>
            </a:extLst>
          </p:cNvPr>
          <p:cNvSpPr txBox="1"/>
          <p:nvPr/>
        </p:nvSpPr>
        <p:spPr>
          <a:xfrm>
            <a:off x="1271464" y="6412641"/>
            <a:ext cx="5107766" cy="204059"/>
          </a:xfrm>
          <a:prstGeom prst="rect">
            <a:avLst/>
          </a:prstGeom>
          <a:noFill/>
        </p:spPr>
        <p:txBody>
          <a:bodyPr wrap="square" lIns="80165" tIns="40083" rIns="80165" bIns="40083" rtlCol="0">
            <a:spAutoFit/>
          </a:bodyPr>
          <a:lstStyle/>
          <a:p>
            <a:pPr algn="l"/>
            <a:r>
              <a:rPr lang="de-DE" sz="800" dirty="0">
                <a:solidFill>
                  <a:srgbClr val="000000"/>
                </a:solidFill>
              </a:rPr>
              <a:t>Quelle: CSR Risiko-Check</a:t>
            </a:r>
            <a:endParaRPr lang="en-US" sz="1000" dirty="0">
              <a:solidFill>
                <a:srgbClr val="000000"/>
              </a:solidFill>
            </a:endParaRPr>
          </a:p>
        </p:txBody>
      </p:sp>
      <p:sp>
        <p:nvSpPr>
          <p:cNvPr id="23" name="Rechteck 22">
            <a:extLst>
              <a:ext uri="{FF2B5EF4-FFF2-40B4-BE49-F238E27FC236}">
                <a16:creationId xmlns:a16="http://schemas.microsoft.com/office/drawing/2014/main" id="{030F132C-F546-4244-9630-D1C733E43CF8}"/>
              </a:ext>
            </a:extLst>
          </p:cNvPr>
          <p:cNvSpPr/>
          <p:nvPr/>
        </p:nvSpPr>
        <p:spPr>
          <a:xfrm>
            <a:off x="1599423" y="1124744"/>
            <a:ext cx="8889190" cy="588780"/>
          </a:xfrm>
          <a:prstGeom prst="rect">
            <a:avLst/>
          </a:prstGeom>
        </p:spPr>
        <p:txBody>
          <a:bodyPr wrap="square" lIns="80165" tIns="40083" rIns="80165" bIns="40083">
            <a:spAutoFit/>
          </a:bodyPr>
          <a:lstStyle/>
          <a:p>
            <a:pPr marL="80577" algn="l"/>
            <a:r>
              <a:rPr lang="de-DE" sz="1100" b="1" dirty="0">
                <a:solidFill>
                  <a:srgbClr val="4B4B4B"/>
                </a:solidFill>
              </a:rPr>
              <a:t>Das Unternehmen verschafft sich einen Überblick über grundlegende/branchenübergreifende Nachhaltigkeitsthemen.</a:t>
            </a:r>
            <a:r>
              <a:rPr lang="de-DE" sz="1100" dirty="0">
                <a:solidFill>
                  <a:srgbClr val="4B4B4B"/>
                </a:solidFill>
              </a:rPr>
              <a:t> Verschiedene Themenlisten stehen zur Verfügung. Eine Orientierung liefert bspw. </a:t>
            </a:r>
            <a:r>
              <a:rPr lang="de-DE" sz="1100" b="1" dirty="0">
                <a:solidFill>
                  <a:srgbClr val="4B4B4B"/>
                </a:solidFill>
              </a:rPr>
              <a:t>CSR Risiko-Check </a:t>
            </a:r>
            <a:r>
              <a:rPr lang="de-DE" sz="1100" dirty="0">
                <a:solidFill>
                  <a:srgbClr val="4B4B4B"/>
                </a:solidFill>
              </a:rPr>
              <a:t>von MVO. Der Check ist über die Webseite des </a:t>
            </a:r>
            <a:r>
              <a:rPr lang="de-DE" sz="1100" dirty="0">
                <a:solidFill>
                  <a:srgbClr val="4B4B4B"/>
                </a:solidFill>
                <a:hlinkClick r:id="rId2"/>
              </a:rPr>
              <a:t>Helpdesks Wirtschaft und Menschenrechte </a:t>
            </a:r>
            <a:r>
              <a:rPr lang="de-DE" sz="1100" dirty="0">
                <a:solidFill>
                  <a:srgbClr val="4B4B4B"/>
                </a:solidFill>
              </a:rPr>
              <a:t>erreichbar. </a:t>
            </a:r>
          </a:p>
        </p:txBody>
      </p:sp>
      <p:sp>
        <p:nvSpPr>
          <p:cNvPr id="10" name="Fußzeilenplatzhalter 3">
            <a:extLst>
              <a:ext uri="{FF2B5EF4-FFF2-40B4-BE49-F238E27FC236}">
                <a16:creationId xmlns:a16="http://schemas.microsoft.com/office/drawing/2014/main" id="{BC05E83A-0B9C-4291-B083-77D0D1502B59}"/>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9" name="Auf der gleichen Seite des Rechtecks liegende Ecken abrunden 8">
            <a:extLst>
              <a:ext uri="{FF2B5EF4-FFF2-40B4-BE49-F238E27FC236}">
                <a16:creationId xmlns:a16="http://schemas.microsoft.com/office/drawing/2014/main" id="{ECAE1AC2-24D1-4AC2-9AF1-A2FE3D0DDAD9}"/>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8">
            <a:extLst>
              <a:ext uri="{FF2B5EF4-FFF2-40B4-BE49-F238E27FC236}">
                <a16:creationId xmlns:a16="http://schemas.microsoft.com/office/drawing/2014/main" id="{FB52222E-F646-4BDB-9BAF-02582D0C2BDE}"/>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8">
            <a:extLst>
              <a:ext uri="{FF2B5EF4-FFF2-40B4-BE49-F238E27FC236}">
                <a16:creationId xmlns:a16="http://schemas.microsoft.com/office/drawing/2014/main" id="{D3F8AE0D-DF2B-4CC7-829D-E9E520756E78}"/>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8">
            <a:extLst>
              <a:ext uri="{FF2B5EF4-FFF2-40B4-BE49-F238E27FC236}">
                <a16:creationId xmlns:a16="http://schemas.microsoft.com/office/drawing/2014/main" id="{11E220D8-DBE7-4A3D-9960-3B12EFBB856B}"/>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8">
            <a:extLst>
              <a:ext uri="{FF2B5EF4-FFF2-40B4-BE49-F238E27FC236}">
                <a16:creationId xmlns:a16="http://schemas.microsoft.com/office/drawing/2014/main" id="{7E505397-F907-4EDA-9BD8-7C04868FD9CA}"/>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8">
            <a:extLst>
              <a:ext uri="{FF2B5EF4-FFF2-40B4-BE49-F238E27FC236}">
                <a16:creationId xmlns:a16="http://schemas.microsoft.com/office/drawing/2014/main" id="{85F1254D-DB8A-4378-9AB4-1B533D35A544}"/>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8">
            <a:extLst>
              <a:ext uri="{FF2B5EF4-FFF2-40B4-BE49-F238E27FC236}">
                <a16:creationId xmlns:a16="http://schemas.microsoft.com/office/drawing/2014/main" id="{3E9BCA5E-9D95-4245-ADBF-B108F807AB6B}"/>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2" name="Grafik 1"/>
          <p:cNvPicPr>
            <a:picLocks noChangeAspect="1"/>
          </p:cNvPicPr>
          <p:nvPr/>
        </p:nvPicPr>
        <p:blipFill>
          <a:blip r:embed="rId3"/>
          <a:stretch>
            <a:fillRect/>
          </a:stretch>
        </p:blipFill>
        <p:spPr>
          <a:xfrm>
            <a:off x="614590" y="114870"/>
            <a:ext cx="5224725" cy="323116"/>
          </a:xfrm>
          <a:prstGeom prst="rect">
            <a:avLst/>
          </a:prstGeom>
        </p:spPr>
      </p:pic>
    </p:spTree>
    <p:extLst>
      <p:ext uri="{BB962C8B-B14F-4D97-AF65-F5344CB8AC3E}">
        <p14:creationId xmlns:p14="http://schemas.microsoft.com/office/powerpoint/2010/main" val="29484250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a:xfrm>
            <a:off x="648000" y="6477000"/>
            <a:ext cx="638043" cy="280988"/>
          </a:xfrm>
        </p:spPr>
        <p:txBody>
          <a:bodyPr/>
          <a:lstStyle/>
          <a:p>
            <a:fld id="{894680D0-7A83-433A-9719-C4143F27F647}" type="slidenum">
              <a:rPr lang="de-DE" smtClean="0"/>
              <a:pPr/>
              <a:t>25</a:t>
            </a:fld>
            <a:endParaRPr lang="de-DE" dirty="0"/>
          </a:p>
        </p:txBody>
      </p:sp>
      <p:sp>
        <p:nvSpPr>
          <p:cNvPr id="10" name="Freihandform 9">
            <a:extLst>
              <a:ext uri="{FF2B5EF4-FFF2-40B4-BE49-F238E27FC236}">
                <a16:creationId xmlns:a16="http://schemas.microsoft.com/office/drawing/2014/main" id="{F5CA5F74-3AEF-460C-BFF7-E9628B745303}"/>
              </a:ext>
            </a:extLst>
          </p:cNvPr>
          <p:cNvSpPr/>
          <p:nvPr/>
        </p:nvSpPr>
        <p:spPr bwMode="auto">
          <a:xfrm>
            <a:off x="7392144" y="1308443"/>
            <a:ext cx="3024336" cy="2520280"/>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de-DE">
              <a:solidFill>
                <a:srgbClr val="000000"/>
              </a:solidFill>
            </a:endParaRPr>
          </a:p>
        </p:txBody>
      </p:sp>
      <p:sp>
        <p:nvSpPr>
          <p:cNvPr id="11" name="Rechteck 10">
            <a:extLst>
              <a:ext uri="{FF2B5EF4-FFF2-40B4-BE49-F238E27FC236}">
                <a16:creationId xmlns:a16="http://schemas.microsoft.com/office/drawing/2014/main" id="{7A97CC27-B154-4C19-BA90-324F5B1A1185}"/>
              </a:ext>
            </a:extLst>
          </p:cNvPr>
          <p:cNvSpPr/>
          <p:nvPr/>
        </p:nvSpPr>
        <p:spPr>
          <a:xfrm>
            <a:off x="1595033" y="1120415"/>
            <a:ext cx="4933015" cy="1773720"/>
          </a:xfrm>
          <a:prstGeom prst="rect">
            <a:avLst/>
          </a:prstGeom>
        </p:spPr>
        <p:txBody>
          <a:bodyPr wrap="square" lIns="80165" tIns="40083" rIns="80165" bIns="40083">
            <a:spAutoFit/>
          </a:bodyPr>
          <a:lstStyle/>
          <a:p>
            <a:pPr marL="80577" algn="l"/>
            <a:r>
              <a:rPr lang="de-DE" sz="1100" b="1" dirty="0">
                <a:solidFill>
                  <a:srgbClr val="4B4B4B"/>
                </a:solidFill>
              </a:rPr>
              <a:t>Das Unternehmen ermittelt branchen- und länderbezogene Nachhaltigkeitsrisiken:</a:t>
            </a:r>
            <a:r>
              <a:rPr lang="de-DE" sz="1100" dirty="0">
                <a:solidFill>
                  <a:srgbClr val="4B4B4B"/>
                </a:solidFill>
              </a:rPr>
              <a:t> Je nach Branche können unterschiedliche Themen relevant </a:t>
            </a:r>
            <a:r>
              <a:rPr lang="de-DE" sz="1100" dirty="0" smtClean="0">
                <a:solidFill>
                  <a:srgbClr val="4B4B4B"/>
                </a:solidFill>
              </a:rPr>
              <a:t>sein; in </a:t>
            </a:r>
            <a:r>
              <a:rPr lang="de-DE" sz="1100" dirty="0">
                <a:solidFill>
                  <a:srgbClr val="4B4B4B"/>
                </a:solidFill>
              </a:rPr>
              <a:t>bestimmten Branchen besteht zum Beispiel das Risiko, dass </a:t>
            </a:r>
            <a:r>
              <a:rPr lang="de-DE" sz="1100" dirty="0">
                <a:solidFill>
                  <a:srgbClr val="4B4B4B"/>
                </a:solidFill>
                <a:hlinkClick r:id="rId2"/>
              </a:rPr>
              <a:t>„Konfliktmineralien“ </a:t>
            </a:r>
            <a:r>
              <a:rPr lang="de-DE" sz="1100" dirty="0">
                <a:solidFill>
                  <a:srgbClr val="4B4B4B"/>
                </a:solidFill>
              </a:rPr>
              <a:t>verwendet </a:t>
            </a:r>
            <a:r>
              <a:rPr lang="de-DE" sz="1100" dirty="0" smtClean="0">
                <a:solidFill>
                  <a:srgbClr val="4B4B4B"/>
                </a:solidFill>
              </a:rPr>
              <a:t>werden, d.h. mineralische </a:t>
            </a:r>
            <a:r>
              <a:rPr lang="de-DE" sz="1100" dirty="0">
                <a:solidFill>
                  <a:srgbClr val="4B4B4B"/>
                </a:solidFill>
              </a:rPr>
              <a:t>Rohstoffe, bei denen es bei der Gewinnung und Vermarktung zu </a:t>
            </a:r>
            <a:r>
              <a:rPr lang="de-DE" sz="1100" dirty="0" smtClean="0">
                <a:solidFill>
                  <a:srgbClr val="4B4B4B"/>
                </a:solidFill>
              </a:rPr>
              <a:t>gewalt-samen </a:t>
            </a:r>
            <a:r>
              <a:rPr lang="de-DE" sz="1100" dirty="0">
                <a:solidFill>
                  <a:srgbClr val="4B4B4B"/>
                </a:solidFill>
              </a:rPr>
              <a:t>Konflikten kommt. Im Informationsteil werden für einige Branchen Kernthemen aufgelistet. Die Auflistung ist nicht als abschließende Liste zu verstehen. Sie ersetzt nicht die sorgfältige Analyse der Situation im eigenen Unternehmen (siehe </a:t>
            </a:r>
            <a:r>
              <a:rPr lang="de-DE" sz="1100" dirty="0">
                <a:solidFill>
                  <a:srgbClr val="4B4B4B"/>
                </a:solidFill>
                <a:hlinkClick r:id="rId3" action="ppaction://hlinksldjump"/>
              </a:rPr>
              <a:t>Informationsquellen auf Folie 28</a:t>
            </a:r>
            <a:r>
              <a:rPr lang="de-DE" sz="1100" dirty="0">
                <a:solidFill>
                  <a:srgbClr val="4B4B4B"/>
                </a:solidFill>
              </a:rPr>
              <a:t> für weitere </a:t>
            </a:r>
            <a:r>
              <a:rPr lang="de-DE" sz="1100" dirty="0" err="1" smtClean="0">
                <a:solidFill>
                  <a:srgbClr val="4B4B4B"/>
                </a:solidFill>
              </a:rPr>
              <a:t>Informa-tionen</a:t>
            </a:r>
            <a:r>
              <a:rPr lang="de-DE" sz="1100" dirty="0">
                <a:solidFill>
                  <a:srgbClr val="4B4B4B"/>
                </a:solidFill>
              </a:rPr>
              <a:t>).</a:t>
            </a:r>
            <a:endParaRPr lang="de-DE" sz="1100" b="1" dirty="0">
              <a:solidFill>
                <a:srgbClr val="4B4B4B"/>
              </a:solidFill>
            </a:endParaRPr>
          </a:p>
        </p:txBody>
      </p:sp>
      <p:sp>
        <p:nvSpPr>
          <p:cNvPr id="12" name="Richtungspfeil 59">
            <a:extLst>
              <a:ext uri="{FF2B5EF4-FFF2-40B4-BE49-F238E27FC236}">
                <a16:creationId xmlns:a16="http://schemas.microsoft.com/office/drawing/2014/main" id="{075D8488-6906-4EE1-B54D-4C8FE7EBD547}"/>
              </a:ext>
            </a:extLst>
          </p:cNvPr>
          <p:cNvSpPr/>
          <p:nvPr/>
        </p:nvSpPr>
        <p:spPr>
          <a:xfrm>
            <a:off x="623392" y="1192415"/>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2</a:t>
            </a:r>
          </a:p>
        </p:txBody>
      </p:sp>
      <p:sp>
        <p:nvSpPr>
          <p:cNvPr id="13" name="Rechteck 12">
            <a:extLst>
              <a:ext uri="{FF2B5EF4-FFF2-40B4-BE49-F238E27FC236}">
                <a16:creationId xmlns:a16="http://schemas.microsoft.com/office/drawing/2014/main" id="{4291AE00-959A-4666-B57E-A6AA63428971}"/>
              </a:ext>
            </a:extLst>
          </p:cNvPr>
          <p:cNvSpPr/>
          <p:nvPr/>
        </p:nvSpPr>
        <p:spPr>
          <a:xfrm>
            <a:off x="7527391" y="1524467"/>
            <a:ext cx="2304256" cy="2308324"/>
          </a:xfrm>
          <a:prstGeom prst="rect">
            <a:avLst/>
          </a:prstGeom>
        </p:spPr>
        <p:txBody>
          <a:bodyPr wrap="square">
            <a:spAutoFit/>
          </a:bodyPr>
          <a:lstStyle/>
          <a:p>
            <a:pPr algn="ctr"/>
            <a:r>
              <a:rPr lang="de-DE" sz="1200" b="1" dirty="0">
                <a:solidFill>
                  <a:srgbClr val="000000">
                    <a:lumMod val="75000"/>
                    <a:lumOff val="25000"/>
                  </a:srgbClr>
                </a:solidFill>
              </a:rPr>
              <a:t>Leitfragen zur Orientierung: </a:t>
            </a:r>
          </a:p>
          <a:p>
            <a:pPr algn="ctr"/>
            <a:endParaRPr lang="de-DE" sz="1100" b="1" dirty="0">
              <a:solidFill>
                <a:srgbClr val="000000">
                  <a:lumMod val="75000"/>
                  <a:lumOff val="25000"/>
                </a:srgbClr>
              </a:solidFill>
            </a:endParaRPr>
          </a:p>
          <a:p>
            <a:pPr marL="150310" indent="-150310" algn="ctr">
              <a:buFont typeface="Arial" panose="020B0604020202020204" pitchFamily="34" charset="0"/>
              <a:buChar char="•"/>
            </a:pPr>
            <a:r>
              <a:rPr lang="de-DE" sz="1100" dirty="0">
                <a:solidFill>
                  <a:srgbClr val="000000">
                    <a:lumMod val="75000"/>
                    <a:lumOff val="25000"/>
                  </a:srgbClr>
                </a:solidFill>
              </a:rPr>
              <a:t>Welche negativen Auswirkungen können Aktivitäten/Prozesse in der Lieferkette auf Mensch und Umwelt haben? </a:t>
            </a:r>
          </a:p>
          <a:p>
            <a:pPr marL="150310" indent="-150310" algn="ctr">
              <a:buFont typeface="Arial" panose="020B0604020202020204" pitchFamily="34" charset="0"/>
              <a:buChar char="•"/>
            </a:pPr>
            <a:endParaRPr lang="de-DE" sz="1100" dirty="0">
              <a:solidFill>
                <a:srgbClr val="000000">
                  <a:lumMod val="75000"/>
                  <a:lumOff val="25000"/>
                </a:srgbClr>
              </a:solidFill>
            </a:endParaRPr>
          </a:p>
          <a:p>
            <a:pPr marL="150310" indent="-150310" algn="ctr">
              <a:buFont typeface="Arial" panose="020B0604020202020204" pitchFamily="34" charset="0"/>
              <a:buChar char="•"/>
            </a:pPr>
            <a:r>
              <a:rPr lang="de-DE" sz="1100" dirty="0">
                <a:solidFill>
                  <a:srgbClr val="000000">
                    <a:lumMod val="75000"/>
                    <a:lumOff val="25000"/>
                  </a:srgbClr>
                </a:solidFill>
              </a:rPr>
              <a:t>Welche Risiken für negative Auswirkungen treten in meiner Branche und den Produktionsländern typischerweise auf?</a:t>
            </a:r>
          </a:p>
        </p:txBody>
      </p:sp>
      <p:pic>
        <p:nvPicPr>
          <p:cNvPr id="14" name="Picture 5" descr="G:\noun_1146880.png">
            <a:extLst>
              <a:ext uri="{FF2B5EF4-FFF2-40B4-BE49-F238E27FC236}">
                <a16:creationId xmlns:a16="http://schemas.microsoft.com/office/drawing/2014/main" id="{DEE125B0-F4C2-42CD-A2A8-D6A0280C4322}"/>
              </a:ext>
            </a:extLst>
          </p:cNvPr>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rot="425516">
            <a:off x="9561422" y="1628781"/>
            <a:ext cx="730734" cy="657852"/>
          </a:xfrm>
          <a:prstGeom prst="rect">
            <a:avLst/>
          </a:prstGeom>
          <a:noFill/>
        </p:spPr>
      </p:pic>
      <p:sp>
        <p:nvSpPr>
          <p:cNvPr id="15" name="Rechteck 14">
            <a:extLst>
              <a:ext uri="{FF2B5EF4-FFF2-40B4-BE49-F238E27FC236}">
                <a16:creationId xmlns:a16="http://schemas.microsoft.com/office/drawing/2014/main" id="{6BDF97D4-6BAF-4549-ADA5-426735898E3E}"/>
              </a:ext>
            </a:extLst>
          </p:cNvPr>
          <p:cNvSpPr/>
          <p:nvPr/>
        </p:nvSpPr>
        <p:spPr>
          <a:xfrm>
            <a:off x="1595032" y="3068960"/>
            <a:ext cx="5005024" cy="3127937"/>
          </a:xfrm>
          <a:prstGeom prst="rect">
            <a:avLst/>
          </a:prstGeom>
        </p:spPr>
        <p:txBody>
          <a:bodyPr wrap="square" lIns="80165" tIns="40083" rIns="80165" bIns="40083">
            <a:spAutoFit/>
          </a:bodyPr>
          <a:lstStyle/>
          <a:p>
            <a:pPr marL="80577" algn="l"/>
            <a:r>
              <a:rPr lang="de-DE" sz="1100" dirty="0">
                <a:solidFill>
                  <a:srgbClr val="000000">
                    <a:lumMod val="75000"/>
                    <a:lumOff val="25000"/>
                  </a:srgbClr>
                </a:solidFill>
              </a:rPr>
              <a:t>Das Unternehmen führt eine </a:t>
            </a:r>
            <a:r>
              <a:rPr lang="de-DE" sz="1100" b="1" dirty="0">
                <a:solidFill>
                  <a:srgbClr val="000000">
                    <a:lumMod val="75000"/>
                    <a:lumOff val="25000"/>
                  </a:srgbClr>
                </a:solidFill>
              </a:rPr>
              <a:t>erste Risikoeinschätzung </a:t>
            </a:r>
            <a:r>
              <a:rPr lang="de-DE" sz="1100" dirty="0">
                <a:solidFill>
                  <a:srgbClr val="000000">
                    <a:lumMod val="75000"/>
                    <a:lumOff val="25000"/>
                  </a:srgbClr>
                </a:solidFill>
              </a:rPr>
              <a:t>des jeweiligen Nachhaltigkeitsthemas auf einer Skala von 1 bis 3 durch:</a:t>
            </a:r>
          </a:p>
          <a:p>
            <a:pPr marL="80577" algn="l"/>
            <a:endParaRPr lang="de-DE" sz="1100" dirty="0">
              <a:solidFill>
                <a:srgbClr val="000000">
                  <a:lumMod val="75000"/>
                  <a:lumOff val="25000"/>
                </a:srgbClr>
              </a:solidFill>
            </a:endParaRPr>
          </a:p>
          <a:p>
            <a:pPr marL="80577" algn="l"/>
            <a:r>
              <a:rPr lang="de-DE" sz="1100" dirty="0">
                <a:solidFill>
                  <a:srgbClr val="000000">
                    <a:lumMod val="75000"/>
                    <a:lumOff val="25000"/>
                  </a:srgbClr>
                </a:solidFill>
              </a:rPr>
              <a:t>1 = Niedriges Risiko</a:t>
            </a:r>
          </a:p>
          <a:p>
            <a:pPr marL="80577" algn="l"/>
            <a:r>
              <a:rPr lang="de-DE" sz="1100" dirty="0">
                <a:solidFill>
                  <a:srgbClr val="000000">
                    <a:lumMod val="75000"/>
                    <a:lumOff val="25000"/>
                  </a:srgbClr>
                </a:solidFill>
              </a:rPr>
              <a:t>2 = Mittleres Risiko</a:t>
            </a:r>
          </a:p>
          <a:p>
            <a:pPr marL="80577" algn="l"/>
            <a:r>
              <a:rPr lang="de-DE" sz="1100" dirty="0">
                <a:solidFill>
                  <a:srgbClr val="000000">
                    <a:lumMod val="75000"/>
                    <a:lumOff val="25000"/>
                  </a:srgbClr>
                </a:solidFill>
              </a:rPr>
              <a:t>3 = Hohes Risiko</a:t>
            </a:r>
          </a:p>
          <a:p>
            <a:pPr marL="80577" algn="l"/>
            <a:endParaRPr lang="de-DE" sz="1100" dirty="0">
              <a:solidFill>
                <a:srgbClr val="000000">
                  <a:lumMod val="75000"/>
                  <a:lumOff val="25000"/>
                </a:srgbClr>
              </a:solidFill>
            </a:endParaRPr>
          </a:p>
          <a:p>
            <a:pPr marL="80577" algn="l"/>
            <a:r>
              <a:rPr lang="de-DE" sz="1100" b="1" dirty="0">
                <a:solidFill>
                  <a:srgbClr val="000000">
                    <a:lumMod val="75000"/>
                    <a:lumOff val="25000"/>
                  </a:srgbClr>
                </a:solidFill>
              </a:rPr>
              <a:t>Wichtig: </a:t>
            </a:r>
            <a:r>
              <a:rPr lang="de-DE" sz="1100" dirty="0">
                <a:solidFill>
                  <a:srgbClr val="000000">
                    <a:lumMod val="75000"/>
                    <a:lumOff val="25000"/>
                  </a:srgbClr>
                </a:solidFill>
              </a:rPr>
              <a:t>Es geht an dieser Stelle noch nicht um eine Risikobewertung entlang der Kriterien „Schwere“ und „Eintrittswahrscheinlichkeit“, sondern um eine erste Einschätzung zu potenziellen Risiken auf Basis übergreifender, branchen- und länderbezogener Informationen. Erst in einem zweiten Schritt (ab </a:t>
            </a:r>
            <a:r>
              <a:rPr lang="de-DE" sz="1100" dirty="0">
                <a:solidFill>
                  <a:srgbClr val="000000">
                    <a:lumMod val="75000"/>
                    <a:lumOff val="25000"/>
                  </a:srgbClr>
                </a:solidFill>
                <a:hlinkClick r:id="rId5" action="ppaction://hlinksldjump"/>
              </a:rPr>
              <a:t>Folie 33</a:t>
            </a:r>
            <a:r>
              <a:rPr lang="de-DE" sz="1100" dirty="0">
                <a:solidFill>
                  <a:srgbClr val="000000">
                    <a:lumMod val="75000"/>
                    <a:lumOff val="25000"/>
                  </a:srgbClr>
                </a:solidFill>
              </a:rPr>
              <a:t>) prüfen Unternehmen dann, ob potenzielle Risiken tatsächlich auf das Unternehmen zutreffen.</a:t>
            </a:r>
          </a:p>
          <a:p>
            <a:pPr marL="80577" algn="l"/>
            <a:endParaRPr lang="de-DE" sz="1100" dirty="0">
              <a:solidFill>
                <a:srgbClr val="000000">
                  <a:lumMod val="75000"/>
                  <a:lumOff val="25000"/>
                </a:srgbClr>
              </a:solidFill>
            </a:endParaRPr>
          </a:p>
          <a:p>
            <a:pPr marL="80577" algn="l"/>
            <a:r>
              <a:rPr lang="de-DE" sz="1100" dirty="0">
                <a:solidFill>
                  <a:srgbClr val="000000">
                    <a:lumMod val="75000"/>
                    <a:lumOff val="25000"/>
                  </a:srgbClr>
                </a:solidFill>
              </a:rPr>
              <a:t>Leitfragen (siehe rechts) bieten eine Orientierung. Diese erste Einschätzung ist dann besonders hilfreich, wenn eine Vielzahl von Themen im 2. Schritt identifiziert wurde und das Unternehmen die weiterführende Analyse zu Beginn eingrenzen möchte, um sie umsetzbar zu gestalten.</a:t>
            </a:r>
          </a:p>
        </p:txBody>
      </p:sp>
      <p:sp>
        <p:nvSpPr>
          <p:cNvPr id="16" name="Richtungspfeil 59">
            <a:extLst>
              <a:ext uri="{FF2B5EF4-FFF2-40B4-BE49-F238E27FC236}">
                <a16:creationId xmlns:a16="http://schemas.microsoft.com/office/drawing/2014/main" id="{A8B91015-F73B-41D9-9B21-4FC387364DA0}"/>
              </a:ext>
            </a:extLst>
          </p:cNvPr>
          <p:cNvSpPr/>
          <p:nvPr/>
        </p:nvSpPr>
        <p:spPr>
          <a:xfrm>
            <a:off x="658928" y="3140968"/>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3</a:t>
            </a:r>
          </a:p>
        </p:txBody>
      </p:sp>
      <p:sp>
        <p:nvSpPr>
          <p:cNvPr id="17" name="Fußzeilenplatzhalter 3">
            <a:extLst>
              <a:ext uri="{FF2B5EF4-FFF2-40B4-BE49-F238E27FC236}">
                <a16:creationId xmlns:a16="http://schemas.microsoft.com/office/drawing/2014/main" id="{FF08BF49-A03A-4596-9DA4-D52BC9AF2233}"/>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21" name="Auf der gleichen Seite des Rechtecks liegende Ecken abrunden 8">
            <a:extLst>
              <a:ext uri="{FF2B5EF4-FFF2-40B4-BE49-F238E27FC236}">
                <a16:creationId xmlns:a16="http://schemas.microsoft.com/office/drawing/2014/main" id="{5203CB06-569B-4E03-8430-98CB5E1F2781}"/>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2" name="Auf der gleichen Seite des Rechtecks liegende Ecken abrunden 8">
            <a:extLst>
              <a:ext uri="{FF2B5EF4-FFF2-40B4-BE49-F238E27FC236}">
                <a16:creationId xmlns:a16="http://schemas.microsoft.com/office/drawing/2014/main" id="{D0B0022E-524A-4CA1-9CD5-25A326D4FD35}"/>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3" name="Auf der gleichen Seite des Rechtecks liegende Ecken abrunden 8">
            <a:extLst>
              <a:ext uri="{FF2B5EF4-FFF2-40B4-BE49-F238E27FC236}">
                <a16:creationId xmlns:a16="http://schemas.microsoft.com/office/drawing/2014/main" id="{88DE23BE-90F1-4938-82F2-BF0870A701B0}"/>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4" name="Auf der gleichen Seite des Rechtecks liegende Ecken abrunden 8">
            <a:extLst>
              <a:ext uri="{FF2B5EF4-FFF2-40B4-BE49-F238E27FC236}">
                <a16:creationId xmlns:a16="http://schemas.microsoft.com/office/drawing/2014/main" id="{F77CDBEE-BBD4-4E4E-BEC5-F84F647E3C59}"/>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5" name="Auf der gleichen Seite des Rechtecks liegende Ecken abrunden 8">
            <a:extLst>
              <a:ext uri="{FF2B5EF4-FFF2-40B4-BE49-F238E27FC236}">
                <a16:creationId xmlns:a16="http://schemas.microsoft.com/office/drawing/2014/main" id="{A16ED9BF-A957-4EF9-9E2F-91BCE636F01A}"/>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6" name="Auf der gleichen Seite des Rechtecks liegende Ecken abrunden 8">
            <a:extLst>
              <a:ext uri="{FF2B5EF4-FFF2-40B4-BE49-F238E27FC236}">
                <a16:creationId xmlns:a16="http://schemas.microsoft.com/office/drawing/2014/main" id="{A3CCD659-5CCE-48CF-8D37-572DEF6D974E}"/>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7" name="Auf der gleichen Seite des Rechtecks liegende Ecken abrunden 8">
            <a:extLst>
              <a:ext uri="{FF2B5EF4-FFF2-40B4-BE49-F238E27FC236}">
                <a16:creationId xmlns:a16="http://schemas.microsoft.com/office/drawing/2014/main" id="{6F5E2176-983C-4A79-8954-539F3042B420}"/>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2" name="Grafik 1"/>
          <p:cNvPicPr>
            <a:picLocks noChangeAspect="1"/>
          </p:cNvPicPr>
          <p:nvPr/>
        </p:nvPicPr>
        <p:blipFill>
          <a:blip r:embed="rId6"/>
          <a:stretch>
            <a:fillRect/>
          </a:stretch>
        </p:blipFill>
        <p:spPr>
          <a:xfrm>
            <a:off x="623392" y="148206"/>
            <a:ext cx="6389162" cy="323116"/>
          </a:xfrm>
          <a:prstGeom prst="rect">
            <a:avLst/>
          </a:prstGeom>
        </p:spPr>
      </p:pic>
    </p:spTree>
    <p:extLst>
      <p:ext uri="{BB962C8B-B14F-4D97-AF65-F5344CB8AC3E}">
        <p14:creationId xmlns:p14="http://schemas.microsoft.com/office/powerpoint/2010/main" val="14280656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26</a:t>
            </a:fld>
            <a:endParaRPr lang="de-DE" dirty="0"/>
          </a:p>
        </p:txBody>
      </p:sp>
      <p:sp>
        <p:nvSpPr>
          <p:cNvPr id="44" name="Rechteck 43">
            <a:extLst>
              <a:ext uri="{FF2B5EF4-FFF2-40B4-BE49-F238E27FC236}">
                <a16:creationId xmlns:a16="http://schemas.microsoft.com/office/drawing/2014/main" id="{87C5B422-2984-4E42-9833-4054F825DF6B}"/>
              </a:ext>
            </a:extLst>
          </p:cNvPr>
          <p:cNvSpPr/>
          <p:nvPr/>
        </p:nvSpPr>
        <p:spPr>
          <a:xfrm rot="5400000">
            <a:off x="3299768" y="-186935"/>
            <a:ext cx="410782" cy="3888000"/>
          </a:xfrm>
          <a:prstGeom prst="rect">
            <a:avLst/>
          </a:prstGeom>
          <a:solidFill>
            <a:srgbClr val="5E839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80165" tIns="40083" rIns="80165" bIns="40083" rtlCol="0" anchor="ctr"/>
          <a:lstStyle/>
          <a:p>
            <a:pPr algn="ctr"/>
            <a:r>
              <a:rPr lang="de-DE" sz="1200" b="1" dirty="0">
                <a:solidFill>
                  <a:srgbClr val="FFFFFF"/>
                </a:solidFill>
              </a:rPr>
              <a:t>Unternehmensspezifische Nachhaltigkeitsthemen</a:t>
            </a:r>
          </a:p>
        </p:txBody>
      </p:sp>
      <p:sp>
        <p:nvSpPr>
          <p:cNvPr id="45" name="Rechteck 44">
            <a:extLst>
              <a:ext uri="{FF2B5EF4-FFF2-40B4-BE49-F238E27FC236}">
                <a16:creationId xmlns:a16="http://schemas.microsoft.com/office/drawing/2014/main" id="{D52EAAC8-2FB4-493C-B593-E69BD7D3BE91}"/>
              </a:ext>
            </a:extLst>
          </p:cNvPr>
          <p:cNvSpPr/>
          <p:nvPr/>
        </p:nvSpPr>
        <p:spPr>
          <a:xfrm rot="5400000">
            <a:off x="7835042" y="-186936"/>
            <a:ext cx="410780" cy="3888000"/>
          </a:xfrm>
          <a:prstGeom prst="rect">
            <a:avLst/>
          </a:prstGeom>
          <a:solidFill>
            <a:srgbClr val="5E839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80165" tIns="40083" rIns="80165" bIns="40083" rtlCol="0" anchor="ctr"/>
          <a:lstStyle/>
          <a:p>
            <a:pPr algn="ctr"/>
            <a:r>
              <a:rPr lang="de-DE" sz="1200" b="1" dirty="0">
                <a:solidFill>
                  <a:srgbClr val="FFFFFF"/>
                </a:solidFill>
              </a:rPr>
              <a:t>Erste Risikoeinschätzung</a:t>
            </a:r>
          </a:p>
        </p:txBody>
      </p:sp>
      <p:sp>
        <p:nvSpPr>
          <p:cNvPr id="47" name="Rechteck 46">
            <a:extLst>
              <a:ext uri="{FF2B5EF4-FFF2-40B4-BE49-F238E27FC236}">
                <a16:creationId xmlns:a16="http://schemas.microsoft.com/office/drawing/2014/main" id="{E902A148-6E60-43CF-984B-5C39922DB228}"/>
              </a:ext>
            </a:extLst>
          </p:cNvPr>
          <p:cNvSpPr/>
          <p:nvPr/>
        </p:nvSpPr>
        <p:spPr>
          <a:xfrm>
            <a:off x="2280807" y="3567898"/>
            <a:ext cx="1594411" cy="276999"/>
          </a:xfrm>
          <a:prstGeom prst="rect">
            <a:avLst/>
          </a:prstGeom>
        </p:spPr>
        <p:txBody>
          <a:bodyPr wrap="none">
            <a:spAutoFit/>
          </a:bodyPr>
          <a:lstStyle/>
          <a:p>
            <a:r>
              <a:rPr lang="de-DE" sz="1200" dirty="0">
                <a:solidFill>
                  <a:srgbClr val="000000">
                    <a:lumMod val="75000"/>
                    <a:lumOff val="25000"/>
                  </a:srgbClr>
                </a:solidFill>
              </a:rPr>
              <a:t>Wassermanagement</a:t>
            </a:r>
            <a:endParaRPr lang="en-US" sz="1200" dirty="0">
              <a:solidFill>
                <a:srgbClr val="000000">
                  <a:lumMod val="75000"/>
                  <a:lumOff val="25000"/>
                </a:srgbClr>
              </a:solidFill>
            </a:endParaRPr>
          </a:p>
        </p:txBody>
      </p:sp>
      <p:sp>
        <p:nvSpPr>
          <p:cNvPr id="48" name="Rechteck 47">
            <a:extLst>
              <a:ext uri="{FF2B5EF4-FFF2-40B4-BE49-F238E27FC236}">
                <a16:creationId xmlns:a16="http://schemas.microsoft.com/office/drawing/2014/main" id="{053788D1-CD59-4DAF-8FF3-295C4165ACC5}"/>
              </a:ext>
            </a:extLst>
          </p:cNvPr>
          <p:cNvSpPr/>
          <p:nvPr/>
        </p:nvSpPr>
        <p:spPr>
          <a:xfrm>
            <a:off x="2280807" y="2935977"/>
            <a:ext cx="2383537" cy="276999"/>
          </a:xfrm>
          <a:prstGeom prst="rect">
            <a:avLst/>
          </a:prstGeom>
        </p:spPr>
        <p:txBody>
          <a:bodyPr wrap="none">
            <a:spAutoFit/>
          </a:bodyPr>
          <a:lstStyle/>
          <a:p>
            <a:r>
              <a:rPr lang="de-DE" sz="1200" dirty="0">
                <a:solidFill>
                  <a:srgbClr val="000000">
                    <a:lumMod val="75000"/>
                    <a:lumOff val="25000"/>
                  </a:srgbClr>
                </a:solidFill>
              </a:rPr>
              <a:t>Einhaltung von Arbeitsstandards</a:t>
            </a:r>
            <a:endParaRPr lang="en-US" sz="1200" dirty="0">
              <a:solidFill>
                <a:srgbClr val="000000">
                  <a:lumMod val="75000"/>
                  <a:lumOff val="25000"/>
                </a:srgbClr>
              </a:solidFill>
            </a:endParaRPr>
          </a:p>
        </p:txBody>
      </p:sp>
      <p:sp>
        <p:nvSpPr>
          <p:cNvPr id="49" name="Rechteck 48">
            <a:extLst>
              <a:ext uri="{FF2B5EF4-FFF2-40B4-BE49-F238E27FC236}">
                <a16:creationId xmlns:a16="http://schemas.microsoft.com/office/drawing/2014/main" id="{D6B4D984-5A1A-412D-9A2B-27A46350818A}"/>
              </a:ext>
            </a:extLst>
          </p:cNvPr>
          <p:cNvSpPr/>
          <p:nvPr/>
        </p:nvSpPr>
        <p:spPr>
          <a:xfrm>
            <a:off x="2280807" y="2199746"/>
            <a:ext cx="4572000" cy="276999"/>
          </a:xfrm>
          <a:prstGeom prst="rect">
            <a:avLst/>
          </a:prstGeom>
        </p:spPr>
        <p:txBody>
          <a:bodyPr>
            <a:spAutoFit/>
          </a:bodyPr>
          <a:lstStyle/>
          <a:p>
            <a:pPr algn="l"/>
            <a:r>
              <a:rPr lang="de-DE" sz="1200" dirty="0">
                <a:solidFill>
                  <a:srgbClr val="000000">
                    <a:lumMod val="75000"/>
                    <a:lumOff val="25000"/>
                  </a:srgbClr>
                </a:solidFill>
              </a:rPr>
              <a:t>Emissionen bzgl. Transport und Viehhaltung</a:t>
            </a:r>
            <a:endParaRPr lang="en-US" sz="1200" dirty="0">
              <a:solidFill>
                <a:srgbClr val="000000">
                  <a:lumMod val="75000"/>
                  <a:lumOff val="25000"/>
                </a:srgbClr>
              </a:solidFill>
            </a:endParaRPr>
          </a:p>
        </p:txBody>
      </p:sp>
      <p:grpSp>
        <p:nvGrpSpPr>
          <p:cNvPr id="50" name="Gruppieren 49">
            <a:extLst>
              <a:ext uri="{FF2B5EF4-FFF2-40B4-BE49-F238E27FC236}">
                <a16:creationId xmlns:a16="http://schemas.microsoft.com/office/drawing/2014/main" id="{7485AD77-45C0-42FB-A199-096FE0AEC4F4}"/>
              </a:ext>
            </a:extLst>
          </p:cNvPr>
          <p:cNvGrpSpPr/>
          <p:nvPr/>
        </p:nvGrpSpPr>
        <p:grpSpPr>
          <a:xfrm>
            <a:off x="6276432" y="2055728"/>
            <a:ext cx="3367636" cy="488105"/>
            <a:chOff x="755576" y="2276872"/>
            <a:chExt cx="4536504" cy="488105"/>
          </a:xfrm>
        </p:grpSpPr>
        <p:cxnSp>
          <p:nvCxnSpPr>
            <p:cNvPr id="51" name="Gerade Verbindung 36">
              <a:extLst>
                <a:ext uri="{FF2B5EF4-FFF2-40B4-BE49-F238E27FC236}">
                  <a16:creationId xmlns:a16="http://schemas.microsoft.com/office/drawing/2014/main" id="{F707F480-3CAC-48F2-B514-A692D6416D5F}"/>
                </a:ext>
              </a:extLst>
            </p:cNvPr>
            <p:cNvCxnSpPr/>
            <p:nvPr/>
          </p:nvCxnSpPr>
          <p:spPr>
            <a:xfrm flipV="1">
              <a:off x="971600" y="2636912"/>
              <a:ext cx="4320480" cy="9732"/>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2" name="Gerade Verbindung 37">
              <a:extLst>
                <a:ext uri="{FF2B5EF4-FFF2-40B4-BE49-F238E27FC236}">
                  <a16:creationId xmlns:a16="http://schemas.microsoft.com/office/drawing/2014/main" id="{2859B97A-9AD2-4389-BAB5-57BB25ECF1B9}"/>
                </a:ext>
              </a:extLst>
            </p:cNvPr>
            <p:cNvCxnSpPr/>
            <p:nvPr/>
          </p:nvCxnSpPr>
          <p:spPr>
            <a:xfrm>
              <a:off x="971599" y="2528948"/>
              <a:ext cx="0" cy="215932"/>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3" name="Gerade Verbindung 38">
              <a:extLst>
                <a:ext uri="{FF2B5EF4-FFF2-40B4-BE49-F238E27FC236}">
                  <a16:creationId xmlns:a16="http://schemas.microsoft.com/office/drawing/2014/main" id="{5CDDD232-896B-4A6E-BAC1-7492B4A8979C}"/>
                </a:ext>
              </a:extLst>
            </p:cNvPr>
            <p:cNvCxnSpPr/>
            <p:nvPr/>
          </p:nvCxnSpPr>
          <p:spPr>
            <a:xfrm>
              <a:off x="3072163" y="2549045"/>
              <a:ext cx="0" cy="215932"/>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Gerade Verbindung 41">
              <a:extLst>
                <a:ext uri="{FF2B5EF4-FFF2-40B4-BE49-F238E27FC236}">
                  <a16:creationId xmlns:a16="http://schemas.microsoft.com/office/drawing/2014/main" id="{A8D9AC37-97BB-4C34-A5DD-700FC318D0CF}"/>
                </a:ext>
              </a:extLst>
            </p:cNvPr>
            <p:cNvCxnSpPr>
              <a:cxnSpLocks/>
            </p:cNvCxnSpPr>
            <p:nvPr/>
          </p:nvCxnSpPr>
          <p:spPr>
            <a:xfrm>
              <a:off x="5292080" y="2527098"/>
              <a:ext cx="0" cy="224656"/>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7" name="Textfeld 56">
              <a:extLst>
                <a:ext uri="{FF2B5EF4-FFF2-40B4-BE49-F238E27FC236}">
                  <a16:creationId xmlns:a16="http://schemas.microsoft.com/office/drawing/2014/main" id="{D1239102-A5C4-4208-AA10-1237FCC8A265}"/>
                </a:ext>
              </a:extLst>
            </p:cNvPr>
            <p:cNvSpPr txBox="1"/>
            <p:nvPr/>
          </p:nvSpPr>
          <p:spPr>
            <a:xfrm>
              <a:off x="755576" y="2276872"/>
              <a:ext cx="350386" cy="250226"/>
            </a:xfrm>
            <a:prstGeom prst="rect">
              <a:avLst/>
            </a:prstGeom>
            <a:noFill/>
          </p:spPr>
          <p:txBody>
            <a:bodyPr wrap="square" lIns="80165" tIns="40083" rIns="80165" bIns="40083" rtlCol="0">
              <a:spAutoFit/>
            </a:bodyPr>
            <a:lstStyle/>
            <a:p>
              <a:r>
                <a:rPr lang="de-DE" sz="1100" dirty="0">
                  <a:solidFill>
                    <a:srgbClr val="4B4B4B"/>
                  </a:solidFill>
                </a:rPr>
                <a:t>1</a:t>
              </a:r>
            </a:p>
          </p:txBody>
        </p:sp>
      </p:grpSp>
      <p:sp>
        <p:nvSpPr>
          <p:cNvPr id="59" name="Textfeld 58">
            <a:extLst>
              <a:ext uri="{FF2B5EF4-FFF2-40B4-BE49-F238E27FC236}">
                <a16:creationId xmlns:a16="http://schemas.microsoft.com/office/drawing/2014/main" id="{AB3FAC08-D1EF-41A6-B537-515276300B60}"/>
              </a:ext>
            </a:extLst>
          </p:cNvPr>
          <p:cNvSpPr txBox="1"/>
          <p:nvPr/>
        </p:nvSpPr>
        <p:spPr>
          <a:xfrm>
            <a:off x="9468211" y="3605061"/>
            <a:ext cx="311681" cy="403486"/>
          </a:xfrm>
          <a:prstGeom prst="rect">
            <a:avLst/>
          </a:prstGeom>
          <a:noFill/>
        </p:spPr>
        <p:txBody>
          <a:bodyPr wrap="square" rtlCol="0">
            <a:spAutoFit/>
          </a:bodyPr>
          <a:lstStyle/>
          <a:p>
            <a:pPr algn="l"/>
            <a:r>
              <a:rPr lang="de-DE" sz="2000" dirty="0">
                <a:solidFill>
                  <a:srgbClr val="000000">
                    <a:lumMod val="75000"/>
                    <a:lumOff val="25000"/>
                  </a:srgbClr>
                </a:solidFill>
              </a:rPr>
              <a:t>X</a:t>
            </a:r>
          </a:p>
        </p:txBody>
      </p:sp>
      <p:sp>
        <p:nvSpPr>
          <p:cNvPr id="61" name="Textfeld 60">
            <a:extLst>
              <a:ext uri="{FF2B5EF4-FFF2-40B4-BE49-F238E27FC236}">
                <a16:creationId xmlns:a16="http://schemas.microsoft.com/office/drawing/2014/main" id="{D589298C-F316-4F26-9198-1BC051A4954F}"/>
              </a:ext>
            </a:extLst>
          </p:cNvPr>
          <p:cNvSpPr txBox="1"/>
          <p:nvPr/>
        </p:nvSpPr>
        <p:spPr>
          <a:xfrm>
            <a:off x="7816470" y="2928610"/>
            <a:ext cx="360040" cy="400110"/>
          </a:xfrm>
          <a:prstGeom prst="rect">
            <a:avLst/>
          </a:prstGeom>
          <a:noFill/>
        </p:spPr>
        <p:txBody>
          <a:bodyPr wrap="square" rtlCol="0">
            <a:spAutoFit/>
          </a:bodyPr>
          <a:lstStyle/>
          <a:p>
            <a:pPr algn="l"/>
            <a:r>
              <a:rPr lang="de-DE" sz="2000" dirty="0">
                <a:solidFill>
                  <a:srgbClr val="000000">
                    <a:lumMod val="75000"/>
                    <a:lumOff val="25000"/>
                  </a:srgbClr>
                </a:solidFill>
              </a:rPr>
              <a:t>X</a:t>
            </a:r>
          </a:p>
        </p:txBody>
      </p:sp>
      <p:sp>
        <p:nvSpPr>
          <p:cNvPr id="62" name="Textfeld 61">
            <a:extLst>
              <a:ext uri="{FF2B5EF4-FFF2-40B4-BE49-F238E27FC236}">
                <a16:creationId xmlns:a16="http://schemas.microsoft.com/office/drawing/2014/main" id="{6CCF3872-FAD5-4633-8CE8-786F6D2B0E72}"/>
              </a:ext>
            </a:extLst>
          </p:cNvPr>
          <p:cNvSpPr txBox="1"/>
          <p:nvPr/>
        </p:nvSpPr>
        <p:spPr>
          <a:xfrm>
            <a:off x="7804568" y="2204263"/>
            <a:ext cx="295913" cy="401341"/>
          </a:xfrm>
          <a:prstGeom prst="rect">
            <a:avLst/>
          </a:prstGeom>
          <a:noFill/>
        </p:spPr>
        <p:txBody>
          <a:bodyPr wrap="square" rtlCol="0">
            <a:spAutoFit/>
          </a:bodyPr>
          <a:lstStyle/>
          <a:p>
            <a:pPr algn="l"/>
            <a:r>
              <a:rPr lang="de-DE" sz="2000" dirty="0">
                <a:solidFill>
                  <a:srgbClr val="000000">
                    <a:lumMod val="75000"/>
                    <a:lumOff val="25000"/>
                  </a:srgbClr>
                </a:solidFill>
              </a:rPr>
              <a:t>X</a:t>
            </a:r>
          </a:p>
        </p:txBody>
      </p:sp>
      <p:sp>
        <p:nvSpPr>
          <p:cNvPr id="63" name="Freihandform 51">
            <a:extLst>
              <a:ext uri="{FF2B5EF4-FFF2-40B4-BE49-F238E27FC236}">
                <a16:creationId xmlns:a16="http://schemas.microsoft.com/office/drawing/2014/main" id="{35D8EDC5-080F-4076-AE11-5D20F47B3E6E}"/>
              </a:ext>
            </a:extLst>
          </p:cNvPr>
          <p:cNvSpPr/>
          <p:nvPr/>
        </p:nvSpPr>
        <p:spPr bwMode="auto">
          <a:xfrm>
            <a:off x="2208799" y="4071954"/>
            <a:ext cx="2486051" cy="1949334"/>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a:extLst/>
        </p:spPr>
        <p:txBody>
          <a:bodyPr vert="horz" wrap="square" lIns="216000" tIns="144000" rIns="216000" bIns="144000" numCol="1" rtlCol="0" anchor="ctr" anchorCtr="0" compatLnSpc="1">
            <a:prstTxWarp prst="textNoShape">
              <a:avLst/>
            </a:prstTxWarp>
          </a:bodyPr>
          <a:lstStyle/>
          <a:p>
            <a:pPr algn="ctr">
              <a:lnSpc>
                <a:spcPct val="114000"/>
              </a:lnSpc>
            </a:pPr>
            <a:r>
              <a:rPr lang="de-DE" sz="1100" dirty="0">
                <a:solidFill>
                  <a:srgbClr val="000000">
                    <a:lumMod val="75000"/>
                    <a:lumOff val="25000"/>
                  </a:srgbClr>
                </a:solidFill>
              </a:rPr>
              <a:t>Die Bewertung kann im Sinne eines </a:t>
            </a:r>
            <a:r>
              <a:rPr lang="de-DE" sz="1100" b="1" dirty="0">
                <a:solidFill>
                  <a:srgbClr val="000000">
                    <a:lumMod val="75000"/>
                    <a:lumOff val="25000"/>
                  </a:srgbClr>
                </a:solidFill>
              </a:rPr>
              <a:t>unternehmensinternen „Brainstormings“ </a:t>
            </a:r>
            <a:r>
              <a:rPr lang="de-DE" sz="1100" dirty="0">
                <a:solidFill>
                  <a:srgbClr val="000000">
                    <a:lumMod val="75000"/>
                    <a:lumOff val="25000"/>
                  </a:srgbClr>
                </a:solidFill>
              </a:rPr>
              <a:t>ablaufen. Darüber hinaus liefern diverse Publikationen erste Hinweise (siehe </a:t>
            </a:r>
            <a:r>
              <a:rPr lang="de-DE" sz="1100" dirty="0">
                <a:solidFill>
                  <a:srgbClr val="000000">
                    <a:lumMod val="75000"/>
                    <a:lumOff val="25000"/>
                  </a:srgbClr>
                </a:solidFill>
                <a:hlinkClick r:id="rId2" action="ppaction://hlinksldjump"/>
              </a:rPr>
              <a:t>Folie 28</a:t>
            </a:r>
            <a:r>
              <a:rPr lang="de-DE" sz="1100" dirty="0">
                <a:solidFill>
                  <a:srgbClr val="000000">
                    <a:lumMod val="75000"/>
                    <a:lumOff val="25000"/>
                  </a:srgbClr>
                </a:solidFill>
              </a:rPr>
              <a:t>). </a:t>
            </a:r>
            <a:endParaRPr lang="de-DE" sz="1100" dirty="0">
              <a:solidFill>
                <a:srgbClr val="000000"/>
              </a:solidFill>
            </a:endParaRPr>
          </a:p>
        </p:txBody>
      </p:sp>
      <p:sp>
        <p:nvSpPr>
          <p:cNvPr id="64" name="Freihandform 52">
            <a:extLst>
              <a:ext uri="{FF2B5EF4-FFF2-40B4-BE49-F238E27FC236}">
                <a16:creationId xmlns:a16="http://schemas.microsoft.com/office/drawing/2014/main" id="{37931AC4-966F-4EC4-95C0-3552329F3FAB}"/>
              </a:ext>
            </a:extLst>
          </p:cNvPr>
          <p:cNvSpPr/>
          <p:nvPr/>
        </p:nvSpPr>
        <p:spPr bwMode="auto">
          <a:xfrm>
            <a:off x="6852807" y="4071954"/>
            <a:ext cx="2286649" cy="1949334"/>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a:extLst/>
        </p:spPr>
        <p:txBody>
          <a:bodyPr vert="horz" wrap="square" lIns="216000" tIns="144000" rIns="216000" bIns="144000" numCol="1" rtlCol="0" anchor="ctr" anchorCtr="0" compatLnSpc="1">
            <a:prstTxWarp prst="textNoShape">
              <a:avLst/>
            </a:prstTxWarp>
          </a:bodyPr>
          <a:lstStyle/>
          <a:p>
            <a:pPr algn="ctr">
              <a:lnSpc>
                <a:spcPct val="114000"/>
              </a:lnSpc>
            </a:pPr>
            <a:r>
              <a:rPr lang="de-DE" sz="1100" dirty="0">
                <a:solidFill>
                  <a:srgbClr val="000000">
                    <a:lumMod val="75000"/>
                    <a:lumOff val="25000"/>
                  </a:srgbClr>
                </a:solidFill>
              </a:rPr>
              <a:t>Bei der Konfitürenherstellung werden beispielsweise die Auswirkungen des </a:t>
            </a:r>
            <a:r>
              <a:rPr lang="de-DE" sz="1100" b="1" dirty="0">
                <a:solidFill>
                  <a:srgbClr val="000000">
                    <a:lumMod val="75000"/>
                    <a:lumOff val="25000"/>
                  </a:srgbClr>
                </a:solidFill>
              </a:rPr>
              <a:t>Wassermanagements </a:t>
            </a:r>
            <a:r>
              <a:rPr lang="de-DE" sz="1100" dirty="0">
                <a:solidFill>
                  <a:srgbClr val="000000">
                    <a:lumMod val="75000"/>
                    <a:lumOff val="25000"/>
                  </a:srgbClr>
                </a:solidFill>
              </a:rPr>
              <a:t>besonders hoch eingestuft, was mit dem </a:t>
            </a:r>
            <a:r>
              <a:rPr lang="de-DE" sz="1100" b="1" dirty="0">
                <a:solidFill>
                  <a:srgbClr val="000000">
                    <a:lumMod val="75000"/>
                    <a:lumOff val="25000"/>
                  </a:srgbClr>
                </a:solidFill>
              </a:rPr>
              <a:t>Zucker-</a:t>
            </a:r>
            <a:r>
              <a:rPr lang="de-DE" sz="1100" dirty="0">
                <a:solidFill>
                  <a:srgbClr val="000000">
                    <a:lumMod val="75000"/>
                    <a:lumOff val="25000"/>
                  </a:srgbClr>
                </a:solidFill>
              </a:rPr>
              <a:t> und </a:t>
            </a:r>
            <a:r>
              <a:rPr lang="de-DE" sz="1100" b="1" dirty="0">
                <a:solidFill>
                  <a:srgbClr val="000000">
                    <a:lumMod val="75000"/>
                    <a:lumOff val="25000"/>
                  </a:srgbClr>
                </a:solidFill>
              </a:rPr>
              <a:t>Palmölanbau</a:t>
            </a:r>
            <a:r>
              <a:rPr lang="de-DE" sz="1100" dirty="0">
                <a:solidFill>
                  <a:srgbClr val="000000">
                    <a:lumMod val="75000"/>
                    <a:lumOff val="25000"/>
                  </a:srgbClr>
                </a:solidFill>
              </a:rPr>
              <a:t> zusammenhängen kann. </a:t>
            </a:r>
          </a:p>
        </p:txBody>
      </p:sp>
      <p:sp>
        <p:nvSpPr>
          <p:cNvPr id="65" name="Rechteck 64">
            <a:extLst>
              <a:ext uri="{FF2B5EF4-FFF2-40B4-BE49-F238E27FC236}">
                <a16:creationId xmlns:a16="http://schemas.microsoft.com/office/drawing/2014/main" id="{8DA0C75B-F54F-48F9-B363-D7DF9F1B79CC}"/>
              </a:ext>
            </a:extLst>
          </p:cNvPr>
          <p:cNvSpPr/>
          <p:nvPr/>
        </p:nvSpPr>
        <p:spPr>
          <a:xfrm>
            <a:off x="1488719" y="1151166"/>
            <a:ext cx="3714478" cy="261610"/>
          </a:xfrm>
          <a:prstGeom prst="rect">
            <a:avLst/>
          </a:prstGeom>
        </p:spPr>
        <p:txBody>
          <a:bodyPr wrap="none">
            <a:spAutoFit/>
          </a:bodyPr>
          <a:lstStyle/>
          <a:p>
            <a:pPr algn="l"/>
            <a:r>
              <a:rPr lang="de-DE" sz="1100" b="1" i="1" dirty="0">
                <a:solidFill>
                  <a:srgbClr val="000000">
                    <a:lumMod val="75000"/>
                    <a:lumOff val="25000"/>
                  </a:srgbClr>
                </a:solidFill>
                <a:latin typeface="Arial"/>
              </a:rPr>
              <a:t>Beispiel Lebensmittelbranche (</a:t>
            </a:r>
            <a:r>
              <a:rPr lang="de-DE" sz="1100" b="1" i="1" dirty="0" err="1">
                <a:solidFill>
                  <a:srgbClr val="000000">
                    <a:lumMod val="75000"/>
                    <a:lumOff val="25000"/>
                  </a:srgbClr>
                </a:solidFill>
                <a:latin typeface="Arial"/>
              </a:rPr>
              <a:t>Konfitürenhersteller</a:t>
            </a:r>
            <a:r>
              <a:rPr lang="de-DE" sz="1100" b="1" i="1" dirty="0">
                <a:solidFill>
                  <a:srgbClr val="000000">
                    <a:lumMod val="75000"/>
                    <a:lumOff val="25000"/>
                  </a:srgbClr>
                </a:solidFill>
                <a:latin typeface="Arial"/>
              </a:rPr>
              <a:t>*)</a:t>
            </a:r>
          </a:p>
        </p:txBody>
      </p:sp>
      <p:sp>
        <p:nvSpPr>
          <p:cNvPr id="66" name="Textfeld 65">
            <a:extLst>
              <a:ext uri="{FF2B5EF4-FFF2-40B4-BE49-F238E27FC236}">
                <a16:creationId xmlns:a16="http://schemas.microsoft.com/office/drawing/2014/main" id="{707A52F0-E2EA-452E-BACE-7B3F3A9FFA8D}"/>
              </a:ext>
            </a:extLst>
          </p:cNvPr>
          <p:cNvSpPr txBox="1"/>
          <p:nvPr/>
        </p:nvSpPr>
        <p:spPr>
          <a:xfrm>
            <a:off x="2424823" y="6172009"/>
            <a:ext cx="7241378" cy="209319"/>
          </a:xfrm>
          <a:prstGeom prst="rect">
            <a:avLst/>
          </a:prstGeom>
          <a:noFill/>
        </p:spPr>
        <p:txBody>
          <a:bodyPr wrap="square" lIns="80165" tIns="40083" rIns="80165" bIns="40083" rtlCol="0">
            <a:spAutoFit/>
          </a:bodyPr>
          <a:lstStyle/>
          <a:p>
            <a:r>
              <a:rPr lang="de-DE" sz="800" dirty="0">
                <a:solidFill>
                  <a:srgbClr val="000000"/>
                </a:solidFill>
              </a:rPr>
              <a:t>* Angaben basieren nicht auf Informationen eines realen Unternehmens.</a:t>
            </a:r>
          </a:p>
        </p:txBody>
      </p:sp>
      <p:sp>
        <p:nvSpPr>
          <p:cNvPr id="68" name="Textfeld 67">
            <a:extLst>
              <a:ext uri="{FF2B5EF4-FFF2-40B4-BE49-F238E27FC236}">
                <a16:creationId xmlns:a16="http://schemas.microsoft.com/office/drawing/2014/main" id="{3A1E4B42-E285-406C-B799-7D3F64F417BA}"/>
              </a:ext>
            </a:extLst>
          </p:cNvPr>
          <p:cNvSpPr txBox="1"/>
          <p:nvPr/>
        </p:nvSpPr>
        <p:spPr>
          <a:xfrm>
            <a:off x="7835767" y="2026430"/>
            <a:ext cx="320727" cy="250226"/>
          </a:xfrm>
          <a:prstGeom prst="rect">
            <a:avLst/>
          </a:prstGeom>
          <a:noFill/>
        </p:spPr>
        <p:txBody>
          <a:bodyPr wrap="square" lIns="80165" tIns="40083" rIns="80165" bIns="40083" rtlCol="0">
            <a:spAutoFit/>
          </a:bodyPr>
          <a:lstStyle/>
          <a:p>
            <a:pPr algn="ctr"/>
            <a:r>
              <a:rPr lang="de-DE" sz="1100" dirty="0">
                <a:solidFill>
                  <a:srgbClr val="4B4B4B"/>
                </a:solidFill>
              </a:rPr>
              <a:t>2</a:t>
            </a:r>
          </a:p>
        </p:txBody>
      </p:sp>
      <p:sp>
        <p:nvSpPr>
          <p:cNvPr id="69" name="Textfeld 68">
            <a:extLst>
              <a:ext uri="{FF2B5EF4-FFF2-40B4-BE49-F238E27FC236}">
                <a16:creationId xmlns:a16="http://schemas.microsoft.com/office/drawing/2014/main" id="{F5B7E03D-CA7B-4F92-9657-7E43DF3D5647}"/>
              </a:ext>
            </a:extLst>
          </p:cNvPr>
          <p:cNvSpPr txBox="1"/>
          <p:nvPr/>
        </p:nvSpPr>
        <p:spPr>
          <a:xfrm>
            <a:off x="9483704" y="2036352"/>
            <a:ext cx="320727" cy="250226"/>
          </a:xfrm>
          <a:prstGeom prst="rect">
            <a:avLst/>
          </a:prstGeom>
          <a:noFill/>
        </p:spPr>
        <p:txBody>
          <a:bodyPr wrap="square" lIns="80165" tIns="40083" rIns="80165" bIns="40083" rtlCol="0">
            <a:spAutoFit/>
          </a:bodyPr>
          <a:lstStyle/>
          <a:p>
            <a:pPr algn="ctr"/>
            <a:r>
              <a:rPr lang="de-DE" sz="1100" dirty="0">
                <a:solidFill>
                  <a:srgbClr val="4B4B4B"/>
                </a:solidFill>
              </a:rPr>
              <a:t>3</a:t>
            </a:r>
          </a:p>
        </p:txBody>
      </p:sp>
      <p:grpSp>
        <p:nvGrpSpPr>
          <p:cNvPr id="70" name="Gruppieren 69">
            <a:extLst>
              <a:ext uri="{FF2B5EF4-FFF2-40B4-BE49-F238E27FC236}">
                <a16:creationId xmlns:a16="http://schemas.microsoft.com/office/drawing/2014/main" id="{789770C0-FEAC-4D55-8490-3EEC6D3E8A41}"/>
              </a:ext>
            </a:extLst>
          </p:cNvPr>
          <p:cNvGrpSpPr/>
          <p:nvPr/>
        </p:nvGrpSpPr>
        <p:grpSpPr>
          <a:xfrm>
            <a:off x="6268468" y="2782696"/>
            <a:ext cx="3367636" cy="488105"/>
            <a:chOff x="755576" y="2276872"/>
            <a:chExt cx="4536504" cy="488105"/>
          </a:xfrm>
        </p:grpSpPr>
        <p:cxnSp>
          <p:nvCxnSpPr>
            <p:cNvPr id="71" name="Gerade Verbindung 36">
              <a:extLst>
                <a:ext uri="{FF2B5EF4-FFF2-40B4-BE49-F238E27FC236}">
                  <a16:creationId xmlns:a16="http://schemas.microsoft.com/office/drawing/2014/main" id="{E9C527AF-8A4F-4518-B982-6BE1432B1C36}"/>
                </a:ext>
              </a:extLst>
            </p:cNvPr>
            <p:cNvCxnSpPr/>
            <p:nvPr/>
          </p:nvCxnSpPr>
          <p:spPr>
            <a:xfrm flipV="1">
              <a:off x="971600" y="2636912"/>
              <a:ext cx="4320480" cy="9732"/>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2" name="Gerade Verbindung 37">
              <a:extLst>
                <a:ext uri="{FF2B5EF4-FFF2-40B4-BE49-F238E27FC236}">
                  <a16:creationId xmlns:a16="http://schemas.microsoft.com/office/drawing/2014/main" id="{93382FF9-D22F-41EB-904D-C7967272777D}"/>
                </a:ext>
              </a:extLst>
            </p:cNvPr>
            <p:cNvCxnSpPr/>
            <p:nvPr/>
          </p:nvCxnSpPr>
          <p:spPr>
            <a:xfrm>
              <a:off x="971599" y="2528948"/>
              <a:ext cx="0" cy="215932"/>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3" name="Gerade Verbindung 38">
              <a:extLst>
                <a:ext uri="{FF2B5EF4-FFF2-40B4-BE49-F238E27FC236}">
                  <a16:creationId xmlns:a16="http://schemas.microsoft.com/office/drawing/2014/main" id="{DF2DD79F-24ED-4368-97C1-072B384AC39D}"/>
                </a:ext>
              </a:extLst>
            </p:cNvPr>
            <p:cNvCxnSpPr/>
            <p:nvPr/>
          </p:nvCxnSpPr>
          <p:spPr>
            <a:xfrm>
              <a:off x="3072163" y="2549045"/>
              <a:ext cx="0" cy="215932"/>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4" name="Gerade Verbindung 41">
              <a:extLst>
                <a:ext uri="{FF2B5EF4-FFF2-40B4-BE49-F238E27FC236}">
                  <a16:creationId xmlns:a16="http://schemas.microsoft.com/office/drawing/2014/main" id="{7954ADC4-A6AA-4C64-8E8C-BDF8202C0BD7}"/>
                </a:ext>
              </a:extLst>
            </p:cNvPr>
            <p:cNvCxnSpPr>
              <a:cxnSpLocks/>
            </p:cNvCxnSpPr>
            <p:nvPr/>
          </p:nvCxnSpPr>
          <p:spPr>
            <a:xfrm>
              <a:off x="5292080" y="2527098"/>
              <a:ext cx="0" cy="224656"/>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5" name="Textfeld 74">
              <a:extLst>
                <a:ext uri="{FF2B5EF4-FFF2-40B4-BE49-F238E27FC236}">
                  <a16:creationId xmlns:a16="http://schemas.microsoft.com/office/drawing/2014/main" id="{75A53E16-797A-4C58-B366-0182347A49A0}"/>
                </a:ext>
              </a:extLst>
            </p:cNvPr>
            <p:cNvSpPr txBox="1"/>
            <p:nvPr/>
          </p:nvSpPr>
          <p:spPr>
            <a:xfrm>
              <a:off x="755576" y="2276872"/>
              <a:ext cx="350386" cy="250226"/>
            </a:xfrm>
            <a:prstGeom prst="rect">
              <a:avLst/>
            </a:prstGeom>
            <a:noFill/>
          </p:spPr>
          <p:txBody>
            <a:bodyPr wrap="square" lIns="80165" tIns="40083" rIns="80165" bIns="40083" rtlCol="0">
              <a:spAutoFit/>
            </a:bodyPr>
            <a:lstStyle/>
            <a:p>
              <a:r>
                <a:rPr lang="de-DE" sz="1100" dirty="0">
                  <a:solidFill>
                    <a:srgbClr val="4B4B4B"/>
                  </a:solidFill>
                </a:rPr>
                <a:t>1</a:t>
              </a:r>
            </a:p>
          </p:txBody>
        </p:sp>
      </p:grpSp>
      <p:sp>
        <p:nvSpPr>
          <p:cNvPr id="76" name="Textfeld 75">
            <a:extLst>
              <a:ext uri="{FF2B5EF4-FFF2-40B4-BE49-F238E27FC236}">
                <a16:creationId xmlns:a16="http://schemas.microsoft.com/office/drawing/2014/main" id="{87A459CC-3206-4D5F-A4CB-B94D3BD864A5}"/>
              </a:ext>
            </a:extLst>
          </p:cNvPr>
          <p:cNvSpPr txBox="1"/>
          <p:nvPr/>
        </p:nvSpPr>
        <p:spPr>
          <a:xfrm>
            <a:off x="7828694" y="2816431"/>
            <a:ext cx="320727" cy="250226"/>
          </a:xfrm>
          <a:prstGeom prst="rect">
            <a:avLst/>
          </a:prstGeom>
          <a:noFill/>
        </p:spPr>
        <p:txBody>
          <a:bodyPr wrap="square" lIns="80165" tIns="40083" rIns="80165" bIns="40083" rtlCol="0">
            <a:spAutoFit/>
          </a:bodyPr>
          <a:lstStyle/>
          <a:p>
            <a:pPr algn="ctr"/>
            <a:r>
              <a:rPr lang="de-DE" sz="1100" dirty="0">
                <a:solidFill>
                  <a:srgbClr val="4B4B4B"/>
                </a:solidFill>
              </a:rPr>
              <a:t>2</a:t>
            </a:r>
          </a:p>
        </p:txBody>
      </p:sp>
      <p:sp>
        <p:nvSpPr>
          <p:cNvPr id="77" name="Textfeld 76">
            <a:extLst>
              <a:ext uri="{FF2B5EF4-FFF2-40B4-BE49-F238E27FC236}">
                <a16:creationId xmlns:a16="http://schemas.microsoft.com/office/drawing/2014/main" id="{72450BCE-7EEA-478F-A4FE-FC3C91DBD353}"/>
              </a:ext>
            </a:extLst>
          </p:cNvPr>
          <p:cNvSpPr txBox="1"/>
          <p:nvPr/>
        </p:nvSpPr>
        <p:spPr>
          <a:xfrm>
            <a:off x="9463689" y="2780928"/>
            <a:ext cx="320727" cy="250226"/>
          </a:xfrm>
          <a:prstGeom prst="rect">
            <a:avLst/>
          </a:prstGeom>
          <a:noFill/>
        </p:spPr>
        <p:txBody>
          <a:bodyPr wrap="square" lIns="80165" tIns="40083" rIns="80165" bIns="40083" rtlCol="0">
            <a:spAutoFit/>
          </a:bodyPr>
          <a:lstStyle/>
          <a:p>
            <a:pPr algn="ctr"/>
            <a:r>
              <a:rPr lang="de-DE" sz="1100" dirty="0">
                <a:solidFill>
                  <a:srgbClr val="4B4B4B"/>
                </a:solidFill>
              </a:rPr>
              <a:t>3</a:t>
            </a:r>
          </a:p>
        </p:txBody>
      </p:sp>
      <p:grpSp>
        <p:nvGrpSpPr>
          <p:cNvPr id="78" name="Gruppieren 77">
            <a:extLst>
              <a:ext uri="{FF2B5EF4-FFF2-40B4-BE49-F238E27FC236}">
                <a16:creationId xmlns:a16="http://schemas.microsoft.com/office/drawing/2014/main" id="{5511FDE5-4765-4C96-B855-FEC9EC0B9872}"/>
              </a:ext>
            </a:extLst>
          </p:cNvPr>
          <p:cNvGrpSpPr/>
          <p:nvPr/>
        </p:nvGrpSpPr>
        <p:grpSpPr>
          <a:xfrm>
            <a:off x="6276432" y="3430717"/>
            <a:ext cx="3367636" cy="488105"/>
            <a:chOff x="755576" y="2276872"/>
            <a:chExt cx="4536504" cy="488105"/>
          </a:xfrm>
        </p:grpSpPr>
        <p:cxnSp>
          <p:nvCxnSpPr>
            <p:cNvPr id="79" name="Gerade Verbindung 36">
              <a:extLst>
                <a:ext uri="{FF2B5EF4-FFF2-40B4-BE49-F238E27FC236}">
                  <a16:creationId xmlns:a16="http://schemas.microsoft.com/office/drawing/2014/main" id="{CBBFEE59-6472-4E94-AB27-3A87F4E86A90}"/>
                </a:ext>
              </a:extLst>
            </p:cNvPr>
            <p:cNvCxnSpPr/>
            <p:nvPr/>
          </p:nvCxnSpPr>
          <p:spPr>
            <a:xfrm flipV="1">
              <a:off x="971600" y="2636912"/>
              <a:ext cx="4320480" cy="9732"/>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0" name="Gerade Verbindung 37">
              <a:extLst>
                <a:ext uri="{FF2B5EF4-FFF2-40B4-BE49-F238E27FC236}">
                  <a16:creationId xmlns:a16="http://schemas.microsoft.com/office/drawing/2014/main" id="{BB1AF8CC-C167-4544-AD43-865884B7B029}"/>
                </a:ext>
              </a:extLst>
            </p:cNvPr>
            <p:cNvCxnSpPr/>
            <p:nvPr/>
          </p:nvCxnSpPr>
          <p:spPr>
            <a:xfrm>
              <a:off x="971599" y="2528948"/>
              <a:ext cx="0" cy="215932"/>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1" name="Gerade Verbindung 38">
              <a:extLst>
                <a:ext uri="{FF2B5EF4-FFF2-40B4-BE49-F238E27FC236}">
                  <a16:creationId xmlns:a16="http://schemas.microsoft.com/office/drawing/2014/main" id="{DCCB6B24-E51B-4B40-A03A-75D727CBF382}"/>
                </a:ext>
              </a:extLst>
            </p:cNvPr>
            <p:cNvCxnSpPr/>
            <p:nvPr/>
          </p:nvCxnSpPr>
          <p:spPr>
            <a:xfrm>
              <a:off x="3072163" y="2549045"/>
              <a:ext cx="0" cy="215932"/>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2" name="Gerade Verbindung 41">
              <a:extLst>
                <a:ext uri="{FF2B5EF4-FFF2-40B4-BE49-F238E27FC236}">
                  <a16:creationId xmlns:a16="http://schemas.microsoft.com/office/drawing/2014/main" id="{F8570A8B-7328-4428-875F-DE0DBCA2EBAE}"/>
                </a:ext>
              </a:extLst>
            </p:cNvPr>
            <p:cNvCxnSpPr>
              <a:cxnSpLocks/>
            </p:cNvCxnSpPr>
            <p:nvPr/>
          </p:nvCxnSpPr>
          <p:spPr>
            <a:xfrm>
              <a:off x="5292080" y="2527098"/>
              <a:ext cx="0" cy="224656"/>
            </a:xfrm>
            <a:prstGeom prst="line">
              <a:avLst/>
            </a:prstGeom>
            <a:ln w="19050" cap="flat" cmpd="sng" algn="ctr">
              <a:solidFill>
                <a:srgbClr val="AEAEAE"/>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3" name="Textfeld 82">
              <a:extLst>
                <a:ext uri="{FF2B5EF4-FFF2-40B4-BE49-F238E27FC236}">
                  <a16:creationId xmlns:a16="http://schemas.microsoft.com/office/drawing/2014/main" id="{D2C17494-58F7-45C4-A8E4-37A71D903F31}"/>
                </a:ext>
              </a:extLst>
            </p:cNvPr>
            <p:cNvSpPr txBox="1"/>
            <p:nvPr/>
          </p:nvSpPr>
          <p:spPr>
            <a:xfrm>
              <a:off x="755576" y="2276872"/>
              <a:ext cx="350386" cy="250226"/>
            </a:xfrm>
            <a:prstGeom prst="rect">
              <a:avLst/>
            </a:prstGeom>
            <a:noFill/>
          </p:spPr>
          <p:txBody>
            <a:bodyPr wrap="square" lIns="80165" tIns="40083" rIns="80165" bIns="40083" rtlCol="0">
              <a:spAutoFit/>
            </a:bodyPr>
            <a:lstStyle/>
            <a:p>
              <a:r>
                <a:rPr lang="de-DE" sz="1100" dirty="0">
                  <a:solidFill>
                    <a:srgbClr val="4B4B4B"/>
                  </a:solidFill>
                </a:rPr>
                <a:t>1</a:t>
              </a:r>
            </a:p>
          </p:txBody>
        </p:sp>
      </p:grpSp>
      <p:sp>
        <p:nvSpPr>
          <p:cNvPr id="84" name="Textfeld 83">
            <a:extLst>
              <a:ext uri="{FF2B5EF4-FFF2-40B4-BE49-F238E27FC236}">
                <a16:creationId xmlns:a16="http://schemas.microsoft.com/office/drawing/2014/main" id="{69A47088-1B8F-494E-A167-FBCFD3D62A42}"/>
              </a:ext>
            </a:extLst>
          </p:cNvPr>
          <p:cNvSpPr txBox="1"/>
          <p:nvPr/>
        </p:nvSpPr>
        <p:spPr>
          <a:xfrm>
            <a:off x="7836658" y="3464452"/>
            <a:ext cx="320727" cy="250226"/>
          </a:xfrm>
          <a:prstGeom prst="rect">
            <a:avLst/>
          </a:prstGeom>
          <a:noFill/>
        </p:spPr>
        <p:txBody>
          <a:bodyPr wrap="square" lIns="80165" tIns="40083" rIns="80165" bIns="40083" rtlCol="0">
            <a:spAutoFit/>
          </a:bodyPr>
          <a:lstStyle/>
          <a:p>
            <a:pPr algn="ctr"/>
            <a:r>
              <a:rPr lang="de-DE" sz="1100" dirty="0">
                <a:solidFill>
                  <a:srgbClr val="4B4B4B"/>
                </a:solidFill>
              </a:rPr>
              <a:t>2</a:t>
            </a:r>
          </a:p>
        </p:txBody>
      </p:sp>
      <p:sp>
        <p:nvSpPr>
          <p:cNvPr id="85" name="Textfeld 84">
            <a:extLst>
              <a:ext uri="{FF2B5EF4-FFF2-40B4-BE49-F238E27FC236}">
                <a16:creationId xmlns:a16="http://schemas.microsoft.com/office/drawing/2014/main" id="{C7AFA4B4-0D46-4570-8334-5602816D8388}"/>
              </a:ext>
            </a:extLst>
          </p:cNvPr>
          <p:cNvSpPr txBox="1"/>
          <p:nvPr/>
        </p:nvSpPr>
        <p:spPr>
          <a:xfrm>
            <a:off x="9471653" y="3428949"/>
            <a:ext cx="320727" cy="250226"/>
          </a:xfrm>
          <a:prstGeom prst="rect">
            <a:avLst/>
          </a:prstGeom>
          <a:noFill/>
        </p:spPr>
        <p:txBody>
          <a:bodyPr wrap="square" lIns="80165" tIns="40083" rIns="80165" bIns="40083" rtlCol="0">
            <a:spAutoFit/>
          </a:bodyPr>
          <a:lstStyle/>
          <a:p>
            <a:pPr algn="ctr"/>
            <a:r>
              <a:rPr lang="de-DE" sz="1100" dirty="0">
                <a:solidFill>
                  <a:srgbClr val="4B4B4B"/>
                </a:solidFill>
              </a:rPr>
              <a:t>3</a:t>
            </a:r>
          </a:p>
        </p:txBody>
      </p:sp>
      <p:pic>
        <p:nvPicPr>
          <p:cNvPr id="86" name="Picture 8" descr="C:\Users\husterer\Downloads\noun_803955.png">
            <a:extLst>
              <a:ext uri="{FF2B5EF4-FFF2-40B4-BE49-F238E27FC236}">
                <a16:creationId xmlns:a16="http://schemas.microsoft.com/office/drawing/2014/main" id="{EFC17D91-0074-4124-8FAF-545E0570C0C2}"/>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6204" y="1151166"/>
            <a:ext cx="456789" cy="456789"/>
          </a:xfrm>
          <a:prstGeom prst="rect">
            <a:avLst/>
          </a:prstGeom>
          <a:noFill/>
          <a:extLst>
            <a:ext uri="{909E8E84-426E-40DD-AFC4-6F175D3DCCD1}">
              <a14:hiddenFill xmlns:a14="http://schemas.microsoft.com/office/drawing/2010/main">
                <a:solidFill>
                  <a:srgbClr val="FFFFFF"/>
                </a:solidFill>
              </a14:hiddenFill>
            </a:ext>
          </a:extLst>
        </p:spPr>
      </p:pic>
      <p:sp>
        <p:nvSpPr>
          <p:cNvPr id="43" name="Fußzeilenplatzhalter 3">
            <a:extLst>
              <a:ext uri="{FF2B5EF4-FFF2-40B4-BE49-F238E27FC236}">
                <a16:creationId xmlns:a16="http://schemas.microsoft.com/office/drawing/2014/main" id="{7DD454CD-328D-4B08-84D0-9416E7A365A6}"/>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42" name="Auf der gleichen Seite des Rechtecks liegende Ecken abrunden 8">
            <a:extLst>
              <a:ext uri="{FF2B5EF4-FFF2-40B4-BE49-F238E27FC236}">
                <a16:creationId xmlns:a16="http://schemas.microsoft.com/office/drawing/2014/main" id="{1662BDEA-D1DB-47DA-931B-5E746721C8C2}"/>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46" name="Auf der gleichen Seite des Rechtecks liegende Ecken abrunden 8">
            <a:extLst>
              <a:ext uri="{FF2B5EF4-FFF2-40B4-BE49-F238E27FC236}">
                <a16:creationId xmlns:a16="http://schemas.microsoft.com/office/drawing/2014/main" id="{6C14449A-4F80-4428-840B-16419CFAC5B1}"/>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54" name="Auf der gleichen Seite des Rechtecks liegende Ecken abrunden 8">
            <a:extLst>
              <a:ext uri="{FF2B5EF4-FFF2-40B4-BE49-F238E27FC236}">
                <a16:creationId xmlns:a16="http://schemas.microsoft.com/office/drawing/2014/main" id="{047235AD-FED3-4C8A-AD15-FBFBB8B744B7}"/>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55" name="Auf der gleichen Seite des Rechtecks liegende Ecken abrunden 8">
            <a:extLst>
              <a:ext uri="{FF2B5EF4-FFF2-40B4-BE49-F238E27FC236}">
                <a16:creationId xmlns:a16="http://schemas.microsoft.com/office/drawing/2014/main" id="{88EC646A-2350-4CDE-BA28-B05CE927222D}"/>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58" name="Auf der gleichen Seite des Rechtecks liegende Ecken abrunden 8">
            <a:extLst>
              <a:ext uri="{FF2B5EF4-FFF2-40B4-BE49-F238E27FC236}">
                <a16:creationId xmlns:a16="http://schemas.microsoft.com/office/drawing/2014/main" id="{25064341-7258-4457-B85A-FAEE5BA0D8FC}"/>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60" name="Auf der gleichen Seite des Rechtecks liegende Ecken abrunden 8">
            <a:extLst>
              <a:ext uri="{FF2B5EF4-FFF2-40B4-BE49-F238E27FC236}">
                <a16:creationId xmlns:a16="http://schemas.microsoft.com/office/drawing/2014/main" id="{5708771F-30DF-49DF-AB4F-DEC212DBEF46}"/>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67" name="Auf der gleichen Seite des Rechtecks liegende Ecken abrunden 8">
            <a:extLst>
              <a:ext uri="{FF2B5EF4-FFF2-40B4-BE49-F238E27FC236}">
                <a16:creationId xmlns:a16="http://schemas.microsoft.com/office/drawing/2014/main" id="{7BCCB88D-3960-47D5-9A58-51C0008FC0F7}"/>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2" name="Grafik 1"/>
          <p:cNvPicPr>
            <a:picLocks noChangeAspect="1"/>
          </p:cNvPicPr>
          <p:nvPr/>
        </p:nvPicPr>
        <p:blipFill>
          <a:blip r:embed="rId4"/>
          <a:stretch>
            <a:fillRect/>
          </a:stretch>
        </p:blipFill>
        <p:spPr>
          <a:xfrm>
            <a:off x="620627" y="119534"/>
            <a:ext cx="8004742" cy="323116"/>
          </a:xfrm>
          <a:prstGeom prst="rect">
            <a:avLst/>
          </a:prstGeom>
        </p:spPr>
      </p:pic>
    </p:spTree>
    <p:extLst>
      <p:ext uri="{BB962C8B-B14F-4D97-AF65-F5344CB8AC3E}">
        <p14:creationId xmlns:p14="http://schemas.microsoft.com/office/powerpoint/2010/main" val="9298178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27</a:t>
            </a:fld>
            <a:endParaRPr lang="de-DE" dirty="0"/>
          </a:p>
        </p:txBody>
      </p:sp>
      <p:sp>
        <p:nvSpPr>
          <p:cNvPr id="68" name="Rechteck 67">
            <a:extLst>
              <a:ext uri="{FF2B5EF4-FFF2-40B4-BE49-F238E27FC236}">
                <a16:creationId xmlns:a16="http://schemas.microsoft.com/office/drawing/2014/main" id="{6CFBE809-22CE-4588-B343-1A09F3997923}"/>
              </a:ext>
            </a:extLst>
          </p:cNvPr>
          <p:cNvSpPr/>
          <p:nvPr/>
        </p:nvSpPr>
        <p:spPr>
          <a:xfrm>
            <a:off x="6954412" y="1124744"/>
            <a:ext cx="2808327" cy="927334"/>
          </a:xfrm>
          <a:prstGeom prst="rect">
            <a:avLst/>
          </a:prstGeom>
        </p:spPr>
        <p:txBody>
          <a:bodyPr wrap="square" lIns="80165" tIns="40083" rIns="80165" bIns="40083">
            <a:spAutoFit/>
          </a:bodyPr>
          <a:lstStyle/>
          <a:p>
            <a:pPr marL="80577" algn="l"/>
            <a:r>
              <a:rPr lang="de-DE" sz="1100" dirty="0">
                <a:solidFill>
                  <a:srgbClr val="000000">
                    <a:lumMod val="75000"/>
                    <a:lumOff val="25000"/>
                  </a:srgbClr>
                </a:solidFill>
              </a:rPr>
              <a:t>Das Unternehmen führt eine erste Risikoeinschätzung auf einer Skala von 1 bis 3 durch, wobei 3 die höchste Wertung darstellt (hohes Risiko). Leitfragen bieten eine Orientierung (siehe Folie 25). </a:t>
            </a:r>
          </a:p>
        </p:txBody>
      </p:sp>
      <p:sp>
        <p:nvSpPr>
          <p:cNvPr id="69" name="Richtungspfeil 59">
            <a:extLst>
              <a:ext uri="{FF2B5EF4-FFF2-40B4-BE49-F238E27FC236}">
                <a16:creationId xmlns:a16="http://schemas.microsoft.com/office/drawing/2014/main" id="{F6308FC0-7CA4-4320-8CE7-B987EECBCFBE}"/>
              </a:ext>
            </a:extLst>
          </p:cNvPr>
          <p:cNvSpPr/>
          <p:nvPr/>
        </p:nvSpPr>
        <p:spPr>
          <a:xfrm>
            <a:off x="5874740" y="1205488"/>
            <a:ext cx="1079672"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Zu Schritt 3</a:t>
            </a:r>
          </a:p>
        </p:txBody>
      </p:sp>
      <p:sp>
        <p:nvSpPr>
          <p:cNvPr id="70" name="Richtungspfeil 59">
            <a:extLst>
              <a:ext uri="{FF2B5EF4-FFF2-40B4-BE49-F238E27FC236}">
                <a16:creationId xmlns:a16="http://schemas.microsoft.com/office/drawing/2014/main" id="{3E28F891-D26A-4F99-9719-7EEE192337D9}"/>
              </a:ext>
            </a:extLst>
          </p:cNvPr>
          <p:cNvSpPr/>
          <p:nvPr/>
        </p:nvSpPr>
        <p:spPr>
          <a:xfrm>
            <a:off x="1339467" y="1205488"/>
            <a:ext cx="108012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Zu Schritt 2</a:t>
            </a:r>
          </a:p>
        </p:txBody>
      </p:sp>
      <p:sp>
        <p:nvSpPr>
          <p:cNvPr id="71" name="Rechteck 70">
            <a:extLst>
              <a:ext uri="{FF2B5EF4-FFF2-40B4-BE49-F238E27FC236}">
                <a16:creationId xmlns:a16="http://schemas.microsoft.com/office/drawing/2014/main" id="{E10E07A4-BA90-4904-83F7-716A98DDE728}"/>
              </a:ext>
            </a:extLst>
          </p:cNvPr>
          <p:cNvSpPr/>
          <p:nvPr/>
        </p:nvSpPr>
        <p:spPr>
          <a:xfrm>
            <a:off x="2383467" y="1160744"/>
            <a:ext cx="2844000" cy="588780"/>
          </a:xfrm>
          <a:prstGeom prst="rect">
            <a:avLst/>
          </a:prstGeom>
        </p:spPr>
        <p:txBody>
          <a:bodyPr wrap="square" lIns="80165" tIns="40083" rIns="80165" bIns="40083">
            <a:spAutoFit/>
          </a:bodyPr>
          <a:lstStyle/>
          <a:p>
            <a:pPr marL="80577" algn="l"/>
            <a:r>
              <a:rPr lang="de-DE" sz="1100" dirty="0">
                <a:solidFill>
                  <a:srgbClr val="000000">
                    <a:lumMod val="75000"/>
                    <a:lumOff val="25000"/>
                  </a:srgbClr>
                </a:solidFill>
              </a:rPr>
              <a:t>Das Unternehmen ermittelt branchen- und länderspezifische Nachhaltigkeitsrisiken.</a:t>
            </a:r>
          </a:p>
        </p:txBody>
      </p:sp>
      <p:sp>
        <p:nvSpPr>
          <p:cNvPr id="99" name="Rechteck 98">
            <a:extLst>
              <a:ext uri="{FF2B5EF4-FFF2-40B4-BE49-F238E27FC236}">
                <a16:creationId xmlns:a16="http://schemas.microsoft.com/office/drawing/2014/main" id="{FE52E642-912F-43FA-BF5D-4B9A36D291BD}"/>
              </a:ext>
            </a:extLst>
          </p:cNvPr>
          <p:cNvSpPr/>
          <p:nvPr/>
        </p:nvSpPr>
        <p:spPr>
          <a:xfrm rot="5400000">
            <a:off x="3078076" y="1163325"/>
            <a:ext cx="410782" cy="3888000"/>
          </a:xfrm>
          <a:prstGeom prst="rect">
            <a:avLst/>
          </a:prstGeom>
          <a:solidFill>
            <a:srgbClr val="5E839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80165" tIns="40083" rIns="80165" bIns="40083" rtlCol="0" anchor="ctr"/>
          <a:lstStyle/>
          <a:p>
            <a:pPr algn="ctr"/>
            <a:r>
              <a:rPr lang="de-DE" sz="1200" b="1" dirty="0">
                <a:solidFill>
                  <a:srgbClr val="FFFFFF"/>
                </a:solidFill>
              </a:rPr>
              <a:t>Branchen- und länderbezogene Nachhaltigkeitsthemen</a:t>
            </a:r>
          </a:p>
        </p:txBody>
      </p:sp>
      <p:sp>
        <p:nvSpPr>
          <p:cNvPr id="100" name="Rechteck 99">
            <a:extLst>
              <a:ext uri="{FF2B5EF4-FFF2-40B4-BE49-F238E27FC236}">
                <a16:creationId xmlns:a16="http://schemas.microsoft.com/office/drawing/2014/main" id="{897AC000-D031-47E0-AB71-469215052F58}"/>
              </a:ext>
            </a:extLst>
          </p:cNvPr>
          <p:cNvSpPr/>
          <p:nvPr/>
        </p:nvSpPr>
        <p:spPr>
          <a:xfrm rot="5400000">
            <a:off x="7613350" y="1163324"/>
            <a:ext cx="410780" cy="3888000"/>
          </a:xfrm>
          <a:prstGeom prst="rect">
            <a:avLst/>
          </a:prstGeom>
          <a:solidFill>
            <a:srgbClr val="5E839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80165" tIns="40083" rIns="80165" bIns="40083" rtlCol="0" anchor="ctr"/>
          <a:lstStyle/>
          <a:p>
            <a:pPr algn="ctr"/>
            <a:r>
              <a:rPr lang="de-DE" sz="1200" b="1" dirty="0">
                <a:solidFill>
                  <a:srgbClr val="FFFFFF"/>
                </a:solidFill>
              </a:rPr>
              <a:t>Erste Risikoeinschätzung</a:t>
            </a:r>
          </a:p>
        </p:txBody>
      </p:sp>
      <p:pic>
        <p:nvPicPr>
          <p:cNvPr id="127" name="Grafik 126" descr="Bildschirmausschnitt">
            <a:extLst>
              <a:ext uri="{FF2B5EF4-FFF2-40B4-BE49-F238E27FC236}">
                <a16:creationId xmlns:a16="http://schemas.microsoft.com/office/drawing/2014/main" id="{B307F784-2EA8-44EF-8E78-9968CB727CBC}"/>
              </a:ext>
            </a:extLst>
          </p:cNvPr>
          <p:cNvPicPr/>
          <p:nvPr/>
        </p:nvPicPr>
        <p:blipFill rotWithShape="1">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r="10619" b="11789"/>
          <a:stretch/>
        </p:blipFill>
        <p:spPr>
          <a:xfrm rot="20976636">
            <a:off x="580342" y="1230315"/>
            <a:ext cx="539296" cy="370173"/>
          </a:xfrm>
          <a:prstGeom prst="rect">
            <a:avLst/>
          </a:prstGeom>
        </p:spPr>
      </p:pic>
      <p:graphicFrame>
        <p:nvGraphicFramePr>
          <p:cNvPr id="2" name="Tabelle 1">
            <a:extLst>
              <a:ext uri="{FF2B5EF4-FFF2-40B4-BE49-F238E27FC236}">
                <a16:creationId xmlns:a16="http://schemas.microsoft.com/office/drawing/2014/main" id="{4E5AD5C6-BA94-4017-BA7F-C327C9110596}"/>
              </a:ext>
            </a:extLst>
          </p:cNvPr>
          <p:cNvGraphicFramePr>
            <a:graphicFrameLocks noGrp="1"/>
          </p:cNvGraphicFramePr>
          <p:nvPr>
            <p:extLst>
              <p:ext uri="{D42A27DB-BD31-4B8C-83A1-F6EECF244321}">
                <p14:modId xmlns:p14="http://schemas.microsoft.com/office/powerpoint/2010/main" val="741046488"/>
              </p:ext>
            </p:extLst>
          </p:nvPr>
        </p:nvGraphicFramePr>
        <p:xfrm>
          <a:off x="1363741" y="3618457"/>
          <a:ext cx="3863724" cy="1854200"/>
        </p:xfrm>
        <a:graphic>
          <a:graphicData uri="http://schemas.openxmlformats.org/drawingml/2006/table">
            <a:tbl>
              <a:tblPr firstRow="1" bandRow="1">
                <a:tableStyleId>{5940675A-B579-460E-94D1-54222C63F5DA}</a:tableStyleId>
              </a:tblPr>
              <a:tblGrid>
                <a:gridCol w="3863724">
                  <a:extLst>
                    <a:ext uri="{9D8B030D-6E8A-4147-A177-3AD203B41FA5}">
                      <a16:colId xmlns:a16="http://schemas.microsoft.com/office/drawing/2014/main" val="3213120367"/>
                    </a:ext>
                  </a:extLst>
                </a:gridCol>
              </a:tblGrid>
              <a:tr h="370840">
                <a:tc>
                  <a:txBody>
                    <a:bodyPr/>
                    <a:lstStyle/>
                    <a:p>
                      <a:endParaRPr lang="de-DE" dirty="0"/>
                    </a:p>
                  </a:txBody>
                  <a:tcPr/>
                </a:tc>
                <a:extLst>
                  <a:ext uri="{0D108BD9-81ED-4DB2-BD59-A6C34878D82A}">
                    <a16:rowId xmlns:a16="http://schemas.microsoft.com/office/drawing/2014/main" val="2138502083"/>
                  </a:ext>
                </a:extLst>
              </a:tr>
              <a:tr h="370840">
                <a:tc>
                  <a:txBody>
                    <a:bodyPr/>
                    <a:lstStyle/>
                    <a:p>
                      <a:endParaRPr lang="de-DE" dirty="0"/>
                    </a:p>
                  </a:txBody>
                  <a:tcPr/>
                </a:tc>
                <a:extLst>
                  <a:ext uri="{0D108BD9-81ED-4DB2-BD59-A6C34878D82A}">
                    <a16:rowId xmlns:a16="http://schemas.microsoft.com/office/drawing/2014/main" val="3008965957"/>
                  </a:ext>
                </a:extLst>
              </a:tr>
              <a:tr h="370840">
                <a:tc>
                  <a:txBody>
                    <a:bodyPr/>
                    <a:lstStyle/>
                    <a:p>
                      <a:endParaRPr lang="de-DE" dirty="0"/>
                    </a:p>
                  </a:txBody>
                  <a:tcPr/>
                </a:tc>
                <a:extLst>
                  <a:ext uri="{0D108BD9-81ED-4DB2-BD59-A6C34878D82A}">
                    <a16:rowId xmlns:a16="http://schemas.microsoft.com/office/drawing/2014/main" val="2360954593"/>
                  </a:ext>
                </a:extLst>
              </a:tr>
              <a:tr h="370840">
                <a:tc>
                  <a:txBody>
                    <a:bodyPr/>
                    <a:lstStyle/>
                    <a:p>
                      <a:endParaRPr lang="de-DE" dirty="0"/>
                    </a:p>
                  </a:txBody>
                  <a:tcPr/>
                </a:tc>
                <a:extLst>
                  <a:ext uri="{0D108BD9-81ED-4DB2-BD59-A6C34878D82A}">
                    <a16:rowId xmlns:a16="http://schemas.microsoft.com/office/drawing/2014/main" val="2842467792"/>
                  </a:ext>
                </a:extLst>
              </a:tr>
              <a:tr h="370840">
                <a:tc>
                  <a:txBody>
                    <a:bodyPr/>
                    <a:lstStyle/>
                    <a:p>
                      <a:endParaRPr lang="de-DE" dirty="0"/>
                    </a:p>
                  </a:txBody>
                  <a:tcPr/>
                </a:tc>
                <a:extLst>
                  <a:ext uri="{0D108BD9-81ED-4DB2-BD59-A6C34878D82A}">
                    <a16:rowId xmlns:a16="http://schemas.microsoft.com/office/drawing/2014/main" val="2203664435"/>
                  </a:ext>
                </a:extLst>
              </a:tr>
            </a:tbl>
          </a:graphicData>
        </a:graphic>
      </p:graphicFrame>
      <p:graphicFrame>
        <p:nvGraphicFramePr>
          <p:cNvPr id="3" name="Tabelle 2">
            <a:extLst>
              <a:ext uri="{FF2B5EF4-FFF2-40B4-BE49-F238E27FC236}">
                <a16:creationId xmlns:a16="http://schemas.microsoft.com/office/drawing/2014/main" id="{69782DE9-8CEF-4988-BA05-10FAB0F2AB48}"/>
              </a:ext>
            </a:extLst>
          </p:cNvPr>
          <p:cNvGraphicFramePr>
            <a:graphicFrameLocks noGrp="1"/>
          </p:cNvGraphicFramePr>
          <p:nvPr>
            <p:extLst>
              <p:ext uri="{D42A27DB-BD31-4B8C-83A1-F6EECF244321}">
                <p14:modId xmlns:p14="http://schemas.microsoft.com/office/powerpoint/2010/main" val="2493795483"/>
              </p:ext>
            </p:extLst>
          </p:nvPr>
        </p:nvGraphicFramePr>
        <p:xfrm>
          <a:off x="5874739" y="3618457"/>
          <a:ext cx="3888000" cy="1854200"/>
        </p:xfrm>
        <a:graphic>
          <a:graphicData uri="http://schemas.openxmlformats.org/drawingml/2006/table">
            <a:tbl>
              <a:tblPr firstRow="1" bandRow="1">
                <a:tableStyleId>{5940675A-B579-460E-94D1-54222C63F5DA}</a:tableStyleId>
              </a:tblPr>
              <a:tblGrid>
                <a:gridCol w="1296000">
                  <a:extLst>
                    <a:ext uri="{9D8B030D-6E8A-4147-A177-3AD203B41FA5}">
                      <a16:colId xmlns:a16="http://schemas.microsoft.com/office/drawing/2014/main" val="906844382"/>
                    </a:ext>
                  </a:extLst>
                </a:gridCol>
                <a:gridCol w="1296000">
                  <a:extLst>
                    <a:ext uri="{9D8B030D-6E8A-4147-A177-3AD203B41FA5}">
                      <a16:colId xmlns:a16="http://schemas.microsoft.com/office/drawing/2014/main" val="388735717"/>
                    </a:ext>
                  </a:extLst>
                </a:gridCol>
                <a:gridCol w="1296000">
                  <a:extLst>
                    <a:ext uri="{9D8B030D-6E8A-4147-A177-3AD203B41FA5}">
                      <a16:colId xmlns:a16="http://schemas.microsoft.com/office/drawing/2014/main" val="3022204578"/>
                    </a:ext>
                  </a:extLst>
                </a:gridCol>
              </a:tblGrid>
              <a:tr h="370840">
                <a:tc>
                  <a:txBody>
                    <a:bodyPr/>
                    <a:lstStyle/>
                    <a:p>
                      <a:r>
                        <a:rPr lang="de-DE" sz="1200" baseline="-25000" dirty="0"/>
                        <a:t>1</a:t>
                      </a:r>
                    </a:p>
                  </a:txBody>
                  <a:tcPr anchor="b"/>
                </a:tc>
                <a:tc>
                  <a:txBody>
                    <a:bodyPr/>
                    <a:lstStyle/>
                    <a:p>
                      <a:r>
                        <a:rPr lang="de-DE" sz="1200" baseline="-25000" dirty="0"/>
                        <a:t>2</a:t>
                      </a:r>
                    </a:p>
                  </a:txBody>
                  <a:tcPr anchor="b">
                    <a:solidFill>
                      <a:schemeClr val="bg1">
                        <a:lumMod val="95000"/>
                      </a:schemeClr>
                    </a:solidFill>
                  </a:tcPr>
                </a:tc>
                <a:tc>
                  <a:txBody>
                    <a:bodyPr/>
                    <a:lstStyle/>
                    <a:p>
                      <a:r>
                        <a:rPr lang="de-DE" sz="1200" baseline="-25000" dirty="0"/>
                        <a:t>3</a:t>
                      </a:r>
                    </a:p>
                  </a:txBody>
                  <a:tcPr anchor="b">
                    <a:solidFill>
                      <a:schemeClr val="bg1">
                        <a:lumMod val="85000"/>
                      </a:schemeClr>
                    </a:solidFill>
                  </a:tcPr>
                </a:tc>
                <a:extLst>
                  <a:ext uri="{0D108BD9-81ED-4DB2-BD59-A6C34878D82A}">
                    <a16:rowId xmlns:a16="http://schemas.microsoft.com/office/drawing/2014/main" val="3330663571"/>
                  </a:ext>
                </a:extLst>
              </a:tr>
              <a:tr h="370840">
                <a:tc>
                  <a:txBody>
                    <a:bodyPr/>
                    <a:lstStyle/>
                    <a:p>
                      <a:r>
                        <a:rPr lang="de-DE" sz="1200" baseline="-25000" dirty="0"/>
                        <a:t>1</a:t>
                      </a:r>
                    </a:p>
                  </a:txBody>
                  <a:tcPr anchor="b"/>
                </a:tc>
                <a:tc>
                  <a:txBody>
                    <a:bodyPr/>
                    <a:lstStyle/>
                    <a:p>
                      <a:r>
                        <a:rPr lang="de-DE" sz="1200" baseline="-25000" dirty="0"/>
                        <a:t>2</a:t>
                      </a:r>
                    </a:p>
                  </a:txBody>
                  <a:tcPr anchor="b">
                    <a:solidFill>
                      <a:schemeClr val="bg1">
                        <a:lumMod val="95000"/>
                      </a:schemeClr>
                    </a:solidFill>
                  </a:tcPr>
                </a:tc>
                <a:tc>
                  <a:txBody>
                    <a:bodyPr/>
                    <a:lstStyle/>
                    <a:p>
                      <a:r>
                        <a:rPr lang="de-DE" sz="1200" baseline="-25000" dirty="0"/>
                        <a:t>3</a:t>
                      </a:r>
                    </a:p>
                  </a:txBody>
                  <a:tcPr anchor="b">
                    <a:solidFill>
                      <a:schemeClr val="bg1">
                        <a:lumMod val="85000"/>
                      </a:schemeClr>
                    </a:solidFill>
                  </a:tcPr>
                </a:tc>
                <a:extLst>
                  <a:ext uri="{0D108BD9-81ED-4DB2-BD59-A6C34878D82A}">
                    <a16:rowId xmlns:a16="http://schemas.microsoft.com/office/drawing/2014/main" val="428722449"/>
                  </a:ext>
                </a:extLst>
              </a:tr>
              <a:tr h="370840">
                <a:tc>
                  <a:txBody>
                    <a:bodyPr/>
                    <a:lstStyle/>
                    <a:p>
                      <a:r>
                        <a:rPr lang="de-DE" sz="1200" baseline="-25000" dirty="0"/>
                        <a:t>1</a:t>
                      </a:r>
                    </a:p>
                  </a:txBody>
                  <a:tcPr anchor="b"/>
                </a:tc>
                <a:tc>
                  <a:txBody>
                    <a:bodyPr/>
                    <a:lstStyle/>
                    <a:p>
                      <a:r>
                        <a:rPr lang="de-DE" sz="1200" baseline="-25000" dirty="0"/>
                        <a:t>2</a:t>
                      </a:r>
                    </a:p>
                  </a:txBody>
                  <a:tcPr anchor="b">
                    <a:solidFill>
                      <a:schemeClr val="bg1">
                        <a:lumMod val="95000"/>
                      </a:schemeClr>
                    </a:solidFill>
                  </a:tcPr>
                </a:tc>
                <a:tc>
                  <a:txBody>
                    <a:bodyPr/>
                    <a:lstStyle/>
                    <a:p>
                      <a:r>
                        <a:rPr lang="de-DE" sz="1200" baseline="-25000" dirty="0"/>
                        <a:t>3</a:t>
                      </a:r>
                    </a:p>
                  </a:txBody>
                  <a:tcPr anchor="b">
                    <a:solidFill>
                      <a:schemeClr val="bg1">
                        <a:lumMod val="85000"/>
                      </a:schemeClr>
                    </a:solidFill>
                  </a:tcPr>
                </a:tc>
                <a:extLst>
                  <a:ext uri="{0D108BD9-81ED-4DB2-BD59-A6C34878D82A}">
                    <a16:rowId xmlns:a16="http://schemas.microsoft.com/office/drawing/2014/main" val="2983153502"/>
                  </a:ext>
                </a:extLst>
              </a:tr>
              <a:tr h="370840">
                <a:tc>
                  <a:txBody>
                    <a:bodyPr/>
                    <a:lstStyle/>
                    <a:p>
                      <a:r>
                        <a:rPr lang="de-DE" sz="1200" baseline="-25000" dirty="0"/>
                        <a:t>1</a:t>
                      </a:r>
                    </a:p>
                  </a:txBody>
                  <a:tcPr anchor="b"/>
                </a:tc>
                <a:tc>
                  <a:txBody>
                    <a:bodyPr/>
                    <a:lstStyle/>
                    <a:p>
                      <a:r>
                        <a:rPr lang="de-DE" sz="1200" baseline="-25000" dirty="0"/>
                        <a:t>2</a:t>
                      </a:r>
                    </a:p>
                  </a:txBody>
                  <a:tcPr anchor="b">
                    <a:solidFill>
                      <a:schemeClr val="bg1">
                        <a:lumMod val="95000"/>
                      </a:schemeClr>
                    </a:solidFill>
                  </a:tcPr>
                </a:tc>
                <a:tc>
                  <a:txBody>
                    <a:bodyPr/>
                    <a:lstStyle/>
                    <a:p>
                      <a:r>
                        <a:rPr lang="de-DE" sz="1200" baseline="-25000" dirty="0"/>
                        <a:t>3</a:t>
                      </a:r>
                    </a:p>
                  </a:txBody>
                  <a:tcPr anchor="b">
                    <a:solidFill>
                      <a:schemeClr val="bg1">
                        <a:lumMod val="85000"/>
                      </a:schemeClr>
                    </a:solidFill>
                  </a:tcPr>
                </a:tc>
                <a:extLst>
                  <a:ext uri="{0D108BD9-81ED-4DB2-BD59-A6C34878D82A}">
                    <a16:rowId xmlns:a16="http://schemas.microsoft.com/office/drawing/2014/main" val="2946384247"/>
                  </a:ext>
                </a:extLst>
              </a:tr>
              <a:tr h="370840">
                <a:tc>
                  <a:txBody>
                    <a:bodyPr/>
                    <a:lstStyle/>
                    <a:p>
                      <a:r>
                        <a:rPr lang="de-DE" sz="1200" baseline="-25000" dirty="0"/>
                        <a:t>1</a:t>
                      </a:r>
                    </a:p>
                  </a:txBody>
                  <a:tcPr anchor="b"/>
                </a:tc>
                <a:tc>
                  <a:txBody>
                    <a:bodyPr/>
                    <a:lstStyle/>
                    <a:p>
                      <a:r>
                        <a:rPr lang="de-DE" sz="1200" baseline="-25000" dirty="0"/>
                        <a:t>2</a:t>
                      </a:r>
                    </a:p>
                  </a:txBody>
                  <a:tcPr anchor="b">
                    <a:solidFill>
                      <a:schemeClr val="bg1">
                        <a:lumMod val="95000"/>
                      </a:schemeClr>
                    </a:solidFill>
                  </a:tcPr>
                </a:tc>
                <a:tc>
                  <a:txBody>
                    <a:bodyPr/>
                    <a:lstStyle/>
                    <a:p>
                      <a:r>
                        <a:rPr lang="de-DE" sz="1200" baseline="-25000" dirty="0"/>
                        <a:t>3</a:t>
                      </a:r>
                    </a:p>
                  </a:txBody>
                  <a:tcPr anchor="b">
                    <a:solidFill>
                      <a:schemeClr val="bg1">
                        <a:lumMod val="85000"/>
                      </a:schemeClr>
                    </a:solidFill>
                  </a:tcPr>
                </a:tc>
                <a:extLst>
                  <a:ext uri="{0D108BD9-81ED-4DB2-BD59-A6C34878D82A}">
                    <a16:rowId xmlns:a16="http://schemas.microsoft.com/office/drawing/2014/main" val="474135546"/>
                  </a:ext>
                </a:extLst>
              </a:tr>
            </a:tbl>
          </a:graphicData>
        </a:graphic>
      </p:graphicFrame>
      <p:sp>
        <p:nvSpPr>
          <p:cNvPr id="8" name="Textfeld 7">
            <a:extLst>
              <a:ext uri="{FF2B5EF4-FFF2-40B4-BE49-F238E27FC236}">
                <a16:creationId xmlns:a16="http://schemas.microsoft.com/office/drawing/2014/main" id="{C8F37B90-4211-4A33-9C5C-1D3EF81E129E}"/>
              </a:ext>
            </a:extLst>
          </p:cNvPr>
          <p:cNvSpPr txBox="1"/>
          <p:nvPr/>
        </p:nvSpPr>
        <p:spPr>
          <a:xfrm>
            <a:off x="9941745" y="3618457"/>
            <a:ext cx="432048" cy="400110"/>
          </a:xfrm>
          <a:prstGeom prst="rect">
            <a:avLst/>
          </a:prstGeom>
          <a:noFill/>
        </p:spPr>
        <p:txBody>
          <a:bodyPr wrap="square" rtlCol="0">
            <a:spAutoFit/>
          </a:bodyPr>
          <a:lstStyle/>
          <a:p>
            <a:pPr algn="l"/>
            <a:r>
              <a:rPr lang="de-DE" sz="2000" dirty="0"/>
              <a:t>x</a:t>
            </a:r>
          </a:p>
        </p:txBody>
      </p:sp>
      <p:sp>
        <p:nvSpPr>
          <p:cNvPr id="57" name="Textfeld 56">
            <a:extLst>
              <a:ext uri="{FF2B5EF4-FFF2-40B4-BE49-F238E27FC236}">
                <a16:creationId xmlns:a16="http://schemas.microsoft.com/office/drawing/2014/main" id="{9BFD478F-34F1-4196-8734-D2DB00CE2D40}"/>
              </a:ext>
            </a:extLst>
          </p:cNvPr>
          <p:cNvSpPr txBox="1"/>
          <p:nvPr/>
        </p:nvSpPr>
        <p:spPr>
          <a:xfrm>
            <a:off x="9941745" y="4018567"/>
            <a:ext cx="432048" cy="400110"/>
          </a:xfrm>
          <a:prstGeom prst="rect">
            <a:avLst/>
          </a:prstGeom>
          <a:noFill/>
        </p:spPr>
        <p:txBody>
          <a:bodyPr wrap="square" rtlCol="0">
            <a:spAutoFit/>
          </a:bodyPr>
          <a:lstStyle/>
          <a:p>
            <a:pPr algn="l"/>
            <a:r>
              <a:rPr lang="de-DE" sz="2000" dirty="0"/>
              <a:t>x</a:t>
            </a:r>
          </a:p>
        </p:txBody>
      </p:sp>
      <p:sp>
        <p:nvSpPr>
          <p:cNvPr id="66" name="Textfeld 65">
            <a:extLst>
              <a:ext uri="{FF2B5EF4-FFF2-40B4-BE49-F238E27FC236}">
                <a16:creationId xmlns:a16="http://schemas.microsoft.com/office/drawing/2014/main" id="{BDF96615-B048-40E2-A2FC-C19F593B8AC3}"/>
              </a:ext>
            </a:extLst>
          </p:cNvPr>
          <p:cNvSpPr txBox="1"/>
          <p:nvPr/>
        </p:nvSpPr>
        <p:spPr>
          <a:xfrm>
            <a:off x="9929928" y="4376609"/>
            <a:ext cx="432048" cy="400110"/>
          </a:xfrm>
          <a:prstGeom prst="rect">
            <a:avLst/>
          </a:prstGeom>
          <a:noFill/>
        </p:spPr>
        <p:txBody>
          <a:bodyPr wrap="square" rtlCol="0">
            <a:spAutoFit/>
          </a:bodyPr>
          <a:lstStyle/>
          <a:p>
            <a:pPr algn="l"/>
            <a:r>
              <a:rPr lang="de-DE" sz="2000" dirty="0"/>
              <a:t>x</a:t>
            </a:r>
          </a:p>
        </p:txBody>
      </p:sp>
      <p:sp>
        <p:nvSpPr>
          <p:cNvPr id="72" name="Textfeld 71">
            <a:extLst>
              <a:ext uri="{FF2B5EF4-FFF2-40B4-BE49-F238E27FC236}">
                <a16:creationId xmlns:a16="http://schemas.microsoft.com/office/drawing/2014/main" id="{AA517FC9-10BF-43CD-93FD-5F30473B667A}"/>
              </a:ext>
            </a:extLst>
          </p:cNvPr>
          <p:cNvSpPr txBox="1"/>
          <p:nvPr/>
        </p:nvSpPr>
        <p:spPr>
          <a:xfrm>
            <a:off x="9941745" y="4719463"/>
            <a:ext cx="432048" cy="400110"/>
          </a:xfrm>
          <a:prstGeom prst="rect">
            <a:avLst/>
          </a:prstGeom>
          <a:noFill/>
        </p:spPr>
        <p:txBody>
          <a:bodyPr wrap="square" rtlCol="0">
            <a:spAutoFit/>
          </a:bodyPr>
          <a:lstStyle/>
          <a:p>
            <a:pPr algn="l"/>
            <a:r>
              <a:rPr lang="de-DE" sz="2000" dirty="0"/>
              <a:t>x</a:t>
            </a:r>
          </a:p>
        </p:txBody>
      </p:sp>
      <p:sp>
        <p:nvSpPr>
          <p:cNvPr id="73" name="Textfeld 72">
            <a:extLst>
              <a:ext uri="{FF2B5EF4-FFF2-40B4-BE49-F238E27FC236}">
                <a16:creationId xmlns:a16="http://schemas.microsoft.com/office/drawing/2014/main" id="{74256BA3-7543-4CF6-A089-EB47632D27AA}"/>
              </a:ext>
            </a:extLst>
          </p:cNvPr>
          <p:cNvSpPr txBox="1"/>
          <p:nvPr/>
        </p:nvSpPr>
        <p:spPr>
          <a:xfrm>
            <a:off x="9941745" y="5103654"/>
            <a:ext cx="432048" cy="400110"/>
          </a:xfrm>
          <a:prstGeom prst="rect">
            <a:avLst/>
          </a:prstGeom>
          <a:noFill/>
        </p:spPr>
        <p:txBody>
          <a:bodyPr wrap="square" rtlCol="0">
            <a:spAutoFit/>
          </a:bodyPr>
          <a:lstStyle/>
          <a:p>
            <a:pPr algn="l"/>
            <a:r>
              <a:rPr lang="de-DE" sz="2000" dirty="0"/>
              <a:t>x</a:t>
            </a:r>
          </a:p>
        </p:txBody>
      </p:sp>
      <p:sp>
        <p:nvSpPr>
          <p:cNvPr id="74" name="Fußzeilenplatzhalter 3">
            <a:extLst>
              <a:ext uri="{FF2B5EF4-FFF2-40B4-BE49-F238E27FC236}">
                <a16:creationId xmlns:a16="http://schemas.microsoft.com/office/drawing/2014/main" id="{9CE7B34C-C349-4907-8C56-3D7D49973B78}"/>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19" name="Auf der gleichen Seite des Rechtecks liegende Ecken abrunden 8">
            <a:extLst>
              <a:ext uri="{FF2B5EF4-FFF2-40B4-BE49-F238E27FC236}">
                <a16:creationId xmlns:a16="http://schemas.microsoft.com/office/drawing/2014/main" id="{41431C55-AFB5-41BA-A7B6-A78A6289681D}"/>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0" name="Auf der gleichen Seite des Rechtecks liegende Ecken abrunden 8">
            <a:extLst>
              <a:ext uri="{FF2B5EF4-FFF2-40B4-BE49-F238E27FC236}">
                <a16:creationId xmlns:a16="http://schemas.microsoft.com/office/drawing/2014/main" id="{C19E65CF-20E9-4FA0-BF6A-6DCC3274C95E}"/>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1" name="Auf der gleichen Seite des Rechtecks liegende Ecken abrunden 8">
            <a:extLst>
              <a:ext uri="{FF2B5EF4-FFF2-40B4-BE49-F238E27FC236}">
                <a16:creationId xmlns:a16="http://schemas.microsoft.com/office/drawing/2014/main" id="{8B81B875-0A10-4B58-B9CD-B1C11F526AC6}"/>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2" name="Auf der gleichen Seite des Rechtecks liegende Ecken abrunden 8">
            <a:extLst>
              <a:ext uri="{FF2B5EF4-FFF2-40B4-BE49-F238E27FC236}">
                <a16:creationId xmlns:a16="http://schemas.microsoft.com/office/drawing/2014/main" id="{62130735-18BE-486B-873E-D48137BF71A1}"/>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3" name="Auf der gleichen Seite des Rechtecks liegende Ecken abrunden 8">
            <a:extLst>
              <a:ext uri="{FF2B5EF4-FFF2-40B4-BE49-F238E27FC236}">
                <a16:creationId xmlns:a16="http://schemas.microsoft.com/office/drawing/2014/main" id="{551BDD24-6305-47A8-AFE4-126C5EFB3435}"/>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4" name="Auf der gleichen Seite des Rechtecks liegende Ecken abrunden 8">
            <a:extLst>
              <a:ext uri="{FF2B5EF4-FFF2-40B4-BE49-F238E27FC236}">
                <a16:creationId xmlns:a16="http://schemas.microsoft.com/office/drawing/2014/main" id="{6F1E01B8-E7A3-4499-A46D-59A4CBD75816}"/>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5" name="Auf der gleichen Seite des Rechtecks liegende Ecken abrunden 8">
            <a:extLst>
              <a:ext uri="{FF2B5EF4-FFF2-40B4-BE49-F238E27FC236}">
                <a16:creationId xmlns:a16="http://schemas.microsoft.com/office/drawing/2014/main" id="{CB25AD7C-BFE1-4DAE-AC1E-684AC0D59AA6}"/>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4" name="Grafik 3"/>
          <p:cNvPicPr>
            <a:picLocks noChangeAspect="1"/>
          </p:cNvPicPr>
          <p:nvPr/>
        </p:nvPicPr>
        <p:blipFill>
          <a:blip r:embed="rId3"/>
          <a:stretch>
            <a:fillRect/>
          </a:stretch>
        </p:blipFill>
        <p:spPr>
          <a:xfrm>
            <a:off x="647127" y="118590"/>
            <a:ext cx="7328027" cy="323116"/>
          </a:xfrm>
          <a:prstGeom prst="rect">
            <a:avLst/>
          </a:prstGeom>
        </p:spPr>
      </p:pic>
    </p:spTree>
    <p:extLst>
      <p:ext uri="{BB962C8B-B14F-4D97-AF65-F5344CB8AC3E}">
        <p14:creationId xmlns:p14="http://schemas.microsoft.com/office/powerpoint/2010/main" val="30527211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B1CB7-95AE-46AF-A6DB-E6115C82E317}"/>
              </a:ext>
            </a:extLst>
          </p:cNvPr>
          <p:cNvSpPr>
            <a:spLocks noGrp="1"/>
          </p:cNvSpPr>
          <p:nvPr>
            <p:ph type="title"/>
          </p:nvPr>
        </p:nvSpPr>
        <p:spPr>
          <a:xfrm>
            <a:off x="1487488" y="1102779"/>
            <a:ext cx="10320512" cy="500062"/>
          </a:xfrm>
        </p:spPr>
        <p:txBody>
          <a:bodyPr/>
          <a:lstStyle/>
          <a:p>
            <a:r>
              <a:rPr lang="de-DE" dirty="0"/>
              <a:t>Informationsquellen</a:t>
            </a:r>
          </a:p>
        </p:txBody>
      </p:sp>
      <p:sp>
        <p:nvSpPr>
          <p:cNvPr id="8" name="Inhaltsplatzhalter 7">
            <a:extLst>
              <a:ext uri="{FF2B5EF4-FFF2-40B4-BE49-F238E27FC236}">
                <a16:creationId xmlns:a16="http://schemas.microsoft.com/office/drawing/2014/main" id="{5FCC2A6D-391C-450E-B94A-835EFBB5A9D9}"/>
              </a:ext>
            </a:extLst>
          </p:cNvPr>
          <p:cNvSpPr>
            <a:spLocks noGrp="1"/>
          </p:cNvSpPr>
          <p:nvPr>
            <p:ph sz="half" idx="1"/>
          </p:nvPr>
        </p:nvSpPr>
        <p:spPr>
          <a:xfrm>
            <a:off x="515976" y="1899939"/>
            <a:ext cx="4904317" cy="4697413"/>
          </a:xfrm>
        </p:spPr>
        <p:txBody>
          <a:bodyPr/>
          <a:lstStyle/>
          <a:p>
            <a:pPr marL="247650" indent="-161925">
              <a:buFont typeface="Arial" pitchFamily="34" charset="0"/>
              <a:buChar char="•"/>
              <a:defRPr/>
            </a:pPr>
            <a:r>
              <a:rPr lang="de-DE" sz="1100" dirty="0">
                <a:solidFill>
                  <a:srgbClr val="4B4B4B"/>
                </a:solidFill>
              </a:rPr>
              <a:t>Mit dem</a:t>
            </a:r>
            <a:r>
              <a:rPr lang="de-DE" sz="1100" dirty="0"/>
              <a:t> </a:t>
            </a:r>
            <a:r>
              <a:rPr lang="de-DE" sz="1100" u="sng" dirty="0">
                <a:hlinkClick r:id="rId2"/>
              </a:rPr>
              <a:t>CSR Risiko-Check </a:t>
            </a:r>
            <a:r>
              <a:rPr lang="de-DE" sz="1100" dirty="0">
                <a:solidFill>
                  <a:srgbClr val="4B4B4B"/>
                </a:solidFill>
              </a:rPr>
              <a:t>des Helpdesk Wirtschaft &amp; Menschenrechte in Kooperation mit MVO und UPJ können Sie filtern nach Rohstoffen, Dienstleistungen oder Produkten und Ländern. </a:t>
            </a:r>
          </a:p>
          <a:p>
            <a:pPr marL="247650" indent="-161925">
              <a:buFont typeface="Arial" pitchFamily="34" charset="0"/>
              <a:buChar char="•"/>
              <a:defRPr/>
            </a:pPr>
            <a:r>
              <a:rPr lang="de-DE" sz="1100" dirty="0">
                <a:solidFill>
                  <a:srgbClr val="4B4B4B"/>
                </a:solidFill>
              </a:rPr>
              <a:t>Die Branchenstudie </a:t>
            </a:r>
            <a:r>
              <a:rPr lang="de-DE" sz="1100" dirty="0">
                <a:hlinkClick r:id="rId3"/>
              </a:rPr>
              <a:t>„Die Achtung von Menschenrechten entlang globaler Wertschöpfungsketten“</a:t>
            </a:r>
            <a:r>
              <a:rPr lang="de-DE" sz="1100" dirty="0"/>
              <a:t> </a:t>
            </a:r>
            <a:r>
              <a:rPr lang="de-DE" sz="1100" dirty="0">
                <a:solidFill>
                  <a:srgbClr val="4B4B4B"/>
                </a:solidFill>
              </a:rPr>
              <a:t>im Auftrag des Bundesministeriums für Arbeit und Soziales.</a:t>
            </a:r>
          </a:p>
          <a:p>
            <a:pPr marL="247650" indent="-161925">
              <a:buFont typeface="Arial" pitchFamily="34" charset="0"/>
              <a:buChar char="•"/>
              <a:defRPr/>
            </a:pPr>
            <a:r>
              <a:rPr lang="de-DE" sz="1100" dirty="0">
                <a:solidFill>
                  <a:srgbClr val="4B4B4B"/>
                </a:solidFill>
              </a:rPr>
              <a:t>Informationen für ausgewählte Branchen:</a:t>
            </a:r>
            <a:r>
              <a:rPr lang="de-DE" sz="1100" dirty="0"/>
              <a:t> </a:t>
            </a:r>
            <a:r>
              <a:rPr lang="de-DE" sz="1100" u="sng" dirty="0">
                <a:hlinkClick r:id="rId4"/>
              </a:rPr>
              <a:t>Automobilindustrie und Zuliefererbetriebe </a:t>
            </a:r>
            <a:r>
              <a:rPr lang="de-DE" sz="1100" dirty="0">
                <a:solidFill>
                  <a:srgbClr val="4B4B4B"/>
                </a:solidFill>
              </a:rPr>
              <a:t>(auf Englisch),</a:t>
            </a:r>
            <a:r>
              <a:rPr lang="de-DE" sz="1100" dirty="0"/>
              <a:t> </a:t>
            </a:r>
            <a:r>
              <a:rPr lang="de-DE" sz="1100" u="sng" dirty="0">
                <a:hlinkClick r:id="rId5"/>
              </a:rPr>
              <a:t>Chemie</a:t>
            </a:r>
            <a:r>
              <a:rPr lang="de-DE" sz="1100" dirty="0"/>
              <a:t>, </a:t>
            </a:r>
            <a:r>
              <a:rPr lang="de-DE" sz="1100" u="sng" dirty="0">
                <a:hlinkClick r:id="rId6"/>
              </a:rPr>
              <a:t>Lebensmittelhandel</a:t>
            </a:r>
            <a:r>
              <a:rPr lang="de-DE" sz="1100" dirty="0"/>
              <a:t>.</a:t>
            </a:r>
            <a:endParaRPr lang="de-DE" sz="1100" dirty="0">
              <a:solidFill>
                <a:srgbClr val="000000">
                  <a:lumMod val="75000"/>
                  <a:lumOff val="25000"/>
                </a:srgbClr>
              </a:solidFill>
            </a:endParaRPr>
          </a:p>
          <a:p>
            <a:pPr marL="247650" indent="-161925">
              <a:buFont typeface="Arial" pitchFamily="34" charset="0"/>
              <a:buChar char="•"/>
              <a:defRPr/>
            </a:pPr>
            <a:r>
              <a:rPr lang="de-DE" sz="1100" dirty="0">
                <a:solidFill>
                  <a:srgbClr val="4B4B4B"/>
                </a:solidFill>
              </a:rPr>
              <a:t>Die Orientierung an den </a:t>
            </a:r>
            <a:r>
              <a:rPr lang="de-DE" sz="1100" dirty="0">
                <a:solidFill>
                  <a:srgbClr val="000000">
                    <a:lumMod val="75000"/>
                    <a:lumOff val="25000"/>
                  </a:srgbClr>
                </a:solidFill>
                <a:hlinkClick r:id="rId7"/>
              </a:rPr>
              <a:t>zehn Prinzipien</a:t>
            </a:r>
            <a:r>
              <a:rPr lang="de-DE" sz="1100" dirty="0">
                <a:solidFill>
                  <a:srgbClr val="000000">
                    <a:lumMod val="75000"/>
                    <a:lumOff val="25000"/>
                  </a:srgbClr>
                </a:solidFill>
              </a:rPr>
              <a:t> </a:t>
            </a:r>
            <a:r>
              <a:rPr lang="de-DE" sz="1100" dirty="0">
                <a:solidFill>
                  <a:srgbClr val="4B4B4B"/>
                </a:solidFill>
              </a:rPr>
              <a:t>des Global </a:t>
            </a:r>
            <a:r>
              <a:rPr lang="de-DE" sz="1100" dirty="0" err="1">
                <a:solidFill>
                  <a:srgbClr val="4B4B4B"/>
                </a:solidFill>
              </a:rPr>
              <a:t>Compacts</a:t>
            </a:r>
            <a:r>
              <a:rPr lang="de-DE" sz="1100" dirty="0">
                <a:solidFill>
                  <a:srgbClr val="4B4B4B"/>
                </a:solidFill>
              </a:rPr>
              <a:t> der Vereinten Nationen </a:t>
            </a:r>
            <a:r>
              <a:rPr lang="de-DE" sz="1100" dirty="0">
                <a:solidFill>
                  <a:srgbClr val="000000">
                    <a:lumMod val="75000"/>
                    <a:lumOff val="25000"/>
                  </a:srgbClr>
                </a:solidFill>
              </a:rPr>
              <a:t>(</a:t>
            </a:r>
            <a:r>
              <a:rPr lang="de-DE" sz="1100" dirty="0">
                <a:solidFill>
                  <a:srgbClr val="000000">
                    <a:lumMod val="75000"/>
                    <a:lumOff val="25000"/>
                  </a:srgbClr>
                </a:solidFill>
                <a:hlinkClick r:id="rId8"/>
              </a:rPr>
              <a:t>www.globalcompact.de</a:t>
            </a:r>
            <a:r>
              <a:rPr lang="de-DE" sz="1100" dirty="0">
                <a:solidFill>
                  <a:srgbClr val="000000">
                    <a:lumMod val="75000"/>
                    <a:lumOff val="25000"/>
                  </a:srgbClr>
                </a:solidFill>
              </a:rPr>
              <a:t>) </a:t>
            </a:r>
            <a:r>
              <a:rPr lang="de-DE" sz="1100" dirty="0">
                <a:solidFill>
                  <a:srgbClr val="4B4B4B"/>
                </a:solidFill>
              </a:rPr>
              <a:t>hilft, sich einen ersten Überblick über Kernthemen zu verschaffen. </a:t>
            </a:r>
          </a:p>
          <a:p>
            <a:pPr marL="230887" indent="-150310">
              <a:buFont typeface="Arial" pitchFamily="34" charset="0"/>
              <a:buChar char="•"/>
            </a:pPr>
            <a:r>
              <a:rPr lang="de-DE" sz="1100" dirty="0">
                <a:solidFill>
                  <a:srgbClr val="4B4B4B"/>
                </a:solidFill>
              </a:rPr>
              <a:t>Für den Umweltbereich gibt es für acht ausgewählte Branchen im bereits genannten </a:t>
            </a:r>
            <a:r>
              <a:rPr lang="de-DE" sz="1100" dirty="0">
                <a:solidFill>
                  <a:srgbClr val="000000">
                    <a:lumMod val="75000"/>
                    <a:lumOff val="25000"/>
                  </a:srgbClr>
                </a:solidFill>
                <a:hlinkClick r:id="rId9"/>
              </a:rPr>
              <a:t>„Umweltatlas Lieferketten“</a:t>
            </a:r>
            <a:r>
              <a:rPr lang="de-DE" sz="1100" dirty="0">
                <a:solidFill>
                  <a:srgbClr val="000000">
                    <a:lumMod val="75000"/>
                    <a:lumOff val="25000"/>
                  </a:srgbClr>
                </a:solidFill>
              </a:rPr>
              <a:t> </a:t>
            </a:r>
            <a:r>
              <a:rPr lang="de-DE" sz="1100" dirty="0">
                <a:solidFill>
                  <a:srgbClr val="4B4B4B"/>
                </a:solidFill>
              </a:rPr>
              <a:t>Analysen zur Umweltwirkung in der Lieferkette.</a:t>
            </a:r>
          </a:p>
          <a:p>
            <a:pPr marL="230887" indent="-150310">
              <a:buFont typeface="Arial" pitchFamily="34" charset="0"/>
              <a:buChar char="•"/>
            </a:pPr>
            <a:r>
              <a:rPr lang="de-DE" sz="1100" dirty="0">
                <a:solidFill>
                  <a:srgbClr val="4B4B4B"/>
                </a:solidFill>
              </a:rPr>
              <a:t>Fragen Sie nach, ob auf Verbandsebene entsprechende Informationen bereitgestellt werden können. Nachhaltigkeitsinitiativen auf Verbandsebene finden Sie</a:t>
            </a:r>
            <a:r>
              <a:rPr lang="de-DE" sz="1100" dirty="0"/>
              <a:t> </a:t>
            </a:r>
            <a:r>
              <a:rPr lang="de-DE" sz="1100" u="sng" dirty="0">
                <a:hlinkClick r:id="rId10"/>
              </a:rPr>
              <a:t>hier</a:t>
            </a:r>
            <a:r>
              <a:rPr lang="de-DE" sz="1100" dirty="0"/>
              <a:t>.</a:t>
            </a:r>
            <a:endParaRPr lang="de-DE" sz="1100" dirty="0">
              <a:solidFill>
                <a:srgbClr val="000000">
                  <a:lumMod val="75000"/>
                  <a:lumOff val="25000"/>
                </a:srgbClr>
              </a:solidFill>
            </a:endParaRPr>
          </a:p>
          <a:p>
            <a:endParaRPr lang="de-DE" dirty="0"/>
          </a:p>
        </p:txBody>
      </p:sp>
      <p:sp>
        <p:nvSpPr>
          <p:cNvPr id="9" name="Inhaltsplatzhalter 8">
            <a:extLst>
              <a:ext uri="{FF2B5EF4-FFF2-40B4-BE49-F238E27FC236}">
                <a16:creationId xmlns:a16="http://schemas.microsoft.com/office/drawing/2014/main" id="{2BB1F64A-4D27-45CA-B80C-0F822A00011C}"/>
              </a:ext>
            </a:extLst>
          </p:cNvPr>
          <p:cNvSpPr>
            <a:spLocks noGrp="1"/>
          </p:cNvSpPr>
          <p:nvPr>
            <p:ph sz="half" idx="2"/>
          </p:nvPr>
        </p:nvSpPr>
        <p:spPr>
          <a:xfrm>
            <a:off x="5735960" y="1873980"/>
            <a:ext cx="4752653" cy="3044383"/>
          </a:xfrm>
        </p:spPr>
        <p:txBody>
          <a:bodyPr/>
          <a:lstStyle/>
          <a:p>
            <a:r>
              <a:rPr lang="de-DE" sz="1100" dirty="0">
                <a:solidFill>
                  <a:srgbClr val="4B4B4B"/>
                </a:solidFill>
              </a:rPr>
              <a:t>Die</a:t>
            </a:r>
            <a:r>
              <a:rPr lang="de-DE" sz="1100" dirty="0"/>
              <a:t> </a:t>
            </a:r>
            <a:r>
              <a:rPr lang="de-DE" sz="1100" u="sng" dirty="0">
                <a:hlinkClick r:id="rId11"/>
              </a:rPr>
              <a:t>Studie „Human Rights </a:t>
            </a:r>
            <a:r>
              <a:rPr lang="de-DE" sz="1100" u="sng" dirty="0" err="1">
                <a:hlinkClick r:id="rId11"/>
              </a:rPr>
              <a:t>Risks</a:t>
            </a:r>
            <a:r>
              <a:rPr lang="de-DE" sz="1100" u="sng" dirty="0">
                <a:hlinkClick r:id="rId11"/>
              </a:rPr>
              <a:t> in Mining: A Baseline Study</a:t>
            </a:r>
            <a:r>
              <a:rPr lang="de-DE" sz="1100" u="sng" dirty="0">
                <a:hlinkClick r:id="rId12"/>
              </a:rPr>
              <a:t>“</a:t>
            </a:r>
            <a:r>
              <a:rPr lang="de-DE" sz="1100" dirty="0"/>
              <a:t> </a:t>
            </a:r>
            <a:r>
              <a:rPr lang="de-DE" sz="1100" dirty="0">
                <a:solidFill>
                  <a:srgbClr val="4B4B4B"/>
                </a:solidFill>
              </a:rPr>
              <a:t>im Auftrag der Bundesanstalt für Geowissenschaften und Rohstoffe (BGR) gibt einen Überblick über Risiken, die im industriellen Bergbau, Kleinbergbau und in besonderen Situationen (z.B. in Konfliktkontexten) auftreten können.</a:t>
            </a:r>
          </a:p>
          <a:p>
            <a:r>
              <a:rPr lang="de-DE" sz="1100" dirty="0">
                <a:solidFill>
                  <a:srgbClr val="4B4B4B"/>
                </a:solidFill>
              </a:rPr>
              <a:t>Das</a:t>
            </a:r>
            <a:r>
              <a:rPr lang="de-DE" sz="1100" dirty="0"/>
              <a:t> </a:t>
            </a:r>
            <a:r>
              <a:rPr lang="de-DE" sz="1100" u="sng" dirty="0">
                <a:hlinkClick r:id="rId13"/>
              </a:rPr>
              <a:t>Human Rights Toolkit </a:t>
            </a:r>
            <a:r>
              <a:rPr lang="de-DE" sz="1100" dirty="0">
                <a:solidFill>
                  <a:srgbClr val="4B4B4B"/>
                </a:solidFill>
              </a:rPr>
              <a:t>der Vereinten Nationen liefert eine Übersicht über Menschenrechts- und Umweltrisiken bei der Rohstoffgewinnung.</a:t>
            </a:r>
          </a:p>
          <a:p>
            <a:pPr marL="230887" indent="-150310">
              <a:buFont typeface="Arial" pitchFamily="34" charset="0"/>
              <a:buChar char="•"/>
            </a:pPr>
            <a:r>
              <a:rPr lang="de-DE" sz="1100" dirty="0">
                <a:solidFill>
                  <a:srgbClr val="4B4B4B"/>
                </a:solidFill>
              </a:rPr>
              <a:t>Unternehmensbeispiele und Webinar zur Risikoanalyse auf dem Infoportal</a:t>
            </a:r>
            <a:r>
              <a:rPr lang="de-DE" sz="1100" dirty="0"/>
              <a:t> </a:t>
            </a:r>
            <a:r>
              <a:rPr lang="de-DE" sz="1100" u="sng" dirty="0">
                <a:hlinkClick r:id="rId14"/>
              </a:rPr>
              <a:t>mr-sorgfalt.de</a:t>
            </a:r>
            <a:r>
              <a:rPr lang="de-DE" sz="1100" dirty="0"/>
              <a:t> </a:t>
            </a:r>
            <a:r>
              <a:rPr lang="de-DE" sz="1100" dirty="0">
                <a:solidFill>
                  <a:srgbClr val="4B4B4B"/>
                </a:solidFill>
              </a:rPr>
              <a:t>des Deutschen Global Compact Netzwerks.</a:t>
            </a:r>
          </a:p>
          <a:p>
            <a:pPr marL="230887" indent="-150310">
              <a:buFont typeface="Arial" pitchFamily="34" charset="0"/>
              <a:buChar char="•"/>
            </a:pPr>
            <a:r>
              <a:rPr lang="de-DE" sz="1100" dirty="0">
                <a:solidFill>
                  <a:srgbClr val="4B4B4B"/>
                </a:solidFill>
              </a:rPr>
              <a:t>Darüber hinaus lohnt sich der Blick in Nachhaltigkeitsberichte von Unternehmen aus der gleichen Branche. Im </a:t>
            </a:r>
            <a:r>
              <a:rPr lang="de-DE" sz="1100" dirty="0">
                <a:solidFill>
                  <a:srgbClr val="000000">
                    <a:lumMod val="75000"/>
                    <a:lumOff val="25000"/>
                  </a:srgbClr>
                </a:solidFill>
                <a:hlinkClick r:id="rId15"/>
              </a:rPr>
              <a:t>Ranking der Nachhaltigkeitsberichte</a:t>
            </a:r>
            <a:r>
              <a:rPr lang="de-DE" sz="1100" dirty="0">
                <a:solidFill>
                  <a:srgbClr val="000000">
                    <a:lumMod val="75000"/>
                    <a:lumOff val="25000"/>
                  </a:srgbClr>
                </a:solidFill>
              </a:rPr>
              <a:t> </a:t>
            </a:r>
            <a:r>
              <a:rPr lang="de-DE" sz="1100" dirty="0">
                <a:solidFill>
                  <a:srgbClr val="4B4B4B"/>
                </a:solidFill>
              </a:rPr>
              <a:t>des Instituts für ökologische Wirtschaftsforschung und der Unternehmensvereinigung </a:t>
            </a:r>
            <a:r>
              <a:rPr lang="de-DE" sz="1100" dirty="0" err="1">
                <a:solidFill>
                  <a:srgbClr val="4B4B4B"/>
                </a:solidFill>
              </a:rPr>
              <a:t>future</a:t>
            </a:r>
            <a:r>
              <a:rPr lang="de-DE" sz="1100" dirty="0">
                <a:solidFill>
                  <a:srgbClr val="4B4B4B"/>
                </a:solidFill>
              </a:rPr>
              <a:t> finden sich Beispiele für besonders gelungene Nachhaltigkeitsberichte. </a:t>
            </a:r>
          </a:p>
          <a:p>
            <a:pPr marL="0" indent="0">
              <a:buNone/>
            </a:pPr>
            <a:endParaRPr lang="de-DE" dirty="0"/>
          </a:p>
        </p:txBody>
      </p:sp>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p:txBody>
          <a:bodyPr/>
          <a:lstStyle/>
          <a:p>
            <a:fld id="{894680D0-7A83-433A-9719-C4143F27F647}" type="slidenum">
              <a:rPr lang="de-DE" smtClean="0"/>
              <a:pPr/>
              <a:t>28</a:t>
            </a:fld>
            <a:endParaRPr lang="de-DE" dirty="0"/>
          </a:p>
        </p:txBody>
      </p:sp>
      <p:sp>
        <p:nvSpPr>
          <p:cNvPr id="11" name="Textfeld 10">
            <a:extLst>
              <a:ext uri="{FF2B5EF4-FFF2-40B4-BE49-F238E27FC236}">
                <a16:creationId xmlns:a16="http://schemas.microsoft.com/office/drawing/2014/main" id="{C36C2998-A12A-4E65-8904-8C587B77452D}"/>
              </a:ext>
            </a:extLst>
          </p:cNvPr>
          <p:cNvSpPr txBox="1"/>
          <p:nvPr/>
        </p:nvSpPr>
        <p:spPr>
          <a:xfrm>
            <a:off x="6480729" y="5419265"/>
            <a:ext cx="4134465" cy="400110"/>
          </a:xfrm>
          <a:prstGeom prst="rect">
            <a:avLst/>
          </a:prstGeom>
          <a:noFill/>
        </p:spPr>
        <p:txBody>
          <a:bodyPr wrap="none" rtlCol="0">
            <a:spAutoFit/>
          </a:bodyPr>
          <a:lstStyle/>
          <a:p>
            <a:pPr algn="l"/>
            <a:r>
              <a:rPr lang="de-DE" sz="1000" dirty="0">
                <a:solidFill>
                  <a:srgbClr val="000000"/>
                </a:solidFill>
                <a:hlinkClick r:id="rId16" action="ppaction://hlinksldjump"/>
              </a:rPr>
              <a:t>Zurück zu Folie 25: </a:t>
            </a:r>
            <a:r>
              <a:rPr lang="de-DE" sz="1000" i="1" dirty="0">
                <a:solidFill>
                  <a:srgbClr val="4B4B4B"/>
                </a:solidFill>
              </a:rPr>
              <a:t>Unternehmensspezifische Nachhaltigkeitsthemen </a:t>
            </a:r>
          </a:p>
          <a:p>
            <a:pPr algn="l"/>
            <a:r>
              <a:rPr lang="de-DE" sz="1000" i="1" dirty="0">
                <a:solidFill>
                  <a:srgbClr val="4B4B4B"/>
                </a:solidFill>
              </a:rPr>
              <a:t>ermitteln und bewerten</a:t>
            </a:r>
          </a:p>
        </p:txBody>
      </p:sp>
      <p:sp>
        <p:nvSpPr>
          <p:cNvPr id="13" name="Textfeld 12">
            <a:extLst>
              <a:ext uri="{FF2B5EF4-FFF2-40B4-BE49-F238E27FC236}">
                <a16:creationId xmlns:a16="http://schemas.microsoft.com/office/drawing/2014/main" id="{6FBACD62-ED0D-4362-ABDE-0722F6711A88}"/>
              </a:ext>
            </a:extLst>
          </p:cNvPr>
          <p:cNvSpPr txBox="1"/>
          <p:nvPr/>
        </p:nvSpPr>
        <p:spPr>
          <a:xfrm>
            <a:off x="6456040" y="5847075"/>
            <a:ext cx="2473754" cy="246221"/>
          </a:xfrm>
          <a:prstGeom prst="rect">
            <a:avLst/>
          </a:prstGeom>
          <a:noFill/>
        </p:spPr>
        <p:txBody>
          <a:bodyPr wrap="none" rtlCol="0">
            <a:spAutoFit/>
          </a:bodyPr>
          <a:lstStyle/>
          <a:p>
            <a:pPr algn="l"/>
            <a:r>
              <a:rPr lang="de-DE" sz="1000" dirty="0">
                <a:solidFill>
                  <a:srgbClr val="000000"/>
                </a:solidFill>
                <a:hlinkClick r:id="rId17" action="ppaction://hlinksldjump"/>
              </a:rPr>
              <a:t>Zurück zu Folie 26: </a:t>
            </a:r>
            <a:r>
              <a:rPr lang="de-DE" sz="1000" i="1" dirty="0">
                <a:solidFill>
                  <a:srgbClr val="4B4B4B"/>
                </a:solidFill>
              </a:rPr>
              <a:t>Anwendungsbeispiel</a:t>
            </a:r>
          </a:p>
        </p:txBody>
      </p:sp>
      <p:sp>
        <p:nvSpPr>
          <p:cNvPr id="10" name="Fußzeilenplatzhalter 3">
            <a:extLst>
              <a:ext uri="{FF2B5EF4-FFF2-40B4-BE49-F238E27FC236}">
                <a16:creationId xmlns:a16="http://schemas.microsoft.com/office/drawing/2014/main" id="{4E625857-0543-405D-BA38-C49BFF43D62A}"/>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12" name="Auf der gleichen Seite des Rechtecks liegende Ecken abrunden 8">
            <a:extLst>
              <a:ext uri="{FF2B5EF4-FFF2-40B4-BE49-F238E27FC236}">
                <a16:creationId xmlns:a16="http://schemas.microsoft.com/office/drawing/2014/main" id="{5106096C-B525-49CA-8B87-A01493D8D537}"/>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8">
            <a:extLst>
              <a:ext uri="{FF2B5EF4-FFF2-40B4-BE49-F238E27FC236}">
                <a16:creationId xmlns:a16="http://schemas.microsoft.com/office/drawing/2014/main" id="{1678BF50-4945-437E-BECA-01639A9F2EFC}"/>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8">
            <a:extLst>
              <a:ext uri="{FF2B5EF4-FFF2-40B4-BE49-F238E27FC236}">
                <a16:creationId xmlns:a16="http://schemas.microsoft.com/office/drawing/2014/main" id="{3539EF60-4A5B-4128-8C89-46E6A9B0D33A}"/>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8">
            <a:extLst>
              <a:ext uri="{FF2B5EF4-FFF2-40B4-BE49-F238E27FC236}">
                <a16:creationId xmlns:a16="http://schemas.microsoft.com/office/drawing/2014/main" id="{D8E5F6EA-3C27-4626-8D27-7A3789F970D8}"/>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7" name="Auf der gleichen Seite des Rechtecks liegende Ecken abrunden 8">
            <a:extLst>
              <a:ext uri="{FF2B5EF4-FFF2-40B4-BE49-F238E27FC236}">
                <a16:creationId xmlns:a16="http://schemas.microsoft.com/office/drawing/2014/main" id="{65DBFF00-A2AA-477F-AB64-73D73E350C33}"/>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8" name="Auf der gleichen Seite des Rechtecks liegende Ecken abrunden 8">
            <a:extLst>
              <a:ext uri="{FF2B5EF4-FFF2-40B4-BE49-F238E27FC236}">
                <a16:creationId xmlns:a16="http://schemas.microsoft.com/office/drawing/2014/main" id="{8B9D4CD7-914A-4233-8D7C-32E56C69EDBB}"/>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9" name="Auf der gleichen Seite des Rechtecks liegende Ecken abrunden 8">
            <a:extLst>
              <a:ext uri="{FF2B5EF4-FFF2-40B4-BE49-F238E27FC236}">
                <a16:creationId xmlns:a16="http://schemas.microsoft.com/office/drawing/2014/main" id="{EE5CE258-0014-4FEF-BD7C-056FC75DF5DB}"/>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20" name="Picture 2" descr="C:\Users\ehrensperger\AppData\Local\Dropbox\SEED\07 Starter\01 Concept\03 Tools\Icons &amp; drawings\Lupe.png">
            <a:extLst>
              <a:ext uri="{FF2B5EF4-FFF2-40B4-BE49-F238E27FC236}">
                <a16:creationId xmlns:a16="http://schemas.microsoft.com/office/drawing/2014/main" id="{EF13C25C-357D-4691-AEC0-EB2B2EE65FB2}"/>
              </a:ext>
            </a:extLst>
          </p:cNvPr>
          <p:cNvPicPr>
            <a:picLocks noChangeAspect="1" noChangeArrowheads="1"/>
          </p:cNvPicPr>
          <p:nvPr/>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84" y="1114413"/>
            <a:ext cx="624439" cy="424979"/>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19"/>
          <a:stretch>
            <a:fillRect/>
          </a:stretch>
        </p:blipFill>
        <p:spPr>
          <a:xfrm>
            <a:off x="606067" y="133199"/>
            <a:ext cx="7504826" cy="323116"/>
          </a:xfrm>
          <a:prstGeom prst="rect">
            <a:avLst/>
          </a:prstGeom>
        </p:spPr>
      </p:pic>
    </p:spTree>
    <p:extLst>
      <p:ext uri="{BB962C8B-B14F-4D97-AF65-F5344CB8AC3E}">
        <p14:creationId xmlns:p14="http://schemas.microsoft.com/office/powerpoint/2010/main" val="1237996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29</a:t>
            </a:fld>
            <a:endParaRPr lang="de-DE" dirty="0"/>
          </a:p>
        </p:txBody>
      </p:sp>
      <p:sp>
        <p:nvSpPr>
          <p:cNvPr id="2" name="Rechteck 1">
            <a:extLst>
              <a:ext uri="{FF2B5EF4-FFF2-40B4-BE49-F238E27FC236}">
                <a16:creationId xmlns:a16="http://schemas.microsoft.com/office/drawing/2014/main" id="{CF9B831B-82F1-4086-9642-B7F350015BA8}"/>
              </a:ext>
            </a:extLst>
          </p:cNvPr>
          <p:cNvSpPr/>
          <p:nvPr/>
        </p:nvSpPr>
        <p:spPr bwMode="auto">
          <a:xfrm>
            <a:off x="617351" y="2644539"/>
            <a:ext cx="8187735" cy="1458920"/>
          </a:xfrm>
          <a:prstGeom prst="rect">
            <a:avLst/>
          </a:prstGeom>
          <a:solidFill>
            <a:srgbClr val="FF993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16" name="Textplatzhalter 19">
            <a:extLst>
              <a:ext uri="{FF2B5EF4-FFF2-40B4-BE49-F238E27FC236}">
                <a16:creationId xmlns:a16="http://schemas.microsoft.com/office/drawing/2014/main" id="{B8945F87-CB52-4370-9B30-F01A8BF8F519}"/>
              </a:ext>
            </a:extLst>
          </p:cNvPr>
          <p:cNvSpPr txBox="1">
            <a:spLocks/>
          </p:cNvSpPr>
          <p:nvPr/>
        </p:nvSpPr>
        <p:spPr>
          <a:xfrm>
            <a:off x="598730" y="1546235"/>
            <a:ext cx="3921506" cy="77107"/>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just">
              <a:defRPr/>
            </a:pPr>
            <a:endParaRPr lang="de-DE" dirty="0">
              <a:solidFill>
                <a:srgbClr val="282828"/>
              </a:solidFill>
            </a:endParaRPr>
          </a:p>
          <a:p>
            <a:pPr algn="just">
              <a:defRPr/>
            </a:pPr>
            <a:endParaRPr lang="de-DE" dirty="0">
              <a:solidFill>
                <a:srgbClr val="282828"/>
              </a:solidFill>
            </a:endParaRPr>
          </a:p>
          <a:p>
            <a:pPr algn="just">
              <a:defRPr/>
            </a:pPr>
            <a:endParaRPr lang="de-DE" dirty="0">
              <a:solidFill>
                <a:srgbClr val="282828"/>
              </a:solidFill>
            </a:endParaRPr>
          </a:p>
          <a:p>
            <a:pPr algn="just">
              <a:defRPr/>
            </a:pPr>
            <a:endParaRPr lang="de-DE" dirty="0">
              <a:solidFill>
                <a:srgbClr val="282828"/>
              </a:solidFill>
            </a:endParaRPr>
          </a:p>
        </p:txBody>
      </p:sp>
      <p:sp>
        <p:nvSpPr>
          <p:cNvPr id="17" name="Rechteck 16">
            <a:extLst>
              <a:ext uri="{FF2B5EF4-FFF2-40B4-BE49-F238E27FC236}">
                <a16:creationId xmlns:a16="http://schemas.microsoft.com/office/drawing/2014/main" id="{98DDA2B4-29AA-4389-AA5B-ADC10530EE57}"/>
              </a:ext>
            </a:extLst>
          </p:cNvPr>
          <p:cNvSpPr/>
          <p:nvPr/>
        </p:nvSpPr>
        <p:spPr>
          <a:xfrm>
            <a:off x="611847" y="1972416"/>
            <a:ext cx="8193240" cy="430887"/>
          </a:xfrm>
          <a:prstGeom prst="rect">
            <a:avLst/>
          </a:prstGeom>
        </p:spPr>
        <p:txBody>
          <a:bodyPr wrap="square">
            <a:spAutoFit/>
          </a:bodyPr>
          <a:lstStyle/>
          <a:p>
            <a:pPr algn="just">
              <a:defRPr/>
            </a:pPr>
            <a:r>
              <a:rPr lang="de-DE" sz="1100" dirty="0">
                <a:solidFill>
                  <a:srgbClr val="000000">
                    <a:lumMod val="75000"/>
                    <a:lumOff val="25000"/>
                  </a:srgbClr>
                </a:solidFill>
                <a:latin typeface="Arial"/>
              </a:rPr>
              <a:t>Das Unternehmen verschafft sich einen Überblick über Nachhaltigkeitsthemen (z</a:t>
            </a:r>
            <a:r>
              <a:rPr lang="de-DE" sz="1100" dirty="0" smtClean="0">
                <a:solidFill>
                  <a:srgbClr val="000000">
                    <a:lumMod val="75000"/>
                    <a:lumOff val="25000"/>
                  </a:srgbClr>
                </a:solidFill>
                <a:latin typeface="Arial"/>
              </a:rPr>
              <a:t>. B</a:t>
            </a:r>
            <a:r>
              <a:rPr lang="de-DE" sz="1100" dirty="0">
                <a:solidFill>
                  <a:srgbClr val="000000">
                    <a:lumMod val="75000"/>
                    <a:lumOff val="25000"/>
                  </a:srgbClr>
                </a:solidFill>
                <a:latin typeface="Arial"/>
              </a:rPr>
              <a:t>. Treibhausgasemissionen, Wasserverbrauch, Arbeitsschutz), die relevant sind.</a:t>
            </a:r>
          </a:p>
        </p:txBody>
      </p:sp>
      <p:sp>
        <p:nvSpPr>
          <p:cNvPr id="18" name="Rechteck 17">
            <a:extLst>
              <a:ext uri="{FF2B5EF4-FFF2-40B4-BE49-F238E27FC236}">
                <a16:creationId xmlns:a16="http://schemas.microsoft.com/office/drawing/2014/main" id="{2F6AB59E-50CD-4EE9-89A1-E286301F8F9F}"/>
              </a:ext>
            </a:extLst>
          </p:cNvPr>
          <p:cNvSpPr/>
          <p:nvPr/>
        </p:nvSpPr>
        <p:spPr>
          <a:xfrm>
            <a:off x="623864" y="3081141"/>
            <a:ext cx="8208986" cy="769441"/>
          </a:xfrm>
          <a:prstGeom prst="rect">
            <a:avLst/>
          </a:prstGeom>
        </p:spPr>
        <p:txBody>
          <a:bodyPr wrap="square">
            <a:spAutoFit/>
          </a:bodyPr>
          <a:lstStyle/>
          <a:p>
            <a:pPr algn="l">
              <a:defRPr/>
            </a:pPr>
            <a:r>
              <a:rPr lang="de-DE" sz="1100" dirty="0">
                <a:solidFill>
                  <a:srgbClr val="000000">
                    <a:lumMod val="75000"/>
                    <a:lumOff val="25000"/>
                  </a:srgbClr>
                </a:solidFill>
                <a:latin typeface="Arial"/>
              </a:rPr>
              <a:t>Die Themen werden dann den einzelnen Stufen der Lieferkette bzw. den Unternehmen in der Lieferkette zugeordnet. Bei der Themenermittlung im ersten Teilschritt sollte das Unternehmen die Zuordnung zu Lieferkettenstufen bzw. Prozessen mitdenken, aber noch nicht durchführen. Auf diese Weise kann das Unternehmen einerseits die Schritte bereits verbinden, andererseits vermeidet es aber, dass Arbeitsschritte – zum Beispiel im Rahmen eines internen Workshops – zu komplex werden.</a:t>
            </a:r>
          </a:p>
        </p:txBody>
      </p:sp>
      <p:sp>
        <p:nvSpPr>
          <p:cNvPr id="19" name="Rechteck 18">
            <a:extLst>
              <a:ext uri="{FF2B5EF4-FFF2-40B4-BE49-F238E27FC236}">
                <a16:creationId xmlns:a16="http://schemas.microsoft.com/office/drawing/2014/main" id="{4D9734A6-C502-4F6E-8CFA-97A0C27861F1}"/>
              </a:ext>
            </a:extLst>
          </p:cNvPr>
          <p:cNvSpPr/>
          <p:nvPr/>
        </p:nvSpPr>
        <p:spPr>
          <a:xfrm>
            <a:off x="557631" y="4870321"/>
            <a:ext cx="8187735" cy="430887"/>
          </a:xfrm>
          <a:prstGeom prst="rect">
            <a:avLst/>
          </a:prstGeom>
        </p:spPr>
        <p:txBody>
          <a:bodyPr wrap="square">
            <a:spAutoFit/>
          </a:bodyPr>
          <a:lstStyle/>
          <a:p>
            <a:pPr algn="l">
              <a:defRPr/>
            </a:pPr>
            <a:r>
              <a:rPr lang="de-DE" sz="1100" dirty="0">
                <a:solidFill>
                  <a:srgbClr val="000000">
                    <a:lumMod val="75000"/>
                    <a:lumOff val="25000"/>
                  </a:srgbClr>
                </a:solidFill>
                <a:latin typeface="Arial"/>
              </a:rPr>
              <a:t>Abschließend erfolgt eine Bewertung und Priorisierung von Nachhaltigkeitsthemen. Dieses Wissen liefert die Grundlage für die Erstellung einer Liste mit Handlungsfeldern. </a:t>
            </a:r>
          </a:p>
        </p:txBody>
      </p:sp>
      <p:sp>
        <p:nvSpPr>
          <p:cNvPr id="20" name="Textplatzhalter 20">
            <a:extLst>
              <a:ext uri="{FF2B5EF4-FFF2-40B4-BE49-F238E27FC236}">
                <a16:creationId xmlns:a16="http://schemas.microsoft.com/office/drawing/2014/main" id="{455EF142-8F3B-4FD9-BB2E-49F4DFCFD33A}"/>
              </a:ext>
            </a:extLst>
          </p:cNvPr>
          <p:cNvSpPr txBox="1">
            <a:spLocks/>
          </p:cNvSpPr>
          <p:nvPr/>
        </p:nvSpPr>
        <p:spPr>
          <a:xfrm>
            <a:off x="623888" y="1196975"/>
            <a:ext cx="8181200" cy="258085"/>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anose="020B0604020202020204" pitchFamily="34" charset="0"/>
              <a:buNone/>
              <a:defRPr lang="en-GB" sz="1400" b="1" kern="1200" noProof="0" dirty="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de-DE" sz="1200">
                <a:solidFill>
                  <a:srgbClr val="FFFFFF"/>
                </a:solidFill>
                <a:latin typeface="Arial"/>
              </a:rPr>
              <a:t>Module</a:t>
            </a:r>
          </a:p>
        </p:txBody>
      </p:sp>
      <p:sp>
        <p:nvSpPr>
          <p:cNvPr id="21" name="Textplatzhalter 10">
            <a:extLst>
              <a:ext uri="{FF2B5EF4-FFF2-40B4-BE49-F238E27FC236}">
                <a16:creationId xmlns:a16="http://schemas.microsoft.com/office/drawing/2014/main" id="{F04D5391-8169-4BAA-BCA9-2965A8981EFB}"/>
              </a:ext>
            </a:extLst>
          </p:cNvPr>
          <p:cNvSpPr txBox="1">
            <a:spLocks/>
          </p:cNvSpPr>
          <p:nvPr/>
        </p:nvSpPr>
        <p:spPr>
          <a:xfrm>
            <a:off x="1195082" y="1600169"/>
            <a:ext cx="7610005" cy="401809"/>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kern="0" dirty="0">
                <a:solidFill>
                  <a:srgbClr val="3B687F"/>
                </a:solidFill>
                <a:cs typeface="Arial" panose="020B0604020202020204" pitchFamily="34" charset="0"/>
              </a:rPr>
              <a:t>Themen ermitteln</a:t>
            </a:r>
          </a:p>
        </p:txBody>
      </p:sp>
      <p:sp>
        <p:nvSpPr>
          <p:cNvPr id="22" name="Richtungspfeil 29">
            <a:extLst>
              <a:ext uri="{FF2B5EF4-FFF2-40B4-BE49-F238E27FC236}">
                <a16:creationId xmlns:a16="http://schemas.microsoft.com/office/drawing/2014/main" id="{886A8E27-57AC-41EF-B19F-FD93C63FAC2D}"/>
              </a:ext>
            </a:extLst>
          </p:cNvPr>
          <p:cNvSpPr/>
          <p:nvPr/>
        </p:nvSpPr>
        <p:spPr>
          <a:xfrm>
            <a:off x="623888" y="1600169"/>
            <a:ext cx="693240" cy="385200"/>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2.1</a:t>
            </a:r>
            <a:r>
              <a:rPr lang="en-GB" sz="900" b="1" kern="0" dirty="0">
                <a:solidFill>
                  <a:prstClr val="black">
                    <a:lumMod val="75000"/>
                    <a:lumOff val="25000"/>
                  </a:prstClr>
                </a:solidFill>
                <a:cs typeface="Arial" panose="020B0604020202020204" pitchFamily="34" charset="0"/>
              </a:rPr>
              <a:t>.</a:t>
            </a:r>
          </a:p>
        </p:txBody>
      </p:sp>
      <p:sp>
        <p:nvSpPr>
          <p:cNvPr id="23" name="Textplatzhalter 10">
            <a:extLst>
              <a:ext uri="{FF2B5EF4-FFF2-40B4-BE49-F238E27FC236}">
                <a16:creationId xmlns:a16="http://schemas.microsoft.com/office/drawing/2014/main" id="{F081E837-260A-4C72-94D2-5F44B0997673}"/>
              </a:ext>
            </a:extLst>
          </p:cNvPr>
          <p:cNvSpPr txBox="1">
            <a:spLocks/>
          </p:cNvSpPr>
          <p:nvPr/>
        </p:nvSpPr>
        <p:spPr>
          <a:xfrm>
            <a:off x="1211835" y="2636912"/>
            <a:ext cx="7593251"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kern="0" dirty="0">
                <a:solidFill>
                  <a:srgbClr val="3B687F"/>
                </a:solidFill>
                <a:cs typeface="Arial" panose="020B0604020202020204" pitchFamily="34" charset="0"/>
              </a:rPr>
              <a:t>Themen zuordnen</a:t>
            </a:r>
          </a:p>
        </p:txBody>
      </p:sp>
      <p:sp>
        <p:nvSpPr>
          <p:cNvPr id="24" name="Richtungspfeil 32">
            <a:extLst>
              <a:ext uri="{FF2B5EF4-FFF2-40B4-BE49-F238E27FC236}">
                <a16:creationId xmlns:a16="http://schemas.microsoft.com/office/drawing/2014/main" id="{1C84BF2C-FA23-4143-A0CE-CB2E009996BC}"/>
              </a:ext>
            </a:extLst>
          </p:cNvPr>
          <p:cNvSpPr/>
          <p:nvPr/>
        </p:nvSpPr>
        <p:spPr>
          <a:xfrm>
            <a:off x="624070" y="2643082"/>
            <a:ext cx="693240" cy="385207"/>
          </a:xfrm>
          <a:prstGeom prst="homePlate">
            <a:avLst/>
          </a:prstGeom>
          <a:solidFill>
            <a:srgbClr val="FF9933"/>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2.2</a:t>
            </a:r>
            <a:r>
              <a:rPr lang="en-GB" sz="900" b="1" kern="0" dirty="0">
                <a:solidFill>
                  <a:prstClr val="black">
                    <a:lumMod val="75000"/>
                    <a:lumOff val="25000"/>
                  </a:prstClr>
                </a:solidFill>
                <a:cs typeface="Arial" panose="020B0604020202020204" pitchFamily="34" charset="0"/>
              </a:rPr>
              <a:t>.</a:t>
            </a:r>
          </a:p>
        </p:txBody>
      </p:sp>
      <p:sp>
        <p:nvSpPr>
          <p:cNvPr id="35" name="Textplatzhalter 10">
            <a:extLst>
              <a:ext uri="{FF2B5EF4-FFF2-40B4-BE49-F238E27FC236}">
                <a16:creationId xmlns:a16="http://schemas.microsoft.com/office/drawing/2014/main" id="{9144FB8C-5853-4850-A17D-EADF94CC933F}"/>
              </a:ext>
            </a:extLst>
          </p:cNvPr>
          <p:cNvSpPr txBox="1">
            <a:spLocks/>
          </p:cNvSpPr>
          <p:nvPr/>
        </p:nvSpPr>
        <p:spPr>
          <a:xfrm>
            <a:off x="1209672" y="4404764"/>
            <a:ext cx="7595414"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kern="0" dirty="0">
                <a:solidFill>
                  <a:srgbClr val="3B687F"/>
                </a:solidFill>
                <a:cs typeface="Arial" panose="020B0604020202020204" pitchFamily="34" charset="0"/>
              </a:rPr>
              <a:t>Bewerten und priorisieren</a:t>
            </a:r>
          </a:p>
        </p:txBody>
      </p:sp>
      <p:sp>
        <p:nvSpPr>
          <p:cNvPr id="36" name="Richtungspfeil 37">
            <a:extLst>
              <a:ext uri="{FF2B5EF4-FFF2-40B4-BE49-F238E27FC236}">
                <a16:creationId xmlns:a16="http://schemas.microsoft.com/office/drawing/2014/main" id="{2C4C6D6E-47F5-4355-9B24-A796D2A36061}"/>
              </a:ext>
            </a:extLst>
          </p:cNvPr>
          <p:cNvSpPr/>
          <p:nvPr/>
        </p:nvSpPr>
        <p:spPr>
          <a:xfrm>
            <a:off x="617351" y="4404765"/>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2.3</a:t>
            </a:r>
            <a:r>
              <a:rPr lang="en-GB" sz="900" b="1" kern="0" dirty="0">
                <a:solidFill>
                  <a:prstClr val="black">
                    <a:lumMod val="75000"/>
                    <a:lumOff val="25000"/>
                  </a:prstClr>
                </a:solidFill>
                <a:cs typeface="Arial" panose="020B0604020202020204" pitchFamily="34" charset="0"/>
              </a:rPr>
              <a:t>.</a:t>
            </a:r>
          </a:p>
        </p:txBody>
      </p:sp>
      <p:sp>
        <p:nvSpPr>
          <p:cNvPr id="25" name="Fußzeilenplatzhalter 3">
            <a:extLst>
              <a:ext uri="{FF2B5EF4-FFF2-40B4-BE49-F238E27FC236}">
                <a16:creationId xmlns:a16="http://schemas.microsoft.com/office/drawing/2014/main" id="{94E27E83-C076-4218-A3B9-F318A2FCD5A8}"/>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26" name="Auf der gleichen Seite des Rechtecks liegende Ecken abrunden 8">
            <a:extLst>
              <a:ext uri="{FF2B5EF4-FFF2-40B4-BE49-F238E27FC236}">
                <a16:creationId xmlns:a16="http://schemas.microsoft.com/office/drawing/2014/main" id="{56238679-A22E-4FD3-A60B-D05671DB089A}"/>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7" name="Auf der gleichen Seite des Rechtecks liegende Ecken abrunden 8">
            <a:extLst>
              <a:ext uri="{FF2B5EF4-FFF2-40B4-BE49-F238E27FC236}">
                <a16:creationId xmlns:a16="http://schemas.microsoft.com/office/drawing/2014/main" id="{C259E950-D43D-4ACF-8A71-3C665172A5C7}"/>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8" name="Auf der gleichen Seite des Rechtecks liegende Ecken abrunden 8">
            <a:extLst>
              <a:ext uri="{FF2B5EF4-FFF2-40B4-BE49-F238E27FC236}">
                <a16:creationId xmlns:a16="http://schemas.microsoft.com/office/drawing/2014/main" id="{B8FCDA72-F0A1-4B86-9847-0E37ECC1165F}"/>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9" name="Auf der gleichen Seite des Rechtecks liegende Ecken abrunden 8">
            <a:extLst>
              <a:ext uri="{FF2B5EF4-FFF2-40B4-BE49-F238E27FC236}">
                <a16:creationId xmlns:a16="http://schemas.microsoft.com/office/drawing/2014/main" id="{7FD842DA-3136-402C-A21D-33877DE3AEC0}"/>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0" name="Auf der gleichen Seite des Rechtecks liegende Ecken abrunden 8">
            <a:extLst>
              <a:ext uri="{FF2B5EF4-FFF2-40B4-BE49-F238E27FC236}">
                <a16:creationId xmlns:a16="http://schemas.microsoft.com/office/drawing/2014/main" id="{F70D22AE-BAD8-4BBB-AFF0-0DC064F22205}"/>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1" name="Auf der gleichen Seite des Rechtecks liegende Ecken abrunden 8">
            <a:extLst>
              <a:ext uri="{FF2B5EF4-FFF2-40B4-BE49-F238E27FC236}">
                <a16:creationId xmlns:a16="http://schemas.microsoft.com/office/drawing/2014/main" id="{5F1039B3-C83D-4CC2-AE2B-3BEB8D9C7AA0}"/>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2" name="Auf der gleichen Seite des Rechtecks liegende Ecken abrunden 8">
            <a:extLst>
              <a:ext uri="{FF2B5EF4-FFF2-40B4-BE49-F238E27FC236}">
                <a16:creationId xmlns:a16="http://schemas.microsoft.com/office/drawing/2014/main" id="{610D56CB-A9CA-48CC-B1E4-5A434FD93E7E}"/>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3" name="Datumsplatzhalter 4"/>
          <p:cNvSpPr>
            <a:spLocks noGrp="1"/>
          </p:cNvSpPr>
          <p:nvPr>
            <p:ph type="dt" sz="half" idx="12"/>
          </p:nvPr>
        </p:nvSpPr>
        <p:spPr>
          <a:xfrm>
            <a:off x="648000" y="116632"/>
            <a:ext cx="7248373" cy="476250"/>
          </a:xfrm>
        </p:spPr>
        <p:txBody>
          <a:bodyPr/>
          <a:lstStyle/>
          <a:p>
            <a:r>
              <a:rPr lang="de-DE" b="1" dirty="0" smtClean="0"/>
              <a:t>Phase 2.2 – Themen zuordnen</a:t>
            </a:r>
            <a:r>
              <a:rPr lang="de-DE" dirty="0"/>
              <a:t/>
            </a:r>
            <a:br>
              <a:rPr lang="de-DE" dirty="0"/>
            </a:br>
            <a:endParaRPr lang="de-DE" dirty="0"/>
          </a:p>
        </p:txBody>
      </p:sp>
    </p:spTree>
    <p:extLst>
      <p:ext uri="{BB962C8B-B14F-4D97-AF65-F5344CB8AC3E}">
        <p14:creationId xmlns:p14="http://schemas.microsoft.com/office/powerpoint/2010/main" val="3329353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8000" y="1079057"/>
            <a:ext cx="11160000" cy="500062"/>
          </a:xfrm>
        </p:spPr>
        <p:txBody>
          <a:bodyPr/>
          <a:lstStyle/>
          <a:p>
            <a:r>
              <a:rPr lang="de-DE" dirty="0"/>
              <a:t>Welche Prozessphasen werden behandelt?</a:t>
            </a:r>
          </a:p>
        </p:txBody>
      </p:sp>
      <p:sp>
        <p:nvSpPr>
          <p:cNvPr id="8" name="Inhaltsplatzhalter 7">
            <a:extLst>
              <a:ext uri="{FF2B5EF4-FFF2-40B4-BE49-F238E27FC236}">
                <a16:creationId xmlns:a16="http://schemas.microsoft.com/office/drawing/2014/main" id="{50059879-B899-457D-A033-DE7FBAD03778}"/>
              </a:ext>
            </a:extLst>
          </p:cNvPr>
          <p:cNvSpPr>
            <a:spLocks noGrp="1"/>
          </p:cNvSpPr>
          <p:nvPr>
            <p:ph sz="half" idx="2"/>
          </p:nvPr>
        </p:nvSpPr>
        <p:spPr>
          <a:xfrm>
            <a:off x="5087887" y="2193111"/>
            <a:ext cx="5400725" cy="1883962"/>
          </a:xfrm>
        </p:spPr>
        <p:txBody>
          <a:bodyPr/>
          <a:lstStyle/>
          <a:p>
            <a:pPr>
              <a:defRPr/>
            </a:pPr>
            <a:r>
              <a:rPr lang="de-DE" sz="1100" b="1" dirty="0">
                <a:solidFill>
                  <a:srgbClr val="4B4B4B"/>
                </a:solidFill>
              </a:rPr>
              <a:t>Wesentliche Nachhaltigkeitsthemen </a:t>
            </a:r>
            <a:r>
              <a:rPr lang="de-DE" sz="1100" dirty="0" smtClean="0">
                <a:solidFill>
                  <a:srgbClr val="4B4B4B"/>
                </a:solidFill>
              </a:rPr>
              <a:t>zu ermitteln </a:t>
            </a:r>
            <a:r>
              <a:rPr lang="de-DE" sz="1100" dirty="0">
                <a:solidFill>
                  <a:srgbClr val="4B4B4B"/>
                </a:solidFill>
              </a:rPr>
              <a:t>und </a:t>
            </a:r>
            <a:r>
              <a:rPr lang="de-DE" sz="1100" b="1" dirty="0">
                <a:solidFill>
                  <a:srgbClr val="4B4B4B"/>
                </a:solidFill>
              </a:rPr>
              <a:t>Handlungsfelder</a:t>
            </a:r>
            <a:r>
              <a:rPr lang="de-DE" sz="1100" dirty="0">
                <a:solidFill>
                  <a:srgbClr val="4B4B4B"/>
                </a:solidFill>
              </a:rPr>
              <a:t> in der Lieferkette zu definieren, stellt für Unternehmen </a:t>
            </a:r>
            <a:r>
              <a:rPr lang="de-DE" sz="1100" b="1" dirty="0">
                <a:solidFill>
                  <a:srgbClr val="4B4B4B"/>
                </a:solidFill>
              </a:rPr>
              <a:t>erste wichtige Meilensteine </a:t>
            </a:r>
            <a:r>
              <a:rPr lang="de-DE" sz="1100" dirty="0">
                <a:solidFill>
                  <a:srgbClr val="4B4B4B"/>
                </a:solidFill>
              </a:rPr>
              <a:t>des nachhaltigen Lieferkettenmanagements und bei der Etablierung eines </a:t>
            </a:r>
            <a:r>
              <a:rPr lang="de-DE" sz="1100" dirty="0" smtClean="0">
                <a:solidFill>
                  <a:srgbClr val="4B4B4B"/>
                </a:solidFill>
              </a:rPr>
              <a:t>Sorgfalts-</a:t>
            </a:r>
            <a:r>
              <a:rPr lang="de-DE" sz="1100" dirty="0" err="1" smtClean="0">
                <a:solidFill>
                  <a:srgbClr val="4B4B4B"/>
                </a:solidFill>
              </a:rPr>
              <a:t>pflichtsprozesses</a:t>
            </a:r>
            <a:r>
              <a:rPr lang="de-DE" sz="1100" dirty="0" smtClean="0">
                <a:solidFill>
                  <a:srgbClr val="4B4B4B"/>
                </a:solidFill>
              </a:rPr>
              <a:t> </a:t>
            </a:r>
            <a:r>
              <a:rPr lang="de-DE" sz="1100" dirty="0">
                <a:solidFill>
                  <a:srgbClr val="4B4B4B"/>
                </a:solidFill>
              </a:rPr>
              <a:t>dar. Die Fokussierung ist wichtig, um die begrenzten personellen und finanziellen Ressourcen möglichst effektiv und effizient einsetzen zu können. Das Starter-Kit hilft Unternehmen dabei, diese ersten Meilensteine zu erreichen (Phase </a:t>
            </a:r>
            <a:r>
              <a:rPr lang="de-DE" sz="1100" dirty="0" smtClean="0">
                <a:solidFill>
                  <a:srgbClr val="4B4B4B"/>
                </a:solidFill>
              </a:rPr>
              <a:t>1–3</a:t>
            </a:r>
            <a:r>
              <a:rPr lang="de-DE" sz="1100" dirty="0">
                <a:solidFill>
                  <a:srgbClr val="4B4B4B"/>
                </a:solidFill>
              </a:rPr>
              <a:t>). </a:t>
            </a:r>
          </a:p>
          <a:p>
            <a:pPr>
              <a:defRPr/>
            </a:pPr>
            <a:r>
              <a:rPr lang="de-DE" sz="1100" dirty="0">
                <a:solidFill>
                  <a:srgbClr val="4B4B4B"/>
                </a:solidFill>
              </a:rPr>
              <a:t>Auf dieser Basis kann das Unternehmen die weiteren Prozessphasen (4–5) des nachhaltigen Lieferkettenmanagements umsetzen.</a:t>
            </a:r>
          </a:p>
          <a:p>
            <a:pPr marL="0" indent="0">
              <a:buNone/>
            </a:pPr>
            <a:endParaRPr lang="de-DE" dirty="0"/>
          </a:p>
        </p:txBody>
      </p:sp>
      <p:sp>
        <p:nvSpPr>
          <p:cNvPr id="6" name="Foliennummernplatzhalter 5"/>
          <p:cNvSpPr>
            <a:spLocks noGrp="1"/>
          </p:cNvSpPr>
          <p:nvPr>
            <p:ph type="sldNum" sz="quarter" idx="4"/>
          </p:nvPr>
        </p:nvSpPr>
        <p:spPr>
          <a:xfrm>
            <a:off x="629296" y="6462447"/>
            <a:ext cx="638043" cy="280988"/>
          </a:xfrm>
        </p:spPr>
        <p:txBody>
          <a:bodyPr/>
          <a:lstStyle/>
          <a:p>
            <a:fld id="{894680D0-7A83-433A-9719-C4143F27F647}" type="slidenum">
              <a:rPr lang="de-DE" smtClean="0"/>
              <a:pPr/>
              <a:t>3</a:t>
            </a:fld>
            <a:endParaRPr lang="de-DE" dirty="0"/>
          </a:p>
        </p:txBody>
      </p:sp>
      <p:sp>
        <p:nvSpPr>
          <p:cNvPr id="13" name="Textplatzhalter 14">
            <a:extLst>
              <a:ext uri="{FF2B5EF4-FFF2-40B4-BE49-F238E27FC236}">
                <a16:creationId xmlns:a16="http://schemas.microsoft.com/office/drawing/2014/main" id="{2EBC7D1A-9FF4-41D7-8A58-C4952A7BCB7D}"/>
              </a:ext>
            </a:extLst>
          </p:cNvPr>
          <p:cNvSpPr txBox="1">
            <a:spLocks/>
          </p:cNvSpPr>
          <p:nvPr/>
        </p:nvSpPr>
        <p:spPr>
          <a:xfrm>
            <a:off x="624782" y="1772819"/>
            <a:ext cx="4175073" cy="266094"/>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itchFamily="34" charset="0"/>
              <a:buNone/>
              <a:defRPr sz="1400" b="1" kern="120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de-DE" sz="1200" dirty="0">
                <a:solidFill>
                  <a:srgbClr val="FFFFFF"/>
                </a:solidFill>
                <a:latin typeface="Arial"/>
              </a:rPr>
              <a:t>5 Phasen des nachhaltigen Lieferkettenmanagements</a:t>
            </a:r>
          </a:p>
        </p:txBody>
      </p:sp>
      <p:sp>
        <p:nvSpPr>
          <p:cNvPr id="14" name="Flussdiagramm: Dokument 13">
            <a:extLst>
              <a:ext uri="{FF2B5EF4-FFF2-40B4-BE49-F238E27FC236}">
                <a16:creationId xmlns:a16="http://schemas.microsoft.com/office/drawing/2014/main" id="{C2CDEE42-C8C4-4B6F-ACC7-A72F0C97B3BC}"/>
              </a:ext>
            </a:extLst>
          </p:cNvPr>
          <p:cNvSpPr/>
          <p:nvPr/>
        </p:nvSpPr>
        <p:spPr bwMode="auto">
          <a:xfrm>
            <a:off x="624783" y="4293096"/>
            <a:ext cx="2662902" cy="864175"/>
          </a:xfrm>
          <a:prstGeom prst="flowChartDocument">
            <a:avLst/>
          </a:prstGeom>
          <a:solidFill>
            <a:srgbClr val="5E839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defTabSz="488950">
              <a:lnSpc>
                <a:spcPct val="90000"/>
              </a:lnSpc>
              <a:spcAft>
                <a:spcPct val="35000"/>
              </a:spcAft>
            </a:pPr>
            <a:r>
              <a:rPr lang="de-DE" sz="1100" b="1" dirty="0">
                <a:solidFill>
                  <a:srgbClr val="FFFFFF"/>
                </a:solidFill>
              </a:rPr>
              <a:t>Phase 4</a:t>
            </a:r>
          </a:p>
          <a:p>
            <a:pPr algn="ctr" defTabSz="488950">
              <a:lnSpc>
                <a:spcPct val="90000"/>
              </a:lnSpc>
              <a:spcAft>
                <a:spcPct val="35000"/>
              </a:spcAft>
            </a:pPr>
            <a:r>
              <a:rPr lang="de-DE" sz="1100" b="1" dirty="0">
                <a:solidFill>
                  <a:srgbClr val="FFFFFF"/>
                </a:solidFill>
              </a:rPr>
              <a:t>Wirkung der Maßnahmen messen und Unternehmenshandeln kommunizieren</a:t>
            </a:r>
          </a:p>
        </p:txBody>
      </p:sp>
      <p:sp>
        <p:nvSpPr>
          <p:cNvPr id="15" name="Flussdiagramm: Dokument 14">
            <a:extLst>
              <a:ext uri="{FF2B5EF4-FFF2-40B4-BE49-F238E27FC236}">
                <a16:creationId xmlns:a16="http://schemas.microsoft.com/office/drawing/2014/main" id="{93E65DD0-F55D-4E05-9786-3EB3296C2607}"/>
              </a:ext>
            </a:extLst>
          </p:cNvPr>
          <p:cNvSpPr/>
          <p:nvPr/>
        </p:nvSpPr>
        <p:spPr bwMode="auto">
          <a:xfrm>
            <a:off x="624782" y="5157272"/>
            <a:ext cx="2662901" cy="720000"/>
          </a:xfrm>
          <a:prstGeom prst="flowChartDocument">
            <a:avLst/>
          </a:prstGeom>
          <a:solidFill>
            <a:srgbClr val="5E839A"/>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algn="ctr"/>
            <a:r>
              <a:rPr lang="de-DE" sz="1100" b="1" dirty="0">
                <a:solidFill>
                  <a:srgbClr val="FFFFFF"/>
                </a:solidFill>
              </a:rPr>
              <a:t>Phase 5 </a:t>
            </a:r>
          </a:p>
          <a:p>
            <a:pPr algn="ctr"/>
            <a:r>
              <a:rPr lang="de-DE" sz="1100" b="1" dirty="0">
                <a:solidFill>
                  <a:srgbClr val="FFFFFF"/>
                </a:solidFill>
              </a:rPr>
              <a:t>Beschwerden erfassen und Prozess verbessern</a:t>
            </a:r>
          </a:p>
        </p:txBody>
      </p:sp>
      <p:sp>
        <p:nvSpPr>
          <p:cNvPr id="17" name="Rectangle 21">
            <a:extLst>
              <a:ext uri="{FF2B5EF4-FFF2-40B4-BE49-F238E27FC236}">
                <a16:creationId xmlns:a16="http://schemas.microsoft.com/office/drawing/2014/main" id="{E91F318D-1DBE-4F2F-8572-EE39FDA7ED50}"/>
              </a:ext>
            </a:extLst>
          </p:cNvPr>
          <p:cNvSpPr/>
          <p:nvPr/>
        </p:nvSpPr>
        <p:spPr>
          <a:xfrm>
            <a:off x="624782" y="2132858"/>
            <a:ext cx="2662905" cy="720000"/>
          </a:xfrm>
          <a:prstGeom prst="flowChartDocument">
            <a:avLst/>
          </a:prstGeom>
          <a:solidFill>
            <a:srgbClr val="5E839A"/>
          </a:solidFill>
          <a:ln w="12700" cap="flat" cmpd="sng" algn="ctr">
            <a:noFill/>
            <a:prstDash val="solid"/>
          </a:ln>
          <a:effectLst/>
        </p:spPr>
        <p:txBody>
          <a:bodyPr lIns="80165" tIns="40083" rIns="80165" bIns="40083" rtlCol="0" anchor="ctr"/>
          <a:lstStyle/>
          <a:p>
            <a:pPr algn="ctr" defTabSz="801654">
              <a:defRPr/>
            </a:pPr>
            <a:r>
              <a:rPr lang="de-DE" sz="1100" b="1" kern="0" dirty="0">
                <a:solidFill>
                  <a:prstClr val="white"/>
                </a:solidFill>
                <a:cs typeface="Arial" panose="020B0604020202020204" pitchFamily="34" charset="0"/>
              </a:rPr>
              <a:t>Phase 1</a:t>
            </a:r>
          </a:p>
          <a:p>
            <a:pPr algn="ctr" defTabSz="801654">
              <a:defRPr/>
            </a:pPr>
            <a:r>
              <a:rPr lang="de-DE" sz="1100" b="1" kern="0" dirty="0">
                <a:solidFill>
                  <a:prstClr val="white"/>
                </a:solidFill>
                <a:cs typeface="Arial" panose="020B0604020202020204" pitchFamily="34" charset="0"/>
              </a:rPr>
              <a:t>Lieferkette abbilden und Strategie entwickeln</a:t>
            </a:r>
            <a:endParaRPr lang="de-DE" sz="1100" kern="0" dirty="0">
              <a:solidFill>
                <a:prstClr val="white"/>
              </a:solidFill>
              <a:cs typeface="Arial" panose="020B0604020202020204" pitchFamily="34" charset="0"/>
            </a:endParaRPr>
          </a:p>
        </p:txBody>
      </p:sp>
      <p:sp>
        <p:nvSpPr>
          <p:cNvPr id="18" name="Rectangle 21">
            <a:extLst>
              <a:ext uri="{FF2B5EF4-FFF2-40B4-BE49-F238E27FC236}">
                <a16:creationId xmlns:a16="http://schemas.microsoft.com/office/drawing/2014/main" id="{D024B617-F170-4813-8690-641517D7097C}"/>
              </a:ext>
            </a:extLst>
          </p:cNvPr>
          <p:cNvSpPr/>
          <p:nvPr/>
        </p:nvSpPr>
        <p:spPr>
          <a:xfrm>
            <a:off x="624782" y="3573019"/>
            <a:ext cx="2662903" cy="720000"/>
          </a:xfrm>
          <a:prstGeom prst="flowChartDocument">
            <a:avLst/>
          </a:prstGeom>
          <a:solidFill>
            <a:srgbClr val="5E839A"/>
          </a:solidFill>
          <a:ln w="12700" cap="flat" cmpd="sng" algn="ctr">
            <a:noFill/>
            <a:prstDash val="solid"/>
          </a:ln>
          <a:effectLst/>
        </p:spPr>
        <p:txBody>
          <a:bodyPr lIns="80165" tIns="40083" rIns="80165" bIns="40083" rtlCol="0" anchor="ctr"/>
          <a:lstStyle/>
          <a:p>
            <a:pPr algn="ctr" defTabSz="801654">
              <a:defRPr/>
            </a:pPr>
            <a:r>
              <a:rPr lang="de-DE" sz="1100" b="1" kern="0" dirty="0">
                <a:solidFill>
                  <a:prstClr val="white"/>
                </a:solidFill>
                <a:cs typeface="Arial" panose="020B0604020202020204" pitchFamily="34" charset="0"/>
              </a:rPr>
              <a:t>Phase 3</a:t>
            </a:r>
          </a:p>
          <a:p>
            <a:pPr algn="ctr" defTabSz="801654">
              <a:defRPr/>
            </a:pPr>
            <a:r>
              <a:rPr lang="de-DE" sz="1100" b="1" kern="0" dirty="0">
                <a:solidFill>
                  <a:prstClr val="white"/>
                </a:solidFill>
                <a:cs typeface="Arial" panose="020B0604020202020204" pitchFamily="34" charset="0"/>
              </a:rPr>
              <a:t>Maßnahmen definieren und umsetzen</a:t>
            </a:r>
            <a:endParaRPr lang="de-DE" sz="1100" kern="0" dirty="0">
              <a:solidFill>
                <a:prstClr val="white"/>
              </a:solidFill>
              <a:cs typeface="Arial" panose="020B0604020202020204" pitchFamily="34" charset="0"/>
            </a:endParaRPr>
          </a:p>
        </p:txBody>
      </p:sp>
      <p:sp>
        <p:nvSpPr>
          <p:cNvPr id="19" name="Rectangle 21">
            <a:extLst>
              <a:ext uri="{FF2B5EF4-FFF2-40B4-BE49-F238E27FC236}">
                <a16:creationId xmlns:a16="http://schemas.microsoft.com/office/drawing/2014/main" id="{60B87062-FE05-445B-B2F2-30C20D4C381B}"/>
              </a:ext>
            </a:extLst>
          </p:cNvPr>
          <p:cNvSpPr/>
          <p:nvPr/>
        </p:nvSpPr>
        <p:spPr>
          <a:xfrm>
            <a:off x="624783" y="2852939"/>
            <a:ext cx="2662904" cy="720000"/>
          </a:xfrm>
          <a:prstGeom prst="flowChartDocument">
            <a:avLst/>
          </a:prstGeom>
          <a:solidFill>
            <a:srgbClr val="5E839A"/>
          </a:solidFill>
          <a:ln w="12700" cap="flat" cmpd="sng" algn="ctr">
            <a:noFill/>
            <a:prstDash val="solid"/>
          </a:ln>
          <a:effectLst/>
        </p:spPr>
        <p:txBody>
          <a:bodyPr lIns="80165" tIns="40083" rIns="80165" bIns="40083" rtlCol="0" anchor="ctr"/>
          <a:lstStyle/>
          <a:p>
            <a:pPr algn="ctr" defTabSz="801654">
              <a:defRPr/>
            </a:pPr>
            <a:r>
              <a:rPr lang="de-DE" sz="1100" b="1" kern="0" dirty="0">
                <a:solidFill>
                  <a:prstClr val="white"/>
                </a:solidFill>
                <a:cs typeface="Arial" panose="020B0604020202020204" pitchFamily="34" charset="0"/>
              </a:rPr>
              <a:t>Phase 2</a:t>
            </a:r>
          </a:p>
          <a:p>
            <a:pPr algn="ctr" defTabSz="801654">
              <a:defRPr/>
            </a:pPr>
            <a:r>
              <a:rPr lang="de-DE" sz="1100" b="1" kern="0" dirty="0">
                <a:solidFill>
                  <a:prstClr val="white"/>
                </a:solidFill>
                <a:cs typeface="Arial" panose="020B0604020202020204" pitchFamily="34" charset="0"/>
              </a:rPr>
              <a:t>Nachhaltigkeitsrisiken erfassen und bewerten</a:t>
            </a:r>
          </a:p>
        </p:txBody>
      </p:sp>
      <p:sp>
        <p:nvSpPr>
          <p:cNvPr id="21" name="Rectangle 18">
            <a:extLst>
              <a:ext uri="{FF2B5EF4-FFF2-40B4-BE49-F238E27FC236}">
                <a16:creationId xmlns:a16="http://schemas.microsoft.com/office/drawing/2014/main" id="{6437A657-AD3F-4E2F-8300-244F7320004F}"/>
              </a:ext>
            </a:extLst>
          </p:cNvPr>
          <p:cNvSpPr/>
          <p:nvPr/>
        </p:nvSpPr>
        <p:spPr>
          <a:xfrm>
            <a:off x="3467440" y="4293019"/>
            <a:ext cx="1332416" cy="1485924"/>
          </a:xfrm>
          <a:prstGeom prst="rect">
            <a:avLst/>
          </a:prstGeom>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lstStyle/>
          <a:p>
            <a:pPr algn="ctr"/>
            <a:r>
              <a:rPr lang="de-DE" sz="1000" dirty="0">
                <a:solidFill>
                  <a:srgbClr val="000000"/>
                </a:solidFill>
              </a:rPr>
              <a:t>Für die Phasen 4 und 5 werden zentrale Umsetzungsschritte skizziert.</a:t>
            </a:r>
            <a:endParaRPr lang="de-DE" sz="1000" dirty="0">
              <a:solidFill>
                <a:srgbClr val="000000">
                  <a:lumMod val="75000"/>
                  <a:lumOff val="25000"/>
                </a:srgbClr>
              </a:solidFill>
            </a:endParaRPr>
          </a:p>
        </p:txBody>
      </p:sp>
      <p:sp>
        <p:nvSpPr>
          <p:cNvPr id="22" name="Rectangle 18">
            <a:extLst>
              <a:ext uri="{FF2B5EF4-FFF2-40B4-BE49-F238E27FC236}">
                <a16:creationId xmlns:a16="http://schemas.microsoft.com/office/drawing/2014/main" id="{CE102453-A935-4A87-8447-3AC6637CB8CD}"/>
              </a:ext>
            </a:extLst>
          </p:cNvPr>
          <p:cNvSpPr/>
          <p:nvPr/>
        </p:nvSpPr>
        <p:spPr>
          <a:xfrm>
            <a:off x="3467440" y="2132858"/>
            <a:ext cx="1332416" cy="2088231"/>
          </a:xfrm>
          <a:prstGeom prst="rect">
            <a:avLst/>
          </a:prstGeom>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lstStyle/>
          <a:p>
            <a:pPr algn="ctr"/>
            <a:r>
              <a:rPr lang="de-DE" sz="1000" dirty="0">
                <a:solidFill>
                  <a:srgbClr val="000000"/>
                </a:solidFill>
              </a:rPr>
              <a:t>Phasen </a:t>
            </a:r>
            <a:r>
              <a:rPr lang="en-US" sz="1000" dirty="0" smtClean="0">
                <a:solidFill>
                  <a:srgbClr val="000000"/>
                </a:solidFill>
              </a:rPr>
              <a:t>1 </a:t>
            </a:r>
            <a:r>
              <a:rPr lang="en-US" sz="1000" dirty="0" err="1" smtClean="0">
                <a:solidFill>
                  <a:srgbClr val="000000"/>
                </a:solidFill>
              </a:rPr>
              <a:t>bis</a:t>
            </a:r>
            <a:r>
              <a:rPr lang="en-US" sz="1000" dirty="0" smtClean="0">
                <a:solidFill>
                  <a:srgbClr val="000000"/>
                </a:solidFill>
              </a:rPr>
              <a:t> 3 </a:t>
            </a:r>
            <a:r>
              <a:rPr lang="de-DE" sz="1000" dirty="0">
                <a:solidFill>
                  <a:srgbClr val="000000"/>
                </a:solidFill>
              </a:rPr>
              <a:t>sind Hauptbestandteil des Starter-Kits</a:t>
            </a:r>
            <a:r>
              <a:rPr lang="de-DE" sz="1100" dirty="0">
                <a:solidFill>
                  <a:srgbClr val="000000"/>
                </a:solidFill>
              </a:rPr>
              <a:t>. </a:t>
            </a:r>
            <a:r>
              <a:rPr lang="de-DE" sz="1000" dirty="0">
                <a:solidFill>
                  <a:srgbClr val="000000"/>
                </a:solidFill>
              </a:rPr>
              <a:t>Neben einer Erläuterung stehen Anwendungs-beispiele und Arbeitsblätter zur Verfügung. </a:t>
            </a:r>
          </a:p>
        </p:txBody>
      </p:sp>
      <p:sp>
        <p:nvSpPr>
          <p:cNvPr id="23" name="Textplatzhalter 14">
            <a:extLst>
              <a:ext uri="{FF2B5EF4-FFF2-40B4-BE49-F238E27FC236}">
                <a16:creationId xmlns:a16="http://schemas.microsoft.com/office/drawing/2014/main" id="{8960DBD4-6C52-47EB-B758-99FD35099A6E}"/>
              </a:ext>
            </a:extLst>
          </p:cNvPr>
          <p:cNvSpPr txBox="1">
            <a:spLocks/>
          </p:cNvSpPr>
          <p:nvPr/>
        </p:nvSpPr>
        <p:spPr>
          <a:xfrm>
            <a:off x="5087888" y="1772819"/>
            <a:ext cx="5400725" cy="244452"/>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itchFamily="34" charset="0"/>
              <a:buNone/>
              <a:defRPr sz="1400" b="1" kern="120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de-DE" sz="1200" dirty="0">
                <a:solidFill>
                  <a:srgbClr val="FFFFFF"/>
                </a:solidFill>
                <a:latin typeface="Arial"/>
              </a:rPr>
              <a:t>Ziele des Starter-Kits</a:t>
            </a:r>
          </a:p>
        </p:txBody>
      </p:sp>
      <p:sp>
        <p:nvSpPr>
          <p:cNvPr id="24" name="Freihandform 15">
            <a:extLst>
              <a:ext uri="{FF2B5EF4-FFF2-40B4-BE49-F238E27FC236}">
                <a16:creationId xmlns:a16="http://schemas.microsoft.com/office/drawing/2014/main" id="{2AA8BE1B-1EA6-4F2F-90DB-A004D7112CBB}"/>
              </a:ext>
            </a:extLst>
          </p:cNvPr>
          <p:cNvSpPr/>
          <p:nvPr/>
        </p:nvSpPr>
        <p:spPr bwMode="auto">
          <a:xfrm>
            <a:off x="5087888" y="4293097"/>
            <a:ext cx="3960440" cy="2232247"/>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de-DE">
              <a:solidFill>
                <a:srgbClr val="000000"/>
              </a:solidFill>
            </a:endParaRPr>
          </a:p>
        </p:txBody>
      </p:sp>
      <p:sp>
        <p:nvSpPr>
          <p:cNvPr id="25" name="Rechteck 24">
            <a:extLst>
              <a:ext uri="{FF2B5EF4-FFF2-40B4-BE49-F238E27FC236}">
                <a16:creationId xmlns:a16="http://schemas.microsoft.com/office/drawing/2014/main" id="{74925938-CB3C-4794-9A49-8A4BEAF2E89F}"/>
              </a:ext>
            </a:extLst>
          </p:cNvPr>
          <p:cNvSpPr/>
          <p:nvPr/>
        </p:nvSpPr>
        <p:spPr>
          <a:xfrm>
            <a:off x="5375920" y="4731249"/>
            <a:ext cx="3204355" cy="1744067"/>
          </a:xfrm>
          <a:prstGeom prst="rect">
            <a:avLst/>
          </a:prstGeom>
        </p:spPr>
        <p:txBody>
          <a:bodyPr wrap="square">
            <a:spAutoFit/>
          </a:bodyPr>
          <a:lstStyle/>
          <a:p>
            <a:pPr marL="171450" indent="-171450" algn="l" defTabSz="928804" fontAlgn="auto">
              <a:spcAft>
                <a:spcPts val="526"/>
              </a:spcAft>
              <a:buFont typeface="Arial" panose="020B0604020202020204" pitchFamily="34" charset="0"/>
              <a:buChar char="•"/>
              <a:defRPr/>
            </a:pPr>
            <a:r>
              <a:rPr lang="de-DE" sz="1100" dirty="0">
                <a:solidFill>
                  <a:srgbClr val="282828"/>
                </a:solidFill>
                <a:latin typeface="Arial"/>
              </a:rPr>
              <a:t>Abbildung der Lieferkette aus der Nachhaltigkeitsperspektive und strategische Ausrichtung (Phase1)</a:t>
            </a:r>
          </a:p>
          <a:p>
            <a:pPr marL="171450" indent="-171450" algn="l" defTabSz="928804" fontAlgn="auto">
              <a:spcAft>
                <a:spcPts val="526"/>
              </a:spcAft>
              <a:buFont typeface="Arial" panose="020B0604020202020204" pitchFamily="34" charset="0"/>
              <a:buChar char="•"/>
              <a:defRPr/>
            </a:pPr>
            <a:r>
              <a:rPr lang="de-DE" sz="1100" dirty="0">
                <a:solidFill>
                  <a:srgbClr val="282828"/>
                </a:solidFill>
                <a:latin typeface="Arial"/>
              </a:rPr>
              <a:t>Ermittlung und Priorisierung von Nachhaltigkeitsrisiken (Phase 2)</a:t>
            </a:r>
          </a:p>
          <a:p>
            <a:pPr marL="171450" indent="-171450" algn="l" defTabSz="928804" fontAlgn="auto">
              <a:spcAft>
                <a:spcPts val="526"/>
              </a:spcAft>
              <a:buFont typeface="Arial" panose="020B0604020202020204" pitchFamily="34" charset="0"/>
              <a:buChar char="•"/>
              <a:defRPr/>
            </a:pPr>
            <a:r>
              <a:rPr lang="de-DE" sz="1100" dirty="0">
                <a:solidFill>
                  <a:srgbClr val="282828"/>
                </a:solidFill>
                <a:latin typeface="Arial"/>
              </a:rPr>
              <a:t>Erfassung des Status quo im Unternehmen und Ableitung von Maßnahmen zur Gestaltung und Optimierung einer nachhaltigen Lieferkette (Phase 3)</a:t>
            </a:r>
          </a:p>
        </p:txBody>
      </p:sp>
      <p:sp>
        <p:nvSpPr>
          <p:cNvPr id="26" name="Textfeld 25">
            <a:extLst>
              <a:ext uri="{FF2B5EF4-FFF2-40B4-BE49-F238E27FC236}">
                <a16:creationId xmlns:a16="http://schemas.microsoft.com/office/drawing/2014/main" id="{14ADCE68-3972-4181-A2A1-4150E6CF3BDA}"/>
              </a:ext>
            </a:extLst>
          </p:cNvPr>
          <p:cNvSpPr txBox="1"/>
          <p:nvPr/>
        </p:nvSpPr>
        <p:spPr>
          <a:xfrm>
            <a:off x="5550097" y="4398117"/>
            <a:ext cx="2664296" cy="276999"/>
          </a:xfrm>
          <a:prstGeom prst="rect">
            <a:avLst/>
          </a:prstGeom>
          <a:noFill/>
        </p:spPr>
        <p:txBody>
          <a:bodyPr wrap="square" rtlCol="0">
            <a:spAutoFit/>
          </a:bodyPr>
          <a:lstStyle/>
          <a:p>
            <a:pPr algn="l"/>
            <a:r>
              <a:rPr lang="de-DE" sz="1200" b="1" dirty="0">
                <a:solidFill>
                  <a:srgbClr val="000000"/>
                </a:solidFill>
              </a:rPr>
              <a:t>Kernergebnisse des Starter-Kits</a:t>
            </a:r>
          </a:p>
        </p:txBody>
      </p:sp>
      <p:pic>
        <p:nvPicPr>
          <p:cNvPr id="27" name="Picture 8" descr="G:\noun_1049529.png">
            <a:extLst>
              <a:ext uri="{FF2B5EF4-FFF2-40B4-BE49-F238E27FC236}">
                <a16:creationId xmlns:a16="http://schemas.microsoft.com/office/drawing/2014/main" id="{E1543AA9-0024-4DA7-92D6-9D350F5015C2}"/>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8166230" y="5035157"/>
            <a:ext cx="648071" cy="648071"/>
          </a:xfrm>
          <a:prstGeom prst="rect">
            <a:avLst/>
          </a:prstGeom>
          <a:noFill/>
        </p:spPr>
      </p:pic>
      <p:sp>
        <p:nvSpPr>
          <p:cNvPr id="30" name="Fußzeilenplatzhalter 3">
            <a:extLst>
              <a:ext uri="{FF2B5EF4-FFF2-40B4-BE49-F238E27FC236}">
                <a16:creationId xmlns:a16="http://schemas.microsoft.com/office/drawing/2014/main" id="{93A0AAF9-3549-4D78-A0DF-1369549ECF91}"/>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20" name="Auf der gleichen Seite des Rechtecks liegende Ecken abrunden 8">
            <a:extLst>
              <a:ext uri="{FF2B5EF4-FFF2-40B4-BE49-F238E27FC236}">
                <a16:creationId xmlns:a16="http://schemas.microsoft.com/office/drawing/2014/main" id="{A13656E6-683C-4011-9988-156474139327}"/>
              </a:ext>
            </a:extLst>
          </p:cNvPr>
          <p:cNvSpPr/>
          <p:nvPr/>
        </p:nvSpPr>
        <p:spPr bwMode="auto">
          <a:xfrm>
            <a:off x="667303" y="470165"/>
            <a:ext cx="1134809" cy="32439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8" name="Auf der gleichen Seite des Rechtecks liegende Ecken abrunden 8">
            <a:extLst>
              <a:ext uri="{FF2B5EF4-FFF2-40B4-BE49-F238E27FC236}">
                <a16:creationId xmlns:a16="http://schemas.microsoft.com/office/drawing/2014/main" id="{62012A3E-009F-4FC6-9A59-90C9CC12633A}"/>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9" name="Auf der gleichen Seite des Rechtecks liegende Ecken abrunden 8">
            <a:extLst>
              <a:ext uri="{FF2B5EF4-FFF2-40B4-BE49-F238E27FC236}">
                <a16:creationId xmlns:a16="http://schemas.microsoft.com/office/drawing/2014/main" id="{C75EBA1C-9A01-4925-ADE0-1C2A741557D4}"/>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1" name="Auf der gleichen Seite des Rechtecks liegende Ecken abrunden 8">
            <a:extLst>
              <a:ext uri="{FF2B5EF4-FFF2-40B4-BE49-F238E27FC236}">
                <a16:creationId xmlns:a16="http://schemas.microsoft.com/office/drawing/2014/main" id="{6D454476-92B9-4426-87DD-D756627923DC}"/>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2" name="Auf der gleichen Seite des Rechtecks liegende Ecken abrunden 8">
            <a:extLst>
              <a:ext uri="{FF2B5EF4-FFF2-40B4-BE49-F238E27FC236}">
                <a16:creationId xmlns:a16="http://schemas.microsoft.com/office/drawing/2014/main" id="{3EF07506-0ABA-4031-9381-4889D2AFFC3C}"/>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3" name="Auf der gleichen Seite des Rechtecks liegende Ecken abrunden 8">
            <a:extLst>
              <a:ext uri="{FF2B5EF4-FFF2-40B4-BE49-F238E27FC236}">
                <a16:creationId xmlns:a16="http://schemas.microsoft.com/office/drawing/2014/main" id="{DC8B03F5-E0D6-46E3-9CF5-215299342112}"/>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4" name="Auf der gleichen Seite des Rechtecks liegende Ecken abrunden 8">
            <a:extLst>
              <a:ext uri="{FF2B5EF4-FFF2-40B4-BE49-F238E27FC236}">
                <a16:creationId xmlns:a16="http://schemas.microsoft.com/office/drawing/2014/main" id="{69D83001-EDC4-4721-8755-A1F2E8327A7C}"/>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5" name="Datumsplatzhalter 4"/>
          <p:cNvSpPr>
            <a:spLocks noGrp="1"/>
          </p:cNvSpPr>
          <p:nvPr>
            <p:ph type="dt" sz="half" idx="12"/>
          </p:nvPr>
        </p:nvSpPr>
        <p:spPr>
          <a:xfrm>
            <a:off x="648000" y="116632"/>
            <a:ext cx="7248373" cy="476250"/>
          </a:xfrm>
        </p:spPr>
        <p:txBody>
          <a:bodyPr/>
          <a:lstStyle/>
          <a:p>
            <a:r>
              <a:rPr lang="de-DE" b="1" dirty="0"/>
              <a:t>Prozessphasen</a:t>
            </a:r>
            <a:r>
              <a:rPr lang="de-DE" dirty="0"/>
              <a:t/>
            </a:r>
            <a:br>
              <a:rPr lang="de-DE" dirty="0"/>
            </a:br>
            <a:endParaRPr lang="de-DE" dirty="0"/>
          </a:p>
        </p:txBody>
      </p:sp>
    </p:spTree>
    <p:extLst>
      <p:ext uri="{BB962C8B-B14F-4D97-AF65-F5344CB8AC3E}">
        <p14:creationId xmlns:p14="http://schemas.microsoft.com/office/powerpoint/2010/main" val="35708823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30</a:t>
            </a:fld>
            <a:endParaRPr lang="de-DE" dirty="0"/>
          </a:p>
        </p:txBody>
      </p:sp>
      <p:sp>
        <p:nvSpPr>
          <p:cNvPr id="48" name="Titel 2">
            <a:extLst>
              <a:ext uri="{FF2B5EF4-FFF2-40B4-BE49-F238E27FC236}">
                <a16:creationId xmlns:a16="http://schemas.microsoft.com/office/drawing/2014/main" id="{C774F5C8-F24B-4EBD-ABE7-E2816A1FDFC0}"/>
              </a:ext>
            </a:extLst>
          </p:cNvPr>
          <p:cNvSpPr txBox="1">
            <a:spLocks/>
          </p:cNvSpPr>
          <p:nvPr/>
        </p:nvSpPr>
        <p:spPr>
          <a:xfrm>
            <a:off x="1522928" y="1139292"/>
            <a:ext cx="8894247" cy="648000"/>
          </a:xfrm>
          <a:prstGeom prst="rect">
            <a:avLst/>
          </a:prstGeom>
        </p:spPr>
        <p:txBody>
          <a:bodyPr vert="horz" lIns="0" tIns="0" rIns="0" bIns="0" rtlCol="0" anchor="t" anchorCtr="0">
            <a:noAutofit/>
          </a:bodyPr>
          <a:lstStyle>
            <a:lvl1pPr algn="l" defTabSz="521437" rtl="0" eaLnBrk="1" latinLnBrk="0" hangingPunct="1">
              <a:spcBef>
                <a:spcPct val="0"/>
              </a:spcBef>
              <a:buNone/>
              <a:defRPr sz="2400" b="1" kern="1200">
                <a:solidFill>
                  <a:srgbClr val="4B4B4B"/>
                </a:solidFill>
                <a:latin typeface="Arial" panose="020B0604020202020204" pitchFamily="34" charset="0"/>
                <a:ea typeface="+mj-ea"/>
                <a:cs typeface="Arial" panose="020B0604020202020204" pitchFamily="34" charset="0"/>
              </a:defRPr>
            </a:lvl1pPr>
          </a:lstStyle>
          <a:p>
            <a:r>
              <a:rPr lang="de-DE" sz="1800" dirty="0">
                <a:solidFill>
                  <a:srgbClr val="3B687F"/>
                </a:solidFill>
              </a:rPr>
              <a:t>Einstieg: Schritte zur Zuordnung von Nachhaltigkeitsthemen zu Prozessen in der Lieferkette </a:t>
            </a:r>
          </a:p>
        </p:txBody>
      </p:sp>
      <p:sp>
        <p:nvSpPr>
          <p:cNvPr id="49" name="Rechteck 48">
            <a:extLst>
              <a:ext uri="{FF2B5EF4-FFF2-40B4-BE49-F238E27FC236}">
                <a16:creationId xmlns:a16="http://schemas.microsoft.com/office/drawing/2014/main" id="{809312F5-A9B9-4931-9A09-5EEC1D0D0748}"/>
              </a:ext>
            </a:extLst>
          </p:cNvPr>
          <p:cNvSpPr/>
          <p:nvPr/>
        </p:nvSpPr>
        <p:spPr>
          <a:xfrm>
            <a:off x="1630600" y="3128252"/>
            <a:ext cx="8786574" cy="419503"/>
          </a:xfrm>
          <a:prstGeom prst="rect">
            <a:avLst/>
          </a:prstGeom>
        </p:spPr>
        <p:txBody>
          <a:bodyPr wrap="square" lIns="80165" tIns="40083" rIns="80165" bIns="40083">
            <a:spAutoFit/>
          </a:bodyPr>
          <a:lstStyle/>
          <a:p>
            <a:pPr marL="80577" algn="l"/>
            <a:r>
              <a:rPr lang="de-DE" sz="1100" dirty="0">
                <a:solidFill>
                  <a:srgbClr val="000000">
                    <a:lumMod val="75000"/>
                    <a:lumOff val="25000"/>
                  </a:srgbClr>
                </a:solidFill>
              </a:rPr>
              <a:t>Das Unternehmen listet die Nachhaltigkeitsthemen auf und erstellt Symbole für die einzelnen Themen, sodass diese in die Lieferkettenmatrix übertragen werden können. </a:t>
            </a:r>
          </a:p>
        </p:txBody>
      </p:sp>
      <p:sp>
        <p:nvSpPr>
          <p:cNvPr id="50" name="Rechteck 49">
            <a:extLst>
              <a:ext uri="{FF2B5EF4-FFF2-40B4-BE49-F238E27FC236}">
                <a16:creationId xmlns:a16="http://schemas.microsoft.com/office/drawing/2014/main" id="{302E41A1-840E-4FC1-AF90-469D5073F11F}"/>
              </a:ext>
            </a:extLst>
          </p:cNvPr>
          <p:cNvSpPr/>
          <p:nvPr/>
        </p:nvSpPr>
        <p:spPr>
          <a:xfrm>
            <a:off x="1630928" y="3776324"/>
            <a:ext cx="8786246" cy="419503"/>
          </a:xfrm>
          <a:prstGeom prst="rect">
            <a:avLst/>
          </a:prstGeom>
        </p:spPr>
        <p:txBody>
          <a:bodyPr wrap="square" lIns="80165" tIns="40083" rIns="80165" bIns="40083">
            <a:spAutoFit/>
          </a:bodyPr>
          <a:lstStyle/>
          <a:p>
            <a:pPr marL="80577" algn="l"/>
            <a:r>
              <a:rPr lang="de-DE" sz="1100" dirty="0">
                <a:solidFill>
                  <a:srgbClr val="000000">
                    <a:lumMod val="75000"/>
                    <a:lumOff val="25000"/>
                  </a:srgbClr>
                </a:solidFill>
              </a:rPr>
              <a:t>Das Unternehmen prüft, in welcher Lieferkettenstufe und in welchem Prozess welche Themen auftreten. Es ordnet die Symbole für Nachhaltigkeitsthemen entsprechend den Prozessen in der Lieferkettenmatrix zu.</a:t>
            </a:r>
          </a:p>
        </p:txBody>
      </p:sp>
      <p:sp>
        <p:nvSpPr>
          <p:cNvPr id="51" name="Richtungspfeil 59">
            <a:extLst>
              <a:ext uri="{FF2B5EF4-FFF2-40B4-BE49-F238E27FC236}">
                <a16:creationId xmlns:a16="http://schemas.microsoft.com/office/drawing/2014/main" id="{012F4AC1-27B4-4478-BC2A-65BFC119CB69}"/>
              </a:ext>
            </a:extLst>
          </p:cNvPr>
          <p:cNvSpPr/>
          <p:nvPr/>
        </p:nvSpPr>
        <p:spPr>
          <a:xfrm>
            <a:off x="622928" y="3128244"/>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1</a:t>
            </a:r>
          </a:p>
        </p:txBody>
      </p:sp>
      <p:sp>
        <p:nvSpPr>
          <p:cNvPr id="52" name="Richtungspfeil 30">
            <a:extLst>
              <a:ext uri="{FF2B5EF4-FFF2-40B4-BE49-F238E27FC236}">
                <a16:creationId xmlns:a16="http://schemas.microsoft.com/office/drawing/2014/main" id="{B3C42969-9AA2-43CA-AB59-CB56F8D2C9CD}"/>
              </a:ext>
            </a:extLst>
          </p:cNvPr>
          <p:cNvSpPr/>
          <p:nvPr/>
        </p:nvSpPr>
        <p:spPr>
          <a:xfrm>
            <a:off x="622928" y="3839292"/>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2</a:t>
            </a:r>
          </a:p>
        </p:txBody>
      </p:sp>
      <p:pic>
        <p:nvPicPr>
          <p:cNvPr id="53" name="Picture 2" descr="G:\noun_992323.png">
            <a:extLst>
              <a:ext uri="{FF2B5EF4-FFF2-40B4-BE49-F238E27FC236}">
                <a16:creationId xmlns:a16="http://schemas.microsoft.com/office/drawing/2014/main" id="{3DD9230E-5B74-4977-BC6C-D8429E9A7CD3}"/>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rot="16200000">
            <a:off x="622928" y="1067292"/>
            <a:ext cx="648071" cy="648071"/>
          </a:xfrm>
          <a:prstGeom prst="rect">
            <a:avLst/>
          </a:prstGeom>
          <a:noFill/>
        </p:spPr>
      </p:pic>
      <p:pic>
        <p:nvPicPr>
          <p:cNvPr id="54" name="Picture 9" descr="C:\Users\husterer\Downloads\noun_669300.png">
            <a:extLst>
              <a:ext uri="{FF2B5EF4-FFF2-40B4-BE49-F238E27FC236}">
                <a16:creationId xmlns:a16="http://schemas.microsoft.com/office/drawing/2014/main" id="{0970CA30-E0BF-4C82-834E-A880E7DADA36}"/>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960096" y="4033401"/>
            <a:ext cx="344438" cy="344438"/>
          </a:xfrm>
          <a:prstGeom prst="rect">
            <a:avLst/>
          </a:prstGeom>
          <a:noFill/>
          <a:extLst>
            <a:ext uri="{909E8E84-426E-40DD-AFC4-6F175D3DCCD1}">
              <a14:hiddenFill xmlns:a14="http://schemas.microsoft.com/office/drawing/2010/main">
                <a:solidFill>
                  <a:srgbClr val="FFFFFF"/>
                </a:solidFill>
              </a14:hiddenFill>
            </a:ext>
          </a:extLst>
        </p:spPr>
      </p:pic>
      <p:sp>
        <p:nvSpPr>
          <p:cNvPr id="55" name="Rechteck 54">
            <a:extLst>
              <a:ext uri="{FF2B5EF4-FFF2-40B4-BE49-F238E27FC236}">
                <a16:creationId xmlns:a16="http://schemas.microsoft.com/office/drawing/2014/main" id="{799F762C-5206-4C64-BBE0-4FA5A2513C34}"/>
              </a:ext>
            </a:extLst>
          </p:cNvPr>
          <p:cNvSpPr/>
          <p:nvPr/>
        </p:nvSpPr>
        <p:spPr>
          <a:xfrm>
            <a:off x="478927" y="2039292"/>
            <a:ext cx="9938247" cy="588780"/>
          </a:xfrm>
          <a:prstGeom prst="rect">
            <a:avLst/>
          </a:prstGeom>
        </p:spPr>
        <p:txBody>
          <a:bodyPr wrap="square" lIns="80165" tIns="40083" rIns="80165" bIns="40083">
            <a:spAutoFit/>
          </a:bodyPr>
          <a:lstStyle/>
          <a:p>
            <a:pPr marL="80577" algn="l"/>
            <a:r>
              <a:rPr lang="de-DE" sz="1100" dirty="0">
                <a:solidFill>
                  <a:srgbClr val="4B4B4B"/>
                </a:solidFill>
              </a:rPr>
              <a:t>Prozesse bei Lieferanten zur Herstellung von Vorprodukten und Materialien können negative Auswirkungen auf Umwelt (z</a:t>
            </a:r>
            <a:r>
              <a:rPr lang="de-DE" sz="1100" dirty="0" smtClean="0">
                <a:solidFill>
                  <a:srgbClr val="4B4B4B"/>
                </a:solidFill>
              </a:rPr>
              <a:t>. B</a:t>
            </a:r>
            <a:r>
              <a:rPr lang="de-DE" sz="1100" dirty="0">
                <a:solidFill>
                  <a:srgbClr val="4B4B4B"/>
                </a:solidFill>
              </a:rPr>
              <a:t>. Luftverschmutzung durch den Ausstoß von Emissionen) oder Menschen (Gesundheitsschäden von Arbeiterinnen/Arbeitern) haben. In diesem Modul geht es darum, dass das Unternehmen ermittelt, welche Nachhaltigkeitsthemen in den Produktionsprozessen entlang der Lieferkette auftreten.</a:t>
            </a:r>
            <a:endParaRPr lang="de-DE" sz="1100" b="1" dirty="0">
              <a:solidFill>
                <a:srgbClr val="4B4B4B"/>
              </a:solidFill>
            </a:endParaRPr>
          </a:p>
        </p:txBody>
      </p:sp>
      <p:sp>
        <p:nvSpPr>
          <p:cNvPr id="13" name="Fußzeilenplatzhalter 3">
            <a:extLst>
              <a:ext uri="{FF2B5EF4-FFF2-40B4-BE49-F238E27FC236}">
                <a16:creationId xmlns:a16="http://schemas.microsoft.com/office/drawing/2014/main" id="{8E0326D7-D600-4E3E-9ED0-52AD4122F803}"/>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14" name="Auf der gleichen Seite des Rechtecks liegende Ecken abrunden 8">
            <a:extLst>
              <a:ext uri="{FF2B5EF4-FFF2-40B4-BE49-F238E27FC236}">
                <a16:creationId xmlns:a16="http://schemas.microsoft.com/office/drawing/2014/main" id="{9D47C9B9-200B-4502-8BDB-BC4888D9087D}"/>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8">
            <a:extLst>
              <a:ext uri="{FF2B5EF4-FFF2-40B4-BE49-F238E27FC236}">
                <a16:creationId xmlns:a16="http://schemas.microsoft.com/office/drawing/2014/main" id="{46F8D4EB-383A-4722-8CA3-61597B1CDC86}"/>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8">
            <a:extLst>
              <a:ext uri="{FF2B5EF4-FFF2-40B4-BE49-F238E27FC236}">
                <a16:creationId xmlns:a16="http://schemas.microsoft.com/office/drawing/2014/main" id="{5DA138AD-85AC-4AAE-ACF8-0FA6B35EDE1B}"/>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7" name="Auf der gleichen Seite des Rechtecks liegende Ecken abrunden 8">
            <a:extLst>
              <a:ext uri="{FF2B5EF4-FFF2-40B4-BE49-F238E27FC236}">
                <a16:creationId xmlns:a16="http://schemas.microsoft.com/office/drawing/2014/main" id="{513E0550-6531-4B70-8B6F-0424C66707C4}"/>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8" name="Auf der gleichen Seite des Rechtecks liegende Ecken abrunden 8">
            <a:extLst>
              <a:ext uri="{FF2B5EF4-FFF2-40B4-BE49-F238E27FC236}">
                <a16:creationId xmlns:a16="http://schemas.microsoft.com/office/drawing/2014/main" id="{7F969D21-D08A-4D5D-8550-234F49543643}"/>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9" name="Auf der gleichen Seite des Rechtecks liegende Ecken abrunden 8">
            <a:extLst>
              <a:ext uri="{FF2B5EF4-FFF2-40B4-BE49-F238E27FC236}">
                <a16:creationId xmlns:a16="http://schemas.microsoft.com/office/drawing/2014/main" id="{21B56F50-EAE1-41FC-8D83-3503F0CCBB99}"/>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0" name="Auf der gleichen Seite des Rechtecks liegende Ecken abrunden 8">
            <a:extLst>
              <a:ext uri="{FF2B5EF4-FFF2-40B4-BE49-F238E27FC236}">
                <a16:creationId xmlns:a16="http://schemas.microsoft.com/office/drawing/2014/main" id="{0A42CA0E-EA1E-4EAC-8589-E30850976D84}"/>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2" name="Grafik 1"/>
          <p:cNvPicPr>
            <a:picLocks noChangeAspect="1"/>
          </p:cNvPicPr>
          <p:nvPr/>
        </p:nvPicPr>
        <p:blipFill>
          <a:blip r:embed="rId4"/>
          <a:stretch>
            <a:fillRect/>
          </a:stretch>
        </p:blipFill>
        <p:spPr>
          <a:xfrm>
            <a:off x="622928" y="153256"/>
            <a:ext cx="3877392" cy="323116"/>
          </a:xfrm>
          <a:prstGeom prst="rect">
            <a:avLst/>
          </a:prstGeom>
        </p:spPr>
      </p:pic>
    </p:spTree>
    <p:extLst>
      <p:ext uri="{BB962C8B-B14F-4D97-AF65-F5344CB8AC3E}">
        <p14:creationId xmlns:p14="http://schemas.microsoft.com/office/powerpoint/2010/main" val="8709715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a:xfrm>
            <a:off x="648000" y="6477000"/>
            <a:ext cx="638043" cy="280988"/>
          </a:xfrm>
        </p:spPr>
        <p:txBody>
          <a:bodyPr/>
          <a:lstStyle/>
          <a:p>
            <a:fld id="{894680D0-7A83-433A-9719-C4143F27F647}" type="slidenum">
              <a:rPr lang="de-DE" smtClean="0"/>
              <a:pPr/>
              <a:t>31</a:t>
            </a:fld>
            <a:endParaRPr lang="de-DE" dirty="0"/>
          </a:p>
        </p:txBody>
      </p:sp>
      <p:sp>
        <p:nvSpPr>
          <p:cNvPr id="13" name="Rechteck 12">
            <a:extLst>
              <a:ext uri="{FF2B5EF4-FFF2-40B4-BE49-F238E27FC236}">
                <a16:creationId xmlns:a16="http://schemas.microsoft.com/office/drawing/2014/main" id="{55AB3E13-6F8F-4429-B067-5983174D2F6B}"/>
              </a:ext>
            </a:extLst>
          </p:cNvPr>
          <p:cNvSpPr/>
          <p:nvPr/>
        </p:nvSpPr>
        <p:spPr>
          <a:xfrm>
            <a:off x="1667039" y="1124744"/>
            <a:ext cx="8750135" cy="1773720"/>
          </a:xfrm>
          <a:prstGeom prst="rect">
            <a:avLst/>
          </a:prstGeom>
        </p:spPr>
        <p:txBody>
          <a:bodyPr wrap="square" lIns="80165" tIns="40083" rIns="80165" bIns="40083">
            <a:spAutoFit/>
          </a:bodyPr>
          <a:lstStyle/>
          <a:p>
            <a:pPr marL="80577" algn="l"/>
            <a:r>
              <a:rPr lang="de-DE" sz="1100" dirty="0">
                <a:solidFill>
                  <a:srgbClr val="000000">
                    <a:lumMod val="75000"/>
                    <a:lumOff val="25000"/>
                  </a:srgbClr>
                </a:solidFill>
              </a:rPr>
              <a:t>Auf Basis der Liste von Nachhaltigkeitsthemen, die das Unternehmen im vorangegangenen Modul ermittelt hat, </a:t>
            </a:r>
            <a:r>
              <a:rPr lang="de-DE" sz="1100" b="1" dirty="0">
                <a:solidFill>
                  <a:srgbClr val="000000">
                    <a:lumMod val="75000"/>
                    <a:lumOff val="25000"/>
                  </a:srgbClr>
                </a:solidFill>
              </a:rPr>
              <a:t>ordnet es den Themen ein Symbol zu</a:t>
            </a:r>
            <a:r>
              <a:rPr lang="de-DE" sz="1100" dirty="0">
                <a:solidFill>
                  <a:srgbClr val="000000">
                    <a:lumMod val="75000"/>
                    <a:lumOff val="25000"/>
                  </a:srgbClr>
                </a:solidFill>
              </a:rPr>
              <a:t>. </a:t>
            </a:r>
          </a:p>
          <a:p>
            <a:pPr marL="80577" algn="l"/>
            <a:endParaRPr lang="de-DE" sz="1100" b="1" dirty="0">
              <a:solidFill>
                <a:srgbClr val="000000">
                  <a:lumMod val="75000"/>
                  <a:lumOff val="25000"/>
                </a:srgbClr>
              </a:solidFill>
            </a:endParaRPr>
          </a:p>
          <a:p>
            <a:pPr marL="80577" algn="l"/>
            <a:r>
              <a:rPr lang="de-DE" sz="1100" b="1" dirty="0">
                <a:solidFill>
                  <a:srgbClr val="000000">
                    <a:lumMod val="75000"/>
                    <a:lumOff val="25000"/>
                  </a:srgbClr>
                </a:solidFill>
              </a:rPr>
              <a:t>TIPP: </a:t>
            </a:r>
            <a:r>
              <a:rPr lang="de-DE" sz="1100" dirty="0">
                <a:solidFill>
                  <a:srgbClr val="000000">
                    <a:lumMod val="75000"/>
                    <a:lumOff val="25000"/>
                  </a:srgbClr>
                </a:solidFill>
              </a:rPr>
              <a:t>Kleine Icons (siehe unten) helfen, Themen schnell verständlich darzustellen. Nutzen Sie diese für Ihren (virtuellen) Workshop , um gemeinsam Themen zuzuordnen (siehe Informationen zu einer Workshop-basierten Umsetzung auf </a:t>
            </a:r>
            <a:r>
              <a:rPr lang="de-DE" sz="1100" dirty="0">
                <a:solidFill>
                  <a:srgbClr val="000000">
                    <a:lumMod val="75000"/>
                    <a:lumOff val="25000"/>
                  </a:srgbClr>
                </a:solidFill>
                <a:hlinkClick r:id="rId2" action="ppaction://hlinksldjump"/>
              </a:rPr>
              <a:t>Folie 70</a:t>
            </a:r>
            <a:r>
              <a:rPr lang="de-DE" sz="1100" dirty="0">
                <a:solidFill>
                  <a:srgbClr val="000000">
                    <a:lumMod val="75000"/>
                    <a:lumOff val="25000"/>
                  </a:srgbClr>
                </a:solidFill>
              </a:rPr>
              <a:t>). </a:t>
            </a:r>
          </a:p>
          <a:p>
            <a:pPr marL="80577" algn="l"/>
            <a:endParaRPr lang="de-DE" sz="1100" dirty="0">
              <a:solidFill>
                <a:srgbClr val="000000">
                  <a:lumMod val="75000"/>
                  <a:lumOff val="25000"/>
                </a:srgbClr>
              </a:solidFill>
            </a:endParaRPr>
          </a:p>
          <a:p>
            <a:pPr marL="80577" algn="l"/>
            <a:r>
              <a:rPr lang="de-DE" sz="1100" dirty="0">
                <a:solidFill>
                  <a:srgbClr val="000000">
                    <a:lumMod val="75000"/>
                    <a:lumOff val="25000"/>
                  </a:srgbClr>
                </a:solidFill>
              </a:rPr>
              <a:t>Wie bereits im vorangegangenen Modul erwähnt, kann im Sinne eines praktischen Einstiegs eine TOP-Themenliste erstellt werden, mit der erreicht wird, dass sich das Unternehmen am Anfang nicht „verzettelt“ und nicht zu viele Themen in die detailliertere Bewertungs- und Priorisierungsphase (die folgt) mit aufnimmt. Jedes dieser Themen sollte mit einem Symbol dargestellt werden, um die Visualisierung zu vereinfachen.  </a:t>
            </a:r>
          </a:p>
        </p:txBody>
      </p:sp>
      <p:sp>
        <p:nvSpPr>
          <p:cNvPr id="14" name="Richtungspfeil 59">
            <a:extLst>
              <a:ext uri="{FF2B5EF4-FFF2-40B4-BE49-F238E27FC236}">
                <a16:creationId xmlns:a16="http://schemas.microsoft.com/office/drawing/2014/main" id="{867B4F4A-0294-44B7-83CD-991A71AECA55}"/>
              </a:ext>
            </a:extLst>
          </p:cNvPr>
          <p:cNvSpPr/>
          <p:nvPr/>
        </p:nvSpPr>
        <p:spPr>
          <a:xfrm>
            <a:off x="623392" y="1206283"/>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1</a:t>
            </a:r>
          </a:p>
        </p:txBody>
      </p:sp>
      <p:grpSp>
        <p:nvGrpSpPr>
          <p:cNvPr id="16" name="Gruppieren 15">
            <a:extLst>
              <a:ext uri="{FF2B5EF4-FFF2-40B4-BE49-F238E27FC236}">
                <a16:creationId xmlns:a16="http://schemas.microsoft.com/office/drawing/2014/main" id="{C6A59737-AE29-4D55-AE45-973AF45C1ED9}"/>
              </a:ext>
            </a:extLst>
          </p:cNvPr>
          <p:cNvGrpSpPr/>
          <p:nvPr/>
        </p:nvGrpSpPr>
        <p:grpSpPr>
          <a:xfrm>
            <a:off x="3144624" y="4077072"/>
            <a:ext cx="5255632" cy="2304256"/>
            <a:chOff x="0" y="2276872"/>
            <a:chExt cx="5255632" cy="2304256"/>
          </a:xfrm>
        </p:grpSpPr>
        <p:grpSp>
          <p:nvGrpSpPr>
            <p:cNvPr id="21" name="Gruppieren 20">
              <a:extLst>
                <a:ext uri="{FF2B5EF4-FFF2-40B4-BE49-F238E27FC236}">
                  <a16:creationId xmlns:a16="http://schemas.microsoft.com/office/drawing/2014/main" id="{85BC79CD-2143-4E70-9E4D-90FADA511F86}"/>
                </a:ext>
              </a:extLst>
            </p:cNvPr>
            <p:cNvGrpSpPr/>
            <p:nvPr/>
          </p:nvGrpSpPr>
          <p:grpSpPr>
            <a:xfrm>
              <a:off x="0" y="2276872"/>
              <a:ext cx="3707536" cy="2304256"/>
              <a:chOff x="0" y="2276872"/>
              <a:chExt cx="3707536" cy="2304256"/>
            </a:xfrm>
          </p:grpSpPr>
          <p:pic>
            <p:nvPicPr>
              <p:cNvPr id="26" name="Picture 2">
                <a:extLst>
                  <a:ext uri="{FF2B5EF4-FFF2-40B4-BE49-F238E27FC236}">
                    <a16:creationId xmlns:a16="http://schemas.microsoft.com/office/drawing/2014/main" id="{81B14995-F66D-488D-9651-9535B131D533}"/>
                  </a:ext>
                </a:extLst>
              </p:cNvPr>
              <p:cNvPicPr>
                <a:picLocks noChangeAspect="1" noChangeArrowheads="1"/>
              </p:cNvPicPr>
              <p:nvPr/>
            </p:nvPicPr>
            <p:blipFill>
              <a:blip r:embed="rId3" cstate="print"/>
              <a:srcRect l="14520" t="33189" r="49179" b="29681"/>
              <a:stretch>
                <a:fillRect/>
              </a:stretch>
            </p:blipFill>
            <p:spPr bwMode="auto">
              <a:xfrm>
                <a:off x="0" y="2564904"/>
                <a:ext cx="3635896" cy="2016224"/>
              </a:xfrm>
              <a:prstGeom prst="rect">
                <a:avLst/>
              </a:prstGeom>
              <a:noFill/>
              <a:ln w="9525">
                <a:noFill/>
                <a:miter lim="800000"/>
                <a:headEnd/>
                <a:tailEnd/>
              </a:ln>
            </p:spPr>
          </p:pic>
          <p:sp>
            <p:nvSpPr>
              <p:cNvPr id="27" name="Rechteck 26">
                <a:extLst>
                  <a:ext uri="{FF2B5EF4-FFF2-40B4-BE49-F238E27FC236}">
                    <a16:creationId xmlns:a16="http://schemas.microsoft.com/office/drawing/2014/main" id="{162D3FCD-2663-4246-AD51-0AB7AD95E71B}"/>
                  </a:ext>
                </a:extLst>
              </p:cNvPr>
              <p:cNvSpPr/>
              <p:nvPr/>
            </p:nvSpPr>
            <p:spPr>
              <a:xfrm rot="5400000">
                <a:off x="1846145" y="826263"/>
                <a:ext cx="410782" cy="3312000"/>
              </a:xfrm>
              <a:prstGeom prst="rect">
                <a:avLst/>
              </a:prstGeom>
              <a:solidFill>
                <a:srgbClr val="5E839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80165" tIns="40083" rIns="80165" bIns="40083" rtlCol="0" anchor="ctr"/>
              <a:lstStyle/>
              <a:p>
                <a:pPr algn="ctr"/>
                <a:r>
                  <a:rPr lang="de-DE" sz="1200" b="1" dirty="0">
                    <a:solidFill>
                      <a:srgbClr val="FFFFFF"/>
                    </a:solidFill>
                  </a:rPr>
                  <a:t>Unternehmensspezifische Nachhaltigkeitsthemen</a:t>
                </a:r>
              </a:p>
            </p:txBody>
          </p:sp>
        </p:grpSp>
        <p:sp>
          <p:nvSpPr>
            <p:cNvPr id="22" name="Rechteck 21">
              <a:extLst>
                <a:ext uri="{FF2B5EF4-FFF2-40B4-BE49-F238E27FC236}">
                  <a16:creationId xmlns:a16="http://schemas.microsoft.com/office/drawing/2014/main" id="{D19B8F34-FC4E-42C1-B434-988B3C478460}"/>
                </a:ext>
              </a:extLst>
            </p:cNvPr>
            <p:cNvSpPr/>
            <p:nvPr/>
          </p:nvSpPr>
          <p:spPr>
            <a:xfrm>
              <a:off x="683632" y="4077071"/>
              <a:ext cx="4572000" cy="276999"/>
            </a:xfrm>
            <a:prstGeom prst="rect">
              <a:avLst/>
            </a:prstGeom>
          </p:spPr>
          <p:txBody>
            <a:bodyPr>
              <a:spAutoFit/>
            </a:bodyPr>
            <a:lstStyle/>
            <a:p>
              <a:pPr algn="l"/>
              <a:r>
                <a:rPr lang="de-DE" sz="1200" dirty="0">
                  <a:solidFill>
                    <a:srgbClr val="000000">
                      <a:lumMod val="75000"/>
                      <a:lumOff val="25000"/>
                    </a:srgbClr>
                  </a:solidFill>
                </a:rPr>
                <a:t>Landnutzung/Erhalt der Biodiversität</a:t>
              </a:r>
              <a:endParaRPr lang="en-US" sz="1200" dirty="0">
                <a:solidFill>
                  <a:srgbClr val="000000">
                    <a:lumMod val="75000"/>
                    <a:lumOff val="25000"/>
                  </a:srgbClr>
                </a:solidFill>
              </a:endParaRPr>
            </a:p>
          </p:txBody>
        </p:sp>
        <p:sp>
          <p:nvSpPr>
            <p:cNvPr id="23" name="Rechteck 22">
              <a:extLst>
                <a:ext uri="{FF2B5EF4-FFF2-40B4-BE49-F238E27FC236}">
                  <a16:creationId xmlns:a16="http://schemas.microsoft.com/office/drawing/2014/main" id="{CF4AE3D2-2AD5-441E-9CA9-67162526181C}"/>
                </a:ext>
              </a:extLst>
            </p:cNvPr>
            <p:cNvSpPr/>
            <p:nvPr/>
          </p:nvSpPr>
          <p:spPr>
            <a:xfrm>
              <a:off x="683568" y="3645024"/>
              <a:ext cx="1594411" cy="276999"/>
            </a:xfrm>
            <a:prstGeom prst="rect">
              <a:avLst/>
            </a:prstGeom>
          </p:spPr>
          <p:txBody>
            <a:bodyPr wrap="none">
              <a:spAutoFit/>
            </a:bodyPr>
            <a:lstStyle/>
            <a:p>
              <a:r>
                <a:rPr lang="de-DE" sz="1200" dirty="0">
                  <a:solidFill>
                    <a:srgbClr val="000000">
                      <a:lumMod val="75000"/>
                      <a:lumOff val="25000"/>
                    </a:srgbClr>
                  </a:solidFill>
                </a:rPr>
                <a:t>Wassermanagement</a:t>
              </a:r>
              <a:endParaRPr lang="en-US" sz="1200" dirty="0">
                <a:solidFill>
                  <a:srgbClr val="000000">
                    <a:lumMod val="75000"/>
                    <a:lumOff val="25000"/>
                  </a:srgbClr>
                </a:solidFill>
              </a:endParaRPr>
            </a:p>
          </p:txBody>
        </p:sp>
        <p:sp>
          <p:nvSpPr>
            <p:cNvPr id="24" name="Rechteck 23">
              <a:extLst>
                <a:ext uri="{FF2B5EF4-FFF2-40B4-BE49-F238E27FC236}">
                  <a16:creationId xmlns:a16="http://schemas.microsoft.com/office/drawing/2014/main" id="{630D453A-C92D-4E6F-A89E-F826D1015777}"/>
                </a:ext>
              </a:extLst>
            </p:cNvPr>
            <p:cNvSpPr/>
            <p:nvPr/>
          </p:nvSpPr>
          <p:spPr>
            <a:xfrm>
              <a:off x="683568" y="2780928"/>
              <a:ext cx="2383537" cy="276999"/>
            </a:xfrm>
            <a:prstGeom prst="rect">
              <a:avLst/>
            </a:prstGeom>
          </p:spPr>
          <p:txBody>
            <a:bodyPr wrap="none">
              <a:spAutoFit/>
            </a:bodyPr>
            <a:lstStyle/>
            <a:p>
              <a:r>
                <a:rPr lang="de-DE" sz="1200" dirty="0">
                  <a:solidFill>
                    <a:srgbClr val="000000">
                      <a:lumMod val="75000"/>
                      <a:lumOff val="25000"/>
                    </a:srgbClr>
                  </a:solidFill>
                </a:rPr>
                <a:t>Einhaltung von Arbeitsstandards</a:t>
              </a:r>
              <a:endParaRPr lang="en-US" sz="1200" dirty="0">
                <a:solidFill>
                  <a:srgbClr val="000000">
                    <a:lumMod val="75000"/>
                    <a:lumOff val="25000"/>
                  </a:srgbClr>
                </a:solidFill>
              </a:endParaRPr>
            </a:p>
          </p:txBody>
        </p:sp>
        <p:sp>
          <p:nvSpPr>
            <p:cNvPr id="25" name="Rechteck 24">
              <a:extLst>
                <a:ext uri="{FF2B5EF4-FFF2-40B4-BE49-F238E27FC236}">
                  <a16:creationId xmlns:a16="http://schemas.microsoft.com/office/drawing/2014/main" id="{1496D540-6A90-4C4D-86DB-C5B99BC47A8B}"/>
                </a:ext>
              </a:extLst>
            </p:cNvPr>
            <p:cNvSpPr/>
            <p:nvPr/>
          </p:nvSpPr>
          <p:spPr>
            <a:xfrm>
              <a:off x="683568" y="3212976"/>
              <a:ext cx="4572000" cy="276999"/>
            </a:xfrm>
            <a:prstGeom prst="rect">
              <a:avLst/>
            </a:prstGeom>
          </p:spPr>
          <p:txBody>
            <a:bodyPr>
              <a:spAutoFit/>
            </a:bodyPr>
            <a:lstStyle/>
            <a:p>
              <a:pPr algn="l"/>
              <a:r>
                <a:rPr lang="de-DE" sz="1200" dirty="0">
                  <a:solidFill>
                    <a:srgbClr val="000000">
                      <a:lumMod val="75000"/>
                      <a:lumOff val="25000"/>
                    </a:srgbClr>
                  </a:solidFill>
                </a:rPr>
                <a:t>Emissionen bzgl. Transport und Viehhaltung</a:t>
              </a:r>
              <a:endParaRPr lang="en-US" sz="1200" dirty="0">
                <a:solidFill>
                  <a:srgbClr val="000000">
                    <a:lumMod val="75000"/>
                    <a:lumOff val="25000"/>
                  </a:srgbClr>
                </a:solidFill>
              </a:endParaRPr>
            </a:p>
          </p:txBody>
        </p:sp>
      </p:grpSp>
      <p:sp>
        <p:nvSpPr>
          <p:cNvPr id="28" name="Richtungspfeil 23">
            <a:extLst>
              <a:ext uri="{FF2B5EF4-FFF2-40B4-BE49-F238E27FC236}">
                <a16:creationId xmlns:a16="http://schemas.microsoft.com/office/drawing/2014/main" id="{82C9ACF3-8C94-4C96-95D8-27AB533E122D}"/>
              </a:ext>
            </a:extLst>
          </p:cNvPr>
          <p:cNvSpPr/>
          <p:nvPr/>
        </p:nvSpPr>
        <p:spPr>
          <a:xfrm>
            <a:off x="623392" y="3008795"/>
            <a:ext cx="841846" cy="298213"/>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2</a:t>
            </a:r>
          </a:p>
        </p:txBody>
      </p:sp>
      <p:sp>
        <p:nvSpPr>
          <p:cNvPr id="29" name="Rechteck 28">
            <a:extLst>
              <a:ext uri="{FF2B5EF4-FFF2-40B4-BE49-F238E27FC236}">
                <a16:creationId xmlns:a16="http://schemas.microsoft.com/office/drawing/2014/main" id="{FD145702-FA09-4F3A-A7FD-2A77CB54019A}"/>
              </a:ext>
            </a:extLst>
          </p:cNvPr>
          <p:cNvSpPr/>
          <p:nvPr/>
        </p:nvSpPr>
        <p:spPr>
          <a:xfrm>
            <a:off x="1667039" y="2936786"/>
            <a:ext cx="8750135" cy="1107996"/>
          </a:xfrm>
          <a:prstGeom prst="rect">
            <a:avLst/>
          </a:prstGeom>
        </p:spPr>
        <p:txBody>
          <a:bodyPr wrap="square">
            <a:spAutoFit/>
          </a:bodyPr>
          <a:lstStyle/>
          <a:p>
            <a:pPr marL="80577" algn="l"/>
            <a:r>
              <a:rPr lang="de-DE" sz="1100" dirty="0">
                <a:solidFill>
                  <a:srgbClr val="000000">
                    <a:lumMod val="75000"/>
                    <a:lumOff val="25000"/>
                  </a:srgbClr>
                </a:solidFill>
              </a:rPr>
              <a:t>Das Unternehmen prüft, in welcher Lieferkettenstufe und in welchem Prozess welche Themen relevant sind. </a:t>
            </a:r>
            <a:r>
              <a:rPr lang="de-DE" sz="1100" b="1" dirty="0">
                <a:solidFill>
                  <a:srgbClr val="000000">
                    <a:lumMod val="75000"/>
                    <a:lumOff val="25000"/>
                  </a:srgbClr>
                </a:solidFill>
              </a:rPr>
              <a:t>Es</a:t>
            </a:r>
            <a:r>
              <a:rPr lang="de-DE" sz="1100" dirty="0">
                <a:solidFill>
                  <a:srgbClr val="000000">
                    <a:lumMod val="75000"/>
                    <a:lumOff val="25000"/>
                  </a:srgbClr>
                </a:solidFill>
              </a:rPr>
              <a:t> </a:t>
            </a:r>
            <a:r>
              <a:rPr lang="de-DE" sz="1100" b="1" dirty="0">
                <a:solidFill>
                  <a:srgbClr val="000000">
                    <a:lumMod val="75000"/>
                    <a:lumOff val="25000"/>
                  </a:srgbClr>
                </a:solidFill>
              </a:rPr>
              <a:t>ordnet die Symbole für Nachhaltigkeitsthemen entsprechend den relevanten Prozessen zu</a:t>
            </a:r>
            <a:r>
              <a:rPr lang="de-DE" sz="1100" dirty="0">
                <a:solidFill>
                  <a:srgbClr val="000000">
                    <a:lumMod val="75000"/>
                    <a:lumOff val="25000"/>
                  </a:srgbClr>
                </a:solidFill>
              </a:rPr>
              <a:t>.</a:t>
            </a:r>
          </a:p>
          <a:p>
            <a:pPr marL="80577" algn="l"/>
            <a:endParaRPr lang="de-DE" sz="1100" dirty="0">
              <a:solidFill>
                <a:srgbClr val="000000">
                  <a:lumMod val="75000"/>
                  <a:lumOff val="25000"/>
                </a:srgbClr>
              </a:solidFill>
            </a:endParaRPr>
          </a:p>
          <a:p>
            <a:pPr marL="80577" algn="l"/>
            <a:r>
              <a:rPr lang="de-DE" sz="1100" dirty="0">
                <a:solidFill>
                  <a:srgbClr val="000000">
                    <a:lumMod val="75000"/>
                    <a:lumOff val="25000"/>
                  </a:srgbClr>
                </a:solidFill>
              </a:rPr>
              <a:t>Bei der Zuordnung sollte das Unternehmen internes Wissen nutzen. In den meisten Fällen werden Unternehmen damit viele Verbindungen erarbeiten können. Die im vorigen Prozessschritt genannten Nachhaltigkeitsstandards/-initiativen können Unternehmen zusätzlich helfen.</a:t>
            </a:r>
          </a:p>
        </p:txBody>
      </p:sp>
      <p:pic>
        <p:nvPicPr>
          <p:cNvPr id="30" name="Picture 9" descr="C:\Users\husterer\Downloads\noun_669300.png">
            <a:extLst>
              <a:ext uri="{FF2B5EF4-FFF2-40B4-BE49-F238E27FC236}">
                <a16:creationId xmlns:a16="http://schemas.microsoft.com/office/drawing/2014/main" id="{E451D878-8CCC-4AF0-AD9F-E08F70217FF4}"/>
              </a:ext>
            </a:extLst>
          </p:cNvPr>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3285" y="3531067"/>
            <a:ext cx="344438" cy="344438"/>
          </a:xfrm>
          <a:prstGeom prst="rect">
            <a:avLst/>
          </a:prstGeom>
          <a:noFill/>
          <a:extLst>
            <a:ext uri="{909E8E84-426E-40DD-AFC4-6F175D3DCCD1}">
              <a14:hiddenFill xmlns:a14="http://schemas.microsoft.com/office/drawing/2010/main">
                <a:solidFill>
                  <a:srgbClr val="FFFFFF"/>
                </a:solidFill>
              </a14:hiddenFill>
            </a:ext>
          </a:extLst>
        </p:spPr>
      </p:pic>
      <p:pic>
        <p:nvPicPr>
          <p:cNvPr id="31" name="Grafik 30">
            <a:extLst>
              <a:ext uri="{FF2B5EF4-FFF2-40B4-BE49-F238E27FC236}">
                <a16:creationId xmlns:a16="http://schemas.microsoft.com/office/drawing/2014/main" id="{85755E82-3EA1-45A3-A1C2-B699AA6F4E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55306" y="4543798"/>
            <a:ext cx="370826" cy="370826"/>
          </a:xfrm>
          <a:prstGeom prst="rect">
            <a:avLst/>
          </a:prstGeom>
        </p:spPr>
      </p:pic>
      <p:pic>
        <p:nvPicPr>
          <p:cNvPr id="33" name="Grafik 32">
            <a:extLst>
              <a:ext uri="{FF2B5EF4-FFF2-40B4-BE49-F238E27FC236}">
                <a16:creationId xmlns:a16="http://schemas.microsoft.com/office/drawing/2014/main" id="{96E67DEA-A3C5-4E98-ADE6-CBA6B994AE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55306" y="4973019"/>
            <a:ext cx="384409" cy="384409"/>
          </a:xfrm>
          <a:prstGeom prst="rect">
            <a:avLst/>
          </a:prstGeom>
        </p:spPr>
      </p:pic>
      <p:grpSp>
        <p:nvGrpSpPr>
          <p:cNvPr id="34" name="Gruppieren 33">
            <a:extLst>
              <a:ext uri="{FF2B5EF4-FFF2-40B4-BE49-F238E27FC236}">
                <a16:creationId xmlns:a16="http://schemas.microsoft.com/office/drawing/2014/main" id="{E18E6592-CFD5-4E0B-BBB0-6C991F2DC65F}"/>
              </a:ext>
            </a:extLst>
          </p:cNvPr>
          <p:cNvGrpSpPr/>
          <p:nvPr/>
        </p:nvGrpSpPr>
        <p:grpSpPr>
          <a:xfrm>
            <a:off x="7047930" y="5875460"/>
            <a:ext cx="378202" cy="378202"/>
            <a:chOff x="2559122" y="2297791"/>
            <a:chExt cx="416222" cy="416222"/>
          </a:xfrm>
        </p:grpSpPr>
        <p:sp>
          <p:nvSpPr>
            <p:cNvPr id="35" name="Ellipse 34">
              <a:extLst>
                <a:ext uri="{FF2B5EF4-FFF2-40B4-BE49-F238E27FC236}">
                  <a16:creationId xmlns:a16="http://schemas.microsoft.com/office/drawing/2014/main" id="{70E4099B-2F5F-43DE-BBA5-1AF79A0B74AD}"/>
                </a:ext>
              </a:extLst>
            </p:cNvPr>
            <p:cNvSpPr/>
            <p:nvPr/>
          </p:nvSpPr>
          <p:spPr>
            <a:xfrm>
              <a:off x="2559122" y="2297791"/>
              <a:ext cx="416222" cy="416222"/>
            </a:xfrm>
            <a:prstGeom prst="ellipse">
              <a:avLst/>
            </a:prstGeom>
            <a:solidFill>
              <a:srgbClr val="9F0014"/>
            </a:solidFill>
            <a:ln>
              <a:noFill/>
            </a:ln>
            <a:effectLst/>
          </p:spPr>
          <p:style>
            <a:lnRef idx="1">
              <a:schemeClr val="accent1"/>
            </a:lnRef>
            <a:fillRef idx="3">
              <a:schemeClr val="accent1"/>
            </a:fillRef>
            <a:effectRef idx="2">
              <a:schemeClr val="accent1"/>
            </a:effectRef>
            <a:fontRef idx="minor">
              <a:schemeClr val="lt1"/>
            </a:fontRef>
          </p:style>
          <p:txBody>
            <a:bodyPr lIns="146902" tIns="159144" rIns="146902" bIns="159144" rtlCol="0" anchor="ctr"/>
            <a:lstStyle/>
            <a:p>
              <a:pPr algn="ctr"/>
              <a:endParaRPr lang="de-DE" sz="1496">
                <a:latin typeface="DINOT-Bold"/>
                <a:cs typeface="DINOT-Bold"/>
              </a:endParaRPr>
            </a:p>
          </p:txBody>
        </p:sp>
        <p:pic>
          <p:nvPicPr>
            <p:cNvPr id="36" name="Grafik 35">
              <a:extLst>
                <a:ext uri="{FF2B5EF4-FFF2-40B4-BE49-F238E27FC236}">
                  <a16:creationId xmlns:a16="http://schemas.microsoft.com/office/drawing/2014/main" id="{A0BA3F06-33CA-4748-86D3-B8A7755DDBD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59397" y="2380930"/>
              <a:ext cx="210774" cy="249944"/>
            </a:xfrm>
            <a:prstGeom prst="rect">
              <a:avLst/>
            </a:prstGeom>
          </p:spPr>
        </p:pic>
      </p:grpSp>
      <p:pic>
        <p:nvPicPr>
          <p:cNvPr id="38" name="Picture 7" descr="\\file1.intern.adelphi.de\Mitarbeiter\CST\00_Aktuelle Projekte\Präsentationsvorlage\Icons adelphi\Icons\Wave\PNG\adelphi_icon_wave-3.png">
            <a:extLst>
              <a:ext uri="{FF2B5EF4-FFF2-40B4-BE49-F238E27FC236}">
                <a16:creationId xmlns:a16="http://schemas.microsoft.com/office/drawing/2014/main" id="{B90F1088-08D6-41F7-9A36-3FF260B21D0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41723" y="5410895"/>
            <a:ext cx="384409" cy="384409"/>
          </a:xfrm>
          <a:prstGeom prst="rect">
            <a:avLst/>
          </a:prstGeom>
          <a:noFill/>
          <a:extLst>
            <a:ext uri="{909E8E84-426E-40DD-AFC4-6F175D3DCCD1}">
              <a14:hiddenFill xmlns:a14="http://schemas.microsoft.com/office/drawing/2010/main">
                <a:solidFill>
                  <a:srgbClr val="FFFFFF"/>
                </a:solidFill>
              </a14:hiddenFill>
            </a:ext>
          </a:extLst>
        </p:spPr>
      </p:pic>
      <p:sp>
        <p:nvSpPr>
          <p:cNvPr id="39" name="Fußzeilenplatzhalter 3">
            <a:extLst>
              <a:ext uri="{FF2B5EF4-FFF2-40B4-BE49-F238E27FC236}">
                <a16:creationId xmlns:a16="http://schemas.microsoft.com/office/drawing/2014/main" id="{55693EBA-124F-448B-B320-E52E780A648D}"/>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32" name="Auf der gleichen Seite des Rechtecks liegende Ecken abrunden 8">
            <a:extLst>
              <a:ext uri="{FF2B5EF4-FFF2-40B4-BE49-F238E27FC236}">
                <a16:creationId xmlns:a16="http://schemas.microsoft.com/office/drawing/2014/main" id="{E1384E31-0484-45E0-9457-9AAFD4E6C573}"/>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7" name="Auf der gleichen Seite des Rechtecks liegende Ecken abrunden 8">
            <a:extLst>
              <a:ext uri="{FF2B5EF4-FFF2-40B4-BE49-F238E27FC236}">
                <a16:creationId xmlns:a16="http://schemas.microsoft.com/office/drawing/2014/main" id="{5D20CD97-CCC3-4A96-B60A-288811CFA51E}"/>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40" name="Auf der gleichen Seite des Rechtecks liegende Ecken abrunden 8">
            <a:extLst>
              <a:ext uri="{FF2B5EF4-FFF2-40B4-BE49-F238E27FC236}">
                <a16:creationId xmlns:a16="http://schemas.microsoft.com/office/drawing/2014/main" id="{849321E4-7DAA-406D-BFE9-819C3922620E}"/>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41" name="Auf der gleichen Seite des Rechtecks liegende Ecken abrunden 8">
            <a:extLst>
              <a:ext uri="{FF2B5EF4-FFF2-40B4-BE49-F238E27FC236}">
                <a16:creationId xmlns:a16="http://schemas.microsoft.com/office/drawing/2014/main" id="{EF461A14-C790-461D-9656-5FCD494EB828}"/>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42" name="Auf der gleichen Seite des Rechtecks liegende Ecken abrunden 8">
            <a:extLst>
              <a:ext uri="{FF2B5EF4-FFF2-40B4-BE49-F238E27FC236}">
                <a16:creationId xmlns:a16="http://schemas.microsoft.com/office/drawing/2014/main" id="{AE301F2E-D51C-48A6-B74C-9E65DE4AE0EE}"/>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43" name="Auf der gleichen Seite des Rechtecks liegende Ecken abrunden 8">
            <a:extLst>
              <a:ext uri="{FF2B5EF4-FFF2-40B4-BE49-F238E27FC236}">
                <a16:creationId xmlns:a16="http://schemas.microsoft.com/office/drawing/2014/main" id="{A27BF564-2DE2-4957-A0C1-1EB4AF17900D}"/>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44" name="Auf der gleichen Seite des Rechtecks liegende Ecken abrunden 8">
            <a:extLst>
              <a:ext uri="{FF2B5EF4-FFF2-40B4-BE49-F238E27FC236}">
                <a16:creationId xmlns:a16="http://schemas.microsoft.com/office/drawing/2014/main" id="{2A79AD39-6DFA-4739-AE38-C918B33CE992}"/>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2" name="Grafik 1"/>
          <p:cNvPicPr>
            <a:picLocks noChangeAspect="1"/>
          </p:cNvPicPr>
          <p:nvPr/>
        </p:nvPicPr>
        <p:blipFill>
          <a:blip r:embed="rId9"/>
          <a:stretch>
            <a:fillRect/>
          </a:stretch>
        </p:blipFill>
        <p:spPr>
          <a:xfrm>
            <a:off x="607760" y="139977"/>
            <a:ext cx="8291279" cy="323116"/>
          </a:xfrm>
          <a:prstGeom prst="rect">
            <a:avLst/>
          </a:prstGeom>
        </p:spPr>
      </p:pic>
    </p:spTree>
    <p:extLst>
      <p:ext uri="{BB962C8B-B14F-4D97-AF65-F5344CB8AC3E}">
        <p14:creationId xmlns:p14="http://schemas.microsoft.com/office/powerpoint/2010/main" val="23194869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32</a:t>
            </a:fld>
            <a:endParaRPr lang="de-DE" dirty="0"/>
          </a:p>
        </p:txBody>
      </p:sp>
      <p:graphicFrame>
        <p:nvGraphicFramePr>
          <p:cNvPr id="31" name="Tabelle 30">
            <a:extLst>
              <a:ext uri="{FF2B5EF4-FFF2-40B4-BE49-F238E27FC236}">
                <a16:creationId xmlns:a16="http://schemas.microsoft.com/office/drawing/2014/main" id="{CF88C813-4768-4283-BB38-9115E563452C}"/>
              </a:ext>
            </a:extLst>
          </p:cNvPr>
          <p:cNvGraphicFramePr>
            <a:graphicFrameLocks noGrp="1"/>
          </p:cNvGraphicFramePr>
          <p:nvPr>
            <p:extLst>
              <p:ext uri="{D42A27DB-BD31-4B8C-83A1-F6EECF244321}">
                <p14:modId xmlns:p14="http://schemas.microsoft.com/office/powerpoint/2010/main" val="4002436608"/>
              </p:ext>
            </p:extLst>
          </p:nvPr>
        </p:nvGraphicFramePr>
        <p:xfrm>
          <a:off x="843244" y="1708422"/>
          <a:ext cx="9573236" cy="3887765"/>
        </p:xfrm>
        <a:graphic>
          <a:graphicData uri="http://schemas.openxmlformats.org/drawingml/2006/table">
            <a:tbl>
              <a:tblPr firstRow="1" bandRow="1">
                <a:tableStyleId>{22838BEF-8BB2-4498-84A7-C5851F593DF1}</a:tableStyleId>
              </a:tblPr>
              <a:tblGrid>
                <a:gridCol w="447398">
                  <a:extLst>
                    <a:ext uri="{9D8B030D-6E8A-4147-A177-3AD203B41FA5}">
                      <a16:colId xmlns:a16="http://schemas.microsoft.com/office/drawing/2014/main" val="20000"/>
                    </a:ext>
                  </a:extLst>
                </a:gridCol>
                <a:gridCol w="1735698">
                  <a:extLst>
                    <a:ext uri="{9D8B030D-6E8A-4147-A177-3AD203B41FA5}">
                      <a16:colId xmlns:a16="http://schemas.microsoft.com/office/drawing/2014/main" val="20001"/>
                    </a:ext>
                  </a:extLst>
                </a:gridCol>
                <a:gridCol w="1735698">
                  <a:extLst>
                    <a:ext uri="{9D8B030D-6E8A-4147-A177-3AD203B41FA5}">
                      <a16:colId xmlns:a16="http://schemas.microsoft.com/office/drawing/2014/main" val="20002"/>
                    </a:ext>
                  </a:extLst>
                </a:gridCol>
                <a:gridCol w="1735698">
                  <a:extLst>
                    <a:ext uri="{9D8B030D-6E8A-4147-A177-3AD203B41FA5}">
                      <a16:colId xmlns:a16="http://schemas.microsoft.com/office/drawing/2014/main" val="20003"/>
                    </a:ext>
                  </a:extLst>
                </a:gridCol>
                <a:gridCol w="1735698">
                  <a:extLst>
                    <a:ext uri="{9D8B030D-6E8A-4147-A177-3AD203B41FA5}">
                      <a16:colId xmlns:a16="http://schemas.microsoft.com/office/drawing/2014/main" val="20004"/>
                    </a:ext>
                  </a:extLst>
                </a:gridCol>
                <a:gridCol w="1735698">
                  <a:extLst>
                    <a:ext uri="{9D8B030D-6E8A-4147-A177-3AD203B41FA5}">
                      <a16:colId xmlns:a16="http://schemas.microsoft.com/office/drawing/2014/main" val="20005"/>
                    </a:ext>
                  </a:extLst>
                </a:gridCol>
                <a:gridCol w="447348">
                  <a:extLst>
                    <a:ext uri="{9D8B030D-6E8A-4147-A177-3AD203B41FA5}">
                      <a16:colId xmlns:a16="http://schemas.microsoft.com/office/drawing/2014/main" val="20006"/>
                    </a:ext>
                  </a:extLst>
                </a:gridCol>
              </a:tblGrid>
              <a:tr h="489061">
                <a:tc rowSpan="9">
                  <a:txBody>
                    <a:bodyPr/>
                    <a:lstStyle/>
                    <a:p>
                      <a:pPr algn="ctr"/>
                      <a:r>
                        <a:rPr lang="de-DE" sz="1400" b="0" dirty="0"/>
                        <a:t>Rohmaterial</a:t>
                      </a:r>
                    </a:p>
                  </a:txBody>
                  <a:tcPr marL="104799" marR="104799" marT="52399" marB="52399" vert="vert27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de-DE" sz="1200" dirty="0">
                          <a:solidFill>
                            <a:schemeClr val="bg1"/>
                          </a:solidFill>
                        </a:rPr>
                        <a:t>Rohstoffgewinnung</a:t>
                      </a:r>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de-DE" sz="1200" dirty="0">
                          <a:solidFill>
                            <a:schemeClr val="bg1"/>
                          </a:solidFill>
                        </a:rPr>
                        <a:t>Weiter-</a:t>
                      </a:r>
                    </a:p>
                    <a:p>
                      <a:pPr algn="ctr"/>
                      <a:r>
                        <a:rPr lang="de-DE" sz="1200" dirty="0" err="1">
                          <a:solidFill>
                            <a:schemeClr val="bg1"/>
                          </a:solidFill>
                        </a:rPr>
                        <a:t>verarbeitung</a:t>
                      </a:r>
                      <a:endParaRPr lang="de-DE" sz="1200" dirty="0">
                        <a:solidFill>
                          <a:schemeClr val="bg1"/>
                        </a:solidFill>
                      </a:endParaRPr>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de-DE" sz="1200" dirty="0">
                          <a:solidFill>
                            <a:schemeClr val="bg1"/>
                          </a:solidFill>
                        </a:rPr>
                        <a:t>Produktion von Vorprodukten</a:t>
                      </a:r>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de-DE" sz="1200" dirty="0">
                          <a:solidFill>
                            <a:schemeClr val="bg1"/>
                          </a:solidFill>
                        </a:rPr>
                        <a:t>Vor-Fertigung</a:t>
                      </a:r>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de-DE" sz="1200" dirty="0">
                          <a:solidFill>
                            <a:schemeClr val="bg1"/>
                          </a:solidFill>
                        </a:rPr>
                        <a:t>Direkte Lieferanten</a:t>
                      </a:r>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rowSpan="9">
                  <a:txBody>
                    <a:bodyPr/>
                    <a:lstStyle/>
                    <a:p>
                      <a:pPr algn="ctr"/>
                      <a:r>
                        <a:rPr lang="de-DE" sz="1400" b="0" dirty="0">
                          <a:solidFill>
                            <a:schemeClr val="tx1">
                              <a:lumMod val="75000"/>
                              <a:lumOff val="25000"/>
                            </a:schemeClr>
                          </a:solidFill>
                        </a:rPr>
                        <a:t>Werkstor</a:t>
                      </a:r>
                    </a:p>
                  </a:txBody>
                  <a:tcPr marL="104799" marR="104799" marT="52399" marB="52399" vert="vert">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419195">
                <a:tc vMerge="1">
                  <a:txBody>
                    <a:bodyPr/>
                    <a:lstStyle/>
                    <a:p>
                      <a:pPr algn="ctr"/>
                      <a:endParaRPr lang="de-DE" dirty="0"/>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vMerge="1">
                  <a:txBody>
                    <a:bodyPr/>
                    <a:lstStyle/>
                    <a:p>
                      <a:pPr algn="ctr"/>
                      <a:endParaRPr lang="de-DE" dirty="0">
                        <a:solidFill>
                          <a:schemeClr val="tx1">
                            <a:lumMod val="75000"/>
                            <a:lumOff val="25000"/>
                          </a:schemeClr>
                        </a:solidFill>
                      </a:endParaRPr>
                    </a:p>
                  </a:txBody>
                  <a:tcPr vert="vert"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419195">
                <a:tc vMerge="1">
                  <a:txBody>
                    <a:bodyPr/>
                    <a:lstStyle/>
                    <a:p>
                      <a:endParaRPr lang="de-DE"/>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2"/>
                  </a:ext>
                </a:extLst>
              </a:tr>
              <a:tr h="419195">
                <a:tc vMerge="1">
                  <a:txBody>
                    <a:bodyPr/>
                    <a:lstStyle/>
                    <a:p>
                      <a:endParaRPr lang="de-DE"/>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3"/>
                  </a:ext>
                </a:extLst>
              </a:tr>
              <a:tr h="419195">
                <a:tc vMerge="1">
                  <a:txBody>
                    <a:bodyPr/>
                    <a:lstStyle/>
                    <a:p>
                      <a:endParaRPr lang="de-DE"/>
                    </a:p>
                  </a:txBody>
                  <a:tcPr/>
                </a:tc>
                <a:tc>
                  <a:txBody>
                    <a:bodyPr/>
                    <a:lstStyle/>
                    <a:p>
                      <a:endParaRPr lang="de-DE" sz="210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4"/>
                  </a:ext>
                </a:extLst>
              </a:tr>
              <a:tr h="419195">
                <a:tc vMerge="1">
                  <a:txBody>
                    <a:bodyPr/>
                    <a:lstStyle/>
                    <a:p>
                      <a:endParaRPr lang="de-DE"/>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5"/>
                  </a:ext>
                </a:extLst>
              </a:tr>
              <a:tr h="419195">
                <a:tc vMerge="1">
                  <a:txBody>
                    <a:bodyPr/>
                    <a:lstStyle/>
                    <a:p>
                      <a:endParaRPr lang="de-DE"/>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6"/>
                  </a:ext>
                </a:extLst>
              </a:tr>
              <a:tr h="419195">
                <a:tc vMerge="1">
                  <a:txBody>
                    <a:bodyPr/>
                    <a:lstStyle/>
                    <a:p>
                      <a:endParaRPr lang="de-DE"/>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7"/>
                  </a:ext>
                </a:extLst>
              </a:tr>
              <a:tr h="419195">
                <a:tc vMerge="1">
                  <a:txBody>
                    <a:bodyPr/>
                    <a:lstStyle/>
                    <a:p>
                      <a:endParaRPr lang="de-DE" dirty="0"/>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210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8"/>
                  </a:ext>
                </a:extLst>
              </a:tr>
            </a:tbl>
          </a:graphicData>
        </a:graphic>
      </p:graphicFrame>
      <p:sp>
        <p:nvSpPr>
          <p:cNvPr id="36" name="Rechteck 35">
            <a:extLst>
              <a:ext uri="{FF2B5EF4-FFF2-40B4-BE49-F238E27FC236}">
                <a16:creationId xmlns:a16="http://schemas.microsoft.com/office/drawing/2014/main" id="{3D715F1E-D5F5-42E1-A336-60308FF064FC}"/>
              </a:ext>
            </a:extLst>
          </p:cNvPr>
          <p:cNvSpPr/>
          <p:nvPr/>
        </p:nvSpPr>
        <p:spPr bwMode="auto">
          <a:xfrm>
            <a:off x="1364656" y="2351628"/>
            <a:ext cx="1566820" cy="742751"/>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de-DE" sz="800" b="1" dirty="0">
                <a:solidFill>
                  <a:srgbClr val="3B687F"/>
                </a:solidFill>
              </a:rPr>
              <a:t>Zuckerplantage</a:t>
            </a:r>
            <a:r>
              <a:rPr lang="de-DE" sz="800" dirty="0">
                <a:solidFill>
                  <a:srgbClr val="000000">
                    <a:lumMod val="75000"/>
                    <a:lumOff val="25000"/>
                  </a:srgbClr>
                </a:solidFill>
              </a:rPr>
              <a:t> </a:t>
            </a:r>
            <a:r>
              <a:rPr lang="de-DE" sz="800" b="1" dirty="0">
                <a:solidFill>
                  <a:srgbClr val="FF9933"/>
                </a:solidFill>
              </a:rPr>
              <a:t>Brasilien</a:t>
            </a:r>
            <a:r>
              <a:rPr lang="de-DE" sz="800" dirty="0">
                <a:solidFill>
                  <a:srgbClr val="FF9933"/>
                </a:solidFill>
              </a:rPr>
              <a:t> und </a:t>
            </a:r>
            <a:r>
              <a:rPr lang="de-DE" sz="800" b="1" dirty="0">
                <a:solidFill>
                  <a:srgbClr val="FF9933"/>
                </a:solidFill>
              </a:rPr>
              <a:t>Kuba</a:t>
            </a:r>
            <a:endParaRPr lang="de-DE" sz="800" dirty="0">
              <a:solidFill>
                <a:srgbClr val="000000">
                  <a:lumMod val="75000"/>
                  <a:lumOff val="25000"/>
                </a:srgbClr>
              </a:solidFill>
            </a:endParaRPr>
          </a:p>
          <a:p>
            <a:pPr algn="l"/>
            <a:r>
              <a:rPr lang="de-DE" sz="800" b="1" dirty="0">
                <a:solidFill>
                  <a:srgbClr val="000000">
                    <a:lumMod val="75000"/>
                    <a:lumOff val="25000"/>
                  </a:srgbClr>
                </a:solidFill>
              </a:rPr>
              <a:t>Ernte</a:t>
            </a:r>
            <a:r>
              <a:rPr lang="de-DE" sz="800" dirty="0">
                <a:solidFill>
                  <a:srgbClr val="000000">
                    <a:lumMod val="75000"/>
                    <a:lumOff val="25000"/>
                  </a:srgbClr>
                </a:solidFill>
              </a:rPr>
              <a:t> von Zuckerrohr</a:t>
            </a:r>
          </a:p>
          <a:p>
            <a:pPr algn="l"/>
            <a:endParaRPr lang="de-DE" sz="900" dirty="0">
              <a:solidFill>
                <a:srgbClr val="000000">
                  <a:lumMod val="75000"/>
                  <a:lumOff val="25000"/>
                </a:srgbClr>
              </a:solidFill>
            </a:endParaRPr>
          </a:p>
        </p:txBody>
      </p:sp>
      <p:sp>
        <p:nvSpPr>
          <p:cNvPr id="37" name="Rechteck 36">
            <a:extLst>
              <a:ext uri="{FF2B5EF4-FFF2-40B4-BE49-F238E27FC236}">
                <a16:creationId xmlns:a16="http://schemas.microsoft.com/office/drawing/2014/main" id="{DCBBFD80-81C8-46BE-8FA8-0466C27B2252}"/>
              </a:ext>
            </a:extLst>
          </p:cNvPr>
          <p:cNvSpPr/>
          <p:nvPr/>
        </p:nvSpPr>
        <p:spPr bwMode="auto">
          <a:xfrm>
            <a:off x="4869680" y="2347857"/>
            <a:ext cx="1518180" cy="767525"/>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de-DE" sz="800" b="1" dirty="0">
                <a:solidFill>
                  <a:srgbClr val="3B687F"/>
                </a:solidFill>
              </a:rPr>
              <a:t>Zuckerfabrik</a:t>
            </a:r>
            <a:endParaRPr lang="de-DE" sz="800" dirty="0">
              <a:solidFill>
                <a:srgbClr val="000000"/>
              </a:solidFill>
            </a:endParaRPr>
          </a:p>
          <a:p>
            <a:pPr algn="l"/>
            <a:r>
              <a:rPr lang="de-DE" sz="800" b="1" dirty="0">
                <a:solidFill>
                  <a:srgbClr val="FF9933"/>
                </a:solidFill>
              </a:rPr>
              <a:t>Deutschland</a:t>
            </a:r>
          </a:p>
          <a:p>
            <a:pPr algn="l"/>
            <a:r>
              <a:rPr lang="de-DE" sz="800" b="1" dirty="0">
                <a:solidFill>
                  <a:srgbClr val="000000">
                    <a:lumMod val="75000"/>
                    <a:lumOff val="25000"/>
                  </a:srgbClr>
                </a:solidFill>
              </a:rPr>
              <a:t>Raffination</a:t>
            </a:r>
            <a:r>
              <a:rPr lang="de-DE" sz="800" dirty="0">
                <a:solidFill>
                  <a:srgbClr val="000000">
                    <a:lumMod val="75000"/>
                    <a:lumOff val="25000"/>
                  </a:srgbClr>
                </a:solidFill>
              </a:rPr>
              <a:t> </a:t>
            </a:r>
          </a:p>
          <a:p>
            <a:pPr algn="l"/>
            <a:r>
              <a:rPr lang="de-DE" sz="800" dirty="0">
                <a:solidFill>
                  <a:srgbClr val="000000">
                    <a:lumMod val="75000"/>
                    <a:lumOff val="25000"/>
                  </a:srgbClr>
                </a:solidFill>
              </a:rPr>
              <a:t>von Zucker</a:t>
            </a:r>
          </a:p>
          <a:p>
            <a:pPr algn="l"/>
            <a:endParaRPr lang="de-DE" sz="900" dirty="0">
              <a:solidFill>
                <a:srgbClr val="000000"/>
              </a:solidFill>
            </a:endParaRPr>
          </a:p>
        </p:txBody>
      </p:sp>
      <p:sp>
        <p:nvSpPr>
          <p:cNvPr id="38" name="Rechteck 37">
            <a:extLst>
              <a:ext uri="{FF2B5EF4-FFF2-40B4-BE49-F238E27FC236}">
                <a16:creationId xmlns:a16="http://schemas.microsoft.com/office/drawing/2014/main" id="{09B7680F-0FF0-43BA-8D41-8E987D9BD18A}"/>
              </a:ext>
            </a:extLst>
          </p:cNvPr>
          <p:cNvSpPr/>
          <p:nvPr/>
        </p:nvSpPr>
        <p:spPr bwMode="auto">
          <a:xfrm>
            <a:off x="8372771" y="2369473"/>
            <a:ext cx="1543481" cy="742751"/>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de-DE" sz="900" b="1" dirty="0">
                <a:solidFill>
                  <a:srgbClr val="000000">
                    <a:lumMod val="75000"/>
                    <a:lumOff val="25000"/>
                  </a:srgbClr>
                </a:solidFill>
              </a:rPr>
              <a:t>Zucker</a:t>
            </a:r>
            <a:endParaRPr lang="de-DE" sz="900" dirty="0">
              <a:solidFill>
                <a:srgbClr val="000000">
                  <a:lumMod val="75000"/>
                  <a:lumOff val="25000"/>
                </a:srgbClr>
              </a:solidFill>
            </a:endParaRPr>
          </a:p>
        </p:txBody>
      </p:sp>
      <p:sp>
        <p:nvSpPr>
          <p:cNvPr id="39" name="Rechteck 38">
            <a:extLst>
              <a:ext uri="{FF2B5EF4-FFF2-40B4-BE49-F238E27FC236}">
                <a16:creationId xmlns:a16="http://schemas.microsoft.com/office/drawing/2014/main" id="{B2D6CAD4-2187-4E02-AB5F-50E636EBDEAD}"/>
              </a:ext>
            </a:extLst>
          </p:cNvPr>
          <p:cNvSpPr/>
          <p:nvPr/>
        </p:nvSpPr>
        <p:spPr bwMode="auto">
          <a:xfrm>
            <a:off x="3187787" y="3216610"/>
            <a:ext cx="1543889" cy="742751"/>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de-DE" sz="800" b="1" dirty="0">
                <a:solidFill>
                  <a:srgbClr val="3B687F"/>
                </a:solidFill>
              </a:rPr>
              <a:t>Haselnussplantage</a:t>
            </a:r>
            <a:r>
              <a:rPr lang="de-DE" sz="800" dirty="0">
                <a:solidFill>
                  <a:srgbClr val="000000">
                    <a:lumMod val="75000"/>
                    <a:lumOff val="25000"/>
                  </a:srgbClr>
                </a:solidFill>
              </a:rPr>
              <a:t> </a:t>
            </a:r>
            <a:r>
              <a:rPr lang="de-DE" sz="800" b="1" dirty="0">
                <a:solidFill>
                  <a:srgbClr val="FF9933"/>
                </a:solidFill>
              </a:rPr>
              <a:t>Türkei</a:t>
            </a:r>
            <a:endParaRPr lang="de-DE" sz="800" dirty="0">
              <a:solidFill>
                <a:srgbClr val="000000">
                  <a:lumMod val="75000"/>
                  <a:lumOff val="25000"/>
                </a:srgbClr>
              </a:solidFill>
            </a:endParaRPr>
          </a:p>
          <a:p>
            <a:pPr algn="l"/>
            <a:r>
              <a:rPr lang="de-DE" sz="800" b="1" dirty="0">
                <a:solidFill>
                  <a:srgbClr val="000000">
                    <a:lumMod val="75000"/>
                    <a:lumOff val="25000"/>
                  </a:srgbClr>
                </a:solidFill>
              </a:rPr>
              <a:t>Röstung + Verpackung </a:t>
            </a:r>
            <a:r>
              <a:rPr lang="de-DE" sz="800" dirty="0">
                <a:solidFill>
                  <a:srgbClr val="000000">
                    <a:lumMod val="75000"/>
                    <a:lumOff val="25000"/>
                  </a:srgbClr>
                </a:solidFill>
              </a:rPr>
              <a:t>der Haselnüsse</a:t>
            </a:r>
          </a:p>
          <a:p>
            <a:pPr algn="l"/>
            <a:endParaRPr lang="de-DE" sz="800" dirty="0">
              <a:solidFill>
                <a:srgbClr val="000000"/>
              </a:solidFill>
            </a:endParaRPr>
          </a:p>
        </p:txBody>
      </p:sp>
      <p:sp>
        <p:nvSpPr>
          <p:cNvPr id="40" name="Rechteck 39">
            <a:extLst>
              <a:ext uri="{FF2B5EF4-FFF2-40B4-BE49-F238E27FC236}">
                <a16:creationId xmlns:a16="http://schemas.microsoft.com/office/drawing/2014/main" id="{1CC3287F-D82B-4D05-A613-61F61EDE3F3A}"/>
              </a:ext>
            </a:extLst>
          </p:cNvPr>
          <p:cNvSpPr/>
          <p:nvPr/>
        </p:nvSpPr>
        <p:spPr bwMode="auto">
          <a:xfrm>
            <a:off x="8372771" y="3210262"/>
            <a:ext cx="1543481" cy="742751"/>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de-DE" sz="800" b="1" dirty="0">
                <a:solidFill>
                  <a:srgbClr val="000000">
                    <a:lumMod val="75000"/>
                    <a:lumOff val="25000"/>
                  </a:srgbClr>
                </a:solidFill>
              </a:rPr>
              <a:t>Haselnüsse</a:t>
            </a:r>
            <a:endParaRPr lang="de-DE" sz="800" dirty="0">
              <a:solidFill>
                <a:srgbClr val="000000">
                  <a:lumMod val="75000"/>
                  <a:lumOff val="25000"/>
                </a:srgbClr>
              </a:solidFill>
            </a:endParaRPr>
          </a:p>
        </p:txBody>
      </p:sp>
      <p:sp>
        <p:nvSpPr>
          <p:cNvPr id="41" name="Rechteck 40">
            <a:extLst>
              <a:ext uri="{FF2B5EF4-FFF2-40B4-BE49-F238E27FC236}">
                <a16:creationId xmlns:a16="http://schemas.microsoft.com/office/drawing/2014/main" id="{B0D435F0-0A71-4F67-97F5-96F769355299}"/>
              </a:ext>
            </a:extLst>
          </p:cNvPr>
          <p:cNvSpPr/>
          <p:nvPr/>
        </p:nvSpPr>
        <p:spPr bwMode="auto">
          <a:xfrm>
            <a:off x="3213497" y="2348880"/>
            <a:ext cx="1518179" cy="742751"/>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de-DE" sz="800" b="1" dirty="0">
                <a:solidFill>
                  <a:srgbClr val="3B687F"/>
                </a:solidFill>
              </a:rPr>
              <a:t>Zuckerfabrik</a:t>
            </a:r>
            <a:endParaRPr lang="de-DE" sz="800" dirty="0">
              <a:solidFill>
                <a:srgbClr val="000000"/>
              </a:solidFill>
            </a:endParaRPr>
          </a:p>
          <a:p>
            <a:pPr algn="l"/>
            <a:r>
              <a:rPr lang="de-DE" sz="800" b="1" dirty="0">
                <a:solidFill>
                  <a:srgbClr val="FF9933"/>
                </a:solidFill>
              </a:rPr>
              <a:t>Brasilien </a:t>
            </a:r>
            <a:r>
              <a:rPr lang="de-DE" sz="800" dirty="0">
                <a:solidFill>
                  <a:srgbClr val="FF9933"/>
                </a:solidFill>
              </a:rPr>
              <a:t>und</a:t>
            </a:r>
            <a:r>
              <a:rPr lang="de-DE" sz="800" b="1" dirty="0">
                <a:solidFill>
                  <a:srgbClr val="FF9933"/>
                </a:solidFill>
              </a:rPr>
              <a:t> Kuba</a:t>
            </a:r>
          </a:p>
          <a:p>
            <a:pPr algn="l"/>
            <a:r>
              <a:rPr lang="de-DE" sz="800" b="1" dirty="0">
                <a:solidFill>
                  <a:srgbClr val="000000">
                    <a:lumMod val="75000"/>
                    <a:lumOff val="25000"/>
                  </a:srgbClr>
                </a:solidFill>
              </a:rPr>
              <a:t>Pressung</a:t>
            </a:r>
            <a:r>
              <a:rPr lang="de-DE" sz="800" dirty="0">
                <a:solidFill>
                  <a:srgbClr val="000000">
                    <a:lumMod val="75000"/>
                    <a:lumOff val="25000"/>
                  </a:srgbClr>
                </a:solidFill>
              </a:rPr>
              <a:t> von Rohrzucker</a:t>
            </a:r>
          </a:p>
          <a:p>
            <a:pPr algn="l"/>
            <a:endParaRPr lang="de-DE" sz="900" dirty="0">
              <a:solidFill>
                <a:srgbClr val="000000"/>
              </a:solidFill>
            </a:endParaRPr>
          </a:p>
        </p:txBody>
      </p:sp>
      <p:sp>
        <p:nvSpPr>
          <p:cNvPr id="42" name="Rechteck 41">
            <a:extLst>
              <a:ext uri="{FF2B5EF4-FFF2-40B4-BE49-F238E27FC236}">
                <a16:creationId xmlns:a16="http://schemas.microsoft.com/office/drawing/2014/main" id="{8723C0F4-73F3-4B5F-AEB9-5007702EC3E7}"/>
              </a:ext>
            </a:extLst>
          </p:cNvPr>
          <p:cNvSpPr/>
          <p:nvPr/>
        </p:nvSpPr>
        <p:spPr bwMode="auto">
          <a:xfrm>
            <a:off x="1387588" y="3420881"/>
            <a:ext cx="1543888" cy="728199"/>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de-DE" sz="800" b="1" dirty="0">
                <a:solidFill>
                  <a:srgbClr val="3B687F"/>
                </a:solidFill>
              </a:rPr>
              <a:t>Haselnussplantage</a:t>
            </a:r>
            <a:r>
              <a:rPr lang="de-DE" sz="800" b="1" dirty="0">
                <a:solidFill>
                  <a:srgbClr val="000000">
                    <a:lumMod val="75000"/>
                    <a:lumOff val="25000"/>
                  </a:srgbClr>
                </a:solidFill>
              </a:rPr>
              <a:t> </a:t>
            </a:r>
            <a:r>
              <a:rPr lang="de-DE" sz="800" b="1" dirty="0">
                <a:solidFill>
                  <a:srgbClr val="FF9933"/>
                </a:solidFill>
              </a:rPr>
              <a:t>Türkei</a:t>
            </a:r>
          </a:p>
          <a:p>
            <a:pPr algn="l"/>
            <a:r>
              <a:rPr lang="de-DE" sz="800" b="1" dirty="0">
                <a:solidFill>
                  <a:srgbClr val="000000">
                    <a:lumMod val="75000"/>
                    <a:lumOff val="25000"/>
                  </a:srgbClr>
                </a:solidFill>
              </a:rPr>
              <a:t>Ernte </a:t>
            </a:r>
            <a:r>
              <a:rPr lang="de-DE" sz="800" dirty="0">
                <a:solidFill>
                  <a:srgbClr val="000000">
                    <a:lumMod val="75000"/>
                    <a:lumOff val="25000"/>
                  </a:srgbClr>
                </a:solidFill>
              </a:rPr>
              <a:t>der</a:t>
            </a:r>
            <a:r>
              <a:rPr lang="de-DE" sz="800" b="1" dirty="0">
                <a:solidFill>
                  <a:srgbClr val="000000">
                    <a:lumMod val="75000"/>
                    <a:lumOff val="25000"/>
                  </a:srgbClr>
                </a:solidFill>
              </a:rPr>
              <a:t> </a:t>
            </a:r>
            <a:r>
              <a:rPr lang="de-DE" sz="800" dirty="0">
                <a:solidFill>
                  <a:srgbClr val="000000">
                    <a:lumMod val="75000"/>
                    <a:lumOff val="25000"/>
                  </a:srgbClr>
                </a:solidFill>
              </a:rPr>
              <a:t>Haselnüsse</a:t>
            </a:r>
          </a:p>
          <a:p>
            <a:pPr algn="l"/>
            <a:endParaRPr lang="de-DE" sz="800" dirty="0">
              <a:solidFill>
                <a:srgbClr val="000000"/>
              </a:solidFill>
            </a:endParaRPr>
          </a:p>
        </p:txBody>
      </p:sp>
      <p:sp>
        <p:nvSpPr>
          <p:cNvPr id="43" name="Rechteck 42">
            <a:extLst>
              <a:ext uri="{FF2B5EF4-FFF2-40B4-BE49-F238E27FC236}">
                <a16:creationId xmlns:a16="http://schemas.microsoft.com/office/drawing/2014/main" id="{0C382868-E4FF-4C43-971A-6086AC2F4F6D}"/>
              </a:ext>
            </a:extLst>
          </p:cNvPr>
          <p:cNvSpPr/>
          <p:nvPr/>
        </p:nvSpPr>
        <p:spPr bwMode="auto">
          <a:xfrm>
            <a:off x="1387587" y="4536155"/>
            <a:ext cx="1543889" cy="837061"/>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de-DE" sz="800" b="1" dirty="0">
                <a:solidFill>
                  <a:srgbClr val="3B687F"/>
                </a:solidFill>
              </a:rPr>
              <a:t>Ölplantage</a:t>
            </a:r>
          </a:p>
          <a:p>
            <a:pPr algn="l"/>
            <a:r>
              <a:rPr lang="de-DE" sz="800" b="1" dirty="0">
                <a:solidFill>
                  <a:srgbClr val="FF9933"/>
                </a:solidFill>
              </a:rPr>
              <a:t>Indonesien</a:t>
            </a:r>
          </a:p>
          <a:p>
            <a:pPr algn="l"/>
            <a:r>
              <a:rPr lang="de-DE" sz="800" b="1" dirty="0">
                <a:solidFill>
                  <a:srgbClr val="000000">
                    <a:lumMod val="75000"/>
                    <a:lumOff val="25000"/>
                  </a:srgbClr>
                </a:solidFill>
              </a:rPr>
              <a:t>Ernte </a:t>
            </a:r>
            <a:r>
              <a:rPr lang="de-DE" sz="800" dirty="0">
                <a:solidFill>
                  <a:srgbClr val="000000">
                    <a:lumMod val="75000"/>
                    <a:lumOff val="25000"/>
                  </a:srgbClr>
                </a:solidFill>
              </a:rPr>
              <a:t>der Palmfrucht</a:t>
            </a:r>
            <a:r>
              <a:rPr lang="de-DE" sz="800" dirty="0">
                <a:solidFill>
                  <a:srgbClr val="3B687F"/>
                </a:solidFill>
              </a:rPr>
              <a:t> </a:t>
            </a:r>
          </a:p>
          <a:p>
            <a:pPr algn="l"/>
            <a:endParaRPr lang="de-DE" sz="800" dirty="0">
              <a:solidFill>
                <a:srgbClr val="000000"/>
              </a:solidFill>
            </a:endParaRPr>
          </a:p>
        </p:txBody>
      </p:sp>
      <p:sp>
        <p:nvSpPr>
          <p:cNvPr id="44" name="Rechteck 43">
            <a:extLst>
              <a:ext uri="{FF2B5EF4-FFF2-40B4-BE49-F238E27FC236}">
                <a16:creationId xmlns:a16="http://schemas.microsoft.com/office/drawing/2014/main" id="{C10189A4-6531-496C-9025-557FF68B8090}"/>
              </a:ext>
            </a:extLst>
          </p:cNvPr>
          <p:cNvSpPr/>
          <p:nvPr/>
        </p:nvSpPr>
        <p:spPr bwMode="auto">
          <a:xfrm>
            <a:off x="3187787" y="4004386"/>
            <a:ext cx="1543889" cy="810844"/>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de-DE" sz="800" b="1" dirty="0">
                <a:solidFill>
                  <a:srgbClr val="3B687F"/>
                </a:solidFill>
              </a:rPr>
              <a:t>Palmölfabrik</a:t>
            </a:r>
          </a:p>
          <a:p>
            <a:pPr algn="l"/>
            <a:r>
              <a:rPr lang="de-DE" sz="800" b="1" dirty="0">
                <a:solidFill>
                  <a:srgbClr val="FF9933"/>
                </a:solidFill>
              </a:rPr>
              <a:t>Indonesien</a:t>
            </a:r>
          </a:p>
          <a:p>
            <a:pPr algn="l"/>
            <a:r>
              <a:rPr lang="de-DE" sz="800" b="1" dirty="0">
                <a:solidFill>
                  <a:srgbClr val="000000">
                    <a:lumMod val="75000"/>
                    <a:lumOff val="25000"/>
                  </a:srgbClr>
                </a:solidFill>
              </a:rPr>
              <a:t>Pressen/ </a:t>
            </a:r>
          </a:p>
          <a:p>
            <a:pPr algn="l"/>
            <a:r>
              <a:rPr lang="de-DE" sz="800" b="1" dirty="0">
                <a:solidFill>
                  <a:srgbClr val="000000">
                    <a:lumMod val="75000"/>
                    <a:lumOff val="25000"/>
                  </a:srgbClr>
                </a:solidFill>
              </a:rPr>
              <a:t>Sterilisierung </a:t>
            </a:r>
            <a:r>
              <a:rPr lang="de-DE" sz="800" dirty="0">
                <a:solidFill>
                  <a:srgbClr val="000000">
                    <a:lumMod val="75000"/>
                    <a:lumOff val="25000"/>
                  </a:srgbClr>
                </a:solidFill>
              </a:rPr>
              <a:t>von Palmöl</a:t>
            </a:r>
          </a:p>
          <a:p>
            <a:pPr algn="l"/>
            <a:endParaRPr lang="de-DE" sz="800" dirty="0">
              <a:solidFill>
                <a:srgbClr val="000000"/>
              </a:solidFill>
            </a:endParaRPr>
          </a:p>
        </p:txBody>
      </p:sp>
      <p:sp>
        <p:nvSpPr>
          <p:cNvPr id="45" name="Rechteck 44">
            <a:extLst>
              <a:ext uri="{FF2B5EF4-FFF2-40B4-BE49-F238E27FC236}">
                <a16:creationId xmlns:a16="http://schemas.microsoft.com/office/drawing/2014/main" id="{544EB230-A6E1-4775-8A11-F4F9BDAEE359}"/>
              </a:ext>
            </a:extLst>
          </p:cNvPr>
          <p:cNvSpPr/>
          <p:nvPr/>
        </p:nvSpPr>
        <p:spPr bwMode="auto">
          <a:xfrm>
            <a:off x="8372364" y="4068953"/>
            <a:ext cx="1543888" cy="728199"/>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de-DE" sz="800" b="1" dirty="0">
                <a:solidFill>
                  <a:srgbClr val="000000">
                    <a:lumMod val="75000"/>
                    <a:lumOff val="25000"/>
                  </a:srgbClr>
                </a:solidFill>
              </a:rPr>
              <a:t>Palmöl</a:t>
            </a:r>
          </a:p>
          <a:p>
            <a:pPr algn="l"/>
            <a:endParaRPr lang="de-DE" sz="800" dirty="0">
              <a:solidFill>
                <a:srgbClr val="000000"/>
              </a:solidFill>
            </a:endParaRPr>
          </a:p>
        </p:txBody>
      </p:sp>
      <p:sp>
        <p:nvSpPr>
          <p:cNvPr id="59" name="Freihandform 42">
            <a:extLst>
              <a:ext uri="{FF2B5EF4-FFF2-40B4-BE49-F238E27FC236}">
                <a16:creationId xmlns:a16="http://schemas.microsoft.com/office/drawing/2014/main" id="{BA80170B-839A-4F13-9D4A-46B3FCAA32B8}"/>
              </a:ext>
            </a:extLst>
          </p:cNvPr>
          <p:cNvSpPr/>
          <p:nvPr/>
        </p:nvSpPr>
        <p:spPr bwMode="auto">
          <a:xfrm>
            <a:off x="4796793" y="3433782"/>
            <a:ext cx="3535283" cy="1723410"/>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a:extLst/>
        </p:spPr>
        <p:txBody>
          <a:bodyPr vert="horz" wrap="square" lIns="216000" tIns="144000" rIns="216000" bIns="144000" numCol="1" rtlCol="0" anchor="t" anchorCtr="0" compatLnSpc="1">
            <a:prstTxWarp prst="textNoShape">
              <a:avLst/>
            </a:prstTxWarp>
          </a:bodyPr>
          <a:lstStyle/>
          <a:p>
            <a:pPr algn="ctr">
              <a:lnSpc>
                <a:spcPct val="114000"/>
              </a:lnSpc>
            </a:pPr>
            <a:r>
              <a:rPr lang="de-DE" sz="900" dirty="0">
                <a:solidFill>
                  <a:srgbClr val="000000">
                    <a:lumMod val="75000"/>
                    <a:lumOff val="25000"/>
                  </a:srgbClr>
                </a:solidFill>
              </a:rPr>
              <a:t>Durch die Zuordnung der einzelnen </a:t>
            </a:r>
            <a:r>
              <a:rPr lang="de-DE" sz="900" b="1" dirty="0">
                <a:solidFill>
                  <a:srgbClr val="000000">
                    <a:lumMod val="75000"/>
                    <a:lumOff val="25000"/>
                  </a:srgbClr>
                </a:solidFill>
              </a:rPr>
              <a:t>Symbole</a:t>
            </a:r>
            <a:r>
              <a:rPr lang="de-DE" sz="900" dirty="0">
                <a:solidFill>
                  <a:srgbClr val="000000">
                    <a:lumMod val="75000"/>
                    <a:lumOff val="25000"/>
                  </a:srgbClr>
                </a:solidFill>
              </a:rPr>
              <a:t> zu den Prozessschritten der Lieferkette werden diese mit den identifizierten </a:t>
            </a:r>
            <a:r>
              <a:rPr lang="de-DE" sz="900" b="1" dirty="0">
                <a:solidFill>
                  <a:srgbClr val="000000">
                    <a:lumMod val="75000"/>
                    <a:lumOff val="25000"/>
                  </a:srgbClr>
                </a:solidFill>
              </a:rPr>
              <a:t>Nachhaltigkeitsthemen</a:t>
            </a:r>
            <a:r>
              <a:rPr lang="de-DE" sz="900" dirty="0">
                <a:solidFill>
                  <a:srgbClr val="000000">
                    <a:lumMod val="75000"/>
                    <a:lumOff val="25000"/>
                  </a:srgbClr>
                </a:solidFill>
              </a:rPr>
              <a:t> in der </a:t>
            </a:r>
            <a:r>
              <a:rPr lang="de-DE" sz="900" b="1" dirty="0">
                <a:solidFill>
                  <a:srgbClr val="000000">
                    <a:lumMod val="75000"/>
                    <a:lumOff val="25000"/>
                  </a:srgbClr>
                </a:solidFill>
              </a:rPr>
              <a:t>Lieferkettenmatrix</a:t>
            </a:r>
            <a:r>
              <a:rPr lang="de-DE" sz="900" dirty="0">
                <a:solidFill>
                  <a:srgbClr val="000000">
                    <a:lumMod val="75000"/>
                    <a:lumOff val="25000"/>
                  </a:srgbClr>
                </a:solidFill>
              </a:rPr>
              <a:t> verschnitten.</a:t>
            </a:r>
          </a:p>
          <a:p>
            <a:pPr algn="ctr">
              <a:lnSpc>
                <a:spcPct val="114000"/>
              </a:lnSpc>
            </a:pPr>
            <a:endParaRPr lang="de-DE" sz="900" dirty="0">
              <a:solidFill>
                <a:srgbClr val="000000">
                  <a:lumMod val="75000"/>
                  <a:lumOff val="25000"/>
                </a:srgbClr>
              </a:solidFill>
            </a:endParaRPr>
          </a:p>
          <a:p>
            <a:pPr algn="ctr">
              <a:lnSpc>
                <a:spcPct val="114000"/>
              </a:lnSpc>
            </a:pPr>
            <a:r>
              <a:rPr lang="de-DE" sz="900" dirty="0">
                <a:solidFill>
                  <a:srgbClr val="000000">
                    <a:lumMod val="75000"/>
                    <a:lumOff val="25000"/>
                  </a:srgbClr>
                </a:solidFill>
              </a:rPr>
              <a:t>Ein möglicher Ansatz: Die </a:t>
            </a:r>
            <a:r>
              <a:rPr lang="de-DE" sz="900" b="1" dirty="0">
                <a:solidFill>
                  <a:srgbClr val="000000">
                    <a:lumMod val="75000"/>
                    <a:lumOff val="25000"/>
                  </a:srgbClr>
                </a:solidFill>
              </a:rPr>
              <a:t>Reihenfolge</a:t>
            </a:r>
            <a:r>
              <a:rPr lang="de-DE" sz="900" dirty="0">
                <a:solidFill>
                  <a:srgbClr val="000000">
                    <a:lumMod val="75000"/>
                    <a:lumOff val="25000"/>
                  </a:srgbClr>
                </a:solidFill>
              </a:rPr>
              <a:t> der aufgelisteten Symbole entspricht der ersten Einschätzung zur </a:t>
            </a:r>
            <a:r>
              <a:rPr lang="de-DE" sz="900" b="1" dirty="0">
                <a:solidFill>
                  <a:srgbClr val="000000">
                    <a:lumMod val="75000"/>
                    <a:lumOff val="25000"/>
                  </a:srgbClr>
                </a:solidFill>
              </a:rPr>
              <a:t>Relevanz</a:t>
            </a:r>
            <a:r>
              <a:rPr lang="de-DE" sz="900" dirty="0">
                <a:solidFill>
                  <a:srgbClr val="000000">
                    <a:lumMod val="75000"/>
                    <a:lumOff val="25000"/>
                  </a:srgbClr>
                </a:solidFill>
              </a:rPr>
              <a:t> des Nachhaltigkeitsthemas im jeweiligen Prozessschritt.</a:t>
            </a:r>
          </a:p>
          <a:p>
            <a:pPr algn="l"/>
            <a:endParaRPr lang="de-DE" sz="800" dirty="0">
              <a:solidFill>
                <a:srgbClr val="000000">
                  <a:lumMod val="75000"/>
                  <a:lumOff val="25000"/>
                </a:srgbClr>
              </a:solidFill>
            </a:endParaRPr>
          </a:p>
          <a:p>
            <a:pPr algn="l"/>
            <a:r>
              <a:rPr lang="de-DE" sz="800" dirty="0">
                <a:solidFill>
                  <a:srgbClr val="000000">
                    <a:lumMod val="75000"/>
                    <a:lumOff val="25000"/>
                  </a:srgbClr>
                </a:solidFill>
              </a:rPr>
              <a:t> </a:t>
            </a:r>
            <a:endParaRPr lang="de-DE" sz="800" dirty="0">
              <a:solidFill>
                <a:srgbClr val="000000"/>
              </a:solidFill>
            </a:endParaRPr>
          </a:p>
        </p:txBody>
      </p:sp>
      <p:sp>
        <p:nvSpPr>
          <p:cNvPr id="60" name="Rechteck 59">
            <a:extLst>
              <a:ext uri="{FF2B5EF4-FFF2-40B4-BE49-F238E27FC236}">
                <a16:creationId xmlns:a16="http://schemas.microsoft.com/office/drawing/2014/main" id="{626F4F37-0829-4C40-A55A-01B2AF0D5B37}"/>
              </a:ext>
            </a:extLst>
          </p:cNvPr>
          <p:cNvSpPr/>
          <p:nvPr/>
        </p:nvSpPr>
        <p:spPr>
          <a:xfrm>
            <a:off x="1299121" y="1151166"/>
            <a:ext cx="3714478" cy="261610"/>
          </a:xfrm>
          <a:prstGeom prst="rect">
            <a:avLst/>
          </a:prstGeom>
        </p:spPr>
        <p:txBody>
          <a:bodyPr wrap="none">
            <a:spAutoFit/>
          </a:bodyPr>
          <a:lstStyle/>
          <a:p>
            <a:pPr algn="l"/>
            <a:r>
              <a:rPr lang="de-DE" sz="1100" b="1" i="1" dirty="0">
                <a:solidFill>
                  <a:srgbClr val="000000">
                    <a:lumMod val="75000"/>
                    <a:lumOff val="25000"/>
                  </a:srgbClr>
                </a:solidFill>
                <a:latin typeface="Arial"/>
              </a:rPr>
              <a:t>Beispiel Lebensmittelbranche (</a:t>
            </a:r>
            <a:r>
              <a:rPr lang="de-DE" sz="1100" b="1" i="1" dirty="0" err="1">
                <a:solidFill>
                  <a:srgbClr val="000000">
                    <a:lumMod val="75000"/>
                    <a:lumOff val="25000"/>
                  </a:srgbClr>
                </a:solidFill>
                <a:latin typeface="Arial"/>
              </a:rPr>
              <a:t>Konfitürenhersteller</a:t>
            </a:r>
            <a:r>
              <a:rPr lang="de-DE" sz="1100" b="1" i="1" dirty="0">
                <a:solidFill>
                  <a:srgbClr val="000000">
                    <a:lumMod val="75000"/>
                    <a:lumOff val="25000"/>
                  </a:srgbClr>
                </a:solidFill>
                <a:latin typeface="Arial"/>
              </a:rPr>
              <a:t>*)</a:t>
            </a:r>
          </a:p>
        </p:txBody>
      </p:sp>
      <p:sp>
        <p:nvSpPr>
          <p:cNvPr id="61" name="Textfeld 60">
            <a:extLst>
              <a:ext uri="{FF2B5EF4-FFF2-40B4-BE49-F238E27FC236}">
                <a16:creationId xmlns:a16="http://schemas.microsoft.com/office/drawing/2014/main" id="{ACE77CEB-567E-49DB-B633-5C898EA21FF2}"/>
              </a:ext>
            </a:extLst>
          </p:cNvPr>
          <p:cNvSpPr txBox="1"/>
          <p:nvPr/>
        </p:nvSpPr>
        <p:spPr>
          <a:xfrm>
            <a:off x="799333" y="5703692"/>
            <a:ext cx="3714478" cy="204059"/>
          </a:xfrm>
          <a:prstGeom prst="rect">
            <a:avLst/>
          </a:prstGeom>
          <a:noFill/>
        </p:spPr>
        <p:txBody>
          <a:bodyPr wrap="square" lIns="80165" tIns="40083" rIns="80165" bIns="40083" rtlCol="0">
            <a:spAutoFit/>
          </a:bodyPr>
          <a:lstStyle/>
          <a:p>
            <a:pPr algn="l"/>
            <a:r>
              <a:rPr lang="de-DE" sz="800" dirty="0">
                <a:solidFill>
                  <a:srgbClr val="000000"/>
                </a:solidFill>
              </a:rPr>
              <a:t>* Angaben basieren nicht auf Informationen eines realen Unternehmens.</a:t>
            </a:r>
          </a:p>
        </p:txBody>
      </p:sp>
      <p:pic>
        <p:nvPicPr>
          <p:cNvPr id="63" name="Grafik 62">
            <a:extLst>
              <a:ext uri="{FF2B5EF4-FFF2-40B4-BE49-F238E27FC236}">
                <a16:creationId xmlns:a16="http://schemas.microsoft.com/office/drawing/2014/main" id="{2B38DE90-3A93-4F14-A5BF-6221841062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56051" y="2229396"/>
            <a:ext cx="326851" cy="326851"/>
          </a:xfrm>
          <a:prstGeom prst="rect">
            <a:avLst/>
          </a:prstGeom>
        </p:spPr>
      </p:pic>
      <p:pic>
        <p:nvPicPr>
          <p:cNvPr id="64" name="Picture 7" descr="\\file1.intern.adelphi.de\Mitarbeiter\CST\00_Aktuelle Projekte\Präsentationsvorlage\Icons adelphi\Icons\Wave\PNG\adelphi_icon_wave-3.png">
            <a:extLst>
              <a:ext uri="{FF2B5EF4-FFF2-40B4-BE49-F238E27FC236}">
                <a16:creationId xmlns:a16="http://schemas.microsoft.com/office/drawing/2014/main" id="{9B67F71E-275A-4363-AA20-EC4EC7B2F07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2374" y="2573098"/>
            <a:ext cx="310156" cy="310156"/>
          </a:xfrm>
          <a:prstGeom prst="rect">
            <a:avLst/>
          </a:prstGeom>
          <a:noFill/>
          <a:extLst>
            <a:ext uri="{909E8E84-426E-40DD-AFC4-6F175D3DCCD1}">
              <a14:hiddenFill xmlns:a14="http://schemas.microsoft.com/office/drawing/2010/main">
                <a:solidFill>
                  <a:srgbClr val="FFFFFF"/>
                </a:solidFill>
              </a14:hiddenFill>
            </a:ext>
          </a:extLst>
        </p:spPr>
      </p:pic>
      <p:grpSp>
        <p:nvGrpSpPr>
          <p:cNvPr id="65" name="Gruppieren 64">
            <a:extLst>
              <a:ext uri="{FF2B5EF4-FFF2-40B4-BE49-F238E27FC236}">
                <a16:creationId xmlns:a16="http://schemas.microsoft.com/office/drawing/2014/main" id="{0B28D5C7-FCA2-40FE-82F8-250A13221B8F}"/>
              </a:ext>
            </a:extLst>
          </p:cNvPr>
          <p:cNvGrpSpPr/>
          <p:nvPr/>
        </p:nvGrpSpPr>
        <p:grpSpPr>
          <a:xfrm>
            <a:off x="2768845" y="2920716"/>
            <a:ext cx="306647" cy="306647"/>
            <a:chOff x="2559122" y="2297791"/>
            <a:chExt cx="416222" cy="416222"/>
          </a:xfrm>
        </p:grpSpPr>
        <p:sp>
          <p:nvSpPr>
            <p:cNvPr id="66" name="Ellipse 65">
              <a:extLst>
                <a:ext uri="{FF2B5EF4-FFF2-40B4-BE49-F238E27FC236}">
                  <a16:creationId xmlns:a16="http://schemas.microsoft.com/office/drawing/2014/main" id="{C116C04D-D0FD-4002-9FEC-00C6DA93DF17}"/>
                </a:ext>
              </a:extLst>
            </p:cNvPr>
            <p:cNvSpPr/>
            <p:nvPr/>
          </p:nvSpPr>
          <p:spPr>
            <a:xfrm>
              <a:off x="2559122" y="2297791"/>
              <a:ext cx="416222" cy="416222"/>
            </a:xfrm>
            <a:prstGeom prst="ellipse">
              <a:avLst/>
            </a:prstGeom>
            <a:solidFill>
              <a:srgbClr val="9F0014"/>
            </a:solidFill>
            <a:ln>
              <a:noFill/>
            </a:ln>
            <a:effectLst/>
          </p:spPr>
          <p:style>
            <a:lnRef idx="1">
              <a:schemeClr val="accent1"/>
            </a:lnRef>
            <a:fillRef idx="3">
              <a:schemeClr val="accent1"/>
            </a:fillRef>
            <a:effectRef idx="2">
              <a:schemeClr val="accent1"/>
            </a:effectRef>
            <a:fontRef idx="minor">
              <a:schemeClr val="lt1"/>
            </a:fontRef>
          </p:style>
          <p:txBody>
            <a:bodyPr lIns="146902" tIns="159144" rIns="146902" bIns="159144" rtlCol="0" anchor="ctr"/>
            <a:lstStyle/>
            <a:p>
              <a:pPr algn="ctr"/>
              <a:endParaRPr lang="de-DE" sz="1496">
                <a:latin typeface="DINOT-Bold"/>
                <a:cs typeface="DINOT-Bold"/>
              </a:endParaRPr>
            </a:p>
          </p:txBody>
        </p:sp>
        <p:pic>
          <p:nvPicPr>
            <p:cNvPr id="67" name="Grafik 66">
              <a:extLst>
                <a:ext uri="{FF2B5EF4-FFF2-40B4-BE49-F238E27FC236}">
                  <a16:creationId xmlns:a16="http://schemas.microsoft.com/office/drawing/2014/main" id="{0F0FC82C-62B7-49AB-AABA-E319BBE803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9397" y="2380930"/>
              <a:ext cx="210774" cy="249944"/>
            </a:xfrm>
            <a:prstGeom prst="rect">
              <a:avLst/>
            </a:prstGeom>
          </p:spPr>
        </p:pic>
      </p:grpSp>
      <p:pic>
        <p:nvPicPr>
          <p:cNvPr id="68" name="Grafik 67">
            <a:extLst>
              <a:ext uri="{FF2B5EF4-FFF2-40B4-BE49-F238E27FC236}">
                <a16:creationId xmlns:a16="http://schemas.microsoft.com/office/drawing/2014/main" id="{F4811364-780C-4EF9-81A0-5E8A7278AA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5420" y="2239639"/>
            <a:ext cx="326851" cy="326851"/>
          </a:xfrm>
          <a:prstGeom prst="rect">
            <a:avLst/>
          </a:prstGeom>
        </p:spPr>
      </p:pic>
      <p:pic>
        <p:nvPicPr>
          <p:cNvPr id="69" name="Picture 7" descr="\\file1.intern.adelphi.de\Mitarbeiter\CST\00_Aktuelle Projekte\Präsentationsvorlage\Icons adelphi\Icons\Wave\PNG\adelphi_icon_wave-3.png">
            <a:extLst>
              <a:ext uri="{FF2B5EF4-FFF2-40B4-BE49-F238E27FC236}">
                <a16:creationId xmlns:a16="http://schemas.microsoft.com/office/drawing/2014/main" id="{CE0EB9A9-57F5-497F-A807-66C6B509B6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3808" y="2577509"/>
            <a:ext cx="310156" cy="310156"/>
          </a:xfrm>
          <a:prstGeom prst="rect">
            <a:avLst/>
          </a:prstGeom>
          <a:noFill/>
          <a:extLst>
            <a:ext uri="{909E8E84-426E-40DD-AFC4-6F175D3DCCD1}">
              <a14:hiddenFill xmlns:a14="http://schemas.microsoft.com/office/drawing/2010/main">
                <a:solidFill>
                  <a:srgbClr val="FFFFFF"/>
                </a:solidFill>
              </a14:hiddenFill>
            </a:ext>
          </a:extLst>
        </p:spPr>
      </p:pic>
      <p:pic>
        <p:nvPicPr>
          <p:cNvPr id="70" name="Grafik 69">
            <a:extLst>
              <a:ext uri="{FF2B5EF4-FFF2-40B4-BE49-F238E27FC236}">
                <a16:creationId xmlns:a16="http://schemas.microsoft.com/office/drawing/2014/main" id="{BB24B638-40D5-45D5-8092-F5DAE866AA2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2234" y="2924556"/>
            <a:ext cx="309230" cy="309230"/>
          </a:xfrm>
          <a:prstGeom prst="rect">
            <a:avLst/>
          </a:prstGeom>
        </p:spPr>
      </p:pic>
      <p:pic>
        <p:nvPicPr>
          <p:cNvPr id="71" name="Grafik 70">
            <a:extLst>
              <a:ext uri="{FF2B5EF4-FFF2-40B4-BE49-F238E27FC236}">
                <a16:creationId xmlns:a16="http://schemas.microsoft.com/office/drawing/2014/main" id="{C10DD8A7-6ADB-47D1-9AE0-6C59F2C52FA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5838" y="2257950"/>
            <a:ext cx="315148" cy="315148"/>
          </a:xfrm>
          <a:prstGeom prst="rect">
            <a:avLst/>
          </a:prstGeom>
        </p:spPr>
      </p:pic>
      <p:pic>
        <p:nvPicPr>
          <p:cNvPr id="72" name="Picture 7" descr="\\file1.intern.adelphi.de\Mitarbeiter\CST\00_Aktuelle Projekte\Präsentationsvorlage\Icons adelphi\Icons\Wave\PNG\adelphi_icon_wave-3.png">
            <a:extLst>
              <a:ext uri="{FF2B5EF4-FFF2-40B4-BE49-F238E27FC236}">
                <a16:creationId xmlns:a16="http://schemas.microsoft.com/office/drawing/2014/main" id="{283A71F1-7E89-41F6-9206-FED0F64F519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3844" y="2614788"/>
            <a:ext cx="310156" cy="310156"/>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7" descr="\\file1.intern.adelphi.de\Mitarbeiter\CST\00_Aktuelle Projekte\Präsentationsvorlage\Icons adelphi\Icons\Wave\PNG\adelphi_icon_wave-3.png">
            <a:extLst>
              <a:ext uri="{FF2B5EF4-FFF2-40B4-BE49-F238E27FC236}">
                <a16:creationId xmlns:a16="http://schemas.microsoft.com/office/drawing/2014/main" id="{03408EB2-2F5E-477F-9A41-EB835D1F86C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8724" y="3334868"/>
            <a:ext cx="310156" cy="310156"/>
          </a:xfrm>
          <a:prstGeom prst="rect">
            <a:avLst/>
          </a:prstGeom>
          <a:noFill/>
          <a:extLst>
            <a:ext uri="{909E8E84-426E-40DD-AFC4-6F175D3DCCD1}">
              <a14:hiddenFill xmlns:a14="http://schemas.microsoft.com/office/drawing/2010/main">
                <a:solidFill>
                  <a:srgbClr val="FFFFFF"/>
                </a:solidFill>
              </a14:hiddenFill>
            </a:ext>
          </a:extLst>
        </p:spPr>
      </p:pic>
      <p:pic>
        <p:nvPicPr>
          <p:cNvPr id="74" name="Grafik 73">
            <a:extLst>
              <a:ext uri="{FF2B5EF4-FFF2-40B4-BE49-F238E27FC236}">
                <a16:creationId xmlns:a16="http://schemas.microsoft.com/office/drawing/2014/main" id="{CFBFA4B1-44F5-4851-A089-5DA2396278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8724" y="3678691"/>
            <a:ext cx="326851" cy="326851"/>
          </a:xfrm>
          <a:prstGeom prst="rect">
            <a:avLst/>
          </a:prstGeom>
        </p:spPr>
      </p:pic>
      <p:grpSp>
        <p:nvGrpSpPr>
          <p:cNvPr id="75" name="Gruppieren 74">
            <a:extLst>
              <a:ext uri="{FF2B5EF4-FFF2-40B4-BE49-F238E27FC236}">
                <a16:creationId xmlns:a16="http://schemas.microsoft.com/office/drawing/2014/main" id="{1F2CB963-AD0C-463F-9557-617C8882013C}"/>
              </a:ext>
            </a:extLst>
          </p:cNvPr>
          <p:cNvGrpSpPr/>
          <p:nvPr/>
        </p:nvGrpSpPr>
        <p:grpSpPr>
          <a:xfrm>
            <a:off x="2768845" y="4054538"/>
            <a:ext cx="306647" cy="306647"/>
            <a:chOff x="2559122" y="2297791"/>
            <a:chExt cx="416222" cy="416222"/>
          </a:xfrm>
        </p:grpSpPr>
        <p:sp>
          <p:nvSpPr>
            <p:cNvPr id="76" name="Ellipse 75">
              <a:extLst>
                <a:ext uri="{FF2B5EF4-FFF2-40B4-BE49-F238E27FC236}">
                  <a16:creationId xmlns:a16="http://schemas.microsoft.com/office/drawing/2014/main" id="{B4D6D67A-D720-4F00-AC31-7C7025048B4F}"/>
                </a:ext>
              </a:extLst>
            </p:cNvPr>
            <p:cNvSpPr/>
            <p:nvPr/>
          </p:nvSpPr>
          <p:spPr>
            <a:xfrm>
              <a:off x="2559122" y="2297791"/>
              <a:ext cx="416222" cy="416222"/>
            </a:xfrm>
            <a:prstGeom prst="ellipse">
              <a:avLst/>
            </a:prstGeom>
            <a:solidFill>
              <a:srgbClr val="9F0014"/>
            </a:solidFill>
            <a:ln>
              <a:noFill/>
            </a:ln>
            <a:effectLst/>
          </p:spPr>
          <p:style>
            <a:lnRef idx="1">
              <a:schemeClr val="accent1"/>
            </a:lnRef>
            <a:fillRef idx="3">
              <a:schemeClr val="accent1"/>
            </a:fillRef>
            <a:effectRef idx="2">
              <a:schemeClr val="accent1"/>
            </a:effectRef>
            <a:fontRef idx="minor">
              <a:schemeClr val="lt1"/>
            </a:fontRef>
          </p:style>
          <p:txBody>
            <a:bodyPr lIns="146902" tIns="159144" rIns="146902" bIns="159144" rtlCol="0" anchor="ctr"/>
            <a:lstStyle/>
            <a:p>
              <a:pPr algn="ctr"/>
              <a:endParaRPr lang="de-DE" sz="1496">
                <a:latin typeface="DINOT-Bold"/>
                <a:cs typeface="DINOT-Bold"/>
              </a:endParaRPr>
            </a:p>
          </p:txBody>
        </p:sp>
        <p:pic>
          <p:nvPicPr>
            <p:cNvPr id="77" name="Grafik 76">
              <a:extLst>
                <a:ext uri="{FF2B5EF4-FFF2-40B4-BE49-F238E27FC236}">
                  <a16:creationId xmlns:a16="http://schemas.microsoft.com/office/drawing/2014/main" id="{A513B589-0955-4EB7-98CC-DF5F624708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9397" y="2380930"/>
              <a:ext cx="210774" cy="249944"/>
            </a:xfrm>
            <a:prstGeom prst="rect">
              <a:avLst/>
            </a:prstGeom>
          </p:spPr>
        </p:pic>
      </p:grpSp>
      <p:pic>
        <p:nvPicPr>
          <p:cNvPr id="78" name="Picture 7" descr="\\file1.intern.adelphi.de\Mitarbeiter\CST\00_Aktuelle Projekte\Präsentationsvorlage\Icons adelphi\Icons\Wave\PNG\adelphi_icon_wave-3.png">
            <a:extLst>
              <a:ext uri="{FF2B5EF4-FFF2-40B4-BE49-F238E27FC236}">
                <a16:creationId xmlns:a16="http://schemas.microsoft.com/office/drawing/2014/main" id="{F3103A32-32A8-405B-9159-4A3492B0AFB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6399" y="4487317"/>
            <a:ext cx="310156" cy="310156"/>
          </a:xfrm>
          <a:prstGeom prst="rect">
            <a:avLst/>
          </a:prstGeom>
          <a:noFill/>
          <a:extLst>
            <a:ext uri="{909E8E84-426E-40DD-AFC4-6F175D3DCCD1}">
              <a14:hiddenFill xmlns:a14="http://schemas.microsoft.com/office/drawing/2010/main">
                <a:solidFill>
                  <a:srgbClr val="FFFFFF"/>
                </a:solidFill>
              </a14:hiddenFill>
            </a:ext>
          </a:extLst>
        </p:spPr>
      </p:pic>
      <p:pic>
        <p:nvPicPr>
          <p:cNvPr id="79" name="Grafik 78">
            <a:extLst>
              <a:ext uri="{FF2B5EF4-FFF2-40B4-BE49-F238E27FC236}">
                <a16:creationId xmlns:a16="http://schemas.microsoft.com/office/drawing/2014/main" id="{DEDCBA8A-D305-4D4C-973A-F4882E3588B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8724" y="4822727"/>
            <a:ext cx="326851" cy="326851"/>
          </a:xfrm>
          <a:prstGeom prst="rect">
            <a:avLst/>
          </a:prstGeom>
        </p:spPr>
      </p:pic>
      <p:grpSp>
        <p:nvGrpSpPr>
          <p:cNvPr id="80" name="Gruppieren 79">
            <a:extLst>
              <a:ext uri="{FF2B5EF4-FFF2-40B4-BE49-F238E27FC236}">
                <a16:creationId xmlns:a16="http://schemas.microsoft.com/office/drawing/2014/main" id="{8F41E8C1-DAE7-45CC-B1A1-D8E7C0756586}"/>
              </a:ext>
            </a:extLst>
          </p:cNvPr>
          <p:cNvGrpSpPr/>
          <p:nvPr/>
        </p:nvGrpSpPr>
        <p:grpSpPr>
          <a:xfrm>
            <a:off x="2775883" y="5189969"/>
            <a:ext cx="306647" cy="306647"/>
            <a:chOff x="2559122" y="2297791"/>
            <a:chExt cx="416222" cy="416222"/>
          </a:xfrm>
        </p:grpSpPr>
        <p:sp>
          <p:nvSpPr>
            <p:cNvPr id="81" name="Ellipse 80">
              <a:extLst>
                <a:ext uri="{FF2B5EF4-FFF2-40B4-BE49-F238E27FC236}">
                  <a16:creationId xmlns:a16="http://schemas.microsoft.com/office/drawing/2014/main" id="{E59B4917-F2CF-472E-BD61-27FD08C9ABEC}"/>
                </a:ext>
              </a:extLst>
            </p:cNvPr>
            <p:cNvSpPr/>
            <p:nvPr/>
          </p:nvSpPr>
          <p:spPr>
            <a:xfrm>
              <a:off x="2559122" y="2297791"/>
              <a:ext cx="416222" cy="416222"/>
            </a:xfrm>
            <a:prstGeom prst="ellipse">
              <a:avLst/>
            </a:prstGeom>
            <a:solidFill>
              <a:srgbClr val="9F0014"/>
            </a:solidFill>
            <a:ln>
              <a:noFill/>
            </a:ln>
            <a:effectLst/>
          </p:spPr>
          <p:style>
            <a:lnRef idx="1">
              <a:schemeClr val="accent1"/>
            </a:lnRef>
            <a:fillRef idx="3">
              <a:schemeClr val="accent1"/>
            </a:fillRef>
            <a:effectRef idx="2">
              <a:schemeClr val="accent1"/>
            </a:effectRef>
            <a:fontRef idx="minor">
              <a:schemeClr val="lt1"/>
            </a:fontRef>
          </p:style>
          <p:txBody>
            <a:bodyPr lIns="146902" tIns="159144" rIns="146902" bIns="159144" rtlCol="0" anchor="ctr"/>
            <a:lstStyle/>
            <a:p>
              <a:pPr algn="ctr"/>
              <a:endParaRPr lang="de-DE" sz="1496">
                <a:latin typeface="DINOT-Bold"/>
                <a:cs typeface="DINOT-Bold"/>
              </a:endParaRPr>
            </a:p>
          </p:txBody>
        </p:sp>
        <p:pic>
          <p:nvPicPr>
            <p:cNvPr id="82" name="Grafik 81">
              <a:extLst>
                <a:ext uri="{FF2B5EF4-FFF2-40B4-BE49-F238E27FC236}">
                  <a16:creationId xmlns:a16="http://schemas.microsoft.com/office/drawing/2014/main" id="{9BA53CD3-963F-459F-8650-B9BC9AE444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9397" y="2380930"/>
              <a:ext cx="210774" cy="249944"/>
            </a:xfrm>
            <a:prstGeom prst="rect">
              <a:avLst/>
            </a:prstGeom>
          </p:spPr>
        </p:pic>
      </p:grpSp>
      <p:pic>
        <p:nvPicPr>
          <p:cNvPr id="83" name="Grafik 82">
            <a:extLst>
              <a:ext uri="{FF2B5EF4-FFF2-40B4-BE49-F238E27FC236}">
                <a16:creationId xmlns:a16="http://schemas.microsoft.com/office/drawing/2014/main" id="{C574C2EF-0EDF-4FB1-93FE-F98BE84639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3410" y="3985574"/>
            <a:ext cx="326851" cy="326851"/>
          </a:xfrm>
          <a:prstGeom prst="rect">
            <a:avLst/>
          </a:prstGeom>
        </p:spPr>
      </p:pic>
      <p:pic>
        <p:nvPicPr>
          <p:cNvPr id="84" name="Picture 7" descr="\\file1.intern.adelphi.de\Mitarbeiter\CST\00_Aktuelle Projekte\Präsentationsvorlage\Icons adelphi\Icons\Wave\PNG\adelphi_icon_wave-3.png">
            <a:extLst>
              <a:ext uri="{FF2B5EF4-FFF2-40B4-BE49-F238E27FC236}">
                <a16:creationId xmlns:a16="http://schemas.microsoft.com/office/drawing/2014/main" id="{E425BE4B-D1FA-43F1-99E6-29281F4857B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39185" y="4332710"/>
            <a:ext cx="310156" cy="310156"/>
          </a:xfrm>
          <a:prstGeom prst="rect">
            <a:avLst/>
          </a:prstGeom>
          <a:noFill/>
          <a:extLst>
            <a:ext uri="{909E8E84-426E-40DD-AFC4-6F175D3DCCD1}">
              <a14:hiddenFill xmlns:a14="http://schemas.microsoft.com/office/drawing/2010/main">
                <a:solidFill>
                  <a:srgbClr val="FFFFFF"/>
                </a:solidFill>
              </a14:hiddenFill>
            </a:ext>
          </a:extLst>
        </p:spPr>
      </p:pic>
      <p:grpSp>
        <p:nvGrpSpPr>
          <p:cNvPr id="85" name="Gruppieren 84">
            <a:extLst>
              <a:ext uri="{FF2B5EF4-FFF2-40B4-BE49-F238E27FC236}">
                <a16:creationId xmlns:a16="http://schemas.microsoft.com/office/drawing/2014/main" id="{E9FB3725-9698-44C1-8E7B-429D2F0D4351}"/>
              </a:ext>
            </a:extLst>
          </p:cNvPr>
          <p:cNvGrpSpPr/>
          <p:nvPr/>
        </p:nvGrpSpPr>
        <p:grpSpPr>
          <a:xfrm>
            <a:off x="4540940" y="4653136"/>
            <a:ext cx="306647" cy="306647"/>
            <a:chOff x="2559122" y="2297791"/>
            <a:chExt cx="416222" cy="416222"/>
          </a:xfrm>
        </p:grpSpPr>
        <p:sp>
          <p:nvSpPr>
            <p:cNvPr id="86" name="Ellipse 85">
              <a:extLst>
                <a:ext uri="{FF2B5EF4-FFF2-40B4-BE49-F238E27FC236}">
                  <a16:creationId xmlns:a16="http://schemas.microsoft.com/office/drawing/2014/main" id="{45C56D25-3829-410C-A82E-C885DD9652BD}"/>
                </a:ext>
              </a:extLst>
            </p:cNvPr>
            <p:cNvSpPr/>
            <p:nvPr/>
          </p:nvSpPr>
          <p:spPr>
            <a:xfrm>
              <a:off x="2559122" y="2297791"/>
              <a:ext cx="416222" cy="416222"/>
            </a:xfrm>
            <a:prstGeom prst="ellipse">
              <a:avLst/>
            </a:prstGeom>
            <a:solidFill>
              <a:srgbClr val="9F0014"/>
            </a:solidFill>
            <a:ln>
              <a:noFill/>
            </a:ln>
            <a:effectLst/>
          </p:spPr>
          <p:style>
            <a:lnRef idx="1">
              <a:schemeClr val="accent1"/>
            </a:lnRef>
            <a:fillRef idx="3">
              <a:schemeClr val="accent1"/>
            </a:fillRef>
            <a:effectRef idx="2">
              <a:schemeClr val="accent1"/>
            </a:effectRef>
            <a:fontRef idx="minor">
              <a:schemeClr val="lt1"/>
            </a:fontRef>
          </p:style>
          <p:txBody>
            <a:bodyPr lIns="146902" tIns="159144" rIns="146902" bIns="159144" rtlCol="0" anchor="ctr"/>
            <a:lstStyle/>
            <a:p>
              <a:pPr algn="ctr"/>
              <a:endParaRPr lang="de-DE" sz="1496">
                <a:latin typeface="DINOT-Bold"/>
                <a:cs typeface="DINOT-Bold"/>
              </a:endParaRPr>
            </a:p>
          </p:txBody>
        </p:sp>
        <p:pic>
          <p:nvPicPr>
            <p:cNvPr id="87" name="Grafik 86">
              <a:extLst>
                <a:ext uri="{FF2B5EF4-FFF2-40B4-BE49-F238E27FC236}">
                  <a16:creationId xmlns:a16="http://schemas.microsoft.com/office/drawing/2014/main" id="{1D310D0E-72BB-4ED7-8354-D2DA6824E8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9397" y="2380930"/>
              <a:ext cx="210774" cy="249944"/>
            </a:xfrm>
            <a:prstGeom prst="rect">
              <a:avLst/>
            </a:prstGeom>
          </p:spPr>
        </p:pic>
      </p:grpSp>
      <p:sp>
        <p:nvSpPr>
          <p:cNvPr id="88" name="Fußzeilenplatzhalter 3">
            <a:extLst>
              <a:ext uri="{FF2B5EF4-FFF2-40B4-BE49-F238E27FC236}">
                <a16:creationId xmlns:a16="http://schemas.microsoft.com/office/drawing/2014/main" id="{1F6A9C34-87F2-4F24-9586-592FCC9FCFE6}"/>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46" name="Auf der gleichen Seite des Rechtecks liegende Ecken abrunden 8">
            <a:extLst>
              <a:ext uri="{FF2B5EF4-FFF2-40B4-BE49-F238E27FC236}">
                <a16:creationId xmlns:a16="http://schemas.microsoft.com/office/drawing/2014/main" id="{FCD195D4-A36C-410A-82B7-F664A454672B}"/>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47" name="Auf der gleichen Seite des Rechtecks liegende Ecken abrunden 8">
            <a:extLst>
              <a:ext uri="{FF2B5EF4-FFF2-40B4-BE49-F238E27FC236}">
                <a16:creationId xmlns:a16="http://schemas.microsoft.com/office/drawing/2014/main" id="{7E20C817-83BE-4B9A-AC82-787E01B8EB11}"/>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48" name="Auf der gleichen Seite des Rechtecks liegende Ecken abrunden 8">
            <a:extLst>
              <a:ext uri="{FF2B5EF4-FFF2-40B4-BE49-F238E27FC236}">
                <a16:creationId xmlns:a16="http://schemas.microsoft.com/office/drawing/2014/main" id="{9ED7701A-59AA-46CE-9906-09A59923BA3E}"/>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49" name="Auf der gleichen Seite des Rechtecks liegende Ecken abrunden 8">
            <a:extLst>
              <a:ext uri="{FF2B5EF4-FFF2-40B4-BE49-F238E27FC236}">
                <a16:creationId xmlns:a16="http://schemas.microsoft.com/office/drawing/2014/main" id="{D83D51BC-D91C-40C7-A52F-699D1C7D1A00}"/>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50" name="Auf der gleichen Seite des Rechtecks liegende Ecken abrunden 8">
            <a:extLst>
              <a:ext uri="{FF2B5EF4-FFF2-40B4-BE49-F238E27FC236}">
                <a16:creationId xmlns:a16="http://schemas.microsoft.com/office/drawing/2014/main" id="{25397E6E-9215-4FDF-AE98-47760AFFD075}"/>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51" name="Auf der gleichen Seite des Rechtecks liegende Ecken abrunden 8">
            <a:extLst>
              <a:ext uri="{FF2B5EF4-FFF2-40B4-BE49-F238E27FC236}">
                <a16:creationId xmlns:a16="http://schemas.microsoft.com/office/drawing/2014/main" id="{A74DE78D-9065-476E-9EF6-F465DD690EFE}"/>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52" name="Auf der gleichen Seite des Rechtecks liegende Ecken abrunden 8">
            <a:extLst>
              <a:ext uri="{FF2B5EF4-FFF2-40B4-BE49-F238E27FC236}">
                <a16:creationId xmlns:a16="http://schemas.microsoft.com/office/drawing/2014/main" id="{2D43C2EE-E0A3-480A-AA76-14D5A271C559}"/>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53" name="Picture 8" descr="C:\Users\husterer\Downloads\noun_803955.png">
            <a:extLst>
              <a:ext uri="{FF2B5EF4-FFF2-40B4-BE49-F238E27FC236}">
                <a16:creationId xmlns:a16="http://schemas.microsoft.com/office/drawing/2014/main" id="{352EF1EE-D59F-4625-8590-FD0A456A495B}"/>
              </a:ext>
            </a:extLst>
          </p:cNvPr>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84" y="1172011"/>
            <a:ext cx="456789" cy="456789"/>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p:cNvPicPr>
            <a:picLocks noChangeAspect="1"/>
          </p:cNvPicPr>
          <p:nvPr/>
        </p:nvPicPr>
        <p:blipFill>
          <a:blip r:embed="rId8"/>
          <a:stretch>
            <a:fillRect/>
          </a:stretch>
        </p:blipFill>
        <p:spPr>
          <a:xfrm>
            <a:off x="628473" y="130198"/>
            <a:ext cx="3999323" cy="323116"/>
          </a:xfrm>
          <a:prstGeom prst="rect">
            <a:avLst/>
          </a:prstGeom>
        </p:spPr>
      </p:pic>
    </p:spTree>
    <p:extLst>
      <p:ext uri="{BB962C8B-B14F-4D97-AF65-F5344CB8AC3E}">
        <p14:creationId xmlns:p14="http://schemas.microsoft.com/office/powerpoint/2010/main" val="4817310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33</a:t>
            </a:fld>
            <a:endParaRPr lang="de-DE" dirty="0"/>
          </a:p>
        </p:txBody>
      </p:sp>
      <p:sp>
        <p:nvSpPr>
          <p:cNvPr id="2" name="Rechteck 1">
            <a:extLst>
              <a:ext uri="{FF2B5EF4-FFF2-40B4-BE49-F238E27FC236}">
                <a16:creationId xmlns:a16="http://schemas.microsoft.com/office/drawing/2014/main" id="{CF9B831B-82F1-4086-9642-B7F350015BA8}"/>
              </a:ext>
            </a:extLst>
          </p:cNvPr>
          <p:cNvSpPr/>
          <p:nvPr/>
        </p:nvSpPr>
        <p:spPr bwMode="auto">
          <a:xfrm>
            <a:off x="620291" y="3933056"/>
            <a:ext cx="8212559" cy="1153768"/>
          </a:xfrm>
          <a:prstGeom prst="rect">
            <a:avLst/>
          </a:prstGeom>
          <a:solidFill>
            <a:srgbClr val="FF993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16" name="Textplatzhalter 19">
            <a:extLst>
              <a:ext uri="{FF2B5EF4-FFF2-40B4-BE49-F238E27FC236}">
                <a16:creationId xmlns:a16="http://schemas.microsoft.com/office/drawing/2014/main" id="{B8945F87-CB52-4370-9B30-F01A8BF8F519}"/>
              </a:ext>
            </a:extLst>
          </p:cNvPr>
          <p:cNvSpPr txBox="1">
            <a:spLocks/>
          </p:cNvSpPr>
          <p:nvPr/>
        </p:nvSpPr>
        <p:spPr>
          <a:xfrm>
            <a:off x="592482" y="1546235"/>
            <a:ext cx="3921506" cy="77107"/>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just">
              <a:defRPr/>
            </a:pPr>
            <a:endParaRPr lang="de-DE" dirty="0">
              <a:solidFill>
                <a:srgbClr val="282828"/>
              </a:solidFill>
            </a:endParaRPr>
          </a:p>
          <a:p>
            <a:pPr algn="just">
              <a:defRPr/>
            </a:pPr>
            <a:endParaRPr lang="de-DE" dirty="0">
              <a:solidFill>
                <a:srgbClr val="282828"/>
              </a:solidFill>
            </a:endParaRPr>
          </a:p>
          <a:p>
            <a:pPr algn="just">
              <a:defRPr/>
            </a:pPr>
            <a:endParaRPr lang="de-DE" dirty="0">
              <a:solidFill>
                <a:srgbClr val="282828"/>
              </a:solidFill>
            </a:endParaRPr>
          </a:p>
          <a:p>
            <a:pPr algn="just">
              <a:defRPr/>
            </a:pPr>
            <a:endParaRPr lang="de-DE" dirty="0">
              <a:solidFill>
                <a:srgbClr val="282828"/>
              </a:solidFill>
            </a:endParaRPr>
          </a:p>
        </p:txBody>
      </p:sp>
      <p:sp>
        <p:nvSpPr>
          <p:cNvPr id="17" name="Rechteck 16">
            <a:extLst>
              <a:ext uri="{FF2B5EF4-FFF2-40B4-BE49-F238E27FC236}">
                <a16:creationId xmlns:a16="http://schemas.microsoft.com/office/drawing/2014/main" id="{98DDA2B4-29AA-4389-AA5B-ADC10530EE57}"/>
              </a:ext>
            </a:extLst>
          </p:cNvPr>
          <p:cNvSpPr/>
          <p:nvPr/>
        </p:nvSpPr>
        <p:spPr>
          <a:xfrm>
            <a:off x="605598" y="1972416"/>
            <a:ext cx="8199489" cy="430887"/>
          </a:xfrm>
          <a:prstGeom prst="rect">
            <a:avLst/>
          </a:prstGeom>
        </p:spPr>
        <p:txBody>
          <a:bodyPr wrap="square">
            <a:spAutoFit/>
          </a:bodyPr>
          <a:lstStyle/>
          <a:p>
            <a:pPr algn="l">
              <a:defRPr/>
            </a:pPr>
            <a:r>
              <a:rPr lang="de-DE" sz="1100" dirty="0">
                <a:solidFill>
                  <a:srgbClr val="000000">
                    <a:lumMod val="75000"/>
                    <a:lumOff val="25000"/>
                  </a:srgbClr>
                </a:solidFill>
                <a:latin typeface="Arial"/>
              </a:rPr>
              <a:t>Das Unternehmen verschafft sich einen Überblick über Nachhaltigkeitsthemen (z</a:t>
            </a:r>
            <a:r>
              <a:rPr lang="de-DE" sz="1100" dirty="0" smtClean="0">
                <a:solidFill>
                  <a:srgbClr val="000000">
                    <a:lumMod val="75000"/>
                    <a:lumOff val="25000"/>
                  </a:srgbClr>
                </a:solidFill>
                <a:latin typeface="Arial"/>
              </a:rPr>
              <a:t>. B</a:t>
            </a:r>
            <a:r>
              <a:rPr lang="de-DE" sz="1100" dirty="0">
                <a:solidFill>
                  <a:srgbClr val="000000">
                    <a:lumMod val="75000"/>
                    <a:lumOff val="25000"/>
                  </a:srgbClr>
                </a:solidFill>
                <a:latin typeface="Arial"/>
              </a:rPr>
              <a:t>. Treibhausgasemissionen, Wasserverbrauch, Arbeitsschutz), die relevant sind.</a:t>
            </a:r>
          </a:p>
        </p:txBody>
      </p:sp>
      <p:sp>
        <p:nvSpPr>
          <p:cNvPr id="18" name="Rechteck 17">
            <a:extLst>
              <a:ext uri="{FF2B5EF4-FFF2-40B4-BE49-F238E27FC236}">
                <a16:creationId xmlns:a16="http://schemas.microsoft.com/office/drawing/2014/main" id="{2F6AB59E-50CD-4EE9-89A1-E286301F8F9F}"/>
              </a:ext>
            </a:extLst>
          </p:cNvPr>
          <p:cNvSpPr/>
          <p:nvPr/>
        </p:nvSpPr>
        <p:spPr>
          <a:xfrm>
            <a:off x="617616" y="2967116"/>
            <a:ext cx="8215234" cy="769441"/>
          </a:xfrm>
          <a:prstGeom prst="rect">
            <a:avLst/>
          </a:prstGeom>
        </p:spPr>
        <p:txBody>
          <a:bodyPr wrap="square">
            <a:spAutoFit/>
          </a:bodyPr>
          <a:lstStyle/>
          <a:p>
            <a:pPr algn="l">
              <a:defRPr/>
            </a:pPr>
            <a:r>
              <a:rPr lang="de-DE" sz="1100" dirty="0">
                <a:solidFill>
                  <a:srgbClr val="000000">
                    <a:lumMod val="75000"/>
                    <a:lumOff val="25000"/>
                  </a:srgbClr>
                </a:solidFill>
                <a:latin typeface="Arial"/>
              </a:rPr>
              <a:t>Die Themen werden dann den einzelnen Stufen der Lieferkette bzw. den Unternehmen in der Lieferkette zugeordnet. Bei der Themenermittlung im ersten Teilschritt sollte das Unternehmen die Zuordnung zu Lieferkettenstufen bzw. Prozessen mitdenken, aber noch nicht durchführen. Auf diese Weise kann das Unternehmen einerseits die Schritte bereits verbinden, andererseits vermeidet es aber, dass Arbeitsschritte – zum Beispiel im Rahmen eines internen Workshops – zu komplex werden.</a:t>
            </a:r>
          </a:p>
        </p:txBody>
      </p:sp>
      <p:sp>
        <p:nvSpPr>
          <p:cNvPr id="19" name="Rechteck 18">
            <a:extLst>
              <a:ext uri="{FF2B5EF4-FFF2-40B4-BE49-F238E27FC236}">
                <a16:creationId xmlns:a16="http://schemas.microsoft.com/office/drawing/2014/main" id="{4D9734A6-C502-4F6E-8CFA-97A0C27861F1}"/>
              </a:ext>
            </a:extLst>
          </p:cNvPr>
          <p:cNvSpPr/>
          <p:nvPr/>
        </p:nvSpPr>
        <p:spPr>
          <a:xfrm>
            <a:off x="551384" y="4398612"/>
            <a:ext cx="8253702" cy="430887"/>
          </a:xfrm>
          <a:prstGeom prst="rect">
            <a:avLst/>
          </a:prstGeom>
        </p:spPr>
        <p:txBody>
          <a:bodyPr wrap="square">
            <a:spAutoFit/>
          </a:bodyPr>
          <a:lstStyle/>
          <a:p>
            <a:pPr algn="l">
              <a:defRPr/>
            </a:pPr>
            <a:r>
              <a:rPr lang="de-DE" sz="1100" dirty="0">
                <a:solidFill>
                  <a:srgbClr val="000000">
                    <a:lumMod val="75000"/>
                    <a:lumOff val="25000"/>
                  </a:srgbClr>
                </a:solidFill>
                <a:latin typeface="Arial"/>
              </a:rPr>
              <a:t>Abschließend erfolgt eine Bewertung und Priorisierung von Nachhaltigkeitsthemen. Dieses Wissen liefert die Grundlage für die Erstellung einer Liste mit Handlungsfeldern. </a:t>
            </a:r>
          </a:p>
        </p:txBody>
      </p:sp>
      <p:sp>
        <p:nvSpPr>
          <p:cNvPr id="20" name="Textplatzhalter 20">
            <a:extLst>
              <a:ext uri="{FF2B5EF4-FFF2-40B4-BE49-F238E27FC236}">
                <a16:creationId xmlns:a16="http://schemas.microsoft.com/office/drawing/2014/main" id="{455EF142-8F3B-4FD9-BB2E-49F4DFCFD33A}"/>
              </a:ext>
            </a:extLst>
          </p:cNvPr>
          <p:cNvSpPr txBox="1">
            <a:spLocks/>
          </p:cNvSpPr>
          <p:nvPr/>
        </p:nvSpPr>
        <p:spPr>
          <a:xfrm>
            <a:off x="617640" y="1196975"/>
            <a:ext cx="8187448" cy="246221"/>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anose="020B0604020202020204" pitchFamily="34" charset="0"/>
              <a:buNone/>
              <a:defRPr lang="en-GB" sz="1400" b="1" kern="1200" noProof="0" dirty="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de-DE" sz="1200">
                <a:solidFill>
                  <a:srgbClr val="FFFFFF"/>
                </a:solidFill>
                <a:latin typeface="Arial"/>
              </a:rPr>
              <a:t>Module</a:t>
            </a:r>
          </a:p>
        </p:txBody>
      </p:sp>
      <p:sp>
        <p:nvSpPr>
          <p:cNvPr id="21" name="Textplatzhalter 10">
            <a:extLst>
              <a:ext uri="{FF2B5EF4-FFF2-40B4-BE49-F238E27FC236}">
                <a16:creationId xmlns:a16="http://schemas.microsoft.com/office/drawing/2014/main" id="{F04D5391-8169-4BAA-BCA9-2965A8981EFB}"/>
              </a:ext>
            </a:extLst>
          </p:cNvPr>
          <p:cNvSpPr txBox="1">
            <a:spLocks/>
          </p:cNvSpPr>
          <p:nvPr/>
        </p:nvSpPr>
        <p:spPr>
          <a:xfrm>
            <a:off x="1188834" y="1600169"/>
            <a:ext cx="7616253" cy="401809"/>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kern="0" dirty="0">
                <a:solidFill>
                  <a:srgbClr val="3B687F"/>
                </a:solidFill>
                <a:cs typeface="Arial" panose="020B0604020202020204" pitchFamily="34" charset="0"/>
              </a:rPr>
              <a:t>Themen ermitteln</a:t>
            </a:r>
          </a:p>
        </p:txBody>
      </p:sp>
      <p:sp>
        <p:nvSpPr>
          <p:cNvPr id="22" name="Richtungspfeil 29">
            <a:extLst>
              <a:ext uri="{FF2B5EF4-FFF2-40B4-BE49-F238E27FC236}">
                <a16:creationId xmlns:a16="http://schemas.microsoft.com/office/drawing/2014/main" id="{886A8E27-57AC-41EF-B19F-FD93C63FAC2D}"/>
              </a:ext>
            </a:extLst>
          </p:cNvPr>
          <p:cNvSpPr/>
          <p:nvPr/>
        </p:nvSpPr>
        <p:spPr>
          <a:xfrm>
            <a:off x="617640" y="1600169"/>
            <a:ext cx="693240" cy="385200"/>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2.1</a:t>
            </a:r>
            <a:r>
              <a:rPr lang="en-GB" sz="900" b="1" kern="0" dirty="0">
                <a:solidFill>
                  <a:prstClr val="black">
                    <a:lumMod val="75000"/>
                    <a:lumOff val="25000"/>
                  </a:prstClr>
                </a:solidFill>
                <a:cs typeface="Arial" panose="020B0604020202020204" pitchFamily="34" charset="0"/>
              </a:rPr>
              <a:t>.</a:t>
            </a:r>
          </a:p>
        </p:txBody>
      </p:sp>
      <p:sp>
        <p:nvSpPr>
          <p:cNvPr id="23" name="Textplatzhalter 10">
            <a:extLst>
              <a:ext uri="{FF2B5EF4-FFF2-40B4-BE49-F238E27FC236}">
                <a16:creationId xmlns:a16="http://schemas.microsoft.com/office/drawing/2014/main" id="{F081E837-260A-4C72-94D2-5F44B0997673}"/>
              </a:ext>
            </a:extLst>
          </p:cNvPr>
          <p:cNvSpPr txBox="1">
            <a:spLocks/>
          </p:cNvSpPr>
          <p:nvPr/>
        </p:nvSpPr>
        <p:spPr>
          <a:xfrm>
            <a:off x="1205587" y="2522887"/>
            <a:ext cx="7599500"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kern="0" dirty="0">
                <a:solidFill>
                  <a:srgbClr val="3B687F"/>
                </a:solidFill>
                <a:cs typeface="Arial" panose="020B0604020202020204" pitchFamily="34" charset="0"/>
              </a:rPr>
              <a:t>Themen zuordnen</a:t>
            </a:r>
          </a:p>
        </p:txBody>
      </p:sp>
      <p:sp>
        <p:nvSpPr>
          <p:cNvPr id="24" name="Richtungspfeil 32">
            <a:extLst>
              <a:ext uri="{FF2B5EF4-FFF2-40B4-BE49-F238E27FC236}">
                <a16:creationId xmlns:a16="http://schemas.microsoft.com/office/drawing/2014/main" id="{1C84BF2C-FA23-4143-A0CE-CB2E009996BC}"/>
              </a:ext>
            </a:extLst>
          </p:cNvPr>
          <p:cNvSpPr/>
          <p:nvPr/>
        </p:nvSpPr>
        <p:spPr>
          <a:xfrm>
            <a:off x="617822" y="2529057"/>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2.2</a:t>
            </a:r>
            <a:r>
              <a:rPr lang="en-GB" sz="900" b="1" kern="0" dirty="0">
                <a:solidFill>
                  <a:prstClr val="black">
                    <a:lumMod val="75000"/>
                    <a:lumOff val="25000"/>
                  </a:prstClr>
                </a:solidFill>
                <a:cs typeface="Arial" panose="020B0604020202020204" pitchFamily="34" charset="0"/>
              </a:rPr>
              <a:t>.</a:t>
            </a:r>
          </a:p>
        </p:txBody>
      </p:sp>
      <p:sp>
        <p:nvSpPr>
          <p:cNvPr id="35" name="Textplatzhalter 10">
            <a:extLst>
              <a:ext uri="{FF2B5EF4-FFF2-40B4-BE49-F238E27FC236}">
                <a16:creationId xmlns:a16="http://schemas.microsoft.com/office/drawing/2014/main" id="{9144FB8C-5853-4850-A17D-EADF94CC933F}"/>
              </a:ext>
            </a:extLst>
          </p:cNvPr>
          <p:cNvSpPr txBox="1">
            <a:spLocks/>
          </p:cNvSpPr>
          <p:nvPr/>
        </p:nvSpPr>
        <p:spPr>
          <a:xfrm>
            <a:off x="1203423" y="3972766"/>
            <a:ext cx="7601663"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kern="0" dirty="0">
                <a:solidFill>
                  <a:srgbClr val="3B687F"/>
                </a:solidFill>
                <a:cs typeface="Arial" panose="020B0604020202020204" pitchFamily="34" charset="0"/>
              </a:rPr>
              <a:t>Bewerten und priorisieren</a:t>
            </a:r>
          </a:p>
        </p:txBody>
      </p:sp>
      <p:sp>
        <p:nvSpPr>
          <p:cNvPr id="36" name="Richtungspfeil 37">
            <a:extLst>
              <a:ext uri="{FF2B5EF4-FFF2-40B4-BE49-F238E27FC236}">
                <a16:creationId xmlns:a16="http://schemas.microsoft.com/office/drawing/2014/main" id="{2C4C6D6E-47F5-4355-9B24-A796D2A36061}"/>
              </a:ext>
            </a:extLst>
          </p:cNvPr>
          <p:cNvSpPr/>
          <p:nvPr/>
        </p:nvSpPr>
        <p:spPr>
          <a:xfrm>
            <a:off x="650232" y="3990759"/>
            <a:ext cx="693240" cy="385207"/>
          </a:xfrm>
          <a:prstGeom prst="homePlate">
            <a:avLst/>
          </a:prstGeom>
          <a:solidFill>
            <a:srgbClr val="FF9933"/>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2.3</a:t>
            </a:r>
            <a:r>
              <a:rPr lang="en-GB" sz="900" b="1" kern="0" dirty="0">
                <a:solidFill>
                  <a:prstClr val="black">
                    <a:lumMod val="75000"/>
                    <a:lumOff val="25000"/>
                  </a:prstClr>
                </a:solidFill>
                <a:cs typeface="Arial" panose="020B0604020202020204" pitchFamily="34" charset="0"/>
              </a:rPr>
              <a:t>.</a:t>
            </a:r>
          </a:p>
        </p:txBody>
      </p:sp>
      <p:sp>
        <p:nvSpPr>
          <p:cNvPr id="25" name="Textfeld 24">
            <a:extLst>
              <a:ext uri="{FF2B5EF4-FFF2-40B4-BE49-F238E27FC236}">
                <a16:creationId xmlns:a16="http://schemas.microsoft.com/office/drawing/2014/main" id="{EB63154D-FE90-4E9F-92A6-82AD6C6A3093}"/>
              </a:ext>
            </a:extLst>
          </p:cNvPr>
          <p:cNvSpPr txBox="1"/>
          <p:nvPr/>
        </p:nvSpPr>
        <p:spPr>
          <a:xfrm>
            <a:off x="6582449" y="5445224"/>
            <a:ext cx="3616696" cy="246221"/>
          </a:xfrm>
          <a:prstGeom prst="rect">
            <a:avLst/>
          </a:prstGeom>
          <a:noFill/>
        </p:spPr>
        <p:txBody>
          <a:bodyPr wrap="none" rtlCol="0">
            <a:spAutoFit/>
          </a:bodyPr>
          <a:lstStyle/>
          <a:p>
            <a:pPr algn="l"/>
            <a:r>
              <a:rPr lang="de-DE" sz="1000" dirty="0">
                <a:solidFill>
                  <a:srgbClr val="000000"/>
                </a:solidFill>
                <a:hlinkClick r:id="rId2" action="ppaction://hlinksldjump"/>
              </a:rPr>
              <a:t>Zurück zu Folie 25: </a:t>
            </a:r>
            <a:r>
              <a:rPr lang="de-DE" sz="1000" i="1" dirty="0">
                <a:solidFill>
                  <a:srgbClr val="000000"/>
                </a:solidFill>
              </a:rPr>
              <a:t>Branchen- und länderspezifische Risiken</a:t>
            </a:r>
          </a:p>
        </p:txBody>
      </p:sp>
      <p:sp>
        <p:nvSpPr>
          <p:cNvPr id="26" name="Fußzeilenplatzhalter 3">
            <a:extLst>
              <a:ext uri="{FF2B5EF4-FFF2-40B4-BE49-F238E27FC236}">
                <a16:creationId xmlns:a16="http://schemas.microsoft.com/office/drawing/2014/main" id="{FB61EE32-3E6C-44F1-8386-85770844A007}"/>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27" name="Auf der gleichen Seite des Rechtecks liegende Ecken abrunden 8">
            <a:extLst>
              <a:ext uri="{FF2B5EF4-FFF2-40B4-BE49-F238E27FC236}">
                <a16:creationId xmlns:a16="http://schemas.microsoft.com/office/drawing/2014/main" id="{172312B5-946E-418E-A5DF-AD2DE7EFEE70}"/>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8" name="Auf der gleichen Seite des Rechtecks liegende Ecken abrunden 8">
            <a:extLst>
              <a:ext uri="{FF2B5EF4-FFF2-40B4-BE49-F238E27FC236}">
                <a16:creationId xmlns:a16="http://schemas.microsoft.com/office/drawing/2014/main" id="{75B0E0F7-AFC8-4121-A0A5-0A6E2BF3C48B}"/>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9" name="Auf der gleichen Seite des Rechtecks liegende Ecken abrunden 8">
            <a:extLst>
              <a:ext uri="{FF2B5EF4-FFF2-40B4-BE49-F238E27FC236}">
                <a16:creationId xmlns:a16="http://schemas.microsoft.com/office/drawing/2014/main" id="{D2D062A7-4523-4088-A79B-3B597B828524}"/>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0" name="Auf der gleichen Seite des Rechtecks liegende Ecken abrunden 8">
            <a:extLst>
              <a:ext uri="{FF2B5EF4-FFF2-40B4-BE49-F238E27FC236}">
                <a16:creationId xmlns:a16="http://schemas.microsoft.com/office/drawing/2014/main" id="{79ADDB8C-6731-4B04-BE5B-8FA4DE472350}"/>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1" name="Auf der gleichen Seite des Rechtecks liegende Ecken abrunden 8">
            <a:extLst>
              <a:ext uri="{FF2B5EF4-FFF2-40B4-BE49-F238E27FC236}">
                <a16:creationId xmlns:a16="http://schemas.microsoft.com/office/drawing/2014/main" id="{08AC23C5-6B7B-4160-9EC4-4F49D8192189}"/>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2" name="Auf der gleichen Seite des Rechtecks liegende Ecken abrunden 8">
            <a:extLst>
              <a:ext uri="{FF2B5EF4-FFF2-40B4-BE49-F238E27FC236}">
                <a16:creationId xmlns:a16="http://schemas.microsoft.com/office/drawing/2014/main" id="{AFF691E0-1E1E-43A9-97FE-AC25922C5420}"/>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3" name="Auf der gleichen Seite des Rechtecks liegende Ecken abrunden 8">
            <a:extLst>
              <a:ext uri="{FF2B5EF4-FFF2-40B4-BE49-F238E27FC236}">
                <a16:creationId xmlns:a16="http://schemas.microsoft.com/office/drawing/2014/main" id="{A2C2F8E7-F040-4DB6-8067-9C4FD4A926DD}"/>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4" name="Datumsplatzhalter 4"/>
          <p:cNvSpPr>
            <a:spLocks noGrp="1"/>
          </p:cNvSpPr>
          <p:nvPr>
            <p:ph type="dt" sz="half" idx="12"/>
          </p:nvPr>
        </p:nvSpPr>
        <p:spPr>
          <a:xfrm>
            <a:off x="648000" y="116632"/>
            <a:ext cx="7248373" cy="476250"/>
          </a:xfrm>
        </p:spPr>
        <p:txBody>
          <a:bodyPr/>
          <a:lstStyle/>
          <a:p>
            <a:r>
              <a:rPr lang="de-DE" b="1" dirty="0" smtClean="0"/>
              <a:t>Phase 2.3 – Bewerten und priorisieren</a:t>
            </a:r>
            <a:r>
              <a:rPr lang="de-DE" dirty="0"/>
              <a:t/>
            </a:r>
            <a:br>
              <a:rPr lang="de-DE" dirty="0"/>
            </a:br>
            <a:endParaRPr lang="de-DE" dirty="0"/>
          </a:p>
        </p:txBody>
      </p:sp>
    </p:spTree>
    <p:extLst>
      <p:ext uri="{BB962C8B-B14F-4D97-AF65-F5344CB8AC3E}">
        <p14:creationId xmlns:p14="http://schemas.microsoft.com/office/powerpoint/2010/main" val="5213901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34</a:t>
            </a:fld>
            <a:endParaRPr lang="de-DE" dirty="0"/>
          </a:p>
        </p:txBody>
      </p:sp>
      <p:sp>
        <p:nvSpPr>
          <p:cNvPr id="62" name="Rechteck 61">
            <a:extLst>
              <a:ext uri="{FF2B5EF4-FFF2-40B4-BE49-F238E27FC236}">
                <a16:creationId xmlns:a16="http://schemas.microsoft.com/office/drawing/2014/main" id="{E9B4147E-53BD-459F-962C-430CC03DA5B7}"/>
              </a:ext>
            </a:extLst>
          </p:cNvPr>
          <p:cNvSpPr/>
          <p:nvPr/>
        </p:nvSpPr>
        <p:spPr>
          <a:xfrm>
            <a:off x="479376" y="1772816"/>
            <a:ext cx="9937798" cy="2958660"/>
          </a:xfrm>
          <a:prstGeom prst="rect">
            <a:avLst/>
          </a:prstGeom>
        </p:spPr>
        <p:txBody>
          <a:bodyPr wrap="square" lIns="80165" tIns="40083" rIns="80165" bIns="40083">
            <a:spAutoFit/>
          </a:bodyPr>
          <a:lstStyle/>
          <a:p>
            <a:pPr marL="80577" algn="l"/>
            <a:r>
              <a:rPr lang="de-DE" sz="1100" dirty="0">
                <a:solidFill>
                  <a:srgbClr val="4B4B4B"/>
                </a:solidFill>
              </a:rPr>
              <a:t>Auf Basis der Ermittlung relevanter Nachhaltigkeitsthemen und der Zuordnung zu Prozessen in der Lieferkette kann die </a:t>
            </a:r>
            <a:r>
              <a:rPr lang="de-DE" sz="1100" b="1" dirty="0">
                <a:solidFill>
                  <a:srgbClr val="4B4B4B"/>
                </a:solidFill>
              </a:rPr>
              <a:t>Bewertung und Priorisierung von Nachhaltigkeitsrisiken in vier Schritten erfolgen</a:t>
            </a:r>
            <a:r>
              <a:rPr lang="de-DE" sz="1100" dirty="0">
                <a:solidFill>
                  <a:srgbClr val="4B4B4B"/>
                </a:solidFill>
              </a:rPr>
              <a:t>. </a:t>
            </a:r>
          </a:p>
          <a:p>
            <a:pPr marL="80577" algn="l"/>
            <a:endParaRPr lang="de-DE" sz="1100" dirty="0">
              <a:solidFill>
                <a:srgbClr val="4B4B4B"/>
              </a:solidFill>
            </a:endParaRPr>
          </a:p>
          <a:p>
            <a:pPr marL="80577" algn="l"/>
            <a:r>
              <a:rPr lang="de-DE" sz="1100" dirty="0">
                <a:solidFill>
                  <a:srgbClr val="4B4B4B"/>
                </a:solidFill>
              </a:rPr>
              <a:t>Um zu ermitteln, welche branchen- und länderbezogenen Risiken auf das eigene Unternehmen tatsächlich zutreffen, sollten die eigenen Mitarbeitenden und, sofern dies bereits möglich ist, Direktlieferanten einbezogen werden. Denn nicht jedes branchen- oder länderbezogene Risiko trifft auch notwendigerweise auf das eigene Unternehmen zu. An dieser Stelle ist es hilfreich, bestehende Prozesse und Maßnahmen zu erfassen, die das Risiko für Verstöße in der Lieferkette mindern. Ein Blick in das Vorgehen in der Phase 3 (ab Folie 44) hilft, den Ist-Zustand von Lieferketten-Maßnahmen </a:t>
            </a:r>
            <a:r>
              <a:rPr lang="de-DE" sz="1100" dirty="0" smtClean="0">
                <a:solidFill>
                  <a:srgbClr val="4B4B4B"/>
                </a:solidFill>
              </a:rPr>
              <a:t>(z. B. </a:t>
            </a:r>
            <a:r>
              <a:rPr lang="de-DE" sz="1100" dirty="0">
                <a:solidFill>
                  <a:srgbClr val="4B4B4B"/>
                </a:solidFill>
              </a:rPr>
              <a:t>Audits bei Lieferanten) zu erfassen </a:t>
            </a:r>
            <a:r>
              <a:rPr lang="de-DE" sz="1100" b="1" dirty="0">
                <a:solidFill>
                  <a:srgbClr val="4B4B4B"/>
                </a:solidFill>
              </a:rPr>
              <a:t>(Schritt 1)</a:t>
            </a:r>
            <a:r>
              <a:rPr lang="de-DE" sz="1100" dirty="0">
                <a:solidFill>
                  <a:srgbClr val="4B4B4B"/>
                </a:solidFill>
              </a:rPr>
              <a:t>.</a:t>
            </a:r>
          </a:p>
          <a:p>
            <a:pPr marL="80577" algn="l"/>
            <a:endParaRPr lang="de-DE" sz="1100" dirty="0">
              <a:solidFill>
                <a:srgbClr val="4B4B4B"/>
              </a:solidFill>
            </a:endParaRPr>
          </a:p>
          <a:p>
            <a:pPr marL="80577" algn="l"/>
            <a:r>
              <a:rPr lang="de-DE" sz="1100" dirty="0">
                <a:solidFill>
                  <a:srgbClr val="4B4B4B"/>
                </a:solidFill>
              </a:rPr>
              <a:t>Im Mittelpunkt eines nachhaltigen Lieferkettenmanagements steht die Bewertung des Risikos für Umwelt und Betroffene. Bei der Priorisierung von Risiken sind zwei Dimensionen zu beachten: der Schweregrad der (potenziellen) negativen Auswirkung und die Eintrittswahrscheinlichkeit. Beachten Sie, dass es bei der Erfassung der (potenziell) negativen Auswirkung um die Auswirkung für Betroffene oder die Umwelt geht. Dieses Verständnis ist wichtig für einen angemessenen Umgang mit Menschenrechts- und Umweltrisiken. Das gilt es insbesondere zu beachten, wenn Sie bestehende Risikomanagementverfahren nutzen möchten </a:t>
            </a:r>
            <a:r>
              <a:rPr lang="de-DE" sz="1100" b="1" dirty="0">
                <a:solidFill>
                  <a:srgbClr val="4B4B4B"/>
                </a:solidFill>
              </a:rPr>
              <a:t>(Schritt 2)</a:t>
            </a:r>
            <a:r>
              <a:rPr lang="de-DE" sz="1100" dirty="0">
                <a:solidFill>
                  <a:srgbClr val="4B4B4B"/>
                </a:solidFill>
              </a:rPr>
              <a:t>. </a:t>
            </a:r>
          </a:p>
          <a:p>
            <a:pPr marL="80577" algn="l"/>
            <a:endParaRPr lang="de-DE" sz="1100" dirty="0">
              <a:solidFill>
                <a:srgbClr val="4B4B4B"/>
              </a:solidFill>
            </a:endParaRPr>
          </a:p>
          <a:p>
            <a:pPr marL="80577" algn="l"/>
            <a:r>
              <a:rPr lang="de-DE" sz="1100" dirty="0">
                <a:solidFill>
                  <a:srgbClr val="4B4B4B"/>
                </a:solidFill>
              </a:rPr>
              <a:t>Zur besseren Einordnung kann eine Risiko-Matrix genutzt werden </a:t>
            </a:r>
            <a:r>
              <a:rPr lang="de-DE" sz="1100" b="1" dirty="0">
                <a:solidFill>
                  <a:srgbClr val="4B4B4B"/>
                </a:solidFill>
              </a:rPr>
              <a:t>(Schritt 3)</a:t>
            </a:r>
            <a:r>
              <a:rPr lang="de-DE" sz="1100" dirty="0">
                <a:solidFill>
                  <a:srgbClr val="4B4B4B"/>
                </a:solidFill>
              </a:rPr>
              <a:t>. Das Ergebnis wird in die Lieferkettenmatrix übertragen </a:t>
            </a:r>
            <a:r>
              <a:rPr lang="de-DE" sz="1100" b="1" dirty="0">
                <a:solidFill>
                  <a:srgbClr val="4B4B4B"/>
                </a:solidFill>
              </a:rPr>
              <a:t>(Schritt 4)</a:t>
            </a:r>
            <a:r>
              <a:rPr lang="de-DE" sz="1100" dirty="0">
                <a:solidFill>
                  <a:srgbClr val="4B4B4B"/>
                </a:solidFill>
              </a:rPr>
              <a:t>.</a:t>
            </a:r>
          </a:p>
          <a:p>
            <a:pPr marL="80577" algn="l"/>
            <a:endParaRPr lang="de-DE" sz="1100" dirty="0">
              <a:solidFill>
                <a:srgbClr val="4B4B4B"/>
              </a:solidFill>
            </a:endParaRPr>
          </a:p>
        </p:txBody>
      </p:sp>
      <p:sp>
        <p:nvSpPr>
          <p:cNvPr id="63" name="Rechteck 62">
            <a:extLst>
              <a:ext uri="{FF2B5EF4-FFF2-40B4-BE49-F238E27FC236}">
                <a16:creationId xmlns:a16="http://schemas.microsoft.com/office/drawing/2014/main" id="{DF375C93-67E5-4D8F-8BF3-644D1DB12C94}"/>
              </a:ext>
            </a:extLst>
          </p:cNvPr>
          <p:cNvSpPr/>
          <p:nvPr/>
        </p:nvSpPr>
        <p:spPr>
          <a:xfrm>
            <a:off x="1703824" y="4797152"/>
            <a:ext cx="8713350" cy="250226"/>
          </a:xfrm>
          <a:prstGeom prst="rect">
            <a:avLst/>
          </a:prstGeom>
        </p:spPr>
        <p:txBody>
          <a:bodyPr wrap="square" lIns="80165" tIns="40083" rIns="80165" bIns="40083">
            <a:spAutoFit/>
          </a:bodyPr>
          <a:lstStyle/>
          <a:p>
            <a:pPr marL="80577" algn="l"/>
            <a:r>
              <a:rPr lang="de-DE" sz="1100" dirty="0">
                <a:solidFill>
                  <a:srgbClr val="000000">
                    <a:lumMod val="75000"/>
                    <a:lumOff val="25000"/>
                  </a:srgbClr>
                </a:solidFill>
              </a:rPr>
              <a:t>Das Unternehmen geht mit Mitarbeitenden und ggf. Direktlieferanten in den </a:t>
            </a:r>
            <a:r>
              <a:rPr lang="de-DE" sz="1100" b="1" dirty="0">
                <a:solidFill>
                  <a:srgbClr val="000000">
                    <a:lumMod val="75000"/>
                    <a:lumOff val="25000"/>
                  </a:srgbClr>
                </a:solidFill>
              </a:rPr>
              <a:t>Austausch</a:t>
            </a:r>
            <a:r>
              <a:rPr lang="de-DE" sz="1100" dirty="0">
                <a:solidFill>
                  <a:srgbClr val="000000">
                    <a:lumMod val="75000"/>
                    <a:lumOff val="25000"/>
                  </a:srgbClr>
                </a:solidFill>
              </a:rPr>
              <a:t>, um </a:t>
            </a:r>
            <a:r>
              <a:rPr lang="de-DE" sz="1100" b="1" dirty="0">
                <a:solidFill>
                  <a:srgbClr val="000000">
                    <a:lumMod val="75000"/>
                    <a:lumOff val="25000"/>
                  </a:srgbClr>
                </a:solidFill>
              </a:rPr>
              <a:t>tatsächliche Risiken zu erfassen</a:t>
            </a:r>
            <a:r>
              <a:rPr lang="de-DE" sz="1100" dirty="0">
                <a:solidFill>
                  <a:srgbClr val="000000">
                    <a:lumMod val="75000"/>
                    <a:lumOff val="25000"/>
                  </a:srgbClr>
                </a:solidFill>
              </a:rPr>
              <a:t>.  </a:t>
            </a:r>
          </a:p>
        </p:txBody>
      </p:sp>
      <p:sp>
        <p:nvSpPr>
          <p:cNvPr id="64" name="Rechteck 63">
            <a:extLst>
              <a:ext uri="{FF2B5EF4-FFF2-40B4-BE49-F238E27FC236}">
                <a16:creationId xmlns:a16="http://schemas.microsoft.com/office/drawing/2014/main" id="{66DF7F6D-A440-46C6-9E03-E7A1AABB9182}"/>
              </a:ext>
            </a:extLst>
          </p:cNvPr>
          <p:cNvSpPr/>
          <p:nvPr/>
        </p:nvSpPr>
        <p:spPr>
          <a:xfrm>
            <a:off x="1703056" y="5157192"/>
            <a:ext cx="8713350" cy="419503"/>
          </a:xfrm>
          <a:prstGeom prst="rect">
            <a:avLst/>
          </a:prstGeom>
        </p:spPr>
        <p:txBody>
          <a:bodyPr wrap="square" lIns="80165" tIns="40083" rIns="80165" bIns="40083">
            <a:spAutoFit/>
          </a:bodyPr>
          <a:lstStyle/>
          <a:p>
            <a:pPr marL="80577" algn="l"/>
            <a:r>
              <a:rPr lang="de-DE" sz="1100" dirty="0">
                <a:solidFill>
                  <a:srgbClr val="000000">
                    <a:lumMod val="75000"/>
                    <a:lumOff val="25000"/>
                  </a:srgbClr>
                </a:solidFill>
              </a:rPr>
              <a:t>Das Unternehmen bewertet und priorisiert das </a:t>
            </a:r>
            <a:r>
              <a:rPr lang="de-DE" sz="1100" b="1" dirty="0">
                <a:solidFill>
                  <a:srgbClr val="000000">
                    <a:lumMod val="75000"/>
                    <a:lumOff val="25000"/>
                  </a:srgbClr>
                </a:solidFill>
              </a:rPr>
              <a:t>Risiko für Umwelt und Betroffene</a:t>
            </a:r>
            <a:r>
              <a:rPr lang="de-DE" sz="1100" dirty="0">
                <a:solidFill>
                  <a:srgbClr val="000000">
                    <a:lumMod val="75000"/>
                    <a:lumOff val="25000"/>
                  </a:srgbClr>
                </a:solidFill>
              </a:rPr>
              <a:t>, das sich aus Aktivitäten/Prozessen in der Lieferkette ergibt.</a:t>
            </a:r>
          </a:p>
        </p:txBody>
      </p:sp>
      <p:sp>
        <p:nvSpPr>
          <p:cNvPr id="66" name="Rechteck 65">
            <a:extLst>
              <a:ext uri="{FF2B5EF4-FFF2-40B4-BE49-F238E27FC236}">
                <a16:creationId xmlns:a16="http://schemas.microsoft.com/office/drawing/2014/main" id="{263F9D26-8FB3-4248-BC23-41F268150E77}"/>
              </a:ext>
            </a:extLst>
          </p:cNvPr>
          <p:cNvSpPr/>
          <p:nvPr/>
        </p:nvSpPr>
        <p:spPr>
          <a:xfrm>
            <a:off x="1703495" y="6080083"/>
            <a:ext cx="8713679" cy="250226"/>
          </a:xfrm>
          <a:prstGeom prst="rect">
            <a:avLst/>
          </a:prstGeom>
        </p:spPr>
        <p:txBody>
          <a:bodyPr wrap="square" lIns="80165" tIns="40083" rIns="80165" bIns="40083">
            <a:spAutoFit/>
          </a:bodyPr>
          <a:lstStyle/>
          <a:p>
            <a:pPr marL="80577" algn="l"/>
            <a:r>
              <a:rPr lang="de-DE" sz="1100" dirty="0">
                <a:solidFill>
                  <a:srgbClr val="000000">
                    <a:lumMod val="75000"/>
                    <a:lumOff val="25000"/>
                  </a:srgbClr>
                </a:solidFill>
              </a:rPr>
              <a:t>Das Unternehmen </a:t>
            </a:r>
            <a:r>
              <a:rPr lang="de-DE" sz="1100" b="1" dirty="0">
                <a:solidFill>
                  <a:srgbClr val="000000">
                    <a:lumMod val="75000"/>
                    <a:lumOff val="25000"/>
                  </a:srgbClr>
                </a:solidFill>
              </a:rPr>
              <a:t>überträgt die Ergebnisse </a:t>
            </a:r>
            <a:r>
              <a:rPr lang="de-DE" sz="1100" dirty="0">
                <a:solidFill>
                  <a:srgbClr val="000000">
                    <a:lumMod val="75000"/>
                    <a:lumOff val="25000"/>
                  </a:srgbClr>
                </a:solidFill>
              </a:rPr>
              <a:t>in die Lieferkettenmatrix.</a:t>
            </a:r>
          </a:p>
        </p:txBody>
      </p:sp>
      <p:sp>
        <p:nvSpPr>
          <p:cNvPr id="67" name="Richtungspfeil 59">
            <a:extLst>
              <a:ext uri="{FF2B5EF4-FFF2-40B4-BE49-F238E27FC236}">
                <a16:creationId xmlns:a16="http://schemas.microsoft.com/office/drawing/2014/main" id="{A7D42D8D-DAE8-4494-A0D0-0735BD05265D}"/>
              </a:ext>
            </a:extLst>
          </p:cNvPr>
          <p:cNvSpPr/>
          <p:nvPr/>
        </p:nvSpPr>
        <p:spPr>
          <a:xfrm>
            <a:off x="623376" y="5204110"/>
            <a:ext cx="900000" cy="340987"/>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2</a:t>
            </a:r>
          </a:p>
        </p:txBody>
      </p:sp>
      <p:sp>
        <p:nvSpPr>
          <p:cNvPr id="68" name="Richtungspfeil 59">
            <a:extLst>
              <a:ext uri="{FF2B5EF4-FFF2-40B4-BE49-F238E27FC236}">
                <a16:creationId xmlns:a16="http://schemas.microsoft.com/office/drawing/2014/main" id="{E045DACB-0601-4F25-B854-B1D31104B4CE}"/>
              </a:ext>
            </a:extLst>
          </p:cNvPr>
          <p:cNvSpPr/>
          <p:nvPr/>
        </p:nvSpPr>
        <p:spPr>
          <a:xfrm>
            <a:off x="623376" y="4772062"/>
            <a:ext cx="900000" cy="340987"/>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1</a:t>
            </a:r>
          </a:p>
        </p:txBody>
      </p:sp>
      <p:sp>
        <p:nvSpPr>
          <p:cNvPr id="70" name="Richtungspfeil 59">
            <a:extLst>
              <a:ext uri="{FF2B5EF4-FFF2-40B4-BE49-F238E27FC236}">
                <a16:creationId xmlns:a16="http://schemas.microsoft.com/office/drawing/2014/main" id="{2FFDE399-A9AC-4E16-85C6-029D48B87179}"/>
              </a:ext>
            </a:extLst>
          </p:cNvPr>
          <p:cNvSpPr/>
          <p:nvPr/>
        </p:nvSpPr>
        <p:spPr>
          <a:xfrm>
            <a:off x="623376" y="6071451"/>
            <a:ext cx="900000" cy="340987"/>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4</a:t>
            </a:r>
          </a:p>
        </p:txBody>
      </p:sp>
      <p:pic>
        <p:nvPicPr>
          <p:cNvPr id="71" name="Picture 9" descr="C:\Users\husterer\Downloads\noun_669300.png">
            <a:extLst>
              <a:ext uri="{FF2B5EF4-FFF2-40B4-BE49-F238E27FC236}">
                <a16:creationId xmlns:a16="http://schemas.microsoft.com/office/drawing/2014/main" id="{647CD278-BC21-4078-B48F-CBAAB15D2F59}"/>
              </a:ext>
            </a:extLst>
          </p:cNvPr>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97108" y="6032977"/>
            <a:ext cx="344438" cy="344438"/>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G:\noun_992323.png">
            <a:extLst>
              <a:ext uri="{FF2B5EF4-FFF2-40B4-BE49-F238E27FC236}">
                <a16:creationId xmlns:a16="http://schemas.microsoft.com/office/drawing/2014/main" id="{7D84B5A7-8649-438F-8CFE-8C2157D1685E}"/>
              </a:ext>
            </a:extLst>
          </p:cNvPr>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rot="16200000">
            <a:off x="623376" y="1008000"/>
            <a:ext cx="648071" cy="648071"/>
          </a:xfrm>
          <a:prstGeom prst="rect">
            <a:avLst/>
          </a:prstGeom>
          <a:noFill/>
        </p:spPr>
      </p:pic>
      <p:sp>
        <p:nvSpPr>
          <p:cNvPr id="73" name="Titel 2">
            <a:extLst>
              <a:ext uri="{FF2B5EF4-FFF2-40B4-BE49-F238E27FC236}">
                <a16:creationId xmlns:a16="http://schemas.microsoft.com/office/drawing/2014/main" id="{DE94BA5B-4005-414C-8CB3-E0381062DB42}"/>
              </a:ext>
            </a:extLst>
          </p:cNvPr>
          <p:cNvSpPr txBox="1">
            <a:spLocks/>
          </p:cNvSpPr>
          <p:nvPr/>
        </p:nvSpPr>
        <p:spPr>
          <a:xfrm>
            <a:off x="1343375" y="1080000"/>
            <a:ext cx="9073799" cy="648000"/>
          </a:xfrm>
          <a:prstGeom prst="rect">
            <a:avLst/>
          </a:prstGeom>
        </p:spPr>
        <p:txBody>
          <a:bodyPr/>
          <a:lstStyle/>
          <a:p>
            <a:pPr algn="l" eaLnBrk="1" hangingPunct="1">
              <a:defRPr/>
            </a:pPr>
            <a:r>
              <a:rPr lang="de-DE" sz="1800" b="1" kern="0" dirty="0">
                <a:solidFill>
                  <a:srgbClr val="3B687F"/>
                </a:solidFill>
                <a:latin typeface="Arial"/>
                <a:ea typeface="ＭＳ Ｐゴシック"/>
              </a:rPr>
              <a:t>Einstieg: Vier Schritte zur Bewertung und Priorisierung wesentlicher Nachhaltigkeitsthemen</a:t>
            </a:r>
          </a:p>
        </p:txBody>
      </p:sp>
      <p:sp>
        <p:nvSpPr>
          <p:cNvPr id="17" name="Rechteck 16">
            <a:extLst>
              <a:ext uri="{FF2B5EF4-FFF2-40B4-BE49-F238E27FC236}">
                <a16:creationId xmlns:a16="http://schemas.microsoft.com/office/drawing/2014/main" id="{4B29D7D5-A998-4D19-9EA9-C87B36FD7C9B}"/>
              </a:ext>
            </a:extLst>
          </p:cNvPr>
          <p:cNvSpPr/>
          <p:nvPr/>
        </p:nvSpPr>
        <p:spPr>
          <a:xfrm>
            <a:off x="1702976" y="5589240"/>
            <a:ext cx="8713350" cy="419503"/>
          </a:xfrm>
          <a:prstGeom prst="rect">
            <a:avLst/>
          </a:prstGeom>
        </p:spPr>
        <p:txBody>
          <a:bodyPr wrap="square" lIns="80165" tIns="40083" rIns="80165" bIns="40083">
            <a:spAutoFit/>
          </a:bodyPr>
          <a:lstStyle/>
          <a:p>
            <a:pPr marL="80577" algn="l"/>
            <a:r>
              <a:rPr lang="de-DE" sz="1100" dirty="0">
                <a:solidFill>
                  <a:srgbClr val="000000">
                    <a:lumMod val="75000"/>
                    <a:lumOff val="25000"/>
                  </a:srgbClr>
                </a:solidFill>
              </a:rPr>
              <a:t>Das Unternehmen nutzt eine </a:t>
            </a:r>
            <a:r>
              <a:rPr lang="de-DE" sz="1100" b="1" dirty="0">
                <a:solidFill>
                  <a:srgbClr val="000000">
                    <a:lumMod val="75000"/>
                    <a:lumOff val="25000"/>
                  </a:srgbClr>
                </a:solidFill>
              </a:rPr>
              <a:t>Risikomatrix</a:t>
            </a:r>
            <a:r>
              <a:rPr lang="de-DE" sz="1100" dirty="0">
                <a:solidFill>
                  <a:srgbClr val="000000">
                    <a:lumMod val="75000"/>
                    <a:lumOff val="25000"/>
                  </a:srgbClr>
                </a:solidFill>
              </a:rPr>
              <a:t>, um die Bewertung entlang der zwei Risiko-Kriterien „Schwere“ und Eintrittswahrscheinlichkeit durchzuführen.</a:t>
            </a:r>
          </a:p>
        </p:txBody>
      </p:sp>
      <p:sp>
        <p:nvSpPr>
          <p:cNvPr id="18" name="Richtungspfeil 59">
            <a:extLst>
              <a:ext uri="{FF2B5EF4-FFF2-40B4-BE49-F238E27FC236}">
                <a16:creationId xmlns:a16="http://schemas.microsoft.com/office/drawing/2014/main" id="{02FBF2D4-F156-4BA0-847E-D9AA6A166BE0}"/>
              </a:ext>
            </a:extLst>
          </p:cNvPr>
          <p:cNvSpPr/>
          <p:nvPr/>
        </p:nvSpPr>
        <p:spPr>
          <a:xfrm>
            <a:off x="623296" y="5636158"/>
            <a:ext cx="900000" cy="340987"/>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3</a:t>
            </a:r>
          </a:p>
        </p:txBody>
      </p:sp>
      <p:sp>
        <p:nvSpPr>
          <p:cNvPr id="19" name="Fußzeilenplatzhalter 3">
            <a:extLst>
              <a:ext uri="{FF2B5EF4-FFF2-40B4-BE49-F238E27FC236}">
                <a16:creationId xmlns:a16="http://schemas.microsoft.com/office/drawing/2014/main" id="{37E5B9BC-6144-41F7-96E0-C7E95262566E}"/>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20" name="Auf der gleichen Seite des Rechtecks liegende Ecken abrunden 8">
            <a:extLst>
              <a:ext uri="{FF2B5EF4-FFF2-40B4-BE49-F238E27FC236}">
                <a16:creationId xmlns:a16="http://schemas.microsoft.com/office/drawing/2014/main" id="{7C65F0EB-F942-4DDC-A45D-9E3511292FE7}"/>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1" name="Auf der gleichen Seite des Rechtecks liegende Ecken abrunden 8">
            <a:extLst>
              <a:ext uri="{FF2B5EF4-FFF2-40B4-BE49-F238E27FC236}">
                <a16:creationId xmlns:a16="http://schemas.microsoft.com/office/drawing/2014/main" id="{BD251E81-4B62-444C-9182-FA910702BC2F}"/>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2" name="Auf der gleichen Seite des Rechtecks liegende Ecken abrunden 8">
            <a:extLst>
              <a:ext uri="{FF2B5EF4-FFF2-40B4-BE49-F238E27FC236}">
                <a16:creationId xmlns:a16="http://schemas.microsoft.com/office/drawing/2014/main" id="{C7C95160-724F-4C06-9AFC-020D44CACEF8}"/>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3" name="Auf der gleichen Seite des Rechtecks liegende Ecken abrunden 8">
            <a:extLst>
              <a:ext uri="{FF2B5EF4-FFF2-40B4-BE49-F238E27FC236}">
                <a16:creationId xmlns:a16="http://schemas.microsoft.com/office/drawing/2014/main" id="{1814A409-04E2-4BAA-BDA1-F7A300939282}"/>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4" name="Auf der gleichen Seite des Rechtecks liegende Ecken abrunden 8">
            <a:extLst>
              <a:ext uri="{FF2B5EF4-FFF2-40B4-BE49-F238E27FC236}">
                <a16:creationId xmlns:a16="http://schemas.microsoft.com/office/drawing/2014/main" id="{64D250DF-D96C-4E5B-9D99-D0C8D36E1C6D}"/>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5" name="Auf der gleichen Seite des Rechtecks liegende Ecken abrunden 8">
            <a:extLst>
              <a:ext uri="{FF2B5EF4-FFF2-40B4-BE49-F238E27FC236}">
                <a16:creationId xmlns:a16="http://schemas.microsoft.com/office/drawing/2014/main" id="{B263C668-A9EA-4611-B85A-FDEEF2959A63}"/>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6" name="Auf der gleichen Seite des Rechtecks liegende Ecken abrunden 8">
            <a:extLst>
              <a:ext uri="{FF2B5EF4-FFF2-40B4-BE49-F238E27FC236}">
                <a16:creationId xmlns:a16="http://schemas.microsoft.com/office/drawing/2014/main" id="{C27A2330-D6EE-428C-87F6-3DB97CD2B4DB}"/>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2" name="Grafik 1"/>
          <p:cNvPicPr>
            <a:picLocks noChangeAspect="1"/>
          </p:cNvPicPr>
          <p:nvPr/>
        </p:nvPicPr>
        <p:blipFill>
          <a:blip r:embed="rId4"/>
          <a:stretch>
            <a:fillRect/>
          </a:stretch>
        </p:blipFill>
        <p:spPr>
          <a:xfrm>
            <a:off x="623296" y="113713"/>
            <a:ext cx="4450466" cy="323116"/>
          </a:xfrm>
          <a:prstGeom prst="rect">
            <a:avLst/>
          </a:prstGeom>
        </p:spPr>
      </p:pic>
    </p:spTree>
    <p:extLst>
      <p:ext uri="{BB962C8B-B14F-4D97-AF65-F5344CB8AC3E}">
        <p14:creationId xmlns:p14="http://schemas.microsoft.com/office/powerpoint/2010/main" val="35500196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35</a:t>
            </a:fld>
            <a:endParaRPr lang="de-DE" dirty="0"/>
          </a:p>
        </p:txBody>
      </p:sp>
      <p:sp>
        <p:nvSpPr>
          <p:cNvPr id="8" name="Freihandform 9">
            <a:extLst>
              <a:ext uri="{FF2B5EF4-FFF2-40B4-BE49-F238E27FC236}">
                <a16:creationId xmlns:a16="http://schemas.microsoft.com/office/drawing/2014/main" id="{B039CA7B-C4D7-4F54-B5B5-70306EA14836}"/>
              </a:ext>
            </a:extLst>
          </p:cNvPr>
          <p:cNvSpPr/>
          <p:nvPr/>
        </p:nvSpPr>
        <p:spPr bwMode="auto">
          <a:xfrm>
            <a:off x="2495600" y="2420888"/>
            <a:ext cx="6480720" cy="2376264"/>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80577" algn="l"/>
            <a:endParaRPr lang="de-DE" sz="1100" dirty="0">
              <a:solidFill>
                <a:srgbClr val="4B4B4B"/>
              </a:solidFill>
            </a:endParaRPr>
          </a:p>
        </p:txBody>
      </p:sp>
      <p:sp>
        <p:nvSpPr>
          <p:cNvPr id="9" name="Rechteck 8">
            <a:extLst>
              <a:ext uri="{FF2B5EF4-FFF2-40B4-BE49-F238E27FC236}">
                <a16:creationId xmlns:a16="http://schemas.microsoft.com/office/drawing/2014/main" id="{97EAAE3B-FB6C-4552-94CC-3951D8F8E0CC}"/>
              </a:ext>
            </a:extLst>
          </p:cNvPr>
          <p:cNvSpPr/>
          <p:nvPr/>
        </p:nvSpPr>
        <p:spPr>
          <a:xfrm>
            <a:off x="1487488" y="980728"/>
            <a:ext cx="8929687" cy="1096612"/>
          </a:xfrm>
          <a:prstGeom prst="rect">
            <a:avLst/>
          </a:prstGeom>
        </p:spPr>
        <p:txBody>
          <a:bodyPr wrap="square" lIns="80165" tIns="40083" rIns="80165" bIns="40083">
            <a:spAutoFit/>
          </a:bodyPr>
          <a:lstStyle/>
          <a:p>
            <a:pPr marL="80577" algn="l"/>
            <a:r>
              <a:rPr lang="de-DE" sz="1100" dirty="0">
                <a:solidFill>
                  <a:srgbClr val="4B4B4B"/>
                </a:solidFill>
              </a:rPr>
              <a:t> </a:t>
            </a:r>
          </a:p>
          <a:p>
            <a:pPr marL="80577" algn="l">
              <a:tabLst>
                <a:tab pos="317322" algn="l"/>
              </a:tabLst>
            </a:pPr>
            <a:r>
              <a:rPr lang="de-DE" sz="1100" dirty="0">
                <a:solidFill>
                  <a:srgbClr val="4B4B4B"/>
                </a:solidFill>
              </a:rPr>
              <a:t>Nicht jedes Branchen- oder Länderrisiko trifft notwendigerweise auf das eigene Unternehmen zu. Daher ist es wichtig, dass Sie die </a:t>
            </a:r>
            <a:r>
              <a:rPr lang="de-DE" sz="1100" b="1" dirty="0">
                <a:solidFill>
                  <a:srgbClr val="4B4B4B"/>
                </a:solidFill>
              </a:rPr>
              <a:t>bisherigen Rechercheergebnisse mit Ihren eigenen Unternehmensaktivitäten abgleichen</a:t>
            </a:r>
            <a:r>
              <a:rPr lang="de-DE" sz="1100" dirty="0">
                <a:solidFill>
                  <a:srgbClr val="4B4B4B"/>
                </a:solidFill>
              </a:rPr>
              <a:t>, um zu prüfen, ob die Ergebnisse der branchen- und länderbezogenen Recherche auf Ihr Unternehmen zutreffen, und auch, um zusätzliche Risikobereiche zu identifizieren. Die </a:t>
            </a:r>
            <a:r>
              <a:rPr lang="de-DE" sz="1100" b="1" dirty="0">
                <a:solidFill>
                  <a:srgbClr val="4B4B4B"/>
                </a:solidFill>
              </a:rPr>
              <a:t>eigenen Mitarbeitenden </a:t>
            </a:r>
            <a:r>
              <a:rPr lang="de-DE" sz="1100" dirty="0">
                <a:solidFill>
                  <a:srgbClr val="4B4B4B"/>
                </a:solidFill>
              </a:rPr>
              <a:t>und, sofern dies möglich ist, auch Direktlieferanten </a:t>
            </a:r>
            <a:r>
              <a:rPr lang="de-DE" sz="1100" b="1" dirty="0">
                <a:solidFill>
                  <a:srgbClr val="4B4B4B"/>
                </a:solidFill>
              </a:rPr>
              <a:t>sollten eingebunden werden</a:t>
            </a:r>
            <a:r>
              <a:rPr lang="de-DE" sz="1100" dirty="0">
                <a:solidFill>
                  <a:srgbClr val="4B4B4B"/>
                </a:solidFill>
              </a:rPr>
              <a:t>, um tatsächliche Risiken zu identifizieren. </a:t>
            </a:r>
          </a:p>
        </p:txBody>
      </p:sp>
      <p:sp>
        <p:nvSpPr>
          <p:cNvPr id="11" name="Richtungspfeil 59">
            <a:extLst>
              <a:ext uri="{FF2B5EF4-FFF2-40B4-BE49-F238E27FC236}">
                <a16:creationId xmlns:a16="http://schemas.microsoft.com/office/drawing/2014/main" id="{2484F8EC-5969-43C8-9966-C6D8ED10DB6C}"/>
              </a:ext>
            </a:extLst>
          </p:cNvPr>
          <p:cNvSpPr/>
          <p:nvPr/>
        </p:nvSpPr>
        <p:spPr>
          <a:xfrm>
            <a:off x="623392" y="1196752"/>
            <a:ext cx="881455" cy="340987"/>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1</a:t>
            </a:r>
          </a:p>
        </p:txBody>
      </p:sp>
      <p:pic>
        <p:nvPicPr>
          <p:cNvPr id="12" name="Picture 5" descr="G:\noun_1146880.png">
            <a:extLst>
              <a:ext uri="{FF2B5EF4-FFF2-40B4-BE49-F238E27FC236}">
                <a16:creationId xmlns:a16="http://schemas.microsoft.com/office/drawing/2014/main" id="{B0E0D21B-09BF-4E7A-8A76-5ACE535B941C}"/>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rot="1187937">
            <a:off x="7986803" y="2762334"/>
            <a:ext cx="648071" cy="648071"/>
          </a:xfrm>
          <a:prstGeom prst="rect">
            <a:avLst/>
          </a:prstGeom>
          <a:noFill/>
        </p:spPr>
      </p:pic>
      <p:sp>
        <p:nvSpPr>
          <p:cNvPr id="13" name="Rechteck 12">
            <a:extLst>
              <a:ext uri="{FF2B5EF4-FFF2-40B4-BE49-F238E27FC236}">
                <a16:creationId xmlns:a16="http://schemas.microsoft.com/office/drawing/2014/main" id="{783F30B0-F7A7-4442-8AA8-A5B74AFE3558}"/>
              </a:ext>
            </a:extLst>
          </p:cNvPr>
          <p:cNvSpPr/>
          <p:nvPr/>
        </p:nvSpPr>
        <p:spPr>
          <a:xfrm>
            <a:off x="3215680" y="2636912"/>
            <a:ext cx="5400600" cy="1969770"/>
          </a:xfrm>
          <a:prstGeom prst="rect">
            <a:avLst/>
          </a:prstGeom>
        </p:spPr>
        <p:txBody>
          <a:bodyPr wrap="square">
            <a:spAutoFit/>
          </a:bodyPr>
          <a:lstStyle/>
          <a:p>
            <a:pPr marL="80577" algn="l"/>
            <a:r>
              <a:rPr lang="de-DE" sz="1200" b="1" dirty="0">
                <a:solidFill>
                  <a:srgbClr val="4B4B4B"/>
                </a:solidFill>
              </a:rPr>
              <a:t>Zu prüfen, bevor Unternehmen die Risikoanalyse durchführen:</a:t>
            </a:r>
          </a:p>
          <a:p>
            <a:pPr marL="80577" algn="l"/>
            <a:endParaRPr lang="de-DE" sz="1100" b="1" dirty="0">
              <a:solidFill>
                <a:srgbClr val="4B4B4B"/>
              </a:solidFill>
            </a:endParaRPr>
          </a:p>
          <a:p>
            <a:pPr marL="230887" indent="-150310" algn="l">
              <a:buFont typeface="Arial" panose="020B0604020202020204" pitchFamily="34" charset="0"/>
              <a:buChar char="•"/>
            </a:pPr>
            <a:r>
              <a:rPr lang="de-DE" sz="1100" dirty="0">
                <a:solidFill>
                  <a:srgbClr val="4B4B4B"/>
                </a:solidFill>
              </a:rPr>
              <a:t>Wer kann und sollte angesprochen werden? Gerade bei kleinen Unternehmen sollte auch die Geschäftsführung, die sich mit vielen Abläufen direkt befasst, eingebunden werden. </a:t>
            </a:r>
          </a:p>
          <a:p>
            <a:pPr marL="230887" indent="-150310" algn="l">
              <a:buFont typeface="Arial" panose="020B0604020202020204" pitchFamily="34" charset="0"/>
              <a:buChar char="•"/>
            </a:pPr>
            <a:r>
              <a:rPr lang="de-DE" sz="1100" dirty="0">
                <a:solidFill>
                  <a:srgbClr val="4B4B4B"/>
                </a:solidFill>
              </a:rPr>
              <a:t>In welchem Format findet der Austausch statt? Intern kann der Austausch </a:t>
            </a:r>
            <a:r>
              <a:rPr lang="de-DE" sz="1100" dirty="0" smtClean="0">
                <a:solidFill>
                  <a:srgbClr val="4B4B4B"/>
                </a:solidFill>
              </a:rPr>
              <a:t>beispielsweise </a:t>
            </a:r>
            <a:r>
              <a:rPr lang="de-DE" sz="1100" dirty="0">
                <a:solidFill>
                  <a:srgbClr val="4B4B4B"/>
                </a:solidFill>
              </a:rPr>
              <a:t>über Workshops organisiert werden. Informationen von </a:t>
            </a:r>
            <a:r>
              <a:rPr lang="de-DE" sz="1100" dirty="0" smtClean="0">
                <a:solidFill>
                  <a:srgbClr val="4B4B4B"/>
                </a:solidFill>
              </a:rPr>
              <a:t>Direktlieferanten </a:t>
            </a:r>
            <a:r>
              <a:rPr lang="de-DE" sz="1100" dirty="0">
                <a:solidFill>
                  <a:srgbClr val="4B4B4B"/>
                </a:solidFill>
              </a:rPr>
              <a:t>können über Zertifikate </a:t>
            </a:r>
            <a:r>
              <a:rPr lang="de-DE" sz="1100" dirty="0" smtClean="0">
                <a:solidFill>
                  <a:srgbClr val="4B4B4B"/>
                </a:solidFill>
              </a:rPr>
              <a:t>(z. B. Umweltmanagementsysteme</a:t>
            </a:r>
            <a:r>
              <a:rPr lang="de-DE" sz="1100" dirty="0">
                <a:solidFill>
                  <a:srgbClr val="4B4B4B"/>
                </a:solidFill>
              </a:rPr>
              <a:t>), Selbstauskünfte oder Audits gesammelt werden.</a:t>
            </a:r>
          </a:p>
          <a:p>
            <a:pPr marL="230887" indent="-150310" algn="l">
              <a:buFont typeface="Arial" panose="020B0604020202020204" pitchFamily="34" charset="0"/>
              <a:buChar char="•"/>
            </a:pPr>
            <a:endParaRPr lang="de-DE" sz="1100" dirty="0">
              <a:solidFill>
                <a:srgbClr val="4B4B4B"/>
              </a:solidFill>
            </a:endParaRPr>
          </a:p>
          <a:p>
            <a:pPr marL="230887" indent="-150310" algn="l">
              <a:buFont typeface="Arial" panose="020B0604020202020204" pitchFamily="34" charset="0"/>
              <a:buChar char="•"/>
            </a:pPr>
            <a:endParaRPr lang="de-DE" sz="1100" dirty="0">
              <a:solidFill>
                <a:srgbClr val="4B4B4B"/>
              </a:solidFill>
            </a:endParaRPr>
          </a:p>
        </p:txBody>
      </p:sp>
      <p:sp>
        <p:nvSpPr>
          <p:cNvPr id="10" name="Fußzeilenplatzhalter 3">
            <a:extLst>
              <a:ext uri="{FF2B5EF4-FFF2-40B4-BE49-F238E27FC236}">
                <a16:creationId xmlns:a16="http://schemas.microsoft.com/office/drawing/2014/main" id="{CF4189D7-7505-4A51-B1E4-CD34EB861B17}"/>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14" name="Auf der gleichen Seite des Rechtecks liegende Ecken abrunden 8">
            <a:extLst>
              <a:ext uri="{FF2B5EF4-FFF2-40B4-BE49-F238E27FC236}">
                <a16:creationId xmlns:a16="http://schemas.microsoft.com/office/drawing/2014/main" id="{9704652C-E71A-4769-BE9F-79D045A2C0A2}"/>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8">
            <a:extLst>
              <a:ext uri="{FF2B5EF4-FFF2-40B4-BE49-F238E27FC236}">
                <a16:creationId xmlns:a16="http://schemas.microsoft.com/office/drawing/2014/main" id="{543EF576-8621-41B7-8037-AF14C1EB76CA}"/>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8">
            <a:extLst>
              <a:ext uri="{FF2B5EF4-FFF2-40B4-BE49-F238E27FC236}">
                <a16:creationId xmlns:a16="http://schemas.microsoft.com/office/drawing/2014/main" id="{82890484-D7B7-4FFB-9FCF-5E39587CF8B8}"/>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7" name="Auf der gleichen Seite des Rechtecks liegende Ecken abrunden 8">
            <a:extLst>
              <a:ext uri="{FF2B5EF4-FFF2-40B4-BE49-F238E27FC236}">
                <a16:creationId xmlns:a16="http://schemas.microsoft.com/office/drawing/2014/main" id="{B1288786-020F-4F82-AEDD-7E04488FA8EF}"/>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8" name="Auf der gleichen Seite des Rechtecks liegende Ecken abrunden 8">
            <a:extLst>
              <a:ext uri="{FF2B5EF4-FFF2-40B4-BE49-F238E27FC236}">
                <a16:creationId xmlns:a16="http://schemas.microsoft.com/office/drawing/2014/main" id="{3C02883B-623F-459A-8719-33F0152E51A2}"/>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9" name="Auf der gleichen Seite des Rechtecks liegende Ecken abrunden 8">
            <a:extLst>
              <a:ext uri="{FF2B5EF4-FFF2-40B4-BE49-F238E27FC236}">
                <a16:creationId xmlns:a16="http://schemas.microsoft.com/office/drawing/2014/main" id="{36C42B55-D1A2-441D-AAB2-622424449538}"/>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0" name="Auf der gleichen Seite des Rechtecks liegende Ecken abrunden 8">
            <a:extLst>
              <a:ext uri="{FF2B5EF4-FFF2-40B4-BE49-F238E27FC236}">
                <a16:creationId xmlns:a16="http://schemas.microsoft.com/office/drawing/2014/main" id="{914190BE-DF6D-46F1-BEB3-8DC379F94641}"/>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2" name="Grafik 1"/>
          <p:cNvPicPr>
            <a:picLocks noChangeAspect="1"/>
          </p:cNvPicPr>
          <p:nvPr/>
        </p:nvPicPr>
        <p:blipFill>
          <a:blip r:embed="rId3"/>
          <a:stretch>
            <a:fillRect/>
          </a:stretch>
        </p:blipFill>
        <p:spPr>
          <a:xfrm>
            <a:off x="623392" y="145887"/>
            <a:ext cx="4450466" cy="323116"/>
          </a:xfrm>
          <a:prstGeom prst="rect">
            <a:avLst/>
          </a:prstGeom>
        </p:spPr>
      </p:pic>
    </p:spTree>
    <p:extLst>
      <p:ext uri="{BB962C8B-B14F-4D97-AF65-F5344CB8AC3E}">
        <p14:creationId xmlns:p14="http://schemas.microsoft.com/office/powerpoint/2010/main" val="41526432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a:xfrm>
            <a:off x="648346" y="6479430"/>
            <a:ext cx="638043" cy="280988"/>
          </a:xfrm>
        </p:spPr>
        <p:txBody>
          <a:bodyPr/>
          <a:lstStyle/>
          <a:p>
            <a:fld id="{894680D0-7A83-433A-9719-C4143F27F647}" type="slidenum">
              <a:rPr lang="de-DE" smtClean="0"/>
              <a:pPr/>
              <a:t>36</a:t>
            </a:fld>
            <a:endParaRPr lang="de-DE" dirty="0"/>
          </a:p>
        </p:txBody>
      </p:sp>
      <p:sp>
        <p:nvSpPr>
          <p:cNvPr id="17" name="Rechteck 16">
            <a:extLst>
              <a:ext uri="{FF2B5EF4-FFF2-40B4-BE49-F238E27FC236}">
                <a16:creationId xmlns:a16="http://schemas.microsoft.com/office/drawing/2014/main" id="{20B7EEFF-F95B-45EE-A9AF-6094850E60F3}"/>
              </a:ext>
            </a:extLst>
          </p:cNvPr>
          <p:cNvSpPr/>
          <p:nvPr/>
        </p:nvSpPr>
        <p:spPr>
          <a:xfrm>
            <a:off x="1451391" y="1152207"/>
            <a:ext cx="8965783" cy="419503"/>
          </a:xfrm>
          <a:prstGeom prst="rect">
            <a:avLst/>
          </a:prstGeom>
        </p:spPr>
        <p:txBody>
          <a:bodyPr wrap="square" lIns="80165" tIns="40083" rIns="80165" bIns="40083">
            <a:spAutoFit/>
          </a:bodyPr>
          <a:lstStyle/>
          <a:p>
            <a:pPr marL="80577" algn="l"/>
            <a:r>
              <a:rPr lang="de-DE" sz="1100" dirty="0">
                <a:solidFill>
                  <a:srgbClr val="4B4B4B"/>
                </a:solidFill>
              </a:rPr>
              <a:t>Die Ausgangsbetrachtung fokussiert sich auf die </a:t>
            </a:r>
            <a:r>
              <a:rPr lang="de-DE" sz="1100" b="1" dirty="0">
                <a:solidFill>
                  <a:srgbClr val="4B4B4B"/>
                </a:solidFill>
              </a:rPr>
              <a:t>negativen Auswirkungen auf Umwelt und Betroffene</a:t>
            </a:r>
            <a:r>
              <a:rPr lang="de-DE" sz="1100" dirty="0">
                <a:solidFill>
                  <a:srgbClr val="4B4B4B"/>
                </a:solidFill>
              </a:rPr>
              <a:t>. Beispiel: Hoher Wasserverbrauch bei Produktionsprozessen, der zu Wasserstress in einer Region führt.</a:t>
            </a:r>
          </a:p>
        </p:txBody>
      </p:sp>
      <p:sp>
        <p:nvSpPr>
          <p:cNvPr id="18" name="Rechteck 17">
            <a:extLst>
              <a:ext uri="{FF2B5EF4-FFF2-40B4-BE49-F238E27FC236}">
                <a16:creationId xmlns:a16="http://schemas.microsoft.com/office/drawing/2014/main" id="{891C1A1C-A785-4BFE-A23C-096D308FDFEA}"/>
              </a:ext>
            </a:extLst>
          </p:cNvPr>
          <p:cNvSpPr/>
          <p:nvPr/>
        </p:nvSpPr>
        <p:spPr>
          <a:xfrm>
            <a:off x="479375" y="1701031"/>
            <a:ext cx="4818485" cy="4482154"/>
          </a:xfrm>
          <a:prstGeom prst="rect">
            <a:avLst/>
          </a:prstGeom>
        </p:spPr>
        <p:txBody>
          <a:bodyPr wrap="square" lIns="80165" tIns="40083" rIns="80165" bIns="40083">
            <a:spAutoFit/>
          </a:bodyPr>
          <a:lstStyle/>
          <a:p>
            <a:pPr marL="80577" algn="l"/>
            <a:r>
              <a:rPr lang="de-DE" sz="1100" dirty="0">
                <a:solidFill>
                  <a:srgbClr val="4B4B4B"/>
                </a:solidFill>
              </a:rPr>
              <a:t>In der Praxis nutzen Unternehmen eine Matrix zur Bewertung des Risikos für Umwelt und Betroffene, die die </a:t>
            </a:r>
            <a:r>
              <a:rPr lang="de-DE" sz="1100" b="1" dirty="0">
                <a:solidFill>
                  <a:srgbClr val="4B4B4B"/>
                </a:solidFill>
              </a:rPr>
              <a:t>Schwere der (potenziellen) negativen Auswirkungen </a:t>
            </a:r>
            <a:r>
              <a:rPr lang="de-DE" sz="1100" i="1" dirty="0">
                <a:solidFill>
                  <a:srgbClr val="4B4B4B"/>
                </a:solidFill>
              </a:rPr>
              <a:t>(A: Wer ist in welchem Maße von der </a:t>
            </a:r>
            <a:r>
              <a:rPr lang="de-DE" sz="1100" i="1" dirty="0" smtClean="0">
                <a:solidFill>
                  <a:srgbClr val="4B4B4B"/>
                </a:solidFill>
              </a:rPr>
              <a:t>Aus-wirkung </a:t>
            </a:r>
            <a:r>
              <a:rPr lang="de-DE" sz="1100" i="1" dirty="0">
                <a:solidFill>
                  <a:srgbClr val="4B4B4B"/>
                </a:solidFill>
              </a:rPr>
              <a:t>betroffen?) </a:t>
            </a:r>
            <a:r>
              <a:rPr lang="de-DE" sz="1100" dirty="0">
                <a:solidFill>
                  <a:srgbClr val="4B4B4B"/>
                </a:solidFill>
              </a:rPr>
              <a:t>und</a:t>
            </a:r>
            <a:r>
              <a:rPr lang="de-DE" sz="1100" i="1" dirty="0">
                <a:solidFill>
                  <a:srgbClr val="4B4B4B"/>
                </a:solidFill>
              </a:rPr>
              <a:t> </a:t>
            </a:r>
            <a:r>
              <a:rPr lang="de-DE" sz="1100" dirty="0">
                <a:solidFill>
                  <a:srgbClr val="4B4B4B"/>
                </a:solidFill>
              </a:rPr>
              <a:t>die </a:t>
            </a:r>
            <a:r>
              <a:rPr lang="de-DE" sz="1100" b="1" dirty="0">
                <a:solidFill>
                  <a:srgbClr val="4B4B4B"/>
                </a:solidFill>
              </a:rPr>
              <a:t>Eintrittswahrscheinlichkeit </a:t>
            </a:r>
            <a:r>
              <a:rPr lang="de-DE" sz="1100" i="1" dirty="0">
                <a:solidFill>
                  <a:srgbClr val="4B4B4B"/>
                </a:solidFill>
              </a:rPr>
              <a:t>(E: Wie </a:t>
            </a:r>
            <a:r>
              <a:rPr lang="de-DE" sz="1100" i="1" dirty="0" smtClean="0">
                <a:solidFill>
                  <a:srgbClr val="4B4B4B"/>
                </a:solidFill>
              </a:rPr>
              <a:t>wahr-</a:t>
            </a:r>
            <a:r>
              <a:rPr lang="de-DE" sz="1100" i="1" dirty="0" err="1" smtClean="0">
                <a:solidFill>
                  <a:srgbClr val="4B4B4B"/>
                </a:solidFill>
              </a:rPr>
              <a:t>scheinlich</a:t>
            </a:r>
            <a:r>
              <a:rPr lang="de-DE" sz="1100" i="1" dirty="0" smtClean="0">
                <a:solidFill>
                  <a:srgbClr val="4B4B4B"/>
                </a:solidFill>
              </a:rPr>
              <a:t> </a:t>
            </a:r>
            <a:r>
              <a:rPr lang="de-DE" sz="1100" i="1" dirty="0">
                <a:solidFill>
                  <a:srgbClr val="4B4B4B"/>
                </a:solidFill>
              </a:rPr>
              <a:t>ist das Auftreten der Auswirkung?)</a:t>
            </a:r>
            <a:r>
              <a:rPr lang="de-DE" sz="1100" dirty="0">
                <a:solidFill>
                  <a:srgbClr val="4B4B4B"/>
                </a:solidFill>
              </a:rPr>
              <a:t> beinhaltet, wobei der Schwere der Auswirkung besonders Rechnung zu tragen ist. </a:t>
            </a:r>
          </a:p>
          <a:p>
            <a:pPr marL="80577" algn="l"/>
            <a:endParaRPr lang="de-DE" sz="1100" dirty="0">
              <a:solidFill>
                <a:srgbClr val="4B4B4B"/>
              </a:solidFill>
            </a:endParaRPr>
          </a:p>
          <a:p>
            <a:pPr marL="80577" algn="l"/>
            <a:r>
              <a:rPr lang="de-DE" sz="1100" dirty="0">
                <a:solidFill>
                  <a:srgbClr val="4B4B4B"/>
                </a:solidFill>
              </a:rPr>
              <a:t>Das Unternehmen sollte bei der Wahl einer sinnvollen Skalierung (hier Bewertung exemplarisch von 1 [niedrig] bis 3 [hoch]) auf bestehende interne Ansätze (zum Beispiel im Kontext des Umweltmanagements) aufbauen, damit eine Anschlussfähigkeit gewährleistet ist.</a:t>
            </a:r>
          </a:p>
          <a:p>
            <a:pPr marL="80577" algn="l"/>
            <a:endParaRPr lang="de-DE" sz="1100" dirty="0">
              <a:solidFill>
                <a:srgbClr val="4B4B4B"/>
              </a:solidFill>
            </a:endParaRPr>
          </a:p>
          <a:p>
            <a:pPr marL="80577" algn="l"/>
            <a:r>
              <a:rPr lang="de-DE" sz="1100" dirty="0">
                <a:solidFill>
                  <a:srgbClr val="4B4B4B"/>
                </a:solidFill>
              </a:rPr>
              <a:t>Bei der Frage, wie man die Schwere (potenzieller) negativer Auswirkungen definiert, sollten Unternehmen pragmatisch starten. Auch wenn die Schwere im Konzept der Sorgfaltspflichten mithilfe von drei </a:t>
            </a:r>
            <a:r>
              <a:rPr lang="de-DE" sz="1100" dirty="0" err="1" smtClean="0">
                <a:solidFill>
                  <a:srgbClr val="4B4B4B"/>
                </a:solidFill>
              </a:rPr>
              <a:t>Kri-terien</a:t>
            </a:r>
            <a:r>
              <a:rPr lang="de-DE" sz="1100" dirty="0" smtClean="0">
                <a:solidFill>
                  <a:srgbClr val="4B4B4B"/>
                </a:solidFill>
              </a:rPr>
              <a:t> </a:t>
            </a:r>
            <a:r>
              <a:rPr lang="de-DE" sz="1100" dirty="0">
                <a:solidFill>
                  <a:srgbClr val="4B4B4B"/>
                </a:solidFill>
              </a:rPr>
              <a:t>bewertet wird – das Ausmaß, der Umfang und die Behebbarkeit einer (potenziell) negativen Auswirkung – kann man (zu Beginn) direkt einen Wert (anstelle der Kombination aus drei Werten) für die </a:t>
            </a:r>
            <a:r>
              <a:rPr lang="de-DE" sz="1100" dirty="0" smtClean="0">
                <a:solidFill>
                  <a:srgbClr val="4B4B4B"/>
                </a:solidFill>
              </a:rPr>
              <a:t>Gesamt-bewertung </a:t>
            </a:r>
            <a:r>
              <a:rPr lang="de-DE" sz="1100" dirty="0">
                <a:solidFill>
                  <a:srgbClr val="4B4B4B"/>
                </a:solidFill>
              </a:rPr>
              <a:t>nutzen.</a:t>
            </a:r>
          </a:p>
          <a:p>
            <a:pPr marL="80577" algn="l"/>
            <a:endParaRPr lang="de-DE" sz="1100" dirty="0">
              <a:solidFill>
                <a:srgbClr val="4B4B4B"/>
              </a:solidFill>
            </a:endParaRPr>
          </a:p>
          <a:p>
            <a:pPr marL="80577" algn="l"/>
            <a:r>
              <a:rPr lang="de-DE" sz="1100" dirty="0">
                <a:solidFill>
                  <a:srgbClr val="4B4B4B"/>
                </a:solidFill>
              </a:rPr>
              <a:t>Eine Definition der drei Bewertungskriterien für die Schwere finden Unternehmen im </a:t>
            </a:r>
            <a:r>
              <a:rPr lang="de-DE" sz="1100" dirty="0">
                <a:solidFill>
                  <a:srgbClr val="4B4B4B"/>
                </a:solidFill>
                <a:hlinkClick r:id="rId2"/>
              </a:rPr>
              <a:t>KMU-Kompass</a:t>
            </a:r>
            <a:r>
              <a:rPr lang="de-DE" sz="1100" dirty="0">
                <a:solidFill>
                  <a:srgbClr val="4B4B4B"/>
                </a:solidFill>
              </a:rPr>
              <a:t>.</a:t>
            </a:r>
          </a:p>
          <a:p>
            <a:pPr marL="80577" algn="l"/>
            <a:endParaRPr lang="de-DE" sz="1100" dirty="0">
              <a:solidFill>
                <a:srgbClr val="4B4B4B"/>
              </a:solidFill>
            </a:endParaRPr>
          </a:p>
          <a:p>
            <a:pPr marL="80577" algn="l"/>
            <a:r>
              <a:rPr lang="de-DE" sz="1100" dirty="0">
                <a:solidFill>
                  <a:srgbClr val="4B4B4B"/>
                </a:solidFill>
              </a:rPr>
              <a:t>Für die Einschätzung der Eintrittswahrscheinlichkeit eignen sich die </a:t>
            </a:r>
            <a:r>
              <a:rPr lang="de-DE" sz="1100" dirty="0" err="1" smtClean="0">
                <a:solidFill>
                  <a:srgbClr val="4B4B4B"/>
                </a:solidFill>
              </a:rPr>
              <a:t>ermit-telten</a:t>
            </a:r>
            <a:r>
              <a:rPr lang="de-DE" sz="1100" dirty="0" smtClean="0">
                <a:solidFill>
                  <a:srgbClr val="4B4B4B"/>
                </a:solidFill>
              </a:rPr>
              <a:t> </a:t>
            </a:r>
            <a:r>
              <a:rPr lang="de-DE" sz="1100" dirty="0">
                <a:solidFill>
                  <a:srgbClr val="4B4B4B"/>
                </a:solidFill>
              </a:rPr>
              <a:t>Informationen zu branchen- und länderbezogenen Risiken.</a:t>
            </a:r>
          </a:p>
          <a:p>
            <a:pPr marL="80577" algn="l"/>
            <a:endParaRPr lang="de-DE" sz="1100" dirty="0">
              <a:solidFill>
                <a:srgbClr val="4B4B4B"/>
              </a:solidFill>
            </a:endParaRPr>
          </a:p>
        </p:txBody>
      </p:sp>
      <p:sp>
        <p:nvSpPr>
          <p:cNvPr id="19" name="Richtungspfeil 59">
            <a:extLst>
              <a:ext uri="{FF2B5EF4-FFF2-40B4-BE49-F238E27FC236}">
                <a16:creationId xmlns:a16="http://schemas.microsoft.com/office/drawing/2014/main" id="{C425069E-EA8B-4714-83CE-980ECFB70023}"/>
              </a:ext>
            </a:extLst>
          </p:cNvPr>
          <p:cNvSpPr/>
          <p:nvPr/>
        </p:nvSpPr>
        <p:spPr>
          <a:xfrm>
            <a:off x="623392" y="1196975"/>
            <a:ext cx="881455" cy="340987"/>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2</a:t>
            </a:r>
          </a:p>
        </p:txBody>
      </p:sp>
      <p:sp>
        <p:nvSpPr>
          <p:cNvPr id="20" name="Freihandform 6">
            <a:extLst>
              <a:ext uri="{FF2B5EF4-FFF2-40B4-BE49-F238E27FC236}">
                <a16:creationId xmlns:a16="http://schemas.microsoft.com/office/drawing/2014/main" id="{E5895068-DC68-4336-8BE9-288947DCDE83}"/>
              </a:ext>
            </a:extLst>
          </p:cNvPr>
          <p:cNvSpPr/>
          <p:nvPr/>
        </p:nvSpPr>
        <p:spPr bwMode="auto">
          <a:xfrm>
            <a:off x="5735960" y="1993791"/>
            <a:ext cx="5616624" cy="3235632"/>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de-DE">
              <a:solidFill>
                <a:srgbClr val="000000"/>
              </a:solidFill>
            </a:endParaRPr>
          </a:p>
        </p:txBody>
      </p:sp>
      <p:sp>
        <p:nvSpPr>
          <p:cNvPr id="21" name="Rechteck 20">
            <a:extLst>
              <a:ext uri="{FF2B5EF4-FFF2-40B4-BE49-F238E27FC236}">
                <a16:creationId xmlns:a16="http://schemas.microsoft.com/office/drawing/2014/main" id="{A494776A-C121-4220-9375-2737DAFB694F}"/>
              </a:ext>
            </a:extLst>
          </p:cNvPr>
          <p:cNvSpPr/>
          <p:nvPr/>
        </p:nvSpPr>
        <p:spPr>
          <a:xfrm>
            <a:off x="6528048" y="2353831"/>
            <a:ext cx="3528392" cy="2631490"/>
          </a:xfrm>
          <a:prstGeom prst="rect">
            <a:avLst/>
          </a:prstGeom>
        </p:spPr>
        <p:txBody>
          <a:bodyPr wrap="square">
            <a:spAutoFit/>
          </a:bodyPr>
          <a:lstStyle/>
          <a:p>
            <a:pPr algn="l"/>
            <a:r>
              <a:rPr lang="de-DE" sz="1200" b="1" dirty="0">
                <a:solidFill>
                  <a:srgbClr val="000000">
                    <a:lumMod val="75000"/>
                    <a:lumOff val="25000"/>
                  </a:srgbClr>
                </a:solidFill>
              </a:rPr>
              <a:t>Leitfragen zur Orientierung:</a:t>
            </a:r>
          </a:p>
          <a:p>
            <a:pPr algn="l"/>
            <a:endParaRPr lang="de-DE" sz="1100" b="1" dirty="0">
              <a:solidFill>
                <a:srgbClr val="000000">
                  <a:lumMod val="75000"/>
                  <a:lumOff val="25000"/>
                </a:srgbClr>
              </a:solidFill>
            </a:endParaRPr>
          </a:p>
          <a:p>
            <a:pPr marL="150310" indent="-150310" algn="l">
              <a:buFont typeface="Arial" panose="020B0604020202020204" pitchFamily="34" charset="0"/>
              <a:buChar char="•"/>
            </a:pPr>
            <a:r>
              <a:rPr lang="de-DE" sz="1100" dirty="0">
                <a:solidFill>
                  <a:srgbClr val="000000">
                    <a:lumMod val="75000"/>
                    <a:lumOff val="25000"/>
                  </a:srgbClr>
                </a:solidFill>
              </a:rPr>
              <a:t>Wie schwerwiegend ist die (potenzielle) Auswirkung?</a:t>
            </a:r>
          </a:p>
          <a:p>
            <a:pPr marL="628650" lvl="1" indent="-171450" algn="l">
              <a:buFont typeface="Courier New" panose="02070309020205020404" pitchFamily="49" charset="0"/>
              <a:buChar char="o"/>
            </a:pPr>
            <a:r>
              <a:rPr lang="de-DE" sz="1100" dirty="0">
                <a:solidFill>
                  <a:srgbClr val="000000">
                    <a:lumMod val="75000"/>
                    <a:lumOff val="25000"/>
                  </a:srgbClr>
                </a:solidFill>
              </a:rPr>
              <a:t>Ausmaß: Wie gravierend ist die (potenzielle) negative Auswirkung?</a:t>
            </a:r>
          </a:p>
          <a:p>
            <a:pPr marL="628650" lvl="1" indent="-171450" algn="l">
              <a:buFont typeface="Courier New" panose="02070309020205020404" pitchFamily="49" charset="0"/>
              <a:buChar char="o"/>
            </a:pPr>
            <a:r>
              <a:rPr lang="de-DE" sz="1100" dirty="0">
                <a:solidFill>
                  <a:srgbClr val="000000">
                    <a:lumMod val="75000"/>
                    <a:lumOff val="25000"/>
                  </a:srgbClr>
                </a:solidFill>
              </a:rPr>
              <a:t>Umfang: Wie viele (potenziell) Betroffene gibt es?</a:t>
            </a:r>
          </a:p>
          <a:p>
            <a:pPr marL="628650" lvl="1" indent="-171450" algn="l">
              <a:buFont typeface="Courier New" panose="02070309020205020404" pitchFamily="49" charset="0"/>
              <a:buChar char="o"/>
            </a:pPr>
            <a:r>
              <a:rPr lang="de-DE" sz="1100" dirty="0">
                <a:solidFill>
                  <a:srgbClr val="000000">
                    <a:lumMod val="75000"/>
                    <a:lumOff val="25000"/>
                  </a:srgbClr>
                </a:solidFill>
              </a:rPr>
              <a:t>Behebbarkeit: Wie schwierig wäre es, die (potenziell) negative Auswirkung zu beheben und zu verhindern?</a:t>
            </a:r>
          </a:p>
          <a:p>
            <a:pPr algn="l"/>
            <a:endParaRPr lang="de-DE" sz="1100" dirty="0">
              <a:solidFill>
                <a:srgbClr val="000000">
                  <a:lumMod val="75000"/>
                  <a:lumOff val="25000"/>
                </a:srgbClr>
              </a:solidFill>
            </a:endParaRPr>
          </a:p>
          <a:p>
            <a:pPr marL="150310" indent="-150310" algn="l">
              <a:buFont typeface="Arial" panose="020B0604020202020204" pitchFamily="34" charset="0"/>
              <a:buChar char="•"/>
            </a:pPr>
            <a:r>
              <a:rPr lang="de-DE" sz="1100" dirty="0">
                <a:solidFill>
                  <a:srgbClr val="000000">
                    <a:lumMod val="75000"/>
                    <a:lumOff val="25000"/>
                  </a:srgbClr>
                </a:solidFill>
              </a:rPr>
              <a:t>Wie wahrscheinlich ist das Auftreten einer negativen Auswirkung?</a:t>
            </a:r>
          </a:p>
          <a:p>
            <a:pPr algn="l"/>
            <a:endParaRPr lang="de-DE" sz="1100" dirty="0">
              <a:solidFill>
                <a:srgbClr val="000000">
                  <a:lumMod val="75000"/>
                  <a:lumOff val="25000"/>
                </a:srgbClr>
              </a:solidFill>
            </a:endParaRPr>
          </a:p>
        </p:txBody>
      </p:sp>
      <p:pic>
        <p:nvPicPr>
          <p:cNvPr id="22" name="Picture 5" descr="G:\noun_1146880.png">
            <a:extLst>
              <a:ext uri="{FF2B5EF4-FFF2-40B4-BE49-F238E27FC236}">
                <a16:creationId xmlns:a16="http://schemas.microsoft.com/office/drawing/2014/main" id="{12BB6F96-AD6F-470F-BD90-ACE2B4F475F4}"/>
              </a:ext>
            </a:extLst>
          </p:cNvPr>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rot="1187937">
            <a:off x="9529507" y="2118908"/>
            <a:ext cx="648071" cy="648071"/>
          </a:xfrm>
          <a:prstGeom prst="rect">
            <a:avLst/>
          </a:prstGeom>
          <a:noFill/>
        </p:spPr>
      </p:pic>
      <p:sp>
        <p:nvSpPr>
          <p:cNvPr id="11" name="Fußzeilenplatzhalter 3">
            <a:extLst>
              <a:ext uri="{FF2B5EF4-FFF2-40B4-BE49-F238E27FC236}">
                <a16:creationId xmlns:a16="http://schemas.microsoft.com/office/drawing/2014/main" id="{C20023AD-6A3E-446A-A903-CDE5BE940896}"/>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12" name="Auf der gleichen Seite des Rechtecks liegende Ecken abrunden 8">
            <a:extLst>
              <a:ext uri="{FF2B5EF4-FFF2-40B4-BE49-F238E27FC236}">
                <a16:creationId xmlns:a16="http://schemas.microsoft.com/office/drawing/2014/main" id="{24DF7994-173A-4E23-9AA1-711AC4DE36F9}"/>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8">
            <a:extLst>
              <a:ext uri="{FF2B5EF4-FFF2-40B4-BE49-F238E27FC236}">
                <a16:creationId xmlns:a16="http://schemas.microsoft.com/office/drawing/2014/main" id="{C8648BA2-4F93-4915-8BA2-5AAF4D4A0966}"/>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8">
            <a:extLst>
              <a:ext uri="{FF2B5EF4-FFF2-40B4-BE49-F238E27FC236}">
                <a16:creationId xmlns:a16="http://schemas.microsoft.com/office/drawing/2014/main" id="{A9539BE9-9477-48C0-8E62-C4D6AD1C6785}"/>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8">
            <a:extLst>
              <a:ext uri="{FF2B5EF4-FFF2-40B4-BE49-F238E27FC236}">
                <a16:creationId xmlns:a16="http://schemas.microsoft.com/office/drawing/2014/main" id="{B8B381A0-E215-4E6A-B583-9F56C24C15D8}"/>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8">
            <a:extLst>
              <a:ext uri="{FF2B5EF4-FFF2-40B4-BE49-F238E27FC236}">
                <a16:creationId xmlns:a16="http://schemas.microsoft.com/office/drawing/2014/main" id="{5E810B98-E683-4635-AD34-400A9A976A66}"/>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3" name="Auf der gleichen Seite des Rechtecks liegende Ecken abrunden 8">
            <a:extLst>
              <a:ext uri="{FF2B5EF4-FFF2-40B4-BE49-F238E27FC236}">
                <a16:creationId xmlns:a16="http://schemas.microsoft.com/office/drawing/2014/main" id="{3A597DE1-06A4-46B6-9582-D79769ADDBD2}"/>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4" name="Auf der gleichen Seite des Rechtecks liegende Ecken abrunden 8">
            <a:extLst>
              <a:ext uri="{FF2B5EF4-FFF2-40B4-BE49-F238E27FC236}">
                <a16:creationId xmlns:a16="http://schemas.microsoft.com/office/drawing/2014/main" id="{C2BEFB56-BCE2-4957-AE8F-8903A6748CC0}"/>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2" name="Grafik 1"/>
          <p:cNvPicPr>
            <a:picLocks noChangeAspect="1"/>
          </p:cNvPicPr>
          <p:nvPr/>
        </p:nvPicPr>
        <p:blipFill>
          <a:blip r:embed="rId4"/>
          <a:stretch>
            <a:fillRect/>
          </a:stretch>
        </p:blipFill>
        <p:spPr>
          <a:xfrm>
            <a:off x="611533" y="113301"/>
            <a:ext cx="4450466" cy="323116"/>
          </a:xfrm>
          <a:prstGeom prst="rect">
            <a:avLst/>
          </a:prstGeom>
        </p:spPr>
      </p:pic>
    </p:spTree>
    <p:extLst>
      <p:ext uri="{BB962C8B-B14F-4D97-AF65-F5344CB8AC3E}">
        <p14:creationId xmlns:p14="http://schemas.microsoft.com/office/powerpoint/2010/main" val="31926258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37</a:t>
            </a:fld>
            <a:endParaRPr lang="de-DE" dirty="0"/>
          </a:p>
        </p:txBody>
      </p:sp>
      <p:graphicFrame>
        <p:nvGraphicFramePr>
          <p:cNvPr id="12" name="Tabelle 11">
            <a:extLst>
              <a:ext uri="{FF2B5EF4-FFF2-40B4-BE49-F238E27FC236}">
                <a16:creationId xmlns:a16="http://schemas.microsoft.com/office/drawing/2014/main" id="{3553AFAA-DD50-4275-8BC0-2C26E31B2320}"/>
              </a:ext>
            </a:extLst>
          </p:cNvPr>
          <p:cNvGraphicFramePr>
            <a:graphicFrameLocks noGrp="1"/>
          </p:cNvGraphicFramePr>
          <p:nvPr>
            <p:extLst>
              <p:ext uri="{D42A27DB-BD31-4B8C-83A1-F6EECF244321}">
                <p14:modId xmlns:p14="http://schemas.microsoft.com/office/powerpoint/2010/main" val="302964135"/>
              </p:ext>
            </p:extLst>
          </p:nvPr>
        </p:nvGraphicFramePr>
        <p:xfrm>
          <a:off x="1343471" y="1601170"/>
          <a:ext cx="8568953" cy="4421155"/>
        </p:xfrm>
        <a:graphic>
          <a:graphicData uri="http://schemas.openxmlformats.org/drawingml/2006/table">
            <a:tbl>
              <a:tblPr firstRow="1" bandRow="1">
                <a:tableStyleId>{073A0DAA-6AF3-43AB-8588-CEC1D06C72B9}</a:tableStyleId>
              </a:tblPr>
              <a:tblGrid>
                <a:gridCol w="2297731">
                  <a:extLst>
                    <a:ext uri="{9D8B030D-6E8A-4147-A177-3AD203B41FA5}">
                      <a16:colId xmlns:a16="http://schemas.microsoft.com/office/drawing/2014/main" val="20000"/>
                    </a:ext>
                  </a:extLst>
                </a:gridCol>
                <a:gridCol w="2264847">
                  <a:extLst>
                    <a:ext uri="{9D8B030D-6E8A-4147-A177-3AD203B41FA5}">
                      <a16:colId xmlns:a16="http://schemas.microsoft.com/office/drawing/2014/main" val="20001"/>
                    </a:ext>
                  </a:extLst>
                </a:gridCol>
                <a:gridCol w="300263">
                  <a:extLst>
                    <a:ext uri="{9D8B030D-6E8A-4147-A177-3AD203B41FA5}">
                      <a16:colId xmlns:a16="http://schemas.microsoft.com/office/drawing/2014/main" val="20002"/>
                    </a:ext>
                  </a:extLst>
                </a:gridCol>
                <a:gridCol w="274527">
                  <a:extLst>
                    <a:ext uri="{9D8B030D-6E8A-4147-A177-3AD203B41FA5}">
                      <a16:colId xmlns:a16="http://schemas.microsoft.com/office/drawing/2014/main" val="20003"/>
                    </a:ext>
                  </a:extLst>
                </a:gridCol>
                <a:gridCol w="2642321">
                  <a:extLst>
                    <a:ext uri="{9D8B030D-6E8A-4147-A177-3AD203B41FA5}">
                      <a16:colId xmlns:a16="http://schemas.microsoft.com/office/drawing/2014/main" val="20004"/>
                    </a:ext>
                  </a:extLst>
                </a:gridCol>
                <a:gridCol w="789264">
                  <a:extLst>
                    <a:ext uri="{9D8B030D-6E8A-4147-A177-3AD203B41FA5}">
                      <a16:colId xmlns:a16="http://schemas.microsoft.com/office/drawing/2014/main" val="20005"/>
                    </a:ext>
                  </a:extLst>
                </a:gridCol>
              </a:tblGrid>
              <a:tr h="472641">
                <a:tc gridSpan="6">
                  <a:txBody>
                    <a:bodyPr/>
                    <a:lstStyle/>
                    <a:p>
                      <a:pPr algn="ctr"/>
                      <a:r>
                        <a:rPr lang="de-DE" sz="1200" dirty="0"/>
                        <a:t>Beispielhafte Bewertung und Priorisierung von Auswirkungen</a:t>
                      </a:r>
                      <a:r>
                        <a:rPr lang="de-DE" sz="1200" baseline="0" dirty="0"/>
                        <a:t> auf Umwelt und Betroffene*</a:t>
                      </a:r>
                      <a:endParaRPr lang="en-US" sz="1200" dirty="0"/>
                    </a:p>
                  </a:txBody>
                  <a:tcPr marL="78226" marR="78226" marT="41459" marB="4145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GB"/>
                    </a:p>
                  </a:txBody>
                  <a:tcPr/>
                </a:tc>
                <a:tc hMerge="1">
                  <a:txBody>
                    <a:bodyPr/>
                    <a:lstStyle/>
                    <a:p>
                      <a:endParaRPr lang="en-US" sz="1200" dirty="0"/>
                    </a:p>
                  </a:txBody>
                  <a:tcPr/>
                </a:tc>
                <a:extLst>
                  <a:ext uri="{0D108BD9-81ED-4DB2-BD59-A6C34878D82A}">
                    <a16:rowId xmlns:a16="http://schemas.microsoft.com/office/drawing/2014/main" val="10000"/>
                  </a:ext>
                </a:extLst>
              </a:tr>
              <a:tr h="472641">
                <a:tc>
                  <a:txBody>
                    <a:bodyPr/>
                    <a:lstStyle/>
                    <a:p>
                      <a:r>
                        <a:rPr lang="de-DE" sz="1100" b="1" dirty="0">
                          <a:solidFill>
                            <a:schemeClr val="tx1">
                              <a:lumMod val="75000"/>
                              <a:lumOff val="25000"/>
                            </a:schemeClr>
                          </a:solidFill>
                        </a:rPr>
                        <a:t>Auswirkung</a:t>
                      </a:r>
                      <a:endParaRPr lang="en-US" sz="1100" b="1"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de-DE" sz="1100" b="1" dirty="0">
                          <a:solidFill>
                            <a:schemeClr val="tx1">
                              <a:lumMod val="75000"/>
                              <a:lumOff val="25000"/>
                            </a:schemeClr>
                          </a:solidFill>
                        </a:rPr>
                        <a:t>Prozess</a:t>
                      </a:r>
                      <a:r>
                        <a:rPr lang="de-DE" sz="1100" b="1" baseline="0" dirty="0">
                          <a:solidFill>
                            <a:schemeClr val="tx1">
                              <a:lumMod val="75000"/>
                              <a:lumOff val="25000"/>
                            </a:schemeClr>
                          </a:solidFill>
                        </a:rPr>
                        <a:t> in der Lieferkette</a:t>
                      </a:r>
                      <a:endParaRPr lang="en-US" sz="1100" b="1"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de-DE" sz="1100" b="1" dirty="0">
                          <a:solidFill>
                            <a:schemeClr val="tx1">
                              <a:lumMod val="75000"/>
                              <a:lumOff val="25000"/>
                            </a:schemeClr>
                          </a:solidFill>
                        </a:rPr>
                        <a:t>S</a:t>
                      </a:r>
                      <a:endParaRPr lang="en-US" sz="1100" b="1"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de-DE" sz="1100" b="1" dirty="0">
                          <a:solidFill>
                            <a:schemeClr val="tx1">
                              <a:lumMod val="75000"/>
                              <a:lumOff val="25000"/>
                            </a:schemeClr>
                          </a:solidFill>
                        </a:rPr>
                        <a:t>E</a:t>
                      </a:r>
                      <a:endParaRPr lang="en-US" sz="1100" b="1"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de-DE" sz="1100" b="1" noProof="0" dirty="0">
                          <a:solidFill>
                            <a:schemeClr val="tx1">
                              <a:lumMod val="75000"/>
                              <a:lumOff val="25000"/>
                            </a:schemeClr>
                          </a:solidFill>
                        </a:rPr>
                        <a:t>Begründung</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de-DE" sz="1100" b="1" dirty="0">
                          <a:solidFill>
                            <a:schemeClr val="tx1">
                              <a:lumMod val="75000"/>
                              <a:lumOff val="25000"/>
                            </a:schemeClr>
                          </a:solidFill>
                        </a:rPr>
                        <a:t>Gesamt</a:t>
                      </a:r>
                      <a:endParaRPr lang="en-US" sz="1100" b="1"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0001"/>
                  </a:ext>
                </a:extLst>
              </a:tr>
              <a:tr h="893487">
                <a:tc>
                  <a:txBody>
                    <a:bodyPr/>
                    <a:lstStyle/>
                    <a:p>
                      <a:r>
                        <a:rPr lang="de-DE" sz="1100" dirty="0">
                          <a:solidFill>
                            <a:schemeClr val="tx1">
                              <a:lumMod val="75000"/>
                              <a:lumOff val="25000"/>
                            </a:schemeClr>
                          </a:solidFill>
                        </a:rPr>
                        <a:t>Arbeitsunfälle aufgrund</a:t>
                      </a:r>
                      <a:r>
                        <a:rPr lang="de-DE" sz="1100" baseline="0" dirty="0">
                          <a:solidFill>
                            <a:schemeClr val="tx1">
                              <a:lumMod val="75000"/>
                              <a:lumOff val="25000"/>
                            </a:schemeClr>
                          </a:solidFill>
                        </a:rPr>
                        <a:t> </a:t>
                      </a:r>
                      <a:r>
                        <a:rPr lang="de-DE" sz="1100" dirty="0">
                          <a:solidFill>
                            <a:schemeClr val="tx1">
                              <a:lumMod val="75000"/>
                              <a:lumOff val="25000"/>
                            </a:schemeClr>
                          </a:solidFill>
                        </a:rPr>
                        <a:t>unzureichender Sicherheitsstandards in einer Fabrik</a:t>
                      </a:r>
                      <a:endParaRPr lang="en-US" sz="11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de-DE" sz="1100" baseline="0" dirty="0">
                          <a:solidFill>
                            <a:schemeClr val="tx1">
                              <a:lumMod val="75000"/>
                              <a:lumOff val="25000"/>
                            </a:schemeClr>
                          </a:solidFill>
                        </a:rPr>
                        <a:t>Weiterverarbeitung &gt; Zuckerfabrik</a:t>
                      </a:r>
                      <a:endParaRPr lang="en-US" sz="11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de-DE" sz="1100" dirty="0">
                          <a:solidFill>
                            <a:schemeClr val="tx1">
                              <a:lumMod val="75000"/>
                              <a:lumOff val="25000"/>
                            </a:schemeClr>
                          </a:solidFill>
                        </a:rPr>
                        <a:t>3</a:t>
                      </a:r>
                      <a:endParaRPr lang="en-US" sz="11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de-DE" sz="1100" dirty="0">
                          <a:solidFill>
                            <a:schemeClr val="tx1">
                              <a:lumMod val="75000"/>
                              <a:lumOff val="25000"/>
                            </a:schemeClr>
                          </a:solidFill>
                        </a:rPr>
                        <a:t>3</a:t>
                      </a:r>
                      <a:endParaRPr lang="en-US" sz="11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de-DE" sz="1100" noProof="0" dirty="0">
                          <a:solidFill>
                            <a:schemeClr val="tx1">
                              <a:lumMod val="75000"/>
                              <a:lumOff val="25000"/>
                            </a:schemeClr>
                          </a:solidFill>
                        </a:rPr>
                        <a:t>Es hat bereits Arbeitsunfälle mit Todesfolge gegeben. Kein</a:t>
                      </a:r>
                      <a:r>
                        <a:rPr lang="de-DE" sz="1100" baseline="0" noProof="0" dirty="0">
                          <a:solidFill>
                            <a:schemeClr val="tx1">
                              <a:lumMod val="75000"/>
                              <a:lumOff val="25000"/>
                            </a:schemeClr>
                          </a:solidFill>
                        </a:rPr>
                        <a:t> Arbeiter hat bisher ein Training erhalten. Die negativen Auswirkungen sind irreversibel.</a:t>
                      </a:r>
                      <a:endParaRPr lang="de-DE" sz="1100" noProof="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E7E7E7"/>
                    </a:solidFill>
                  </a:tcPr>
                </a:tc>
                <a:tc>
                  <a:txBody>
                    <a:bodyPr/>
                    <a:lstStyle/>
                    <a:p>
                      <a:r>
                        <a:rPr lang="en-US" sz="1100" dirty="0">
                          <a:solidFill>
                            <a:schemeClr val="tx1">
                              <a:lumMod val="75000"/>
                              <a:lumOff val="25000"/>
                            </a:schemeClr>
                          </a:solidFill>
                        </a:rPr>
                        <a:t>Hoch </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8181"/>
                    </a:solidFill>
                  </a:tcPr>
                </a:tc>
                <a:extLst>
                  <a:ext uri="{0D108BD9-81ED-4DB2-BD59-A6C34878D82A}">
                    <a16:rowId xmlns:a16="http://schemas.microsoft.com/office/drawing/2014/main" val="10002"/>
                  </a:ext>
                </a:extLst>
              </a:tr>
              <a:tr h="1087721">
                <a:tc>
                  <a:txBody>
                    <a:bodyPr/>
                    <a:lstStyle/>
                    <a:p>
                      <a:r>
                        <a:rPr lang="de-DE" sz="1100" dirty="0">
                          <a:solidFill>
                            <a:schemeClr val="tx1">
                              <a:lumMod val="75000"/>
                              <a:lumOff val="25000"/>
                            </a:schemeClr>
                          </a:solidFill>
                        </a:rPr>
                        <a:t>Wasserstress durch hohen Wasserverbrauch in einer durch Wasserknappheit geprägten Region</a:t>
                      </a:r>
                      <a:endParaRPr lang="en-US" sz="11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de-DE" sz="1100" dirty="0">
                          <a:solidFill>
                            <a:schemeClr val="tx1">
                              <a:lumMod val="75000"/>
                              <a:lumOff val="25000"/>
                            </a:schemeClr>
                          </a:solidFill>
                        </a:rPr>
                        <a:t>Rohstoffgewinnung &gt;</a:t>
                      </a:r>
                      <a:r>
                        <a:rPr lang="de-DE" sz="1100" baseline="0" dirty="0">
                          <a:solidFill>
                            <a:schemeClr val="tx1">
                              <a:lumMod val="75000"/>
                              <a:lumOff val="25000"/>
                            </a:schemeClr>
                          </a:solidFill>
                        </a:rPr>
                        <a:t> Ernte von Haselnüssen in der Türkei</a:t>
                      </a:r>
                      <a:endParaRPr lang="en-US" sz="11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de-DE" sz="1100" dirty="0">
                          <a:solidFill>
                            <a:schemeClr val="tx1">
                              <a:lumMod val="75000"/>
                              <a:lumOff val="25000"/>
                            </a:schemeClr>
                          </a:solidFill>
                        </a:rPr>
                        <a:t>2</a:t>
                      </a:r>
                      <a:endParaRPr lang="en-US" sz="11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de-DE" sz="1100" dirty="0">
                          <a:solidFill>
                            <a:schemeClr val="tx1">
                              <a:lumMod val="75000"/>
                              <a:lumOff val="25000"/>
                            </a:schemeClr>
                          </a:solidFill>
                        </a:rPr>
                        <a:t>2</a:t>
                      </a:r>
                      <a:endParaRPr lang="en-US" sz="11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de-DE" sz="1100" noProof="0" dirty="0">
                          <a:solidFill>
                            <a:schemeClr val="tx1">
                              <a:lumMod val="75000"/>
                              <a:lumOff val="25000"/>
                            </a:schemeClr>
                          </a:solidFill>
                        </a:rPr>
                        <a:t>Die Auswirkung ist bereits zu spüren;</a:t>
                      </a:r>
                      <a:r>
                        <a:rPr lang="de-DE" sz="1100" baseline="0" noProof="0" dirty="0">
                          <a:solidFill>
                            <a:schemeClr val="tx1">
                              <a:lumMod val="75000"/>
                              <a:lumOff val="25000"/>
                            </a:schemeClr>
                          </a:solidFill>
                        </a:rPr>
                        <a:t> allerdings ist nur eine begrenzte Anzahl von Menschen betroffen; es gibt die Möglichkeit, über technische Lösungen die Auswirkung zu minimieren und wiedergutzumachen.</a:t>
                      </a:r>
                      <a:endParaRPr lang="de-DE" sz="1100" noProof="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2">
                        <a:lumMod val="40000"/>
                        <a:lumOff val="60000"/>
                      </a:schemeClr>
                    </a:solidFill>
                  </a:tcPr>
                </a:tc>
                <a:tc>
                  <a:txBody>
                    <a:bodyPr/>
                    <a:lstStyle/>
                    <a:p>
                      <a:r>
                        <a:rPr lang="de-DE" sz="1100" baseline="0" dirty="0">
                          <a:solidFill>
                            <a:schemeClr val="tx1">
                              <a:lumMod val="75000"/>
                              <a:lumOff val="25000"/>
                            </a:schemeClr>
                          </a:solidFill>
                        </a:rPr>
                        <a:t>Mittel</a:t>
                      </a:r>
                      <a:endParaRPr lang="en-US" sz="11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1465997">
                <a:tc>
                  <a:txBody>
                    <a:bodyPr/>
                    <a:lstStyle/>
                    <a:p>
                      <a:r>
                        <a:rPr lang="de-DE" sz="1100" dirty="0">
                          <a:solidFill>
                            <a:schemeClr val="tx1">
                              <a:lumMod val="75000"/>
                              <a:lumOff val="25000"/>
                            </a:schemeClr>
                          </a:solidFill>
                        </a:rPr>
                        <a:t>Verlust von Artenvielfalt</a:t>
                      </a:r>
                      <a:r>
                        <a:rPr lang="de-DE" sz="1100" baseline="0" dirty="0">
                          <a:solidFill>
                            <a:schemeClr val="tx1">
                              <a:lumMod val="75000"/>
                              <a:lumOff val="25000"/>
                            </a:schemeClr>
                          </a:solidFill>
                        </a:rPr>
                        <a:t> durch Landnutzung</a:t>
                      </a:r>
                      <a:endParaRPr lang="en-US" sz="11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de-DE" sz="1100" dirty="0">
                          <a:solidFill>
                            <a:schemeClr val="tx1">
                              <a:lumMod val="75000"/>
                              <a:lumOff val="25000"/>
                            </a:schemeClr>
                          </a:solidFill>
                        </a:rPr>
                        <a:t>Produktion von Vorprodukten</a:t>
                      </a:r>
                      <a:r>
                        <a:rPr lang="de-DE" sz="1100" baseline="0" dirty="0">
                          <a:solidFill>
                            <a:schemeClr val="tx1">
                              <a:lumMod val="75000"/>
                              <a:lumOff val="25000"/>
                            </a:schemeClr>
                          </a:solidFill>
                        </a:rPr>
                        <a:t> </a:t>
                      </a:r>
                      <a:r>
                        <a:rPr lang="de-DE" sz="1100" dirty="0">
                          <a:solidFill>
                            <a:schemeClr val="tx1">
                              <a:lumMod val="75000"/>
                              <a:lumOff val="25000"/>
                            </a:schemeClr>
                          </a:solidFill>
                        </a:rPr>
                        <a:t>&gt; Raffination von Zucker</a:t>
                      </a:r>
                      <a:endParaRPr lang="en-US" sz="11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de-DE" sz="1100" dirty="0">
                          <a:solidFill>
                            <a:schemeClr val="tx1">
                              <a:lumMod val="75000"/>
                              <a:lumOff val="25000"/>
                            </a:schemeClr>
                          </a:solidFill>
                        </a:rPr>
                        <a:t>1</a:t>
                      </a:r>
                      <a:endParaRPr lang="en-US" sz="11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de-DE" sz="1100" dirty="0">
                          <a:solidFill>
                            <a:schemeClr val="tx1">
                              <a:lumMod val="75000"/>
                              <a:lumOff val="25000"/>
                            </a:schemeClr>
                          </a:solidFill>
                        </a:rPr>
                        <a:t>1</a:t>
                      </a:r>
                      <a:endParaRPr lang="en-US" sz="11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de-DE" sz="1100" noProof="0" dirty="0">
                          <a:solidFill>
                            <a:schemeClr val="tx1">
                              <a:lumMod val="75000"/>
                              <a:lumOff val="25000"/>
                            </a:schemeClr>
                          </a:solidFill>
                        </a:rPr>
                        <a:t>Es</a:t>
                      </a:r>
                      <a:r>
                        <a:rPr lang="de-DE" sz="1100" baseline="0" noProof="0" dirty="0">
                          <a:solidFill>
                            <a:schemeClr val="tx1">
                              <a:lumMod val="75000"/>
                              <a:lumOff val="25000"/>
                            </a:schemeClr>
                          </a:solidFill>
                        </a:rPr>
                        <a:t> gibt bisher keine nachgewiesenen negativen Auswirkungen, und es werden keine zusätzlichen Flächen in Anspruch genommen. Es sind bereits Maßnahmen von behördlicher Seite umgesetzt worden, die Flächen mit besonderer Artenvielfalt ausweisen und für Bebauungen sperren.</a:t>
                      </a:r>
                      <a:endParaRPr lang="de-DE" sz="1100" noProof="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E7E7E7"/>
                    </a:solidFill>
                  </a:tcPr>
                </a:tc>
                <a:tc>
                  <a:txBody>
                    <a:bodyPr/>
                    <a:lstStyle/>
                    <a:p>
                      <a:r>
                        <a:rPr lang="de-DE" sz="1100" dirty="0">
                          <a:solidFill>
                            <a:schemeClr val="tx1">
                              <a:lumMod val="75000"/>
                              <a:lumOff val="25000"/>
                            </a:schemeClr>
                          </a:solidFill>
                        </a:rPr>
                        <a:t>Niedrig</a:t>
                      </a:r>
                      <a:endParaRPr lang="en-US" sz="11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E0E5AD"/>
                    </a:solidFill>
                  </a:tcPr>
                </a:tc>
                <a:extLst>
                  <a:ext uri="{0D108BD9-81ED-4DB2-BD59-A6C34878D82A}">
                    <a16:rowId xmlns:a16="http://schemas.microsoft.com/office/drawing/2014/main" val="10004"/>
                  </a:ext>
                </a:extLst>
              </a:tr>
            </a:tbl>
          </a:graphicData>
        </a:graphic>
      </p:graphicFrame>
      <p:sp>
        <p:nvSpPr>
          <p:cNvPr id="13" name="Rechteck 12">
            <a:extLst>
              <a:ext uri="{FF2B5EF4-FFF2-40B4-BE49-F238E27FC236}">
                <a16:creationId xmlns:a16="http://schemas.microsoft.com/office/drawing/2014/main" id="{FB69096B-959B-40AD-B68E-DA167DA7F5E5}"/>
              </a:ext>
            </a:extLst>
          </p:cNvPr>
          <p:cNvSpPr/>
          <p:nvPr/>
        </p:nvSpPr>
        <p:spPr>
          <a:xfrm>
            <a:off x="1271464" y="1124744"/>
            <a:ext cx="3714478" cy="261610"/>
          </a:xfrm>
          <a:prstGeom prst="rect">
            <a:avLst/>
          </a:prstGeom>
        </p:spPr>
        <p:txBody>
          <a:bodyPr wrap="none">
            <a:spAutoFit/>
          </a:bodyPr>
          <a:lstStyle/>
          <a:p>
            <a:pPr algn="l"/>
            <a:r>
              <a:rPr lang="de-DE" sz="1100" b="1" i="1" dirty="0">
                <a:solidFill>
                  <a:srgbClr val="000000">
                    <a:lumMod val="75000"/>
                    <a:lumOff val="25000"/>
                  </a:srgbClr>
                </a:solidFill>
                <a:latin typeface="Arial"/>
              </a:rPr>
              <a:t>Beispiel Lebensmittelbranche (</a:t>
            </a:r>
            <a:r>
              <a:rPr lang="de-DE" sz="1100" b="1" i="1" dirty="0" err="1">
                <a:solidFill>
                  <a:srgbClr val="000000">
                    <a:lumMod val="75000"/>
                    <a:lumOff val="25000"/>
                  </a:srgbClr>
                </a:solidFill>
                <a:latin typeface="Arial"/>
              </a:rPr>
              <a:t>Konfitürenhersteller</a:t>
            </a:r>
            <a:r>
              <a:rPr lang="de-DE" sz="1100" b="1" i="1" dirty="0">
                <a:solidFill>
                  <a:srgbClr val="000000">
                    <a:lumMod val="75000"/>
                    <a:lumOff val="25000"/>
                  </a:srgbClr>
                </a:solidFill>
                <a:latin typeface="Arial"/>
              </a:rPr>
              <a:t>*)</a:t>
            </a:r>
          </a:p>
        </p:txBody>
      </p:sp>
      <p:sp>
        <p:nvSpPr>
          <p:cNvPr id="7" name="Textfeld 6">
            <a:extLst>
              <a:ext uri="{FF2B5EF4-FFF2-40B4-BE49-F238E27FC236}">
                <a16:creationId xmlns:a16="http://schemas.microsoft.com/office/drawing/2014/main" id="{06ECDF05-8B1A-4DFF-ADF9-C15DFB14271A}"/>
              </a:ext>
            </a:extLst>
          </p:cNvPr>
          <p:cNvSpPr txBox="1"/>
          <p:nvPr/>
        </p:nvSpPr>
        <p:spPr>
          <a:xfrm>
            <a:off x="1271464" y="6066007"/>
            <a:ext cx="3540224" cy="209319"/>
          </a:xfrm>
          <a:prstGeom prst="rect">
            <a:avLst/>
          </a:prstGeom>
          <a:noFill/>
        </p:spPr>
        <p:txBody>
          <a:bodyPr wrap="square" lIns="80165" tIns="40083" rIns="80165" bIns="40083" rtlCol="0">
            <a:spAutoFit/>
          </a:bodyPr>
          <a:lstStyle/>
          <a:p>
            <a:pPr algn="l"/>
            <a:r>
              <a:rPr lang="de-DE" sz="800" dirty="0">
                <a:solidFill>
                  <a:srgbClr val="000000"/>
                </a:solidFill>
              </a:rPr>
              <a:t>* Angaben basieren nicht auf Informationen eines realen Unternehmens.</a:t>
            </a:r>
          </a:p>
        </p:txBody>
      </p:sp>
      <p:sp>
        <p:nvSpPr>
          <p:cNvPr id="8" name="Fußzeilenplatzhalter 3">
            <a:extLst>
              <a:ext uri="{FF2B5EF4-FFF2-40B4-BE49-F238E27FC236}">
                <a16:creationId xmlns:a16="http://schemas.microsoft.com/office/drawing/2014/main" id="{CF515296-D3F3-46FB-8142-8FAFABDD71A5}"/>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9" name="Auf der gleichen Seite des Rechtecks liegende Ecken abrunden 8">
            <a:extLst>
              <a:ext uri="{FF2B5EF4-FFF2-40B4-BE49-F238E27FC236}">
                <a16:creationId xmlns:a16="http://schemas.microsoft.com/office/drawing/2014/main" id="{F96E2883-E844-435C-BD85-7800EE11686E}"/>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8">
            <a:extLst>
              <a:ext uri="{FF2B5EF4-FFF2-40B4-BE49-F238E27FC236}">
                <a16:creationId xmlns:a16="http://schemas.microsoft.com/office/drawing/2014/main" id="{8A30906B-1BF0-4FCE-9892-E9BE5A2566A7}"/>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8">
            <a:extLst>
              <a:ext uri="{FF2B5EF4-FFF2-40B4-BE49-F238E27FC236}">
                <a16:creationId xmlns:a16="http://schemas.microsoft.com/office/drawing/2014/main" id="{D1D82750-1C8D-423C-B184-ED12F460E66B}"/>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8">
            <a:extLst>
              <a:ext uri="{FF2B5EF4-FFF2-40B4-BE49-F238E27FC236}">
                <a16:creationId xmlns:a16="http://schemas.microsoft.com/office/drawing/2014/main" id="{F64CCEE3-FCF9-48C4-B9BA-10E182E13F0C}"/>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8">
            <a:extLst>
              <a:ext uri="{FF2B5EF4-FFF2-40B4-BE49-F238E27FC236}">
                <a16:creationId xmlns:a16="http://schemas.microsoft.com/office/drawing/2014/main" id="{E15BDE40-2066-442E-A047-5295B745B1A6}"/>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8">
            <a:extLst>
              <a:ext uri="{FF2B5EF4-FFF2-40B4-BE49-F238E27FC236}">
                <a16:creationId xmlns:a16="http://schemas.microsoft.com/office/drawing/2014/main" id="{B502A13C-0C7A-48CE-AD76-FA43718FE3D1}"/>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7" name="Auf der gleichen Seite des Rechtecks liegende Ecken abrunden 8">
            <a:extLst>
              <a:ext uri="{FF2B5EF4-FFF2-40B4-BE49-F238E27FC236}">
                <a16:creationId xmlns:a16="http://schemas.microsoft.com/office/drawing/2014/main" id="{FD05F7A6-E184-497D-B44F-B63A02A6267C}"/>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18" name="Picture 8" descr="C:\Users\husterer\Downloads\noun_803955.png">
            <a:extLst>
              <a:ext uri="{FF2B5EF4-FFF2-40B4-BE49-F238E27FC236}">
                <a16:creationId xmlns:a16="http://schemas.microsoft.com/office/drawing/2014/main" id="{F190B1E3-0AB1-4A18-801E-A9E103F9405F}"/>
              </a:ext>
            </a:extLst>
          </p:cNvPr>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34973" y="1172011"/>
            <a:ext cx="456789" cy="456789"/>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p:cNvPicPr>
            <a:picLocks noChangeAspect="1"/>
          </p:cNvPicPr>
          <p:nvPr/>
        </p:nvPicPr>
        <p:blipFill>
          <a:blip r:embed="rId3"/>
          <a:stretch>
            <a:fillRect/>
          </a:stretch>
        </p:blipFill>
        <p:spPr>
          <a:xfrm>
            <a:off x="587438" y="125208"/>
            <a:ext cx="7151228" cy="323116"/>
          </a:xfrm>
          <a:prstGeom prst="rect">
            <a:avLst/>
          </a:prstGeom>
        </p:spPr>
      </p:pic>
    </p:spTree>
    <p:extLst>
      <p:ext uri="{BB962C8B-B14F-4D97-AF65-F5344CB8AC3E}">
        <p14:creationId xmlns:p14="http://schemas.microsoft.com/office/powerpoint/2010/main" val="19163986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38</a:t>
            </a:fld>
            <a:endParaRPr lang="de-DE" dirty="0"/>
          </a:p>
        </p:txBody>
      </p:sp>
      <p:graphicFrame>
        <p:nvGraphicFramePr>
          <p:cNvPr id="7" name="Tabelle 6">
            <a:extLst>
              <a:ext uri="{FF2B5EF4-FFF2-40B4-BE49-F238E27FC236}">
                <a16:creationId xmlns:a16="http://schemas.microsoft.com/office/drawing/2014/main" id="{0938BC51-04E8-4D30-8FD8-51D74B369B00}"/>
              </a:ext>
            </a:extLst>
          </p:cNvPr>
          <p:cNvGraphicFramePr>
            <a:graphicFrameLocks noGrp="1"/>
          </p:cNvGraphicFramePr>
          <p:nvPr>
            <p:extLst>
              <p:ext uri="{D42A27DB-BD31-4B8C-83A1-F6EECF244321}">
                <p14:modId xmlns:p14="http://schemas.microsoft.com/office/powerpoint/2010/main" val="4120367374"/>
              </p:ext>
            </p:extLst>
          </p:nvPr>
        </p:nvGraphicFramePr>
        <p:xfrm>
          <a:off x="1339467" y="1196752"/>
          <a:ext cx="8568950" cy="5040560"/>
        </p:xfrm>
        <a:graphic>
          <a:graphicData uri="http://schemas.openxmlformats.org/drawingml/2006/table">
            <a:tbl>
              <a:tblPr firstRow="1" bandRow="1">
                <a:tableStyleId>{073A0DAA-6AF3-43AB-8588-CEC1D06C72B9}</a:tableStyleId>
              </a:tblPr>
              <a:tblGrid>
                <a:gridCol w="2297731">
                  <a:extLst>
                    <a:ext uri="{9D8B030D-6E8A-4147-A177-3AD203B41FA5}">
                      <a16:colId xmlns:a16="http://schemas.microsoft.com/office/drawing/2014/main" val="20000"/>
                    </a:ext>
                  </a:extLst>
                </a:gridCol>
                <a:gridCol w="2264846">
                  <a:extLst>
                    <a:ext uri="{9D8B030D-6E8A-4147-A177-3AD203B41FA5}">
                      <a16:colId xmlns:a16="http://schemas.microsoft.com/office/drawing/2014/main" val="20001"/>
                    </a:ext>
                  </a:extLst>
                </a:gridCol>
                <a:gridCol w="300263">
                  <a:extLst>
                    <a:ext uri="{9D8B030D-6E8A-4147-A177-3AD203B41FA5}">
                      <a16:colId xmlns:a16="http://schemas.microsoft.com/office/drawing/2014/main" val="20002"/>
                    </a:ext>
                  </a:extLst>
                </a:gridCol>
                <a:gridCol w="274527">
                  <a:extLst>
                    <a:ext uri="{9D8B030D-6E8A-4147-A177-3AD203B41FA5}">
                      <a16:colId xmlns:a16="http://schemas.microsoft.com/office/drawing/2014/main" val="20003"/>
                    </a:ext>
                  </a:extLst>
                </a:gridCol>
                <a:gridCol w="2642320">
                  <a:extLst>
                    <a:ext uri="{9D8B030D-6E8A-4147-A177-3AD203B41FA5}">
                      <a16:colId xmlns:a16="http://schemas.microsoft.com/office/drawing/2014/main" val="20004"/>
                    </a:ext>
                  </a:extLst>
                </a:gridCol>
                <a:gridCol w="789263">
                  <a:extLst>
                    <a:ext uri="{9D8B030D-6E8A-4147-A177-3AD203B41FA5}">
                      <a16:colId xmlns:a16="http://schemas.microsoft.com/office/drawing/2014/main" val="20005"/>
                    </a:ext>
                  </a:extLst>
                </a:gridCol>
              </a:tblGrid>
              <a:tr h="542375">
                <a:tc gridSpan="6">
                  <a:txBody>
                    <a:bodyPr/>
                    <a:lstStyle/>
                    <a:p>
                      <a:pPr algn="ctr"/>
                      <a:r>
                        <a:rPr lang="de-DE" sz="1200" dirty="0"/>
                        <a:t>Bewertung und Priorisierung von Auswirkungen</a:t>
                      </a:r>
                      <a:r>
                        <a:rPr lang="de-DE" sz="1200" baseline="0" dirty="0"/>
                        <a:t> auf Umwelt und Betroffene</a:t>
                      </a:r>
                      <a:endParaRPr lang="en-US" sz="1200" dirty="0"/>
                    </a:p>
                  </a:txBody>
                  <a:tcPr marL="78226" marR="78226" marT="41459" marB="41459"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hMerge="1">
                  <a:txBody>
                    <a:bodyPr/>
                    <a:lstStyle/>
                    <a:p>
                      <a:endParaRPr lang="en-US" sz="1200" dirty="0"/>
                    </a:p>
                  </a:txBody>
                  <a:tcPr/>
                </a:tc>
                <a:tc hMerge="1">
                  <a:txBody>
                    <a:bodyPr/>
                    <a:lstStyle/>
                    <a:p>
                      <a:endParaRPr lang="en-US" sz="1200" dirty="0"/>
                    </a:p>
                  </a:txBody>
                  <a:tcPr/>
                </a:tc>
                <a:tc hMerge="1">
                  <a:txBody>
                    <a:bodyPr/>
                    <a:lstStyle/>
                    <a:p>
                      <a:endParaRPr lang="en-US" sz="1200" dirty="0"/>
                    </a:p>
                  </a:txBody>
                  <a:tcPr/>
                </a:tc>
                <a:tc hMerge="1">
                  <a:txBody>
                    <a:bodyPr/>
                    <a:lstStyle/>
                    <a:p>
                      <a:endParaRPr lang="en-GB"/>
                    </a:p>
                  </a:txBody>
                  <a:tcPr/>
                </a:tc>
                <a:tc hMerge="1">
                  <a:txBody>
                    <a:bodyPr/>
                    <a:lstStyle/>
                    <a:p>
                      <a:endParaRPr lang="en-US" sz="1200" dirty="0"/>
                    </a:p>
                  </a:txBody>
                  <a:tcPr/>
                </a:tc>
                <a:extLst>
                  <a:ext uri="{0D108BD9-81ED-4DB2-BD59-A6C34878D82A}">
                    <a16:rowId xmlns:a16="http://schemas.microsoft.com/office/drawing/2014/main" val="10000"/>
                  </a:ext>
                </a:extLst>
              </a:tr>
              <a:tr h="542375">
                <a:tc>
                  <a:txBody>
                    <a:bodyPr/>
                    <a:lstStyle/>
                    <a:p>
                      <a:r>
                        <a:rPr lang="de-DE" sz="1100" b="1" dirty="0">
                          <a:solidFill>
                            <a:schemeClr val="tx1">
                              <a:lumMod val="75000"/>
                              <a:lumOff val="25000"/>
                            </a:schemeClr>
                          </a:solidFill>
                        </a:rPr>
                        <a:t>Auswirkung</a:t>
                      </a:r>
                      <a:endParaRPr lang="en-US" sz="1100" b="1"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de-DE" sz="1100" b="1" dirty="0">
                          <a:solidFill>
                            <a:schemeClr val="tx1">
                              <a:lumMod val="75000"/>
                              <a:lumOff val="25000"/>
                            </a:schemeClr>
                          </a:solidFill>
                        </a:rPr>
                        <a:t>Prozess</a:t>
                      </a:r>
                      <a:r>
                        <a:rPr lang="de-DE" sz="1100" b="1" baseline="0" dirty="0">
                          <a:solidFill>
                            <a:schemeClr val="tx1">
                              <a:lumMod val="75000"/>
                              <a:lumOff val="25000"/>
                            </a:schemeClr>
                          </a:solidFill>
                        </a:rPr>
                        <a:t> in der Lieferkette</a:t>
                      </a:r>
                      <a:endParaRPr lang="en-US" sz="1100" b="1"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de-DE" sz="1100" b="1" dirty="0">
                          <a:solidFill>
                            <a:schemeClr val="tx1">
                              <a:lumMod val="75000"/>
                              <a:lumOff val="25000"/>
                            </a:schemeClr>
                          </a:solidFill>
                        </a:rPr>
                        <a:t>S</a:t>
                      </a:r>
                      <a:endParaRPr lang="en-US" sz="1100" b="1"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de-DE" sz="1100" b="1" dirty="0">
                          <a:solidFill>
                            <a:schemeClr val="tx1">
                              <a:lumMod val="75000"/>
                              <a:lumOff val="25000"/>
                            </a:schemeClr>
                          </a:solidFill>
                        </a:rPr>
                        <a:t>E</a:t>
                      </a:r>
                      <a:endParaRPr lang="en-US" sz="1100" b="1"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de-DE" sz="1100" b="1" noProof="0" dirty="0">
                          <a:solidFill>
                            <a:schemeClr val="tx1">
                              <a:lumMod val="75000"/>
                              <a:lumOff val="25000"/>
                            </a:schemeClr>
                          </a:solidFill>
                        </a:rPr>
                        <a:t>Begründung</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r>
                        <a:rPr lang="de-DE" sz="1100" b="1" dirty="0">
                          <a:solidFill>
                            <a:schemeClr val="tx1">
                              <a:lumMod val="75000"/>
                              <a:lumOff val="25000"/>
                            </a:schemeClr>
                          </a:solidFill>
                        </a:rPr>
                        <a:t>Gesamt</a:t>
                      </a:r>
                      <a:endParaRPr lang="en-US" sz="1100" b="1"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extLst>
                  <a:ext uri="{0D108BD9-81ED-4DB2-BD59-A6C34878D82A}">
                    <a16:rowId xmlns:a16="http://schemas.microsoft.com/office/drawing/2014/main" val="10001"/>
                  </a:ext>
                </a:extLst>
              </a:tr>
              <a:tr h="1025313">
                <a:tc>
                  <a:txBody>
                    <a:bodyPr/>
                    <a:lstStyle/>
                    <a:p>
                      <a:endParaRPr lang="en-US" sz="11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endParaRPr lang="en-US" sz="11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endParaRPr lang="en-US" sz="11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endParaRPr lang="en-US" sz="11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endParaRPr lang="de-DE" sz="1100" noProof="0" dirty="0">
                        <a:solidFill>
                          <a:schemeClr val="tx1"/>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E7E7E7"/>
                    </a:solidFill>
                  </a:tcPr>
                </a:tc>
                <a:tc>
                  <a:txBody>
                    <a:bodyPr/>
                    <a:lstStyle/>
                    <a:p>
                      <a:endParaRPr lang="en-US" sz="1100" dirty="0">
                        <a:solidFill>
                          <a:schemeClr val="bg1"/>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8181"/>
                    </a:solidFill>
                  </a:tcPr>
                </a:tc>
                <a:extLst>
                  <a:ext uri="{0D108BD9-81ED-4DB2-BD59-A6C34878D82A}">
                    <a16:rowId xmlns:a16="http://schemas.microsoft.com/office/drawing/2014/main" val="10002"/>
                  </a:ext>
                </a:extLst>
              </a:tr>
              <a:tr h="1248205">
                <a:tc>
                  <a:txBody>
                    <a:bodyPr/>
                    <a:lstStyle/>
                    <a:p>
                      <a:endParaRPr lang="en-US" sz="11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endParaRPr lang="en-US" sz="11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endParaRPr lang="en-US" sz="11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endParaRPr lang="en-US" sz="11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pPr marL="0" algn="l" defTabSz="914400" rtl="0" eaLnBrk="1" latinLnBrk="0" hangingPunct="1"/>
                      <a:endParaRPr lang="de-DE" sz="1100" kern="1200" noProof="0" dirty="0">
                        <a:solidFill>
                          <a:schemeClr val="dk1"/>
                        </a:solidFill>
                        <a:latin typeface="+mn-lt"/>
                        <a:ea typeface="+mn-ea"/>
                        <a:cs typeface="+mn-cs"/>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bg2">
                        <a:lumMod val="40000"/>
                        <a:lumOff val="60000"/>
                      </a:schemeClr>
                    </a:solidFill>
                  </a:tcPr>
                </a:tc>
                <a:tc>
                  <a:txBody>
                    <a:bodyPr/>
                    <a:lstStyle/>
                    <a:p>
                      <a:endParaRPr lang="en-US" sz="1100" dirty="0">
                        <a:solidFill>
                          <a:schemeClr val="tx1"/>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10003"/>
                  </a:ext>
                </a:extLst>
              </a:tr>
              <a:tr h="1682292">
                <a:tc>
                  <a:txBody>
                    <a:bodyPr/>
                    <a:lstStyle/>
                    <a:p>
                      <a:endParaRPr lang="en-US" sz="11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endParaRPr lang="en-US" sz="11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endParaRPr lang="en-US" sz="11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endParaRPr lang="en-US" sz="11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tcPr>
                </a:tc>
                <a:tc>
                  <a:txBody>
                    <a:bodyPr/>
                    <a:lstStyle/>
                    <a:p>
                      <a:endParaRPr lang="de-DE" sz="1100" noProof="0" dirty="0">
                        <a:solidFill>
                          <a:schemeClr val="tx1"/>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E7E7E7"/>
                    </a:solidFill>
                  </a:tcPr>
                </a:tc>
                <a:tc>
                  <a:txBody>
                    <a:bodyPr/>
                    <a:lstStyle/>
                    <a:p>
                      <a:endParaRPr lang="en-US" sz="11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E0E5AD"/>
                    </a:solidFill>
                  </a:tcPr>
                </a:tc>
                <a:extLst>
                  <a:ext uri="{0D108BD9-81ED-4DB2-BD59-A6C34878D82A}">
                    <a16:rowId xmlns:a16="http://schemas.microsoft.com/office/drawing/2014/main" val="10004"/>
                  </a:ext>
                </a:extLst>
              </a:tr>
            </a:tbl>
          </a:graphicData>
        </a:graphic>
      </p:graphicFrame>
      <p:sp>
        <p:nvSpPr>
          <p:cNvPr id="8" name="Fußzeilenplatzhalter 3">
            <a:extLst>
              <a:ext uri="{FF2B5EF4-FFF2-40B4-BE49-F238E27FC236}">
                <a16:creationId xmlns:a16="http://schemas.microsoft.com/office/drawing/2014/main" id="{B8BFC402-3954-4F7B-82DA-7AB9308E90A8}"/>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9" name="Auf der gleichen Seite des Rechtecks liegende Ecken abrunden 8">
            <a:extLst>
              <a:ext uri="{FF2B5EF4-FFF2-40B4-BE49-F238E27FC236}">
                <a16:creationId xmlns:a16="http://schemas.microsoft.com/office/drawing/2014/main" id="{41143DD4-4435-4EED-AC5A-0F0052097DC5}"/>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8">
            <a:extLst>
              <a:ext uri="{FF2B5EF4-FFF2-40B4-BE49-F238E27FC236}">
                <a16:creationId xmlns:a16="http://schemas.microsoft.com/office/drawing/2014/main" id="{E9661104-659F-4E7C-9B95-21826D33D773}"/>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8">
            <a:extLst>
              <a:ext uri="{FF2B5EF4-FFF2-40B4-BE49-F238E27FC236}">
                <a16:creationId xmlns:a16="http://schemas.microsoft.com/office/drawing/2014/main" id="{CED63FD4-ECDF-4BB5-9B1C-C1BFA12E9D58}"/>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8">
            <a:extLst>
              <a:ext uri="{FF2B5EF4-FFF2-40B4-BE49-F238E27FC236}">
                <a16:creationId xmlns:a16="http://schemas.microsoft.com/office/drawing/2014/main" id="{27484858-6B31-4DA1-8BD6-B22583EA5075}"/>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8">
            <a:extLst>
              <a:ext uri="{FF2B5EF4-FFF2-40B4-BE49-F238E27FC236}">
                <a16:creationId xmlns:a16="http://schemas.microsoft.com/office/drawing/2014/main" id="{5E238C3B-58A2-4F3B-8C16-7927BE3BB908}"/>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8">
            <a:extLst>
              <a:ext uri="{FF2B5EF4-FFF2-40B4-BE49-F238E27FC236}">
                <a16:creationId xmlns:a16="http://schemas.microsoft.com/office/drawing/2014/main" id="{53A9F492-723A-4BD5-A1B5-959D8C10D2A2}"/>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8">
            <a:extLst>
              <a:ext uri="{FF2B5EF4-FFF2-40B4-BE49-F238E27FC236}">
                <a16:creationId xmlns:a16="http://schemas.microsoft.com/office/drawing/2014/main" id="{20074B41-FACB-4D9C-9E00-37FEE4C43FA2}"/>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16" name="Grafik 15" descr="Bildschirmausschnitt">
            <a:extLst>
              <a:ext uri="{FF2B5EF4-FFF2-40B4-BE49-F238E27FC236}">
                <a16:creationId xmlns:a16="http://schemas.microsoft.com/office/drawing/2014/main" id="{CF8651AB-79D2-4B50-AFE1-C082DC4E3F91}"/>
              </a:ext>
            </a:extLst>
          </p:cNvPr>
          <p:cNvPicPr/>
          <p:nvPr/>
        </p:nvPicPr>
        <p:blipFill rotWithShape="1">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r="10619" b="11789"/>
          <a:stretch/>
        </p:blipFill>
        <p:spPr>
          <a:xfrm rot="20976636">
            <a:off x="580342" y="1230315"/>
            <a:ext cx="539296" cy="370173"/>
          </a:xfrm>
          <a:prstGeom prst="rect">
            <a:avLst/>
          </a:prstGeom>
        </p:spPr>
      </p:pic>
      <p:pic>
        <p:nvPicPr>
          <p:cNvPr id="2" name="Grafik 1"/>
          <p:cNvPicPr>
            <a:picLocks noChangeAspect="1"/>
          </p:cNvPicPr>
          <p:nvPr/>
        </p:nvPicPr>
        <p:blipFill>
          <a:blip r:embed="rId3"/>
          <a:stretch>
            <a:fillRect/>
          </a:stretch>
        </p:blipFill>
        <p:spPr>
          <a:xfrm>
            <a:off x="603705" y="107509"/>
            <a:ext cx="6468417" cy="323116"/>
          </a:xfrm>
          <a:prstGeom prst="rect">
            <a:avLst/>
          </a:prstGeom>
        </p:spPr>
      </p:pic>
    </p:spTree>
    <p:extLst>
      <p:ext uri="{BB962C8B-B14F-4D97-AF65-F5344CB8AC3E}">
        <p14:creationId xmlns:p14="http://schemas.microsoft.com/office/powerpoint/2010/main" val="33816891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39</a:t>
            </a:fld>
            <a:endParaRPr lang="de-DE" dirty="0"/>
          </a:p>
        </p:txBody>
      </p:sp>
      <p:sp>
        <p:nvSpPr>
          <p:cNvPr id="8" name="Rechteck 7">
            <a:extLst>
              <a:ext uri="{FF2B5EF4-FFF2-40B4-BE49-F238E27FC236}">
                <a16:creationId xmlns:a16="http://schemas.microsoft.com/office/drawing/2014/main" id="{3E02FD56-7449-4AF3-B838-AD1A44049599}"/>
              </a:ext>
            </a:extLst>
          </p:cNvPr>
          <p:cNvSpPr/>
          <p:nvPr/>
        </p:nvSpPr>
        <p:spPr>
          <a:xfrm>
            <a:off x="1559495" y="1196752"/>
            <a:ext cx="8857679" cy="2450828"/>
          </a:xfrm>
          <a:prstGeom prst="rect">
            <a:avLst/>
          </a:prstGeom>
        </p:spPr>
        <p:txBody>
          <a:bodyPr wrap="square" lIns="80165" tIns="40083" rIns="80165" bIns="40083">
            <a:spAutoFit/>
          </a:bodyPr>
          <a:lstStyle/>
          <a:p>
            <a:pPr marL="80577" algn="l"/>
            <a:r>
              <a:rPr lang="de-DE" sz="1100" dirty="0">
                <a:solidFill>
                  <a:srgbClr val="4B4B4B"/>
                </a:solidFill>
              </a:rPr>
              <a:t>In der </a:t>
            </a:r>
            <a:r>
              <a:rPr lang="de-DE" sz="1100" dirty="0" smtClean="0">
                <a:solidFill>
                  <a:srgbClr val="4B4B4B"/>
                </a:solidFill>
              </a:rPr>
              <a:t>Praxis wird </a:t>
            </a:r>
            <a:r>
              <a:rPr lang="de-DE" sz="1100" dirty="0">
                <a:solidFill>
                  <a:srgbClr val="4B4B4B"/>
                </a:solidFill>
              </a:rPr>
              <a:t>für die Risikopriorisierung oftmals eine Matrix verwendet, bei der auf der </a:t>
            </a:r>
            <a:r>
              <a:rPr lang="de-DE" sz="1100" b="1" dirty="0">
                <a:solidFill>
                  <a:srgbClr val="4B4B4B"/>
                </a:solidFill>
              </a:rPr>
              <a:t>x-Achse die Eintrittswahrscheinlichkeit </a:t>
            </a:r>
            <a:r>
              <a:rPr lang="de-DE" sz="1100" dirty="0">
                <a:solidFill>
                  <a:srgbClr val="4B4B4B"/>
                </a:solidFill>
              </a:rPr>
              <a:t>erfolgt und auf der </a:t>
            </a:r>
            <a:r>
              <a:rPr lang="de-DE" sz="1100" b="1" dirty="0">
                <a:solidFill>
                  <a:srgbClr val="4B4B4B"/>
                </a:solidFill>
              </a:rPr>
              <a:t>y-Achse die Einschätzung zur Schwere der (potenziellen) Auswirkung</a:t>
            </a:r>
            <a:r>
              <a:rPr lang="de-DE" sz="1100" dirty="0">
                <a:solidFill>
                  <a:srgbClr val="4B4B4B"/>
                </a:solidFill>
              </a:rPr>
              <a:t> auf Umwelt und Betroffene eingetragen wird. </a:t>
            </a:r>
          </a:p>
          <a:p>
            <a:pPr marL="80577" algn="l"/>
            <a:endParaRPr lang="de-DE" sz="1100" dirty="0">
              <a:solidFill>
                <a:srgbClr val="4B4B4B"/>
              </a:solidFill>
            </a:endParaRPr>
          </a:p>
          <a:p>
            <a:pPr marL="80577" algn="l"/>
            <a:r>
              <a:rPr lang="de-DE" sz="1100" dirty="0">
                <a:solidFill>
                  <a:srgbClr val="4B4B4B"/>
                </a:solidFill>
              </a:rPr>
              <a:t>Welche Nachhaltigkeitsthemen abschließend als wesentlich eingestuft werden bzw. wo die Grenze gezogen wird, ist eine </a:t>
            </a:r>
            <a:r>
              <a:rPr lang="de-DE" sz="1100" b="1" dirty="0">
                <a:solidFill>
                  <a:srgbClr val="4B4B4B"/>
                </a:solidFill>
              </a:rPr>
              <a:t>Entscheidung, die jedes Unternehmen individuell für sich treffen muss</a:t>
            </a:r>
            <a:r>
              <a:rPr lang="de-DE" sz="1100" dirty="0">
                <a:solidFill>
                  <a:srgbClr val="4B4B4B"/>
                </a:solidFill>
              </a:rPr>
              <a:t>. Maßgeblich ist die Liste der Risiken für Umwelt und Menschen, die durch Aktivitäten in der Lieferkette des Unternehmens entstehen. </a:t>
            </a:r>
          </a:p>
          <a:p>
            <a:pPr marL="80577" algn="l"/>
            <a:endParaRPr lang="de-DE" sz="1100" dirty="0">
              <a:solidFill>
                <a:srgbClr val="4B4B4B"/>
              </a:solidFill>
            </a:endParaRPr>
          </a:p>
          <a:p>
            <a:pPr marL="80577" algn="l"/>
            <a:r>
              <a:rPr lang="de-DE" sz="1100" dirty="0">
                <a:solidFill>
                  <a:srgbClr val="4B4B4B"/>
                </a:solidFill>
              </a:rPr>
              <a:t>Allerdings empfiehlt es sich gerade zu Beginn, die Liste nicht zu lang werden zu lassen. Zugleich ist zu betonen, dass die Liste immer wieder auch überprüft und ggf. angepasst werden muss. Beispielsweise dann, wenn neue Lieferanten hinzukommen, in anderen Ländern produziert wird oder das eigene Unternehmen wächst.</a:t>
            </a:r>
          </a:p>
          <a:p>
            <a:pPr marL="80577" algn="l"/>
            <a:endParaRPr lang="de-DE" sz="1100" dirty="0">
              <a:solidFill>
                <a:srgbClr val="4B4B4B"/>
              </a:solidFill>
            </a:endParaRPr>
          </a:p>
          <a:p>
            <a:pPr marL="80577" algn="l"/>
            <a:endParaRPr lang="de-DE" sz="1100" dirty="0">
              <a:solidFill>
                <a:srgbClr val="4B4B4B"/>
              </a:solidFill>
            </a:endParaRPr>
          </a:p>
          <a:p>
            <a:pPr marL="80577" algn="l"/>
            <a:r>
              <a:rPr lang="de-DE" sz="1100" dirty="0">
                <a:solidFill>
                  <a:srgbClr val="4B4B4B"/>
                </a:solidFill>
              </a:rPr>
              <a:t>Die Ergebnisse der Einschätzung werden dann abschließend in die bereits entwickelte Lieferkettenmatrix </a:t>
            </a:r>
          </a:p>
          <a:p>
            <a:pPr marL="80577" algn="l"/>
            <a:r>
              <a:rPr lang="de-DE" sz="1100" dirty="0">
                <a:solidFill>
                  <a:srgbClr val="4B4B4B"/>
                </a:solidFill>
              </a:rPr>
              <a:t>übertragen.</a:t>
            </a:r>
          </a:p>
        </p:txBody>
      </p:sp>
      <p:sp>
        <p:nvSpPr>
          <p:cNvPr id="9" name="Richtungspfeil 59">
            <a:extLst>
              <a:ext uri="{FF2B5EF4-FFF2-40B4-BE49-F238E27FC236}">
                <a16:creationId xmlns:a16="http://schemas.microsoft.com/office/drawing/2014/main" id="{7F80633E-A7EF-4440-BCCE-113873241224}"/>
              </a:ext>
            </a:extLst>
          </p:cNvPr>
          <p:cNvSpPr/>
          <p:nvPr/>
        </p:nvSpPr>
        <p:spPr>
          <a:xfrm>
            <a:off x="623392" y="1205496"/>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3</a:t>
            </a:r>
          </a:p>
        </p:txBody>
      </p:sp>
      <p:pic>
        <p:nvPicPr>
          <p:cNvPr id="10" name="Picture 9" descr="C:\Users\husterer\Downloads\noun_669300.png">
            <a:extLst>
              <a:ext uri="{FF2B5EF4-FFF2-40B4-BE49-F238E27FC236}">
                <a16:creationId xmlns:a16="http://schemas.microsoft.com/office/drawing/2014/main" id="{D6177F3E-0B08-4245-B454-7B1AD86DA55B}"/>
              </a:ext>
            </a:extLst>
          </p:cNvPr>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40042" y="3156570"/>
            <a:ext cx="344438" cy="344438"/>
          </a:xfrm>
          <a:prstGeom prst="rect">
            <a:avLst/>
          </a:prstGeom>
          <a:noFill/>
          <a:extLst>
            <a:ext uri="{909E8E84-426E-40DD-AFC4-6F175D3DCCD1}">
              <a14:hiddenFill xmlns:a14="http://schemas.microsoft.com/office/drawing/2010/main">
                <a:solidFill>
                  <a:srgbClr val="FFFFFF"/>
                </a:solidFill>
              </a14:hiddenFill>
            </a:ext>
          </a:extLst>
        </p:spPr>
      </p:pic>
      <p:sp>
        <p:nvSpPr>
          <p:cNvPr id="11" name="Fußzeilenplatzhalter 3">
            <a:extLst>
              <a:ext uri="{FF2B5EF4-FFF2-40B4-BE49-F238E27FC236}">
                <a16:creationId xmlns:a16="http://schemas.microsoft.com/office/drawing/2014/main" id="{82A3075D-BD01-4C2D-A610-83ED9C9D9740}"/>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12" name="Auf der gleichen Seite des Rechtecks liegende Ecken abrunden 8">
            <a:extLst>
              <a:ext uri="{FF2B5EF4-FFF2-40B4-BE49-F238E27FC236}">
                <a16:creationId xmlns:a16="http://schemas.microsoft.com/office/drawing/2014/main" id="{3800D549-221C-4123-9966-F86E0F68DDF7}"/>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8">
            <a:extLst>
              <a:ext uri="{FF2B5EF4-FFF2-40B4-BE49-F238E27FC236}">
                <a16:creationId xmlns:a16="http://schemas.microsoft.com/office/drawing/2014/main" id="{6EC9D4D8-FE0E-460E-847D-34720C24763A}"/>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8">
            <a:extLst>
              <a:ext uri="{FF2B5EF4-FFF2-40B4-BE49-F238E27FC236}">
                <a16:creationId xmlns:a16="http://schemas.microsoft.com/office/drawing/2014/main" id="{F8A96040-3C06-42F9-A239-6B00D95537C5}"/>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8">
            <a:extLst>
              <a:ext uri="{FF2B5EF4-FFF2-40B4-BE49-F238E27FC236}">
                <a16:creationId xmlns:a16="http://schemas.microsoft.com/office/drawing/2014/main" id="{8330B93A-87A2-4126-BB1E-C883CFA11A5E}"/>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8">
            <a:extLst>
              <a:ext uri="{FF2B5EF4-FFF2-40B4-BE49-F238E27FC236}">
                <a16:creationId xmlns:a16="http://schemas.microsoft.com/office/drawing/2014/main" id="{0FD5E065-F168-4106-BC2A-C0F559B32722}"/>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7" name="Auf der gleichen Seite des Rechtecks liegende Ecken abrunden 8">
            <a:extLst>
              <a:ext uri="{FF2B5EF4-FFF2-40B4-BE49-F238E27FC236}">
                <a16:creationId xmlns:a16="http://schemas.microsoft.com/office/drawing/2014/main" id="{C2C9F9FD-2B1D-429F-A3FD-7C2A3D82DDFE}"/>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8" name="Auf der gleichen Seite des Rechtecks liegende Ecken abrunden 8">
            <a:extLst>
              <a:ext uri="{FF2B5EF4-FFF2-40B4-BE49-F238E27FC236}">
                <a16:creationId xmlns:a16="http://schemas.microsoft.com/office/drawing/2014/main" id="{749409F3-1F56-406D-A5B2-339149FA18E6}"/>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2" name="Grafik 1"/>
          <p:cNvPicPr>
            <a:picLocks noChangeAspect="1"/>
          </p:cNvPicPr>
          <p:nvPr/>
        </p:nvPicPr>
        <p:blipFill>
          <a:blip r:embed="rId3"/>
          <a:stretch>
            <a:fillRect/>
          </a:stretch>
        </p:blipFill>
        <p:spPr>
          <a:xfrm>
            <a:off x="623392" y="128938"/>
            <a:ext cx="4450466" cy="323116"/>
          </a:xfrm>
          <a:prstGeom prst="rect">
            <a:avLst/>
          </a:prstGeom>
        </p:spPr>
      </p:pic>
    </p:spTree>
    <p:extLst>
      <p:ext uri="{BB962C8B-B14F-4D97-AF65-F5344CB8AC3E}">
        <p14:creationId xmlns:p14="http://schemas.microsoft.com/office/powerpoint/2010/main" val="14130096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48000" y="1090325"/>
            <a:ext cx="11160000" cy="500062"/>
          </a:xfrm>
        </p:spPr>
        <p:txBody>
          <a:bodyPr/>
          <a:lstStyle/>
          <a:p>
            <a:r>
              <a:rPr lang="de-DE" dirty="0"/>
              <a:t>Wie ist das Starter-Kit aufgebaut?</a:t>
            </a:r>
          </a:p>
        </p:txBody>
      </p:sp>
      <p:sp>
        <p:nvSpPr>
          <p:cNvPr id="7" name="Inhaltsplatzhalter 6">
            <a:extLst>
              <a:ext uri="{FF2B5EF4-FFF2-40B4-BE49-F238E27FC236}">
                <a16:creationId xmlns:a16="http://schemas.microsoft.com/office/drawing/2014/main" id="{73600130-409F-4AD8-B449-36F1C3176FA0}"/>
              </a:ext>
            </a:extLst>
          </p:cNvPr>
          <p:cNvSpPr>
            <a:spLocks noGrp="1"/>
          </p:cNvSpPr>
          <p:nvPr>
            <p:ph sz="half" idx="1"/>
          </p:nvPr>
        </p:nvSpPr>
        <p:spPr>
          <a:xfrm>
            <a:off x="648083" y="2225204"/>
            <a:ext cx="5447915" cy="1303188"/>
          </a:xfrm>
        </p:spPr>
        <p:txBody>
          <a:bodyPr/>
          <a:lstStyle/>
          <a:p>
            <a:pPr marL="0" indent="0" defTabSz="928804" fontAlgn="auto">
              <a:spcAft>
                <a:spcPts val="526"/>
              </a:spcAft>
              <a:buNone/>
              <a:defRPr/>
            </a:pPr>
            <a:r>
              <a:rPr lang="de-DE" sz="1100" dirty="0">
                <a:solidFill>
                  <a:srgbClr val="4B4B4B"/>
                </a:solidFill>
              </a:rPr>
              <a:t>Der modulare Aufbau des Starter-Kits ermöglicht es Unternehmen mit </a:t>
            </a:r>
            <a:r>
              <a:rPr lang="de-DE" sz="1100" dirty="0" smtClean="0">
                <a:solidFill>
                  <a:srgbClr val="4B4B4B"/>
                </a:solidFill>
              </a:rPr>
              <a:t>unter-schiedlichem </a:t>
            </a:r>
            <a:r>
              <a:rPr lang="de-DE" sz="1100" dirty="0">
                <a:solidFill>
                  <a:srgbClr val="4B4B4B"/>
                </a:solidFill>
              </a:rPr>
              <a:t>Kenntnisstand zum nachhaltigen Lieferkettenmanagement, schnell zu den für sie relevanten Informationen zu gelangen. Ausgehend vom Bearbeitungsstand können Unternehmen direkt zum nächsten Modul übergehen. Die </a:t>
            </a:r>
            <a:r>
              <a:rPr lang="de-DE" sz="1100" b="1" dirty="0">
                <a:solidFill>
                  <a:srgbClr val="4B4B4B"/>
                </a:solidFill>
              </a:rPr>
              <a:t>Module der drei ersten Prozessphasen sind nach dem gleichen Muster aufgebaut</a:t>
            </a:r>
            <a:r>
              <a:rPr lang="de-DE" sz="1100" dirty="0">
                <a:solidFill>
                  <a:srgbClr val="4B4B4B"/>
                </a:solidFill>
              </a:rPr>
              <a:t>:</a:t>
            </a:r>
          </a:p>
        </p:txBody>
      </p:sp>
      <p:sp>
        <p:nvSpPr>
          <p:cNvPr id="8" name="Inhaltsplatzhalter 7">
            <a:extLst>
              <a:ext uri="{FF2B5EF4-FFF2-40B4-BE49-F238E27FC236}">
                <a16:creationId xmlns:a16="http://schemas.microsoft.com/office/drawing/2014/main" id="{50059879-B899-457D-A033-DE7FBAD03778}"/>
              </a:ext>
            </a:extLst>
          </p:cNvPr>
          <p:cNvSpPr>
            <a:spLocks noGrp="1"/>
          </p:cNvSpPr>
          <p:nvPr>
            <p:ph sz="half" idx="2"/>
          </p:nvPr>
        </p:nvSpPr>
        <p:spPr>
          <a:xfrm>
            <a:off x="6278918" y="2213684"/>
            <a:ext cx="4209695" cy="1801997"/>
          </a:xfrm>
        </p:spPr>
        <p:txBody>
          <a:bodyPr/>
          <a:lstStyle/>
          <a:p>
            <a:r>
              <a:rPr lang="de-DE" sz="1100" dirty="0">
                <a:solidFill>
                  <a:srgbClr val="4B4B4B"/>
                </a:solidFill>
              </a:rPr>
              <a:t>Kernelement dieses Starter-Kits ist eine </a:t>
            </a:r>
            <a:r>
              <a:rPr lang="de-DE" sz="1100" b="1" dirty="0">
                <a:solidFill>
                  <a:srgbClr val="4B4B4B"/>
                </a:solidFill>
              </a:rPr>
              <a:t>Lieferkettenmatrix</a:t>
            </a:r>
            <a:r>
              <a:rPr lang="de-DE" sz="1100" dirty="0">
                <a:solidFill>
                  <a:srgbClr val="4B4B4B"/>
                </a:solidFill>
              </a:rPr>
              <a:t>, die alle relevanten Informationen beinhaltet. Mithilfe von </a:t>
            </a:r>
            <a:r>
              <a:rPr lang="de-DE" sz="1100" dirty="0" smtClean="0">
                <a:solidFill>
                  <a:srgbClr val="4B4B4B"/>
                </a:solidFill>
              </a:rPr>
              <a:t>Arbeits-blättern </a:t>
            </a:r>
            <a:r>
              <a:rPr lang="de-DE" sz="1100" dirty="0">
                <a:solidFill>
                  <a:srgbClr val="4B4B4B"/>
                </a:solidFill>
              </a:rPr>
              <a:t>wird die Matrix schrittweise erarbeitet; siehe die </a:t>
            </a:r>
            <a:r>
              <a:rPr lang="de-DE" sz="1100" dirty="0" smtClean="0">
                <a:solidFill>
                  <a:srgbClr val="4B4B4B"/>
                </a:solidFill>
              </a:rPr>
              <a:t>bei-spielhaft </a:t>
            </a:r>
            <a:r>
              <a:rPr lang="de-DE" sz="1100" dirty="0">
                <a:solidFill>
                  <a:srgbClr val="4B4B4B"/>
                </a:solidFill>
              </a:rPr>
              <a:t>ausgefüllte Matrix auf </a:t>
            </a:r>
            <a:r>
              <a:rPr lang="de-DE" sz="1100" dirty="0">
                <a:solidFill>
                  <a:srgbClr val="4B4B4B"/>
                </a:solidFill>
                <a:hlinkClick r:id="rId2" action="ppaction://hlinksldjump"/>
              </a:rPr>
              <a:t>Folie 69</a:t>
            </a:r>
            <a:r>
              <a:rPr lang="de-DE" sz="1100" dirty="0">
                <a:solidFill>
                  <a:srgbClr val="4B4B4B"/>
                </a:solidFill>
              </a:rPr>
              <a:t>.</a:t>
            </a:r>
          </a:p>
          <a:p>
            <a:r>
              <a:rPr lang="de-DE" sz="1100" dirty="0">
                <a:solidFill>
                  <a:srgbClr val="4B4B4B"/>
                </a:solidFill>
              </a:rPr>
              <a:t>In </a:t>
            </a:r>
            <a:r>
              <a:rPr lang="de-DE" sz="1100" b="1" dirty="0">
                <a:solidFill>
                  <a:srgbClr val="4B4B4B"/>
                </a:solidFill>
              </a:rPr>
              <a:t>unternehmensinternen Workshops </a:t>
            </a:r>
            <a:r>
              <a:rPr lang="de-DE" sz="1100" dirty="0">
                <a:solidFill>
                  <a:srgbClr val="4B4B4B"/>
                </a:solidFill>
              </a:rPr>
              <a:t>kann die </a:t>
            </a:r>
            <a:r>
              <a:rPr lang="de-DE" sz="1100" dirty="0" smtClean="0">
                <a:solidFill>
                  <a:srgbClr val="4B4B4B"/>
                </a:solidFill>
              </a:rPr>
              <a:t>Lieferketten-matrix </a:t>
            </a:r>
            <a:r>
              <a:rPr lang="de-DE" sz="1100" dirty="0">
                <a:solidFill>
                  <a:srgbClr val="4B4B4B"/>
                </a:solidFill>
              </a:rPr>
              <a:t>Schritt für Schritt erarbeitet werden.</a:t>
            </a:r>
          </a:p>
          <a:p>
            <a:r>
              <a:rPr lang="de-DE" sz="1100" b="1" dirty="0">
                <a:solidFill>
                  <a:srgbClr val="4B4B4B"/>
                </a:solidFill>
              </a:rPr>
              <a:t>Arbeitsschritte</a:t>
            </a:r>
            <a:r>
              <a:rPr lang="de-DE" sz="1100" dirty="0">
                <a:solidFill>
                  <a:srgbClr val="4B4B4B"/>
                </a:solidFill>
              </a:rPr>
              <a:t>, welche direkt </a:t>
            </a:r>
            <a:r>
              <a:rPr lang="de-DE" sz="1100" b="1" dirty="0">
                <a:solidFill>
                  <a:srgbClr val="4B4B4B"/>
                </a:solidFill>
              </a:rPr>
              <a:t>in die Matrix übertragen </a:t>
            </a:r>
            <a:r>
              <a:rPr lang="de-DE" sz="1100" dirty="0">
                <a:solidFill>
                  <a:srgbClr val="4B4B4B"/>
                </a:solidFill>
              </a:rPr>
              <a:t>werden, sind mit diesem Symbol gekennzeichnet.</a:t>
            </a:r>
          </a:p>
          <a:p>
            <a:endParaRPr lang="de-DE" dirty="0"/>
          </a:p>
        </p:txBody>
      </p:sp>
      <p:sp>
        <p:nvSpPr>
          <p:cNvPr id="6" name="Foliennummernplatzhalter 5"/>
          <p:cNvSpPr>
            <a:spLocks noGrp="1"/>
          </p:cNvSpPr>
          <p:nvPr>
            <p:ph type="sldNum" sz="quarter" idx="4"/>
          </p:nvPr>
        </p:nvSpPr>
        <p:spPr>
          <a:xfrm>
            <a:off x="626654" y="6481011"/>
            <a:ext cx="638043" cy="280988"/>
          </a:xfrm>
        </p:spPr>
        <p:txBody>
          <a:bodyPr/>
          <a:lstStyle/>
          <a:p>
            <a:fld id="{894680D0-7A83-433A-9719-C4143F27F647}" type="slidenum">
              <a:rPr lang="de-DE" smtClean="0"/>
              <a:pPr/>
              <a:t>4</a:t>
            </a:fld>
            <a:endParaRPr lang="de-DE" dirty="0"/>
          </a:p>
        </p:txBody>
      </p:sp>
      <p:sp>
        <p:nvSpPr>
          <p:cNvPr id="10" name="Textplatzhalter 14">
            <a:extLst>
              <a:ext uri="{FF2B5EF4-FFF2-40B4-BE49-F238E27FC236}">
                <a16:creationId xmlns:a16="http://schemas.microsoft.com/office/drawing/2014/main" id="{4F5D061A-CDD5-4B4A-B528-24B94A371F7A}"/>
              </a:ext>
            </a:extLst>
          </p:cNvPr>
          <p:cNvSpPr txBox="1">
            <a:spLocks/>
          </p:cNvSpPr>
          <p:nvPr/>
        </p:nvSpPr>
        <p:spPr>
          <a:xfrm>
            <a:off x="639670" y="1771037"/>
            <a:ext cx="5456329" cy="273517"/>
          </a:xfrm>
          <a:prstGeom prst="rect">
            <a:avLst/>
          </a:prstGeom>
          <a:solidFill>
            <a:srgbClr val="5E839A"/>
          </a:solidFill>
          <a:ln w="38100" cap="flat" cmpd="sng" algn="ctr">
            <a:noFill/>
            <a:prstDash val="solid"/>
          </a:ln>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itchFamily="34" charset="0"/>
              <a:buNone/>
              <a:defRPr sz="1400" b="1" kern="120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de-DE" sz="1200" dirty="0">
                <a:solidFill>
                  <a:srgbClr val="FFFFFF"/>
                </a:solidFill>
                <a:latin typeface="Arial"/>
              </a:rPr>
              <a:t>Modularer Aufbau</a:t>
            </a:r>
          </a:p>
        </p:txBody>
      </p:sp>
      <p:sp>
        <p:nvSpPr>
          <p:cNvPr id="13" name="Inhaltsplatzhalter 6">
            <a:extLst>
              <a:ext uri="{FF2B5EF4-FFF2-40B4-BE49-F238E27FC236}">
                <a16:creationId xmlns:a16="http://schemas.microsoft.com/office/drawing/2014/main" id="{36E38B94-937F-4B17-8CA8-55D90EFE9CA3}"/>
              </a:ext>
            </a:extLst>
          </p:cNvPr>
          <p:cNvSpPr txBox="1">
            <a:spLocks/>
          </p:cNvSpPr>
          <p:nvPr/>
        </p:nvSpPr>
        <p:spPr bwMode="auto">
          <a:xfrm>
            <a:off x="623392" y="3403848"/>
            <a:ext cx="4442829" cy="3553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45720" rIns="0" bIns="45720" numCol="1" anchor="t" anchorCtr="0" compatLnSpc="1">
            <a:prstTxWarp prst="textNoShape">
              <a:avLst/>
            </a:prstTxWarp>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lnSpc>
                <a:spcPts val="1600"/>
              </a:lnSpc>
              <a:spcBef>
                <a:spcPts val="800"/>
              </a:spcBef>
              <a:spcAft>
                <a:spcPct val="0"/>
              </a:spcAft>
              <a:buChar char="–"/>
              <a:defRPr sz="1200">
                <a:solidFill>
                  <a:schemeClr val="tx1"/>
                </a:solidFill>
                <a:latin typeface="+mn-lt"/>
                <a:ea typeface="+mn-ea"/>
              </a:defRPr>
            </a:lvl4pPr>
            <a:lvl5pPr marL="2112963" indent="-228600" algn="l" rtl="0" eaLnBrk="1" fontAlgn="base" hangingPunct="1">
              <a:lnSpc>
                <a:spcPts val="1600"/>
              </a:lnSpc>
              <a:spcBef>
                <a:spcPts val="800"/>
              </a:spcBef>
              <a:spcAft>
                <a:spcPct val="0"/>
              </a:spcAft>
              <a:buChar char="»"/>
              <a:defRPr sz="1200">
                <a:solidFill>
                  <a:schemeClr val="tx1"/>
                </a:solidFill>
                <a:latin typeface="+mn-lt"/>
                <a:ea typeface="+mn-ea"/>
              </a:defRPr>
            </a:lvl5pPr>
            <a:lvl6pPr marL="2570163" indent="-228600" algn="l" rtl="0" eaLnBrk="1" fontAlgn="base" hangingPunct="1">
              <a:spcBef>
                <a:spcPct val="20000"/>
              </a:spcBef>
              <a:spcAft>
                <a:spcPct val="0"/>
              </a:spcAft>
              <a:buChar char="»"/>
              <a:defRPr sz="1800">
                <a:solidFill>
                  <a:schemeClr val="tx1"/>
                </a:solidFill>
                <a:latin typeface="+mn-lt"/>
                <a:ea typeface="+mn-ea"/>
              </a:defRPr>
            </a:lvl6pPr>
            <a:lvl7pPr marL="3027363" indent="-228600" algn="l" rtl="0" eaLnBrk="1" fontAlgn="base" hangingPunct="1">
              <a:spcBef>
                <a:spcPct val="20000"/>
              </a:spcBef>
              <a:spcAft>
                <a:spcPct val="0"/>
              </a:spcAft>
              <a:buChar char="»"/>
              <a:defRPr sz="1800">
                <a:solidFill>
                  <a:schemeClr val="tx1"/>
                </a:solidFill>
                <a:latin typeface="+mn-lt"/>
                <a:ea typeface="+mn-ea"/>
              </a:defRPr>
            </a:lvl7pPr>
            <a:lvl8pPr marL="3484563" indent="-228600" algn="l" rtl="0" eaLnBrk="1" fontAlgn="base" hangingPunct="1">
              <a:spcBef>
                <a:spcPct val="20000"/>
              </a:spcBef>
              <a:spcAft>
                <a:spcPct val="0"/>
              </a:spcAft>
              <a:buChar char="»"/>
              <a:defRPr sz="1800">
                <a:solidFill>
                  <a:schemeClr val="tx1"/>
                </a:solidFill>
                <a:latin typeface="+mn-lt"/>
                <a:ea typeface="+mn-ea"/>
              </a:defRPr>
            </a:lvl8pPr>
            <a:lvl9pPr marL="3941763" indent="-228600" algn="l" rtl="0" eaLnBrk="1" fontAlgn="base" hangingPunct="1">
              <a:spcBef>
                <a:spcPct val="20000"/>
              </a:spcBef>
              <a:spcAft>
                <a:spcPct val="0"/>
              </a:spcAft>
              <a:buChar char="»"/>
              <a:defRPr sz="1800">
                <a:solidFill>
                  <a:schemeClr val="tx1"/>
                </a:solidFill>
                <a:latin typeface="+mn-lt"/>
                <a:ea typeface="+mn-ea"/>
              </a:defRPr>
            </a:lvl9pPr>
          </a:lstStyle>
          <a:p>
            <a:pPr marL="200414" indent="-200414">
              <a:spcAft>
                <a:spcPts val="0"/>
              </a:spcAft>
              <a:buFont typeface="Arial" panose="020B0604020202020204" pitchFamily="34" charset="0"/>
              <a:buChar char="•"/>
              <a:defRPr/>
            </a:pPr>
            <a:r>
              <a:rPr lang="de-DE" sz="1000" dirty="0">
                <a:solidFill>
                  <a:srgbClr val="4B4B4B"/>
                </a:solidFill>
              </a:rPr>
              <a:t>Zu Beginn werden die wesentlichen Elemente des Moduls erläutert, um einen </a:t>
            </a:r>
            <a:r>
              <a:rPr lang="de-DE" sz="1000" b="1" dirty="0">
                <a:solidFill>
                  <a:srgbClr val="4B4B4B"/>
                </a:solidFill>
              </a:rPr>
              <a:t>Einstieg</a:t>
            </a:r>
            <a:r>
              <a:rPr lang="de-DE" sz="1000" dirty="0">
                <a:solidFill>
                  <a:srgbClr val="4B4B4B"/>
                </a:solidFill>
              </a:rPr>
              <a:t> zu ermöglichen. Einzelne Schritte zur </a:t>
            </a:r>
            <a:r>
              <a:rPr lang="de-DE" sz="1000" b="1" dirty="0">
                <a:solidFill>
                  <a:srgbClr val="4B4B4B"/>
                </a:solidFill>
              </a:rPr>
              <a:t>Herangehensweise</a:t>
            </a:r>
            <a:r>
              <a:rPr lang="de-DE" sz="1000" dirty="0">
                <a:solidFill>
                  <a:srgbClr val="4B4B4B"/>
                </a:solidFill>
              </a:rPr>
              <a:t> werden erklärt. </a:t>
            </a:r>
          </a:p>
          <a:p>
            <a:pPr marL="200414" indent="-200414">
              <a:spcAft>
                <a:spcPts val="0"/>
              </a:spcAft>
              <a:buFont typeface="Arial" panose="020B0604020202020204" pitchFamily="34" charset="0"/>
              <a:buChar char="•"/>
              <a:defRPr/>
            </a:pPr>
            <a:r>
              <a:rPr lang="de-DE" sz="1000" b="1" dirty="0">
                <a:solidFill>
                  <a:srgbClr val="4B4B4B"/>
                </a:solidFill>
              </a:rPr>
              <a:t>Anwendungsbeispiele</a:t>
            </a:r>
            <a:r>
              <a:rPr lang="de-DE" sz="1000" dirty="0">
                <a:solidFill>
                  <a:srgbClr val="4B4B4B"/>
                </a:solidFill>
              </a:rPr>
              <a:t> sollen Unternehmen helfen, die Herangehensweise zu verstehen.</a:t>
            </a:r>
          </a:p>
          <a:p>
            <a:pPr marL="200414" indent="-200414">
              <a:spcAft>
                <a:spcPts val="0"/>
              </a:spcAft>
              <a:buFont typeface="Arial" panose="020B0604020202020204" pitchFamily="34" charset="0"/>
              <a:buChar char="•"/>
              <a:defRPr/>
            </a:pPr>
            <a:r>
              <a:rPr lang="de-DE" sz="1000" dirty="0">
                <a:solidFill>
                  <a:srgbClr val="4B4B4B"/>
                </a:solidFill>
              </a:rPr>
              <a:t>Darauf basierend können Unternehmen mithilfe von </a:t>
            </a:r>
            <a:r>
              <a:rPr lang="de-DE" sz="1000" b="1" dirty="0">
                <a:solidFill>
                  <a:srgbClr val="4B4B4B"/>
                </a:solidFill>
              </a:rPr>
              <a:t>Arbeitsblättern </a:t>
            </a:r>
            <a:r>
              <a:rPr lang="de-DE" sz="1000" dirty="0">
                <a:solidFill>
                  <a:srgbClr val="4B4B4B"/>
                </a:solidFill>
              </a:rPr>
              <a:t>den </a:t>
            </a:r>
            <a:r>
              <a:rPr lang="de-DE" sz="1000" dirty="0" smtClean="0">
                <a:solidFill>
                  <a:srgbClr val="4B4B4B"/>
                </a:solidFill>
              </a:rPr>
              <a:t>Prozessschritt </a:t>
            </a:r>
            <a:r>
              <a:rPr lang="de-DE" sz="1000" dirty="0">
                <a:solidFill>
                  <a:srgbClr val="4B4B4B"/>
                </a:solidFill>
              </a:rPr>
              <a:t>eigenständig umsetzen. Die Arbeitsblätter sind als Vorlagen zu verstehen, die von Unternehmen angepasst oder erweitert werden können.</a:t>
            </a:r>
            <a:r>
              <a:rPr lang="de-DE" sz="1100" dirty="0">
                <a:solidFill>
                  <a:srgbClr val="4B4B4B"/>
                </a:solidFill>
              </a:rPr>
              <a:t> </a:t>
            </a:r>
            <a:r>
              <a:rPr lang="de-DE" sz="800" i="1" dirty="0">
                <a:solidFill>
                  <a:srgbClr val="4B4B4B"/>
                </a:solidFill>
              </a:rPr>
              <a:t>Hinweis: Wird in einem Modul kein neues Arbeitsblatt eingeführt, wird die </a:t>
            </a:r>
            <a:r>
              <a:rPr lang="de-DE" sz="800" i="1" dirty="0" err="1" smtClean="0">
                <a:solidFill>
                  <a:srgbClr val="4B4B4B"/>
                </a:solidFill>
              </a:rPr>
              <a:t>Visuali-sierung</a:t>
            </a:r>
            <a:r>
              <a:rPr lang="de-DE" sz="800" i="1" dirty="0" smtClean="0">
                <a:solidFill>
                  <a:srgbClr val="4B4B4B"/>
                </a:solidFill>
              </a:rPr>
              <a:t> </a:t>
            </a:r>
            <a:r>
              <a:rPr lang="de-DE" sz="800" i="1" dirty="0">
                <a:solidFill>
                  <a:srgbClr val="4B4B4B"/>
                </a:solidFill>
              </a:rPr>
              <a:t>mittels der Lieferkettenmatrix weitergeführt.</a:t>
            </a:r>
            <a:endParaRPr lang="de-DE" sz="1100" dirty="0">
              <a:solidFill>
                <a:srgbClr val="4B4B4B"/>
              </a:solidFill>
            </a:endParaRPr>
          </a:p>
          <a:p>
            <a:pPr marL="200414" indent="-200414">
              <a:spcAft>
                <a:spcPts val="0"/>
              </a:spcAft>
              <a:buFont typeface="Arial" panose="020B0604020202020204" pitchFamily="34" charset="0"/>
              <a:buChar char="•"/>
              <a:defRPr/>
            </a:pPr>
            <a:r>
              <a:rPr lang="de-DE" sz="1000" dirty="0">
                <a:solidFill>
                  <a:srgbClr val="4B4B4B"/>
                </a:solidFill>
              </a:rPr>
              <a:t>Für eine vertiefte Auseinandersetzung mit dem Thema werden Hinweise zu </a:t>
            </a:r>
            <a:r>
              <a:rPr lang="de-DE" sz="1000" b="1" dirty="0">
                <a:solidFill>
                  <a:srgbClr val="4B4B4B"/>
                </a:solidFill>
              </a:rPr>
              <a:t>weiterführenden Informationen </a:t>
            </a:r>
            <a:r>
              <a:rPr lang="de-DE" sz="1000" dirty="0">
                <a:solidFill>
                  <a:srgbClr val="4B4B4B"/>
                </a:solidFill>
              </a:rPr>
              <a:t>gegeben. In vielen Fällen sind Links zu </a:t>
            </a:r>
            <a:r>
              <a:rPr lang="de-DE" sz="1000" dirty="0" smtClean="0">
                <a:solidFill>
                  <a:srgbClr val="4B4B4B"/>
                </a:solidFill>
              </a:rPr>
              <a:t>Internetseiten </a:t>
            </a:r>
            <a:r>
              <a:rPr lang="de-DE" sz="1000" dirty="0">
                <a:solidFill>
                  <a:srgbClr val="4B4B4B"/>
                </a:solidFill>
              </a:rPr>
              <a:t>über das Anklicken von markierten Texten </a:t>
            </a:r>
            <a:r>
              <a:rPr lang="de-DE" sz="1000" dirty="0" smtClean="0">
                <a:solidFill>
                  <a:srgbClr val="4B4B4B"/>
                </a:solidFill>
              </a:rPr>
              <a:t>verfügbar.           </a:t>
            </a:r>
            <a:r>
              <a:rPr lang="de-DE" sz="800" i="1" dirty="0">
                <a:solidFill>
                  <a:srgbClr val="4B4B4B"/>
                </a:solidFill>
              </a:rPr>
              <a:t>(→ hierfür </a:t>
            </a:r>
            <a:r>
              <a:rPr lang="de-DE" sz="800" i="1" dirty="0" smtClean="0">
                <a:solidFill>
                  <a:srgbClr val="4B4B4B"/>
                </a:solidFill>
              </a:rPr>
              <a:t>bitte </a:t>
            </a:r>
            <a:r>
              <a:rPr lang="de-DE" sz="800" i="1" dirty="0">
                <a:solidFill>
                  <a:srgbClr val="4B4B4B"/>
                </a:solidFill>
              </a:rPr>
              <a:t>die Bildschirmpräsentation starten).</a:t>
            </a:r>
          </a:p>
          <a:p>
            <a:pPr algn="just" defTabSz="928804" fontAlgn="auto">
              <a:spcAft>
                <a:spcPts val="526"/>
              </a:spcAft>
              <a:defRPr/>
            </a:pPr>
            <a:endParaRPr lang="de-DE" sz="1100" kern="0" dirty="0">
              <a:solidFill>
                <a:srgbClr val="4B4B4B"/>
              </a:solidFill>
            </a:endParaRPr>
          </a:p>
        </p:txBody>
      </p:sp>
      <p:pic>
        <p:nvPicPr>
          <p:cNvPr id="14" name="Picture 2" descr="G:\noun_992323.png">
            <a:extLst>
              <a:ext uri="{FF2B5EF4-FFF2-40B4-BE49-F238E27FC236}">
                <a16:creationId xmlns:a16="http://schemas.microsoft.com/office/drawing/2014/main" id="{DC8D0459-B33D-4F25-A379-81A82845344C}"/>
              </a:ext>
            </a:extLst>
          </p:cNvPr>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rot="5400000">
            <a:off x="5364013" y="3379130"/>
            <a:ext cx="648071" cy="648071"/>
          </a:xfrm>
          <a:prstGeom prst="rect">
            <a:avLst/>
          </a:prstGeom>
          <a:noFill/>
        </p:spPr>
      </p:pic>
      <p:pic>
        <p:nvPicPr>
          <p:cNvPr id="15" name="Picture 8" descr="C:\Users\husterer\Downloads\noun_803955.png">
            <a:extLst>
              <a:ext uri="{FF2B5EF4-FFF2-40B4-BE49-F238E27FC236}">
                <a16:creationId xmlns:a16="http://schemas.microsoft.com/office/drawing/2014/main" id="{5B59FB25-BDAE-45D5-B61D-385FBD0A859F}"/>
              </a:ext>
            </a:extLst>
          </p:cNvPr>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84307" y="4032448"/>
            <a:ext cx="456789" cy="456789"/>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descr="Bildschirmausschnitt">
            <a:extLst>
              <a:ext uri="{FF2B5EF4-FFF2-40B4-BE49-F238E27FC236}">
                <a16:creationId xmlns:a16="http://schemas.microsoft.com/office/drawing/2014/main" id="{45313B77-4ECF-4403-8850-F25D62873E32}"/>
              </a:ext>
            </a:extLst>
          </p:cNvPr>
          <p:cNvPicPr/>
          <p:nvPr/>
        </p:nvPicPr>
        <p:blipFill rotWithShape="1">
          <a:blip r:embed="rId5"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r="10619" b="11789"/>
          <a:stretch/>
        </p:blipFill>
        <p:spPr>
          <a:xfrm rot="20976636">
            <a:off x="5418399" y="4942138"/>
            <a:ext cx="539296" cy="370173"/>
          </a:xfrm>
          <a:prstGeom prst="rect">
            <a:avLst/>
          </a:prstGeom>
        </p:spPr>
      </p:pic>
      <p:pic>
        <p:nvPicPr>
          <p:cNvPr id="17" name="Picture 2" descr="C:\Users\ehrensperger\AppData\Local\Dropbox\SEED\07 Starter\01 Concept\03 Tools\Icons &amp; drawings\Lupe.png">
            <a:extLst>
              <a:ext uri="{FF2B5EF4-FFF2-40B4-BE49-F238E27FC236}">
                <a16:creationId xmlns:a16="http://schemas.microsoft.com/office/drawing/2014/main" id="{6F2FA140-C2B5-4AB2-9896-01402E63B284}"/>
              </a:ext>
            </a:extLst>
          </p:cNvPr>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47928" y="5793081"/>
            <a:ext cx="624439" cy="458546"/>
          </a:xfrm>
          <a:prstGeom prst="rect">
            <a:avLst/>
          </a:prstGeom>
          <a:noFill/>
          <a:extLst>
            <a:ext uri="{909E8E84-426E-40DD-AFC4-6F175D3DCCD1}">
              <a14:hiddenFill xmlns:a14="http://schemas.microsoft.com/office/drawing/2010/main">
                <a:solidFill>
                  <a:srgbClr val="FFFFFF"/>
                </a:solidFill>
              </a14:hiddenFill>
            </a:ext>
          </a:extLst>
        </p:spPr>
      </p:pic>
      <p:sp>
        <p:nvSpPr>
          <p:cNvPr id="18" name="Textplatzhalter 14">
            <a:extLst>
              <a:ext uri="{FF2B5EF4-FFF2-40B4-BE49-F238E27FC236}">
                <a16:creationId xmlns:a16="http://schemas.microsoft.com/office/drawing/2014/main" id="{64622FA5-851F-45B1-BAF4-CA1F14091CE9}"/>
              </a:ext>
            </a:extLst>
          </p:cNvPr>
          <p:cNvSpPr txBox="1">
            <a:spLocks/>
          </p:cNvSpPr>
          <p:nvPr/>
        </p:nvSpPr>
        <p:spPr>
          <a:xfrm>
            <a:off x="6312456" y="1772816"/>
            <a:ext cx="4176158" cy="281820"/>
          </a:xfrm>
          <a:prstGeom prst="rect">
            <a:avLst/>
          </a:prstGeom>
          <a:solidFill>
            <a:srgbClr val="5E839A"/>
          </a:solidFill>
          <a:ln w="38100" cap="flat" cmpd="sng" algn="ctr">
            <a:noFill/>
            <a:prstDash val="solid"/>
          </a:ln>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itchFamily="34" charset="0"/>
              <a:buNone/>
              <a:defRPr sz="1400" b="1" kern="120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de-DE" sz="1200" dirty="0">
                <a:solidFill>
                  <a:srgbClr val="FFFFFF"/>
                </a:solidFill>
                <a:latin typeface="Arial"/>
              </a:rPr>
              <a:t>Lieferkettenmatrix als Arbeitshilfe</a:t>
            </a:r>
          </a:p>
        </p:txBody>
      </p:sp>
      <p:sp>
        <p:nvSpPr>
          <p:cNvPr id="19" name="Textfeld 18">
            <a:extLst>
              <a:ext uri="{FF2B5EF4-FFF2-40B4-BE49-F238E27FC236}">
                <a16:creationId xmlns:a16="http://schemas.microsoft.com/office/drawing/2014/main" id="{D75ECC7A-5520-4D5D-8ACF-770DBBA671FB}"/>
              </a:ext>
            </a:extLst>
          </p:cNvPr>
          <p:cNvSpPr txBox="1"/>
          <p:nvPr/>
        </p:nvSpPr>
        <p:spPr>
          <a:xfrm>
            <a:off x="6421913" y="4427893"/>
            <a:ext cx="2664296" cy="276999"/>
          </a:xfrm>
          <a:prstGeom prst="rect">
            <a:avLst/>
          </a:prstGeom>
          <a:noFill/>
        </p:spPr>
        <p:txBody>
          <a:bodyPr wrap="square" rtlCol="0">
            <a:spAutoFit/>
          </a:bodyPr>
          <a:lstStyle/>
          <a:p>
            <a:pPr algn="l"/>
            <a:r>
              <a:rPr lang="de-DE" sz="1200" dirty="0">
                <a:solidFill>
                  <a:srgbClr val="3B687F"/>
                </a:solidFill>
              </a:rPr>
              <a:t>Lieferkettenmatrix</a:t>
            </a:r>
          </a:p>
        </p:txBody>
      </p:sp>
      <p:pic>
        <p:nvPicPr>
          <p:cNvPr id="20" name="Picture 3">
            <a:extLst>
              <a:ext uri="{FF2B5EF4-FFF2-40B4-BE49-F238E27FC236}">
                <a16:creationId xmlns:a16="http://schemas.microsoft.com/office/drawing/2014/main" id="{481C3446-58C2-4B79-9AFD-ECF9213362B3}"/>
              </a:ext>
            </a:extLst>
          </p:cNvPr>
          <p:cNvPicPr>
            <a:picLocks noChangeAspect="1" noChangeArrowheads="1"/>
          </p:cNvPicPr>
          <p:nvPr/>
        </p:nvPicPr>
        <p:blipFill>
          <a:blip r:embed="rId7" cstate="print"/>
          <a:srcRect l="18535" t="20467" r="16853" b="63159"/>
          <a:stretch>
            <a:fillRect/>
          </a:stretch>
        </p:blipFill>
        <p:spPr bwMode="auto">
          <a:xfrm>
            <a:off x="6454471" y="4704892"/>
            <a:ext cx="3888432" cy="668324"/>
          </a:xfrm>
          <a:prstGeom prst="rect">
            <a:avLst/>
          </a:prstGeom>
          <a:noFill/>
          <a:ln w="9525">
            <a:noFill/>
            <a:miter lim="800000"/>
            <a:headEnd/>
            <a:tailEnd/>
          </a:ln>
        </p:spPr>
      </p:pic>
      <p:sp>
        <p:nvSpPr>
          <p:cNvPr id="21" name="Freihandform 19">
            <a:extLst>
              <a:ext uri="{FF2B5EF4-FFF2-40B4-BE49-F238E27FC236}">
                <a16:creationId xmlns:a16="http://schemas.microsoft.com/office/drawing/2014/main" id="{52F3708C-7A48-4A3A-9F6C-727679EDFFB6}"/>
              </a:ext>
            </a:extLst>
          </p:cNvPr>
          <p:cNvSpPr/>
          <p:nvPr/>
        </p:nvSpPr>
        <p:spPr bwMode="auto">
          <a:xfrm rot="524375">
            <a:off x="9921016" y="4010765"/>
            <a:ext cx="2143498" cy="2261510"/>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de-DE">
              <a:solidFill>
                <a:srgbClr val="000000"/>
              </a:solidFill>
            </a:endParaRPr>
          </a:p>
        </p:txBody>
      </p:sp>
      <p:pic>
        <p:nvPicPr>
          <p:cNvPr id="22" name="Picture 5" descr="G:\noun_1146880.png">
            <a:extLst>
              <a:ext uri="{FF2B5EF4-FFF2-40B4-BE49-F238E27FC236}">
                <a16:creationId xmlns:a16="http://schemas.microsoft.com/office/drawing/2014/main" id="{096A0E6B-1C33-414C-91BD-D2DE3F25E0F6}"/>
              </a:ext>
            </a:extLst>
          </p:cNvPr>
          <p:cNvPicPr>
            <a:picLocks noChangeAspect="1" noChangeArrowheads="1"/>
          </p:cNvPicPr>
          <p:nvPr/>
        </p:nvPicPr>
        <p:blipFill>
          <a:blip r:embed="rId8" cstate="print">
            <a:duotone>
              <a:schemeClr val="bg2">
                <a:shade val="45000"/>
                <a:satMod val="135000"/>
              </a:schemeClr>
              <a:prstClr val="white"/>
            </a:duotone>
          </a:blip>
          <a:srcRect/>
          <a:stretch>
            <a:fillRect/>
          </a:stretch>
        </p:blipFill>
        <p:spPr bwMode="auto">
          <a:xfrm>
            <a:off x="11486594" y="4181016"/>
            <a:ext cx="489118" cy="489118"/>
          </a:xfrm>
          <a:prstGeom prst="rect">
            <a:avLst/>
          </a:prstGeom>
          <a:noFill/>
        </p:spPr>
      </p:pic>
      <p:sp>
        <p:nvSpPr>
          <p:cNvPr id="23" name="Rechteck 22">
            <a:extLst>
              <a:ext uri="{FF2B5EF4-FFF2-40B4-BE49-F238E27FC236}">
                <a16:creationId xmlns:a16="http://schemas.microsoft.com/office/drawing/2014/main" id="{4998BC08-0BAA-4270-BAC6-BF1C3C1A79F6}"/>
              </a:ext>
            </a:extLst>
          </p:cNvPr>
          <p:cNvSpPr/>
          <p:nvPr/>
        </p:nvSpPr>
        <p:spPr>
          <a:xfrm>
            <a:off x="10273159" y="4306306"/>
            <a:ext cx="1584176" cy="1615827"/>
          </a:xfrm>
          <a:prstGeom prst="rect">
            <a:avLst/>
          </a:prstGeom>
        </p:spPr>
        <p:txBody>
          <a:bodyPr wrap="square">
            <a:spAutoFit/>
          </a:bodyPr>
          <a:lstStyle/>
          <a:p>
            <a:pPr algn="l">
              <a:spcAft>
                <a:spcPts val="0"/>
              </a:spcAft>
              <a:defRPr/>
            </a:pPr>
            <a:r>
              <a:rPr lang="de-DE" sz="1100" dirty="0">
                <a:solidFill>
                  <a:srgbClr val="000000">
                    <a:lumMod val="75000"/>
                    <a:lumOff val="25000"/>
                  </a:srgbClr>
                </a:solidFill>
              </a:rPr>
              <a:t>Das Starter-Kit möchte keine Lösungen vorsetzen, sondern Unternehmen befähigen, eigene Lösungen zu erarbeiten: </a:t>
            </a:r>
            <a:r>
              <a:rPr lang="de-DE" sz="1100" b="1" dirty="0">
                <a:solidFill>
                  <a:srgbClr val="000000">
                    <a:lumMod val="75000"/>
                    <a:lumOff val="25000"/>
                  </a:srgbClr>
                </a:solidFill>
              </a:rPr>
              <a:t>Leitfragen</a:t>
            </a:r>
            <a:r>
              <a:rPr lang="de-DE" sz="1100" dirty="0">
                <a:solidFill>
                  <a:srgbClr val="000000">
                    <a:lumMod val="75000"/>
                    <a:lumOff val="25000"/>
                  </a:srgbClr>
                </a:solidFill>
              </a:rPr>
              <a:t> bilden den Kern dieses Ansatzes.</a:t>
            </a:r>
          </a:p>
        </p:txBody>
      </p:sp>
      <p:pic>
        <p:nvPicPr>
          <p:cNvPr id="24" name="Picture 9" descr="C:\Users\husterer\Downloads\noun_669300.png">
            <a:extLst>
              <a:ext uri="{FF2B5EF4-FFF2-40B4-BE49-F238E27FC236}">
                <a16:creationId xmlns:a16="http://schemas.microsoft.com/office/drawing/2014/main" id="{7B2C9A63-DA9E-47CF-A4D7-29C6427B0C0D}"/>
              </a:ext>
            </a:extLst>
          </p:cNvPr>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624392" y="3943141"/>
            <a:ext cx="344438" cy="344438"/>
          </a:xfrm>
          <a:prstGeom prst="rect">
            <a:avLst/>
          </a:prstGeom>
          <a:noFill/>
          <a:extLst>
            <a:ext uri="{909E8E84-426E-40DD-AFC4-6F175D3DCCD1}">
              <a14:hiddenFill xmlns:a14="http://schemas.microsoft.com/office/drawing/2010/main">
                <a:solidFill>
                  <a:srgbClr val="FFFFFF"/>
                </a:solidFill>
              </a14:hiddenFill>
            </a:ext>
          </a:extLst>
        </p:spPr>
      </p:pic>
      <p:sp>
        <p:nvSpPr>
          <p:cNvPr id="25" name="Fußzeilenplatzhalter 3">
            <a:extLst>
              <a:ext uri="{FF2B5EF4-FFF2-40B4-BE49-F238E27FC236}">
                <a16:creationId xmlns:a16="http://schemas.microsoft.com/office/drawing/2014/main" id="{8E3C0279-194C-409A-8461-ED3084017224}"/>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26" name="Auf der gleichen Seite des Rechtecks liegende Ecken abrunden 8">
            <a:extLst>
              <a:ext uri="{FF2B5EF4-FFF2-40B4-BE49-F238E27FC236}">
                <a16:creationId xmlns:a16="http://schemas.microsoft.com/office/drawing/2014/main" id="{E68F1BD8-1C2B-4AFC-877C-331B0D067F86}"/>
              </a:ext>
            </a:extLst>
          </p:cNvPr>
          <p:cNvSpPr/>
          <p:nvPr/>
        </p:nvSpPr>
        <p:spPr bwMode="auto">
          <a:xfrm>
            <a:off x="667303" y="470165"/>
            <a:ext cx="1134809" cy="32439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7" name="Auf der gleichen Seite des Rechtecks liegende Ecken abrunden 8">
            <a:extLst>
              <a:ext uri="{FF2B5EF4-FFF2-40B4-BE49-F238E27FC236}">
                <a16:creationId xmlns:a16="http://schemas.microsoft.com/office/drawing/2014/main" id="{2B9414F8-4573-4B05-B541-3F5B302A549E}"/>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8" name="Auf der gleichen Seite des Rechtecks liegende Ecken abrunden 8">
            <a:extLst>
              <a:ext uri="{FF2B5EF4-FFF2-40B4-BE49-F238E27FC236}">
                <a16:creationId xmlns:a16="http://schemas.microsoft.com/office/drawing/2014/main" id="{814EB2E8-4A46-4AA7-B36C-D315ACA91015}"/>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9" name="Auf der gleichen Seite des Rechtecks liegende Ecken abrunden 8">
            <a:extLst>
              <a:ext uri="{FF2B5EF4-FFF2-40B4-BE49-F238E27FC236}">
                <a16:creationId xmlns:a16="http://schemas.microsoft.com/office/drawing/2014/main" id="{89FE1398-3F5D-47E4-B23D-E3736F338A5A}"/>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0" name="Auf der gleichen Seite des Rechtecks liegende Ecken abrunden 8">
            <a:extLst>
              <a:ext uri="{FF2B5EF4-FFF2-40B4-BE49-F238E27FC236}">
                <a16:creationId xmlns:a16="http://schemas.microsoft.com/office/drawing/2014/main" id="{1DE36DAF-FDD8-4D4B-ABF7-D15DA7BD7686}"/>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1" name="Auf der gleichen Seite des Rechtecks liegende Ecken abrunden 8">
            <a:extLst>
              <a:ext uri="{FF2B5EF4-FFF2-40B4-BE49-F238E27FC236}">
                <a16:creationId xmlns:a16="http://schemas.microsoft.com/office/drawing/2014/main" id="{AEBC5C05-7B91-4A5D-A738-45C67D7E85B1}"/>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2" name="Auf der gleichen Seite des Rechtecks liegende Ecken abrunden 8">
            <a:extLst>
              <a:ext uri="{FF2B5EF4-FFF2-40B4-BE49-F238E27FC236}">
                <a16:creationId xmlns:a16="http://schemas.microsoft.com/office/drawing/2014/main" id="{457E4346-2863-4A59-810C-155A44360E89}"/>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3" name="Datumsplatzhalter 4"/>
          <p:cNvSpPr>
            <a:spLocks noGrp="1"/>
          </p:cNvSpPr>
          <p:nvPr>
            <p:ph type="dt" sz="half" idx="12"/>
          </p:nvPr>
        </p:nvSpPr>
        <p:spPr>
          <a:xfrm>
            <a:off x="648000" y="116632"/>
            <a:ext cx="7248373" cy="476250"/>
          </a:xfrm>
        </p:spPr>
        <p:txBody>
          <a:bodyPr/>
          <a:lstStyle/>
          <a:p>
            <a:r>
              <a:rPr lang="de-DE" b="1" dirty="0" smtClean="0"/>
              <a:t>Aufbau</a:t>
            </a:r>
            <a:r>
              <a:rPr lang="de-DE" dirty="0"/>
              <a:t/>
            </a:r>
            <a:br>
              <a:rPr lang="de-DE" dirty="0"/>
            </a:br>
            <a:endParaRPr lang="de-DE" dirty="0"/>
          </a:p>
        </p:txBody>
      </p:sp>
    </p:spTree>
    <p:extLst>
      <p:ext uri="{BB962C8B-B14F-4D97-AF65-F5344CB8AC3E}">
        <p14:creationId xmlns:p14="http://schemas.microsoft.com/office/powerpoint/2010/main" val="7498268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40</a:t>
            </a:fld>
            <a:endParaRPr lang="de-DE" dirty="0"/>
          </a:p>
        </p:txBody>
      </p:sp>
      <p:graphicFrame>
        <p:nvGraphicFramePr>
          <p:cNvPr id="11" name="Tabelle 10">
            <a:extLst>
              <a:ext uri="{FF2B5EF4-FFF2-40B4-BE49-F238E27FC236}">
                <a16:creationId xmlns:a16="http://schemas.microsoft.com/office/drawing/2014/main" id="{D9EDDD0A-DCFD-4470-9105-6ECC550F212F}"/>
              </a:ext>
            </a:extLst>
          </p:cNvPr>
          <p:cNvGraphicFramePr>
            <a:graphicFrameLocks noGrp="1"/>
          </p:cNvGraphicFramePr>
          <p:nvPr>
            <p:extLst>
              <p:ext uri="{D42A27DB-BD31-4B8C-83A1-F6EECF244321}">
                <p14:modId xmlns:p14="http://schemas.microsoft.com/office/powerpoint/2010/main" val="194015864"/>
              </p:ext>
            </p:extLst>
          </p:nvPr>
        </p:nvGraphicFramePr>
        <p:xfrm>
          <a:off x="1064822" y="1772816"/>
          <a:ext cx="9423666" cy="3344836"/>
        </p:xfrm>
        <a:graphic>
          <a:graphicData uri="http://schemas.openxmlformats.org/drawingml/2006/table">
            <a:tbl>
              <a:tblPr firstRow="1" bandRow="1">
                <a:tableStyleId>{5940675A-B579-460E-94D1-54222C63F5DA}</a:tableStyleId>
              </a:tblPr>
              <a:tblGrid>
                <a:gridCol w="608028">
                  <a:extLst>
                    <a:ext uri="{9D8B030D-6E8A-4147-A177-3AD203B41FA5}">
                      <a16:colId xmlns:a16="http://schemas.microsoft.com/office/drawing/2014/main" val="20000"/>
                    </a:ext>
                  </a:extLst>
                </a:gridCol>
                <a:gridCol w="1469273">
                  <a:extLst>
                    <a:ext uri="{9D8B030D-6E8A-4147-A177-3AD203B41FA5}">
                      <a16:colId xmlns:a16="http://schemas.microsoft.com/office/drawing/2014/main" val="20001"/>
                    </a:ext>
                  </a:extLst>
                </a:gridCol>
                <a:gridCol w="1469273">
                  <a:extLst>
                    <a:ext uri="{9D8B030D-6E8A-4147-A177-3AD203B41FA5}">
                      <a16:colId xmlns:a16="http://schemas.microsoft.com/office/drawing/2014/main" val="20002"/>
                    </a:ext>
                  </a:extLst>
                </a:gridCol>
                <a:gridCol w="1469273">
                  <a:extLst>
                    <a:ext uri="{9D8B030D-6E8A-4147-A177-3AD203B41FA5}">
                      <a16:colId xmlns:a16="http://schemas.microsoft.com/office/drawing/2014/main" val="20003"/>
                    </a:ext>
                  </a:extLst>
                </a:gridCol>
                <a:gridCol w="1469273">
                  <a:extLst>
                    <a:ext uri="{9D8B030D-6E8A-4147-A177-3AD203B41FA5}">
                      <a16:colId xmlns:a16="http://schemas.microsoft.com/office/drawing/2014/main" val="20004"/>
                    </a:ext>
                  </a:extLst>
                </a:gridCol>
                <a:gridCol w="1469273">
                  <a:extLst>
                    <a:ext uri="{9D8B030D-6E8A-4147-A177-3AD203B41FA5}">
                      <a16:colId xmlns:a16="http://schemas.microsoft.com/office/drawing/2014/main" val="20005"/>
                    </a:ext>
                  </a:extLst>
                </a:gridCol>
                <a:gridCol w="1469273">
                  <a:extLst>
                    <a:ext uri="{9D8B030D-6E8A-4147-A177-3AD203B41FA5}">
                      <a16:colId xmlns:a16="http://schemas.microsoft.com/office/drawing/2014/main" val="20006"/>
                    </a:ext>
                  </a:extLst>
                </a:gridCol>
              </a:tblGrid>
              <a:tr h="372954">
                <a:tc gridSpan="7">
                  <a:txBody>
                    <a:bodyPr/>
                    <a:lstStyle/>
                    <a:p>
                      <a:pPr algn="ctr"/>
                      <a:r>
                        <a:rPr lang="de-DE" sz="1200" b="1" dirty="0">
                          <a:solidFill>
                            <a:schemeClr val="bg1"/>
                          </a:solidFill>
                        </a:rPr>
                        <a:t>Beispielhafte Ermittlung und Priorisierung</a:t>
                      </a:r>
                      <a:r>
                        <a:rPr lang="de-DE" sz="1200" b="1" baseline="0" dirty="0">
                          <a:solidFill>
                            <a:schemeClr val="bg1"/>
                          </a:solidFill>
                        </a:rPr>
                        <a:t> von Nachhaltigkeitsthemen</a:t>
                      </a:r>
                      <a:endParaRPr lang="en-GB" sz="1200" b="1" dirty="0">
                        <a:solidFill>
                          <a:schemeClr val="bg1"/>
                        </a:solidFill>
                      </a:endParaRPr>
                    </a:p>
                  </a:txBody>
                  <a:tcPr marL="101413" marR="101413" marT="50706" marB="50706"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hMerge="1">
                  <a:txBody>
                    <a:bodyPr/>
                    <a:lstStyle/>
                    <a:p>
                      <a:endParaRPr lang="en-GB" dirty="0">
                        <a:solidFill>
                          <a:schemeClr val="bg1"/>
                        </a:solidFill>
                      </a:endParaRPr>
                    </a:p>
                  </a:txBody>
                  <a:tcPr>
                    <a:solidFill>
                      <a:schemeClr val="tx1"/>
                    </a:solidFill>
                  </a:tcPr>
                </a:tc>
                <a:tc hMerge="1">
                  <a:txBody>
                    <a:bodyPr/>
                    <a:lstStyle/>
                    <a:p>
                      <a:endParaRPr lang="en-GB" dirty="0">
                        <a:solidFill>
                          <a:schemeClr val="bg1"/>
                        </a:solidFill>
                      </a:endParaRPr>
                    </a:p>
                  </a:txBody>
                  <a:tcPr>
                    <a:solidFill>
                      <a:schemeClr val="tx1"/>
                    </a:solidFill>
                  </a:tcPr>
                </a:tc>
                <a:tc hMerge="1">
                  <a:txBody>
                    <a:bodyPr/>
                    <a:lstStyle/>
                    <a:p>
                      <a:endParaRPr lang="en-GB" sz="1200" dirty="0">
                        <a:solidFill>
                          <a:schemeClr val="bg1"/>
                        </a:solidFill>
                      </a:endParaRPr>
                    </a:p>
                  </a:txBody>
                  <a:tcPr>
                    <a:solidFill>
                      <a:schemeClr val="tx1"/>
                    </a:solidFill>
                  </a:tcPr>
                </a:tc>
                <a:tc hMerge="1">
                  <a:txBody>
                    <a:bodyPr/>
                    <a:lstStyle/>
                    <a:p>
                      <a:endParaRPr lang="en-GB" sz="1200" dirty="0">
                        <a:solidFill>
                          <a:schemeClr val="bg1"/>
                        </a:solidFill>
                      </a:endParaRPr>
                    </a:p>
                  </a:txBody>
                  <a:tcPr>
                    <a:solidFill>
                      <a:schemeClr val="tx1"/>
                    </a:solidFill>
                  </a:tcPr>
                </a:tc>
                <a:tc hMerge="1">
                  <a:txBody>
                    <a:bodyPr/>
                    <a:lstStyle/>
                    <a:p>
                      <a:endParaRPr lang="en-GB" dirty="0"/>
                    </a:p>
                  </a:txBody>
                  <a:tcPr>
                    <a:solidFill>
                      <a:schemeClr val="tx1"/>
                    </a:solidFill>
                  </a:tcPr>
                </a:tc>
                <a:tc hMerge="1">
                  <a:txBody>
                    <a:bodyPr/>
                    <a:lstStyle/>
                    <a:p>
                      <a:endParaRPr lang="en-GB" dirty="0"/>
                    </a:p>
                  </a:txBody>
                  <a:tcPr>
                    <a:solidFill>
                      <a:schemeClr val="tx1"/>
                    </a:solidFill>
                  </a:tcPr>
                </a:tc>
                <a:extLst>
                  <a:ext uri="{0D108BD9-81ED-4DB2-BD59-A6C34878D82A}">
                    <a16:rowId xmlns:a16="http://schemas.microsoft.com/office/drawing/2014/main" val="10000"/>
                  </a:ext>
                </a:extLst>
              </a:tr>
              <a:tr h="649732">
                <a:tc rowSpan="5">
                  <a:txBody>
                    <a:bodyPr/>
                    <a:lstStyle/>
                    <a:p>
                      <a:pPr algn="ctr"/>
                      <a:r>
                        <a:rPr lang="de-DE" sz="1200" dirty="0">
                          <a:solidFill>
                            <a:srgbClr val="4B4B4B"/>
                          </a:solidFill>
                        </a:rPr>
                        <a:t>Schwere der negativen Auswirkungen</a:t>
                      </a:r>
                      <a:endParaRPr lang="en-GB" sz="1200" dirty="0">
                        <a:solidFill>
                          <a:srgbClr val="4B4B4B"/>
                        </a:solidFill>
                      </a:endParaRPr>
                    </a:p>
                  </a:txBody>
                  <a:tcPr marL="101413" marR="101413" marT="50706" marB="50706" vert="vert270">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5">
                        <a:lumMod val="40000"/>
                        <a:lumOff val="60000"/>
                      </a:schemeClr>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8181"/>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8181"/>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8181"/>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8181"/>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8181"/>
                    </a:solidFill>
                  </a:tcPr>
                </a:tc>
                <a:tc>
                  <a:txBody>
                    <a:bodyPr/>
                    <a:lstStyle/>
                    <a:p>
                      <a:r>
                        <a:rPr lang="de-DE" sz="1200" dirty="0">
                          <a:solidFill>
                            <a:srgbClr val="4B4B4B"/>
                          </a:solidFill>
                        </a:rPr>
                        <a:t>Arbeitsunfälle</a:t>
                      </a:r>
                      <a:endParaRPr lang="en-GB" sz="12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8181"/>
                    </a:solidFill>
                  </a:tcPr>
                </a:tc>
                <a:extLst>
                  <a:ext uri="{0D108BD9-81ED-4DB2-BD59-A6C34878D82A}">
                    <a16:rowId xmlns:a16="http://schemas.microsoft.com/office/drawing/2014/main" val="10001"/>
                  </a:ext>
                </a:extLst>
              </a:tr>
              <a:tr h="649732">
                <a:tc vMerge="1">
                  <a:txBody>
                    <a:bodyPr/>
                    <a:lstStyle/>
                    <a:p>
                      <a:endParaRPr lang="en-GB" dirty="0"/>
                    </a:p>
                  </a:txBody>
                  <a:tcPr>
                    <a:solidFill>
                      <a:schemeClr val="accent5">
                        <a:lumMod val="40000"/>
                        <a:lumOff val="60000"/>
                      </a:schemeClr>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C000"/>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C000"/>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C000"/>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8181"/>
                    </a:solidFill>
                  </a:tcPr>
                </a:tc>
                <a:tc>
                  <a:txBody>
                    <a:bodyPr/>
                    <a:lstStyle/>
                    <a:p>
                      <a:endParaRPr lang="de-DE" sz="1200" noProof="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8181"/>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8181"/>
                    </a:solidFill>
                  </a:tcPr>
                </a:tc>
                <a:extLst>
                  <a:ext uri="{0D108BD9-81ED-4DB2-BD59-A6C34878D82A}">
                    <a16:rowId xmlns:a16="http://schemas.microsoft.com/office/drawing/2014/main" val="10002"/>
                  </a:ext>
                </a:extLst>
              </a:tr>
              <a:tr h="649732">
                <a:tc vMerge="1">
                  <a:txBody>
                    <a:bodyPr/>
                    <a:lstStyle/>
                    <a:p>
                      <a:endParaRPr lang="en-GB" dirty="0"/>
                    </a:p>
                  </a:txBody>
                  <a:tcPr>
                    <a:solidFill>
                      <a:schemeClr val="accent5">
                        <a:lumMod val="40000"/>
                        <a:lumOff val="60000"/>
                      </a:schemeClr>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E0E5AD"/>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E0E5AD"/>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C000"/>
                    </a:solidFill>
                  </a:tcPr>
                </a:tc>
                <a:tc>
                  <a:txBody>
                    <a:bodyPr/>
                    <a:lstStyle/>
                    <a:p>
                      <a:r>
                        <a:rPr lang="de-DE" sz="1200" dirty="0">
                          <a:solidFill>
                            <a:srgbClr val="4B4B4B"/>
                          </a:solidFill>
                        </a:rPr>
                        <a:t>Wasserstress durch hohen Wasserverbrauch</a:t>
                      </a:r>
                      <a:endParaRPr lang="en-GB" sz="12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C000"/>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C000"/>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8181"/>
                    </a:solidFill>
                  </a:tcPr>
                </a:tc>
                <a:extLst>
                  <a:ext uri="{0D108BD9-81ED-4DB2-BD59-A6C34878D82A}">
                    <a16:rowId xmlns:a16="http://schemas.microsoft.com/office/drawing/2014/main" val="10003"/>
                  </a:ext>
                </a:extLst>
              </a:tr>
              <a:tr h="649732">
                <a:tc vMerge="1">
                  <a:txBody>
                    <a:bodyPr/>
                    <a:lstStyle/>
                    <a:p>
                      <a:endParaRPr lang="en-GB" dirty="0"/>
                    </a:p>
                  </a:txBody>
                  <a:tcPr>
                    <a:solidFill>
                      <a:schemeClr val="accent5">
                        <a:lumMod val="40000"/>
                        <a:lumOff val="60000"/>
                      </a:schemeClr>
                    </a:solidFill>
                  </a:tcPr>
                </a:tc>
                <a:tc>
                  <a:txBody>
                    <a:bodyPr/>
                    <a:lstStyle/>
                    <a:p>
                      <a:endParaRPr lang="de-DE" sz="1200" noProof="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E0E5AD"/>
                    </a:solidFill>
                  </a:tcPr>
                </a:tc>
                <a:tc>
                  <a:txBody>
                    <a:bodyPr/>
                    <a:lstStyle/>
                    <a:p>
                      <a:r>
                        <a:rPr lang="de-DE" sz="1200" dirty="0">
                          <a:solidFill>
                            <a:srgbClr val="4B4B4B"/>
                          </a:solidFill>
                        </a:rPr>
                        <a:t>Verlust von Artenvielfalt durch Landnutzung</a:t>
                      </a:r>
                      <a:endParaRPr lang="en-GB" sz="12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E0E5AD"/>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E0E5AD"/>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E0E5AD"/>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E0E5AD"/>
                    </a:solidFill>
                  </a:tcPr>
                </a:tc>
                <a:tc>
                  <a:txBody>
                    <a:bodyPr/>
                    <a:lstStyle/>
                    <a:p>
                      <a:endParaRPr lang="en-GB" sz="1000" dirty="0">
                        <a:solidFill>
                          <a:srgbClr val="4B4B4B"/>
                        </a:solidFill>
                      </a:endParaRPr>
                    </a:p>
                  </a:txBody>
                  <a:tcPr marL="86758" marR="86758" marT="45981" marB="45981">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FFC000"/>
                    </a:solidFill>
                  </a:tcPr>
                </a:tc>
                <a:extLst>
                  <a:ext uri="{0D108BD9-81ED-4DB2-BD59-A6C34878D82A}">
                    <a16:rowId xmlns:a16="http://schemas.microsoft.com/office/drawing/2014/main" val="10004"/>
                  </a:ext>
                </a:extLst>
              </a:tr>
              <a:tr h="372954">
                <a:tc vMerge="1">
                  <a:txBody>
                    <a:bodyPr/>
                    <a:lstStyle/>
                    <a:p>
                      <a:endParaRPr lang="en-GB" dirty="0"/>
                    </a:p>
                  </a:txBody>
                  <a:tcPr>
                    <a:solidFill>
                      <a:schemeClr val="accent5">
                        <a:lumMod val="40000"/>
                        <a:lumOff val="60000"/>
                      </a:schemeClr>
                    </a:solidFill>
                  </a:tcPr>
                </a:tc>
                <a:tc gridSpan="6">
                  <a:txBody>
                    <a:bodyPr/>
                    <a:lstStyle/>
                    <a:p>
                      <a:r>
                        <a:rPr lang="de-DE" sz="1200" dirty="0">
                          <a:solidFill>
                            <a:srgbClr val="4B4B4B"/>
                          </a:solidFill>
                        </a:rPr>
                        <a:t>Eintrittswahrscheinlichkeit</a:t>
                      </a:r>
                      <a:endParaRPr lang="en-GB" sz="1200" dirty="0">
                        <a:solidFill>
                          <a:srgbClr val="4B4B4B"/>
                        </a:solidFill>
                      </a:endParaRPr>
                    </a:p>
                  </a:txBody>
                  <a:tcPr marL="101413" marR="101413" marT="50706" marB="50706" anchor="ctr">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chemeClr val="accent5">
                        <a:lumMod val="20000"/>
                        <a:lumOff val="80000"/>
                      </a:schemeClr>
                    </a:solidFill>
                  </a:tcPr>
                </a:tc>
                <a:tc hMerge="1">
                  <a:txBody>
                    <a:bodyPr/>
                    <a:lstStyle/>
                    <a:p>
                      <a:endParaRPr lang="en-GB" dirty="0"/>
                    </a:p>
                  </a:txBody>
                  <a:tcPr>
                    <a:solidFill>
                      <a:schemeClr val="accent5">
                        <a:lumMod val="20000"/>
                        <a:lumOff val="80000"/>
                      </a:schemeClr>
                    </a:solidFill>
                  </a:tcPr>
                </a:tc>
                <a:tc hMerge="1">
                  <a:txBody>
                    <a:bodyPr/>
                    <a:lstStyle/>
                    <a:p>
                      <a:endParaRPr lang="en-GB" dirty="0"/>
                    </a:p>
                  </a:txBody>
                  <a:tcPr>
                    <a:solidFill>
                      <a:schemeClr val="accent5">
                        <a:lumMod val="20000"/>
                        <a:lumOff val="80000"/>
                      </a:schemeClr>
                    </a:solidFill>
                  </a:tcPr>
                </a:tc>
                <a:tc hMerge="1">
                  <a:txBody>
                    <a:bodyPr/>
                    <a:lstStyle/>
                    <a:p>
                      <a:endParaRPr lang="en-GB" dirty="0"/>
                    </a:p>
                  </a:txBody>
                  <a:tcPr>
                    <a:solidFill>
                      <a:schemeClr val="accent5">
                        <a:lumMod val="20000"/>
                        <a:lumOff val="80000"/>
                      </a:schemeClr>
                    </a:solidFill>
                  </a:tcPr>
                </a:tc>
                <a:tc hMerge="1">
                  <a:txBody>
                    <a:bodyPr/>
                    <a:lstStyle/>
                    <a:p>
                      <a:endParaRPr lang="en-GB" dirty="0"/>
                    </a:p>
                  </a:txBody>
                  <a:tcPr>
                    <a:solidFill>
                      <a:schemeClr val="accent5">
                        <a:lumMod val="20000"/>
                        <a:lumOff val="80000"/>
                      </a:schemeClr>
                    </a:solidFill>
                  </a:tcPr>
                </a:tc>
                <a:tc hMerge="1">
                  <a:txBody>
                    <a:bodyPr/>
                    <a:lstStyle/>
                    <a:p>
                      <a:endParaRPr lang="en-GB" dirty="0"/>
                    </a:p>
                  </a:txBody>
                  <a:tcPr>
                    <a:solidFill>
                      <a:schemeClr val="accent5">
                        <a:lumMod val="20000"/>
                        <a:lumOff val="80000"/>
                      </a:schemeClr>
                    </a:solidFill>
                  </a:tcPr>
                </a:tc>
                <a:extLst>
                  <a:ext uri="{0D108BD9-81ED-4DB2-BD59-A6C34878D82A}">
                    <a16:rowId xmlns:a16="http://schemas.microsoft.com/office/drawing/2014/main" val="10005"/>
                  </a:ext>
                </a:extLst>
              </a:tr>
            </a:tbl>
          </a:graphicData>
        </a:graphic>
      </p:graphicFrame>
      <p:cxnSp>
        <p:nvCxnSpPr>
          <p:cNvPr id="12" name="Gerade Verbindung mit Pfeil 11">
            <a:extLst>
              <a:ext uri="{FF2B5EF4-FFF2-40B4-BE49-F238E27FC236}">
                <a16:creationId xmlns:a16="http://schemas.microsoft.com/office/drawing/2014/main" id="{B843A373-901E-4508-AB60-4FBE25DFC487}"/>
              </a:ext>
            </a:extLst>
          </p:cNvPr>
          <p:cNvCxnSpPr/>
          <p:nvPr/>
        </p:nvCxnSpPr>
        <p:spPr>
          <a:xfrm flipV="1">
            <a:off x="2151971" y="4653136"/>
            <a:ext cx="7488832" cy="8638"/>
          </a:xfrm>
          <a:prstGeom prst="straightConnector1">
            <a:avLst/>
          </a:prstGeom>
          <a:ln w="19050" cap="flat" cmpd="sng" algn="ctr">
            <a:solidFill>
              <a:srgbClr val="AEAEAE"/>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13" name="Gerade Verbindung mit Pfeil 12">
            <a:extLst>
              <a:ext uri="{FF2B5EF4-FFF2-40B4-BE49-F238E27FC236}">
                <a16:creationId xmlns:a16="http://schemas.microsoft.com/office/drawing/2014/main" id="{0EDD2FC0-C2A1-4E84-8102-52427C88F2A5}"/>
              </a:ext>
            </a:extLst>
          </p:cNvPr>
          <p:cNvCxnSpPr/>
          <p:nvPr/>
        </p:nvCxnSpPr>
        <p:spPr>
          <a:xfrm flipV="1">
            <a:off x="1882785" y="2381350"/>
            <a:ext cx="0" cy="2127770"/>
          </a:xfrm>
          <a:prstGeom prst="straightConnector1">
            <a:avLst/>
          </a:prstGeom>
          <a:ln w="19050" cap="flat" cmpd="sng" algn="ctr">
            <a:solidFill>
              <a:srgbClr val="AEAEAE"/>
            </a:solidFill>
            <a:prstDash val="solid"/>
            <a:roun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14" name="Rechteck 13">
            <a:extLst>
              <a:ext uri="{FF2B5EF4-FFF2-40B4-BE49-F238E27FC236}">
                <a16:creationId xmlns:a16="http://schemas.microsoft.com/office/drawing/2014/main" id="{22900D6F-1E9A-47E0-9276-DE3B60CFD885}"/>
              </a:ext>
            </a:extLst>
          </p:cNvPr>
          <p:cNvSpPr/>
          <p:nvPr/>
        </p:nvSpPr>
        <p:spPr>
          <a:xfrm>
            <a:off x="1317813" y="1114363"/>
            <a:ext cx="3714478" cy="261610"/>
          </a:xfrm>
          <a:prstGeom prst="rect">
            <a:avLst/>
          </a:prstGeom>
        </p:spPr>
        <p:txBody>
          <a:bodyPr wrap="none">
            <a:spAutoFit/>
          </a:bodyPr>
          <a:lstStyle/>
          <a:p>
            <a:pPr algn="l"/>
            <a:r>
              <a:rPr lang="de-DE" sz="1100" b="1" i="1" dirty="0">
                <a:solidFill>
                  <a:srgbClr val="000000">
                    <a:lumMod val="75000"/>
                    <a:lumOff val="25000"/>
                  </a:srgbClr>
                </a:solidFill>
                <a:latin typeface="Arial"/>
              </a:rPr>
              <a:t>Beispiel Lebensmittelbranche (</a:t>
            </a:r>
            <a:r>
              <a:rPr lang="de-DE" sz="1100" b="1" i="1" dirty="0" err="1">
                <a:solidFill>
                  <a:srgbClr val="000000">
                    <a:lumMod val="75000"/>
                    <a:lumOff val="25000"/>
                  </a:srgbClr>
                </a:solidFill>
                <a:latin typeface="Arial"/>
              </a:rPr>
              <a:t>Konfitürenhersteller</a:t>
            </a:r>
            <a:r>
              <a:rPr lang="de-DE" sz="1100" b="1" i="1" dirty="0">
                <a:solidFill>
                  <a:srgbClr val="000000">
                    <a:lumMod val="75000"/>
                    <a:lumOff val="25000"/>
                  </a:srgbClr>
                </a:solidFill>
                <a:latin typeface="Arial"/>
              </a:rPr>
              <a:t>*)</a:t>
            </a:r>
          </a:p>
        </p:txBody>
      </p:sp>
      <p:sp>
        <p:nvSpPr>
          <p:cNvPr id="9" name="Textfeld 8">
            <a:extLst>
              <a:ext uri="{FF2B5EF4-FFF2-40B4-BE49-F238E27FC236}">
                <a16:creationId xmlns:a16="http://schemas.microsoft.com/office/drawing/2014/main" id="{ED4C719B-DA62-4B6D-8820-069FC6DC1DC8}"/>
              </a:ext>
            </a:extLst>
          </p:cNvPr>
          <p:cNvSpPr txBox="1"/>
          <p:nvPr/>
        </p:nvSpPr>
        <p:spPr>
          <a:xfrm>
            <a:off x="967021" y="5159638"/>
            <a:ext cx="3714478" cy="204059"/>
          </a:xfrm>
          <a:prstGeom prst="rect">
            <a:avLst/>
          </a:prstGeom>
          <a:noFill/>
        </p:spPr>
        <p:txBody>
          <a:bodyPr wrap="square" lIns="80165" tIns="40083" rIns="80165" bIns="40083" rtlCol="0">
            <a:spAutoFit/>
          </a:bodyPr>
          <a:lstStyle/>
          <a:p>
            <a:pPr algn="l"/>
            <a:r>
              <a:rPr lang="de-DE" sz="800" dirty="0">
                <a:solidFill>
                  <a:srgbClr val="000000"/>
                </a:solidFill>
              </a:rPr>
              <a:t>* Angaben basieren nicht auf Informationen eines realen Unternehmens.</a:t>
            </a:r>
          </a:p>
        </p:txBody>
      </p:sp>
      <p:sp>
        <p:nvSpPr>
          <p:cNvPr id="10" name="Fußzeilenplatzhalter 3">
            <a:extLst>
              <a:ext uri="{FF2B5EF4-FFF2-40B4-BE49-F238E27FC236}">
                <a16:creationId xmlns:a16="http://schemas.microsoft.com/office/drawing/2014/main" id="{838C288A-DC6F-4EF0-A154-A8D72DDD83E1}"/>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15" name="Auf der gleichen Seite des Rechtecks liegende Ecken abrunden 8">
            <a:extLst>
              <a:ext uri="{FF2B5EF4-FFF2-40B4-BE49-F238E27FC236}">
                <a16:creationId xmlns:a16="http://schemas.microsoft.com/office/drawing/2014/main" id="{26499224-7A27-4656-964A-74E6BFB52449}"/>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8">
            <a:extLst>
              <a:ext uri="{FF2B5EF4-FFF2-40B4-BE49-F238E27FC236}">
                <a16:creationId xmlns:a16="http://schemas.microsoft.com/office/drawing/2014/main" id="{5EB124E2-4A37-41EA-AC4D-9D94E609AE55}"/>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7" name="Auf der gleichen Seite des Rechtecks liegende Ecken abrunden 8">
            <a:extLst>
              <a:ext uri="{FF2B5EF4-FFF2-40B4-BE49-F238E27FC236}">
                <a16:creationId xmlns:a16="http://schemas.microsoft.com/office/drawing/2014/main" id="{197D0FF0-4CC6-4A2C-8710-D9A97A7557D0}"/>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8" name="Auf der gleichen Seite des Rechtecks liegende Ecken abrunden 8">
            <a:extLst>
              <a:ext uri="{FF2B5EF4-FFF2-40B4-BE49-F238E27FC236}">
                <a16:creationId xmlns:a16="http://schemas.microsoft.com/office/drawing/2014/main" id="{3A60B34C-5B5D-4B92-830A-4015126E7763}"/>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9" name="Auf der gleichen Seite des Rechtecks liegende Ecken abrunden 8">
            <a:extLst>
              <a:ext uri="{FF2B5EF4-FFF2-40B4-BE49-F238E27FC236}">
                <a16:creationId xmlns:a16="http://schemas.microsoft.com/office/drawing/2014/main" id="{60A7B846-29EB-43B0-9474-23C88E477965}"/>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0" name="Auf der gleichen Seite des Rechtecks liegende Ecken abrunden 8">
            <a:extLst>
              <a:ext uri="{FF2B5EF4-FFF2-40B4-BE49-F238E27FC236}">
                <a16:creationId xmlns:a16="http://schemas.microsoft.com/office/drawing/2014/main" id="{A545D9C8-68A2-4D79-86BD-F59231F2B3DB}"/>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1" name="Auf der gleichen Seite des Rechtecks liegende Ecken abrunden 8">
            <a:extLst>
              <a:ext uri="{FF2B5EF4-FFF2-40B4-BE49-F238E27FC236}">
                <a16:creationId xmlns:a16="http://schemas.microsoft.com/office/drawing/2014/main" id="{30104769-C442-4054-8692-A04336888E39}"/>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22" name="Picture 8" descr="C:\Users\husterer\Downloads\noun_803955.png">
            <a:extLst>
              <a:ext uri="{FF2B5EF4-FFF2-40B4-BE49-F238E27FC236}">
                <a16:creationId xmlns:a16="http://schemas.microsoft.com/office/drawing/2014/main" id="{B07A7EED-2410-4FDD-94D8-A49BA7F24D5E}"/>
              </a:ext>
            </a:extLst>
          </p:cNvPr>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84" y="1172011"/>
            <a:ext cx="456789" cy="456789"/>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p:cNvPicPr>
            <a:picLocks noChangeAspect="1"/>
          </p:cNvPicPr>
          <p:nvPr/>
        </p:nvPicPr>
        <p:blipFill>
          <a:blip r:embed="rId3"/>
          <a:stretch>
            <a:fillRect/>
          </a:stretch>
        </p:blipFill>
        <p:spPr>
          <a:xfrm>
            <a:off x="667303" y="126056"/>
            <a:ext cx="5645385" cy="323116"/>
          </a:xfrm>
          <a:prstGeom prst="rect">
            <a:avLst/>
          </a:prstGeom>
        </p:spPr>
      </p:pic>
    </p:spTree>
    <p:extLst>
      <p:ext uri="{BB962C8B-B14F-4D97-AF65-F5344CB8AC3E}">
        <p14:creationId xmlns:p14="http://schemas.microsoft.com/office/powerpoint/2010/main" val="37267031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41</a:t>
            </a:fld>
            <a:endParaRPr lang="de-DE" dirty="0"/>
          </a:p>
        </p:txBody>
      </p:sp>
      <p:sp>
        <p:nvSpPr>
          <p:cNvPr id="12" name="Abgerundetes Rechteck 125">
            <a:extLst>
              <a:ext uri="{FF2B5EF4-FFF2-40B4-BE49-F238E27FC236}">
                <a16:creationId xmlns:a16="http://schemas.microsoft.com/office/drawing/2014/main" id="{98358E8D-3868-4C9D-96BB-F30C37E10437}"/>
              </a:ext>
            </a:extLst>
          </p:cNvPr>
          <p:cNvSpPr/>
          <p:nvPr/>
        </p:nvSpPr>
        <p:spPr>
          <a:xfrm>
            <a:off x="415024" y="3013574"/>
            <a:ext cx="150432" cy="171173"/>
          </a:xfrm>
          <a:prstGeom prst="roundRect">
            <a:avLst/>
          </a:prstGeom>
          <a:solidFill>
            <a:srgbClr val="E0E5AD"/>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13" name="Textfeld 12">
            <a:extLst>
              <a:ext uri="{FF2B5EF4-FFF2-40B4-BE49-F238E27FC236}">
                <a16:creationId xmlns:a16="http://schemas.microsoft.com/office/drawing/2014/main" id="{671A589B-CEB9-4C73-BDA2-4492ED12A845}"/>
              </a:ext>
            </a:extLst>
          </p:cNvPr>
          <p:cNvSpPr txBox="1"/>
          <p:nvPr/>
        </p:nvSpPr>
        <p:spPr>
          <a:xfrm>
            <a:off x="434630" y="2994501"/>
            <a:ext cx="1226105" cy="218475"/>
          </a:xfrm>
          <a:prstGeom prst="rect">
            <a:avLst/>
          </a:prstGeom>
          <a:noFill/>
        </p:spPr>
        <p:txBody>
          <a:bodyPr wrap="square" lIns="80165" tIns="40083" rIns="80165" bIns="40083" rtlCol="0">
            <a:spAutoFit/>
          </a:bodyPr>
          <a:lstStyle/>
          <a:p>
            <a:r>
              <a:rPr lang="de-DE" sz="900" dirty="0">
                <a:solidFill>
                  <a:srgbClr val="000000"/>
                </a:solidFill>
              </a:rPr>
              <a:t>Niedrig/Priorität C</a:t>
            </a:r>
          </a:p>
        </p:txBody>
      </p:sp>
      <p:sp>
        <p:nvSpPr>
          <p:cNvPr id="14" name="Abgerundetes Rechteck 125">
            <a:extLst>
              <a:ext uri="{FF2B5EF4-FFF2-40B4-BE49-F238E27FC236}">
                <a16:creationId xmlns:a16="http://schemas.microsoft.com/office/drawing/2014/main" id="{FB2E2E18-21DD-48CB-8D9E-5CF78DD1524B}"/>
              </a:ext>
            </a:extLst>
          </p:cNvPr>
          <p:cNvSpPr/>
          <p:nvPr/>
        </p:nvSpPr>
        <p:spPr>
          <a:xfrm>
            <a:off x="414993" y="2530120"/>
            <a:ext cx="150432" cy="171173"/>
          </a:xfrm>
          <a:prstGeom prst="roundRect">
            <a:avLst/>
          </a:prstGeom>
          <a:solidFill>
            <a:srgbClr val="FF8181"/>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18" name="Textfeld 17">
            <a:extLst>
              <a:ext uri="{FF2B5EF4-FFF2-40B4-BE49-F238E27FC236}">
                <a16:creationId xmlns:a16="http://schemas.microsoft.com/office/drawing/2014/main" id="{47E8C56D-78CF-4A76-8211-AF7FCA4FECB1}"/>
              </a:ext>
            </a:extLst>
          </p:cNvPr>
          <p:cNvSpPr txBox="1"/>
          <p:nvPr/>
        </p:nvSpPr>
        <p:spPr>
          <a:xfrm>
            <a:off x="530429" y="2519685"/>
            <a:ext cx="1050265" cy="219448"/>
          </a:xfrm>
          <a:prstGeom prst="rect">
            <a:avLst/>
          </a:prstGeom>
          <a:noFill/>
        </p:spPr>
        <p:txBody>
          <a:bodyPr wrap="square" lIns="80165" tIns="40083" rIns="80165" bIns="40083" rtlCol="0">
            <a:spAutoFit/>
          </a:bodyPr>
          <a:lstStyle/>
          <a:p>
            <a:r>
              <a:rPr lang="de-DE" sz="900" dirty="0">
                <a:solidFill>
                  <a:srgbClr val="000000"/>
                </a:solidFill>
              </a:rPr>
              <a:t>Hoch/Priorität A</a:t>
            </a:r>
            <a:endParaRPr lang="de-DE" sz="2800" dirty="0">
              <a:solidFill>
                <a:srgbClr val="000000"/>
              </a:solidFill>
            </a:endParaRPr>
          </a:p>
        </p:txBody>
      </p:sp>
      <p:sp>
        <p:nvSpPr>
          <p:cNvPr id="19" name="Textfeld 18">
            <a:extLst>
              <a:ext uri="{FF2B5EF4-FFF2-40B4-BE49-F238E27FC236}">
                <a16:creationId xmlns:a16="http://schemas.microsoft.com/office/drawing/2014/main" id="{20AFE364-F7D1-48D9-92E7-CB8F750D09F9}"/>
              </a:ext>
            </a:extLst>
          </p:cNvPr>
          <p:cNvSpPr txBox="1"/>
          <p:nvPr/>
        </p:nvSpPr>
        <p:spPr>
          <a:xfrm>
            <a:off x="335360" y="2222838"/>
            <a:ext cx="1091794" cy="234837"/>
          </a:xfrm>
          <a:prstGeom prst="rect">
            <a:avLst/>
          </a:prstGeom>
          <a:noFill/>
        </p:spPr>
        <p:txBody>
          <a:bodyPr wrap="square" lIns="80165" tIns="40083" rIns="80165" bIns="40083" rtlCol="0">
            <a:spAutoFit/>
          </a:bodyPr>
          <a:lstStyle/>
          <a:p>
            <a:pPr algn="l"/>
            <a:r>
              <a:rPr lang="de-DE" sz="1000" b="1" i="1" dirty="0">
                <a:solidFill>
                  <a:srgbClr val="000000">
                    <a:lumMod val="75000"/>
                    <a:lumOff val="25000"/>
                  </a:srgbClr>
                </a:solidFill>
              </a:rPr>
              <a:t>Legende</a:t>
            </a:r>
          </a:p>
        </p:txBody>
      </p:sp>
      <p:sp>
        <p:nvSpPr>
          <p:cNvPr id="20" name="Abgerundetes Rechteck 126">
            <a:extLst>
              <a:ext uri="{FF2B5EF4-FFF2-40B4-BE49-F238E27FC236}">
                <a16:creationId xmlns:a16="http://schemas.microsoft.com/office/drawing/2014/main" id="{E1743022-5E11-48DF-B5E9-CA40F9670247}"/>
              </a:ext>
            </a:extLst>
          </p:cNvPr>
          <p:cNvSpPr/>
          <p:nvPr/>
        </p:nvSpPr>
        <p:spPr>
          <a:xfrm>
            <a:off x="415024" y="2750355"/>
            <a:ext cx="150432" cy="171173"/>
          </a:xfrm>
          <a:prstGeom prst="roundRect">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21" name="Textfeld 20">
            <a:extLst>
              <a:ext uri="{FF2B5EF4-FFF2-40B4-BE49-F238E27FC236}">
                <a16:creationId xmlns:a16="http://schemas.microsoft.com/office/drawing/2014/main" id="{C3E6B80C-208D-45B8-948B-ECCB91F54BC6}"/>
              </a:ext>
            </a:extLst>
          </p:cNvPr>
          <p:cNvSpPr txBox="1"/>
          <p:nvPr/>
        </p:nvSpPr>
        <p:spPr>
          <a:xfrm>
            <a:off x="527823" y="2740216"/>
            <a:ext cx="1050265" cy="219448"/>
          </a:xfrm>
          <a:prstGeom prst="rect">
            <a:avLst/>
          </a:prstGeom>
          <a:noFill/>
        </p:spPr>
        <p:txBody>
          <a:bodyPr wrap="square" lIns="80165" tIns="40083" rIns="80165" bIns="40083" rtlCol="0">
            <a:spAutoFit/>
          </a:bodyPr>
          <a:lstStyle/>
          <a:p>
            <a:r>
              <a:rPr lang="de-DE" sz="900" dirty="0">
                <a:solidFill>
                  <a:srgbClr val="000000"/>
                </a:solidFill>
              </a:rPr>
              <a:t>Mittel/Priorität B</a:t>
            </a:r>
            <a:endParaRPr lang="de-DE" sz="2800" dirty="0">
              <a:solidFill>
                <a:srgbClr val="000000"/>
              </a:solidFill>
            </a:endParaRPr>
          </a:p>
        </p:txBody>
      </p:sp>
      <p:sp>
        <p:nvSpPr>
          <p:cNvPr id="22" name="Textfeld 21">
            <a:extLst>
              <a:ext uri="{FF2B5EF4-FFF2-40B4-BE49-F238E27FC236}">
                <a16:creationId xmlns:a16="http://schemas.microsoft.com/office/drawing/2014/main" id="{7EBB3CD9-7A9D-49E0-A093-8A2828C3007A}"/>
              </a:ext>
            </a:extLst>
          </p:cNvPr>
          <p:cNvSpPr txBox="1"/>
          <p:nvPr/>
        </p:nvSpPr>
        <p:spPr>
          <a:xfrm>
            <a:off x="1621769" y="6199234"/>
            <a:ext cx="4917489" cy="204059"/>
          </a:xfrm>
          <a:prstGeom prst="rect">
            <a:avLst/>
          </a:prstGeom>
          <a:noFill/>
        </p:spPr>
        <p:txBody>
          <a:bodyPr wrap="square" lIns="80165" tIns="40083" rIns="80165" bIns="40083" rtlCol="0">
            <a:spAutoFit/>
          </a:bodyPr>
          <a:lstStyle/>
          <a:p>
            <a:pPr algn="l"/>
            <a:r>
              <a:rPr lang="en-US" sz="800" dirty="0">
                <a:solidFill>
                  <a:srgbClr val="000000"/>
                </a:solidFill>
              </a:rPr>
              <a:t>* </a:t>
            </a:r>
            <a:r>
              <a:rPr lang="de-DE" sz="800" dirty="0">
                <a:solidFill>
                  <a:srgbClr val="000000"/>
                </a:solidFill>
              </a:rPr>
              <a:t>Angaben basieren nicht auf Informationen eines realen Unternehmens. Keine vollständige Bewertung.</a:t>
            </a:r>
          </a:p>
        </p:txBody>
      </p:sp>
      <p:sp>
        <p:nvSpPr>
          <p:cNvPr id="23" name="Richtungspfeil 59">
            <a:extLst>
              <a:ext uri="{FF2B5EF4-FFF2-40B4-BE49-F238E27FC236}">
                <a16:creationId xmlns:a16="http://schemas.microsoft.com/office/drawing/2014/main" id="{00F375B5-3D60-4396-B5C0-1E572ED6EEDE}"/>
              </a:ext>
            </a:extLst>
          </p:cNvPr>
          <p:cNvSpPr/>
          <p:nvPr/>
        </p:nvSpPr>
        <p:spPr>
          <a:xfrm>
            <a:off x="1415480" y="1196752"/>
            <a:ext cx="881455" cy="340987"/>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4</a:t>
            </a:r>
          </a:p>
        </p:txBody>
      </p:sp>
      <p:sp>
        <p:nvSpPr>
          <p:cNvPr id="31" name="Rechteck 30">
            <a:extLst>
              <a:ext uri="{FF2B5EF4-FFF2-40B4-BE49-F238E27FC236}">
                <a16:creationId xmlns:a16="http://schemas.microsoft.com/office/drawing/2014/main" id="{F8574521-2FB6-4F4F-A4A0-6A7C7B7D934B}"/>
              </a:ext>
            </a:extLst>
          </p:cNvPr>
          <p:cNvSpPr/>
          <p:nvPr/>
        </p:nvSpPr>
        <p:spPr>
          <a:xfrm>
            <a:off x="2711152" y="1208414"/>
            <a:ext cx="7272808" cy="261610"/>
          </a:xfrm>
          <a:prstGeom prst="rect">
            <a:avLst/>
          </a:prstGeom>
        </p:spPr>
        <p:txBody>
          <a:bodyPr wrap="square">
            <a:spAutoFit/>
          </a:bodyPr>
          <a:lstStyle/>
          <a:p>
            <a:pPr marL="80577" algn="l"/>
            <a:r>
              <a:rPr lang="de-DE" sz="1100" dirty="0">
                <a:solidFill>
                  <a:srgbClr val="000000">
                    <a:lumMod val="75000"/>
                    <a:lumOff val="25000"/>
                  </a:srgbClr>
                </a:solidFill>
              </a:rPr>
              <a:t>Das Unternehmen überträgt die Ergebnisse der Priorisierung in die Lieferkettenmatrix.</a:t>
            </a:r>
          </a:p>
        </p:txBody>
      </p:sp>
      <p:pic>
        <p:nvPicPr>
          <p:cNvPr id="65" name="Picture 9" descr="C:\Users\husterer\Downloads\noun_669300.png">
            <a:extLst>
              <a:ext uri="{FF2B5EF4-FFF2-40B4-BE49-F238E27FC236}">
                <a16:creationId xmlns:a16="http://schemas.microsoft.com/office/drawing/2014/main" id="{1B72B26A-2944-4527-AD55-791A4A125A07}"/>
              </a:ext>
            </a:extLst>
          </p:cNvPr>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66629" y="1196752"/>
            <a:ext cx="344438" cy="3444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0" name="Tabelle 69">
            <a:extLst>
              <a:ext uri="{FF2B5EF4-FFF2-40B4-BE49-F238E27FC236}">
                <a16:creationId xmlns:a16="http://schemas.microsoft.com/office/drawing/2014/main" id="{E15C30B1-F8CF-4ADB-91BE-AF44AE38676F}"/>
              </a:ext>
            </a:extLst>
          </p:cNvPr>
          <p:cNvGraphicFramePr>
            <a:graphicFrameLocks noGrp="1"/>
          </p:cNvGraphicFramePr>
          <p:nvPr>
            <p:extLst>
              <p:ext uri="{D42A27DB-BD31-4B8C-83A1-F6EECF244321}">
                <p14:modId xmlns:p14="http://schemas.microsoft.com/office/powerpoint/2010/main" val="907783105"/>
              </p:ext>
            </p:extLst>
          </p:nvPr>
        </p:nvGraphicFramePr>
        <p:xfrm>
          <a:off x="1635332" y="2212478"/>
          <a:ext cx="9573236" cy="3887765"/>
        </p:xfrm>
        <a:graphic>
          <a:graphicData uri="http://schemas.openxmlformats.org/drawingml/2006/table">
            <a:tbl>
              <a:tblPr firstRow="1" bandRow="1">
                <a:tableStyleId>{22838BEF-8BB2-4498-84A7-C5851F593DF1}</a:tableStyleId>
              </a:tblPr>
              <a:tblGrid>
                <a:gridCol w="447398">
                  <a:extLst>
                    <a:ext uri="{9D8B030D-6E8A-4147-A177-3AD203B41FA5}">
                      <a16:colId xmlns:a16="http://schemas.microsoft.com/office/drawing/2014/main" val="20000"/>
                    </a:ext>
                  </a:extLst>
                </a:gridCol>
                <a:gridCol w="1735698">
                  <a:extLst>
                    <a:ext uri="{9D8B030D-6E8A-4147-A177-3AD203B41FA5}">
                      <a16:colId xmlns:a16="http://schemas.microsoft.com/office/drawing/2014/main" val="20001"/>
                    </a:ext>
                  </a:extLst>
                </a:gridCol>
                <a:gridCol w="1735698">
                  <a:extLst>
                    <a:ext uri="{9D8B030D-6E8A-4147-A177-3AD203B41FA5}">
                      <a16:colId xmlns:a16="http://schemas.microsoft.com/office/drawing/2014/main" val="20002"/>
                    </a:ext>
                  </a:extLst>
                </a:gridCol>
                <a:gridCol w="1735698">
                  <a:extLst>
                    <a:ext uri="{9D8B030D-6E8A-4147-A177-3AD203B41FA5}">
                      <a16:colId xmlns:a16="http://schemas.microsoft.com/office/drawing/2014/main" val="20003"/>
                    </a:ext>
                  </a:extLst>
                </a:gridCol>
                <a:gridCol w="1735698">
                  <a:extLst>
                    <a:ext uri="{9D8B030D-6E8A-4147-A177-3AD203B41FA5}">
                      <a16:colId xmlns:a16="http://schemas.microsoft.com/office/drawing/2014/main" val="20004"/>
                    </a:ext>
                  </a:extLst>
                </a:gridCol>
                <a:gridCol w="1735698">
                  <a:extLst>
                    <a:ext uri="{9D8B030D-6E8A-4147-A177-3AD203B41FA5}">
                      <a16:colId xmlns:a16="http://schemas.microsoft.com/office/drawing/2014/main" val="20005"/>
                    </a:ext>
                  </a:extLst>
                </a:gridCol>
                <a:gridCol w="447348">
                  <a:extLst>
                    <a:ext uri="{9D8B030D-6E8A-4147-A177-3AD203B41FA5}">
                      <a16:colId xmlns:a16="http://schemas.microsoft.com/office/drawing/2014/main" val="20006"/>
                    </a:ext>
                  </a:extLst>
                </a:gridCol>
              </a:tblGrid>
              <a:tr h="489061">
                <a:tc rowSpan="9">
                  <a:txBody>
                    <a:bodyPr/>
                    <a:lstStyle/>
                    <a:p>
                      <a:pPr algn="ctr"/>
                      <a:r>
                        <a:rPr lang="de-DE" sz="1400" b="0" dirty="0"/>
                        <a:t>Rohmaterial</a:t>
                      </a:r>
                    </a:p>
                  </a:txBody>
                  <a:tcPr marL="104799" marR="104799" marT="52399" marB="52399" vert="vert27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de-DE" sz="1200" dirty="0">
                          <a:solidFill>
                            <a:schemeClr val="bg1"/>
                          </a:solidFill>
                        </a:rPr>
                        <a:t>Rohstoffgewinnung</a:t>
                      </a:r>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de-DE" sz="1200" dirty="0">
                          <a:solidFill>
                            <a:schemeClr val="bg1"/>
                          </a:solidFill>
                        </a:rPr>
                        <a:t>Weiter-</a:t>
                      </a:r>
                    </a:p>
                    <a:p>
                      <a:pPr algn="ctr"/>
                      <a:r>
                        <a:rPr lang="de-DE" sz="1200" dirty="0" err="1">
                          <a:solidFill>
                            <a:schemeClr val="bg1"/>
                          </a:solidFill>
                        </a:rPr>
                        <a:t>verarbeitung</a:t>
                      </a:r>
                      <a:endParaRPr lang="de-DE" sz="1200" dirty="0">
                        <a:solidFill>
                          <a:schemeClr val="bg1"/>
                        </a:solidFill>
                      </a:endParaRPr>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de-DE" sz="1200" dirty="0">
                          <a:solidFill>
                            <a:schemeClr val="bg1"/>
                          </a:solidFill>
                        </a:rPr>
                        <a:t>Produktion von Vorprodukten</a:t>
                      </a:r>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de-DE" sz="1200" dirty="0">
                          <a:solidFill>
                            <a:schemeClr val="bg1"/>
                          </a:solidFill>
                        </a:rPr>
                        <a:t>Vor-Fertigung</a:t>
                      </a:r>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de-DE" sz="1200" dirty="0">
                          <a:solidFill>
                            <a:schemeClr val="bg1"/>
                          </a:solidFill>
                        </a:rPr>
                        <a:t>Direkte Lieferanten</a:t>
                      </a:r>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rowSpan="9">
                  <a:txBody>
                    <a:bodyPr/>
                    <a:lstStyle/>
                    <a:p>
                      <a:pPr algn="ctr"/>
                      <a:r>
                        <a:rPr lang="de-DE" sz="1400" b="0" dirty="0">
                          <a:solidFill>
                            <a:schemeClr val="tx1">
                              <a:lumMod val="75000"/>
                              <a:lumOff val="25000"/>
                            </a:schemeClr>
                          </a:solidFill>
                        </a:rPr>
                        <a:t>Werkstor</a:t>
                      </a:r>
                    </a:p>
                  </a:txBody>
                  <a:tcPr marL="104799" marR="104799" marT="52399" marB="52399" vert="vert">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419195">
                <a:tc vMerge="1">
                  <a:txBody>
                    <a:bodyPr/>
                    <a:lstStyle/>
                    <a:p>
                      <a:pPr algn="ctr"/>
                      <a:endParaRPr lang="de-DE" dirty="0"/>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vMerge="1">
                  <a:txBody>
                    <a:bodyPr/>
                    <a:lstStyle/>
                    <a:p>
                      <a:pPr algn="ctr"/>
                      <a:endParaRPr lang="de-DE" dirty="0">
                        <a:solidFill>
                          <a:schemeClr val="tx1">
                            <a:lumMod val="75000"/>
                            <a:lumOff val="25000"/>
                          </a:schemeClr>
                        </a:solidFill>
                      </a:endParaRPr>
                    </a:p>
                  </a:txBody>
                  <a:tcPr vert="vert"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419195">
                <a:tc vMerge="1">
                  <a:txBody>
                    <a:bodyPr/>
                    <a:lstStyle/>
                    <a:p>
                      <a:endParaRPr lang="de-DE"/>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2"/>
                  </a:ext>
                </a:extLst>
              </a:tr>
              <a:tr h="419195">
                <a:tc vMerge="1">
                  <a:txBody>
                    <a:bodyPr/>
                    <a:lstStyle/>
                    <a:p>
                      <a:endParaRPr lang="de-DE"/>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3"/>
                  </a:ext>
                </a:extLst>
              </a:tr>
              <a:tr h="419195">
                <a:tc vMerge="1">
                  <a:txBody>
                    <a:bodyPr/>
                    <a:lstStyle/>
                    <a:p>
                      <a:endParaRPr lang="de-DE"/>
                    </a:p>
                  </a:txBody>
                  <a:tcPr/>
                </a:tc>
                <a:tc>
                  <a:txBody>
                    <a:bodyPr/>
                    <a:lstStyle/>
                    <a:p>
                      <a:endParaRPr lang="de-DE" sz="210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4"/>
                  </a:ext>
                </a:extLst>
              </a:tr>
              <a:tr h="419195">
                <a:tc vMerge="1">
                  <a:txBody>
                    <a:bodyPr/>
                    <a:lstStyle/>
                    <a:p>
                      <a:endParaRPr lang="de-DE"/>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5"/>
                  </a:ext>
                </a:extLst>
              </a:tr>
              <a:tr h="419195">
                <a:tc vMerge="1">
                  <a:txBody>
                    <a:bodyPr/>
                    <a:lstStyle/>
                    <a:p>
                      <a:endParaRPr lang="de-DE"/>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6"/>
                  </a:ext>
                </a:extLst>
              </a:tr>
              <a:tr h="419195">
                <a:tc vMerge="1">
                  <a:txBody>
                    <a:bodyPr/>
                    <a:lstStyle/>
                    <a:p>
                      <a:endParaRPr lang="de-DE"/>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7"/>
                  </a:ext>
                </a:extLst>
              </a:tr>
              <a:tr h="419195">
                <a:tc vMerge="1">
                  <a:txBody>
                    <a:bodyPr/>
                    <a:lstStyle/>
                    <a:p>
                      <a:endParaRPr lang="de-DE" dirty="0"/>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210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8"/>
                  </a:ext>
                </a:extLst>
              </a:tr>
            </a:tbl>
          </a:graphicData>
        </a:graphic>
      </p:graphicFrame>
      <p:sp>
        <p:nvSpPr>
          <p:cNvPr id="71" name="Rechteck 70">
            <a:extLst>
              <a:ext uri="{FF2B5EF4-FFF2-40B4-BE49-F238E27FC236}">
                <a16:creationId xmlns:a16="http://schemas.microsoft.com/office/drawing/2014/main" id="{539E4EEF-F0E9-45F2-BDC7-E42D10D5E804}"/>
              </a:ext>
            </a:extLst>
          </p:cNvPr>
          <p:cNvSpPr/>
          <p:nvPr/>
        </p:nvSpPr>
        <p:spPr bwMode="auto">
          <a:xfrm>
            <a:off x="2156744" y="2855684"/>
            <a:ext cx="1566820" cy="742751"/>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de-DE" sz="800" b="1" dirty="0">
                <a:solidFill>
                  <a:srgbClr val="3B687F"/>
                </a:solidFill>
              </a:rPr>
              <a:t>Zuckerplantage</a:t>
            </a:r>
            <a:r>
              <a:rPr lang="de-DE" sz="800" dirty="0">
                <a:solidFill>
                  <a:srgbClr val="000000">
                    <a:lumMod val="75000"/>
                    <a:lumOff val="25000"/>
                  </a:srgbClr>
                </a:solidFill>
              </a:rPr>
              <a:t>          </a:t>
            </a:r>
            <a:r>
              <a:rPr lang="de-DE" sz="800" b="1" dirty="0">
                <a:solidFill>
                  <a:srgbClr val="FF9933"/>
                </a:solidFill>
              </a:rPr>
              <a:t>Brasilien</a:t>
            </a:r>
            <a:r>
              <a:rPr lang="de-DE" sz="800" dirty="0">
                <a:solidFill>
                  <a:srgbClr val="FF9933"/>
                </a:solidFill>
              </a:rPr>
              <a:t> und </a:t>
            </a:r>
            <a:r>
              <a:rPr lang="de-DE" sz="800" b="1" dirty="0">
                <a:solidFill>
                  <a:srgbClr val="FF9933"/>
                </a:solidFill>
              </a:rPr>
              <a:t>Kuba</a:t>
            </a:r>
            <a:endParaRPr lang="de-DE" sz="800" dirty="0">
              <a:solidFill>
                <a:srgbClr val="000000">
                  <a:lumMod val="75000"/>
                  <a:lumOff val="25000"/>
                </a:srgbClr>
              </a:solidFill>
            </a:endParaRPr>
          </a:p>
          <a:p>
            <a:pPr algn="l"/>
            <a:r>
              <a:rPr lang="de-DE" sz="800" b="1" dirty="0">
                <a:solidFill>
                  <a:srgbClr val="000000">
                    <a:lumMod val="75000"/>
                    <a:lumOff val="25000"/>
                  </a:srgbClr>
                </a:solidFill>
              </a:rPr>
              <a:t>Ernte</a:t>
            </a:r>
            <a:r>
              <a:rPr lang="de-DE" sz="800" dirty="0">
                <a:solidFill>
                  <a:srgbClr val="000000">
                    <a:lumMod val="75000"/>
                    <a:lumOff val="25000"/>
                  </a:srgbClr>
                </a:solidFill>
              </a:rPr>
              <a:t> von Zuckerrohr</a:t>
            </a:r>
          </a:p>
          <a:p>
            <a:pPr algn="l"/>
            <a:endParaRPr lang="de-DE" sz="900" dirty="0">
              <a:solidFill>
                <a:srgbClr val="000000">
                  <a:lumMod val="75000"/>
                  <a:lumOff val="25000"/>
                </a:srgbClr>
              </a:solidFill>
            </a:endParaRPr>
          </a:p>
        </p:txBody>
      </p:sp>
      <p:sp>
        <p:nvSpPr>
          <p:cNvPr id="72" name="Rechteck 71">
            <a:extLst>
              <a:ext uri="{FF2B5EF4-FFF2-40B4-BE49-F238E27FC236}">
                <a16:creationId xmlns:a16="http://schemas.microsoft.com/office/drawing/2014/main" id="{CC874785-041B-4A26-94C9-349CEA3DB3A9}"/>
              </a:ext>
            </a:extLst>
          </p:cNvPr>
          <p:cNvSpPr/>
          <p:nvPr/>
        </p:nvSpPr>
        <p:spPr bwMode="auto">
          <a:xfrm>
            <a:off x="5661768" y="2851913"/>
            <a:ext cx="1518180" cy="767525"/>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de-DE" sz="800" b="1" dirty="0">
                <a:solidFill>
                  <a:srgbClr val="3B687F"/>
                </a:solidFill>
              </a:rPr>
              <a:t>Zuckerfabrik</a:t>
            </a:r>
            <a:endParaRPr lang="de-DE" sz="800" dirty="0">
              <a:solidFill>
                <a:srgbClr val="000000"/>
              </a:solidFill>
            </a:endParaRPr>
          </a:p>
          <a:p>
            <a:pPr algn="l"/>
            <a:r>
              <a:rPr lang="de-DE" sz="800" b="1" dirty="0">
                <a:solidFill>
                  <a:srgbClr val="FF9933"/>
                </a:solidFill>
              </a:rPr>
              <a:t>Deutschland</a:t>
            </a:r>
          </a:p>
          <a:p>
            <a:pPr algn="l"/>
            <a:r>
              <a:rPr lang="de-DE" sz="800" b="1" dirty="0">
                <a:solidFill>
                  <a:srgbClr val="000000">
                    <a:lumMod val="75000"/>
                    <a:lumOff val="25000"/>
                  </a:srgbClr>
                </a:solidFill>
              </a:rPr>
              <a:t>Raffination</a:t>
            </a:r>
            <a:r>
              <a:rPr lang="de-DE" sz="800" dirty="0">
                <a:solidFill>
                  <a:srgbClr val="000000">
                    <a:lumMod val="75000"/>
                    <a:lumOff val="25000"/>
                  </a:srgbClr>
                </a:solidFill>
              </a:rPr>
              <a:t> </a:t>
            </a:r>
          </a:p>
          <a:p>
            <a:pPr algn="l"/>
            <a:r>
              <a:rPr lang="de-DE" sz="800" dirty="0">
                <a:solidFill>
                  <a:srgbClr val="000000">
                    <a:lumMod val="75000"/>
                    <a:lumOff val="25000"/>
                  </a:srgbClr>
                </a:solidFill>
              </a:rPr>
              <a:t>von Zucker</a:t>
            </a:r>
          </a:p>
          <a:p>
            <a:pPr algn="l"/>
            <a:endParaRPr lang="de-DE" sz="900" dirty="0">
              <a:solidFill>
                <a:srgbClr val="000000"/>
              </a:solidFill>
            </a:endParaRPr>
          </a:p>
        </p:txBody>
      </p:sp>
      <p:sp>
        <p:nvSpPr>
          <p:cNvPr id="73" name="Rechteck 72">
            <a:extLst>
              <a:ext uri="{FF2B5EF4-FFF2-40B4-BE49-F238E27FC236}">
                <a16:creationId xmlns:a16="http://schemas.microsoft.com/office/drawing/2014/main" id="{C89DAF5E-45FD-4BA3-B83E-08E7329A036A}"/>
              </a:ext>
            </a:extLst>
          </p:cNvPr>
          <p:cNvSpPr/>
          <p:nvPr/>
        </p:nvSpPr>
        <p:spPr bwMode="auto">
          <a:xfrm>
            <a:off x="9124164" y="2873529"/>
            <a:ext cx="1543481" cy="742751"/>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de-DE" sz="900" b="1" dirty="0">
                <a:solidFill>
                  <a:srgbClr val="000000">
                    <a:lumMod val="75000"/>
                    <a:lumOff val="25000"/>
                  </a:srgbClr>
                </a:solidFill>
              </a:rPr>
              <a:t>Zucker</a:t>
            </a:r>
            <a:endParaRPr lang="de-DE" sz="900" dirty="0">
              <a:solidFill>
                <a:srgbClr val="000000">
                  <a:lumMod val="75000"/>
                  <a:lumOff val="25000"/>
                </a:srgbClr>
              </a:solidFill>
            </a:endParaRPr>
          </a:p>
        </p:txBody>
      </p:sp>
      <p:sp>
        <p:nvSpPr>
          <p:cNvPr id="74" name="Rechteck 73">
            <a:extLst>
              <a:ext uri="{FF2B5EF4-FFF2-40B4-BE49-F238E27FC236}">
                <a16:creationId xmlns:a16="http://schemas.microsoft.com/office/drawing/2014/main" id="{FA4270A6-9855-4F85-B803-8DA95AA76C89}"/>
              </a:ext>
            </a:extLst>
          </p:cNvPr>
          <p:cNvSpPr/>
          <p:nvPr/>
        </p:nvSpPr>
        <p:spPr bwMode="auto">
          <a:xfrm>
            <a:off x="3979875" y="3720666"/>
            <a:ext cx="1543889" cy="742751"/>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de-DE" sz="800" b="1" dirty="0">
                <a:solidFill>
                  <a:srgbClr val="3B687F"/>
                </a:solidFill>
              </a:rPr>
              <a:t>Haselnussplantage</a:t>
            </a:r>
            <a:r>
              <a:rPr lang="de-DE" sz="800" dirty="0">
                <a:solidFill>
                  <a:srgbClr val="000000">
                    <a:lumMod val="75000"/>
                    <a:lumOff val="25000"/>
                  </a:srgbClr>
                </a:solidFill>
              </a:rPr>
              <a:t> </a:t>
            </a:r>
            <a:r>
              <a:rPr lang="de-DE" sz="800" b="1" dirty="0">
                <a:solidFill>
                  <a:srgbClr val="FF9933"/>
                </a:solidFill>
              </a:rPr>
              <a:t>Türkei</a:t>
            </a:r>
            <a:endParaRPr lang="de-DE" sz="800" dirty="0">
              <a:solidFill>
                <a:srgbClr val="000000">
                  <a:lumMod val="75000"/>
                  <a:lumOff val="25000"/>
                </a:srgbClr>
              </a:solidFill>
            </a:endParaRPr>
          </a:p>
          <a:p>
            <a:pPr algn="l"/>
            <a:r>
              <a:rPr lang="de-DE" sz="800" b="1" dirty="0">
                <a:solidFill>
                  <a:srgbClr val="000000">
                    <a:lumMod val="75000"/>
                    <a:lumOff val="25000"/>
                  </a:srgbClr>
                </a:solidFill>
              </a:rPr>
              <a:t>Röstung + Verpackung </a:t>
            </a:r>
            <a:r>
              <a:rPr lang="de-DE" sz="800" dirty="0">
                <a:solidFill>
                  <a:srgbClr val="000000">
                    <a:lumMod val="75000"/>
                    <a:lumOff val="25000"/>
                  </a:srgbClr>
                </a:solidFill>
              </a:rPr>
              <a:t>der Haselnüsse</a:t>
            </a:r>
          </a:p>
          <a:p>
            <a:pPr algn="l"/>
            <a:endParaRPr lang="de-DE" sz="800" dirty="0">
              <a:solidFill>
                <a:srgbClr val="000000"/>
              </a:solidFill>
            </a:endParaRPr>
          </a:p>
        </p:txBody>
      </p:sp>
      <p:sp>
        <p:nvSpPr>
          <p:cNvPr id="75" name="Rechteck 74">
            <a:extLst>
              <a:ext uri="{FF2B5EF4-FFF2-40B4-BE49-F238E27FC236}">
                <a16:creationId xmlns:a16="http://schemas.microsoft.com/office/drawing/2014/main" id="{17EB17DC-7AF2-4CAE-B6C6-15AC591A5A60}"/>
              </a:ext>
            </a:extLst>
          </p:cNvPr>
          <p:cNvSpPr/>
          <p:nvPr/>
        </p:nvSpPr>
        <p:spPr bwMode="auto">
          <a:xfrm>
            <a:off x="9124164" y="3714318"/>
            <a:ext cx="1543481" cy="742751"/>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de-DE" sz="800" b="1" dirty="0">
                <a:solidFill>
                  <a:srgbClr val="000000">
                    <a:lumMod val="75000"/>
                    <a:lumOff val="25000"/>
                  </a:srgbClr>
                </a:solidFill>
              </a:rPr>
              <a:t>Haselnüsse</a:t>
            </a:r>
            <a:endParaRPr lang="de-DE" sz="800" dirty="0">
              <a:solidFill>
                <a:srgbClr val="000000">
                  <a:lumMod val="75000"/>
                  <a:lumOff val="25000"/>
                </a:srgbClr>
              </a:solidFill>
            </a:endParaRPr>
          </a:p>
        </p:txBody>
      </p:sp>
      <p:sp>
        <p:nvSpPr>
          <p:cNvPr id="76" name="Rechteck 75">
            <a:extLst>
              <a:ext uri="{FF2B5EF4-FFF2-40B4-BE49-F238E27FC236}">
                <a16:creationId xmlns:a16="http://schemas.microsoft.com/office/drawing/2014/main" id="{31954E2A-B982-4B03-ACCA-3EF86138D57E}"/>
              </a:ext>
            </a:extLst>
          </p:cNvPr>
          <p:cNvSpPr/>
          <p:nvPr/>
        </p:nvSpPr>
        <p:spPr bwMode="auto">
          <a:xfrm>
            <a:off x="4005585" y="2852936"/>
            <a:ext cx="1518179" cy="74275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de-DE" sz="800" b="1" dirty="0">
                <a:solidFill>
                  <a:srgbClr val="3B687F"/>
                </a:solidFill>
              </a:rPr>
              <a:t>Zuckerfabrik</a:t>
            </a:r>
            <a:endParaRPr lang="de-DE" sz="800" dirty="0">
              <a:solidFill>
                <a:srgbClr val="000000"/>
              </a:solidFill>
            </a:endParaRPr>
          </a:p>
          <a:p>
            <a:pPr algn="l"/>
            <a:r>
              <a:rPr lang="de-DE" sz="800" b="1" dirty="0">
                <a:solidFill>
                  <a:srgbClr val="FF9933"/>
                </a:solidFill>
              </a:rPr>
              <a:t>Brasilien </a:t>
            </a:r>
            <a:r>
              <a:rPr lang="de-DE" sz="800" dirty="0">
                <a:solidFill>
                  <a:srgbClr val="FF9933"/>
                </a:solidFill>
              </a:rPr>
              <a:t>und</a:t>
            </a:r>
            <a:r>
              <a:rPr lang="de-DE" sz="800" b="1" dirty="0">
                <a:solidFill>
                  <a:srgbClr val="FF9933"/>
                </a:solidFill>
              </a:rPr>
              <a:t> Kuba</a:t>
            </a:r>
          </a:p>
          <a:p>
            <a:pPr algn="l"/>
            <a:r>
              <a:rPr lang="de-DE" sz="800" b="1" dirty="0">
                <a:solidFill>
                  <a:srgbClr val="000000">
                    <a:lumMod val="75000"/>
                    <a:lumOff val="25000"/>
                  </a:srgbClr>
                </a:solidFill>
              </a:rPr>
              <a:t>Pressung</a:t>
            </a:r>
            <a:r>
              <a:rPr lang="de-DE" sz="800" dirty="0">
                <a:solidFill>
                  <a:srgbClr val="000000">
                    <a:lumMod val="75000"/>
                    <a:lumOff val="25000"/>
                  </a:srgbClr>
                </a:solidFill>
              </a:rPr>
              <a:t> von Rohrzucker</a:t>
            </a:r>
          </a:p>
          <a:p>
            <a:pPr algn="l"/>
            <a:endParaRPr lang="de-DE" sz="900" dirty="0">
              <a:solidFill>
                <a:srgbClr val="000000"/>
              </a:solidFill>
            </a:endParaRPr>
          </a:p>
        </p:txBody>
      </p:sp>
      <p:sp>
        <p:nvSpPr>
          <p:cNvPr id="77" name="Rechteck 76">
            <a:extLst>
              <a:ext uri="{FF2B5EF4-FFF2-40B4-BE49-F238E27FC236}">
                <a16:creationId xmlns:a16="http://schemas.microsoft.com/office/drawing/2014/main" id="{B3F16E83-C53A-49FE-BD00-FAB832F0F2A5}"/>
              </a:ext>
            </a:extLst>
          </p:cNvPr>
          <p:cNvSpPr/>
          <p:nvPr/>
        </p:nvSpPr>
        <p:spPr bwMode="auto">
          <a:xfrm>
            <a:off x="2179676" y="3924937"/>
            <a:ext cx="1543888" cy="728199"/>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de-DE" sz="800" b="1" dirty="0">
                <a:solidFill>
                  <a:srgbClr val="3B687F"/>
                </a:solidFill>
              </a:rPr>
              <a:t>Haselnussplantage</a:t>
            </a:r>
            <a:r>
              <a:rPr lang="de-DE" sz="800" b="1" dirty="0">
                <a:solidFill>
                  <a:srgbClr val="000000">
                    <a:lumMod val="75000"/>
                    <a:lumOff val="25000"/>
                  </a:srgbClr>
                </a:solidFill>
              </a:rPr>
              <a:t> </a:t>
            </a:r>
            <a:r>
              <a:rPr lang="de-DE" sz="800" b="1" dirty="0">
                <a:solidFill>
                  <a:srgbClr val="FF9933"/>
                </a:solidFill>
              </a:rPr>
              <a:t>Türkei</a:t>
            </a:r>
          </a:p>
          <a:p>
            <a:pPr algn="l"/>
            <a:r>
              <a:rPr lang="de-DE" sz="800" b="1" dirty="0">
                <a:solidFill>
                  <a:srgbClr val="000000">
                    <a:lumMod val="75000"/>
                    <a:lumOff val="25000"/>
                  </a:srgbClr>
                </a:solidFill>
              </a:rPr>
              <a:t>Ernte </a:t>
            </a:r>
            <a:r>
              <a:rPr lang="de-DE" sz="800" dirty="0">
                <a:solidFill>
                  <a:srgbClr val="000000">
                    <a:lumMod val="75000"/>
                    <a:lumOff val="25000"/>
                  </a:srgbClr>
                </a:solidFill>
              </a:rPr>
              <a:t>der</a:t>
            </a:r>
            <a:r>
              <a:rPr lang="de-DE" sz="800" b="1" dirty="0">
                <a:solidFill>
                  <a:srgbClr val="000000">
                    <a:lumMod val="75000"/>
                    <a:lumOff val="25000"/>
                  </a:srgbClr>
                </a:solidFill>
              </a:rPr>
              <a:t> </a:t>
            </a:r>
            <a:r>
              <a:rPr lang="de-DE" sz="800" dirty="0">
                <a:solidFill>
                  <a:srgbClr val="000000">
                    <a:lumMod val="75000"/>
                    <a:lumOff val="25000"/>
                  </a:srgbClr>
                </a:solidFill>
              </a:rPr>
              <a:t>Haselnüsse</a:t>
            </a:r>
          </a:p>
          <a:p>
            <a:pPr algn="l"/>
            <a:endParaRPr lang="de-DE" sz="800" dirty="0">
              <a:solidFill>
                <a:srgbClr val="000000"/>
              </a:solidFill>
            </a:endParaRPr>
          </a:p>
        </p:txBody>
      </p:sp>
      <p:sp>
        <p:nvSpPr>
          <p:cNvPr id="78" name="Rechteck 77">
            <a:extLst>
              <a:ext uri="{FF2B5EF4-FFF2-40B4-BE49-F238E27FC236}">
                <a16:creationId xmlns:a16="http://schemas.microsoft.com/office/drawing/2014/main" id="{39C33A3F-764C-4585-BE0A-4ED4C730875E}"/>
              </a:ext>
            </a:extLst>
          </p:cNvPr>
          <p:cNvSpPr/>
          <p:nvPr/>
        </p:nvSpPr>
        <p:spPr bwMode="auto">
          <a:xfrm>
            <a:off x="2179675" y="5040211"/>
            <a:ext cx="1543889" cy="837061"/>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de-DE" sz="800" b="1" dirty="0">
                <a:solidFill>
                  <a:srgbClr val="3B687F"/>
                </a:solidFill>
              </a:rPr>
              <a:t>Ölplantage</a:t>
            </a:r>
          </a:p>
          <a:p>
            <a:pPr algn="l"/>
            <a:r>
              <a:rPr lang="de-DE" sz="800" b="1" dirty="0">
                <a:solidFill>
                  <a:srgbClr val="FF9933"/>
                </a:solidFill>
              </a:rPr>
              <a:t>Indonesien</a:t>
            </a:r>
          </a:p>
          <a:p>
            <a:pPr algn="l"/>
            <a:r>
              <a:rPr lang="de-DE" sz="800" b="1" dirty="0">
                <a:solidFill>
                  <a:srgbClr val="000000">
                    <a:lumMod val="75000"/>
                    <a:lumOff val="25000"/>
                  </a:srgbClr>
                </a:solidFill>
              </a:rPr>
              <a:t>Ernte </a:t>
            </a:r>
            <a:r>
              <a:rPr lang="de-DE" sz="800" dirty="0">
                <a:solidFill>
                  <a:srgbClr val="000000">
                    <a:lumMod val="75000"/>
                    <a:lumOff val="25000"/>
                  </a:srgbClr>
                </a:solidFill>
              </a:rPr>
              <a:t>der Palmfrucht</a:t>
            </a:r>
            <a:r>
              <a:rPr lang="de-DE" sz="800" dirty="0">
                <a:solidFill>
                  <a:srgbClr val="3B687F"/>
                </a:solidFill>
              </a:rPr>
              <a:t> </a:t>
            </a:r>
          </a:p>
          <a:p>
            <a:pPr algn="l"/>
            <a:endParaRPr lang="de-DE" sz="800" dirty="0">
              <a:solidFill>
                <a:srgbClr val="000000"/>
              </a:solidFill>
            </a:endParaRPr>
          </a:p>
        </p:txBody>
      </p:sp>
      <p:sp>
        <p:nvSpPr>
          <p:cNvPr id="79" name="Rechteck 78">
            <a:extLst>
              <a:ext uri="{FF2B5EF4-FFF2-40B4-BE49-F238E27FC236}">
                <a16:creationId xmlns:a16="http://schemas.microsoft.com/office/drawing/2014/main" id="{219AFFC1-F60F-443E-A440-5F8CA9F4ACF4}"/>
              </a:ext>
            </a:extLst>
          </p:cNvPr>
          <p:cNvSpPr/>
          <p:nvPr/>
        </p:nvSpPr>
        <p:spPr bwMode="auto">
          <a:xfrm>
            <a:off x="3979875" y="4508441"/>
            <a:ext cx="1543889" cy="965667"/>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de-DE" sz="800" b="1" dirty="0">
                <a:solidFill>
                  <a:srgbClr val="3B687F"/>
                </a:solidFill>
              </a:rPr>
              <a:t>Palmölfabrik</a:t>
            </a:r>
          </a:p>
          <a:p>
            <a:pPr algn="l"/>
            <a:r>
              <a:rPr lang="de-DE" sz="800" b="1" dirty="0">
                <a:solidFill>
                  <a:srgbClr val="FF9933"/>
                </a:solidFill>
              </a:rPr>
              <a:t>Indonesien</a:t>
            </a:r>
          </a:p>
          <a:p>
            <a:pPr algn="l"/>
            <a:r>
              <a:rPr lang="de-DE" sz="800" b="1" dirty="0">
                <a:solidFill>
                  <a:srgbClr val="000000">
                    <a:lumMod val="75000"/>
                    <a:lumOff val="25000"/>
                  </a:srgbClr>
                </a:solidFill>
              </a:rPr>
              <a:t>Pressen/ </a:t>
            </a:r>
          </a:p>
          <a:p>
            <a:pPr algn="l"/>
            <a:r>
              <a:rPr lang="de-DE" sz="800" b="1" dirty="0">
                <a:solidFill>
                  <a:srgbClr val="000000">
                    <a:lumMod val="75000"/>
                    <a:lumOff val="25000"/>
                  </a:srgbClr>
                </a:solidFill>
              </a:rPr>
              <a:t>Sterilisierung </a:t>
            </a:r>
            <a:r>
              <a:rPr lang="de-DE" sz="800" dirty="0">
                <a:solidFill>
                  <a:srgbClr val="000000">
                    <a:lumMod val="75000"/>
                    <a:lumOff val="25000"/>
                  </a:srgbClr>
                </a:solidFill>
              </a:rPr>
              <a:t>von Palmöl</a:t>
            </a:r>
          </a:p>
          <a:p>
            <a:pPr algn="l"/>
            <a:endParaRPr lang="de-DE" sz="800" dirty="0">
              <a:solidFill>
                <a:srgbClr val="000000"/>
              </a:solidFill>
            </a:endParaRPr>
          </a:p>
        </p:txBody>
      </p:sp>
      <p:sp>
        <p:nvSpPr>
          <p:cNvPr id="80" name="Rechteck 79">
            <a:extLst>
              <a:ext uri="{FF2B5EF4-FFF2-40B4-BE49-F238E27FC236}">
                <a16:creationId xmlns:a16="http://schemas.microsoft.com/office/drawing/2014/main" id="{452F05F8-080F-489B-84F5-1149492FCEBE}"/>
              </a:ext>
            </a:extLst>
          </p:cNvPr>
          <p:cNvSpPr/>
          <p:nvPr/>
        </p:nvSpPr>
        <p:spPr bwMode="auto">
          <a:xfrm>
            <a:off x="9124164" y="4573009"/>
            <a:ext cx="1543888" cy="728199"/>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de-DE" sz="800" b="1" dirty="0">
                <a:solidFill>
                  <a:srgbClr val="000000">
                    <a:lumMod val="75000"/>
                    <a:lumOff val="25000"/>
                  </a:srgbClr>
                </a:solidFill>
              </a:rPr>
              <a:t>Palmöl</a:t>
            </a:r>
          </a:p>
          <a:p>
            <a:pPr algn="l"/>
            <a:endParaRPr lang="de-DE" sz="800" dirty="0">
              <a:solidFill>
                <a:srgbClr val="000000"/>
              </a:solidFill>
            </a:endParaRPr>
          </a:p>
        </p:txBody>
      </p:sp>
      <p:sp>
        <p:nvSpPr>
          <p:cNvPr id="82" name="Rechteck 81">
            <a:extLst>
              <a:ext uri="{FF2B5EF4-FFF2-40B4-BE49-F238E27FC236}">
                <a16:creationId xmlns:a16="http://schemas.microsoft.com/office/drawing/2014/main" id="{97C2CE19-F7AF-4650-812B-DED7D06EBC5A}"/>
              </a:ext>
            </a:extLst>
          </p:cNvPr>
          <p:cNvSpPr/>
          <p:nvPr/>
        </p:nvSpPr>
        <p:spPr>
          <a:xfrm>
            <a:off x="2067380" y="1871246"/>
            <a:ext cx="3714478" cy="261610"/>
          </a:xfrm>
          <a:prstGeom prst="rect">
            <a:avLst/>
          </a:prstGeom>
        </p:spPr>
        <p:txBody>
          <a:bodyPr wrap="none">
            <a:spAutoFit/>
          </a:bodyPr>
          <a:lstStyle/>
          <a:p>
            <a:pPr algn="l"/>
            <a:r>
              <a:rPr lang="de-DE" sz="1100" b="1" i="1" dirty="0">
                <a:solidFill>
                  <a:srgbClr val="000000">
                    <a:lumMod val="75000"/>
                    <a:lumOff val="25000"/>
                  </a:srgbClr>
                </a:solidFill>
                <a:latin typeface="Arial"/>
              </a:rPr>
              <a:t>Beispiel Lebensmittelbranche (</a:t>
            </a:r>
            <a:r>
              <a:rPr lang="de-DE" sz="1100" b="1" i="1" dirty="0" err="1">
                <a:solidFill>
                  <a:srgbClr val="000000">
                    <a:lumMod val="75000"/>
                    <a:lumOff val="25000"/>
                  </a:srgbClr>
                </a:solidFill>
                <a:latin typeface="Arial"/>
              </a:rPr>
              <a:t>Konfitürenhersteller</a:t>
            </a:r>
            <a:r>
              <a:rPr lang="de-DE" sz="1100" b="1" i="1" dirty="0">
                <a:solidFill>
                  <a:srgbClr val="000000">
                    <a:lumMod val="75000"/>
                    <a:lumOff val="25000"/>
                  </a:srgbClr>
                </a:solidFill>
                <a:latin typeface="Arial"/>
              </a:rPr>
              <a:t>*)</a:t>
            </a:r>
          </a:p>
        </p:txBody>
      </p:sp>
      <p:pic>
        <p:nvPicPr>
          <p:cNvPr id="84" name="Grafik 83">
            <a:extLst>
              <a:ext uri="{FF2B5EF4-FFF2-40B4-BE49-F238E27FC236}">
                <a16:creationId xmlns:a16="http://schemas.microsoft.com/office/drawing/2014/main" id="{9B6BC27D-3EA9-4CE9-973F-938F967E7F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8139" y="2733452"/>
            <a:ext cx="326851" cy="326851"/>
          </a:xfrm>
          <a:prstGeom prst="rect">
            <a:avLst/>
          </a:prstGeom>
        </p:spPr>
      </p:pic>
      <p:pic>
        <p:nvPicPr>
          <p:cNvPr id="85" name="Picture 7" descr="\\file1.intern.adelphi.de\Mitarbeiter\CST\00_Aktuelle Projekte\Präsentationsvorlage\Icons adelphi\Icons\Wave\PNG\adelphi_icon_wave-3.png">
            <a:extLst>
              <a:ext uri="{FF2B5EF4-FFF2-40B4-BE49-F238E27FC236}">
                <a16:creationId xmlns:a16="http://schemas.microsoft.com/office/drawing/2014/main" id="{1EAA6512-CC96-42DA-B62E-8AB438022A8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4462" y="3077154"/>
            <a:ext cx="310156" cy="310156"/>
          </a:xfrm>
          <a:prstGeom prst="rect">
            <a:avLst/>
          </a:prstGeom>
          <a:noFill/>
          <a:extLst>
            <a:ext uri="{909E8E84-426E-40DD-AFC4-6F175D3DCCD1}">
              <a14:hiddenFill xmlns:a14="http://schemas.microsoft.com/office/drawing/2010/main">
                <a:solidFill>
                  <a:srgbClr val="FFFFFF"/>
                </a:solidFill>
              </a14:hiddenFill>
            </a:ext>
          </a:extLst>
        </p:spPr>
      </p:pic>
      <p:grpSp>
        <p:nvGrpSpPr>
          <p:cNvPr id="86" name="Gruppieren 85">
            <a:extLst>
              <a:ext uri="{FF2B5EF4-FFF2-40B4-BE49-F238E27FC236}">
                <a16:creationId xmlns:a16="http://schemas.microsoft.com/office/drawing/2014/main" id="{EDC9BA9C-B45B-4784-AD42-958B4267B13C}"/>
              </a:ext>
            </a:extLst>
          </p:cNvPr>
          <p:cNvGrpSpPr/>
          <p:nvPr/>
        </p:nvGrpSpPr>
        <p:grpSpPr>
          <a:xfrm>
            <a:off x="3560933" y="3424772"/>
            <a:ext cx="306647" cy="306647"/>
            <a:chOff x="2559122" y="2297791"/>
            <a:chExt cx="416222" cy="416222"/>
          </a:xfrm>
        </p:grpSpPr>
        <p:sp>
          <p:nvSpPr>
            <p:cNvPr id="87" name="Ellipse 86">
              <a:extLst>
                <a:ext uri="{FF2B5EF4-FFF2-40B4-BE49-F238E27FC236}">
                  <a16:creationId xmlns:a16="http://schemas.microsoft.com/office/drawing/2014/main" id="{0D3608D0-2276-4649-9609-EAE4B28F4A16}"/>
                </a:ext>
              </a:extLst>
            </p:cNvPr>
            <p:cNvSpPr/>
            <p:nvPr/>
          </p:nvSpPr>
          <p:spPr>
            <a:xfrm>
              <a:off x="2559122" y="2297791"/>
              <a:ext cx="416222" cy="416222"/>
            </a:xfrm>
            <a:prstGeom prst="ellipse">
              <a:avLst/>
            </a:prstGeom>
            <a:solidFill>
              <a:srgbClr val="9F0014"/>
            </a:solidFill>
            <a:ln>
              <a:noFill/>
            </a:ln>
            <a:effectLst/>
          </p:spPr>
          <p:style>
            <a:lnRef idx="1">
              <a:schemeClr val="accent1"/>
            </a:lnRef>
            <a:fillRef idx="3">
              <a:schemeClr val="accent1"/>
            </a:fillRef>
            <a:effectRef idx="2">
              <a:schemeClr val="accent1"/>
            </a:effectRef>
            <a:fontRef idx="minor">
              <a:schemeClr val="lt1"/>
            </a:fontRef>
          </p:style>
          <p:txBody>
            <a:bodyPr lIns="146902" tIns="159144" rIns="146902" bIns="159144" rtlCol="0" anchor="ctr"/>
            <a:lstStyle/>
            <a:p>
              <a:pPr algn="ctr"/>
              <a:endParaRPr lang="de-DE" sz="1496">
                <a:latin typeface="DINOT-Bold"/>
                <a:cs typeface="DINOT-Bold"/>
              </a:endParaRPr>
            </a:p>
          </p:txBody>
        </p:sp>
        <p:pic>
          <p:nvPicPr>
            <p:cNvPr id="88" name="Grafik 87">
              <a:extLst>
                <a:ext uri="{FF2B5EF4-FFF2-40B4-BE49-F238E27FC236}">
                  <a16:creationId xmlns:a16="http://schemas.microsoft.com/office/drawing/2014/main" id="{55FAF7FA-4337-4986-9CDA-70999704F3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9397" y="2380930"/>
              <a:ext cx="210774" cy="249944"/>
            </a:xfrm>
            <a:prstGeom prst="rect">
              <a:avLst/>
            </a:prstGeom>
          </p:spPr>
        </p:pic>
      </p:grpSp>
      <p:pic>
        <p:nvPicPr>
          <p:cNvPr id="89" name="Grafik 88">
            <a:extLst>
              <a:ext uri="{FF2B5EF4-FFF2-40B4-BE49-F238E27FC236}">
                <a16:creationId xmlns:a16="http://schemas.microsoft.com/office/drawing/2014/main" id="{510BAB0D-1EB1-4515-8F39-4D998EF3CE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7508" y="2743695"/>
            <a:ext cx="326851" cy="326851"/>
          </a:xfrm>
          <a:prstGeom prst="rect">
            <a:avLst/>
          </a:prstGeom>
        </p:spPr>
      </p:pic>
      <p:pic>
        <p:nvPicPr>
          <p:cNvPr id="90" name="Picture 7" descr="\\file1.intern.adelphi.de\Mitarbeiter\CST\00_Aktuelle Projekte\Präsentationsvorlage\Icons adelphi\Icons\Wave\PNG\adelphi_icon_wave-3.png">
            <a:extLst>
              <a:ext uri="{FF2B5EF4-FFF2-40B4-BE49-F238E27FC236}">
                <a16:creationId xmlns:a16="http://schemas.microsoft.com/office/drawing/2014/main" id="{07E07587-61C8-43B4-B40F-CE2127F8E46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5896" y="3081565"/>
            <a:ext cx="310156" cy="310156"/>
          </a:xfrm>
          <a:prstGeom prst="rect">
            <a:avLst/>
          </a:prstGeom>
          <a:noFill/>
          <a:extLst>
            <a:ext uri="{909E8E84-426E-40DD-AFC4-6F175D3DCCD1}">
              <a14:hiddenFill xmlns:a14="http://schemas.microsoft.com/office/drawing/2010/main">
                <a:solidFill>
                  <a:srgbClr val="FFFFFF"/>
                </a:solidFill>
              </a14:hiddenFill>
            </a:ext>
          </a:extLst>
        </p:spPr>
      </p:pic>
      <p:pic>
        <p:nvPicPr>
          <p:cNvPr id="91" name="Grafik 90">
            <a:extLst>
              <a:ext uri="{FF2B5EF4-FFF2-40B4-BE49-F238E27FC236}">
                <a16:creationId xmlns:a16="http://schemas.microsoft.com/office/drawing/2014/main" id="{6342BE49-9D19-4AE8-93D3-F2F24B99AE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24322" y="3428612"/>
            <a:ext cx="309230" cy="309230"/>
          </a:xfrm>
          <a:prstGeom prst="rect">
            <a:avLst/>
          </a:prstGeom>
        </p:spPr>
      </p:pic>
      <p:pic>
        <p:nvPicPr>
          <p:cNvPr id="92" name="Grafik 91">
            <a:extLst>
              <a:ext uri="{FF2B5EF4-FFF2-40B4-BE49-F238E27FC236}">
                <a16:creationId xmlns:a16="http://schemas.microsoft.com/office/drawing/2014/main" id="{4771CAE3-9596-44AE-A8F5-4E5A2C3DB26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7926" y="2762006"/>
            <a:ext cx="315148" cy="315148"/>
          </a:xfrm>
          <a:prstGeom prst="rect">
            <a:avLst/>
          </a:prstGeom>
        </p:spPr>
      </p:pic>
      <p:pic>
        <p:nvPicPr>
          <p:cNvPr id="93" name="Picture 7" descr="\\file1.intern.adelphi.de\Mitarbeiter\CST\00_Aktuelle Projekte\Präsentationsvorlage\Icons adelphi\Icons\Wave\PNG\adelphi_icon_wave-3.png">
            <a:extLst>
              <a:ext uri="{FF2B5EF4-FFF2-40B4-BE49-F238E27FC236}">
                <a16:creationId xmlns:a16="http://schemas.microsoft.com/office/drawing/2014/main" id="{E35477EE-8B69-4B07-BECF-A71B5943180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35932" y="3118844"/>
            <a:ext cx="310156" cy="310156"/>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7" descr="\\file1.intern.adelphi.de\Mitarbeiter\CST\00_Aktuelle Projekte\Präsentationsvorlage\Icons adelphi\Icons\Wave\PNG\adelphi_icon_wave-3.png">
            <a:extLst>
              <a:ext uri="{FF2B5EF4-FFF2-40B4-BE49-F238E27FC236}">
                <a16:creationId xmlns:a16="http://schemas.microsoft.com/office/drawing/2014/main" id="{EEE545F6-D0D2-4852-9DD0-F4B5046042B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0812" y="3838924"/>
            <a:ext cx="310156" cy="310156"/>
          </a:xfrm>
          <a:prstGeom prst="rect">
            <a:avLst/>
          </a:prstGeom>
          <a:noFill/>
          <a:extLst>
            <a:ext uri="{909E8E84-426E-40DD-AFC4-6F175D3DCCD1}">
              <a14:hiddenFill xmlns:a14="http://schemas.microsoft.com/office/drawing/2010/main">
                <a:solidFill>
                  <a:srgbClr val="FFFFFF"/>
                </a:solidFill>
              </a14:hiddenFill>
            </a:ext>
          </a:extLst>
        </p:spPr>
      </p:pic>
      <p:pic>
        <p:nvPicPr>
          <p:cNvPr id="95" name="Grafik 94">
            <a:extLst>
              <a:ext uri="{FF2B5EF4-FFF2-40B4-BE49-F238E27FC236}">
                <a16:creationId xmlns:a16="http://schemas.microsoft.com/office/drawing/2014/main" id="{1AB42013-932D-4989-A879-C1280C749E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0812" y="4182747"/>
            <a:ext cx="326851" cy="326851"/>
          </a:xfrm>
          <a:prstGeom prst="rect">
            <a:avLst/>
          </a:prstGeom>
        </p:spPr>
      </p:pic>
      <p:grpSp>
        <p:nvGrpSpPr>
          <p:cNvPr id="96" name="Gruppieren 95">
            <a:extLst>
              <a:ext uri="{FF2B5EF4-FFF2-40B4-BE49-F238E27FC236}">
                <a16:creationId xmlns:a16="http://schemas.microsoft.com/office/drawing/2014/main" id="{34A52E25-5C8F-40D4-A17E-3787114DFAE7}"/>
              </a:ext>
            </a:extLst>
          </p:cNvPr>
          <p:cNvGrpSpPr/>
          <p:nvPr/>
        </p:nvGrpSpPr>
        <p:grpSpPr>
          <a:xfrm>
            <a:off x="3560933" y="4558594"/>
            <a:ext cx="306647" cy="306647"/>
            <a:chOff x="2559122" y="2297791"/>
            <a:chExt cx="416222" cy="416222"/>
          </a:xfrm>
        </p:grpSpPr>
        <p:sp>
          <p:nvSpPr>
            <p:cNvPr id="97" name="Ellipse 96">
              <a:extLst>
                <a:ext uri="{FF2B5EF4-FFF2-40B4-BE49-F238E27FC236}">
                  <a16:creationId xmlns:a16="http://schemas.microsoft.com/office/drawing/2014/main" id="{FD1C08F0-0E8C-41D9-BDAD-B1999F9B2E02}"/>
                </a:ext>
              </a:extLst>
            </p:cNvPr>
            <p:cNvSpPr/>
            <p:nvPr/>
          </p:nvSpPr>
          <p:spPr>
            <a:xfrm>
              <a:off x="2559122" y="2297791"/>
              <a:ext cx="416222" cy="416222"/>
            </a:xfrm>
            <a:prstGeom prst="ellipse">
              <a:avLst/>
            </a:prstGeom>
            <a:solidFill>
              <a:srgbClr val="9F0014"/>
            </a:solidFill>
            <a:ln>
              <a:noFill/>
            </a:ln>
            <a:effectLst/>
          </p:spPr>
          <p:style>
            <a:lnRef idx="1">
              <a:schemeClr val="accent1"/>
            </a:lnRef>
            <a:fillRef idx="3">
              <a:schemeClr val="accent1"/>
            </a:fillRef>
            <a:effectRef idx="2">
              <a:schemeClr val="accent1"/>
            </a:effectRef>
            <a:fontRef idx="minor">
              <a:schemeClr val="lt1"/>
            </a:fontRef>
          </p:style>
          <p:txBody>
            <a:bodyPr lIns="146902" tIns="159144" rIns="146902" bIns="159144" rtlCol="0" anchor="ctr"/>
            <a:lstStyle/>
            <a:p>
              <a:pPr algn="ctr"/>
              <a:endParaRPr lang="de-DE" sz="1496">
                <a:latin typeface="DINOT-Bold"/>
                <a:cs typeface="DINOT-Bold"/>
              </a:endParaRPr>
            </a:p>
          </p:txBody>
        </p:sp>
        <p:pic>
          <p:nvPicPr>
            <p:cNvPr id="98" name="Grafik 97">
              <a:extLst>
                <a:ext uri="{FF2B5EF4-FFF2-40B4-BE49-F238E27FC236}">
                  <a16:creationId xmlns:a16="http://schemas.microsoft.com/office/drawing/2014/main" id="{47872855-AE36-44A3-A9D0-5827F70AB4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9397" y="2380930"/>
              <a:ext cx="210774" cy="249944"/>
            </a:xfrm>
            <a:prstGeom prst="rect">
              <a:avLst/>
            </a:prstGeom>
          </p:spPr>
        </p:pic>
      </p:grpSp>
      <p:pic>
        <p:nvPicPr>
          <p:cNvPr id="99" name="Picture 7" descr="\\file1.intern.adelphi.de\Mitarbeiter\CST\00_Aktuelle Projekte\Präsentationsvorlage\Icons adelphi\Icons\Wave\PNG\adelphi_icon_wave-3.png">
            <a:extLst>
              <a:ext uri="{FF2B5EF4-FFF2-40B4-BE49-F238E27FC236}">
                <a16:creationId xmlns:a16="http://schemas.microsoft.com/office/drawing/2014/main" id="{82D045E9-909A-471C-8105-329C782AD9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8487" y="4991373"/>
            <a:ext cx="310156" cy="310156"/>
          </a:xfrm>
          <a:prstGeom prst="rect">
            <a:avLst/>
          </a:prstGeom>
          <a:noFill/>
          <a:extLst>
            <a:ext uri="{909E8E84-426E-40DD-AFC4-6F175D3DCCD1}">
              <a14:hiddenFill xmlns:a14="http://schemas.microsoft.com/office/drawing/2010/main">
                <a:solidFill>
                  <a:srgbClr val="FFFFFF"/>
                </a:solidFill>
              </a14:hiddenFill>
            </a:ext>
          </a:extLst>
        </p:spPr>
      </p:pic>
      <p:pic>
        <p:nvPicPr>
          <p:cNvPr id="100" name="Grafik 99">
            <a:extLst>
              <a:ext uri="{FF2B5EF4-FFF2-40B4-BE49-F238E27FC236}">
                <a16:creationId xmlns:a16="http://schemas.microsoft.com/office/drawing/2014/main" id="{EF45C97B-4372-459D-BBEE-E4E473AB87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0812" y="5326783"/>
            <a:ext cx="326851" cy="326851"/>
          </a:xfrm>
          <a:prstGeom prst="rect">
            <a:avLst/>
          </a:prstGeom>
        </p:spPr>
      </p:pic>
      <p:grpSp>
        <p:nvGrpSpPr>
          <p:cNvPr id="101" name="Gruppieren 100">
            <a:extLst>
              <a:ext uri="{FF2B5EF4-FFF2-40B4-BE49-F238E27FC236}">
                <a16:creationId xmlns:a16="http://schemas.microsoft.com/office/drawing/2014/main" id="{83ACB627-FA50-4F0B-8BFD-00EAEC876497}"/>
              </a:ext>
            </a:extLst>
          </p:cNvPr>
          <p:cNvGrpSpPr/>
          <p:nvPr/>
        </p:nvGrpSpPr>
        <p:grpSpPr>
          <a:xfrm>
            <a:off x="3567971" y="5694025"/>
            <a:ext cx="306647" cy="306647"/>
            <a:chOff x="2559122" y="2297791"/>
            <a:chExt cx="416222" cy="416222"/>
          </a:xfrm>
        </p:grpSpPr>
        <p:sp>
          <p:nvSpPr>
            <p:cNvPr id="102" name="Ellipse 101">
              <a:extLst>
                <a:ext uri="{FF2B5EF4-FFF2-40B4-BE49-F238E27FC236}">
                  <a16:creationId xmlns:a16="http://schemas.microsoft.com/office/drawing/2014/main" id="{6B35E763-4F92-432C-A26E-9037D02EC093}"/>
                </a:ext>
              </a:extLst>
            </p:cNvPr>
            <p:cNvSpPr/>
            <p:nvPr/>
          </p:nvSpPr>
          <p:spPr>
            <a:xfrm>
              <a:off x="2559122" y="2297791"/>
              <a:ext cx="416222" cy="416222"/>
            </a:xfrm>
            <a:prstGeom prst="ellipse">
              <a:avLst/>
            </a:prstGeom>
            <a:solidFill>
              <a:srgbClr val="9F0014"/>
            </a:solidFill>
            <a:ln>
              <a:noFill/>
            </a:ln>
            <a:effectLst/>
          </p:spPr>
          <p:style>
            <a:lnRef idx="1">
              <a:schemeClr val="accent1"/>
            </a:lnRef>
            <a:fillRef idx="3">
              <a:schemeClr val="accent1"/>
            </a:fillRef>
            <a:effectRef idx="2">
              <a:schemeClr val="accent1"/>
            </a:effectRef>
            <a:fontRef idx="minor">
              <a:schemeClr val="lt1"/>
            </a:fontRef>
          </p:style>
          <p:txBody>
            <a:bodyPr lIns="146902" tIns="159144" rIns="146902" bIns="159144" rtlCol="0" anchor="ctr"/>
            <a:lstStyle/>
            <a:p>
              <a:pPr algn="ctr"/>
              <a:endParaRPr lang="de-DE" sz="1496">
                <a:latin typeface="DINOT-Bold"/>
                <a:cs typeface="DINOT-Bold"/>
              </a:endParaRPr>
            </a:p>
          </p:txBody>
        </p:sp>
        <p:pic>
          <p:nvPicPr>
            <p:cNvPr id="103" name="Grafik 102">
              <a:extLst>
                <a:ext uri="{FF2B5EF4-FFF2-40B4-BE49-F238E27FC236}">
                  <a16:creationId xmlns:a16="http://schemas.microsoft.com/office/drawing/2014/main" id="{093D571A-4643-4612-904C-D261EB3756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9397" y="2380930"/>
              <a:ext cx="210774" cy="249944"/>
            </a:xfrm>
            <a:prstGeom prst="rect">
              <a:avLst/>
            </a:prstGeom>
          </p:spPr>
        </p:pic>
      </p:grpSp>
      <p:pic>
        <p:nvPicPr>
          <p:cNvPr id="104" name="Grafik 103">
            <a:extLst>
              <a:ext uri="{FF2B5EF4-FFF2-40B4-BE49-F238E27FC236}">
                <a16:creationId xmlns:a16="http://schemas.microsoft.com/office/drawing/2014/main" id="{45170088-8450-44CF-B0DF-A5625695E7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5498" y="4489630"/>
            <a:ext cx="326851" cy="326851"/>
          </a:xfrm>
          <a:prstGeom prst="rect">
            <a:avLst/>
          </a:prstGeom>
        </p:spPr>
      </p:pic>
      <p:pic>
        <p:nvPicPr>
          <p:cNvPr id="105" name="Picture 7" descr="\\file1.intern.adelphi.de\Mitarbeiter\CST\00_Aktuelle Projekte\Präsentationsvorlage\Icons adelphi\Icons\Wave\PNG\adelphi_icon_wave-3.png">
            <a:extLst>
              <a:ext uri="{FF2B5EF4-FFF2-40B4-BE49-F238E27FC236}">
                <a16:creationId xmlns:a16="http://schemas.microsoft.com/office/drawing/2014/main" id="{97A8A29C-67FF-4138-AD9A-746A8AE7F5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1273" y="4836766"/>
            <a:ext cx="310156" cy="310156"/>
          </a:xfrm>
          <a:prstGeom prst="rect">
            <a:avLst/>
          </a:prstGeom>
          <a:noFill/>
          <a:extLst>
            <a:ext uri="{909E8E84-426E-40DD-AFC4-6F175D3DCCD1}">
              <a14:hiddenFill xmlns:a14="http://schemas.microsoft.com/office/drawing/2010/main">
                <a:solidFill>
                  <a:srgbClr val="FFFFFF"/>
                </a:solidFill>
              </a14:hiddenFill>
            </a:ext>
          </a:extLst>
        </p:spPr>
      </p:pic>
      <p:grpSp>
        <p:nvGrpSpPr>
          <p:cNvPr id="106" name="Gruppieren 105">
            <a:extLst>
              <a:ext uri="{FF2B5EF4-FFF2-40B4-BE49-F238E27FC236}">
                <a16:creationId xmlns:a16="http://schemas.microsoft.com/office/drawing/2014/main" id="{A1808F84-19F1-4E1D-BD3F-333DB68015BC}"/>
              </a:ext>
            </a:extLst>
          </p:cNvPr>
          <p:cNvGrpSpPr/>
          <p:nvPr/>
        </p:nvGrpSpPr>
        <p:grpSpPr>
          <a:xfrm>
            <a:off x="5333028" y="5157192"/>
            <a:ext cx="306647" cy="306647"/>
            <a:chOff x="2559122" y="2297791"/>
            <a:chExt cx="416222" cy="416222"/>
          </a:xfrm>
        </p:grpSpPr>
        <p:sp>
          <p:nvSpPr>
            <p:cNvPr id="107" name="Ellipse 106">
              <a:extLst>
                <a:ext uri="{FF2B5EF4-FFF2-40B4-BE49-F238E27FC236}">
                  <a16:creationId xmlns:a16="http://schemas.microsoft.com/office/drawing/2014/main" id="{901F826F-1D75-4EFF-B4DD-BFAE8ABABB34}"/>
                </a:ext>
              </a:extLst>
            </p:cNvPr>
            <p:cNvSpPr/>
            <p:nvPr/>
          </p:nvSpPr>
          <p:spPr>
            <a:xfrm>
              <a:off x="2559122" y="2297791"/>
              <a:ext cx="416222" cy="416222"/>
            </a:xfrm>
            <a:prstGeom prst="ellipse">
              <a:avLst/>
            </a:prstGeom>
            <a:solidFill>
              <a:srgbClr val="9F0014"/>
            </a:solidFill>
            <a:ln>
              <a:noFill/>
            </a:ln>
            <a:effectLst/>
          </p:spPr>
          <p:style>
            <a:lnRef idx="1">
              <a:schemeClr val="accent1"/>
            </a:lnRef>
            <a:fillRef idx="3">
              <a:schemeClr val="accent1"/>
            </a:fillRef>
            <a:effectRef idx="2">
              <a:schemeClr val="accent1"/>
            </a:effectRef>
            <a:fontRef idx="minor">
              <a:schemeClr val="lt1"/>
            </a:fontRef>
          </p:style>
          <p:txBody>
            <a:bodyPr lIns="146902" tIns="159144" rIns="146902" bIns="159144" rtlCol="0" anchor="ctr"/>
            <a:lstStyle/>
            <a:p>
              <a:pPr algn="ctr"/>
              <a:endParaRPr lang="de-DE" sz="1496">
                <a:latin typeface="DINOT-Bold"/>
                <a:cs typeface="DINOT-Bold"/>
              </a:endParaRPr>
            </a:p>
          </p:txBody>
        </p:sp>
        <p:pic>
          <p:nvPicPr>
            <p:cNvPr id="108" name="Grafik 107">
              <a:extLst>
                <a:ext uri="{FF2B5EF4-FFF2-40B4-BE49-F238E27FC236}">
                  <a16:creationId xmlns:a16="http://schemas.microsoft.com/office/drawing/2014/main" id="{EF45C52E-7D1F-4B48-B35F-096D923EE6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9397" y="2380930"/>
              <a:ext cx="210774" cy="249944"/>
            </a:xfrm>
            <a:prstGeom prst="rect">
              <a:avLst/>
            </a:prstGeom>
          </p:spPr>
        </p:pic>
      </p:grpSp>
      <p:sp>
        <p:nvSpPr>
          <p:cNvPr id="64" name="Freihandform 65">
            <a:extLst>
              <a:ext uri="{FF2B5EF4-FFF2-40B4-BE49-F238E27FC236}">
                <a16:creationId xmlns:a16="http://schemas.microsoft.com/office/drawing/2014/main" id="{8CED9B8A-BEF5-4F80-8A84-8171AA0DA86A}"/>
              </a:ext>
            </a:extLst>
          </p:cNvPr>
          <p:cNvSpPr/>
          <p:nvPr/>
        </p:nvSpPr>
        <p:spPr bwMode="auto">
          <a:xfrm>
            <a:off x="6107312" y="3994001"/>
            <a:ext cx="2562627" cy="2062605"/>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a:extLst/>
        </p:spPr>
        <p:txBody>
          <a:bodyPr vert="horz" wrap="square" lIns="216000" tIns="144000" rIns="216000" bIns="144000" numCol="1" rtlCol="0" anchor="t" anchorCtr="0" compatLnSpc="1">
            <a:prstTxWarp prst="textNoShape">
              <a:avLst/>
            </a:prstTxWarp>
          </a:bodyPr>
          <a:lstStyle/>
          <a:p>
            <a:pPr algn="l">
              <a:lnSpc>
                <a:spcPct val="114000"/>
              </a:lnSpc>
            </a:pPr>
            <a:r>
              <a:rPr lang="de-DE" sz="900" dirty="0">
                <a:solidFill>
                  <a:srgbClr val="000000">
                    <a:lumMod val="75000"/>
                    <a:lumOff val="25000"/>
                  </a:srgbClr>
                </a:solidFill>
              </a:rPr>
              <a:t>Die </a:t>
            </a:r>
            <a:r>
              <a:rPr lang="de-DE" sz="900" b="1" dirty="0">
                <a:solidFill>
                  <a:srgbClr val="000000">
                    <a:lumMod val="75000"/>
                    <a:lumOff val="25000"/>
                  </a:srgbClr>
                </a:solidFill>
              </a:rPr>
              <a:t>Priorisierung</a:t>
            </a:r>
            <a:r>
              <a:rPr lang="de-DE" sz="900" dirty="0">
                <a:solidFill>
                  <a:srgbClr val="000000">
                    <a:lumMod val="75000"/>
                    <a:lumOff val="25000"/>
                  </a:srgbClr>
                </a:solidFill>
              </a:rPr>
              <a:t> der </a:t>
            </a:r>
            <a:r>
              <a:rPr lang="de-DE" sz="900" b="1" dirty="0">
                <a:solidFill>
                  <a:srgbClr val="000000">
                    <a:lumMod val="75000"/>
                    <a:lumOff val="25000"/>
                  </a:srgbClr>
                </a:solidFill>
              </a:rPr>
              <a:t>Nachhaltigkeitsthemen</a:t>
            </a:r>
            <a:r>
              <a:rPr lang="de-DE" sz="900" dirty="0">
                <a:solidFill>
                  <a:srgbClr val="000000">
                    <a:lumMod val="75000"/>
                    <a:lumOff val="25000"/>
                  </a:srgbClr>
                </a:solidFill>
              </a:rPr>
              <a:t> innerhalb der jeweiligen Prozessschritte nimmt die beiden Risiko-Perspektiven aus den vorangegangenen Schritten auf.</a:t>
            </a:r>
          </a:p>
          <a:p>
            <a:pPr algn="l">
              <a:lnSpc>
                <a:spcPct val="114000"/>
              </a:lnSpc>
            </a:pPr>
            <a:endParaRPr lang="de-DE" sz="900" dirty="0">
              <a:solidFill>
                <a:srgbClr val="000000">
                  <a:lumMod val="75000"/>
                  <a:lumOff val="25000"/>
                </a:srgbClr>
              </a:solidFill>
            </a:endParaRPr>
          </a:p>
          <a:p>
            <a:pPr algn="l">
              <a:lnSpc>
                <a:spcPct val="114000"/>
              </a:lnSpc>
            </a:pPr>
            <a:r>
              <a:rPr lang="de-DE" sz="900" dirty="0">
                <a:solidFill>
                  <a:srgbClr val="000000">
                    <a:lumMod val="75000"/>
                    <a:lumOff val="25000"/>
                  </a:srgbClr>
                </a:solidFill>
              </a:rPr>
              <a:t>Beispiel: Die Weiterverarbeitung von Zucker hat hier höchste Priorität, da das Thema </a:t>
            </a:r>
            <a:r>
              <a:rPr lang="de-DE" sz="900" b="1" dirty="0">
                <a:solidFill>
                  <a:srgbClr val="000000">
                    <a:lumMod val="75000"/>
                    <a:lumOff val="25000"/>
                  </a:srgbClr>
                </a:solidFill>
              </a:rPr>
              <a:t>„Arbeitssicherheit“</a:t>
            </a:r>
            <a:r>
              <a:rPr lang="de-DE" sz="900" dirty="0">
                <a:solidFill>
                  <a:srgbClr val="000000">
                    <a:lumMod val="75000"/>
                    <a:lumOff val="25000"/>
                  </a:srgbClr>
                </a:solidFill>
              </a:rPr>
              <a:t> problematisch ist. </a:t>
            </a:r>
            <a:endParaRPr lang="de-DE" sz="900" dirty="0">
              <a:solidFill>
                <a:srgbClr val="000000"/>
              </a:solidFill>
            </a:endParaRPr>
          </a:p>
        </p:txBody>
      </p:sp>
      <p:sp>
        <p:nvSpPr>
          <p:cNvPr id="109" name="Abgerundetes Rechteck 125">
            <a:extLst>
              <a:ext uri="{FF2B5EF4-FFF2-40B4-BE49-F238E27FC236}">
                <a16:creationId xmlns:a16="http://schemas.microsoft.com/office/drawing/2014/main" id="{E3FFB422-B201-4BF3-B923-D810A0E74065}"/>
              </a:ext>
            </a:extLst>
          </p:cNvPr>
          <p:cNvSpPr/>
          <p:nvPr/>
        </p:nvSpPr>
        <p:spPr>
          <a:xfrm>
            <a:off x="4012622" y="3262635"/>
            <a:ext cx="309229" cy="351864"/>
          </a:xfrm>
          <a:prstGeom prst="roundRect">
            <a:avLst/>
          </a:prstGeom>
          <a:solidFill>
            <a:srgbClr val="FF8181"/>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110" name="Abgerundetes Rechteck 125">
            <a:extLst>
              <a:ext uri="{FF2B5EF4-FFF2-40B4-BE49-F238E27FC236}">
                <a16:creationId xmlns:a16="http://schemas.microsoft.com/office/drawing/2014/main" id="{881885D9-1385-44ED-B748-01BFE903A8FE}"/>
              </a:ext>
            </a:extLst>
          </p:cNvPr>
          <p:cNvSpPr/>
          <p:nvPr/>
        </p:nvSpPr>
        <p:spPr>
          <a:xfrm>
            <a:off x="2194082" y="5537854"/>
            <a:ext cx="309229" cy="351864"/>
          </a:xfrm>
          <a:prstGeom prst="roundRect">
            <a:avLst/>
          </a:prstGeom>
          <a:solidFill>
            <a:srgbClr val="FF8181"/>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111" name="Abgerundetes Rechteck 126">
            <a:extLst>
              <a:ext uri="{FF2B5EF4-FFF2-40B4-BE49-F238E27FC236}">
                <a16:creationId xmlns:a16="http://schemas.microsoft.com/office/drawing/2014/main" id="{7B80F9EE-328B-4559-9BA5-F20932C96EF2}"/>
              </a:ext>
            </a:extLst>
          </p:cNvPr>
          <p:cNvSpPr/>
          <p:nvPr/>
        </p:nvSpPr>
        <p:spPr>
          <a:xfrm>
            <a:off x="2186523" y="4307348"/>
            <a:ext cx="320389" cy="364563"/>
          </a:xfrm>
          <a:prstGeom prst="roundRect">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112" name="Abgerundetes Rechteck 126">
            <a:extLst>
              <a:ext uri="{FF2B5EF4-FFF2-40B4-BE49-F238E27FC236}">
                <a16:creationId xmlns:a16="http://schemas.microsoft.com/office/drawing/2014/main" id="{95359BDB-F8EE-4E84-B188-3662F3488203}"/>
              </a:ext>
            </a:extLst>
          </p:cNvPr>
          <p:cNvSpPr/>
          <p:nvPr/>
        </p:nvSpPr>
        <p:spPr>
          <a:xfrm>
            <a:off x="3997726" y="5109545"/>
            <a:ext cx="320389" cy="364563"/>
          </a:xfrm>
          <a:prstGeom prst="roundRect">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113" name="Abgerundetes Rechteck 125">
            <a:extLst>
              <a:ext uri="{FF2B5EF4-FFF2-40B4-BE49-F238E27FC236}">
                <a16:creationId xmlns:a16="http://schemas.microsoft.com/office/drawing/2014/main" id="{376F6F9A-0A5A-46F6-BD26-512FC619FB4B}"/>
              </a:ext>
            </a:extLst>
          </p:cNvPr>
          <p:cNvSpPr/>
          <p:nvPr/>
        </p:nvSpPr>
        <p:spPr>
          <a:xfrm>
            <a:off x="9124164" y="3279414"/>
            <a:ext cx="302651" cy="344379"/>
          </a:xfrm>
          <a:prstGeom prst="roundRect">
            <a:avLst/>
          </a:prstGeom>
          <a:solidFill>
            <a:srgbClr val="E0E5AD"/>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114" name="Fußzeilenplatzhalter 3">
            <a:extLst>
              <a:ext uri="{FF2B5EF4-FFF2-40B4-BE49-F238E27FC236}">
                <a16:creationId xmlns:a16="http://schemas.microsoft.com/office/drawing/2014/main" id="{58160E3D-8BF8-408A-9AA8-4C35D3C0582E}"/>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59" name="Auf der gleichen Seite des Rechtecks liegende Ecken abrunden 8">
            <a:extLst>
              <a:ext uri="{FF2B5EF4-FFF2-40B4-BE49-F238E27FC236}">
                <a16:creationId xmlns:a16="http://schemas.microsoft.com/office/drawing/2014/main" id="{8015F5AD-78B2-4C3D-9FD0-6C4C26F2A791}"/>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60" name="Auf der gleichen Seite des Rechtecks liegende Ecken abrunden 8">
            <a:extLst>
              <a:ext uri="{FF2B5EF4-FFF2-40B4-BE49-F238E27FC236}">
                <a16:creationId xmlns:a16="http://schemas.microsoft.com/office/drawing/2014/main" id="{BBF43FD0-CCBD-4710-9DA8-973DD221F99D}"/>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61" name="Auf der gleichen Seite des Rechtecks liegende Ecken abrunden 8">
            <a:extLst>
              <a:ext uri="{FF2B5EF4-FFF2-40B4-BE49-F238E27FC236}">
                <a16:creationId xmlns:a16="http://schemas.microsoft.com/office/drawing/2014/main" id="{5CB73775-A4F9-47D8-A24D-979196C716E4}"/>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62" name="Auf der gleichen Seite des Rechtecks liegende Ecken abrunden 8">
            <a:extLst>
              <a:ext uri="{FF2B5EF4-FFF2-40B4-BE49-F238E27FC236}">
                <a16:creationId xmlns:a16="http://schemas.microsoft.com/office/drawing/2014/main" id="{0F19A603-E76C-4E45-B30B-ED9FD2922223}"/>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63" name="Auf der gleichen Seite des Rechtecks liegende Ecken abrunden 8">
            <a:extLst>
              <a:ext uri="{FF2B5EF4-FFF2-40B4-BE49-F238E27FC236}">
                <a16:creationId xmlns:a16="http://schemas.microsoft.com/office/drawing/2014/main" id="{CEE98DD5-95B6-45B1-BAD3-EB537FEC6677}"/>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66" name="Auf der gleichen Seite des Rechtecks liegende Ecken abrunden 8">
            <a:extLst>
              <a:ext uri="{FF2B5EF4-FFF2-40B4-BE49-F238E27FC236}">
                <a16:creationId xmlns:a16="http://schemas.microsoft.com/office/drawing/2014/main" id="{1666BD7D-05F9-4411-934F-F6EB90F2A793}"/>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67" name="Auf der gleichen Seite des Rechtecks liegende Ecken abrunden 8">
            <a:extLst>
              <a:ext uri="{FF2B5EF4-FFF2-40B4-BE49-F238E27FC236}">
                <a16:creationId xmlns:a16="http://schemas.microsoft.com/office/drawing/2014/main" id="{72A0A117-342A-4191-9F8D-BCA70FA0BBC4}"/>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125" name="Picture 8" descr="C:\Users\husterer\Downloads\noun_803955.png">
            <a:extLst>
              <a:ext uri="{FF2B5EF4-FFF2-40B4-BE49-F238E27FC236}">
                <a16:creationId xmlns:a16="http://schemas.microsoft.com/office/drawing/2014/main" id="{4244128C-3C3E-4D06-92EC-4DE63D89A92A}"/>
              </a:ext>
            </a:extLst>
          </p:cNvPr>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84" y="1172011"/>
            <a:ext cx="456789" cy="456789"/>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p:cNvPicPr>
            <a:picLocks noChangeAspect="1"/>
          </p:cNvPicPr>
          <p:nvPr/>
        </p:nvPicPr>
        <p:blipFill>
          <a:blip r:embed="rId9"/>
          <a:stretch>
            <a:fillRect/>
          </a:stretch>
        </p:blipFill>
        <p:spPr>
          <a:xfrm>
            <a:off x="617970" y="165321"/>
            <a:ext cx="6047756" cy="323116"/>
          </a:xfrm>
          <a:prstGeom prst="rect">
            <a:avLst/>
          </a:prstGeom>
        </p:spPr>
      </p:pic>
    </p:spTree>
    <p:extLst>
      <p:ext uri="{BB962C8B-B14F-4D97-AF65-F5344CB8AC3E}">
        <p14:creationId xmlns:p14="http://schemas.microsoft.com/office/powerpoint/2010/main" val="5973893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B1CB7-95AE-46AF-A6DB-E6115C82E317}"/>
              </a:ext>
            </a:extLst>
          </p:cNvPr>
          <p:cNvSpPr>
            <a:spLocks noGrp="1"/>
          </p:cNvSpPr>
          <p:nvPr>
            <p:ph type="title"/>
          </p:nvPr>
        </p:nvSpPr>
        <p:spPr>
          <a:xfrm>
            <a:off x="1415480" y="1128738"/>
            <a:ext cx="9505056" cy="500062"/>
          </a:xfrm>
        </p:spPr>
        <p:txBody>
          <a:bodyPr/>
          <a:lstStyle/>
          <a:p>
            <a:r>
              <a:rPr lang="de-DE" dirty="0"/>
              <a:t>Informationsquellen zu Einflussfaktoren auf das Risiko</a:t>
            </a:r>
          </a:p>
        </p:txBody>
      </p:sp>
      <p:sp>
        <p:nvSpPr>
          <p:cNvPr id="8" name="Inhaltsplatzhalter 7">
            <a:extLst>
              <a:ext uri="{FF2B5EF4-FFF2-40B4-BE49-F238E27FC236}">
                <a16:creationId xmlns:a16="http://schemas.microsoft.com/office/drawing/2014/main" id="{5FCC2A6D-391C-450E-B94A-835EFBB5A9D9}"/>
              </a:ext>
            </a:extLst>
          </p:cNvPr>
          <p:cNvSpPr>
            <a:spLocks noGrp="1"/>
          </p:cNvSpPr>
          <p:nvPr>
            <p:ph sz="half" idx="1"/>
          </p:nvPr>
        </p:nvSpPr>
        <p:spPr>
          <a:xfrm>
            <a:off x="648000" y="1628800"/>
            <a:ext cx="5262138" cy="4697413"/>
          </a:xfrm>
        </p:spPr>
        <p:txBody>
          <a:bodyPr/>
          <a:lstStyle/>
          <a:p>
            <a:pPr marL="0" indent="0">
              <a:buNone/>
            </a:pPr>
            <a:r>
              <a:rPr lang="de-DE" sz="1100" dirty="0">
                <a:solidFill>
                  <a:srgbClr val="4B4B4B"/>
                </a:solidFill>
              </a:rPr>
              <a:t>Bei der Gestaltung und Optimierung der nachhaltigen Lieferkette geht es für das Unternehmen darum, Erfahrungswissen aus der Praxis aufzunehmen und in die Analyse des eigenen Unternehmens aufzunehmen. Eine Reihe von Faktoren haben Einfluss darauf, wie hoch das Risiko für negative Auswirkungen auf Umwelt und Menschen einzuschätzen ist, unter anderem:</a:t>
            </a:r>
          </a:p>
          <a:p>
            <a:r>
              <a:rPr lang="de-DE" sz="1100" b="1" dirty="0">
                <a:solidFill>
                  <a:srgbClr val="4B4B4B"/>
                </a:solidFill>
              </a:rPr>
              <a:t>Standort (Land/Region) des Lieferanten</a:t>
            </a:r>
            <a:r>
              <a:rPr lang="de-DE" sz="1100" dirty="0">
                <a:solidFill>
                  <a:srgbClr val="4B4B4B"/>
                </a:solidFill>
              </a:rPr>
              <a:t>: Risiken sind dann besonders hoch einzuschätzen, wenn Lieferanten in Ländern angesiedelt sind, in denen Umwelt- und Sozialstandards niedrig sind. Das Unternehmen sollte insbesondere prüfen, ob Lieferanten aus Konflikt- und Hochrisikogebieten kommen. Hinweise zu </a:t>
            </a:r>
            <a:r>
              <a:rPr lang="de-DE" sz="1100" dirty="0" err="1" smtClean="0">
                <a:solidFill>
                  <a:srgbClr val="4B4B4B"/>
                </a:solidFill>
              </a:rPr>
              <a:t>län-derbezogenen</a:t>
            </a:r>
            <a:r>
              <a:rPr lang="de-DE" sz="1100" dirty="0" smtClean="0">
                <a:solidFill>
                  <a:srgbClr val="4B4B4B"/>
                </a:solidFill>
              </a:rPr>
              <a:t> </a:t>
            </a:r>
            <a:r>
              <a:rPr lang="de-DE" sz="1100" dirty="0">
                <a:solidFill>
                  <a:srgbClr val="4B4B4B"/>
                </a:solidFill>
              </a:rPr>
              <a:t>Risiken und Länderbewertungssystemen bzw. </a:t>
            </a:r>
            <a:r>
              <a:rPr lang="de-DE" sz="1100" dirty="0" err="1" smtClean="0">
                <a:solidFill>
                  <a:srgbClr val="4B4B4B"/>
                </a:solidFill>
              </a:rPr>
              <a:t>Governance</a:t>
            </a:r>
            <a:r>
              <a:rPr lang="de-DE" sz="1100" dirty="0" smtClean="0">
                <a:solidFill>
                  <a:srgbClr val="4B4B4B"/>
                </a:solidFill>
              </a:rPr>
              <a:t>-Indizes </a:t>
            </a:r>
            <a:r>
              <a:rPr lang="de-DE" sz="1100" dirty="0">
                <a:solidFill>
                  <a:srgbClr val="4B4B4B"/>
                </a:solidFill>
              </a:rPr>
              <a:t>liefert die Branchenstudie </a:t>
            </a:r>
            <a:r>
              <a:rPr lang="de-DE" sz="1100" dirty="0">
                <a:hlinkClick r:id="rId2"/>
              </a:rPr>
              <a:t>„Die Achtung von Menschenrechten entlang </a:t>
            </a:r>
            <a:r>
              <a:rPr lang="de-DE" sz="1100" dirty="0" smtClean="0">
                <a:hlinkClick r:id="rId2"/>
              </a:rPr>
              <a:t>globaler </a:t>
            </a:r>
            <a:r>
              <a:rPr lang="de-DE" sz="1100" dirty="0">
                <a:hlinkClick r:id="rId2"/>
              </a:rPr>
              <a:t>Wertschöpfungsketten“</a:t>
            </a:r>
            <a:r>
              <a:rPr lang="de-DE" sz="1100" dirty="0"/>
              <a:t> </a:t>
            </a:r>
            <a:r>
              <a:rPr lang="de-DE" sz="1100" dirty="0">
                <a:solidFill>
                  <a:srgbClr val="4B4B4B"/>
                </a:solidFill>
              </a:rPr>
              <a:t>im Auftrag des Bundesministeriums für Arbeit und Soziales.</a:t>
            </a:r>
          </a:p>
          <a:p>
            <a:r>
              <a:rPr lang="de-DE" sz="1100" b="1" dirty="0">
                <a:solidFill>
                  <a:srgbClr val="4B4B4B"/>
                </a:solidFill>
              </a:rPr>
              <a:t>Branche: </a:t>
            </a:r>
            <a:r>
              <a:rPr lang="de-DE" sz="1100" dirty="0">
                <a:solidFill>
                  <a:srgbClr val="4B4B4B"/>
                </a:solidFill>
              </a:rPr>
              <a:t>Je nach Branche variieren Schwerpunktthemen. Während in der Lebensmitteleinzelhandelsbranche der Wasserverbrauch ein wesentliches Umweltthema ist, stehen im Maschinenbau vor allem Treibhausgasemissionen im Mittelpunkt. Der </a:t>
            </a:r>
            <a:r>
              <a:rPr lang="de-DE" sz="1100" dirty="0">
                <a:solidFill>
                  <a:srgbClr val="4B4B4B"/>
                </a:solidFill>
                <a:hlinkClick r:id="rId3">
                  <a:extLst>
                    <a:ext uri="{A12FA001-AC4F-418D-AE19-62706E023703}">
                      <ahyp:hlinkClr xmlns:ahyp="http://schemas.microsoft.com/office/drawing/2018/hyperlinkcolor" xmlns="" val="tx"/>
                    </a:ext>
                  </a:extLst>
                </a:hlinkClick>
              </a:rPr>
              <a:t>„Umweltatlas Lieferkette“</a:t>
            </a:r>
            <a:r>
              <a:rPr lang="de-DE" sz="1100" dirty="0">
                <a:solidFill>
                  <a:srgbClr val="4B4B4B"/>
                </a:solidFill>
              </a:rPr>
              <a:t> bietet eine Übersicht über „Umwelt-Hot-Spots“ für acht Branchen der deutschen Wirtschaft. Die Branchenstudie </a:t>
            </a:r>
            <a:r>
              <a:rPr lang="de-DE" sz="1100" dirty="0">
                <a:hlinkClick r:id="rId2"/>
              </a:rPr>
              <a:t>„Die Achtung von Menschenrechten entlang globaler Wertschöpfungsketten“</a:t>
            </a:r>
            <a:r>
              <a:rPr lang="de-DE" sz="1100" dirty="0"/>
              <a:t> </a:t>
            </a:r>
            <a:r>
              <a:rPr lang="de-DE" sz="1100" dirty="0">
                <a:solidFill>
                  <a:srgbClr val="4B4B4B"/>
                </a:solidFill>
              </a:rPr>
              <a:t>im Auftrag des Bundesministeriums für Arbeit und Soziales liefert ebenfalls Hinweise zu Menschenrechts- und Umweltrisiken für ausgewählte Branchen.</a:t>
            </a:r>
          </a:p>
          <a:p>
            <a:pPr algn="just"/>
            <a:endParaRPr lang="de-DE" dirty="0">
              <a:solidFill>
                <a:srgbClr val="000000">
                  <a:lumMod val="75000"/>
                  <a:lumOff val="25000"/>
                </a:srgbClr>
              </a:solidFill>
            </a:endParaRPr>
          </a:p>
        </p:txBody>
      </p:sp>
      <p:sp>
        <p:nvSpPr>
          <p:cNvPr id="9" name="Inhaltsplatzhalter 8">
            <a:extLst>
              <a:ext uri="{FF2B5EF4-FFF2-40B4-BE49-F238E27FC236}">
                <a16:creationId xmlns:a16="http://schemas.microsoft.com/office/drawing/2014/main" id="{2BB1F64A-4D27-45CA-B80C-0F822A00011C}"/>
              </a:ext>
            </a:extLst>
          </p:cNvPr>
          <p:cNvSpPr>
            <a:spLocks noGrp="1"/>
          </p:cNvSpPr>
          <p:nvPr>
            <p:ph sz="half" idx="2"/>
          </p:nvPr>
        </p:nvSpPr>
        <p:spPr>
          <a:xfrm>
            <a:off x="6281863" y="1628800"/>
            <a:ext cx="4135312" cy="4697413"/>
          </a:xfrm>
        </p:spPr>
        <p:txBody>
          <a:bodyPr/>
          <a:lstStyle/>
          <a:p>
            <a:r>
              <a:rPr lang="de-DE" sz="1100" b="1" dirty="0">
                <a:solidFill>
                  <a:srgbClr val="4B4B4B"/>
                </a:solidFill>
              </a:rPr>
              <a:t>Vorkommen von </a:t>
            </a:r>
            <a:r>
              <a:rPr lang="de-DE" sz="1100" b="1" dirty="0">
                <a:solidFill>
                  <a:srgbClr val="4B4B4B"/>
                </a:solidFill>
                <a:hlinkClick r:id="rId4"/>
              </a:rPr>
              <a:t>„Konfliktmineralien“</a:t>
            </a:r>
            <a:r>
              <a:rPr lang="de-DE" sz="1100" b="1" dirty="0">
                <a:solidFill>
                  <a:srgbClr val="4B4B4B"/>
                </a:solidFill>
              </a:rPr>
              <a:t>: </a:t>
            </a:r>
            <a:r>
              <a:rPr lang="de-DE" sz="1100" dirty="0">
                <a:solidFill>
                  <a:srgbClr val="4B4B4B"/>
                </a:solidFill>
              </a:rPr>
              <a:t>Gerade auf Ebene der Rohstoffgewinnung liegen oftmals keine Informationen vor, gleichzeitig ist diese Ebene häufig ein Risikofaktor. Es empfiehlt sich der Rückgriff auf gesammelte Informationen, beispielsweise vom </a:t>
            </a:r>
            <a:r>
              <a:rPr lang="de-DE" sz="1100" dirty="0">
                <a:solidFill>
                  <a:srgbClr val="000000">
                    <a:lumMod val="75000"/>
                    <a:lumOff val="25000"/>
                  </a:srgbClr>
                </a:solidFill>
                <a:hlinkClick r:id="rId5"/>
              </a:rPr>
              <a:t>Umweltbundesamt</a:t>
            </a:r>
            <a:r>
              <a:rPr lang="de-DE" sz="1100" dirty="0">
                <a:solidFill>
                  <a:srgbClr val="000000">
                    <a:lumMod val="75000"/>
                    <a:lumOff val="25000"/>
                  </a:srgbClr>
                </a:solidFill>
              </a:rPr>
              <a:t>.</a:t>
            </a:r>
            <a:endParaRPr lang="de-DE" sz="1100" b="1" dirty="0">
              <a:solidFill>
                <a:srgbClr val="000000">
                  <a:lumMod val="75000"/>
                  <a:lumOff val="25000"/>
                </a:srgbClr>
              </a:solidFill>
            </a:endParaRPr>
          </a:p>
          <a:p>
            <a:r>
              <a:rPr lang="de-DE" sz="1100" b="1" dirty="0">
                <a:solidFill>
                  <a:srgbClr val="4B4B4B"/>
                </a:solidFill>
              </a:rPr>
              <a:t>Nachhaltigkeitsniveau von Lieferanten: </a:t>
            </a:r>
            <a:r>
              <a:rPr lang="de-DE" sz="1100" dirty="0">
                <a:solidFill>
                  <a:srgbClr val="4B4B4B"/>
                </a:solidFill>
              </a:rPr>
              <a:t>Nutzen Direkt- oder Unterlieferanten Managementsysteme wie EMAS oder </a:t>
            </a:r>
            <a:r>
              <a:rPr lang="de-DE" sz="1100" dirty="0" err="1" smtClean="0">
                <a:solidFill>
                  <a:srgbClr val="4B4B4B"/>
                </a:solidFill>
              </a:rPr>
              <a:t>berich-ten</a:t>
            </a:r>
            <a:r>
              <a:rPr lang="de-DE" sz="1100" dirty="0" smtClean="0">
                <a:solidFill>
                  <a:srgbClr val="4B4B4B"/>
                </a:solidFill>
              </a:rPr>
              <a:t> </a:t>
            </a:r>
            <a:r>
              <a:rPr lang="de-DE" sz="1100" dirty="0">
                <a:solidFill>
                  <a:srgbClr val="4B4B4B"/>
                </a:solidFill>
              </a:rPr>
              <a:t>transparent und glaubwürdig über ihr </a:t>
            </a:r>
            <a:r>
              <a:rPr lang="de-DE" sz="1100" dirty="0" smtClean="0">
                <a:solidFill>
                  <a:srgbClr val="4B4B4B"/>
                </a:solidFill>
              </a:rPr>
              <a:t>Nachhaltigkeits-engagement</a:t>
            </a:r>
            <a:r>
              <a:rPr lang="de-DE" sz="1100" dirty="0">
                <a:solidFill>
                  <a:srgbClr val="4B4B4B"/>
                </a:solidFill>
              </a:rPr>
              <a:t>, sinkt erfahrungsgemäß die Wahrscheinlichkeit, dass negative </a:t>
            </a:r>
            <a:r>
              <a:rPr lang="de-DE" sz="1100" dirty="0" smtClean="0">
                <a:solidFill>
                  <a:srgbClr val="4B4B4B"/>
                </a:solidFill>
              </a:rPr>
              <a:t>Nachhaltigkeitsauswirkungen </a:t>
            </a:r>
            <a:r>
              <a:rPr lang="de-DE" sz="1100" dirty="0">
                <a:solidFill>
                  <a:srgbClr val="4B4B4B"/>
                </a:solidFill>
              </a:rPr>
              <a:t>auftreten. </a:t>
            </a:r>
          </a:p>
          <a:p>
            <a:r>
              <a:rPr lang="de-DE" sz="1100" dirty="0">
                <a:solidFill>
                  <a:srgbClr val="4B4B4B"/>
                </a:solidFill>
              </a:rPr>
              <a:t>Eine Übersicht über einschlägige Zertifizierungen und </a:t>
            </a:r>
            <a:r>
              <a:rPr lang="de-DE" sz="1100" dirty="0" smtClean="0">
                <a:solidFill>
                  <a:srgbClr val="4B4B4B"/>
                </a:solidFill>
              </a:rPr>
              <a:t>Stan-</a:t>
            </a:r>
            <a:r>
              <a:rPr lang="de-DE" sz="1100" dirty="0" err="1" smtClean="0">
                <a:solidFill>
                  <a:srgbClr val="4B4B4B"/>
                </a:solidFill>
              </a:rPr>
              <a:t>dards</a:t>
            </a:r>
            <a:r>
              <a:rPr lang="de-DE" sz="1100" dirty="0" smtClean="0">
                <a:solidFill>
                  <a:srgbClr val="4B4B4B"/>
                </a:solidFill>
              </a:rPr>
              <a:t> </a:t>
            </a:r>
            <a:r>
              <a:rPr lang="de-DE" sz="1100" dirty="0">
                <a:solidFill>
                  <a:srgbClr val="4B4B4B"/>
                </a:solidFill>
              </a:rPr>
              <a:t>liefert die Internetseite </a:t>
            </a:r>
            <a:r>
              <a:rPr lang="de-DE" sz="1100" dirty="0" smtClean="0">
                <a:solidFill>
                  <a:srgbClr val="000000">
                    <a:lumMod val="75000"/>
                    <a:lumOff val="25000"/>
                  </a:srgbClr>
                </a:solidFill>
                <a:hlinkClick r:id="rId6"/>
              </a:rPr>
              <a:t>www.csr-in-deutschland.de</a:t>
            </a:r>
            <a:r>
              <a:rPr lang="de-DE" sz="1100" dirty="0" smtClean="0">
                <a:solidFill>
                  <a:srgbClr val="000000">
                    <a:lumMod val="75000"/>
                    <a:lumOff val="25000"/>
                  </a:srgbClr>
                </a:solidFill>
              </a:rPr>
              <a:t>, </a:t>
            </a:r>
            <a:r>
              <a:rPr lang="de-DE" sz="1100" dirty="0">
                <a:solidFill>
                  <a:srgbClr val="4B4B4B"/>
                </a:solidFill>
              </a:rPr>
              <a:t>die vom Bundesministerium für Arbeit und Soziales betrieben wird.</a:t>
            </a:r>
            <a:endParaRPr lang="de-DE" sz="1100" dirty="0">
              <a:solidFill>
                <a:srgbClr val="000000">
                  <a:lumMod val="75000"/>
                  <a:lumOff val="25000"/>
                </a:srgbClr>
              </a:solidFill>
            </a:endParaRPr>
          </a:p>
          <a:p>
            <a:r>
              <a:rPr lang="de-DE" sz="1100" dirty="0">
                <a:solidFill>
                  <a:srgbClr val="4B4B4B"/>
                </a:solidFill>
              </a:rPr>
              <a:t>Die Publikation </a:t>
            </a:r>
            <a:r>
              <a:rPr lang="de-DE" sz="1100" dirty="0">
                <a:solidFill>
                  <a:srgbClr val="000000">
                    <a:lumMod val="75000"/>
                    <a:lumOff val="25000"/>
                  </a:srgbClr>
                </a:solidFill>
                <a:hlinkClick r:id="rId7"/>
              </a:rPr>
              <a:t>„Vom Emissionsbericht zur Klimastrategie“</a:t>
            </a:r>
            <a:r>
              <a:rPr lang="de-DE" sz="1100" dirty="0">
                <a:solidFill>
                  <a:srgbClr val="000000">
                    <a:lumMod val="75000"/>
                    <a:lumOff val="25000"/>
                  </a:srgbClr>
                </a:solidFill>
              </a:rPr>
              <a:t> </a:t>
            </a:r>
            <a:r>
              <a:rPr lang="de-DE" sz="1100" dirty="0">
                <a:solidFill>
                  <a:srgbClr val="4B4B4B"/>
                </a:solidFill>
              </a:rPr>
              <a:t>(</a:t>
            </a:r>
            <a:r>
              <a:rPr lang="de-DE" sz="1100" dirty="0">
                <a:solidFill>
                  <a:srgbClr val="4B4B4B"/>
                </a:solidFill>
                <a:hlinkClick r:id="rId8"/>
              </a:rPr>
              <a:t>www.klimareporting.de</a:t>
            </a:r>
            <a:r>
              <a:rPr lang="de-DE" sz="1100" dirty="0">
                <a:solidFill>
                  <a:srgbClr val="4B4B4B"/>
                </a:solidFill>
              </a:rPr>
              <a:t>) listet diverse </a:t>
            </a:r>
            <a:r>
              <a:rPr lang="de-DE" sz="1100" b="1" dirty="0">
                <a:solidFill>
                  <a:srgbClr val="4B4B4B"/>
                </a:solidFill>
              </a:rPr>
              <a:t>Risiken für </a:t>
            </a:r>
            <a:r>
              <a:rPr lang="de-DE" sz="1100" b="1" dirty="0" smtClean="0">
                <a:solidFill>
                  <a:srgbClr val="4B4B4B"/>
                </a:solidFill>
              </a:rPr>
              <a:t>Unter-nehmen </a:t>
            </a:r>
            <a:r>
              <a:rPr lang="de-DE" sz="1100" dirty="0">
                <a:solidFill>
                  <a:srgbClr val="4B4B4B"/>
                </a:solidFill>
              </a:rPr>
              <a:t>auf und beschreibt diese. Mithilfe von Beispielen werden die negativen Auswirkungen auf das Unternehmen skizziert.</a:t>
            </a:r>
          </a:p>
          <a:p>
            <a:pPr marL="0" indent="0">
              <a:buNone/>
            </a:pPr>
            <a:endParaRPr lang="de-DE" dirty="0"/>
          </a:p>
        </p:txBody>
      </p:sp>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p:txBody>
          <a:bodyPr/>
          <a:lstStyle/>
          <a:p>
            <a:fld id="{894680D0-7A83-433A-9719-C4143F27F647}" type="slidenum">
              <a:rPr lang="de-DE" smtClean="0"/>
              <a:pPr/>
              <a:t>42</a:t>
            </a:fld>
            <a:endParaRPr lang="de-DE" dirty="0"/>
          </a:p>
        </p:txBody>
      </p:sp>
      <p:sp>
        <p:nvSpPr>
          <p:cNvPr id="11" name="Fußzeilenplatzhalter 3">
            <a:extLst>
              <a:ext uri="{FF2B5EF4-FFF2-40B4-BE49-F238E27FC236}">
                <a16:creationId xmlns:a16="http://schemas.microsoft.com/office/drawing/2014/main" id="{BE9DA1DF-F570-43AF-B9B3-EF462904EC5F}"/>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10" name="Auf der gleichen Seite des Rechtecks liegende Ecken abrunden 8">
            <a:extLst>
              <a:ext uri="{FF2B5EF4-FFF2-40B4-BE49-F238E27FC236}">
                <a16:creationId xmlns:a16="http://schemas.microsoft.com/office/drawing/2014/main" id="{8DDF59F4-C97B-437E-8111-FDADFB7F406B}"/>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8">
            <a:extLst>
              <a:ext uri="{FF2B5EF4-FFF2-40B4-BE49-F238E27FC236}">
                <a16:creationId xmlns:a16="http://schemas.microsoft.com/office/drawing/2014/main" id="{3A20A529-5E13-4459-BB69-FEE0443C303B}"/>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8">
            <a:extLst>
              <a:ext uri="{FF2B5EF4-FFF2-40B4-BE49-F238E27FC236}">
                <a16:creationId xmlns:a16="http://schemas.microsoft.com/office/drawing/2014/main" id="{90065492-9D0B-4F09-98D9-B2285A9C11E2}"/>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8">
            <a:extLst>
              <a:ext uri="{FF2B5EF4-FFF2-40B4-BE49-F238E27FC236}">
                <a16:creationId xmlns:a16="http://schemas.microsoft.com/office/drawing/2014/main" id="{C7A7594A-A08D-4497-87AB-66211AF53235}"/>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8">
            <a:extLst>
              <a:ext uri="{FF2B5EF4-FFF2-40B4-BE49-F238E27FC236}">
                <a16:creationId xmlns:a16="http://schemas.microsoft.com/office/drawing/2014/main" id="{10E3573B-80BA-4027-BC10-EA22FC6687FE}"/>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8">
            <a:extLst>
              <a:ext uri="{FF2B5EF4-FFF2-40B4-BE49-F238E27FC236}">
                <a16:creationId xmlns:a16="http://schemas.microsoft.com/office/drawing/2014/main" id="{7F8C4FC2-0563-4F11-A9FB-274817B686C9}"/>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7" name="Auf der gleichen Seite des Rechtecks liegende Ecken abrunden 8">
            <a:extLst>
              <a:ext uri="{FF2B5EF4-FFF2-40B4-BE49-F238E27FC236}">
                <a16:creationId xmlns:a16="http://schemas.microsoft.com/office/drawing/2014/main" id="{31755523-DB86-4E9F-BED2-C2AA1E1BF00D}"/>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18" name="Picture 2" descr="C:\Users\ehrensperger\AppData\Local\Dropbox\SEED\07 Starter\01 Concept\03 Tools\Icons &amp; drawings\Lupe.png">
            <a:extLst>
              <a:ext uri="{FF2B5EF4-FFF2-40B4-BE49-F238E27FC236}">
                <a16:creationId xmlns:a16="http://schemas.microsoft.com/office/drawing/2014/main" id="{2D9229B8-3AFA-40EA-A967-C8D6738304B2}"/>
              </a:ext>
            </a:extLst>
          </p:cNvPr>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84" y="1114413"/>
            <a:ext cx="624439" cy="424979"/>
          </a:xfrm>
          <a:prstGeom prst="rect">
            <a:avLst/>
          </a:prstGeom>
          <a:noFill/>
          <a:extLst>
            <a:ext uri="{909E8E84-426E-40DD-AFC4-6F175D3DCCD1}">
              <a14:hiddenFill xmlns:a14="http://schemas.microsoft.com/office/drawing/2010/main">
                <a:solidFill>
                  <a:srgbClr val="FFFFFF"/>
                </a:solidFill>
              </a14:hiddenFill>
            </a:ext>
          </a:extLst>
        </p:spPr>
      </p:pic>
      <p:sp>
        <p:nvSpPr>
          <p:cNvPr id="19" name="Textfeld 18">
            <a:extLst>
              <a:ext uri="{FF2B5EF4-FFF2-40B4-BE49-F238E27FC236}">
                <a16:creationId xmlns:a16="http://schemas.microsoft.com/office/drawing/2014/main" id="{D1A540E9-1740-4A3F-8B41-3167E81AD1EF}"/>
              </a:ext>
            </a:extLst>
          </p:cNvPr>
          <p:cNvSpPr txBox="1"/>
          <p:nvPr/>
        </p:nvSpPr>
        <p:spPr>
          <a:xfrm>
            <a:off x="6373172" y="6141614"/>
            <a:ext cx="4863832" cy="246221"/>
          </a:xfrm>
          <a:prstGeom prst="rect">
            <a:avLst/>
          </a:prstGeom>
          <a:noFill/>
        </p:spPr>
        <p:txBody>
          <a:bodyPr wrap="none" rtlCol="0">
            <a:spAutoFit/>
          </a:bodyPr>
          <a:lstStyle/>
          <a:p>
            <a:pPr algn="l"/>
            <a:r>
              <a:rPr lang="de-DE" sz="1000" dirty="0">
                <a:solidFill>
                  <a:srgbClr val="000000"/>
                </a:solidFill>
                <a:hlinkClick r:id="rId10" action="ppaction://hlinksldjump"/>
              </a:rPr>
              <a:t>Zurück zu Folie 15: </a:t>
            </a:r>
            <a:r>
              <a:rPr lang="de-DE" sz="1000" i="1" dirty="0">
                <a:solidFill>
                  <a:srgbClr val="000000"/>
                </a:solidFill>
              </a:rPr>
              <a:t>Lieferkette strukturieren und visualisieren – Herangehensweise</a:t>
            </a:r>
          </a:p>
        </p:txBody>
      </p:sp>
      <p:pic>
        <p:nvPicPr>
          <p:cNvPr id="3" name="Grafik 2"/>
          <p:cNvPicPr>
            <a:picLocks noChangeAspect="1"/>
          </p:cNvPicPr>
          <p:nvPr/>
        </p:nvPicPr>
        <p:blipFill>
          <a:blip r:embed="rId11"/>
          <a:stretch>
            <a:fillRect/>
          </a:stretch>
        </p:blipFill>
        <p:spPr>
          <a:xfrm>
            <a:off x="615898" y="135658"/>
            <a:ext cx="6456224" cy="323116"/>
          </a:xfrm>
          <a:prstGeom prst="rect">
            <a:avLst/>
          </a:prstGeom>
        </p:spPr>
      </p:pic>
    </p:spTree>
    <p:extLst>
      <p:ext uri="{BB962C8B-B14F-4D97-AF65-F5344CB8AC3E}">
        <p14:creationId xmlns:p14="http://schemas.microsoft.com/office/powerpoint/2010/main" val="10294986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B1CB7-95AE-46AF-A6DB-E6115C82E317}"/>
              </a:ext>
            </a:extLst>
          </p:cNvPr>
          <p:cNvSpPr>
            <a:spLocks noGrp="1"/>
          </p:cNvSpPr>
          <p:nvPr>
            <p:ph type="title"/>
          </p:nvPr>
        </p:nvSpPr>
        <p:spPr>
          <a:xfrm>
            <a:off x="1415480" y="1128738"/>
            <a:ext cx="10392520" cy="500062"/>
          </a:xfrm>
        </p:spPr>
        <p:txBody>
          <a:bodyPr/>
          <a:lstStyle/>
          <a:p>
            <a:r>
              <a:rPr lang="de-DE" dirty="0"/>
              <a:t>Informationsquellen</a:t>
            </a:r>
          </a:p>
        </p:txBody>
      </p:sp>
      <p:sp>
        <p:nvSpPr>
          <p:cNvPr id="8" name="Inhaltsplatzhalter 7">
            <a:extLst>
              <a:ext uri="{FF2B5EF4-FFF2-40B4-BE49-F238E27FC236}">
                <a16:creationId xmlns:a16="http://schemas.microsoft.com/office/drawing/2014/main" id="{5FCC2A6D-391C-450E-B94A-835EFBB5A9D9}"/>
              </a:ext>
            </a:extLst>
          </p:cNvPr>
          <p:cNvSpPr>
            <a:spLocks noGrp="1"/>
          </p:cNvSpPr>
          <p:nvPr>
            <p:ph sz="half" idx="1"/>
          </p:nvPr>
        </p:nvSpPr>
        <p:spPr>
          <a:xfrm>
            <a:off x="648000" y="1628800"/>
            <a:ext cx="9840613" cy="4697413"/>
          </a:xfrm>
        </p:spPr>
        <p:txBody>
          <a:bodyPr/>
          <a:lstStyle/>
          <a:p>
            <a:pPr marL="0" indent="0">
              <a:buNone/>
              <a:defRPr/>
            </a:pPr>
            <a:r>
              <a:rPr lang="de-DE" sz="1100" dirty="0">
                <a:solidFill>
                  <a:srgbClr val="4B4B4B"/>
                </a:solidFill>
              </a:rPr>
              <a:t>Das Unternehmen sollte die Bestimmung wesentlicher Nachhaltigkeitsthemen vor allem zu Beginn pragmatisch angehen. Es ist legitim, mit einer begründeten Vermutung zu starten, vor </a:t>
            </a:r>
            <a:r>
              <a:rPr lang="de-DE" sz="1100" dirty="0" smtClean="0">
                <a:solidFill>
                  <a:srgbClr val="4B4B4B"/>
                </a:solidFill>
              </a:rPr>
              <a:t>allem </a:t>
            </a:r>
            <a:r>
              <a:rPr lang="de-DE" sz="1100" dirty="0">
                <a:solidFill>
                  <a:srgbClr val="4B4B4B"/>
                </a:solidFill>
              </a:rPr>
              <a:t>wenn Detailwissen über einzelne Lieferanten oder Lieferkettenstufen fehlt. </a:t>
            </a:r>
          </a:p>
          <a:p>
            <a:pPr marL="0" indent="0">
              <a:buNone/>
            </a:pPr>
            <a:endParaRPr lang="de-DE" sz="1100" dirty="0">
              <a:solidFill>
                <a:srgbClr val="000000">
                  <a:lumMod val="75000"/>
                  <a:lumOff val="25000"/>
                </a:srgbClr>
              </a:solidFill>
            </a:endParaRPr>
          </a:p>
          <a:p>
            <a:pPr>
              <a:defRPr/>
            </a:pPr>
            <a:r>
              <a:rPr lang="de-DE" sz="1100" b="1" dirty="0">
                <a:solidFill>
                  <a:srgbClr val="4B4B4B"/>
                </a:solidFill>
              </a:rPr>
              <a:t>Gespräche mit den eigenen Mitarbeiterinnen und Mitarbeitern: </a:t>
            </a:r>
            <a:r>
              <a:rPr lang="de-DE" sz="1100" dirty="0">
                <a:solidFill>
                  <a:srgbClr val="4B4B4B"/>
                </a:solidFill>
              </a:rPr>
              <a:t>Das Unternehmen sollte das interne Wissen gezielt nutzen, beispielsweise im Rahmen von Workshops, direkten Gesprächen oder Umfragen.</a:t>
            </a:r>
            <a:endParaRPr lang="de-DE" sz="1100" b="1" dirty="0">
              <a:solidFill>
                <a:srgbClr val="4B4B4B"/>
              </a:solidFill>
            </a:endParaRPr>
          </a:p>
          <a:p>
            <a:pPr>
              <a:defRPr/>
            </a:pPr>
            <a:r>
              <a:rPr lang="de-DE" sz="1100" b="1" dirty="0">
                <a:solidFill>
                  <a:srgbClr val="4B4B4B"/>
                </a:solidFill>
              </a:rPr>
              <a:t>Austausch mit Direktlieferanten: </a:t>
            </a:r>
            <a:r>
              <a:rPr lang="de-DE" sz="1100" dirty="0">
                <a:solidFill>
                  <a:srgbClr val="4B4B4B"/>
                </a:solidFill>
              </a:rPr>
              <a:t>Das Unternehmen sollte prüfen, ob Direktlieferanten ihrerseits Informationen über die Lieferkette gesammelt haben, die genutzt werden können. Sofern Lieferantenselbstauskünfte genutzt werden, bietet sich eine Verknüpfung mit diesem Instrument an.</a:t>
            </a:r>
          </a:p>
          <a:p>
            <a:pPr>
              <a:defRPr/>
            </a:pPr>
            <a:r>
              <a:rPr lang="de-DE" sz="1100" b="1" dirty="0">
                <a:solidFill>
                  <a:srgbClr val="4B4B4B"/>
                </a:solidFill>
              </a:rPr>
              <a:t>Austausch mit Kunden: </a:t>
            </a:r>
            <a:r>
              <a:rPr lang="de-DE" sz="1100" dirty="0">
                <a:solidFill>
                  <a:srgbClr val="4B4B4B"/>
                </a:solidFill>
              </a:rPr>
              <a:t>Gerade kleine und mittlere Unternehmen sind oftmals sowohl Lieferant eines Kunden als auch ihrerseits Kunde von eigenen Lieferanten. Speziell in Fällen, in denen der Kunde ein Großunternehmen ist, sollte geprüft werden, ob bereits Informationen zu wesentlichen Nachhaltigkeitsthemen in der Branche/Lieferkette vorliegen, die genutzt werden können. Veröffentlicht der Kunde einen Nachhaltigkeitsbericht, kann dies ein erster Bezugspunkt sein.</a:t>
            </a:r>
          </a:p>
          <a:p>
            <a:pPr>
              <a:defRPr/>
            </a:pPr>
            <a:r>
              <a:rPr lang="de-DE" sz="1100" b="1" dirty="0">
                <a:solidFill>
                  <a:srgbClr val="4B4B4B"/>
                </a:solidFill>
              </a:rPr>
              <a:t>Weitere Quellen: </a:t>
            </a:r>
            <a:r>
              <a:rPr lang="de-DE" sz="1100" dirty="0">
                <a:solidFill>
                  <a:srgbClr val="4B4B4B"/>
                </a:solidFill>
              </a:rPr>
              <a:t>Der Blick „von außen“ auf das Unternehmen bzw. die Branche ist erfahrungsgemäß sehr hilfreich, um wesentliche Themen zu ermitteln. Neben den bereits genannten Brancheninitiativen können zivilgesellschaftliche Akteure wie </a:t>
            </a:r>
            <a:r>
              <a:rPr lang="de-DE" sz="1100" dirty="0">
                <a:solidFill>
                  <a:srgbClr val="4B4B4B"/>
                </a:solidFill>
                <a:hlinkClick r:id="rId2"/>
              </a:rPr>
              <a:t>WWF</a:t>
            </a:r>
            <a:r>
              <a:rPr lang="de-DE" sz="1100" dirty="0">
                <a:solidFill>
                  <a:srgbClr val="4B4B4B"/>
                </a:solidFill>
              </a:rPr>
              <a:t> oder </a:t>
            </a:r>
            <a:r>
              <a:rPr lang="de-DE" sz="1100" dirty="0" err="1">
                <a:solidFill>
                  <a:srgbClr val="4B4B4B"/>
                </a:solidFill>
                <a:hlinkClick r:id="rId3"/>
              </a:rPr>
              <a:t>Germanwatch</a:t>
            </a:r>
            <a:r>
              <a:rPr lang="de-DE" sz="1100" dirty="0">
                <a:solidFill>
                  <a:srgbClr val="4B4B4B"/>
                </a:solidFill>
              </a:rPr>
              <a:t> wichtige Informationsträger sein. Darüber hinaus können Online-Datenbanken zur Lieferantenbewertung von (kommerziellen) Anbietern wie </a:t>
            </a:r>
            <a:r>
              <a:rPr lang="de-DE" sz="1100" dirty="0" err="1">
                <a:solidFill>
                  <a:srgbClr val="4B4B4B"/>
                </a:solidFill>
                <a:hlinkClick r:id="rId4"/>
              </a:rPr>
              <a:t>Ecovadis</a:t>
            </a:r>
            <a:r>
              <a:rPr lang="de-DE" sz="1100" dirty="0">
                <a:solidFill>
                  <a:srgbClr val="4B4B4B"/>
                </a:solidFill>
              </a:rPr>
              <a:t> oder </a:t>
            </a:r>
            <a:r>
              <a:rPr lang="de-DE" sz="1100" dirty="0" err="1">
                <a:solidFill>
                  <a:srgbClr val="4B4B4B"/>
                </a:solidFill>
                <a:hlinkClick r:id="rId5"/>
              </a:rPr>
              <a:t>Sedex</a:t>
            </a:r>
            <a:r>
              <a:rPr lang="de-DE" sz="1100" dirty="0">
                <a:solidFill>
                  <a:srgbClr val="4B4B4B"/>
                </a:solidFill>
              </a:rPr>
              <a:t> Informationen liefern. </a:t>
            </a:r>
          </a:p>
          <a:p>
            <a:pPr>
              <a:defRPr/>
            </a:pPr>
            <a:endParaRPr lang="de-DE" sz="1100" b="1" dirty="0">
              <a:solidFill>
                <a:srgbClr val="4B4B4B"/>
              </a:solidFill>
            </a:endParaRPr>
          </a:p>
          <a:p>
            <a:pPr algn="just">
              <a:defRPr/>
            </a:pPr>
            <a:endParaRPr lang="de-DE" sz="1100" dirty="0">
              <a:solidFill>
                <a:srgbClr val="4B4B4B"/>
              </a:solidFill>
            </a:endParaRPr>
          </a:p>
          <a:p>
            <a:endParaRPr lang="de-DE" dirty="0"/>
          </a:p>
        </p:txBody>
      </p:sp>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p:txBody>
          <a:bodyPr/>
          <a:lstStyle/>
          <a:p>
            <a:fld id="{894680D0-7A83-433A-9719-C4143F27F647}" type="slidenum">
              <a:rPr lang="de-DE" smtClean="0"/>
              <a:pPr/>
              <a:t>43</a:t>
            </a:fld>
            <a:endParaRPr lang="de-DE" dirty="0"/>
          </a:p>
        </p:txBody>
      </p:sp>
      <p:sp>
        <p:nvSpPr>
          <p:cNvPr id="11" name="Fußzeilenplatzhalter 3">
            <a:extLst>
              <a:ext uri="{FF2B5EF4-FFF2-40B4-BE49-F238E27FC236}">
                <a16:creationId xmlns:a16="http://schemas.microsoft.com/office/drawing/2014/main" id="{DA9F887B-6702-43EF-AD4A-FF3019EAA2F6}"/>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10" name="Auf der gleichen Seite des Rechtecks liegende Ecken abrunden 8">
            <a:extLst>
              <a:ext uri="{FF2B5EF4-FFF2-40B4-BE49-F238E27FC236}">
                <a16:creationId xmlns:a16="http://schemas.microsoft.com/office/drawing/2014/main" id="{469112F7-7CD0-401D-9749-47AEE8A23D29}"/>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8">
            <a:extLst>
              <a:ext uri="{FF2B5EF4-FFF2-40B4-BE49-F238E27FC236}">
                <a16:creationId xmlns:a16="http://schemas.microsoft.com/office/drawing/2014/main" id="{A5C5A003-1566-4117-A24D-CB59DE906CB9}"/>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8">
            <a:extLst>
              <a:ext uri="{FF2B5EF4-FFF2-40B4-BE49-F238E27FC236}">
                <a16:creationId xmlns:a16="http://schemas.microsoft.com/office/drawing/2014/main" id="{27502505-CDBB-4580-823C-E11113756462}"/>
              </a:ext>
            </a:extLst>
          </p:cNvPr>
          <p:cNvSpPr/>
          <p:nvPr/>
        </p:nvSpPr>
        <p:spPr bwMode="auto">
          <a:xfrm>
            <a:off x="300168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8">
            <a:extLst>
              <a:ext uri="{FF2B5EF4-FFF2-40B4-BE49-F238E27FC236}">
                <a16:creationId xmlns:a16="http://schemas.microsoft.com/office/drawing/2014/main" id="{963063F2-7E6B-4E8B-ABD7-59DE9D8466B7}"/>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8">
            <a:extLst>
              <a:ext uri="{FF2B5EF4-FFF2-40B4-BE49-F238E27FC236}">
                <a16:creationId xmlns:a16="http://schemas.microsoft.com/office/drawing/2014/main" id="{AA278A59-E7FC-4A77-9D9A-51AB11485731}"/>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8">
            <a:extLst>
              <a:ext uri="{FF2B5EF4-FFF2-40B4-BE49-F238E27FC236}">
                <a16:creationId xmlns:a16="http://schemas.microsoft.com/office/drawing/2014/main" id="{42F987C6-0077-4C37-BD5B-042184D20C3D}"/>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7" name="Auf der gleichen Seite des Rechtecks liegende Ecken abrunden 8">
            <a:extLst>
              <a:ext uri="{FF2B5EF4-FFF2-40B4-BE49-F238E27FC236}">
                <a16:creationId xmlns:a16="http://schemas.microsoft.com/office/drawing/2014/main" id="{567EA380-21C8-4253-A53A-7A7201EAE120}"/>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18" name="Picture 2" descr="C:\Users\ehrensperger\AppData\Local\Dropbox\SEED\07 Starter\01 Concept\03 Tools\Icons &amp; drawings\Lupe.png">
            <a:extLst>
              <a:ext uri="{FF2B5EF4-FFF2-40B4-BE49-F238E27FC236}">
                <a16:creationId xmlns:a16="http://schemas.microsoft.com/office/drawing/2014/main" id="{89313140-FB4B-4EC9-9185-4573CA15BB4F}"/>
              </a:ext>
            </a:extLst>
          </p:cNvPr>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84" y="1114413"/>
            <a:ext cx="624439" cy="424979"/>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7"/>
          <a:stretch>
            <a:fillRect/>
          </a:stretch>
        </p:blipFill>
        <p:spPr>
          <a:xfrm>
            <a:off x="648000" y="147049"/>
            <a:ext cx="6919560" cy="323116"/>
          </a:xfrm>
          <a:prstGeom prst="rect">
            <a:avLst/>
          </a:prstGeom>
        </p:spPr>
      </p:pic>
    </p:spTree>
    <p:extLst>
      <p:ext uri="{BB962C8B-B14F-4D97-AF65-F5344CB8AC3E}">
        <p14:creationId xmlns:p14="http://schemas.microsoft.com/office/powerpoint/2010/main" val="9320248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a:xfrm>
            <a:off x="648000" y="6477000"/>
            <a:ext cx="638043" cy="280988"/>
          </a:xfrm>
        </p:spPr>
        <p:txBody>
          <a:bodyPr/>
          <a:lstStyle/>
          <a:p>
            <a:fld id="{894680D0-7A83-433A-9719-C4143F27F647}" type="slidenum">
              <a:rPr lang="de-DE" smtClean="0"/>
              <a:pPr/>
              <a:t>44</a:t>
            </a:fld>
            <a:endParaRPr lang="de-DE" dirty="0"/>
          </a:p>
        </p:txBody>
      </p:sp>
      <p:sp>
        <p:nvSpPr>
          <p:cNvPr id="14" name="Rectangle 21">
            <a:extLst>
              <a:ext uri="{FF2B5EF4-FFF2-40B4-BE49-F238E27FC236}">
                <a16:creationId xmlns:a16="http://schemas.microsoft.com/office/drawing/2014/main" id="{C91DD36D-FC81-4054-B8BF-95C91E68FE39}"/>
              </a:ext>
            </a:extLst>
          </p:cNvPr>
          <p:cNvSpPr/>
          <p:nvPr/>
        </p:nvSpPr>
        <p:spPr>
          <a:xfrm>
            <a:off x="650330" y="1196752"/>
            <a:ext cx="9766845" cy="1648266"/>
          </a:xfrm>
          <a:prstGeom prst="flowChartDocument">
            <a:avLst/>
          </a:prstGeom>
          <a:solidFill>
            <a:srgbClr val="3B687F"/>
          </a:solidFill>
          <a:ln w="12700" cap="flat" cmpd="sng" algn="ctr">
            <a:noFill/>
            <a:prstDash val="solid"/>
          </a:ln>
          <a:effectLst/>
        </p:spPr>
        <p:txBody>
          <a:bodyPr lIns="80165" tIns="40083" rIns="80165" bIns="40083" rtlCol="0" anchor="ctr"/>
          <a:lstStyle/>
          <a:p>
            <a:pPr algn="l" defTabSz="801654">
              <a:defRPr/>
            </a:pPr>
            <a:r>
              <a:rPr lang="de-DE" sz="2800" b="1" kern="0" dirty="0">
                <a:solidFill>
                  <a:prstClr val="white"/>
                </a:solidFill>
                <a:cs typeface="Arial" panose="020B0604020202020204" pitchFamily="34" charset="0"/>
              </a:rPr>
              <a:t>Phase 3</a:t>
            </a:r>
          </a:p>
          <a:p>
            <a:pPr algn="l" defTabSz="801654">
              <a:defRPr/>
            </a:pPr>
            <a:r>
              <a:rPr lang="de-DE" b="1" kern="0" dirty="0">
                <a:solidFill>
                  <a:prstClr val="white"/>
                </a:solidFill>
                <a:cs typeface="Arial" panose="020B0604020202020204" pitchFamily="34" charset="0"/>
              </a:rPr>
              <a:t>Maßnahmen definieren und umsetzen</a:t>
            </a:r>
            <a:endParaRPr lang="de-DE" sz="1200" kern="0" dirty="0">
              <a:solidFill>
                <a:prstClr val="white"/>
              </a:solidFill>
              <a:cs typeface="Arial" panose="020B0604020202020204" pitchFamily="34" charset="0"/>
            </a:endParaRPr>
          </a:p>
        </p:txBody>
      </p:sp>
      <p:sp>
        <p:nvSpPr>
          <p:cNvPr id="15" name="Textplatzhalter 10">
            <a:extLst>
              <a:ext uri="{FF2B5EF4-FFF2-40B4-BE49-F238E27FC236}">
                <a16:creationId xmlns:a16="http://schemas.microsoft.com/office/drawing/2014/main" id="{66FE1945-5C6E-4A60-AB24-E697FC49ED65}"/>
              </a:ext>
            </a:extLst>
          </p:cNvPr>
          <p:cNvSpPr txBox="1">
            <a:spLocks/>
          </p:cNvSpPr>
          <p:nvPr/>
        </p:nvSpPr>
        <p:spPr>
          <a:xfrm>
            <a:off x="3026785" y="3645024"/>
            <a:ext cx="3308400" cy="410327"/>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defTabSz="801654">
              <a:defRPr/>
            </a:pPr>
            <a:r>
              <a:rPr lang="de-DE" sz="1100" kern="0" dirty="0">
                <a:solidFill>
                  <a:srgbClr val="3B687F"/>
                </a:solidFill>
                <a:cs typeface="Arial" panose="020B0604020202020204" pitchFamily="34" charset="0"/>
              </a:rPr>
              <a:t>  Abgleich mit Status quo</a:t>
            </a:r>
          </a:p>
        </p:txBody>
      </p:sp>
      <p:sp>
        <p:nvSpPr>
          <p:cNvPr id="16" name="Richtungspfeil 21">
            <a:extLst>
              <a:ext uri="{FF2B5EF4-FFF2-40B4-BE49-F238E27FC236}">
                <a16:creationId xmlns:a16="http://schemas.microsoft.com/office/drawing/2014/main" id="{73DCC5DA-85CA-463A-AFF0-8D5C1975653A}"/>
              </a:ext>
            </a:extLst>
          </p:cNvPr>
          <p:cNvSpPr/>
          <p:nvPr/>
        </p:nvSpPr>
        <p:spPr>
          <a:xfrm>
            <a:off x="2450530" y="3645024"/>
            <a:ext cx="693240" cy="41032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3.1</a:t>
            </a:r>
            <a:r>
              <a:rPr lang="en-GB" sz="900" b="1" kern="0" dirty="0">
                <a:solidFill>
                  <a:prstClr val="black">
                    <a:lumMod val="75000"/>
                    <a:lumOff val="25000"/>
                  </a:prstClr>
                </a:solidFill>
                <a:cs typeface="Arial" panose="020B0604020202020204" pitchFamily="34" charset="0"/>
              </a:rPr>
              <a:t>.</a:t>
            </a:r>
          </a:p>
        </p:txBody>
      </p:sp>
      <p:sp>
        <p:nvSpPr>
          <p:cNvPr id="17" name="Textplatzhalter 10">
            <a:extLst>
              <a:ext uri="{FF2B5EF4-FFF2-40B4-BE49-F238E27FC236}">
                <a16:creationId xmlns:a16="http://schemas.microsoft.com/office/drawing/2014/main" id="{1EF9E378-DF89-44EE-98CD-B69327B8001B}"/>
              </a:ext>
            </a:extLst>
          </p:cNvPr>
          <p:cNvSpPr txBox="1">
            <a:spLocks/>
          </p:cNvSpPr>
          <p:nvPr/>
        </p:nvSpPr>
        <p:spPr>
          <a:xfrm>
            <a:off x="3026786" y="4197583"/>
            <a:ext cx="3308400" cy="374418"/>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kern="0" dirty="0" err="1">
                <a:solidFill>
                  <a:srgbClr val="3B687F"/>
                </a:solidFill>
                <a:cs typeface="Arial" panose="020B0604020202020204" pitchFamily="34" charset="0"/>
              </a:rPr>
              <a:t>Handlungsfelder</a:t>
            </a:r>
            <a:r>
              <a:rPr lang="en-GB" sz="1100" kern="0" dirty="0">
                <a:solidFill>
                  <a:srgbClr val="3B687F"/>
                </a:solidFill>
                <a:cs typeface="Arial" panose="020B0604020202020204" pitchFamily="34" charset="0"/>
              </a:rPr>
              <a:t> und </a:t>
            </a:r>
            <a:r>
              <a:rPr lang="en-GB" sz="1100" kern="0" dirty="0" err="1">
                <a:solidFill>
                  <a:srgbClr val="3B687F"/>
                </a:solidFill>
                <a:cs typeface="Arial" panose="020B0604020202020204" pitchFamily="34" charset="0"/>
              </a:rPr>
              <a:t>Maßnahmen</a:t>
            </a:r>
            <a:r>
              <a:rPr lang="en-GB" sz="1100" kern="0" dirty="0">
                <a:solidFill>
                  <a:srgbClr val="3B687F"/>
                </a:solidFill>
                <a:cs typeface="Arial" panose="020B0604020202020204" pitchFamily="34" charset="0"/>
              </a:rPr>
              <a:t> </a:t>
            </a:r>
            <a:r>
              <a:rPr lang="en-GB" sz="1100" kern="0" dirty="0" err="1">
                <a:solidFill>
                  <a:srgbClr val="3B687F"/>
                </a:solidFill>
                <a:cs typeface="Arial" panose="020B0604020202020204" pitchFamily="34" charset="0"/>
              </a:rPr>
              <a:t>definieren</a:t>
            </a:r>
            <a:endParaRPr lang="en-GB" sz="1100" kern="0" dirty="0">
              <a:solidFill>
                <a:srgbClr val="3B687F"/>
              </a:solidFill>
              <a:cs typeface="Arial" panose="020B0604020202020204" pitchFamily="34" charset="0"/>
            </a:endParaRPr>
          </a:p>
        </p:txBody>
      </p:sp>
      <p:sp>
        <p:nvSpPr>
          <p:cNvPr id="18" name="Richtungspfeil 24">
            <a:extLst>
              <a:ext uri="{FF2B5EF4-FFF2-40B4-BE49-F238E27FC236}">
                <a16:creationId xmlns:a16="http://schemas.microsoft.com/office/drawing/2014/main" id="{08174834-E0CC-4B4F-AC07-5B98176D9BED}"/>
              </a:ext>
            </a:extLst>
          </p:cNvPr>
          <p:cNvSpPr/>
          <p:nvPr/>
        </p:nvSpPr>
        <p:spPr>
          <a:xfrm>
            <a:off x="2450530" y="4198068"/>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3.2</a:t>
            </a:r>
            <a:r>
              <a:rPr lang="en-GB" sz="900" b="1" kern="0" dirty="0">
                <a:solidFill>
                  <a:prstClr val="black">
                    <a:lumMod val="75000"/>
                    <a:lumOff val="25000"/>
                  </a:prstClr>
                </a:solidFill>
                <a:cs typeface="Arial" panose="020B0604020202020204" pitchFamily="34" charset="0"/>
              </a:rPr>
              <a:t>.</a:t>
            </a:r>
          </a:p>
        </p:txBody>
      </p:sp>
      <p:sp>
        <p:nvSpPr>
          <p:cNvPr id="10" name="Textplatzhalter 10">
            <a:extLst>
              <a:ext uri="{FF2B5EF4-FFF2-40B4-BE49-F238E27FC236}">
                <a16:creationId xmlns:a16="http://schemas.microsoft.com/office/drawing/2014/main" id="{2A378C39-CB73-49BA-8810-30BC3182471A}"/>
              </a:ext>
            </a:extLst>
          </p:cNvPr>
          <p:cNvSpPr txBox="1">
            <a:spLocks/>
          </p:cNvSpPr>
          <p:nvPr/>
        </p:nvSpPr>
        <p:spPr>
          <a:xfrm>
            <a:off x="3026785" y="4795519"/>
            <a:ext cx="3308400" cy="396241"/>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kern="0" dirty="0" err="1">
                <a:solidFill>
                  <a:srgbClr val="3B687F"/>
                </a:solidFill>
                <a:cs typeface="Arial" panose="020B0604020202020204" pitchFamily="34" charset="0"/>
              </a:rPr>
              <a:t>Mögliche</a:t>
            </a:r>
            <a:r>
              <a:rPr lang="en-GB" sz="1100" kern="0" dirty="0">
                <a:solidFill>
                  <a:srgbClr val="3B687F"/>
                </a:solidFill>
                <a:cs typeface="Arial" panose="020B0604020202020204" pitchFamily="34" charset="0"/>
              </a:rPr>
              <a:t> </a:t>
            </a:r>
            <a:r>
              <a:rPr lang="en-GB" sz="1100" kern="0" dirty="0" err="1">
                <a:solidFill>
                  <a:srgbClr val="3B687F"/>
                </a:solidFill>
                <a:cs typeface="Arial" panose="020B0604020202020204" pitchFamily="34" charset="0"/>
              </a:rPr>
              <a:t>Maßnahmen</a:t>
            </a:r>
            <a:r>
              <a:rPr lang="en-GB" sz="1100" kern="0" dirty="0">
                <a:solidFill>
                  <a:srgbClr val="3B687F"/>
                </a:solidFill>
                <a:cs typeface="Arial" panose="020B0604020202020204" pitchFamily="34" charset="0"/>
              </a:rPr>
              <a:t> </a:t>
            </a:r>
            <a:r>
              <a:rPr lang="en-GB" sz="1100" kern="0" dirty="0" err="1">
                <a:solidFill>
                  <a:srgbClr val="3B687F"/>
                </a:solidFill>
                <a:cs typeface="Arial" panose="020B0604020202020204" pitchFamily="34" charset="0"/>
              </a:rPr>
              <a:t>umsetzen</a:t>
            </a:r>
            <a:endParaRPr lang="en-GB" sz="1100" kern="0" dirty="0">
              <a:solidFill>
                <a:srgbClr val="3B687F"/>
              </a:solidFill>
              <a:cs typeface="Arial" panose="020B0604020202020204" pitchFamily="34" charset="0"/>
            </a:endParaRPr>
          </a:p>
        </p:txBody>
      </p:sp>
      <p:sp>
        <p:nvSpPr>
          <p:cNvPr id="11" name="Richtungspfeil 24">
            <a:extLst>
              <a:ext uri="{FF2B5EF4-FFF2-40B4-BE49-F238E27FC236}">
                <a16:creationId xmlns:a16="http://schemas.microsoft.com/office/drawing/2014/main" id="{466A365B-4060-4DE4-B08E-17F311F342B7}"/>
              </a:ext>
            </a:extLst>
          </p:cNvPr>
          <p:cNvSpPr/>
          <p:nvPr/>
        </p:nvSpPr>
        <p:spPr>
          <a:xfrm>
            <a:off x="2450529" y="4791454"/>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3.2</a:t>
            </a:r>
            <a:r>
              <a:rPr lang="en-GB" sz="900" b="1" kern="0" dirty="0">
                <a:solidFill>
                  <a:prstClr val="black">
                    <a:lumMod val="75000"/>
                    <a:lumOff val="25000"/>
                  </a:prstClr>
                </a:solidFill>
                <a:cs typeface="Arial" panose="020B0604020202020204" pitchFamily="34" charset="0"/>
              </a:rPr>
              <a:t>.</a:t>
            </a:r>
          </a:p>
        </p:txBody>
      </p:sp>
      <p:sp>
        <p:nvSpPr>
          <p:cNvPr id="12" name="Fußzeilenplatzhalter 3">
            <a:extLst>
              <a:ext uri="{FF2B5EF4-FFF2-40B4-BE49-F238E27FC236}">
                <a16:creationId xmlns:a16="http://schemas.microsoft.com/office/drawing/2014/main" id="{59ABC992-E540-4173-B880-C18088991160}"/>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13" name="Auf der gleichen Seite des Rechtecks liegende Ecken abrunden 8">
            <a:extLst>
              <a:ext uri="{FF2B5EF4-FFF2-40B4-BE49-F238E27FC236}">
                <a16:creationId xmlns:a16="http://schemas.microsoft.com/office/drawing/2014/main" id="{EDC2B2A5-9C61-45A8-B5BA-9801A5FF1169}"/>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9" name="Auf der gleichen Seite des Rechtecks liegende Ecken abrunden 8">
            <a:extLst>
              <a:ext uri="{FF2B5EF4-FFF2-40B4-BE49-F238E27FC236}">
                <a16:creationId xmlns:a16="http://schemas.microsoft.com/office/drawing/2014/main" id="{2BD6B6BB-B835-4260-B318-4F825111BEBE}"/>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0" name="Auf der gleichen Seite des Rechtecks liegende Ecken abrunden 8">
            <a:extLst>
              <a:ext uri="{FF2B5EF4-FFF2-40B4-BE49-F238E27FC236}">
                <a16:creationId xmlns:a16="http://schemas.microsoft.com/office/drawing/2014/main" id="{6CAAC94A-45A4-49C8-8DDD-094E3F4A98CE}"/>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1" name="Auf der gleichen Seite des Rechtecks liegende Ecken abrunden 8">
            <a:extLst>
              <a:ext uri="{FF2B5EF4-FFF2-40B4-BE49-F238E27FC236}">
                <a16:creationId xmlns:a16="http://schemas.microsoft.com/office/drawing/2014/main" id="{67378E96-0D2E-493E-A68B-17FF73ED07F0}"/>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2" name="Auf der gleichen Seite des Rechtecks liegende Ecken abrunden 8">
            <a:extLst>
              <a:ext uri="{FF2B5EF4-FFF2-40B4-BE49-F238E27FC236}">
                <a16:creationId xmlns:a16="http://schemas.microsoft.com/office/drawing/2014/main" id="{9CB2DD94-414A-40B2-9BB2-AE63550A23C4}"/>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3" name="Auf der gleichen Seite des Rechtecks liegende Ecken abrunden 8">
            <a:extLst>
              <a:ext uri="{FF2B5EF4-FFF2-40B4-BE49-F238E27FC236}">
                <a16:creationId xmlns:a16="http://schemas.microsoft.com/office/drawing/2014/main" id="{BEE6467A-1124-479E-87D9-1459BE6EAE53}"/>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4" name="Auf der gleichen Seite des Rechtecks liegende Ecken abrunden 8">
            <a:extLst>
              <a:ext uri="{FF2B5EF4-FFF2-40B4-BE49-F238E27FC236}">
                <a16:creationId xmlns:a16="http://schemas.microsoft.com/office/drawing/2014/main" id="{5984C385-810D-4F66-98D7-9B91914BD4CF}"/>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5" name="Datumsplatzhalter 4"/>
          <p:cNvSpPr>
            <a:spLocks noGrp="1"/>
          </p:cNvSpPr>
          <p:nvPr>
            <p:ph type="dt" sz="half" idx="12"/>
          </p:nvPr>
        </p:nvSpPr>
        <p:spPr>
          <a:xfrm>
            <a:off x="667303" y="176806"/>
            <a:ext cx="7248373" cy="476250"/>
          </a:xfrm>
        </p:spPr>
        <p:txBody>
          <a:bodyPr/>
          <a:lstStyle/>
          <a:p>
            <a:r>
              <a:rPr lang="de-DE" b="1" dirty="0" smtClean="0"/>
              <a:t>Phase 3 – Übersicht</a:t>
            </a:r>
            <a:r>
              <a:rPr lang="de-DE" dirty="0"/>
              <a:t/>
            </a:r>
            <a:br>
              <a:rPr lang="de-DE" dirty="0"/>
            </a:br>
            <a:endParaRPr lang="de-DE" dirty="0"/>
          </a:p>
        </p:txBody>
      </p:sp>
    </p:spTree>
    <p:extLst>
      <p:ext uri="{BB962C8B-B14F-4D97-AF65-F5344CB8AC3E}">
        <p14:creationId xmlns:p14="http://schemas.microsoft.com/office/powerpoint/2010/main" val="35215189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45</a:t>
            </a:fld>
            <a:endParaRPr lang="de-DE" dirty="0"/>
          </a:p>
        </p:txBody>
      </p:sp>
      <p:sp>
        <p:nvSpPr>
          <p:cNvPr id="7" name="Freihandform 12">
            <a:extLst>
              <a:ext uri="{FF2B5EF4-FFF2-40B4-BE49-F238E27FC236}">
                <a16:creationId xmlns:a16="http://schemas.microsoft.com/office/drawing/2014/main" id="{06068DA8-30DD-4DE6-9DB5-129A53B32692}"/>
              </a:ext>
            </a:extLst>
          </p:cNvPr>
          <p:cNvSpPr/>
          <p:nvPr/>
        </p:nvSpPr>
        <p:spPr bwMode="auto">
          <a:xfrm>
            <a:off x="752152" y="4345749"/>
            <a:ext cx="4155812" cy="1872208"/>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de-DE">
              <a:solidFill>
                <a:srgbClr val="000000"/>
              </a:solidFill>
            </a:endParaRPr>
          </a:p>
        </p:txBody>
      </p:sp>
      <p:sp>
        <p:nvSpPr>
          <p:cNvPr id="8" name="Textplatzhalter 19">
            <a:extLst>
              <a:ext uri="{FF2B5EF4-FFF2-40B4-BE49-F238E27FC236}">
                <a16:creationId xmlns:a16="http://schemas.microsoft.com/office/drawing/2014/main" id="{3644A075-9AC3-4524-A953-7A7E927CD3A0}"/>
              </a:ext>
            </a:extLst>
          </p:cNvPr>
          <p:cNvSpPr txBox="1">
            <a:spLocks/>
          </p:cNvSpPr>
          <p:nvPr/>
        </p:nvSpPr>
        <p:spPr>
          <a:xfrm>
            <a:off x="5663952" y="2033592"/>
            <a:ext cx="4824660" cy="805445"/>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defRPr/>
            </a:pPr>
            <a:r>
              <a:rPr lang="de-DE" dirty="0">
                <a:solidFill>
                  <a:srgbClr val="4B4B4B"/>
                </a:solidFill>
              </a:rPr>
              <a:t>In einem ersten Teilschritt geht es darum zu erfassen, welche </a:t>
            </a:r>
            <a:r>
              <a:rPr lang="de-DE" dirty="0" smtClean="0">
                <a:solidFill>
                  <a:srgbClr val="4B4B4B"/>
                </a:solidFill>
              </a:rPr>
              <a:t>beste-</a:t>
            </a:r>
            <a:r>
              <a:rPr lang="de-DE" dirty="0" err="1" smtClean="0">
                <a:solidFill>
                  <a:srgbClr val="4B4B4B"/>
                </a:solidFill>
              </a:rPr>
              <a:t>henden</a:t>
            </a:r>
            <a:r>
              <a:rPr lang="de-DE" dirty="0" smtClean="0">
                <a:solidFill>
                  <a:srgbClr val="4B4B4B"/>
                </a:solidFill>
              </a:rPr>
              <a:t> </a:t>
            </a:r>
            <a:r>
              <a:rPr lang="de-DE" dirty="0">
                <a:solidFill>
                  <a:srgbClr val="4B4B4B"/>
                </a:solidFill>
              </a:rPr>
              <a:t>Prozesse und Informationen bereits vorliegen, die für das nachhaltige Lieferkettenmanagement genutzt werden können. </a:t>
            </a:r>
          </a:p>
          <a:p>
            <a:pPr>
              <a:defRPr/>
            </a:pPr>
            <a:endParaRPr lang="de-DE" dirty="0">
              <a:solidFill>
                <a:srgbClr val="282828"/>
              </a:solidFill>
            </a:endParaRPr>
          </a:p>
          <a:p>
            <a:pPr defTabSz="928804" fontAlgn="auto">
              <a:spcAft>
                <a:spcPts val="526"/>
              </a:spcAft>
              <a:defRPr/>
            </a:pPr>
            <a:endParaRPr lang="de-DE" sz="1000" dirty="0">
              <a:solidFill>
                <a:srgbClr val="282828"/>
              </a:solidFill>
            </a:endParaRPr>
          </a:p>
        </p:txBody>
      </p:sp>
      <p:sp>
        <p:nvSpPr>
          <p:cNvPr id="9" name="Textplatzhalter 15">
            <a:extLst>
              <a:ext uri="{FF2B5EF4-FFF2-40B4-BE49-F238E27FC236}">
                <a16:creationId xmlns:a16="http://schemas.microsoft.com/office/drawing/2014/main" id="{7CC4B886-B46B-4CC9-90C2-44733568C265}"/>
              </a:ext>
            </a:extLst>
          </p:cNvPr>
          <p:cNvSpPr txBox="1">
            <a:spLocks/>
          </p:cNvSpPr>
          <p:nvPr/>
        </p:nvSpPr>
        <p:spPr>
          <a:xfrm>
            <a:off x="623392" y="1529536"/>
            <a:ext cx="4464106" cy="1389410"/>
          </a:xfrm>
          <a:prstGeom prst="rect">
            <a:avLst/>
          </a:prstGeom>
        </p:spPr>
        <p:txBody>
          <a:bodyPr vert="horz" lIns="92881" tIns="46441" rIns="92881" bIns="46441" rtlCol="0">
            <a:norm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spcAft>
                <a:spcPts val="526"/>
              </a:spcAft>
              <a:defRPr/>
            </a:pPr>
            <a:r>
              <a:rPr lang="de-DE" dirty="0">
                <a:solidFill>
                  <a:srgbClr val="4B4B4B"/>
                </a:solidFill>
              </a:rPr>
              <a:t>Das Unternehmen hat einen Überblick darüber, welche bereits vorliegenden Informationen oder bestehenden Prozesse genutzt werden können, um die Lieferkette nachhaltiger zu gestalten. Es hat konkrete Maßnahmen festgelegt, die helfen, die nachhaltige </a:t>
            </a:r>
            <a:r>
              <a:rPr lang="de-DE" dirty="0" smtClean="0">
                <a:solidFill>
                  <a:srgbClr val="4B4B4B"/>
                </a:solidFill>
              </a:rPr>
              <a:t>Liefer-kette </a:t>
            </a:r>
            <a:r>
              <a:rPr lang="de-DE" dirty="0">
                <a:solidFill>
                  <a:srgbClr val="4B4B4B"/>
                </a:solidFill>
              </a:rPr>
              <a:t>zu gestalten und zu optimieren.</a:t>
            </a:r>
          </a:p>
        </p:txBody>
      </p:sp>
      <p:sp>
        <p:nvSpPr>
          <p:cNvPr id="10" name="Textplatzhalter 17">
            <a:extLst>
              <a:ext uri="{FF2B5EF4-FFF2-40B4-BE49-F238E27FC236}">
                <a16:creationId xmlns:a16="http://schemas.microsoft.com/office/drawing/2014/main" id="{8F2D3E17-8E5C-4AAC-8BA2-CAD8619A8E74}"/>
              </a:ext>
            </a:extLst>
          </p:cNvPr>
          <p:cNvSpPr txBox="1">
            <a:spLocks/>
          </p:cNvSpPr>
          <p:nvPr/>
        </p:nvSpPr>
        <p:spPr>
          <a:xfrm>
            <a:off x="623392" y="3185720"/>
            <a:ext cx="4464546" cy="855307"/>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spcAft>
                <a:spcPts val="526"/>
              </a:spcAft>
              <a:defRPr/>
            </a:pPr>
            <a:r>
              <a:rPr lang="de-DE" dirty="0">
                <a:solidFill>
                  <a:srgbClr val="4B4B4B"/>
                </a:solidFill>
              </a:rPr>
              <a:t>Neben den Informationen aus den ersten beiden Prozessschritten ist es hilfreich, wenn das Unternehmen eine Übersicht über vorliegende schriftliche Dokumentationen zu bestehenden Managementsystemen usw. einbringen kann.</a:t>
            </a:r>
          </a:p>
        </p:txBody>
      </p:sp>
      <p:sp>
        <p:nvSpPr>
          <p:cNvPr id="11" name="Textplatzhalter 22">
            <a:extLst>
              <a:ext uri="{FF2B5EF4-FFF2-40B4-BE49-F238E27FC236}">
                <a16:creationId xmlns:a16="http://schemas.microsoft.com/office/drawing/2014/main" id="{5BEDC26F-2EA6-4CA8-91F0-ACA28D8CEF23}"/>
              </a:ext>
            </a:extLst>
          </p:cNvPr>
          <p:cNvSpPr txBox="1">
            <a:spLocks/>
          </p:cNvSpPr>
          <p:nvPr/>
        </p:nvSpPr>
        <p:spPr>
          <a:xfrm>
            <a:off x="1059044" y="4650662"/>
            <a:ext cx="2948724" cy="1188599"/>
          </a:xfrm>
          <a:prstGeom prst="rect">
            <a:avLst/>
          </a:prstGeom>
        </p:spPr>
        <p:txBody>
          <a:bodyPr vert="horz" lIns="92881" tIns="46441" rIns="92881" bIns="46441" rtlCol="0">
            <a:normAutofit fontScale="92500"/>
          </a:bodyPr>
          <a:lstStyle>
            <a:lvl1pPr marL="173038" indent="-173038" algn="l" defTabSz="1059432" rtl="0" eaLnBrk="1" latinLnBrk="0" hangingPunct="1">
              <a:lnSpc>
                <a:spcPct val="100000"/>
              </a:lnSpc>
              <a:spcBef>
                <a:spcPts val="0"/>
              </a:spcBef>
              <a:spcAft>
                <a:spcPts val="600"/>
              </a:spcAft>
              <a:buFont typeface="Arial" panose="020B0604020202020204" pitchFamily="34" charset="0"/>
              <a:buChar char="•"/>
              <a:defRPr sz="1100" b="0" kern="1200" baseline="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marL="0" indent="0" defTabSz="928804" fontAlgn="auto">
              <a:spcAft>
                <a:spcPts val="526"/>
              </a:spcAft>
              <a:buFont typeface="Arial" panose="020B0604020202020204" pitchFamily="34" charset="0"/>
              <a:buNone/>
              <a:defRPr/>
            </a:pPr>
            <a:r>
              <a:rPr lang="de-DE" b="1" dirty="0">
                <a:solidFill>
                  <a:srgbClr val="000000">
                    <a:lumMod val="75000"/>
                    <a:lumOff val="25000"/>
                  </a:srgbClr>
                </a:solidFill>
              </a:rPr>
              <a:t>	</a:t>
            </a:r>
            <a:r>
              <a:rPr lang="de-DE" sz="1200" b="1" dirty="0">
                <a:solidFill>
                  <a:srgbClr val="000000">
                    <a:lumMod val="75000"/>
                    <a:lumOff val="25000"/>
                  </a:srgbClr>
                </a:solidFill>
              </a:rPr>
              <a:t>Ergebnisse</a:t>
            </a:r>
            <a:endParaRPr lang="de-DE" b="1" dirty="0">
              <a:solidFill>
                <a:srgbClr val="000000">
                  <a:lumMod val="75000"/>
                  <a:lumOff val="25000"/>
                </a:srgbClr>
              </a:solidFill>
            </a:endParaRPr>
          </a:p>
          <a:p>
            <a:pPr marL="151702" indent="-151702" defTabSz="928804" fontAlgn="auto">
              <a:spcAft>
                <a:spcPts val="526"/>
              </a:spcAft>
              <a:defRPr/>
            </a:pPr>
            <a:r>
              <a:rPr lang="de-DE" dirty="0">
                <a:solidFill>
                  <a:srgbClr val="000000">
                    <a:lumMod val="75000"/>
                    <a:lumOff val="25000"/>
                  </a:srgbClr>
                </a:solidFill>
              </a:rPr>
              <a:t>Abgleich mit bestehenden Zielen, Maßnahmen und Prozessen (Lückenanalyse)</a:t>
            </a:r>
          </a:p>
          <a:p>
            <a:pPr marL="151702" indent="-151702" defTabSz="928804" fontAlgn="auto">
              <a:spcAft>
                <a:spcPts val="526"/>
              </a:spcAft>
              <a:defRPr/>
            </a:pPr>
            <a:r>
              <a:rPr lang="de-DE" dirty="0">
                <a:solidFill>
                  <a:srgbClr val="000000">
                    <a:lumMod val="75000"/>
                    <a:lumOff val="25000"/>
                  </a:srgbClr>
                </a:solidFill>
              </a:rPr>
              <a:t>Liste von Maßnahmen zur Gestaltung und Optimierung einer nachhaltigen Lieferkette</a:t>
            </a:r>
          </a:p>
        </p:txBody>
      </p:sp>
      <p:sp>
        <p:nvSpPr>
          <p:cNvPr id="12" name="Textplatzhalter 16">
            <a:extLst>
              <a:ext uri="{FF2B5EF4-FFF2-40B4-BE49-F238E27FC236}">
                <a16:creationId xmlns:a16="http://schemas.microsoft.com/office/drawing/2014/main" id="{49AA0A02-67BB-44FD-98DE-32FB95534ACE}"/>
              </a:ext>
            </a:extLst>
          </p:cNvPr>
          <p:cNvSpPr txBox="1">
            <a:spLocks/>
          </p:cNvSpPr>
          <p:nvPr/>
        </p:nvSpPr>
        <p:spPr>
          <a:xfrm>
            <a:off x="623392" y="2825680"/>
            <a:ext cx="4464546" cy="266094"/>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anose="020B0604020202020204" pitchFamily="34" charset="0"/>
              <a:buNone/>
              <a:defRPr lang="en-GB" sz="1400" b="1" kern="1200" noProof="0" dirty="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de-DE" sz="1200">
                <a:solidFill>
                  <a:srgbClr val="FFFFFF"/>
                </a:solidFill>
                <a:latin typeface="Arial"/>
              </a:rPr>
              <a:t>Voraussetzungen</a:t>
            </a:r>
          </a:p>
        </p:txBody>
      </p:sp>
      <p:sp>
        <p:nvSpPr>
          <p:cNvPr id="13" name="Textplatzhalter 20">
            <a:extLst>
              <a:ext uri="{FF2B5EF4-FFF2-40B4-BE49-F238E27FC236}">
                <a16:creationId xmlns:a16="http://schemas.microsoft.com/office/drawing/2014/main" id="{0FE73402-DF82-48C4-99FC-113C24987080}"/>
              </a:ext>
            </a:extLst>
          </p:cNvPr>
          <p:cNvSpPr txBox="1">
            <a:spLocks/>
          </p:cNvSpPr>
          <p:nvPr/>
        </p:nvSpPr>
        <p:spPr>
          <a:xfrm>
            <a:off x="5663951" y="1196752"/>
            <a:ext cx="4824661" cy="256142"/>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anose="020B0604020202020204" pitchFamily="34" charset="0"/>
              <a:buNone/>
              <a:defRPr lang="en-GB" sz="1400" b="1" kern="1200" noProof="0" dirty="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de-DE" sz="1200">
                <a:solidFill>
                  <a:srgbClr val="FFFFFF"/>
                </a:solidFill>
                <a:latin typeface="Arial"/>
              </a:rPr>
              <a:t>Module</a:t>
            </a:r>
          </a:p>
        </p:txBody>
      </p:sp>
      <p:sp>
        <p:nvSpPr>
          <p:cNvPr id="14" name="Textplatzhalter 14">
            <a:extLst>
              <a:ext uri="{FF2B5EF4-FFF2-40B4-BE49-F238E27FC236}">
                <a16:creationId xmlns:a16="http://schemas.microsoft.com/office/drawing/2014/main" id="{F7EE4E19-91D9-4D77-B9AB-BD208D2E5E28}"/>
              </a:ext>
            </a:extLst>
          </p:cNvPr>
          <p:cNvSpPr txBox="1">
            <a:spLocks/>
          </p:cNvSpPr>
          <p:nvPr/>
        </p:nvSpPr>
        <p:spPr>
          <a:xfrm>
            <a:off x="623832" y="1196752"/>
            <a:ext cx="4464106" cy="266094"/>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itchFamily="34" charset="0"/>
              <a:buNone/>
              <a:defRPr sz="1400" b="1" kern="120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de-DE" sz="1200" dirty="0">
                <a:solidFill>
                  <a:srgbClr val="FFFFFF"/>
                </a:solidFill>
                <a:latin typeface="Arial"/>
              </a:rPr>
              <a:t>Ziele der Prozessphase</a:t>
            </a:r>
          </a:p>
        </p:txBody>
      </p:sp>
      <p:sp>
        <p:nvSpPr>
          <p:cNvPr id="15" name="Rechteck 14">
            <a:extLst>
              <a:ext uri="{FF2B5EF4-FFF2-40B4-BE49-F238E27FC236}">
                <a16:creationId xmlns:a16="http://schemas.microsoft.com/office/drawing/2014/main" id="{765EEEA2-55C8-4DEC-84CB-662E06D66A9E}"/>
              </a:ext>
            </a:extLst>
          </p:cNvPr>
          <p:cNvSpPr/>
          <p:nvPr/>
        </p:nvSpPr>
        <p:spPr>
          <a:xfrm>
            <a:off x="5675741" y="4557028"/>
            <a:ext cx="4808153" cy="600164"/>
          </a:xfrm>
          <a:prstGeom prst="rect">
            <a:avLst/>
          </a:prstGeom>
        </p:spPr>
        <p:txBody>
          <a:bodyPr wrap="square">
            <a:spAutoFit/>
          </a:bodyPr>
          <a:lstStyle/>
          <a:p>
            <a:pPr algn="l">
              <a:defRPr/>
            </a:pPr>
            <a:r>
              <a:rPr lang="de-DE" sz="1100" dirty="0">
                <a:solidFill>
                  <a:srgbClr val="4B4B4B"/>
                </a:solidFill>
              </a:rPr>
              <a:t>In einem dritten Teilschritt geht es darum, definierte Maßnahmen umzusetzen. In diesem Abschnitt werden zwei mögliche Maßnahmen skizziert.</a:t>
            </a:r>
          </a:p>
        </p:txBody>
      </p:sp>
      <p:pic>
        <p:nvPicPr>
          <p:cNvPr id="16" name="Picture 8" descr="G:\noun_1049529.png">
            <a:extLst>
              <a:ext uri="{FF2B5EF4-FFF2-40B4-BE49-F238E27FC236}">
                <a16:creationId xmlns:a16="http://schemas.microsoft.com/office/drawing/2014/main" id="{356ACA77-8481-4162-8865-D6F2C40643CE}"/>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4037256" y="4666218"/>
            <a:ext cx="648071" cy="648071"/>
          </a:xfrm>
          <a:prstGeom prst="rect">
            <a:avLst/>
          </a:prstGeom>
          <a:noFill/>
        </p:spPr>
      </p:pic>
      <p:sp>
        <p:nvSpPr>
          <p:cNvPr id="17" name="Textplatzhalter 10">
            <a:extLst>
              <a:ext uri="{FF2B5EF4-FFF2-40B4-BE49-F238E27FC236}">
                <a16:creationId xmlns:a16="http://schemas.microsoft.com/office/drawing/2014/main" id="{C592543D-C22F-4042-A634-7D3D171BAA2D}"/>
              </a:ext>
            </a:extLst>
          </p:cNvPr>
          <p:cNvSpPr txBox="1">
            <a:spLocks/>
          </p:cNvSpPr>
          <p:nvPr/>
        </p:nvSpPr>
        <p:spPr>
          <a:xfrm>
            <a:off x="6243443" y="1538056"/>
            <a:ext cx="4245169" cy="401809"/>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defTabSz="801654">
              <a:defRPr/>
            </a:pPr>
            <a:r>
              <a:rPr lang="de-DE" sz="1100" kern="0" dirty="0">
                <a:solidFill>
                  <a:srgbClr val="3B687F"/>
                </a:solidFill>
                <a:cs typeface="Arial" panose="020B0604020202020204" pitchFamily="34" charset="0"/>
              </a:rPr>
              <a:t>  Abgleich mit Status quo</a:t>
            </a:r>
          </a:p>
        </p:txBody>
      </p:sp>
      <p:sp>
        <p:nvSpPr>
          <p:cNvPr id="18" name="Richtungspfeil 24">
            <a:extLst>
              <a:ext uri="{FF2B5EF4-FFF2-40B4-BE49-F238E27FC236}">
                <a16:creationId xmlns:a16="http://schemas.microsoft.com/office/drawing/2014/main" id="{A05C7C1C-D45E-4BCE-B32A-B285B2C17548}"/>
              </a:ext>
            </a:extLst>
          </p:cNvPr>
          <p:cNvSpPr/>
          <p:nvPr/>
        </p:nvSpPr>
        <p:spPr>
          <a:xfrm>
            <a:off x="5667187" y="1529536"/>
            <a:ext cx="693240" cy="41032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3.1</a:t>
            </a:r>
            <a:r>
              <a:rPr lang="en-GB" sz="900" b="1" kern="0" dirty="0">
                <a:solidFill>
                  <a:prstClr val="black">
                    <a:lumMod val="75000"/>
                    <a:lumOff val="25000"/>
                  </a:prstClr>
                </a:solidFill>
                <a:cs typeface="Arial" panose="020B0604020202020204" pitchFamily="34" charset="0"/>
              </a:rPr>
              <a:t>.</a:t>
            </a:r>
          </a:p>
        </p:txBody>
      </p:sp>
      <p:sp>
        <p:nvSpPr>
          <p:cNvPr id="19" name="Textplatzhalter 10">
            <a:extLst>
              <a:ext uri="{FF2B5EF4-FFF2-40B4-BE49-F238E27FC236}">
                <a16:creationId xmlns:a16="http://schemas.microsoft.com/office/drawing/2014/main" id="{134C4DAA-5296-4D92-9BAD-5A38EA99ECCF}"/>
              </a:ext>
            </a:extLst>
          </p:cNvPr>
          <p:cNvSpPr txBox="1">
            <a:spLocks/>
          </p:cNvSpPr>
          <p:nvPr/>
        </p:nvSpPr>
        <p:spPr>
          <a:xfrm>
            <a:off x="6328083" y="4128359"/>
            <a:ext cx="4155812"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kern="0" dirty="0" err="1">
                <a:solidFill>
                  <a:srgbClr val="3B687F"/>
                </a:solidFill>
                <a:cs typeface="Arial" panose="020B0604020202020204" pitchFamily="34" charset="0"/>
              </a:rPr>
              <a:t>Maßnahmen</a:t>
            </a:r>
            <a:r>
              <a:rPr lang="en-GB" sz="1100" kern="0" dirty="0">
                <a:solidFill>
                  <a:srgbClr val="3B687F"/>
                </a:solidFill>
                <a:cs typeface="Arial" panose="020B0604020202020204" pitchFamily="34" charset="0"/>
              </a:rPr>
              <a:t> </a:t>
            </a:r>
            <a:r>
              <a:rPr lang="en-GB" sz="1100" kern="0" dirty="0" err="1">
                <a:solidFill>
                  <a:srgbClr val="3B687F"/>
                </a:solidFill>
                <a:cs typeface="Arial" panose="020B0604020202020204" pitchFamily="34" charset="0"/>
              </a:rPr>
              <a:t>umsetzen</a:t>
            </a:r>
            <a:endParaRPr lang="en-GB" sz="1100" kern="0" dirty="0">
              <a:solidFill>
                <a:srgbClr val="3B687F"/>
              </a:solidFill>
              <a:cs typeface="Arial" panose="020B0604020202020204" pitchFamily="34" charset="0"/>
            </a:endParaRPr>
          </a:p>
        </p:txBody>
      </p:sp>
      <p:sp>
        <p:nvSpPr>
          <p:cNvPr id="20" name="Richtungspfeil 30">
            <a:extLst>
              <a:ext uri="{FF2B5EF4-FFF2-40B4-BE49-F238E27FC236}">
                <a16:creationId xmlns:a16="http://schemas.microsoft.com/office/drawing/2014/main" id="{CAA25D0E-5B67-4E9B-BCD8-830E6F4F2B30}"/>
              </a:ext>
            </a:extLst>
          </p:cNvPr>
          <p:cNvSpPr/>
          <p:nvPr/>
        </p:nvSpPr>
        <p:spPr>
          <a:xfrm>
            <a:off x="5678922" y="4128844"/>
            <a:ext cx="760245"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3.3</a:t>
            </a:r>
            <a:r>
              <a:rPr lang="en-GB" sz="900" b="1" kern="0" dirty="0">
                <a:solidFill>
                  <a:prstClr val="black">
                    <a:lumMod val="75000"/>
                    <a:lumOff val="25000"/>
                  </a:prstClr>
                </a:solidFill>
                <a:cs typeface="Arial" panose="020B0604020202020204" pitchFamily="34" charset="0"/>
              </a:rPr>
              <a:t>.</a:t>
            </a:r>
          </a:p>
        </p:txBody>
      </p:sp>
      <p:sp>
        <p:nvSpPr>
          <p:cNvPr id="21" name="Rechteck 20">
            <a:extLst>
              <a:ext uri="{FF2B5EF4-FFF2-40B4-BE49-F238E27FC236}">
                <a16:creationId xmlns:a16="http://schemas.microsoft.com/office/drawing/2014/main" id="{DBB1E0F3-1110-423A-B222-8A3E8B414C1A}"/>
              </a:ext>
            </a:extLst>
          </p:cNvPr>
          <p:cNvSpPr/>
          <p:nvPr/>
        </p:nvSpPr>
        <p:spPr>
          <a:xfrm>
            <a:off x="5675742" y="3281605"/>
            <a:ext cx="4812870" cy="600164"/>
          </a:xfrm>
          <a:prstGeom prst="rect">
            <a:avLst/>
          </a:prstGeom>
        </p:spPr>
        <p:txBody>
          <a:bodyPr wrap="square">
            <a:spAutoFit/>
          </a:bodyPr>
          <a:lstStyle/>
          <a:p>
            <a:pPr algn="l">
              <a:defRPr/>
            </a:pPr>
            <a:r>
              <a:rPr lang="de-DE" sz="1100" dirty="0">
                <a:solidFill>
                  <a:srgbClr val="4B4B4B"/>
                </a:solidFill>
              </a:rPr>
              <a:t>In einem zweiten Teilschritt geht es darum, Maßnahmen festzulegen, mithilfe derer das Unternehmen seine Lieferkette aus Nachhaltigkeitssicht umgestalten und optimieren kann.</a:t>
            </a:r>
          </a:p>
        </p:txBody>
      </p:sp>
      <p:sp>
        <p:nvSpPr>
          <p:cNvPr id="22" name="Textplatzhalter 10">
            <a:extLst>
              <a:ext uri="{FF2B5EF4-FFF2-40B4-BE49-F238E27FC236}">
                <a16:creationId xmlns:a16="http://schemas.microsoft.com/office/drawing/2014/main" id="{24A48EB4-9E20-4BF9-8943-8C89A3674840}"/>
              </a:ext>
            </a:extLst>
          </p:cNvPr>
          <p:cNvSpPr txBox="1">
            <a:spLocks/>
          </p:cNvSpPr>
          <p:nvPr/>
        </p:nvSpPr>
        <p:spPr>
          <a:xfrm>
            <a:off x="6328083" y="2852936"/>
            <a:ext cx="4160530"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kern="0" dirty="0">
                <a:solidFill>
                  <a:srgbClr val="3B687F"/>
                </a:solidFill>
                <a:cs typeface="Arial" panose="020B0604020202020204" pitchFamily="34" charset="0"/>
              </a:rPr>
              <a:t>Handlungsfelder</a:t>
            </a:r>
            <a:r>
              <a:rPr lang="en-GB" sz="1100" kern="0" dirty="0">
                <a:solidFill>
                  <a:srgbClr val="3B687F"/>
                </a:solidFill>
                <a:cs typeface="Arial" panose="020B0604020202020204" pitchFamily="34" charset="0"/>
              </a:rPr>
              <a:t> und </a:t>
            </a:r>
            <a:r>
              <a:rPr lang="de-DE" sz="1100" kern="0" dirty="0">
                <a:solidFill>
                  <a:srgbClr val="3B687F"/>
                </a:solidFill>
                <a:cs typeface="Arial" panose="020B0604020202020204" pitchFamily="34" charset="0"/>
              </a:rPr>
              <a:t>Maßnahmen</a:t>
            </a:r>
            <a:r>
              <a:rPr lang="en-GB" sz="1100" kern="0" dirty="0">
                <a:solidFill>
                  <a:srgbClr val="3B687F"/>
                </a:solidFill>
                <a:cs typeface="Arial" panose="020B0604020202020204" pitchFamily="34" charset="0"/>
              </a:rPr>
              <a:t> </a:t>
            </a:r>
            <a:r>
              <a:rPr lang="de-DE" sz="1100" kern="0" dirty="0">
                <a:solidFill>
                  <a:srgbClr val="3B687F"/>
                </a:solidFill>
                <a:cs typeface="Arial" panose="020B0604020202020204" pitchFamily="34" charset="0"/>
              </a:rPr>
              <a:t>definieren</a:t>
            </a:r>
          </a:p>
        </p:txBody>
      </p:sp>
      <p:sp>
        <p:nvSpPr>
          <p:cNvPr id="23" name="Richtungspfeil 30">
            <a:extLst>
              <a:ext uri="{FF2B5EF4-FFF2-40B4-BE49-F238E27FC236}">
                <a16:creationId xmlns:a16="http://schemas.microsoft.com/office/drawing/2014/main" id="{1CD0F6DA-381D-4B96-A84A-17752913B6F4}"/>
              </a:ext>
            </a:extLst>
          </p:cNvPr>
          <p:cNvSpPr/>
          <p:nvPr/>
        </p:nvSpPr>
        <p:spPr>
          <a:xfrm>
            <a:off x="5678922" y="2853421"/>
            <a:ext cx="760245"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3.2</a:t>
            </a:r>
            <a:r>
              <a:rPr lang="en-GB" sz="900" b="1" kern="0" dirty="0">
                <a:solidFill>
                  <a:prstClr val="black">
                    <a:lumMod val="75000"/>
                    <a:lumOff val="25000"/>
                  </a:prstClr>
                </a:solidFill>
                <a:cs typeface="Arial" panose="020B0604020202020204" pitchFamily="34" charset="0"/>
              </a:rPr>
              <a:t>.</a:t>
            </a:r>
          </a:p>
        </p:txBody>
      </p:sp>
      <p:sp>
        <p:nvSpPr>
          <p:cNvPr id="24" name="Fußzeilenplatzhalter 3">
            <a:extLst>
              <a:ext uri="{FF2B5EF4-FFF2-40B4-BE49-F238E27FC236}">
                <a16:creationId xmlns:a16="http://schemas.microsoft.com/office/drawing/2014/main" id="{467D045E-8E6F-4C8B-99F6-EE9CEAC25B5A}"/>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25" name="Auf der gleichen Seite des Rechtecks liegende Ecken abrunden 8">
            <a:extLst>
              <a:ext uri="{FF2B5EF4-FFF2-40B4-BE49-F238E27FC236}">
                <a16:creationId xmlns:a16="http://schemas.microsoft.com/office/drawing/2014/main" id="{11043FFD-6277-4B8A-95D0-C6CB2EA114A1}"/>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6" name="Auf der gleichen Seite des Rechtecks liegende Ecken abrunden 8">
            <a:extLst>
              <a:ext uri="{FF2B5EF4-FFF2-40B4-BE49-F238E27FC236}">
                <a16:creationId xmlns:a16="http://schemas.microsoft.com/office/drawing/2014/main" id="{EFA2D210-5CBE-4388-90E4-B5D230CBF592}"/>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7" name="Auf der gleichen Seite des Rechtecks liegende Ecken abrunden 8">
            <a:extLst>
              <a:ext uri="{FF2B5EF4-FFF2-40B4-BE49-F238E27FC236}">
                <a16:creationId xmlns:a16="http://schemas.microsoft.com/office/drawing/2014/main" id="{E74723DB-3CAD-4C9F-9179-0CDFE8814496}"/>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8" name="Auf der gleichen Seite des Rechtecks liegende Ecken abrunden 8">
            <a:extLst>
              <a:ext uri="{FF2B5EF4-FFF2-40B4-BE49-F238E27FC236}">
                <a16:creationId xmlns:a16="http://schemas.microsoft.com/office/drawing/2014/main" id="{ADB77357-5424-4502-8973-4F9638ED3913}"/>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9" name="Auf der gleichen Seite des Rechtecks liegende Ecken abrunden 8">
            <a:extLst>
              <a:ext uri="{FF2B5EF4-FFF2-40B4-BE49-F238E27FC236}">
                <a16:creationId xmlns:a16="http://schemas.microsoft.com/office/drawing/2014/main" id="{85E544CD-85CA-4901-9CAC-7F26F9840118}"/>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0" name="Auf der gleichen Seite des Rechtecks liegende Ecken abrunden 8">
            <a:extLst>
              <a:ext uri="{FF2B5EF4-FFF2-40B4-BE49-F238E27FC236}">
                <a16:creationId xmlns:a16="http://schemas.microsoft.com/office/drawing/2014/main" id="{8CF80DF4-D002-4D63-89C7-BF07497458E2}"/>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1" name="Auf der gleichen Seite des Rechtecks liegende Ecken abrunden 8">
            <a:extLst>
              <a:ext uri="{FF2B5EF4-FFF2-40B4-BE49-F238E27FC236}">
                <a16:creationId xmlns:a16="http://schemas.microsoft.com/office/drawing/2014/main" id="{B86E4D07-AA94-490C-8CC1-5CCAF0B48B18}"/>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3" name="Grafik 2"/>
          <p:cNvPicPr>
            <a:picLocks noChangeAspect="1"/>
          </p:cNvPicPr>
          <p:nvPr/>
        </p:nvPicPr>
        <p:blipFill>
          <a:blip r:embed="rId3"/>
          <a:stretch>
            <a:fillRect/>
          </a:stretch>
        </p:blipFill>
        <p:spPr>
          <a:xfrm>
            <a:off x="631289" y="113704"/>
            <a:ext cx="1627773" cy="323116"/>
          </a:xfrm>
          <a:prstGeom prst="rect">
            <a:avLst/>
          </a:prstGeom>
        </p:spPr>
      </p:pic>
    </p:spTree>
    <p:extLst>
      <p:ext uri="{BB962C8B-B14F-4D97-AF65-F5344CB8AC3E}">
        <p14:creationId xmlns:p14="http://schemas.microsoft.com/office/powerpoint/2010/main" val="2584254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F9B831B-82F1-4086-9642-B7F350015BA8}"/>
              </a:ext>
            </a:extLst>
          </p:cNvPr>
          <p:cNvSpPr/>
          <p:nvPr/>
        </p:nvSpPr>
        <p:spPr bwMode="auto">
          <a:xfrm>
            <a:off x="635182" y="1538970"/>
            <a:ext cx="8197668" cy="1053921"/>
          </a:xfrm>
          <a:prstGeom prst="rect">
            <a:avLst/>
          </a:prstGeom>
          <a:solidFill>
            <a:srgbClr val="FF993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46</a:t>
            </a:fld>
            <a:endParaRPr lang="de-DE" dirty="0"/>
          </a:p>
        </p:txBody>
      </p:sp>
      <p:sp>
        <p:nvSpPr>
          <p:cNvPr id="8" name="Textplatzhalter 19">
            <a:extLst>
              <a:ext uri="{FF2B5EF4-FFF2-40B4-BE49-F238E27FC236}">
                <a16:creationId xmlns:a16="http://schemas.microsoft.com/office/drawing/2014/main" id="{3644A075-9AC3-4524-A953-7A7E927CD3A0}"/>
              </a:ext>
            </a:extLst>
          </p:cNvPr>
          <p:cNvSpPr txBox="1">
            <a:spLocks/>
          </p:cNvSpPr>
          <p:nvPr/>
        </p:nvSpPr>
        <p:spPr>
          <a:xfrm>
            <a:off x="623392" y="2033592"/>
            <a:ext cx="8169906" cy="742311"/>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defRPr/>
            </a:pPr>
            <a:r>
              <a:rPr lang="de-DE" dirty="0">
                <a:solidFill>
                  <a:srgbClr val="4B4B4B"/>
                </a:solidFill>
              </a:rPr>
              <a:t>In einem ersten Teilschritt geht es darum zu erfassen, welche bestehenden Prozesse und Informationen bereits vorliegen, die für das nachhaltige Lieferkettenmanagement genutzt werden können. </a:t>
            </a:r>
            <a:endParaRPr lang="de-DE" dirty="0">
              <a:solidFill>
                <a:srgbClr val="282828"/>
              </a:solidFill>
            </a:endParaRPr>
          </a:p>
          <a:p>
            <a:pPr defTabSz="928804" fontAlgn="auto">
              <a:spcAft>
                <a:spcPts val="526"/>
              </a:spcAft>
              <a:defRPr/>
            </a:pPr>
            <a:endParaRPr lang="de-DE" sz="1000" dirty="0">
              <a:solidFill>
                <a:srgbClr val="282828"/>
              </a:solidFill>
            </a:endParaRPr>
          </a:p>
        </p:txBody>
      </p:sp>
      <p:sp>
        <p:nvSpPr>
          <p:cNvPr id="13" name="Textplatzhalter 20">
            <a:extLst>
              <a:ext uri="{FF2B5EF4-FFF2-40B4-BE49-F238E27FC236}">
                <a16:creationId xmlns:a16="http://schemas.microsoft.com/office/drawing/2014/main" id="{0FE73402-DF82-48C4-99FC-113C24987080}"/>
              </a:ext>
            </a:extLst>
          </p:cNvPr>
          <p:cNvSpPr txBox="1">
            <a:spLocks/>
          </p:cNvSpPr>
          <p:nvPr/>
        </p:nvSpPr>
        <p:spPr>
          <a:xfrm>
            <a:off x="623392" y="1196752"/>
            <a:ext cx="8209458" cy="264544"/>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anose="020B0604020202020204" pitchFamily="34" charset="0"/>
              <a:buNone/>
              <a:defRPr lang="en-GB" sz="1400" b="1" kern="1200" noProof="0" dirty="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de-DE" sz="1200" dirty="0">
                <a:solidFill>
                  <a:srgbClr val="FFFFFF"/>
                </a:solidFill>
                <a:latin typeface="Arial"/>
              </a:rPr>
              <a:t>Module</a:t>
            </a:r>
          </a:p>
        </p:txBody>
      </p:sp>
      <p:sp>
        <p:nvSpPr>
          <p:cNvPr id="15" name="Rechteck 14">
            <a:extLst>
              <a:ext uri="{FF2B5EF4-FFF2-40B4-BE49-F238E27FC236}">
                <a16:creationId xmlns:a16="http://schemas.microsoft.com/office/drawing/2014/main" id="{765EEEA2-55C8-4DEC-84CB-662E06D66A9E}"/>
              </a:ext>
            </a:extLst>
          </p:cNvPr>
          <p:cNvSpPr/>
          <p:nvPr/>
        </p:nvSpPr>
        <p:spPr>
          <a:xfrm>
            <a:off x="635182" y="4362955"/>
            <a:ext cx="8169906" cy="430887"/>
          </a:xfrm>
          <a:prstGeom prst="rect">
            <a:avLst/>
          </a:prstGeom>
        </p:spPr>
        <p:txBody>
          <a:bodyPr wrap="square">
            <a:spAutoFit/>
          </a:bodyPr>
          <a:lstStyle/>
          <a:p>
            <a:pPr algn="l">
              <a:defRPr/>
            </a:pPr>
            <a:r>
              <a:rPr lang="de-DE" sz="1100" dirty="0">
                <a:solidFill>
                  <a:srgbClr val="4B4B4B"/>
                </a:solidFill>
              </a:rPr>
              <a:t>In einem dritten Teilschritt geht es darum, definierte Maßnahmen umzusetzen. In diesem Abschnitt werden zwei mögliche Maßnahmen skizziert.</a:t>
            </a:r>
          </a:p>
        </p:txBody>
      </p:sp>
      <p:sp>
        <p:nvSpPr>
          <p:cNvPr id="17" name="Textplatzhalter 10">
            <a:extLst>
              <a:ext uri="{FF2B5EF4-FFF2-40B4-BE49-F238E27FC236}">
                <a16:creationId xmlns:a16="http://schemas.microsoft.com/office/drawing/2014/main" id="{C592543D-C22F-4042-A634-7D3D171BAA2D}"/>
              </a:ext>
            </a:extLst>
          </p:cNvPr>
          <p:cNvSpPr txBox="1">
            <a:spLocks/>
          </p:cNvSpPr>
          <p:nvPr/>
        </p:nvSpPr>
        <p:spPr>
          <a:xfrm>
            <a:off x="1202883" y="1538056"/>
            <a:ext cx="7602205" cy="401809"/>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defTabSz="801654">
              <a:defRPr/>
            </a:pPr>
            <a:r>
              <a:rPr lang="de-DE" sz="1100" kern="0" dirty="0">
                <a:solidFill>
                  <a:srgbClr val="3B687F"/>
                </a:solidFill>
                <a:cs typeface="Arial" panose="020B0604020202020204" pitchFamily="34" charset="0"/>
              </a:rPr>
              <a:t>  Abgleich mit Status quo</a:t>
            </a:r>
          </a:p>
        </p:txBody>
      </p:sp>
      <p:sp>
        <p:nvSpPr>
          <p:cNvPr id="18" name="Richtungspfeil 24">
            <a:extLst>
              <a:ext uri="{FF2B5EF4-FFF2-40B4-BE49-F238E27FC236}">
                <a16:creationId xmlns:a16="http://schemas.microsoft.com/office/drawing/2014/main" id="{A05C7C1C-D45E-4BCE-B32A-B285B2C17548}"/>
              </a:ext>
            </a:extLst>
          </p:cNvPr>
          <p:cNvSpPr/>
          <p:nvPr/>
        </p:nvSpPr>
        <p:spPr>
          <a:xfrm>
            <a:off x="650232" y="1556792"/>
            <a:ext cx="693240" cy="410327"/>
          </a:xfrm>
          <a:prstGeom prst="homePlate">
            <a:avLst/>
          </a:prstGeom>
          <a:solidFill>
            <a:srgbClr val="FF9933"/>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3.1</a:t>
            </a:r>
            <a:r>
              <a:rPr lang="en-GB" sz="900" b="1" kern="0" dirty="0">
                <a:solidFill>
                  <a:prstClr val="black">
                    <a:lumMod val="75000"/>
                    <a:lumOff val="25000"/>
                  </a:prstClr>
                </a:solidFill>
                <a:cs typeface="Arial" panose="020B0604020202020204" pitchFamily="34" charset="0"/>
              </a:rPr>
              <a:t>.</a:t>
            </a:r>
          </a:p>
        </p:txBody>
      </p:sp>
      <p:sp>
        <p:nvSpPr>
          <p:cNvPr id="19" name="Textplatzhalter 10">
            <a:extLst>
              <a:ext uri="{FF2B5EF4-FFF2-40B4-BE49-F238E27FC236}">
                <a16:creationId xmlns:a16="http://schemas.microsoft.com/office/drawing/2014/main" id="{134C4DAA-5296-4D92-9BAD-5A38EA99ECCF}"/>
              </a:ext>
            </a:extLst>
          </p:cNvPr>
          <p:cNvSpPr txBox="1">
            <a:spLocks/>
          </p:cNvSpPr>
          <p:nvPr/>
        </p:nvSpPr>
        <p:spPr>
          <a:xfrm>
            <a:off x="1287523" y="3934286"/>
            <a:ext cx="7517565"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kern="0" dirty="0">
                <a:solidFill>
                  <a:srgbClr val="3B687F"/>
                </a:solidFill>
                <a:cs typeface="Arial" panose="020B0604020202020204" pitchFamily="34" charset="0"/>
              </a:rPr>
              <a:t>Handlungsfelder ableiten</a:t>
            </a:r>
          </a:p>
        </p:txBody>
      </p:sp>
      <p:sp>
        <p:nvSpPr>
          <p:cNvPr id="20" name="Richtungspfeil 30">
            <a:extLst>
              <a:ext uri="{FF2B5EF4-FFF2-40B4-BE49-F238E27FC236}">
                <a16:creationId xmlns:a16="http://schemas.microsoft.com/office/drawing/2014/main" id="{CAA25D0E-5B67-4E9B-BCD8-830E6F4F2B30}"/>
              </a:ext>
            </a:extLst>
          </p:cNvPr>
          <p:cNvSpPr/>
          <p:nvPr/>
        </p:nvSpPr>
        <p:spPr>
          <a:xfrm>
            <a:off x="638362" y="3934771"/>
            <a:ext cx="760245"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3.3</a:t>
            </a:r>
            <a:r>
              <a:rPr lang="en-GB" sz="900" b="1" kern="0" dirty="0">
                <a:solidFill>
                  <a:prstClr val="black">
                    <a:lumMod val="75000"/>
                    <a:lumOff val="25000"/>
                  </a:prstClr>
                </a:solidFill>
                <a:cs typeface="Arial" panose="020B0604020202020204" pitchFamily="34" charset="0"/>
              </a:rPr>
              <a:t>.</a:t>
            </a:r>
          </a:p>
        </p:txBody>
      </p:sp>
      <p:sp>
        <p:nvSpPr>
          <p:cNvPr id="21" name="Rechteck 20">
            <a:extLst>
              <a:ext uri="{FF2B5EF4-FFF2-40B4-BE49-F238E27FC236}">
                <a16:creationId xmlns:a16="http://schemas.microsoft.com/office/drawing/2014/main" id="{DBB1E0F3-1110-423A-B222-8A3E8B414C1A}"/>
              </a:ext>
            </a:extLst>
          </p:cNvPr>
          <p:cNvSpPr/>
          <p:nvPr/>
        </p:nvSpPr>
        <p:spPr>
          <a:xfrm>
            <a:off x="635182" y="3281605"/>
            <a:ext cx="8169906" cy="430887"/>
          </a:xfrm>
          <a:prstGeom prst="rect">
            <a:avLst/>
          </a:prstGeom>
        </p:spPr>
        <p:txBody>
          <a:bodyPr wrap="square">
            <a:spAutoFit/>
          </a:bodyPr>
          <a:lstStyle/>
          <a:p>
            <a:pPr algn="l">
              <a:defRPr/>
            </a:pPr>
            <a:r>
              <a:rPr lang="de-DE" sz="1100" dirty="0">
                <a:solidFill>
                  <a:srgbClr val="4B4B4B"/>
                </a:solidFill>
              </a:rPr>
              <a:t>In einem zweiten Teilschritt geht es darum, Maßnahmen festzulegen, mithilfe derer das Unternehmen seine Lieferkette aus Nachhaltigkeitssicht umgestalten und optimieren kann.</a:t>
            </a:r>
          </a:p>
        </p:txBody>
      </p:sp>
      <p:sp>
        <p:nvSpPr>
          <p:cNvPr id="22" name="Textplatzhalter 10">
            <a:extLst>
              <a:ext uri="{FF2B5EF4-FFF2-40B4-BE49-F238E27FC236}">
                <a16:creationId xmlns:a16="http://schemas.microsoft.com/office/drawing/2014/main" id="{24A48EB4-9E20-4BF9-8943-8C89A3674840}"/>
              </a:ext>
            </a:extLst>
          </p:cNvPr>
          <p:cNvSpPr txBox="1">
            <a:spLocks/>
          </p:cNvSpPr>
          <p:nvPr/>
        </p:nvSpPr>
        <p:spPr>
          <a:xfrm>
            <a:off x="1287523" y="2852936"/>
            <a:ext cx="7517565"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kern="0" dirty="0">
                <a:solidFill>
                  <a:srgbClr val="3B687F"/>
                </a:solidFill>
                <a:cs typeface="Arial" panose="020B0604020202020204" pitchFamily="34" charset="0"/>
              </a:rPr>
              <a:t>Handlungsfelder</a:t>
            </a:r>
            <a:r>
              <a:rPr lang="en-GB" sz="1100" kern="0" dirty="0">
                <a:solidFill>
                  <a:srgbClr val="3B687F"/>
                </a:solidFill>
                <a:cs typeface="Arial" panose="020B0604020202020204" pitchFamily="34" charset="0"/>
              </a:rPr>
              <a:t> und </a:t>
            </a:r>
            <a:r>
              <a:rPr lang="de-DE" sz="1100" kern="0" dirty="0">
                <a:solidFill>
                  <a:srgbClr val="3B687F"/>
                </a:solidFill>
                <a:cs typeface="Arial" panose="020B0604020202020204" pitchFamily="34" charset="0"/>
              </a:rPr>
              <a:t>Maßnahmen</a:t>
            </a:r>
            <a:r>
              <a:rPr lang="en-GB" sz="1100" kern="0" dirty="0">
                <a:solidFill>
                  <a:srgbClr val="3B687F"/>
                </a:solidFill>
                <a:cs typeface="Arial" panose="020B0604020202020204" pitchFamily="34" charset="0"/>
              </a:rPr>
              <a:t> </a:t>
            </a:r>
            <a:r>
              <a:rPr lang="de-DE" sz="1100" kern="0" dirty="0">
                <a:solidFill>
                  <a:srgbClr val="3B687F"/>
                </a:solidFill>
                <a:cs typeface="Arial" panose="020B0604020202020204" pitchFamily="34" charset="0"/>
              </a:rPr>
              <a:t>definieren</a:t>
            </a:r>
          </a:p>
        </p:txBody>
      </p:sp>
      <p:sp>
        <p:nvSpPr>
          <p:cNvPr id="23" name="Richtungspfeil 30">
            <a:extLst>
              <a:ext uri="{FF2B5EF4-FFF2-40B4-BE49-F238E27FC236}">
                <a16:creationId xmlns:a16="http://schemas.microsoft.com/office/drawing/2014/main" id="{1CD0F6DA-381D-4B96-A84A-17752913B6F4}"/>
              </a:ext>
            </a:extLst>
          </p:cNvPr>
          <p:cNvSpPr/>
          <p:nvPr/>
        </p:nvSpPr>
        <p:spPr>
          <a:xfrm>
            <a:off x="638362" y="2853421"/>
            <a:ext cx="760245"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3.2</a:t>
            </a:r>
            <a:r>
              <a:rPr lang="en-GB" sz="900" b="1" kern="0" dirty="0">
                <a:solidFill>
                  <a:prstClr val="black">
                    <a:lumMod val="75000"/>
                    <a:lumOff val="25000"/>
                  </a:prstClr>
                </a:solidFill>
                <a:cs typeface="Arial" panose="020B0604020202020204" pitchFamily="34" charset="0"/>
              </a:rPr>
              <a:t>.</a:t>
            </a:r>
          </a:p>
        </p:txBody>
      </p:sp>
      <p:sp>
        <p:nvSpPr>
          <p:cNvPr id="25" name="Fußzeilenplatzhalter 3">
            <a:extLst>
              <a:ext uri="{FF2B5EF4-FFF2-40B4-BE49-F238E27FC236}">
                <a16:creationId xmlns:a16="http://schemas.microsoft.com/office/drawing/2014/main" id="{0361B12D-74E8-431E-A718-C2AC0EA6EF93}"/>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16" name="Auf der gleichen Seite des Rechtecks liegende Ecken abrunden 8">
            <a:extLst>
              <a:ext uri="{FF2B5EF4-FFF2-40B4-BE49-F238E27FC236}">
                <a16:creationId xmlns:a16="http://schemas.microsoft.com/office/drawing/2014/main" id="{C9104118-22D1-4D74-B672-631FBDE70131}"/>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4" name="Auf der gleichen Seite des Rechtecks liegende Ecken abrunden 8">
            <a:extLst>
              <a:ext uri="{FF2B5EF4-FFF2-40B4-BE49-F238E27FC236}">
                <a16:creationId xmlns:a16="http://schemas.microsoft.com/office/drawing/2014/main" id="{73193E38-AE41-4C73-9EF8-88C78CBA40CB}"/>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6" name="Auf der gleichen Seite des Rechtecks liegende Ecken abrunden 8">
            <a:extLst>
              <a:ext uri="{FF2B5EF4-FFF2-40B4-BE49-F238E27FC236}">
                <a16:creationId xmlns:a16="http://schemas.microsoft.com/office/drawing/2014/main" id="{A8CC92CB-FB0A-4A52-A867-4B1FECFFF7EA}"/>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7" name="Auf der gleichen Seite des Rechtecks liegende Ecken abrunden 8">
            <a:extLst>
              <a:ext uri="{FF2B5EF4-FFF2-40B4-BE49-F238E27FC236}">
                <a16:creationId xmlns:a16="http://schemas.microsoft.com/office/drawing/2014/main" id="{BCAB8DF8-DEF8-4C28-A540-F7DA7637314F}"/>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8" name="Auf der gleichen Seite des Rechtecks liegende Ecken abrunden 8">
            <a:extLst>
              <a:ext uri="{FF2B5EF4-FFF2-40B4-BE49-F238E27FC236}">
                <a16:creationId xmlns:a16="http://schemas.microsoft.com/office/drawing/2014/main" id="{E665FF96-7248-4073-8F48-D9C9934B968F}"/>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9" name="Auf der gleichen Seite des Rechtecks liegende Ecken abrunden 8">
            <a:extLst>
              <a:ext uri="{FF2B5EF4-FFF2-40B4-BE49-F238E27FC236}">
                <a16:creationId xmlns:a16="http://schemas.microsoft.com/office/drawing/2014/main" id="{25879808-A946-48F8-BC61-559CA525DD9D}"/>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0" name="Auf der gleichen Seite des Rechtecks liegende Ecken abrunden 8">
            <a:extLst>
              <a:ext uri="{FF2B5EF4-FFF2-40B4-BE49-F238E27FC236}">
                <a16:creationId xmlns:a16="http://schemas.microsoft.com/office/drawing/2014/main" id="{25B3FA47-7B28-4CB9-B5E3-35ECDA76841A}"/>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3" name="Grafik 2"/>
          <p:cNvPicPr>
            <a:picLocks noChangeAspect="1"/>
          </p:cNvPicPr>
          <p:nvPr/>
        </p:nvPicPr>
        <p:blipFill>
          <a:blip r:embed="rId2"/>
          <a:stretch>
            <a:fillRect/>
          </a:stretch>
        </p:blipFill>
        <p:spPr>
          <a:xfrm>
            <a:off x="648000" y="146592"/>
            <a:ext cx="3145809" cy="323116"/>
          </a:xfrm>
          <a:prstGeom prst="rect">
            <a:avLst/>
          </a:prstGeom>
        </p:spPr>
      </p:pic>
    </p:spTree>
    <p:extLst>
      <p:ext uri="{BB962C8B-B14F-4D97-AF65-F5344CB8AC3E}">
        <p14:creationId xmlns:p14="http://schemas.microsoft.com/office/powerpoint/2010/main" val="16135886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47</a:t>
            </a:fld>
            <a:endParaRPr lang="de-DE" dirty="0"/>
          </a:p>
        </p:txBody>
      </p:sp>
      <p:sp>
        <p:nvSpPr>
          <p:cNvPr id="7" name="Rechteck 6">
            <a:extLst>
              <a:ext uri="{FF2B5EF4-FFF2-40B4-BE49-F238E27FC236}">
                <a16:creationId xmlns:a16="http://schemas.microsoft.com/office/drawing/2014/main" id="{A0E7BD0B-D060-4A15-9BCB-B45FEEA56FD1}"/>
              </a:ext>
            </a:extLst>
          </p:cNvPr>
          <p:cNvSpPr/>
          <p:nvPr/>
        </p:nvSpPr>
        <p:spPr>
          <a:xfrm>
            <a:off x="551383" y="1772816"/>
            <a:ext cx="9937229" cy="1942997"/>
          </a:xfrm>
          <a:prstGeom prst="rect">
            <a:avLst/>
          </a:prstGeom>
        </p:spPr>
        <p:txBody>
          <a:bodyPr wrap="square" lIns="80165" tIns="40083" rIns="80165" bIns="40083">
            <a:spAutoFit/>
          </a:bodyPr>
          <a:lstStyle/>
          <a:p>
            <a:pPr marL="80577" algn="l"/>
            <a:r>
              <a:rPr lang="de-DE" sz="1100" dirty="0">
                <a:solidFill>
                  <a:srgbClr val="4B4B4B"/>
                </a:solidFill>
              </a:rPr>
              <a:t>Hat das Unternehmen wesentliche Nachhaltigkeitsthemen identifiziert, geht es darum zu analysieren, welche Maßnahmen durchgeführt werden können, um die Lieferkette nachhaltiger zu gestalten. Im Sinne eines effektiven und effizienten Ressourceneinsatzes ist es zunächst </a:t>
            </a:r>
            <a:r>
              <a:rPr lang="de-DE" sz="1100" b="1" dirty="0">
                <a:solidFill>
                  <a:srgbClr val="4B4B4B"/>
                </a:solidFill>
              </a:rPr>
              <a:t>wichtig zu wissen, welche bestehenden Prozesse und Informationen für das nachhaltige Lieferkettenmanagement genutzt werden können</a:t>
            </a:r>
            <a:r>
              <a:rPr lang="de-DE" sz="1100" dirty="0">
                <a:solidFill>
                  <a:srgbClr val="4B4B4B"/>
                </a:solidFill>
              </a:rPr>
              <a:t>. </a:t>
            </a:r>
          </a:p>
          <a:p>
            <a:pPr marL="80577" algn="l"/>
            <a:endParaRPr lang="de-DE" sz="1100" dirty="0">
              <a:solidFill>
                <a:srgbClr val="4B4B4B"/>
              </a:solidFill>
            </a:endParaRPr>
          </a:p>
          <a:p>
            <a:pPr marL="80577" algn="l"/>
            <a:r>
              <a:rPr lang="de-DE" sz="1100" dirty="0">
                <a:solidFill>
                  <a:srgbClr val="4B4B4B"/>
                </a:solidFill>
              </a:rPr>
              <a:t>Das Unternehmen sollte die Ergebnisse der Ermittlung von wesentlichen Nachhaltigkeitsthemen für den internen Austausch auf Basis der erarbeiteten Lieferkettenmatrix vermitteln, damit den Beteiligten schnell klar wird, welche Themen und Handlungsfelder im Mittelpunkt stehen. Ein guter Startpunkt ist die Verbindung zwischen internen Prozessen (z. B. Einkauf) und Auswirkungen auf die Nachhaltigkeit in der Lieferkette. Auf dieser Basis kann das Unternehmen dann erarbeiten, welches Ziel es mit Blick auf eine nachhaltige Lieferkette erreichen will. </a:t>
            </a:r>
          </a:p>
          <a:p>
            <a:pPr marL="80577" algn="l"/>
            <a:endParaRPr lang="de-DE" sz="1100" dirty="0">
              <a:solidFill>
                <a:srgbClr val="4B4B4B"/>
              </a:solidFill>
            </a:endParaRPr>
          </a:p>
          <a:p>
            <a:pPr marL="80577" algn="l"/>
            <a:r>
              <a:rPr lang="de-DE" sz="1100" dirty="0">
                <a:solidFill>
                  <a:srgbClr val="4B4B4B"/>
                </a:solidFill>
              </a:rPr>
              <a:t>Das Unternehmen sollte den Austausch auch als eine Sensibilisierungs- und Schulungsmaßnahme ansehen.</a:t>
            </a:r>
          </a:p>
          <a:p>
            <a:pPr marL="80577"/>
            <a:endParaRPr lang="de-DE" sz="1100" b="1" dirty="0">
              <a:solidFill>
                <a:srgbClr val="4B4B4B"/>
              </a:solidFill>
            </a:endParaRPr>
          </a:p>
        </p:txBody>
      </p:sp>
      <p:sp>
        <p:nvSpPr>
          <p:cNvPr id="8" name="Titel 2">
            <a:extLst>
              <a:ext uri="{FF2B5EF4-FFF2-40B4-BE49-F238E27FC236}">
                <a16:creationId xmlns:a16="http://schemas.microsoft.com/office/drawing/2014/main" id="{628D538B-14B8-4E3B-8EC9-099FBB81341B}"/>
              </a:ext>
            </a:extLst>
          </p:cNvPr>
          <p:cNvSpPr>
            <a:spLocks noGrp="1"/>
          </p:cNvSpPr>
          <p:nvPr>
            <p:ph type="title"/>
          </p:nvPr>
        </p:nvSpPr>
        <p:spPr>
          <a:xfrm>
            <a:off x="1379023" y="1080000"/>
            <a:ext cx="9109590" cy="648000"/>
          </a:xfrm>
        </p:spPr>
        <p:txBody>
          <a:bodyPr/>
          <a:lstStyle/>
          <a:p>
            <a:r>
              <a:rPr lang="de-DE" sz="1800" dirty="0"/>
              <a:t>Einstieg: Eine Ist-Analyse durchführen</a:t>
            </a:r>
          </a:p>
        </p:txBody>
      </p:sp>
      <p:sp>
        <p:nvSpPr>
          <p:cNvPr id="9" name="Rechteck 8">
            <a:extLst>
              <a:ext uri="{FF2B5EF4-FFF2-40B4-BE49-F238E27FC236}">
                <a16:creationId xmlns:a16="http://schemas.microsoft.com/office/drawing/2014/main" id="{ED283512-9357-44B1-9ACF-2956FCA18988}"/>
              </a:ext>
            </a:extLst>
          </p:cNvPr>
          <p:cNvSpPr/>
          <p:nvPr/>
        </p:nvSpPr>
        <p:spPr>
          <a:xfrm>
            <a:off x="1667382" y="3888008"/>
            <a:ext cx="8821229" cy="255450"/>
          </a:xfrm>
          <a:prstGeom prst="rect">
            <a:avLst/>
          </a:prstGeom>
        </p:spPr>
        <p:txBody>
          <a:bodyPr wrap="square" lIns="80165" tIns="40083" rIns="80165" bIns="40083">
            <a:spAutoFit/>
          </a:bodyPr>
          <a:lstStyle/>
          <a:p>
            <a:pPr marL="80577" algn="l"/>
            <a:r>
              <a:rPr lang="de-DE" sz="1100" dirty="0">
                <a:solidFill>
                  <a:srgbClr val="4B4B4B"/>
                </a:solidFill>
              </a:rPr>
              <a:t>Das Unternehmen wertet </a:t>
            </a:r>
            <a:r>
              <a:rPr lang="de-DE" sz="1100" b="1" dirty="0">
                <a:solidFill>
                  <a:srgbClr val="4B4B4B"/>
                </a:solidFill>
              </a:rPr>
              <a:t>bestehende Dokumente </a:t>
            </a:r>
            <a:r>
              <a:rPr lang="de-DE" sz="1100" dirty="0">
                <a:solidFill>
                  <a:srgbClr val="4B4B4B"/>
                </a:solidFill>
              </a:rPr>
              <a:t>mit Bezug zur Thematik aus.</a:t>
            </a:r>
          </a:p>
        </p:txBody>
      </p:sp>
      <p:sp>
        <p:nvSpPr>
          <p:cNvPr id="10" name="Rechteck 9">
            <a:extLst>
              <a:ext uri="{FF2B5EF4-FFF2-40B4-BE49-F238E27FC236}">
                <a16:creationId xmlns:a16="http://schemas.microsoft.com/office/drawing/2014/main" id="{73FDEEFB-BC38-467D-A7EF-7B4C0EC142D3}"/>
              </a:ext>
            </a:extLst>
          </p:cNvPr>
          <p:cNvSpPr/>
          <p:nvPr/>
        </p:nvSpPr>
        <p:spPr>
          <a:xfrm>
            <a:off x="1667383" y="4320008"/>
            <a:ext cx="8821230" cy="419503"/>
          </a:xfrm>
          <a:prstGeom prst="rect">
            <a:avLst/>
          </a:prstGeom>
        </p:spPr>
        <p:txBody>
          <a:bodyPr wrap="square" lIns="80165" tIns="40083" rIns="80165" bIns="40083">
            <a:spAutoFit/>
          </a:bodyPr>
          <a:lstStyle/>
          <a:p>
            <a:pPr marL="80577" algn="l"/>
            <a:r>
              <a:rPr lang="de-DE" sz="1100" dirty="0">
                <a:solidFill>
                  <a:srgbClr val="4B4B4B"/>
                </a:solidFill>
              </a:rPr>
              <a:t>Das Unternehmen tauscht sich auf Basis der Dokumentenanalyse </a:t>
            </a:r>
            <a:r>
              <a:rPr lang="de-DE" sz="1100" b="1" dirty="0">
                <a:solidFill>
                  <a:srgbClr val="4B4B4B"/>
                </a:solidFill>
              </a:rPr>
              <a:t>mit Abteilungen im Unternehmen </a:t>
            </a:r>
            <a:r>
              <a:rPr lang="de-DE" sz="1100" dirty="0">
                <a:solidFill>
                  <a:srgbClr val="4B4B4B"/>
                </a:solidFill>
              </a:rPr>
              <a:t>aus, um Anknüpfungspunkte für das nachhaltige Lieferkettenmanagement zu finden.</a:t>
            </a:r>
            <a:endParaRPr lang="de-DE" sz="1100" dirty="0">
              <a:solidFill>
                <a:srgbClr val="939393"/>
              </a:solidFill>
            </a:endParaRPr>
          </a:p>
        </p:txBody>
      </p:sp>
      <p:sp>
        <p:nvSpPr>
          <p:cNvPr id="11" name="Rechteck 10">
            <a:extLst>
              <a:ext uri="{FF2B5EF4-FFF2-40B4-BE49-F238E27FC236}">
                <a16:creationId xmlns:a16="http://schemas.microsoft.com/office/drawing/2014/main" id="{E48E27F2-886B-4D25-B56B-0A5DCA3CFD3C}"/>
              </a:ext>
            </a:extLst>
          </p:cNvPr>
          <p:cNvSpPr/>
          <p:nvPr/>
        </p:nvSpPr>
        <p:spPr>
          <a:xfrm>
            <a:off x="1667383" y="4824008"/>
            <a:ext cx="8821230" cy="419503"/>
          </a:xfrm>
          <a:prstGeom prst="rect">
            <a:avLst/>
          </a:prstGeom>
        </p:spPr>
        <p:txBody>
          <a:bodyPr wrap="square" lIns="80165" tIns="40083" rIns="80165" bIns="40083">
            <a:spAutoFit/>
          </a:bodyPr>
          <a:lstStyle/>
          <a:p>
            <a:pPr marL="80577" algn="l"/>
            <a:r>
              <a:rPr lang="de-DE" sz="1100" dirty="0">
                <a:solidFill>
                  <a:srgbClr val="4B4B4B"/>
                </a:solidFill>
              </a:rPr>
              <a:t>Im Rahmen der Ist-Analyse erarbeitet das Unternehmen für sich, </a:t>
            </a:r>
            <a:r>
              <a:rPr lang="de-DE" sz="1100" b="1" dirty="0">
                <a:solidFill>
                  <a:srgbClr val="4B4B4B"/>
                </a:solidFill>
              </a:rPr>
              <a:t>welche Art von nachhaltigem Lieferkettenmanagement es (langfristig) anstrebt</a:t>
            </a:r>
            <a:r>
              <a:rPr lang="de-DE" sz="1100" dirty="0">
                <a:solidFill>
                  <a:srgbClr val="4B4B4B"/>
                </a:solidFill>
              </a:rPr>
              <a:t>. </a:t>
            </a:r>
            <a:endParaRPr lang="de-DE" sz="1100" dirty="0">
              <a:solidFill>
                <a:srgbClr val="939393"/>
              </a:solidFill>
            </a:endParaRPr>
          </a:p>
        </p:txBody>
      </p:sp>
      <p:sp>
        <p:nvSpPr>
          <p:cNvPr id="12" name="Richtungspfeil 59">
            <a:extLst>
              <a:ext uri="{FF2B5EF4-FFF2-40B4-BE49-F238E27FC236}">
                <a16:creationId xmlns:a16="http://schemas.microsoft.com/office/drawing/2014/main" id="{00674F89-F4CF-4C6E-B384-6B29A1EEA302}"/>
              </a:ext>
            </a:extLst>
          </p:cNvPr>
          <p:cNvSpPr/>
          <p:nvPr/>
        </p:nvSpPr>
        <p:spPr>
          <a:xfrm>
            <a:off x="730951" y="3861048"/>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1</a:t>
            </a:r>
          </a:p>
        </p:txBody>
      </p:sp>
      <p:sp>
        <p:nvSpPr>
          <p:cNvPr id="13" name="Richtungspfeil 11">
            <a:extLst>
              <a:ext uri="{FF2B5EF4-FFF2-40B4-BE49-F238E27FC236}">
                <a16:creationId xmlns:a16="http://schemas.microsoft.com/office/drawing/2014/main" id="{B299350B-F622-4A2D-B544-623FFDBDF1B4}"/>
              </a:ext>
            </a:extLst>
          </p:cNvPr>
          <p:cNvSpPr/>
          <p:nvPr/>
        </p:nvSpPr>
        <p:spPr>
          <a:xfrm>
            <a:off x="730951" y="4365104"/>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2</a:t>
            </a:r>
          </a:p>
        </p:txBody>
      </p:sp>
      <p:sp>
        <p:nvSpPr>
          <p:cNvPr id="14" name="Richtungspfeil 15">
            <a:extLst>
              <a:ext uri="{FF2B5EF4-FFF2-40B4-BE49-F238E27FC236}">
                <a16:creationId xmlns:a16="http://schemas.microsoft.com/office/drawing/2014/main" id="{936887E2-C77E-4F7E-A7F5-FA387DBBB57F}"/>
              </a:ext>
            </a:extLst>
          </p:cNvPr>
          <p:cNvSpPr/>
          <p:nvPr/>
        </p:nvSpPr>
        <p:spPr>
          <a:xfrm>
            <a:off x="730951" y="4869160"/>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3</a:t>
            </a:r>
          </a:p>
        </p:txBody>
      </p:sp>
      <p:pic>
        <p:nvPicPr>
          <p:cNvPr id="15" name="Picture 2" descr="G:\noun_992323.png">
            <a:extLst>
              <a:ext uri="{FF2B5EF4-FFF2-40B4-BE49-F238E27FC236}">
                <a16:creationId xmlns:a16="http://schemas.microsoft.com/office/drawing/2014/main" id="{58EFDF2F-8893-4ABA-9907-39A8ACDFF728}"/>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rot="16200000">
            <a:off x="623392" y="1080000"/>
            <a:ext cx="648071" cy="648071"/>
          </a:xfrm>
          <a:prstGeom prst="rect">
            <a:avLst/>
          </a:prstGeom>
          <a:noFill/>
        </p:spPr>
      </p:pic>
      <p:sp>
        <p:nvSpPr>
          <p:cNvPr id="16" name="Fußzeilenplatzhalter 3">
            <a:extLst>
              <a:ext uri="{FF2B5EF4-FFF2-40B4-BE49-F238E27FC236}">
                <a16:creationId xmlns:a16="http://schemas.microsoft.com/office/drawing/2014/main" id="{ADFB704F-BEB3-49F4-82DE-74BB5F1B5D17}"/>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17" name="Auf der gleichen Seite des Rechtecks liegende Ecken abrunden 8">
            <a:extLst>
              <a:ext uri="{FF2B5EF4-FFF2-40B4-BE49-F238E27FC236}">
                <a16:creationId xmlns:a16="http://schemas.microsoft.com/office/drawing/2014/main" id="{59C9F7C4-9BB7-43AF-A072-21DDBBEBDF0B}"/>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8" name="Auf der gleichen Seite des Rechtecks liegende Ecken abrunden 8">
            <a:extLst>
              <a:ext uri="{FF2B5EF4-FFF2-40B4-BE49-F238E27FC236}">
                <a16:creationId xmlns:a16="http://schemas.microsoft.com/office/drawing/2014/main" id="{015CD1A6-4259-4DA4-8EED-55906AFA0308}"/>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9" name="Auf der gleichen Seite des Rechtecks liegende Ecken abrunden 8">
            <a:extLst>
              <a:ext uri="{FF2B5EF4-FFF2-40B4-BE49-F238E27FC236}">
                <a16:creationId xmlns:a16="http://schemas.microsoft.com/office/drawing/2014/main" id="{FA2D5650-B7ED-4A35-AB6C-475B13D7419E}"/>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0" name="Auf der gleichen Seite des Rechtecks liegende Ecken abrunden 8">
            <a:extLst>
              <a:ext uri="{FF2B5EF4-FFF2-40B4-BE49-F238E27FC236}">
                <a16:creationId xmlns:a16="http://schemas.microsoft.com/office/drawing/2014/main" id="{B88C4913-CF69-4426-8F60-5157DE3D15E7}"/>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1" name="Auf der gleichen Seite des Rechtecks liegende Ecken abrunden 8">
            <a:extLst>
              <a:ext uri="{FF2B5EF4-FFF2-40B4-BE49-F238E27FC236}">
                <a16:creationId xmlns:a16="http://schemas.microsoft.com/office/drawing/2014/main" id="{EF04FBCD-9860-4F85-8E15-296ACE1FCB82}"/>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2" name="Auf der gleichen Seite des Rechtecks liegende Ecken abrunden 8">
            <a:extLst>
              <a:ext uri="{FF2B5EF4-FFF2-40B4-BE49-F238E27FC236}">
                <a16:creationId xmlns:a16="http://schemas.microsoft.com/office/drawing/2014/main" id="{E2114378-1CFA-4420-83A0-C6DD3155F2E3}"/>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3" name="Auf der gleichen Seite des Rechtecks liegende Ecken abrunden 8">
            <a:extLst>
              <a:ext uri="{FF2B5EF4-FFF2-40B4-BE49-F238E27FC236}">
                <a16:creationId xmlns:a16="http://schemas.microsoft.com/office/drawing/2014/main" id="{77F167EE-F435-4353-BEE1-950CECBA3920}"/>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2" name="Grafik 1"/>
          <p:cNvPicPr>
            <a:picLocks noChangeAspect="1"/>
          </p:cNvPicPr>
          <p:nvPr/>
        </p:nvPicPr>
        <p:blipFill>
          <a:blip r:embed="rId3"/>
          <a:stretch>
            <a:fillRect/>
          </a:stretch>
        </p:blipFill>
        <p:spPr>
          <a:xfrm>
            <a:off x="630441" y="152473"/>
            <a:ext cx="4657748" cy="323116"/>
          </a:xfrm>
          <a:prstGeom prst="rect">
            <a:avLst/>
          </a:prstGeom>
        </p:spPr>
      </p:pic>
    </p:spTree>
    <p:extLst>
      <p:ext uri="{BB962C8B-B14F-4D97-AF65-F5344CB8AC3E}">
        <p14:creationId xmlns:p14="http://schemas.microsoft.com/office/powerpoint/2010/main" val="156761890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a:xfrm>
            <a:off x="648000" y="6477000"/>
            <a:ext cx="638043" cy="280988"/>
          </a:xfrm>
        </p:spPr>
        <p:txBody>
          <a:bodyPr/>
          <a:lstStyle/>
          <a:p>
            <a:fld id="{894680D0-7A83-433A-9719-C4143F27F647}" type="slidenum">
              <a:rPr lang="de-DE" smtClean="0"/>
              <a:pPr/>
              <a:t>48</a:t>
            </a:fld>
            <a:endParaRPr lang="de-DE" dirty="0"/>
          </a:p>
        </p:txBody>
      </p:sp>
      <p:sp>
        <p:nvSpPr>
          <p:cNvPr id="7" name="Rechteck 6">
            <a:extLst>
              <a:ext uri="{FF2B5EF4-FFF2-40B4-BE49-F238E27FC236}">
                <a16:creationId xmlns:a16="http://schemas.microsoft.com/office/drawing/2014/main" id="{94B57247-BE68-4F6A-9F6A-A56F8B95692A}"/>
              </a:ext>
            </a:extLst>
          </p:cNvPr>
          <p:cNvSpPr/>
          <p:nvPr/>
        </p:nvSpPr>
        <p:spPr>
          <a:xfrm>
            <a:off x="1955400" y="1125963"/>
            <a:ext cx="4608512" cy="1773720"/>
          </a:xfrm>
          <a:prstGeom prst="rect">
            <a:avLst/>
          </a:prstGeom>
        </p:spPr>
        <p:txBody>
          <a:bodyPr wrap="square" lIns="80165" tIns="40083" rIns="80165" bIns="40083">
            <a:spAutoFit/>
          </a:bodyPr>
          <a:lstStyle/>
          <a:p>
            <a:pPr algn="l"/>
            <a:r>
              <a:rPr lang="de-DE" sz="1100" dirty="0">
                <a:solidFill>
                  <a:srgbClr val="4B4B4B"/>
                </a:solidFill>
              </a:rPr>
              <a:t>Das Unternehmen wertet </a:t>
            </a:r>
            <a:r>
              <a:rPr lang="de-DE" sz="1100" b="1" dirty="0">
                <a:solidFill>
                  <a:srgbClr val="4B4B4B"/>
                </a:solidFill>
              </a:rPr>
              <a:t>bestehende Dokumente </a:t>
            </a:r>
            <a:r>
              <a:rPr lang="de-DE" sz="1100" dirty="0">
                <a:solidFill>
                  <a:srgbClr val="4B4B4B"/>
                </a:solidFill>
              </a:rPr>
              <a:t>mit Bezug zur Thematik aus.</a:t>
            </a:r>
          </a:p>
          <a:p>
            <a:pPr algn="l"/>
            <a:endParaRPr lang="de-DE" sz="1100" b="1" dirty="0">
              <a:solidFill>
                <a:srgbClr val="000000"/>
              </a:solidFill>
            </a:endParaRPr>
          </a:p>
          <a:p>
            <a:pPr algn="l"/>
            <a:r>
              <a:rPr lang="de-DE" sz="1100" b="1" dirty="0">
                <a:solidFill>
                  <a:srgbClr val="4B4B4B"/>
                </a:solidFill>
              </a:rPr>
              <a:t>Dokumente</a:t>
            </a:r>
            <a:r>
              <a:rPr lang="de-DE" sz="1100" dirty="0">
                <a:solidFill>
                  <a:srgbClr val="4B4B4B"/>
                </a:solidFill>
              </a:rPr>
              <a:t>, die für die </a:t>
            </a:r>
            <a:r>
              <a:rPr lang="de-DE" sz="1100" b="1" dirty="0">
                <a:solidFill>
                  <a:srgbClr val="4B4B4B"/>
                </a:solidFill>
              </a:rPr>
              <a:t>Ist-Analyse</a:t>
            </a:r>
            <a:r>
              <a:rPr lang="de-DE" sz="1100" dirty="0">
                <a:solidFill>
                  <a:srgbClr val="4B4B4B"/>
                </a:solidFill>
              </a:rPr>
              <a:t> ausgewertet werden sollten, sind u. a.:</a:t>
            </a:r>
          </a:p>
          <a:p>
            <a:pPr marL="179388" indent="-179388" algn="l">
              <a:buFont typeface="Arial" pitchFamily="34" charset="0"/>
              <a:buChar char="•"/>
            </a:pPr>
            <a:r>
              <a:rPr lang="de-DE" sz="1100" dirty="0">
                <a:solidFill>
                  <a:srgbClr val="4B4B4B"/>
                </a:solidFill>
              </a:rPr>
              <a:t>Unternehmensrichtlinien</a:t>
            </a:r>
          </a:p>
          <a:p>
            <a:pPr marL="179388" indent="-179388" algn="l">
              <a:buFont typeface="Arial" pitchFamily="34" charset="0"/>
              <a:buChar char="•"/>
            </a:pPr>
            <a:r>
              <a:rPr lang="de-DE" sz="1100" dirty="0">
                <a:solidFill>
                  <a:srgbClr val="4B4B4B"/>
                </a:solidFill>
              </a:rPr>
              <a:t>Prozessschaubilder</a:t>
            </a:r>
          </a:p>
          <a:p>
            <a:pPr marL="179388" indent="-179388" algn="l">
              <a:buFont typeface="Arial" pitchFamily="34" charset="0"/>
              <a:buChar char="•"/>
            </a:pPr>
            <a:r>
              <a:rPr lang="de-DE" sz="1100" dirty="0">
                <a:solidFill>
                  <a:srgbClr val="4B4B4B"/>
                </a:solidFill>
              </a:rPr>
              <a:t>Zielfestlegungen</a:t>
            </a:r>
          </a:p>
          <a:p>
            <a:pPr marL="179388" indent="-179388" algn="l">
              <a:buFont typeface="Arial" pitchFamily="34" charset="0"/>
              <a:buChar char="•"/>
            </a:pPr>
            <a:r>
              <a:rPr lang="de-DE" sz="1100" dirty="0">
                <a:solidFill>
                  <a:srgbClr val="4B4B4B"/>
                </a:solidFill>
                <a:hlinkClick r:id="rId2"/>
              </a:rPr>
              <a:t>Verhaltenskodex</a:t>
            </a:r>
            <a:endParaRPr lang="de-DE" sz="1100" dirty="0">
              <a:solidFill>
                <a:srgbClr val="4B4B4B"/>
              </a:solidFill>
            </a:endParaRPr>
          </a:p>
          <a:p>
            <a:pPr marL="179388" indent="-179388" algn="l">
              <a:buFont typeface="Arial" pitchFamily="34" charset="0"/>
              <a:buChar char="•"/>
            </a:pPr>
            <a:r>
              <a:rPr lang="de-DE" sz="1100" dirty="0">
                <a:solidFill>
                  <a:srgbClr val="4B4B4B"/>
                </a:solidFill>
              </a:rPr>
              <a:t>Auditergebnisse (aus dem Umweltmanagement)</a:t>
            </a:r>
          </a:p>
        </p:txBody>
      </p:sp>
      <p:sp>
        <p:nvSpPr>
          <p:cNvPr id="8" name="Rechteck 7">
            <a:extLst>
              <a:ext uri="{FF2B5EF4-FFF2-40B4-BE49-F238E27FC236}">
                <a16:creationId xmlns:a16="http://schemas.microsoft.com/office/drawing/2014/main" id="{931736A4-37AB-41BF-95B7-98FD54A012D5}"/>
              </a:ext>
            </a:extLst>
          </p:cNvPr>
          <p:cNvSpPr/>
          <p:nvPr/>
        </p:nvSpPr>
        <p:spPr>
          <a:xfrm>
            <a:off x="1883064" y="2926163"/>
            <a:ext cx="8605424" cy="1435166"/>
          </a:xfrm>
          <a:prstGeom prst="rect">
            <a:avLst/>
          </a:prstGeom>
        </p:spPr>
        <p:txBody>
          <a:bodyPr wrap="square" lIns="80165" tIns="40083" rIns="80165" bIns="40083">
            <a:spAutoFit/>
          </a:bodyPr>
          <a:lstStyle/>
          <a:p>
            <a:pPr marL="80577" algn="just"/>
            <a:r>
              <a:rPr lang="de-DE" sz="1100" dirty="0">
                <a:solidFill>
                  <a:srgbClr val="4B4B4B"/>
                </a:solidFill>
              </a:rPr>
              <a:t>Das Unternehmen tauscht sich auf Basis der Dokumentenanalyse </a:t>
            </a:r>
            <a:r>
              <a:rPr lang="de-DE" sz="1100" b="1" dirty="0">
                <a:solidFill>
                  <a:srgbClr val="4B4B4B"/>
                </a:solidFill>
              </a:rPr>
              <a:t>mit Abteilungen im Unternehmen </a:t>
            </a:r>
            <a:r>
              <a:rPr lang="de-DE" sz="1100" dirty="0">
                <a:solidFill>
                  <a:srgbClr val="4B4B4B"/>
                </a:solidFill>
              </a:rPr>
              <a:t>aus, um Anknüpfungspunkte für das nachhaltige Lieferkettenmanagement zu finden.</a:t>
            </a:r>
            <a:endParaRPr lang="de-DE" sz="1100" dirty="0">
              <a:solidFill>
                <a:srgbClr val="939393"/>
              </a:solidFill>
            </a:endParaRPr>
          </a:p>
          <a:p>
            <a:pPr marL="80577" algn="just"/>
            <a:r>
              <a:rPr lang="de-DE" sz="1100" b="1" dirty="0">
                <a:solidFill>
                  <a:srgbClr val="4B4B4B"/>
                </a:solidFill>
              </a:rPr>
              <a:t>Unternehmensbereiche und -funktionen</a:t>
            </a:r>
            <a:r>
              <a:rPr lang="de-DE" sz="1100" dirty="0">
                <a:solidFill>
                  <a:srgbClr val="4B4B4B"/>
                </a:solidFill>
              </a:rPr>
              <a:t>, die bei dem Abgleich helfen können, sind (sofern vorhanden) u. a.:</a:t>
            </a:r>
          </a:p>
          <a:p>
            <a:pPr marL="230887" indent="-150310" algn="l">
              <a:buFont typeface="Arial" panose="020B0604020202020204" pitchFamily="34" charset="0"/>
              <a:buChar char="•"/>
            </a:pPr>
            <a:r>
              <a:rPr lang="de-DE" sz="1100" dirty="0">
                <a:solidFill>
                  <a:srgbClr val="4B4B4B"/>
                </a:solidFill>
              </a:rPr>
              <a:t>Einkauf</a:t>
            </a:r>
          </a:p>
          <a:p>
            <a:pPr marL="230887" indent="-150310" algn="l">
              <a:buFont typeface="Arial" panose="020B0604020202020204" pitchFamily="34" charset="0"/>
              <a:buChar char="•"/>
            </a:pPr>
            <a:r>
              <a:rPr lang="de-DE" sz="1100" dirty="0">
                <a:solidFill>
                  <a:srgbClr val="4B4B4B"/>
                </a:solidFill>
              </a:rPr>
              <a:t>Qualitäts- und Umweltmanagement</a:t>
            </a:r>
          </a:p>
          <a:p>
            <a:pPr marL="230887" indent="-150310" algn="l">
              <a:buFont typeface="Arial" panose="020B0604020202020204" pitchFamily="34" charset="0"/>
              <a:buChar char="•"/>
            </a:pPr>
            <a:r>
              <a:rPr lang="de-DE" sz="1100" dirty="0">
                <a:solidFill>
                  <a:srgbClr val="4B4B4B"/>
                </a:solidFill>
              </a:rPr>
              <a:t>Produktion</a:t>
            </a:r>
          </a:p>
          <a:p>
            <a:pPr marL="230887" indent="-150310" algn="l">
              <a:buFont typeface="Arial" panose="020B0604020202020204" pitchFamily="34" charset="0"/>
              <a:buChar char="•"/>
            </a:pPr>
            <a:r>
              <a:rPr lang="de-DE" sz="1100" dirty="0">
                <a:solidFill>
                  <a:srgbClr val="4B4B4B"/>
                </a:solidFill>
              </a:rPr>
              <a:t>Personalwesen</a:t>
            </a:r>
          </a:p>
          <a:p>
            <a:pPr marL="230887" indent="-150310" algn="l">
              <a:buFont typeface="Arial" panose="020B0604020202020204" pitchFamily="34" charset="0"/>
              <a:buChar char="•"/>
            </a:pPr>
            <a:r>
              <a:rPr lang="de-DE" sz="1100" dirty="0">
                <a:solidFill>
                  <a:srgbClr val="4B4B4B"/>
                </a:solidFill>
              </a:rPr>
              <a:t>Logistik</a:t>
            </a:r>
          </a:p>
        </p:txBody>
      </p:sp>
      <p:sp>
        <p:nvSpPr>
          <p:cNvPr id="9" name="Rechteck 8">
            <a:extLst>
              <a:ext uri="{FF2B5EF4-FFF2-40B4-BE49-F238E27FC236}">
                <a16:creationId xmlns:a16="http://schemas.microsoft.com/office/drawing/2014/main" id="{04F4A4E7-08BF-40E7-840B-BE71E4B6B258}"/>
              </a:ext>
            </a:extLst>
          </p:cNvPr>
          <p:cNvSpPr/>
          <p:nvPr/>
        </p:nvSpPr>
        <p:spPr>
          <a:xfrm>
            <a:off x="1883064" y="4582347"/>
            <a:ext cx="8605424" cy="1773720"/>
          </a:xfrm>
          <a:prstGeom prst="rect">
            <a:avLst/>
          </a:prstGeom>
        </p:spPr>
        <p:txBody>
          <a:bodyPr wrap="square" lIns="80165" tIns="40083" rIns="80165" bIns="40083">
            <a:spAutoFit/>
          </a:bodyPr>
          <a:lstStyle/>
          <a:p>
            <a:pPr marL="80577" algn="l"/>
            <a:r>
              <a:rPr lang="de-DE" sz="1100" dirty="0">
                <a:solidFill>
                  <a:srgbClr val="4B4B4B"/>
                </a:solidFill>
              </a:rPr>
              <a:t>Das Unternehmen erarbeitet </a:t>
            </a:r>
            <a:r>
              <a:rPr lang="de-DE" sz="1100" b="1" dirty="0">
                <a:solidFill>
                  <a:srgbClr val="4B4B4B"/>
                </a:solidFill>
              </a:rPr>
              <a:t>den anvisierten Soll-Zustand.</a:t>
            </a:r>
          </a:p>
          <a:p>
            <a:pPr marL="80577" algn="l"/>
            <a:endParaRPr lang="de-DE" sz="1100" b="1" dirty="0">
              <a:solidFill>
                <a:srgbClr val="4B4B4B"/>
              </a:solidFill>
            </a:endParaRPr>
          </a:p>
          <a:p>
            <a:pPr marL="80577" algn="l"/>
            <a:r>
              <a:rPr lang="de-DE" sz="1100" dirty="0">
                <a:solidFill>
                  <a:srgbClr val="4B4B4B"/>
                </a:solidFill>
              </a:rPr>
              <a:t>Bevor grundlegende Handlungsfelder und spezifische Maßnahmen abgeleitet werden, sollte das Unternehmen überlegen, wo es langfristig mit Blick auf ein nachhaltiges Lieferkettenmanagement stehen möchte. Erfahrungsgemäß nutzen Unternehmen bereits Instrumente wie „Leitbilder“ oder haben Werte formuliert, die für das Unternehmen bzw. die Unternehmenskultur gelten sollen. Hierauf kann das Unternehmen aufbauen und skizzieren, wie bedeutend das Thema „nachhaltiges Lieferkettenmanagement“ im Unternehmen ist. Beispiele hierfür können, wie bereits an anderer Stelle genannt, </a:t>
            </a:r>
            <a:r>
              <a:rPr lang="de-DE" sz="1100" dirty="0">
                <a:solidFill>
                  <a:srgbClr val="4B4B4B"/>
                </a:solidFill>
                <a:hlinkClick r:id="rId3"/>
              </a:rPr>
              <a:t>Nachhaltigkeitsberichte</a:t>
            </a:r>
            <a:r>
              <a:rPr lang="de-DE" sz="1100" dirty="0">
                <a:solidFill>
                  <a:srgbClr val="4B4B4B"/>
                </a:solidFill>
              </a:rPr>
              <a:t> liefern. Darüber hinaus kann das Unternehmen auch prüfen, inwieweit politische Ziele in unternehmerische Visionen „übersetzt“ werden können – beispielsweise die Ziele für nachhaltige Entwicklung  (</a:t>
            </a:r>
            <a:r>
              <a:rPr lang="de-DE" sz="1100" dirty="0">
                <a:solidFill>
                  <a:srgbClr val="4B4B4B"/>
                </a:solidFill>
                <a:hlinkClick r:id="rId4"/>
              </a:rPr>
              <a:t>Sustainable Development Goals, SDGs</a:t>
            </a:r>
            <a:r>
              <a:rPr lang="de-DE" sz="1100" dirty="0" smtClean="0">
                <a:solidFill>
                  <a:srgbClr val="4B4B4B"/>
                </a:solidFill>
              </a:rPr>
              <a:t>). Der </a:t>
            </a:r>
            <a:r>
              <a:rPr lang="de-DE" sz="1100" dirty="0" smtClean="0">
                <a:solidFill>
                  <a:srgbClr val="4B4B4B"/>
                </a:solidFill>
                <a:hlinkClick r:id="rId5"/>
              </a:rPr>
              <a:t>SDG-Wegweiser</a:t>
            </a:r>
            <a:r>
              <a:rPr lang="de-DE" sz="1100" dirty="0" smtClean="0">
                <a:solidFill>
                  <a:srgbClr val="4B4B4B"/>
                </a:solidFill>
              </a:rPr>
              <a:t> vom IZU und BIHK bietet hierfür Unterstützung. </a:t>
            </a:r>
            <a:endParaRPr lang="de-DE" sz="1100" dirty="0">
              <a:solidFill>
                <a:srgbClr val="4B4B4B"/>
              </a:solidFill>
            </a:endParaRPr>
          </a:p>
        </p:txBody>
      </p:sp>
      <p:sp>
        <p:nvSpPr>
          <p:cNvPr id="10" name="Richtungspfeil 59">
            <a:extLst>
              <a:ext uri="{FF2B5EF4-FFF2-40B4-BE49-F238E27FC236}">
                <a16:creationId xmlns:a16="http://schemas.microsoft.com/office/drawing/2014/main" id="{1B4C1BAF-4BDD-49AB-A96B-2011DE405F52}"/>
              </a:ext>
            </a:extLst>
          </p:cNvPr>
          <p:cNvSpPr/>
          <p:nvPr/>
        </p:nvSpPr>
        <p:spPr>
          <a:xfrm>
            <a:off x="695400" y="1197971"/>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1</a:t>
            </a:r>
          </a:p>
        </p:txBody>
      </p:sp>
      <p:sp>
        <p:nvSpPr>
          <p:cNvPr id="11" name="Richtungspfeil 12">
            <a:extLst>
              <a:ext uri="{FF2B5EF4-FFF2-40B4-BE49-F238E27FC236}">
                <a16:creationId xmlns:a16="http://schemas.microsoft.com/office/drawing/2014/main" id="{DEB387E9-6BD1-415E-9DEB-77D3DABFF087}"/>
              </a:ext>
            </a:extLst>
          </p:cNvPr>
          <p:cNvSpPr/>
          <p:nvPr/>
        </p:nvSpPr>
        <p:spPr>
          <a:xfrm>
            <a:off x="695400" y="2998171"/>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2</a:t>
            </a:r>
          </a:p>
        </p:txBody>
      </p:sp>
      <p:sp>
        <p:nvSpPr>
          <p:cNvPr id="12" name="Richtungspfeil 13">
            <a:extLst>
              <a:ext uri="{FF2B5EF4-FFF2-40B4-BE49-F238E27FC236}">
                <a16:creationId xmlns:a16="http://schemas.microsoft.com/office/drawing/2014/main" id="{CFEC1136-33A2-412E-967F-202276BB8A46}"/>
              </a:ext>
            </a:extLst>
          </p:cNvPr>
          <p:cNvSpPr/>
          <p:nvPr/>
        </p:nvSpPr>
        <p:spPr>
          <a:xfrm>
            <a:off x="695400" y="4654355"/>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3</a:t>
            </a:r>
          </a:p>
        </p:txBody>
      </p:sp>
      <p:sp>
        <p:nvSpPr>
          <p:cNvPr id="13" name="Freihandform 19">
            <a:extLst>
              <a:ext uri="{FF2B5EF4-FFF2-40B4-BE49-F238E27FC236}">
                <a16:creationId xmlns:a16="http://schemas.microsoft.com/office/drawing/2014/main" id="{7CE33E57-782E-44FE-B029-40E76E04A1C4}"/>
              </a:ext>
            </a:extLst>
          </p:cNvPr>
          <p:cNvSpPr/>
          <p:nvPr/>
        </p:nvSpPr>
        <p:spPr bwMode="auto">
          <a:xfrm>
            <a:off x="6995632" y="1151224"/>
            <a:ext cx="3492856" cy="1773720"/>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de-DE" dirty="0">
              <a:solidFill>
                <a:srgbClr val="000000"/>
              </a:solidFill>
            </a:endParaRPr>
          </a:p>
        </p:txBody>
      </p:sp>
      <p:sp>
        <p:nvSpPr>
          <p:cNvPr id="14" name="Rechteck 13">
            <a:extLst>
              <a:ext uri="{FF2B5EF4-FFF2-40B4-BE49-F238E27FC236}">
                <a16:creationId xmlns:a16="http://schemas.microsoft.com/office/drawing/2014/main" id="{B2476B1B-C229-495A-9DDF-158F49168DFA}"/>
              </a:ext>
            </a:extLst>
          </p:cNvPr>
          <p:cNvSpPr/>
          <p:nvPr/>
        </p:nvSpPr>
        <p:spPr>
          <a:xfrm>
            <a:off x="7283664" y="1269979"/>
            <a:ext cx="2592288" cy="1551707"/>
          </a:xfrm>
          <a:prstGeom prst="rect">
            <a:avLst/>
          </a:prstGeom>
        </p:spPr>
        <p:txBody>
          <a:bodyPr wrap="square">
            <a:spAutoFit/>
          </a:bodyPr>
          <a:lstStyle/>
          <a:p>
            <a:pPr algn="l"/>
            <a:r>
              <a:rPr lang="de-DE" sz="1200" b="1" dirty="0">
                <a:solidFill>
                  <a:srgbClr val="000000">
                    <a:lumMod val="75000"/>
                    <a:lumOff val="25000"/>
                  </a:srgbClr>
                </a:solidFill>
              </a:rPr>
              <a:t>Leitfragen zur Orientierung:</a:t>
            </a:r>
          </a:p>
          <a:p>
            <a:pPr algn="l"/>
            <a:endParaRPr lang="de-DE" sz="1100" b="1" dirty="0">
              <a:solidFill>
                <a:srgbClr val="000000">
                  <a:lumMod val="75000"/>
                  <a:lumOff val="25000"/>
                </a:srgbClr>
              </a:solidFill>
            </a:endParaRPr>
          </a:p>
          <a:p>
            <a:pPr marL="171450" indent="-171450" algn="l" defTabSz="928804" fontAlgn="auto">
              <a:spcAft>
                <a:spcPts val="526"/>
              </a:spcAft>
              <a:buFont typeface="Arial" panose="020B0604020202020204" pitchFamily="34" charset="0"/>
              <a:buChar char="•"/>
              <a:defRPr/>
            </a:pPr>
            <a:r>
              <a:rPr lang="de-DE" sz="1050" dirty="0">
                <a:solidFill>
                  <a:srgbClr val="000000">
                    <a:lumMod val="75000"/>
                    <a:lumOff val="25000"/>
                  </a:srgbClr>
                </a:solidFill>
                <a:latin typeface="Arial"/>
              </a:rPr>
              <a:t>Welche bestehenden Dokumente sollten geprüft werden?</a:t>
            </a:r>
          </a:p>
          <a:p>
            <a:pPr marL="171450" indent="-171450" algn="l" defTabSz="928804" fontAlgn="auto">
              <a:spcAft>
                <a:spcPts val="526"/>
              </a:spcAft>
              <a:buFont typeface="Arial" panose="020B0604020202020204" pitchFamily="34" charset="0"/>
              <a:buChar char="•"/>
              <a:defRPr/>
            </a:pPr>
            <a:r>
              <a:rPr lang="de-DE" sz="1050" dirty="0">
                <a:solidFill>
                  <a:srgbClr val="000000">
                    <a:lumMod val="75000"/>
                    <a:lumOff val="25000"/>
                  </a:srgbClr>
                </a:solidFill>
                <a:latin typeface="Arial"/>
              </a:rPr>
              <a:t>Welche Unternehmensbereiche werden einbezogen?</a:t>
            </a:r>
          </a:p>
          <a:p>
            <a:pPr marL="171450" indent="-171450" algn="l" defTabSz="928804" fontAlgn="auto">
              <a:spcAft>
                <a:spcPts val="526"/>
              </a:spcAft>
              <a:buFont typeface="Arial" panose="020B0604020202020204" pitchFamily="34" charset="0"/>
              <a:buChar char="•"/>
              <a:defRPr/>
            </a:pPr>
            <a:r>
              <a:rPr lang="de-DE" sz="1050" dirty="0">
                <a:solidFill>
                  <a:srgbClr val="000000">
                    <a:lumMod val="75000"/>
                    <a:lumOff val="25000"/>
                  </a:srgbClr>
                </a:solidFill>
                <a:latin typeface="Arial"/>
              </a:rPr>
              <a:t>Wo möchte das Unternehmen langfristig stehen?</a:t>
            </a:r>
            <a:r>
              <a:rPr lang="de-DE" sz="1100" dirty="0">
                <a:solidFill>
                  <a:srgbClr val="000000">
                    <a:lumMod val="75000"/>
                    <a:lumOff val="25000"/>
                  </a:srgbClr>
                </a:solidFill>
              </a:rPr>
              <a:t> </a:t>
            </a:r>
          </a:p>
        </p:txBody>
      </p:sp>
      <p:pic>
        <p:nvPicPr>
          <p:cNvPr id="15" name="Picture 5" descr="G:\noun_1146880.png">
            <a:extLst>
              <a:ext uri="{FF2B5EF4-FFF2-40B4-BE49-F238E27FC236}">
                <a16:creationId xmlns:a16="http://schemas.microsoft.com/office/drawing/2014/main" id="{6F9C914B-ED61-4D71-8407-91787A298B0C}"/>
              </a:ext>
            </a:extLst>
          </p:cNvPr>
          <p:cNvPicPr>
            <a:picLocks noChangeAspect="1" noChangeArrowheads="1"/>
          </p:cNvPicPr>
          <p:nvPr/>
        </p:nvPicPr>
        <p:blipFill>
          <a:blip r:embed="rId6" cstate="print">
            <a:duotone>
              <a:schemeClr val="bg2">
                <a:shade val="45000"/>
                <a:satMod val="135000"/>
              </a:schemeClr>
              <a:prstClr val="white"/>
            </a:duotone>
          </a:blip>
          <a:srcRect/>
          <a:stretch>
            <a:fillRect/>
          </a:stretch>
        </p:blipFill>
        <p:spPr bwMode="auto">
          <a:xfrm rot="1187937">
            <a:off x="9461782" y="1538198"/>
            <a:ext cx="648071" cy="648071"/>
          </a:xfrm>
          <a:prstGeom prst="rect">
            <a:avLst/>
          </a:prstGeom>
          <a:noFill/>
        </p:spPr>
      </p:pic>
      <p:sp>
        <p:nvSpPr>
          <p:cNvPr id="16" name="Fußzeilenplatzhalter 3">
            <a:extLst>
              <a:ext uri="{FF2B5EF4-FFF2-40B4-BE49-F238E27FC236}">
                <a16:creationId xmlns:a16="http://schemas.microsoft.com/office/drawing/2014/main" id="{D41061B5-64D7-4681-B1AF-6B4146870062}"/>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17" name="Auf der gleichen Seite des Rechtecks liegende Ecken abrunden 8">
            <a:extLst>
              <a:ext uri="{FF2B5EF4-FFF2-40B4-BE49-F238E27FC236}">
                <a16:creationId xmlns:a16="http://schemas.microsoft.com/office/drawing/2014/main" id="{C0129A22-6527-4590-8438-1C2EB3685A23}"/>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8" name="Auf der gleichen Seite des Rechtecks liegende Ecken abrunden 8">
            <a:extLst>
              <a:ext uri="{FF2B5EF4-FFF2-40B4-BE49-F238E27FC236}">
                <a16:creationId xmlns:a16="http://schemas.microsoft.com/office/drawing/2014/main" id="{0BED0844-4966-44BC-A011-2002ED6027CB}"/>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9" name="Auf der gleichen Seite des Rechtecks liegende Ecken abrunden 8">
            <a:extLst>
              <a:ext uri="{FF2B5EF4-FFF2-40B4-BE49-F238E27FC236}">
                <a16:creationId xmlns:a16="http://schemas.microsoft.com/office/drawing/2014/main" id="{973FA79A-84EF-4BFE-B7B0-3B8615DD08CC}"/>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0" name="Auf der gleichen Seite des Rechtecks liegende Ecken abrunden 8">
            <a:extLst>
              <a:ext uri="{FF2B5EF4-FFF2-40B4-BE49-F238E27FC236}">
                <a16:creationId xmlns:a16="http://schemas.microsoft.com/office/drawing/2014/main" id="{ABECDB70-479B-466D-8E88-6B75C6A3F91F}"/>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1" name="Auf der gleichen Seite des Rechtecks liegende Ecken abrunden 8">
            <a:extLst>
              <a:ext uri="{FF2B5EF4-FFF2-40B4-BE49-F238E27FC236}">
                <a16:creationId xmlns:a16="http://schemas.microsoft.com/office/drawing/2014/main" id="{358C9AE6-0721-4199-A24D-673E0A877D61}"/>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2" name="Auf der gleichen Seite des Rechtecks liegende Ecken abrunden 8">
            <a:extLst>
              <a:ext uri="{FF2B5EF4-FFF2-40B4-BE49-F238E27FC236}">
                <a16:creationId xmlns:a16="http://schemas.microsoft.com/office/drawing/2014/main" id="{09330EEB-BEC5-4A67-97AD-A878ECE72D29}"/>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3" name="Auf der gleichen Seite des Rechtecks liegende Ecken abrunden 8">
            <a:extLst>
              <a:ext uri="{FF2B5EF4-FFF2-40B4-BE49-F238E27FC236}">
                <a16:creationId xmlns:a16="http://schemas.microsoft.com/office/drawing/2014/main" id="{EFADB893-4DC3-4ACC-81A0-A741DCDC836C}"/>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2" name="Grafik 1"/>
          <p:cNvPicPr>
            <a:picLocks noChangeAspect="1"/>
          </p:cNvPicPr>
          <p:nvPr/>
        </p:nvPicPr>
        <p:blipFill>
          <a:blip r:embed="rId7"/>
          <a:stretch>
            <a:fillRect/>
          </a:stretch>
        </p:blipFill>
        <p:spPr>
          <a:xfrm>
            <a:off x="615028" y="138758"/>
            <a:ext cx="4657748" cy="323116"/>
          </a:xfrm>
          <a:prstGeom prst="rect">
            <a:avLst/>
          </a:prstGeom>
        </p:spPr>
      </p:pic>
    </p:spTree>
    <p:extLst>
      <p:ext uri="{BB962C8B-B14F-4D97-AF65-F5344CB8AC3E}">
        <p14:creationId xmlns:p14="http://schemas.microsoft.com/office/powerpoint/2010/main" val="26770404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49</a:t>
            </a:fld>
            <a:endParaRPr lang="de-DE" dirty="0"/>
          </a:p>
        </p:txBody>
      </p:sp>
      <p:sp>
        <p:nvSpPr>
          <p:cNvPr id="7" name="Rechteck 6">
            <a:extLst>
              <a:ext uri="{FF2B5EF4-FFF2-40B4-BE49-F238E27FC236}">
                <a16:creationId xmlns:a16="http://schemas.microsoft.com/office/drawing/2014/main" id="{CE84FBE0-B58B-4571-9151-A3E0A947B3A8}"/>
              </a:ext>
            </a:extLst>
          </p:cNvPr>
          <p:cNvSpPr/>
          <p:nvPr/>
        </p:nvSpPr>
        <p:spPr bwMode="auto">
          <a:xfrm>
            <a:off x="1611351" y="4149080"/>
            <a:ext cx="8136904" cy="2232248"/>
          </a:xfrm>
          <a:prstGeom prst="rect">
            <a:avLst/>
          </a:prstGeom>
          <a:noFill/>
          <a:ln w="19050" cap="flat" cmpd="sng" algn="ctr">
            <a:solidFill>
              <a:srgbClr val="3B687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de-DE">
              <a:solidFill>
                <a:srgbClr val="000000"/>
              </a:solidFill>
            </a:endParaRPr>
          </a:p>
        </p:txBody>
      </p:sp>
      <p:sp>
        <p:nvSpPr>
          <p:cNvPr id="8" name="Rechteck 7">
            <a:extLst>
              <a:ext uri="{FF2B5EF4-FFF2-40B4-BE49-F238E27FC236}">
                <a16:creationId xmlns:a16="http://schemas.microsoft.com/office/drawing/2014/main" id="{B732B42C-BE70-4189-9746-31CB9D484A8A}"/>
              </a:ext>
            </a:extLst>
          </p:cNvPr>
          <p:cNvSpPr/>
          <p:nvPr/>
        </p:nvSpPr>
        <p:spPr>
          <a:xfrm rot="5400000">
            <a:off x="2144230" y="673004"/>
            <a:ext cx="410782" cy="1979476"/>
          </a:xfrm>
          <a:prstGeom prst="rect">
            <a:avLst/>
          </a:prstGeom>
          <a:solidFill>
            <a:srgbClr val="5E839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80165" tIns="40083" rIns="80165" bIns="40083" rtlCol="0" anchor="ctr"/>
          <a:lstStyle/>
          <a:p>
            <a:pPr algn="ctr"/>
            <a:r>
              <a:rPr lang="de-DE" sz="1200" b="1" dirty="0">
                <a:solidFill>
                  <a:srgbClr val="FFFFFF"/>
                </a:solidFill>
              </a:rPr>
              <a:t>Themenfelder</a:t>
            </a:r>
          </a:p>
        </p:txBody>
      </p:sp>
      <p:sp>
        <p:nvSpPr>
          <p:cNvPr id="9" name="Rechteck 8">
            <a:extLst>
              <a:ext uri="{FF2B5EF4-FFF2-40B4-BE49-F238E27FC236}">
                <a16:creationId xmlns:a16="http://schemas.microsoft.com/office/drawing/2014/main" id="{B26ED873-F2E5-4E99-BC69-F70A0945D542}"/>
              </a:ext>
            </a:extLst>
          </p:cNvPr>
          <p:cNvSpPr/>
          <p:nvPr/>
        </p:nvSpPr>
        <p:spPr>
          <a:xfrm rot="5400000">
            <a:off x="4356139" y="582110"/>
            <a:ext cx="410782" cy="2170813"/>
          </a:xfrm>
          <a:prstGeom prst="rect">
            <a:avLst/>
          </a:prstGeom>
          <a:solidFill>
            <a:srgbClr val="5E839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80165" tIns="40083" rIns="80165" bIns="40083" rtlCol="0" anchor="ctr"/>
          <a:lstStyle/>
          <a:p>
            <a:pPr algn="ctr"/>
            <a:r>
              <a:rPr lang="de-DE" sz="1200" b="1" dirty="0">
                <a:solidFill>
                  <a:srgbClr val="FFFFFF"/>
                </a:solidFill>
              </a:rPr>
              <a:t>Dokument/Maßnahme</a:t>
            </a:r>
          </a:p>
        </p:txBody>
      </p:sp>
      <p:sp>
        <p:nvSpPr>
          <p:cNvPr id="10" name="Rechteck 9">
            <a:extLst>
              <a:ext uri="{FF2B5EF4-FFF2-40B4-BE49-F238E27FC236}">
                <a16:creationId xmlns:a16="http://schemas.microsoft.com/office/drawing/2014/main" id="{1E07855F-9487-46C6-84BB-EB6ED0E71DEB}"/>
              </a:ext>
            </a:extLst>
          </p:cNvPr>
          <p:cNvSpPr/>
          <p:nvPr/>
        </p:nvSpPr>
        <p:spPr>
          <a:xfrm rot="5400000">
            <a:off x="5441546" y="2708808"/>
            <a:ext cx="410782" cy="3312000"/>
          </a:xfrm>
          <a:prstGeom prst="rect">
            <a:avLst/>
          </a:prstGeom>
          <a:solidFill>
            <a:srgbClr val="5E839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80165" tIns="40083" rIns="80165" bIns="40083" rtlCol="0" anchor="ctr"/>
          <a:lstStyle/>
          <a:p>
            <a:pPr algn="ctr"/>
            <a:r>
              <a:rPr lang="de-DE" sz="1200" b="1" dirty="0">
                <a:solidFill>
                  <a:srgbClr val="FFFFFF"/>
                </a:solidFill>
              </a:rPr>
              <a:t>Unternehmensleitbild &amp; Werte</a:t>
            </a:r>
          </a:p>
        </p:txBody>
      </p:sp>
      <p:sp>
        <p:nvSpPr>
          <p:cNvPr id="13" name="Rechteck 12">
            <a:extLst>
              <a:ext uri="{FF2B5EF4-FFF2-40B4-BE49-F238E27FC236}">
                <a16:creationId xmlns:a16="http://schemas.microsoft.com/office/drawing/2014/main" id="{1FA55D65-98AB-4A79-A9E4-F20672302614}"/>
              </a:ext>
            </a:extLst>
          </p:cNvPr>
          <p:cNvSpPr/>
          <p:nvPr/>
        </p:nvSpPr>
        <p:spPr>
          <a:xfrm rot="5400000">
            <a:off x="6644542" y="569395"/>
            <a:ext cx="410782" cy="2196246"/>
          </a:xfrm>
          <a:prstGeom prst="rect">
            <a:avLst/>
          </a:prstGeom>
          <a:solidFill>
            <a:srgbClr val="5E839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80165" tIns="40083" rIns="80165" bIns="40083" rtlCol="0" anchor="ctr"/>
          <a:lstStyle/>
          <a:p>
            <a:pPr algn="ctr"/>
            <a:r>
              <a:rPr lang="de-DE" sz="1200" b="1" dirty="0">
                <a:solidFill>
                  <a:srgbClr val="FFFFFF"/>
                </a:solidFill>
              </a:rPr>
              <a:t>Identifizierte Lücken</a:t>
            </a:r>
          </a:p>
        </p:txBody>
      </p:sp>
      <p:sp>
        <p:nvSpPr>
          <p:cNvPr id="14" name="Rechteck 13">
            <a:extLst>
              <a:ext uri="{FF2B5EF4-FFF2-40B4-BE49-F238E27FC236}">
                <a16:creationId xmlns:a16="http://schemas.microsoft.com/office/drawing/2014/main" id="{9B6BFFE7-EB05-40B0-B972-AF8F04111503}"/>
              </a:ext>
            </a:extLst>
          </p:cNvPr>
          <p:cNvSpPr/>
          <p:nvPr/>
        </p:nvSpPr>
        <p:spPr>
          <a:xfrm rot="5400000">
            <a:off x="8856300" y="693121"/>
            <a:ext cx="410782" cy="1939240"/>
          </a:xfrm>
          <a:prstGeom prst="rect">
            <a:avLst/>
          </a:prstGeom>
          <a:solidFill>
            <a:srgbClr val="5E839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80165" tIns="40083" rIns="80165" bIns="40083" rtlCol="0" anchor="ctr"/>
          <a:lstStyle/>
          <a:p>
            <a:pPr algn="ctr"/>
            <a:r>
              <a:rPr lang="de-DE" sz="1200" b="1" dirty="0">
                <a:solidFill>
                  <a:srgbClr val="FFFFFF"/>
                </a:solidFill>
              </a:rPr>
              <a:t>Veränderungsbedarf</a:t>
            </a:r>
          </a:p>
        </p:txBody>
      </p:sp>
      <p:sp>
        <p:nvSpPr>
          <p:cNvPr id="15" name="Rechteck 14">
            <a:extLst>
              <a:ext uri="{FF2B5EF4-FFF2-40B4-BE49-F238E27FC236}">
                <a16:creationId xmlns:a16="http://schemas.microsoft.com/office/drawing/2014/main" id="{CBBBAA82-2CC4-4175-8770-092F127057C7}"/>
              </a:ext>
            </a:extLst>
          </p:cNvPr>
          <p:cNvSpPr/>
          <p:nvPr/>
        </p:nvSpPr>
        <p:spPr bwMode="auto">
          <a:xfrm>
            <a:off x="1359883" y="1872909"/>
            <a:ext cx="1979476" cy="2227471"/>
          </a:xfrm>
          <a:prstGeom prst="rect">
            <a:avLst/>
          </a:prstGeom>
          <a:solidFill>
            <a:schemeClr val="bg1"/>
          </a:solidFill>
          <a:ln w="19050" cap="flat" cmpd="sng" algn="ctr">
            <a:solidFill>
              <a:srgbClr val="3B68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endParaRPr lang="de-DE" sz="1000" dirty="0">
              <a:solidFill>
                <a:srgbClr val="000000"/>
              </a:solidFill>
            </a:endParaRPr>
          </a:p>
          <a:p>
            <a:pPr marL="171450" indent="-171450" algn="l">
              <a:buFont typeface="Arial" panose="020B0604020202020204" pitchFamily="34" charset="0"/>
              <a:buChar char="•"/>
            </a:pPr>
            <a:r>
              <a:rPr lang="de-DE" sz="1000" dirty="0">
                <a:solidFill>
                  <a:srgbClr val="4B4B4B"/>
                </a:solidFill>
              </a:rPr>
              <a:t>Landnutzung beim Palmöl-/ Zuckeranbau</a:t>
            </a:r>
          </a:p>
          <a:p>
            <a:pPr marL="171450" indent="-171450" algn="l">
              <a:buFont typeface="Arial" panose="020B0604020202020204" pitchFamily="34" charset="0"/>
              <a:buChar char="•"/>
            </a:pPr>
            <a:endParaRPr lang="de-DE" sz="1000" dirty="0">
              <a:solidFill>
                <a:srgbClr val="4B4B4B"/>
              </a:solidFill>
            </a:endParaRPr>
          </a:p>
          <a:p>
            <a:pPr algn="l"/>
            <a:endParaRPr lang="de-DE" sz="1000" dirty="0">
              <a:solidFill>
                <a:srgbClr val="4B4B4B"/>
              </a:solidFill>
            </a:endParaRPr>
          </a:p>
          <a:p>
            <a:pPr marL="171450" indent="-171450" algn="l">
              <a:buFont typeface="Arial" panose="020B0604020202020204" pitchFamily="34" charset="0"/>
              <a:buChar char="•"/>
            </a:pPr>
            <a:r>
              <a:rPr lang="de-DE" sz="1000" dirty="0">
                <a:solidFill>
                  <a:srgbClr val="4B4B4B"/>
                </a:solidFill>
              </a:rPr>
              <a:t>Verbot von Kinderarbeit bei der Plantagenarbeit</a:t>
            </a:r>
          </a:p>
          <a:p>
            <a:pPr marL="171450" indent="-171450" algn="l">
              <a:buFont typeface="Arial" panose="020B0604020202020204" pitchFamily="34" charset="0"/>
              <a:buChar char="•"/>
            </a:pPr>
            <a:endParaRPr lang="de-DE" sz="1000" dirty="0">
              <a:solidFill>
                <a:srgbClr val="4B4B4B"/>
              </a:solidFill>
            </a:endParaRPr>
          </a:p>
          <a:p>
            <a:pPr algn="l"/>
            <a:endParaRPr lang="de-DE" sz="1000" dirty="0">
              <a:solidFill>
                <a:srgbClr val="000000"/>
              </a:solidFill>
            </a:endParaRPr>
          </a:p>
          <a:p>
            <a:pPr marL="171450" indent="-171450" algn="l">
              <a:buFont typeface="Arial" panose="020B0604020202020204" pitchFamily="34" charset="0"/>
              <a:buChar char="•"/>
            </a:pPr>
            <a:endParaRPr lang="de-DE" sz="1000" dirty="0">
              <a:solidFill>
                <a:srgbClr val="000000"/>
              </a:solidFill>
            </a:endParaRPr>
          </a:p>
          <a:p>
            <a:pPr marL="171450" indent="-171450" algn="l">
              <a:buFont typeface="Arial" panose="020B0604020202020204" pitchFamily="34" charset="0"/>
              <a:buChar char="•"/>
            </a:pPr>
            <a:r>
              <a:rPr lang="de-DE" sz="1000" dirty="0">
                <a:solidFill>
                  <a:srgbClr val="000000"/>
                </a:solidFill>
              </a:rPr>
              <a:t>...</a:t>
            </a:r>
          </a:p>
          <a:p>
            <a:pPr marL="171450" indent="-171450" algn="l">
              <a:buFont typeface="Arial" panose="020B0604020202020204" pitchFamily="34" charset="0"/>
              <a:buChar char="•"/>
            </a:pPr>
            <a:endParaRPr lang="de-DE" sz="1000" dirty="0">
              <a:solidFill>
                <a:srgbClr val="000000"/>
              </a:solidFill>
            </a:endParaRPr>
          </a:p>
          <a:p>
            <a:pPr marL="171450" indent="-171450" algn="l">
              <a:buFont typeface="Arial" panose="020B0604020202020204" pitchFamily="34" charset="0"/>
              <a:buChar char="•"/>
            </a:pPr>
            <a:endParaRPr lang="de-DE" sz="1000" dirty="0">
              <a:solidFill>
                <a:srgbClr val="000000"/>
              </a:solidFill>
            </a:endParaRPr>
          </a:p>
          <a:p>
            <a:pPr marL="171450" indent="-171450" algn="l">
              <a:buFont typeface="Arial" panose="020B0604020202020204" pitchFamily="34" charset="0"/>
              <a:buChar char="•"/>
            </a:pPr>
            <a:endParaRPr lang="de-DE" sz="1000" dirty="0">
              <a:solidFill>
                <a:srgbClr val="000000"/>
              </a:solidFill>
            </a:endParaRPr>
          </a:p>
          <a:p>
            <a:pPr marL="171450" indent="-171450" algn="l">
              <a:buFont typeface="Arial" panose="020B0604020202020204" pitchFamily="34" charset="0"/>
              <a:buChar char="•"/>
            </a:pPr>
            <a:endParaRPr lang="de-DE" sz="1000" dirty="0">
              <a:solidFill>
                <a:srgbClr val="000000"/>
              </a:solidFill>
            </a:endParaRPr>
          </a:p>
        </p:txBody>
      </p:sp>
      <p:sp>
        <p:nvSpPr>
          <p:cNvPr id="16" name="Rechteck 15">
            <a:extLst>
              <a:ext uri="{FF2B5EF4-FFF2-40B4-BE49-F238E27FC236}">
                <a16:creationId xmlns:a16="http://schemas.microsoft.com/office/drawing/2014/main" id="{0C3003BF-87DF-45CF-B801-DB03578D6CD2}"/>
              </a:ext>
            </a:extLst>
          </p:cNvPr>
          <p:cNvSpPr/>
          <p:nvPr/>
        </p:nvSpPr>
        <p:spPr bwMode="auto">
          <a:xfrm>
            <a:off x="3476123" y="1872909"/>
            <a:ext cx="2170814" cy="2227471"/>
          </a:xfrm>
          <a:prstGeom prst="rect">
            <a:avLst/>
          </a:prstGeom>
          <a:solidFill>
            <a:schemeClr val="bg1"/>
          </a:solidFill>
          <a:ln w="19050" cap="flat" cmpd="sng" algn="ctr">
            <a:solidFill>
              <a:srgbClr val="3B68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endParaRPr lang="de-DE" sz="1000" dirty="0">
              <a:solidFill>
                <a:srgbClr val="000000"/>
              </a:solidFill>
            </a:endParaRPr>
          </a:p>
          <a:p>
            <a:pPr marL="171450" indent="-171450" algn="l">
              <a:buFont typeface="Arial" panose="020B0604020202020204" pitchFamily="34" charset="0"/>
              <a:buChar char="•"/>
            </a:pPr>
            <a:r>
              <a:rPr lang="de-DE" sz="1000" dirty="0">
                <a:solidFill>
                  <a:srgbClr val="4B4B4B"/>
                </a:solidFill>
              </a:rPr>
              <a:t>Code </a:t>
            </a:r>
            <a:r>
              <a:rPr lang="de-DE" sz="1000" dirty="0" err="1">
                <a:solidFill>
                  <a:srgbClr val="4B4B4B"/>
                </a:solidFill>
              </a:rPr>
              <a:t>of</a:t>
            </a:r>
            <a:r>
              <a:rPr lang="de-DE" sz="1000" dirty="0">
                <a:solidFill>
                  <a:srgbClr val="4B4B4B"/>
                </a:solidFill>
              </a:rPr>
              <a:t> </a:t>
            </a:r>
            <a:r>
              <a:rPr lang="de-DE" sz="1000" dirty="0" err="1">
                <a:solidFill>
                  <a:srgbClr val="4B4B4B"/>
                </a:solidFill>
              </a:rPr>
              <a:t>Conduct</a:t>
            </a:r>
            <a:r>
              <a:rPr lang="de-DE" sz="1000" dirty="0">
                <a:solidFill>
                  <a:srgbClr val="4B4B4B"/>
                </a:solidFill>
              </a:rPr>
              <a:t> (</a:t>
            </a:r>
            <a:r>
              <a:rPr lang="de-DE" sz="1000" dirty="0" err="1">
                <a:solidFill>
                  <a:srgbClr val="4B4B4B"/>
                </a:solidFill>
              </a:rPr>
              <a:t>CoC</a:t>
            </a:r>
            <a:r>
              <a:rPr lang="de-DE" sz="1000" dirty="0">
                <a:solidFill>
                  <a:srgbClr val="4B4B4B"/>
                </a:solidFill>
              </a:rPr>
              <a:t>); Umweltmanagementsystem </a:t>
            </a:r>
          </a:p>
          <a:p>
            <a:pPr algn="l"/>
            <a:endParaRPr lang="de-DE" sz="1000" dirty="0">
              <a:solidFill>
                <a:srgbClr val="4B4B4B"/>
              </a:solidFill>
            </a:endParaRPr>
          </a:p>
          <a:p>
            <a:pPr algn="l"/>
            <a:endParaRPr lang="de-DE" sz="1000" dirty="0">
              <a:solidFill>
                <a:srgbClr val="4B4B4B"/>
              </a:solidFill>
            </a:endParaRPr>
          </a:p>
          <a:p>
            <a:pPr marL="171450" indent="-171450" algn="l">
              <a:buFont typeface="Arial" panose="020B0604020202020204" pitchFamily="34" charset="0"/>
              <a:buChar char="•"/>
            </a:pPr>
            <a:r>
              <a:rPr lang="de-DE" sz="1000" dirty="0">
                <a:solidFill>
                  <a:srgbClr val="4B4B4B"/>
                </a:solidFill>
              </a:rPr>
              <a:t>Selbstauskunftsfragebogen für die Lieferanten</a:t>
            </a:r>
          </a:p>
          <a:p>
            <a:pPr marL="171450" indent="-171450" algn="l">
              <a:buFont typeface="Arial" panose="020B0604020202020204" pitchFamily="34" charset="0"/>
              <a:buChar char="•"/>
            </a:pPr>
            <a:endParaRPr lang="de-DE" sz="1000" dirty="0">
              <a:solidFill>
                <a:srgbClr val="000000"/>
              </a:solidFill>
            </a:endParaRPr>
          </a:p>
          <a:p>
            <a:pPr algn="l"/>
            <a:endParaRPr lang="de-DE" sz="1000" dirty="0">
              <a:solidFill>
                <a:srgbClr val="000000"/>
              </a:solidFill>
            </a:endParaRPr>
          </a:p>
          <a:p>
            <a:pPr marL="171450" indent="-171450" algn="l">
              <a:buFont typeface="Arial" panose="020B0604020202020204" pitchFamily="34" charset="0"/>
              <a:buChar char="•"/>
            </a:pPr>
            <a:endParaRPr lang="de-DE" sz="1000" dirty="0">
              <a:solidFill>
                <a:srgbClr val="000000"/>
              </a:solidFill>
            </a:endParaRPr>
          </a:p>
          <a:p>
            <a:pPr marL="171450" indent="-171450" algn="l">
              <a:buFont typeface="Arial" panose="020B0604020202020204" pitchFamily="34" charset="0"/>
              <a:buChar char="•"/>
            </a:pPr>
            <a:r>
              <a:rPr lang="de-DE" sz="1000" dirty="0">
                <a:solidFill>
                  <a:srgbClr val="000000"/>
                </a:solidFill>
              </a:rPr>
              <a:t>...</a:t>
            </a:r>
          </a:p>
          <a:p>
            <a:pPr marL="171450" indent="-171450" algn="l">
              <a:buFont typeface="Arial" panose="020B0604020202020204" pitchFamily="34" charset="0"/>
              <a:buChar char="•"/>
            </a:pPr>
            <a:endParaRPr lang="de-DE" sz="1000" dirty="0">
              <a:solidFill>
                <a:srgbClr val="000000"/>
              </a:solidFill>
            </a:endParaRPr>
          </a:p>
        </p:txBody>
      </p:sp>
      <p:sp>
        <p:nvSpPr>
          <p:cNvPr id="17" name="Rechteck 16">
            <a:extLst>
              <a:ext uri="{FF2B5EF4-FFF2-40B4-BE49-F238E27FC236}">
                <a16:creationId xmlns:a16="http://schemas.microsoft.com/office/drawing/2014/main" id="{42EB9100-2CC3-4CE2-A21A-2652DBEBA5B2}"/>
              </a:ext>
            </a:extLst>
          </p:cNvPr>
          <p:cNvSpPr/>
          <p:nvPr/>
        </p:nvSpPr>
        <p:spPr bwMode="auto">
          <a:xfrm>
            <a:off x="5751811" y="1872909"/>
            <a:ext cx="2196245" cy="2227471"/>
          </a:xfrm>
          <a:prstGeom prst="rect">
            <a:avLst/>
          </a:prstGeom>
          <a:solidFill>
            <a:schemeClr val="bg1"/>
          </a:solidFill>
          <a:ln w="19050" cap="flat" cmpd="sng" algn="ctr">
            <a:solidFill>
              <a:srgbClr val="3B68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endParaRPr lang="de-DE" sz="1000" dirty="0">
              <a:solidFill>
                <a:srgbClr val="000000"/>
              </a:solidFill>
            </a:endParaRPr>
          </a:p>
          <a:p>
            <a:pPr marL="171450" indent="-171450" algn="l">
              <a:buFont typeface="Arial" panose="020B0604020202020204" pitchFamily="34" charset="0"/>
              <a:buChar char="•"/>
            </a:pPr>
            <a:r>
              <a:rPr lang="de-DE" sz="1000" dirty="0" err="1">
                <a:solidFill>
                  <a:srgbClr val="4B4B4B"/>
                </a:solidFill>
              </a:rPr>
              <a:t>CoC</a:t>
            </a:r>
            <a:r>
              <a:rPr lang="de-DE" sz="1000" dirty="0">
                <a:solidFill>
                  <a:srgbClr val="4B4B4B"/>
                </a:solidFill>
              </a:rPr>
              <a:t> beinhaltet keine Richtlinie zur Landnutzung</a:t>
            </a:r>
          </a:p>
          <a:p>
            <a:pPr marL="171450" indent="-171450" algn="l">
              <a:buFont typeface="Arial" panose="020B0604020202020204" pitchFamily="34" charset="0"/>
              <a:buChar char="•"/>
            </a:pPr>
            <a:endParaRPr lang="de-DE" sz="1000" dirty="0">
              <a:solidFill>
                <a:srgbClr val="4B4B4B"/>
              </a:solidFill>
            </a:endParaRPr>
          </a:p>
          <a:p>
            <a:pPr algn="l"/>
            <a:endParaRPr lang="de-DE" sz="1000" dirty="0">
              <a:solidFill>
                <a:srgbClr val="4B4B4B"/>
              </a:solidFill>
            </a:endParaRPr>
          </a:p>
          <a:p>
            <a:pPr marL="171450" indent="-171450" algn="l">
              <a:buFont typeface="Arial" panose="020B0604020202020204" pitchFamily="34" charset="0"/>
              <a:buChar char="•"/>
            </a:pPr>
            <a:r>
              <a:rPr lang="de-DE" sz="1000" dirty="0">
                <a:solidFill>
                  <a:srgbClr val="4B4B4B"/>
                </a:solidFill>
              </a:rPr>
              <a:t>Einhaltung des Verbots darüber nicht einwandfrei überprüfbar</a:t>
            </a:r>
          </a:p>
          <a:p>
            <a:pPr marL="171450" indent="-171450" algn="l">
              <a:buFont typeface="Arial" panose="020B0604020202020204" pitchFamily="34" charset="0"/>
              <a:buChar char="•"/>
            </a:pPr>
            <a:endParaRPr lang="de-DE" sz="1000" dirty="0">
              <a:solidFill>
                <a:srgbClr val="000000"/>
              </a:solidFill>
            </a:endParaRPr>
          </a:p>
          <a:p>
            <a:pPr algn="l"/>
            <a:endParaRPr lang="de-DE" sz="1000" dirty="0">
              <a:solidFill>
                <a:srgbClr val="000000"/>
              </a:solidFill>
            </a:endParaRPr>
          </a:p>
          <a:p>
            <a:pPr marL="171450" indent="-171450" algn="l">
              <a:buFont typeface="Arial" panose="020B0604020202020204" pitchFamily="34" charset="0"/>
              <a:buChar char="•"/>
            </a:pPr>
            <a:endParaRPr lang="de-DE" sz="1000" dirty="0">
              <a:solidFill>
                <a:srgbClr val="000000"/>
              </a:solidFill>
            </a:endParaRPr>
          </a:p>
          <a:p>
            <a:pPr marL="171450" indent="-171450" algn="l">
              <a:buFont typeface="Arial" panose="020B0604020202020204" pitchFamily="34" charset="0"/>
              <a:buChar char="•"/>
            </a:pPr>
            <a:r>
              <a:rPr lang="de-DE" sz="1000" dirty="0">
                <a:solidFill>
                  <a:srgbClr val="000000"/>
                </a:solidFill>
              </a:rPr>
              <a:t>...</a:t>
            </a:r>
          </a:p>
        </p:txBody>
      </p:sp>
      <p:sp>
        <p:nvSpPr>
          <p:cNvPr id="18" name="Rechteck 17">
            <a:extLst>
              <a:ext uri="{FF2B5EF4-FFF2-40B4-BE49-F238E27FC236}">
                <a16:creationId xmlns:a16="http://schemas.microsoft.com/office/drawing/2014/main" id="{48696114-06B7-4DFD-A9DC-19673349647B}"/>
              </a:ext>
            </a:extLst>
          </p:cNvPr>
          <p:cNvSpPr/>
          <p:nvPr/>
        </p:nvSpPr>
        <p:spPr bwMode="auto">
          <a:xfrm>
            <a:off x="8092071" y="1921609"/>
            <a:ext cx="1939240" cy="2227471"/>
          </a:xfrm>
          <a:prstGeom prst="rect">
            <a:avLst/>
          </a:prstGeom>
          <a:solidFill>
            <a:schemeClr val="bg1"/>
          </a:solidFill>
          <a:ln w="19050" cap="flat" cmpd="sng" algn="ctr">
            <a:solidFill>
              <a:srgbClr val="3B68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endParaRPr lang="de-DE" sz="1000" dirty="0">
              <a:solidFill>
                <a:srgbClr val="000000"/>
              </a:solidFill>
            </a:endParaRPr>
          </a:p>
          <a:p>
            <a:pPr marL="171450" indent="-171450" algn="l">
              <a:buFont typeface="Arial" panose="020B0604020202020204" pitchFamily="34" charset="0"/>
              <a:buChar char="•"/>
            </a:pPr>
            <a:r>
              <a:rPr lang="de-DE" sz="1000" dirty="0">
                <a:solidFill>
                  <a:srgbClr val="4B4B4B"/>
                </a:solidFill>
              </a:rPr>
              <a:t>Landnutzungsthematik beim Rohstoffanbau in den </a:t>
            </a:r>
            <a:r>
              <a:rPr lang="de-DE" sz="1000" dirty="0" err="1">
                <a:solidFill>
                  <a:srgbClr val="4B4B4B"/>
                </a:solidFill>
              </a:rPr>
              <a:t>CoC</a:t>
            </a:r>
            <a:r>
              <a:rPr lang="de-DE" sz="1000" dirty="0">
                <a:solidFill>
                  <a:srgbClr val="4B4B4B"/>
                </a:solidFill>
              </a:rPr>
              <a:t> einbeziehen</a:t>
            </a:r>
          </a:p>
          <a:p>
            <a:pPr algn="l"/>
            <a:endParaRPr lang="de-DE" sz="1000" dirty="0">
              <a:solidFill>
                <a:srgbClr val="4B4B4B"/>
              </a:solidFill>
            </a:endParaRPr>
          </a:p>
          <a:p>
            <a:pPr marL="171450" indent="-171450" algn="l">
              <a:buFont typeface="Arial" panose="020B0604020202020204" pitchFamily="34" charset="0"/>
              <a:buChar char="•"/>
            </a:pPr>
            <a:r>
              <a:rPr lang="de-DE" sz="1000" dirty="0">
                <a:solidFill>
                  <a:srgbClr val="4B4B4B"/>
                </a:solidFill>
              </a:rPr>
              <a:t>Externe Audits als Möglich-</a:t>
            </a:r>
            <a:r>
              <a:rPr lang="de-DE" sz="1000" dirty="0" err="1">
                <a:solidFill>
                  <a:srgbClr val="4B4B4B"/>
                </a:solidFill>
              </a:rPr>
              <a:t>keit</a:t>
            </a:r>
            <a:r>
              <a:rPr lang="de-DE" sz="1000" dirty="0">
                <a:solidFill>
                  <a:srgbClr val="4B4B4B"/>
                </a:solidFill>
              </a:rPr>
              <a:t> in die Lieferanten-vereinbarung integrieren</a:t>
            </a:r>
          </a:p>
          <a:p>
            <a:pPr algn="l"/>
            <a:endParaRPr lang="de-DE" sz="1000" dirty="0">
              <a:solidFill>
                <a:srgbClr val="000000"/>
              </a:solidFill>
            </a:endParaRPr>
          </a:p>
          <a:p>
            <a:pPr algn="l"/>
            <a:endParaRPr lang="de-DE" sz="1000" dirty="0">
              <a:solidFill>
                <a:srgbClr val="000000"/>
              </a:solidFill>
            </a:endParaRPr>
          </a:p>
          <a:p>
            <a:pPr marL="171450" indent="-171450" algn="l">
              <a:buFont typeface="Arial" panose="020B0604020202020204" pitchFamily="34" charset="0"/>
              <a:buChar char="•"/>
            </a:pPr>
            <a:r>
              <a:rPr lang="de-DE" sz="1000" dirty="0">
                <a:solidFill>
                  <a:srgbClr val="000000"/>
                </a:solidFill>
              </a:rPr>
              <a:t>...</a:t>
            </a:r>
          </a:p>
        </p:txBody>
      </p:sp>
      <p:cxnSp>
        <p:nvCxnSpPr>
          <p:cNvPr id="19" name="Gerade Verbindung 26">
            <a:extLst>
              <a:ext uri="{FF2B5EF4-FFF2-40B4-BE49-F238E27FC236}">
                <a16:creationId xmlns:a16="http://schemas.microsoft.com/office/drawing/2014/main" id="{F8F9DE6B-33E1-48DE-9046-741AFB4DF7E6}"/>
              </a:ext>
            </a:extLst>
          </p:cNvPr>
          <p:cNvCxnSpPr/>
          <p:nvPr/>
        </p:nvCxnSpPr>
        <p:spPr bwMode="auto">
          <a:xfrm>
            <a:off x="8197687" y="2564904"/>
            <a:ext cx="1728008"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28">
            <a:extLst>
              <a:ext uri="{FF2B5EF4-FFF2-40B4-BE49-F238E27FC236}">
                <a16:creationId xmlns:a16="http://schemas.microsoft.com/office/drawing/2014/main" id="{ED99DAC5-DE13-4E22-A864-79DECB52A94E}"/>
              </a:ext>
            </a:extLst>
          </p:cNvPr>
          <p:cNvCxnSpPr/>
          <p:nvPr/>
        </p:nvCxnSpPr>
        <p:spPr bwMode="auto">
          <a:xfrm>
            <a:off x="1485617" y="2564904"/>
            <a:ext cx="1728008"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29">
            <a:extLst>
              <a:ext uri="{FF2B5EF4-FFF2-40B4-BE49-F238E27FC236}">
                <a16:creationId xmlns:a16="http://schemas.microsoft.com/office/drawing/2014/main" id="{61144F56-42F6-4BC4-8691-406E0E42FF67}"/>
              </a:ext>
            </a:extLst>
          </p:cNvPr>
          <p:cNvCxnSpPr/>
          <p:nvPr/>
        </p:nvCxnSpPr>
        <p:spPr bwMode="auto">
          <a:xfrm>
            <a:off x="3627759" y="2564904"/>
            <a:ext cx="1944032"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30">
            <a:extLst>
              <a:ext uri="{FF2B5EF4-FFF2-40B4-BE49-F238E27FC236}">
                <a16:creationId xmlns:a16="http://schemas.microsoft.com/office/drawing/2014/main" id="{5D85651A-2D0A-4148-B197-36F65E313D44}"/>
              </a:ext>
            </a:extLst>
          </p:cNvPr>
          <p:cNvCxnSpPr/>
          <p:nvPr/>
        </p:nvCxnSpPr>
        <p:spPr bwMode="auto">
          <a:xfrm>
            <a:off x="5824344" y="2564904"/>
            <a:ext cx="2051519"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33">
            <a:extLst>
              <a:ext uri="{FF2B5EF4-FFF2-40B4-BE49-F238E27FC236}">
                <a16:creationId xmlns:a16="http://schemas.microsoft.com/office/drawing/2014/main" id="{C5CCDDA0-A4AE-40DE-866B-B44969C3C02B}"/>
              </a:ext>
            </a:extLst>
          </p:cNvPr>
          <p:cNvCxnSpPr/>
          <p:nvPr/>
        </p:nvCxnSpPr>
        <p:spPr bwMode="auto">
          <a:xfrm>
            <a:off x="1485617" y="3212976"/>
            <a:ext cx="1728008"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34">
            <a:extLst>
              <a:ext uri="{FF2B5EF4-FFF2-40B4-BE49-F238E27FC236}">
                <a16:creationId xmlns:a16="http://schemas.microsoft.com/office/drawing/2014/main" id="{830A677D-EFF5-4A2C-A53C-440418AC5B7A}"/>
              </a:ext>
            </a:extLst>
          </p:cNvPr>
          <p:cNvCxnSpPr/>
          <p:nvPr/>
        </p:nvCxnSpPr>
        <p:spPr bwMode="auto">
          <a:xfrm>
            <a:off x="3627759" y="3212976"/>
            <a:ext cx="1944032"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35">
            <a:extLst>
              <a:ext uri="{FF2B5EF4-FFF2-40B4-BE49-F238E27FC236}">
                <a16:creationId xmlns:a16="http://schemas.microsoft.com/office/drawing/2014/main" id="{02809521-53F1-43B2-A76A-DA6D9D35A0BC}"/>
              </a:ext>
            </a:extLst>
          </p:cNvPr>
          <p:cNvCxnSpPr/>
          <p:nvPr/>
        </p:nvCxnSpPr>
        <p:spPr bwMode="auto">
          <a:xfrm>
            <a:off x="5824344" y="3212976"/>
            <a:ext cx="2051519"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36">
            <a:extLst>
              <a:ext uri="{FF2B5EF4-FFF2-40B4-BE49-F238E27FC236}">
                <a16:creationId xmlns:a16="http://schemas.microsoft.com/office/drawing/2014/main" id="{923FD1DC-E6D2-431A-A107-A68B6F112AE0}"/>
              </a:ext>
            </a:extLst>
          </p:cNvPr>
          <p:cNvCxnSpPr/>
          <p:nvPr/>
        </p:nvCxnSpPr>
        <p:spPr bwMode="auto">
          <a:xfrm>
            <a:off x="8197687" y="3212976"/>
            <a:ext cx="1728008"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37">
            <a:extLst>
              <a:ext uri="{FF2B5EF4-FFF2-40B4-BE49-F238E27FC236}">
                <a16:creationId xmlns:a16="http://schemas.microsoft.com/office/drawing/2014/main" id="{37543F3E-A160-40D0-9C1B-F0786249A67C}"/>
              </a:ext>
            </a:extLst>
          </p:cNvPr>
          <p:cNvCxnSpPr/>
          <p:nvPr/>
        </p:nvCxnSpPr>
        <p:spPr bwMode="auto">
          <a:xfrm>
            <a:off x="1485617" y="3695103"/>
            <a:ext cx="1728008"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38">
            <a:extLst>
              <a:ext uri="{FF2B5EF4-FFF2-40B4-BE49-F238E27FC236}">
                <a16:creationId xmlns:a16="http://schemas.microsoft.com/office/drawing/2014/main" id="{F5C19437-60B2-414B-B7B8-9DAC7FA5D394}"/>
              </a:ext>
            </a:extLst>
          </p:cNvPr>
          <p:cNvCxnSpPr/>
          <p:nvPr/>
        </p:nvCxnSpPr>
        <p:spPr bwMode="auto">
          <a:xfrm>
            <a:off x="3589514" y="3695103"/>
            <a:ext cx="1944032"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39">
            <a:extLst>
              <a:ext uri="{FF2B5EF4-FFF2-40B4-BE49-F238E27FC236}">
                <a16:creationId xmlns:a16="http://schemas.microsoft.com/office/drawing/2014/main" id="{E40F319C-B016-4996-8B62-1C34125C5F3C}"/>
              </a:ext>
            </a:extLst>
          </p:cNvPr>
          <p:cNvCxnSpPr/>
          <p:nvPr/>
        </p:nvCxnSpPr>
        <p:spPr bwMode="auto">
          <a:xfrm>
            <a:off x="5827188" y="3692408"/>
            <a:ext cx="2051519"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40">
            <a:extLst>
              <a:ext uri="{FF2B5EF4-FFF2-40B4-BE49-F238E27FC236}">
                <a16:creationId xmlns:a16="http://schemas.microsoft.com/office/drawing/2014/main" id="{A25DDC88-8707-4232-9311-6BE6BA151B75}"/>
              </a:ext>
            </a:extLst>
          </p:cNvPr>
          <p:cNvCxnSpPr/>
          <p:nvPr/>
        </p:nvCxnSpPr>
        <p:spPr bwMode="auto">
          <a:xfrm>
            <a:off x="8197687" y="3692408"/>
            <a:ext cx="1728008"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chteck 30">
            <a:extLst>
              <a:ext uri="{FF2B5EF4-FFF2-40B4-BE49-F238E27FC236}">
                <a16:creationId xmlns:a16="http://schemas.microsoft.com/office/drawing/2014/main" id="{453BB2E1-AD76-442B-9A9D-4251CF3509E4}"/>
              </a:ext>
            </a:extLst>
          </p:cNvPr>
          <p:cNvSpPr/>
          <p:nvPr/>
        </p:nvSpPr>
        <p:spPr>
          <a:xfrm>
            <a:off x="1395327" y="1124744"/>
            <a:ext cx="3714478" cy="261610"/>
          </a:xfrm>
          <a:prstGeom prst="rect">
            <a:avLst/>
          </a:prstGeom>
        </p:spPr>
        <p:txBody>
          <a:bodyPr wrap="none">
            <a:spAutoFit/>
          </a:bodyPr>
          <a:lstStyle/>
          <a:p>
            <a:pPr algn="l"/>
            <a:r>
              <a:rPr lang="de-DE" sz="1100" b="1" i="1" dirty="0">
                <a:solidFill>
                  <a:srgbClr val="000000">
                    <a:lumMod val="75000"/>
                    <a:lumOff val="25000"/>
                  </a:srgbClr>
                </a:solidFill>
                <a:latin typeface="Arial"/>
              </a:rPr>
              <a:t>Beispiel Lebensmittelbranche (</a:t>
            </a:r>
            <a:r>
              <a:rPr lang="de-DE" sz="1100" b="1" i="1" dirty="0" err="1">
                <a:solidFill>
                  <a:srgbClr val="000000">
                    <a:lumMod val="75000"/>
                    <a:lumOff val="25000"/>
                  </a:srgbClr>
                </a:solidFill>
                <a:latin typeface="Arial"/>
              </a:rPr>
              <a:t>Konfitürenhersteller</a:t>
            </a:r>
            <a:r>
              <a:rPr lang="de-DE" sz="1100" b="1" i="1" dirty="0">
                <a:solidFill>
                  <a:srgbClr val="000000">
                    <a:lumMod val="75000"/>
                    <a:lumOff val="25000"/>
                  </a:srgbClr>
                </a:solidFill>
                <a:latin typeface="Arial"/>
              </a:rPr>
              <a:t>)*</a:t>
            </a:r>
          </a:p>
        </p:txBody>
      </p:sp>
      <p:sp>
        <p:nvSpPr>
          <p:cNvPr id="32" name="Textfeld 31">
            <a:extLst>
              <a:ext uri="{FF2B5EF4-FFF2-40B4-BE49-F238E27FC236}">
                <a16:creationId xmlns:a16="http://schemas.microsoft.com/office/drawing/2014/main" id="{A97C2091-8B9D-4116-9D8A-BBD85B8026D2}"/>
              </a:ext>
            </a:extLst>
          </p:cNvPr>
          <p:cNvSpPr txBox="1"/>
          <p:nvPr/>
        </p:nvSpPr>
        <p:spPr>
          <a:xfrm>
            <a:off x="1575907" y="6342190"/>
            <a:ext cx="8172348" cy="327170"/>
          </a:xfrm>
          <a:prstGeom prst="rect">
            <a:avLst/>
          </a:prstGeom>
          <a:noFill/>
        </p:spPr>
        <p:txBody>
          <a:bodyPr wrap="square" lIns="80165" tIns="40083" rIns="80165" bIns="40083" rtlCol="0">
            <a:spAutoFit/>
          </a:bodyPr>
          <a:lstStyle/>
          <a:p>
            <a:pPr algn="l"/>
            <a:r>
              <a:rPr lang="en-US" sz="800" dirty="0">
                <a:solidFill>
                  <a:srgbClr val="000000"/>
                </a:solidFill>
              </a:rPr>
              <a:t>* </a:t>
            </a:r>
            <a:r>
              <a:rPr lang="de-DE" sz="800" dirty="0">
                <a:solidFill>
                  <a:srgbClr val="000000"/>
                </a:solidFill>
              </a:rPr>
              <a:t>Angaben basieren nicht auf Informationen eines realen Unternehmens; ** Das Statement stammt im Original von VAUDE und wurde leicht abgewandelt. Das Original-Statement ist </a:t>
            </a:r>
            <a:r>
              <a:rPr lang="de-DE" sz="800" dirty="0" smtClean="0">
                <a:solidFill>
                  <a:srgbClr val="000000"/>
                </a:solidFill>
              </a:rPr>
              <a:t>Teil </a:t>
            </a:r>
            <a:r>
              <a:rPr lang="de-DE" sz="800" dirty="0">
                <a:solidFill>
                  <a:srgbClr val="000000"/>
                </a:solidFill>
              </a:rPr>
              <a:t>des VAUDE-Nachhaltigkeitsberichts 2020: https://nachhaltigkeitsbericht.vaude.com/</a:t>
            </a:r>
          </a:p>
        </p:txBody>
      </p:sp>
      <p:sp>
        <p:nvSpPr>
          <p:cNvPr id="2" name="Textfeld 1">
            <a:extLst>
              <a:ext uri="{FF2B5EF4-FFF2-40B4-BE49-F238E27FC236}">
                <a16:creationId xmlns:a16="http://schemas.microsoft.com/office/drawing/2014/main" id="{10F144E2-A3D9-4CE0-B312-A7A71152E33F}"/>
              </a:ext>
            </a:extLst>
          </p:cNvPr>
          <p:cNvSpPr txBox="1"/>
          <p:nvPr/>
        </p:nvSpPr>
        <p:spPr>
          <a:xfrm>
            <a:off x="1795573" y="4731931"/>
            <a:ext cx="7773222" cy="1015663"/>
          </a:xfrm>
          <a:prstGeom prst="rect">
            <a:avLst/>
          </a:prstGeom>
          <a:noFill/>
        </p:spPr>
        <p:txBody>
          <a:bodyPr wrap="square" rtlCol="0">
            <a:spAutoFit/>
          </a:bodyPr>
          <a:lstStyle/>
          <a:p>
            <a:pPr algn="l"/>
            <a:r>
              <a:rPr lang="de-DE" sz="1000" dirty="0"/>
              <a:t>Wir engagieren uns nicht nur an unserem Hauptstandort für unsere Mitarbeiter, sondern setzen uns auch weltweit für gute Arbeitsbedingungen aller ein, die an der Herstellung unserer Produkte beteiligt sind. Das ist nicht immer einfach – aber dieser Herausforderung stellen wir uns aus Überzeugung. […]</a:t>
            </a:r>
          </a:p>
          <a:p>
            <a:pPr algn="l"/>
            <a:r>
              <a:rPr lang="de-DE" sz="1000" dirty="0"/>
              <a:t>Gemeinsam mit unseren Lieferanten arbeiten wir partnerschaftlich daran, die ökologischen Auswirkungen zu minimieren. Sei es bei der Umsetzung der Anforderungen des Detox </a:t>
            </a:r>
            <a:r>
              <a:rPr lang="de-DE" sz="1000" dirty="0" err="1"/>
              <a:t>Commitments</a:t>
            </a:r>
            <a:r>
              <a:rPr lang="de-DE" sz="1000" dirty="0"/>
              <a:t> oder der Maßnahmen bezüglich Science </a:t>
            </a:r>
            <a:r>
              <a:rPr lang="de-DE" sz="1000" dirty="0" err="1"/>
              <a:t>Based</a:t>
            </a:r>
            <a:r>
              <a:rPr lang="de-DE" sz="1000" dirty="0"/>
              <a:t> Targets (SBT), also unserer angestrebten Klimaneutralität in der Lieferkette.**</a:t>
            </a:r>
          </a:p>
        </p:txBody>
      </p:sp>
      <p:sp>
        <p:nvSpPr>
          <p:cNvPr id="34" name="Fußzeilenplatzhalter 3">
            <a:extLst>
              <a:ext uri="{FF2B5EF4-FFF2-40B4-BE49-F238E27FC236}">
                <a16:creationId xmlns:a16="http://schemas.microsoft.com/office/drawing/2014/main" id="{B8183CAE-AC78-484E-873D-54F428F9A53C}"/>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33" name="Auf der gleichen Seite des Rechtecks liegende Ecken abrunden 8">
            <a:extLst>
              <a:ext uri="{FF2B5EF4-FFF2-40B4-BE49-F238E27FC236}">
                <a16:creationId xmlns:a16="http://schemas.microsoft.com/office/drawing/2014/main" id="{FDB5C7AB-5D32-42A3-B1F9-F204B11ECE49}"/>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5" name="Auf der gleichen Seite des Rechtecks liegende Ecken abrunden 8">
            <a:extLst>
              <a:ext uri="{FF2B5EF4-FFF2-40B4-BE49-F238E27FC236}">
                <a16:creationId xmlns:a16="http://schemas.microsoft.com/office/drawing/2014/main" id="{CC2EE528-4FD1-4A86-81C3-510975EFA093}"/>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6" name="Auf der gleichen Seite des Rechtecks liegende Ecken abrunden 8">
            <a:extLst>
              <a:ext uri="{FF2B5EF4-FFF2-40B4-BE49-F238E27FC236}">
                <a16:creationId xmlns:a16="http://schemas.microsoft.com/office/drawing/2014/main" id="{9B042557-1FC6-4E85-8AEB-7712B8BE1C7E}"/>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7" name="Auf der gleichen Seite des Rechtecks liegende Ecken abrunden 8">
            <a:extLst>
              <a:ext uri="{FF2B5EF4-FFF2-40B4-BE49-F238E27FC236}">
                <a16:creationId xmlns:a16="http://schemas.microsoft.com/office/drawing/2014/main" id="{CCBEDAC7-682B-49C8-B39C-A605B94D299A}"/>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8" name="Auf der gleichen Seite des Rechtecks liegende Ecken abrunden 8">
            <a:extLst>
              <a:ext uri="{FF2B5EF4-FFF2-40B4-BE49-F238E27FC236}">
                <a16:creationId xmlns:a16="http://schemas.microsoft.com/office/drawing/2014/main" id="{B7194A9E-1640-4513-8FF1-D2821A12D0AA}"/>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9" name="Auf der gleichen Seite des Rechtecks liegende Ecken abrunden 8">
            <a:extLst>
              <a:ext uri="{FF2B5EF4-FFF2-40B4-BE49-F238E27FC236}">
                <a16:creationId xmlns:a16="http://schemas.microsoft.com/office/drawing/2014/main" id="{3B49505B-385A-49F2-BDFF-1711B92B7F55}"/>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40" name="Auf der gleichen Seite des Rechtecks liegende Ecken abrunden 8">
            <a:extLst>
              <a:ext uri="{FF2B5EF4-FFF2-40B4-BE49-F238E27FC236}">
                <a16:creationId xmlns:a16="http://schemas.microsoft.com/office/drawing/2014/main" id="{C37A8EA3-3347-4B93-BC33-659F8B6AD007}"/>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41" name="Picture 8" descr="C:\Users\husterer\Downloads\noun_803955.png">
            <a:extLst>
              <a:ext uri="{FF2B5EF4-FFF2-40B4-BE49-F238E27FC236}">
                <a16:creationId xmlns:a16="http://schemas.microsoft.com/office/drawing/2014/main" id="{0F5AC994-F709-4499-B123-D00493F087EE}"/>
              </a:ext>
            </a:extLst>
          </p:cNvPr>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84" y="1172011"/>
            <a:ext cx="456789" cy="456789"/>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3"/>
          <a:stretch>
            <a:fillRect/>
          </a:stretch>
        </p:blipFill>
        <p:spPr>
          <a:xfrm>
            <a:off x="577090" y="153557"/>
            <a:ext cx="7754784" cy="323116"/>
          </a:xfrm>
          <a:prstGeom prst="rect">
            <a:avLst/>
          </a:prstGeom>
        </p:spPr>
      </p:pic>
    </p:spTree>
    <p:extLst>
      <p:ext uri="{BB962C8B-B14F-4D97-AF65-F5344CB8AC3E}">
        <p14:creationId xmlns:p14="http://schemas.microsoft.com/office/powerpoint/2010/main" val="1107337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p:cNvSpPr>
            <a:spLocks noGrp="1"/>
          </p:cNvSpPr>
          <p:nvPr>
            <p:ph type="sldNum" sz="quarter" idx="4"/>
          </p:nvPr>
        </p:nvSpPr>
        <p:spPr/>
        <p:txBody>
          <a:bodyPr/>
          <a:lstStyle/>
          <a:p>
            <a:fld id="{894680D0-7A83-433A-9719-C4143F27F647}" type="slidenum">
              <a:rPr lang="de-DE" smtClean="0"/>
              <a:pPr/>
              <a:t>5</a:t>
            </a:fld>
            <a:endParaRPr lang="de-DE" dirty="0"/>
          </a:p>
        </p:txBody>
      </p:sp>
      <p:sp>
        <p:nvSpPr>
          <p:cNvPr id="8" name="Textplatzhalter 10">
            <a:extLst>
              <a:ext uri="{FF2B5EF4-FFF2-40B4-BE49-F238E27FC236}">
                <a16:creationId xmlns:a16="http://schemas.microsoft.com/office/drawing/2014/main" id="{3FC62096-A445-46D5-AEBC-891365F0FD75}"/>
              </a:ext>
            </a:extLst>
          </p:cNvPr>
          <p:cNvSpPr txBox="1">
            <a:spLocks/>
          </p:cNvSpPr>
          <p:nvPr/>
        </p:nvSpPr>
        <p:spPr>
          <a:xfrm>
            <a:off x="4770686" y="1198118"/>
            <a:ext cx="2765114" cy="397965"/>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4B4B4B"/>
                </a:solidFill>
              </a:rPr>
              <a:t>Fokussieren</a:t>
            </a:r>
          </a:p>
        </p:txBody>
      </p:sp>
      <p:sp>
        <p:nvSpPr>
          <p:cNvPr id="9" name="Richtungspfeil 10">
            <a:extLst>
              <a:ext uri="{FF2B5EF4-FFF2-40B4-BE49-F238E27FC236}">
                <a16:creationId xmlns:a16="http://schemas.microsoft.com/office/drawing/2014/main" id="{6B779D67-9C37-4EF5-A435-B7E93F31DA11}"/>
              </a:ext>
            </a:extLst>
          </p:cNvPr>
          <p:cNvSpPr/>
          <p:nvPr/>
        </p:nvSpPr>
        <p:spPr>
          <a:xfrm>
            <a:off x="4295800" y="1196752"/>
            <a:ext cx="656714" cy="432000"/>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kern="0" dirty="0">
                <a:solidFill>
                  <a:srgbClr val="000000">
                    <a:lumMod val="75000"/>
                    <a:lumOff val="25000"/>
                  </a:srgbClr>
                </a:solidFill>
                <a:latin typeface="Arial"/>
                <a:cs typeface="Arial" panose="020B0604020202020204" pitchFamily="34" charset="0"/>
              </a:rPr>
              <a:t>1.1</a:t>
            </a:r>
          </a:p>
        </p:txBody>
      </p:sp>
      <p:sp>
        <p:nvSpPr>
          <p:cNvPr id="10" name="Textplatzhalter 10">
            <a:extLst>
              <a:ext uri="{FF2B5EF4-FFF2-40B4-BE49-F238E27FC236}">
                <a16:creationId xmlns:a16="http://schemas.microsoft.com/office/drawing/2014/main" id="{9074DD76-9FAD-4338-BA67-D1972E01E241}"/>
              </a:ext>
            </a:extLst>
          </p:cNvPr>
          <p:cNvSpPr txBox="1">
            <a:spLocks/>
          </p:cNvSpPr>
          <p:nvPr/>
        </p:nvSpPr>
        <p:spPr>
          <a:xfrm>
            <a:off x="4770686" y="1628752"/>
            <a:ext cx="2765114" cy="382276"/>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4B4B4B"/>
                </a:solidFill>
              </a:rPr>
              <a:t>Lieferkette strukturieren und visualisieren</a:t>
            </a:r>
          </a:p>
        </p:txBody>
      </p:sp>
      <p:sp>
        <p:nvSpPr>
          <p:cNvPr id="11" name="Richtungspfeil 13">
            <a:extLst>
              <a:ext uri="{FF2B5EF4-FFF2-40B4-BE49-F238E27FC236}">
                <a16:creationId xmlns:a16="http://schemas.microsoft.com/office/drawing/2014/main" id="{F2F07C02-90E4-4AB7-8EAC-704141295300}"/>
              </a:ext>
            </a:extLst>
          </p:cNvPr>
          <p:cNvSpPr/>
          <p:nvPr/>
        </p:nvSpPr>
        <p:spPr>
          <a:xfrm>
            <a:off x="4295800" y="1601600"/>
            <a:ext cx="656714" cy="432000"/>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kern="0" dirty="0">
                <a:solidFill>
                  <a:srgbClr val="000000">
                    <a:lumMod val="75000"/>
                    <a:lumOff val="25000"/>
                  </a:srgbClr>
                </a:solidFill>
                <a:latin typeface="Arial"/>
                <a:cs typeface="Arial" panose="020B0604020202020204" pitchFamily="34" charset="0"/>
              </a:rPr>
              <a:t>1.2</a:t>
            </a:r>
          </a:p>
        </p:txBody>
      </p:sp>
      <p:sp>
        <p:nvSpPr>
          <p:cNvPr id="12" name="Rectangle 21">
            <a:extLst>
              <a:ext uri="{FF2B5EF4-FFF2-40B4-BE49-F238E27FC236}">
                <a16:creationId xmlns:a16="http://schemas.microsoft.com/office/drawing/2014/main" id="{FB97D9F8-0C4A-4951-87E6-99EA43EA4A9E}"/>
              </a:ext>
            </a:extLst>
          </p:cNvPr>
          <p:cNvSpPr/>
          <p:nvPr/>
        </p:nvSpPr>
        <p:spPr>
          <a:xfrm>
            <a:off x="640118" y="1204890"/>
            <a:ext cx="3583314" cy="720001"/>
          </a:xfrm>
          <a:prstGeom prst="flowChartDocument">
            <a:avLst/>
          </a:prstGeom>
          <a:solidFill>
            <a:srgbClr val="5E839A"/>
          </a:solidFill>
          <a:ln w="12700" cap="flat" cmpd="sng" algn="ctr">
            <a:noFill/>
            <a:prstDash val="solid"/>
          </a:ln>
          <a:effectLst/>
        </p:spPr>
        <p:txBody>
          <a:bodyPr lIns="80165" tIns="40083" rIns="80165" bIns="40083" rtlCol="0" anchor="ctr"/>
          <a:lstStyle/>
          <a:p>
            <a:pPr algn="ctr" defTabSz="801654">
              <a:defRPr/>
            </a:pPr>
            <a:r>
              <a:rPr lang="de-DE" sz="1100" b="1" kern="0" dirty="0">
                <a:solidFill>
                  <a:schemeClr val="bg1"/>
                </a:solidFill>
                <a:cs typeface="Arial" panose="020B0604020202020204" pitchFamily="34" charset="0"/>
              </a:rPr>
              <a:t>Phase 1</a:t>
            </a:r>
          </a:p>
          <a:p>
            <a:pPr algn="ctr" defTabSz="801654">
              <a:defRPr/>
            </a:pPr>
            <a:r>
              <a:rPr lang="de-DE" sz="1100" b="1" kern="0" dirty="0">
                <a:solidFill>
                  <a:schemeClr val="bg1"/>
                </a:solidFill>
                <a:cs typeface="Arial" panose="020B0604020202020204" pitchFamily="34" charset="0"/>
              </a:rPr>
              <a:t>Lieferkette abbilden und Strategie entwickeln</a:t>
            </a:r>
          </a:p>
        </p:txBody>
      </p:sp>
      <p:sp>
        <p:nvSpPr>
          <p:cNvPr id="13" name="Rectangle 21">
            <a:extLst>
              <a:ext uri="{FF2B5EF4-FFF2-40B4-BE49-F238E27FC236}">
                <a16:creationId xmlns:a16="http://schemas.microsoft.com/office/drawing/2014/main" id="{AF488BBD-BA97-469B-B68D-DAAE25A7A248}"/>
              </a:ext>
            </a:extLst>
          </p:cNvPr>
          <p:cNvSpPr/>
          <p:nvPr/>
        </p:nvSpPr>
        <p:spPr>
          <a:xfrm>
            <a:off x="623392" y="4149080"/>
            <a:ext cx="3600038" cy="720000"/>
          </a:xfrm>
          <a:prstGeom prst="flowChartDocument">
            <a:avLst/>
          </a:prstGeom>
          <a:solidFill>
            <a:srgbClr val="5E839A"/>
          </a:solidFill>
          <a:ln w="12700" cap="flat" cmpd="sng" algn="ctr">
            <a:noFill/>
            <a:prstDash val="solid"/>
          </a:ln>
          <a:effectLst/>
        </p:spPr>
        <p:txBody>
          <a:bodyPr lIns="80165" tIns="40083" rIns="80165" bIns="40083" rtlCol="0" anchor="ctr"/>
          <a:lstStyle/>
          <a:p>
            <a:pPr algn="ctr" defTabSz="801654">
              <a:defRPr/>
            </a:pPr>
            <a:r>
              <a:rPr lang="de-DE" sz="1100" b="1" kern="0" dirty="0">
                <a:solidFill>
                  <a:prstClr val="white"/>
                </a:solidFill>
                <a:cs typeface="Arial" panose="020B0604020202020204" pitchFamily="34" charset="0"/>
              </a:rPr>
              <a:t>Phase 3</a:t>
            </a:r>
          </a:p>
          <a:p>
            <a:pPr algn="ctr" defTabSz="801654">
              <a:defRPr/>
            </a:pPr>
            <a:r>
              <a:rPr lang="de-DE" sz="1100" b="1" kern="0" dirty="0">
                <a:solidFill>
                  <a:prstClr val="white"/>
                </a:solidFill>
                <a:cs typeface="Arial" panose="020B0604020202020204" pitchFamily="34" charset="0"/>
              </a:rPr>
              <a:t>Maßnahmen definieren und umsetzen</a:t>
            </a:r>
            <a:endParaRPr lang="de-DE" sz="1100" kern="0" dirty="0">
              <a:solidFill>
                <a:prstClr val="white"/>
              </a:solidFill>
              <a:cs typeface="Arial" panose="020B0604020202020204" pitchFamily="34" charset="0"/>
            </a:endParaRPr>
          </a:p>
        </p:txBody>
      </p:sp>
      <p:sp>
        <p:nvSpPr>
          <p:cNvPr id="14" name="Rectangle 21">
            <a:extLst>
              <a:ext uri="{FF2B5EF4-FFF2-40B4-BE49-F238E27FC236}">
                <a16:creationId xmlns:a16="http://schemas.microsoft.com/office/drawing/2014/main" id="{010906F6-3864-4882-9F70-C74446C20E2E}"/>
              </a:ext>
            </a:extLst>
          </p:cNvPr>
          <p:cNvSpPr/>
          <p:nvPr/>
        </p:nvSpPr>
        <p:spPr>
          <a:xfrm>
            <a:off x="623393" y="2705096"/>
            <a:ext cx="3600038" cy="720000"/>
          </a:xfrm>
          <a:prstGeom prst="flowChartDocument">
            <a:avLst/>
          </a:prstGeom>
          <a:solidFill>
            <a:srgbClr val="5E839A"/>
          </a:solidFill>
          <a:ln w="12700" cap="flat" cmpd="sng" algn="ctr">
            <a:noFill/>
            <a:prstDash val="solid"/>
          </a:ln>
          <a:effectLst/>
        </p:spPr>
        <p:txBody>
          <a:bodyPr lIns="80165" tIns="40083" rIns="80165" bIns="40083" rtlCol="0" anchor="ctr"/>
          <a:lstStyle/>
          <a:p>
            <a:pPr algn="ctr" defTabSz="801654">
              <a:defRPr/>
            </a:pPr>
            <a:r>
              <a:rPr lang="de-DE" sz="1100" b="1" kern="0" dirty="0">
                <a:solidFill>
                  <a:prstClr val="white"/>
                </a:solidFill>
                <a:cs typeface="Arial" panose="020B0604020202020204" pitchFamily="34" charset="0"/>
              </a:rPr>
              <a:t>Phase 2</a:t>
            </a:r>
          </a:p>
          <a:p>
            <a:pPr algn="ctr" defTabSz="801654">
              <a:defRPr/>
            </a:pPr>
            <a:r>
              <a:rPr lang="de-DE" sz="1100" b="1" kern="0" dirty="0">
                <a:solidFill>
                  <a:prstClr val="white"/>
                </a:solidFill>
                <a:cs typeface="Arial" panose="020B0604020202020204" pitchFamily="34" charset="0"/>
              </a:rPr>
              <a:t>Nachhaltigkeitsrisiken erfassen und bewerten</a:t>
            </a:r>
          </a:p>
        </p:txBody>
      </p:sp>
      <p:sp>
        <p:nvSpPr>
          <p:cNvPr id="15" name="Rechteck 14">
            <a:extLst>
              <a:ext uri="{FF2B5EF4-FFF2-40B4-BE49-F238E27FC236}">
                <a16:creationId xmlns:a16="http://schemas.microsoft.com/office/drawing/2014/main" id="{36261203-D524-47E6-B795-7E4F0E3CFAB9}"/>
              </a:ext>
            </a:extLst>
          </p:cNvPr>
          <p:cNvSpPr/>
          <p:nvPr/>
        </p:nvSpPr>
        <p:spPr bwMode="auto">
          <a:xfrm>
            <a:off x="7968208" y="1242038"/>
            <a:ext cx="864096" cy="324391"/>
          </a:xfrm>
          <a:prstGeom prst="rect">
            <a:avLst/>
          </a:prstGeom>
          <a:noFill/>
          <a:ln w="9525" cap="flat" cmpd="sng" algn="ctr">
            <a:solidFill>
              <a:schemeClr val="bg1">
                <a:lumMod val="8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de-DE" sz="1100" b="1" dirty="0">
                <a:solidFill>
                  <a:srgbClr val="000000"/>
                </a:solidFill>
                <a:hlinkClick r:id="rId2" action="ppaction://hlinksldjump"/>
              </a:rPr>
              <a:t>9</a:t>
            </a:r>
            <a:endParaRPr lang="de-DE" sz="1100" b="1" dirty="0">
              <a:solidFill>
                <a:srgbClr val="000000"/>
              </a:solidFill>
            </a:endParaRPr>
          </a:p>
        </p:txBody>
      </p:sp>
      <p:sp>
        <p:nvSpPr>
          <p:cNvPr id="16" name="Rechteck 15">
            <a:extLst>
              <a:ext uri="{FF2B5EF4-FFF2-40B4-BE49-F238E27FC236}">
                <a16:creationId xmlns:a16="http://schemas.microsoft.com/office/drawing/2014/main" id="{7B67D1B4-471F-40B9-89CF-B3F7FC29EA6C}"/>
              </a:ext>
            </a:extLst>
          </p:cNvPr>
          <p:cNvSpPr/>
          <p:nvPr/>
        </p:nvSpPr>
        <p:spPr bwMode="auto">
          <a:xfrm>
            <a:off x="7968208" y="1628800"/>
            <a:ext cx="864096" cy="393348"/>
          </a:xfrm>
          <a:prstGeom prst="rect">
            <a:avLst/>
          </a:prstGeom>
          <a:noFill/>
          <a:ln w="9525" cap="flat" cmpd="sng" algn="ctr">
            <a:solidFill>
              <a:schemeClr val="bg1">
                <a:lumMod val="8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de-DE" sz="1100" b="1" dirty="0">
                <a:solidFill>
                  <a:srgbClr val="000000"/>
                </a:solidFill>
                <a:hlinkClick r:id="rId3" action="ppaction://hlinksldjump"/>
              </a:rPr>
              <a:t>13</a:t>
            </a:r>
            <a:endParaRPr lang="de-DE" sz="1100" b="1" dirty="0">
              <a:solidFill>
                <a:srgbClr val="000000"/>
              </a:solidFill>
            </a:endParaRPr>
          </a:p>
        </p:txBody>
      </p:sp>
      <p:grpSp>
        <p:nvGrpSpPr>
          <p:cNvPr id="17" name="Gruppieren 16">
            <a:extLst>
              <a:ext uri="{FF2B5EF4-FFF2-40B4-BE49-F238E27FC236}">
                <a16:creationId xmlns:a16="http://schemas.microsoft.com/office/drawing/2014/main" id="{6C401EDC-E513-4AD5-A9FC-9A6F79AA16B4}"/>
              </a:ext>
            </a:extLst>
          </p:cNvPr>
          <p:cNvGrpSpPr/>
          <p:nvPr/>
        </p:nvGrpSpPr>
        <p:grpSpPr>
          <a:xfrm>
            <a:off x="4295799" y="2708920"/>
            <a:ext cx="4536505" cy="1224136"/>
            <a:chOff x="3419871" y="2780928"/>
            <a:chExt cx="4536505" cy="1224136"/>
          </a:xfrm>
        </p:grpSpPr>
        <p:sp>
          <p:nvSpPr>
            <p:cNvPr id="18" name="Textplatzhalter 10">
              <a:extLst>
                <a:ext uri="{FF2B5EF4-FFF2-40B4-BE49-F238E27FC236}">
                  <a16:creationId xmlns:a16="http://schemas.microsoft.com/office/drawing/2014/main" id="{446438C5-E118-4EE0-9008-48A7C54519D7}"/>
                </a:ext>
              </a:extLst>
            </p:cNvPr>
            <p:cNvSpPr txBox="1">
              <a:spLocks/>
            </p:cNvSpPr>
            <p:nvPr/>
          </p:nvSpPr>
          <p:spPr>
            <a:xfrm>
              <a:off x="3896985" y="3557108"/>
              <a:ext cx="2762887" cy="423246"/>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dirty="0">
                  <a:solidFill>
                    <a:srgbClr val="4B4B4B"/>
                  </a:solidFill>
                </a:rPr>
                <a:t>Bewerten</a:t>
              </a:r>
              <a:r>
                <a:rPr lang="en-GB" sz="1100" dirty="0">
                  <a:solidFill>
                    <a:srgbClr val="4B4B4B"/>
                  </a:solidFill>
                </a:rPr>
                <a:t> und priorisieren</a:t>
              </a:r>
            </a:p>
          </p:txBody>
        </p:sp>
        <p:sp>
          <p:nvSpPr>
            <p:cNvPr id="19" name="Richtungspfeil 17">
              <a:extLst>
                <a:ext uri="{FF2B5EF4-FFF2-40B4-BE49-F238E27FC236}">
                  <a16:creationId xmlns:a16="http://schemas.microsoft.com/office/drawing/2014/main" id="{BB1CF4F1-0280-4DE7-A213-B7C01FC8E362}"/>
                </a:ext>
              </a:extLst>
            </p:cNvPr>
            <p:cNvSpPr/>
            <p:nvPr/>
          </p:nvSpPr>
          <p:spPr>
            <a:xfrm>
              <a:off x="3419871" y="3548354"/>
              <a:ext cx="656185" cy="432000"/>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kern="0" dirty="0">
                  <a:solidFill>
                    <a:prstClr val="black">
                      <a:lumMod val="75000"/>
                      <a:lumOff val="25000"/>
                    </a:prstClr>
                  </a:solidFill>
                  <a:latin typeface="Arial"/>
                  <a:cs typeface="Arial" panose="020B0604020202020204" pitchFamily="34" charset="0"/>
                </a:rPr>
                <a:t>2.3</a:t>
              </a:r>
            </a:p>
          </p:txBody>
        </p:sp>
        <p:sp>
          <p:nvSpPr>
            <p:cNvPr id="20" name="Textplatzhalter 10">
              <a:extLst>
                <a:ext uri="{FF2B5EF4-FFF2-40B4-BE49-F238E27FC236}">
                  <a16:creationId xmlns:a16="http://schemas.microsoft.com/office/drawing/2014/main" id="{A11B2015-F61A-4008-BCAD-42F2B9BFAAD6}"/>
                </a:ext>
              </a:extLst>
            </p:cNvPr>
            <p:cNvSpPr txBox="1">
              <a:spLocks/>
            </p:cNvSpPr>
            <p:nvPr/>
          </p:nvSpPr>
          <p:spPr>
            <a:xfrm>
              <a:off x="3905827" y="3189951"/>
              <a:ext cx="2754405" cy="352886"/>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dirty="0">
                  <a:solidFill>
                    <a:srgbClr val="4B4B4B"/>
                  </a:solidFill>
                </a:rPr>
                <a:t>Themen zuordnen</a:t>
              </a:r>
            </a:p>
          </p:txBody>
        </p:sp>
        <p:sp>
          <p:nvSpPr>
            <p:cNvPr id="21" name="Richtungspfeil 21">
              <a:extLst>
                <a:ext uri="{FF2B5EF4-FFF2-40B4-BE49-F238E27FC236}">
                  <a16:creationId xmlns:a16="http://schemas.microsoft.com/office/drawing/2014/main" id="{94FFA8BC-35D1-4358-A50E-C9E665B3EBED}"/>
                </a:ext>
              </a:extLst>
            </p:cNvPr>
            <p:cNvSpPr/>
            <p:nvPr/>
          </p:nvSpPr>
          <p:spPr>
            <a:xfrm>
              <a:off x="3419872" y="3144792"/>
              <a:ext cx="642666" cy="412316"/>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kern="0" dirty="0">
                  <a:solidFill>
                    <a:prstClr val="black">
                      <a:lumMod val="75000"/>
                      <a:lumOff val="25000"/>
                    </a:prstClr>
                  </a:solidFill>
                  <a:latin typeface="Arial"/>
                  <a:cs typeface="Arial" panose="020B0604020202020204" pitchFamily="34" charset="0"/>
                </a:rPr>
                <a:t>2.2</a:t>
              </a:r>
            </a:p>
          </p:txBody>
        </p:sp>
        <p:sp>
          <p:nvSpPr>
            <p:cNvPr id="22" name="Textplatzhalter 10">
              <a:extLst>
                <a:ext uri="{FF2B5EF4-FFF2-40B4-BE49-F238E27FC236}">
                  <a16:creationId xmlns:a16="http://schemas.microsoft.com/office/drawing/2014/main" id="{6D8E2222-9487-4DFD-AA6A-841214769A65}"/>
                </a:ext>
              </a:extLst>
            </p:cNvPr>
            <p:cNvSpPr txBox="1">
              <a:spLocks/>
            </p:cNvSpPr>
            <p:nvPr/>
          </p:nvSpPr>
          <p:spPr>
            <a:xfrm>
              <a:off x="3911580" y="2783858"/>
              <a:ext cx="2748292" cy="390817"/>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dirty="0">
                  <a:solidFill>
                    <a:srgbClr val="4B4B4B"/>
                  </a:solidFill>
                </a:rPr>
                <a:t>Themen ermitteln</a:t>
              </a:r>
            </a:p>
          </p:txBody>
        </p:sp>
        <p:sp>
          <p:nvSpPr>
            <p:cNvPr id="23" name="Richtungspfeil 25">
              <a:extLst>
                <a:ext uri="{FF2B5EF4-FFF2-40B4-BE49-F238E27FC236}">
                  <a16:creationId xmlns:a16="http://schemas.microsoft.com/office/drawing/2014/main" id="{A3AFDB7D-D139-4843-BEBF-3D00989A0635}"/>
                </a:ext>
              </a:extLst>
            </p:cNvPr>
            <p:cNvSpPr/>
            <p:nvPr/>
          </p:nvSpPr>
          <p:spPr>
            <a:xfrm>
              <a:off x="3419872" y="2780928"/>
              <a:ext cx="652719" cy="393748"/>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kern="0" dirty="0">
                  <a:solidFill>
                    <a:prstClr val="black">
                      <a:lumMod val="75000"/>
                      <a:lumOff val="25000"/>
                    </a:prstClr>
                  </a:solidFill>
                  <a:latin typeface="Arial"/>
                  <a:cs typeface="Arial" panose="020B0604020202020204" pitchFamily="34" charset="0"/>
                </a:rPr>
                <a:t>2.1</a:t>
              </a:r>
            </a:p>
          </p:txBody>
        </p:sp>
        <p:sp>
          <p:nvSpPr>
            <p:cNvPr id="24" name="Rechteck 23">
              <a:extLst>
                <a:ext uri="{FF2B5EF4-FFF2-40B4-BE49-F238E27FC236}">
                  <a16:creationId xmlns:a16="http://schemas.microsoft.com/office/drawing/2014/main" id="{0795516A-3C21-4087-BCC9-6B77BED1B5EB}"/>
                </a:ext>
              </a:extLst>
            </p:cNvPr>
            <p:cNvSpPr/>
            <p:nvPr/>
          </p:nvSpPr>
          <p:spPr bwMode="auto">
            <a:xfrm>
              <a:off x="7092280" y="2816158"/>
              <a:ext cx="864096" cy="358518"/>
            </a:xfrm>
            <a:prstGeom prst="rect">
              <a:avLst/>
            </a:prstGeom>
            <a:noFill/>
            <a:ln w="9525" cap="flat" cmpd="sng" algn="ctr">
              <a:solidFill>
                <a:schemeClr val="bg1">
                  <a:lumMod val="8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de-DE" sz="1100" b="1" dirty="0">
                  <a:solidFill>
                    <a:srgbClr val="000000"/>
                  </a:solidFill>
                  <a:hlinkClick r:id="rId4" action="ppaction://hlinksldjump"/>
                </a:rPr>
                <a:t>22</a:t>
              </a:r>
              <a:endParaRPr lang="de-DE" sz="1100" b="1" dirty="0">
                <a:solidFill>
                  <a:srgbClr val="000000"/>
                </a:solidFill>
              </a:endParaRPr>
            </a:p>
          </p:txBody>
        </p:sp>
        <p:sp>
          <p:nvSpPr>
            <p:cNvPr id="25" name="Rechteck 24">
              <a:extLst>
                <a:ext uri="{FF2B5EF4-FFF2-40B4-BE49-F238E27FC236}">
                  <a16:creationId xmlns:a16="http://schemas.microsoft.com/office/drawing/2014/main" id="{590093AC-750B-43C8-8082-B3567ECAA12B}"/>
                </a:ext>
              </a:extLst>
            </p:cNvPr>
            <p:cNvSpPr/>
            <p:nvPr/>
          </p:nvSpPr>
          <p:spPr bwMode="auto">
            <a:xfrm>
              <a:off x="7092280" y="3201415"/>
              <a:ext cx="864096" cy="375425"/>
            </a:xfrm>
            <a:prstGeom prst="rect">
              <a:avLst/>
            </a:prstGeom>
            <a:noFill/>
            <a:ln w="9525" cap="flat" cmpd="sng" algn="ctr">
              <a:solidFill>
                <a:schemeClr val="bg1">
                  <a:lumMod val="8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de-DE" sz="1100" b="1" dirty="0">
                  <a:solidFill>
                    <a:srgbClr val="000000"/>
                  </a:solidFill>
                  <a:hlinkClick r:id="rId5" action="ppaction://hlinksldjump"/>
                </a:rPr>
                <a:t>29</a:t>
              </a:r>
              <a:endParaRPr lang="de-DE" sz="1100" b="1" dirty="0">
                <a:solidFill>
                  <a:srgbClr val="000000"/>
                </a:solidFill>
              </a:endParaRPr>
            </a:p>
          </p:txBody>
        </p:sp>
        <p:sp>
          <p:nvSpPr>
            <p:cNvPr id="26" name="Rechteck 25">
              <a:extLst>
                <a:ext uri="{FF2B5EF4-FFF2-40B4-BE49-F238E27FC236}">
                  <a16:creationId xmlns:a16="http://schemas.microsoft.com/office/drawing/2014/main" id="{1187271D-074C-44D8-AE29-591DEA9AE3B2}"/>
                </a:ext>
              </a:extLst>
            </p:cNvPr>
            <p:cNvSpPr/>
            <p:nvPr/>
          </p:nvSpPr>
          <p:spPr bwMode="auto">
            <a:xfrm>
              <a:off x="7092280" y="3611717"/>
              <a:ext cx="864096" cy="393347"/>
            </a:xfrm>
            <a:prstGeom prst="rect">
              <a:avLst/>
            </a:prstGeom>
            <a:noFill/>
            <a:ln w="9525" cap="flat" cmpd="sng" algn="ctr">
              <a:solidFill>
                <a:schemeClr val="bg1">
                  <a:lumMod val="8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de-DE" sz="1100" b="1" dirty="0">
                  <a:solidFill>
                    <a:srgbClr val="000000"/>
                  </a:solidFill>
                  <a:hlinkClick r:id="rId6" action="ppaction://hlinksldjump"/>
                </a:rPr>
                <a:t>33</a:t>
              </a:r>
              <a:endParaRPr lang="de-DE" sz="1100" b="1" dirty="0">
                <a:solidFill>
                  <a:srgbClr val="000000"/>
                </a:solidFill>
              </a:endParaRPr>
            </a:p>
          </p:txBody>
        </p:sp>
      </p:grpSp>
      <p:grpSp>
        <p:nvGrpSpPr>
          <p:cNvPr id="27" name="Gruppieren 26">
            <a:extLst>
              <a:ext uri="{FF2B5EF4-FFF2-40B4-BE49-F238E27FC236}">
                <a16:creationId xmlns:a16="http://schemas.microsoft.com/office/drawing/2014/main" id="{7158363C-E7C9-44B7-B2E0-4602BB25A304}"/>
              </a:ext>
            </a:extLst>
          </p:cNvPr>
          <p:cNvGrpSpPr/>
          <p:nvPr/>
        </p:nvGrpSpPr>
        <p:grpSpPr>
          <a:xfrm>
            <a:off x="4295798" y="4149080"/>
            <a:ext cx="4536506" cy="864000"/>
            <a:chOff x="3419870" y="4293096"/>
            <a:chExt cx="4536506" cy="864000"/>
          </a:xfrm>
        </p:grpSpPr>
        <p:grpSp>
          <p:nvGrpSpPr>
            <p:cNvPr id="28" name="Gruppieren 27">
              <a:extLst>
                <a:ext uri="{FF2B5EF4-FFF2-40B4-BE49-F238E27FC236}">
                  <a16:creationId xmlns:a16="http://schemas.microsoft.com/office/drawing/2014/main" id="{18E98B9F-0109-4D87-AD9F-1099682BE403}"/>
                </a:ext>
              </a:extLst>
            </p:cNvPr>
            <p:cNvGrpSpPr/>
            <p:nvPr/>
          </p:nvGrpSpPr>
          <p:grpSpPr>
            <a:xfrm>
              <a:off x="3419870" y="4725096"/>
              <a:ext cx="3240002" cy="432000"/>
              <a:chOff x="5004046" y="2924904"/>
              <a:chExt cx="3433954" cy="360039"/>
            </a:xfrm>
          </p:grpSpPr>
          <p:sp>
            <p:nvSpPr>
              <p:cNvPr id="33" name="Textplatzhalter 10">
                <a:extLst>
                  <a:ext uri="{FF2B5EF4-FFF2-40B4-BE49-F238E27FC236}">
                    <a16:creationId xmlns:a16="http://schemas.microsoft.com/office/drawing/2014/main" id="{C344DD79-4635-4411-9FAD-0BEED78E9BE6}"/>
                  </a:ext>
                </a:extLst>
              </p:cNvPr>
              <p:cNvSpPr txBox="1">
                <a:spLocks/>
              </p:cNvSpPr>
              <p:nvPr/>
            </p:nvSpPr>
            <p:spPr>
              <a:xfrm>
                <a:off x="5519093" y="2929502"/>
                <a:ext cx="2918907" cy="337410"/>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dirty="0">
                    <a:solidFill>
                      <a:srgbClr val="4B4B4B"/>
                    </a:solidFill>
                  </a:rPr>
                  <a:t>Handlungsfelder</a:t>
                </a:r>
                <a:r>
                  <a:rPr lang="en-GB" sz="1100" dirty="0">
                    <a:solidFill>
                      <a:srgbClr val="4B4B4B"/>
                    </a:solidFill>
                  </a:rPr>
                  <a:t> und </a:t>
                </a:r>
                <a:r>
                  <a:rPr lang="de-DE" sz="1100" dirty="0">
                    <a:solidFill>
                      <a:srgbClr val="4B4B4B"/>
                    </a:solidFill>
                  </a:rPr>
                  <a:t>Maßnahmen</a:t>
                </a:r>
                <a:r>
                  <a:rPr lang="en-GB" sz="1100" dirty="0">
                    <a:solidFill>
                      <a:srgbClr val="4B4B4B"/>
                    </a:solidFill>
                  </a:rPr>
                  <a:t> </a:t>
                </a:r>
                <a:r>
                  <a:rPr lang="de-DE" sz="1100" dirty="0">
                    <a:solidFill>
                      <a:srgbClr val="4B4B4B"/>
                    </a:solidFill>
                  </a:rPr>
                  <a:t>definieren</a:t>
                </a:r>
              </a:p>
            </p:txBody>
          </p:sp>
          <p:sp>
            <p:nvSpPr>
              <p:cNvPr id="34" name="Richtungspfeil 29">
                <a:extLst>
                  <a:ext uri="{FF2B5EF4-FFF2-40B4-BE49-F238E27FC236}">
                    <a16:creationId xmlns:a16="http://schemas.microsoft.com/office/drawing/2014/main" id="{C279CFB3-D7BD-46C6-A94B-CF0BD6160FC7}"/>
                  </a:ext>
                </a:extLst>
              </p:cNvPr>
              <p:cNvSpPr/>
              <p:nvPr/>
            </p:nvSpPr>
            <p:spPr>
              <a:xfrm>
                <a:off x="5004046" y="2924904"/>
                <a:ext cx="693240" cy="360039"/>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kern="0" dirty="0">
                    <a:solidFill>
                      <a:prstClr val="black">
                        <a:lumMod val="75000"/>
                        <a:lumOff val="25000"/>
                      </a:prstClr>
                    </a:solidFill>
                    <a:latin typeface="Arial"/>
                    <a:cs typeface="Arial" panose="020B0604020202020204" pitchFamily="34" charset="0"/>
                  </a:rPr>
                  <a:t>3.2</a:t>
                </a:r>
              </a:p>
            </p:txBody>
          </p:sp>
        </p:grpSp>
        <p:sp>
          <p:nvSpPr>
            <p:cNvPr id="29" name="Textplatzhalter 10">
              <a:extLst>
                <a:ext uri="{FF2B5EF4-FFF2-40B4-BE49-F238E27FC236}">
                  <a16:creationId xmlns:a16="http://schemas.microsoft.com/office/drawing/2014/main" id="{B025A164-19B9-461F-A38C-78E39F2640A7}"/>
                </a:ext>
              </a:extLst>
            </p:cNvPr>
            <p:cNvSpPr txBox="1">
              <a:spLocks/>
            </p:cNvSpPr>
            <p:nvPr/>
          </p:nvSpPr>
          <p:spPr>
            <a:xfrm>
              <a:off x="3911580" y="4293096"/>
              <a:ext cx="2748292" cy="426483"/>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dirty="0">
                  <a:solidFill>
                    <a:srgbClr val="4B4B4B"/>
                  </a:solidFill>
                </a:rPr>
                <a:t>Abgleich mit Status quo</a:t>
              </a:r>
            </a:p>
          </p:txBody>
        </p:sp>
        <p:sp>
          <p:nvSpPr>
            <p:cNvPr id="30" name="Richtungspfeil 33">
              <a:extLst>
                <a:ext uri="{FF2B5EF4-FFF2-40B4-BE49-F238E27FC236}">
                  <a16:creationId xmlns:a16="http://schemas.microsoft.com/office/drawing/2014/main" id="{2313EA19-7B4E-43C2-83A0-C0B535891C96}"/>
                </a:ext>
              </a:extLst>
            </p:cNvPr>
            <p:cNvSpPr/>
            <p:nvPr/>
          </p:nvSpPr>
          <p:spPr>
            <a:xfrm>
              <a:off x="3419872" y="4293096"/>
              <a:ext cx="657991" cy="432000"/>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kern="0" dirty="0">
                  <a:solidFill>
                    <a:prstClr val="black">
                      <a:lumMod val="75000"/>
                      <a:lumOff val="25000"/>
                    </a:prstClr>
                  </a:solidFill>
                  <a:latin typeface="Arial"/>
                  <a:cs typeface="Arial" panose="020B0604020202020204" pitchFamily="34" charset="0"/>
                </a:rPr>
                <a:t>3.1</a:t>
              </a:r>
            </a:p>
          </p:txBody>
        </p:sp>
        <p:sp>
          <p:nvSpPr>
            <p:cNvPr id="31" name="Rechteck 30">
              <a:extLst>
                <a:ext uri="{FF2B5EF4-FFF2-40B4-BE49-F238E27FC236}">
                  <a16:creationId xmlns:a16="http://schemas.microsoft.com/office/drawing/2014/main" id="{BF15D08B-0FCA-4AAE-B072-79046401CA7D}"/>
                </a:ext>
              </a:extLst>
            </p:cNvPr>
            <p:cNvSpPr/>
            <p:nvPr/>
          </p:nvSpPr>
          <p:spPr bwMode="auto">
            <a:xfrm>
              <a:off x="7092280" y="4336530"/>
              <a:ext cx="864096" cy="375427"/>
            </a:xfrm>
            <a:prstGeom prst="rect">
              <a:avLst/>
            </a:prstGeom>
            <a:noFill/>
            <a:ln w="9525" cap="flat" cmpd="sng" algn="ctr">
              <a:solidFill>
                <a:schemeClr val="bg1">
                  <a:lumMod val="8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de-DE" sz="1100" b="1" dirty="0">
                  <a:solidFill>
                    <a:srgbClr val="000000"/>
                  </a:solidFill>
                  <a:hlinkClick r:id="rId7" action="ppaction://hlinksldjump"/>
                </a:rPr>
                <a:t>46</a:t>
              </a:r>
              <a:endParaRPr lang="de-DE" sz="1100" b="1" dirty="0">
                <a:solidFill>
                  <a:srgbClr val="000000"/>
                </a:solidFill>
              </a:endParaRPr>
            </a:p>
          </p:txBody>
        </p:sp>
        <p:sp>
          <p:nvSpPr>
            <p:cNvPr id="32" name="Rechteck 31">
              <a:extLst>
                <a:ext uri="{FF2B5EF4-FFF2-40B4-BE49-F238E27FC236}">
                  <a16:creationId xmlns:a16="http://schemas.microsoft.com/office/drawing/2014/main" id="{53EC0B66-250A-40BB-A407-7E51CA619857}"/>
                </a:ext>
              </a:extLst>
            </p:cNvPr>
            <p:cNvSpPr/>
            <p:nvPr/>
          </p:nvSpPr>
          <p:spPr bwMode="auto">
            <a:xfrm>
              <a:off x="7092280" y="4744585"/>
              <a:ext cx="864096" cy="375427"/>
            </a:xfrm>
            <a:prstGeom prst="rect">
              <a:avLst/>
            </a:prstGeom>
            <a:noFill/>
            <a:ln w="9525" cap="flat" cmpd="sng" algn="ctr">
              <a:solidFill>
                <a:schemeClr val="bg1">
                  <a:lumMod val="8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de-DE" sz="1100" b="1" dirty="0">
                  <a:solidFill>
                    <a:srgbClr val="000000"/>
                  </a:solidFill>
                  <a:hlinkClick r:id="rId8" action="ppaction://hlinksldjump"/>
                </a:rPr>
                <a:t>51</a:t>
              </a:r>
              <a:endParaRPr lang="de-DE" sz="1100" b="1" dirty="0">
                <a:solidFill>
                  <a:srgbClr val="000000"/>
                </a:solidFill>
              </a:endParaRPr>
            </a:p>
          </p:txBody>
        </p:sp>
      </p:grpSp>
      <p:sp>
        <p:nvSpPr>
          <p:cNvPr id="35" name="Rectangle 18">
            <a:extLst>
              <a:ext uri="{FF2B5EF4-FFF2-40B4-BE49-F238E27FC236}">
                <a16:creationId xmlns:a16="http://schemas.microsoft.com/office/drawing/2014/main" id="{AD14BF6F-725E-4A16-9B88-6F940D10EDD4}"/>
              </a:ext>
            </a:extLst>
          </p:cNvPr>
          <p:cNvSpPr/>
          <p:nvPr/>
        </p:nvSpPr>
        <p:spPr>
          <a:xfrm>
            <a:off x="640118" y="1924891"/>
            <a:ext cx="3583313" cy="576064"/>
          </a:xfrm>
          <a:prstGeom prst="rect">
            <a:avLst/>
          </a:prstGeom>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lstStyle/>
          <a:p>
            <a:pPr algn="ctr" defTabSz="801654">
              <a:defRPr/>
            </a:pPr>
            <a:r>
              <a:rPr lang="de-DE" sz="1100" kern="0" dirty="0">
                <a:solidFill>
                  <a:srgbClr val="000000">
                    <a:lumMod val="75000"/>
                    <a:lumOff val="25000"/>
                  </a:srgbClr>
                </a:solidFill>
                <a:cs typeface="Arial" panose="020B0604020202020204" pitchFamily="34" charset="0"/>
                <a:sym typeface="Wingdings" panose="05000000000000000000" pitchFamily="2" charset="2"/>
              </a:rPr>
              <a:t> </a:t>
            </a:r>
            <a:r>
              <a:rPr lang="de-DE" sz="1100" kern="0" dirty="0">
                <a:solidFill>
                  <a:srgbClr val="000000">
                    <a:lumMod val="75000"/>
                    <a:lumOff val="25000"/>
                  </a:srgbClr>
                </a:solidFill>
                <a:cs typeface="Arial" panose="020B0604020202020204" pitchFamily="34" charset="0"/>
              </a:rPr>
              <a:t>Überblick über Struktur und Prozesse der Lieferkette; Ambitionsniveau formuliert </a:t>
            </a:r>
          </a:p>
        </p:txBody>
      </p:sp>
      <p:sp>
        <p:nvSpPr>
          <p:cNvPr id="36" name="Rectangle 18">
            <a:extLst>
              <a:ext uri="{FF2B5EF4-FFF2-40B4-BE49-F238E27FC236}">
                <a16:creationId xmlns:a16="http://schemas.microsoft.com/office/drawing/2014/main" id="{148E3252-F173-4231-B4DD-135C2254E54E}"/>
              </a:ext>
            </a:extLst>
          </p:cNvPr>
          <p:cNvSpPr/>
          <p:nvPr/>
        </p:nvSpPr>
        <p:spPr>
          <a:xfrm>
            <a:off x="640118" y="3425499"/>
            <a:ext cx="3583313" cy="482847"/>
          </a:xfrm>
          <a:prstGeom prst="rect">
            <a:avLst/>
          </a:prstGeom>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noAutofit/>
          </a:bodyPr>
          <a:lstStyle/>
          <a:p>
            <a:pPr algn="ctr"/>
            <a:r>
              <a:rPr lang="de-DE" sz="1100" kern="0" dirty="0">
                <a:solidFill>
                  <a:srgbClr val="000000">
                    <a:lumMod val="75000"/>
                    <a:lumOff val="25000"/>
                  </a:srgbClr>
                </a:solidFill>
                <a:cs typeface="Arial" panose="020B0604020202020204" pitchFamily="34" charset="0"/>
                <a:sym typeface="Wingdings" panose="05000000000000000000" pitchFamily="2" charset="2"/>
              </a:rPr>
              <a:t> </a:t>
            </a:r>
            <a:r>
              <a:rPr lang="de-DE" sz="1100" kern="0" dirty="0">
                <a:solidFill>
                  <a:srgbClr val="000000">
                    <a:lumMod val="75000"/>
                    <a:lumOff val="25000"/>
                  </a:srgbClr>
                </a:solidFill>
                <a:cs typeface="Arial" panose="020B0604020202020204" pitchFamily="34" charset="0"/>
              </a:rPr>
              <a:t>Übersicht über wesentliche Nachhaltigkeitsthemen und Handlungsfelder</a:t>
            </a:r>
          </a:p>
        </p:txBody>
      </p:sp>
      <p:sp>
        <p:nvSpPr>
          <p:cNvPr id="37" name="Rectangle 18">
            <a:extLst>
              <a:ext uri="{FF2B5EF4-FFF2-40B4-BE49-F238E27FC236}">
                <a16:creationId xmlns:a16="http://schemas.microsoft.com/office/drawing/2014/main" id="{A09A3142-C4F5-4470-8D19-6CF1DB603DC3}"/>
              </a:ext>
            </a:extLst>
          </p:cNvPr>
          <p:cNvSpPr/>
          <p:nvPr/>
        </p:nvSpPr>
        <p:spPr>
          <a:xfrm>
            <a:off x="640118" y="4869160"/>
            <a:ext cx="3583312" cy="556479"/>
          </a:xfrm>
          <a:prstGeom prst="rect">
            <a:avLst/>
          </a:prstGeom>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lstStyle/>
          <a:p>
            <a:pPr algn="ctr" defTabSz="801654">
              <a:defRPr/>
            </a:pPr>
            <a:r>
              <a:rPr lang="de-DE" sz="1100" kern="0" dirty="0">
                <a:solidFill>
                  <a:srgbClr val="000000">
                    <a:lumMod val="75000"/>
                    <a:lumOff val="25000"/>
                  </a:srgbClr>
                </a:solidFill>
                <a:cs typeface="Arial" panose="020B0604020202020204" pitchFamily="34" charset="0"/>
                <a:sym typeface="Wingdings" panose="05000000000000000000" pitchFamily="2" charset="2"/>
              </a:rPr>
              <a:t> </a:t>
            </a:r>
            <a:r>
              <a:rPr lang="de-DE" sz="1100" kern="0" dirty="0">
                <a:solidFill>
                  <a:srgbClr val="000000">
                    <a:lumMod val="75000"/>
                    <a:lumOff val="25000"/>
                  </a:srgbClr>
                </a:solidFill>
                <a:cs typeface="Arial" panose="020B0604020202020204" pitchFamily="34" charset="0"/>
              </a:rPr>
              <a:t>(Erste) Maßnahmenliste zur Gestaltung und Optimierung einer nachhaltigen Lieferkette</a:t>
            </a:r>
          </a:p>
        </p:txBody>
      </p:sp>
      <p:sp>
        <p:nvSpPr>
          <p:cNvPr id="38" name="Textplatzhalter 10">
            <a:extLst>
              <a:ext uri="{FF2B5EF4-FFF2-40B4-BE49-F238E27FC236}">
                <a16:creationId xmlns:a16="http://schemas.microsoft.com/office/drawing/2014/main" id="{3B3EB202-E90D-4496-9208-CCDB6E9CEF21}"/>
              </a:ext>
            </a:extLst>
          </p:cNvPr>
          <p:cNvSpPr txBox="1">
            <a:spLocks/>
          </p:cNvSpPr>
          <p:nvPr/>
        </p:nvSpPr>
        <p:spPr>
          <a:xfrm>
            <a:off x="4770686" y="2053719"/>
            <a:ext cx="2765114" cy="411881"/>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dirty="0">
                <a:solidFill>
                  <a:srgbClr val="4B4B4B"/>
                </a:solidFill>
              </a:rPr>
              <a:t>Grundsätze</a:t>
            </a:r>
            <a:r>
              <a:rPr lang="en-GB" sz="1100" dirty="0">
                <a:solidFill>
                  <a:srgbClr val="4B4B4B"/>
                </a:solidFill>
              </a:rPr>
              <a:t> </a:t>
            </a:r>
            <a:r>
              <a:rPr lang="de-DE" sz="1100" dirty="0">
                <a:solidFill>
                  <a:srgbClr val="4B4B4B"/>
                </a:solidFill>
              </a:rPr>
              <a:t>formulieren</a:t>
            </a:r>
          </a:p>
        </p:txBody>
      </p:sp>
      <p:sp>
        <p:nvSpPr>
          <p:cNvPr id="39" name="Richtungspfeil 13">
            <a:extLst>
              <a:ext uri="{FF2B5EF4-FFF2-40B4-BE49-F238E27FC236}">
                <a16:creationId xmlns:a16="http://schemas.microsoft.com/office/drawing/2014/main" id="{CF723F63-4DF7-4E26-8BD1-D909B3E5DB07}"/>
              </a:ext>
            </a:extLst>
          </p:cNvPr>
          <p:cNvSpPr/>
          <p:nvPr/>
        </p:nvSpPr>
        <p:spPr>
          <a:xfrm>
            <a:off x="4295800" y="2039117"/>
            <a:ext cx="656714" cy="432000"/>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kern="0" dirty="0">
                <a:solidFill>
                  <a:srgbClr val="000000">
                    <a:lumMod val="75000"/>
                    <a:lumOff val="25000"/>
                  </a:srgbClr>
                </a:solidFill>
                <a:latin typeface="Arial"/>
                <a:cs typeface="Arial" panose="020B0604020202020204" pitchFamily="34" charset="0"/>
              </a:rPr>
              <a:t>1.3</a:t>
            </a:r>
          </a:p>
        </p:txBody>
      </p:sp>
      <p:sp>
        <p:nvSpPr>
          <p:cNvPr id="40" name="Rechteck 39">
            <a:extLst>
              <a:ext uri="{FF2B5EF4-FFF2-40B4-BE49-F238E27FC236}">
                <a16:creationId xmlns:a16="http://schemas.microsoft.com/office/drawing/2014/main" id="{5879F1CB-2E36-45EC-B75D-E886F82B87FD}"/>
              </a:ext>
            </a:extLst>
          </p:cNvPr>
          <p:cNvSpPr/>
          <p:nvPr/>
        </p:nvSpPr>
        <p:spPr bwMode="auto">
          <a:xfrm>
            <a:off x="7968208" y="2060848"/>
            <a:ext cx="864096" cy="393348"/>
          </a:xfrm>
          <a:prstGeom prst="rect">
            <a:avLst/>
          </a:prstGeom>
          <a:noFill/>
          <a:ln w="9525" cap="flat" cmpd="sng" algn="ctr">
            <a:solidFill>
              <a:schemeClr val="bg1">
                <a:lumMod val="8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de-DE" sz="1100" b="1" dirty="0">
                <a:solidFill>
                  <a:srgbClr val="000000"/>
                </a:solidFill>
                <a:hlinkClick r:id="rId9" action="ppaction://hlinksldjump"/>
              </a:rPr>
              <a:t>17</a:t>
            </a:r>
            <a:endParaRPr lang="de-DE" sz="1100" b="1" dirty="0">
              <a:solidFill>
                <a:srgbClr val="000000"/>
              </a:solidFill>
            </a:endParaRPr>
          </a:p>
        </p:txBody>
      </p:sp>
      <p:sp>
        <p:nvSpPr>
          <p:cNvPr id="41" name="Textplatzhalter 10">
            <a:extLst>
              <a:ext uri="{FF2B5EF4-FFF2-40B4-BE49-F238E27FC236}">
                <a16:creationId xmlns:a16="http://schemas.microsoft.com/office/drawing/2014/main" id="{BC81AB32-848B-4D14-8CEB-FFE5B12DA6C2}"/>
              </a:ext>
            </a:extLst>
          </p:cNvPr>
          <p:cNvSpPr txBox="1">
            <a:spLocks/>
          </p:cNvSpPr>
          <p:nvPr/>
        </p:nvSpPr>
        <p:spPr>
          <a:xfrm>
            <a:off x="4781755" y="5002479"/>
            <a:ext cx="2754045" cy="432000"/>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dirty="0">
                <a:solidFill>
                  <a:srgbClr val="4B4B4B"/>
                </a:solidFill>
              </a:rPr>
              <a:t>Maßnahmen</a:t>
            </a:r>
            <a:r>
              <a:rPr lang="en-GB" sz="1100" dirty="0">
                <a:solidFill>
                  <a:srgbClr val="4B4B4B"/>
                </a:solidFill>
              </a:rPr>
              <a:t> </a:t>
            </a:r>
            <a:r>
              <a:rPr lang="de-DE" sz="1100" dirty="0">
                <a:solidFill>
                  <a:srgbClr val="4B4B4B"/>
                </a:solidFill>
              </a:rPr>
              <a:t>umsetzen</a:t>
            </a:r>
          </a:p>
        </p:txBody>
      </p:sp>
      <p:sp>
        <p:nvSpPr>
          <p:cNvPr id="42" name="Richtungspfeil 29">
            <a:extLst>
              <a:ext uri="{FF2B5EF4-FFF2-40B4-BE49-F238E27FC236}">
                <a16:creationId xmlns:a16="http://schemas.microsoft.com/office/drawing/2014/main" id="{0339F40C-6C1B-4B4B-A551-07512B59ACB8}"/>
              </a:ext>
            </a:extLst>
          </p:cNvPr>
          <p:cNvSpPr/>
          <p:nvPr/>
        </p:nvSpPr>
        <p:spPr>
          <a:xfrm>
            <a:off x="4296848" y="5013080"/>
            <a:ext cx="654085" cy="432000"/>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kern="0" dirty="0">
                <a:solidFill>
                  <a:prstClr val="black">
                    <a:lumMod val="75000"/>
                    <a:lumOff val="25000"/>
                  </a:prstClr>
                </a:solidFill>
                <a:latin typeface="Arial"/>
                <a:cs typeface="Arial" panose="020B0604020202020204" pitchFamily="34" charset="0"/>
              </a:rPr>
              <a:t>3.3</a:t>
            </a:r>
          </a:p>
        </p:txBody>
      </p:sp>
      <p:sp>
        <p:nvSpPr>
          <p:cNvPr id="43" name="Rechteck 42">
            <a:extLst>
              <a:ext uri="{FF2B5EF4-FFF2-40B4-BE49-F238E27FC236}">
                <a16:creationId xmlns:a16="http://schemas.microsoft.com/office/drawing/2014/main" id="{5BB635BB-F5FE-40FA-9408-6C0B596E67DF}"/>
              </a:ext>
            </a:extLst>
          </p:cNvPr>
          <p:cNvSpPr/>
          <p:nvPr/>
        </p:nvSpPr>
        <p:spPr bwMode="auto">
          <a:xfrm>
            <a:off x="7968208" y="5017230"/>
            <a:ext cx="864096" cy="375427"/>
          </a:xfrm>
          <a:prstGeom prst="rect">
            <a:avLst/>
          </a:prstGeom>
          <a:noFill/>
          <a:ln w="9525" cap="flat" cmpd="sng" algn="ctr">
            <a:solidFill>
              <a:schemeClr val="bg1">
                <a:lumMod val="8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de-DE" sz="1100" b="1" dirty="0">
                <a:solidFill>
                  <a:srgbClr val="000000"/>
                </a:solidFill>
                <a:hlinkClick r:id="rId10" action="ppaction://hlinksldjump"/>
              </a:rPr>
              <a:t>58</a:t>
            </a:r>
            <a:endParaRPr lang="de-DE" sz="1100" b="1" dirty="0">
              <a:solidFill>
                <a:srgbClr val="000000"/>
              </a:solidFill>
            </a:endParaRPr>
          </a:p>
        </p:txBody>
      </p:sp>
      <p:sp>
        <p:nvSpPr>
          <p:cNvPr id="45" name="Fußzeilenplatzhalter 3">
            <a:extLst>
              <a:ext uri="{FF2B5EF4-FFF2-40B4-BE49-F238E27FC236}">
                <a16:creationId xmlns:a16="http://schemas.microsoft.com/office/drawing/2014/main" id="{684D3F8F-E2E9-4055-A3F2-695A18E421F0}"/>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44" name="Auf der gleichen Seite des Rechtecks liegende Ecken abrunden 8">
            <a:extLst>
              <a:ext uri="{FF2B5EF4-FFF2-40B4-BE49-F238E27FC236}">
                <a16:creationId xmlns:a16="http://schemas.microsoft.com/office/drawing/2014/main" id="{26C7A324-8684-4E51-AD12-2BE92ACAC6AA}"/>
              </a:ext>
            </a:extLst>
          </p:cNvPr>
          <p:cNvSpPr/>
          <p:nvPr/>
        </p:nvSpPr>
        <p:spPr bwMode="auto">
          <a:xfrm>
            <a:off x="667303" y="470165"/>
            <a:ext cx="1134809" cy="32439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46" name="Auf der gleichen Seite des Rechtecks liegende Ecken abrunden 8">
            <a:extLst>
              <a:ext uri="{FF2B5EF4-FFF2-40B4-BE49-F238E27FC236}">
                <a16:creationId xmlns:a16="http://schemas.microsoft.com/office/drawing/2014/main" id="{B8EFA99D-E2BD-4C20-AA38-B960542568CF}"/>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47" name="Auf der gleichen Seite des Rechtecks liegende Ecken abrunden 8">
            <a:extLst>
              <a:ext uri="{FF2B5EF4-FFF2-40B4-BE49-F238E27FC236}">
                <a16:creationId xmlns:a16="http://schemas.microsoft.com/office/drawing/2014/main" id="{017DF299-F0EB-45C5-A72C-11C5C7ADD8BB}"/>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48" name="Auf der gleichen Seite des Rechtecks liegende Ecken abrunden 8">
            <a:extLst>
              <a:ext uri="{FF2B5EF4-FFF2-40B4-BE49-F238E27FC236}">
                <a16:creationId xmlns:a16="http://schemas.microsoft.com/office/drawing/2014/main" id="{1FF2B3F0-BE6A-49AC-B3A4-B507D353401F}"/>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49" name="Auf der gleichen Seite des Rechtecks liegende Ecken abrunden 8">
            <a:extLst>
              <a:ext uri="{FF2B5EF4-FFF2-40B4-BE49-F238E27FC236}">
                <a16:creationId xmlns:a16="http://schemas.microsoft.com/office/drawing/2014/main" id="{842E7274-063B-49B6-8D6B-BD7F9C57F335}"/>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50" name="Auf der gleichen Seite des Rechtecks liegende Ecken abrunden 8">
            <a:extLst>
              <a:ext uri="{FF2B5EF4-FFF2-40B4-BE49-F238E27FC236}">
                <a16:creationId xmlns:a16="http://schemas.microsoft.com/office/drawing/2014/main" id="{89679AD3-4A7F-4A7C-A296-2D7A96DC7A17}"/>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51" name="Auf der gleichen Seite des Rechtecks liegende Ecken abrunden 8">
            <a:extLst>
              <a:ext uri="{FF2B5EF4-FFF2-40B4-BE49-F238E27FC236}">
                <a16:creationId xmlns:a16="http://schemas.microsoft.com/office/drawing/2014/main" id="{FD932CF2-00D4-4393-B4BC-C09751BFF269}"/>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52" name="Datumsplatzhalter 4"/>
          <p:cNvSpPr>
            <a:spLocks noGrp="1"/>
          </p:cNvSpPr>
          <p:nvPr>
            <p:ph type="dt" sz="half" idx="12"/>
          </p:nvPr>
        </p:nvSpPr>
        <p:spPr>
          <a:xfrm>
            <a:off x="648000" y="116632"/>
            <a:ext cx="7248373" cy="476250"/>
          </a:xfrm>
        </p:spPr>
        <p:txBody>
          <a:bodyPr/>
          <a:lstStyle/>
          <a:p>
            <a:r>
              <a:rPr lang="de-DE" b="1" dirty="0" smtClean="0"/>
              <a:t>Inhalt</a:t>
            </a:r>
            <a:r>
              <a:rPr lang="de-DE" dirty="0"/>
              <a:t/>
            </a:r>
            <a:br>
              <a:rPr lang="de-DE" dirty="0"/>
            </a:br>
            <a:endParaRPr lang="de-DE" dirty="0"/>
          </a:p>
        </p:txBody>
      </p:sp>
    </p:spTree>
    <p:extLst>
      <p:ext uri="{BB962C8B-B14F-4D97-AF65-F5344CB8AC3E}">
        <p14:creationId xmlns:p14="http://schemas.microsoft.com/office/powerpoint/2010/main" val="35101459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50</a:t>
            </a:fld>
            <a:endParaRPr lang="de-DE" dirty="0"/>
          </a:p>
        </p:txBody>
      </p:sp>
      <p:sp>
        <p:nvSpPr>
          <p:cNvPr id="7" name="Rechteck 6">
            <a:extLst>
              <a:ext uri="{FF2B5EF4-FFF2-40B4-BE49-F238E27FC236}">
                <a16:creationId xmlns:a16="http://schemas.microsoft.com/office/drawing/2014/main" id="{6E03631F-DDC1-46F6-8C5A-A4EC31ADB63A}"/>
              </a:ext>
            </a:extLst>
          </p:cNvPr>
          <p:cNvSpPr/>
          <p:nvPr/>
        </p:nvSpPr>
        <p:spPr bwMode="auto">
          <a:xfrm>
            <a:off x="1590935" y="4005064"/>
            <a:ext cx="8136904" cy="2448272"/>
          </a:xfrm>
          <a:prstGeom prst="rect">
            <a:avLst/>
          </a:prstGeom>
          <a:noFill/>
          <a:ln w="19050" cap="flat" cmpd="sng" algn="ctr">
            <a:solidFill>
              <a:srgbClr val="3B687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endParaRPr lang="de-DE">
              <a:solidFill>
                <a:srgbClr val="000000"/>
              </a:solidFill>
            </a:endParaRPr>
          </a:p>
        </p:txBody>
      </p:sp>
      <p:sp>
        <p:nvSpPr>
          <p:cNvPr id="8" name="Rechteck 7">
            <a:extLst>
              <a:ext uri="{FF2B5EF4-FFF2-40B4-BE49-F238E27FC236}">
                <a16:creationId xmlns:a16="http://schemas.microsoft.com/office/drawing/2014/main" id="{8671BDE8-80E9-4928-9C9B-7E13BD4A0B8F}"/>
              </a:ext>
            </a:extLst>
          </p:cNvPr>
          <p:cNvSpPr/>
          <p:nvPr/>
        </p:nvSpPr>
        <p:spPr>
          <a:xfrm rot="5400000">
            <a:off x="2123814" y="406901"/>
            <a:ext cx="410782" cy="1979476"/>
          </a:xfrm>
          <a:prstGeom prst="rect">
            <a:avLst/>
          </a:prstGeom>
          <a:solidFill>
            <a:srgbClr val="5E839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80165" tIns="40083" rIns="80165" bIns="40083" rtlCol="0" anchor="ctr"/>
          <a:lstStyle/>
          <a:p>
            <a:pPr algn="ctr"/>
            <a:r>
              <a:rPr lang="de-DE" sz="1200" b="1" dirty="0">
                <a:solidFill>
                  <a:srgbClr val="FFFFFF"/>
                </a:solidFill>
              </a:rPr>
              <a:t>Themenfelder</a:t>
            </a:r>
          </a:p>
        </p:txBody>
      </p:sp>
      <p:sp>
        <p:nvSpPr>
          <p:cNvPr id="9" name="Rechteck 8">
            <a:extLst>
              <a:ext uri="{FF2B5EF4-FFF2-40B4-BE49-F238E27FC236}">
                <a16:creationId xmlns:a16="http://schemas.microsoft.com/office/drawing/2014/main" id="{1E91FAC1-B061-4296-89C3-FA3A36F46287}"/>
              </a:ext>
            </a:extLst>
          </p:cNvPr>
          <p:cNvSpPr/>
          <p:nvPr/>
        </p:nvSpPr>
        <p:spPr>
          <a:xfrm rot="5400000">
            <a:off x="4335723" y="316007"/>
            <a:ext cx="410782" cy="2170813"/>
          </a:xfrm>
          <a:prstGeom prst="rect">
            <a:avLst/>
          </a:prstGeom>
          <a:solidFill>
            <a:srgbClr val="5E839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80165" tIns="40083" rIns="80165" bIns="40083" rtlCol="0" anchor="ctr"/>
          <a:lstStyle/>
          <a:p>
            <a:pPr algn="ctr"/>
            <a:r>
              <a:rPr lang="de-DE" sz="1200" b="1" dirty="0">
                <a:solidFill>
                  <a:srgbClr val="FFFFFF"/>
                </a:solidFill>
              </a:rPr>
              <a:t>Dokument/Maßnahme</a:t>
            </a:r>
          </a:p>
        </p:txBody>
      </p:sp>
      <p:sp>
        <p:nvSpPr>
          <p:cNvPr id="10" name="Rechteck 9">
            <a:extLst>
              <a:ext uri="{FF2B5EF4-FFF2-40B4-BE49-F238E27FC236}">
                <a16:creationId xmlns:a16="http://schemas.microsoft.com/office/drawing/2014/main" id="{CD75179F-E496-4010-82AE-5767F5F9F640}"/>
              </a:ext>
            </a:extLst>
          </p:cNvPr>
          <p:cNvSpPr/>
          <p:nvPr/>
        </p:nvSpPr>
        <p:spPr>
          <a:xfrm rot="5400000">
            <a:off x="5413094" y="2562149"/>
            <a:ext cx="410782" cy="3312000"/>
          </a:xfrm>
          <a:prstGeom prst="rect">
            <a:avLst/>
          </a:prstGeom>
          <a:solidFill>
            <a:srgbClr val="5E839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80165" tIns="40083" rIns="80165" bIns="40083" rtlCol="0" anchor="ctr"/>
          <a:lstStyle/>
          <a:p>
            <a:pPr algn="ctr"/>
            <a:r>
              <a:rPr lang="de-DE" sz="1200" b="1" dirty="0">
                <a:solidFill>
                  <a:srgbClr val="FFFFFF"/>
                </a:solidFill>
              </a:rPr>
              <a:t>Unternehmensleitbild &amp; Werte</a:t>
            </a:r>
          </a:p>
        </p:txBody>
      </p:sp>
      <p:sp>
        <p:nvSpPr>
          <p:cNvPr id="13" name="Rechteck 12">
            <a:extLst>
              <a:ext uri="{FF2B5EF4-FFF2-40B4-BE49-F238E27FC236}">
                <a16:creationId xmlns:a16="http://schemas.microsoft.com/office/drawing/2014/main" id="{03EC631D-8C53-4D4E-B795-711359AE263F}"/>
              </a:ext>
            </a:extLst>
          </p:cNvPr>
          <p:cNvSpPr/>
          <p:nvPr/>
        </p:nvSpPr>
        <p:spPr>
          <a:xfrm rot="5400000">
            <a:off x="6624126" y="303292"/>
            <a:ext cx="410782" cy="2196246"/>
          </a:xfrm>
          <a:prstGeom prst="rect">
            <a:avLst/>
          </a:prstGeom>
          <a:solidFill>
            <a:srgbClr val="5E839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80165" tIns="40083" rIns="80165" bIns="40083" rtlCol="0" anchor="ctr"/>
          <a:lstStyle/>
          <a:p>
            <a:pPr algn="ctr"/>
            <a:r>
              <a:rPr lang="de-DE" sz="1200" b="1" dirty="0">
                <a:solidFill>
                  <a:srgbClr val="FFFFFF"/>
                </a:solidFill>
              </a:rPr>
              <a:t>Identifizierte Lücken</a:t>
            </a:r>
          </a:p>
        </p:txBody>
      </p:sp>
      <p:sp>
        <p:nvSpPr>
          <p:cNvPr id="14" name="Rechteck 13">
            <a:extLst>
              <a:ext uri="{FF2B5EF4-FFF2-40B4-BE49-F238E27FC236}">
                <a16:creationId xmlns:a16="http://schemas.microsoft.com/office/drawing/2014/main" id="{EBC92417-6F86-450A-A7A1-3D9CCC2B9BFA}"/>
              </a:ext>
            </a:extLst>
          </p:cNvPr>
          <p:cNvSpPr/>
          <p:nvPr/>
        </p:nvSpPr>
        <p:spPr>
          <a:xfrm rot="5400000">
            <a:off x="8835884" y="427018"/>
            <a:ext cx="410782" cy="1939240"/>
          </a:xfrm>
          <a:prstGeom prst="rect">
            <a:avLst/>
          </a:prstGeom>
          <a:solidFill>
            <a:srgbClr val="5E839A"/>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270" lIns="80165" tIns="40083" rIns="80165" bIns="40083" rtlCol="0" anchor="ctr"/>
          <a:lstStyle/>
          <a:p>
            <a:pPr algn="ctr"/>
            <a:r>
              <a:rPr lang="de-DE" sz="1200" b="1" dirty="0">
                <a:solidFill>
                  <a:srgbClr val="FFFFFF"/>
                </a:solidFill>
              </a:rPr>
              <a:t>Veränderungsbedarf</a:t>
            </a:r>
          </a:p>
        </p:txBody>
      </p:sp>
      <p:sp>
        <p:nvSpPr>
          <p:cNvPr id="15" name="Rechteck 14">
            <a:extLst>
              <a:ext uri="{FF2B5EF4-FFF2-40B4-BE49-F238E27FC236}">
                <a16:creationId xmlns:a16="http://schemas.microsoft.com/office/drawing/2014/main" id="{7C4AE540-3941-4D3A-AEBB-23308F78EEFC}"/>
              </a:ext>
            </a:extLst>
          </p:cNvPr>
          <p:cNvSpPr/>
          <p:nvPr/>
        </p:nvSpPr>
        <p:spPr bwMode="auto">
          <a:xfrm>
            <a:off x="1339467" y="1606806"/>
            <a:ext cx="1979476" cy="2227471"/>
          </a:xfrm>
          <a:prstGeom prst="rect">
            <a:avLst/>
          </a:prstGeom>
          <a:solidFill>
            <a:schemeClr val="bg1"/>
          </a:solidFill>
          <a:ln w="19050" cap="flat" cmpd="sng" algn="ctr">
            <a:solidFill>
              <a:srgbClr val="3B68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endParaRPr lang="de-DE" sz="1000" dirty="0">
              <a:solidFill>
                <a:srgbClr val="000000"/>
              </a:solidFill>
            </a:endParaRPr>
          </a:p>
          <a:p>
            <a:pPr marL="171450" indent="-171450" algn="l">
              <a:buFont typeface="Arial" panose="020B0604020202020204" pitchFamily="34" charset="0"/>
              <a:buChar char="•"/>
            </a:pPr>
            <a:r>
              <a:rPr lang="de-DE" sz="1000" dirty="0">
                <a:solidFill>
                  <a:srgbClr val="000000"/>
                </a:solidFill>
              </a:rPr>
              <a:t>...</a:t>
            </a:r>
          </a:p>
          <a:p>
            <a:pPr marL="171450" indent="-171450" algn="l">
              <a:buFont typeface="Arial" panose="020B0604020202020204" pitchFamily="34" charset="0"/>
              <a:buChar char="•"/>
            </a:pPr>
            <a:endParaRPr lang="de-DE" sz="1000" dirty="0">
              <a:solidFill>
                <a:srgbClr val="000000"/>
              </a:solidFill>
            </a:endParaRPr>
          </a:p>
          <a:p>
            <a:pPr marL="171450" indent="-171450" algn="l">
              <a:buFont typeface="Arial" panose="020B0604020202020204" pitchFamily="34" charset="0"/>
              <a:buChar char="•"/>
            </a:pPr>
            <a:endParaRPr lang="de-DE" sz="1000" dirty="0">
              <a:solidFill>
                <a:srgbClr val="000000"/>
              </a:solidFill>
            </a:endParaRPr>
          </a:p>
          <a:p>
            <a:pPr algn="l"/>
            <a:endParaRPr lang="de-DE" sz="1000" dirty="0">
              <a:solidFill>
                <a:srgbClr val="000000"/>
              </a:solidFill>
            </a:endParaRPr>
          </a:p>
          <a:p>
            <a:pPr marL="171450" indent="-171450" algn="l">
              <a:buFont typeface="Arial" panose="020B0604020202020204" pitchFamily="34" charset="0"/>
              <a:buChar char="•"/>
            </a:pPr>
            <a:r>
              <a:rPr lang="de-DE" sz="1000" dirty="0">
                <a:solidFill>
                  <a:srgbClr val="000000"/>
                </a:solidFill>
              </a:rPr>
              <a:t>...</a:t>
            </a:r>
          </a:p>
          <a:p>
            <a:pPr algn="l"/>
            <a:endParaRPr lang="de-DE" sz="1000" dirty="0">
              <a:solidFill>
                <a:srgbClr val="000000"/>
              </a:solidFill>
            </a:endParaRPr>
          </a:p>
          <a:p>
            <a:pPr algn="l"/>
            <a:endParaRPr lang="de-DE" sz="1000" dirty="0">
              <a:solidFill>
                <a:srgbClr val="000000"/>
              </a:solidFill>
            </a:endParaRPr>
          </a:p>
          <a:p>
            <a:pPr algn="l"/>
            <a:endParaRPr lang="de-DE" sz="1000" dirty="0">
              <a:solidFill>
                <a:srgbClr val="000000"/>
              </a:solidFill>
            </a:endParaRPr>
          </a:p>
          <a:p>
            <a:pPr marL="171450" indent="-171450" algn="l">
              <a:buFont typeface="Arial" panose="020B0604020202020204" pitchFamily="34" charset="0"/>
              <a:buChar char="•"/>
            </a:pPr>
            <a:r>
              <a:rPr lang="de-DE" sz="1000" dirty="0">
                <a:solidFill>
                  <a:srgbClr val="000000"/>
                </a:solidFill>
              </a:rPr>
              <a:t>...</a:t>
            </a:r>
          </a:p>
          <a:p>
            <a:pPr marL="171450" indent="-171450" algn="l">
              <a:buFont typeface="Arial" panose="020B0604020202020204" pitchFamily="34" charset="0"/>
              <a:buChar char="•"/>
            </a:pPr>
            <a:endParaRPr lang="de-DE" sz="1000" dirty="0">
              <a:solidFill>
                <a:srgbClr val="000000"/>
              </a:solidFill>
            </a:endParaRPr>
          </a:p>
          <a:p>
            <a:pPr marL="171450" indent="-171450" algn="l">
              <a:buFont typeface="Arial" panose="020B0604020202020204" pitchFamily="34" charset="0"/>
              <a:buChar char="•"/>
            </a:pPr>
            <a:endParaRPr lang="de-DE" sz="1000" dirty="0">
              <a:solidFill>
                <a:srgbClr val="000000"/>
              </a:solidFill>
            </a:endParaRPr>
          </a:p>
          <a:p>
            <a:pPr marL="171450" indent="-171450" algn="l">
              <a:buFont typeface="Arial" panose="020B0604020202020204" pitchFamily="34" charset="0"/>
              <a:buChar char="•"/>
            </a:pPr>
            <a:endParaRPr lang="de-DE" sz="1000" dirty="0">
              <a:solidFill>
                <a:srgbClr val="000000"/>
              </a:solidFill>
            </a:endParaRPr>
          </a:p>
          <a:p>
            <a:pPr marL="171450" indent="-171450" algn="l">
              <a:buFont typeface="Arial" panose="020B0604020202020204" pitchFamily="34" charset="0"/>
              <a:buChar char="•"/>
            </a:pPr>
            <a:endParaRPr lang="de-DE" sz="1000" dirty="0">
              <a:solidFill>
                <a:srgbClr val="000000"/>
              </a:solidFill>
            </a:endParaRPr>
          </a:p>
        </p:txBody>
      </p:sp>
      <p:sp>
        <p:nvSpPr>
          <p:cNvPr id="16" name="Rechteck 15">
            <a:extLst>
              <a:ext uri="{FF2B5EF4-FFF2-40B4-BE49-F238E27FC236}">
                <a16:creationId xmlns:a16="http://schemas.microsoft.com/office/drawing/2014/main" id="{70567D9A-68C1-4C06-83D3-DB91FA58C9FF}"/>
              </a:ext>
            </a:extLst>
          </p:cNvPr>
          <p:cNvSpPr/>
          <p:nvPr/>
        </p:nvSpPr>
        <p:spPr bwMode="auto">
          <a:xfrm>
            <a:off x="3455707" y="1606806"/>
            <a:ext cx="2170814" cy="2227471"/>
          </a:xfrm>
          <a:prstGeom prst="rect">
            <a:avLst/>
          </a:prstGeom>
          <a:solidFill>
            <a:schemeClr val="bg1"/>
          </a:solidFill>
          <a:ln w="19050" cap="flat" cmpd="sng" algn="ctr">
            <a:solidFill>
              <a:srgbClr val="3B68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endParaRPr lang="de-DE" sz="1000" dirty="0">
              <a:solidFill>
                <a:srgbClr val="000000"/>
              </a:solidFill>
            </a:endParaRPr>
          </a:p>
          <a:p>
            <a:pPr marL="171450" indent="-171450" algn="l">
              <a:buFont typeface="Arial" panose="020B0604020202020204" pitchFamily="34" charset="0"/>
              <a:buChar char="•"/>
            </a:pPr>
            <a:r>
              <a:rPr lang="de-DE" sz="1000" dirty="0">
                <a:solidFill>
                  <a:srgbClr val="000000"/>
                </a:solidFill>
              </a:rPr>
              <a:t>...</a:t>
            </a:r>
          </a:p>
          <a:p>
            <a:pPr algn="l"/>
            <a:endParaRPr lang="de-DE" sz="1000" dirty="0">
              <a:solidFill>
                <a:srgbClr val="000000"/>
              </a:solidFill>
            </a:endParaRPr>
          </a:p>
          <a:p>
            <a:pPr algn="l"/>
            <a:endParaRPr lang="de-DE" sz="1000" dirty="0">
              <a:solidFill>
                <a:srgbClr val="000000"/>
              </a:solidFill>
            </a:endParaRPr>
          </a:p>
          <a:p>
            <a:pPr algn="l"/>
            <a:endParaRPr lang="de-DE" sz="1000" dirty="0">
              <a:solidFill>
                <a:srgbClr val="000000"/>
              </a:solidFill>
            </a:endParaRPr>
          </a:p>
          <a:p>
            <a:pPr marL="171450" indent="-171450" algn="l">
              <a:buFont typeface="Arial" panose="020B0604020202020204" pitchFamily="34" charset="0"/>
              <a:buChar char="•"/>
            </a:pPr>
            <a:r>
              <a:rPr lang="de-DE" sz="1000" dirty="0">
                <a:solidFill>
                  <a:srgbClr val="000000"/>
                </a:solidFill>
              </a:rPr>
              <a:t>...</a:t>
            </a:r>
          </a:p>
          <a:p>
            <a:pPr marL="171450" indent="-171450" algn="l">
              <a:buFont typeface="Arial" panose="020B0604020202020204" pitchFamily="34" charset="0"/>
              <a:buChar char="•"/>
            </a:pPr>
            <a:endParaRPr lang="de-DE" sz="1000" dirty="0">
              <a:solidFill>
                <a:srgbClr val="000000"/>
              </a:solidFill>
            </a:endParaRPr>
          </a:p>
          <a:p>
            <a:pPr algn="l"/>
            <a:endParaRPr lang="de-DE" sz="1000" dirty="0">
              <a:solidFill>
                <a:srgbClr val="000000"/>
              </a:solidFill>
            </a:endParaRPr>
          </a:p>
          <a:p>
            <a:pPr algn="l"/>
            <a:endParaRPr lang="de-DE" sz="1000" dirty="0">
              <a:solidFill>
                <a:srgbClr val="000000"/>
              </a:solidFill>
            </a:endParaRPr>
          </a:p>
          <a:p>
            <a:pPr marL="171450" indent="-171450" algn="l">
              <a:buFont typeface="Arial" panose="020B0604020202020204" pitchFamily="34" charset="0"/>
              <a:buChar char="•"/>
            </a:pPr>
            <a:r>
              <a:rPr lang="de-DE" sz="1000" dirty="0">
                <a:solidFill>
                  <a:srgbClr val="000000"/>
                </a:solidFill>
              </a:rPr>
              <a:t>...</a:t>
            </a:r>
          </a:p>
          <a:p>
            <a:pPr marL="171450" indent="-171450" algn="l">
              <a:buFont typeface="Arial" panose="020B0604020202020204" pitchFamily="34" charset="0"/>
              <a:buChar char="•"/>
            </a:pPr>
            <a:endParaRPr lang="de-DE" sz="1000" dirty="0">
              <a:solidFill>
                <a:srgbClr val="000000"/>
              </a:solidFill>
            </a:endParaRPr>
          </a:p>
        </p:txBody>
      </p:sp>
      <p:sp>
        <p:nvSpPr>
          <p:cNvPr id="17" name="Rechteck 16">
            <a:extLst>
              <a:ext uri="{FF2B5EF4-FFF2-40B4-BE49-F238E27FC236}">
                <a16:creationId xmlns:a16="http://schemas.microsoft.com/office/drawing/2014/main" id="{790F568D-8304-4E7F-9937-2DD4B8014445}"/>
              </a:ext>
            </a:extLst>
          </p:cNvPr>
          <p:cNvSpPr/>
          <p:nvPr/>
        </p:nvSpPr>
        <p:spPr bwMode="auto">
          <a:xfrm>
            <a:off x="5731395" y="1606806"/>
            <a:ext cx="2196245" cy="2227471"/>
          </a:xfrm>
          <a:prstGeom prst="rect">
            <a:avLst/>
          </a:prstGeom>
          <a:solidFill>
            <a:schemeClr val="bg1"/>
          </a:solidFill>
          <a:ln w="19050" cap="flat" cmpd="sng" algn="ctr">
            <a:solidFill>
              <a:srgbClr val="3B68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endParaRPr lang="de-DE" sz="1000" dirty="0">
              <a:solidFill>
                <a:srgbClr val="000000"/>
              </a:solidFill>
            </a:endParaRPr>
          </a:p>
          <a:p>
            <a:pPr marL="171450" indent="-171450" algn="l">
              <a:buFont typeface="Arial" panose="020B0604020202020204" pitchFamily="34" charset="0"/>
              <a:buChar char="•"/>
            </a:pPr>
            <a:r>
              <a:rPr lang="de-DE" sz="1000" dirty="0">
                <a:solidFill>
                  <a:srgbClr val="000000"/>
                </a:solidFill>
              </a:rPr>
              <a:t>...</a:t>
            </a:r>
          </a:p>
          <a:p>
            <a:pPr algn="l"/>
            <a:endParaRPr lang="de-DE" sz="1000" dirty="0">
              <a:solidFill>
                <a:srgbClr val="000000"/>
              </a:solidFill>
            </a:endParaRPr>
          </a:p>
          <a:p>
            <a:pPr marL="171450" indent="-171450" algn="l">
              <a:buFont typeface="Arial" panose="020B0604020202020204" pitchFamily="34" charset="0"/>
              <a:buChar char="•"/>
            </a:pPr>
            <a:endParaRPr lang="de-DE" sz="1000" dirty="0">
              <a:solidFill>
                <a:srgbClr val="000000"/>
              </a:solidFill>
            </a:endParaRPr>
          </a:p>
          <a:p>
            <a:pPr algn="l"/>
            <a:endParaRPr lang="de-DE" sz="1000" dirty="0">
              <a:solidFill>
                <a:srgbClr val="000000"/>
              </a:solidFill>
            </a:endParaRPr>
          </a:p>
          <a:p>
            <a:pPr marL="171450" indent="-171450" algn="l">
              <a:buFont typeface="Arial" panose="020B0604020202020204" pitchFamily="34" charset="0"/>
              <a:buChar char="•"/>
            </a:pPr>
            <a:r>
              <a:rPr lang="de-DE" sz="1000" dirty="0">
                <a:solidFill>
                  <a:srgbClr val="000000"/>
                </a:solidFill>
              </a:rPr>
              <a:t>...</a:t>
            </a:r>
          </a:p>
          <a:p>
            <a:pPr marL="171450" indent="-171450" algn="l">
              <a:buFont typeface="Arial" panose="020B0604020202020204" pitchFamily="34" charset="0"/>
              <a:buChar char="•"/>
            </a:pPr>
            <a:endParaRPr lang="de-DE" sz="1000" dirty="0">
              <a:solidFill>
                <a:srgbClr val="000000"/>
              </a:solidFill>
            </a:endParaRPr>
          </a:p>
          <a:p>
            <a:pPr algn="l"/>
            <a:endParaRPr lang="de-DE" sz="1000" dirty="0">
              <a:solidFill>
                <a:srgbClr val="000000"/>
              </a:solidFill>
            </a:endParaRPr>
          </a:p>
          <a:p>
            <a:pPr marL="171450" indent="-171450" algn="l">
              <a:buFont typeface="Arial" panose="020B0604020202020204" pitchFamily="34" charset="0"/>
              <a:buChar char="•"/>
            </a:pPr>
            <a:endParaRPr lang="de-DE" sz="1000" dirty="0">
              <a:solidFill>
                <a:srgbClr val="000000"/>
              </a:solidFill>
            </a:endParaRPr>
          </a:p>
          <a:p>
            <a:pPr marL="171450" indent="-171450" algn="l">
              <a:buFont typeface="Arial" panose="020B0604020202020204" pitchFamily="34" charset="0"/>
              <a:buChar char="•"/>
            </a:pPr>
            <a:r>
              <a:rPr lang="de-DE" sz="1000" dirty="0">
                <a:solidFill>
                  <a:srgbClr val="000000"/>
                </a:solidFill>
              </a:rPr>
              <a:t>...</a:t>
            </a:r>
          </a:p>
        </p:txBody>
      </p:sp>
      <p:sp>
        <p:nvSpPr>
          <p:cNvPr id="18" name="Rechteck 17">
            <a:extLst>
              <a:ext uri="{FF2B5EF4-FFF2-40B4-BE49-F238E27FC236}">
                <a16:creationId xmlns:a16="http://schemas.microsoft.com/office/drawing/2014/main" id="{3B651048-92BC-4F9A-A631-817C1E5004E4}"/>
              </a:ext>
            </a:extLst>
          </p:cNvPr>
          <p:cNvSpPr/>
          <p:nvPr/>
        </p:nvSpPr>
        <p:spPr bwMode="auto">
          <a:xfrm>
            <a:off x="8071655" y="1606806"/>
            <a:ext cx="1939240" cy="2227471"/>
          </a:xfrm>
          <a:prstGeom prst="rect">
            <a:avLst/>
          </a:prstGeom>
          <a:solidFill>
            <a:schemeClr val="bg1"/>
          </a:solidFill>
          <a:ln w="19050" cap="flat" cmpd="sng" algn="ctr">
            <a:solidFill>
              <a:srgbClr val="3B687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endParaRPr lang="de-DE" sz="1000" dirty="0">
              <a:solidFill>
                <a:srgbClr val="000000"/>
              </a:solidFill>
            </a:endParaRPr>
          </a:p>
          <a:p>
            <a:pPr marL="171450" indent="-171450" algn="l">
              <a:buFont typeface="Arial" panose="020B0604020202020204" pitchFamily="34" charset="0"/>
              <a:buChar char="•"/>
            </a:pPr>
            <a:r>
              <a:rPr lang="de-DE" sz="1000" dirty="0">
                <a:solidFill>
                  <a:srgbClr val="000000"/>
                </a:solidFill>
              </a:rPr>
              <a:t>...</a:t>
            </a:r>
          </a:p>
          <a:p>
            <a:pPr marL="171450" indent="-171450" algn="l">
              <a:buFont typeface="Arial" panose="020B0604020202020204" pitchFamily="34" charset="0"/>
              <a:buChar char="•"/>
            </a:pPr>
            <a:endParaRPr lang="de-DE" sz="1000" dirty="0">
              <a:solidFill>
                <a:srgbClr val="000000"/>
              </a:solidFill>
            </a:endParaRPr>
          </a:p>
          <a:p>
            <a:pPr algn="l"/>
            <a:endParaRPr lang="de-DE" sz="1000" dirty="0">
              <a:solidFill>
                <a:srgbClr val="000000"/>
              </a:solidFill>
            </a:endParaRPr>
          </a:p>
          <a:p>
            <a:pPr algn="l"/>
            <a:endParaRPr lang="de-DE" sz="1000" dirty="0">
              <a:solidFill>
                <a:srgbClr val="000000"/>
              </a:solidFill>
            </a:endParaRPr>
          </a:p>
          <a:p>
            <a:pPr marL="171450" indent="-171450" algn="l">
              <a:buFont typeface="Arial" panose="020B0604020202020204" pitchFamily="34" charset="0"/>
              <a:buChar char="•"/>
            </a:pPr>
            <a:r>
              <a:rPr lang="de-DE" sz="1000" dirty="0">
                <a:solidFill>
                  <a:srgbClr val="000000"/>
                </a:solidFill>
              </a:rPr>
              <a:t>...</a:t>
            </a:r>
          </a:p>
          <a:p>
            <a:pPr algn="l"/>
            <a:endParaRPr lang="de-DE" sz="1000" dirty="0">
              <a:solidFill>
                <a:srgbClr val="000000"/>
              </a:solidFill>
            </a:endParaRPr>
          </a:p>
          <a:p>
            <a:pPr algn="l"/>
            <a:endParaRPr lang="de-DE" sz="1000" dirty="0">
              <a:solidFill>
                <a:srgbClr val="000000"/>
              </a:solidFill>
            </a:endParaRPr>
          </a:p>
          <a:p>
            <a:pPr algn="l"/>
            <a:endParaRPr lang="de-DE" sz="1000" dirty="0">
              <a:solidFill>
                <a:srgbClr val="000000"/>
              </a:solidFill>
            </a:endParaRPr>
          </a:p>
          <a:p>
            <a:pPr marL="171450" indent="-171450" algn="l">
              <a:buFont typeface="Arial" panose="020B0604020202020204" pitchFamily="34" charset="0"/>
              <a:buChar char="•"/>
            </a:pPr>
            <a:r>
              <a:rPr lang="de-DE" sz="1000" dirty="0">
                <a:solidFill>
                  <a:srgbClr val="000000"/>
                </a:solidFill>
              </a:rPr>
              <a:t>...</a:t>
            </a:r>
          </a:p>
        </p:txBody>
      </p:sp>
      <p:cxnSp>
        <p:nvCxnSpPr>
          <p:cNvPr id="19" name="Gerade Verbindung 26">
            <a:extLst>
              <a:ext uri="{FF2B5EF4-FFF2-40B4-BE49-F238E27FC236}">
                <a16:creationId xmlns:a16="http://schemas.microsoft.com/office/drawing/2014/main" id="{24CA8009-3C3F-4296-B721-C1B8EAD0A852}"/>
              </a:ext>
            </a:extLst>
          </p:cNvPr>
          <p:cNvCxnSpPr/>
          <p:nvPr/>
        </p:nvCxnSpPr>
        <p:spPr bwMode="auto">
          <a:xfrm>
            <a:off x="8177271" y="2276872"/>
            <a:ext cx="1728008"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Gerade Verbindung 28">
            <a:extLst>
              <a:ext uri="{FF2B5EF4-FFF2-40B4-BE49-F238E27FC236}">
                <a16:creationId xmlns:a16="http://schemas.microsoft.com/office/drawing/2014/main" id="{247AFC7E-ECE4-48EA-AB0C-407CD7B4D3BE}"/>
              </a:ext>
            </a:extLst>
          </p:cNvPr>
          <p:cNvCxnSpPr/>
          <p:nvPr/>
        </p:nvCxnSpPr>
        <p:spPr bwMode="auto">
          <a:xfrm>
            <a:off x="1465201" y="2276872"/>
            <a:ext cx="1728008"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Gerade Verbindung 29">
            <a:extLst>
              <a:ext uri="{FF2B5EF4-FFF2-40B4-BE49-F238E27FC236}">
                <a16:creationId xmlns:a16="http://schemas.microsoft.com/office/drawing/2014/main" id="{00654612-30CD-46A5-A8BA-4D9558782798}"/>
              </a:ext>
            </a:extLst>
          </p:cNvPr>
          <p:cNvCxnSpPr/>
          <p:nvPr/>
        </p:nvCxnSpPr>
        <p:spPr bwMode="auto">
          <a:xfrm>
            <a:off x="3607343" y="2276872"/>
            <a:ext cx="1944032"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Gerade Verbindung 30">
            <a:extLst>
              <a:ext uri="{FF2B5EF4-FFF2-40B4-BE49-F238E27FC236}">
                <a16:creationId xmlns:a16="http://schemas.microsoft.com/office/drawing/2014/main" id="{982D6B89-F568-49C6-9CAB-31E9DFF0FB21}"/>
              </a:ext>
            </a:extLst>
          </p:cNvPr>
          <p:cNvCxnSpPr/>
          <p:nvPr/>
        </p:nvCxnSpPr>
        <p:spPr bwMode="auto">
          <a:xfrm>
            <a:off x="5803928" y="2266236"/>
            <a:ext cx="2051519"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Gerade Verbindung 33">
            <a:extLst>
              <a:ext uri="{FF2B5EF4-FFF2-40B4-BE49-F238E27FC236}">
                <a16:creationId xmlns:a16="http://schemas.microsoft.com/office/drawing/2014/main" id="{8B459FB8-26F8-497C-B1E7-97B088DA0C60}"/>
              </a:ext>
            </a:extLst>
          </p:cNvPr>
          <p:cNvCxnSpPr/>
          <p:nvPr/>
        </p:nvCxnSpPr>
        <p:spPr bwMode="auto">
          <a:xfrm>
            <a:off x="1465201" y="2855500"/>
            <a:ext cx="1728008"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Gerade Verbindung 34">
            <a:extLst>
              <a:ext uri="{FF2B5EF4-FFF2-40B4-BE49-F238E27FC236}">
                <a16:creationId xmlns:a16="http://schemas.microsoft.com/office/drawing/2014/main" id="{21A316AD-DDD4-4B8F-96E6-8A79E07061F1}"/>
              </a:ext>
            </a:extLst>
          </p:cNvPr>
          <p:cNvCxnSpPr/>
          <p:nvPr/>
        </p:nvCxnSpPr>
        <p:spPr bwMode="auto">
          <a:xfrm>
            <a:off x="3607343" y="2849656"/>
            <a:ext cx="1944032"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Gerade Verbindung 35">
            <a:extLst>
              <a:ext uri="{FF2B5EF4-FFF2-40B4-BE49-F238E27FC236}">
                <a16:creationId xmlns:a16="http://schemas.microsoft.com/office/drawing/2014/main" id="{7D332194-CF06-43CE-BD1B-6E801344D925}"/>
              </a:ext>
            </a:extLst>
          </p:cNvPr>
          <p:cNvCxnSpPr/>
          <p:nvPr/>
        </p:nvCxnSpPr>
        <p:spPr bwMode="auto">
          <a:xfrm>
            <a:off x="5803928" y="2855500"/>
            <a:ext cx="2051519"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Gerade Verbindung 36">
            <a:extLst>
              <a:ext uri="{FF2B5EF4-FFF2-40B4-BE49-F238E27FC236}">
                <a16:creationId xmlns:a16="http://schemas.microsoft.com/office/drawing/2014/main" id="{3E7E52F6-5F07-481C-8049-0F446E38C5BE}"/>
              </a:ext>
            </a:extLst>
          </p:cNvPr>
          <p:cNvCxnSpPr/>
          <p:nvPr/>
        </p:nvCxnSpPr>
        <p:spPr bwMode="auto">
          <a:xfrm>
            <a:off x="8177271" y="2855500"/>
            <a:ext cx="1728008"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Gerade Verbindung 37">
            <a:extLst>
              <a:ext uri="{FF2B5EF4-FFF2-40B4-BE49-F238E27FC236}">
                <a16:creationId xmlns:a16="http://schemas.microsoft.com/office/drawing/2014/main" id="{D035D7B9-693C-470C-AB52-C6CF0B0F61B4}"/>
              </a:ext>
            </a:extLst>
          </p:cNvPr>
          <p:cNvCxnSpPr/>
          <p:nvPr/>
        </p:nvCxnSpPr>
        <p:spPr bwMode="auto">
          <a:xfrm>
            <a:off x="1465201" y="3429000"/>
            <a:ext cx="1728008"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Gerade Verbindung 38">
            <a:extLst>
              <a:ext uri="{FF2B5EF4-FFF2-40B4-BE49-F238E27FC236}">
                <a16:creationId xmlns:a16="http://schemas.microsoft.com/office/drawing/2014/main" id="{6ED1DDC5-05D7-4603-973A-1ADEC56DE4B9}"/>
              </a:ext>
            </a:extLst>
          </p:cNvPr>
          <p:cNvCxnSpPr/>
          <p:nvPr/>
        </p:nvCxnSpPr>
        <p:spPr bwMode="auto">
          <a:xfrm>
            <a:off x="3569098" y="3429000"/>
            <a:ext cx="1944032"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Gerade Verbindung 39">
            <a:extLst>
              <a:ext uri="{FF2B5EF4-FFF2-40B4-BE49-F238E27FC236}">
                <a16:creationId xmlns:a16="http://schemas.microsoft.com/office/drawing/2014/main" id="{84E3C8DF-7386-4A44-A1C0-DCB8D554CFAA}"/>
              </a:ext>
            </a:extLst>
          </p:cNvPr>
          <p:cNvCxnSpPr/>
          <p:nvPr/>
        </p:nvCxnSpPr>
        <p:spPr bwMode="auto">
          <a:xfrm>
            <a:off x="5806772" y="3426305"/>
            <a:ext cx="2051519"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Gerade Verbindung 40">
            <a:extLst>
              <a:ext uri="{FF2B5EF4-FFF2-40B4-BE49-F238E27FC236}">
                <a16:creationId xmlns:a16="http://schemas.microsoft.com/office/drawing/2014/main" id="{317C0DB0-4A92-4F6E-AF9C-289289936183}"/>
              </a:ext>
            </a:extLst>
          </p:cNvPr>
          <p:cNvCxnSpPr/>
          <p:nvPr/>
        </p:nvCxnSpPr>
        <p:spPr bwMode="auto">
          <a:xfrm>
            <a:off x="8177271" y="3426305"/>
            <a:ext cx="1728008" cy="0"/>
          </a:xfrm>
          <a:prstGeom prst="line">
            <a:avLst/>
          </a:prstGeom>
          <a:solidFill>
            <a:schemeClr val="accent1"/>
          </a:solidFill>
          <a:ln w="9525" cap="flat" cmpd="sng" algn="ctr">
            <a:solidFill>
              <a:srgbClr val="3B687F"/>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Textfeld 30">
            <a:extLst>
              <a:ext uri="{FF2B5EF4-FFF2-40B4-BE49-F238E27FC236}">
                <a16:creationId xmlns:a16="http://schemas.microsoft.com/office/drawing/2014/main" id="{244E25C5-9411-4F2B-801B-3F349220B1E4}"/>
              </a:ext>
            </a:extLst>
          </p:cNvPr>
          <p:cNvSpPr txBox="1"/>
          <p:nvPr/>
        </p:nvSpPr>
        <p:spPr>
          <a:xfrm>
            <a:off x="2150987" y="4740183"/>
            <a:ext cx="1656184" cy="246221"/>
          </a:xfrm>
          <a:prstGeom prst="rect">
            <a:avLst/>
          </a:prstGeom>
          <a:noFill/>
        </p:spPr>
        <p:txBody>
          <a:bodyPr wrap="square" rtlCol="0">
            <a:spAutoFit/>
          </a:bodyPr>
          <a:lstStyle/>
          <a:p>
            <a:pPr algn="l"/>
            <a:r>
              <a:rPr lang="de-DE" sz="1000" b="1" dirty="0"/>
              <a:t>…</a:t>
            </a:r>
          </a:p>
        </p:txBody>
      </p:sp>
      <p:sp>
        <p:nvSpPr>
          <p:cNvPr id="33" name="Fußzeilenplatzhalter 3">
            <a:extLst>
              <a:ext uri="{FF2B5EF4-FFF2-40B4-BE49-F238E27FC236}">
                <a16:creationId xmlns:a16="http://schemas.microsoft.com/office/drawing/2014/main" id="{C495F16B-A4F6-47A4-AB56-6C96995E07EE}"/>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32" name="Auf der gleichen Seite des Rechtecks liegende Ecken abrunden 8">
            <a:extLst>
              <a:ext uri="{FF2B5EF4-FFF2-40B4-BE49-F238E27FC236}">
                <a16:creationId xmlns:a16="http://schemas.microsoft.com/office/drawing/2014/main" id="{72F20DD6-3FB7-4739-8D0F-375422762479}"/>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4" name="Auf der gleichen Seite des Rechtecks liegende Ecken abrunden 8">
            <a:extLst>
              <a:ext uri="{FF2B5EF4-FFF2-40B4-BE49-F238E27FC236}">
                <a16:creationId xmlns:a16="http://schemas.microsoft.com/office/drawing/2014/main" id="{C33BA31B-CB9D-4852-8DED-86662DAD762A}"/>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5" name="Auf der gleichen Seite des Rechtecks liegende Ecken abrunden 8">
            <a:extLst>
              <a:ext uri="{FF2B5EF4-FFF2-40B4-BE49-F238E27FC236}">
                <a16:creationId xmlns:a16="http://schemas.microsoft.com/office/drawing/2014/main" id="{9FD3F89F-FEA2-4AB1-86B5-0C27BACF874B}"/>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6" name="Auf der gleichen Seite des Rechtecks liegende Ecken abrunden 8">
            <a:extLst>
              <a:ext uri="{FF2B5EF4-FFF2-40B4-BE49-F238E27FC236}">
                <a16:creationId xmlns:a16="http://schemas.microsoft.com/office/drawing/2014/main" id="{1808C4BE-E826-4C1D-9241-66E1A3FB260F}"/>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7" name="Auf der gleichen Seite des Rechtecks liegende Ecken abrunden 8">
            <a:extLst>
              <a:ext uri="{FF2B5EF4-FFF2-40B4-BE49-F238E27FC236}">
                <a16:creationId xmlns:a16="http://schemas.microsoft.com/office/drawing/2014/main" id="{12EC2ADA-36E9-4FBE-A2DB-FE24F52F7BDF}"/>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8" name="Auf der gleichen Seite des Rechtecks liegende Ecken abrunden 8">
            <a:extLst>
              <a:ext uri="{FF2B5EF4-FFF2-40B4-BE49-F238E27FC236}">
                <a16:creationId xmlns:a16="http://schemas.microsoft.com/office/drawing/2014/main" id="{F98337F1-89E6-46CA-B1C1-AB8401D39B5A}"/>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9" name="Auf der gleichen Seite des Rechtecks liegende Ecken abrunden 8">
            <a:extLst>
              <a:ext uri="{FF2B5EF4-FFF2-40B4-BE49-F238E27FC236}">
                <a16:creationId xmlns:a16="http://schemas.microsoft.com/office/drawing/2014/main" id="{7F8F1FE1-1E95-4CB9-8B81-D362EF29610A}"/>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40" name="Grafik 39" descr="Bildschirmausschnitt">
            <a:extLst>
              <a:ext uri="{FF2B5EF4-FFF2-40B4-BE49-F238E27FC236}">
                <a16:creationId xmlns:a16="http://schemas.microsoft.com/office/drawing/2014/main" id="{741D08E7-89E0-4C21-875B-0F85C0BA4231}"/>
              </a:ext>
            </a:extLst>
          </p:cNvPr>
          <p:cNvPicPr/>
          <p:nvPr/>
        </p:nvPicPr>
        <p:blipFill rotWithShape="1">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r="10619" b="11789"/>
          <a:stretch/>
        </p:blipFill>
        <p:spPr>
          <a:xfrm rot="20976636">
            <a:off x="580342" y="1230315"/>
            <a:ext cx="539296" cy="370173"/>
          </a:xfrm>
          <a:prstGeom prst="rect">
            <a:avLst/>
          </a:prstGeom>
        </p:spPr>
      </p:pic>
      <p:pic>
        <p:nvPicPr>
          <p:cNvPr id="2" name="Grafik 1"/>
          <p:cNvPicPr>
            <a:picLocks noChangeAspect="1"/>
          </p:cNvPicPr>
          <p:nvPr/>
        </p:nvPicPr>
        <p:blipFill>
          <a:blip r:embed="rId3"/>
          <a:stretch>
            <a:fillRect/>
          </a:stretch>
        </p:blipFill>
        <p:spPr>
          <a:xfrm>
            <a:off x="618692" y="139278"/>
            <a:ext cx="6986622" cy="323116"/>
          </a:xfrm>
          <a:prstGeom prst="rect">
            <a:avLst/>
          </a:prstGeom>
        </p:spPr>
      </p:pic>
    </p:spTree>
    <p:extLst>
      <p:ext uri="{BB962C8B-B14F-4D97-AF65-F5344CB8AC3E}">
        <p14:creationId xmlns:p14="http://schemas.microsoft.com/office/powerpoint/2010/main" val="37575533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CF9B831B-82F1-4086-9642-B7F350015BA8}"/>
              </a:ext>
            </a:extLst>
          </p:cNvPr>
          <p:cNvSpPr/>
          <p:nvPr/>
        </p:nvSpPr>
        <p:spPr bwMode="auto">
          <a:xfrm>
            <a:off x="623392" y="2714586"/>
            <a:ext cx="8209458" cy="1135152"/>
          </a:xfrm>
          <a:prstGeom prst="rect">
            <a:avLst/>
          </a:prstGeom>
          <a:solidFill>
            <a:srgbClr val="FF993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51</a:t>
            </a:fld>
            <a:endParaRPr lang="de-DE" dirty="0"/>
          </a:p>
        </p:txBody>
      </p:sp>
      <p:sp>
        <p:nvSpPr>
          <p:cNvPr id="8" name="Textplatzhalter 19">
            <a:extLst>
              <a:ext uri="{FF2B5EF4-FFF2-40B4-BE49-F238E27FC236}">
                <a16:creationId xmlns:a16="http://schemas.microsoft.com/office/drawing/2014/main" id="{3644A075-9AC3-4524-A953-7A7E927CD3A0}"/>
              </a:ext>
            </a:extLst>
          </p:cNvPr>
          <p:cNvSpPr txBox="1">
            <a:spLocks/>
          </p:cNvSpPr>
          <p:nvPr/>
        </p:nvSpPr>
        <p:spPr>
          <a:xfrm>
            <a:off x="623392" y="2033592"/>
            <a:ext cx="8181696" cy="805445"/>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defRPr/>
            </a:pPr>
            <a:r>
              <a:rPr lang="de-DE" dirty="0">
                <a:solidFill>
                  <a:srgbClr val="4B4B4B"/>
                </a:solidFill>
              </a:rPr>
              <a:t>In einem ersten Teilschritt geht es darum zu erfassen, welche bestehenden Prozesse und Informationen bereits vorliegen, die für das nachhaltige Lieferkettenmanagement genutzt werden können. </a:t>
            </a:r>
          </a:p>
          <a:p>
            <a:pPr>
              <a:defRPr/>
            </a:pPr>
            <a:endParaRPr lang="de-DE" dirty="0">
              <a:solidFill>
                <a:srgbClr val="282828"/>
              </a:solidFill>
            </a:endParaRPr>
          </a:p>
          <a:p>
            <a:pPr defTabSz="928804" fontAlgn="auto">
              <a:spcAft>
                <a:spcPts val="526"/>
              </a:spcAft>
              <a:defRPr/>
            </a:pPr>
            <a:endParaRPr lang="de-DE" sz="1000" dirty="0">
              <a:solidFill>
                <a:srgbClr val="282828"/>
              </a:solidFill>
            </a:endParaRPr>
          </a:p>
        </p:txBody>
      </p:sp>
      <p:sp>
        <p:nvSpPr>
          <p:cNvPr id="13" name="Textplatzhalter 20">
            <a:extLst>
              <a:ext uri="{FF2B5EF4-FFF2-40B4-BE49-F238E27FC236}">
                <a16:creationId xmlns:a16="http://schemas.microsoft.com/office/drawing/2014/main" id="{0FE73402-DF82-48C4-99FC-113C24987080}"/>
              </a:ext>
            </a:extLst>
          </p:cNvPr>
          <p:cNvSpPr txBox="1">
            <a:spLocks/>
          </p:cNvSpPr>
          <p:nvPr/>
        </p:nvSpPr>
        <p:spPr>
          <a:xfrm>
            <a:off x="623392" y="1196752"/>
            <a:ext cx="8209458" cy="247577"/>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anose="020B0604020202020204" pitchFamily="34" charset="0"/>
              <a:buNone/>
              <a:defRPr lang="en-GB" sz="1400" b="1" kern="1200" noProof="0" dirty="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de-DE" sz="1200" dirty="0">
                <a:solidFill>
                  <a:srgbClr val="FFFFFF"/>
                </a:solidFill>
                <a:latin typeface="Arial"/>
              </a:rPr>
              <a:t>Module</a:t>
            </a:r>
          </a:p>
        </p:txBody>
      </p:sp>
      <p:sp>
        <p:nvSpPr>
          <p:cNvPr id="15" name="Rechteck 14">
            <a:extLst>
              <a:ext uri="{FF2B5EF4-FFF2-40B4-BE49-F238E27FC236}">
                <a16:creationId xmlns:a16="http://schemas.microsoft.com/office/drawing/2014/main" id="{765EEEA2-55C8-4DEC-84CB-662E06D66A9E}"/>
              </a:ext>
            </a:extLst>
          </p:cNvPr>
          <p:cNvSpPr/>
          <p:nvPr/>
        </p:nvSpPr>
        <p:spPr>
          <a:xfrm>
            <a:off x="635182" y="4649757"/>
            <a:ext cx="8169906" cy="430887"/>
          </a:xfrm>
          <a:prstGeom prst="rect">
            <a:avLst/>
          </a:prstGeom>
        </p:spPr>
        <p:txBody>
          <a:bodyPr wrap="square">
            <a:spAutoFit/>
          </a:bodyPr>
          <a:lstStyle/>
          <a:p>
            <a:pPr algn="l">
              <a:defRPr/>
            </a:pPr>
            <a:r>
              <a:rPr lang="de-DE" sz="1100" dirty="0">
                <a:solidFill>
                  <a:srgbClr val="4B4B4B"/>
                </a:solidFill>
              </a:rPr>
              <a:t>In einem dritten Teilschritt geht es darum, definierte Maßnahmen umzusetzen. In diesem Abschnitt werden zwei mögliche Maßnahmen skizziert.</a:t>
            </a:r>
          </a:p>
        </p:txBody>
      </p:sp>
      <p:sp>
        <p:nvSpPr>
          <p:cNvPr id="17" name="Textplatzhalter 10">
            <a:extLst>
              <a:ext uri="{FF2B5EF4-FFF2-40B4-BE49-F238E27FC236}">
                <a16:creationId xmlns:a16="http://schemas.microsoft.com/office/drawing/2014/main" id="{C592543D-C22F-4042-A634-7D3D171BAA2D}"/>
              </a:ext>
            </a:extLst>
          </p:cNvPr>
          <p:cNvSpPr txBox="1">
            <a:spLocks/>
          </p:cNvSpPr>
          <p:nvPr/>
        </p:nvSpPr>
        <p:spPr>
          <a:xfrm>
            <a:off x="1202883" y="1538056"/>
            <a:ext cx="7602205" cy="401809"/>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defTabSz="801654">
              <a:defRPr/>
            </a:pPr>
            <a:r>
              <a:rPr lang="de-DE" sz="1100" kern="0" dirty="0">
                <a:solidFill>
                  <a:srgbClr val="3B687F"/>
                </a:solidFill>
                <a:cs typeface="Arial" panose="020B0604020202020204" pitchFamily="34" charset="0"/>
              </a:rPr>
              <a:t>  Abgleich mit Status quo</a:t>
            </a:r>
          </a:p>
        </p:txBody>
      </p:sp>
      <p:sp>
        <p:nvSpPr>
          <p:cNvPr id="18" name="Richtungspfeil 24">
            <a:extLst>
              <a:ext uri="{FF2B5EF4-FFF2-40B4-BE49-F238E27FC236}">
                <a16:creationId xmlns:a16="http://schemas.microsoft.com/office/drawing/2014/main" id="{A05C7C1C-D45E-4BCE-B32A-B285B2C17548}"/>
              </a:ext>
            </a:extLst>
          </p:cNvPr>
          <p:cNvSpPr/>
          <p:nvPr/>
        </p:nvSpPr>
        <p:spPr>
          <a:xfrm>
            <a:off x="626627" y="1529536"/>
            <a:ext cx="693240" cy="41032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3.1</a:t>
            </a:r>
            <a:r>
              <a:rPr lang="en-GB" sz="900" b="1" kern="0" dirty="0">
                <a:solidFill>
                  <a:prstClr val="black">
                    <a:lumMod val="75000"/>
                    <a:lumOff val="25000"/>
                  </a:prstClr>
                </a:solidFill>
                <a:cs typeface="Arial" panose="020B0604020202020204" pitchFamily="34" charset="0"/>
              </a:rPr>
              <a:t>.</a:t>
            </a:r>
          </a:p>
        </p:txBody>
      </p:sp>
      <p:sp>
        <p:nvSpPr>
          <p:cNvPr id="19" name="Textplatzhalter 10">
            <a:extLst>
              <a:ext uri="{FF2B5EF4-FFF2-40B4-BE49-F238E27FC236}">
                <a16:creationId xmlns:a16="http://schemas.microsoft.com/office/drawing/2014/main" id="{134C4DAA-5296-4D92-9BAD-5A38EA99ECCF}"/>
              </a:ext>
            </a:extLst>
          </p:cNvPr>
          <p:cNvSpPr txBox="1">
            <a:spLocks/>
          </p:cNvSpPr>
          <p:nvPr/>
        </p:nvSpPr>
        <p:spPr>
          <a:xfrm>
            <a:off x="1287523" y="4221088"/>
            <a:ext cx="7517565"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kern="0" dirty="0" err="1">
                <a:solidFill>
                  <a:srgbClr val="3B687F"/>
                </a:solidFill>
                <a:cs typeface="Arial" panose="020B0604020202020204" pitchFamily="34" charset="0"/>
              </a:rPr>
              <a:t>Maßnahmen</a:t>
            </a:r>
            <a:r>
              <a:rPr lang="en-GB" sz="1100" kern="0" dirty="0">
                <a:solidFill>
                  <a:srgbClr val="3B687F"/>
                </a:solidFill>
                <a:cs typeface="Arial" panose="020B0604020202020204" pitchFamily="34" charset="0"/>
              </a:rPr>
              <a:t> </a:t>
            </a:r>
            <a:r>
              <a:rPr lang="en-GB" sz="1100" kern="0" dirty="0" err="1">
                <a:solidFill>
                  <a:srgbClr val="3B687F"/>
                </a:solidFill>
                <a:cs typeface="Arial" panose="020B0604020202020204" pitchFamily="34" charset="0"/>
              </a:rPr>
              <a:t>umsetzen</a:t>
            </a:r>
            <a:endParaRPr lang="en-GB" sz="1100" kern="0" dirty="0">
              <a:solidFill>
                <a:srgbClr val="3B687F"/>
              </a:solidFill>
              <a:cs typeface="Arial" panose="020B0604020202020204" pitchFamily="34" charset="0"/>
            </a:endParaRPr>
          </a:p>
        </p:txBody>
      </p:sp>
      <p:sp>
        <p:nvSpPr>
          <p:cNvPr id="20" name="Richtungspfeil 30">
            <a:extLst>
              <a:ext uri="{FF2B5EF4-FFF2-40B4-BE49-F238E27FC236}">
                <a16:creationId xmlns:a16="http://schemas.microsoft.com/office/drawing/2014/main" id="{CAA25D0E-5B67-4E9B-BCD8-830E6F4F2B30}"/>
              </a:ext>
            </a:extLst>
          </p:cNvPr>
          <p:cNvSpPr/>
          <p:nvPr/>
        </p:nvSpPr>
        <p:spPr>
          <a:xfrm>
            <a:off x="638362" y="4221573"/>
            <a:ext cx="760245"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3.3</a:t>
            </a:r>
            <a:r>
              <a:rPr lang="en-GB" sz="900" b="1" kern="0" dirty="0">
                <a:solidFill>
                  <a:prstClr val="black">
                    <a:lumMod val="75000"/>
                    <a:lumOff val="25000"/>
                  </a:prstClr>
                </a:solidFill>
                <a:cs typeface="Arial" panose="020B0604020202020204" pitchFamily="34" charset="0"/>
              </a:rPr>
              <a:t>.</a:t>
            </a:r>
          </a:p>
        </p:txBody>
      </p:sp>
      <p:sp>
        <p:nvSpPr>
          <p:cNvPr id="21" name="Rechteck 20">
            <a:extLst>
              <a:ext uri="{FF2B5EF4-FFF2-40B4-BE49-F238E27FC236}">
                <a16:creationId xmlns:a16="http://schemas.microsoft.com/office/drawing/2014/main" id="{DBB1E0F3-1110-423A-B222-8A3E8B414C1A}"/>
              </a:ext>
            </a:extLst>
          </p:cNvPr>
          <p:cNvSpPr/>
          <p:nvPr/>
        </p:nvSpPr>
        <p:spPr>
          <a:xfrm>
            <a:off x="635182" y="3137589"/>
            <a:ext cx="8197668" cy="430887"/>
          </a:xfrm>
          <a:prstGeom prst="rect">
            <a:avLst/>
          </a:prstGeom>
        </p:spPr>
        <p:txBody>
          <a:bodyPr wrap="square">
            <a:spAutoFit/>
          </a:bodyPr>
          <a:lstStyle/>
          <a:p>
            <a:pPr algn="l">
              <a:defRPr/>
            </a:pPr>
            <a:r>
              <a:rPr lang="de-DE" sz="1100" dirty="0">
                <a:solidFill>
                  <a:srgbClr val="4B4B4B"/>
                </a:solidFill>
              </a:rPr>
              <a:t>In einem zweiten Teilschritt geht es darum, Maßnahmen festzulegen, mithilfe derer das Unternehmen seine Lieferkette aus Nachhaltigkeitssicht umgestalten und optimieren kann.</a:t>
            </a:r>
          </a:p>
        </p:txBody>
      </p:sp>
      <p:sp>
        <p:nvSpPr>
          <p:cNvPr id="22" name="Textplatzhalter 10">
            <a:extLst>
              <a:ext uri="{FF2B5EF4-FFF2-40B4-BE49-F238E27FC236}">
                <a16:creationId xmlns:a16="http://schemas.microsoft.com/office/drawing/2014/main" id="{24A48EB4-9E20-4BF9-8943-8C89A3674840}"/>
              </a:ext>
            </a:extLst>
          </p:cNvPr>
          <p:cNvSpPr txBox="1">
            <a:spLocks/>
          </p:cNvSpPr>
          <p:nvPr/>
        </p:nvSpPr>
        <p:spPr>
          <a:xfrm>
            <a:off x="1287523" y="2708920"/>
            <a:ext cx="7517565"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kern="0" dirty="0">
                <a:solidFill>
                  <a:srgbClr val="3B687F"/>
                </a:solidFill>
                <a:cs typeface="Arial" panose="020B0604020202020204" pitchFamily="34" charset="0"/>
              </a:rPr>
              <a:t>Handlungsfelder</a:t>
            </a:r>
            <a:r>
              <a:rPr lang="en-GB" sz="1100" kern="0" dirty="0">
                <a:solidFill>
                  <a:srgbClr val="3B687F"/>
                </a:solidFill>
                <a:cs typeface="Arial" panose="020B0604020202020204" pitchFamily="34" charset="0"/>
              </a:rPr>
              <a:t> und </a:t>
            </a:r>
            <a:r>
              <a:rPr lang="de-DE" sz="1100" kern="0" dirty="0">
                <a:solidFill>
                  <a:srgbClr val="3B687F"/>
                </a:solidFill>
                <a:cs typeface="Arial" panose="020B0604020202020204" pitchFamily="34" charset="0"/>
              </a:rPr>
              <a:t>Maßnahmen</a:t>
            </a:r>
            <a:r>
              <a:rPr lang="en-GB" sz="1100" kern="0" dirty="0">
                <a:solidFill>
                  <a:srgbClr val="3B687F"/>
                </a:solidFill>
                <a:cs typeface="Arial" panose="020B0604020202020204" pitchFamily="34" charset="0"/>
              </a:rPr>
              <a:t> </a:t>
            </a:r>
            <a:r>
              <a:rPr lang="de-DE" sz="1100" kern="0" dirty="0">
                <a:solidFill>
                  <a:srgbClr val="3B687F"/>
                </a:solidFill>
                <a:cs typeface="Arial" panose="020B0604020202020204" pitchFamily="34" charset="0"/>
              </a:rPr>
              <a:t>definieren</a:t>
            </a:r>
          </a:p>
        </p:txBody>
      </p:sp>
      <p:sp>
        <p:nvSpPr>
          <p:cNvPr id="23" name="Richtungspfeil 30">
            <a:extLst>
              <a:ext uri="{FF2B5EF4-FFF2-40B4-BE49-F238E27FC236}">
                <a16:creationId xmlns:a16="http://schemas.microsoft.com/office/drawing/2014/main" id="{1CD0F6DA-381D-4B96-A84A-17752913B6F4}"/>
              </a:ext>
            </a:extLst>
          </p:cNvPr>
          <p:cNvSpPr/>
          <p:nvPr/>
        </p:nvSpPr>
        <p:spPr>
          <a:xfrm>
            <a:off x="623392" y="2709405"/>
            <a:ext cx="760245" cy="385207"/>
          </a:xfrm>
          <a:prstGeom prst="homePlate">
            <a:avLst/>
          </a:prstGeom>
          <a:solidFill>
            <a:srgbClr val="FF9933"/>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3.2</a:t>
            </a:r>
            <a:r>
              <a:rPr lang="en-GB" sz="900" b="1" kern="0" dirty="0">
                <a:solidFill>
                  <a:prstClr val="black">
                    <a:lumMod val="75000"/>
                    <a:lumOff val="25000"/>
                  </a:prstClr>
                </a:solidFill>
                <a:cs typeface="Arial" panose="020B0604020202020204" pitchFamily="34" charset="0"/>
              </a:rPr>
              <a:t>.</a:t>
            </a:r>
          </a:p>
        </p:txBody>
      </p:sp>
      <p:sp>
        <p:nvSpPr>
          <p:cNvPr id="24" name="Fußzeilenplatzhalter 3">
            <a:extLst>
              <a:ext uri="{FF2B5EF4-FFF2-40B4-BE49-F238E27FC236}">
                <a16:creationId xmlns:a16="http://schemas.microsoft.com/office/drawing/2014/main" id="{A3B9160B-37BF-4D8F-9B4E-F69779B9F78D}"/>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16" name="Auf der gleichen Seite des Rechtecks liegende Ecken abrunden 8">
            <a:extLst>
              <a:ext uri="{FF2B5EF4-FFF2-40B4-BE49-F238E27FC236}">
                <a16:creationId xmlns:a16="http://schemas.microsoft.com/office/drawing/2014/main" id="{46109694-415C-4329-9B65-A834AD5F2255}"/>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5" name="Auf der gleichen Seite des Rechtecks liegende Ecken abrunden 8">
            <a:extLst>
              <a:ext uri="{FF2B5EF4-FFF2-40B4-BE49-F238E27FC236}">
                <a16:creationId xmlns:a16="http://schemas.microsoft.com/office/drawing/2014/main" id="{54DFAE4D-1CF2-4E41-B91B-E91A5B2671E4}"/>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6" name="Auf der gleichen Seite des Rechtecks liegende Ecken abrunden 8">
            <a:extLst>
              <a:ext uri="{FF2B5EF4-FFF2-40B4-BE49-F238E27FC236}">
                <a16:creationId xmlns:a16="http://schemas.microsoft.com/office/drawing/2014/main" id="{CD411453-79DE-4C91-B990-6CCE897EF7D0}"/>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7" name="Auf der gleichen Seite des Rechtecks liegende Ecken abrunden 8">
            <a:extLst>
              <a:ext uri="{FF2B5EF4-FFF2-40B4-BE49-F238E27FC236}">
                <a16:creationId xmlns:a16="http://schemas.microsoft.com/office/drawing/2014/main" id="{2EF4A843-AE20-4010-B36D-9094F680811F}"/>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8" name="Auf der gleichen Seite des Rechtecks liegende Ecken abrunden 8">
            <a:extLst>
              <a:ext uri="{FF2B5EF4-FFF2-40B4-BE49-F238E27FC236}">
                <a16:creationId xmlns:a16="http://schemas.microsoft.com/office/drawing/2014/main" id="{7EEE9CE3-590B-4B32-94EA-EDFA4ACA69E1}"/>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9" name="Auf der gleichen Seite des Rechtecks liegende Ecken abrunden 8">
            <a:extLst>
              <a:ext uri="{FF2B5EF4-FFF2-40B4-BE49-F238E27FC236}">
                <a16:creationId xmlns:a16="http://schemas.microsoft.com/office/drawing/2014/main" id="{85B50363-70B5-4011-8A58-C95E253F0792}"/>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0" name="Auf der gleichen Seite des Rechtecks liegende Ecken abrunden 8">
            <a:extLst>
              <a:ext uri="{FF2B5EF4-FFF2-40B4-BE49-F238E27FC236}">
                <a16:creationId xmlns:a16="http://schemas.microsoft.com/office/drawing/2014/main" id="{74373A0C-D083-43F4-A38F-64870FE6C6D1}"/>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3" name="Grafik 2"/>
          <p:cNvPicPr>
            <a:picLocks noChangeAspect="1"/>
          </p:cNvPicPr>
          <p:nvPr/>
        </p:nvPicPr>
        <p:blipFill>
          <a:blip r:embed="rId2"/>
          <a:stretch>
            <a:fillRect/>
          </a:stretch>
        </p:blipFill>
        <p:spPr>
          <a:xfrm>
            <a:off x="610559" y="147047"/>
            <a:ext cx="4279763" cy="323116"/>
          </a:xfrm>
          <a:prstGeom prst="rect">
            <a:avLst/>
          </a:prstGeom>
        </p:spPr>
      </p:pic>
    </p:spTree>
    <p:extLst>
      <p:ext uri="{BB962C8B-B14F-4D97-AF65-F5344CB8AC3E}">
        <p14:creationId xmlns:p14="http://schemas.microsoft.com/office/powerpoint/2010/main" val="16658638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52</a:t>
            </a:fld>
            <a:endParaRPr lang="de-DE" dirty="0"/>
          </a:p>
        </p:txBody>
      </p:sp>
      <p:sp>
        <p:nvSpPr>
          <p:cNvPr id="7" name="Richtungspfeil 59">
            <a:extLst>
              <a:ext uri="{FF2B5EF4-FFF2-40B4-BE49-F238E27FC236}">
                <a16:creationId xmlns:a16="http://schemas.microsoft.com/office/drawing/2014/main" id="{FB8B7EA6-E774-4999-8695-F116BDE45BCF}"/>
              </a:ext>
            </a:extLst>
          </p:cNvPr>
          <p:cNvSpPr/>
          <p:nvPr/>
        </p:nvSpPr>
        <p:spPr>
          <a:xfrm>
            <a:off x="623504" y="2852936"/>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1</a:t>
            </a:r>
          </a:p>
        </p:txBody>
      </p:sp>
      <p:sp>
        <p:nvSpPr>
          <p:cNvPr id="8" name="Inhaltsplatzhalter 3">
            <a:extLst>
              <a:ext uri="{FF2B5EF4-FFF2-40B4-BE49-F238E27FC236}">
                <a16:creationId xmlns:a16="http://schemas.microsoft.com/office/drawing/2014/main" id="{6E89D7F1-C8CB-40BA-812B-6F5D7330BE65}"/>
              </a:ext>
            </a:extLst>
          </p:cNvPr>
          <p:cNvSpPr txBox="1">
            <a:spLocks/>
          </p:cNvSpPr>
          <p:nvPr/>
        </p:nvSpPr>
        <p:spPr>
          <a:xfrm>
            <a:off x="1631503" y="2852936"/>
            <a:ext cx="8857109" cy="261610"/>
          </a:xfrm>
          <a:prstGeom prst="rect">
            <a:avLst/>
          </a:prstGeom>
        </p:spPr>
        <p:txBody>
          <a:bodyPr/>
          <a:lstStyle/>
          <a:p>
            <a:pPr algn="l" eaLnBrk="1" hangingPunct="1">
              <a:spcBef>
                <a:spcPct val="20000"/>
              </a:spcBef>
              <a:buClr>
                <a:srgbClr val="000000"/>
              </a:buClr>
              <a:defRPr/>
            </a:pPr>
            <a:r>
              <a:rPr lang="de-DE" sz="1100" kern="0" dirty="0">
                <a:solidFill>
                  <a:srgbClr val="4B4B4B"/>
                </a:solidFill>
                <a:latin typeface="Arial"/>
                <a:ea typeface="ＭＳ Ｐゴシック"/>
              </a:rPr>
              <a:t>Das Unternehmen ermittelt </a:t>
            </a:r>
            <a:r>
              <a:rPr lang="de-DE" sz="1100" b="1" kern="0" dirty="0">
                <a:solidFill>
                  <a:srgbClr val="4B4B4B"/>
                </a:solidFill>
                <a:latin typeface="Arial"/>
                <a:ea typeface="ＭＳ Ｐゴシック"/>
              </a:rPr>
              <a:t>grundlegende Handlungsfelder</a:t>
            </a:r>
            <a:r>
              <a:rPr lang="de-DE" sz="1100" kern="0" dirty="0">
                <a:solidFill>
                  <a:srgbClr val="4B4B4B"/>
                </a:solidFill>
                <a:latin typeface="Arial"/>
                <a:ea typeface="ＭＳ Ｐゴシック"/>
              </a:rPr>
              <a:t>.</a:t>
            </a:r>
          </a:p>
          <a:p>
            <a:pPr algn="l" eaLnBrk="1" hangingPunct="1">
              <a:spcBef>
                <a:spcPct val="20000"/>
              </a:spcBef>
              <a:buClr>
                <a:srgbClr val="000000"/>
              </a:buClr>
              <a:defRPr/>
            </a:pPr>
            <a:endParaRPr lang="de-DE" sz="1100" kern="0" dirty="0">
              <a:solidFill>
                <a:srgbClr val="000000"/>
              </a:solidFill>
              <a:latin typeface="Arial"/>
              <a:ea typeface="ＭＳ Ｐゴシック"/>
            </a:endParaRPr>
          </a:p>
          <a:p>
            <a:pPr algn="l" eaLnBrk="1" hangingPunct="1">
              <a:spcBef>
                <a:spcPct val="20000"/>
              </a:spcBef>
              <a:buClr>
                <a:srgbClr val="000000"/>
              </a:buClr>
              <a:defRPr/>
            </a:pPr>
            <a:endParaRPr lang="de-DE" sz="1100" kern="0" dirty="0">
              <a:solidFill>
                <a:srgbClr val="000000"/>
              </a:solidFill>
              <a:latin typeface="Arial"/>
              <a:ea typeface="ＭＳ Ｐゴシック"/>
            </a:endParaRPr>
          </a:p>
        </p:txBody>
      </p:sp>
      <p:sp>
        <p:nvSpPr>
          <p:cNvPr id="9" name="Richtungspfeil 14">
            <a:extLst>
              <a:ext uri="{FF2B5EF4-FFF2-40B4-BE49-F238E27FC236}">
                <a16:creationId xmlns:a16="http://schemas.microsoft.com/office/drawing/2014/main" id="{0B184352-F3C1-4F76-9453-64AA10692DF2}"/>
              </a:ext>
            </a:extLst>
          </p:cNvPr>
          <p:cNvSpPr/>
          <p:nvPr/>
        </p:nvSpPr>
        <p:spPr>
          <a:xfrm>
            <a:off x="623064" y="3356992"/>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2</a:t>
            </a:r>
          </a:p>
        </p:txBody>
      </p:sp>
      <p:sp>
        <p:nvSpPr>
          <p:cNvPr id="10" name="Textfeld 9">
            <a:extLst>
              <a:ext uri="{FF2B5EF4-FFF2-40B4-BE49-F238E27FC236}">
                <a16:creationId xmlns:a16="http://schemas.microsoft.com/office/drawing/2014/main" id="{37261288-AC4F-4788-A510-019E1B5FA6F2}"/>
              </a:ext>
            </a:extLst>
          </p:cNvPr>
          <p:cNvSpPr txBox="1"/>
          <p:nvPr/>
        </p:nvSpPr>
        <p:spPr>
          <a:xfrm>
            <a:off x="551383" y="1844824"/>
            <a:ext cx="9937229" cy="600164"/>
          </a:xfrm>
          <a:prstGeom prst="rect">
            <a:avLst/>
          </a:prstGeom>
          <a:noFill/>
        </p:spPr>
        <p:txBody>
          <a:bodyPr wrap="square" rtlCol="0">
            <a:spAutoFit/>
          </a:bodyPr>
          <a:lstStyle/>
          <a:p>
            <a:pPr algn="l"/>
            <a:r>
              <a:rPr lang="de-DE" sz="1100" dirty="0">
                <a:solidFill>
                  <a:srgbClr val="4B4B4B"/>
                </a:solidFill>
              </a:rPr>
              <a:t>Für das Unternehmen geht es nun darum, auf Basis des erarbeiteten Wissens über wesentliche Nachhaltigkeitsthemen Handlungsfelder und konkrete Maßnahmen festzulegen. Dabei handelt es sich in der Regel sowohl um externe Maßnahmen, also jene, die Lieferanten adressieren, als auch um interne Maßnahmen, die auf den Kompetenzausbau im eigenen Unternehmen abzielen.</a:t>
            </a:r>
          </a:p>
        </p:txBody>
      </p:sp>
      <p:sp>
        <p:nvSpPr>
          <p:cNvPr id="11" name="Rechteck 10">
            <a:extLst>
              <a:ext uri="{FF2B5EF4-FFF2-40B4-BE49-F238E27FC236}">
                <a16:creationId xmlns:a16="http://schemas.microsoft.com/office/drawing/2014/main" id="{10D4D153-BCEE-46F4-B35C-3A52C609BB5F}"/>
              </a:ext>
            </a:extLst>
          </p:cNvPr>
          <p:cNvSpPr/>
          <p:nvPr/>
        </p:nvSpPr>
        <p:spPr>
          <a:xfrm>
            <a:off x="1631504" y="3356992"/>
            <a:ext cx="8857108" cy="261610"/>
          </a:xfrm>
          <a:prstGeom prst="rect">
            <a:avLst/>
          </a:prstGeom>
        </p:spPr>
        <p:txBody>
          <a:bodyPr wrap="square">
            <a:spAutoFit/>
          </a:bodyPr>
          <a:lstStyle/>
          <a:p>
            <a:pPr algn="l" eaLnBrk="1" hangingPunct="1">
              <a:spcBef>
                <a:spcPct val="20000"/>
              </a:spcBef>
              <a:buClr>
                <a:srgbClr val="000000"/>
              </a:buClr>
              <a:defRPr/>
            </a:pPr>
            <a:r>
              <a:rPr lang="de-DE" sz="1100" kern="0" dirty="0">
                <a:solidFill>
                  <a:srgbClr val="4B4B4B"/>
                </a:solidFill>
              </a:rPr>
              <a:t>Das Unternehmen entwickelt einen </a:t>
            </a:r>
            <a:r>
              <a:rPr lang="de-DE" sz="1100" b="1" kern="0" dirty="0">
                <a:solidFill>
                  <a:srgbClr val="4B4B4B"/>
                </a:solidFill>
              </a:rPr>
              <a:t>Maßnahmenplan</a:t>
            </a:r>
            <a:r>
              <a:rPr lang="de-DE" sz="1100" kern="0" dirty="0">
                <a:solidFill>
                  <a:srgbClr val="4B4B4B"/>
                </a:solidFill>
              </a:rPr>
              <a:t>.</a:t>
            </a:r>
          </a:p>
        </p:txBody>
      </p:sp>
      <p:sp>
        <p:nvSpPr>
          <p:cNvPr id="12" name="Freihandform 17">
            <a:extLst>
              <a:ext uri="{FF2B5EF4-FFF2-40B4-BE49-F238E27FC236}">
                <a16:creationId xmlns:a16="http://schemas.microsoft.com/office/drawing/2014/main" id="{772A589D-DE57-49FF-9DBC-6654F8D15FE1}"/>
              </a:ext>
            </a:extLst>
          </p:cNvPr>
          <p:cNvSpPr/>
          <p:nvPr/>
        </p:nvSpPr>
        <p:spPr bwMode="auto">
          <a:xfrm>
            <a:off x="3359696" y="3839656"/>
            <a:ext cx="4717853" cy="2397656"/>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de-DE">
              <a:solidFill>
                <a:srgbClr val="000000"/>
              </a:solidFill>
            </a:endParaRPr>
          </a:p>
        </p:txBody>
      </p:sp>
      <p:sp>
        <p:nvSpPr>
          <p:cNvPr id="13" name="Rechteck 12">
            <a:extLst>
              <a:ext uri="{FF2B5EF4-FFF2-40B4-BE49-F238E27FC236}">
                <a16:creationId xmlns:a16="http://schemas.microsoft.com/office/drawing/2014/main" id="{9B0BF25C-464D-452B-9657-1E61CBAEA46C}"/>
              </a:ext>
            </a:extLst>
          </p:cNvPr>
          <p:cNvSpPr/>
          <p:nvPr/>
        </p:nvSpPr>
        <p:spPr>
          <a:xfrm>
            <a:off x="4007768" y="4221088"/>
            <a:ext cx="3203847" cy="1695336"/>
          </a:xfrm>
          <a:prstGeom prst="rect">
            <a:avLst/>
          </a:prstGeom>
        </p:spPr>
        <p:txBody>
          <a:bodyPr wrap="square">
            <a:spAutoFit/>
          </a:bodyPr>
          <a:lstStyle/>
          <a:p>
            <a:pPr algn="l"/>
            <a:r>
              <a:rPr lang="de-DE" sz="1200" b="1" dirty="0">
                <a:solidFill>
                  <a:srgbClr val="000000">
                    <a:lumMod val="75000"/>
                    <a:lumOff val="25000"/>
                  </a:srgbClr>
                </a:solidFill>
              </a:rPr>
              <a:t>Leitfragen zur Orientierung:</a:t>
            </a:r>
          </a:p>
          <a:p>
            <a:pPr algn="l"/>
            <a:endParaRPr lang="de-DE" sz="1200" b="1" dirty="0">
              <a:solidFill>
                <a:srgbClr val="000000">
                  <a:lumMod val="75000"/>
                  <a:lumOff val="25000"/>
                </a:srgbClr>
              </a:solidFill>
            </a:endParaRPr>
          </a:p>
          <a:p>
            <a:pPr marL="171450" indent="-171450" algn="l" defTabSz="928804" fontAlgn="auto">
              <a:spcAft>
                <a:spcPts val="526"/>
              </a:spcAft>
              <a:buFont typeface="Arial" panose="020B0604020202020204" pitchFamily="34" charset="0"/>
              <a:buChar char="•"/>
              <a:defRPr/>
            </a:pPr>
            <a:r>
              <a:rPr lang="de-DE" sz="1100" dirty="0">
                <a:solidFill>
                  <a:srgbClr val="000000">
                    <a:lumMod val="75000"/>
                    <a:lumOff val="25000"/>
                  </a:srgbClr>
                </a:solidFill>
                <a:latin typeface="Arial"/>
              </a:rPr>
              <a:t>Welche Handlungsfelder helfen, das Thema „nachhaltiges Lieferkettenmanagement“ im Unternehmen zu etablieren?</a:t>
            </a:r>
          </a:p>
          <a:p>
            <a:pPr marL="171450" indent="-171450" algn="l" defTabSz="928804" fontAlgn="auto">
              <a:spcAft>
                <a:spcPts val="526"/>
              </a:spcAft>
              <a:buFont typeface="Arial" panose="020B0604020202020204" pitchFamily="34" charset="0"/>
              <a:buChar char="•"/>
              <a:defRPr/>
            </a:pPr>
            <a:r>
              <a:rPr lang="de-DE" sz="1100" dirty="0">
                <a:solidFill>
                  <a:srgbClr val="000000">
                    <a:lumMod val="75000"/>
                    <a:lumOff val="25000"/>
                  </a:srgbClr>
                </a:solidFill>
                <a:latin typeface="Arial"/>
              </a:rPr>
              <a:t>Welche konkreten Maßnahmen sollte das Unternehmen umsetzen, um die Nachhaltigkeitsleistung auf Basis der Bewertung in Phase 2 zu verbessern?</a:t>
            </a:r>
          </a:p>
        </p:txBody>
      </p:sp>
      <p:pic>
        <p:nvPicPr>
          <p:cNvPr id="14" name="Picture 5" descr="G:\noun_1146880.png">
            <a:extLst>
              <a:ext uri="{FF2B5EF4-FFF2-40B4-BE49-F238E27FC236}">
                <a16:creationId xmlns:a16="http://schemas.microsoft.com/office/drawing/2014/main" id="{DA2DE6FA-9F97-488A-B6BB-A7996C2B9AB6}"/>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rot="1187937">
            <a:off x="6906683" y="4095667"/>
            <a:ext cx="648071" cy="648071"/>
          </a:xfrm>
          <a:prstGeom prst="rect">
            <a:avLst/>
          </a:prstGeom>
          <a:noFill/>
        </p:spPr>
      </p:pic>
      <p:sp>
        <p:nvSpPr>
          <p:cNvPr id="15" name="Titel 1">
            <a:extLst>
              <a:ext uri="{FF2B5EF4-FFF2-40B4-BE49-F238E27FC236}">
                <a16:creationId xmlns:a16="http://schemas.microsoft.com/office/drawing/2014/main" id="{2478BFD1-C2CA-4720-AC09-9E7652ACF8BC}"/>
              </a:ext>
            </a:extLst>
          </p:cNvPr>
          <p:cNvSpPr txBox="1">
            <a:spLocks/>
          </p:cNvSpPr>
          <p:nvPr/>
        </p:nvSpPr>
        <p:spPr bwMode="auto">
          <a:xfrm>
            <a:off x="1343471" y="1080000"/>
            <a:ext cx="9145141" cy="6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algn="l" eaLnBrk="1" hangingPunct="1">
              <a:defRPr/>
            </a:pPr>
            <a:r>
              <a:rPr lang="de-DE" sz="1800" b="1" kern="0" dirty="0">
                <a:solidFill>
                  <a:srgbClr val="3B687F"/>
                </a:solidFill>
                <a:latin typeface="Arial"/>
                <a:ea typeface="ＭＳ Ｐゴシック"/>
              </a:rPr>
              <a:t>Einstieg: Grundlegende Handlungsfelder ermitteln und konkrete Maßnahmen definieren</a:t>
            </a:r>
            <a:endParaRPr lang="en-US" sz="1800" b="1" kern="0" dirty="0">
              <a:solidFill>
                <a:srgbClr val="3B687F"/>
              </a:solidFill>
              <a:latin typeface="Arial"/>
              <a:ea typeface="ＭＳ Ｐゴシック"/>
            </a:endParaRPr>
          </a:p>
        </p:txBody>
      </p:sp>
      <p:pic>
        <p:nvPicPr>
          <p:cNvPr id="16" name="Picture 2" descr="G:\noun_992323.png">
            <a:extLst>
              <a:ext uri="{FF2B5EF4-FFF2-40B4-BE49-F238E27FC236}">
                <a16:creationId xmlns:a16="http://schemas.microsoft.com/office/drawing/2014/main" id="{9DFD883E-5423-4FB2-978E-899B7AAEC6D3}"/>
              </a:ext>
            </a:extLst>
          </p:cNvPr>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rot="16200000">
            <a:off x="623832" y="1008000"/>
            <a:ext cx="648071" cy="648071"/>
          </a:xfrm>
          <a:prstGeom prst="rect">
            <a:avLst/>
          </a:prstGeom>
          <a:noFill/>
        </p:spPr>
      </p:pic>
      <p:sp>
        <p:nvSpPr>
          <p:cNvPr id="17" name="Fußzeilenplatzhalter 3">
            <a:extLst>
              <a:ext uri="{FF2B5EF4-FFF2-40B4-BE49-F238E27FC236}">
                <a16:creationId xmlns:a16="http://schemas.microsoft.com/office/drawing/2014/main" id="{BF129805-EE3C-4025-A393-30AF0D2FDF67}"/>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18" name="Auf der gleichen Seite des Rechtecks liegende Ecken abrunden 8">
            <a:extLst>
              <a:ext uri="{FF2B5EF4-FFF2-40B4-BE49-F238E27FC236}">
                <a16:creationId xmlns:a16="http://schemas.microsoft.com/office/drawing/2014/main" id="{604C5E15-7C31-4CB7-A6F0-67EEDB2F32DE}"/>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9" name="Auf der gleichen Seite des Rechtecks liegende Ecken abrunden 8">
            <a:extLst>
              <a:ext uri="{FF2B5EF4-FFF2-40B4-BE49-F238E27FC236}">
                <a16:creationId xmlns:a16="http://schemas.microsoft.com/office/drawing/2014/main" id="{1C2B010D-D943-4646-879F-0F4EF89E78D5}"/>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0" name="Auf der gleichen Seite des Rechtecks liegende Ecken abrunden 8">
            <a:extLst>
              <a:ext uri="{FF2B5EF4-FFF2-40B4-BE49-F238E27FC236}">
                <a16:creationId xmlns:a16="http://schemas.microsoft.com/office/drawing/2014/main" id="{DE23FFB1-30A9-417C-A301-B9BF58124E11}"/>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1" name="Auf der gleichen Seite des Rechtecks liegende Ecken abrunden 8">
            <a:extLst>
              <a:ext uri="{FF2B5EF4-FFF2-40B4-BE49-F238E27FC236}">
                <a16:creationId xmlns:a16="http://schemas.microsoft.com/office/drawing/2014/main" id="{A2B352D7-B9F6-491E-8CB1-1ED976D25886}"/>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2" name="Auf der gleichen Seite des Rechtecks liegende Ecken abrunden 8">
            <a:extLst>
              <a:ext uri="{FF2B5EF4-FFF2-40B4-BE49-F238E27FC236}">
                <a16:creationId xmlns:a16="http://schemas.microsoft.com/office/drawing/2014/main" id="{4DCADB68-F3F4-409A-9D4E-674743BC7D68}"/>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3" name="Auf der gleichen Seite des Rechtecks liegende Ecken abrunden 8">
            <a:extLst>
              <a:ext uri="{FF2B5EF4-FFF2-40B4-BE49-F238E27FC236}">
                <a16:creationId xmlns:a16="http://schemas.microsoft.com/office/drawing/2014/main" id="{4833245C-B398-4DB0-B839-ADC258C8596B}"/>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4" name="Auf der gleichen Seite des Rechtecks liegende Ecken abrunden 8">
            <a:extLst>
              <a:ext uri="{FF2B5EF4-FFF2-40B4-BE49-F238E27FC236}">
                <a16:creationId xmlns:a16="http://schemas.microsoft.com/office/drawing/2014/main" id="{2DBBA4D3-1AD4-434C-9C63-BA81ED101778}"/>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2" name="Grafik 1"/>
          <p:cNvPicPr>
            <a:picLocks noChangeAspect="1"/>
          </p:cNvPicPr>
          <p:nvPr/>
        </p:nvPicPr>
        <p:blipFill>
          <a:blip r:embed="rId4"/>
          <a:stretch>
            <a:fillRect/>
          </a:stretch>
        </p:blipFill>
        <p:spPr>
          <a:xfrm>
            <a:off x="624267" y="128551"/>
            <a:ext cx="5791702" cy="323116"/>
          </a:xfrm>
          <a:prstGeom prst="rect">
            <a:avLst/>
          </a:prstGeom>
        </p:spPr>
      </p:pic>
    </p:spTree>
    <p:extLst>
      <p:ext uri="{BB962C8B-B14F-4D97-AF65-F5344CB8AC3E}">
        <p14:creationId xmlns:p14="http://schemas.microsoft.com/office/powerpoint/2010/main" val="37044177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53</a:t>
            </a:fld>
            <a:endParaRPr lang="de-DE" dirty="0"/>
          </a:p>
        </p:txBody>
      </p:sp>
      <p:sp>
        <p:nvSpPr>
          <p:cNvPr id="7" name="Richtungspfeil 4">
            <a:extLst>
              <a:ext uri="{FF2B5EF4-FFF2-40B4-BE49-F238E27FC236}">
                <a16:creationId xmlns:a16="http://schemas.microsoft.com/office/drawing/2014/main" id="{4028A73F-3ECE-4B32-91FB-A974A44C5785}"/>
              </a:ext>
            </a:extLst>
          </p:cNvPr>
          <p:cNvSpPr/>
          <p:nvPr/>
        </p:nvSpPr>
        <p:spPr>
          <a:xfrm>
            <a:off x="623392" y="5013176"/>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2</a:t>
            </a:r>
          </a:p>
        </p:txBody>
      </p:sp>
      <p:sp>
        <p:nvSpPr>
          <p:cNvPr id="8" name="Inhaltsplatzhalter 3">
            <a:extLst>
              <a:ext uri="{FF2B5EF4-FFF2-40B4-BE49-F238E27FC236}">
                <a16:creationId xmlns:a16="http://schemas.microsoft.com/office/drawing/2014/main" id="{A5970C4C-F5A6-4D1C-A4F0-1C550E265D44}"/>
              </a:ext>
            </a:extLst>
          </p:cNvPr>
          <p:cNvSpPr txBox="1">
            <a:spLocks/>
          </p:cNvSpPr>
          <p:nvPr/>
        </p:nvSpPr>
        <p:spPr>
          <a:xfrm>
            <a:off x="1883064" y="5021880"/>
            <a:ext cx="8605221" cy="1008112"/>
          </a:xfrm>
          <a:prstGeom prst="rect">
            <a:avLst/>
          </a:prstGeom>
        </p:spPr>
        <p:txBody>
          <a:bodyPr vert="horz" lIns="0" tIns="0" rIns="0" bIns="0" rtlCol="0">
            <a:noAutofit/>
          </a:bodyPr>
          <a:lstStyle>
            <a:lvl1pPr marL="269875" indent="-269875" algn="l" defTabSz="521437" rtl="0" eaLnBrk="1" latinLnBrk="0" hangingPunct="1">
              <a:spcBef>
                <a:spcPts val="1200"/>
              </a:spcBef>
              <a:spcAft>
                <a:spcPts val="300"/>
              </a:spcAft>
              <a:buClr>
                <a:srgbClr val="9F0014"/>
              </a:buClr>
              <a:buFont typeface="Lucida Grande"/>
              <a:buChar char="•"/>
              <a:defRPr sz="2200" kern="1200">
                <a:solidFill>
                  <a:srgbClr val="4B4B4B"/>
                </a:solidFill>
                <a:latin typeface="+mn-lt"/>
                <a:ea typeface="+mn-ea"/>
                <a:cs typeface="Arial" panose="020B0604020202020204" pitchFamily="34" charset="0"/>
              </a:defRPr>
            </a:lvl1pPr>
            <a:lvl2pPr marL="727075" indent="-273050" algn="l" defTabSz="521437" rtl="0" eaLnBrk="1" latinLnBrk="0" hangingPunct="1">
              <a:spcBef>
                <a:spcPts val="300"/>
              </a:spcBef>
              <a:spcAft>
                <a:spcPts val="600"/>
              </a:spcAft>
              <a:buClr>
                <a:srgbClr val="9F0014"/>
              </a:buClr>
              <a:buFont typeface="Lucida Grande"/>
              <a:buChar char="•"/>
              <a:defRPr sz="2000" kern="1200">
                <a:solidFill>
                  <a:srgbClr val="4B4B4B"/>
                </a:solidFill>
                <a:latin typeface="+mn-lt"/>
                <a:ea typeface="+mn-ea"/>
                <a:cs typeface="Arial" panose="020B0604020202020204" pitchFamily="34" charset="0"/>
              </a:defRPr>
            </a:lvl2pPr>
            <a:lvl3pPr marL="1303592" indent="-260718" algn="l" defTabSz="521437" rtl="0" eaLnBrk="1" latinLnBrk="0" hangingPunct="1">
              <a:spcBef>
                <a:spcPct val="20000"/>
              </a:spcBef>
              <a:buFont typeface="Arial"/>
              <a:buChar char="•"/>
              <a:defRPr lang="de-DE" sz="1800" kern="1200" dirty="0" smtClean="0">
                <a:solidFill>
                  <a:srgbClr val="4B4B4B"/>
                </a:solidFill>
                <a:latin typeface="Arial" panose="020B0604020202020204" pitchFamily="34" charset="0"/>
                <a:ea typeface="+mn-ea"/>
                <a:cs typeface="Arial" panose="020B0604020202020204" pitchFamily="34" charset="0"/>
              </a:defRPr>
            </a:lvl3pPr>
            <a:lvl4pPr marL="1825028" indent="-260718" algn="l" defTabSz="521437" rtl="0" eaLnBrk="1" latinLnBrk="0" hangingPunct="1">
              <a:spcBef>
                <a:spcPct val="20000"/>
              </a:spcBef>
              <a:buFont typeface="Arial"/>
              <a:buChar char="–"/>
              <a:defRPr lang="de-DE" sz="1600" kern="1200" dirty="0" smtClean="0">
                <a:solidFill>
                  <a:srgbClr val="4B4B4B"/>
                </a:solidFill>
                <a:latin typeface="Arial" panose="020B0604020202020204" pitchFamily="34" charset="0"/>
                <a:ea typeface="+mn-ea"/>
                <a:cs typeface="Arial" panose="020B0604020202020204" pitchFamily="34" charset="0"/>
              </a:defRPr>
            </a:lvl4pPr>
            <a:lvl5pPr marL="2346465" indent="-260718" algn="l" defTabSz="521437" rtl="0" eaLnBrk="1" latinLnBrk="0" hangingPunct="1">
              <a:spcBef>
                <a:spcPct val="20000"/>
              </a:spcBef>
              <a:buFont typeface="Arial"/>
              <a:buChar char="»"/>
              <a:defRPr lang="de-DE" sz="1400" kern="1200" dirty="0" smtClean="0">
                <a:solidFill>
                  <a:srgbClr val="4B4B4B"/>
                </a:solidFill>
                <a:latin typeface="Arial" panose="020B0604020202020204" pitchFamily="34" charset="0"/>
                <a:ea typeface="+mn-ea"/>
                <a:cs typeface="Arial" panose="020B0604020202020204" pitchFamily="34" charset="0"/>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buFont typeface="Lucida Grande"/>
              <a:buNone/>
            </a:pPr>
            <a:r>
              <a:rPr lang="de-DE" sz="1100" kern="0" dirty="0">
                <a:solidFill>
                  <a:srgbClr val="000000">
                    <a:lumMod val="75000"/>
                    <a:lumOff val="25000"/>
                  </a:srgbClr>
                </a:solidFill>
              </a:rPr>
              <a:t>Das Unternehmen entwickelt einen </a:t>
            </a:r>
            <a:r>
              <a:rPr lang="de-DE" sz="1100" b="1" kern="0" dirty="0">
                <a:solidFill>
                  <a:srgbClr val="000000">
                    <a:lumMod val="75000"/>
                    <a:lumOff val="25000"/>
                  </a:srgbClr>
                </a:solidFill>
              </a:rPr>
              <a:t>Maßnahmenplan</a:t>
            </a:r>
            <a:r>
              <a:rPr lang="de-DE" sz="1100" kern="0" dirty="0">
                <a:solidFill>
                  <a:srgbClr val="000000">
                    <a:lumMod val="75000"/>
                    <a:lumOff val="25000"/>
                  </a:srgbClr>
                </a:solidFill>
              </a:rPr>
              <a:t>.</a:t>
            </a:r>
          </a:p>
          <a:p>
            <a:pPr marL="0" indent="0">
              <a:buFont typeface="Lucida Grande"/>
              <a:buNone/>
            </a:pPr>
            <a:r>
              <a:rPr lang="de-DE" sz="1100" dirty="0">
                <a:solidFill>
                  <a:srgbClr val="000000">
                    <a:lumMod val="75000"/>
                    <a:lumOff val="25000"/>
                  </a:srgbClr>
                </a:solidFill>
              </a:rPr>
              <a:t>In einem zweiten Schritt entwickelt und setzt das Unternehmen konkrete Maßnahmen mithilfe eines </a:t>
            </a:r>
            <a:r>
              <a:rPr lang="de-DE" sz="1100" b="1" dirty="0">
                <a:solidFill>
                  <a:srgbClr val="000000">
                    <a:lumMod val="75000"/>
                    <a:lumOff val="25000"/>
                  </a:srgbClr>
                </a:solidFill>
              </a:rPr>
              <a:t>Maßnahmenplans </a:t>
            </a:r>
            <a:r>
              <a:rPr lang="de-DE" sz="1100" dirty="0">
                <a:solidFill>
                  <a:srgbClr val="000000">
                    <a:lumMod val="75000"/>
                    <a:lumOff val="25000"/>
                  </a:srgbClr>
                </a:solidFill>
              </a:rPr>
              <a:t>um, die helfen, die Lieferkette Schritt für Schritt nachhaltiger zu machen. Die Maßnahmen sollten sich den o. g. Handlungsfeldern zuordnen lassen. Gerade zu Beginn werden Maßnahmen eher interner Natur sein, d. h. sich auf den internen Kenntnis- und Fähigkeitsaufbau konzentrieren. </a:t>
            </a:r>
          </a:p>
          <a:p>
            <a:pPr marL="0" indent="0">
              <a:buFont typeface="Lucida Grande"/>
              <a:buNone/>
            </a:pPr>
            <a:r>
              <a:rPr lang="de-DE" sz="1100" dirty="0">
                <a:solidFill>
                  <a:srgbClr val="000000">
                    <a:lumMod val="75000"/>
                    <a:lumOff val="25000"/>
                  </a:srgbClr>
                </a:solidFill>
              </a:rPr>
              <a:t>Eine Liste möglicher Maßnahmen findet sich in der Arbeitshilfe </a:t>
            </a:r>
            <a:r>
              <a:rPr lang="de-DE" sz="1100" dirty="0">
                <a:solidFill>
                  <a:srgbClr val="000000">
                    <a:lumMod val="75000"/>
                    <a:lumOff val="25000"/>
                  </a:srgbClr>
                </a:solidFill>
                <a:hlinkClick r:id="rId2"/>
              </a:rPr>
              <a:t>„Maßnahmenvorschläge zur Gestaltung und Optimierung einer nachhaltigen Lieferkette“</a:t>
            </a:r>
            <a:r>
              <a:rPr lang="de-DE" sz="1100" dirty="0">
                <a:solidFill>
                  <a:srgbClr val="000000">
                    <a:lumMod val="75000"/>
                    <a:lumOff val="25000"/>
                  </a:srgbClr>
                </a:solidFill>
              </a:rPr>
              <a:t>.</a:t>
            </a:r>
          </a:p>
        </p:txBody>
      </p:sp>
      <p:sp>
        <p:nvSpPr>
          <p:cNvPr id="9" name="Rechteck 8">
            <a:extLst>
              <a:ext uri="{FF2B5EF4-FFF2-40B4-BE49-F238E27FC236}">
                <a16:creationId xmlns:a16="http://schemas.microsoft.com/office/drawing/2014/main" id="{1BB2AE78-D323-47AD-A526-46FB14ED3FF2}"/>
              </a:ext>
            </a:extLst>
          </p:cNvPr>
          <p:cNvSpPr/>
          <p:nvPr/>
        </p:nvSpPr>
        <p:spPr>
          <a:xfrm>
            <a:off x="1883391" y="1124744"/>
            <a:ext cx="8605221" cy="3816429"/>
          </a:xfrm>
          <a:prstGeom prst="rect">
            <a:avLst/>
          </a:prstGeom>
        </p:spPr>
        <p:txBody>
          <a:bodyPr wrap="square">
            <a:spAutoFit/>
          </a:bodyPr>
          <a:lstStyle/>
          <a:p>
            <a:pPr algn="l" eaLnBrk="1" hangingPunct="1">
              <a:spcBef>
                <a:spcPct val="20000"/>
              </a:spcBef>
              <a:buClr>
                <a:srgbClr val="000000"/>
              </a:buClr>
              <a:defRPr/>
            </a:pPr>
            <a:r>
              <a:rPr lang="de-DE" sz="1100" kern="0" dirty="0">
                <a:solidFill>
                  <a:srgbClr val="000000">
                    <a:lumMod val="75000"/>
                    <a:lumOff val="25000"/>
                  </a:srgbClr>
                </a:solidFill>
              </a:rPr>
              <a:t>Das Unternehmen ermittelt </a:t>
            </a:r>
            <a:r>
              <a:rPr lang="de-DE" sz="1100" b="1" kern="0" dirty="0">
                <a:solidFill>
                  <a:srgbClr val="000000">
                    <a:lumMod val="75000"/>
                    <a:lumOff val="25000"/>
                  </a:srgbClr>
                </a:solidFill>
              </a:rPr>
              <a:t>grundlegende Handlungsfelder</a:t>
            </a:r>
            <a:r>
              <a:rPr lang="de-DE" sz="1100" kern="0" dirty="0">
                <a:solidFill>
                  <a:srgbClr val="000000">
                    <a:lumMod val="75000"/>
                    <a:lumOff val="25000"/>
                  </a:srgbClr>
                </a:solidFill>
              </a:rPr>
              <a:t>. </a:t>
            </a:r>
          </a:p>
          <a:p>
            <a:pPr algn="l" eaLnBrk="1" hangingPunct="1">
              <a:spcBef>
                <a:spcPct val="20000"/>
              </a:spcBef>
              <a:buClr>
                <a:srgbClr val="000000"/>
              </a:buClr>
              <a:defRPr/>
            </a:pPr>
            <a:endParaRPr lang="de-DE" sz="1100" kern="0" dirty="0">
              <a:solidFill>
                <a:srgbClr val="000000">
                  <a:lumMod val="75000"/>
                  <a:lumOff val="25000"/>
                </a:srgbClr>
              </a:solidFill>
            </a:endParaRPr>
          </a:p>
          <a:p>
            <a:pPr algn="l" eaLnBrk="1" hangingPunct="1">
              <a:spcBef>
                <a:spcPct val="20000"/>
              </a:spcBef>
              <a:buClr>
                <a:srgbClr val="000000"/>
              </a:buClr>
              <a:defRPr/>
            </a:pPr>
            <a:r>
              <a:rPr lang="de-DE" sz="1100" kern="0" dirty="0">
                <a:solidFill>
                  <a:srgbClr val="000000">
                    <a:lumMod val="75000"/>
                    <a:lumOff val="25000"/>
                  </a:srgbClr>
                </a:solidFill>
              </a:rPr>
              <a:t>Erfahrungsgemäß wählt das Unternehmen, das sich erstmalig mit dem Thema „nachhaltiges Lieferkettenmanagement“ auseinandersetzt, zwischen folgenden </a:t>
            </a:r>
            <a:r>
              <a:rPr lang="de-DE" sz="1100" b="1" kern="0" dirty="0">
                <a:solidFill>
                  <a:srgbClr val="000000">
                    <a:lumMod val="75000"/>
                    <a:lumOff val="25000"/>
                  </a:srgbClr>
                </a:solidFill>
              </a:rPr>
              <a:t>grundlegenden Handlungsfeldern:</a:t>
            </a:r>
            <a:endParaRPr lang="de-DE" sz="1100" kern="0" dirty="0">
              <a:solidFill>
                <a:srgbClr val="000000">
                  <a:lumMod val="75000"/>
                  <a:lumOff val="25000"/>
                </a:srgbClr>
              </a:solidFill>
            </a:endParaRPr>
          </a:p>
          <a:p>
            <a:pPr algn="l" eaLnBrk="1" hangingPunct="1">
              <a:spcBef>
                <a:spcPct val="20000"/>
              </a:spcBef>
              <a:buClr>
                <a:srgbClr val="000000"/>
              </a:buClr>
              <a:defRPr/>
            </a:pPr>
            <a:endParaRPr lang="de-DE" sz="1100" kern="0" dirty="0">
              <a:solidFill>
                <a:srgbClr val="000000">
                  <a:lumMod val="75000"/>
                  <a:lumOff val="25000"/>
                </a:srgbClr>
              </a:solidFill>
            </a:endParaRPr>
          </a:p>
          <a:p>
            <a:pPr marL="179388" indent="-179388" algn="l" eaLnBrk="1" hangingPunct="1">
              <a:spcBef>
                <a:spcPct val="20000"/>
              </a:spcBef>
              <a:buClr>
                <a:srgbClr val="000000"/>
              </a:buClr>
              <a:buFont typeface="Arial" pitchFamily="34" charset="0"/>
              <a:buChar char="•"/>
              <a:defRPr/>
            </a:pPr>
            <a:r>
              <a:rPr lang="de-DE" sz="1100" b="1" kern="0" dirty="0">
                <a:solidFill>
                  <a:srgbClr val="000000">
                    <a:lumMod val="75000"/>
                    <a:lumOff val="25000"/>
                  </a:srgbClr>
                </a:solidFill>
              </a:rPr>
              <a:t>Aufsicht, Koordination und operative Umsetzung im Unternehmen sicherstellen:</a:t>
            </a:r>
            <a:r>
              <a:rPr lang="de-DE" sz="1100" kern="0" dirty="0">
                <a:solidFill>
                  <a:srgbClr val="000000">
                    <a:lumMod val="75000"/>
                    <a:lumOff val="25000"/>
                  </a:srgbClr>
                </a:solidFill>
              </a:rPr>
              <a:t> Bestehende Geschäftsprozesse werden angepasst oder </a:t>
            </a:r>
            <a:r>
              <a:rPr lang="de-DE" sz="1100" kern="0" dirty="0" smtClean="0">
                <a:solidFill>
                  <a:srgbClr val="000000">
                    <a:lumMod val="75000"/>
                    <a:lumOff val="25000"/>
                  </a:srgbClr>
                </a:solidFill>
              </a:rPr>
              <a:t>neu </a:t>
            </a:r>
            <a:r>
              <a:rPr lang="de-DE" sz="1100" kern="0" dirty="0">
                <a:solidFill>
                  <a:srgbClr val="000000">
                    <a:lumMod val="75000"/>
                    <a:lumOff val="25000"/>
                  </a:srgbClr>
                </a:solidFill>
              </a:rPr>
              <a:t>eingeführt (siehe Prozessphase 3.3). </a:t>
            </a:r>
          </a:p>
          <a:p>
            <a:pPr marL="179388" indent="-179388" algn="l" eaLnBrk="1" hangingPunct="1">
              <a:spcBef>
                <a:spcPct val="20000"/>
              </a:spcBef>
              <a:buClr>
                <a:srgbClr val="000000"/>
              </a:buClr>
              <a:buFont typeface="Arial" pitchFamily="34" charset="0"/>
              <a:buChar char="•"/>
              <a:defRPr/>
            </a:pPr>
            <a:endParaRPr lang="de-DE" sz="1100" kern="0" dirty="0">
              <a:solidFill>
                <a:srgbClr val="000000">
                  <a:lumMod val="75000"/>
                  <a:lumOff val="25000"/>
                </a:srgbClr>
              </a:solidFill>
            </a:endParaRPr>
          </a:p>
          <a:p>
            <a:pPr marL="179388" indent="-179388" algn="l" eaLnBrk="1" hangingPunct="1">
              <a:spcBef>
                <a:spcPct val="20000"/>
              </a:spcBef>
              <a:buClr>
                <a:srgbClr val="000000"/>
              </a:buClr>
              <a:buFont typeface="Arial" pitchFamily="34" charset="0"/>
              <a:buChar char="•"/>
              <a:defRPr/>
            </a:pPr>
            <a:r>
              <a:rPr lang="de-DE" sz="1100" b="1" kern="0" dirty="0">
                <a:solidFill>
                  <a:srgbClr val="000000">
                    <a:lumMod val="75000"/>
                    <a:lumOff val="25000"/>
                  </a:srgbClr>
                </a:solidFill>
              </a:rPr>
              <a:t>Lieferanten überprüfen und unterstützen: </a:t>
            </a:r>
            <a:r>
              <a:rPr lang="de-DE" sz="1100" kern="0" dirty="0">
                <a:solidFill>
                  <a:srgbClr val="000000">
                    <a:lumMod val="75000"/>
                    <a:lumOff val="25000"/>
                  </a:srgbClr>
                </a:solidFill>
              </a:rPr>
              <a:t>Grundlage bildet der </a:t>
            </a:r>
            <a:r>
              <a:rPr lang="de-DE" sz="1100" kern="0" dirty="0">
                <a:solidFill>
                  <a:srgbClr val="000000">
                    <a:lumMod val="75000"/>
                    <a:lumOff val="25000"/>
                  </a:srgbClr>
                </a:solidFill>
                <a:hlinkClick r:id="rId2"/>
              </a:rPr>
              <a:t>Verhaltenskodex</a:t>
            </a:r>
            <a:r>
              <a:rPr lang="de-DE" sz="1100" kern="0" dirty="0">
                <a:solidFill>
                  <a:srgbClr val="000000">
                    <a:lumMod val="75000"/>
                    <a:lumOff val="25000"/>
                  </a:srgbClr>
                </a:solidFill>
              </a:rPr>
              <a:t>, der Anforderungen an Direktlieferanten, zu denen vertragliche/enge Beziehungen bestehen, formuliert. Auf dieser Basis fordert das Unternehmen eine Selbstauskunft. Die Ergebnisse fließen in die Lieferantenbewertung ein (siehe nächster Punkt). Um die Einhaltung des Verhaltenskodex sicherzustellen, sollte ein Unternehmen die </a:t>
            </a:r>
            <a:r>
              <a:rPr lang="de-DE" sz="1100" kern="0" dirty="0">
                <a:solidFill>
                  <a:srgbClr val="000000">
                    <a:lumMod val="75000"/>
                    <a:lumOff val="25000"/>
                  </a:srgbClr>
                </a:solidFill>
                <a:hlinkClick r:id="rId2"/>
              </a:rPr>
              <a:t>Nachhaltigkeitsleistung von Lieferanten bewerten</a:t>
            </a:r>
            <a:r>
              <a:rPr lang="de-DE" sz="1100" kern="0" dirty="0">
                <a:solidFill>
                  <a:srgbClr val="000000">
                    <a:lumMod val="75000"/>
                    <a:lumOff val="25000"/>
                  </a:srgbClr>
                </a:solidFill>
              </a:rPr>
              <a:t> und auf dieser Basis Lieferanten befähigen, ihre Leistung zu verbessern (siehe Phase 3.3). </a:t>
            </a:r>
          </a:p>
          <a:p>
            <a:pPr marL="179388" indent="-179388" algn="l" eaLnBrk="1" hangingPunct="1">
              <a:spcBef>
                <a:spcPct val="20000"/>
              </a:spcBef>
              <a:buClr>
                <a:srgbClr val="000000"/>
              </a:buClr>
              <a:buFont typeface="Arial" pitchFamily="34" charset="0"/>
              <a:buChar char="•"/>
              <a:defRPr/>
            </a:pPr>
            <a:endParaRPr lang="de-DE" sz="1100" kern="0" dirty="0">
              <a:solidFill>
                <a:srgbClr val="000000">
                  <a:lumMod val="75000"/>
                  <a:lumOff val="25000"/>
                </a:srgbClr>
              </a:solidFill>
            </a:endParaRPr>
          </a:p>
          <a:p>
            <a:pPr marL="179388" indent="-179388" algn="l" eaLnBrk="1" hangingPunct="1">
              <a:spcBef>
                <a:spcPct val="20000"/>
              </a:spcBef>
              <a:buClr>
                <a:srgbClr val="000000"/>
              </a:buClr>
              <a:buFont typeface="Arial" pitchFamily="34" charset="0"/>
              <a:buChar char="•"/>
              <a:defRPr/>
            </a:pPr>
            <a:r>
              <a:rPr lang="de-DE" sz="1100" b="1" kern="0" dirty="0">
                <a:solidFill>
                  <a:srgbClr val="000000">
                    <a:lumMod val="75000"/>
                    <a:lumOff val="25000"/>
                  </a:srgbClr>
                </a:solidFill>
              </a:rPr>
              <a:t>Wirkung der Maßnahmen messen und Unternehmenshandeln kommunizieren: </a:t>
            </a:r>
            <a:r>
              <a:rPr lang="de-DE" sz="1100" kern="0" dirty="0">
                <a:solidFill>
                  <a:srgbClr val="000000">
                    <a:lumMod val="75000"/>
                    <a:lumOff val="25000"/>
                  </a:srgbClr>
                </a:solidFill>
              </a:rPr>
              <a:t>Die Wirkung der umgesetzten Maßnahmen wird überprüft. Das Unternehmen kommuniziert Maßnahmen des nachhaltigen Lieferkettenmanagements nach innen und außen (siehe Phase 4). </a:t>
            </a:r>
          </a:p>
          <a:p>
            <a:pPr marL="179388" indent="-179388" algn="l" eaLnBrk="1" hangingPunct="1">
              <a:spcBef>
                <a:spcPct val="20000"/>
              </a:spcBef>
              <a:buClr>
                <a:srgbClr val="000000"/>
              </a:buClr>
              <a:buFont typeface="Arial" pitchFamily="34" charset="0"/>
              <a:buChar char="•"/>
              <a:defRPr/>
            </a:pPr>
            <a:endParaRPr lang="de-DE" sz="1100" kern="0" dirty="0">
              <a:solidFill>
                <a:srgbClr val="000000">
                  <a:lumMod val="75000"/>
                  <a:lumOff val="25000"/>
                </a:srgbClr>
              </a:solidFill>
            </a:endParaRPr>
          </a:p>
          <a:p>
            <a:pPr marL="179388" indent="-179388" algn="l" eaLnBrk="1" hangingPunct="1">
              <a:spcBef>
                <a:spcPct val="20000"/>
              </a:spcBef>
              <a:buClr>
                <a:srgbClr val="000000"/>
              </a:buClr>
              <a:buFont typeface="Arial" pitchFamily="34" charset="0"/>
              <a:buChar char="•"/>
              <a:defRPr/>
            </a:pPr>
            <a:r>
              <a:rPr lang="de-DE" sz="1100" b="1" kern="0" dirty="0">
                <a:solidFill>
                  <a:srgbClr val="000000">
                    <a:lumMod val="75000"/>
                    <a:lumOff val="25000"/>
                  </a:srgbClr>
                </a:solidFill>
              </a:rPr>
              <a:t>Beschwerden erfassen und Prozess verbessern: </a:t>
            </a:r>
            <a:r>
              <a:rPr lang="de-DE" sz="1100" kern="0" dirty="0">
                <a:solidFill>
                  <a:srgbClr val="000000">
                    <a:lumMod val="75000"/>
                    <a:lumOff val="25000"/>
                  </a:srgbClr>
                </a:solidFill>
              </a:rPr>
              <a:t>Das Sorgfaltspflichten-Konzept sieht vor, dass Unternehmen Beschwerdeanliegen erfassen, den Handlungsbedarf ermitteln und Abhilfemaßnahmen umzusetzen (siehe Phase 5). </a:t>
            </a:r>
          </a:p>
        </p:txBody>
      </p:sp>
      <p:sp>
        <p:nvSpPr>
          <p:cNvPr id="10" name="Richtungspfeil 59">
            <a:extLst>
              <a:ext uri="{FF2B5EF4-FFF2-40B4-BE49-F238E27FC236}">
                <a16:creationId xmlns:a16="http://schemas.microsoft.com/office/drawing/2014/main" id="{38041E9C-784F-4BB8-97F2-ACCC1A04A158}"/>
              </a:ext>
            </a:extLst>
          </p:cNvPr>
          <p:cNvSpPr/>
          <p:nvPr/>
        </p:nvSpPr>
        <p:spPr>
          <a:xfrm>
            <a:off x="623392" y="1169488"/>
            <a:ext cx="900000" cy="324000"/>
          </a:xfrm>
          <a:prstGeom prst="homePlat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lIns="80165" tIns="40083" rIns="80165" bIns="40083" rtlCol="0" anchor="ctr"/>
          <a:lstStyle/>
          <a:p>
            <a:pPr algn="ctr" defTabSz="457144" eaLnBrk="1" fontAlgn="auto" hangingPunct="1">
              <a:spcBef>
                <a:spcPts val="0"/>
              </a:spcBef>
              <a:spcAft>
                <a:spcPts val="0"/>
              </a:spcAft>
              <a:defRPr/>
            </a:pPr>
            <a:r>
              <a:rPr lang="de-DE" sz="1100" b="1" dirty="0">
                <a:solidFill>
                  <a:srgbClr val="000000"/>
                </a:solidFill>
              </a:rPr>
              <a:t>Schritt 1</a:t>
            </a:r>
          </a:p>
        </p:txBody>
      </p:sp>
      <p:sp>
        <p:nvSpPr>
          <p:cNvPr id="11" name="Fußzeilenplatzhalter 3">
            <a:extLst>
              <a:ext uri="{FF2B5EF4-FFF2-40B4-BE49-F238E27FC236}">
                <a16:creationId xmlns:a16="http://schemas.microsoft.com/office/drawing/2014/main" id="{BB752BCF-66E9-4A43-97C3-CD1F8A2B1559}"/>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12" name="Auf der gleichen Seite des Rechtecks liegende Ecken abrunden 8">
            <a:extLst>
              <a:ext uri="{FF2B5EF4-FFF2-40B4-BE49-F238E27FC236}">
                <a16:creationId xmlns:a16="http://schemas.microsoft.com/office/drawing/2014/main" id="{6CD77C03-2F25-4E6D-95E8-B23FA6D75032}"/>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8">
            <a:extLst>
              <a:ext uri="{FF2B5EF4-FFF2-40B4-BE49-F238E27FC236}">
                <a16:creationId xmlns:a16="http://schemas.microsoft.com/office/drawing/2014/main" id="{C306B545-DC3B-4936-A24D-7EBBDC41838F}"/>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8">
            <a:extLst>
              <a:ext uri="{FF2B5EF4-FFF2-40B4-BE49-F238E27FC236}">
                <a16:creationId xmlns:a16="http://schemas.microsoft.com/office/drawing/2014/main" id="{47F3BF62-C5DB-4F18-BEAA-11340102E478}"/>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8">
            <a:extLst>
              <a:ext uri="{FF2B5EF4-FFF2-40B4-BE49-F238E27FC236}">
                <a16:creationId xmlns:a16="http://schemas.microsoft.com/office/drawing/2014/main" id="{C57541BA-526B-4C00-B38F-5D15B42F1E05}"/>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8">
            <a:extLst>
              <a:ext uri="{FF2B5EF4-FFF2-40B4-BE49-F238E27FC236}">
                <a16:creationId xmlns:a16="http://schemas.microsoft.com/office/drawing/2014/main" id="{A52AE9C9-A8F9-4CA0-B8D4-F1302E4379BA}"/>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7" name="Auf der gleichen Seite des Rechtecks liegende Ecken abrunden 8">
            <a:extLst>
              <a:ext uri="{FF2B5EF4-FFF2-40B4-BE49-F238E27FC236}">
                <a16:creationId xmlns:a16="http://schemas.microsoft.com/office/drawing/2014/main" id="{8ADD7F74-785D-4DE4-986A-41CC744BAED5}"/>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8" name="Auf der gleichen Seite des Rechtecks liegende Ecken abrunden 8">
            <a:extLst>
              <a:ext uri="{FF2B5EF4-FFF2-40B4-BE49-F238E27FC236}">
                <a16:creationId xmlns:a16="http://schemas.microsoft.com/office/drawing/2014/main" id="{93AC45F6-4FE2-42BD-8EB5-B2F0B6600FD0}"/>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2" name="Grafik 1"/>
          <p:cNvPicPr>
            <a:picLocks noChangeAspect="1"/>
          </p:cNvPicPr>
          <p:nvPr/>
        </p:nvPicPr>
        <p:blipFill>
          <a:blip r:embed="rId3"/>
          <a:stretch>
            <a:fillRect/>
          </a:stretch>
        </p:blipFill>
        <p:spPr>
          <a:xfrm>
            <a:off x="600579" y="139977"/>
            <a:ext cx="5791702" cy="323116"/>
          </a:xfrm>
          <a:prstGeom prst="rect">
            <a:avLst/>
          </a:prstGeom>
        </p:spPr>
      </p:pic>
    </p:spTree>
    <p:extLst>
      <p:ext uri="{BB962C8B-B14F-4D97-AF65-F5344CB8AC3E}">
        <p14:creationId xmlns:p14="http://schemas.microsoft.com/office/powerpoint/2010/main" val="272960864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54</a:t>
            </a:fld>
            <a:endParaRPr lang="de-DE" dirty="0"/>
          </a:p>
        </p:txBody>
      </p:sp>
      <p:graphicFrame>
        <p:nvGraphicFramePr>
          <p:cNvPr id="7" name="Tabelle 6">
            <a:extLst>
              <a:ext uri="{FF2B5EF4-FFF2-40B4-BE49-F238E27FC236}">
                <a16:creationId xmlns:a16="http://schemas.microsoft.com/office/drawing/2014/main" id="{33713D29-0DA5-4373-A464-7617D4E61BEB}"/>
              </a:ext>
            </a:extLst>
          </p:cNvPr>
          <p:cNvGraphicFramePr>
            <a:graphicFrameLocks noGrp="1"/>
          </p:cNvGraphicFramePr>
          <p:nvPr>
            <p:extLst>
              <p:ext uri="{D42A27DB-BD31-4B8C-83A1-F6EECF244321}">
                <p14:modId xmlns:p14="http://schemas.microsoft.com/office/powerpoint/2010/main" val="2792707896"/>
              </p:ext>
            </p:extLst>
          </p:nvPr>
        </p:nvGraphicFramePr>
        <p:xfrm>
          <a:off x="1359886" y="1412776"/>
          <a:ext cx="8568949" cy="3213908"/>
        </p:xfrm>
        <a:graphic>
          <a:graphicData uri="http://schemas.openxmlformats.org/drawingml/2006/table">
            <a:tbl>
              <a:tblPr firstRow="1" bandRow="1">
                <a:tableStyleId>{5C22544A-7EE6-4342-B048-85BDC9FD1C3A}</a:tableStyleId>
              </a:tblPr>
              <a:tblGrid>
                <a:gridCol w="1203349">
                  <a:extLst>
                    <a:ext uri="{9D8B030D-6E8A-4147-A177-3AD203B41FA5}">
                      <a16:colId xmlns:a16="http://schemas.microsoft.com/office/drawing/2014/main" val="20000"/>
                    </a:ext>
                  </a:extLst>
                </a:gridCol>
                <a:gridCol w="1084493">
                  <a:extLst>
                    <a:ext uri="{9D8B030D-6E8A-4147-A177-3AD203B41FA5}">
                      <a16:colId xmlns:a16="http://schemas.microsoft.com/office/drawing/2014/main" val="20001"/>
                    </a:ext>
                  </a:extLst>
                </a:gridCol>
                <a:gridCol w="1171786">
                  <a:extLst>
                    <a:ext uri="{9D8B030D-6E8A-4147-A177-3AD203B41FA5}">
                      <a16:colId xmlns:a16="http://schemas.microsoft.com/office/drawing/2014/main" val="20002"/>
                    </a:ext>
                  </a:extLst>
                </a:gridCol>
                <a:gridCol w="1276486">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1008112">
                  <a:extLst>
                    <a:ext uri="{9D8B030D-6E8A-4147-A177-3AD203B41FA5}">
                      <a16:colId xmlns:a16="http://schemas.microsoft.com/office/drawing/2014/main" val="20006"/>
                    </a:ext>
                  </a:extLst>
                </a:gridCol>
                <a:gridCol w="1240547">
                  <a:extLst>
                    <a:ext uri="{9D8B030D-6E8A-4147-A177-3AD203B41FA5}">
                      <a16:colId xmlns:a16="http://schemas.microsoft.com/office/drawing/2014/main" val="20007"/>
                    </a:ext>
                  </a:extLst>
                </a:gridCol>
              </a:tblGrid>
              <a:tr h="382831">
                <a:tc>
                  <a:txBody>
                    <a:bodyPr/>
                    <a:lstStyle/>
                    <a:p>
                      <a:pPr algn="ctr"/>
                      <a:r>
                        <a:rPr lang="de-DE" sz="1000" dirty="0"/>
                        <a:t>Handlungsfeld</a:t>
                      </a:r>
                      <a:endParaRPr lang="en-US" sz="10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de-DE" sz="1000" dirty="0"/>
                        <a:t>Ziel</a:t>
                      </a:r>
                      <a:endParaRPr lang="en-US" sz="10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de-DE" sz="1000" dirty="0"/>
                        <a:t>Maßnahme</a:t>
                      </a:r>
                      <a:endParaRPr lang="en-US" sz="10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de-DE" sz="1000" dirty="0"/>
                        <a:t>Zuständigkeit</a:t>
                      </a:r>
                      <a:endParaRPr lang="en-US" sz="10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de-DE" sz="1000" dirty="0"/>
                        <a:t>Beginn</a:t>
                      </a:r>
                      <a:endParaRPr lang="en-US" sz="10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de-DE" sz="1000" dirty="0"/>
                        <a:t>Abschluss</a:t>
                      </a:r>
                      <a:endParaRPr lang="en-US" sz="10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de-DE" sz="1000" dirty="0"/>
                        <a:t>Status</a:t>
                      </a:r>
                      <a:r>
                        <a:rPr lang="de-DE" sz="1000" baseline="0" dirty="0"/>
                        <a:t> der Umsetzung</a:t>
                      </a:r>
                      <a:endParaRPr lang="en-US" sz="10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marL="171450" indent="-171450" algn="ctr">
                        <a:buFont typeface="Arial" panose="020B0604020202020204" pitchFamily="34" charset="0"/>
                        <a:buNone/>
                      </a:pPr>
                      <a:r>
                        <a:rPr lang="de-DE" sz="1000" dirty="0"/>
                        <a:t>Bemerkungen</a:t>
                      </a:r>
                      <a:endParaRPr lang="en-US" sz="10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extLst>
                  <a:ext uri="{0D108BD9-81ED-4DB2-BD59-A6C34878D82A}">
                    <a16:rowId xmlns:a16="http://schemas.microsoft.com/office/drawing/2014/main" val="10000"/>
                  </a:ext>
                </a:extLst>
              </a:tr>
              <a:tr h="1371672">
                <a:tc rowSpan="2">
                  <a:txBody>
                    <a:bodyPr/>
                    <a:lstStyle/>
                    <a:p>
                      <a:r>
                        <a:rPr lang="de-DE" sz="1000" b="1" dirty="0">
                          <a:solidFill>
                            <a:schemeClr val="tx1">
                              <a:lumMod val="75000"/>
                              <a:lumOff val="25000"/>
                            </a:schemeClr>
                          </a:solidFill>
                        </a:rPr>
                        <a:t>Aufsicht, Koordination und operative Umsetzung im Unternehmen sicherstellen</a:t>
                      </a:r>
                      <a:endParaRPr lang="en-US" sz="1000" b="1"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de-DE" sz="1000" dirty="0">
                          <a:solidFill>
                            <a:schemeClr val="tx1">
                              <a:lumMod val="75000"/>
                              <a:lumOff val="25000"/>
                            </a:schemeClr>
                          </a:solidFill>
                        </a:rPr>
                        <a:t>Zusammen-arbeit der einzelnen Fach-abteilungen fördern</a:t>
                      </a:r>
                      <a:endParaRPr lang="de-DE" sz="1000" baseline="0" dirty="0">
                        <a:solidFill>
                          <a:schemeClr val="tx1">
                            <a:lumMod val="75000"/>
                            <a:lumOff val="25000"/>
                          </a:schemeClr>
                        </a:solidFill>
                      </a:endParaRPr>
                    </a:p>
                    <a:p>
                      <a:endParaRPr lang="de-DE" sz="1000" baseline="0" dirty="0">
                        <a:solidFill>
                          <a:schemeClr val="tx1">
                            <a:lumMod val="75000"/>
                            <a:lumOff val="25000"/>
                          </a:schemeClr>
                        </a:solidFill>
                      </a:endParaRPr>
                    </a:p>
                    <a:p>
                      <a:endParaRPr lang="de-DE" sz="1000" baseline="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de-DE" sz="1000" dirty="0">
                          <a:solidFill>
                            <a:schemeClr val="tx1">
                              <a:lumMod val="75000"/>
                              <a:lumOff val="25000"/>
                            </a:schemeClr>
                          </a:solidFill>
                        </a:rPr>
                        <a:t>Bildung eines Teams für das nachhaltige Lieferketten-management</a:t>
                      </a: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de-DE" sz="1000" dirty="0">
                          <a:solidFill>
                            <a:schemeClr val="tx1">
                              <a:lumMod val="75000"/>
                              <a:lumOff val="25000"/>
                            </a:schemeClr>
                          </a:solidFill>
                        </a:rPr>
                        <a:t>Geschäftsleitung </a:t>
                      </a:r>
                    </a:p>
                    <a:p>
                      <a:r>
                        <a:rPr lang="de-DE" sz="1000" dirty="0">
                          <a:solidFill>
                            <a:schemeClr val="tx1">
                              <a:lumMod val="75000"/>
                              <a:lumOff val="25000"/>
                            </a:schemeClr>
                          </a:solidFill>
                        </a:rPr>
                        <a:t>Unternehmens-/Produkt-entwicklung</a:t>
                      </a:r>
                    </a:p>
                    <a:p>
                      <a:r>
                        <a:rPr lang="de-DE" sz="1000" dirty="0">
                          <a:solidFill>
                            <a:schemeClr val="tx1">
                              <a:lumMod val="75000"/>
                              <a:lumOff val="25000"/>
                            </a:schemeClr>
                          </a:solidFill>
                        </a:rPr>
                        <a:t>Einkauf </a:t>
                      </a:r>
                    </a:p>
                    <a:p>
                      <a:r>
                        <a:rPr lang="de-DE" sz="1000" dirty="0">
                          <a:solidFill>
                            <a:schemeClr val="tx1">
                              <a:lumMod val="75000"/>
                              <a:lumOff val="25000"/>
                            </a:schemeClr>
                          </a:solidFill>
                        </a:rPr>
                        <a:t>Logistik </a:t>
                      </a:r>
                    </a:p>
                    <a:p>
                      <a:r>
                        <a:rPr lang="de-DE" sz="1000" dirty="0">
                          <a:solidFill>
                            <a:schemeClr val="tx1">
                              <a:lumMod val="75000"/>
                              <a:lumOff val="25000"/>
                            </a:schemeClr>
                          </a:solidFill>
                        </a:rPr>
                        <a:t>Nachhaltigkeits-beauftragte/-r</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de-DE" sz="1000" dirty="0">
                          <a:solidFill>
                            <a:schemeClr val="tx1">
                              <a:lumMod val="75000"/>
                              <a:lumOff val="25000"/>
                            </a:schemeClr>
                          </a:solidFill>
                        </a:rPr>
                        <a:t>10/2021</a:t>
                      </a: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de-DE" sz="1000" dirty="0">
                          <a:solidFill>
                            <a:schemeClr val="tx1">
                              <a:lumMod val="75000"/>
                              <a:lumOff val="25000"/>
                            </a:schemeClr>
                          </a:solidFill>
                        </a:rPr>
                        <a:t>10/2022</a:t>
                      </a: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de-DE" sz="1000" dirty="0">
                          <a:solidFill>
                            <a:schemeClr val="tx1">
                              <a:lumMod val="75000"/>
                              <a:lumOff val="25000"/>
                            </a:schemeClr>
                          </a:solidFill>
                        </a:rPr>
                        <a:t>Noch</a:t>
                      </a:r>
                      <a:r>
                        <a:rPr lang="de-DE" sz="1000" baseline="0" dirty="0">
                          <a:solidFill>
                            <a:schemeClr val="tx1">
                              <a:lumMod val="75000"/>
                              <a:lumOff val="25000"/>
                            </a:schemeClr>
                          </a:solidFill>
                        </a:rPr>
                        <a:t> nicht begonnen</a:t>
                      </a: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de-DE" sz="1000" dirty="0">
                          <a:solidFill>
                            <a:schemeClr val="tx1">
                              <a:lumMod val="75000"/>
                              <a:lumOff val="25000"/>
                            </a:schemeClr>
                          </a:solidFill>
                        </a:rPr>
                        <a:t>Vorab Rollen definieren und Wichtigkeit des Themas herausarbeiten.</a:t>
                      </a: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1"/>
                  </a:ext>
                </a:extLst>
              </a:tr>
              <a:tr h="1371672">
                <a:tc vMerge="1">
                  <a:txBody>
                    <a:bodyPr/>
                    <a:lstStyle/>
                    <a:p>
                      <a:endParaRPr lang="en-US" sz="1000" b="1"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de-DE" sz="1000" baseline="0" dirty="0">
                          <a:solidFill>
                            <a:schemeClr val="tx1">
                              <a:lumMod val="75000"/>
                              <a:lumOff val="25000"/>
                            </a:schemeClr>
                          </a:solidFill>
                        </a:rPr>
                        <a:t>Sensibilisierung der Mitarbeitenden; Rollen zuweisen</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000" baseline="0" dirty="0">
                          <a:solidFill>
                            <a:schemeClr val="tx1">
                              <a:lumMod val="75000"/>
                              <a:lumOff val="25000"/>
                            </a:schemeClr>
                          </a:solidFill>
                        </a:rPr>
                        <a:t>Schulung der Fachabteilungen und Warengruppen-einkäufer zu Themen des nachhaltigen Lieferketten-managements </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de-DE" sz="1000" dirty="0">
                          <a:solidFill>
                            <a:schemeClr val="tx1">
                              <a:lumMod val="75000"/>
                              <a:lumOff val="25000"/>
                            </a:schemeClr>
                          </a:solidFill>
                        </a:rPr>
                        <a:t>Nachhaltigkeits-beauftragte/-r Personalabteilung </a:t>
                      </a:r>
                    </a:p>
                    <a:p>
                      <a:r>
                        <a:rPr lang="de-DE" sz="1000" dirty="0">
                          <a:solidFill>
                            <a:schemeClr val="tx1">
                              <a:lumMod val="75000"/>
                              <a:lumOff val="25000"/>
                            </a:schemeClr>
                          </a:solidFill>
                        </a:rPr>
                        <a:t>Externe Coaches</a:t>
                      </a:r>
                    </a:p>
                    <a:p>
                      <a:endParaRPr lang="de-DE"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en-US" sz="1000" dirty="0">
                          <a:solidFill>
                            <a:schemeClr val="tx1">
                              <a:lumMod val="75000"/>
                              <a:lumOff val="25000"/>
                            </a:schemeClr>
                          </a:solidFill>
                        </a:rPr>
                        <a:t>11/2021</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en-US" sz="1000" dirty="0">
                          <a:solidFill>
                            <a:schemeClr val="tx1">
                              <a:lumMod val="75000"/>
                              <a:lumOff val="25000"/>
                            </a:schemeClr>
                          </a:solidFill>
                        </a:rPr>
                        <a:t>03/2022</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en-US" sz="1000" dirty="0" err="1">
                          <a:solidFill>
                            <a:schemeClr val="tx1">
                              <a:lumMod val="75000"/>
                              <a:lumOff val="25000"/>
                            </a:schemeClr>
                          </a:solidFill>
                        </a:rPr>
                        <a:t>Noch</a:t>
                      </a:r>
                      <a:r>
                        <a:rPr lang="en-US" sz="1000" dirty="0">
                          <a:solidFill>
                            <a:schemeClr val="tx1">
                              <a:lumMod val="75000"/>
                              <a:lumOff val="25000"/>
                            </a:schemeClr>
                          </a:solidFill>
                        </a:rPr>
                        <a:t> </a:t>
                      </a:r>
                      <a:r>
                        <a:rPr lang="en-US" sz="1000" dirty="0" err="1">
                          <a:solidFill>
                            <a:schemeClr val="tx1">
                              <a:lumMod val="75000"/>
                              <a:lumOff val="25000"/>
                            </a:schemeClr>
                          </a:solidFill>
                        </a:rPr>
                        <a:t>nicht</a:t>
                      </a:r>
                      <a:r>
                        <a:rPr lang="en-US" sz="1000" dirty="0">
                          <a:solidFill>
                            <a:schemeClr val="tx1">
                              <a:lumMod val="75000"/>
                              <a:lumOff val="25000"/>
                            </a:schemeClr>
                          </a:solidFill>
                        </a:rPr>
                        <a:t> </a:t>
                      </a:r>
                      <a:r>
                        <a:rPr lang="en-US" sz="1000" dirty="0" err="1">
                          <a:solidFill>
                            <a:schemeClr val="tx1">
                              <a:lumMod val="75000"/>
                              <a:lumOff val="25000"/>
                            </a:schemeClr>
                          </a:solidFill>
                        </a:rPr>
                        <a:t>begonnen</a:t>
                      </a: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en-US" sz="1000" dirty="0" err="1">
                          <a:solidFill>
                            <a:schemeClr val="tx1">
                              <a:lumMod val="75000"/>
                              <a:lumOff val="25000"/>
                            </a:schemeClr>
                          </a:solidFill>
                        </a:rPr>
                        <a:t>Vorab</a:t>
                      </a:r>
                      <a:r>
                        <a:rPr lang="en-US" sz="1000" dirty="0">
                          <a:solidFill>
                            <a:schemeClr val="tx1">
                              <a:lumMod val="75000"/>
                              <a:lumOff val="25000"/>
                            </a:schemeClr>
                          </a:solidFill>
                        </a:rPr>
                        <a:t> </a:t>
                      </a:r>
                      <a:r>
                        <a:rPr lang="en-US" sz="1000" dirty="0" err="1">
                          <a:solidFill>
                            <a:schemeClr val="tx1">
                              <a:lumMod val="75000"/>
                              <a:lumOff val="25000"/>
                            </a:schemeClr>
                          </a:solidFill>
                        </a:rPr>
                        <a:t>Bezüge</a:t>
                      </a:r>
                      <a:r>
                        <a:rPr lang="en-US" sz="1000" dirty="0">
                          <a:solidFill>
                            <a:schemeClr val="tx1">
                              <a:lumMod val="75000"/>
                              <a:lumOff val="25000"/>
                            </a:schemeClr>
                          </a:solidFill>
                        </a:rPr>
                        <a:t> </a:t>
                      </a:r>
                      <a:r>
                        <a:rPr lang="en-US" sz="1000" dirty="0" err="1">
                          <a:solidFill>
                            <a:schemeClr val="tx1">
                              <a:lumMod val="75000"/>
                              <a:lumOff val="25000"/>
                            </a:schemeClr>
                          </a:solidFill>
                        </a:rPr>
                        <a:t>zu</a:t>
                      </a:r>
                      <a:r>
                        <a:rPr lang="en-US" sz="1000" dirty="0">
                          <a:solidFill>
                            <a:schemeClr val="tx1">
                              <a:lumMod val="75000"/>
                              <a:lumOff val="25000"/>
                            </a:schemeClr>
                          </a:solidFill>
                        </a:rPr>
                        <a:t> </a:t>
                      </a:r>
                      <a:r>
                        <a:rPr lang="en-US" sz="1000" dirty="0" err="1">
                          <a:solidFill>
                            <a:schemeClr val="tx1">
                              <a:lumMod val="75000"/>
                              <a:lumOff val="25000"/>
                            </a:schemeClr>
                          </a:solidFill>
                        </a:rPr>
                        <a:t>bisherigen</a:t>
                      </a:r>
                      <a:r>
                        <a:rPr lang="en-US" sz="1000" dirty="0">
                          <a:solidFill>
                            <a:schemeClr val="tx1">
                              <a:lumMod val="75000"/>
                              <a:lumOff val="25000"/>
                            </a:schemeClr>
                          </a:solidFill>
                        </a:rPr>
                        <a:t> </a:t>
                      </a:r>
                      <a:r>
                        <a:rPr lang="en-US" sz="1000" dirty="0" err="1">
                          <a:solidFill>
                            <a:schemeClr val="tx1">
                              <a:lumMod val="75000"/>
                              <a:lumOff val="25000"/>
                            </a:schemeClr>
                          </a:solidFill>
                        </a:rPr>
                        <a:t>Tätigkeiten</a:t>
                      </a:r>
                      <a:r>
                        <a:rPr lang="en-US" sz="1000" dirty="0">
                          <a:solidFill>
                            <a:schemeClr val="tx1">
                              <a:lumMod val="75000"/>
                              <a:lumOff val="25000"/>
                            </a:schemeClr>
                          </a:solidFill>
                        </a:rPr>
                        <a:t> </a:t>
                      </a:r>
                      <a:r>
                        <a:rPr lang="en-US" sz="1000" dirty="0" err="1">
                          <a:solidFill>
                            <a:schemeClr val="tx1">
                              <a:lumMod val="75000"/>
                              <a:lumOff val="25000"/>
                            </a:schemeClr>
                          </a:solidFill>
                        </a:rPr>
                        <a:t>herausarbeiten</a:t>
                      </a: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255630172"/>
                  </a:ext>
                </a:extLst>
              </a:tr>
            </a:tbl>
          </a:graphicData>
        </a:graphic>
      </p:graphicFrame>
      <p:sp>
        <p:nvSpPr>
          <p:cNvPr id="8" name="Textfeld 7">
            <a:extLst>
              <a:ext uri="{FF2B5EF4-FFF2-40B4-BE49-F238E27FC236}">
                <a16:creationId xmlns:a16="http://schemas.microsoft.com/office/drawing/2014/main" id="{34764198-C164-498D-B0CE-E982E1A3EE69}"/>
              </a:ext>
            </a:extLst>
          </p:cNvPr>
          <p:cNvSpPr txBox="1"/>
          <p:nvPr/>
        </p:nvSpPr>
        <p:spPr>
          <a:xfrm>
            <a:off x="2720262" y="6172009"/>
            <a:ext cx="7241378" cy="209319"/>
          </a:xfrm>
          <a:prstGeom prst="rect">
            <a:avLst/>
          </a:prstGeom>
          <a:noFill/>
        </p:spPr>
        <p:txBody>
          <a:bodyPr wrap="square" lIns="80165" tIns="40083" rIns="80165" bIns="40083" rtlCol="0">
            <a:spAutoFit/>
          </a:bodyPr>
          <a:lstStyle/>
          <a:p>
            <a:r>
              <a:rPr lang="en-US" sz="800" dirty="0">
                <a:solidFill>
                  <a:srgbClr val="000000"/>
                </a:solidFill>
              </a:rPr>
              <a:t>* </a:t>
            </a:r>
            <a:r>
              <a:rPr lang="de-DE" sz="800" dirty="0">
                <a:solidFill>
                  <a:srgbClr val="000000"/>
                </a:solidFill>
              </a:rPr>
              <a:t>Angaben basieren nicht auf Informationen eines realen Unternehmens.</a:t>
            </a:r>
          </a:p>
        </p:txBody>
      </p:sp>
      <p:sp>
        <p:nvSpPr>
          <p:cNvPr id="9" name="Fußzeilenplatzhalter 3">
            <a:extLst>
              <a:ext uri="{FF2B5EF4-FFF2-40B4-BE49-F238E27FC236}">
                <a16:creationId xmlns:a16="http://schemas.microsoft.com/office/drawing/2014/main" id="{FE94CAF0-620F-4042-9E64-1CA4DC774BAF}"/>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10" name="Auf der gleichen Seite des Rechtecks liegende Ecken abrunden 8">
            <a:extLst>
              <a:ext uri="{FF2B5EF4-FFF2-40B4-BE49-F238E27FC236}">
                <a16:creationId xmlns:a16="http://schemas.microsoft.com/office/drawing/2014/main" id="{6D1C0CE0-0DF6-4DD1-A656-0FCA1602E7F1}"/>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8">
            <a:extLst>
              <a:ext uri="{FF2B5EF4-FFF2-40B4-BE49-F238E27FC236}">
                <a16:creationId xmlns:a16="http://schemas.microsoft.com/office/drawing/2014/main" id="{012AC896-694C-4FC5-9A8A-6FA753C60013}"/>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8">
            <a:extLst>
              <a:ext uri="{FF2B5EF4-FFF2-40B4-BE49-F238E27FC236}">
                <a16:creationId xmlns:a16="http://schemas.microsoft.com/office/drawing/2014/main" id="{9C9FD665-22A1-4A3D-8C44-F528DD0E5031}"/>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8">
            <a:extLst>
              <a:ext uri="{FF2B5EF4-FFF2-40B4-BE49-F238E27FC236}">
                <a16:creationId xmlns:a16="http://schemas.microsoft.com/office/drawing/2014/main" id="{7566E117-4ED8-4334-9AB5-2CCF2477775F}"/>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8">
            <a:extLst>
              <a:ext uri="{FF2B5EF4-FFF2-40B4-BE49-F238E27FC236}">
                <a16:creationId xmlns:a16="http://schemas.microsoft.com/office/drawing/2014/main" id="{D6294ADC-8146-4296-B2EE-60B0BC11326B}"/>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8">
            <a:extLst>
              <a:ext uri="{FF2B5EF4-FFF2-40B4-BE49-F238E27FC236}">
                <a16:creationId xmlns:a16="http://schemas.microsoft.com/office/drawing/2014/main" id="{12A0D78C-3F10-48AC-BDB5-CBDE79DCC5CB}"/>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8">
            <a:extLst>
              <a:ext uri="{FF2B5EF4-FFF2-40B4-BE49-F238E27FC236}">
                <a16:creationId xmlns:a16="http://schemas.microsoft.com/office/drawing/2014/main" id="{FED1BC49-F68A-422A-8116-248FDDFF1599}"/>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17" name="Picture 8" descr="C:\Users\husterer\Downloads\noun_803955.png">
            <a:extLst>
              <a:ext uri="{FF2B5EF4-FFF2-40B4-BE49-F238E27FC236}">
                <a16:creationId xmlns:a16="http://schemas.microsoft.com/office/drawing/2014/main" id="{E4B5BBF6-4B1D-4E4E-AD6E-1DD20E1C4649}"/>
              </a:ext>
            </a:extLst>
          </p:cNvPr>
          <p:cNvPicPr>
            <a:picLocks noChangeAspect="1" noChangeArrowheads="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84" y="1172011"/>
            <a:ext cx="456789" cy="456789"/>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p:cNvPicPr>
            <a:picLocks noChangeAspect="1"/>
          </p:cNvPicPr>
          <p:nvPr/>
        </p:nvPicPr>
        <p:blipFill>
          <a:blip r:embed="rId3"/>
          <a:stretch>
            <a:fillRect/>
          </a:stretch>
        </p:blipFill>
        <p:spPr>
          <a:xfrm>
            <a:off x="553907" y="135521"/>
            <a:ext cx="7218290" cy="323116"/>
          </a:xfrm>
          <a:prstGeom prst="rect">
            <a:avLst/>
          </a:prstGeom>
        </p:spPr>
      </p:pic>
    </p:spTree>
    <p:extLst>
      <p:ext uri="{BB962C8B-B14F-4D97-AF65-F5344CB8AC3E}">
        <p14:creationId xmlns:p14="http://schemas.microsoft.com/office/powerpoint/2010/main" val="21534186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55</a:t>
            </a:fld>
            <a:endParaRPr lang="de-DE" dirty="0"/>
          </a:p>
        </p:txBody>
      </p:sp>
      <p:graphicFrame>
        <p:nvGraphicFramePr>
          <p:cNvPr id="7" name="Inhaltsplatzhalter 4">
            <a:extLst>
              <a:ext uri="{FF2B5EF4-FFF2-40B4-BE49-F238E27FC236}">
                <a16:creationId xmlns:a16="http://schemas.microsoft.com/office/drawing/2014/main" id="{51673B55-7EC1-4049-9669-9846CC321172}"/>
              </a:ext>
            </a:extLst>
          </p:cNvPr>
          <p:cNvGraphicFramePr>
            <a:graphicFrameLocks/>
          </p:cNvGraphicFramePr>
          <p:nvPr>
            <p:extLst>
              <p:ext uri="{D42A27DB-BD31-4B8C-83A1-F6EECF244321}">
                <p14:modId xmlns:p14="http://schemas.microsoft.com/office/powerpoint/2010/main" val="3314797115"/>
              </p:ext>
            </p:extLst>
          </p:nvPr>
        </p:nvGraphicFramePr>
        <p:xfrm>
          <a:off x="1359884" y="1411200"/>
          <a:ext cx="8568951" cy="4294072"/>
        </p:xfrm>
        <a:graphic>
          <a:graphicData uri="http://schemas.openxmlformats.org/drawingml/2006/table">
            <a:tbl>
              <a:tblPr firstRow="1" bandRow="1">
                <a:tableStyleId>{5C22544A-7EE6-4342-B048-85BDC9FD1C3A}</a:tableStyleId>
              </a:tblPr>
              <a:tblGrid>
                <a:gridCol w="1258181">
                  <a:extLst>
                    <a:ext uri="{9D8B030D-6E8A-4147-A177-3AD203B41FA5}">
                      <a16:colId xmlns:a16="http://schemas.microsoft.com/office/drawing/2014/main" val="20000"/>
                    </a:ext>
                  </a:extLst>
                </a:gridCol>
                <a:gridCol w="1208532">
                  <a:extLst>
                    <a:ext uri="{9D8B030D-6E8A-4147-A177-3AD203B41FA5}">
                      <a16:colId xmlns:a16="http://schemas.microsoft.com/office/drawing/2014/main" val="20001"/>
                    </a:ext>
                  </a:extLst>
                </a:gridCol>
                <a:gridCol w="1189283">
                  <a:extLst>
                    <a:ext uri="{9D8B030D-6E8A-4147-A177-3AD203B41FA5}">
                      <a16:colId xmlns:a16="http://schemas.microsoft.com/office/drawing/2014/main" val="20002"/>
                    </a:ext>
                  </a:extLst>
                </a:gridCol>
                <a:gridCol w="1152128">
                  <a:extLst>
                    <a:ext uri="{9D8B030D-6E8A-4147-A177-3AD203B41FA5}">
                      <a16:colId xmlns:a16="http://schemas.microsoft.com/office/drawing/2014/main" val="20003"/>
                    </a:ext>
                  </a:extLst>
                </a:gridCol>
                <a:gridCol w="648072">
                  <a:extLst>
                    <a:ext uri="{9D8B030D-6E8A-4147-A177-3AD203B41FA5}">
                      <a16:colId xmlns:a16="http://schemas.microsoft.com/office/drawing/2014/main" val="20004"/>
                    </a:ext>
                  </a:extLst>
                </a:gridCol>
                <a:gridCol w="887335">
                  <a:extLst>
                    <a:ext uri="{9D8B030D-6E8A-4147-A177-3AD203B41FA5}">
                      <a16:colId xmlns:a16="http://schemas.microsoft.com/office/drawing/2014/main" val="20005"/>
                    </a:ext>
                  </a:extLst>
                </a:gridCol>
                <a:gridCol w="923270">
                  <a:extLst>
                    <a:ext uri="{9D8B030D-6E8A-4147-A177-3AD203B41FA5}">
                      <a16:colId xmlns:a16="http://schemas.microsoft.com/office/drawing/2014/main" val="20006"/>
                    </a:ext>
                  </a:extLst>
                </a:gridCol>
                <a:gridCol w="1302150">
                  <a:extLst>
                    <a:ext uri="{9D8B030D-6E8A-4147-A177-3AD203B41FA5}">
                      <a16:colId xmlns:a16="http://schemas.microsoft.com/office/drawing/2014/main" val="20007"/>
                    </a:ext>
                  </a:extLst>
                </a:gridCol>
              </a:tblGrid>
              <a:tr h="386950">
                <a:tc>
                  <a:txBody>
                    <a:bodyPr/>
                    <a:lstStyle/>
                    <a:p>
                      <a:pPr algn="ctr"/>
                      <a:r>
                        <a:rPr lang="de-DE" sz="1000" dirty="0"/>
                        <a:t>Handlungsfeld</a:t>
                      </a:r>
                      <a:endParaRPr lang="en-US" sz="10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de-DE" sz="1000" dirty="0"/>
                        <a:t>Ziel</a:t>
                      </a:r>
                      <a:endParaRPr lang="en-US" sz="10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de-DE" sz="1000" dirty="0"/>
                        <a:t>Maßnahme</a:t>
                      </a:r>
                      <a:endParaRPr lang="en-US" sz="10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de-DE" sz="1000" dirty="0"/>
                        <a:t>Zuständigkeit</a:t>
                      </a:r>
                      <a:endParaRPr lang="en-US" sz="10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de-DE" sz="1000" dirty="0"/>
                        <a:t>Beginn</a:t>
                      </a:r>
                      <a:endParaRPr lang="en-US" sz="10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de-DE" sz="1000" dirty="0"/>
                        <a:t>Abschluss</a:t>
                      </a:r>
                      <a:endParaRPr lang="en-US" sz="10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de-DE" sz="1000" dirty="0"/>
                        <a:t>Status</a:t>
                      </a:r>
                      <a:r>
                        <a:rPr lang="de-DE" sz="1000" baseline="0" dirty="0"/>
                        <a:t> der Umsetzung</a:t>
                      </a:r>
                      <a:endParaRPr lang="en-US" sz="10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marL="171450" indent="-171450" algn="ctr">
                        <a:buFont typeface="Arial" panose="020B0604020202020204" pitchFamily="34" charset="0"/>
                        <a:buNone/>
                      </a:pPr>
                      <a:r>
                        <a:rPr lang="de-DE" sz="1000" dirty="0"/>
                        <a:t>Bemerkungen</a:t>
                      </a:r>
                      <a:endParaRPr lang="en-US" sz="10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extLst>
                  <a:ext uri="{0D108BD9-81ED-4DB2-BD59-A6C34878D82A}">
                    <a16:rowId xmlns:a16="http://schemas.microsoft.com/office/drawing/2014/main" val="10000"/>
                  </a:ext>
                </a:extLst>
              </a:tr>
              <a:tr h="1326686">
                <a:tc>
                  <a:txBody>
                    <a:bodyPr/>
                    <a:lstStyle/>
                    <a:p>
                      <a:r>
                        <a:rPr lang="de-DE" sz="1000" b="1" dirty="0">
                          <a:solidFill>
                            <a:schemeClr val="tx1">
                              <a:lumMod val="75000"/>
                              <a:lumOff val="25000"/>
                            </a:schemeClr>
                          </a:solidFill>
                        </a:rPr>
                        <a:t>Lieferanten überprüfen und unterstützen</a:t>
                      </a:r>
                      <a:endParaRPr lang="en-US" sz="1000" b="1"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0" lvl="0" algn="l" defTabSz="914400" rtl="0" eaLnBrk="1" latinLnBrk="0" hangingPunct="1"/>
                      <a:r>
                        <a:rPr lang="de-DE" sz="1000" kern="1200" dirty="0">
                          <a:solidFill>
                            <a:schemeClr val="tx1">
                              <a:lumMod val="75000"/>
                              <a:lumOff val="25000"/>
                            </a:schemeClr>
                          </a:solidFill>
                          <a:latin typeface="+mn-lt"/>
                          <a:ea typeface="+mn-ea"/>
                          <a:cs typeface="+mn-cs"/>
                        </a:rPr>
                        <a:t>Orientierung für die Unternehmens-leitung, Mitarbeitenden und vor allem Zulieferer in Bezug auf die Bedeutung des nachhaltigen </a:t>
                      </a:r>
                      <a:r>
                        <a:rPr lang="de-DE" sz="1000" kern="1200" dirty="0" err="1" smtClean="0">
                          <a:solidFill>
                            <a:schemeClr val="tx1">
                              <a:lumMod val="75000"/>
                              <a:lumOff val="25000"/>
                            </a:schemeClr>
                          </a:solidFill>
                          <a:latin typeface="+mn-lt"/>
                          <a:ea typeface="+mn-ea"/>
                          <a:cs typeface="+mn-cs"/>
                        </a:rPr>
                        <a:t>Lieferkettenma-nagements</a:t>
                      </a:r>
                      <a:r>
                        <a:rPr lang="de-DE" sz="1000" kern="1200" dirty="0" smtClean="0">
                          <a:solidFill>
                            <a:schemeClr val="tx1">
                              <a:lumMod val="75000"/>
                              <a:lumOff val="25000"/>
                            </a:schemeClr>
                          </a:solidFill>
                          <a:latin typeface="+mn-lt"/>
                          <a:ea typeface="+mn-ea"/>
                          <a:cs typeface="+mn-cs"/>
                        </a:rPr>
                        <a:t> </a:t>
                      </a:r>
                      <a:r>
                        <a:rPr lang="de-DE" sz="1000" kern="1200" dirty="0">
                          <a:solidFill>
                            <a:schemeClr val="tx1">
                              <a:lumMod val="75000"/>
                              <a:lumOff val="25000"/>
                            </a:schemeClr>
                          </a:solidFill>
                          <a:latin typeface="+mn-lt"/>
                          <a:ea typeface="+mn-ea"/>
                          <a:cs typeface="+mn-cs"/>
                        </a:rPr>
                        <a:t>bieten</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de-DE" sz="1000" dirty="0">
                          <a:solidFill>
                            <a:schemeClr val="tx1">
                              <a:lumMod val="75000"/>
                              <a:lumOff val="25000"/>
                            </a:schemeClr>
                          </a:solidFill>
                          <a:hlinkClick r:id="rId2"/>
                        </a:rPr>
                        <a:t>Verhaltenskodex/der</a:t>
                      </a:r>
                      <a:r>
                        <a:rPr lang="de-DE" sz="1000" baseline="0" dirty="0">
                          <a:solidFill>
                            <a:schemeClr val="tx1">
                              <a:lumMod val="75000"/>
                              <a:lumOff val="25000"/>
                            </a:schemeClr>
                          </a:solidFill>
                          <a:hlinkClick r:id="rId2"/>
                        </a:rPr>
                        <a:t> Leitlinien für Lieferanten </a:t>
                      </a:r>
                      <a:r>
                        <a:rPr lang="de-DE" sz="1000" baseline="0" dirty="0">
                          <a:solidFill>
                            <a:schemeClr val="tx1">
                              <a:lumMod val="75000"/>
                              <a:lumOff val="25000"/>
                            </a:schemeClr>
                          </a:solidFill>
                        </a:rPr>
                        <a:t>formulieren</a:t>
                      </a: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de-DE" sz="1000" dirty="0">
                          <a:solidFill>
                            <a:schemeClr val="tx1">
                              <a:lumMod val="75000"/>
                              <a:lumOff val="25000"/>
                            </a:schemeClr>
                          </a:solidFill>
                        </a:rPr>
                        <a:t>Geschäfts-führung</a:t>
                      </a:r>
                    </a:p>
                    <a:p>
                      <a:r>
                        <a:rPr lang="de-DE" sz="1000" dirty="0">
                          <a:solidFill>
                            <a:schemeClr val="tx1">
                              <a:lumMod val="75000"/>
                              <a:lumOff val="25000"/>
                            </a:schemeClr>
                          </a:solidFill>
                        </a:rPr>
                        <a:t>Nachhaltig-</a:t>
                      </a:r>
                      <a:r>
                        <a:rPr lang="de-DE" sz="1000" dirty="0" err="1">
                          <a:solidFill>
                            <a:schemeClr val="tx1">
                              <a:lumMod val="75000"/>
                              <a:lumOff val="25000"/>
                            </a:schemeClr>
                          </a:solidFill>
                        </a:rPr>
                        <a:t>keitsbeauftragte</a:t>
                      </a:r>
                      <a:r>
                        <a:rPr lang="de-DE" sz="1000" dirty="0">
                          <a:solidFill>
                            <a:schemeClr val="tx1">
                              <a:lumMod val="75000"/>
                              <a:lumOff val="25000"/>
                            </a:schemeClr>
                          </a:solidFill>
                        </a:rPr>
                        <a:t>/r</a:t>
                      </a:r>
                    </a:p>
                    <a:p>
                      <a:r>
                        <a:rPr lang="de-DE" sz="1000" dirty="0">
                          <a:solidFill>
                            <a:schemeClr val="tx1">
                              <a:lumMod val="75000"/>
                              <a:lumOff val="25000"/>
                            </a:schemeClr>
                          </a:solidFill>
                        </a:rPr>
                        <a:t>Einkauf</a:t>
                      </a: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de-DE" sz="1000" dirty="0">
                          <a:solidFill>
                            <a:schemeClr val="tx1">
                              <a:lumMod val="75000"/>
                              <a:lumOff val="25000"/>
                            </a:schemeClr>
                          </a:solidFill>
                        </a:rPr>
                        <a:t>10/2021</a:t>
                      </a: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de-DE" sz="1000" dirty="0">
                          <a:solidFill>
                            <a:schemeClr val="tx1">
                              <a:lumMod val="75000"/>
                              <a:lumOff val="25000"/>
                            </a:schemeClr>
                          </a:solidFill>
                        </a:rPr>
                        <a:t>12/2021</a:t>
                      </a: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de-DE" sz="1000" dirty="0">
                          <a:solidFill>
                            <a:schemeClr val="tx1">
                              <a:lumMod val="75000"/>
                              <a:lumOff val="25000"/>
                            </a:schemeClr>
                          </a:solidFill>
                        </a:rPr>
                        <a:t>Noch</a:t>
                      </a:r>
                      <a:r>
                        <a:rPr lang="de-DE" sz="1000" baseline="0" dirty="0">
                          <a:solidFill>
                            <a:schemeClr val="tx1">
                              <a:lumMod val="75000"/>
                              <a:lumOff val="25000"/>
                            </a:schemeClr>
                          </a:solidFill>
                        </a:rPr>
                        <a:t> nicht begonnen</a:t>
                      </a:r>
                      <a:endParaRPr lang="en-US" sz="1000" dirty="0">
                        <a:solidFill>
                          <a:schemeClr val="tx1">
                            <a:lumMod val="75000"/>
                            <a:lumOff val="25000"/>
                          </a:schemeClr>
                        </a:solidFill>
                      </a:endParaRPr>
                    </a:p>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de-DE" sz="1000" dirty="0">
                          <a:solidFill>
                            <a:schemeClr val="tx1">
                              <a:lumMod val="75000"/>
                              <a:lumOff val="25000"/>
                            </a:schemeClr>
                          </a:solidFill>
                        </a:rPr>
                        <a:t>Bestehende Verhaltenskodex nutzen.</a:t>
                      </a: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1"/>
                  </a:ext>
                </a:extLst>
              </a:tr>
              <a:tr h="635704">
                <a:tc>
                  <a:txBody>
                    <a:bodyPr/>
                    <a:lstStyle/>
                    <a:p>
                      <a:r>
                        <a:rPr lang="de-DE" sz="1000" b="1" dirty="0">
                          <a:solidFill>
                            <a:schemeClr val="tx1">
                              <a:lumMod val="75000"/>
                              <a:lumOff val="25000"/>
                            </a:schemeClr>
                          </a:solidFill>
                        </a:rPr>
                        <a:t>Wirkung der Maßnahmen </a:t>
                      </a:r>
                    </a:p>
                    <a:p>
                      <a:r>
                        <a:rPr lang="de-DE" sz="1000" b="1" dirty="0">
                          <a:solidFill>
                            <a:schemeClr val="tx1">
                              <a:lumMod val="75000"/>
                              <a:lumOff val="25000"/>
                            </a:schemeClr>
                          </a:solidFill>
                        </a:rPr>
                        <a:t>messen und Unternehmens-handeln kommunizieren</a:t>
                      </a:r>
                      <a:endParaRPr lang="en-US" sz="1000" b="1"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de-DE" sz="1000" dirty="0">
                          <a:solidFill>
                            <a:schemeClr val="tx1">
                              <a:lumMod val="75000"/>
                              <a:lumOff val="25000"/>
                            </a:schemeClr>
                          </a:solidFill>
                        </a:rPr>
                        <a:t>Messung des Umsetzungsstandes von Maßnahmen des nachhaltigen Lieferketten-managements</a:t>
                      </a: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de-DE" sz="1000" dirty="0">
                          <a:solidFill>
                            <a:schemeClr val="tx1">
                              <a:lumMod val="75000"/>
                              <a:lumOff val="25000"/>
                            </a:schemeClr>
                          </a:solidFill>
                        </a:rPr>
                        <a:t>Kennzahlen-Set entwickeln</a:t>
                      </a: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de-DE" sz="1000" dirty="0">
                          <a:solidFill>
                            <a:schemeClr val="tx1">
                              <a:lumMod val="75000"/>
                              <a:lumOff val="25000"/>
                            </a:schemeClr>
                          </a:solidFill>
                        </a:rPr>
                        <a:t>Nachhaltigkeits-beauftragte/r</a:t>
                      </a:r>
                    </a:p>
                    <a:p>
                      <a:r>
                        <a:rPr lang="de-DE" sz="1000" dirty="0">
                          <a:solidFill>
                            <a:schemeClr val="tx1">
                              <a:lumMod val="75000"/>
                              <a:lumOff val="25000"/>
                            </a:schemeClr>
                          </a:solidFill>
                        </a:rPr>
                        <a:t>Einkauf</a:t>
                      </a: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de-DE" sz="1000" dirty="0">
                          <a:solidFill>
                            <a:schemeClr val="tx1">
                              <a:lumMod val="75000"/>
                              <a:lumOff val="25000"/>
                            </a:schemeClr>
                          </a:solidFill>
                        </a:rPr>
                        <a:t>05/2022</a:t>
                      </a: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de-DE" sz="1000" dirty="0">
                          <a:solidFill>
                            <a:schemeClr val="tx1">
                              <a:lumMod val="75000"/>
                              <a:lumOff val="25000"/>
                            </a:schemeClr>
                          </a:solidFill>
                        </a:rPr>
                        <a:t>12/2021</a:t>
                      </a: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de-DE" sz="1000" dirty="0">
                          <a:solidFill>
                            <a:schemeClr val="tx1">
                              <a:lumMod val="75000"/>
                              <a:lumOff val="25000"/>
                            </a:schemeClr>
                          </a:solidFill>
                        </a:rPr>
                        <a:t>Noch</a:t>
                      </a:r>
                      <a:r>
                        <a:rPr lang="de-DE" sz="1000" baseline="0" dirty="0">
                          <a:solidFill>
                            <a:schemeClr val="tx1">
                              <a:lumMod val="75000"/>
                              <a:lumOff val="25000"/>
                            </a:schemeClr>
                          </a:solidFill>
                        </a:rPr>
                        <a:t> nicht begonnen</a:t>
                      </a:r>
                      <a:endParaRPr lang="en-US" sz="1000" dirty="0">
                        <a:solidFill>
                          <a:schemeClr val="tx1">
                            <a:lumMod val="75000"/>
                            <a:lumOff val="25000"/>
                          </a:schemeClr>
                        </a:solidFill>
                      </a:endParaRPr>
                    </a:p>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171450" indent="-171450">
                        <a:buFont typeface="Arial" panose="020B0604020202020204" pitchFamily="34" charset="0"/>
                        <a:buChar char="•"/>
                      </a:pPr>
                      <a:r>
                        <a:rPr lang="de-DE" sz="1000" dirty="0">
                          <a:solidFill>
                            <a:schemeClr val="tx1">
                              <a:lumMod val="75000"/>
                              <a:lumOff val="25000"/>
                            </a:schemeClr>
                          </a:solidFill>
                        </a:rPr>
                        <a:t>Bestehende Indikatoren-Sets nutzen; intern abfragen</a:t>
                      </a: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2"/>
                  </a:ext>
                </a:extLst>
              </a:tr>
              <a:tr h="635704">
                <a:tc>
                  <a:txBody>
                    <a:bodyPr/>
                    <a:lstStyle/>
                    <a:p>
                      <a:pPr algn="l"/>
                      <a:r>
                        <a:rPr lang="de-DE" sz="1000" b="1" dirty="0">
                          <a:solidFill>
                            <a:schemeClr val="tx1">
                              <a:lumMod val="75000"/>
                              <a:lumOff val="25000"/>
                            </a:schemeClr>
                          </a:solidFill>
                        </a:rPr>
                        <a:t>Beschwerden erfassen und Prozess verbessern</a:t>
                      </a:r>
                      <a:endParaRPr lang="en-US" sz="1000" b="1"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de-DE" sz="1000" noProof="0" dirty="0">
                          <a:solidFill>
                            <a:schemeClr val="tx1">
                              <a:lumMod val="75000"/>
                              <a:lumOff val="25000"/>
                            </a:schemeClr>
                          </a:solidFill>
                        </a:rPr>
                        <a:t>Beschwerde-mechanismus adressaten-gerecht aufsetzen</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de-DE" sz="1000" dirty="0">
                          <a:solidFill>
                            <a:schemeClr val="tx1">
                              <a:lumMod val="75000"/>
                              <a:lumOff val="25000"/>
                            </a:schemeClr>
                          </a:solidFill>
                        </a:rPr>
                        <a:t>Ergebnisse der Risikoanalyse auswerten, um Personengruppen zu identifizieren</a:t>
                      </a: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de-DE" sz="1000" dirty="0">
                          <a:solidFill>
                            <a:schemeClr val="tx1">
                              <a:lumMod val="75000"/>
                              <a:lumOff val="25000"/>
                            </a:schemeClr>
                          </a:solidFill>
                        </a:rPr>
                        <a:t>Nachhaltigkeits-beauftragte/r</a:t>
                      </a: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de-DE" sz="1000" dirty="0">
                          <a:solidFill>
                            <a:schemeClr val="tx1">
                              <a:lumMod val="75000"/>
                              <a:lumOff val="25000"/>
                            </a:schemeClr>
                          </a:solidFill>
                        </a:rPr>
                        <a:t>…</a:t>
                      </a: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r>
                        <a:rPr lang="de-DE" sz="1000" dirty="0">
                          <a:solidFill>
                            <a:schemeClr val="tx1">
                              <a:lumMod val="75000"/>
                              <a:lumOff val="25000"/>
                            </a:schemeClr>
                          </a:solidFill>
                        </a:rPr>
                        <a:t>Offen</a:t>
                      </a: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r>
                        <a:rPr lang="de-DE" sz="1000" dirty="0">
                          <a:solidFill>
                            <a:schemeClr val="tx1">
                              <a:lumMod val="75000"/>
                              <a:lumOff val="25000"/>
                            </a:schemeClr>
                          </a:solidFill>
                        </a:rPr>
                        <a:t>Noch</a:t>
                      </a:r>
                      <a:r>
                        <a:rPr lang="de-DE" sz="1000" baseline="0" dirty="0">
                          <a:solidFill>
                            <a:schemeClr val="tx1">
                              <a:lumMod val="75000"/>
                              <a:lumOff val="25000"/>
                            </a:schemeClr>
                          </a:solidFill>
                        </a:rPr>
                        <a:t> nicht begonnen</a:t>
                      </a:r>
                      <a:endParaRPr lang="en-US" sz="1000" dirty="0">
                        <a:solidFill>
                          <a:schemeClr val="tx1">
                            <a:lumMod val="75000"/>
                            <a:lumOff val="25000"/>
                          </a:schemeClr>
                        </a:solidFill>
                      </a:endParaRPr>
                    </a:p>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0" indent="0">
                        <a:buFont typeface="Arial" panose="020B0604020202020204" pitchFamily="34" charset="0"/>
                        <a:buNone/>
                      </a:pPr>
                      <a:r>
                        <a:rPr lang="en-US" sz="1000" dirty="0">
                          <a:solidFill>
                            <a:schemeClr val="tx1">
                              <a:lumMod val="75000"/>
                              <a:lumOff val="25000"/>
                            </a:schemeClr>
                          </a:solidFill>
                        </a:rPr>
                        <a:t>/</a:t>
                      </a: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8" name="Rechteck 7">
            <a:extLst>
              <a:ext uri="{FF2B5EF4-FFF2-40B4-BE49-F238E27FC236}">
                <a16:creationId xmlns:a16="http://schemas.microsoft.com/office/drawing/2014/main" id="{55A03B5A-BA68-4C99-9FE6-5DFFE78FED9E}"/>
              </a:ext>
            </a:extLst>
          </p:cNvPr>
          <p:cNvSpPr/>
          <p:nvPr/>
        </p:nvSpPr>
        <p:spPr>
          <a:xfrm>
            <a:off x="1291678" y="1151166"/>
            <a:ext cx="1059906" cy="261610"/>
          </a:xfrm>
          <a:prstGeom prst="rect">
            <a:avLst/>
          </a:prstGeom>
        </p:spPr>
        <p:txBody>
          <a:bodyPr wrap="none">
            <a:spAutoFit/>
          </a:bodyPr>
          <a:lstStyle/>
          <a:p>
            <a:pPr algn="l"/>
            <a:r>
              <a:rPr lang="de-DE" sz="1100" i="1" dirty="0">
                <a:solidFill>
                  <a:srgbClr val="000000">
                    <a:lumMod val="75000"/>
                    <a:lumOff val="25000"/>
                  </a:srgbClr>
                </a:solidFill>
              </a:rPr>
              <a:t>(Fortsetzung) </a:t>
            </a:r>
            <a:endParaRPr lang="de-DE" sz="1100" dirty="0">
              <a:solidFill>
                <a:srgbClr val="000000">
                  <a:lumMod val="75000"/>
                  <a:lumOff val="25000"/>
                </a:srgbClr>
              </a:solidFill>
            </a:endParaRPr>
          </a:p>
        </p:txBody>
      </p:sp>
      <p:sp>
        <p:nvSpPr>
          <p:cNvPr id="9" name="Fußzeilenplatzhalter 3">
            <a:extLst>
              <a:ext uri="{FF2B5EF4-FFF2-40B4-BE49-F238E27FC236}">
                <a16:creationId xmlns:a16="http://schemas.microsoft.com/office/drawing/2014/main" id="{8294894F-E300-4000-870D-8471132A5BBB}"/>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10" name="Auf der gleichen Seite des Rechtecks liegende Ecken abrunden 8">
            <a:extLst>
              <a:ext uri="{FF2B5EF4-FFF2-40B4-BE49-F238E27FC236}">
                <a16:creationId xmlns:a16="http://schemas.microsoft.com/office/drawing/2014/main" id="{8B1AC076-48EC-46AF-AEF7-0FC6B159D653}"/>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8">
            <a:extLst>
              <a:ext uri="{FF2B5EF4-FFF2-40B4-BE49-F238E27FC236}">
                <a16:creationId xmlns:a16="http://schemas.microsoft.com/office/drawing/2014/main" id="{E0115885-0140-4862-8276-F610BE775960}"/>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8">
            <a:extLst>
              <a:ext uri="{FF2B5EF4-FFF2-40B4-BE49-F238E27FC236}">
                <a16:creationId xmlns:a16="http://schemas.microsoft.com/office/drawing/2014/main" id="{8BE646DC-5769-44CD-8360-3476B27DA2A5}"/>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8">
            <a:extLst>
              <a:ext uri="{FF2B5EF4-FFF2-40B4-BE49-F238E27FC236}">
                <a16:creationId xmlns:a16="http://schemas.microsoft.com/office/drawing/2014/main" id="{249C362A-36A1-4F79-974E-8F87E6675726}"/>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8">
            <a:extLst>
              <a:ext uri="{FF2B5EF4-FFF2-40B4-BE49-F238E27FC236}">
                <a16:creationId xmlns:a16="http://schemas.microsoft.com/office/drawing/2014/main" id="{5CE082B3-2B11-40CA-BBC6-09736EB5384F}"/>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8">
            <a:extLst>
              <a:ext uri="{FF2B5EF4-FFF2-40B4-BE49-F238E27FC236}">
                <a16:creationId xmlns:a16="http://schemas.microsoft.com/office/drawing/2014/main" id="{2C7CC893-B5DE-44F8-B126-CFCE99262111}"/>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8">
            <a:extLst>
              <a:ext uri="{FF2B5EF4-FFF2-40B4-BE49-F238E27FC236}">
                <a16:creationId xmlns:a16="http://schemas.microsoft.com/office/drawing/2014/main" id="{72E12E25-3558-4D86-AC14-49E946BD1306}"/>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17" name="Picture 8" descr="C:\Users\husterer\Downloads\noun_803955.png">
            <a:extLst>
              <a:ext uri="{FF2B5EF4-FFF2-40B4-BE49-F238E27FC236}">
                <a16:creationId xmlns:a16="http://schemas.microsoft.com/office/drawing/2014/main" id="{774F2463-7FED-4B9F-830B-04BA5C5D1144}"/>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84" y="1172011"/>
            <a:ext cx="456789" cy="456789"/>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p:cNvPicPr>
            <a:picLocks noChangeAspect="1"/>
          </p:cNvPicPr>
          <p:nvPr/>
        </p:nvPicPr>
        <p:blipFill>
          <a:blip r:embed="rId4"/>
          <a:stretch>
            <a:fillRect/>
          </a:stretch>
        </p:blipFill>
        <p:spPr>
          <a:xfrm>
            <a:off x="582323" y="147049"/>
            <a:ext cx="7218290" cy="323116"/>
          </a:xfrm>
          <a:prstGeom prst="rect">
            <a:avLst/>
          </a:prstGeom>
        </p:spPr>
      </p:pic>
    </p:spTree>
    <p:extLst>
      <p:ext uri="{BB962C8B-B14F-4D97-AF65-F5344CB8AC3E}">
        <p14:creationId xmlns:p14="http://schemas.microsoft.com/office/powerpoint/2010/main" val="1793165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56</a:t>
            </a:fld>
            <a:endParaRPr lang="de-DE" dirty="0"/>
          </a:p>
        </p:txBody>
      </p:sp>
      <p:graphicFrame>
        <p:nvGraphicFramePr>
          <p:cNvPr id="7" name="Inhaltsplatzhalter 4">
            <a:extLst>
              <a:ext uri="{FF2B5EF4-FFF2-40B4-BE49-F238E27FC236}">
                <a16:creationId xmlns:a16="http://schemas.microsoft.com/office/drawing/2014/main" id="{D5E8A81D-0085-4A62-8A20-3CECC65E2F4B}"/>
              </a:ext>
            </a:extLst>
          </p:cNvPr>
          <p:cNvGraphicFramePr>
            <a:graphicFrameLocks/>
          </p:cNvGraphicFramePr>
          <p:nvPr>
            <p:extLst>
              <p:ext uri="{D42A27DB-BD31-4B8C-83A1-F6EECF244321}">
                <p14:modId xmlns:p14="http://schemas.microsoft.com/office/powerpoint/2010/main" val="312349561"/>
              </p:ext>
            </p:extLst>
          </p:nvPr>
        </p:nvGraphicFramePr>
        <p:xfrm>
          <a:off x="1339468" y="1411201"/>
          <a:ext cx="8568951" cy="4916288"/>
        </p:xfrm>
        <a:graphic>
          <a:graphicData uri="http://schemas.openxmlformats.org/drawingml/2006/table">
            <a:tbl>
              <a:tblPr firstRow="1" bandRow="1">
                <a:tableStyleId>{5C22544A-7EE6-4342-B048-85BDC9FD1C3A}</a:tableStyleId>
              </a:tblPr>
              <a:tblGrid>
                <a:gridCol w="1258181">
                  <a:extLst>
                    <a:ext uri="{9D8B030D-6E8A-4147-A177-3AD203B41FA5}">
                      <a16:colId xmlns:a16="http://schemas.microsoft.com/office/drawing/2014/main" val="20000"/>
                    </a:ext>
                  </a:extLst>
                </a:gridCol>
                <a:gridCol w="1208532">
                  <a:extLst>
                    <a:ext uri="{9D8B030D-6E8A-4147-A177-3AD203B41FA5}">
                      <a16:colId xmlns:a16="http://schemas.microsoft.com/office/drawing/2014/main" val="20001"/>
                    </a:ext>
                  </a:extLst>
                </a:gridCol>
                <a:gridCol w="1209699">
                  <a:extLst>
                    <a:ext uri="{9D8B030D-6E8A-4147-A177-3AD203B41FA5}">
                      <a16:colId xmlns:a16="http://schemas.microsoft.com/office/drawing/2014/main" val="20002"/>
                    </a:ext>
                  </a:extLst>
                </a:gridCol>
                <a:gridCol w="1087721">
                  <a:extLst>
                    <a:ext uri="{9D8B030D-6E8A-4147-A177-3AD203B41FA5}">
                      <a16:colId xmlns:a16="http://schemas.microsoft.com/office/drawing/2014/main" val="20003"/>
                    </a:ext>
                  </a:extLst>
                </a:gridCol>
                <a:gridCol w="676885">
                  <a:extLst>
                    <a:ext uri="{9D8B030D-6E8A-4147-A177-3AD203B41FA5}">
                      <a16:colId xmlns:a16="http://schemas.microsoft.com/office/drawing/2014/main" val="20004"/>
                    </a:ext>
                  </a:extLst>
                </a:gridCol>
                <a:gridCol w="902513">
                  <a:extLst>
                    <a:ext uri="{9D8B030D-6E8A-4147-A177-3AD203B41FA5}">
                      <a16:colId xmlns:a16="http://schemas.microsoft.com/office/drawing/2014/main" val="20005"/>
                    </a:ext>
                  </a:extLst>
                </a:gridCol>
                <a:gridCol w="923270">
                  <a:extLst>
                    <a:ext uri="{9D8B030D-6E8A-4147-A177-3AD203B41FA5}">
                      <a16:colId xmlns:a16="http://schemas.microsoft.com/office/drawing/2014/main" val="20006"/>
                    </a:ext>
                  </a:extLst>
                </a:gridCol>
                <a:gridCol w="1302150">
                  <a:extLst>
                    <a:ext uri="{9D8B030D-6E8A-4147-A177-3AD203B41FA5}">
                      <a16:colId xmlns:a16="http://schemas.microsoft.com/office/drawing/2014/main" val="20007"/>
                    </a:ext>
                  </a:extLst>
                </a:gridCol>
              </a:tblGrid>
              <a:tr h="297545">
                <a:tc>
                  <a:txBody>
                    <a:bodyPr/>
                    <a:lstStyle/>
                    <a:p>
                      <a:pPr algn="ctr"/>
                      <a:r>
                        <a:rPr lang="de-DE" sz="1000" dirty="0"/>
                        <a:t>Handlungsfeld</a:t>
                      </a:r>
                      <a:endParaRPr lang="en-US" sz="10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de-DE" sz="1000" dirty="0"/>
                        <a:t>Ziel</a:t>
                      </a:r>
                      <a:endParaRPr lang="en-US" sz="10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de-DE" sz="1000" dirty="0"/>
                        <a:t>Maßnahme</a:t>
                      </a:r>
                      <a:endParaRPr lang="en-US" sz="10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de-DE" sz="1000" dirty="0"/>
                        <a:t>Zuständigkeit</a:t>
                      </a:r>
                      <a:endParaRPr lang="en-US" sz="10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de-DE" sz="1000" dirty="0"/>
                        <a:t>Beginn</a:t>
                      </a:r>
                      <a:endParaRPr lang="en-US" sz="10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de-DE" sz="1000" dirty="0"/>
                        <a:t>Abschluss</a:t>
                      </a:r>
                      <a:endParaRPr lang="en-US" sz="10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algn="ctr"/>
                      <a:r>
                        <a:rPr lang="de-DE" sz="1000" dirty="0"/>
                        <a:t>Status</a:t>
                      </a:r>
                      <a:r>
                        <a:rPr lang="de-DE" sz="1000" baseline="0" dirty="0"/>
                        <a:t> der Umsetzung</a:t>
                      </a:r>
                      <a:endParaRPr lang="en-US" sz="10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tc>
                  <a:txBody>
                    <a:bodyPr/>
                    <a:lstStyle/>
                    <a:p>
                      <a:pPr marL="171450" indent="-171450" algn="ctr">
                        <a:buFont typeface="Arial" panose="020B0604020202020204" pitchFamily="34" charset="0"/>
                        <a:buNone/>
                      </a:pPr>
                      <a:r>
                        <a:rPr lang="de-DE" sz="1000" dirty="0"/>
                        <a:t>Bemerkungen</a:t>
                      </a:r>
                      <a:endParaRPr lang="en-US" sz="1000" dirty="0"/>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solidFill>
                      <a:srgbClr val="5E839A"/>
                    </a:solidFill>
                  </a:tcPr>
                </a:tc>
                <a:extLst>
                  <a:ext uri="{0D108BD9-81ED-4DB2-BD59-A6C34878D82A}">
                    <a16:rowId xmlns:a16="http://schemas.microsoft.com/office/drawing/2014/main" val="10000"/>
                  </a:ext>
                </a:extLst>
              </a:tr>
              <a:tr h="905714">
                <a:tc>
                  <a:txBody>
                    <a:bodyPr/>
                    <a:lstStyle/>
                    <a:p>
                      <a:endParaRPr lang="en-US" sz="1000" b="1"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1"/>
                  </a:ext>
                </a:extLst>
              </a:tr>
              <a:tr h="905714">
                <a:tc>
                  <a:txBody>
                    <a:bodyPr/>
                    <a:lstStyle/>
                    <a:p>
                      <a:endParaRPr lang="en-US" sz="1000" b="1"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2"/>
                  </a:ext>
                </a:extLst>
              </a:tr>
              <a:tr h="905714">
                <a:tc>
                  <a:txBody>
                    <a:bodyPr/>
                    <a:lstStyle/>
                    <a:p>
                      <a:endParaRPr lang="en-US" sz="1000" b="1"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3"/>
                  </a:ext>
                </a:extLst>
              </a:tr>
              <a:tr h="905714">
                <a:tc>
                  <a:txBody>
                    <a:bodyPr/>
                    <a:lstStyle/>
                    <a:p>
                      <a:endParaRPr lang="en-US" sz="1000" b="1"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171450" indent="-171450">
                        <a:buFont typeface="Arial" panose="020B0604020202020204" pitchFamily="34" charset="0"/>
                        <a:buChar char="•"/>
                      </a:pP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4"/>
                  </a:ext>
                </a:extLst>
              </a:tr>
              <a:tr h="905714">
                <a:tc>
                  <a:txBody>
                    <a:bodyPr/>
                    <a:lstStyle/>
                    <a:p>
                      <a:endParaRPr lang="en-US" sz="1000" b="1"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pPr marL="0" marR="0" indent="0" algn="l" defTabSz="521437" rtl="0" eaLnBrk="1" fontAlgn="auto" latinLnBrk="0" hangingPunct="1">
                        <a:lnSpc>
                          <a:spcPct val="100000"/>
                        </a:lnSpc>
                        <a:spcBef>
                          <a:spcPts val="0"/>
                        </a:spcBef>
                        <a:spcAft>
                          <a:spcPts val="0"/>
                        </a:spcAft>
                        <a:buClrTx/>
                        <a:buSzTx/>
                        <a:buFontTx/>
                        <a:buNone/>
                        <a:tabLst/>
                        <a:defRPr/>
                      </a:pPr>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tc>
                  <a:txBody>
                    <a:bodyPr/>
                    <a:lstStyle/>
                    <a:p>
                      <a:endParaRPr lang="en-US" sz="1000" dirty="0">
                        <a:solidFill>
                          <a:schemeClr val="tx1">
                            <a:lumMod val="75000"/>
                            <a:lumOff val="25000"/>
                          </a:schemeClr>
                        </a:solidFill>
                      </a:endParaRPr>
                    </a:p>
                  </a:txBody>
                  <a:tcPr marL="78226" marR="78226" marT="41459" marB="41459">
                    <a:lnL w="9525" cap="flat" cmpd="sng" algn="ctr">
                      <a:solidFill>
                        <a:schemeClr val="tx1">
                          <a:lumMod val="75000"/>
                          <a:lumOff val="25000"/>
                        </a:schemeClr>
                      </a:solidFill>
                      <a:prstDash val="solid"/>
                      <a:round/>
                      <a:headEnd type="none" w="med" len="med"/>
                      <a:tailEnd type="none" w="med" len="med"/>
                    </a:lnL>
                    <a:lnR w="9525" cap="flat" cmpd="sng" algn="ctr">
                      <a:solidFill>
                        <a:schemeClr val="tx1">
                          <a:lumMod val="75000"/>
                          <a:lumOff val="25000"/>
                        </a:schemeClr>
                      </a:solidFill>
                      <a:prstDash val="solid"/>
                      <a:round/>
                      <a:headEnd type="none" w="med" len="med"/>
                      <a:tailEnd type="none" w="med" len="med"/>
                    </a:lnR>
                    <a:lnT w="9525" cap="flat" cmpd="sng" algn="ctr">
                      <a:solidFill>
                        <a:schemeClr val="tx1">
                          <a:lumMod val="75000"/>
                          <a:lumOff val="25000"/>
                        </a:schemeClr>
                      </a:solidFill>
                      <a:prstDash val="solid"/>
                      <a:round/>
                      <a:headEnd type="none" w="med" len="med"/>
                      <a:tailEnd type="none" w="med" len="med"/>
                    </a:lnT>
                    <a:lnB w="9525" cap="flat" cmpd="sng" algn="ctr">
                      <a:solidFill>
                        <a:schemeClr val="tx1">
                          <a:lumMod val="75000"/>
                          <a:lumOff val="25000"/>
                        </a:schemeClr>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sp>
        <p:nvSpPr>
          <p:cNvPr id="9" name="Fußzeilenplatzhalter 3">
            <a:extLst>
              <a:ext uri="{FF2B5EF4-FFF2-40B4-BE49-F238E27FC236}">
                <a16:creationId xmlns:a16="http://schemas.microsoft.com/office/drawing/2014/main" id="{274DBEE4-D8D0-4FE9-AEB1-C87BFD906A5D}"/>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10" name="Auf der gleichen Seite des Rechtecks liegende Ecken abrunden 8">
            <a:extLst>
              <a:ext uri="{FF2B5EF4-FFF2-40B4-BE49-F238E27FC236}">
                <a16:creationId xmlns:a16="http://schemas.microsoft.com/office/drawing/2014/main" id="{2DF5B38B-C631-4A74-A438-34FA436D8A8A}"/>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8">
            <a:extLst>
              <a:ext uri="{FF2B5EF4-FFF2-40B4-BE49-F238E27FC236}">
                <a16:creationId xmlns:a16="http://schemas.microsoft.com/office/drawing/2014/main" id="{2C7EDA12-0E3E-4CCF-A87C-08F6422B81E8}"/>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8">
            <a:extLst>
              <a:ext uri="{FF2B5EF4-FFF2-40B4-BE49-F238E27FC236}">
                <a16:creationId xmlns:a16="http://schemas.microsoft.com/office/drawing/2014/main" id="{4276E8A7-F3A6-4907-B3F5-BA1A4D7A076D}"/>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8">
            <a:extLst>
              <a:ext uri="{FF2B5EF4-FFF2-40B4-BE49-F238E27FC236}">
                <a16:creationId xmlns:a16="http://schemas.microsoft.com/office/drawing/2014/main" id="{B35AE830-D720-41CD-A5F7-ED1AB1979799}"/>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8">
            <a:extLst>
              <a:ext uri="{FF2B5EF4-FFF2-40B4-BE49-F238E27FC236}">
                <a16:creationId xmlns:a16="http://schemas.microsoft.com/office/drawing/2014/main" id="{55AB731E-09CF-4D95-8957-F1C05DC9249C}"/>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8">
            <a:extLst>
              <a:ext uri="{FF2B5EF4-FFF2-40B4-BE49-F238E27FC236}">
                <a16:creationId xmlns:a16="http://schemas.microsoft.com/office/drawing/2014/main" id="{D3111641-89B5-4F79-A548-B8C3F5B2F2F0}"/>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8">
            <a:extLst>
              <a:ext uri="{FF2B5EF4-FFF2-40B4-BE49-F238E27FC236}">
                <a16:creationId xmlns:a16="http://schemas.microsoft.com/office/drawing/2014/main" id="{4D584956-5557-4D4C-AD3C-0848A99C7995}"/>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17" name="Grafik 16" descr="Bildschirmausschnitt">
            <a:extLst>
              <a:ext uri="{FF2B5EF4-FFF2-40B4-BE49-F238E27FC236}">
                <a16:creationId xmlns:a16="http://schemas.microsoft.com/office/drawing/2014/main" id="{118A9DE4-B552-4B41-9AA8-57D53FA3B186}"/>
              </a:ext>
            </a:extLst>
          </p:cNvPr>
          <p:cNvPicPr/>
          <p:nvPr/>
        </p:nvPicPr>
        <p:blipFill rotWithShape="1">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r="10619" b="11789"/>
          <a:stretch/>
        </p:blipFill>
        <p:spPr>
          <a:xfrm rot="20976636">
            <a:off x="580342" y="1230315"/>
            <a:ext cx="539296" cy="370173"/>
          </a:xfrm>
          <a:prstGeom prst="rect">
            <a:avLst/>
          </a:prstGeom>
        </p:spPr>
      </p:pic>
      <p:pic>
        <p:nvPicPr>
          <p:cNvPr id="2" name="Grafik 1"/>
          <p:cNvPicPr>
            <a:picLocks noChangeAspect="1"/>
          </p:cNvPicPr>
          <p:nvPr/>
        </p:nvPicPr>
        <p:blipFill>
          <a:blip r:embed="rId3"/>
          <a:stretch>
            <a:fillRect/>
          </a:stretch>
        </p:blipFill>
        <p:spPr>
          <a:xfrm>
            <a:off x="612814" y="147049"/>
            <a:ext cx="6535478" cy="323116"/>
          </a:xfrm>
          <a:prstGeom prst="rect">
            <a:avLst/>
          </a:prstGeom>
        </p:spPr>
      </p:pic>
    </p:spTree>
    <p:extLst>
      <p:ext uri="{BB962C8B-B14F-4D97-AF65-F5344CB8AC3E}">
        <p14:creationId xmlns:p14="http://schemas.microsoft.com/office/powerpoint/2010/main" val="5760031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B1CB7-95AE-46AF-A6DB-E6115C82E317}"/>
              </a:ext>
            </a:extLst>
          </p:cNvPr>
          <p:cNvSpPr>
            <a:spLocks noGrp="1"/>
          </p:cNvSpPr>
          <p:nvPr>
            <p:ph type="title"/>
          </p:nvPr>
        </p:nvSpPr>
        <p:spPr>
          <a:xfrm>
            <a:off x="1776760" y="1124744"/>
            <a:ext cx="11160000" cy="500062"/>
          </a:xfrm>
        </p:spPr>
        <p:txBody>
          <a:bodyPr/>
          <a:lstStyle/>
          <a:p>
            <a:r>
              <a:rPr lang="de-DE" dirty="0"/>
              <a:t>Informationsquellen zu Handlungsfeldern</a:t>
            </a:r>
          </a:p>
        </p:txBody>
      </p:sp>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p:txBody>
          <a:bodyPr/>
          <a:lstStyle/>
          <a:p>
            <a:fld id="{894680D0-7A83-433A-9719-C4143F27F647}" type="slidenum">
              <a:rPr lang="de-DE" smtClean="0"/>
              <a:pPr/>
              <a:t>57</a:t>
            </a:fld>
            <a:endParaRPr lang="de-DE" dirty="0"/>
          </a:p>
        </p:txBody>
      </p:sp>
      <p:sp>
        <p:nvSpPr>
          <p:cNvPr id="16" name="Rechteck 15">
            <a:extLst>
              <a:ext uri="{FF2B5EF4-FFF2-40B4-BE49-F238E27FC236}">
                <a16:creationId xmlns:a16="http://schemas.microsoft.com/office/drawing/2014/main" id="{EF637D80-8E63-470A-A7D7-F4FBA7B6D507}"/>
              </a:ext>
            </a:extLst>
          </p:cNvPr>
          <p:cNvSpPr/>
          <p:nvPr/>
        </p:nvSpPr>
        <p:spPr>
          <a:xfrm>
            <a:off x="623888" y="1916832"/>
            <a:ext cx="9864725" cy="2789383"/>
          </a:xfrm>
          <a:prstGeom prst="rect">
            <a:avLst/>
          </a:prstGeom>
        </p:spPr>
        <p:txBody>
          <a:bodyPr wrap="square" lIns="80165" tIns="40083" rIns="80165" bIns="40083">
            <a:spAutoFit/>
          </a:bodyPr>
          <a:lstStyle/>
          <a:p>
            <a:pPr marL="268288" indent="-188913" algn="l">
              <a:buFont typeface="Arial" pitchFamily="34" charset="0"/>
              <a:buChar char="•"/>
            </a:pPr>
            <a:r>
              <a:rPr lang="de-DE" sz="1100" dirty="0">
                <a:solidFill>
                  <a:srgbClr val="4B4B4B"/>
                </a:solidFill>
              </a:rPr>
              <a:t>Eine Liste möglicher Maßnahmen findet sich in der Arbeitshilfe </a:t>
            </a:r>
            <a:r>
              <a:rPr lang="de-DE" sz="1100" dirty="0">
                <a:solidFill>
                  <a:srgbClr val="000000">
                    <a:lumMod val="75000"/>
                    <a:lumOff val="25000"/>
                  </a:srgbClr>
                </a:solidFill>
                <a:hlinkClick r:id="rId2"/>
              </a:rPr>
              <a:t>„Maßnahmenvorschläge zur Gestaltung und Optimierung einer nachhaltigen Lieferkette“</a:t>
            </a:r>
            <a:r>
              <a:rPr lang="de-DE" sz="1100" dirty="0">
                <a:solidFill>
                  <a:srgbClr val="000000">
                    <a:lumMod val="75000"/>
                    <a:lumOff val="25000"/>
                  </a:srgbClr>
                </a:solidFill>
              </a:rPr>
              <a:t>.</a:t>
            </a:r>
          </a:p>
          <a:p>
            <a:pPr marL="79375" algn="l"/>
            <a:endParaRPr lang="de-DE" sz="1100" dirty="0">
              <a:solidFill>
                <a:srgbClr val="000000">
                  <a:lumMod val="75000"/>
                  <a:lumOff val="25000"/>
                </a:srgbClr>
              </a:solidFill>
            </a:endParaRPr>
          </a:p>
          <a:p>
            <a:pPr marL="268288" indent="-188913" algn="l">
              <a:buFont typeface="Arial" pitchFamily="34" charset="0"/>
              <a:buChar char="•"/>
            </a:pPr>
            <a:r>
              <a:rPr lang="de-DE" sz="1100" dirty="0">
                <a:solidFill>
                  <a:srgbClr val="4B4B4B"/>
                </a:solidFill>
              </a:rPr>
              <a:t>Wie das Unternehmen sich einen Überblick verschafft und wer dabei eingebunden werden sollte, vermittelt die Publikation </a:t>
            </a:r>
            <a:r>
              <a:rPr lang="de-DE" sz="1100" dirty="0">
                <a:solidFill>
                  <a:srgbClr val="000000">
                    <a:lumMod val="75000"/>
                    <a:lumOff val="25000"/>
                  </a:srgbClr>
                </a:solidFill>
                <a:hlinkClick r:id="rId3"/>
              </a:rPr>
              <a:t>„5 Schritte zum Management der menschenrechtlichen Auswirkungen Ihres Unternehmens“</a:t>
            </a:r>
            <a:r>
              <a:rPr lang="de-DE" sz="1100" b="1" dirty="0">
                <a:solidFill>
                  <a:srgbClr val="000000">
                    <a:lumMod val="75000"/>
                    <a:lumOff val="25000"/>
                  </a:srgbClr>
                </a:solidFill>
              </a:rPr>
              <a:t> </a:t>
            </a:r>
            <a:r>
              <a:rPr lang="de-DE" sz="1100" dirty="0">
                <a:solidFill>
                  <a:srgbClr val="4B4B4B"/>
                </a:solidFill>
              </a:rPr>
              <a:t>(siehe Schritt 3 ab S. 24) vom </a:t>
            </a:r>
            <a:r>
              <a:rPr lang="de-DE" sz="1100" dirty="0">
                <a:solidFill>
                  <a:srgbClr val="000000">
                    <a:lumMod val="75000"/>
                    <a:lumOff val="25000"/>
                  </a:srgbClr>
                </a:solidFill>
                <a:hlinkClick r:id="rId4"/>
              </a:rPr>
              <a:t>Deutschen Global Compact Netzwerk</a:t>
            </a:r>
            <a:r>
              <a:rPr lang="de-DE" sz="1100" dirty="0">
                <a:solidFill>
                  <a:srgbClr val="000000">
                    <a:lumMod val="75000"/>
                    <a:lumOff val="25000"/>
                  </a:srgbClr>
                </a:solidFill>
              </a:rPr>
              <a:t>. </a:t>
            </a:r>
            <a:r>
              <a:rPr lang="de-DE" sz="1100" dirty="0">
                <a:solidFill>
                  <a:srgbClr val="4B4B4B"/>
                </a:solidFill>
              </a:rPr>
              <a:t>Auch wenn sich die Publikation auf das Thema „Menschenrechte“ fokussiert, sind die Informationen zur Vorgehensweise auch auf andere Themenfelder übertragbar.</a:t>
            </a:r>
          </a:p>
          <a:p>
            <a:pPr marL="268288" indent="-188913" algn="l">
              <a:buFont typeface="Arial" pitchFamily="34" charset="0"/>
              <a:buChar char="•"/>
            </a:pPr>
            <a:endParaRPr lang="de-DE" sz="1100" b="1" dirty="0">
              <a:solidFill>
                <a:srgbClr val="000000">
                  <a:lumMod val="75000"/>
                  <a:lumOff val="25000"/>
                </a:srgbClr>
              </a:solidFill>
            </a:endParaRPr>
          </a:p>
          <a:p>
            <a:pPr marL="268288" indent="-188913" algn="l">
              <a:buFont typeface="Arial" pitchFamily="34" charset="0"/>
              <a:buChar char="•"/>
            </a:pPr>
            <a:r>
              <a:rPr lang="de-DE" sz="1100" dirty="0">
                <a:solidFill>
                  <a:srgbClr val="4B4B4B"/>
                </a:solidFill>
              </a:rPr>
              <a:t>Der </a:t>
            </a:r>
            <a:r>
              <a:rPr lang="de-DE" sz="1100" dirty="0" smtClean="0">
                <a:solidFill>
                  <a:srgbClr val="4B4B4B"/>
                </a:solidFill>
              </a:rPr>
              <a:t>Leitfaden </a:t>
            </a:r>
            <a:r>
              <a:rPr lang="de-DE" sz="1100" dirty="0">
                <a:solidFill>
                  <a:srgbClr val="000000">
                    <a:lumMod val="75000"/>
                    <a:lumOff val="25000"/>
                  </a:srgbClr>
                </a:solidFill>
                <a:hlinkClick r:id="rId5"/>
              </a:rPr>
              <a:t>„Schritt für Schritt zum nachhaltigen Lieferkettenmanagement“</a:t>
            </a:r>
            <a:r>
              <a:rPr lang="de-DE" sz="1100" dirty="0">
                <a:solidFill>
                  <a:srgbClr val="000000">
                    <a:lumMod val="75000"/>
                    <a:lumOff val="25000"/>
                  </a:srgbClr>
                </a:solidFill>
              </a:rPr>
              <a:t> </a:t>
            </a:r>
            <a:r>
              <a:rPr lang="de-DE" sz="1100" dirty="0">
                <a:solidFill>
                  <a:srgbClr val="4B4B4B"/>
                </a:solidFill>
              </a:rPr>
              <a:t>des Bundesumweltministeriums und des Umweltbundesamtes enthält eine Liste möglicher interner und externer Maßnahmen.</a:t>
            </a:r>
          </a:p>
          <a:p>
            <a:pPr marL="79375" algn="l"/>
            <a:endParaRPr lang="de-DE" sz="1100" dirty="0">
              <a:solidFill>
                <a:srgbClr val="000000">
                  <a:lumMod val="75000"/>
                  <a:lumOff val="25000"/>
                </a:srgbClr>
              </a:solidFill>
            </a:endParaRPr>
          </a:p>
          <a:p>
            <a:pPr marL="268288" indent="-188913" algn="l">
              <a:buFont typeface="Arial" pitchFamily="34" charset="0"/>
              <a:buChar char="•"/>
            </a:pPr>
            <a:r>
              <a:rPr lang="de-DE" sz="1100" dirty="0">
                <a:solidFill>
                  <a:srgbClr val="4B4B4B"/>
                </a:solidFill>
              </a:rPr>
              <a:t>Bei der Entwicklung von Maßnahmen ist es sinnvoll, den Kontakt zu Branchenverbänden, Sektor- und Multi-Stakeholder-Initiativen und anderen relevanten Netzwerken zu suchen. Nutzen Sie den Austausch mit anderen Unternehmen, Verbandsvertreterinnen und -vertretern und Zivilgesellschaften, um praktische Tipps für die Umsetzung von Maßnahmen zu erhalten. Der</a:t>
            </a:r>
            <a:r>
              <a:rPr lang="de-DE" sz="1100" dirty="0">
                <a:solidFill>
                  <a:srgbClr val="000000">
                    <a:lumMod val="75000"/>
                    <a:lumOff val="25000"/>
                  </a:srgbClr>
                </a:solidFill>
              </a:rPr>
              <a:t> </a:t>
            </a:r>
            <a:r>
              <a:rPr lang="de-DE" sz="1100" dirty="0">
                <a:solidFill>
                  <a:srgbClr val="000000">
                    <a:lumMod val="75000"/>
                    <a:lumOff val="25000"/>
                  </a:srgbClr>
                </a:solidFill>
                <a:hlinkClick r:id="rId6"/>
              </a:rPr>
              <a:t>Helpdesk Wirtschaft und Menschenrechte </a:t>
            </a:r>
            <a:r>
              <a:rPr lang="de-DE" sz="1100" dirty="0">
                <a:solidFill>
                  <a:srgbClr val="000000">
                    <a:lumMod val="75000"/>
                    <a:lumOff val="25000"/>
                  </a:srgbClr>
                </a:solidFill>
              </a:rPr>
              <a:t>bietet Unternehmen eine kostenlose Beratung an.</a:t>
            </a:r>
          </a:p>
          <a:p>
            <a:pPr marL="79375" algn="l"/>
            <a:endParaRPr lang="de-DE" sz="1100" dirty="0">
              <a:solidFill>
                <a:srgbClr val="000000">
                  <a:lumMod val="75000"/>
                  <a:lumOff val="25000"/>
                </a:srgbClr>
              </a:solidFill>
            </a:endParaRPr>
          </a:p>
          <a:p>
            <a:pPr marL="79375" algn="l"/>
            <a:endParaRPr lang="de-DE" sz="1100" dirty="0">
              <a:solidFill>
                <a:srgbClr val="000000">
                  <a:lumMod val="75000"/>
                  <a:lumOff val="25000"/>
                </a:srgbClr>
              </a:solidFill>
            </a:endParaRPr>
          </a:p>
          <a:p>
            <a:pPr marL="80577" algn="l"/>
            <a:endParaRPr lang="de-DE" sz="1100" dirty="0">
              <a:solidFill>
                <a:srgbClr val="000000">
                  <a:lumMod val="75000"/>
                  <a:lumOff val="25000"/>
                </a:srgbClr>
              </a:solidFill>
            </a:endParaRPr>
          </a:p>
        </p:txBody>
      </p:sp>
      <p:sp>
        <p:nvSpPr>
          <p:cNvPr id="11" name="Fußzeilenplatzhalter 3">
            <a:extLst>
              <a:ext uri="{FF2B5EF4-FFF2-40B4-BE49-F238E27FC236}">
                <a16:creationId xmlns:a16="http://schemas.microsoft.com/office/drawing/2014/main" id="{D823A28D-21ED-4EFE-AEF7-6FFAD680BA27}"/>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8" name="Auf der gleichen Seite des Rechtecks liegende Ecken abrunden 8">
            <a:extLst>
              <a:ext uri="{FF2B5EF4-FFF2-40B4-BE49-F238E27FC236}">
                <a16:creationId xmlns:a16="http://schemas.microsoft.com/office/drawing/2014/main" id="{717D8070-101A-4097-9614-899D963E2BEE}"/>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9" name="Auf der gleichen Seite des Rechtecks liegende Ecken abrunden 8">
            <a:extLst>
              <a:ext uri="{FF2B5EF4-FFF2-40B4-BE49-F238E27FC236}">
                <a16:creationId xmlns:a16="http://schemas.microsoft.com/office/drawing/2014/main" id="{AC749E24-1977-434E-86EE-3B107D2B7328}"/>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8">
            <a:extLst>
              <a:ext uri="{FF2B5EF4-FFF2-40B4-BE49-F238E27FC236}">
                <a16:creationId xmlns:a16="http://schemas.microsoft.com/office/drawing/2014/main" id="{AD14FB6C-B412-4029-ADF3-8684695C00E0}"/>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8">
            <a:extLst>
              <a:ext uri="{FF2B5EF4-FFF2-40B4-BE49-F238E27FC236}">
                <a16:creationId xmlns:a16="http://schemas.microsoft.com/office/drawing/2014/main" id="{FF8182A1-07C9-4071-9A41-1E02AAF47670}"/>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8">
            <a:extLst>
              <a:ext uri="{FF2B5EF4-FFF2-40B4-BE49-F238E27FC236}">
                <a16:creationId xmlns:a16="http://schemas.microsoft.com/office/drawing/2014/main" id="{83412342-1AC8-436B-88DF-9A6B1B774913}"/>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8">
            <a:extLst>
              <a:ext uri="{FF2B5EF4-FFF2-40B4-BE49-F238E27FC236}">
                <a16:creationId xmlns:a16="http://schemas.microsoft.com/office/drawing/2014/main" id="{8A98E920-B24F-4A07-A95E-23FB1AAE04D9}"/>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8">
            <a:extLst>
              <a:ext uri="{FF2B5EF4-FFF2-40B4-BE49-F238E27FC236}">
                <a16:creationId xmlns:a16="http://schemas.microsoft.com/office/drawing/2014/main" id="{F29114F5-451C-4E1F-9DA9-04B5798B62FB}"/>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17" name="Picture 2" descr="C:\Users\ehrensperger\AppData\Local\Dropbox\SEED\07 Starter\01 Concept\03 Tools\Icons &amp; drawings\Lupe.png">
            <a:extLst>
              <a:ext uri="{FF2B5EF4-FFF2-40B4-BE49-F238E27FC236}">
                <a16:creationId xmlns:a16="http://schemas.microsoft.com/office/drawing/2014/main" id="{8F26C3EF-FAE5-472D-B41E-E6559F491D30}"/>
              </a:ext>
            </a:extLst>
          </p:cNvPr>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84" y="1114413"/>
            <a:ext cx="624439" cy="424979"/>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8"/>
          <a:stretch>
            <a:fillRect/>
          </a:stretch>
        </p:blipFill>
        <p:spPr>
          <a:xfrm>
            <a:off x="623659" y="147049"/>
            <a:ext cx="7346317" cy="323116"/>
          </a:xfrm>
          <a:prstGeom prst="rect">
            <a:avLst/>
          </a:prstGeom>
        </p:spPr>
      </p:pic>
    </p:spTree>
    <p:extLst>
      <p:ext uri="{BB962C8B-B14F-4D97-AF65-F5344CB8AC3E}">
        <p14:creationId xmlns:p14="http://schemas.microsoft.com/office/powerpoint/2010/main" val="38488545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7ACDB434-FA17-416F-A0B4-9A112BF38890}"/>
              </a:ext>
            </a:extLst>
          </p:cNvPr>
          <p:cNvSpPr/>
          <p:nvPr/>
        </p:nvSpPr>
        <p:spPr bwMode="auto">
          <a:xfrm>
            <a:off x="623392" y="3789040"/>
            <a:ext cx="8181695" cy="1069144"/>
          </a:xfrm>
          <a:prstGeom prst="rect">
            <a:avLst/>
          </a:prstGeom>
          <a:solidFill>
            <a:srgbClr val="FF993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58</a:t>
            </a:fld>
            <a:endParaRPr lang="de-DE" dirty="0"/>
          </a:p>
        </p:txBody>
      </p:sp>
      <p:sp>
        <p:nvSpPr>
          <p:cNvPr id="8" name="Textplatzhalter 19">
            <a:extLst>
              <a:ext uri="{FF2B5EF4-FFF2-40B4-BE49-F238E27FC236}">
                <a16:creationId xmlns:a16="http://schemas.microsoft.com/office/drawing/2014/main" id="{3644A075-9AC3-4524-A953-7A7E927CD3A0}"/>
              </a:ext>
            </a:extLst>
          </p:cNvPr>
          <p:cNvSpPr txBox="1">
            <a:spLocks/>
          </p:cNvSpPr>
          <p:nvPr/>
        </p:nvSpPr>
        <p:spPr>
          <a:xfrm>
            <a:off x="623392" y="2033592"/>
            <a:ext cx="8181696" cy="805445"/>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defRPr/>
            </a:pPr>
            <a:r>
              <a:rPr lang="de-DE" dirty="0">
                <a:solidFill>
                  <a:srgbClr val="4B4B4B"/>
                </a:solidFill>
              </a:rPr>
              <a:t>In einem ersten Teilschritt geht es darum zu erfassen, welche bestehenden Prozesse und Informationen bereits vorliegen, die für das nachhaltige Lieferkettenmanagement genutzt werden können. </a:t>
            </a:r>
          </a:p>
          <a:p>
            <a:pPr>
              <a:defRPr/>
            </a:pPr>
            <a:endParaRPr lang="de-DE" dirty="0">
              <a:solidFill>
                <a:srgbClr val="282828"/>
              </a:solidFill>
            </a:endParaRPr>
          </a:p>
          <a:p>
            <a:pPr defTabSz="928804" fontAlgn="auto">
              <a:spcAft>
                <a:spcPts val="526"/>
              </a:spcAft>
              <a:defRPr/>
            </a:pPr>
            <a:endParaRPr lang="de-DE" sz="1000" dirty="0">
              <a:solidFill>
                <a:srgbClr val="282828"/>
              </a:solidFill>
            </a:endParaRPr>
          </a:p>
        </p:txBody>
      </p:sp>
      <p:sp>
        <p:nvSpPr>
          <p:cNvPr id="13" name="Textplatzhalter 20">
            <a:extLst>
              <a:ext uri="{FF2B5EF4-FFF2-40B4-BE49-F238E27FC236}">
                <a16:creationId xmlns:a16="http://schemas.microsoft.com/office/drawing/2014/main" id="{0FE73402-DF82-48C4-99FC-113C24987080}"/>
              </a:ext>
            </a:extLst>
          </p:cNvPr>
          <p:cNvSpPr txBox="1">
            <a:spLocks/>
          </p:cNvSpPr>
          <p:nvPr/>
        </p:nvSpPr>
        <p:spPr>
          <a:xfrm>
            <a:off x="623392" y="1196752"/>
            <a:ext cx="8181696" cy="256142"/>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anose="020B0604020202020204" pitchFamily="34" charset="0"/>
              <a:buNone/>
              <a:defRPr lang="en-GB" sz="1400" b="1" kern="1200" noProof="0" dirty="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de-DE" sz="1200" dirty="0">
                <a:solidFill>
                  <a:srgbClr val="FFFFFF"/>
                </a:solidFill>
                <a:latin typeface="Arial"/>
              </a:rPr>
              <a:t>Module</a:t>
            </a:r>
          </a:p>
        </p:txBody>
      </p:sp>
      <p:sp>
        <p:nvSpPr>
          <p:cNvPr id="15" name="Rechteck 14">
            <a:extLst>
              <a:ext uri="{FF2B5EF4-FFF2-40B4-BE49-F238E27FC236}">
                <a16:creationId xmlns:a16="http://schemas.microsoft.com/office/drawing/2014/main" id="{765EEEA2-55C8-4DEC-84CB-662E06D66A9E}"/>
              </a:ext>
            </a:extLst>
          </p:cNvPr>
          <p:cNvSpPr/>
          <p:nvPr/>
        </p:nvSpPr>
        <p:spPr>
          <a:xfrm>
            <a:off x="635182" y="4258020"/>
            <a:ext cx="8169906" cy="430887"/>
          </a:xfrm>
          <a:prstGeom prst="rect">
            <a:avLst/>
          </a:prstGeom>
        </p:spPr>
        <p:txBody>
          <a:bodyPr wrap="square">
            <a:spAutoFit/>
          </a:bodyPr>
          <a:lstStyle/>
          <a:p>
            <a:pPr algn="l">
              <a:defRPr/>
            </a:pPr>
            <a:r>
              <a:rPr lang="de-DE" sz="1100" dirty="0">
                <a:solidFill>
                  <a:srgbClr val="4B4B4B"/>
                </a:solidFill>
              </a:rPr>
              <a:t>In einem dritten Teilschritt geht es darum, definierte Maßnahmen umzusetzen. In diesem Abschnitt werden zwei mögliche Maßnahmen skizziert.</a:t>
            </a:r>
          </a:p>
        </p:txBody>
      </p:sp>
      <p:sp>
        <p:nvSpPr>
          <p:cNvPr id="17" name="Textplatzhalter 10">
            <a:extLst>
              <a:ext uri="{FF2B5EF4-FFF2-40B4-BE49-F238E27FC236}">
                <a16:creationId xmlns:a16="http://schemas.microsoft.com/office/drawing/2014/main" id="{C592543D-C22F-4042-A634-7D3D171BAA2D}"/>
              </a:ext>
            </a:extLst>
          </p:cNvPr>
          <p:cNvSpPr txBox="1">
            <a:spLocks/>
          </p:cNvSpPr>
          <p:nvPr/>
        </p:nvSpPr>
        <p:spPr>
          <a:xfrm>
            <a:off x="1202883" y="1538056"/>
            <a:ext cx="7602205" cy="401809"/>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defTabSz="801654">
              <a:defRPr/>
            </a:pPr>
            <a:r>
              <a:rPr lang="de-DE" sz="1100" kern="0" dirty="0">
                <a:solidFill>
                  <a:srgbClr val="3B687F"/>
                </a:solidFill>
                <a:cs typeface="Arial" panose="020B0604020202020204" pitchFamily="34" charset="0"/>
              </a:rPr>
              <a:t>  Abgleich mit Status quo</a:t>
            </a:r>
          </a:p>
        </p:txBody>
      </p:sp>
      <p:sp>
        <p:nvSpPr>
          <p:cNvPr id="18" name="Richtungspfeil 24">
            <a:extLst>
              <a:ext uri="{FF2B5EF4-FFF2-40B4-BE49-F238E27FC236}">
                <a16:creationId xmlns:a16="http://schemas.microsoft.com/office/drawing/2014/main" id="{A05C7C1C-D45E-4BCE-B32A-B285B2C17548}"/>
              </a:ext>
            </a:extLst>
          </p:cNvPr>
          <p:cNvSpPr/>
          <p:nvPr/>
        </p:nvSpPr>
        <p:spPr>
          <a:xfrm>
            <a:off x="626627" y="1529536"/>
            <a:ext cx="693240" cy="41032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3.1</a:t>
            </a:r>
            <a:r>
              <a:rPr lang="en-GB" sz="900" b="1" kern="0" dirty="0">
                <a:solidFill>
                  <a:prstClr val="black">
                    <a:lumMod val="75000"/>
                    <a:lumOff val="25000"/>
                  </a:prstClr>
                </a:solidFill>
                <a:cs typeface="Arial" panose="020B0604020202020204" pitchFamily="34" charset="0"/>
              </a:rPr>
              <a:t>.</a:t>
            </a:r>
          </a:p>
        </p:txBody>
      </p:sp>
      <p:sp>
        <p:nvSpPr>
          <p:cNvPr id="19" name="Textplatzhalter 10">
            <a:extLst>
              <a:ext uri="{FF2B5EF4-FFF2-40B4-BE49-F238E27FC236}">
                <a16:creationId xmlns:a16="http://schemas.microsoft.com/office/drawing/2014/main" id="{134C4DAA-5296-4D92-9BAD-5A38EA99ECCF}"/>
              </a:ext>
            </a:extLst>
          </p:cNvPr>
          <p:cNvSpPr txBox="1">
            <a:spLocks/>
          </p:cNvSpPr>
          <p:nvPr/>
        </p:nvSpPr>
        <p:spPr>
          <a:xfrm>
            <a:off x="1287523" y="3829351"/>
            <a:ext cx="7517565"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kern="0" dirty="0" err="1">
                <a:solidFill>
                  <a:srgbClr val="3B687F"/>
                </a:solidFill>
                <a:cs typeface="Arial" panose="020B0604020202020204" pitchFamily="34" charset="0"/>
              </a:rPr>
              <a:t>Maßnahmen</a:t>
            </a:r>
            <a:r>
              <a:rPr lang="en-GB" sz="1100" kern="0" dirty="0">
                <a:solidFill>
                  <a:srgbClr val="3B687F"/>
                </a:solidFill>
                <a:cs typeface="Arial" panose="020B0604020202020204" pitchFamily="34" charset="0"/>
              </a:rPr>
              <a:t> </a:t>
            </a:r>
            <a:r>
              <a:rPr lang="en-GB" sz="1100" kern="0" dirty="0" err="1">
                <a:solidFill>
                  <a:srgbClr val="3B687F"/>
                </a:solidFill>
                <a:cs typeface="Arial" panose="020B0604020202020204" pitchFamily="34" charset="0"/>
              </a:rPr>
              <a:t>umsetzen</a:t>
            </a:r>
            <a:endParaRPr lang="en-GB" sz="1100" kern="0" dirty="0">
              <a:solidFill>
                <a:srgbClr val="3B687F"/>
              </a:solidFill>
              <a:cs typeface="Arial" panose="020B0604020202020204" pitchFamily="34" charset="0"/>
            </a:endParaRPr>
          </a:p>
        </p:txBody>
      </p:sp>
      <p:sp>
        <p:nvSpPr>
          <p:cNvPr id="20" name="Richtungspfeil 30">
            <a:extLst>
              <a:ext uri="{FF2B5EF4-FFF2-40B4-BE49-F238E27FC236}">
                <a16:creationId xmlns:a16="http://schemas.microsoft.com/office/drawing/2014/main" id="{CAA25D0E-5B67-4E9B-BCD8-830E6F4F2B30}"/>
              </a:ext>
            </a:extLst>
          </p:cNvPr>
          <p:cNvSpPr/>
          <p:nvPr/>
        </p:nvSpPr>
        <p:spPr>
          <a:xfrm>
            <a:off x="623392" y="3805414"/>
            <a:ext cx="760245" cy="385207"/>
          </a:xfrm>
          <a:prstGeom prst="homePlate">
            <a:avLst/>
          </a:prstGeom>
          <a:solidFill>
            <a:srgbClr val="FF9933"/>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3.3</a:t>
            </a:r>
            <a:r>
              <a:rPr lang="en-GB" sz="900" b="1" kern="0" dirty="0">
                <a:solidFill>
                  <a:prstClr val="black">
                    <a:lumMod val="75000"/>
                    <a:lumOff val="25000"/>
                  </a:prstClr>
                </a:solidFill>
                <a:cs typeface="Arial" panose="020B0604020202020204" pitchFamily="34" charset="0"/>
              </a:rPr>
              <a:t>.</a:t>
            </a:r>
          </a:p>
        </p:txBody>
      </p:sp>
      <p:sp>
        <p:nvSpPr>
          <p:cNvPr id="21" name="Rechteck 20">
            <a:extLst>
              <a:ext uri="{FF2B5EF4-FFF2-40B4-BE49-F238E27FC236}">
                <a16:creationId xmlns:a16="http://schemas.microsoft.com/office/drawing/2014/main" id="{DBB1E0F3-1110-423A-B222-8A3E8B414C1A}"/>
              </a:ext>
            </a:extLst>
          </p:cNvPr>
          <p:cNvSpPr/>
          <p:nvPr/>
        </p:nvSpPr>
        <p:spPr>
          <a:xfrm>
            <a:off x="635182" y="3065581"/>
            <a:ext cx="8169906" cy="430887"/>
          </a:xfrm>
          <a:prstGeom prst="rect">
            <a:avLst/>
          </a:prstGeom>
        </p:spPr>
        <p:txBody>
          <a:bodyPr wrap="square">
            <a:spAutoFit/>
          </a:bodyPr>
          <a:lstStyle/>
          <a:p>
            <a:pPr algn="l">
              <a:defRPr/>
            </a:pPr>
            <a:r>
              <a:rPr lang="de-DE" sz="1100" dirty="0">
                <a:solidFill>
                  <a:srgbClr val="4B4B4B"/>
                </a:solidFill>
              </a:rPr>
              <a:t>In einem zweiten Teilschritt geht es darum, Maßnahmen festzulegen, mithilfe derer das Unternehmen seine Lieferkette aus Nachhaltigkeitssicht umgestalten und optimieren kann.</a:t>
            </a:r>
          </a:p>
        </p:txBody>
      </p:sp>
      <p:sp>
        <p:nvSpPr>
          <p:cNvPr id="22" name="Textplatzhalter 10">
            <a:extLst>
              <a:ext uri="{FF2B5EF4-FFF2-40B4-BE49-F238E27FC236}">
                <a16:creationId xmlns:a16="http://schemas.microsoft.com/office/drawing/2014/main" id="{24A48EB4-9E20-4BF9-8943-8C89A3674840}"/>
              </a:ext>
            </a:extLst>
          </p:cNvPr>
          <p:cNvSpPr txBox="1">
            <a:spLocks/>
          </p:cNvSpPr>
          <p:nvPr/>
        </p:nvSpPr>
        <p:spPr>
          <a:xfrm>
            <a:off x="1287523" y="2636912"/>
            <a:ext cx="7517565"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kern="0" dirty="0">
                <a:solidFill>
                  <a:srgbClr val="3B687F"/>
                </a:solidFill>
                <a:cs typeface="Arial" panose="020B0604020202020204" pitchFamily="34" charset="0"/>
              </a:rPr>
              <a:t>Handlungsfelder</a:t>
            </a:r>
            <a:r>
              <a:rPr lang="en-GB" sz="1100" kern="0" dirty="0">
                <a:solidFill>
                  <a:srgbClr val="3B687F"/>
                </a:solidFill>
                <a:cs typeface="Arial" panose="020B0604020202020204" pitchFamily="34" charset="0"/>
              </a:rPr>
              <a:t> und </a:t>
            </a:r>
            <a:r>
              <a:rPr lang="de-DE" sz="1100" kern="0" dirty="0">
                <a:solidFill>
                  <a:srgbClr val="3B687F"/>
                </a:solidFill>
                <a:cs typeface="Arial" panose="020B0604020202020204" pitchFamily="34" charset="0"/>
              </a:rPr>
              <a:t>Maßnahmen</a:t>
            </a:r>
            <a:r>
              <a:rPr lang="en-GB" sz="1100" kern="0" dirty="0">
                <a:solidFill>
                  <a:srgbClr val="3B687F"/>
                </a:solidFill>
                <a:cs typeface="Arial" panose="020B0604020202020204" pitchFamily="34" charset="0"/>
              </a:rPr>
              <a:t> </a:t>
            </a:r>
            <a:r>
              <a:rPr lang="de-DE" sz="1100" kern="0" dirty="0">
                <a:solidFill>
                  <a:srgbClr val="3B687F"/>
                </a:solidFill>
                <a:cs typeface="Arial" panose="020B0604020202020204" pitchFamily="34" charset="0"/>
              </a:rPr>
              <a:t>definieren</a:t>
            </a:r>
          </a:p>
        </p:txBody>
      </p:sp>
      <p:sp>
        <p:nvSpPr>
          <p:cNvPr id="23" name="Richtungspfeil 30">
            <a:extLst>
              <a:ext uri="{FF2B5EF4-FFF2-40B4-BE49-F238E27FC236}">
                <a16:creationId xmlns:a16="http://schemas.microsoft.com/office/drawing/2014/main" id="{1CD0F6DA-381D-4B96-A84A-17752913B6F4}"/>
              </a:ext>
            </a:extLst>
          </p:cNvPr>
          <p:cNvSpPr/>
          <p:nvPr/>
        </p:nvSpPr>
        <p:spPr>
          <a:xfrm>
            <a:off x="638362" y="2637397"/>
            <a:ext cx="760245"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3.2</a:t>
            </a:r>
            <a:r>
              <a:rPr lang="en-GB" sz="900" b="1" kern="0" dirty="0">
                <a:solidFill>
                  <a:prstClr val="black">
                    <a:lumMod val="75000"/>
                    <a:lumOff val="25000"/>
                  </a:prstClr>
                </a:solidFill>
                <a:cs typeface="Arial" panose="020B0604020202020204" pitchFamily="34" charset="0"/>
              </a:rPr>
              <a:t>.</a:t>
            </a:r>
          </a:p>
        </p:txBody>
      </p:sp>
      <p:sp>
        <p:nvSpPr>
          <p:cNvPr id="24" name="Fußzeilenplatzhalter 3">
            <a:extLst>
              <a:ext uri="{FF2B5EF4-FFF2-40B4-BE49-F238E27FC236}">
                <a16:creationId xmlns:a16="http://schemas.microsoft.com/office/drawing/2014/main" id="{D811BD91-0392-4E76-8046-B49D427603A9}"/>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25" name="Auf der gleichen Seite des Rechtecks liegende Ecken abrunden 8">
            <a:extLst>
              <a:ext uri="{FF2B5EF4-FFF2-40B4-BE49-F238E27FC236}">
                <a16:creationId xmlns:a16="http://schemas.microsoft.com/office/drawing/2014/main" id="{4360AEB1-6EDD-488F-9A23-B8E70B91D430}"/>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6" name="Auf der gleichen Seite des Rechtecks liegende Ecken abrunden 8">
            <a:extLst>
              <a:ext uri="{FF2B5EF4-FFF2-40B4-BE49-F238E27FC236}">
                <a16:creationId xmlns:a16="http://schemas.microsoft.com/office/drawing/2014/main" id="{BED2D6BC-278F-4A28-A056-525EFCEB0D27}"/>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7" name="Auf der gleichen Seite des Rechtecks liegende Ecken abrunden 8">
            <a:extLst>
              <a:ext uri="{FF2B5EF4-FFF2-40B4-BE49-F238E27FC236}">
                <a16:creationId xmlns:a16="http://schemas.microsoft.com/office/drawing/2014/main" id="{247DC539-7792-4594-9E82-ECF583FC634A}"/>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8" name="Auf der gleichen Seite des Rechtecks liegende Ecken abrunden 8">
            <a:extLst>
              <a:ext uri="{FF2B5EF4-FFF2-40B4-BE49-F238E27FC236}">
                <a16:creationId xmlns:a16="http://schemas.microsoft.com/office/drawing/2014/main" id="{B482AE14-B3BF-4BD9-8543-0F4D9C2CBEA8}"/>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9" name="Auf der gleichen Seite des Rechtecks liegende Ecken abrunden 8">
            <a:extLst>
              <a:ext uri="{FF2B5EF4-FFF2-40B4-BE49-F238E27FC236}">
                <a16:creationId xmlns:a16="http://schemas.microsoft.com/office/drawing/2014/main" id="{917E9F7F-2F62-4A04-ABEE-1601B1FABE3B}"/>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0" name="Auf der gleichen Seite des Rechtecks liegende Ecken abrunden 8">
            <a:extLst>
              <a:ext uri="{FF2B5EF4-FFF2-40B4-BE49-F238E27FC236}">
                <a16:creationId xmlns:a16="http://schemas.microsoft.com/office/drawing/2014/main" id="{994CB4CB-99BC-4C43-BE0D-227713C79529}"/>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1" name="Auf der gleichen Seite des Rechtecks liegende Ecken abrunden 8">
            <a:extLst>
              <a:ext uri="{FF2B5EF4-FFF2-40B4-BE49-F238E27FC236}">
                <a16:creationId xmlns:a16="http://schemas.microsoft.com/office/drawing/2014/main" id="{4CEA353E-223D-4896-A6F5-E8659BA3A488}"/>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2" name="Datumsplatzhalter 4"/>
          <p:cNvSpPr>
            <a:spLocks noGrp="1"/>
          </p:cNvSpPr>
          <p:nvPr>
            <p:ph type="dt" sz="half" idx="12"/>
          </p:nvPr>
        </p:nvSpPr>
        <p:spPr>
          <a:xfrm>
            <a:off x="648000" y="116632"/>
            <a:ext cx="7248373" cy="476250"/>
          </a:xfrm>
        </p:spPr>
        <p:txBody>
          <a:bodyPr/>
          <a:lstStyle/>
          <a:p>
            <a:r>
              <a:rPr lang="de-DE" b="1" dirty="0" smtClean="0"/>
              <a:t>Phase 3.3 – Maßnahmen umsetzen</a:t>
            </a:r>
            <a:r>
              <a:rPr lang="de-DE" dirty="0"/>
              <a:t/>
            </a:r>
            <a:br>
              <a:rPr lang="de-DE" dirty="0"/>
            </a:br>
            <a:endParaRPr lang="de-DE" dirty="0"/>
          </a:p>
        </p:txBody>
      </p:sp>
    </p:spTree>
    <p:extLst>
      <p:ext uri="{BB962C8B-B14F-4D97-AF65-F5344CB8AC3E}">
        <p14:creationId xmlns:p14="http://schemas.microsoft.com/office/powerpoint/2010/main" val="28217144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59</a:t>
            </a:fld>
            <a:endParaRPr lang="de-DE" dirty="0"/>
          </a:p>
        </p:txBody>
      </p:sp>
      <p:sp>
        <p:nvSpPr>
          <p:cNvPr id="7" name="Rechteck 6">
            <a:extLst>
              <a:ext uri="{FF2B5EF4-FFF2-40B4-BE49-F238E27FC236}">
                <a16:creationId xmlns:a16="http://schemas.microsoft.com/office/drawing/2014/main" id="{A0E7BD0B-D060-4A15-9BCB-B45FEEA56FD1}"/>
              </a:ext>
            </a:extLst>
          </p:cNvPr>
          <p:cNvSpPr/>
          <p:nvPr/>
        </p:nvSpPr>
        <p:spPr>
          <a:xfrm>
            <a:off x="479375" y="1772816"/>
            <a:ext cx="9937799" cy="588780"/>
          </a:xfrm>
          <a:prstGeom prst="rect">
            <a:avLst/>
          </a:prstGeom>
        </p:spPr>
        <p:txBody>
          <a:bodyPr wrap="square" lIns="80165" tIns="40083" rIns="80165" bIns="40083">
            <a:spAutoFit/>
          </a:bodyPr>
          <a:lstStyle/>
          <a:p>
            <a:pPr marL="80577" algn="l"/>
            <a:r>
              <a:rPr lang="de-DE" sz="1100" dirty="0">
                <a:solidFill>
                  <a:srgbClr val="4B4B4B"/>
                </a:solidFill>
              </a:rPr>
              <a:t>Ein zentraler Ausgangspunkt und eine wichtige Voraussetzung für die operative Umsetzung des nachhaltigen Lieferkettenmanagements sind klar definierte Verantwortungen. Das betrifft sowohl die Frage der Aufsicht und Koordination als auch die operative Umsetzung. Beide Ebene sind wichtig, damit das nachhaltige Lieferkettenmanagement zu einem Kernthema im Unternehmen wird.</a:t>
            </a:r>
          </a:p>
        </p:txBody>
      </p:sp>
      <p:sp>
        <p:nvSpPr>
          <p:cNvPr id="8" name="Titel 2">
            <a:extLst>
              <a:ext uri="{FF2B5EF4-FFF2-40B4-BE49-F238E27FC236}">
                <a16:creationId xmlns:a16="http://schemas.microsoft.com/office/drawing/2014/main" id="{628D538B-14B8-4E3B-8EC9-099FBB81341B}"/>
              </a:ext>
            </a:extLst>
          </p:cNvPr>
          <p:cNvSpPr>
            <a:spLocks noGrp="1"/>
          </p:cNvSpPr>
          <p:nvPr>
            <p:ph type="title"/>
          </p:nvPr>
        </p:nvSpPr>
        <p:spPr>
          <a:xfrm>
            <a:off x="1307014" y="1080000"/>
            <a:ext cx="9110159" cy="648000"/>
          </a:xfrm>
        </p:spPr>
        <p:txBody>
          <a:bodyPr/>
          <a:lstStyle/>
          <a:p>
            <a:r>
              <a:rPr lang="de-DE" sz="1800" dirty="0"/>
              <a:t>Maßnahme: Aufsicht, Koordination und operative Umsetzung sicherstellen</a:t>
            </a:r>
          </a:p>
        </p:txBody>
      </p:sp>
      <p:pic>
        <p:nvPicPr>
          <p:cNvPr id="15" name="Picture 2" descr="G:\noun_992323.png">
            <a:extLst>
              <a:ext uri="{FF2B5EF4-FFF2-40B4-BE49-F238E27FC236}">
                <a16:creationId xmlns:a16="http://schemas.microsoft.com/office/drawing/2014/main" id="{58EFDF2F-8893-4ABA-9907-39A8ACDFF728}"/>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rot="16200000">
            <a:off x="586935" y="1080000"/>
            <a:ext cx="648071" cy="648071"/>
          </a:xfrm>
          <a:prstGeom prst="rect">
            <a:avLst/>
          </a:prstGeom>
          <a:noFill/>
        </p:spPr>
      </p:pic>
      <p:graphicFrame>
        <p:nvGraphicFramePr>
          <p:cNvPr id="2" name="Tabelle 1">
            <a:extLst>
              <a:ext uri="{FF2B5EF4-FFF2-40B4-BE49-F238E27FC236}">
                <a16:creationId xmlns:a16="http://schemas.microsoft.com/office/drawing/2014/main" id="{43ED813F-87CC-4181-A7B2-EE04A098EB1D}"/>
              </a:ext>
            </a:extLst>
          </p:cNvPr>
          <p:cNvGraphicFramePr>
            <a:graphicFrameLocks noGrp="1"/>
          </p:cNvGraphicFramePr>
          <p:nvPr>
            <p:extLst>
              <p:ext uri="{D42A27DB-BD31-4B8C-83A1-F6EECF244321}">
                <p14:modId xmlns:p14="http://schemas.microsoft.com/office/powerpoint/2010/main" val="844620773"/>
              </p:ext>
            </p:extLst>
          </p:nvPr>
        </p:nvGraphicFramePr>
        <p:xfrm>
          <a:off x="610599" y="2707352"/>
          <a:ext cx="9878014" cy="3457952"/>
        </p:xfrm>
        <a:graphic>
          <a:graphicData uri="http://schemas.openxmlformats.org/drawingml/2006/table">
            <a:tbl>
              <a:tblPr firstRow="1" bandRow="1">
                <a:tableStyleId>{5C22544A-7EE6-4342-B048-85BDC9FD1C3A}</a:tableStyleId>
              </a:tblPr>
              <a:tblGrid>
                <a:gridCol w="9878014">
                  <a:extLst>
                    <a:ext uri="{9D8B030D-6E8A-4147-A177-3AD203B41FA5}">
                      <a16:colId xmlns:a16="http://schemas.microsoft.com/office/drawing/2014/main" val="3026351531"/>
                    </a:ext>
                  </a:extLst>
                </a:gridCol>
              </a:tblGrid>
              <a:tr h="1130484">
                <a:tc>
                  <a:txBody>
                    <a:bodyPr/>
                    <a:lstStyle/>
                    <a:p>
                      <a:r>
                        <a:rPr lang="de-DE" sz="1400" dirty="0">
                          <a:solidFill>
                            <a:schemeClr val="bg1"/>
                          </a:solidFill>
                        </a:rPr>
                        <a:t>Aufsicht und Koordination</a:t>
                      </a:r>
                    </a:p>
                    <a:p>
                      <a:pPr marL="285750" indent="-285750">
                        <a:buFont typeface="Arial" panose="020B0604020202020204" pitchFamily="34" charset="0"/>
                        <a:buChar char="•"/>
                      </a:pPr>
                      <a:r>
                        <a:rPr lang="de-DE" sz="1100" b="0" dirty="0">
                          <a:solidFill>
                            <a:schemeClr val="bg1"/>
                          </a:solidFill>
                        </a:rPr>
                        <a:t>Die Geschäftsführung hat die Aufsicht über die Umsetzung des nachhaltigen Lieferkettenmanagements</a:t>
                      </a:r>
                    </a:p>
                    <a:p>
                      <a:pPr marL="285750" indent="-285750">
                        <a:buFont typeface="Arial" panose="020B0604020202020204" pitchFamily="34" charset="0"/>
                        <a:buChar char="•"/>
                      </a:pPr>
                      <a:r>
                        <a:rPr lang="de-DE" sz="1100" b="0" dirty="0">
                          <a:solidFill>
                            <a:schemeClr val="bg1"/>
                          </a:solidFill>
                        </a:rPr>
                        <a:t>Die Koordination kann bei einer Expertin oder einem Experten, einem Team oder einer Abteilung liegen</a:t>
                      </a:r>
                    </a:p>
                    <a:p>
                      <a:pPr marL="285750" indent="-285750">
                        <a:buFont typeface="Arial" panose="020B0604020202020204" pitchFamily="34" charset="0"/>
                        <a:buChar char="•"/>
                      </a:pPr>
                      <a:r>
                        <a:rPr lang="de-DE" sz="1100" b="0" dirty="0">
                          <a:solidFill>
                            <a:schemeClr val="bg1"/>
                          </a:solidFill>
                        </a:rPr>
                        <a:t>Sofern das Unternehmen ähnliche Themen eher in abteilungsübergreifenden Teams bearbeitet, kann dieser Ansatz auch für das nachhaltige Lieferkettenmanagement sinnvoll sein</a:t>
                      </a:r>
                    </a:p>
                  </a:txBody>
                  <a:tcPr>
                    <a:solidFill>
                      <a:srgbClr val="3B687F"/>
                    </a:solidFill>
                  </a:tcPr>
                </a:tc>
                <a:extLst>
                  <a:ext uri="{0D108BD9-81ED-4DB2-BD59-A6C34878D82A}">
                    <a16:rowId xmlns:a16="http://schemas.microsoft.com/office/drawing/2014/main" val="2234751214"/>
                  </a:ext>
                </a:extLst>
              </a:tr>
              <a:tr h="2327468">
                <a:tc>
                  <a:txBody>
                    <a:bodyPr/>
                    <a:lstStyle/>
                    <a:p>
                      <a:r>
                        <a:rPr lang="de-DE" sz="1400" b="1" dirty="0">
                          <a:solidFill>
                            <a:srgbClr val="4B4B4B"/>
                          </a:solidFill>
                        </a:rPr>
                        <a:t>Operative Umsetzung</a:t>
                      </a:r>
                    </a:p>
                    <a:p>
                      <a:pPr marL="285750" indent="-285750">
                        <a:buFont typeface="Arial" panose="020B0604020202020204" pitchFamily="34" charset="0"/>
                        <a:buChar char="•"/>
                      </a:pPr>
                      <a:r>
                        <a:rPr lang="de-DE" sz="1100" dirty="0">
                          <a:solidFill>
                            <a:srgbClr val="4B4B4B"/>
                          </a:solidFill>
                        </a:rPr>
                        <a:t>Die Einkaufsabteilung nimmt in der Regel eine zentrale Rolle bei der operativen Umsetzung ein. Die Arbeitshilfe </a:t>
                      </a:r>
                      <a:r>
                        <a:rPr lang="de-DE" sz="1100" kern="1200" dirty="0">
                          <a:solidFill>
                            <a:srgbClr val="4B4B4B"/>
                          </a:solidFill>
                          <a:latin typeface="+mn-lt"/>
                          <a:ea typeface="+mn-ea"/>
                          <a:cs typeface="+mn-cs"/>
                          <a:hlinkClick r:id="rId3"/>
                        </a:rPr>
                        <a:t>„Einkauf im Fokus“ </a:t>
                      </a:r>
                      <a:r>
                        <a:rPr lang="de-DE" sz="1100" dirty="0">
                          <a:solidFill>
                            <a:srgbClr val="4B4B4B"/>
                          </a:solidFill>
                        </a:rPr>
                        <a:t>vermittelt Fach- und Praxiswissen für Einkäufer zum nachhaltigen Lieferkettenmanagement.</a:t>
                      </a:r>
                    </a:p>
                    <a:p>
                      <a:pPr marL="285750" indent="-285750">
                        <a:buFont typeface="Arial" panose="020B0604020202020204" pitchFamily="34" charset="0"/>
                        <a:buChar char="•"/>
                      </a:pPr>
                      <a:r>
                        <a:rPr lang="de-DE" sz="1100" dirty="0">
                          <a:solidFill>
                            <a:srgbClr val="4B4B4B"/>
                          </a:solidFill>
                        </a:rPr>
                        <a:t>Die folgenden Aktivitäten sind für eine erfolgreiche operative Umsetzung wichtig:</a:t>
                      </a:r>
                    </a:p>
                    <a:p>
                      <a:pPr marL="742950" lvl="1" indent="-285750">
                        <a:buFont typeface="Arial" panose="020B0604020202020204" pitchFamily="34" charset="0"/>
                        <a:buChar char="•"/>
                      </a:pPr>
                      <a:r>
                        <a:rPr lang="de-DE" sz="1100" u="sng" dirty="0">
                          <a:solidFill>
                            <a:srgbClr val="4B4B4B"/>
                          </a:solidFill>
                        </a:rPr>
                        <a:t>Bereitstellung von Ressourcen: </a:t>
                      </a:r>
                      <a:r>
                        <a:rPr lang="de-DE" sz="1100" dirty="0">
                          <a:solidFill>
                            <a:srgbClr val="4B4B4B"/>
                          </a:solidFill>
                        </a:rPr>
                        <a:t>Ein nachhaltiges Lieferkettenmanagement zu etablieren, erfordert zusätzliche Ressourcen für Mitarbeitende. Diese sollten zur Verfügung gestellt werden.</a:t>
                      </a:r>
                    </a:p>
                    <a:p>
                      <a:pPr marL="742950" lvl="1" indent="-285750">
                        <a:buFont typeface="Arial" panose="020B0604020202020204" pitchFamily="34" charset="0"/>
                        <a:buChar char="•"/>
                      </a:pPr>
                      <a:r>
                        <a:rPr lang="de-DE" sz="1100" u="sng" dirty="0">
                          <a:solidFill>
                            <a:srgbClr val="4B4B4B"/>
                          </a:solidFill>
                        </a:rPr>
                        <a:t>Schaffung von Anreizen: </a:t>
                      </a:r>
                      <a:r>
                        <a:rPr lang="de-DE" sz="1100" u="none" dirty="0">
                          <a:solidFill>
                            <a:srgbClr val="4B4B4B"/>
                          </a:solidFill>
                        </a:rPr>
                        <a:t>Unternehmen sollten zum einen prüfen, ob bestehende Anreize (</a:t>
                      </a:r>
                      <a:r>
                        <a:rPr lang="de-DE" sz="1100" u="none" dirty="0" smtClean="0">
                          <a:solidFill>
                            <a:srgbClr val="4B4B4B"/>
                          </a:solidFill>
                        </a:rPr>
                        <a:t>beispielsweise </a:t>
                      </a:r>
                      <a:r>
                        <a:rPr lang="de-DE" sz="1100" u="none" dirty="0">
                          <a:solidFill>
                            <a:srgbClr val="4B4B4B"/>
                          </a:solidFill>
                        </a:rPr>
                        <a:t>im Einkauf) Nachhaltigkeitszielen entgegen stehen und zum anderen, wie bestehende Anreizsysteme (bspw. Bonus-Systeme) im Sinne der Nachhaltigkeit genutzt werden können.</a:t>
                      </a:r>
                      <a:endParaRPr lang="de-DE" sz="1100" u="sng" dirty="0">
                        <a:solidFill>
                          <a:srgbClr val="4B4B4B"/>
                        </a:solidFill>
                      </a:endParaRPr>
                    </a:p>
                    <a:p>
                      <a:pPr marL="742950" lvl="1" indent="-285750">
                        <a:buFont typeface="Arial" panose="020B0604020202020204" pitchFamily="34" charset="0"/>
                        <a:buChar char="•"/>
                      </a:pPr>
                      <a:r>
                        <a:rPr lang="de-DE" sz="1100" u="sng" dirty="0">
                          <a:solidFill>
                            <a:srgbClr val="4B4B4B"/>
                          </a:solidFill>
                        </a:rPr>
                        <a:t>Schulung von Mitarbeitenden:</a:t>
                      </a:r>
                      <a:r>
                        <a:rPr lang="de-DE" sz="1100" u="none" dirty="0">
                          <a:solidFill>
                            <a:srgbClr val="4B4B4B"/>
                          </a:solidFill>
                        </a:rPr>
                        <a:t> Mitarbeitende sollten Fachwissen zum nachhaltigen Lieferkettenmanagement, bspw. zu Umwelt- und Menschenrechtsrisiken, aufbauen. Dies kann, sofern Ressourcen und Wissen vorhanden sind, intern organisiert werden, oder über externe Angebote erfolgen.</a:t>
                      </a:r>
                      <a:endParaRPr lang="de-DE" sz="1100" dirty="0">
                        <a:solidFill>
                          <a:srgbClr val="4B4B4B"/>
                        </a:solidFill>
                      </a:endParaRPr>
                    </a:p>
                  </a:txBody>
                  <a:tcPr>
                    <a:solidFill>
                      <a:schemeClr val="bg1"/>
                    </a:solidFill>
                  </a:tcPr>
                </a:tc>
                <a:extLst>
                  <a:ext uri="{0D108BD9-81ED-4DB2-BD59-A6C34878D82A}">
                    <a16:rowId xmlns:a16="http://schemas.microsoft.com/office/drawing/2014/main" val="1407356158"/>
                  </a:ext>
                </a:extLst>
              </a:tr>
            </a:tbl>
          </a:graphicData>
        </a:graphic>
      </p:graphicFrame>
      <p:sp>
        <p:nvSpPr>
          <p:cNvPr id="23" name="Fußzeilenplatzhalter 3">
            <a:extLst>
              <a:ext uri="{FF2B5EF4-FFF2-40B4-BE49-F238E27FC236}">
                <a16:creationId xmlns:a16="http://schemas.microsoft.com/office/drawing/2014/main" id="{A7EB72A7-1FDE-4BE3-82D0-A5E3A4C7277C}"/>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9" name="Auf der gleichen Seite des Rechtecks liegende Ecken abrunden 8">
            <a:extLst>
              <a:ext uri="{FF2B5EF4-FFF2-40B4-BE49-F238E27FC236}">
                <a16:creationId xmlns:a16="http://schemas.microsoft.com/office/drawing/2014/main" id="{03FEF4A0-3D8A-48BE-A2EC-CCA907F6150B}"/>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8">
            <a:extLst>
              <a:ext uri="{FF2B5EF4-FFF2-40B4-BE49-F238E27FC236}">
                <a16:creationId xmlns:a16="http://schemas.microsoft.com/office/drawing/2014/main" id="{B3704754-1634-44AF-8A89-2B1678AC5B46}"/>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8">
            <a:extLst>
              <a:ext uri="{FF2B5EF4-FFF2-40B4-BE49-F238E27FC236}">
                <a16:creationId xmlns:a16="http://schemas.microsoft.com/office/drawing/2014/main" id="{2932B130-F442-4FEB-97F1-ED9BE82650EC}"/>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8">
            <a:extLst>
              <a:ext uri="{FF2B5EF4-FFF2-40B4-BE49-F238E27FC236}">
                <a16:creationId xmlns:a16="http://schemas.microsoft.com/office/drawing/2014/main" id="{BA642BC3-482B-4C50-BC0B-7CDC5CD1A88B}"/>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8">
            <a:extLst>
              <a:ext uri="{FF2B5EF4-FFF2-40B4-BE49-F238E27FC236}">
                <a16:creationId xmlns:a16="http://schemas.microsoft.com/office/drawing/2014/main" id="{DA5E1E49-EBAD-40E7-B1BB-7CFD1A3650D0}"/>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8">
            <a:extLst>
              <a:ext uri="{FF2B5EF4-FFF2-40B4-BE49-F238E27FC236}">
                <a16:creationId xmlns:a16="http://schemas.microsoft.com/office/drawing/2014/main" id="{9CAA596A-7A26-4D2B-BD30-002CD622C727}"/>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8">
            <a:extLst>
              <a:ext uri="{FF2B5EF4-FFF2-40B4-BE49-F238E27FC236}">
                <a16:creationId xmlns:a16="http://schemas.microsoft.com/office/drawing/2014/main" id="{45E2F64C-209A-4C05-9CC2-3DFE835B1A72}"/>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3" name="Grafik 2"/>
          <p:cNvPicPr>
            <a:picLocks noChangeAspect="1"/>
          </p:cNvPicPr>
          <p:nvPr/>
        </p:nvPicPr>
        <p:blipFill>
          <a:blip r:embed="rId4"/>
          <a:stretch>
            <a:fillRect/>
          </a:stretch>
        </p:blipFill>
        <p:spPr>
          <a:xfrm>
            <a:off x="648000" y="152434"/>
            <a:ext cx="4194412" cy="323116"/>
          </a:xfrm>
          <a:prstGeom prst="rect">
            <a:avLst/>
          </a:prstGeom>
        </p:spPr>
      </p:pic>
    </p:spTree>
    <p:extLst>
      <p:ext uri="{BB962C8B-B14F-4D97-AF65-F5344CB8AC3E}">
        <p14:creationId xmlns:p14="http://schemas.microsoft.com/office/powerpoint/2010/main" val="2400925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p:cNvSpPr>
            <a:spLocks noGrp="1"/>
          </p:cNvSpPr>
          <p:nvPr>
            <p:ph type="sldNum" sz="quarter" idx="4"/>
          </p:nvPr>
        </p:nvSpPr>
        <p:spPr/>
        <p:txBody>
          <a:bodyPr/>
          <a:lstStyle/>
          <a:p>
            <a:fld id="{894680D0-7A83-433A-9719-C4143F27F647}" type="slidenum">
              <a:rPr lang="de-DE" smtClean="0"/>
              <a:pPr/>
              <a:t>6</a:t>
            </a:fld>
            <a:endParaRPr lang="de-DE" dirty="0"/>
          </a:p>
        </p:txBody>
      </p:sp>
      <p:sp>
        <p:nvSpPr>
          <p:cNvPr id="12" name="Rectangle 21">
            <a:extLst>
              <a:ext uri="{FF2B5EF4-FFF2-40B4-BE49-F238E27FC236}">
                <a16:creationId xmlns:a16="http://schemas.microsoft.com/office/drawing/2014/main" id="{FB97D9F8-0C4A-4951-87E6-99EA43EA4A9E}"/>
              </a:ext>
            </a:extLst>
          </p:cNvPr>
          <p:cNvSpPr/>
          <p:nvPr/>
        </p:nvSpPr>
        <p:spPr>
          <a:xfrm>
            <a:off x="640116" y="1196753"/>
            <a:ext cx="3584221" cy="594372"/>
          </a:xfrm>
          <a:prstGeom prst="flowChartDocument">
            <a:avLst/>
          </a:prstGeom>
          <a:solidFill>
            <a:srgbClr val="5E839A"/>
          </a:solidFill>
          <a:ln w="12700" cap="flat" cmpd="sng" algn="ctr">
            <a:noFill/>
            <a:prstDash val="solid"/>
          </a:ln>
          <a:effectLst/>
        </p:spPr>
        <p:txBody>
          <a:bodyPr lIns="80165" tIns="40083" rIns="80165" bIns="40083" rtlCol="0" anchor="ctr"/>
          <a:lstStyle/>
          <a:p>
            <a:pPr algn="ctr" defTabSz="801654">
              <a:defRPr/>
            </a:pPr>
            <a:r>
              <a:rPr lang="de-DE" sz="1100" b="1" kern="0" dirty="0">
                <a:solidFill>
                  <a:schemeClr val="bg1"/>
                </a:solidFill>
                <a:cs typeface="Arial" panose="020B0604020202020204" pitchFamily="34" charset="0"/>
              </a:rPr>
              <a:t>Phase 4</a:t>
            </a:r>
          </a:p>
          <a:p>
            <a:pPr algn="ctr" defTabSz="801654">
              <a:defRPr/>
            </a:pPr>
            <a:r>
              <a:rPr lang="de-DE" sz="1100" b="1" kern="0" dirty="0">
                <a:solidFill>
                  <a:schemeClr val="bg1"/>
                </a:solidFill>
                <a:cs typeface="Arial" panose="020B0604020202020204" pitchFamily="34" charset="0"/>
              </a:rPr>
              <a:t>Wirkung der Maßnahmen messen und Unternehmenshandeln kommunizieren</a:t>
            </a:r>
          </a:p>
        </p:txBody>
      </p:sp>
      <p:sp>
        <p:nvSpPr>
          <p:cNvPr id="14" name="Rectangle 21">
            <a:extLst>
              <a:ext uri="{FF2B5EF4-FFF2-40B4-BE49-F238E27FC236}">
                <a16:creationId xmlns:a16="http://schemas.microsoft.com/office/drawing/2014/main" id="{010906F6-3864-4882-9F70-C74446C20E2E}"/>
              </a:ext>
            </a:extLst>
          </p:cNvPr>
          <p:cNvSpPr/>
          <p:nvPr/>
        </p:nvSpPr>
        <p:spPr>
          <a:xfrm>
            <a:off x="623392" y="2427071"/>
            <a:ext cx="3600946" cy="452518"/>
          </a:xfrm>
          <a:prstGeom prst="flowChartDocument">
            <a:avLst/>
          </a:prstGeom>
          <a:solidFill>
            <a:srgbClr val="5E839A"/>
          </a:solidFill>
          <a:ln w="12700" cap="flat" cmpd="sng" algn="ctr">
            <a:noFill/>
            <a:prstDash val="solid"/>
          </a:ln>
          <a:effectLst/>
        </p:spPr>
        <p:txBody>
          <a:bodyPr lIns="80165" tIns="40083" rIns="80165" bIns="40083" rtlCol="0" anchor="ctr"/>
          <a:lstStyle/>
          <a:p>
            <a:pPr algn="ctr" defTabSz="801654">
              <a:defRPr/>
            </a:pPr>
            <a:r>
              <a:rPr lang="de-DE" sz="1100" b="1" kern="0" dirty="0">
                <a:solidFill>
                  <a:prstClr val="white"/>
                </a:solidFill>
                <a:cs typeface="Arial" panose="020B0604020202020204" pitchFamily="34" charset="0"/>
              </a:rPr>
              <a:t>Phase 5</a:t>
            </a:r>
          </a:p>
          <a:p>
            <a:pPr algn="ctr" defTabSz="801654">
              <a:defRPr/>
            </a:pPr>
            <a:r>
              <a:rPr lang="de-DE" sz="1100" b="1" kern="0" dirty="0">
                <a:solidFill>
                  <a:prstClr val="white"/>
                </a:solidFill>
                <a:cs typeface="Arial" panose="020B0604020202020204" pitchFamily="34" charset="0"/>
              </a:rPr>
              <a:t>Beschwerden erfassen und Prozess verbessern</a:t>
            </a:r>
          </a:p>
        </p:txBody>
      </p:sp>
      <p:sp>
        <p:nvSpPr>
          <p:cNvPr id="15" name="Rechteck 14">
            <a:extLst>
              <a:ext uri="{FF2B5EF4-FFF2-40B4-BE49-F238E27FC236}">
                <a16:creationId xmlns:a16="http://schemas.microsoft.com/office/drawing/2014/main" id="{36261203-D524-47E6-B795-7E4F0E3CFAB9}"/>
              </a:ext>
            </a:extLst>
          </p:cNvPr>
          <p:cNvSpPr/>
          <p:nvPr/>
        </p:nvSpPr>
        <p:spPr bwMode="auto">
          <a:xfrm>
            <a:off x="7968208" y="1237819"/>
            <a:ext cx="864096" cy="393348"/>
          </a:xfrm>
          <a:prstGeom prst="rect">
            <a:avLst/>
          </a:prstGeom>
          <a:noFill/>
          <a:ln w="9525" cap="flat" cmpd="sng" algn="ctr">
            <a:solidFill>
              <a:schemeClr val="bg1">
                <a:lumMod val="8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de-DE" sz="1100" b="1" dirty="0">
                <a:solidFill>
                  <a:srgbClr val="000000"/>
                </a:solidFill>
                <a:hlinkClick r:id="rId2" action="ppaction://hlinksldjump"/>
              </a:rPr>
              <a:t>62</a:t>
            </a:r>
            <a:endParaRPr lang="de-DE" sz="1100" b="1" dirty="0">
              <a:solidFill>
                <a:srgbClr val="000000"/>
              </a:solidFill>
            </a:endParaRPr>
          </a:p>
        </p:txBody>
      </p:sp>
      <p:sp>
        <p:nvSpPr>
          <p:cNvPr id="24" name="Rechteck 23">
            <a:extLst>
              <a:ext uri="{FF2B5EF4-FFF2-40B4-BE49-F238E27FC236}">
                <a16:creationId xmlns:a16="http://schemas.microsoft.com/office/drawing/2014/main" id="{0795516A-3C21-4087-BCC9-6B77BED1B5EB}"/>
              </a:ext>
            </a:extLst>
          </p:cNvPr>
          <p:cNvSpPr/>
          <p:nvPr/>
        </p:nvSpPr>
        <p:spPr bwMode="auto">
          <a:xfrm>
            <a:off x="7968208" y="2466971"/>
            <a:ext cx="864096" cy="358518"/>
          </a:xfrm>
          <a:prstGeom prst="rect">
            <a:avLst/>
          </a:prstGeom>
          <a:noFill/>
          <a:ln w="9525" cap="flat" cmpd="sng" algn="ctr">
            <a:solidFill>
              <a:schemeClr val="bg1">
                <a:lumMod val="8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de-DE" sz="1100" b="1" dirty="0">
                <a:solidFill>
                  <a:srgbClr val="000000"/>
                </a:solidFill>
                <a:hlinkClick r:id="rId3" action="ppaction://hlinksldjump"/>
              </a:rPr>
              <a:t>65</a:t>
            </a:r>
            <a:endParaRPr lang="de-DE" sz="1100" b="1" dirty="0">
              <a:solidFill>
                <a:srgbClr val="000000"/>
              </a:solidFill>
            </a:endParaRPr>
          </a:p>
        </p:txBody>
      </p:sp>
      <p:sp>
        <p:nvSpPr>
          <p:cNvPr id="35" name="Rectangle 18">
            <a:extLst>
              <a:ext uri="{FF2B5EF4-FFF2-40B4-BE49-F238E27FC236}">
                <a16:creationId xmlns:a16="http://schemas.microsoft.com/office/drawing/2014/main" id="{AD14BF6F-725E-4A16-9B88-6F940D10EDD4}"/>
              </a:ext>
            </a:extLst>
          </p:cNvPr>
          <p:cNvSpPr/>
          <p:nvPr/>
        </p:nvSpPr>
        <p:spPr>
          <a:xfrm>
            <a:off x="640116" y="1681965"/>
            <a:ext cx="3584220" cy="452518"/>
          </a:xfrm>
          <a:prstGeom prst="rect">
            <a:avLst/>
          </a:prstGeom>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lstStyle/>
          <a:p>
            <a:pPr algn="ctr" defTabSz="801654">
              <a:defRPr/>
            </a:pPr>
            <a:r>
              <a:rPr lang="de-DE" sz="1100" kern="0" dirty="0">
                <a:solidFill>
                  <a:srgbClr val="000000">
                    <a:lumMod val="75000"/>
                    <a:lumOff val="25000"/>
                  </a:srgbClr>
                </a:solidFill>
                <a:cs typeface="Arial" panose="020B0604020202020204" pitchFamily="34" charset="0"/>
                <a:sym typeface="Wingdings" panose="05000000000000000000" pitchFamily="2" charset="2"/>
              </a:rPr>
              <a:t> </a:t>
            </a:r>
            <a:r>
              <a:rPr lang="de-DE" sz="1100" kern="0" dirty="0">
                <a:solidFill>
                  <a:srgbClr val="000000">
                    <a:lumMod val="75000"/>
                    <a:lumOff val="25000"/>
                  </a:srgbClr>
                </a:solidFill>
                <a:cs typeface="Arial" panose="020B0604020202020204" pitchFamily="34" charset="0"/>
              </a:rPr>
              <a:t>Wirksamkeit von Maßnahmen überprüft; Maßnahmen und Ziele intern und extern kommuniziert</a:t>
            </a:r>
          </a:p>
        </p:txBody>
      </p:sp>
      <p:sp>
        <p:nvSpPr>
          <p:cNvPr id="36" name="Rectangle 18">
            <a:extLst>
              <a:ext uri="{FF2B5EF4-FFF2-40B4-BE49-F238E27FC236}">
                <a16:creationId xmlns:a16="http://schemas.microsoft.com/office/drawing/2014/main" id="{148E3252-F173-4231-B4DD-135C2254E54E}"/>
              </a:ext>
            </a:extLst>
          </p:cNvPr>
          <p:cNvSpPr/>
          <p:nvPr/>
        </p:nvSpPr>
        <p:spPr>
          <a:xfrm>
            <a:off x="640117" y="2897497"/>
            <a:ext cx="3584221" cy="387438"/>
          </a:xfrm>
          <a:prstGeom prst="rect">
            <a:avLst/>
          </a:prstGeom>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noAutofit/>
          </a:bodyPr>
          <a:lstStyle/>
          <a:p>
            <a:pPr algn="ctr"/>
            <a:r>
              <a:rPr lang="de-DE" sz="1100" kern="0" dirty="0">
                <a:solidFill>
                  <a:srgbClr val="000000">
                    <a:lumMod val="75000"/>
                    <a:lumOff val="25000"/>
                  </a:srgbClr>
                </a:solidFill>
                <a:cs typeface="Arial" panose="020B0604020202020204" pitchFamily="34" charset="0"/>
                <a:sym typeface="Wingdings" panose="05000000000000000000" pitchFamily="2" charset="2"/>
              </a:rPr>
              <a:t> </a:t>
            </a:r>
            <a:r>
              <a:rPr lang="de-DE" sz="1100" kern="0" dirty="0">
                <a:solidFill>
                  <a:srgbClr val="000000">
                    <a:lumMod val="75000"/>
                    <a:lumOff val="25000"/>
                  </a:srgbClr>
                </a:solidFill>
                <a:cs typeface="Arial" panose="020B0604020202020204" pitchFamily="34" charset="0"/>
              </a:rPr>
              <a:t>Beschwerdemechanismus etabliert</a:t>
            </a:r>
          </a:p>
        </p:txBody>
      </p:sp>
      <p:sp>
        <p:nvSpPr>
          <p:cNvPr id="41" name="Fußzeilenplatzhalter 3">
            <a:extLst>
              <a:ext uri="{FF2B5EF4-FFF2-40B4-BE49-F238E27FC236}">
                <a16:creationId xmlns:a16="http://schemas.microsoft.com/office/drawing/2014/main" id="{05417537-DB2D-4550-9EB3-5287FCB1D585}"/>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43" name="Rectangle 21">
            <a:extLst>
              <a:ext uri="{FF2B5EF4-FFF2-40B4-BE49-F238E27FC236}">
                <a16:creationId xmlns:a16="http://schemas.microsoft.com/office/drawing/2014/main" id="{16253F0C-7B74-4AE6-8F09-EF2FA8C0C021}"/>
              </a:ext>
            </a:extLst>
          </p:cNvPr>
          <p:cNvSpPr/>
          <p:nvPr/>
        </p:nvSpPr>
        <p:spPr>
          <a:xfrm>
            <a:off x="640117" y="3515536"/>
            <a:ext cx="3584220" cy="561583"/>
          </a:xfrm>
          <a:prstGeom prst="flowChartDocument">
            <a:avLst/>
          </a:prstGeom>
          <a:solidFill>
            <a:srgbClr val="5E839A"/>
          </a:solidFill>
          <a:ln w="12700" cap="flat" cmpd="sng" algn="ctr">
            <a:noFill/>
            <a:prstDash val="solid"/>
          </a:ln>
          <a:effectLst/>
        </p:spPr>
        <p:txBody>
          <a:bodyPr lIns="80165" tIns="40083" rIns="80165" bIns="40083" rtlCol="0" anchor="ctr"/>
          <a:lstStyle/>
          <a:p>
            <a:pPr algn="ctr" defTabSz="801654">
              <a:defRPr/>
            </a:pPr>
            <a:r>
              <a:rPr lang="de-DE" sz="1100" b="1" kern="0" dirty="0">
                <a:solidFill>
                  <a:prstClr val="white"/>
                </a:solidFill>
                <a:cs typeface="Arial" panose="020B0604020202020204" pitchFamily="34" charset="0"/>
              </a:rPr>
              <a:t>Vorlage Lieferkettenmatrix und Hinweise</a:t>
            </a:r>
          </a:p>
        </p:txBody>
      </p:sp>
      <p:sp>
        <p:nvSpPr>
          <p:cNvPr id="44" name="Rectangle 18">
            <a:extLst>
              <a:ext uri="{FF2B5EF4-FFF2-40B4-BE49-F238E27FC236}">
                <a16:creationId xmlns:a16="http://schemas.microsoft.com/office/drawing/2014/main" id="{E82CFD66-B6E1-47CD-898A-065F69C375B1}"/>
              </a:ext>
            </a:extLst>
          </p:cNvPr>
          <p:cNvSpPr/>
          <p:nvPr/>
        </p:nvSpPr>
        <p:spPr>
          <a:xfrm>
            <a:off x="656842" y="4077120"/>
            <a:ext cx="3567496" cy="720032"/>
          </a:xfrm>
          <a:prstGeom prst="rect">
            <a:avLst/>
          </a:prstGeom>
          <a:ln/>
        </p:spPr>
        <p:style>
          <a:lnRef idx="1">
            <a:schemeClr val="accent3"/>
          </a:lnRef>
          <a:fillRef idx="2">
            <a:schemeClr val="accent3"/>
          </a:fillRef>
          <a:effectRef idx="1">
            <a:schemeClr val="accent3"/>
          </a:effectRef>
          <a:fontRef idx="minor">
            <a:schemeClr val="dk1"/>
          </a:fontRef>
        </p:style>
        <p:txBody>
          <a:bodyPr lIns="80165" tIns="40083" rIns="80165" bIns="40083" rtlCol="0" anchor="ctr">
            <a:noAutofit/>
          </a:bodyPr>
          <a:lstStyle/>
          <a:p>
            <a:pPr algn="ctr"/>
            <a:r>
              <a:rPr lang="de-DE" sz="1100" kern="0" dirty="0">
                <a:solidFill>
                  <a:srgbClr val="000000">
                    <a:lumMod val="75000"/>
                    <a:lumOff val="25000"/>
                  </a:srgbClr>
                </a:solidFill>
                <a:cs typeface="Arial" panose="020B0604020202020204" pitchFamily="34" charset="0"/>
                <a:sym typeface="Wingdings" panose="05000000000000000000" pitchFamily="2" charset="2"/>
              </a:rPr>
              <a:t> </a:t>
            </a:r>
            <a:r>
              <a:rPr lang="de-DE" sz="1100" kern="0" dirty="0">
                <a:solidFill>
                  <a:srgbClr val="000000">
                    <a:lumMod val="75000"/>
                    <a:lumOff val="25000"/>
                  </a:srgbClr>
                </a:solidFill>
                <a:cs typeface="Arial" panose="020B0604020202020204" pitchFamily="34" charset="0"/>
              </a:rPr>
              <a:t>Vorlage des zentralen Arbeitsblatts (Lieferkettenmatrix) sowie Hinweise zur Workshop-basierten Umsetzung des Starter-Kits und weiteren Arbeitshilfen</a:t>
            </a:r>
          </a:p>
        </p:txBody>
      </p:sp>
      <p:sp>
        <p:nvSpPr>
          <p:cNvPr id="17" name="Auf der gleichen Seite des Rechtecks liegende Ecken abrunden 8">
            <a:extLst>
              <a:ext uri="{FF2B5EF4-FFF2-40B4-BE49-F238E27FC236}">
                <a16:creationId xmlns:a16="http://schemas.microsoft.com/office/drawing/2014/main" id="{C7DB8605-8ADE-42F7-BE4E-6E79FAF0F187}"/>
              </a:ext>
            </a:extLst>
          </p:cNvPr>
          <p:cNvSpPr/>
          <p:nvPr/>
        </p:nvSpPr>
        <p:spPr bwMode="auto">
          <a:xfrm>
            <a:off x="667303" y="470165"/>
            <a:ext cx="1134809" cy="324391"/>
          </a:xfrm>
          <a:prstGeom prst="round2SameRect">
            <a:avLst/>
          </a:prstGeom>
          <a:solidFill>
            <a:srgbClr val="F9AA00"/>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8" name="Auf der gleichen Seite des Rechtecks liegende Ecken abrunden 8">
            <a:extLst>
              <a:ext uri="{FF2B5EF4-FFF2-40B4-BE49-F238E27FC236}">
                <a16:creationId xmlns:a16="http://schemas.microsoft.com/office/drawing/2014/main" id="{541475A7-8AB3-4063-89B2-8C0A0194D66F}"/>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9" name="Auf der gleichen Seite des Rechtecks liegende Ecken abrunden 8">
            <a:extLst>
              <a:ext uri="{FF2B5EF4-FFF2-40B4-BE49-F238E27FC236}">
                <a16:creationId xmlns:a16="http://schemas.microsoft.com/office/drawing/2014/main" id="{9F6696B2-4EE3-4D48-93A8-6D398DC2026B}"/>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0" name="Auf der gleichen Seite des Rechtecks liegende Ecken abrunden 8">
            <a:extLst>
              <a:ext uri="{FF2B5EF4-FFF2-40B4-BE49-F238E27FC236}">
                <a16:creationId xmlns:a16="http://schemas.microsoft.com/office/drawing/2014/main" id="{134EEBE0-8DFF-46D4-BD66-C3113BC7382A}"/>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1" name="Auf der gleichen Seite des Rechtecks liegende Ecken abrunden 8">
            <a:extLst>
              <a:ext uri="{FF2B5EF4-FFF2-40B4-BE49-F238E27FC236}">
                <a16:creationId xmlns:a16="http://schemas.microsoft.com/office/drawing/2014/main" id="{732E8E6A-1665-489A-A2A2-55416F4144F9}"/>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2" name="Auf der gleichen Seite des Rechtecks liegende Ecken abrunden 8">
            <a:extLst>
              <a:ext uri="{FF2B5EF4-FFF2-40B4-BE49-F238E27FC236}">
                <a16:creationId xmlns:a16="http://schemas.microsoft.com/office/drawing/2014/main" id="{C5C6F1BB-27E3-40B8-B5A1-6AB144766A58}"/>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3" name="Auf der gleichen Seite des Rechtecks liegende Ecken abrunden 8">
            <a:extLst>
              <a:ext uri="{FF2B5EF4-FFF2-40B4-BE49-F238E27FC236}">
                <a16:creationId xmlns:a16="http://schemas.microsoft.com/office/drawing/2014/main" id="{717085C9-9344-4817-A620-098C25624E33}"/>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grpSp>
        <p:nvGrpSpPr>
          <p:cNvPr id="25" name="Gruppieren 24">
            <a:extLst>
              <a:ext uri="{FF2B5EF4-FFF2-40B4-BE49-F238E27FC236}">
                <a16:creationId xmlns:a16="http://schemas.microsoft.com/office/drawing/2014/main" id="{032ED4A4-1139-4BDE-B2D0-A0B9F59C1B15}"/>
              </a:ext>
            </a:extLst>
          </p:cNvPr>
          <p:cNvGrpSpPr/>
          <p:nvPr/>
        </p:nvGrpSpPr>
        <p:grpSpPr>
          <a:xfrm>
            <a:off x="4296158" y="1193427"/>
            <a:ext cx="3240002" cy="939379"/>
            <a:chOff x="3419870" y="4287356"/>
            <a:chExt cx="3240002" cy="939379"/>
          </a:xfrm>
        </p:grpSpPr>
        <p:grpSp>
          <p:nvGrpSpPr>
            <p:cNvPr id="26" name="Gruppieren 25">
              <a:extLst>
                <a:ext uri="{FF2B5EF4-FFF2-40B4-BE49-F238E27FC236}">
                  <a16:creationId xmlns:a16="http://schemas.microsoft.com/office/drawing/2014/main" id="{75EAA4E2-B523-40D0-8856-8443673536BF}"/>
                </a:ext>
              </a:extLst>
            </p:cNvPr>
            <p:cNvGrpSpPr/>
            <p:nvPr/>
          </p:nvGrpSpPr>
          <p:grpSpPr>
            <a:xfrm>
              <a:off x="3419870" y="4788995"/>
              <a:ext cx="3240002" cy="437740"/>
              <a:chOff x="5004046" y="2978161"/>
              <a:chExt cx="3433954" cy="364823"/>
            </a:xfrm>
          </p:grpSpPr>
          <p:sp>
            <p:nvSpPr>
              <p:cNvPr id="31" name="Textplatzhalter 10">
                <a:extLst>
                  <a:ext uri="{FF2B5EF4-FFF2-40B4-BE49-F238E27FC236}">
                    <a16:creationId xmlns:a16="http://schemas.microsoft.com/office/drawing/2014/main" id="{F2AF4A7A-320F-4C26-A6DC-7EAAA8B43F0C}"/>
                  </a:ext>
                </a:extLst>
              </p:cNvPr>
              <p:cNvSpPr txBox="1">
                <a:spLocks/>
              </p:cNvSpPr>
              <p:nvPr/>
            </p:nvSpPr>
            <p:spPr>
              <a:xfrm>
                <a:off x="5519093" y="2978161"/>
                <a:ext cx="2918907" cy="360039"/>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dirty="0">
                    <a:solidFill>
                      <a:srgbClr val="4B4B4B"/>
                    </a:solidFill>
                  </a:rPr>
                  <a:t>Informationsquellen</a:t>
                </a:r>
              </a:p>
            </p:txBody>
          </p:sp>
          <p:sp>
            <p:nvSpPr>
              <p:cNvPr id="32" name="Richtungspfeil 29">
                <a:extLst>
                  <a:ext uri="{FF2B5EF4-FFF2-40B4-BE49-F238E27FC236}">
                    <a16:creationId xmlns:a16="http://schemas.microsoft.com/office/drawing/2014/main" id="{4B64A085-91E2-4A3D-BDEE-C9E0AA3A2FB1}"/>
                  </a:ext>
                </a:extLst>
              </p:cNvPr>
              <p:cNvSpPr/>
              <p:nvPr/>
            </p:nvSpPr>
            <p:spPr>
              <a:xfrm>
                <a:off x="5004046" y="2982945"/>
                <a:ext cx="693240" cy="360039"/>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kern="0" dirty="0">
                    <a:solidFill>
                      <a:prstClr val="black">
                        <a:lumMod val="75000"/>
                        <a:lumOff val="25000"/>
                      </a:prstClr>
                    </a:solidFill>
                    <a:latin typeface="Arial"/>
                    <a:cs typeface="Arial" panose="020B0604020202020204" pitchFamily="34" charset="0"/>
                  </a:rPr>
                  <a:t>4.2</a:t>
                </a:r>
              </a:p>
            </p:txBody>
          </p:sp>
        </p:grpSp>
        <p:sp>
          <p:nvSpPr>
            <p:cNvPr id="27" name="Textplatzhalter 10">
              <a:extLst>
                <a:ext uri="{FF2B5EF4-FFF2-40B4-BE49-F238E27FC236}">
                  <a16:creationId xmlns:a16="http://schemas.microsoft.com/office/drawing/2014/main" id="{25703AA9-088C-4F55-9816-A47E53D605A0}"/>
                </a:ext>
              </a:extLst>
            </p:cNvPr>
            <p:cNvSpPr txBox="1">
              <a:spLocks/>
            </p:cNvSpPr>
            <p:nvPr/>
          </p:nvSpPr>
          <p:spPr>
            <a:xfrm>
              <a:off x="3911580" y="4287356"/>
              <a:ext cx="2748292" cy="432000"/>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dirty="0">
                  <a:solidFill>
                    <a:srgbClr val="4B4B4B"/>
                  </a:solidFill>
                </a:rPr>
                <a:t>Herangehensweise</a:t>
              </a:r>
            </a:p>
          </p:txBody>
        </p:sp>
        <p:sp>
          <p:nvSpPr>
            <p:cNvPr id="28" name="Richtungspfeil 33">
              <a:extLst>
                <a:ext uri="{FF2B5EF4-FFF2-40B4-BE49-F238E27FC236}">
                  <a16:creationId xmlns:a16="http://schemas.microsoft.com/office/drawing/2014/main" id="{FF9CDC8F-5268-45A1-91CF-13E4E2455B23}"/>
                </a:ext>
              </a:extLst>
            </p:cNvPr>
            <p:cNvSpPr/>
            <p:nvPr/>
          </p:nvSpPr>
          <p:spPr>
            <a:xfrm>
              <a:off x="3419872" y="4293096"/>
              <a:ext cx="657991" cy="432000"/>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kern="0" dirty="0">
                  <a:solidFill>
                    <a:prstClr val="black">
                      <a:lumMod val="75000"/>
                      <a:lumOff val="25000"/>
                    </a:prstClr>
                  </a:solidFill>
                  <a:latin typeface="Arial"/>
                  <a:cs typeface="Arial" panose="020B0604020202020204" pitchFamily="34" charset="0"/>
                </a:rPr>
                <a:t>4.1</a:t>
              </a:r>
            </a:p>
          </p:txBody>
        </p:sp>
      </p:grpSp>
      <p:grpSp>
        <p:nvGrpSpPr>
          <p:cNvPr id="33" name="Gruppieren 32">
            <a:extLst>
              <a:ext uri="{FF2B5EF4-FFF2-40B4-BE49-F238E27FC236}">
                <a16:creationId xmlns:a16="http://schemas.microsoft.com/office/drawing/2014/main" id="{2B4AC6F9-613F-4AB6-9F74-89B34E2C4517}"/>
              </a:ext>
            </a:extLst>
          </p:cNvPr>
          <p:cNvGrpSpPr/>
          <p:nvPr/>
        </p:nvGrpSpPr>
        <p:grpSpPr>
          <a:xfrm>
            <a:off x="4296158" y="2415196"/>
            <a:ext cx="3240002" cy="869739"/>
            <a:chOff x="3419870" y="4287357"/>
            <a:chExt cx="3240002" cy="869739"/>
          </a:xfrm>
        </p:grpSpPr>
        <p:grpSp>
          <p:nvGrpSpPr>
            <p:cNvPr id="34" name="Gruppieren 33">
              <a:extLst>
                <a:ext uri="{FF2B5EF4-FFF2-40B4-BE49-F238E27FC236}">
                  <a16:creationId xmlns:a16="http://schemas.microsoft.com/office/drawing/2014/main" id="{7F26D0C4-E7B6-4DCB-AAE2-913950E4E3DE}"/>
                </a:ext>
              </a:extLst>
            </p:cNvPr>
            <p:cNvGrpSpPr/>
            <p:nvPr/>
          </p:nvGrpSpPr>
          <p:grpSpPr>
            <a:xfrm>
              <a:off x="3419870" y="4725096"/>
              <a:ext cx="3240002" cy="432000"/>
              <a:chOff x="5004046" y="2924904"/>
              <a:chExt cx="3433954" cy="360039"/>
            </a:xfrm>
          </p:grpSpPr>
          <p:sp>
            <p:nvSpPr>
              <p:cNvPr id="39" name="Textplatzhalter 10">
                <a:extLst>
                  <a:ext uri="{FF2B5EF4-FFF2-40B4-BE49-F238E27FC236}">
                    <a16:creationId xmlns:a16="http://schemas.microsoft.com/office/drawing/2014/main" id="{8619F75E-6982-4409-A098-4B3725B8836D}"/>
                  </a:ext>
                </a:extLst>
              </p:cNvPr>
              <p:cNvSpPr txBox="1">
                <a:spLocks/>
              </p:cNvSpPr>
              <p:nvPr/>
            </p:nvSpPr>
            <p:spPr>
              <a:xfrm>
                <a:off x="5519093" y="2935854"/>
                <a:ext cx="2918907" cy="344305"/>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dirty="0">
                    <a:solidFill>
                      <a:srgbClr val="4B4B4B"/>
                    </a:solidFill>
                  </a:rPr>
                  <a:t>Informationsquellen</a:t>
                </a:r>
              </a:p>
            </p:txBody>
          </p:sp>
          <p:sp>
            <p:nvSpPr>
              <p:cNvPr id="40" name="Richtungspfeil 29">
                <a:extLst>
                  <a:ext uri="{FF2B5EF4-FFF2-40B4-BE49-F238E27FC236}">
                    <a16:creationId xmlns:a16="http://schemas.microsoft.com/office/drawing/2014/main" id="{779C9AB4-0888-4A70-ADE8-968E480DD576}"/>
                  </a:ext>
                </a:extLst>
              </p:cNvPr>
              <p:cNvSpPr/>
              <p:nvPr/>
            </p:nvSpPr>
            <p:spPr>
              <a:xfrm>
                <a:off x="5004046" y="2924904"/>
                <a:ext cx="693240" cy="360039"/>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kern="0" dirty="0">
                    <a:solidFill>
                      <a:prstClr val="black">
                        <a:lumMod val="75000"/>
                        <a:lumOff val="25000"/>
                      </a:prstClr>
                    </a:solidFill>
                    <a:latin typeface="Arial"/>
                    <a:cs typeface="Arial" panose="020B0604020202020204" pitchFamily="34" charset="0"/>
                  </a:rPr>
                  <a:t>5.2</a:t>
                </a:r>
              </a:p>
            </p:txBody>
          </p:sp>
        </p:grpSp>
        <p:sp>
          <p:nvSpPr>
            <p:cNvPr id="37" name="Textplatzhalter 10">
              <a:extLst>
                <a:ext uri="{FF2B5EF4-FFF2-40B4-BE49-F238E27FC236}">
                  <a16:creationId xmlns:a16="http://schemas.microsoft.com/office/drawing/2014/main" id="{AF3F42E7-FC2B-48CA-B606-689AF91A4011}"/>
                </a:ext>
              </a:extLst>
            </p:cNvPr>
            <p:cNvSpPr txBox="1">
              <a:spLocks/>
            </p:cNvSpPr>
            <p:nvPr/>
          </p:nvSpPr>
          <p:spPr>
            <a:xfrm>
              <a:off x="3911580" y="4287357"/>
              <a:ext cx="2748292" cy="431999"/>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dirty="0">
                  <a:solidFill>
                    <a:srgbClr val="4B4B4B"/>
                  </a:solidFill>
                </a:rPr>
                <a:t>Herangehensweise</a:t>
              </a:r>
            </a:p>
          </p:txBody>
        </p:sp>
        <p:sp>
          <p:nvSpPr>
            <p:cNvPr id="38" name="Richtungspfeil 33">
              <a:extLst>
                <a:ext uri="{FF2B5EF4-FFF2-40B4-BE49-F238E27FC236}">
                  <a16:creationId xmlns:a16="http://schemas.microsoft.com/office/drawing/2014/main" id="{80B7E405-BF80-47BB-B0B8-C70FFBF48B78}"/>
                </a:ext>
              </a:extLst>
            </p:cNvPr>
            <p:cNvSpPr/>
            <p:nvPr/>
          </p:nvSpPr>
          <p:spPr>
            <a:xfrm>
              <a:off x="3419872" y="4293096"/>
              <a:ext cx="657991" cy="432000"/>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kern="0" dirty="0">
                  <a:solidFill>
                    <a:prstClr val="black">
                      <a:lumMod val="75000"/>
                      <a:lumOff val="25000"/>
                    </a:prstClr>
                  </a:solidFill>
                  <a:latin typeface="Arial"/>
                  <a:cs typeface="Arial" panose="020B0604020202020204" pitchFamily="34" charset="0"/>
                </a:rPr>
                <a:t>5.1</a:t>
              </a:r>
            </a:p>
          </p:txBody>
        </p:sp>
      </p:grpSp>
      <p:sp>
        <p:nvSpPr>
          <p:cNvPr id="42" name="Rechteck 41">
            <a:extLst>
              <a:ext uri="{FF2B5EF4-FFF2-40B4-BE49-F238E27FC236}">
                <a16:creationId xmlns:a16="http://schemas.microsoft.com/office/drawing/2014/main" id="{984A216C-C9FF-42D5-B35F-FA5DA9A836D7}"/>
              </a:ext>
            </a:extLst>
          </p:cNvPr>
          <p:cNvSpPr/>
          <p:nvPr/>
        </p:nvSpPr>
        <p:spPr bwMode="auto">
          <a:xfrm>
            <a:off x="7968208" y="3574585"/>
            <a:ext cx="864096" cy="358518"/>
          </a:xfrm>
          <a:prstGeom prst="rect">
            <a:avLst/>
          </a:prstGeom>
          <a:noFill/>
          <a:ln w="9525" cap="flat" cmpd="sng" algn="ctr">
            <a:solidFill>
              <a:schemeClr val="bg1">
                <a:lumMod val="8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de-DE" sz="1100" b="1" dirty="0">
                <a:solidFill>
                  <a:srgbClr val="000000"/>
                </a:solidFill>
                <a:hlinkClick r:id="rId4" action="ppaction://hlinksldjump"/>
              </a:rPr>
              <a:t>69</a:t>
            </a:r>
            <a:endParaRPr lang="de-DE" sz="1100" b="1" dirty="0">
              <a:solidFill>
                <a:srgbClr val="000000"/>
              </a:solidFill>
            </a:endParaRPr>
          </a:p>
        </p:txBody>
      </p:sp>
      <p:grpSp>
        <p:nvGrpSpPr>
          <p:cNvPr id="46" name="Gruppieren 45">
            <a:extLst>
              <a:ext uri="{FF2B5EF4-FFF2-40B4-BE49-F238E27FC236}">
                <a16:creationId xmlns:a16="http://schemas.microsoft.com/office/drawing/2014/main" id="{53375CEE-6C0D-48A2-991B-2BB29711F554}"/>
              </a:ext>
            </a:extLst>
          </p:cNvPr>
          <p:cNvGrpSpPr/>
          <p:nvPr/>
        </p:nvGrpSpPr>
        <p:grpSpPr>
          <a:xfrm>
            <a:off x="4296158" y="3515536"/>
            <a:ext cx="3240002" cy="864000"/>
            <a:chOff x="3419870" y="4293096"/>
            <a:chExt cx="3240002" cy="864000"/>
          </a:xfrm>
        </p:grpSpPr>
        <p:grpSp>
          <p:nvGrpSpPr>
            <p:cNvPr id="47" name="Gruppieren 46">
              <a:extLst>
                <a:ext uri="{FF2B5EF4-FFF2-40B4-BE49-F238E27FC236}">
                  <a16:creationId xmlns:a16="http://schemas.microsoft.com/office/drawing/2014/main" id="{071D6D4C-A9C0-45A6-BE3E-08131DD24F6B}"/>
                </a:ext>
              </a:extLst>
            </p:cNvPr>
            <p:cNvGrpSpPr/>
            <p:nvPr/>
          </p:nvGrpSpPr>
          <p:grpSpPr>
            <a:xfrm>
              <a:off x="3419870" y="4725096"/>
              <a:ext cx="3240002" cy="432000"/>
              <a:chOff x="5004046" y="2924904"/>
              <a:chExt cx="3433954" cy="360039"/>
            </a:xfrm>
          </p:grpSpPr>
          <p:sp>
            <p:nvSpPr>
              <p:cNvPr id="50" name="Textplatzhalter 10">
                <a:extLst>
                  <a:ext uri="{FF2B5EF4-FFF2-40B4-BE49-F238E27FC236}">
                    <a16:creationId xmlns:a16="http://schemas.microsoft.com/office/drawing/2014/main" id="{236E92B4-A9CA-40EC-A798-C081BA140CA1}"/>
                  </a:ext>
                </a:extLst>
              </p:cNvPr>
              <p:cNvSpPr txBox="1">
                <a:spLocks/>
              </p:cNvSpPr>
              <p:nvPr/>
            </p:nvSpPr>
            <p:spPr>
              <a:xfrm>
                <a:off x="5519093" y="2924904"/>
                <a:ext cx="2918907" cy="351091"/>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dirty="0">
                    <a:solidFill>
                      <a:srgbClr val="4B4B4B"/>
                    </a:solidFill>
                  </a:rPr>
                  <a:t>Arbeitsblatt: Lieferketten-Matrix</a:t>
                </a:r>
              </a:p>
            </p:txBody>
          </p:sp>
          <p:sp>
            <p:nvSpPr>
              <p:cNvPr id="51" name="Richtungspfeil 29">
                <a:extLst>
                  <a:ext uri="{FF2B5EF4-FFF2-40B4-BE49-F238E27FC236}">
                    <a16:creationId xmlns:a16="http://schemas.microsoft.com/office/drawing/2014/main" id="{0CF1C401-8A90-40DD-86C2-795648A133D5}"/>
                  </a:ext>
                </a:extLst>
              </p:cNvPr>
              <p:cNvSpPr/>
              <p:nvPr/>
            </p:nvSpPr>
            <p:spPr>
              <a:xfrm>
                <a:off x="5004046" y="2924904"/>
                <a:ext cx="693240" cy="360039"/>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kern="0" dirty="0">
                    <a:solidFill>
                      <a:prstClr val="black">
                        <a:lumMod val="75000"/>
                        <a:lumOff val="25000"/>
                      </a:prstClr>
                    </a:solidFill>
                    <a:latin typeface="Arial"/>
                    <a:cs typeface="Arial" panose="020B0604020202020204" pitchFamily="34" charset="0"/>
                  </a:rPr>
                  <a:t>5.2</a:t>
                </a:r>
              </a:p>
            </p:txBody>
          </p:sp>
        </p:grpSp>
        <p:sp>
          <p:nvSpPr>
            <p:cNvPr id="48" name="Textplatzhalter 10">
              <a:extLst>
                <a:ext uri="{FF2B5EF4-FFF2-40B4-BE49-F238E27FC236}">
                  <a16:creationId xmlns:a16="http://schemas.microsoft.com/office/drawing/2014/main" id="{13D318D3-DB7F-4059-A658-EF77C6750A37}"/>
                </a:ext>
              </a:extLst>
            </p:cNvPr>
            <p:cNvSpPr txBox="1">
              <a:spLocks/>
            </p:cNvSpPr>
            <p:nvPr/>
          </p:nvSpPr>
          <p:spPr>
            <a:xfrm>
              <a:off x="3911580" y="4298836"/>
              <a:ext cx="2748292" cy="420520"/>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dirty="0">
                  <a:solidFill>
                    <a:srgbClr val="4B4B4B"/>
                  </a:solidFill>
                </a:rPr>
                <a:t>Anwendungsbeispiel: Lieferketten-Matrix</a:t>
              </a:r>
            </a:p>
          </p:txBody>
        </p:sp>
        <p:sp>
          <p:nvSpPr>
            <p:cNvPr id="49" name="Richtungspfeil 33">
              <a:extLst>
                <a:ext uri="{FF2B5EF4-FFF2-40B4-BE49-F238E27FC236}">
                  <a16:creationId xmlns:a16="http://schemas.microsoft.com/office/drawing/2014/main" id="{829945D5-3C25-4EFE-A175-966E05AEB01F}"/>
                </a:ext>
              </a:extLst>
            </p:cNvPr>
            <p:cNvSpPr/>
            <p:nvPr/>
          </p:nvSpPr>
          <p:spPr>
            <a:xfrm>
              <a:off x="3419872" y="4293096"/>
              <a:ext cx="657991" cy="432000"/>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kern="0" dirty="0">
                  <a:solidFill>
                    <a:prstClr val="black">
                      <a:lumMod val="75000"/>
                      <a:lumOff val="25000"/>
                    </a:prstClr>
                  </a:solidFill>
                  <a:latin typeface="Arial"/>
                  <a:cs typeface="Arial" panose="020B0604020202020204" pitchFamily="34" charset="0"/>
                </a:rPr>
                <a:t>5.1</a:t>
              </a:r>
            </a:p>
          </p:txBody>
        </p:sp>
      </p:grpSp>
      <p:sp>
        <p:nvSpPr>
          <p:cNvPr id="52" name="Textplatzhalter 10">
            <a:extLst>
              <a:ext uri="{FF2B5EF4-FFF2-40B4-BE49-F238E27FC236}">
                <a16:creationId xmlns:a16="http://schemas.microsoft.com/office/drawing/2014/main" id="{CE710EEB-96FB-4864-927E-EBACC7DA7E10}"/>
              </a:ext>
            </a:extLst>
          </p:cNvPr>
          <p:cNvSpPr txBox="1">
            <a:spLocks/>
          </p:cNvSpPr>
          <p:nvPr/>
        </p:nvSpPr>
        <p:spPr>
          <a:xfrm>
            <a:off x="4782115" y="4385276"/>
            <a:ext cx="2754045" cy="401139"/>
          </a:xfrm>
          <a:prstGeom prst="rect">
            <a:avLst/>
          </a:prstGeom>
          <a:noFill/>
          <a:ln>
            <a:solidFill>
              <a:schemeClr val="bg1">
                <a:lumMod val="85000"/>
              </a:schemeClr>
            </a:solidFill>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dirty="0">
                <a:solidFill>
                  <a:srgbClr val="4B4B4B"/>
                </a:solidFill>
              </a:rPr>
              <a:t>Hinweise zu weiteren Arbeitshilfen</a:t>
            </a:r>
          </a:p>
        </p:txBody>
      </p:sp>
      <p:sp>
        <p:nvSpPr>
          <p:cNvPr id="53" name="Richtungspfeil 29">
            <a:extLst>
              <a:ext uri="{FF2B5EF4-FFF2-40B4-BE49-F238E27FC236}">
                <a16:creationId xmlns:a16="http://schemas.microsoft.com/office/drawing/2014/main" id="{92E49D14-DA56-414C-A351-F29FC9308CCB}"/>
              </a:ext>
            </a:extLst>
          </p:cNvPr>
          <p:cNvSpPr/>
          <p:nvPr/>
        </p:nvSpPr>
        <p:spPr>
          <a:xfrm>
            <a:off x="4296158" y="4365151"/>
            <a:ext cx="654085" cy="432000"/>
          </a:xfrm>
          <a:prstGeom prst="homePlate">
            <a:avLst/>
          </a:prstGeom>
          <a:solidFill>
            <a:srgbClr val="E0E0E0"/>
          </a:solidFill>
          <a:ln w="12700" cap="flat" cmpd="sng" algn="ctr">
            <a:solidFill>
              <a:schemeClr val="bg1"/>
            </a:solidFill>
            <a:prstDash val="solid"/>
          </a:ln>
          <a:effectLst/>
        </p:spPr>
        <p:txBody>
          <a:bodyPr rtlCol="0" anchor="ctr"/>
          <a:lstStyle/>
          <a:p>
            <a:pPr algn="l" defTabSz="801654"/>
            <a:r>
              <a:rPr lang="en-GB" sz="1100" b="1" kern="0" dirty="0">
                <a:solidFill>
                  <a:prstClr val="black">
                    <a:lumMod val="75000"/>
                    <a:lumOff val="25000"/>
                  </a:prstClr>
                </a:solidFill>
                <a:latin typeface="Arial"/>
                <a:cs typeface="Arial" panose="020B0604020202020204" pitchFamily="34" charset="0"/>
              </a:rPr>
              <a:t>5.3</a:t>
            </a:r>
          </a:p>
        </p:txBody>
      </p:sp>
      <p:sp>
        <p:nvSpPr>
          <p:cNvPr id="54" name="Rechteck 53">
            <a:extLst>
              <a:ext uri="{FF2B5EF4-FFF2-40B4-BE49-F238E27FC236}">
                <a16:creationId xmlns:a16="http://schemas.microsoft.com/office/drawing/2014/main" id="{9E2AE855-C49B-40DD-9C7D-75452F95D7F8}"/>
              </a:ext>
            </a:extLst>
          </p:cNvPr>
          <p:cNvSpPr/>
          <p:nvPr/>
        </p:nvSpPr>
        <p:spPr bwMode="auto">
          <a:xfrm>
            <a:off x="7967985" y="4002902"/>
            <a:ext cx="864096" cy="358518"/>
          </a:xfrm>
          <a:prstGeom prst="rect">
            <a:avLst/>
          </a:prstGeom>
          <a:noFill/>
          <a:ln w="9525" cap="flat" cmpd="sng" algn="ctr">
            <a:solidFill>
              <a:schemeClr val="bg1">
                <a:lumMod val="8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de-DE" sz="1100" b="1" dirty="0">
                <a:solidFill>
                  <a:srgbClr val="000000"/>
                </a:solidFill>
                <a:hlinkClick r:id="rId5" action="ppaction://hlinksldjump"/>
              </a:rPr>
              <a:t>71</a:t>
            </a:r>
            <a:endParaRPr lang="de-DE" sz="1100" b="1" dirty="0">
              <a:solidFill>
                <a:srgbClr val="000000"/>
              </a:solidFill>
            </a:endParaRPr>
          </a:p>
        </p:txBody>
      </p:sp>
      <p:sp>
        <p:nvSpPr>
          <p:cNvPr id="55" name="Rechteck 54">
            <a:extLst>
              <a:ext uri="{FF2B5EF4-FFF2-40B4-BE49-F238E27FC236}">
                <a16:creationId xmlns:a16="http://schemas.microsoft.com/office/drawing/2014/main" id="{8C515D75-3F4A-45DA-8D53-646C9F9DB769}"/>
              </a:ext>
            </a:extLst>
          </p:cNvPr>
          <p:cNvSpPr/>
          <p:nvPr/>
        </p:nvSpPr>
        <p:spPr bwMode="auto">
          <a:xfrm>
            <a:off x="7967985" y="4412062"/>
            <a:ext cx="864096" cy="358518"/>
          </a:xfrm>
          <a:prstGeom prst="rect">
            <a:avLst/>
          </a:prstGeom>
          <a:noFill/>
          <a:ln w="9525" cap="flat" cmpd="sng" algn="ctr">
            <a:solidFill>
              <a:schemeClr val="bg1">
                <a:lumMod val="8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de-DE" sz="1100" b="1" dirty="0">
                <a:solidFill>
                  <a:srgbClr val="000000"/>
                </a:solidFill>
                <a:hlinkClick r:id="rId6" action="ppaction://hlinksldjump"/>
              </a:rPr>
              <a:t>72</a:t>
            </a:r>
            <a:endParaRPr lang="de-DE" sz="1100" b="1" dirty="0">
              <a:solidFill>
                <a:srgbClr val="000000"/>
              </a:solidFill>
            </a:endParaRPr>
          </a:p>
        </p:txBody>
      </p:sp>
      <p:sp>
        <p:nvSpPr>
          <p:cNvPr id="56" name="Rechteck 55">
            <a:extLst>
              <a:ext uri="{FF2B5EF4-FFF2-40B4-BE49-F238E27FC236}">
                <a16:creationId xmlns:a16="http://schemas.microsoft.com/office/drawing/2014/main" id="{36261203-D524-47E6-B795-7E4F0E3CFAB9}"/>
              </a:ext>
            </a:extLst>
          </p:cNvPr>
          <p:cNvSpPr/>
          <p:nvPr/>
        </p:nvSpPr>
        <p:spPr bwMode="auto">
          <a:xfrm>
            <a:off x="7967985" y="1699075"/>
            <a:ext cx="864096" cy="393348"/>
          </a:xfrm>
          <a:prstGeom prst="rect">
            <a:avLst/>
          </a:prstGeom>
          <a:noFill/>
          <a:ln w="9525" cap="flat" cmpd="sng" algn="ctr">
            <a:solidFill>
              <a:schemeClr val="bg1">
                <a:lumMod val="8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de-DE" sz="1100" b="1" dirty="0" smtClean="0">
                <a:solidFill>
                  <a:srgbClr val="000000"/>
                </a:solidFill>
                <a:hlinkClick r:id="rId7" action="ppaction://hlinksldjump"/>
              </a:rPr>
              <a:t>64</a:t>
            </a:r>
            <a:endParaRPr lang="de-DE" sz="1100" b="1" dirty="0">
              <a:solidFill>
                <a:srgbClr val="000000"/>
              </a:solidFill>
            </a:endParaRPr>
          </a:p>
        </p:txBody>
      </p:sp>
      <p:sp>
        <p:nvSpPr>
          <p:cNvPr id="57" name="Rechteck 56">
            <a:extLst>
              <a:ext uri="{FF2B5EF4-FFF2-40B4-BE49-F238E27FC236}">
                <a16:creationId xmlns:a16="http://schemas.microsoft.com/office/drawing/2014/main" id="{36261203-D524-47E6-B795-7E4F0E3CFAB9}"/>
              </a:ext>
            </a:extLst>
          </p:cNvPr>
          <p:cNvSpPr/>
          <p:nvPr/>
        </p:nvSpPr>
        <p:spPr bwMode="auto">
          <a:xfrm>
            <a:off x="7967985" y="2881882"/>
            <a:ext cx="864096" cy="393348"/>
          </a:xfrm>
          <a:prstGeom prst="rect">
            <a:avLst/>
          </a:prstGeom>
          <a:noFill/>
          <a:ln w="9525" cap="flat" cmpd="sng" algn="ctr">
            <a:solidFill>
              <a:schemeClr val="bg1">
                <a:lumMod val="85000"/>
              </a:schemeClr>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de-DE" sz="1100" b="1" dirty="0" smtClean="0">
                <a:solidFill>
                  <a:srgbClr val="000000"/>
                </a:solidFill>
                <a:hlinkClick r:id="rId8" action="ppaction://hlinksldjump"/>
              </a:rPr>
              <a:t>67</a:t>
            </a:r>
            <a:endParaRPr lang="de-DE" sz="1100" b="1" dirty="0">
              <a:solidFill>
                <a:srgbClr val="000000"/>
              </a:solidFill>
            </a:endParaRPr>
          </a:p>
        </p:txBody>
      </p:sp>
      <p:sp>
        <p:nvSpPr>
          <p:cNvPr id="45" name="Datumsplatzhalter 4"/>
          <p:cNvSpPr>
            <a:spLocks noGrp="1"/>
          </p:cNvSpPr>
          <p:nvPr>
            <p:ph type="dt" sz="half" idx="12"/>
          </p:nvPr>
        </p:nvSpPr>
        <p:spPr>
          <a:xfrm>
            <a:off x="648000" y="116632"/>
            <a:ext cx="7248373" cy="476250"/>
          </a:xfrm>
        </p:spPr>
        <p:txBody>
          <a:bodyPr/>
          <a:lstStyle/>
          <a:p>
            <a:r>
              <a:rPr lang="de-DE" b="1" dirty="0" smtClean="0"/>
              <a:t>Inhalt</a:t>
            </a:r>
            <a:r>
              <a:rPr lang="de-DE" dirty="0"/>
              <a:t/>
            </a:r>
            <a:br>
              <a:rPr lang="de-DE" dirty="0"/>
            </a:br>
            <a:endParaRPr lang="de-DE" dirty="0"/>
          </a:p>
        </p:txBody>
      </p:sp>
    </p:spTree>
    <p:extLst>
      <p:ext uri="{BB962C8B-B14F-4D97-AF65-F5344CB8AC3E}">
        <p14:creationId xmlns:p14="http://schemas.microsoft.com/office/powerpoint/2010/main" val="29522695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60</a:t>
            </a:fld>
            <a:endParaRPr lang="de-DE" dirty="0"/>
          </a:p>
        </p:txBody>
      </p:sp>
      <p:sp>
        <p:nvSpPr>
          <p:cNvPr id="7" name="Rechteck 6">
            <a:extLst>
              <a:ext uri="{FF2B5EF4-FFF2-40B4-BE49-F238E27FC236}">
                <a16:creationId xmlns:a16="http://schemas.microsoft.com/office/drawing/2014/main" id="{A0E7BD0B-D060-4A15-9BCB-B45FEEA56FD1}"/>
              </a:ext>
            </a:extLst>
          </p:cNvPr>
          <p:cNvSpPr/>
          <p:nvPr/>
        </p:nvSpPr>
        <p:spPr>
          <a:xfrm>
            <a:off x="479375" y="1700808"/>
            <a:ext cx="9937799" cy="588780"/>
          </a:xfrm>
          <a:prstGeom prst="rect">
            <a:avLst/>
          </a:prstGeom>
        </p:spPr>
        <p:txBody>
          <a:bodyPr wrap="square" lIns="80165" tIns="40083" rIns="80165" bIns="40083">
            <a:spAutoFit/>
          </a:bodyPr>
          <a:lstStyle/>
          <a:p>
            <a:pPr marL="80577" algn="just"/>
            <a:r>
              <a:rPr lang="de-DE" sz="1100" dirty="0">
                <a:solidFill>
                  <a:srgbClr val="4B4B4B"/>
                </a:solidFill>
              </a:rPr>
              <a:t>Die gute Zusammenarbeit mit Lieferanten ist entscheidend dafür, wie wirkungsvoll Risiken in der Lieferkette adressiert werden können. Die Zusammenarbeit mit Lieferanten umfasst in der Regel vier Schritte: (1) Erwarten an Lieferanten kommunizieren; (2) Lieferanten überprüfen; (3) Korrekturmaßnahmen umsetzen ; (4) Lieferanten langfristig entwickeln.</a:t>
            </a:r>
          </a:p>
        </p:txBody>
      </p:sp>
      <p:sp>
        <p:nvSpPr>
          <p:cNvPr id="8" name="Titel 2">
            <a:extLst>
              <a:ext uri="{FF2B5EF4-FFF2-40B4-BE49-F238E27FC236}">
                <a16:creationId xmlns:a16="http://schemas.microsoft.com/office/drawing/2014/main" id="{628D538B-14B8-4E3B-8EC9-099FBB81341B}"/>
              </a:ext>
            </a:extLst>
          </p:cNvPr>
          <p:cNvSpPr>
            <a:spLocks noGrp="1"/>
          </p:cNvSpPr>
          <p:nvPr>
            <p:ph type="title"/>
          </p:nvPr>
        </p:nvSpPr>
        <p:spPr>
          <a:xfrm>
            <a:off x="1345283" y="1052737"/>
            <a:ext cx="9071891" cy="648000"/>
          </a:xfrm>
        </p:spPr>
        <p:txBody>
          <a:bodyPr/>
          <a:lstStyle/>
          <a:p>
            <a:r>
              <a:rPr lang="de-DE" sz="1800" dirty="0"/>
              <a:t>Maßnahme: Lieferanten überprüfen und unterstützen</a:t>
            </a:r>
          </a:p>
        </p:txBody>
      </p:sp>
      <p:pic>
        <p:nvPicPr>
          <p:cNvPr id="15" name="Picture 2" descr="G:\noun_992323.png">
            <a:extLst>
              <a:ext uri="{FF2B5EF4-FFF2-40B4-BE49-F238E27FC236}">
                <a16:creationId xmlns:a16="http://schemas.microsoft.com/office/drawing/2014/main" id="{58EFDF2F-8893-4ABA-9907-39A8ACDFF728}"/>
              </a:ext>
            </a:extLst>
          </p:cNvPr>
          <p:cNvPicPr>
            <a:picLocks noChangeAspect="1" noChangeArrowheads="1"/>
          </p:cNvPicPr>
          <p:nvPr/>
        </p:nvPicPr>
        <p:blipFill>
          <a:blip r:embed="rId10" cstate="print">
            <a:duotone>
              <a:schemeClr val="bg2">
                <a:shade val="45000"/>
                <a:satMod val="135000"/>
              </a:schemeClr>
              <a:prstClr val="white"/>
            </a:duotone>
          </a:blip>
          <a:srcRect/>
          <a:stretch>
            <a:fillRect/>
          </a:stretch>
        </p:blipFill>
        <p:spPr bwMode="auto">
          <a:xfrm rot="16200000">
            <a:off x="598518" y="1052737"/>
            <a:ext cx="648071" cy="648071"/>
          </a:xfrm>
          <a:prstGeom prst="rect">
            <a:avLst/>
          </a:prstGeom>
          <a:noFill/>
        </p:spPr>
      </p:pic>
      <p:sp>
        <p:nvSpPr>
          <p:cNvPr id="55" name="Textfeld 54">
            <a:extLst>
              <a:ext uri="{FF2B5EF4-FFF2-40B4-BE49-F238E27FC236}">
                <a16:creationId xmlns:a16="http://schemas.microsoft.com/office/drawing/2014/main" id="{B3635195-DCD3-4C74-8F4F-78F664FBE79A}"/>
              </a:ext>
            </a:extLst>
          </p:cNvPr>
          <p:cNvSpPr txBox="1"/>
          <p:nvPr>
            <p:custDataLst>
              <p:tags r:id="rId1"/>
            </p:custDataLst>
          </p:nvPr>
        </p:nvSpPr>
        <p:spPr bwMode="gray">
          <a:xfrm>
            <a:off x="1498437" y="3451689"/>
            <a:ext cx="1754543" cy="2604062"/>
          </a:xfrm>
          <a:prstGeom prst="rect">
            <a:avLst/>
          </a:prstGeom>
          <a:solidFill>
            <a:schemeClr val="bg1"/>
          </a:solidFill>
          <a:ln w="3175">
            <a:solidFill>
              <a:schemeClr val="accent1"/>
            </a:solidFill>
          </a:ln>
          <a:effectLst/>
        </p:spPr>
        <p:txBody>
          <a:bodyPr vert="horz" wrap="square" lIns="72017" tIns="72017" rIns="72017" bIns="72017" rtlCol="0" anchor="t" anchorCtr="0">
            <a:noAutofit/>
          </a:bodyPr>
          <a:lstStyle/>
          <a:p>
            <a:pPr marL="171450" lvl="1" indent="-171450" algn="l">
              <a:spcBef>
                <a:spcPts val="225"/>
              </a:spcBef>
              <a:spcAft>
                <a:spcPts val="225"/>
              </a:spcAft>
              <a:buSzPct val="100000"/>
              <a:buFont typeface="Arial" panose="020B0604020202020204" pitchFamily="34" charset="0"/>
              <a:buChar char="•"/>
            </a:pPr>
            <a:r>
              <a:rPr lang="de-DE" sz="1100" dirty="0"/>
              <a:t>Bündelung der Lieferanten-Erwartungen im Verhaltenskodex.</a:t>
            </a:r>
          </a:p>
          <a:p>
            <a:pPr marL="171450" lvl="1" indent="-171450" algn="l">
              <a:spcBef>
                <a:spcPts val="225"/>
              </a:spcBef>
              <a:spcAft>
                <a:spcPts val="225"/>
              </a:spcAft>
              <a:buSzPct val="100000"/>
              <a:buFont typeface="Arial" panose="020B0604020202020204" pitchFamily="34" charset="0"/>
              <a:buChar char="•"/>
            </a:pPr>
            <a:r>
              <a:rPr lang="de-DE" sz="1100" dirty="0"/>
              <a:t>Kommunikationen des Verhaltenskodex sowie der folgenden Aktivitäten.</a:t>
            </a:r>
          </a:p>
        </p:txBody>
      </p:sp>
      <p:sp>
        <p:nvSpPr>
          <p:cNvPr id="56" name="Richtungspfeil 48">
            <a:extLst>
              <a:ext uri="{FF2B5EF4-FFF2-40B4-BE49-F238E27FC236}">
                <a16:creationId xmlns:a16="http://schemas.microsoft.com/office/drawing/2014/main" id="{FD3C59F1-3C8E-41A9-BE70-196B346BF391}"/>
              </a:ext>
            </a:extLst>
          </p:cNvPr>
          <p:cNvSpPr/>
          <p:nvPr>
            <p:custDataLst>
              <p:tags r:id="rId2"/>
            </p:custDataLst>
          </p:nvPr>
        </p:nvSpPr>
        <p:spPr bwMode="gray">
          <a:xfrm>
            <a:off x="1499230" y="2519972"/>
            <a:ext cx="1889508" cy="837020"/>
          </a:xfrm>
          <a:prstGeom prst="homePlate">
            <a:avLst>
              <a:gd name="adj" fmla="val 24387"/>
            </a:avLst>
          </a:prstGeom>
          <a:solidFill>
            <a:srgbClr val="3B687F"/>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61" tIns="45731" rIns="91461" bIns="72017" numCol="1" spcCol="0" rtlCol="0" fromWordArt="0" anchor="ctr" anchorCtr="0" forceAA="0" compatLnSpc="1">
            <a:prstTxWarp prst="textNoShape">
              <a:avLst/>
            </a:prstTxWarp>
            <a:noAutofit/>
          </a:bodyPr>
          <a:lstStyle/>
          <a:p>
            <a:pPr algn="l">
              <a:spcBef>
                <a:spcPts val="225"/>
              </a:spcBef>
            </a:pPr>
            <a:r>
              <a:rPr lang="de-DE" sz="1200" b="1" dirty="0">
                <a:solidFill>
                  <a:schemeClr val="bg1"/>
                </a:solidFill>
              </a:rPr>
              <a:t>Erwartungen</a:t>
            </a:r>
            <a:r>
              <a:rPr lang="en-US" sz="1200" b="1" dirty="0">
                <a:solidFill>
                  <a:schemeClr val="bg1"/>
                </a:solidFill>
              </a:rPr>
              <a:t> </a:t>
            </a:r>
            <a:r>
              <a:rPr lang="de-DE" sz="1200" b="1" dirty="0">
                <a:solidFill>
                  <a:schemeClr val="bg1"/>
                </a:solidFill>
              </a:rPr>
              <a:t>kommunizieren</a:t>
            </a:r>
          </a:p>
        </p:txBody>
      </p:sp>
      <p:sp>
        <p:nvSpPr>
          <p:cNvPr id="57" name="Textfeld 56">
            <a:extLst>
              <a:ext uri="{FF2B5EF4-FFF2-40B4-BE49-F238E27FC236}">
                <a16:creationId xmlns:a16="http://schemas.microsoft.com/office/drawing/2014/main" id="{D1F1CEF8-E1B6-4A51-BEC5-7EF121971B11}"/>
              </a:ext>
            </a:extLst>
          </p:cNvPr>
          <p:cNvSpPr txBox="1"/>
          <p:nvPr>
            <p:custDataLst>
              <p:tags r:id="rId3"/>
            </p:custDataLst>
          </p:nvPr>
        </p:nvSpPr>
        <p:spPr bwMode="gray">
          <a:xfrm>
            <a:off x="3361369" y="3451689"/>
            <a:ext cx="1754543" cy="2604062"/>
          </a:xfrm>
          <a:prstGeom prst="rect">
            <a:avLst/>
          </a:prstGeom>
          <a:solidFill>
            <a:schemeClr val="bg1"/>
          </a:solidFill>
          <a:ln w="3175">
            <a:solidFill>
              <a:schemeClr val="accent1"/>
            </a:solidFill>
          </a:ln>
          <a:effectLst/>
        </p:spPr>
        <p:txBody>
          <a:bodyPr vert="horz" wrap="square" lIns="72017" tIns="72017" rIns="72017" bIns="72017" rtlCol="0" anchor="t" anchorCtr="0">
            <a:noAutofit/>
          </a:bodyPr>
          <a:lstStyle/>
          <a:p>
            <a:pPr marL="171450" lvl="1" indent="-171450" algn="l">
              <a:spcBef>
                <a:spcPts val="225"/>
              </a:spcBef>
              <a:spcAft>
                <a:spcPts val="225"/>
              </a:spcAft>
              <a:buSzPct val="100000"/>
              <a:buFont typeface="Arial" panose="020B0604020202020204" pitchFamily="34" charset="0"/>
              <a:buChar char="•"/>
            </a:pPr>
            <a:r>
              <a:rPr lang="de-DE" sz="1100" dirty="0"/>
              <a:t>Überprüfung von Lieferanten, Priorisierung basierend auf der Risikoanalyse.</a:t>
            </a:r>
          </a:p>
          <a:p>
            <a:pPr marL="171450" lvl="1" indent="-171450" algn="l">
              <a:spcBef>
                <a:spcPts val="225"/>
              </a:spcBef>
              <a:spcAft>
                <a:spcPts val="225"/>
              </a:spcAft>
              <a:buSzPct val="100000"/>
              <a:buFont typeface="Arial" panose="020B0604020202020204" pitchFamily="34" charset="0"/>
              <a:buChar char="•"/>
            </a:pPr>
            <a:r>
              <a:rPr lang="de-DE" sz="1100" dirty="0"/>
              <a:t>Ansatz für die Lieferanten-überprüfung wählen:</a:t>
            </a:r>
          </a:p>
          <a:p>
            <a:pPr marL="171450" lvl="1" indent="-171450" algn="l">
              <a:spcBef>
                <a:spcPts val="225"/>
              </a:spcBef>
              <a:spcAft>
                <a:spcPts val="225"/>
              </a:spcAft>
              <a:buSzPct val="100000"/>
              <a:buFont typeface="Arial" panose="020B0604020202020204" pitchFamily="34" charset="0"/>
              <a:buChar char="•"/>
            </a:pPr>
            <a:r>
              <a:rPr lang="de-DE" sz="1100" dirty="0"/>
              <a:t>(a) Selbstauskunft</a:t>
            </a:r>
          </a:p>
          <a:p>
            <a:pPr marL="171450" lvl="1" indent="-171450" algn="l">
              <a:spcBef>
                <a:spcPts val="225"/>
              </a:spcBef>
              <a:spcAft>
                <a:spcPts val="225"/>
              </a:spcAft>
              <a:buSzPct val="100000"/>
              <a:buFont typeface="Arial" panose="020B0604020202020204" pitchFamily="34" charset="0"/>
              <a:buChar char="•"/>
            </a:pPr>
            <a:r>
              <a:rPr lang="de-DE" sz="1100" dirty="0"/>
              <a:t>(b) vor-Ort-Überprüfung/Audit</a:t>
            </a:r>
          </a:p>
        </p:txBody>
      </p:sp>
      <p:sp>
        <p:nvSpPr>
          <p:cNvPr id="58" name="Eingekerbter Richtungspfeil 52">
            <a:extLst>
              <a:ext uri="{FF2B5EF4-FFF2-40B4-BE49-F238E27FC236}">
                <a16:creationId xmlns:a16="http://schemas.microsoft.com/office/drawing/2014/main" id="{54026C78-1C4F-463F-83B5-3EE269B1C8A0}"/>
              </a:ext>
            </a:extLst>
          </p:cNvPr>
          <p:cNvSpPr/>
          <p:nvPr>
            <p:custDataLst>
              <p:tags r:id="rId4"/>
            </p:custDataLst>
          </p:nvPr>
        </p:nvSpPr>
        <p:spPr bwMode="gray">
          <a:xfrm>
            <a:off x="3361369" y="2519972"/>
            <a:ext cx="1889508" cy="837020"/>
          </a:xfrm>
          <a:prstGeom prst="chevron">
            <a:avLst>
              <a:gd name="adj" fmla="val 24387"/>
            </a:avLst>
          </a:prstGeom>
          <a:solidFill>
            <a:srgbClr val="3B687F"/>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61" tIns="45731" rIns="91461" bIns="72017" numCol="1" spcCol="0" rtlCol="0" fromWordArt="0" anchor="ctr" anchorCtr="0" forceAA="0" compatLnSpc="1">
            <a:prstTxWarp prst="textNoShape">
              <a:avLst/>
            </a:prstTxWarp>
            <a:noAutofit/>
          </a:bodyPr>
          <a:lstStyle/>
          <a:p>
            <a:pPr algn="l"/>
            <a:r>
              <a:rPr lang="de-DE" sz="1200" b="1" dirty="0">
                <a:solidFill>
                  <a:schemeClr val="bg1"/>
                </a:solidFill>
              </a:rPr>
              <a:t>Überprüfen</a:t>
            </a:r>
          </a:p>
        </p:txBody>
      </p:sp>
      <p:sp>
        <p:nvSpPr>
          <p:cNvPr id="59" name="Textfeld 58">
            <a:extLst>
              <a:ext uri="{FF2B5EF4-FFF2-40B4-BE49-F238E27FC236}">
                <a16:creationId xmlns:a16="http://schemas.microsoft.com/office/drawing/2014/main" id="{25FFB286-81FE-427F-AC60-3C6BB7807CB5}"/>
              </a:ext>
            </a:extLst>
          </p:cNvPr>
          <p:cNvSpPr txBox="1"/>
          <p:nvPr>
            <p:custDataLst>
              <p:tags r:id="rId5"/>
            </p:custDataLst>
          </p:nvPr>
        </p:nvSpPr>
        <p:spPr bwMode="gray">
          <a:xfrm>
            <a:off x="5224091" y="3451689"/>
            <a:ext cx="1754543" cy="2604062"/>
          </a:xfrm>
          <a:prstGeom prst="rect">
            <a:avLst/>
          </a:prstGeom>
          <a:solidFill>
            <a:schemeClr val="bg1"/>
          </a:solidFill>
          <a:ln w="3175">
            <a:solidFill>
              <a:schemeClr val="accent1"/>
            </a:solidFill>
          </a:ln>
          <a:effectLst/>
        </p:spPr>
        <p:txBody>
          <a:bodyPr vert="horz" wrap="square" lIns="72017" tIns="72017" rIns="72017" bIns="72017" rtlCol="0" anchor="t" anchorCtr="0">
            <a:noAutofit/>
          </a:bodyPr>
          <a:lstStyle/>
          <a:p>
            <a:pPr marL="171450" lvl="1" indent="-171450" algn="l">
              <a:spcBef>
                <a:spcPts val="225"/>
              </a:spcBef>
              <a:spcAft>
                <a:spcPts val="225"/>
              </a:spcAft>
              <a:buSzPct val="100000"/>
              <a:buFont typeface="Arial" panose="020B0604020202020204" pitchFamily="34" charset="0"/>
              <a:buChar char="•"/>
            </a:pPr>
            <a:r>
              <a:rPr lang="de-DE" sz="1100" dirty="0"/>
              <a:t>Auswertung der Ergebnisse der </a:t>
            </a:r>
            <a:r>
              <a:rPr lang="de-DE" sz="1100" dirty="0" smtClean="0"/>
              <a:t>Lieferanten-bewertung.</a:t>
            </a:r>
            <a:endParaRPr lang="de-DE" sz="1100" dirty="0"/>
          </a:p>
          <a:p>
            <a:pPr marL="171450" lvl="1" indent="-171450" algn="l">
              <a:spcBef>
                <a:spcPts val="225"/>
              </a:spcBef>
              <a:spcAft>
                <a:spcPts val="225"/>
              </a:spcAft>
              <a:buSzPct val="100000"/>
              <a:buFont typeface="Arial" panose="020B0604020202020204" pitchFamily="34" charset="0"/>
              <a:buChar char="•"/>
            </a:pPr>
            <a:r>
              <a:rPr lang="de-DE" sz="1100" dirty="0"/>
              <a:t>Bei Abweichung: Entwicklung eines Korrektur-</a:t>
            </a:r>
            <a:r>
              <a:rPr lang="de-DE" sz="1100" dirty="0" err="1"/>
              <a:t>maßnahmenplans</a:t>
            </a:r>
            <a:r>
              <a:rPr lang="de-DE" sz="1100" dirty="0"/>
              <a:t>.</a:t>
            </a:r>
          </a:p>
          <a:p>
            <a:pPr marL="171450" lvl="1" indent="-171450" algn="l">
              <a:spcBef>
                <a:spcPts val="225"/>
              </a:spcBef>
              <a:spcAft>
                <a:spcPts val="225"/>
              </a:spcAft>
              <a:buSzPct val="100000"/>
              <a:buFont typeface="Arial" panose="020B0604020202020204" pitchFamily="34" charset="0"/>
              <a:buChar char="•"/>
            </a:pPr>
            <a:r>
              <a:rPr lang="de-DE" sz="1100" dirty="0"/>
              <a:t>Unterstützung bei der Umsetzung durch den </a:t>
            </a:r>
            <a:r>
              <a:rPr lang="de-DE" sz="1100" dirty="0" smtClean="0"/>
              <a:t>Lieferanten.</a:t>
            </a:r>
            <a:endParaRPr lang="de-DE" sz="1100" dirty="0"/>
          </a:p>
        </p:txBody>
      </p:sp>
      <p:sp>
        <p:nvSpPr>
          <p:cNvPr id="60" name="Eingekerbter Richtungspfeil 56">
            <a:extLst>
              <a:ext uri="{FF2B5EF4-FFF2-40B4-BE49-F238E27FC236}">
                <a16:creationId xmlns:a16="http://schemas.microsoft.com/office/drawing/2014/main" id="{9D529757-C936-4D97-92DB-A3ABAF5C3217}"/>
              </a:ext>
            </a:extLst>
          </p:cNvPr>
          <p:cNvSpPr/>
          <p:nvPr>
            <p:custDataLst>
              <p:tags r:id="rId6"/>
            </p:custDataLst>
          </p:nvPr>
        </p:nvSpPr>
        <p:spPr bwMode="gray">
          <a:xfrm>
            <a:off x="5224091" y="2519972"/>
            <a:ext cx="1889508" cy="837020"/>
          </a:xfrm>
          <a:prstGeom prst="chevron">
            <a:avLst>
              <a:gd name="adj" fmla="val 24387"/>
            </a:avLst>
          </a:prstGeom>
          <a:solidFill>
            <a:srgbClr val="3B687F"/>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61" tIns="45731" rIns="91461" bIns="72017" numCol="1" spcCol="0" rtlCol="0" fromWordArt="0" anchor="ctr" anchorCtr="0" forceAA="0" compatLnSpc="1">
            <a:prstTxWarp prst="textNoShape">
              <a:avLst/>
            </a:prstTxWarp>
            <a:noAutofit/>
          </a:bodyPr>
          <a:lstStyle/>
          <a:p>
            <a:pPr algn="l">
              <a:spcBef>
                <a:spcPts val="225"/>
              </a:spcBef>
            </a:pPr>
            <a:r>
              <a:rPr lang="de-DE" sz="1200" b="1" dirty="0">
                <a:solidFill>
                  <a:schemeClr val="bg1"/>
                </a:solidFill>
              </a:rPr>
              <a:t>Korrektur-</a:t>
            </a:r>
            <a:r>
              <a:rPr lang="de-DE" sz="1200" b="1" dirty="0" err="1">
                <a:solidFill>
                  <a:schemeClr val="bg1"/>
                </a:solidFill>
              </a:rPr>
              <a:t>maßnahmen</a:t>
            </a:r>
            <a:endParaRPr lang="de-DE" sz="1200" b="1" dirty="0">
              <a:solidFill>
                <a:schemeClr val="bg1"/>
              </a:solidFill>
            </a:endParaRPr>
          </a:p>
        </p:txBody>
      </p:sp>
      <p:sp>
        <p:nvSpPr>
          <p:cNvPr id="61" name="Textfeld 60">
            <a:extLst>
              <a:ext uri="{FF2B5EF4-FFF2-40B4-BE49-F238E27FC236}">
                <a16:creationId xmlns:a16="http://schemas.microsoft.com/office/drawing/2014/main" id="{D2493452-AFF6-4B0B-86FE-13989FB71A1D}"/>
              </a:ext>
            </a:extLst>
          </p:cNvPr>
          <p:cNvSpPr txBox="1"/>
          <p:nvPr>
            <p:custDataLst>
              <p:tags r:id="rId7"/>
            </p:custDataLst>
          </p:nvPr>
        </p:nvSpPr>
        <p:spPr bwMode="gray">
          <a:xfrm>
            <a:off x="7086812" y="3451689"/>
            <a:ext cx="1754543" cy="2604062"/>
          </a:xfrm>
          <a:prstGeom prst="rect">
            <a:avLst/>
          </a:prstGeom>
          <a:solidFill>
            <a:schemeClr val="bg1"/>
          </a:solidFill>
          <a:ln w="3175">
            <a:solidFill>
              <a:schemeClr val="accent1"/>
            </a:solidFill>
          </a:ln>
          <a:effectLst/>
        </p:spPr>
        <p:txBody>
          <a:bodyPr vert="horz" wrap="square" lIns="72017" tIns="72017" rIns="72017" bIns="72017" rtlCol="0" anchor="t" anchorCtr="0">
            <a:noAutofit/>
          </a:bodyPr>
          <a:lstStyle/>
          <a:p>
            <a:pPr marL="171450" lvl="1" indent="-171450" algn="l">
              <a:spcBef>
                <a:spcPts val="225"/>
              </a:spcBef>
              <a:spcAft>
                <a:spcPts val="225"/>
              </a:spcAft>
              <a:buSzPct val="100000"/>
              <a:buFont typeface="Arial" panose="020B0604020202020204" pitchFamily="34" charset="0"/>
              <a:buChar char="•"/>
            </a:pPr>
            <a:r>
              <a:rPr lang="da-DK" sz="1100" dirty="0"/>
              <a:t>Aufbau von Fähigkeiten bei Lieferanten, u</a:t>
            </a:r>
            <a:r>
              <a:rPr lang="da-DK" sz="1100" dirty="0" smtClean="0"/>
              <a:t>. a</a:t>
            </a:r>
            <a:r>
              <a:rPr lang="da-DK" sz="1100" dirty="0"/>
              <a:t>. Durch:</a:t>
            </a:r>
          </a:p>
          <a:p>
            <a:pPr marL="171450" lvl="1" indent="-171450" algn="l">
              <a:spcBef>
                <a:spcPts val="225"/>
              </a:spcBef>
              <a:spcAft>
                <a:spcPts val="225"/>
              </a:spcAft>
              <a:buSzPct val="100000"/>
              <a:buFont typeface="Arial" panose="020B0604020202020204" pitchFamily="34" charset="0"/>
              <a:buChar char="•"/>
            </a:pPr>
            <a:r>
              <a:rPr lang="da-DK" sz="1100" dirty="0"/>
              <a:t>Eigene Trainings</a:t>
            </a:r>
          </a:p>
          <a:p>
            <a:pPr marL="171450" lvl="1" indent="-171450" algn="l">
              <a:spcBef>
                <a:spcPts val="225"/>
              </a:spcBef>
              <a:spcAft>
                <a:spcPts val="225"/>
              </a:spcAft>
              <a:buSzPct val="100000"/>
              <a:buFont typeface="Arial" panose="020B0604020202020204" pitchFamily="34" charset="0"/>
              <a:buChar char="•"/>
            </a:pPr>
            <a:r>
              <a:rPr lang="da-DK" sz="1100" dirty="0"/>
              <a:t>Weitergabe von Schulungs-materialien</a:t>
            </a:r>
          </a:p>
          <a:p>
            <a:pPr marL="171450" lvl="1" indent="-171450" algn="l">
              <a:spcBef>
                <a:spcPts val="225"/>
              </a:spcBef>
              <a:spcAft>
                <a:spcPts val="225"/>
              </a:spcAft>
              <a:buSzPct val="100000"/>
              <a:buFont typeface="Arial" panose="020B0604020202020204" pitchFamily="34" charset="0"/>
              <a:buChar char="•"/>
            </a:pPr>
            <a:r>
              <a:rPr lang="da-DK" sz="1100" dirty="0"/>
              <a:t>Initiativen von Verbänden o</a:t>
            </a:r>
            <a:r>
              <a:rPr lang="da-DK" sz="1100" dirty="0" smtClean="0"/>
              <a:t>. Ä</a:t>
            </a:r>
            <a:r>
              <a:rPr lang="da-DK" sz="1100" dirty="0"/>
              <a:t>.</a:t>
            </a:r>
          </a:p>
        </p:txBody>
      </p:sp>
      <p:sp>
        <p:nvSpPr>
          <p:cNvPr id="62" name="Eingekerbter Richtungspfeil 60">
            <a:extLst>
              <a:ext uri="{FF2B5EF4-FFF2-40B4-BE49-F238E27FC236}">
                <a16:creationId xmlns:a16="http://schemas.microsoft.com/office/drawing/2014/main" id="{17E48242-B2CB-41A3-ADE5-FDD75B662750}"/>
              </a:ext>
            </a:extLst>
          </p:cNvPr>
          <p:cNvSpPr/>
          <p:nvPr>
            <p:custDataLst>
              <p:tags r:id="rId8"/>
            </p:custDataLst>
          </p:nvPr>
        </p:nvSpPr>
        <p:spPr bwMode="gray">
          <a:xfrm>
            <a:off x="7086812" y="2519972"/>
            <a:ext cx="1889508" cy="837020"/>
          </a:xfrm>
          <a:prstGeom prst="chevron">
            <a:avLst>
              <a:gd name="adj" fmla="val 24387"/>
            </a:avLst>
          </a:prstGeom>
          <a:solidFill>
            <a:srgbClr val="3B687F"/>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61" tIns="45731" rIns="91461" bIns="72017" numCol="1" spcCol="0" rtlCol="0" fromWordArt="0" anchor="ctr" anchorCtr="0" forceAA="0" compatLnSpc="1">
            <a:prstTxWarp prst="textNoShape">
              <a:avLst/>
            </a:prstTxWarp>
            <a:noAutofit/>
          </a:bodyPr>
          <a:lstStyle/>
          <a:p>
            <a:pPr algn="l">
              <a:spcBef>
                <a:spcPts val="225"/>
              </a:spcBef>
            </a:pPr>
            <a:r>
              <a:rPr lang="de-DE" sz="1200" b="1" dirty="0">
                <a:solidFill>
                  <a:schemeClr val="bg1"/>
                </a:solidFill>
              </a:rPr>
              <a:t>Langfristig</a:t>
            </a:r>
            <a:r>
              <a:rPr lang="en-US" sz="1200" b="1" dirty="0">
                <a:solidFill>
                  <a:schemeClr val="bg1"/>
                </a:solidFill>
              </a:rPr>
              <a:t> </a:t>
            </a:r>
            <a:r>
              <a:rPr lang="de-DE" sz="1200" b="1" dirty="0">
                <a:solidFill>
                  <a:schemeClr val="bg1"/>
                </a:solidFill>
              </a:rPr>
              <a:t>entwickeln</a:t>
            </a:r>
          </a:p>
        </p:txBody>
      </p:sp>
      <p:sp>
        <p:nvSpPr>
          <p:cNvPr id="63" name="Fußzeilenplatzhalter 3">
            <a:extLst>
              <a:ext uri="{FF2B5EF4-FFF2-40B4-BE49-F238E27FC236}">
                <a16:creationId xmlns:a16="http://schemas.microsoft.com/office/drawing/2014/main" id="{9AFC1A73-D99B-448B-859A-CDF43F3DAC41}"/>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23" name="Auf der gleichen Seite des Rechtecks liegende Ecken abrunden 8">
            <a:extLst>
              <a:ext uri="{FF2B5EF4-FFF2-40B4-BE49-F238E27FC236}">
                <a16:creationId xmlns:a16="http://schemas.microsoft.com/office/drawing/2014/main" id="{A95A2218-D972-48C1-A0B4-F625EA50B170}"/>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4" name="Auf der gleichen Seite des Rechtecks liegende Ecken abrunden 8">
            <a:extLst>
              <a:ext uri="{FF2B5EF4-FFF2-40B4-BE49-F238E27FC236}">
                <a16:creationId xmlns:a16="http://schemas.microsoft.com/office/drawing/2014/main" id="{D6B877CB-4317-49CE-AAA4-3F327D03DB89}"/>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5" name="Auf der gleichen Seite des Rechtecks liegende Ecken abrunden 8">
            <a:extLst>
              <a:ext uri="{FF2B5EF4-FFF2-40B4-BE49-F238E27FC236}">
                <a16:creationId xmlns:a16="http://schemas.microsoft.com/office/drawing/2014/main" id="{97D27D62-500B-48D6-9AAA-A4797D91FF51}"/>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6" name="Auf der gleichen Seite des Rechtecks liegende Ecken abrunden 8">
            <a:extLst>
              <a:ext uri="{FF2B5EF4-FFF2-40B4-BE49-F238E27FC236}">
                <a16:creationId xmlns:a16="http://schemas.microsoft.com/office/drawing/2014/main" id="{48BED34E-0A6C-4FA1-A516-4489EB9A2253}"/>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7" name="Auf der gleichen Seite des Rechtecks liegende Ecken abrunden 8">
            <a:extLst>
              <a:ext uri="{FF2B5EF4-FFF2-40B4-BE49-F238E27FC236}">
                <a16:creationId xmlns:a16="http://schemas.microsoft.com/office/drawing/2014/main" id="{55F70504-2888-4EE1-8D5F-6BFFC6495F29}"/>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8" name="Auf der gleichen Seite des Rechtecks liegende Ecken abrunden 8">
            <a:extLst>
              <a:ext uri="{FF2B5EF4-FFF2-40B4-BE49-F238E27FC236}">
                <a16:creationId xmlns:a16="http://schemas.microsoft.com/office/drawing/2014/main" id="{93AE4E95-467A-49CC-8F5C-89393E933373}"/>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9" name="Auf der gleichen Seite des Rechtecks liegende Ecken abrunden 8">
            <a:extLst>
              <a:ext uri="{FF2B5EF4-FFF2-40B4-BE49-F238E27FC236}">
                <a16:creationId xmlns:a16="http://schemas.microsoft.com/office/drawing/2014/main" id="{12D1BB08-9814-4095-B577-81433B9CC2CB}"/>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2" name="Grafik 1"/>
          <p:cNvPicPr>
            <a:picLocks noChangeAspect="1"/>
          </p:cNvPicPr>
          <p:nvPr/>
        </p:nvPicPr>
        <p:blipFill>
          <a:blip r:embed="rId11"/>
          <a:stretch>
            <a:fillRect/>
          </a:stretch>
        </p:blipFill>
        <p:spPr>
          <a:xfrm>
            <a:off x="662575" y="140515"/>
            <a:ext cx="4194412" cy="323116"/>
          </a:xfrm>
          <a:prstGeom prst="rect">
            <a:avLst/>
          </a:prstGeom>
        </p:spPr>
      </p:pic>
    </p:spTree>
    <p:extLst>
      <p:ext uri="{BB962C8B-B14F-4D97-AF65-F5344CB8AC3E}">
        <p14:creationId xmlns:p14="http://schemas.microsoft.com/office/powerpoint/2010/main" val="23794559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B1CB7-95AE-46AF-A6DB-E6115C82E317}"/>
              </a:ext>
            </a:extLst>
          </p:cNvPr>
          <p:cNvSpPr>
            <a:spLocks noGrp="1"/>
          </p:cNvSpPr>
          <p:nvPr>
            <p:ph type="title"/>
          </p:nvPr>
        </p:nvSpPr>
        <p:spPr>
          <a:xfrm>
            <a:off x="1559495" y="1268760"/>
            <a:ext cx="8857679" cy="500062"/>
          </a:xfrm>
        </p:spPr>
        <p:txBody>
          <a:bodyPr/>
          <a:lstStyle/>
          <a:p>
            <a:r>
              <a:rPr lang="de-DE" dirty="0"/>
              <a:t>Informationsquellen zur Verankerung im Unternehmen und zum Lieferantenmanagement</a:t>
            </a:r>
          </a:p>
        </p:txBody>
      </p:sp>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p:txBody>
          <a:bodyPr/>
          <a:lstStyle/>
          <a:p>
            <a:fld id="{894680D0-7A83-433A-9719-C4143F27F647}" type="slidenum">
              <a:rPr lang="de-DE" smtClean="0"/>
              <a:pPr/>
              <a:t>61</a:t>
            </a:fld>
            <a:endParaRPr lang="de-DE" dirty="0"/>
          </a:p>
        </p:txBody>
      </p:sp>
      <p:sp>
        <p:nvSpPr>
          <p:cNvPr id="16" name="Rechteck 15">
            <a:extLst>
              <a:ext uri="{FF2B5EF4-FFF2-40B4-BE49-F238E27FC236}">
                <a16:creationId xmlns:a16="http://schemas.microsoft.com/office/drawing/2014/main" id="{EF637D80-8E63-470A-A7D7-F4FBA7B6D507}"/>
              </a:ext>
            </a:extLst>
          </p:cNvPr>
          <p:cNvSpPr/>
          <p:nvPr/>
        </p:nvSpPr>
        <p:spPr>
          <a:xfrm>
            <a:off x="479376" y="2200870"/>
            <a:ext cx="9937798" cy="1096612"/>
          </a:xfrm>
          <a:prstGeom prst="rect">
            <a:avLst/>
          </a:prstGeom>
        </p:spPr>
        <p:txBody>
          <a:bodyPr wrap="square" lIns="80165" tIns="40083" rIns="80165" bIns="40083">
            <a:spAutoFit/>
          </a:bodyPr>
          <a:lstStyle/>
          <a:p>
            <a:pPr marL="79375" algn="l"/>
            <a:r>
              <a:rPr lang="de-DE" sz="1100" b="1" dirty="0">
                <a:solidFill>
                  <a:srgbClr val="000000">
                    <a:lumMod val="75000"/>
                    <a:lumOff val="25000"/>
                  </a:srgbClr>
                </a:solidFill>
              </a:rPr>
              <a:t>Verankerung im Unternehmen</a:t>
            </a:r>
          </a:p>
          <a:p>
            <a:pPr marL="268288" indent="-188913" algn="l">
              <a:buFont typeface="Arial" pitchFamily="34" charset="0"/>
              <a:buChar char="•"/>
            </a:pPr>
            <a:r>
              <a:rPr lang="de-DE" sz="1100" dirty="0">
                <a:solidFill>
                  <a:srgbClr val="000000">
                    <a:lumMod val="75000"/>
                    <a:lumOff val="25000"/>
                  </a:srgbClr>
                </a:solidFill>
              </a:rPr>
              <a:t>Viele Industrie- und Handelskammern führen Schulungsaktivitäten durch. Kontaktieren Sie diese in Ihrer Region und fragen Sie nach Trainingsangeboten.</a:t>
            </a:r>
          </a:p>
          <a:p>
            <a:pPr marL="268288" indent="-188913" algn="l">
              <a:buFont typeface="Arial" pitchFamily="34" charset="0"/>
              <a:buChar char="•"/>
            </a:pPr>
            <a:r>
              <a:rPr lang="de-DE" sz="1100" dirty="0">
                <a:solidFill>
                  <a:srgbClr val="000000">
                    <a:lumMod val="75000"/>
                    <a:lumOff val="25000"/>
                  </a:srgbClr>
                </a:solidFill>
              </a:rPr>
              <a:t>Der </a:t>
            </a:r>
            <a:r>
              <a:rPr lang="de-DE" sz="1100" dirty="0">
                <a:solidFill>
                  <a:srgbClr val="000000">
                    <a:lumMod val="75000"/>
                    <a:lumOff val="25000"/>
                  </a:srgbClr>
                </a:solidFill>
                <a:hlinkClick r:id="rId2"/>
              </a:rPr>
              <a:t>Helpdesk Wirtschaft und Menschenrechte </a:t>
            </a:r>
            <a:r>
              <a:rPr lang="de-DE" sz="1100" dirty="0">
                <a:solidFill>
                  <a:srgbClr val="000000">
                    <a:lumMod val="75000"/>
                    <a:lumOff val="25000"/>
                  </a:srgbClr>
                </a:solidFill>
              </a:rPr>
              <a:t>bietet Unternehmen u. a. Individuelle Schulungen rund um Unternehmerische Sorgfaltspflichten an.</a:t>
            </a:r>
          </a:p>
          <a:p>
            <a:pPr marL="268288" indent="-188913" algn="l">
              <a:buFont typeface="Arial" pitchFamily="34" charset="0"/>
              <a:buChar char="•"/>
            </a:pPr>
            <a:r>
              <a:rPr lang="de-DE" sz="1100" dirty="0">
                <a:solidFill>
                  <a:srgbClr val="000000">
                    <a:lumMod val="75000"/>
                    <a:lumOff val="25000"/>
                  </a:srgbClr>
                </a:solidFill>
              </a:rPr>
              <a:t>Das Deutsche Global Compact Netzwerk bietet Seminare zu verschiedenen Themen rund um das nachhaltige Lieferkettenmanagement an. Eine Übersicht finden Sie </a:t>
            </a:r>
            <a:r>
              <a:rPr lang="de-DE" sz="1100" dirty="0">
                <a:solidFill>
                  <a:srgbClr val="000000">
                    <a:lumMod val="75000"/>
                    <a:lumOff val="25000"/>
                  </a:srgbClr>
                </a:solidFill>
                <a:hlinkClick r:id="rId3"/>
              </a:rPr>
              <a:t>hier</a:t>
            </a:r>
            <a:r>
              <a:rPr lang="de-DE" sz="1100" dirty="0">
                <a:solidFill>
                  <a:srgbClr val="000000">
                    <a:lumMod val="75000"/>
                    <a:lumOff val="25000"/>
                  </a:srgbClr>
                </a:solidFill>
              </a:rPr>
              <a:t>.</a:t>
            </a:r>
          </a:p>
          <a:p>
            <a:pPr marL="80577" algn="l"/>
            <a:endParaRPr lang="de-DE" sz="1100" dirty="0">
              <a:solidFill>
                <a:srgbClr val="000000">
                  <a:lumMod val="75000"/>
                  <a:lumOff val="25000"/>
                </a:srgbClr>
              </a:solidFill>
            </a:endParaRPr>
          </a:p>
        </p:txBody>
      </p:sp>
      <p:sp>
        <p:nvSpPr>
          <p:cNvPr id="9" name="Rechteck 8">
            <a:extLst>
              <a:ext uri="{FF2B5EF4-FFF2-40B4-BE49-F238E27FC236}">
                <a16:creationId xmlns:a16="http://schemas.microsoft.com/office/drawing/2014/main" id="{3F26F5A5-C296-4C00-AD13-C3D8837C01DE}"/>
              </a:ext>
            </a:extLst>
          </p:cNvPr>
          <p:cNvSpPr/>
          <p:nvPr/>
        </p:nvSpPr>
        <p:spPr>
          <a:xfrm>
            <a:off x="502567" y="3356992"/>
            <a:ext cx="9914607" cy="1773720"/>
          </a:xfrm>
          <a:prstGeom prst="rect">
            <a:avLst/>
          </a:prstGeom>
        </p:spPr>
        <p:txBody>
          <a:bodyPr wrap="square" lIns="80165" tIns="40083" rIns="80165" bIns="40083">
            <a:spAutoFit/>
          </a:bodyPr>
          <a:lstStyle/>
          <a:p>
            <a:pPr marL="79375" algn="l"/>
            <a:r>
              <a:rPr lang="de-DE" sz="1100" b="1" dirty="0">
                <a:solidFill>
                  <a:srgbClr val="000000">
                    <a:lumMod val="75000"/>
                    <a:lumOff val="25000"/>
                  </a:srgbClr>
                </a:solidFill>
              </a:rPr>
              <a:t>Lieferanten überprüfen und unterstützen</a:t>
            </a:r>
          </a:p>
          <a:p>
            <a:pPr marL="268288" indent="-188913" algn="l">
              <a:buFont typeface="Arial" pitchFamily="34" charset="0"/>
              <a:buChar char="•"/>
              <a:tabLst>
                <a:tab pos="5648325" algn="l"/>
              </a:tabLst>
            </a:pPr>
            <a:r>
              <a:rPr lang="de-DE" sz="1100" dirty="0">
                <a:solidFill>
                  <a:srgbClr val="000000">
                    <a:lumMod val="75000"/>
                    <a:lumOff val="25000"/>
                  </a:srgbClr>
                </a:solidFill>
              </a:rPr>
              <a:t>Die Arbeitshilfe </a:t>
            </a:r>
            <a:r>
              <a:rPr lang="de-DE" sz="1100" dirty="0">
                <a:solidFill>
                  <a:srgbClr val="000000">
                    <a:lumMod val="75000"/>
                    <a:lumOff val="25000"/>
                  </a:srgbClr>
                </a:solidFill>
                <a:hlinkClick r:id="rId4"/>
              </a:rPr>
              <a:t>„Verhaltenskodex </a:t>
            </a:r>
            <a:r>
              <a:rPr lang="de-DE" sz="1100" dirty="0" err="1">
                <a:solidFill>
                  <a:srgbClr val="000000">
                    <a:lumMod val="75000"/>
                    <a:lumOff val="25000"/>
                  </a:srgbClr>
                </a:solidFill>
                <a:hlinkClick r:id="rId4"/>
              </a:rPr>
              <a:t>for</a:t>
            </a:r>
            <a:r>
              <a:rPr lang="de-DE" sz="1100" dirty="0">
                <a:solidFill>
                  <a:srgbClr val="000000">
                    <a:lumMod val="75000"/>
                    <a:lumOff val="25000"/>
                  </a:srgbClr>
                </a:solidFill>
                <a:hlinkClick r:id="rId4"/>
              </a:rPr>
              <a:t> Lieferanten – Mustertext“ </a:t>
            </a:r>
            <a:r>
              <a:rPr lang="de-DE" sz="1100" dirty="0">
                <a:solidFill>
                  <a:srgbClr val="000000">
                    <a:lumMod val="75000"/>
                    <a:lumOff val="25000"/>
                  </a:srgbClr>
                </a:solidFill>
              </a:rPr>
              <a:t>liefert eine Vorlage, an der sich Unternehmen orientieren können oder die sie für den Abgleich mit einem bestehenden Dokument nutzen können.</a:t>
            </a:r>
          </a:p>
          <a:p>
            <a:pPr marL="268288" indent="-188913" algn="l">
              <a:buFont typeface="Arial" pitchFamily="34" charset="0"/>
              <a:buChar char="•"/>
              <a:tabLst>
                <a:tab pos="5648325" algn="l"/>
              </a:tabLst>
            </a:pPr>
            <a:r>
              <a:rPr lang="de-DE" sz="1100" dirty="0">
                <a:solidFill>
                  <a:srgbClr val="000000">
                    <a:lumMod val="75000"/>
                    <a:lumOff val="25000"/>
                  </a:srgbClr>
                </a:solidFill>
              </a:rPr>
              <a:t>Die Arbeitshilfe </a:t>
            </a:r>
            <a:r>
              <a:rPr lang="de-DE" sz="1100" dirty="0">
                <a:solidFill>
                  <a:srgbClr val="000000">
                    <a:lumMod val="75000"/>
                    <a:lumOff val="25000"/>
                  </a:srgbClr>
                </a:solidFill>
                <a:hlinkClick r:id="rId5"/>
              </a:rPr>
              <a:t>„Lieferantenbewertung – empfohlene Leitlinien“</a:t>
            </a:r>
            <a:r>
              <a:rPr lang="de-DE" sz="1100" u="sng" dirty="0">
                <a:solidFill>
                  <a:srgbClr val="000000">
                    <a:lumMod val="75000"/>
                    <a:lumOff val="25000"/>
                  </a:srgbClr>
                </a:solidFill>
                <a:hlinkClick r:id="rId5"/>
              </a:rPr>
              <a:t> </a:t>
            </a:r>
            <a:r>
              <a:rPr lang="de-DE" sz="1100" dirty="0">
                <a:solidFill>
                  <a:srgbClr val="000000">
                    <a:lumMod val="75000"/>
                    <a:lumOff val="25000"/>
                  </a:srgbClr>
                </a:solidFill>
              </a:rPr>
              <a:t>adressiert die Auswahl von Nachhaltigkeitskriterien und zeigt auf, wie diese in das bestehende Lieferantenbewertungssystem integriert werden können.</a:t>
            </a:r>
          </a:p>
          <a:p>
            <a:pPr marL="268288" indent="-188913" algn="l">
              <a:buFont typeface="Arial" pitchFamily="34" charset="0"/>
              <a:buChar char="•"/>
            </a:pPr>
            <a:r>
              <a:rPr lang="de-DE" sz="1100" dirty="0">
                <a:solidFill>
                  <a:srgbClr val="000000">
                    <a:lumMod val="75000"/>
                    <a:lumOff val="25000"/>
                  </a:srgbClr>
                </a:solidFill>
              </a:rPr>
              <a:t>Im Leitfaden </a:t>
            </a:r>
            <a:r>
              <a:rPr lang="de-DE" sz="1100" dirty="0">
                <a:solidFill>
                  <a:srgbClr val="000000">
                    <a:lumMod val="75000"/>
                    <a:lumOff val="25000"/>
                  </a:srgbClr>
                </a:solidFill>
                <a:hlinkClick r:id="rId6"/>
              </a:rPr>
              <a:t>„Nachhaltiges Lieferkettenmanagement für mittelständische Unternehmen in der chemischen Industrie“ </a:t>
            </a:r>
            <a:r>
              <a:rPr lang="de-DE" sz="1100" dirty="0">
                <a:solidFill>
                  <a:srgbClr val="000000">
                    <a:lumMod val="75000"/>
                    <a:lumOff val="25000"/>
                  </a:srgbClr>
                </a:solidFill>
              </a:rPr>
              <a:t>finden Sie branchenübergreifend relevante Prozessinformationen zum Aufsetzen eines Verhaltenskodex, der Lieferantenbewertung und Folgemaßnahmen wie dem Kompetenzaufbau.</a:t>
            </a:r>
          </a:p>
          <a:p>
            <a:pPr marL="268288" indent="-188913" algn="l">
              <a:buFont typeface="Arial" pitchFamily="34" charset="0"/>
              <a:buChar char="•"/>
            </a:pPr>
            <a:r>
              <a:rPr lang="de-DE" sz="1100" dirty="0">
                <a:solidFill>
                  <a:srgbClr val="000000">
                    <a:lumMod val="75000"/>
                    <a:lumOff val="25000"/>
                  </a:srgbClr>
                </a:solidFill>
              </a:rPr>
              <a:t>Im Leitfaden </a:t>
            </a:r>
            <a:r>
              <a:rPr lang="de-DE" sz="1100" dirty="0">
                <a:solidFill>
                  <a:srgbClr val="000000">
                    <a:lumMod val="75000"/>
                    <a:lumOff val="25000"/>
                  </a:srgbClr>
                </a:solidFill>
                <a:hlinkClick r:id="rId7"/>
              </a:rPr>
              <a:t>„Nachhaltiges Lieferkettenmanagement in der Praxis“ </a:t>
            </a:r>
            <a:r>
              <a:rPr lang="de-DE" sz="1100" dirty="0">
                <a:solidFill>
                  <a:srgbClr val="000000">
                    <a:lumMod val="75000"/>
                    <a:lumOff val="25000"/>
                  </a:srgbClr>
                </a:solidFill>
              </a:rPr>
              <a:t>finden Sie Unternehmensbeispiele zum Umgang mit Lieferanten.</a:t>
            </a:r>
          </a:p>
          <a:p>
            <a:pPr marL="268288" indent="-188913" algn="l">
              <a:buFont typeface="Arial" pitchFamily="34" charset="0"/>
              <a:buChar char="•"/>
            </a:pPr>
            <a:r>
              <a:rPr lang="de-DE" sz="1100" dirty="0">
                <a:solidFill>
                  <a:srgbClr val="000000">
                    <a:lumMod val="75000"/>
                    <a:lumOff val="25000"/>
                  </a:srgbClr>
                </a:solidFill>
              </a:rPr>
              <a:t>Förder- und Finanzierungsinstrumente für Lieferantentrainings: Mit </a:t>
            </a:r>
            <a:r>
              <a:rPr lang="de-DE" sz="1100" dirty="0">
                <a:solidFill>
                  <a:srgbClr val="000000">
                    <a:lumMod val="75000"/>
                    <a:lumOff val="25000"/>
                  </a:srgbClr>
                </a:solidFill>
                <a:hlinkClick r:id="rId8"/>
              </a:rPr>
              <a:t>develoPPP.de </a:t>
            </a:r>
            <a:r>
              <a:rPr lang="de-DE" sz="1100" dirty="0">
                <a:solidFill>
                  <a:srgbClr val="000000">
                    <a:lumMod val="75000"/>
                    <a:lumOff val="25000"/>
                  </a:srgbClr>
                </a:solidFill>
              </a:rPr>
              <a:t>fördert das Bundesministerium für wirtschaftliche Zusammenarbeit und Entwicklung (BMZ) privatwirtschaftliche Aktivitäten dort, wo unternehmerische Chancen und entwicklungspolitischer Handlungsbedarf zusammentreffen. </a:t>
            </a:r>
          </a:p>
        </p:txBody>
      </p:sp>
      <p:sp>
        <p:nvSpPr>
          <p:cNvPr id="10" name="Fußzeilenplatzhalter 3">
            <a:extLst>
              <a:ext uri="{FF2B5EF4-FFF2-40B4-BE49-F238E27FC236}">
                <a16:creationId xmlns:a16="http://schemas.microsoft.com/office/drawing/2014/main" id="{7200EB96-7058-4F25-AD04-D2E8DE21C610}"/>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8" name="Auf der gleichen Seite des Rechtecks liegende Ecken abrunden 8">
            <a:extLst>
              <a:ext uri="{FF2B5EF4-FFF2-40B4-BE49-F238E27FC236}">
                <a16:creationId xmlns:a16="http://schemas.microsoft.com/office/drawing/2014/main" id="{F8B848F6-13F8-4AD0-B5E0-910BC7FB3BE7}"/>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8">
            <a:extLst>
              <a:ext uri="{FF2B5EF4-FFF2-40B4-BE49-F238E27FC236}">
                <a16:creationId xmlns:a16="http://schemas.microsoft.com/office/drawing/2014/main" id="{DB556F6D-036D-4DB9-864B-2E012F2138AF}"/>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8">
            <a:extLst>
              <a:ext uri="{FF2B5EF4-FFF2-40B4-BE49-F238E27FC236}">
                <a16:creationId xmlns:a16="http://schemas.microsoft.com/office/drawing/2014/main" id="{8A5D6D3D-B455-47C8-B127-756FC115E188}"/>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8">
            <a:extLst>
              <a:ext uri="{FF2B5EF4-FFF2-40B4-BE49-F238E27FC236}">
                <a16:creationId xmlns:a16="http://schemas.microsoft.com/office/drawing/2014/main" id="{D2EF448F-DC39-4933-8DDB-4CC06CC4B44D}"/>
              </a:ext>
            </a:extLst>
          </p:cNvPr>
          <p:cNvSpPr/>
          <p:nvPr/>
        </p:nvSpPr>
        <p:spPr bwMode="auto">
          <a:xfrm>
            <a:off x="4163052"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8">
            <a:extLst>
              <a:ext uri="{FF2B5EF4-FFF2-40B4-BE49-F238E27FC236}">
                <a16:creationId xmlns:a16="http://schemas.microsoft.com/office/drawing/2014/main" id="{50C18EC6-6CA4-4D44-8962-21964ABC4195}"/>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8">
            <a:extLst>
              <a:ext uri="{FF2B5EF4-FFF2-40B4-BE49-F238E27FC236}">
                <a16:creationId xmlns:a16="http://schemas.microsoft.com/office/drawing/2014/main" id="{2C5E2BEA-79C9-4D99-A1C1-65C6DAC31DAF}"/>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7" name="Auf der gleichen Seite des Rechtecks liegende Ecken abrunden 8">
            <a:extLst>
              <a:ext uri="{FF2B5EF4-FFF2-40B4-BE49-F238E27FC236}">
                <a16:creationId xmlns:a16="http://schemas.microsoft.com/office/drawing/2014/main" id="{9236985A-F6DD-4E65-9AE6-D0DF62592049}"/>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18" name="Picture 2" descr="C:\Users\ehrensperger\AppData\Local\Dropbox\SEED\07 Starter\01 Concept\03 Tools\Icons &amp; drawings\Lupe.png">
            <a:extLst>
              <a:ext uri="{FF2B5EF4-FFF2-40B4-BE49-F238E27FC236}">
                <a16:creationId xmlns:a16="http://schemas.microsoft.com/office/drawing/2014/main" id="{BA22E3FB-E940-43A4-815F-0B50099C065C}"/>
              </a:ext>
            </a:extLst>
          </p:cNvPr>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84" y="1114413"/>
            <a:ext cx="624439" cy="424979"/>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10"/>
          <a:stretch>
            <a:fillRect/>
          </a:stretch>
        </p:blipFill>
        <p:spPr>
          <a:xfrm>
            <a:off x="648000" y="134727"/>
            <a:ext cx="7529213" cy="323116"/>
          </a:xfrm>
          <a:prstGeom prst="rect">
            <a:avLst/>
          </a:prstGeom>
        </p:spPr>
      </p:pic>
    </p:spTree>
    <p:extLst>
      <p:ext uri="{BB962C8B-B14F-4D97-AF65-F5344CB8AC3E}">
        <p14:creationId xmlns:p14="http://schemas.microsoft.com/office/powerpoint/2010/main" val="106960520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a:xfrm>
            <a:off x="648000" y="6477000"/>
            <a:ext cx="638043" cy="280988"/>
          </a:xfrm>
        </p:spPr>
        <p:txBody>
          <a:bodyPr/>
          <a:lstStyle/>
          <a:p>
            <a:fld id="{894680D0-7A83-433A-9719-C4143F27F647}" type="slidenum">
              <a:rPr lang="de-DE" smtClean="0"/>
              <a:pPr/>
              <a:t>62</a:t>
            </a:fld>
            <a:endParaRPr lang="de-DE" dirty="0"/>
          </a:p>
        </p:txBody>
      </p:sp>
      <p:sp>
        <p:nvSpPr>
          <p:cNvPr id="10" name="Rectangle 21">
            <a:extLst>
              <a:ext uri="{FF2B5EF4-FFF2-40B4-BE49-F238E27FC236}">
                <a16:creationId xmlns:a16="http://schemas.microsoft.com/office/drawing/2014/main" id="{E5A076BB-B52F-4627-8E1F-3A35B02BC753}"/>
              </a:ext>
            </a:extLst>
          </p:cNvPr>
          <p:cNvSpPr/>
          <p:nvPr/>
        </p:nvSpPr>
        <p:spPr>
          <a:xfrm>
            <a:off x="551384" y="1196975"/>
            <a:ext cx="9865791" cy="1648266"/>
          </a:xfrm>
          <a:prstGeom prst="flowChartDocument">
            <a:avLst/>
          </a:prstGeom>
          <a:solidFill>
            <a:srgbClr val="3B687F"/>
          </a:solidFill>
          <a:ln w="12700" cap="flat" cmpd="sng" algn="ctr">
            <a:noFill/>
            <a:prstDash val="solid"/>
          </a:ln>
          <a:effectLst/>
        </p:spPr>
        <p:txBody>
          <a:bodyPr lIns="80165" tIns="40083" rIns="80165" bIns="40083" rtlCol="0" anchor="ctr"/>
          <a:lstStyle/>
          <a:p>
            <a:pPr algn="l" defTabSz="801654">
              <a:defRPr/>
            </a:pPr>
            <a:r>
              <a:rPr lang="de-DE" sz="2800" b="1" kern="0" dirty="0">
                <a:solidFill>
                  <a:prstClr val="white"/>
                </a:solidFill>
                <a:cs typeface="Arial" panose="020B0604020202020204" pitchFamily="34" charset="0"/>
              </a:rPr>
              <a:t>Phase 4</a:t>
            </a:r>
          </a:p>
          <a:p>
            <a:pPr algn="l" defTabSz="801654">
              <a:defRPr/>
            </a:pPr>
            <a:r>
              <a:rPr lang="de-DE" b="1" kern="0" dirty="0">
                <a:solidFill>
                  <a:prstClr val="white"/>
                </a:solidFill>
                <a:cs typeface="Arial" panose="020B0604020202020204" pitchFamily="34" charset="0"/>
              </a:rPr>
              <a:t>Wirkung der Maßnahmen messen und Unternehmenshandeln kommunizieren</a:t>
            </a:r>
          </a:p>
        </p:txBody>
      </p:sp>
      <p:sp>
        <p:nvSpPr>
          <p:cNvPr id="8" name="Fußzeilenplatzhalter 3">
            <a:extLst>
              <a:ext uri="{FF2B5EF4-FFF2-40B4-BE49-F238E27FC236}">
                <a16:creationId xmlns:a16="http://schemas.microsoft.com/office/drawing/2014/main" id="{EE1F9B2C-8651-4081-9D80-E346BB7471C8}"/>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9" name="Auf der gleichen Seite des Rechtecks liegende Ecken abrunden 8">
            <a:extLst>
              <a:ext uri="{FF2B5EF4-FFF2-40B4-BE49-F238E27FC236}">
                <a16:creationId xmlns:a16="http://schemas.microsoft.com/office/drawing/2014/main" id="{060C5670-B360-4F4E-A928-3329BB476A09}"/>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8">
            <a:extLst>
              <a:ext uri="{FF2B5EF4-FFF2-40B4-BE49-F238E27FC236}">
                <a16:creationId xmlns:a16="http://schemas.microsoft.com/office/drawing/2014/main" id="{C4844EA4-6058-4773-9D89-B7E44E75391F}"/>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8">
            <a:extLst>
              <a:ext uri="{FF2B5EF4-FFF2-40B4-BE49-F238E27FC236}">
                <a16:creationId xmlns:a16="http://schemas.microsoft.com/office/drawing/2014/main" id="{190C9ACB-5CA2-4A6A-BF3D-30017B4625E9}"/>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8">
            <a:extLst>
              <a:ext uri="{FF2B5EF4-FFF2-40B4-BE49-F238E27FC236}">
                <a16:creationId xmlns:a16="http://schemas.microsoft.com/office/drawing/2014/main" id="{4148DB55-A2FA-47FA-A91B-FD58607BBB9E}"/>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8">
            <a:extLst>
              <a:ext uri="{FF2B5EF4-FFF2-40B4-BE49-F238E27FC236}">
                <a16:creationId xmlns:a16="http://schemas.microsoft.com/office/drawing/2014/main" id="{E0228A9F-937D-486D-B9CF-17D5833BCD66}"/>
              </a:ext>
            </a:extLst>
          </p:cNvPr>
          <p:cNvSpPr/>
          <p:nvPr/>
        </p:nvSpPr>
        <p:spPr bwMode="auto">
          <a:xfrm>
            <a:off x="5328613"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8">
            <a:extLst>
              <a:ext uri="{FF2B5EF4-FFF2-40B4-BE49-F238E27FC236}">
                <a16:creationId xmlns:a16="http://schemas.microsoft.com/office/drawing/2014/main" id="{6365D230-21A7-4EEA-A5DE-BB7DBE1879E4}"/>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8">
            <a:extLst>
              <a:ext uri="{FF2B5EF4-FFF2-40B4-BE49-F238E27FC236}">
                <a16:creationId xmlns:a16="http://schemas.microsoft.com/office/drawing/2014/main" id="{996E5AAB-90F2-4DFC-9D21-26760229C68A}"/>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7" name="Textplatzhalter 10">
            <a:extLst>
              <a:ext uri="{FF2B5EF4-FFF2-40B4-BE49-F238E27FC236}">
                <a16:creationId xmlns:a16="http://schemas.microsoft.com/office/drawing/2014/main" id="{42BBECA8-BD63-460F-8CCD-F0D2CFCD2808}"/>
              </a:ext>
            </a:extLst>
          </p:cNvPr>
          <p:cNvSpPr txBox="1">
            <a:spLocks/>
          </p:cNvSpPr>
          <p:nvPr/>
        </p:nvSpPr>
        <p:spPr>
          <a:xfrm>
            <a:off x="3026785" y="3645024"/>
            <a:ext cx="3308400" cy="403201"/>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defTabSz="801654">
              <a:defRPr/>
            </a:pPr>
            <a:r>
              <a:rPr lang="de-DE" sz="1100" kern="0" dirty="0">
                <a:solidFill>
                  <a:srgbClr val="3B687F"/>
                </a:solidFill>
                <a:cs typeface="Arial" panose="020B0604020202020204" pitchFamily="34" charset="0"/>
              </a:rPr>
              <a:t>  Herangehensweise</a:t>
            </a:r>
          </a:p>
        </p:txBody>
      </p:sp>
      <p:sp>
        <p:nvSpPr>
          <p:cNvPr id="18" name="Richtungspfeil 21">
            <a:extLst>
              <a:ext uri="{FF2B5EF4-FFF2-40B4-BE49-F238E27FC236}">
                <a16:creationId xmlns:a16="http://schemas.microsoft.com/office/drawing/2014/main" id="{88DF3068-2243-4FAD-91CB-E97399C2867D}"/>
              </a:ext>
            </a:extLst>
          </p:cNvPr>
          <p:cNvSpPr/>
          <p:nvPr/>
        </p:nvSpPr>
        <p:spPr>
          <a:xfrm>
            <a:off x="2450530" y="3645024"/>
            <a:ext cx="693240" cy="41032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4.1</a:t>
            </a:r>
            <a:r>
              <a:rPr lang="en-GB" sz="900" b="1" kern="0" dirty="0">
                <a:solidFill>
                  <a:prstClr val="black">
                    <a:lumMod val="75000"/>
                    <a:lumOff val="25000"/>
                  </a:prstClr>
                </a:solidFill>
                <a:cs typeface="Arial" panose="020B0604020202020204" pitchFamily="34" charset="0"/>
              </a:rPr>
              <a:t>.</a:t>
            </a:r>
          </a:p>
        </p:txBody>
      </p:sp>
      <p:sp>
        <p:nvSpPr>
          <p:cNvPr id="19" name="Textplatzhalter 10">
            <a:extLst>
              <a:ext uri="{FF2B5EF4-FFF2-40B4-BE49-F238E27FC236}">
                <a16:creationId xmlns:a16="http://schemas.microsoft.com/office/drawing/2014/main" id="{87CAC324-1A4E-4929-8D9E-F54062B95162}"/>
              </a:ext>
            </a:extLst>
          </p:cNvPr>
          <p:cNvSpPr txBox="1">
            <a:spLocks/>
          </p:cNvSpPr>
          <p:nvPr/>
        </p:nvSpPr>
        <p:spPr>
          <a:xfrm>
            <a:off x="3026786" y="4197582"/>
            <a:ext cx="3308400" cy="403201"/>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kern="0" dirty="0" err="1">
                <a:solidFill>
                  <a:srgbClr val="3B687F"/>
                </a:solidFill>
                <a:cs typeface="Arial" panose="020B0604020202020204" pitchFamily="34" charset="0"/>
              </a:rPr>
              <a:t>Informationsquellen</a:t>
            </a:r>
            <a:endParaRPr lang="en-GB" sz="1100" kern="0" dirty="0">
              <a:solidFill>
                <a:srgbClr val="3B687F"/>
              </a:solidFill>
              <a:cs typeface="Arial" panose="020B0604020202020204" pitchFamily="34" charset="0"/>
            </a:endParaRPr>
          </a:p>
        </p:txBody>
      </p:sp>
      <p:sp>
        <p:nvSpPr>
          <p:cNvPr id="20" name="Richtungspfeil 24">
            <a:extLst>
              <a:ext uri="{FF2B5EF4-FFF2-40B4-BE49-F238E27FC236}">
                <a16:creationId xmlns:a16="http://schemas.microsoft.com/office/drawing/2014/main" id="{71282982-47EE-41C0-B3BA-A8A1D858C438}"/>
              </a:ext>
            </a:extLst>
          </p:cNvPr>
          <p:cNvSpPr/>
          <p:nvPr/>
        </p:nvSpPr>
        <p:spPr>
          <a:xfrm>
            <a:off x="2450530" y="4198068"/>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4.2</a:t>
            </a:r>
            <a:r>
              <a:rPr lang="en-GB" sz="900" b="1" kern="0" dirty="0">
                <a:solidFill>
                  <a:prstClr val="black">
                    <a:lumMod val="75000"/>
                    <a:lumOff val="25000"/>
                  </a:prstClr>
                </a:solidFill>
                <a:cs typeface="Arial" panose="020B0604020202020204" pitchFamily="34" charset="0"/>
              </a:rPr>
              <a:t>.</a:t>
            </a:r>
          </a:p>
        </p:txBody>
      </p:sp>
      <p:sp>
        <p:nvSpPr>
          <p:cNvPr id="21" name="Datumsplatzhalter 4"/>
          <p:cNvSpPr>
            <a:spLocks noGrp="1"/>
          </p:cNvSpPr>
          <p:nvPr>
            <p:ph type="dt" sz="half" idx="12"/>
          </p:nvPr>
        </p:nvSpPr>
        <p:spPr>
          <a:xfrm>
            <a:off x="648000" y="116632"/>
            <a:ext cx="7248373" cy="476250"/>
          </a:xfrm>
        </p:spPr>
        <p:txBody>
          <a:bodyPr/>
          <a:lstStyle/>
          <a:p>
            <a:r>
              <a:rPr lang="de-DE" b="1" dirty="0" smtClean="0"/>
              <a:t>Phase 4 – Übersicht</a:t>
            </a:r>
            <a:r>
              <a:rPr lang="de-DE" dirty="0"/>
              <a:t/>
            </a:r>
            <a:br>
              <a:rPr lang="de-DE" dirty="0"/>
            </a:br>
            <a:endParaRPr lang="de-DE" dirty="0"/>
          </a:p>
        </p:txBody>
      </p:sp>
    </p:spTree>
    <p:extLst>
      <p:ext uri="{BB962C8B-B14F-4D97-AF65-F5344CB8AC3E}">
        <p14:creationId xmlns:p14="http://schemas.microsoft.com/office/powerpoint/2010/main" val="5869352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a:xfrm>
            <a:off x="648000" y="6477000"/>
            <a:ext cx="638043" cy="280988"/>
          </a:xfrm>
        </p:spPr>
        <p:txBody>
          <a:bodyPr/>
          <a:lstStyle/>
          <a:p>
            <a:fld id="{894680D0-7A83-433A-9719-C4143F27F647}" type="slidenum">
              <a:rPr lang="de-DE" smtClean="0"/>
              <a:pPr/>
              <a:t>63</a:t>
            </a:fld>
            <a:endParaRPr lang="de-DE" dirty="0"/>
          </a:p>
        </p:txBody>
      </p:sp>
      <p:sp>
        <p:nvSpPr>
          <p:cNvPr id="7" name="Rechteck 6">
            <a:extLst>
              <a:ext uri="{FF2B5EF4-FFF2-40B4-BE49-F238E27FC236}">
                <a16:creationId xmlns:a16="http://schemas.microsoft.com/office/drawing/2014/main" id="{A0E7BD0B-D060-4A15-9BCB-B45FEEA56FD1}"/>
              </a:ext>
            </a:extLst>
          </p:cNvPr>
          <p:cNvSpPr/>
          <p:nvPr/>
        </p:nvSpPr>
        <p:spPr>
          <a:xfrm>
            <a:off x="479375" y="1772816"/>
            <a:ext cx="9937799" cy="1096612"/>
          </a:xfrm>
          <a:prstGeom prst="rect">
            <a:avLst/>
          </a:prstGeom>
        </p:spPr>
        <p:txBody>
          <a:bodyPr wrap="square" lIns="80165" tIns="40083" rIns="80165" bIns="40083">
            <a:spAutoFit/>
          </a:bodyPr>
          <a:lstStyle/>
          <a:p>
            <a:pPr marL="80577" algn="l"/>
            <a:r>
              <a:rPr lang="de-DE" sz="1100" dirty="0">
                <a:solidFill>
                  <a:srgbClr val="4B4B4B"/>
                </a:solidFill>
              </a:rPr>
              <a:t>Für den Erfolg eines nachhaltigen Lieferkettenmanagements entscheidend ist die Wirksamkeit der umgesetzten Maßnahmen. Für die Messung der Wirkung von Maßnahmen sollte ein systematischer Ansatz gewählt werden, bei dem geklärt ist, welche Art von Maßnahmen überprüft werden sollen, welche Informationsquellen vorliegen und wie die Effektivität der Maßnahmen gemessen wird.  </a:t>
            </a:r>
          </a:p>
          <a:p>
            <a:pPr marL="80577" algn="l"/>
            <a:endParaRPr lang="de-DE" sz="1100" dirty="0">
              <a:solidFill>
                <a:srgbClr val="4B4B4B"/>
              </a:solidFill>
            </a:endParaRPr>
          </a:p>
          <a:p>
            <a:pPr marL="80577" algn="l"/>
            <a:r>
              <a:rPr lang="de-DE" sz="1100" dirty="0">
                <a:solidFill>
                  <a:srgbClr val="4B4B4B"/>
                </a:solidFill>
              </a:rPr>
              <a:t>Um den internen und externen Austausch mit Anspruchsgruppen zu ermöglichen und Transparenz zu fördern, berichtet das Unternehmen über sein nachhaltiges Lieferkettenmanagement.</a:t>
            </a:r>
          </a:p>
        </p:txBody>
      </p:sp>
      <p:sp>
        <p:nvSpPr>
          <p:cNvPr id="8" name="Titel 2">
            <a:extLst>
              <a:ext uri="{FF2B5EF4-FFF2-40B4-BE49-F238E27FC236}">
                <a16:creationId xmlns:a16="http://schemas.microsoft.com/office/drawing/2014/main" id="{628D538B-14B8-4E3B-8EC9-099FBB81341B}"/>
              </a:ext>
            </a:extLst>
          </p:cNvPr>
          <p:cNvSpPr>
            <a:spLocks noGrp="1"/>
          </p:cNvSpPr>
          <p:nvPr>
            <p:ph type="title"/>
          </p:nvPr>
        </p:nvSpPr>
        <p:spPr>
          <a:xfrm>
            <a:off x="1307015" y="1052808"/>
            <a:ext cx="9110160" cy="648000"/>
          </a:xfrm>
        </p:spPr>
        <p:txBody>
          <a:bodyPr/>
          <a:lstStyle/>
          <a:p>
            <a:r>
              <a:rPr lang="de-DE" sz="1800" dirty="0"/>
              <a:t>Überblick über zentrale Prozessschritte und Aktivitäten</a:t>
            </a:r>
          </a:p>
        </p:txBody>
      </p:sp>
      <p:pic>
        <p:nvPicPr>
          <p:cNvPr id="15" name="Picture 2" descr="G:\noun_992323.png">
            <a:extLst>
              <a:ext uri="{FF2B5EF4-FFF2-40B4-BE49-F238E27FC236}">
                <a16:creationId xmlns:a16="http://schemas.microsoft.com/office/drawing/2014/main" id="{58EFDF2F-8893-4ABA-9907-39A8ACDFF728}"/>
              </a:ext>
            </a:extLst>
          </p:cNvPr>
          <p:cNvPicPr>
            <a:picLocks noChangeAspect="1" noChangeArrowheads="1"/>
          </p:cNvPicPr>
          <p:nvPr/>
        </p:nvPicPr>
        <p:blipFill>
          <a:blip r:embed="rId10" cstate="print">
            <a:duotone>
              <a:schemeClr val="bg2">
                <a:shade val="45000"/>
                <a:satMod val="135000"/>
              </a:schemeClr>
              <a:prstClr val="white"/>
            </a:duotone>
          </a:blip>
          <a:srcRect/>
          <a:stretch>
            <a:fillRect/>
          </a:stretch>
        </p:blipFill>
        <p:spPr bwMode="auto">
          <a:xfrm rot="16200000">
            <a:off x="586935" y="1007992"/>
            <a:ext cx="648071" cy="648071"/>
          </a:xfrm>
          <a:prstGeom prst="rect">
            <a:avLst/>
          </a:prstGeom>
          <a:noFill/>
        </p:spPr>
      </p:pic>
      <p:sp>
        <p:nvSpPr>
          <p:cNvPr id="16" name="Rectangle 26">
            <a:extLst>
              <a:ext uri="{FF2B5EF4-FFF2-40B4-BE49-F238E27FC236}">
                <a16:creationId xmlns:a16="http://schemas.microsoft.com/office/drawing/2014/main" id="{79BD6338-7A5F-47FF-9068-A05750AC3B01}"/>
              </a:ext>
            </a:extLst>
          </p:cNvPr>
          <p:cNvSpPr>
            <a:spLocks noChangeArrowheads="1"/>
          </p:cNvSpPr>
          <p:nvPr>
            <p:custDataLst>
              <p:tags r:id="rId1"/>
            </p:custDataLst>
          </p:nvPr>
        </p:nvSpPr>
        <p:spPr bwMode="auto">
          <a:xfrm>
            <a:off x="620675" y="3068960"/>
            <a:ext cx="1553777" cy="3429024"/>
          </a:xfrm>
          <a:prstGeom prst="rect">
            <a:avLst/>
          </a:prstGeom>
          <a:solidFill>
            <a:srgbClr val="3B687F"/>
          </a:solidFill>
          <a:ln w="9525">
            <a:solidFill>
              <a:schemeClr val="bg2"/>
            </a:solidFill>
            <a:miter lim="800000"/>
            <a:headEnd/>
            <a:tailEnd/>
          </a:ln>
          <a:effectLst/>
        </p:spPr>
        <p:txBody>
          <a:bodyPr vert="horz" wrap="square" lIns="67500" tIns="34290" rIns="68580" bIns="34290" numCol="1" anchor="t" anchorCtr="0" compatLnSpc="1">
            <a:prstTxWarp prst="textNoShape">
              <a:avLst/>
            </a:prstTxWarp>
          </a:bodyPr>
          <a:lstStyle>
            <a:lvl1pPr algn="l" rtl="0" eaLnBrk="1" fontAlgn="base" hangingPunct="1">
              <a:spcBef>
                <a:spcPct val="20000"/>
              </a:spcBef>
              <a:spcAft>
                <a:spcPct val="0"/>
              </a:spcAft>
              <a:defRPr sz="1600" b="1" i="1">
                <a:solidFill>
                  <a:schemeClr val="tx1"/>
                </a:solidFill>
                <a:latin typeface="+mn-lt"/>
                <a:ea typeface="+mn-ea"/>
                <a:cs typeface="+mn-cs"/>
              </a:defRPr>
            </a:lvl1pPr>
            <a:lvl2pPr marL="1588" algn="l" rtl="0" eaLnBrk="1" fontAlgn="base" hangingPunct="1">
              <a:lnSpc>
                <a:spcPct val="90000"/>
              </a:lnSpc>
              <a:spcBef>
                <a:spcPct val="10000"/>
              </a:spcBef>
              <a:spcAft>
                <a:spcPct val="0"/>
              </a:spcAft>
              <a:defRPr sz="1400">
                <a:solidFill>
                  <a:schemeClr val="tx1"/>
                </a:solidFill>
                <a:latin typeface="+mn-lt"/>
              </a:defRPr>
            </a:lvl2pPr>
            <a:lvl3pPr marL="192088" indent="-188913" algn="l" rtl="0" eaLnBrk="1" fontAlgn="base" hangingPunct="1">
              <a:lnSpc>
                <a:spcPct val="90000"/>
              </a:lnSpc>
              <a:spcBef>
                <a:spcPct val="40000"/>
              </a:spcBef>
              <a:spcAft>
                <a:spcPct val="0"/>
              </a:spcAft>
              <a:buChar char="•"/>
              <a:defRPr sz="1400">
                <a:solidFill>
                  <a:schemeClr val="tx1"/>
                </a:solidFill>
                <a:latin typeface="+mn-lt"/>
              </a:defRPr>
            </a:lvl3pPr>
            <a:lvl4pPr marL="376238" indent="-182563" algn="l" rtl="0" eaLnBrk="1" fontAlgn="base" hangingPunct="1">
              <a:lnSpc>
                <a:spcPct val="90000"/>
              </a:lnSpc>
              <a:spcBef>
                <a:spcPct val="40000"/>
              </a:spcBef>
              <a:spcAft>
                <a:spcPct val="0"/>
              </a:spcAft>
              <a:buChar char="–"/>
              <a:defRPr sz="1400">
                <a:solidFill>
                  <a:schemeClr val="tx1"/>
                </a:solidFill>
                <a:latin typeface="+mn-lt"/>
              </a:defRPr>
            </a:lvl4pPr>
            <a:lvl5pPr marL="571500" indent="-193675" algn="l" rtl="0" eaLnBrk="1" fontAlgn="base" hangingPunct="1">
              <a:lnSpc>
                <a:spcPct val="90000"/>
              </a:lnSpc>
              <a:spcBef>
                <a:spcPct val="40000"/>
              </a:spcBef>
              <a:spcAft>
                <a:spcPct val="0"/>
              </a:spcAft>
              <a:buChar char="-"/>
              <a:defRPr sz="1400">
                <a:solidFill>
                  <a:schemeClr val="tx1"/>
                </a:solidFill>
                <a:latin typeface="+mn-lt"/>
              </a:defRPr>
            </a:lvl5pPr>
            <a:lvl6pPr marL="1028700" indent="-193675" algn="l" rtl="0" eaLnBrk="1" fontAlgn="base" hangingPunct="1">
              <a:lnSpc>
                <a:spcPct val="90000"/>
              </a:lnSpc>
              <a:spcBef>
                <a:spcPct val="40000"/>
              </a:spcBef>
              <a:spcAft>
                <a:spcPct val="0"/>
              </a:spcAft>
              <a:buChar char="-"/>
              <a:defRPr sz="1400">
                <a:solidFill>
                  <a:schemeClr val="tx1"/>
                </a:solidFill>
                <a:latin typeface="+mn-lt"/>
              </a:defRPr>
            </a:lvl6pPr>
            <a:lvl7pPr marL="1485900" indent="-193675" algn="l" rtl="0" eaLnBrk="1" fontAlgn="base" hangingPunct="1">
              <a:lnSpc>
                <a:spcPct val="90000"/>
              </a:lnSpc>
              <a:spcBef>
                <a:spcPct val="40000"/>
              </a:spcBef>
              <a:spcAft>
                <a:spcPct val="0"/>
              </a:spcAft>
              <a:buChar char="-"/>
              <a:defRPr sz="1400">
                <a:solidFill>
                  <a:schemeClr val="tx1"/>
                </a:solidFill>
                <a:latin typeface="+mn-lt"/>
              </a:defRPr>
            </a:lvl7pPr>
            <a:lvl8pPr marL="1943100" indent="-193675" algn="l" rtl="0" eaLnBrk="1" fontAlgn="base" hangingPunct="1">
              <a:lnSpc>
                <a:spcPct val="90000"/>
              </a:lnSpc>
              <a:spcBef>
                <a:spcPct val="40000"/>
              </a:spcBef>
              <a:spcAft>
                <a:spcPct val="0"/>
              </a:spcAft>
              <a:buChar char="-"/>
              <a:defRPr sz="1400">
                <a:solidFill>
                  <a:schemeClr val="tx1"/>
                </a:solidFill>
                <a:latin typeface="+mn-lt"/>
              </a:defRPr>
            </a:lvl8pPr>
            <a:lvl9pPr marL="2400300" indent="-193675" algn="l" rtl="0" eaLnBrk="1" fontAlgn="base" hangingPunct="1">
              <a:lnSpc>
                <a:spcPct val="90000"/>
              </a:lnSpc>
              <a:spcBef>
                <a:spcPct val="40000"/>
              </a:spcBef>
              <a:spcAft>
                <a:spcPct val="0"/>
              </a:spcAft>
              <a:buChar char="-"/>
              <a:defRPr sz="1400">
                <a:solidFill>
                  <a:schemeClr val="tx1"/>
                </a:solidFill>
                <a:latin typeface="+mn-lt"/>
              </a:defRPr>
            </a:lvl9pPr>
          </a:lstStyle>
          <a:p>
            <a:pPr lvl="1">
              <a:spcBef>
                <a:spcPts val="2250"/>
              </a:spcBef>
            </a:pPr>
            <a:endParaRPr lang="en-GB" sz="1050" b="1" dirty="0">
              <a:solidFill>
                <a:schemeClr val="bg1"/>
              </a:solidFill>
            </a:endParaRPr>
          </a:p>
        </p:txBody>
      </p:sp>
      <p:sp>
        <p:nvSpPr>
          <p:cNvPr id="17" name="AutoShape 8">
            <a:extLst>
              <a:ext uri="{FF2B5EF4-FFF2-40B4-BE49-F238E27FC236}">
                <a16:creationId xmlns:a16="http://schemas.microsoft.com/office/drawing/2014/main" id="{9CE923E9-CE93-4573-B263-5B1AAB2EFC58}"/>
              </a:ext>
            </a:extLst>
          </p:cNvPr>
          <p:cNvSpPr>
            <a:spLocks noChangeArrowheads="1"/>
          </p:cNvSpPr>
          <p:nvPr>
            <p:custDataLst>
              <p:tags r:id="rId2"/>
            </p:custDataLst>
          </p:nvPr>
        </p:nvSpPr>
        <p:spPr bwMode="auto">
          <a:xfrm>
            <a:off x="834989" y="4354844"/>
            <a:ext cx="1928826" cy="535785"/>
          </a:xfrm>
          <a:prstGeom prst="homePlate">
            <a:avLst>
              <a:gd name="adj" fmla="val 32669"/>
            </a:avLst>
          </a:prstGeom>
          <a:solidFill>
            <a:schemeClr val="bg1"/>
          </a:solidFill>
          <a:ln w="9525" cap="flat" cmpd="sng" algn="ctr">
            <a:solidFill>
              <a:schemeClr val="accent3"/>
            </a:solidFill>
            <a:prstDash val="solid"/>
            <a:miter lim="800000"/>
            <a:headEnd type="none" w="med" len="med"/>
            <a:tailEnd type="none" w="med" len="med"/>
          </a:ln>
          <a:effectLst/>
        </p:spPr>
        <p:txBody>
          <a:bodyPr lIns="67500" anchor="ctr"/>
          <a:lstStyle/>
          <a:p>
            <a:pPr marL="1191" lvl="1" algn="l">
              <a:lnSpc>
                <a:spcPct val="90000"/>
              </a:lnSpc>
              <a:spcAft>
                <a:spcPts val="300"/>
              </a:spcAft>
            </a:pPr>
            <a:r>
              <a:rPr lang="de-DE" sz="1050" b="1" dirty="0">
                <a:solidFill>
                  <a:srgbClr val="000000"/>
                </a:solidFill>
              </a:rPr>
              <a:t>Fortschritte intern kommunizieren</a:t>
            </a:r>
          </a:p>
        </p:txBody>
      </p:sp>
      <p:sp>
        <p:nvSpPr>
          <p:cNvPr id="18" name="AutoShape 8">
            <a:extLst>
              <a:ext uri="{FF2B5EF4-FFF2-40B4-BE49-F238E27FC236}">
                <a16:creationId xmlns:a16="http://schemas.microsoft.com/office/drawing/2014/main" id="{2671B165-4F93-4C8E-A98F-251CEB84CB9D}"/>
              </a:ext>
            </a:extLst>
          </p:cNvPr>
          <p:cNvSpPr>
            <a:spLocks noChangeArrowheads="1"/>
          </p:cNvSpPr>
          <p:nvPr>
            <p:custDataLst>
              <p:tags r:id="rId3"/>
            </p:custDataLst>
          </p:nvPr>
        </p:nvSpPr>
        <p:spPr bwMode="auto">
          <a:xfrm>
            <a:off x="834989" y="5319257"/>
            <a:ext cx="1928826" cy="535785"/>
          </a:xfrm>
          <a:prstGeom prst="homePlate">
            <a:avLst>
              <a:gd name="adj" fmla="val 32669"/>
            </a:avLst>
          </a:prstGeom>
          <a:solidFill>
            <a:schemeClr val="bg1"/>
          </a:solidFill>
          <a:ln w="9525" cap="flat" cmpd="sng" algn="ctr">
            <a:solidFill>
              <a:schemeClr val="accent3"/>
            </a:solidFill>
            <a:prstDash val="solid"/>
            <a:miter lim="800000"/>
            <a:headEnd type="none" w="med" len="med"/>
            <a:tailEnd type="none" w="med" len="med"/>
          </a:ln>
          <a:effectLst/>
        </p:spPr>
        <p:txBody>
          <a:bodyPr lIns="67500" anchor="ctr"/>
          <a:lstStyle/>
          <a:p>
            <a:pPr marL="1191" lvl="1" algn="l">
              <a:lnSpc>
                <a:spcPct val="90000"/>
              </a:lnSpc>
              <a:spcAft>
                <a:spcPts val="300"/>
              </a:spcAft>
            </a:pPr>
            <a:r>
              <a:rPr lang="de-DE" sz="1050" b="1" dirty="0">
                <a:solidFill>
                  <a:srgbClr val="000000"/>
                </a:solidFill>
              </a:rPr>
              <a:t>Fortschritte extern kommunizieren</a:t>
            </a:r>
          </a:p>
        </p:txBody>
      </p:sp>
      <p:sp>
        <p:nvSpPr>
          <p:cNvPr id="19" name="AutoShape 8">
            <a:extLst>
              <a:ext uri="{FF2B5EF4-FFF2-40B4-BE49-F238E27FC236}">
                <a16:creationId xmlns:a16="http://schemas.microsoft.com/office/drawing/2014/main" id="{FBF0063A-EB80-42D3-8A50-244301E99F63}"/>
              </a:ext>
            </a:extLst>
          </p:cNvPr>
          <p:cNvSpPr>
            <a:spLocks noChangeArrowheads="1"/>
          </p:cNvSpPr>
          <p:nvPr>
            <p:custDataLst>
              <p:tags r:id="rId4"/>
            </p:custDataLst>
          </p:nvPr>
        </p:nvSpPr>
        <p:spPr bwMode="auto">
          <a:xfrm>
            <a:off x="834989" y="3390432"/>
            <a:ext cx="1928826" cy="535784"/>
          </a:xfrm>
          <a:prstGeom prst="homePlate">
            <a:avLst>
              <a:gd name="adj" fmla="val 32669"/>
            </a:avLst>
          </a:prstGeom>
          <a:solidFill>
            <a:schemeClr val="bg1"/>
          </a:solidFill>
          <a:ln w="9525" cap="flat" cmpd="sng" algn="ctr">
            <a:solidFill>
              <a:schemeClr val="accent3"/>
            </a:solidFill>
            <a:prstDash val="solid"/>
            <a:miter lim="800000"/>
            <a:headEnd type="none" w="med" len="med"/>
            <a:tailEnd type="none" w="med" len="med"/>
          </a:ln>
          <a:effectLst/>
        </p:spPr>
        <p:txBody>
          <a:bodyPr lIns="67500" anchor="ctr"/>
          <a:lstStyle/>
          <a:p>
            <a:pPr marL="1191" lvl="1" algn="l">
              <a:lnSpc>
                <a:spcPct val="90000"/>
              </a:lnSpc>
              <a:spcAft>
                <a:spcPts val="300"/>
              </a:spcAft>
            </a:pPr>
            <a:r>
              <a:rPr lang="de-DE" sz="1050" b="1" dirty="0">
                <a:solidFill>
                  <a:srgbClr val="000000"/>
                </a:solidFill>
              </a:rPr>
              <a:t>Wirksamkeit von Maßnahmen messen</a:t>
            </a:r>
          </a:p>
        </p:txBody>
      </p:sp>
      <p:sp>
        <p:nvSpPr>
          <p:cNvPr id="20" name="Rectangle 23">
            <a:extLst>
              <a:ext uri="{FF2B5EF4-FFF2-40B4-BE49-F238E27FC236}">
                <a16:creationId xmlns:a16="http://schemas.microsoft.com/office/drawing/2014/main" id="{3A723BF6-F6CD-401F-8D87-14C468216F24}"/>
              </a:ext>
            </a:extLst>
          </p:cNvPr>
          <p:cNvSpPr>
            <a:spLocks noGrp="1" noChangeArrowheads="1"/>
          </p:cNvSpPr>
          <p:nvPr>
            <p:custDataLst>
              <p:tags r:id="rId5"/>
            </p:custDataLst>
          </p:nvPr>
        </p:nvSpPr>
        <p:spPr bwMode="auto">
          <a:xfrm>
            <a:off x="2924550" y="3390429"/>
            <a:ext cx="7492623" cy="589382"/>
          </a:xfrm>
          <a:prstGeom prst="rect">
            <a:avLst/>
          </a:prstGeom>
          <a:noFill/>
          <a:ln w="9525">
            <a:noFill/>
            <a:miter lim="800000"/>
            <a:headEnd/>
            <a:tailEnd/>
          </a:ln>
          <a:effectLst/>
        </p:spPr>
        <p:txBody>
          <a:bodyPr vert="horz" wrap="square" lIns="67500" tIns="34290" rIns="68580" bIns="34290" numCol="1" anchor="t" anchorCtr="0" compatLnSpc="1">
            <a:prstTxWarp prst="textNoShape">
              <a:avLst/>
            </a:prstTxWarp>
            <a:noAutofit/>
          </a:bodyPr>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marL="173831" lvl="1" indent="-171450">
              <a:spcAft>
                <a:spcPts val="300"/>
              </a:spcAft>
              <a:buClr>
                <a:schemeClr val="tx2"/>
              </a:buClr>
              <a:buFont typeface="Arial" panose="020B0604020202020204" pitchFamily="34" charset="0"/>
              <a:buChar char="•"/>
              <a:defRPr/>
            </a:pPr>
            <a:r>
              <a:rPr lang="de-DE" sz="1050" dirty="0">
                <a:solidFill>
                  <a:srgbClr val="000000"/>
                </a:solidFill>
              </a:rPr>
              <a:t>Erfassung der umgesetzten </a:t>
            </a:r>
            <a:r>
              <a:rPr lang="de-DE" sz="1050" dirty="0" smtClean="0">
                <a:solidFill>
                  <a:srgbClr val="000000"/>
                </a:solidFill>
              </a:rPr>
              <a:t>Maßnahmen </a:t>
            </a:r>
            <a:endParaRPr lang="de-DE" sz="1050" dirty="0">
              <a:solidFill>
                <a:srgbClr val="000000"/>
              </a:solidFill>
            </a:endParaRPr>
          </a:p>
          <a:p>
            <a:pPr marL="173831" lvl="1" indent="-171450">
              <a:spcAft>
                <a:spcPts val="300"/>
              </a:spcAft>
              <a:buClr>
                <a:schemeClr val="tx2"/>
              </a:buClr>
              <a:buFont typeface="Arial" panose="020B0604020202020204" pitchFamily="34" charset="0"/>
              <a:buChar char="•"/>
              <a:defRPr/>
            </a:pPr>
            <a:r>
              <a:rPr lang="de-DE" sz="1050" dirty="0">
                <a:solidFill>
                  <a:srgbClr val="000000"/>
                </a:solidFill>
              </a:rPr>
              <a:t>Informationsquellen und Indikatoren für die Wirksamkeitsmessung von </a:t>
            </a:r>
            <a:r>
              <a:rPr lang="de-DE" sz="1050" dirty="0" smtClean="0">
                <a:solidFill>
                  <a:srgbClr val="000000"/>
                </a:solidFill>
              </a:rPr>
              <a:t>Maßnahmen festlegen </a:t>
            </a:r>
            <a:endParaRPr lang="de-DE" sz="1050" dirty="0">
              <a:solidFill>
                <a:srgbClr val="000000"/>
              </a:solidFill>
            </a:endParaRPr>
          </a:p>
          <a:p>
            <a:pPr marL="173831" lvl="1" indent="-171450">
              <a:spcAft>
                <a:spcPts val="300"/>
              </a:spcAft>
              <a:buClr>
                <a:schemeClr val="tx2"/>
              </a:buClr>
              <a:buFont typeface="Arial" panose="020B0604020202020204" pitchFamily="34" charset="0"/>
              <a:buChar char="•"/>
              <a:defRPr/>
            </a:pPr>
            <a:r>
              <a:rPr lang="de-DE" sz="1050" dirty="0">
                <a:solidFill>
                  <a:srgbClr val="000000"/>
                </a:solidFill>
              </a:rPr>
              <a:t>Informationen sammeln</a:t>
            </a:r>
          </a:p>
        </p:txBody>
      </p:sp>
      <p:sp>
        <p:nvSpPr>
          <p:cNvPr id="21" name="Rectangle 24">
            <a:extLst>
              <a:ext uri="{FF2B5EF4-FFF2-40B4-BE49-F238E27FC236}">
                <a16:creationId xmlns:a16="http://schemas.microsoft.com/office/drawing/2014/main" id="{7746A409-17F0-4DBB-B4A8-3DFFAE681AB5}"/>
              </a:ext>
            </a:extLst>
          </p:cNvPr>
          <p:cNvSpPr>
            <a:spLocks noGrp="1" noChangeArrowheads="1"/>
          </p:cNvSpPr>
          <p:nvPr>
            <p:custDataLst>
              <p:tags r:id="rId6"/>
            </p:custDataLst>
          </p:nvPr>
        </p:nvSpPr>
        <p:spPr bwMode="auto">
          <a:xfrm>
            <a:off x="2924551" y="4354843"/>
            <a:ext cx="7492624" cy="589382"/>
          </a:xfrm>
          <a:prstGeom prst="rect">
            <a:avLst/>
          </a:prstGeom>
          <a:noFill/>
          <a:ln w="9525">
            <a:noFill/>
            <a:miter lim="800000"/>
            <a:headEnd/>
            <a:tailEnd/>
          </a:ln>
          <a:effectLst/>
        </p:spPr>
        <p:txBody>
          <a:bodyPr vert="horz" wrap="square" lIns="67500" tIns="34290" rIns="68580" bIns="34290" numCol="1" anchor="t" anchorCtr="0" compatLnSpc="1">
            <a:prstTxWarp prst="textNoShape">
              <a:avLst/>
            </a:prstTxWarp>
            <a:noAutofit/>
          </a:bodyPr>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marL="173831" lvl="1" indent="-171450">
              <a:spcAft>
                <a:spcPts val="300"/>
              </a:spcAft>
              <a:buClr>
                <a:schemeClr val="tx2"/>
              </a:buClr>
              <a:buFont typeface="Arial" panose="020B0604020202020204" pitchFamily="34" charset="0"/>
              <a:buChar char="•"/>
              <a:defRPr/>
            </a:pPr>
            <a:r>
              <a:rPr lang="de-DE" sz="1050" dirty="0">
                <a:solidFill>
                  <a:srgbClr val="000000"/>
                </a:solidFill>
              </a:rPr>
              <a:t>Überblick über Maßnahmen und ihre Wirkung verschaffen (Was hat funktioniert, was nicht? Was folgt daraus?)</a:t>
            </a:r>
          </a:p>
          <a:p>
            <a:pPr marL="173831" lvl="1" indent="-171450">
              <a:spcAft>
                <a:spcPts val="300"/>
              </a:spcAft>
              <a:buClr>
                <a:schemeClr val="tx2"/>
              </a:buClr>
              <a:buFont typeface="Arial" panose="020B0604020202020204" pitchFamily="34" charset="0"/>
              <a:buChar char="•"/>
              <a:defRPr/>
            </a:pPr>
            <a:r>
              <a:rPr lang="de-DE" sz="1050" dirty="0">
                <a:solidFill>
                  <a:srgbClr val="000000"/>
                </a:solidFill>
              </a:rPr>
              <a:t>Formate für die interne Kommunikation auswählen</a:t>
            </a:r>
          </a:p>
          <a:p>
            <a:pPr marL="173831" lvl="1" indent="-171450">
              <a:spcAft>
                <a:spcPts val="300"/>
              </a:spcAft>
              <a:buClr>
                <a:schemeClr val="tx2"/>
              </a:buClr>
              <a:buFont typeface="Arial" panose="020B0604020202020204" pitchFamily="34" charset="0"/>
              <a:buChar char="•"/>
              <a:defRPr/>
            </a:pPr>
            <a:r>
              <a:rPr lang="de-DE" sz="1050" dirty="0">
                <a:solidFill>
                  <a:srgbClr val="000000"/>
                </a:solidFill>
              </a:rPr>
              <a:t>Kommunikationsziele festlegen (Geht es um die reine Informationsvermittlung oder soll ein Austausch stattfinden?)</a:t>
            </a:r>
          </a:p>
        </p:txBody>
      </p:sp>
      <p:sp>
        <p:nvSpPr>
          <p:cNvPr id="22" name="Rectangle 25">
            <a:extLst>
              <a:ext uri="{FF2B5EF4-FFF2-40B4-BE49-F238E27FC236}">
                <a16:creationId xmlns:a16="http://schemas.microsoft.com/office/drawing/2014/main" id="{9AB5D750-B245-45E4-8E21-7F49ACD1F371}"/>
              </a:ext>
            </a:extLst>
          </p:cNvPr>
          <p:cNvSpPr>
            <a:spLocks noGrp="1" noChangeArrowheads="1"/>
          </p:cNvSpPr>
          <p:nvPr>
            <p:custDataLst>
              <p:tags r:id="rId7"/>
            </p:custDataLst>
          </p:nvPr>
        </p:nvSpPr>
        <p:spPr bwMode="auto">
          <a:xfrm>
            <a:off x="2927648" y="5319255"/>
            <a:ext cx="7492622" cy="589382"/>
          </a:xfrm>
          <a:prstGeom prst="rect">
            <a:avLst/>
          </a:prstGeom>
          <a:noFill/>
          <a:ln w="9525">
            <a:noFill/>
            <a:miter lim="800000"/>
            <a:headEnd/>
            <a:tailEnd/>
          </a:ln>
          <a:effectLst/>
        </p:spPr>
        <p:txBody>
          <a:bodyPr vert="horz" wrap="square" lIns="67500" tIns="34290" rIns="68580" bIns="34290" numCol="1" anchor="t" anchorCtr="0" compatLnSpc="1">
            <a:prstTxWarp prst="textNoShape">
              <a:avLst/>
            </a:prstTxWarp>
            <a:noAutofit/>
          </a:bodyPr>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marL="173831" lvl="1" indent="-171450">
              <a:spcAft>
                <a:spcPts val="300"/>
              </a:spcAft>
              <a:buClr>
                <a:schemeClr val="tx2"/>
              </a:buClr>
              <a:buFont typeface="Arial" panose="020B0604020202020204" pitchFamily="34" charset="0"/>
              <a:buChar char="•"/>
              <a:defRPr/>
            </a:pPr>
            <a:r>
              <a:rPr lang="de-DE" sz="1050" dirty="0">
                <a:solidFill>
                  <a:srgbClr val="000000"/>
                </a:solidFill>
              </a:rPr>
              <a:t>Zielgruppen und Inhalte festlegen</a:t>
            </a:r>
          </a:p>
          <a:p>
            <a:pPr marL="173831" lvl="1" indent="-171450">
              <a:spcAft>
                <a:spcPts val="300"/>
              </a:spcAft>
              <a:buClr>
                <a:schemeClr val="tx2"/>
              </a:buClr>
              <a:buFont typeface="Arial" panose="020B0604020202020204" pitchFamily="34" charset="0"/>
              <a:buChar char="•"/>
              <a:defRPr/>
            </a:pPr>
            <a:r>
              <a:rPr lang="de-DE" sz="1050" dirty="0">
                <a:solidFill>
                  <a:srgbClr val="000000"/>
                </a:solidFill>
              </a:rPr>
              <a:t>Kommunikationskanäle und Berichtsformat(e) auswählen</a:t>
            </a:r>
          </a:p>
          <a:p>
            <a:pPr marL="173831" lvl="1" indent="-171450">
              <a:spcAft>
                <a:spcPts val="300"/>
              </a:spcAft>
              <a:buClr>
                <a:schemeClr val="tx2"/>
              </a:buClr>
              <a:buFont typeface="Arial" panose="020B0604020202020204" pitchFamily="34" charset="0"/>
              <a:buChar char="•"/>
              <a:defRPr/>
            </a:pPr>
            <a:r>
              <a:rPr lang="de-DE" sz="1050" dirty="0">
                <a:solidFill>
                  <a:srgbClr val="000000"/>
                </a:solidFill>
              </a:rPr>
              <a:t>Berichtsinhalte erstellen</a:t>
            </a:r>
          </a:p>
        </p:txBody>
      </p:sp>
      <p:sp>
        <p:nvSpPr>
          <p:cNvPr id="23" name="Text Box 7">
            <a:extLst>
              <a:ext uri="{FF2B5EF4-FFF2-40B4-BE49-F238E27FC236}">
                <a16:creationId xmlns:a16="http://schemas.microsoft.com/office/drawing/2014/main" id="{F19763D4-F1D5-494E-A519-E6D7794EC934}"/>
              </a:ext>
            </a:extLst>
          </p:cNvPr>
          <p:cNvSpPr txBox="1">
            <a:spLocks noChangeArrowheads="1"/>
          </p:cNvSpPr>
          <p:nvPr>
            <p:custDataLst>
              <p:tags r:id="rId8"/>
            </p:custDataLst>
          </p:nvPr>
        </p:nvSpPr>
        <p:spPr bwMode="auto">
          <a:xfrm>
            <a:off x="2924551" y="3068961"/>
            <a:ext cx="3964809" cy="214314"/>
          </a:xfrm>
          <a:prstGeom prst="rect">
            <a:avLst/>
          </a:prstGeom>
          <a:noFill/>
          <a:ln w="9525">
            <a:noFill/>
            <a:miter lim="800000"/>
            <a:headEnd/>
            <a:tailEnd/>
          </a:ln>
          <a:effectLst/>
        </p:spPr>
        <p:txBody>
          <a:bodyPr wrap="square" lIns="67500" tIns="35100" rIns="67500" bIns="35100">
            <a:noAutofit/>
          </a:bodyPr>
          <a:lstStyle/>
          <a:p>
            <a:pPr algn="l"/>
            <a:r>
              <a:rPr lang="de-DE" sz="1050" b="1" dirty="0">
                <a:solidFill>
                  <a:schemeClr val="tx2"/>
                </a:solidFill>
              </a:rPr>
              <a:t>Zentrale Aktivitäten</a:t>
            </a:r>
          </a:p>
        </p:txBody>
      </p:sp>
      <p:sp>
        <p:nvSpPr>
          <p:cNvPr id="24" name="Fußzeilenplatzhalter 3">
            <a:extLst>
              <a:ext uri="{FF2B5EF4-FFF2-40B4-BE49-F238E27FC236}">
                <a16:creationId xmlns:a16="http://schemas.microsoft.com/office/drawing/2014/main" id="{B12BE7CD-FB71-404E-81C1-CDEDD6EECE28}"/>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25" name="Auf der gleichen Seite des Rechtecks liegende Ecken abrunden 8">
            <a:extLst>
              <a:ext uri="{FF2B5EF4-FFF2-40B4-BE49-F238E27FC236}">
                <a16:creationId xmlns:a16="http://schemas.microsoft.com/office/drawing/2014/main" id="{A42E1363-CE54-46B2-A6D8-AF6862E4C84F}"/>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6" name="Auf der gleichen Seite des Rechtecks liegende Ecken abrunden 8">
            <a:extLst>
              <a:ext uri="{FF2B5EF4-FFF2-40B4-BE49-F238E27FC236}">
                <a16:creationId xmlns:a16="http://schemas.microsoft.com/office/drawing/2014/main" id="{1DB820EA-2171-4940-B4E8-067C94E4D66F}"/>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7" name="Auf der gleichen Seite des Rechtecks liegende Ecken abrunden 8">
            <a:extLst>
              <a:ext uri="{FF2B5EF4-FFF2-40B4-BE49-F238E27FC236}">
                <a16:creationId xmlns:a16="http://schemas.microsoft.com/office/drawing/2014/main" id="{DC31390E-6C36-47EF-A3F5-8BDC389CBA15}"/>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8" name="Auf der gleichen Seite des Rechtecks liegende Ecken abrunden 8">
            <a:extLst>
              <a:ext uri="{FF2B5EF4-FFF2-40B4-BE49-F238E27FC236}">
                <a16:creationId xmlns:a16="http://schemas.microsoft.com/office/drawing/2014/main" id="{F805BC00-505B-4F3A-A338-C44695EAC6B9}"/>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9" name="Auf der gleichen Seite des Rechtecks liegende Ecken abrunden 8">
            <a:extLst>
              <a:ext uri="{FF2B5EF4-FFF2-40B4-BE49-F238E27FC236}">
                <a16:creationId xmlns:a16="http://schemas.microsoft.com/office/drawing/2014/main" id="{FA9815A4-6D7F-4EE7-8284-9DF34B873608}"/>
              </a:ext>
            </a:extLst>
          </p:cNvPr>
          <p:cNvSpPr/>
          <p:nvPr/>
        </p:nvSpPr>
        <p:spPr bwMode="auto">
          <a:xfrm>
            <a:off x="5328613"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0" name="Auf der gleichen Seite des Rechtecks liegende Ecken abrunden 8">
            <a:extLst>
              <a:ext uri="{FF2B5EF4-FFF2-40B4-BE49-F238E27FC236}">
                <a16:creationId xmlns:a16="http://schemas.microsoft.com/office/drawing/2014/main" id="{C3BBD765-59CB-4F8B-8B72-F7BD76733994}"/>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1" name="Auf der gleichen Seite des Rechtecks liegende Ecken abrunden 8">
            <a:extLst>
              <a:ext uri="{FF2B5EF4-FFF2-40B4-BE49-F238E27FC236}">
                <a16:creationId xmlns:a16="http://schemas.microsoft.com/office/drawing/2014/main" id="{F27FC685-6BB5-47BE-B2E2-6BABCF92C611}"/>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2" name="Grafik 1"/>
          <p:cNvPicPr>
            <a:picLocks noChangeAspect="1"/>
          </p:cNvPicPr>
          <p:nvPr/>
        </p:nvPicPr>
        <p:blipFill>
          <a:blip r:embed="rId11"/>
          <a:stretch>
            <a:fillRect/>
          </a:stretch>
        </p:blipFill>
        <p:spPr>
          <a:xfrm>
            <a:off x="586935" y="121010"/>
            <a:ext cx="8169348" cy="323116"/>
          </a:xfrm>
          <a:prstGeom prst="rect">
            <a:avLst/>
          </a:prstGeom>
        </p:spPr>
      </p:pic>
    </p:spTree>
    <p:extLst>
      <p:ext uri="{BB962C8B-B14F-4D97-AF65-F5344CB8AC3E}">
        <p14:creationId xmlns:p14="http://schemas.microsoft.com/office/powerpoint/2010/main" val="321695655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B1CB7-95AE-46AF-A6DB-E6115C82E317}"/>
              </a:ext>
            </a:extLst>
          </p:cNvPr>
          <p:cNvSpPr>
            <a:spLocks noGrp="1"/>
          </p:cNvSpPr>
          <p:nvPr>
            <p:ph type="title"/>
          </p:nvPr>
        </p:nvSpPr>
        <p:spPr>
          <a:xfrm>
            <a:off x="1631504" y="1290464"/>
            <a:ext cx="8785671" cy="500062"/>
          </a:xfrm>
        </p:spPr>
        <p:txBody>
          <a:bodyPr/>
          <a:lstStyle/>
          <a:p>
            <a:r>
              <a:rPr lang="de-DE" dirty="0"/>
              <a:t>Informationsquellen zur Wirkungsmessung und der internen und externen Kommunikation</a:t>
            </a:r>
          </a:p>
        </p:txBody>
      </p:sp>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p:txBody>
          <a:bodyPr/>
          <a:lstStyle/>
          <a:p>
            <a:fld id="{894680D0-7A83-433A-9719-C4143F27F647}" type="slidenum">
              <a:rPr lang="de-DE" smtClean="0"/>
              <a:pPr/>
              <a:t>64</a:t>
            </a:fld>
            <a:endParaRPr lang="de-DE" dirty="0"/>
          </a:p>
        </p:txBody>
      </p:sp>
      <p:sp>
        <p:nvSpPr>
          <p:cNvPr id="16" name="Rechteck 15">
            <a:extLst>
              <a:ext uri="{FF2B5EF4-FFF2-40B4-BE49-F238E27FC236}">
                <a16:creationId xmlns:a16="http://schemas.microsoft.com/office/drawing/2014/main" id="{EF637D80-8E63-470A-A7D7-F4FBA7B6D507}"/>
              </a:ext>
            </a:extLst>
          </p:cNvPr>
          <p:cNvSpPr/>
          <p:nvPr/>
        </p:nvSpPr>
        <p:spPr>
          <a:xfrm>
            <a:off x="479376" y="2222574"/>
            <a:ext cx="9937799" cy="1265889"/>
          </a:xfrm>
          <a:prstGeom prst="rect">
            <a:avLst/>
          </a:prstGeom>
        </p:spPr>
        <p:txBody>
          <a:bodyPr wrap="square" lIns="80165" tIns="40083" rIns="80165" bIns="40083">
            <a:spAutoFit/>
          </a:bodyPr>
          <a:lstStyle/>
          <a:p>
            <a:pPr marL="79375" algn="l"/>
            <a:r>
              <a:rPr lang="de-DE" sz="1100" b="1" dirty="0">
                <a:solidFill>
                  <a:srgbClr val="000000">
                    <a:lumMod val="75000"/>
                    <a:lumOff val="25000"/>
                  </a:srgbClr>
                </a:solidFill>
              </a:rPr>
              <a:t>Wirkungsmessung</a:t>
            </a:r>
          </a:p>
          <a:p>
            <a:pPr marL="268288" indent="-188913" algn="l">
              <a:buFont typeface="Arial" pitchFamily="34" charset="0"/>
              <a:buChar char="•"/>
            </a:pPr>
            <a:r>
              <a:rPr lang="de-DE" sz="1100" dirty="0">
                <a:solidFill>
                  <a:srgbClr val="000000">
                    <a:lumMod val="75000"/>
                    <a:lumOff val="25000"/>
                  </a:srgbClr>
                </a:solidFill>
              </a:rPr>
              <a:t>Der </a:t>
            </a:r>
            <a:r>
              <a:rPr lang="de-DE" sz="1100" dirty="0">
                <a:solidFill>
                  <a:srgbClr val="000000">
                    <a:lumMod val="75000"/>
                    <a:lumOff val="25000"/>
                  </a:srgbClr>
                </a:solidFill>
                <a:hlinkClick r:id="rId2"/>
              </a:rPr>
              <a:t>Sorgfalts-Kompass</a:t>
            </a:r>
            <a:r>
              <a:rPr lang="de-DE" sz="1100" dirty="0">
                <a:solidFill>
                  <a:srgbClr val="000000">
                    <a:lumMod val="75000"/>
                    <a:lumOff val="25000"/>
                  </a:srgbClr>
                </a:solidFill>
              </a:rPr>
              <a:t> der </a:t>
            </a:r>
            <a:r>
              <a:rPr lang="de-DE" sz="1100" dirty="0">
                <a:solidFill>
                  <a:srgbClr val="4B4B4B"/>
                </a:solidFill>
              </a:rPr>
              <a:t>Agentur für Wirtschaft und Entwicklung und der GIZ </a:t>
            </a:r>
            <a:r>
              <a:rPr lang="de-DE" sz="1100" dirty="0">
                <a:solidFill>
                  <a:srgbClr val="000000">
                    <a:lumMod val="75000"/>
                    <a:lumOff val="25000"/>
                  </a:srgbClr>
                </a:solidFill>
              </a:rPr>
              <a:t>liefert Hinweise zur Umsetzung der Wirkungsmessung</a:t>
            </a:r>
            <a:r>
              <a:rPr lang="de-DE" sz="1100" dirty="0" smtClean="0">
                <a:solidFill>
                  <a:srgbClr val="000000">
                    <a:lumMod val="75000"/>
                    <a:lumOff val="25000"/>
                  </a:srgbClr>
                </a:solidFill>
              </a:rPr>
              <a:t>.</a:t>
            </a:r>
          </a:p>
          <a:p>
            <a:pPr marL="268288" indent="-188913" algn="l">
              <a:buFont typeface="Arial" pitchFamily="34" charset="0"/>
              <a:buChar char="•"/>
            </a:pPr>
            <a:endParaRPr lang="de-DE" sz="1100" dirty="0">
              <a:solidFill>
                <a:srgbClr val="000000">
                  <a:lumMod val="75000"/>
                  <a:lumOff val="25000"/>
                </a:srgbClr>
              </a:solidFill>
            </a:endParaRPr>
          </a:p>
          <a:p>
            <a:pPr marL="268288" indent="-188913" algn="l">
              <a:buFont typeface="Arial" pitchFamily="34" charset="0"/>
              <a:buChar char="•"/>
            </a:pPr>
            <a:r>
              <a:rPr lang="de-DE" sz="1100" dirty="0">
                <a:solidFill>
                  <a:srgbClr val="000000">
                    <a:lumMod val="75000"/>
                    <a:lumOff val="25000"/>
                  </a:srgbClr>
                </a:solidFill>
              </a:rPr>
              <a:t>Der Sorgfalts-Kompass liefert darüber hinaus eine </a:t>
            </a:r>
            <a:r>
              <a:rPr lang="de-DE" sz="1100" dirty="0">
                <a:solidFill>
                  <a:srgbClr val="000000">
                    <a:lumMod val="75000"/>
                    <a:lumOff val="25000"/>
                  </a:srgbClr>
                </a:solidFill>
                <a:hlinkClick r:id="rId3"/>
              </a:rPr>
              <a:t>Übersicht über Kennzahlen</a:t>
            </a:r>
            <a:r>
              <a:rPr lang="de-DE" sz="1100" dirty="0">
                <a:solidFill>
                  <a:srgbClr val="000000">
                    <a:lumMod val="75000"/>
                    <a:lumOff val="25000"/>
                  </a:srgbClr>
                </a:solidFill>
              </a:rPr>
              <a:t>, die sowohl für die Wirkungsmessung als auch die interne und externe Kommunikation genutzt werden können</a:t>
            </a:r>
            <a:r>
              <a:rPr lang="de-DE" sz="1100" dirty="0" smtClean="0">
                <a:solidFill>
                  <a:srgbClr val="000000">
                    <a:lumMod val="75000"/>
                    <a:lumOff val="25000"/>
                  </a:srgbClr>
                </a:solidFill>
              </a:rPr>
              <a:t>.</a:t>
            </a:r>
          </a:p>
          <a:p>
            <a:pPr marL="268288" indent="-188913" algn="l">
              <a:buFont typeface="Arial" pitchFamily="34" charset="0"/>
              <a:buChar char="•"/>
            </a:pPr>
            <a:endParaRPr lang="de-DE" sz="1100" dirty="0">
              <a:solidFill>
                <a:srgbClr val="000000">
                  <a:lumMod val="75000"/>
                  <a:lumOff val="25000"/>
                </a:srgbClr>
              </a:solidFill>
            </a:endParaRPr>
          </a:p>
          <a:p>
            <a:pPr marL="268288" indent="-188913" algn="l">
              <a:buFont typeface="Arial" pitchFamily="34" charset="0"/>
              <a:buChar char="•"/>
            </a:pPr>
            <a:r>
              <a:rPr lang="de-DE" sz="1100" dirty="0">
                <a:solidFill>
                  <a:srgbClr val="000000">
                    <a:lumMod val="75000"/>
                    <a:lumOff val="25000"/>
                  </a:srgbClr>
                </a:solidFill>
              </a:rPr>
              <a:t>Im Leitfaden </a:t>
            </a:r>
            <a:r>
              <a:rPr lang="de-DE" sz="1100" dirty="0">
                <a:solidFill>
                  <a:srgbClr val="000000">
                    <a:lumMod val="75000"/>
                    <a:lumOff val="25000"/>
                  </a:srgbClr>
                </a:solidFill>
                <a:hlinkClick r:id="rId4"/>
              </a:rPr>
              <a:t>„</a:t>
            </a:r>
            <a:r>
              <a:rPr lang="de-DE" sz="1100" dirty="0" err="1">
                <a:solidFill>
                  <a:srgbClr val="000000">
                    <a:lumMod val="75000"/>
                    <a:lumOff val="25000"/>
                  </a:srgbClr>
                </a:solidFill>
                <a:hlinkClick r:id="rId4"/>
              </a:rPr>
              <a:t>Doing</a:t>
            </a:r>
            <a:r>
              <a:rPr lang="de-DE" sz="1100" dirty="0">
                <a:solidFill>
                  <a:srgbClr val="000000">
                    <a:lumMod val="75000"/>
                    <a:lumOff val="25000"/>
                  </a:srgbClr>
                </a:solidFill>
                <a:hlinkClick r:id="rId4"/>
              </a:rPr>
              <a:t> Business </a:t>
            </a:r>
            <a:r>
              <a:rPr lang="de-DE" sz="1100" dirty="0" err="1">
                <a:solidFill>
                  <a:srgbClr val="000000">
                    <a:lumMod val="75000"/>
                    <a:lumOff val="25000"/>
                  </a:srgbClr>
                </a:solidFill>
                <a:hlinkClick r:id="rId4"/>
              </a:rPr>
              <a:t>with</a:t>
            </a:r>
            <a:r>
              <a:rPr lang="de-DE" sz="1100" dirty="0">
                <a:solidFill>
                  <a:srgbClr val="000000">
                    <a:lumMod val="75000"/>
                    <a:lumOff val="25000"/>
                  </a:srgbClr>
                </a:solidFill>
                <a:hlinkClick r:id="rId4"/>
              </a:rPr>
              <a:t> </a:t>
            </a:r>
            <a:r>
              <a:rPr lang="de-DE" sz="1100" dirty="0" err="1">
                <a:solidFill>
                  <a:srgbClr val="000000">
                    <a:lumMod val="75000"/>
                    <a:lumOff val="25000"/>
                  </a:srgbClr>
                </a:solidFill>
                <a:hlinkClick r:id="rId4"/>
              </a:rPr>
              <a:t>Respect</a:t>
            </a:r>
            <a:r>
              <a:rPr lang="de-DE" sz="1100" dirty="0">
                <a:solidFill>
                  <a:srgbClr val="000000">
                    <a:lumMod val="75000"/>
                    <a:lumOff val="25000"/>
                  </a:srgbClr>
                </a:solidFill>
                <a:hlinkClick r:id="rId4"/>
              </a:rPr>
              <a:t> </a:t>
            </a:r>
            <a:r>
              <a:rPr lang="de-DE" sz="1100" dirty="0" err="1">
                <a:solidFill>
                  <a:srgbClr val="000000">
                    <a:lumMod val="75000"/>
                    <a:lumOff val="25000"/>
                  </a:srgbClr>
                </a:solidFill>
                <a:hlinkClick r:id="rId4"/>
              </a:rPr>
              <a:t>for</a:t>
            </a:r>
            <a:r>
              <a:rPr lang="de-DE" sz="1100" dirty="0">
                <a:solidFill>
                  <a:srgbClr val="000000">
                    <a:lumMod val="75000"/>
                    <a:lumOff val="25000"/>
                  </a:srgbClr>
                </a:solidFill>
                <a:hlinkClick r:id="rId4"/>
              </a:rPr>
              <a:t> Human Rights“</a:t>
            </a:r>
            <a:r>
              <a:rPr lang="de-DE" sz="1100" dirty="0">
                <a:solidFill>
                  <a:srgbClr val="000000">
                    <a:lumMod val="75000"/>
                    <a:lumOff val="25000"/>
                  </a:srgbClr>
                </a:solidFill>
              </a:rPr>
              <a:t> (S. 79) von Shift findet sich eine Übersicht über den Ablauf einer Wirksamkeitsanalyse.</a:t>
            </a:r>
          </a:p>
        </p:txBody>
      </p:sp>
      <p:sp>
        <p:nvSpPr>
          <p:cNvPr id="9" name="Rechteck 8">
            <a:extLst>
              <a:ext uri="{FF2B5EF4-FFF2-40B4-BE49-F238E27FC236}">
                <a16:creationId xmlns:a16="http://schemas.microsoft.com/office/drawing/2014/main" id="{3F26F5A5-C296-4C00-AD13-C3D8837C01DE}"/>
              </a:ext>
            </a:extLst>
          </p:cNvPr>
          <p:cNvSpPr/>
          <p:nvPr/>
        </p:nvSpPr>
        <p:spPr>
          <a:xfrm>
            <a:off x="502567" y="3700174"/>
            <a:ext cx="9914608" cy="1942997"/>
          </a:xfrm>
          <a:prstGeom prst="rect">
            <a:avLst/>
          </a:prstGeom>
        </p:spPr>
        <p:txBody>
          <a:bodyPr wrap="square" lIns="80165" tIns="40083" rIns="80165" bIns="40083">
            <a:spAutoFit/>
          </a:bodyPr>
          <a:lstStyle/>
          <a:p>
            <a:pPr marL="79375" algn="l"/>
            <a:r>
              <a:rPr lang="de-DE" sz="1100" b="1" dirty="0">
                <a:solidFill>
                  <a:srgbClr val="000000">
                    <a:lumMod val="75000"/>
                    <a:lumOff val="25000"/>
                  </a:srgbClr>
                </a:solidFill>
              </a:rPr>
              <a:t>Interne und externe Kommunikation </a:t>
            </a:r>
          </a:p>
          <a:p>
            <a:pPr marL="268288" indent="-188913" algn="l">
              <a:buFont typeface="Arial" pitchFamily="34" charset="0"/>
              <a:buChar char="•"/>
            </a:pPr>
            <a:r>
              <a:rPr lang="de-DE" sz="1100" dirty="0">
                <a:solidFill>
                  <a:srgbClr val="000000">
                    <a:lumMod val="75000"/>
                    <a:lumOff val="25000"/>
                  </a:srgbClr>
                </a:solidFill>
              </a:rPr>
              <a:t>Der </a:t>
            </a:r>
            <a:r>
              <a:rPr lang="de-DE" sz="1100" dirty="0">
                <a:solidFill>
                  <a:srgbClr val="000000">
                    <a:lumMod val="75000"/>
                    <a:lumOff val="25000"/>
                  </a:srgbClr>
                </a:solidFill>
                <a:hlinkClick r:id="rId5"/>
              </a:rPr>
              <a:t>Sorgfalts-Kompass</a:t>
            </a:r>
            <a:r>
              <a:rPr lang="de-DE" sz="1100" dirty="0">
                <a:solidFill>
                  <a:srgbClr val="000000">
                    <a:lumMod val="75000"/>
                    <a:lumOff val="25000"/>
                  </a:srgbClr>
                </a:solidFill>
              </a:rPr>
              <a:t> der Agentur für Wirtschaft und Entwicklung und der GIZ liefert Hinweise zur internen und externen Kommunikation</a:t>
            </a:r>
            <a:r>
              <a:rPr lang="de-DE" sz="1100" dirty="0" smtClean="0">
                <a:solidFill>
                  <a:srgbClr val="000000">
                    <a:lumMod val="75000"/>
                    <a:lumOff val="25000"/>
                  </a:srgbClr>
                </a:solidFill>
              </a:rPr>
              <a:t>.</a:t>
            </a:r>
          </a:p>
          <a:p>
            <a:pPr marL="268288" indent="-188913" algn="l">
              <a:buFont typeface="Arial" pitchFamily="34" charset="0"/>
              <a:buChar char="•"/>
            </a:pPr>
            <a:endParaRPr lang="de-DE" sz="1100" dirty="0">
              <a:solidFill>
                <a:srgbClr val="000000">
                  <a:lumMod val="75000"/>
                  <a:lumOff val="25000"/>
                </a:srgbClr>
              </a:solidFill>
            </a:endParaRPr>
          </a:p>
          <a:p>
            <a:pPr marL="268288" indent="-188913" algn="l">
              <a:buFont typeface="Arial" pitchFamily="34" charset="0"/>
              <a:buChar char="•"/>
            </a:pPr>
            <a:r>
              <a:rPr lang="de-DE" sz="1100" dirty="0">
                <a:solidFill>
                  <a:srgbClr val="000000">
                    <a:lumMod val="75000"/>
                    <a:lumOff val="25000"/>
                  </a:srgbClr>
                </a:solidFill>
              </a:rPr>
              <a:t>Der </a:t>
            </a:r>
            <a:r>
              <a:rPr lang="de-DE" sz="1100" dirty="0">
                <a:solidFill>
                  <a:srgbClr val="000000">
                    <a:lumMod val="75000"/>
                    <a:lumOff val="25000"/>
                  </a:srgbClr>
                </a:solidFill>
                <a:hlinkClick r:id="rId6"/>
              </a:rPr>
              <a:t>Leitfaden Der NAP Wirtschaft und Menschenrechte im Deutschen Nachhaltigkeitskodex </a:t>
            </a:r>
            <a:r>
              <a:rPr lang="de-DE" sz="1100" dirty="0">
                <a:solidFill>
                  <a:srgbClr val="000000">
                    <a:lumMod val="75000"/>
                    <a:lumOff val="25000"/>
                  </a:srgbClr>
                </a:solidFill>
              </a:rPr>
              <a:t>bietet Hilfestellung für Unternehmen, die über menschenrechtliche Sorgfaltspflichten im</a:t>
            </a:r>
            <a:r>
              <a:rPr lang="de-DE" sz="1100" dirty="0">
                <a:solidFill>
                  <a:srgbClr val="4B4B4B"/>
                </a:solidFill>
              </a:rPr>
              <a:t> Rahmen einer DNK-Erklärung berichterstatten möchten</a:t>
            </a:r>
            <a:r>
              <a:rPr lang="de-DE" sz="1100" dirty="0" smtClean="0">
                <a:solidFill>
                  <a:srgbClr val="4B4B4B"/>
                </a:solidFill>
              </a:rPr>
              <a:t>.</a:t>
            </a:r>
          </a:p>
          <a:p>
            <a:pPr marL="268288" indent="-188913" algn="l">
              <a:buFont typeface="Arial" pitchFamily="34" charset="0"/>
              <a:buChar char="•"/>
            </a:pPr>
            <a:endParaRPr lang="de-DE" sz="1100" dirty="0">
              <a:solidFill>
                <a:srgbClr val="4B4B4B"/>
              </a:solidFill>
            </a:endParaRPr>
          </a:p>
          <a:p>
            <a:pPr marL="268288" indent="-188913" algn="l">
              <a:buFont typeface="Arial" pitchFamily="34" charset="0"/>
              <a:buChar char="•"/>
            </a:pPr>
            <a:r>
              <a:rPr lang="de-DE" sz="1100" dirty="0">
                <a:solidFill>
                  <a:srgbClr val="4B4B4B"/>
                </a:solidFill>
              </a:rPr>
              <a:t>Das </a:t>
            </a:r>
            <a:r>
              <a:rPr lang="de-DE" sz="1100" dirty="0">
                <a:solidFill>
                  <a:srgbClr val="000000">
                    <a:lumMod val="75000"/>
                    <a:lumOff val="25000"/>
                  </a:srgbClr>
                </a:solidFill>
                <a:hlinkClick r:id="rId7"/>
              </a:rPr>
              <a:t>Infoportal mr-sorgfalt.de</a:t>
            </a:r>
            <a:r>
              <a:rPr lang="de-DE" sz="1100" dirty="0">
                <a:solidFill>
                  <a:srgbClr val="4B4B4B"/>
                </a:solidFill>
              </a:rPr>
              <a:t> des Deutschen Global Compact Netzwerks enthält Unternehmensbeispiele und ein Webinar zu Berichterstattung und Kommunikation als Teil der menschenrechtlichen Sorgfalt. </a:t>
            </a:r>
            <a:endParaRPr lang="de-DE" sz="1100" dirty="0" smtClean="0">
              <a:solidFill>
                <a:srgbClr val="4B4B4B"/>
              </a:solidFill>
            </a:endParaRPr>
          </a:p>
          <a:p>
            <a:pPr marL="268288" indent="-188913" algn="l">
              <a:buFont typeface="Arial" pitchFamily="34" charset="0"/>
              <a:buChar char="•"/>
            </a:pPr>
            <a:endParaRPr lang="de-DE" sz="1100" dirty="0">
              <a:solidFill>
                <a:srgbClr val="4B4B4B"/>
              </a:solidFill>
            </a:endParaRPr>
          </a:p>
          <a:p>
            <a:pPr marL="268288" indent="-188913" algn="l">
              <a:buFont typeface="Arial" pitchFamily="34" charset="0"/>
              <a:buChar char="•"/>
            </a:pPr>
            <a:r>
              <a:rPr lang="de-DE" sz="1100" dirty="0">
                <a:solidFill>
                  <a:srgbClr val="4B4B4B"/>
                </a:solidFill>
              </a:rPr>
              <a:t>econsense hat das Diskussionspapier </a:t>
            </a:r>
            <a:r>
              <a:rPr lang="de-DE" sz="1100" dirty="0">
                <a:solidFill>
                  <a:srgbClr val="4B4B4B"/>
                </a:solidFill>
                <a:hlinkClick r:id="rId8"/>
              </a:rPr>
              <a:t>„Menschenrechte messbar machen“ </a:t>
            </a:r>
            <a:r>
              <a:rPr lang="de-DE" sz="1100" dirty="0">
                <a:solidFill>
                  <a:srgbClr val="4B4B4B"/>
                </a:solidFill>
              </a:rPr>
              <a:t>veröffentlicht, in dem quantitative Menschenrechtsindikatoren zusammengestellt wurden.</a:t>
            </a:r>
          </a:p>
        </p:txBody>
      </p:sp>
      <p:sp>
        <p:nvSpPr>
          <p:cNvPr id="8" name="Fußzeilenplatzhalter 3">
            <a:extLst>
              <a:ext uri="{FF2B5EF4-FFF2-40B4-BE49-F238E27FC236}">
                <a16:creationId xmlns:a16="http://schemas.microsoft.com/office/drawing/2014/main" id="{AA68945B-558D-458B-880C-07A26A8B1C0A}"/>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10" name="Auf der gleichen Seite des Rechtecks liegende Ecken abrunden 8">
            <a:extLst>
              <a:ext uri="{FF2B5EF4-FFF2-40B4-BE49-F238E27FC236}">
                <a16:creationId xmlns:a16="http://schemas.microsoft.com/office/drawing/2014/main" id="{9A4837B2-D944-4ED1-B6B6-EB4A5C7D50E2}"/>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8">
            <a:extLst>
              <a:ext uri="{FF2B5EF4-FFF2-40B4-BE49-F238E27FC236}">
                <a16:creationId xmlns:a16="http://schemas.microsoft.com/office/drawing/2014/main" id="{B2F2CCC5-D3D3-4C92-B73D-962C6412E8FC}"/>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8">
            <a:extLst>
              <a:ext uri="{FF2B5EF4-FFF2-40B4-BE49-F238E27FC236}">
                <a16:creationId xmlns:a16="http://schemas.microsoft.com/office/drawing/2014/main" id="{16418E81-3F2B-4053-9551-76E30EAC9C8E}"/>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8">
            <a:extLst>
              <a:ext uri="{FF2B5EF4-FFF2-40B4-BE49-F238E27FC236}">
                <a16:creationId xmlns:a16="http://schemas.microsoft.com/office/drawing/2014/main" id="{2594AAE3-8068-4053-ACE6-31945F9E7CE9}"/>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8">
            <a:extLst>
              <a:ext uri="{FF2B5EF4-FFF2-40B4-BE49-F238E27FC236}">
                <a16:creationId xmlns:a16="http://schemas.microsoft.com/office/drawing/2014/main" id="{10D53776-DC76-40EA-A348-B2F22BB36830}"/>
              </a:ext>
            </a:extLst>
          </p:cNvPr>
          <p:cNvSpPr/>
          <p:nvPr/>
        </p:nvSpPr>
        <p:spPr bwMode="auto">
          <a:xfrm>
            <a:off x="5328613"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8">
            <a:extLst>
              <a:ext uri="{FF2B5EF4-FFF2-40B4-BE49-F238E27FC236}">
                <a16:creationId xmlns:a16="http://schemas.microsoft.com/office/drawing/2014/main" id="{44446A5C-B769-44E3-B6DF-97EA03C09828}"/>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7" name="Auf der gleichen Seite des Rechtecks liegende Ecken abrunden 8">
            <a:extLst>
              <a:ext uri="{FF2B5EF4-FFF2-40B4-BE49-F238E27FC236}">
                <a16:creationId xmlns:a16="http://schemas.microsoft.com/office/drawing/2014/main" id="{959EDCF2-3E2F-42D7-8E8A-3E4D9264ECBF}"/>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18" name="Picture 2" descr="C:\Users\ehrensperger\AppData\Local\Dropbox\SEED\07 Starter\01 Concept\03 Tools\Icons &amp; drawings\Lupe.png">
            <a:extLst>
              <a:ext uri="{FF2B5EF4-FFF2-40B4-BE49-F238E27FC236}">
                <a16:creationId xmlns:a16="http://schemas.microsoft.com/office/drawing/2014/main" id="{0ACBBEE1-B20D-40A4-9C27-557A50D1779C}"/>
              </a:ext>
            </a:extLst>
          </p:cNvPr>
          <p:cNvPicPr>
            <a:picLocks noChangeAspect="1" noChangeArrowheads="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84" y="1114413"/>
            <a:ext cx="624439" cy="424979"/>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p:cNvPicPr>
            <a:picLocks noChangeAspect="1"/>
          </p:cNvPicPr>
          <p:nvPr/>
        </p:nvPicPr>
        <p:blipFill>
          <a:blip r:embed="rId10"/>
          <a:stretch>
            <a:fillRect/>
          </a:stretch>
        </p:blipFill>
        <p:spPr>
          <a:xfrm>
            <a:off x="551384" y="4973"/>
            <a:ext cx="10760373" cy="323116"/>
          </a:xfrm>
          <a:prstGeom prst="rect">
            <a:avLst/>
          </a:prstGeom>
        </p:spPr>
      </p:pic>
    </p:spTree>
    <p:extLst>
      <p:ext uri="{BB962C8B-B14F-4D97-AF65-F5344CB8AC3E}">
        <p14:creationId xmlns:p14="http://schemas.microsoft.com/office/powerpoint/2010/main" val="12471625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a:xfrm>
            <a:off x="648000" y="6477000"/>
            <a:ext cx="638043" cy="280988"/>
          </a:xfrm>
        </p:spPr>
        <p:txBody>
          <a:bodyPr/>
          <a:lstStyle/>
          <a:p>
            <a:fld id="{894680D0-7A83-433A-9719-C4143F27F647}" type="slidenum">
              <a:rPr lang="de-DE" smtClean="0"/>
              <a:pPr/>
              <a:t>65</a:t>
            </a:fld>
            <a:endParaRPr lang="de-DE" dirty="0"/>
          </a:p>
        </p:txBody>
      </p:sp>
      <p:sp>
        <p:nvSpPr>
          <p:cNvPr id="10" name="Rectangle 21">
            <a:extLst>
              <a:ext uri="{FF2B5EF4-FFF2-40B4-BE49-F238E27FC236}">
                <a16:creationId xmlns:a16="http://schemas.microsoft.com/office/drawing/2014/main" id="{E5A076BB-B52F-4627-8E1F-3A35B02BC753}"/>
              </a:ext>
            </a:extLst>
          </p:cNvPr>
          <p:cNvSpPr/>
          <p:nvPr/>
        </p:nvSpPr>
        <p:spPr>
          <a:xfrm>
            <a:off x="650330" y="1196752"/>
            <a:ext cx="9766845" cy="1648266"/>
          </a:xfrm>
          <a:prstGeom prst="flowChartDocument">
            <a:avLst/>
          </a:prstGeom>
          <a:solidFill>
            <a:srgbClr val="3B687F"/>
          </a:solidFill>
          <a:ln w="12700" cap="flat" cmpd="sng" algn="ctr">
            <a:noFill/>
            <a:prstDash val="solid"/>
          </a:ln>
          <a:effectLst/>
        </p:spPr>
        <p:txBody>
          <a:bodyPr lIns="80165" tIns="40083" rIns="80165" bIns="40083" rtlCol="0" anchor="ctr"/>
          <a:lstStyle/>
          <a:p>
            <a:pPr algn="l" defTabSz="801654">
              <a:defRPr/>
            </a:pPr>
            <a:r>
              <a:rPr lang="de-DE" sz="2800" b="1" kern="0" dirty="0">
                <a:solidFill>
                  <a:prstClr val="white"/>
                </a:solidFill>
                <a:cs typeface="Arial" panose="020B0604020202020204" pitchFamily="34" charset="0"/>
              </a:rPr>
              <a:t>Phase 5</a:t>
            </a:r>
          </a:p>
          <a:p>
            <a:pPr algn="l" defTabSz="801654">
              <a:defRPr/>
            </a:pPr>
            <a:r>
              <a:rPr lang="de-DE" b="1" kern="0" dirty="0">
                <a:solidFill>
                  <a:prstClr val="white"/>
                </a:solidFill>
                <a:cs typeface="Arial" panose="020B0604020202020204" pitchFamily="34" charset="0"/>
              </a:rPr>
              <a:t>Beschwerden erfassen und Prozess verbessern</a:t>
            </a:r>
          </a:p>
        </p:txBody>
      </p:sp>
      <p:sp>
        <p:nvSpPr>
          <p:cNvPr id="8" name="Fußzeilenplatzhalter 3">
            <a:extLst>
              <a:ext uri="{FF2B5EF4-FFF2-40B4-BE49-F238E27FC236}">
                <a16:creationId xmlns:a16="http://schemas.microsoft.com/office/drawing/2014/main" id="{E2FB8FBA-38C2-402C-80C0-5B59E4598BF1}"/>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9" name="Auf der gleichen Seite des Rechtecks liegende Ecken abrunden 8">
            <a:extLst>
              <a:ext uri="{FF2B5EF4-FFF2-40B4-BE49-F238E27FC236}">
                <a16:creationId xmlns:a16="http://schemas.microsoft.com/office/drawing/2014/main" id="{78D3A414-69D2-44D7-9703-01BACD1E542C}"/>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8">
            <a:extLst>
              <a:ext uri="{FF2B5EF4-FFF2-40B4-BE49-F238E27FC236}">
                <a16:creationId xmlns:a16="http://schemas.microsoft.com/office/drawing/2014/main" id="{97F1BA10-B4B9-487D-AA73-C39B34A6F7A2}"/>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8">
            <a:extLst>
              <a:ext uri="{FF2B5EF4-FFF2-40B4-BE49-F238E27FC236}">
                <a16:creationId xmlns:a16="http://schemas.microsoft.com/office/drawing/2014/main" id="{94E79ABC-EECA-4740-A6AB-82D9613A5B31}"/>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8">
            <a:extLst>
              <a:ext uri="{FF2B5EF4-FFF2-40B4-BE49-F238E27FC236}">
                <a16:creationId xmlns:a16="http://schemas.microsoft.com/office/drawing/2014/main" id="{62AC1E2A-B426-446A-8B67-ED0CAEAFEE12}"/>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8">
            <a:extLst>
              <a:ext uri="{FF2B5EF4-FFF2-40B4-BE49-F238E27FC236}">
                <a16:creationId xmlns:a16="http://schemas.microsoft.com/office/drawing/2014/main" id="{0F7CB48C-E5DC-4B44-A45C-D494BDBD2CB0}"/>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8">
            <a:extLst>
              <a:ext uri="{FF2B5EF4-FFF2-40B4-BE49-F238E27FC236}">
                <a16:creationId xmlns:a16="http://schemas.microsoft.com/office/drawing/2014/main" id="{7C140432-2B6F-466C-968B-FCA7EB4AF9F1}"/>
              </a:ext>
            </a:extLst>
          </p:cNvPr>
          <p:cNvSpPr/>
          <p:nvPr/>
        </p:nvSpPr>
        <p:spPr bwMode="auto">
          <a:xfrm>
            <a:off x="6504718"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8">
            <a:extLst>
              <a:ext uri="{FF2B5EF4-FFF2-40B4-BE49-F238E27FC236}">
                <a16:creationId xmlns:a16="http://schemas.microsoft.com/office/drawing/2014/main" id="{EE16D553-C2EA-4598-B819-B14B7021534B}"/>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7" name="Textplatzhalter 10">
            <a:extLst>
              <a:ext uri="{FF2B5EF4-FFF2-40B4-BE49-F238E27FC236}">
                <a16:creationId xmlns:a16="http://schemas.microsoft.com/office/drawing/2014/main" id="{EF8BC88E-7D6C-41E0-9D9B-311ABD91FB11}"/>
              </a:ext>
            </a:extLst>
          </p:cNvPr>
          <p:cNvSpPr txBox="1">
            <a:spLocks/>
          </p:cNvSpPr>
          <p:nvPr/>
        </p:nvSpPr>
        <p:spPr>
          <a:xfrm>
            <a:off x="3026785" y="3670145"/>
            <a:ext cx="3308400" cy="385206"/>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defTabSz="801654">
              <a:defRPr/>
            </a:pPr>
            <a:r>
              <a:rPr lang="de-DE" sz="1100" kern="0" dirty="0">
                <a:solidFill>
                  <a:srgbClr val="3B687F"/>
                </a:solidFill>
                <a:cs typeface="Arial" panose="020B0604020202020204" pitchFamily="34" charset="0"/>
              </a:rPr>
              <a:t>  Herangehensweise</a:t>
            </a:r>
          </a:p>
        </p:txBody>
      </p:sp>
      <p:sp>
        <p:nvSpPr>
          <p:cNvPr id="18" name="Richtungspfeil 21">
            <a:extLst>
              <a:ext uri="{FF2B5EF4-FFF2-40B4-BE49-F238E27FC236}">
                <a16:creationId xmlns:a16="http://schemas.microsoft.com/office/drawing/2014/main" id="{AD535F8B-6D19-4282-BE64-9DFB703916B0}"/>
              </a:ext>
            </a:extLst>
          </p:cNvPr>
          <p:cNvSpPr/>
          <p:nvPr/>
        </p:nvSpPr>
        <p:spPr>
          <a:xfrm>
            <a:off x="2450530" y="3645024"/>
            <a:ext cx="693240" cy="41032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5.1</a:t>
            </a:r>
            <a:r>
              <a:rPr lang="en-GB" sz="900" b="1" kern="0" dirty="0">
                <a:solidFill>
                  <a:prstClr val="black">
                    <a:lumMod val="75000"/>
                    <a:lumOff val="25000"/>
                  </a:prstClr>
                </a:solidFill>
                <a:cs typeface="Arial" panose="020B0604020202020204" pitchFamily="34" charset="0"/>
              </a:rPr>
              <a:t>.</a:t>
            </a:r>
          </a:p>
        </p:txBody>
      </p:sp>
      <p:sp>
        <p:nvSpPr>
          <p:cNvPr id="19" name="Textplatzhalter 10">
            <a:extLst>
              <a:ext uri="{FF2B5EF4-FFF2-40B4-BE49-F238E27FC236}">
                <a16:creationId xmlns:a16="http://schemas.microsoft.com/office/drawing/2014/main" id="{62B97908-5F70-4057-920A-89C1068DE2DD}"/>
              </a:ext>
            </a:extLst>
          </p:cNvPr>
          <p:cNvSpPr txBox="1">
            <a:spLocks/>
          </p:cNvSpPr>
          <p:nvPr/>
        </p:nvSpPr>
        <p:spPr>
          <a:xfrm>
            <a:off x="3026786" y="4206239"/>
            <a:ext cx="3308400" cy="394543"/>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kern="0" dirty="0" err="1">
                <a:solidFill>
                  <a:srgbClr val="3B687F"/>
                </a:solidFill>
                <a:cs typeface="Arial" panose="020B0604020202020204" pitchFamily="34" charset="0"/>
              </a:rPr>
              <a:t>Informationsquellen</a:t>
            </a:r>
            <a:endParaRPr lang="en-GB" sz="1100" kern="0" dirty="0">
              <a:solidFill>
                <a:srgbClr val="3B687F"/>
              </a:solidFill>
              <a:cs typeface="Arial" panose="020B0604020202020204" pitchFamily="34" charset="0"/>
            </a:endParaRPr>
          </a:p>
        </p:txBody>
      </p:sp>
      <p:sp>
        <p:nvSpPr>
          <p:cNvPr id="20" name="Richtungspfeil 24">
            <a:extLst>
              <a:ext uri="{FF2B5EF4-FFF2-40B4-BE49-F238E27FC236}">
                <a16:creationId xmlns:a16="http://schemas.microsoft.com/office/drawing/2014/main" id="{0E71BF1A-0438-45E9-944F-FA5476190F42}"/>
              </a:ext>
            </a:extLst>
          </p:cNvPr>
          <p:cNvSpPr/>
          <p:nvPr/>
        </p:nvSpPr>
        <p:spPr>
          <a:xfrm>
            <a:off x="2450530" y="4198068"/>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5.2</a:t>
            </a:r>
            <a:r>
              <a:rPr lang="en-GB" sz="900" b="1" kern="0" dirty="0">
                <a:solidFill>
                  <a:prstClr val="black">
                    <a:lumMod val="75000"/>
                    <a:lumOff val="25000"/>
                  </a:prstClr>
                </a:solidFill>
                <a:cs typeface="Arial" panose="020B0604020202020204" pitchFamily="34" charset="0"/>
              </a:rPr>
              <a:t>.</a:t>
            </a:r>
          </a:p>
        </p:txBody>
      </p:sp>
      <p:sp>
        <p:nvSpPr>
          <p:cNvPr id="21" name="Datumsplatzhalter 4"/>
          <p:cNvSpPr>
            <a:spLocks noGrp="1"/>
          </p:cNvSpPr>
          <p:nvPr>
            <p:ph type="dt" sz="half" idx="12"/>
          </p:nvPr>
        </p:nvSpPr>
        <p:spPr>
          <a:xfrm>
            <a:off x="648000" y="116632"/>
            <a:ext cx="7248373" cy="476250"/>
          </a:xfrm>
        </p:spPr>
        <p:txBody>
          <a:bodyPr/>
          <a:lstStyle/>
          <a:p>
            <a:r>
              <a:rPr lang="de-DE" b="1" dirty="0" smtClean="0"/>
              <a:t>Phase 5 – Übersicht</a:t>
            </a:r>
            <a:r>
              <a:rPr lang="de-DE" dirty="0"/>
              <a:t/>
            </a:r>
            <a:br>
              <a:rPr lang="de-DE" dirty="0"/>
            </a:br>
            <a:endParaRPr lang="de-DE" dirty="0"/>
          </a:p>
        </p:txBody>
      </p:sp>
    </p:spTree>
    <p:extLst>
      <p:ext uri="{BB962C8B-B14F-4D97-AF65-F5344CB8AC3E}">
        <p14:creationId xmlns:p14="http://schemas.microsoft.com/office/powerpoint/2010/main" val="278976266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66</a:t>
            </a:fld>
            <a:endParaRPr lang="de-DE" dirty="0"/>
          </a:p>
        </p:txBody>
      </p:sp>
      <p:sp>
        <p:nvSpPr>
          <p:cNvPr id="7" name="Rechteck 6">
            <a:extLst>
              <a:ext uri="{FF2B5EF4-FFF2-40B4-BE49-F238E27FC236}">
                <a16:creationId xmlns:a16="http://schemas.microsoft.com/office/drawing/2014/main" id="{A0E7BD0B-D060-4A15-9BCB-B45FEEA56FD1}"/>
              </a:ext>
            </a:extLst>
          </p:cNvPr>
          <p:cNvSpPr/>
          <p:nvPr/>
        </p:nvSpPr>
        <p:spPr>
          <a:xfrm>
            <a:off x="479375" y="1783272"/>
            <a:ext cx="9937799" cy="927334"/>
          </a:xfrm>
          <a:prstGeom prst="rect">
            <a:avLst/>
          </a:prstGeom>
        </p:spPr>
        <p:txBody>
          <a:bodyPr wrap="square" lIns="80165" tIns="40083" rIns="80165" bIns="40083">
            <a:spAutoFit/>
          </a:bodyPr>
          <a:lstStyle/>
          <a:p>
            <a:pPr marL="80577" algn="l"/>
            <a:r>
              <a:rPr lang="de-DE" sz="1100" dirty="0">
                <a:solidFill>
                  <a:srgbClr val="4B4B4B"/>
                </a:solidFill>
              </a:rPr>
              <a:t>Das nachhaltige Lieferkettenmanagement soll dazu beitragen, dass sich die Situation von Betroffenen entlang der Lieferkette ebenso verbessert wie die Umweltleistung von Lieferanten. Damit dies gelingt, muss (potenziell) Betroffenen in der Lieferkette die Möglichkeit eingeräumt werden, sich zu beschweren. Insbesondere für kleinere Unternehmen kann es anspruchsvoll sein, Beschwerden in der Lieferkette zu erfassen – sie sollten sich zuvorderst darum bemühen, Kanäle für direkte Lieferanten zu etablieren und für die weitere Lieferkette zentrale Mechanismen nutzen, </a:t>
            </a:r>
            <a:r>
              <a:rPr lang="de-DE" sz="1100" dirty="0" smtClean="0">
                <a:solidFill>
                  <a:srgbClr val="4B4B4B"/>
                </a:solidFill>
              </a:rPr>
              <a:t>beispielsweise im </a:t>
            </a:r>
            <a:r>
              <a:rPr lang="de-DE" sz="1100" dirty="0">
                <a:solidFill>
                  <a:srgbClr val="4B4B4B"/>
                </a:solidFill>
              </a:rPr>
              <a:t>Rahmen von Brancheninitiativen. </a:t>
            </a:r>
          </a:p>
        </p:txBody>
      </p:sp>
      <p:sp>
        <p:nvSpPr>
          <p:cNvPr id="8" name="Titel 2">
            <a:extLst>
              <a:ext uri="{FF2B5EF4-FFF2-40B4-BE49-F238E27FC236}">
                <a16:creationId xmlns:a16="http://schemas.microsoft.com/office/drawing/2014/main" id="{628D538B-14B8-4E3B-8EC9-099FBB81341B}"/>
              </a:ext>
            </a:extLst>
          </p:cNvPr>
          <p:cNvSpPr>
            <a:spLocks noGrp="1"/>
          </p:cNvSpPr>
          <p:nvPr>
            <p:ph type="title"/>
          </p:nvPr>
        </p:nvSpPr>
        <p:spPr>
          <a:xfrm>
            <a:off x="1307015" y="1090456"/>
            <a:ext cx="9110160" cy="648000"/>
          </a:xfrm>
        </p:spPr>
        <p:txBody>
          <a:bodyPr/>
          <a:lstStyle/>
          <a:p>
            <a:r>
              <a:rPr lang="de-DE" sz="1800" dirty="0"/>
              <a:t>Überblick über zentrale Prozessschritte und Aktivitäten</a:t>
            </a:r>
          </a:p>
        </p:txBody>
      </p:sp>
      <p:pic>
        <p:nvPicPr>
          <p:cNvPr id="15" name="Picture 2" descr="G:\noun_992323.png">
            <a:extLst>
              <a:ext uri="{FF2B5EF4-FFF2-40B4-BE49-F238E27FC236}">
                <a16:creationId xmlns:a16="http://schemas.microsoft.com/office/drawing/2014/main" id="{58EFDF2F-8893-4ABA-9907-39A8ACDFF728}"/>
              </a:ext>
            </a:extLst>
          </p:cNvPr>
          <p:cNvPicPr>
            <a:picLocks noChangeAspect="1" noChangeArrowheads="1"/>
          </p:cNvPicPr>
          <p:nvPr/>
        </p:nvPicPr>
        <p:blipFill>
          <a:blip r:embed="rId10" cstate="print">
            <a:duotone>
              <a:schemeClr val="bg2">
                <a:shade val="45000"/>
                <a:satMod val="135000"/>
              </a:schemeClr>
              <a:prstClr val="white"/>
            </a:duotone>
          </a:blip>
          <a:srcRect/>
          <a:stretch>
            <a:fillRect/>
          </a:stretch>
        </p:blipFill>
        <p:spPr bwMode="auto">
          <a:xfrm rot="16200000">
            <a:off x="586935" y="1090456"/>
            <a:ext cx="648071" cy="648071"/>
          </a:xfrm>
          <a:prstGeom prst="rect">
            <a:avLst/>
          </a:prstGeom>
          <a:noFill/>
        </p:spPr>
      </p:pic>
      <p:sp>
        <p:nvSpPr>
          <p:cNvPr id="16" name="Rectangle 26">
            <a:extLst>
              <a:ext uri="{FF2B5EF4-FFF2-40B4-BE49-F238E27FC236}">
                <a16:creationId xmlns:a16="http://schemas.microsoft.com/office/drawing/2014/main" id="{79BD6338-7A5F-47FF-9068-A05750AC3B01}"/>
              </a:ext>
            </a:extLst>
          </p:cNvPr>
          <p:cNvSpPr>
            <a:spLocks noChangeArrowheads="1"/>
          </p:cNvSpPr>
          <p:nvPr>
            <p:custDataLst>
              <p:tags r:id="rId1"/>
            </p:custDataLst>
          </p:nvPr>
        </p:nvSpPr>
        <p:spPr bwMode="auto">
          <a:xfrm>
            <a:off x="620675" y="2890752"/>
            <a:ext cx="1553777" cy="3429024"/>
          </a:xfrm>
          <a:prstGeom prst="rect">
            <a:avLst/>
          </a:prstGeom>
          <a:solidFill>
            <a:srgbClr val="3B687F"/>
          </a:solidFill>
          <a:ln w="9525">
            <a:solidFill>
              <a:schemeClr val="bg2"/>
            </a:solidFill>
            <a:miter lim="800000"/>
            <a:headEnd/>
            <a:tailEnd/>
          </a:ln>
          <a:effectLst/>
        </p:spPr>
        <p:txBody>
          <a:bodyPr vert="horz" wrap="square" lIns="67500" tIns="34290" rIns="68580" bIns="34290" numCol="1" anchor="t" anchorCtr="0" compatLnSpc="1">
            <a:prstTxWarp prst="textNoShape">
              <a:avLst/>
            </a:prstTxWarp>
          </a:bodyPr>
          <a:lstStyle>
            <a:lvl1pPr algn="l" rtl="0" eaLnBrk="1" fontAlgn="base" hangingPunct="1">
              <a:spcBef>
                <a:spcPct val="20000"/>
              </a:spcBef>
              <a:spcAft>
                <a:spcPct val="0"/>
              </a:spcAft>
              <a:defRPr sz="1600" b="1" i="1">
                <a:solidFill>
                  <a:schemeClr val="tx1"/>
                </a:solidFill>
                <a:latin typeface="+mn-lt"/>
                <a:ea typeface="+mn-ea"/>
                <a:cs typeface="+mn-cs"/>
              </a:defRPr>
            </a:lvl1pPr>
            <a:lvl2pPr marL="1588" algn="l" rtl="0" eaLnBrk="1" fontAlgn="base" hangingPunct="1">
              <a:lnSpc>
                <a:spcPct val="90000"/>
              </a:lnSpc>
              <a:spcBef>
                <a:spcPct val="10000"/>
              </a:spcBef>
              <a:spcAft>
                <a:spcPct val="0"/>
              </a:spcAft>
              <a:defRPr sz="1400">
                <a:solidFill>
                  <a:schemeClr val="tx1"/>
                </a:solidFill>
                <a:latin typeface="+mn-lt"/>
              </a:defRPr>
            </a:lvl2pPr>
            <a:lvl3pPr marL="192088" indent="-188913" algn="l" rtl="0" eaLnBrk="1" fontAlgn="base" hangingPunct="1">
              <a:lnSpc>
                <a:spcPct val="90000"/>
              </a:lnSpc>
              <a:spcBef>
                <a:spcPct val="40000"/>
              </a:spcBef>
              <a:spcAft>
                <a:spcPct val="0"/>
              </a:spcAft>
              <a:buChar char="•"/>
              <a:defRPr sz="1400">
                <a:solidFill>
                  <a:schemeClr val="tx1"/>
                </a:solidFill>
                <a:latin typeface="+mn-lt"/>
              </a:defRPr>
            </a:lvl3pPr>
            <a:lvl4pPr marL="376238" indent="-182563" algn="l" rtl="0" eaLnBrk="1" fontAlgn="base" hangingPunct="1">
              <a:lnSpc>
                <a:spcPct val="90000"/>
              </a:lnSpc>
              <a:spcBef>
                <a:spcPct val="40000"/>
              </a:spcBef>
              <a:spcAft>
                <a:spcPct val="0"/>
              </a:spcAft>
              <a:buChar char="–"/>
              <a:defRPr sz="1400">
                <a:solidFill>
                  <a:schemeClr val="tx1"/>
                </a:solidFill>
                <a:latin typeface="+mn-lt"/>
              </a:defRPr>
            </a:lvl4pPr>
            <a:lvl5pPr marL="571500" indent="-193675" algn="l" rtl="0" eaLnBrk="1" fontAlgn="base" hangingPunct="1">
              <a:lnSpc>
                <a:spcPct val="90000"/>
              </a:lnSpc>
              <a:spcBef>
                <a:spcPct val="40000"/>
              </a:spcBef>
              <a:spcAft>
                <a:spcPct val="0"/>
              </a:spcAft>
              <a:buChar char="-"/>
              <a:defRPr sz="1400">
                <a:solidFill>
                  <a:schemeClr val="tx1"/>
                </a:solidFill>
                <a:latin typeface="+mn-lt"/>
              </a:defRPr>
            </a:lvl5pPr>
            <a:lvl6pPr marL="1028700" indent="-193675" algn="l" rtl="0" eaLnBrk="1" fontAlgn="base" hangingPunct="1">
              <a:lnSpc>
                <a:spcPct val="90000"/>
              </a:lnSpc>
              <a:spcBef>
                <a:spcPct val="40000"/>
              </a:spcBef>
              <a:spcAft>
                <a:spcPct val="0"/>
              </a:spcAft>
              <a:buChar char="-"/>
              <a:defRPr sz="1400">
                <a:solidFill>
                  <a:schemeClr val="tx1"/>
                </a:solidFill>
                <a:latin typeface="+mn-lt"/>
              </a:defRPr>
            </a:lvl6pPr>
            <a:lvl7pPr marL="1485900" indent="-193675" algn="l" rtl="0" eaLnBrk="1" fontAlgn="base" hangingPunct="1">
              <a:lnSpc>
                <a:spcPct val="90000"/>
              </a:lnSpc>
              <a:spcBef>
                <a:spcPct val="40000"/>
              </a:spcBef>
              <a:spcAft>
                <a:spcPct val="0"/>
              </a:spcAft>
              <a:buChar char="-"/>
              <a:defRPr sz="1400">
                <a:solidFill>
                  <a:schemeClr val="tx1"/>
                </a:solidFill>
                <a:latin typeface="+mn-lt"/>
              </a:defRPr>
            </a:lvl7pPr>
            <a:lvl8pPr marL="1943100" indent="-193675" algn="l" rtl="0" eaLnBrk="1" fontAlgn="base" hangingPunct="1">
              <a:lnSpc>
                <a:spcPct val="90000"/>
              </a:lnSpc>
              <a:spcBef>
                <a:spcPct val="40000"/>
              </a:spcBef>
              <a:spcAft>
                <a:spcPct val="0"/>
              </a:spcAft>
              <a:buChar char="-"/>
              <a:defRPr sz="1400">
                <a:solidFill>
                  <a:schemeClr val="tx1"/>
                </a:solidFill>
                <a:latin typeface="+mn-lt"/>
              </a:defRPr>
            </a:lvl8pPr>
            <a:lvl9pPr marL="2400300" indent="-193675" algn="l" rtl="0" eaLnBrk="1" fontAlgn="base" hangingPunct="1">
              <a:lnSpc>
                <a:spcPct val="90000"/>
              </a:lnSpc>
              <a:spcBef>
                <a:spcPct val="40000"/>
              </a:spcBef>
              <a:spcAft>
                <a:spcPct val="0"/>
              </a:spcAft>
              <a:buChar char="-"/>
              <a:defRPr sz="1400">
                <a:solidFill>
                  <a:schemeClr val="tx1"/>
                </a:solidFill>
                <a:latin typeface="+mn-lt"/>
              </a:defRPr>
            </a:lvl9pPr>
          </a:lstStyle>
          <a:p>
            <a:pPr lvl="1">
              <a:spcBef>
                <a:spcPts val="2250"/>
              </a:spcBef>
            </a:pPr>
            <a:endParaRPr lang="en-GB" sz="1050" b="1" dirty="0">
              <a:solidFill>
                <a:schemeClr val="bg1"/>
              </a:solidFill>
            </a:endParaRPr>
          </a:p>
        </p:txBody>
      </p:sp>
      <p:sp>
        <p:nvSpPr>
          <p:cNvPr id="17" name="AutoShape 8">
            <a:extLst>
              <a:ext uri="{FF2B5EF4-FFF2-40B4-BE49-F238E27FC236}">
                <a16:creationId xmlns:a16="http://schemas.microsoft.com/office/drawing/2014/main" id="{9CE923E9-CE93-4573-B263-5B1AAB2EFC58}"/>
              </a:ext>
            </a:extLst>
          </p:cNvPr>
          <p:cNvSpPr>
            <a:spLocks noChangeArrowheads="1"/>
          </p:cNvSpPr>
          <p:nvPr>
            <p:custDataLst>
              <p:tags r:id="rId2"/>
            </p:custDataLst>
          </p:nvPr>
        </p:nvSpPr>
        <p:spPr bwMode="auto">
          <a:xfrm>
            <a:off x="834989" y="4176636"/>
            <a:ext cx="1928826" cy="535785"/>
          </a:xfrm>
          <a:prstGeom prst="homePlate">
            <a:avLst>
              <a:gd name="adj" fmla="val 32669"/>
            </a:avLst>
          </a:prstGeom>
          <a:solidFill>
            <a:schemeClr val="bg1"/>
          </a:solidFill>
          <a:ln w="9525" cap="flat" cmpd="sng" algn="ctr">
            <a:solidFill>
              <a:schemeClr val="accent3"/>
            </a:solidFill>
            <a:prstDash val="solid"/>
            <a:miter lim="800000"/>
            <a:headEnd type="none" w="med" len="med"/>
            <a:tailEnd type="none" w="med" len="med"/>
          </a:ln>
          <a:effectLst/>
        </p:spPr>
        <p:txBody>
          <a:bodyPr lIns="67500" anchor="ctr"/>
          <a:lstStyle/>
          <a:p>
            <a:pPr marL="1191" lvl="1" algn="l">
              <a:lnSpc>
                <a:spcPct val="90000"/>
              </a:lnSpc>
              <a:spcAft>
                <a:spcPts val="300"/>
              </a:spcAft>
            </a:pPr>
            <a:r>
              <a:rPr lang="de-DE" sz="1050" b="1" dirty="0">
                <a:solidFill>
                  <a:srgbClr val="4B4B4B"/>
                </a:solidFill>
              </a:rPr>
              <a:t>Beschwerdemechanismus weiterentwickeln</a:t>
            </a:r>
          </a:p>
        </p:txBody>
      </p:sp>
      <p:sp>
        <p:nvSpPr>
          <p:cNvPr id="18" name="AutoShape 8">
            <a:extLst>
              <a:ext uri="{FF2B5EF4-FFF2-40B4-BE49-F238E27FC236}">
                <a16:creationId xmlns:a16="http://schemas.microsoft.com/office/drawing/2014/main" id="{2671B165-4F93-4C8E-A98F-251CEB84CB9D}"/>
              </a:ext>
            </a:extLst>
          </p:cNvPr>
          <p:cNvSpPr>
            <a:spLocks noChangeArrowheads="1"/>
          </p:cNvSpPr>
          <p:nvPr>
            <p:custDataLst>
              <p:tags r:id="rId3"/>
            </p:custDataLst>
          </p:nvPr>
        </p:nvSpPr>
        <p:spPr bwMode="auto">
          <a:xfrm>
            <a:off x="834989" y="5141048"/>
            <a:ext cx="1928826" cy="647407"/>
          </a:xfrm>
          <a:prstGeom prst="homePlate">
            <a:avLst>
              <a:gd name="adj" fmla="val 32669"/>
            </a:avLst>
          </a:prstGeom>
          <a:solidFill>
            <a:schemeClr val="bg1"/>
          </a:solidFill>
          <a:ln w="9525" cap="flat" cmpd="sng" algn="ctr">
            <a:solidFill>
              <a:schemeClr val="accent3"/>
            </a:solidFill>
            <a:prstDash val="solid"/>
            <a:miter lim="800000"/>
            <a:headEnd type="none" w="med" len="med"/>
            <a:tailEnd type="none" w="med" len="med"/>
          </a:ln>
          <a:effectLst/>
        </p:spPr>
        <p:txBody>
          <a:bodyPr lIns="67500" anchor="ctr"/>
          <a:lstStyle/>
          <a:p>
            <a:pPr marL="1191" lvl="1" algn="l">
              <a:lnSpc>
                <a:spcPct val="90000"/>
              </a:lnSpc>
              <a:spcAft>
                <a:spcPts val="300"/>
              </a:spcAft>
            </a:pPr>
            <a:r>
              <a:rPr lang="de-DE" sz="1050" b="1" dirty="0">
                <a:solidFill>
                  <a:srgbClr val="4B4B4B"/>
                </a:solidFill>
              </a:rPr>
              <a:t>Ergebnisse in den Prozess des nachhaltigen Lieferkettemanagements rückkoppeln</a:t>
            </a:r>
          </a:p>
        </p:txBody>
      </p:sp>
      <p:sp>
        <p:nvSpPr>
          <p:cNvPr id="19" name="AutoShape 8">
            <a:extLst>
              <a:ext uri="{FF2B5EF4-FFF2-40B4-BE49-F238E27FC236}">
                <a16:creationId xmlns:a16="http://schemas.microsoft.com/office/drawing/2014/main" id="{FBF0063A-EB80-42D3-8A50-244301E99F63}"/>
              </a:ext>
            </a:extLst>
          </p:cNvPr>
          <p:cNvSpPr>
            <a:spLocks noChangeArrowheads="1"/>
          </p:cNvSpPr>
          <p:nvPr>
            <p:custDataLst>
              <p:tags r:id="rId4"/>
            </p:custDataLst>
          </p:nvPr>
        </p:nvSpPr>
        <p:spPr bwMode="auto">
          <a:xfrm>
            <a:off x="834989" y="3212224"/>
            <a:ext cx="1928826" cy="535784"/>
          </a:xfrm>
          <a:prstGeom prst="homePlate">
            <a:avLst>
              <a:gd name="adj" fmla="val 32669"/>
            </a:avLst>
          </a:prstGeom>
          <a:solidFill>
            <a:schemeClr val="bg1"/>
          </a:solidFill>
          <a:ln w="9525" cap="flat" cmpd="sng" algn="ctr">
            <a:solidFill>
              <a:schemeClr val="accent3"/>
            </a:solidFill>
            <a:prstDash val="solid"/>
            <a:miter lim="800000"/>
            <a:headEnd type="none" w="med" len="med"/>
            <a:tailEnd type="none" w="med" len="med"/>
          </a:ln>
          <a:effectLst/>
        </p:spPr>
        <p:txBody>
          <a:bodyPr lIns="67500" anchor="ctr"/>
          <a:lstStyle/>
          <a:p>
            <a:pPr marL="1191" lvl="1" algn="l">
              <a:lnSpc>
                <a:spcPct val="90000"/>
              </a:lnSpc>
              <a:spcAft>
                <a:spcPts val="300"/>
              </a:spcAft>
            </a:pPr>
            <a:r>
              <a:rPr lang="de-DE" sz="1050" b="1" dirty="0">
                <a:solidFill>
                  <a:srgbClr val="4B4B4B"/>
                </a:solidFill>
              </a:rPr>
              <a:t>Zielgruppen festlegen</a:t>
            </a:r>
          </a:p>
        </p:txBody>
      </p:sp>
      <p:sp>
        <p:nvSpPr>
          <p:cNvPr id="20" name="Rectangle 23">
            <a:extLst>
              <a:ext uri="{FF2B5EF4-FFF2-40B4-BE49-F238E27FC236}">
                <a16:creationId xmlns:a16="http://schemas.microsoft.com/office/drawing/2014/main" id="{3A723BF6-F6CD-401F-8D87-14C468216F24}"/>
              </a:ext>
            </a:extLst>
          </p:cNvPr>
          <p:cNvSpPr>
            <a:spLocks noGrp="1" noChangeArrowheads="1"/>
          </p:cNvSpPr>
          <p:nvPr>
            <p:custDataLst>
              <p:tags r:id="rId5"/>
            </p:custDataLst>
          </p:nvPr>
        </p:nvSpPr>
        <p:spPr bwMode="auto">
          <a:xfrm>
            <a:off x="2924551" y="3212221"/>
            <a:ext cx="7492624" cy="589382"/>
          </a:xfrm>
          <a:prstGeom prst="rect">
            <a:avLst/>
          </a:prstGeom>
          <a:noFill/>
          <a:ln w="9525">
            <a:noFill/>
            <a:miter lim="800000"/>
            <a:headEnd/>
            <a:tailEnd/>
          </a:ln>
          <a:effectLst/>
        </p:spPr>
        <p:txBody>
          <a:bodyPr vert="horz" wrap="square" lIns="67500" tIns="34290" rIns="68580" bIns="34290" numCol="1" anchor="t" anchorCtr="0" compatLnSpc="1">
            <a:prstTxWarp prst="textNoShape">
              <a:avLst/>
            </a:prstTxWarp>
            <a:noAutofit/>
          </a:bodyPr>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marL="173831" lvl="1" indent="-171450">
              <a:spcAft>
                <a:spcPts val="300"/>
              </a:spcAft>
              <a:buClr>
                <a:schemeClr val="tx2"/>
              </a:buClr>
              <a:buFont typeface="Arial" panose="020B0604020202020204" pitchFamily="34" charset="0"/>
              <a:buChar char="•"/>
              <a:defRPr/>
            </a:pPr>
            <a:r>
              <a:rPr lang="de-DE" sz="1050" dirty="0">
                <a:solidFill>
                  <a:srgbClr val="4B4B4B"/>
                </a:solidFill>
              </a:rPr>
              <a:t>Mögliche Nutzerinnen und Nutzer ermitteln (bspw. eigene Mitarbeitende, Arbeiter bei Direkt- und Vorlieferanten, Nachbarn von Produktionsstandorten im Ausland</a:t>
            </a:r>
            <a:r>
              <a:rPr lang="de-DE" sz="1050" dirty="0" smtClean="0">
                <a:solidFill>
                  <a:srgbClr val="4B4B4B"/>
                </a:solidFill>
              </a:rPr>
              <a:t>)</a:t>
            </a:r>
            <a:endParaRPr lang="de-DE" sz="1050" dirty="0">
              <a:solidFill>
                <a:srgbClr val="4B4B4B"/>
              </a:solidFill>
            </a:endParaRPr>
          </a:p>
          <a:p>
            <a:pPr marL="173831" lvl="1" indent="-171450">
              <a:spcAft>
                <a:spcPts val="300"/>
              </a:spcAft>
              <a:buClr>
                <a:schemeClr val="tx2"/>
              </a:buClr>
              <a:buFont typeface="Arial" panose="020B0604020202020204" pitchFamily="34" charset="0"/>
              <a:buChar char="•"/>
              <a:defRPr/>
            </a:pPr>
            <a:r>
              <a:rPr lang="de-DE" sz="1050" dirty="0">
                <a:solidFill>
                  <a:srgbClr val="4B4B4B"/>
                </a:solidFill>
              </a:rPr>
              <a:t>Beschwerdeanliegen erfassen und dokumentieren</a:t>
            </a:r>
          </a:p>
        </p:txBody>
      </p:sp>
      <p:sp>
        <p:nvSpPr>
          <p:cNvPr id="21" name="Rectangle 24">
            <a:extLst>
              <a:ext uri="{FF2B5EF4-FFF2-40B4-BE49-F238E27FC236}">
                <a16:creationId xmlns:a16="http://schemas.microsoft.com/office/drawing/2014/main" id="{7746A409-17F0-4DBB-B4A8-3DFFAE681AB5}"/>
              </a:ext>
            </a:extLst>
          </p:cNvPr>
          <p:cNvSpPr>
            <a:spLocks noGrp="1" noChangeArrowheads="1"/>
          </p:cNvSpPr>
          <p:nvPr>
            <p:custDataLst>
              <p:tags r:id="rId6"/>
            </p:custDataLst>
          </p:nvPr>
        </p:nvSpPr>
        <p:spPr bwMode="auto">
          <a:xfrm>
            <a:off x="2924551" y="4176635"/>
            <a:ext cx="7492624" cy="589382"/>
          </a:xfrm>
          <a:prstGeom prst="rect">
            <a:avLst/>
          </a:prstGeom>
          <a:noFill/>
          <a:ln w="9525">
            <a:noFill/>
            <a:miter lim="800000"/>
            <a:headEnd/>
            <a:tailEnd/>
          </a:ln>
          <a:effectLst/>
        </p:spPr>
        <p:txBody>
          <a:bodyPr vert="horz" wrap="square" lIns="67500" tIns="34290" rIns="68580" bIns="34290" numCol="1" anchor="t" anchorCtr="0" compatLnSpc="1">
            <a:prstTxWarp prst="textNoShape">
              <a:avLst/>
            </a:prstTxWarp>
            <a:noAutofit/>
          </a:bodyPr>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marL="173831" lvl="1" indent="-171450">
              <a:spcAft>
                <a:spcPts val="300"/>
              </a:spcAft>
              <a:buClr>
                <a:schemeClr val="tx2"/>
              </a:buClr>
              <a:buFont typeface="Arial" panose="020B0604020202020204" pitchFamily="34" charset="0"/>
              <a:buChar char="•"/>
              <a:defRPr/>
            </a:pPr>
            <a:r>
              <a:rPr lang="de-DE" sz="1050" dirty="0">
                <a:solidFill>
                  <a:srgbClr val="4B4B4B"/>
                </a:solidFill>
              </a:rPr>
              <a:t>Bestehende Beschwerdekanäle und -mechanismen erfassen</a:t>
            </a:r>
          </a:p>
          <a:p>
            <a:pPr marL="173831" lvl="1" indent="-171450">
              <a:spcAft>
                <a:spcPts val="300"/>
              </a:spcAft>
              <a:buClr>
                <a:schemeClr val="tx2"/>
              </a:buClr>
              <a:buFont typeface="Arial" panose="020B0604020202020204" pitchFamily="34" charset="0"/>
              <a:buChar char="•"/>
              <a:defRPr/>
            </a:pPr>
            <a:r>
              <a:rPr lang="de-DE" sz="1050" dirty="0">
                <a:solidFill>
                  <a:srgbClr val="4B4B4B"/>
                </a:solidFill>
              </a:rPr>
              <a:t>Prüfen, ob bestehende Mechanismen wirksam sind</a:t>
            </a:r>
          </a:p>
          <a:p>
            <a:pPr marL="173831" lvl="1" indent="-171450">
              <a:spcAft>
                <a:spcPts val="300"/>
              </a:spcAft>
              <a:buClr>
                <a:schemeClr val="tx2"/>
              </a:buClr>
              <a:buFont typeface="Arial" panose="020B0604020202020204" pitchFamily="34" charset="0"/>
              <a:buChar char="•"/>
              <a:defRPr/>
            </a:pPr>
            <a:r>
              <a:rPr lang="de-DE" sz="1050" dirty="0">
                <a:solidFill>
                  <a:srgbClr val="4B4B4B"/>
                </a:solidFill>
              </a:rPr>
              <a:t>Handlungsbedarf ermitteln</a:t>
            </a:r>
          </a:p>
        </p:txBody>
      </p:sp>
      <p:sp>
        <p:nvSpPr>
          <p:cNvPr id="22" name="Rectangle 25">
            <a:extLst>
              <a:ext uri="{FF2B5EF4-FFF2-40B4-BE49-F238E27FC236}">
                <a16:creationId xmlns:a16="http://schemas.microsoft.com/office/drawing/2014/main" id="{9AB5D750-B245-45E4-8E21-7F49ACD1F371}"/>
              </a:ext>
            </a:extLst>
          </p:cNvPr>
          <p:cNvSpPr>
            <a:spLocks noGrp="1" noChangeArrowheads="1"/>
          </p:cNvSpPr>
          <p:nvPr>
            <p:custDataLst>
              <p:tags r:id="rId7"/>
            </p:custDataLst>
          </p:nvPr>
        </p:nvSpPr>
        <p:spPr bwMode="auto">
          <a:xfrm>
            <a:off x="2924550" y="5141047"/>
            <a:ext cx="7492623" cy="589382"/>
          </a:xfrm>
          <a:prstGeom prst="rect">
            <a:avLst/>
          </a:prstGeom>
          <a:noFill/>
          <a:ln w="9525">
            <a:noFill/>
            <a:miter lim="800000"/>
            <a:headEnd/>
            <a:tailEnd/>
          </a:ln>
          <a:effectLst/>
        </p:spPr>
        <p:txBody>
          <a:bodyPr vert="horz" wrap="square" lIns="67500" tIns="34290" rIns="68580" bIns="34290" numCol="1" anchor="t" anchorCtr="0" compatLnSpc="1">
            <a:prstTxWarp prst="textNoShape">
              <a:avLst/>
            </a:prstTxWarp>
            <a:noAutofit/>
          </a:bodyPr>
          <a:lstStyle>
            <a:lvl1pPr algn="l" rtl="0" eaLnBrk="1" fontAlgn="base" hangingPunct="1">
              <a:spcBef>
                <a:spcPts val="0"/>
              </a:spcBef>
              <a:spcAft>
                <a:spcPct val="0"/>
              </a:spcAft>
              <a:defRPr sz="1200" b="0" i="0">
                <a:solidFill>
                  <a:schemeClr val="tx1"/>
                </a:solidFill>
                <a:latin typeface="+mn-lt"/>
                <a:ea typeface="+mn-ea"/>
                <a:cs typeface="+mn-cs"/>
              </a:defRPr>
            </a:lvl1pPr>
            <a:lvl2pPr marL="176213" indent="-174625" algn="l" rtl="0" eaLnBrk="1" fontAlgn="base" hangingPunct="1">
              <a:lnSpc>
                <a:spcPct val="90000"/>
              </a:lnSpc>
              <a:spcBef>
                <a:spcPts val="0"/>
              </a:spcBef>
              <a:spcAft>
                <a:spcPct val="0"/>
              </a:spcAft>
              <a:buFont typeface="Wingdings" pitchFamily="2" charset="2"/>
              <a:buChar char="§"/>
              <a:defRPr sz="1200" baseline="0">
                <a:solidFill>
                  <a:schemeClr val="tx1"/>
                </a:solidFill>
                <a:latin typeface="+mn-lt"/>
              </a:defRPr>
            </a:lvl2pPr>
            <a:lvl3pPr marL="357188" indent="-17621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3pPr>
            <a:lvl4pPr marL="538163" indent="-182563" algn="l" rtl="0" eaLnBrk="1" fontAlgn="base" hangingPunct="1">
              <a:lnSpc>
                <a:spcPct val="90000"/>
              </a:lnSpc>
              <a:spcBef>
                <a:spcPts val="0"/>
              </a:spcBef>
              <a:spcAft>
                <a:spcPct val="0"/>
              </a:spcAft>
              <a:buFont typeface="Arial" pitchFamily="34" charset="0"/>
              <a:buChar char="•"/>
              <a:defRPr sz="1200">
                <a:solidFill>
                  <a:schemeClr val="tx1"/>
                </a:solidFill>
                <a:latin typeface="+mn-lt"/>
              </a:defRPr>
            </a:lvl4pPr>
            <a:lvl5pPr marL="719138" indent="-180975" algn="l" rtl="0" eaLnBrk="1" fontAlgn="base" hangingPunct="1">
              <a:lnSpc>
                <a:spcPct val="90000"/>
              </a:lnSpc>
              <a:spcBef>
                <a:spcPts val="0"/>
              </a:spcBef>
              <a:spcAft>
                <a:spcPct val="0"/>
              </a:spcAft>
              <a:buChar char="-"/>
              <a:defRPr sz="1200">
                <a:solidFill>
                  <a:schemeClr val="tx1"/>
                </a:solidFill>
                <a:latin typeface="+mn-lt"/>
              </a:defRPr>
            </a:lvl5pPr>
            <a:lvl6pPr marL="895350" indent="-176213" algn="l" rtl="0" eaLnBrk="1" fontAlgn="base" hangingPunct="1">
              <a:lnSpc>
                <a:spcPct val="90000"/>
              </a:lnSpc>
              <a:spcBef>
                <a:spcPts val="0"/>
              </a:spcBef>
              <a:spcAft>
                <a:spcPct val="0"/>
              </a:spcAft>
              <a:buChar char="-"/>
              <a:defRPr sz="1200">
                <a:solidFill>
                  <a:schemeClr val="tx1"/>
                </a:solidFill>
                <a:latin typeface="+mn-lt"/>
              </a:defRPr>
            </a:lvl6pPr>
            <a:lvl7pPr marL="1076325" indent="-180975" algn="l" rtl="0" eaLnBrk="1" fontAlgn="base" hangingPunct="1">
              <a:lnSpc>
                <a:spcPct val="90000"/>
              </a:lnSpc>
              <a:spcBef>
                <a:spcPts val="0"/>
              </a:spcBef>
              <a:spcAft>
                <a:spcPct val="0"/>
              </a:spcAft>
              <a:buChar char="-"/>
              <a:defRPr sz="1200" baseline="0">
                <a:solidFill>
                  <a:schemeClr val="tx1"/>
                </a:solidFill>
                <a:latin typeface="+mn-lt"/>
              </a:defRPr>
            </a:lvl7pPr>
            <a:lvl8pPr marL="1257300" indent="-180975" algn="l" rtl="0" eaLnBrk="1" fontAlgn="base" hangingPunct="1">
              <a:lnSpc>
                <a:spcPct val="90000"/>
              </a:lnSpc>
              <a:spcBef>
                <a:spcPts val="0"/>
              </a:spcBef>
              <a:spcAft>
                <a:spcPct val="0"/>
              </a:spcAft>
              <a:buChar char="-"/>
              <a:defRPr sz="1200">
                <a:solidFill>
                  <a:schemeClr val="tx1"/>
                </a:solidFill>
                <a:latin typeface="+mn-lt"/>
              </a:defRPr>
            </a:lvl8pPr>
            <a:lvl9pPr marL="1433513" indent="-176213" algn="l" rtl="0" eaLnBrk="1" fontAlgn="base" hangingPunct="1">
              <a:lnSpc>
                <a:spcPct val="90000"/>
              </a:lnSpc>
              <a:spcBef>
                <a:spcPts val="0"/>
              </a:spcBef>
              <a:spcAft>
                <a:spcPct val="0"/>
              </a:spcAft>
              <a:buChar char="-"/>
              <a:defRPr sz="1200">
                <a:solidFill>
                  <a:schemeClr val="tx1"/>
                </a:solidFill>
                <a:latin typeface="+mn-lt"/>
              </a:defRPr>
            </a:lvl9pPr>
          </a:lstStyle>
          <a:p>
            <a:pPr marL="173831" lvl="1" indent="-171450">
              <a:spcAft>
                <a:spcPts val="300"/>
              </a:spcAft>
              <a:buClr>
                <a:schemeClr val="tx2"/>
              </a:buClr>
              <a:buFont typeface="Arial" panose="020B0604020202020204" pitchFamily="34" charset="0"/>
              <a:buChar char="•"/>
              <a:defRPr/>
            </a:pPr>
            <a:r>
              <a:rPr lang="de-DE" sz="1050" dirty="0">
                <a:solidFill>
                  <a:srgbClr val="4B4B4B"/>
                </a:solidFill>
              </a:rPr>
              <a:t>Auswerten, welche Prozessschritte angepasst und verbessert werden sollten </a:t>
            </a:r>
          </a:p>
          <a:p>
            <a:pPr marL="173831" lvl="1" indent="-171450">
              <a:spcAft>
                <a:spcPts val="300"/>
              </a:spcAft>
              <a:buClr>
                <a:schemeClr val="tx2"/>
              </a:buClr>
              <a:buFont typeface="Arial" panose="020B0604020202020204" pitchFamily="34" charset="0"/>
              <a:buChar char="•"/>
              <a:defRPr/>
            </a:pPr>
            <a:r>
              <a:rPr lang="de-DE" sz="1050" dirty="0">
                <a:solidFill>
                  <a:srgbClr val="4B4B4B"/>
                </a:solidFill>
              </a:rPr>
              <a:t>Schulungen im Unternehmen </a:t>
            </a:r>
            <a:r>
              <a:rPr lang="de-DE" sz="1050" dirty="0" smtClean="0">
                <a:solidFill>
                  <a:srgbClr val="4B4B4B"/>
                </a:solidFill>
              </a:rPr>
              <a:t>durchführen</a:t>
            </a:r>
            <a:endParaRPr lang="de-DE" sz="1050" dirty="0">
              <a:solidFill>
                <a:srgbClr val="4B4B4B"/>
              </a:solidFill>
            </a:endParaRPr>
          </a:p>
          <a:p>
            <a:pPr marL="173831" lvl="1" indent="-171450">
              <a:spcAft>
                <a:spcPts val="300"/>
              </a:spcAft>
              <a:buClr>
                <a:schemeClr val="tx2"/>
              </a:buClr>
              <a:buFont typeface="Arial" panose="020B0604020202020204" pitchFamily="34" charset="0"/>
              <a:buChar char="•"/>
              <a:defRPr/>
            </a:pPr>
            <a:r>
              <a:rPr lang="de-DE" sz="1050" dirty="0">
                <a:solidFill>
                  <a:srgbClr val="4B4B4B"/>
                </a:solidFill>
              </a:rPr>
              <a:t>Prozesse kontinuierlich </a:t>
            </a:r>
            <a:r>
              <a:rPr lang="de-DE" sz="1050" dirty="0" smtClean="0">
                <a:solidFill>
                  <a:srgbClr val="4B4B4B"/>
                </a:solidFill>
              </a:rPr>
              <a:t>verbessern</a:t>
            </a:r>
            <a:endParaRPr lang="de-DE" sz="1050" dirty="0">
              <a:solidFill>
                <a:srgbClr val="4B4B4B"/>
              </a:solidFill>
            </a:endParaRPr>
          </a:p>
        </p:txBody>
      </p:sp>
      <p:sp>
        <p:nvSpPr>
          <p:cNvPr id="23" name="Text Box 7">
            <a:extLst>
              <a:ext uri="{FF2B5EF4-FFF2-40B4-BE49-F238E27FC236}">
                <a16:creationId xmlns:a16="http://schemas.microsoft.com/office/drawing/2014/main" id="{F19763D4-F1D5-494E-A519-E6D7794EC934}"/>
              </a:ext>
            </a:extLst>
          </p:cNvPr>
          <p:cNvSpPr txBox="1">
            <a:spLocks noChangeArrowheads="1"/>
          </p:cNvSpPr>
          <p:nvPr>
            <p:custDataLst>
              <p:tags r:id="rId8"/>
            </p:custDataLst>
          </p:nvPr>
        </p:nvSpPr>
        <p:spPr bwMode="auto">
          <a:xfrm>
            <a:off x="2924551" y="2890753"/>
            <a:ext cx="3964809" cy="214314"/>
          </a:xfrm>
          <a:prstGeom prst="rect">
            <a:avLst/>
          </a:prstGeom>
          <a:noFill/>
          <a:ln w="9525">
            <a:noFill/>
            <a:miter lim="800000"/>
            <a:headEnd/>
            <a:tailEnd/>
          </a:ln>
          <a:effectLst/>
        </p:spPr>
        <p:txBody>
          <a:bodyPr wrap="square" lIns="67500" tIns="35100" rIns="67500" bIns="35100">
            <a:noAutofit/>
          </a:bodyPr>
          <a:lstStyle/>
          <a:p>
            <a:pPr algn="l"/>
            <a:r>
              <a:rPr lang="de-DE" sz="1050" b="1" dirty="0">
                <a:solidFill>
                  <a:srgbClr val="4B4B4B"/>
                </a:solidFill>
              </a:rPr>
              <a:t>Zentrale Aktivitäten</a:t>
            </a:r>
          </a:p>
        </p:txBody>
      </p:sp>
      <p:sp>
        <p:nvSpPr>
          <p:cNvPr id="24" name="Fußzeilenplatzhalter 3">
            <a:extLst>
              <a:ext uri="{FF2B5EF4-FFF2-40B4-BE49-F238E27FC236}">
                <a16:creationId xmlns:a16="http://schemas.microsoft.com/office/drawing/2014/main" id="{60367DD8-08BD-49FF-B8CE-535FD1E1942E}"/>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25" name="Auf der gleichen Seite des Rechtecks liegende Ecken abrunden 8">
            <a:extLst>
              <a:ext uri="{FF2B5EF4-FFF2-40B4-BE49-F238E27FC236}">
                <a16:creationId xmlns:a16="http://schemas.microsoft.com/office/drawing/2014/main" id="{3E3FE361-A078-429E-9807-CD93ABF6DB03}"/>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6" name="Auf der gleichen Seite des Rechtecks liegende Ecken abrunden 8">
            <a:extLst>
              <a:ext uri="{FF2B5EF4-FFF2-40B4-BE49-F238E27FC236}">
                <a16:creationId xmlns:a16="http://schemas.microsoft.com/office/drawing/2014/main" id="{3B2CEABC-E1E3-4761-98C4-4CD486105317}"/>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7" name="Auf der gleichen Seite des Rechtecks liegende Ecken abrunden 8">
            <a:extLst>
              <a:ext uri="{FF2B5EF4-FFF2-40B4-BE49-F238E27FC236}">
                <a16:creationId xmlns:a16="http://schemas.microsoft.com/office/drawing/2014/main" id="{FA9A8CB7-312D-430C-BC4C-C884CB0744F4}"/>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8" name="Auf der gleichen Seite des Rechtecks liegende Ecken abrunden 8">
            <a:extLst>
              <a:ext uri="{FF2B5EF4-FFF2-40B4-BE49-F238E27FC236}">
                <a16:creationId xmlns:a16="http://schemas.microsoft.com/office/drawing/2014/main" id="{3595351D-3B0E-482A-9989-5D10563D304B}"/>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9" name="Auf der gleichen Seite des Rechtecks liegende Ecken abrunden 8">
            <a:extLst>
              <a:ext uri="{FF2B5EF4-FFF2-40B4-BE49-F238E27FC236}">
                <a16:creationId xmlns:a16="http://schemas.microsoft.com/office/drawing/2014/main" id="{DE3A3D19-54AA-438F-8835-DD50B9F8E55A}"/>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0" name="Auf der gleichen Seite des Rechtecks liegende Ecken abrunden 8">
            <a:extLst>
              <a:ext uri="{FF2B5EF4-FFF2-40B4-BE49-F238E27FC236}">
                <a16:creationId xmlns:a16="http://schemas.microsoft.com/office/drawing/2014/main" id="{4A01FC6E-67F4-4788-BF0B-CE1C9AE69AFF}"/>
              </a:ext>
            </a:extLst>
          </p:cNvPr>
          <p:cNvSpPr/>
          <p:nvPr/>
        </p:nvSpPr>
        <p:spPr bwMode="auto">
          <a:xfrm>
            <a:off x="6504718"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1" name="Auf der gleichen Seite des Rechtecks liegende Ecken abrunden 8">
            <a:extLst>
              <a:ext uri="{FF2B5EF4-FFF2-40B4-BE49-F238E27FC236}">
                <a16:creationId xmlns:a16="http://schemas.microsoft.com/office/drawing/2014/main" id="{9E6CEA9E-9D33-47F4-8647-7119A20C8DD6}"/>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2" name="Grafik 1"/>
          <p:cNvPicPr>
            <a:picLocks noChangeAspect="1"/>
          </p:cNvPicPr>
          <p:nvPr/>
        </p:nvPicPr>
        <p:blipFill>
          <a:blip r:embed="rId11"/>
          <a:stretch>
            <a:fillRect/>
          </a:stretch>
        </p:blipFill>
        <p:spPr>
          <a:xfrm>
            <a:off x="626625" y="133829"/>
            <a:ext cx="6017274" cy="323116"/>
          </a:xfrm>
          <a:prstGeom prst="rect">
            <a:avLst/>
          </a:prstGeom>
        </p:spPr>
      </p:pic>
    </p:spTree>
    <p:extLst>
      <p:ext uri="{BB962C8B-B14F-4D97-AF65-F5344CB8AC3E}">
        <p14:creationId xmlns:p14="http://schemas.microsoft.com/office/powerpoint/2010/main" val="30355346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0B1CB7-95AE-46AF-A6DB-E6115C82E317}"/>
              </a:ext>
            </a:extLst>
          </p:cNvPr>
          <p:cNvSpPr>
            <a:spLocks noGrp="1"/>
          </p:cNvSpPr>
          <p:nvPr>
            <p:ph type="title"/>
          </p:nvPr>
        </p:nvSpPr>
        <p:spPr>
          <a:xfrm>
            <a:off x="1631504" y="1124744"/>
            <a:ext cx="8785671" cy="500062"/>
          </a:xfrm>
        </p:spPr>
        <p:txBody>
          <a:bodyPr/>
          <a:lstStyle/>
          <a:p>
            <a:r>
              <a:rPr lang="de-DE" dirty="0"/>
              <a:t>Informationsquellen zum Beschwerdemanagement</a:t>
            </a:r>
          </a:p>
        </p:txBody>
      </p:sp>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p:txBody>
          <a:bodyPr/>
          <a:lstStyle/>
          <a:p>
            <a:fld id="{894680D0-7A83-433A-9719-C4143F27F647}" type="slidenum">
              <a:rPr lang="de-DE" smtClean="0"/>
              <a:pPr/>
              <a:t>67</a:t>
            </a:fld>
            <a:endParaRPr lang="de-DE" dirty="0"/>
          </a:p>
        </p:txBody>
      </p:sp>
      <p:sp>
        <p:nvSpPr>
          <p:cNvPr id="16" name="Rechteck 15">
            <a:extLst>
              <a:ext uri="{FF2B5EF4-FFF2-40B4-BE49-F238E27FC236}">
                <a16:creationId xmlns:a16="http://schemas.microsoft.com/office/drawing/2014/main" id="{EF637D80-8E63-470A-A7D7-F4FBA7B6D507}"/>
              </a:ext>
            </a:extLst>
          </p:cNvPr>
          <p:cNvSpPr/>
          <p:nvPr/>
        </p:nvSpPr>
        <p:spPr>
          <a:xfrm>
            <a:off x="647999" y="2132856"/>
            <a:ext cx="9769175" cy="1773720"/>
          </a:xfrm>
          <a:prstGeom prst="rect">
            <a:avLst/>
          </a:prstGeom>
        </p:spPr>
        <p:txBody>
          <a:bodyPr wrap="square" lIns="80165" tIns="40083" rIns="80165" bIns="40083">
            <a:spAutoFit/>
          </a:bodyPr>
          <a:lstStyle/>
          <a:p>
            <a:pPr marL="268288" indent="-188913" algn="l">
              <a:buFont typeface="Arial" pitchFamily="34" charset="0"/>
              <a:buChar char="•"/>
            </a:pPr>
            <a:r>
              <a:rPr lang="de-DE" sz="1100" dirty="0">
                <a:solidFill>
                  <a:srgbClr val="000000">
                    <a:lumMod val="75000"/>
                    <a:lumOff val="25000"/>
                  </a:srgbClr>
                </a:solidFill>
              </a:rPr>
              <a:t>Der </a:t>
            </a:r>
            <a:r>
              <a:rPr lang="de-DE" sz="1100" dirty="0">
                <a:solidFill>
                  <a:srgbClr val="000000">
                    <a:lumMod val="75000"/>
                    <a:lumOff val="25000"/>
                  </a:srgbClr>
                </a:solidFill>
                <a:hlinkClick r:id="rId2"/>
              </a:rPr>
              <a:t>Leitfaden „Zuhören lohnt sich – Menschenrechtliches Beschwerdemanagement verstehen und umsetzen“</a:t>
            </a:r>
            <a:r>
              <a:rPr lang="de-DE" sz="1100" dirty="0">
                <a:solidFill>
                  <a:srgbClr val="000000">
                    <a:lumMod val="75000"/>
                    <a:lumOff val="25000"/>
                  </a:srgbClr>
                </a:solidFill>
              </a:rPr>
              <a:t> liefert eine umfassende Übersicht über das Beschwerdemanagement. </a:t>
            </a:r>
            <a:endParaRPr lang="de-DE" sz="1100" dirty="0" smtClean="0">
              <a:solidFill>
                <a:srgbClr val="000000">
                  <a:lumMod val="75000"/>
                  <a:lumOff val="25000"/>
                </a:srgbClr>
              </a:solidFill>
            </a:endParaRPr>
          </a:p>
          <a:p>
            <a:pPr marL="268288" indent="-188913" algn="l">
              <a:buFont typeface="Arial" pitchFamily="34" charset="0"/>
              <a:buChar char="•"/>
            </a:pPr>
            <a:endParaRPr lang="de-DE" sz="1100" dirty="0">
              <a:solidFill>
                <a:srgbClr val="000000">
                  <a:lumMod val="75000"/>
                  <a:lumOff val="25000"/>
                </a:srgbClr>
              </a:solidFill>
            </a:endParaRPr>
          </a:p>
          <a:p>
            <a:pPr marL="268288" indent="-188913" algn="l">
              <a:buFont typeface="Arial" pitchFamily="34" charset="0"/>
              <a:buChar char="•"/>
            </a:pPr>
            <a:endParaRPr lang="de-DE" sz="1100" dirty="0">
              <a:solidFill>
                <a:srgbClr val="000000">
                  <a:lumMod val="75000"/>
                  <a:lumOff val="25000"/>
                </a:srgbClr>
              </a:solidFill>
            </a:endParaRPr>
          </a:p>
          <a:p>
            <a:pPr marL="268288" indent="-188913" algn="l">
              <a:buFont typeface="Arial" pitchFamily="34" charset="0"/>
              <a:buChar char="•"/>
            </a:pPr>
            <a:r>
              <a:rPr lang="de-DE" sz="1100" dirty="0">
                <a:solidFill>
                  <a:srgbClr val="000000">
                    <a:lumMod val="75000"/>
                    <a:lumOff val="25000"/>
                  </a:srgbClr>
                </a:solidFill>
              </a:rPr>
              <a:t>Der </a:t>
            </a:r>
            <a:r>
              <a:rPr lang="de-DE" sz="1100" dirty="0">
                <a:solidFill>
                  <a:srgbClr val="000000">
                    <a:lumMod val="75000"/>
                    <a:lumOff val="25000"/>
                  </a:srgbClr>
                </a:solidFill>
                <a:hlinkClick r:id="rId3"/>
              </a:rPr>
              <a:t>Sorgfalts-Kompass</a:t>
            </a:r>
            <a:r>
              <a:rPr lang="de-DE" sz="1100" dirty="0">
                <a:solidFill>
                  <a:srgbClr val="000000">
                    <a:lumMod val="75000"/>
                    <a:lumOff val="25000"/>
                  </a:srgbClr>
                </a:solidFill>
              </a:rPr>
              <a:t> der </a:t>
            </a:r>
            <a:r>
              <a:rPr lang="de-DE" sz="1100" dirty="0" smtClean="0">
                <a:solidFill>
                  <a:srgbClr val="000000">
                    <a:lumMod val="75000"/>
                    <a:lumOff val="25000"/>
                  </a:srgbClr>
                </a:solidFill>
              </a:rPr>
              <a:t>Agentur </a:t>
            </a:r>
            <a:r>
              <a:rPr lang="de-DE" sz="1100" dirty="0">
                <a:solidFill>
                  <a:srgbClr val="000000">
                    <a:lumMod val="75000"/>
                    <a:lumOff val="25000"/>
                  </a:srgbClr>
                </a:solidFill>
              </a:rPr>
              <a:t>für Wirtschaft und Entwicklung und der GIZ liefert Hinweise zur Einrichtung eines Beschwerdemanagements entlang der Lieferkette</a:t>
            </a:r>
            <a:r>
              <a:rPr lang="de-DE" sz="1100" dirty="0" smtClean="0">
                <a:solidFill>
                  <a:srgbClr val="000000">
                    <a:lumMod val="75000"/>
                    <a:lumOff val="25000"/>
                  </a:srgbClr>
                </a:solidFill>
              </a:rPr>
              <a:t>.</a:t>
            </a:r>
          </a:p>
          <a:p>
            <a:pPr marL="268288" indent="-188913" algn="l">
              <a:buFont typeface="Arial" pitchFamily="34" charset="0"/>
              <a:buChar char="•"/>
            </a:pPr>
            <a:endParaRPr lang="de-DE" sz="1100" dirty="0">
              <a:solidFill>
                <a:srgbClr val="000000">
                  <a:lumMod val="75000"/>
                  <a:lumOff val="25000"/>
                </a:srgbClr>
              </a:solidFill>
            </a:endParaRPr>
          </a:p>
          <a:p>
            <a:pPr marL="268288" indent="-188913" algn="l">
              <a:buFont typeface="Arial" pitchFamily="34" charset="0"/>
              <a:buChar char="•"/>
            </a:pPr>
            <a:endParaRPr lang="de-DE" sz="1100" dirty="0">
              <a:solidFill>
                <a:srgbClr val="000000">
                  <a:lumMod val="75000"/>
                  <a:lumOff val="25000"/>
                </a:srgbClr>
              </a:solidFill>
            </a:endParaRPr>
          </a:p>
          <a:p>
            <a:pPr marL="268288" indent="-188913" algn="l">
              <a:buFont typeface="Arial" pitchFamily="34" charset="0"/>
              <a:buChar char="•"/>
            </a:pPr>
            <a:r>
              <a:rPr lang="de-DE" sz="1100" dirty="0">
                <a:solidFill>
                  <a:srgbClr val="000000">
                    <a:lumMod val="75000"/>
                    <a:lumOff val="25000"/>
                  </a:srgbClr>
                </a:solidFill>
              </a:rPr>
              <a:t>Der o. g. Sorgfalts-Kompass umfasst die Arbeitshilfe </a:t>
            </a:r>
            <a:r>
              <a:rPr lang="de-DE" sz="1100" dirty="0">
                <a:solidFill>
                  <a:srgbClr val="000000">
                    <a:lumMod val="75000"/>
                    <a:lumOff val="25000"/>
                  </a:srgbClr>
                </a:solidFill>
                <a:hlinkClick r:id="rId4"/>
              </a:rPr>
              <a:t>„Beschwerden effektiv managen“</a:t>
            </a:r>
            <a:r>
              <a:rPr lang="de-DE" sz="1100" dirty="0">
                <a:solidFill>
                  <a:srgbClr val="000000">
                    <a:lumMod val="75000"/>
                    <a:lumOff val="25000"/>
                  </a:srgbClr>
                </a:solidFill>
              </a:rPr>
              <a:t>, die aufzeigt, wie effektive Beschwerdemechanismen aufgesetzt werden können. 	</a:t>
            </a:r>
          </a:p>
        </p:txBody>
      </p:sp>
      <p:sp>
        <p:nvSpPr>
          <p:cNvPr id="8" name="Fußzeilenplatzhalter 3">
            <a:extLst>
              <a:ext uri="{FF2B5EF4-FFF2-40B4-BE49-F238E27FC236}">
                <a16:creationId xmlns:a16="http://schemas.microsoft.com/office/drawing/2014/main" id="{B3759B7D-3B9F-45C6-9BD9-581C30672A21}"/>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9" name="Auf der gleichen Seite des Rechtecks liegende Ecken abrunden 8">
            <a:extLst>
              <a:ext uri="{FF2B5EF4-FFF2-40B4-BE49-F238E27FC236}">
                <a16:creationId xmlns:a16="http://schemas.microsoft.com/office/drawing/2014/main" id="{DEB038E8-2C51-4324-97EA-183C8C308949}"/>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8">
            <a:extLst>
              <a:ext uri="{FF2B5EF4-FFF2-40B4-BE49-F238E27FC236}">
                <a16:creationId xmlns:a16="http://schemas.microsoft.com/office/drawing/2014/main" id="{9287A3D5-9D29-411C-8784-2FBAF6E71141}"/>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8">
            <a:extLst>
              <a:ext uri="{FF2B5EF4-FFF2-40B4-BE49-F238E27FC236}">
                <a16:creationId xmlns:a16="http://schemas.microsoft.com/office/drawing/2014/main" id="{D37465AA-3CE2-4484-BC50-F6B72BFBD922}"/>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8">
            <a:extLst>
              <a:ext uri="{FF2B5EF4-FFF2-40B4-BE49-F238E27FC236}">
                <a16:creationId xmlns:a16="http://schemas.microsoft.com/office/drawing/2014/main" id="{516675EB-1DC9-4C58-8488-087FC60CF07B}"/>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8">
            <a:extLst>
              <a:ext uri="{FF2B5EF4-FFF2-40B4-BE49-F238E27FC236}">
                <a16:creationId xmlns:a16="http://schemas.microsoft.com/office/drawing/2014/main" id="{8908BD01-8236-4CE9-9B96-56BEA8048A7D}"/>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8">
            <a:extLst>
              <a:ext uri="{FF2B5EF4-FFF2-40B4-BE49-F238E27FC236}">
                <a16:creationId xmlns:a16="http://schemas.microsoft.com/office/drawing/2014/main" id="{850257D6-A705-4A8E-90BF-597310081548}"/>
              </a:ext>
            </a:extLst>
          </p:cNvPr>
          <p:cNvSpPr/>
          <p:nvPr/>
        </p:nvSpPr>
        <p:spPr bwMode="auto">
          <a:xfrm>
            <a:off x="6504718"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8">
            <a:extLst>
              <a:ext uri="{FF2B5EF4-FFF2-40B4-BE49-F238E27FC236}">
                <a16:creationId xmlns:a16="http://schemas.microsoft.com/office/drawing/2014/main" id="{BAA0CDCE-52CB-4752-9ADD-35A6F53EE3E0}"/>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17" name="Picture 2" descr="C:\Users\ehrensperger\AppData\Local\Dropbox\SEED\07 Starter\01 Concept\03 Tools\Icons &amp; drawings\Lupe.png">
            <a:extLst>
              <a:ext uri="{FF2B5EF4-FFF2-40B4-BE49-F238E27FC236}">
                <a16:creationId xmlns:a16="http://schemas.microsoft.com/office/drawing/2014/main" id="{925E5DD6-F041-4054-9680-D647323CAADF}"/>
              </a:ext>
            </a:extLst>
          </p:cNvPr>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384" y="1114413"/>
            <a:ext cx="624439" cy="424979"/>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p:cNvPicPr>
            <a:picLocks noChangeAspect="1"/>
          </p:cNvPicPr>
          <p:nvPr/>
        </p:nvPicPr>
        <p:blipFill>
          <a:blip r:embed="rId6"/>
          <a:stretch>
            <a:fillRect/>
          </a:stretch>
        </p:blipFill>
        <p:spPr>
          <a:xfrm>
            <a:off x="648912" y="122147"/>
            <a:ext cx="7571888" cy="323116"/>
          </a:xfrm>
          <a:prstGeom prst="rect">
            <a:avLst/>
          </a:prstGeom>
        </p:spPr>
      </p:pic>
    </p:spTree>
    <p:extLst>
      <p:ext uri="{BB962C8B-B14F-4D97-AF65-F5344CB8AC3E}">
        <p14:creationId xmlns:p14="http://schemas.microsoft.com/office/powerpoint/2010/main" val="295591058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a:xfrm>
            <a:off x="648000" y="6477000"/>
            <a:ext cx="638043" cy="280988"/>
          </a:xfrm>
        </p:spPr>
        <p:txBody>
          <a:bodyPr/>
          <a:lstStyle/>
          <a:p>
            <a:fld id="{894680D0-7A83-433A-9719-C4143F27F647}" type="slidenum">
              <a:rPr lang="de-DE" smtClean="0"/>
              <a:pPr/>
              <a:t>68</a:t>
            </a:fld>
            <a:endParaRPr lang="de-DE" dirty="0"/>
          </a:p>
        </p:txBody>
      </p:sp>
      <p:sp>
        <p:nvSpPr>
          <p:cNvPr id="10" name="Rectangle 21">
            <a:extLst>
              <a:ext uri="{FF2B5EF4-FFF2-40B4-BE49-F238E27FC236}">
                <a16:creationId xmlns:a16="http://schemas.microsoft.com/office/drawing/2014/main" id="{E5A076BB-B52F-4627-8E1F-3A35B02BC753}"/>
              </a:ext>
            </a:extLst>
          </p:cNvPr>
          <p:cNvSpPr/>
          <p:nvPr/>
        </p:nvSpPr>
        <p:spPr>
          <a:xfrm>
            <a:off x="650330" y="1196752"/>
            <a:ext cx="9766845" cy="1648266"/>
          </a:xfrm>
          <a:prstGeom prst="flowChartDocument">
            <a:avLst/>
          </a:prstGeom>
          <a:solidFill>
            <a:srgbClr val="3B687F"/>
          </a:solidFill>
          <a:ln w="12700" cap="flat" cmpd="sng" algn="ctr">
            <a:noFill/>
            <a:prstDash val="solid"/>
          </a:ln>
          <a:effectLst/>
        </p:spPr>
        <p:txBody>
          <a:bodyPr lIns="80165" tIns="40083" rIns="80165" bIns="40083" rtlCol="0" anchor="ctr"/>
          <a:lstStyle/>
          <a:p>
            <a:pPr algn="l" defTabSz="801654">
              <a:defRPr/>
            </a:pPr>
            <a:r>
              <a:rPr lang="de-DE" sz="2800" b="1" kern="0" dirty="0">
                <a:solidFill>
                  <a:prstClr val="white"/>
                </a:solidFill>
                <a:cs typeface="Arial" panose="020B0604020202020204" pitchFamily="34" charset="0"/>
              </a:rPr>
              <a:t>Vorlage Lieferkettenmatrix &amp; Hinweise</a:t>
            </a:r>
          </a:p>
        </p:txBody>
      </p:sp>
      <p:sp>
        <p:nvSpPr>
          <p:cNvPr id="9" name="Fußzeilenplatzhalter 3">
            <a:extLst>
              <a:ext uri="{FF2B5EF4-FFF2-40B4-BE49-F238E27FC236}">
                <a16:creationId xmlns:a16="http://schemas.microsoft.com/office/drawing/2014/main" id="{C12397C1-22D5-434B-ADE4-802369AD8348}"/>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8" name="Auf der gleichen Seite des Rechtecks liegende Ecken abrunden 8">
            <a:extLst>
              <a:ext uri="{FF2B5EF4-FFF2-40B4-BE49-F238E27FC236}">
                <a16:creationId xmlns:a16="http://schemas.microsoft.com/office/drawing/2014/main" id="{77AB3420-BF72-4F87-BBAF-E9F7C0467F4D}"/>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8">
            <a:extLst>
              <a:ext uri="{FF2B5EF4-FFF2-40B4-BE49-F238E27FC236}">
                <a16:creationId xmlns:a16="http://schemas.microsoft.com/office/drawing/2014/main" id="{9913371D-82FE-4B2E-9741-0F8D677FB427}"/>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8">
            <a:extLst>
              <a:ext uri="{FF2B5EF4-FFF2-40B4-BE49-F238E27FC236}">
                <a16:creationId xmlns:a16="http://schemas.microsoft.com/office/drawing/2014/main" id="{B099DCE9-D19D-4A4D-A6C0-447AEE4727C5}"/>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8">
            <a:extLst>
              <a:ext uri="{FF2B5EF4-FFF2-40B4-BE49-F238E27FC236}">
                <a16:creationId xmlns:a16="http://schemas.microsoft.com/office/drawing/2014/main" id="{A1C4EB5B-D938-44F9-A314-322CEBB11EDE}"/>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8">
            <a:extLst>
              <a:ext uri="{FF2B5EF4-FFF2-40B4-BE49-F238E27FC236}">
                <a16:creationId xmlns:a16="http://schemas.microsoft.com/office/drawing/2014/main" id="{B673AE7F-CE60-4F84-A121-7AEF96148E11}"/>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8">
            <a:extLst>
              <a:ext uri="{FF2B5EF4-FFF2-40B4-BE49-F238E27FC236}">
                <a16:creationId xmlns:a16="http://schemas.microsoft.com/office/drawing/2014/main" id="{E02B8E27-C60D-4F31-822E-A90073F91989}"/>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8">
            <a:extLst>
              <a:ext uri="{FF2B5EF4-FFF2-40B4-BE49-F238E27FC236}">
                <a16:creationId xmlns:a16="http://schemas.microsoft.com/office/drawing/2014/main" id="{DFCA6367-1DC8-4A4D-9E38-955D12BCECE6}"/>
              </a:ext>
            </a:extLst>
          </p:cNvPr>
          <p:cNvSpPr/>
          <p:nvPr/>
        </p:nvSpPr>
        <p:spPr bwMode="auto">
          <a:xfrm>
            <a:off x="7670279"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2" name="Grafik 1"/>
          <p:cNvPicPr>
            <a:picLocks noChangeAspect="1"/>
          </p:cNvPicPr>
          <p:nvPr/>
        </p:nvPicPr>
        <p:blipFill>
          <a:blip r:embed="rId2"/>
          <a:stretch>
            <a:fillRect/>
          </a:stretch>
        </p:blipFill>
        <p:spPr>
          <a:xfrm>
            <a:off x="648000" y="147049"/>
            <a:ext cx="3682303" cy="323116"/>
          </a:xfrm>
          <a:prstGeom prst="rect">
            <a:avLst/>
          </a:prstGeom>
        </p:spPr>
      </p:pic>
    </p:spTree>
    <p:extLst>
      <p:ext uri="{BB962C8B-B14F-4D97-AF65-F5344CB8AC3E}">
        <p14:creationId xmlns:p14="http://schemas.microsoft.com/office/powerpoint/2010/main" val="379539999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69</a:t>
            </a:fld>
            <a:endParaRPr lang="de-DE" dirty="0"/>
          </a:p>
        </p:txBody>
      </p:sp>
      <p:sp>
        <p:nvSpPr>
          <p:cNvPr id="59" name="Textfeld 58">
            <a:extLst>
              <a:ext uri="{FF2B5EF4-FFF2-40B4-BE49-F238E27FC236}">
                <a16:creationId xmlns:a16="http://schemas.microsoft.com/office/drawing/2014/main" id="{9210DF3A-F0FD-41BC-8FEB-74F7AF1660AC}"/>
              </a:ext>
            </a:extLst>
          </p:cNvPr>
          <p:cNvSpPr txBox="1"/>
          <p:nvPr/>
        </p:nvSpPr>
        <p:spPr>
          <a:xfrm>
            <a:off x="5453833" y="6379786"/>
            <a:ext cx="3070071" cy="246221"/>
          </a:xfrm>
          <a:prstGeom prst="rect">
            <a:avLst/>
          </a:prstGeom>
          <a:noFill/>
        </p:spPr>
        <p:txBody>
          <a:bodyPr wrap="none" rtlCol="0">
            <a:spAutoFit/>
          </a:bodyPr>
          <a:lstStyle/>
          <a:p>
            <a:pPr algn="l"/>
            <a:r>
              <a:rPr lang="de-DE" sz="1000" dirty="0">
                <a:solidFill>
                  <a:srgbClr val="000000"/>
                </a:solidFill>
                <a:hlinkClick r:id="rId2" action="ppaction://hlinksldjump"/>
              </a:rPr>
              <a:t>Zurück zu Folie 4: </a:t>
            </a:r>
            <a:r>
              <a:rPr lang="de-DE" sz="1000" i="1" dirty="0">
                <a:solidFill>
                  <a:srgbClr val="000000"/>
                </a:solidFill>
                <a:hlinkClick r:id="rId2" action="ppaction://hlinksldjump"/>
              </a:rPr>
              <a:t>Wie ist das Starter-Kit aufgebaut</a:t>
            </a:r>
            <a:endParaRPr lang="de-DE" sz="1000" i="1" dirty="0">
              <a:solidFill>
                <a:srgbClr val="000000"/>
              </a:solidFill>
            </a:endParaRPr>
          </a:p>
        </p:txBody>
      </p:sp>
      <p:sp>
        <p:nvSpPr>
          <p:cNvPr id="60" name="Abgerundetes Rechteck 125">
            <a:extLst>
              <a:ext uri="{FF2B5EF4-FFF2-40B4-BE49-F238E27FC236}">
                <a16:creationId xmlns:a16="http://schemas.microsoft.com/office/drawing/2014/main" id="{A8E54A6E-7364-465C-BDB9-0A0EBE85D3A2}"/>
              </a:ext>
            </a:extLst>
          </p:cNvPr>
          <p:cNvSpPr/>
          <p:nvPr/>
        </p:nvSpPr>
        <p:spPr>
          <a:xfrm>
            <a:off x="343016" y="2811966"/>
            <a:ext cx="150432" cy="171173"/>
          </a:xfrm>
          <a:prstGeom prst="roundRect">
            <a:avLst/>
          </a:prstGeom>
          <a:solidFill>
            <a:srgbClr val="E0E5AD"/>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61" name="Textfeld 60">
            <a:extLst>
              <a:ext uri="{FF2B5EF4-FFF2-40B4-BE49-F238E27FC236}">
                <a16:creationId xmlns:a16="http://schemas.microsoft.com/office/drawing/2014/main" id="{3A9D5548-CF61-4091-9089-1D95205872AF}"/>
              </a:ext>
            </a:extLst>
          </p:cNvPr>
          <p:cNvSpPr txBox="1"/>
          <p:nvPr/>
        </p:nvSpPr>
        <p:spPr>
          <a:xfrm>
            <a:off x="456028" y="2792893"/>
            <a:ext cx="1001353" cy="204059"/>
          </a:xfrm>
          <a:prstGeom prst="rect">
            <a:avLst/>
          </a:prstGeom>
          <a:noFill/>
        </p:spPr>
        <p:txBody>
          <a:bodyPr wrap="square" lIns="80165" tIns="40083" rIns="80165" bIns="40083" rtlCol="0">
            <a:spAutoFit/>
          </a:bodyPr>
          <a:lstStyle/>
          <a:p>
            <a:r>
              <a:rPr lang="de-DE" sz="800" dirty="0">
                <a:solidFill>
                  <a:srgbClr val="000000"/>
                </a:solidFill>
              </a:rPr>
              <a:t>Niedrig/Priorität C</a:t>
            </a:r>
            <a:endParaRPr lang="de-DE" dirty="0">
              <a:solidFill>
                <a:srgbClr val="000000"/>
              </a:solidFill>
            </a:endParaRPr>
          </a:p>
        </p:txBody>
      </p:sp>
      <p:sp>
        <p:nvSpPr>
          <p:cNvPr id="62" name="Abgerundetes Rechteck 125">
            <a:extLst>
              <a:ext uri="{FF2B5EF4-FFF2-40B4-BE49-F238E27FC236}">
                <a16:creationId xmlns:a16="http://schemas.microsoft.com/office/drawing/2014/main" id="{0377D370-AA9B-4157-BD1B-2518BAA3306B}"/>
              </a:ext>
            </a:extLst>
          </p:cNvPr>
          <p:cNvSpPr/>
          <p:nvPr/>
        </p:nvSpPr>
        <p:spPr>
          <a:xfrm>
            <a:off x="342985" y="2328512"/>
            <a:ext cx="150432" cy="171173"/>
          </a:xfrm>
          <a:prstGeom prst="roundRect">
            <a:avLst/>
          </a:prstGeom>
          <a:solidFill>
            <a:srgbClr val="FF8181"/>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63" name="Textfeld 62">
            <a:extLst>
              <a:ext uri="{FF2B5EF4-FFF2-40B4-BE49-F238E27FC236}">
                <a16:creationId xmlns:a16="http://schemas.microsoft.com/office/drawing/2014/main" id="{345DD81E-0DCB-47F8-9399-AD1539C9955A}"/>
              </a:ext>
            </a:extLst>
          </p:cNvPr>
          <p:cNvSpPr txBox="1"/>
          <p:nvPr/>
        </p:nvSpPr>
        <p:spPr>
          <a:xfrm>
            <a:off x="458422" y="2318077"/>
            <a:ext cx="929318" cy="209319"/>
          </a:xfrm>
          <a:prstGeom prst="rect">
            <a:avLst/>
          </a:prstGeom>
          <a:noFill/>
        </p:spPr>
        <p:txBody>
          <a:bodyPr wrap="square" lIns="80165" tIns="40083" rIns="80165" bIns="40083" rtlCol="0">
            <a:spAutoFit/>
          </a:bodyPr>
          <a:lstStyle/>
          <a:p>
            <a:r>
              <a:rPr lang="de-DE" sz="800" dirty="0">
                <a:solidFill>
                  <a:srgbClr val="000000"/>
                </a:solidFill>
              </a:rPr>
              <a:t>Hoch/Priorität A</a:t>
            </a:r>
            <a:endParaRPr lang="de-DE" dirty="0">
              <a:solidFill>
                <a:srgbClr val="000000"/>
              </a:solidFill>
            </a:endParaRPr>
          </a:p>
        </p:txBody>
      </p:sp>
      <p:sp>
        <p:nvSpPr>
          <p:cNvPr id="64" name="Textfeld 63">
            <a:extLst>
              <a:ext uri="{FF2B5EF4-FFF2-40B4-BE49-F238E27FC236}">
                <a16:creationId xmlns:a16="http://schemas.microsoft.com/office/drawing/2014/main" id="{25FF73D0-F95A-4197-8F1B-942B22D26F00}"/>
              </a:ext>
            </a:extLst>
          </p:cNvPr>
          <p:cNvSpPr txBox="1"/>
          <p:nvPr/>
        </p:nvSpPr>
        <p:spPr>
          <a:xfrm>
            <a:off x="263352" y="2021230"/>
            <a:ext cx="1091794" cy="223273"/>
          </a:xfrm>
          <a:prstGeom prst="rect">
            <a:avLst/>
          </a:prstGeom>
          <a:noFill/>
        </p:spPr>
        <p:txBody>
          <a:bodyPr wrap="square" lIns="80165" tIns="40083" rIns="80165" bIns="40083" rtlCol="0">
            <a:spAutoFit/>
          </a:bodyPr>
          <a:lstStyle/>
          <a:p>
            <a:pPr algn="l"/>
            <a:r>
              <a:rPr lang="de-DE" sz="900" b="1" i="1" dirty="0">
                <a:solidFill>
                  <a:srgbClr val="000000">
                    <a:lumMod val="75000"/>
                    <a:lumOff val="25000"/>
                  </a:srgbClr>
                </a:solidFill>
              </a:rPr>
              <a:t>Legende</a:t>
            </a:r>
          </a:p>
        </p:txBody>
      </p:sp>
      <p:sp>
        <p:nvSpPr>
          <p:cNvPr id="65" name="Abgerundetes Rechteck 126">
            <a:extLst>
              <a:ext uri="{FF2B5EF4-FFF2-40B4-BE49-F238E27FC236}">
                <a16:creationId xmlns:a16="http://schemas.microsoft.com/office/drawing/2014/main" id="{E58CC341-5B87-4C81-989B-D29068A0E229}"/>
              </a:ext>
            </a:extLst>
          </p:cNvPr>
          <p:cNvSpPr/>
          <p:nvPr/>
        </p:nvSpPr>
        <p:spPr>
          <a:xfrm>
            <a:off x="343016" y="2548747"/>
            <a:ext cx="150432" cy="171173"/>
          </a:xfrm>
          <a:prstGeom prst="roundRect">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66" name="Textfeld 65">
            <a:extLst>
              <a:ext uri="{FF2B5EF4-FFF2-40B4-BE49-F238E27FC236}">
                <a16:creationId xmlns:a16="http://schemas.microsoft.com/office/drawing/2014/main" id="{A70C8082-1B03-4835-9E75-3DD43FD7AABE}"/>
              </a:ext>
            </a:extLst>
          </p:cNvPr>
          <p:cNvSpPr txBox="1"/>
          <p:nvPr/>
        </p:nvSpPr>
        <p:spPr>
          <a:xfrm>
            <a:off x="455815" y="2538608"/>
            <a:ext cx="940073" cy="209319"/>
          </a:xfrm>
          <a:prstGeom prst="rect">
            <a:avLst/>
          </a:prstGeom>
          <a:noFill/>
        </p:spPr>
        <p:txBody>
          <a:bodyPr wrap="square" lIns="80165" tIns="40083" rIns="80165" bIns="40083" rtlCol="0">
            <a:spAutoFit/>
          </a:bodyPr>
          <a:lstStyle/>
          <a:p>
            <a:r>
              <a:rPr lang="de-DE" sz="800" dirty="0">
                <a:solidFill>
                  <a:srgbClr val="000000"/>
                </a:solidFill>
              </a:rPr>
              <a:t>Mittel/Priorität B</a:t>
            </a:r>
            <a:endParaRPr lang="de-DE" dirty="0">
              <a:solidFill>
                <a:srgbClr val="000000"/>
              </a:solidFill>
            </a:endParaRPr>
          </a:p>
        </p:txBody>
      </p:sp>
      <p:sp>
        <p:nvSpPr>
          <p:cNvPr id="67" name="Textfeld 66">
            <a:extLst>
              <a:ext uri="{FF2B5EF4-FFF2-40B4-BE49-F238E27FC236}">
                <a16:creationId xmlns:a16="http://schemas.microsoft.com/office/drawing/2014/main" id="{37066055-8F3D-48D2-BB1A-123410ED3B91}"/>
              </a:ext>
            </a:extLst>
          </p:cNvPr>
          <p:cNvSpPr txBox="1"/>
          <p:nvPr/>
        </p:nvSpPr>
        <p:spPr>
          <a:xfrm>
            <a:off x="1559496" y="5669749"/>
            <a:ext cx="5320427" cy="204059"/>
          </a:xfrm>
          <a:prstGeom prst="rect">
            <a:avLst/>
          </a:prstGeom>
          <a:noFill/>
        </p:spPr>
        <p:txBody>
          <a:bodyPr wrap="square" lIns="80165" tIns="40083" rIns="80165" bIns="40083" rtlCol="0">
            <a:spAutoFit/>
          </a:bodyPr>
          <a:lstStyle/>
          <a:p>
            <a:pPr algn="l"/>
            <a:r>
              <a:rPr lang="en-US" sz="800" dirty="0">
                <a:solidFill>
                  <a:srgbClr val="000000"/>
                </a:solidFill>
              </a:rPr>
              <a:t>* </a:t>
            </a:r>
            <a:r>
              <a:rPr lang="de-DE" sz="800" dirty="0">
                <a:solidFill>
                  <a:srgbClr val="000000"/>
                </a:solidFill>
              </a:rPr>
              <a:t>Angaben basieren nicht auf Informationen eines realen Unternehmens. Keine vollständige Bewertung.</a:t>
            </a:r>
          </a:p>
        </p:txBody>
      </p:sp>
      <p:graphicFrame>
        <p:nvGraphicFramePr>
          <p:cNvPr id="68" name="Tabelle 67">
            <a:extLst>
              <a:ext uri="{FF2B5EF4-FFF2-40B4-BE49-F238E27FC236}">
                <a16:creationId xmlns:a16="http://schemas.microsoft.com/office/drawing/2014/main" id="{8E541810-79C2-4A7B-9C74-1214023E46FE}"/>
              </a:ext>
            </a:extLst>
          </p:cNvPr>
          <p:cNvGraphicFramePr>
            <a:graphicFrameLocks noGrp="1"/>
          </p:cNvGraphicFramePr>
          <p:nvPr>
            <p:extLst>
              <p:ext uri="{D42A27DB-BD31-4B8C-83A1-F6EECF244321}">
                <p14:modId xmlns:p14="http://schemas.microsoft.com/office/powerpoint/2010/main" val="2065336322"/>
              </p:ext>
            </p:extLst>
          </p:nvPr>
        </p:nvGraphicFramePr>
        <p:xfrm>
          <a:off x="1559496" y="1682000"/>
          <a:ext cx="9573236" cy="3887765"/>
        </p:xfrm>
        <a:graphic>
          <a:graphicData uri="http://schemas.openxmlformats.org/drawingml/2006/table">
            <a:tbl>
              <a:tblPr firstRow="1" bandRow="1">
                <a:tableStyleId>{22838BEF-8BB2-4498-84A7-C5851F593DF1}</a:tableStyleId>
              </a:tblPr>
              <a:tblGrid>
                <a:gridCol w="447398">
                  <a:extLst>
                    <a:ext uri="{9D8B030D-6E8A-4147-A177-3AD203B41FA5}">
                      <a16:colId xmlns:a16="http://schemas.microsoft.com/office/drawing/2014/main" val="20000"/>
                    </a:ext>
                  </a:extLst>
                </a:gridCol>
                <a:gridCol w="1735698">
                  <a:extLst>
                    <a:ext uri="{9D8B030D-6E8A-4147-A177-3AD203B41FA5}">
                      <a16:colId xmlns:a16="http://schemas.microsoft.com/office/drawing/2014/main" val="20001"/>
                    </a:ext>
                  </a:extLst>
                </a:gridCol>
                <a:gridCol w="1735698">
                  <a:extLst>
                    <a:ext uri="{9D8B030D-6E8A-4147-A177-3AD203B41FA5}">
                      <a16:colId xmlns:a16="http://schemas.microsoft.com/office/drawing/2014/main" val="20002"/>
                    </a:ext>
                  </a:extLst>
                </a:gridCol>
                <a:gridCol w="1735698">
                  <a:extLst>
                    <a:ext uri="{9D8B030D-6E8A-4147-A177-3AD203B41FA5}">
                      <a16:colId xmlns:a16="http://schemas.microsoft.com/office/drawing/2014/main" val="20003"/>
                    </a:ext>
                  </a:extLst>
                </a:gridCol>
                <a:gridCol w="1735698">
                  <a:extLst>
                    <a:ext uri="{9D8B030D-6E8A-4147-A177-3AD203B41FA5}">
                      <a16:colId xmlns:a16="http://schemas.microsoft.com/office/drawing/2014/main" val="20004"/>
                    </a:ext>
                  </a:extLst>
                </a:gridCol>
                <a:gridCol w="1735698">
                  <a:extLst>
                    <a:ext uri="{9D8B030D-6E8A-4147-A177-3AD203B41FA5}">
                      <a16:colId xmlns:a16="http://schemas.microsoft.com/office/drawing/2014/main" val="20005"/>
                    </a:ext>
                  </a:extLst>
                </a:gridCol>
                <a:gridCol w="447348">
                  <a:extLst>
                    <a:ext uri="{9D8B030D-6E8A-4147-A177-3AD203B41FA5}">
                      <a16:colId xmlns:a16="http://schemas.microsoft.com/office/drawing/2014/main" val="20006"/>
                    </a:ext>
                  </a:extLst>
                </a:gridCol>
              </a:tblGrid>
              <a:tr h="489061">
                <a:tc rowSpan="9">
                  <a:txBody>
                    <a:bodyPr/>
                    <a:lstStyle/>
                    <a:p>
                      <a:pPr algn="ctr"/>
                      <a:r>
                        <a:rPr lang="de-DE" sz="1400" b="0" dirty="0"/>
                        <a:t>Rohmaterial</a:t>
                      </a:r>
                    </a:p>
                  </a:txBody>
                  <a:tcPr marL="104799" marR="104799" marT="52399" marB="52399" vert="vert27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de-DE" sz="1200" dirty="0">
                          <a:solidFill>
                            <a:schemeClr val="bg1"/>
                          </a:solidFill>
                        </a:rPr>
                        <a:t>Rohstoffgewinnung</a:t>
                      </a:r>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de-DE" sz="1200" dirty="0">
                          <a:solidFill>
                            <a:schemeClr val="bg1"/>
                          </a:solidFill>
                        </a:rPr>
                        <a:t>Weiter-</a:t>
                      </a:r>
                    </a:p>
                    <a:p>
                      <a:pPr algn="ctr"/>
                      <a:r>
                        <a:rPr lang="de-DE" sz="1200" dirty="0" err="1">
                          <a:solidFill>
                            <a:schemeClr val="bg1"/>
                          </a:solidFill>
                        </a:rPr>
                        <a:t>verarbeitung</a:t>
                      </a:r>
                      <a:endParaRPr lang="de-DE" sz="1200" dirty="0">
                        <a:solidFill>
                          <a:schemeClr val="bg1"/>
                        </a:solidFill>
                      </a:endParaRPr>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de-DE" sz="1200" dirty="0">
                          <a:solidFill>
                            <a:schemeClr val="bg1"/>
                          </a:solidFill>
                        </a:rPr>
                        <a:t>Produktion von Vorprodukten</a:t>
                      </a:r>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de-DE" sz="1200" dirty="0">
                          <a:solidFill>
                            <a:schemeClr val="bg1"/>
                          </a:solidFill>
                        </a:rPr>
                        <a:t>Vor-Fertigung</a:t>
                      </a:r>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de-DE" sz="1200" dirty="0">
                          <a:solidFill>
                            <a:schemeClr val="bg1"/>
                          </a:solidFill>
                        </a:rPr>
                        <a:t>Direkte Lieferanten</a:t>
                      </a:r>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rowSpan="9">
                  <a:txBody>
                    <a:bodyPr/>
                    <a:lstStyle/>
                    <a:p>
                      <a:pPr algn="ctr"/>
                      <a:r>
                        <a:rPr lang="de-DE" sz="1400" b="0" dirty="0">
                          <a:solidFill>
                            <a:schemeClr val="tx1">
                              <a:lumMod val="75000"/>
                              <a:lumOff val="25000"/>
                            </a:schemeClr>
                          </a:solidFill>
                        </a:rPr>
                        <a:t>Werkstor</a:t>
                      </a:r>
                    </a:p>
                  </a:txBody>
                  <a:tcPr marL="104799" marR="104799" marT="52399" marB="52399" vert="vert">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419195">
                <a:tc vMerge="1">
                  <a:txBody>
                    <a:bodyPr/>
                    <a:lstStyle/>
                    <a:p>
                      <a:pPr algn="ctr"/>
                      <a:endParaRPr lang="de-DE" dirty="0"/>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vMerge="1">
                  <a:txBody>
                    <a:bodyPr/>
                    <a:lstStyle/>
                    <a:p>
                      <a:pPr algn="ctr"/>
                      <a:endParaRPr lang="de-DE" dirty="0">
                        <a:solidFill>
                          <a:schemeClr val="tx1">
                            <a:lumMod val="75000"/>
                            <a:lumOff val="25000"/>
                          </a:schemeClr>
                        </a:solidFill>
                      </a:endParaRPr>
                    </a:p>
                  </a:txBody>
                  <a:tcPr vert="vert"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419195">
                <a:tc vMerge="1">
                  <a:txBody>
                    <a:bodyPr/>
                    <a:lstStyle/>
                    <a:p>
                      <a:endParaRPr lang="de-DE"/>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2"/>
                  </a:ext>
                </a:extLst>
              </a:tr>
              <a:tr h="419195">
                <a:tc vMerge="1">
                  <a:txBody>
                    <a:bodyPr/>
                    <a:lstStyle/>
                    <a:p>
                      <a:endParaRPr lang="de-DE"/>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3"/>
                  </a:ext>
                </a:extLst>
              </a:tr>
              <a:tr h="419195">
                <a:tc vMerge="1">
                  <a:txBody>
                    <a:bodyPr/>
                    <a:lstStyle/>
                    <a:p>
                      <a:endParaRPr lang="de-DE"/>
                    </a:p>
                  </a:txBody>
                  <a:tcPr/>
                </a:tc>
                <a:tc>
                  <a:txBody>
                    <a:bodyPr/>
                    <a:lstStyle/>
                    <a:p>
                      <a:endParaRPr lang="de-DE" sz="210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4"/>
                  </a:ext>
                </a:extLst>
              </a:tr>
              <a:tr h="419195">
                <a:tc vMerge="1">
                  <a:txBody>
                    <a:bodyPr/>
                    <a:lstStyle/>
                    <a:p>
                      <a:endParaRPr lang="de-DE"/>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5"/>
                  </a:ext>
                </a:extLst>
              </a:tr>
              <a:tr h="419195">
                <a:tc vMerge="1">
                  <a:txBody>
                    <a:bodyPr/>
                    <a:lstStyle/>
                    <a:p>
                      <a:endParaRPr lang="de-DE"/>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6"/>
                  </a:ext>
                </a:extLst>
              </a:tr>
              <a:tr h="419195">
                <a:tc vMerge="1">
                  <a:txBody>
                    <a:bodyPr/>
                    <a:lstStyle/>
                    <a:p>
                      <a:endParaRPr lang="de-DE"/>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7"/>
                  </a:ext>
                </a:extLst>
              </a:tr>
              <a:tr h="419195">
                <a:tc vMerge="1">
                  <a:txBody>
                    <a:bodyPr/>
                    <a:lstStyle/>
                    <a:p>
                      <a:endParaRPr lang="de-DE" dirty="0"/>
                    </a:p>
                  </a:txBody>
                  <a:tcPr/>
                </a:tc>
                <a:tc>
                  <a:txBody>
                    <a:bodyPr/>
                    <a:lstStyle/>
                    <a:p>
                      <a:endParaRPr lang="de-DE" sz="2100" dirty="0"/>
                    </a:p>
                  </a:txBody>
                  <a:tcPr marL="104799" marR="104799" marT="52399" marB="52399">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sz="2100" dirty="0"/>
                    </a:p>
                  </a:txBody>
                  <a:tcPr marL="104799" marR="104799" marT="52399" marB="52399">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8"/>
                  </a:ext>
                </a:extLst>
              </a:tr>
            </a:tbl>
          </a:graphicData>
        </a:graphic>
      </p:graphicFrame>
      <p:sp>
        <p:nvSpPr>
          <p:cNvPr id="69" name="Rechteck 68">
            <a:extLst>
              <a:ext uri="{FF2B5EF4-FFF2-40B4-BE49-F238E27FC236}">
                <a16:creationId xmlns:a16="http://schemas.microsoft.com/office/drawing/2014/main" id="{96C297D2-5AFB-4E9A-9800-BDB3E91401AA}"/>
              </a:ext>
            </a:extLst>
          </p:cNvPr>
          <p:cNvSpPr/>
          <p:nvPr/>
        </p:nvSpPr>
        <p:spPr bwMode="auto">
          <a:xfrm>
            <a:off x="2080908" y="2325206"/>
            <a:ext cx="1566820" cy="742751"/>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de-DE" sz="800" b="1" dirty="0">
                <a:solidFill>
                  <a:srgbClr val="3B687F"/>
                </a:solidFill>
              </a:rPr>
              <a:t>Zuckerplantage</a:t>
            </a:r>
            <a:r>
              <a:rPr lang="de-DE" sz="800" dirty="0">
                <a:solidFill>
                  <a:srgbClr val="000000">
                    <a:lumMod val="75000"/>
                    <a:lumOff val="25000"/>
                  </a:srgbClr>
                </a:solidFill>
              </a:rPr>
              <a:t>       </a:t>
            </a:r>
            <a:r>
              <a:rPr lang="de-DE" sz="800" b="1" dirty="0">
                <a:solidFill>
                  <a:srgbClr val="FF9933"/>
                </a:solidFill>
              </a:rPr>
              <a:t>Brasilien</a:t>
            </a:r>
            <a:r>
              <a:rPr lang="de-DE" sz="800" dirty="0">
                <a:solidFill>
                  <a:srgbClr val="FF9933"/>
                </a:solidFill>
              </a:rPr>
              <a:t> und </a:t>
            </a:r>
            <a:r>
              <a:rPr lang="de-DE" sz="800" b="1" dirty="0">
                <a:solidFill>
                  <a:srgbClr val="FF9933"/>
                </a:solidFill>
              </a:rPr>
              <a:t>Kuba</a:t>
            </a:r>
            <a:endParaRPr lang="de-DE" sz="800" dirty="0">
              <a:solidFill>
                <a:srgbClr val="000000">
                  <a:lumMod val="75000"/>
                  <a:lumOff val="25000"/>
                </a:srgbClr>
              </a:solidFill>
            </a:endParaRPr>
          </a:p>
          <a:p>
            <a:pPr algn="l"/>
            <a:r>
              <a:rPr lang="de-DE" sz="800" b="1" dirty="0">
                <a:solidFill>
                  <a:srgbClr val="000000">
                    <a:lumMod val="75000"/>
                    <a:lumOff val="25000"/>
                  </a:srgbClr>
                </a:solidFill>
              </a:rPr>
              <a:t>Ernte</a:t>
            </a:r>
            <a:r>
              <a:rPr lang="de-DE" sz="800" dirty="0">
                <a:solidFill>
                  <a:srgbClr val="000000">
                    <a:lumMod val="75000"/>
                    <a:lumOff val="25000"/>
                  </a:srgbClr>
                </a:solidFill>
              </a:rPr>
              <a:t> von Zuckerrohr</a:t>
            </a:r>
          </a:p>
          <a:p>
            <a:pPr algn="l"/>
            <a:endParaRPr lang="de-DE" sz="900" dirty="0">
              <a:solidFill>
                <a:srgbClr val="000000">
                  <a:lumMod val="75000"/>
                  <a:lumOff val="25000"/>
                </a:srgbClr>
              </a:solidFill>
            </a:endParaRPr>
          </a:p>
        </p:txBody>
      </p:sp>
      <p:sp>
        <p:nvSpPr>
          <p:cNvPr id="70" name="Rechteck 69">
            <a:extLst>
              <a:ext uri="{FF2B5EF4-FFF2-40B4-BE49-F238E27FC236}">
                <a16:creationId xmlns:a16="http://schemas.microsoft.com/office/drawing/2014/main" id="{781B6447-C843-4A3B-B8EF-0A64BEE04E29}"/>
              </a:ext>
            </a:extLst>
          </p:cNvPr>
          <p:cNvSpPr/>
          <p:nvPr/>
        </p:nvSpPr>
        <p:spPr bwMode="auto">
          <a:xfrm>
            <a:off x="5585932" y="2321435"/>
            <a:ext cx="1518180" cy="767525"/>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de-DE" sz="800" b="1" dirty="0">
                <a:solidFill>
                  <a:srgbClr val="3B687F"/>
                </a:solidFill>
              </a:rPr>
              <a:t>Zuckerfabrik</a:t>
            </a:r>
            <a:endParaRPr lang="de-DE" sz="800" dirty="0">
              <a:solidFill>
                <a:srgbClr val="000000"/>
              </a:solidFill>
            </a:endParaRPr>
          </a:p>
          <a:p>
            <a:pPr algn="l"/>
            <a:r>
              <a:rPr lang="de-DE" sz="800" b="1" dirty="0">
                <a:solidFill>
                  <a:srgbClr val="FF9933"/>
                </a:solidFill>
              </a:rPr>
              <a:t>Deutschland</a:t>
            </a:r>
          </a:p>
          <a:p>
            <a:pPr algn="l"/>
            <a:r>
              <a:rPr lang="de-DE" sz="800" b="1" dirty="0">
                <a:solidFill>
                  <a:srgbClr val="000000">
                    <a:lumMod val="75000"/>
                    <a:lumOff val="25000"/>
                  </a:srgbClr>
                </a:solidFill>
              </a:rPr>
              <a:t>Raffination</a:t>
            </a:r>
            <a:r>
              <a:rPr lang="de-DE" sz="800" dirty="0">
                <a:solidFill>
                  <a:srgbClr val="000000">
                    <a:lumMod val="75000"/>
                    <a:lumOff val="25000"/>
                  </a:srgbClr>
                </a:solidFill>
              </a:rPr>
              <a:t> </a:t>
            </a:r>
          </a:p>
          <a:p>
            <a:pPr algn="l"/>
            <a:r>
              <a:rPr lang="de-DE" sz="800" dirty="0">
                <a:solidFill>
                  <a:srgbClr val="000000">
                    <a:lumMod val="75000"/>
                    <a:lumOff val="25000"/>
                  </a:srgbClr>
                </a:solidFill>
              </a:rPr>
              <a:t>von Zucker</a:t>
            </a:r>
          </a:p>
          <a:p>
            <a:pPr algn="l"/>
            <a:endParaRPr lang="de-DE" sz="900" dirty="0">
              <a:solidFill>
                <a:srgbClr val="000000"/>
              </a:solidFill>
            </a:endParaRPr>
          </a:p>
        </p:txBody>
      </p:sp>
      <p:sp>
        <p:nvSpPr>
          <p:cNvPr id="71" name="Rechteck 70">
            <a:extLst>
              <a:ext uri="{FF2B5EF4-FFF2-40B4-BE49-F238E27FC236}">
                <a16:creationId xmlns:a16="http://schemas.microsoft.com/office/drawing/2014/main" id="{620891FE-3B63-4DFA-BE03-EFF1C1C9CF35}"/>
              </a:ext>
            </a:extLst>
          </p:cNvPr>
          <p:cNvSpPr/>
          <p:nvPr/>
        </p:nvSpPr>
        <p:spPr bwMode="auto">
          <a:xfrm>
            <a:off x="9048328" y="2343051"/>
            <a:ext cx="1543481" cy="742751"/>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de-DE" sz="900" b="1" dirty="0">
                <a:solidFill>
                  <a:srgbClr val="000000">
                    <a:lumMod val="75000"/>
                    <a:lumOff val="25000"/>
                  </a:srgbClr>
                </a:solidFill>
              </a:rPr>
              <a:t>Zucker</a:t>
            </a:r>
            <a:endParaRPr lang="de-DE" sz="900" dirty="0">
              <a:solidFill>
                <a:srgbClr val="000000">
                  <a:lumMod val="75000"/>
                  <a:lumOff val="25000"/>
                </a:srgbClr>
              </a:solidFill>
            </a:endParaRPr>
          </a:p>
        </p:txBody>
      </p:sp>
      <p:sp>
        <p:nvSpPr>
          <p:cNvPr id="72" name="Rechteck 71">
            <a:extLst>
              <a:ext uri="{FF2B5EF4-FFF2-40B4-BE49-F238E27FC236}">
                <a16:creationId xmlns:a16="http://schemas.microsoft.com/office/drawing/2014/main" id="{6C7C9A34-1D0B-471A-97C9-5ABF0DAB5472}"/>
              </a:ext>
            </a:extLst>
          </p:cNvPr>
          <p:cNvSpPr/>
          <p:nvPr/>
        </p:nvSpPr>
        <p:spPr bwMode="auto">
          <a:xfrm>
            <a:off x="3904039" y="3190188"/>
            <a:ext cx="1543889" cy="742751"/>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de-DE" sz="800" b="1" dirty="0">
                <a:solidFill>
                  <a:srgbClr val="3B687F"/>
                </a:solidFill>
              </a:rPr>
              <a:t>Haselnussplantage</a:t>
            </a:r>
            <a:r>
              <a:rPr lang="de-DE" sz="800" dirty="0">
                <a:solidFill>
                  <a:srgbClr val="000000">
                    <a:lumMod val="75000"/>
                    <a:lumOff val="25000"/>
                  </a:srgbClr>
                </a:solidFill>
              </a:rPr>
              <a:t> </a:t>
            </a:r>
            <a:r>
              <a:rPr lang="de-DE" sz="800" b="1" dirty="0">
                <a:solidFill>
                  <a:srgbClr val="FF9933"/>
                </a:solidFill>
              </a:rPr>
              <a:t>Türkei</a:t>
            </a:r>
            <a:endParaRPr lang="de-DE" sz="800" dirty="0">
              <a:solidFill>
                <a:srgbClr val="000000">
                  <a:lumMod val="75000"/>
                  <a:lumOff val="25000"/>
                </a:srgbClr>
              </a:solidFill>
            </a:endParaRPr>
          </a:p>
          <a:p>
            <a:pPr algn="l"/>
            <a:r>
              <a:rPr lang="de-DE" sz="800" b="1" dirty="0">
                <a:solidFill>
                  <a:srgbClr val="000000">
                    <a:lumMod val="75000"/>
                    <a:lumOff val="25000"/>
                  </a:srgbClr>
                </a:solidFill>
              </a:rPr>
              <a:t>Röstung + Verpackung </a:t>
            </a:r>
            <a:r>
              <a:rPr lang="de-DE" sz="800" dirty="0">
                <a:solidFill>
                  <a:srgbClr val="000000">
                    <a:lumMod val="75000"/>
                    <a:lumOff val="25000"/>
                  </a:srgbClr>
                </a:solidFill>
              </a:rPr>
              <a:t>der Haselnüsse</a:t>
            </a:r>
          </a:p>
          <a:p>
            <a:pPr algn="l"/>
            <a:endParaRPr lang="de-DE" sz="800" dirty="0">
              <a:solidFill>
                <a:srgbClr val="000000"/>
              </a:solidFill>
            </a:endParaRPr>
          </a:p>
        </p:txBody>
      </p:sp>
      <p:sp>
        <p:nvSpPr>
          <p:cNvPr id="73" name="Rechteck 72">
            <a:extLst>
              <a:ext uri="{FF2B5EF4-FFF2-40B4-BE49-F238E27FC236}">
                <a16:creationId xmlns:a16="http://schemas.microsoft.com/office/drawing/2014/main" id="{1289EFDA-F51C-4FE0-9046-827011C14C37}"/>
              </a:ext>
            </a:extLst>
          </p:cNvPr>
          <p:cNvSpPr/>
          <p:nvPr/>
        </p:nvSpPr>
        <p:spPr bwMode="auto">
          <a:xfrm>
            <a:off x="9048328" y="3183840"/>
            <a:ext cx="1543481" cy="742751"/>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de-DE" sz="800" b="1" dirty="0">
                <a:solidFill>
                  <a:srgbClr val="000000">
                    <a:lumMod val="75000"/>
                    <a:lumOff val="25000"/>
                  </a:srgbClr>
                </a:solidFill>
              </a:rPr>
              <a:t>Haselnüsse</a:t>
            </a:r>
            <a:endParaRPr lang="de-DE" sz="800" dirty="0">
              <a:solidFill>
                <a:srgbClr val="000000">
                  <a:lumMod val="75000"/>
                  <a:lumOff val="25000"/>
                </a:srgbClr>
              </a:solidFill>
            </a:endParaRPr>
          </a:p>
        </p:txBody>
      </p:sp>
      <p:sp>
        <p:nvSpPr>
          <p:cNvPr id="74" name="Rechteck 73">
            <a:extLst>
              <a:ext uri="{FF2B5EF4-FFF2-40B4-BE49-F238E27FC236}">
                <a16:creationId xmlns:a16="http://schemas.microsoft.com/office/drawing/2014/main" id="{6F59381F-47BF-4999-8C5F-DDDDF204C922}"/>
              </a:ext>
            </a:extLst>
          </p:cNvPr>
          <p:cNvSpPr/>
          <p:nvPr/>
        </p:nvSpPr>
        <p:spPr bwMode="auto">
          <a:xfrm>
            <a:off x="3929749" y="2322458"/>
            <a:ext cx="1518179" cy="742751"/>
          </a:xfrm>
          <a:prstGeom prst="rect">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de-DE" sz="800" b="1" dirty="0">
                <a:solidFill>
                  <a:srgbClr val="3B687F"/>
                </a:solidFill>
              </a:rPr>
              <a:t>Zuckerfabrik</a:t>
            </a:r>
            <a:endParaRPr lang="de-DE" sz="800" dirty="0">
              <a:solidFill>
                <a:srgbClr val="000000"/>
              </a:solidFill>
            </a:endParaRPr>
          </a:p>
          <a:p>
            <a:pPr algn="l"/>
            <a:r>
              <a:rPr lang="de-DE" sz="800" b="1" dirty="0">
                <a:solidFill>
                  <a:srgbClr val="FF9933"/>
                </a:solidFill>
              </a:rPr>
              <a:t>Brasilien </a:t>
            </a:r>
            <a:r>
              <a:rPr lang="de-DE" sz="800" dirty="0">
                <a:solidFill>
                  <a:srgbClr val="FF9933"/>
                </a:solidFill>
              </a:rPr>
              <a:t>und</a:t>
            </a:r>
            <a:r>
              <a:rPr lang="de-DE" sz="800" b="1" dirty="0">
                <a:solidFill>
                  <a:srgbClr val="FF9933"/>
                </a:solidFill>
              </a:rPr>
              <a:t> Kuba</a:t>
            </a:r>
          </a:p>
          <a:p>
            <a:pPr algn="l"/>
            <a:r>
              <a:rPr lang="de-DE" sz="800" b="1" dirty="0">
                <a:solidFill>
                  <a:srgbClr val="000000">
                    <a:lumMod val="75000"/>
                    <a:lumOff val="25000"/>
                  </a:srgbClr>
                </a:solidFill>
              </a:rPr>
              <a:t>Pressung</a:t>
            </a:r>
            <a:r>
              <a:rPr lang="de-DE" sz="800" dirty="0">
                <a:solidFill>
                  <a:srgbClr val="000000">
                    <a:lumMod val="75000"/>
                    <a:lumOff val="25000"/>
                  </a:srgbClr>
                </a:solidFill>
              </a:rPr>
              <a:t> von Rohrzucker</a:t>
            </a:r>
          </a:p>
          <a:p>
            <a:pPr algn="l"/>
            <a:endParaRPr lang="de-DE" sz="900" dirty="0">
              <a:solidFill>
                <a:srgbClr val="000000"/>
              </a:solidFill>
            </a:endParaRPr>
          </a:p>
        </p:txBody>
      </p:sp>
      <p:sp>
        <p:nvSpPr>
          <p:cNvPr id="75" name="Rechteck 74">
            <a:extLst>
              <a:ext uri="{FF2B5EF4-FFF2-40B4-BE49-F238E27FC236}">
                <a16:creationId xmlns:a16="http://schemas.microsoft.com/office/drawing/2014/main" id="{3BD6CDC2-01D2-40F3-881C-2BFF2C2A8EDC}"/>
              </a:ext>
            </a:extLst>
          </p:cNvPr>
          <p:cNvSpPr/>
          <p:nvPr/>
        </p:nvSpPr>
        <p:spPr bwMode="auto">
          <a:xfrm>
            <a:off x="2103840" y="3394459"/>
            <a:ext cx="1543888" cy="728199"/>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de-DE" sz="800" b="1" dirty="0">
                <a:solidFill>
                  <a:srgbClr val="3B687F"/>
                </a:solidFill>
              </a:rPr>
              <a:t>Haselnussplantage</a:t>
            </a:r>
            <a:r>
              <a:rPr lang="de-DE" sz="800" b="1" dirty="0">
                <a:solidFill>
                  <a:srgbClr val="000000">
                    <a:lumMod val="75000"/>
                    <a:lumOff val="25000"/>
                  </a:srgbClr>
                </a:solidFill>
              </a:rPr>
              <a:t> </a:t>
            </a:r>
            <a:r>
              <a:rPr lang="de-DE" sz="800" b="1" dirty="0">
                <a:solidFill>
                  <a:srgbClr val="FF9933"/>
                </a:solidFill>
              </a:rPr>
              <a:t>Türkei</a:t>
            </a:r>
          </a:p>
          <a:p>
            <a:pPr algn="l"/>
            <a:r>
              <a:rPr lang="de-DE" sz="800" b="1" dirty="0">
                <a:solidFill>
                  <a:srgbClr val="000000">
                    <a:lumMod val="75000"/>
                    <a:lumOff val="25000"/>
                  </a:srgbClr>
                </a:solidFill>
              </a:rPr>
              <a:t>Ernte </a:t>
            </a:r>
            <a:r>
              <a:rPr lang="de-DE" sz="800" dirty="0">
                <a:solidFill>
                  <a:srgbClr val="000000">
                    <a:lumMod val="75000"/>
                    <a:lumOff val="25000"/>
                  </a:srgbClr>
                </a:solidFill>
              </a:rPr>
              <a:t>der</a:t>
            </a:r>
            <a:r>
              <a:rPr lang="de-DE" sz="800" b="1" dirty="0">
                <a:solidFill>
                  <a:srgbClr val="000000">
                    <a:lumMod val="75000"/>
                    <a:lumOff val="25000"/>
                  </a:srgbClr>
                </a:solidFill>
              </a:rPr>
              <a:t> </a:t>
            </a:r>
            <a:r>
              <a:rPr lang="de-DE" sz="800" dirty="0">
                <a:solidFill>
                  <a:srgbClr val="000000">
                    <a:lumMod val="75000"/>
                    <a:lumOff val="25000"/>
                  </a:srgbClr>
                </a:solidFill>
              </a:rPr>
              <a:t>Haselnüsse</a:t>
            </a:r>
          </a:p>
          <a:p>
            <a:pPr algn="l"/>
            <a:endParaRPr lang="de-DE" sz="800" dirty="0">
              <a:solidFill>
                <a:srgbClr val="000000"/>
              </a:solidFill>
            </a:endParaRPr>
          </a:p>
        </p:txBody>
      </p:sp>
      <p:sp>
        <p:nvSpPr>
          <p:cNvPr id="76" name="Rechteck 75">
            <a:extLst>
              <a:ext uri="{FF2B5EF4-FFF2-40B4-BE49-F238E27FC236}">
                <a16:creationId xmlns:a16="http://schemas.microsoft.com/office/drawing/2014/main" id="{2BE706B1-9BAB-4C9F-ABDB-5DC0C3B77B91}"/>
              </a:ext>
            </a:extLst>
          </p:cNvPr>
          <p:cNvSpPr/>
          <p:nvPr/>
        </p:nvSpPr>
        <p:spPr bwMode="auto">
          <a:xfrm>
            <a:off x="2103839" y="4509733"/>
            <a:ext cx="1543889" cy="837061"/>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de-DE" sz="800" b="1" dirty="0">
                <a:solidFill>
                  <a:srgbClr val="3B687F"/>
                </a:solidFill>
              </a:rPr>
              <a:t>Ölplantage</a:t>
            </a:r>
          </a:p>
          <a:p>
            <a:pPr algn="l"/>
            <a:r>
              <a:rPr lang="de-DE" sz="800" b="1" dirty="0">
                <a:solidFill>
                  <a:srgbClr val="FF9933"/>
                </a:solidFill>
              </a:rPr>
              <a:t>Indonesien</a:t>
            </a:r>
          </a:p>
          <a:p>
            <a:pPr algn="l"/>
            <a:r>
              <a:rPr lang="de-DE" sz="800" b="1" dirty="0">
                <a:solidFill>
                  <a:srgbClr val="000000">
                    <a:lumMod val="75000"/>
                    <a:lumOff val="25000"/>
                  </a:srgbClr>
                </a:solidFill>
              </a:rPr>
              <a:t>Ernte </a:t>
            </a:r>
            <a:r>
              <a:rPr lang="de-DE" sz="800" dirty="0">
                <a:solidFill>
                  <a:srgbClr val="000000">
                    <a:lumMod val="75000"/>
                    <a:lumOff val="25000"/>
                  </a:srgbClr>
                </a:solidFill>
              </a:rPr>
              <a:t>der Palmfrucht</a:t>
            </a:r>
            <a:r>
              <a:rPr lang="de-DE" sz="800" dirty="0">
                <a:solidFill>
                  <a:srgbClr val="3B687F"/>
                </a:solidFill>
              </a:rPr>
              <a:t> </a:t>
            </a:r>
          </a:p>
          <a:p>
            <a:pPr algn="l"/>
            <a:endParaRPr lang="de-DE" sz="800" dirty="0">
              <a:solidFill>
                <a:srgbClr val="000000"/>
              </a:solidFill>
            </a:endParaRPr>
          </a:p>
        </p:txBody>
      </p:sp>
      <p:sp>
        <p:nvSpPr>
          <p:cNvPr id="77" name="Rechteck 76">
            <a:extLst>
              <a:ext uri="{FF2B5EF4-FFF2-40B4-BE49-F238E27FC236}">
                <a16:creationId xmlns:a16="http://schemas.microsoft.com/office/drawing/2014/main" id="{347A79B5-D1C1-47DB-B1A3-3BF3D3E691A8}"/>
              </a:ext>
            </a:extLst>
          </p:cNvPr>
          <p:cNvSpPr/>
          <p:nvPr/>
        </p:nvSpPr>
        <p:spPr bwMode="auto">
          <a:xfrm>
            <a:off x="3904039" y="3977963"/>
            <a:ext cx="1543889" cy="965667"/>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r>
              <a:rPr lang="de-DE" sz="800" b="1" dirty="0">
                <a:solidFill>
                  <a:srgbClr val="3B687F"/>
                </a:solidFill>
              </a:rPr>
              <a:t>Palmölfabrik</a:t>
            </a:r>
          </a:p>
          <a:p>
            <a:pPr algn="l"/>
            <a:r>
              <a:rPr lang="de-DE" sz="800" b="1" dirty="0">
                <a:solidFill>
                  <a:srgbClr val="FF9933"/>
                </a:solidFill>
              </a:rPr>
              <a:t>Indonesien</a:t>
            </a:r>
          </a:p>
          <a:p>
            <a:pPr algn="l"/>
            <a:r>
              <a:rPr lang="de-DE" sz="800" b="1" dirty="0">
                <a:solidFill>
                  <a:srgbClr val="000000">
                    <a:lumMod val="75000"/>
                    <a:lumOff val="25000"/>
                  </a:srgbClr>
                </a:solidFill>
              </a:rPr>
              <a:t>Pressen/ </a:t>
            </a:r>
          </a:p>
          <a:p>
            <a:pPr algn="l"/>
            <a:r>
              <a:rPr lang="de-DE" sz="800" b="1" dirty="0">
                <a:solidFill>
                  <a:srgbClr val="000000">
                    <a:lumMod val="75000"/>
                    <a:lumOff val="25000"/>
                  </a:srgbClr>
                </a:solidFill>
              </a:rPr>
              <a:t>Sterilisierung </a:t>
            </a:r>
            <a:r>
              <a:rPr lang="de-DE" sz="800" dirty="0">
                <a:solidFill>
                  <a:srgbClr val="000000">
                    <a:lumMod val="75000"/>
                    <a:lumOff val="25000"/>
                  </a:srgbClr>
                </a:solidFill>
              </a:rPr>
              <a:t>von Palmöl</a:t>
            </a:r>
          </a:p>
          <a:p>
            <a:pPr algn="l"/>
            <a:endParaRPr lang="de-DE" sz="800" dirty="0">
              <a:solidFill>
                <a:srgbClr val="000000"/>
              </a:solidFill>
            </a:endParaRPr>
          </a:p>
        </p:txBody>
      </p:sp>
      <p:sp>
        <p:nvSpPr>
          <p:cNvPr id="78" name="Rechteck 77">
            <a:extLst>
              <a:ext uri="{FF2B5EF4-FFF2-40B4-BE49-F238E27FC236}">
                <a16:creationId xmlns:a16="http://schemas.microsoft.com/office/drawing/2014/main" id="{FF23B726-C6FC-47E3-82F7-412B7FFF4B7C}"/>
              </a:ext>
            </a:extLst>
          </p:cNvPr>
          <p:cNvSpPr/>
          <p:nvPr/>
        </p:nvSpPr>
        <p:spPr bwMode="auto">
          <a:xfrm>
            <a:off x="9048328" y="4042531"/>
            <a:ext cx="1543888" cy="728199"/>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algn="ctr"/>
            <a:r>
              <a:rPr lang="de-DE" sz="800" b="1" dirty="0">
                <a:solidFill>
                  <a:srgbClr val="000000">
                    <a:lumMod val="75000"/>
                    <a:lumOff val="25000"/>
                  </a:srgbClr>
                </a:solidFill>
              </a:rPr>
              <a:t>Palmöl</a:t>
            </a:r>
          </a:p>
          <a:p>
            <a:pPr algn="l"/>
            <a:endParaRPr lang="de-DE" sz="800" dirty="0">
              <a:solidFill>
                <a:srgbClr val="000000"/>
              </a:solidFill>
            </a:endParaRPr>
          </a:p>
        </p:txBody>
      </p:sp>
      <p:sp>
        <p:nvSpPr>
          <p:cNvPr id="79" name="Rechteck 78">
            <a:extLst>
              <a:ext uri="{FF2B5EF4-FFF2-40B4-BE49-F238E27FC236}">
                <a16:creationId xmlns:a16="http://schemas.microsoft.com/office/drawing/2014/main" id="{7718811B-2FBA-4BE9-8061-5A77C743E922}"/>
              </a:ext>
            </a:extLst>
          </p:cNvPr>
          <p:cNvSpPr/>
          <p:nvPr/>
        </p:nvSpPr>
        <p:spPr>
          <a:xfrm>
            <a:off x="1991544" y="1196752"/>
            <a:ext cx="3714478" cy="261610"/>
          </a:xfrm>
          <a:prstGeom prst="rect">
            <a:avLst/>
          </a:prstGeom>
        </p:spPr>
        <p:txBody>
          <a:bodyPr wrap="none">
            <a:spAutoFit/>
          </a:bodyPr>
          <a:lstStyle/>
          <a:p>
            <a:pPr algn="l"/>
            <a:r>
              <a:rPr lang="de-DE" sz="1100" b="1" i="1" dirty="0">
                <a:solidFill>
                  <a:srgbClr val="000000">
                    <a:lumMod val="75000"/>
                    <a:lumOff val="25000"/>
                  </a:srgbClr>
                </a:solidFill>
                <a:latin typeface="Arial"/>
              </a:rPr>
              <a:t>Beispiel Lebensmittelbranche (</a:t>
            </a:r>
            <a:r>
              <a:rPr lang="de-DE" sz="1100" b="1" i="1" dirty="0" err="1">
                <a:solidFill>
                  <a:srgbClr val="000000">
                    <a:lumMod val="75000"/>
                    <a:lumOff val="25000"/>
                  </a:srgbClr>
                </a:solidFill>
                <a:latin typeface="Arial"/>
              </a:rPr>
              <a:t>Konfitürenhersteller</a:t>
            </a:r>
            <a:r>
              <a:rPr lang="de-DE" sz="1100" b="1" i="1" dirty="0">
                <a:solidFill>
                  <a:srgbClr val="000000">
                    <a:lumMod val="75000"/>
                    <a:lumOff val="25000"/>
                  </a:srgbClr>
                </a:solidFill>
                <a:latin typeface="Arial"/>
              </a:rPr>
              <a:t>*)</a:t>
            </a:r>
          </a:p>
        </p:txBody>
      </p:sp>
      <p:pic>
        <p:nvPicPr>
          <p:cNvPr id="80" name="Grafik 79">
            <a:extLst>
              <a:ext uri="{FF2B5EF4-FFF2-40B4-BE49-F238E27FC236}">
                <a16:creationId xmlns:a16="http://schemas.microsoft.com/office/drawing/2014/main" id="{04C35B03-4D48-4310-95B5-62EA64B84F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2303" y="2202974"/>
            <a:ext cx="326851" cy="326851"/>
          </a:xfrm>
          <a:prstGeom prst="rect">
            <a:avLst/>
          </a:prstGeom>
        </p:spPr>
      </p:pic>
      <p:pic>
        <p:nvPicPr>
          <p:cNvPr id="81" name="Picture 7" descr="\\file1.intern.adelphi.de\Mitarbeiter\CST\00_Aktuelle Projekte\Präsentationsvorlage\Icons adelphi\Icons\Wave\PNG\adelphi_icon_wave-3.png">
            <a:extLst>
              <a:ext uri="{FF2B5EF4-FFF2-40B4-BE49-F238E27FC236}">
                <a16:creationId xmlns:a16="http://schemas.microsoft.com/office/drawing/2014/main" id="{92553A4B-B080-4A2F-BAA7-D5B13F44B84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8626" y="2546676"/>
            <a:ext cx="310156" cy="310156"/>
          </a:xfrm>
          <a:prstGeom prst="rect">
            <a:avLst/>
          </a:prstGeom>
          <a:noFill/>
          <a:extLst>
            <a:ext uri="{909E8E84-426E-40DD-AFC4-6F175D3DCCD1}">
              <a14:hiddenFill xmlns:a14="http://schemas.microsoft.com/office/drawing/2010/main">
                <a:solidFill>
                  <a:srgbClr val="FFFFFF"/>
                </a:solidFill>
              </a14:hiddenFill>
            </a:ext>
          </a:extLst>
        </p:spPr>
      </p:pic>
      <p:grpSp>
        <p:nvGrpSpPr>
          <p:cNvPr id="82" name="Gruppieren 81">
            <a:extLst>
              <a:ext uri="{FF2B5EF4-FFF2-40B4-BE49-F238E27FC236}">
                <a16:creationId xmlns:a16="http://schemas.microsoft.com/office/drawing/2014/main" id="{0DD8FF82-9934-43D8-BDF2-B0B8F0FE7116}"/>
              </a:ext>
            </a:extLst>
          </p:cNvPr>
          <p:cNvGrpSpPr/>
          <p:nvPr/>
        </p:nvGrpSpPr>
        <p:grpSpPr>
          <a:xfrm>
            <a:off x="3485097" y="2894294"/>
            <a:ext cx="306647" cy="306647"/>
            <a:chOff x="2559122" y="2297791"/>
            <a:chExt cx="416222" cy="416222"/>
          </a:xfrm>
        </p:grpSpPr>
        <p:sp>
          <p:nvSpPr>
            <p:cNvPr id="83" name="Ellipse 82">
              <a:extLst>
                <a:ext uri="{FF2B5EF4-FFF2-40B4-BE49-F238E27FC236}">
                  <a16:creationId xmlns:a16="http://schemas.microsoft.com/office/drawing/2014/main" id="{3E6CF7FA-DE0C-4B0A-9362-FC41935F6053}"/>
                </a:ext>
              </a:extLst>
            </p:cNvPr>
            <p:cNvSpPr/>
            <p:nvPr/>
          </p:nvSpPr>
          <p:spPr>
            <a:xfrm>
              <a:off x="2559122" y="2297791"/>
              <a:ext cx="416222" cy="416222"/>
            </a:xfrm>
            <a:prstGeom prst="ellipse">
              <a:avLst/>
            </a:prstGeom>
            <a:solidFill>
              <a:srgbClr val="9F0014"/>
            </a:solidFill>
            <a:ln>
              <a:noFill/>
            </a:ln>
            <a:effectLst/>
          </p:spPr>
          <p:style>
            <a:lnRef idx="1">
              <a:schemeClr val="accent1"/>
            </a:lnRef>
            <a:fillRef idx="3">
              <a:schemeClr val="accent1"/>
            </a:fillRef>
            <a:effectRef idx="2">
              <a:schemeClr val="accent1"/>
            </a:effectRef>
            <a:fontRef idx="minor">
              <a:schemeClr val="lt1"/>
            </a:fontRef>
          </p:style>
          <p:txBody>
            <a:bodyPr lIns="146902" tIns="159144" rIns="146902" bIns="159144" rtlCol="0" anchor="ctr"/>
            <a:lstStyle/>
            <a:p>
              <a:pPr algn="ctr"/>
              <a:endParaRPr lang="de-DE" sz="1496">
                <a:latin typeface="DINOT-Bold"/>
                <a:cs typeface="DINOT-Bold"/>
              </a:endParaRPr>
            </a:p>
          </p:txBody>
        </p:sp>
        <p:pic>
          <p:nvPicPr>
            <p:cNvPr id="84" name="Grafik 83">
              <a:extLst>
                <a:ext uri="{FF2B5EF4-FFF2-40B4-BE49-F238E27FC236}">
                  <a16:creationId xmlns:a16="http://schemas.microsoft.com/office/drawing/2014/main" id="{9201C348-6BC2-4F7F-9C3C-71676267F0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9397" y="2380930"/>
              <a:ext cx="210774" cy="249944"/>
            </a:xfrm>
            <a:prstGeom prst="rect">
              <a:avLst/>
            </a:prstGeom>
          </p:spPr>
        </p:pic>
      </p:grpSp>
      <p:pic>
        <p:nvPicPr>
          <p:cNvPr id="85" name="Grafik 84">
            <a:extLst>
              <a:ext uri="{FF2B5EF4-FFF2-40B4-BE49-F238E27FC236}">
                <a16:creationId xmlns:a16="http://schemas.microsoft.com/office/drawing/2014/main" id="{33315F76-614F-44B9-A9F8-77BBFC283D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1672" y="2213217"/>
            <a:ext cx="326851" cy="326851"/>
          </a:xfrm>
          <a:prstGeom prst="rect">
            <a:avLst/>
          </a:prstGeom>
        </p:spPr>
      </p:pic>
      <p:pic>
        <p:nvPicPr>
          <p:cNvPr id="86" name="Picture 7" descr="\\file1.intern.adelphi.de\Mitarbeiter\CST\00_Aktuelle Projekte\Präsentationsvorlage\Icons adelphi\Icons\Wave\PNG\adelphi_icon_wave-3.png">
            <a:extLst>
              <a:ext uri="{FF2B5EF4-FFF2-40B4-BE49-F238E27FC236}">
                <a16:creationId xmlns:a16="http://schemas.microsoft.com/office/drawing/2014/main" id="{B3D8670F-72A5-4044-9AC5-6E891C55376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0060" y="2551087"/>
            <a:ext cx="310156" cy="310156"/>
          </a:xfrm>
          <a:prstGeom prst="rect">
            <a:avLst/>
          </a:prstGeom>
          <a:noFill/>
          <a:extLst>
            <a:ext uri="{909E8E84-426E-40DD-AFC4-6F175D3DCCD1}">
              <a14:hiddenFill xmlns:a14="http://schemas.microsoft.com/office/drawing/2010/main">
                <a:solidFill>
                  <a:srgbClr val="FFFFFF"/>
                </a:solidFill>
              </a14:hiddenFill>
            </a:ext>
          </a:extLst>
        </p:spPr>
      </p:pic>
      <p:pic>
        <p:nvPicPr>
          <p:cNvPr id="87" name="Grafik 86">
            <a:extLst>
              <a:ext uri="{FF2B5EF4-FFF2-40B4-BE49-F238E27FC236}">
                <a16:creationId xmlns:a16="http://schemas.microsoft.com/office/drawing/2014/main" id="{9D1DC289-7165-4FE1-996E-CA2199F467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48486" y="2898134"/>
            <a:ext cx="309230" cy="309230"/>
          </a:xfrm>
          <a:prstGeom prst="rect">
            <a:avLst/>
          </a:prstGeom>
        </p:spPr>
      </p:pic>
      <p:pic>
        <p:nvPicPr>
          <p:cNvPr id="88" name="Grafik 87">
            <a:extLst>
              <a:ext uri="{FF2B5EF4-FFF2-40B4-BE49-F238E27FC236}">
                <a16:creationId xmlns:a16="http://schemas.microsoft.com/office/drawing/2014/main" id="{0E099199-BCA0-40C7-8745-D6816799A49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62090" y="2231528"/>
            <a:ext cx="315148" cy="315148"/>
          </a:xfrm>
          <a:prstGeom prst="rect">
            <a:avLst/>
          </a:prstGeom>
        </p:spPr>
      </p:pic>
      <p:pic>
        <p:nvPicPr>
          <p:cNvPr id="89" name="Picture 7" descr="\\file1.intern.adelphi.de\Mitarbeiter\CST\00_Aktuelle Projekte\Präsentationsvorlage\Icons adelphi\Icons\Wave\PNG\adelphi_icon_wave-3.png">
            <a:extLst>
              <a:ext uri="{FF2B5EF4-FFF2-40B4-BE49-F238E27FC236}">
                <a16:creationId xmlns:a16="http://schemas.microsoft.com/office/drawing/2014/main" id="{B61E6D22-F56A-4909-BCA8-4DDD9115BF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0096" y="2588366"/>
            <a:ext cx="310156" cy="310156"/>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7" descr="\\file1.intern.adelphi.de\Mitarbeiter\CST\00_Aktuelle Projekte\Präsentationsvorlage\Icons adelphi\Icons\Wave\PNG\adelphi_icon_wave-3.png">
            <a:extLst>
              <a:ext uri="{FF2B5EF4-FFF2-40B4-BE49-F238E27FC236}">
                <a16:creationId xmlns:a16="http://schemas.microsoft.com/office/drawing/2014/main" id="{40B07CF5-7ED8-4806-9511-47E7D28D05A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4976" y="3308446"/>
            <a:ext cx="310156" cy="310156"/>
          </a:xfrm>
          <a:prstGeom prst="rect">
            <a:avLst/>
          </a:prstGeom>
          <a:noFill/>
          <a:extLst>
            <a:ext uri="{909E8E84-426E-40DD-AFC4-6F175D3DCCD1}">
              <a14:hiddenFill xmlns:a14="http://schemas.microsoft.com/office/drawing/2010/main">
                <a:solidFill>
                  <a:srgbClr val="FFFFFF"/>
                </a:solidFill>
              </a14:hiddenFill>
            </a:ext>
          </a:extLst>
        </p:spPr>
      </p:pic>
      <p:pic>
        <p:nvPicPr>
          <p:cNvPr id="91" name="Grafik 90">
            <a:extLst>
              <a:ext uri="{FF2B5EF4-FFF2-40B4-BE49-F238E27FC236}">
                <a16:creationId xmlns:a16="http://schemas.microsoft.com/office/drawing/2014/main" id="{CCF19369-57CA-4376-95A8-4E5C8610FC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4976" y="3652269"/>
            <a:ext cx="326851" cy="326851"/>
          </a:xfrm>
          <a:prstGeom prst="rect">
            <a:avLst/>
          </a:prstGeom>
        </p:spPr>
      </p:pic>
      <p:grpSp>
        <p:nvGrpSpPr>
          <p:cNvPr id="92" name="Gruppieren 91">
            <a:extLst>
              <a:ext uri="{FF2B5EF4-FFF2-40B4-BE49-F238E27FC236}">
                <a16:creationId xmlns:a16="http://schemas.microsoft.com/office/drawing/2014/main" id="{FEE33D95-A4F8-4AE1-916A-BD18F647F740}"/>
              </a:ext>
            </a:extLst>
          </p:cNvPr>
          <p:cNvGrpSpPr/>
          <p:nvPr/>
        </p:nvGrpSpPr>
        <p:grpSpPr>
          <a:xfrm>
            <a:off x="3485097" y="4028116"/>
            <a:ext cx="306647" cy="306647"/>
            <a:chOff x="2559122" y="2297791"/>
            <a:chExt cx="416222" cy="416222"/>
          </a:xfrm>
        </p:grpSpPr>
        <p:sp>
          <p:nvSpPr>
            <p:cNvPr id="93" name="Ellipse 92">
              <a:extLst>
                <a:ext uri="{FF2B5EF4-FFF2-40B4-BE49-F238E27FC236}">
                  <a16:creationId xmlns:a16="http://schemas.microsoft.com/office/drawing/2014/main" id="{8F0D0405-7F49-4ACA-BB2E-F1F0292EE426}"/>
                </a:ext>
              </a:extLst>
            </p:cNvPr>
            <p:cNvSpPr/>
            <p:nvPr/>
          </p:nvSpPr>
          <p:spPr>
            <a:xfrm>
              <a:off x="2559122" y="2297791"/>
              <a:ext cx="416222" cy="416222"/>
            </a:xfrm>
            <a:prstGeom prst="ellipse">
              <a:avLst/>
            </a:prstGeom>
            <a:solidFill>
              <a:srgbClr val="9F0014"/>
            </a:solidFill>
            <a:ln>
              <a:noFill/>
            </a:ln>
            <a:effectLst/>
          </p:spPr>
          <p:style>
            <a:lnRef idx="1">
              <a:schemeClr val="accent1"/>
            </a:lnRef>
            <a:fillRef idx="3">
              <a:schemeClr val="accent1"/>
            </a:fillRef>
            <a:effectRef idx="2">
              <a:schemeClr val="accent1"/>
            </a:effectRef>
            <a:fontRef idx="minor">
              <a:schemeClr val="lt1"/>
            </a:fontRef>
          </p:style>
          <p:txBody>
            <a:bodyPr lIns="146902" tIns="159144" rIns="146902" bIns="159144" rtlCol="0" anchor="ctr"/>
            <a:lstStyle/>
            <a:p>
              <a:pPr algn="ctr"/>
              <a:endParaRPr lang="de-DE" sz="1496">
                <a:latin typeface="DINOT-Bold"/>
                <a:cs typeface="DINOT-Bold"/>
              </a:endParaRPr>
            </a:p>
          </p:txBody>
        </p:sp>
        <p:pic>
          <p:nvPicPr>
            <p:cNvPr id="94" name="Grafik 93">
              <a:extLst>
                <a:ext uri="{FF2B5EF4-FFF2-40B4-BE49-F238E27FC236}">
                  <a16:creationId xmlns:a16="http://schemas.microsoft.com/office/drawing/2014/main" id="{ACA375DF-1A4B-4608-93A2-A2952A33BA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9397" y="2380930"/>
              <a:ext cx="210774" cy="249944"/>
            </a:xfrm>
            <a:prstGeom prst="rect">
              <a:avLst/>
            </a:prstGeom>
          </p:spPr>
        </p:pic>
      </p:grpSp>
      <p:pic>
        <p:nvPicPr>
          <p:cNvPr id="95" name="Picture 7" descr="\\file1.intern.adelphi.de\Mitarbeiter\CST\00_Aktuelle Projekte\Präsentationsvorlage\Icons adelphi\Icons\Wave\PNG\adelphi_icon_wave-3.png">
            <a:extLst>
              <a:ext uri="{FF2B5EF4-FFF2-40B4-BE49-F238E27FC236}">
                <a16:creationId xmlns:a16="http://schemas.microsoft.com/office/drawing/2014/main" id="{626A94CA-454B-43FF-A7E6-39EF444234A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2651" y="4460895"/>
            <a:ext cx="310156" cy="310156"/>
          </a:xfrm>
          <a:prstGeom prst="rect">
            <a:avLst/>
          </a:prstGeom>
          <a:noFill/>
          <a:extLst>
            <a:ext uri="{909E8E84-426E-40DD-AFC4-6F175D3DCCD1}">
              <a14:hiddenFill xmlns:a14="http://schemas.microsoft.com/office/drawing/2010/main">
                <a:solidFill>
                  <a:srgbClr val="FFFFFF"/>
                </a:solidFill>
              </a14:hiddenFill>
            </a:ext>
          </a:extLst>
        </p:spPr>
      </p:pic>
      <p:pic>
        <p:nvPicPr>
          <p:cNvPr id="96" name="Grafik 95">
            <a:extLst>
              <a:ext uri="{FF2B5EF4-FFF2-40B4-BE49-F238E27FC236}">
                <a16:creationId xmlns:a16="http://schemas.microsoft.com/office/drawing/2014/main" id="{09233D83-F3C7-40C7-BE84-9F466A38492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4976" y="4796305"/>
            <a:ext cx="326851" cy="326851"/>
          </a:xfrm>
          <a:prstGeom prst="rect">
            <a:avLst/>
          </a:prstGeom>
        </p:spPr>
      </p:pic>
      <p:grpSp>
        <p:nvGrpSpPr>
          <p:cNvPr id="97" name="Gruppieren 96">
            <a:extLst>
              <a:ext uri="{FF2B5EF4-FFF2-40B4-BE49-F238E27FC236}">
                <a16:creationId xmlns:a16="http://schemas.microsoft.com/office/drawing/2014/main" id="{E8E01DF1-D8DA-4A72-80CD-18C4F487E997}"/>
              </a:ext>
            </a:extLst>
          </p:cNvPr>
          <p:cNvGrpSpPr/>
          <p:nvPr/>
        </p:nvGrpSpPr>
        <p:grpSpPr>
          <a:xfrm>
            <a:off x="3492135" y="5163547"/>
            <a:ext cx="306647" cy="306647"/>
            <a:chOff x="2559122" y="2297791"/>
            <a:chExt cx="416222" cy="416222"/>
          </a:xfrm>
        </p:grpSpPr>
        <p:sp>
          <p:nvSpPr>
            <p:cNvPr id="98" name="Ellipse 97">
              <a:extLst>
                <a:ext uri="{FF2B5EF4-FFF2-40B4-BE49-F238E27FC236}">
                  <a16:creationId xmlns:a16="http://schemas.microsoft.com/office/drawing/2014/main" id="{9B520518-407D-4452-A236-C0D88CF87260}"/>
                </a:ext>
              </a:extLst>
            </p:cNvPr>
            <p:cNvSpPr/>
            <p:nvPr/>
          </p:nvSpPr>
          <p:spPr>
            <a:xfrm>
              <a:off x="2559122" y="2297791"/>
              <a:ext cx="416222" cy="416222"/>
            </a:xfrm>
            <a:prstGeom prst="ellipse">
              <a:avLst/>
            </a:prstGeom>
            <a:solidFill>
              <a:srgbClr val="9F0014"/>
            </a:solidFill>
            <a:ln>
              <a:noFill/>
            </a:ln>
            <a:effectLst/>
          </p:spPr>
          <p:style>
            <a:lnRef idx="1">
              <a:schemeClr val="accent1"/>
            </a:lnRef>
            <a:fillRef idx="3">
              <a:schemeClr val="accent1"/>
            </a:fillRef>
            <a:effectRef idx="2">
              <a:schemeClr val="accent1"/>
            </a:effectRef>
            <a:fontRef idx="minor">
              <a:schemeClr val="lt1"/>
            </a:fontRef>
          </p:style>
          <p:txBody>
            <a:bodyPr lIns="146902" tIns="159144" rIns="146902" bIns="159144" rtlCol="0" anchor="ctr"/>
            <a:lstStyle/>
            <a:p>
              <a:pPr algn="ctr"/>
              <a:endParaRPr lang="de-DE" sz="1496">
                <a:latin typeface="DINOT-Bold"/>
                <a:cs typeface="DINOT-Bold"/>
              </a:endParaRPr>
            </a:p>
          </p:txBody>
        </p:sp>
        <p:pic>
          <p:nvPicPr>
            <p:cNvPr id="99" name="Grafik 98">
              <a:extLst>
                <a:ext uri="{FF2B5EF4-FFF2-40B4-BE49-F238E27FC236}">
                  <a16:creationId xmlns:a16="http://schemas.microsoft.com/office/drawing/2014/main" id="{10876F67-7AF7-4E4E-9220-3E60FBB850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9397" y="2380930"/>
              <a:ext cx="210774" cy="249944"/>
            </a:xfrm>
            <a:prstGeom prst="rect">
              <a:avLst/>
            </a:prstGeom>
          </p:spPr>
        </p:pic>
      </p:grpSp>
      <p:pic>
        <p:nvPicPr>
          <p:cNvPr id="100" name="Grafik 99">
            <a:extLst>
              <a:ext uri="{FF2B5EF4-FFF2-40B4-BE49-F238E27FC236}">
                <a16:creationId xmlns:a16="http://schemas.microsoft.com/office/drawing/2014/main" id="{7440826C-42F3-4D3C-8A2B-0552A38072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9662" y="3959152"/>
            <a:ext cx="326851" cy="326851"/>
          </a:xfrm>
          <a:prstGeom prst="rect">
            <a:avLst/>
          </a:prstGeom>
        </p:spPr>
      </p:pic>
      <p:pic>
        <p:nvPicPr>
          <p:cNvPr id="101" name="Picture 7" descr="\\file1.intern.adelphi.de\Mitarbeiter\CST\00_Aktuelle Projekte\Präsentationsvorlage\Icons adelphi\Icons\Wave\PNG\adelphi_icon_wave-3.png">
            <a:extLst>
              <a:ext uri="{FF2B5EF4-FFF2-40B4-BE49-F238E27FC236}">
                <a16:creationId xmlns:a16="http://schemas.microsoft.com/office/drawing/2014/main" id="{33A0E816-2075-4A17-85F0-1D01A5680BF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5437" y="4306288"/>
            <a:ext cx="310156" cy="310156"/>
          </a:xfrm>
          <a:prstGeom prst="rect">
            <a:avLst/>
          </a:prstGeom>
          <a:noFill/>
          <a:extLst>
            <a:ext uri="{909E8E84-426E-40DD-AFC4-6F175D3DCCD1}">
              <a14:hiddenFill xmlns:a14="http://schemas.microsoft.com/office/drawing/2010/main">
                <a:solidFill>
                  <a:srgbClr val="FFFFFF"/>
                </a:solidFill>
              </a14:hiddenFill>
            </a:ext>
          </a:extLst>
        </p:spPr>
      </p:pic>
      <p:grpSp>
        <p:nvGrpSpPr>
          <p:cNvPr id="102" name="Gruppieren 101">
            <a:extLst>
              <a:ext uri="{FF2B5EF4-FFF2-40B4-BE49-F238E27FC236}">
                <a16:creationId xmlns:a16="http://schemas.microsoft.com/office/drawing/2014/main" id="{59F18888-A2B0-470C-A557-B5A24ED55645}"/>
              </a:ext>
            </a:extLst>
          </p:cNvPr>
          <p:cNvGrpSpPr/>
          <p:nvPr/>
        </p:nvGrpSpPr>
        <p:grpSpPr>
          <a:xfrm>
            <a:off x="5257192" y="4626714"/>
            <a:ext cx="306647" cy="306647"/>
            <a:chOff x="2559122" y="2297791"/>
            <a:chExt cx="416222" cy="416222"/>
          </a:xfrm>
        </p:grpSpPr>
        <p:sp>
          <p:nvSpPr>
            <p:cNvPr id="103" name="Ellipse 102">
              <a:extLst>
                <a:ext uri="{FF2B5EF4-FFF2-40B4-BE49-F238E27FC236}">
                  <a16:creationId xmlns:a16="http://schemas.microsoft.com/office/drawing/2014/main" id="{9E12E483-F6E5-41F8-99D2-DB4CC4316861}"/>
                </a:ext>
              </a:extLst>
            </p:cNvPr>
            <p:cNvSpPr/>
            <p:nvPr/>
          </p:nvSpPr>
          <p:spPr>
            <a:xfrm>
              <a:off x="2559122" y="2297791"/>
              <a:ext cx="416222" cy="416222"/>
            </a:xfrm>
            <a:prstGeom prst="ellipse">
              <a:avLst/>
            </a:prstGeom>
            <a:solidFill>
              <a:srgbClr val="9F0014"/>
            </a:solidFill>
            <a:ln>
              <a:noFill/>
            </a:ln>
            <a:effectLst/>
          </p:spPr>
          <p:style>
            <a:lnRef idx="1">
              <a:schemeClr val="accent1"/>
            </a:lnRef>
            <a:fillRef idx="3">
              <a:schemeClr val="accent1"/>
            </a:fillRef>
            <a:effectRef idx="2">
              <a:schemeClr val="accent1"/>
            </a:effectRef>
            <a:fontRef idx="minor">
              <a:schemeClr val="lt1"/>
            </a:fontRef>
          </p:style>
          <p:txBody>
            <a:bodyPr lIns="146902" tIns="159144" rIns="146902" bIns="159144" rtlCol="0" anchor="ctr"/>
            <a:lstStyle/>
            <a:p>
              <a:pPr algn="ctr"/>
              <a:endParaRPr lang="de-DE" sz="1496">
                <a:latin typeface="DINOT-Bold"/>
                <a:cs typeface="DINOT-Bold"/>
              </a:endParaRPr>
            </a:p>
          </p:txBody>
        </p:sp>
        <p:pic>
          <p:nvPicPr>
            <p:cNvPr id="104" name="Grafik 103">
              <a:extLst>
                <a:ext uri="{FF2B5EF4-FFF2-40B4-BE49-F238E27FC236}">
                  <a16:creationId xmlns:a16="http://schemas.microsoft.com/office/drawing/2014/main" id="{AA4EC1FD-8E48-4EAE-979D-632842DA1C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9397" y="2380930"/>
              <a:ext cx="210774" cy="249944"/>
            </a:xfrm>
            <a:prstGeom prst="rect">
              <a:avLst/>
            </a:prstGeom>
          </p:spPr>
        </p:pic>
      </p:grpSp>
      <p:sp>
        <p:nvSpPr>
          <p:cNvPr id="105" name="Freihandform 65">
            <a:extLst>
              <a:ext uri="{FF2B5EF4-FFF2-40B4-BE49-F238E27FC236}">
                <a16:creationId xmlns:a16="http://schemas.microsoft.com/office/drawing/2014/main" id="{E22193C3-BD8A-4600-9F6C-CE14FBDBDBFF}"/>
              </a:ext>
            </a:extLst>
          </p:cNvPr>
          <p:cNvSpPr/>
          <p:nvPr/>
        </p:nvSpPr>
        <p:spPr bwMode="auto">
          <a:xfrm>
            <a:off x="6031476" y="3463523"/>
            <a:ext cx="2562627" cy="2062605"/>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a:extLst/>
        </p:spPr>
        <p:txBody>
          <a:bodyPr vert="horz" wrap="square" lIns="216000" tIns="144000" rIns="216000" bIns="144000" numCol="1" rtlCol="0" anchor="t" anchorCtr="0" compatLnSpc="1">
            <a:prstTxWarp prst="textNoShape">
              <a:avLst/>
            </a:prstTxWarp>
          </a:bodyPr>
          <a:lstStyle/>
          <a:p>
            <a:pPr algn="l">
              <a:lnSpc>
                <a:spcPct val="114000"/>
              </a:lnSpc>
            </a:pPr>
            <a:r>
              <a:rPr lang="de-DE" sz="900" dirty="0">
                <a:solidFill>
                  <a:srgbClr val="000000">
                    <a:lumMod val="75000"/>
                    <a:lumOff val="25000"/>
                  </a:srgbClr>
                </a:solidFill>
              </a:rPr>
              <a:t>Die </a:t>
            </a:r>
            <a:r>
              <a:rPr lang="de-DE" sz="900" b="1" dirty="0">
                <a:solidFill>
                  <a:srgbClr val="000000">
                    <a:lumMod val="75000"/>
                    <a:lumOff val="25000"/>
                  </a:srgbClr>
                </a:solidFill>
              </a:rPr>
              <a:t>Priorisierung</a:t>
            </a:r>
            <a:r>
              <a:rPr lang="de-DE" sz="900" dirty="0">
                <a:solidFill>
                  <a:srgbClr val="000000">
                    <a:lumMod val="75000"/>
                    <a:lumOff val="25000"/>
                  </a:srgbClr>
                </a:solidFill>
              </a:rPr>
              <a:t> der </a:t>
            </a:r>
            <a:r>
              <a:rPr lang="de-DE" sz="900" b="1" dirty="0">
                <a:solidFill>
                  <a:srgbClr val="000000">
                    <a:lumMod val="75000"/>
                    <a:lumOff val="25000"/>
                  </a:srgbClr>
                </a:solidFill>
              </a:rPr>
              <a:t>Nachhaltigkeitsthemen</a:t>
            </a:r>
            <a:r>
              <a:rPr lang="de-DE" sz="900" dirty="0">
                <a:solidFill>
                  <a:srgbClr val="000000">
                    <a:lumMod val="75000"/>
                    <a:lumOff val="25000"/>
                  </a:srgbClr>
                </a:solidFill>
              </a:rPr>
              <a:t> innerhalb der jeweiligen Prozessschritte nimmt die beiden Risiko-Perspektiven aus den vorangegangenen Schritten auf.</a:t>
            </a:r>
          </a:p>
          <a:p>
            <a:pPr algn="l">
              <a:lnSpc>
                <a:spcPct val="114000"/>
              </a:lnSpc>
            </a:pPr>
            <a:endParaRPr lang="de-DE" sz="900" dirty="0">
              <a:solidFill>
                <a:srgbClr val="000000">
                  <a:lumMod val="75000"/>
                  <a:lumOff val="25000"/>
                </a:srgbClr>
              </a:solidFill>
            </a:endParaRPr>
          </a:p>
          <a:p>
            <a:pPr algn="l">
              <a:lnSpc>
                <a:spcPct val="114000"/>
              </a:lnSpc>
            </a:pPr>
            <a:r>
              <a:rPr lang="de-DE" sz="900" dirty="0">
                <a:solidFill>
                  <a:srgbClr val="000000">
                    <a:lumMod val="75000"/>
                    <a:lumOff val="25000"/>
                  </a:srgbClr>
                </a:solidFill>
              </a:rPr>
              <a:t>Beispiel: Die Weiterverarbeitung von Zucker hat hier höchste Priorität, da das Thema </a:t>
            </a:r>
            <a:r>
              <a:rPr lang="de-DE" sz="900" b="1" dirty="0">
                <a:solidFill>
                  <a:srgbClr val="000000">
                    <a:lumMod val="75000"/>
                    <a:lumOff val="25000"/>
                  </a:srgbClr>
                </a:solidFill>
              </a:rPr>
              <a:t>„Arbeitssicherheit“</a:t>
            </a:r>
            <a:r>
              <a:rPr lang="de-DE" sz="900" dirty="0">
                <a:solidFill>
                  <a:srgbClr val="000000">
                    <a:lumMod val="75000"/>
                    <a:lumOff val="25000"/>
                  </a:srgbClr>
                </a:solidFill>
              </a:rPr>
              <a:t> problematisch ist. </a:t>
            </a:r>
            <a:endParaRPr lang="de-DE" sz="900" dirty="0">
              <a:solidFill>
                <a:srgbClr val="000000"/>
              </a:solidFill>
            </a:endParaRPr>
          </a:p>
        </p:txBody>
      </p:sp>
      <p:sp>
        <p:nvSpPr>
          <p:cNvPr id="106" name="Abgerundetes Rechteck 125">
            <a:extLst>
              <a:ext uri="{FF2B5EF4-FFF2-40B4-BE49-F238E27FC236}">
                <a16:creationId xmlns:a16="http://schemas.microsoft.com/office/drawing/2014/main" id="{91FE69DF-7FFF-4184-909C-03D77224C327}"/>
              </a:ext>
            </a:extLst>
          </p:cNvPr>
          <p:cNvSpPr/>
          <p:nvPr/>
        </p:nvSpPr>
        <p:spPr>
          <a:xfrm>
            <a:off x="3936786" y="2732157"/>
            <a:ext cx="309229" cy="351864"/>
          </a:xfrm>
          <a:prstGeom prst="roundRect">
            <a:avLst/>
          </a:prstGeom>
          <a:solidFill>
            <a:srgbClr val="FF8181"/>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107" name="Abgerundetes Rechteck 125">
            <a:extLst>
              <a:ext uri="{FF2B5EF4-FFF2-40B4-BE49-F238E27FC236}">
                <a16:creationId xmlns:a16="http://schemas.microsoft.com/office/drawing/2014/main" id="{4ADBE469-42F5-41BB-A01E-2747373642EE}"/>
              </a:ext>
            </a:extLst>
          </p:cNvPr>
          <p:cNvSpPr/>
          <p:nvPr/>
        </p:nvSpPr>
        <p:spPr>
          <a:xfrm>
            <a:off x="2118246" y="5007376"/>
            <a:ext cx="309229" cy="351864"/>
          </a:xfrm>
          <a:prstGeom prst="roundRect">
            <a:avLst/>
          </a:prstGeom>
          <a:solidFill>
            <a:srgbClr val="FF8181"/>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108" name="Abgerundetes Rechteck 126">
            <a:extLst>
              <a:ext uri="{FF2B5EF4-FFF2-40B4-BE49-F238E27FC236}">
                <a16:creationId xmlns:a16="http://schemas.microsoft.com/office/drawing/2014/main" id="{B2FFA591-C1BD-4EE5-B493-68CFA882123A}"/>
              </a:ext>
            </a:extLst>
          </p:cNvPr>
          <p:cNvSpPr/>
          <p:nvPr/>
        </p:nvSpPr>
        <p:spPr>
          <a:xfrm>
            <a:off x="2110687" y="3776870"/>
            <a:ext cx="320389" cy="364563"/>
          </a:xfrm>
          <a:prstGeom prst="roundRect">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109" name="Abgerundetes Rechteck 126">
            <a:extLst>
              <a:ext uri="{FF2B5EF4-FFF2-40B4-BE49-F238E27FC236}">
                <a16:creationId xmlns:a16="http://schemas.microsoft.com/office/drawing/2014/main" id="{63FFA8D9-E723-49D5-9099-3686FBDBEDC0}"/>
              </a:ext>
            </a:extLst>
          </p:cNvPr>
          <p:cNvSpPr/>
          <p:nvPr/>
        </p:nvSpPr>
        <p:spPr>
          <a:xfrm>
            <a:off x="3921890" y="4579067"/>
            <a:ext cx="320389" cy="364563"/>
          </a:xfrm>
          <a:prstGeom prst="roundRect">
            <a:avLst/>
          </a:prstGeom>
          <a:solidFill>
            <a:srgbClr val="FF9933"/>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110" name="Abgerundetes Rechteck 125">
            <a:extLst>
              <a:ext uri="{FF2B5EF4-FFF2-40B4-BE49-F238E27FC236}">
                <a16:creationId xmlns:a16="http://schemas.microsoft.com/office/drawing/2014/main" id="{EF6C8199-FD43-4140-9185-1E3E7E3F8763}"/>
              </a:ext>
            </a:extLst>
          </p:cNvPr>
          <p:cNvSpPr/>
          <p:nvPr/>
        </p:nvSpPr>
        <p:spPr>
          <a:xfrm>
            <a:off x="9048328" y="2748936"/>
            <a:ext cx="302651" cy="344379"/>
          </a:xfrm>
          <a:prstGeom prst="roundRect">
            <a:avLst/>
          </a:prstGeom>
          <a:solidFill>
            <a:srgbClr val="E0E5AD"/>
          </a:solidFill>
          <a:ln>
            <a:noFill/>
          </a:ln>
          <a:effectLst/>
        </p:spPr>
        <p:style>
          <a:lnRef idx="1">
            <a:schemeClr val="accent1"/>
          </a:lnRef>
          <a:fillRef idx="3">
            <a:schemeClr val="accent1"/>
          </a:fillRef>
          <a:effectRef idx="2">
            <a:schemeClr val="accent1"/>
          </a:effectRef>
          <a:fontRef idx="minor">
            <a:schemeClr val="lt1"/>
          </a:fontRef>
        </p:style>
        <p:txBody>
          <a:bodyPr lIns="189367" tIns="205148" rIns="189367" bIns="205148" rtlCol="0" anchor="ctr"/>
          <a:lstStyle/>
          <a:p>
            <a:pPr algn="ctr"/>
            <a:endParaRPr lang="de-DE" sz="1900" dirty="0" err="1">
              <a:solidFill>
                <a:srgbClr val="FFFFFF"/>
              </a:solidFill>
              <a:cs typeface="Arial" panose="020B0604020202020204" pitchFamily="34" charset="0"/>
            </a:endParaRPr>
          </a:p>
        </p:txBody>
      </p:sp>
      <p:sp>
        <p:nvSpPr>
          <p:cNvPr id="111" name="Fußzeilenplatzhalter 3">
            <a:extLst>
              <a:ext uri="{FF2B5EF4-FFF2-40B4-BE49-F238E27FC236}">
                <a16:creationId xmlns:a16="http://schemas.microsoft.com/office/drawing/2014/main" id="{B3D4ABF8-D23F-42EB-914A-0C5E4F682E42}"/>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57" name="Auf der gleichen Seite des Rechtecks liegende Ecken abrunden 8">
            <a:extLst>
              <a:ext uri="{FF2B5EF4-FFF2-40B4-BE49-F238E27FC236}">
                <a16:creationId xmlns:a16="http://schemas.microsoft.com/office/drawing/2014/main" id="{BF2F025E-FE56-4C2A-B0B1-307B79C8B13A}"/>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58" name="Auf der gleichen Seite des Rechtecks liegende Ecken abrunden 8">
            <a:extLst>
              <a:ext uri="{FF2B5EF4-FFF2-40B4-BE49-F238E27FC236}">
                <a16:creationId xmlns:a16="http://schemas.microsoft.com/office/drawing/2014/main" id="{47CE7BA7-3E5E-406E-8C64-EE54AA78DF4B}"/>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2" name="Auf der gleichen Seite des Rechtecks liegende Ecken abrunden 8">
            <a:extLst>
              <a:ext uri="{FF2B5EF4-FFF2-40B4-BE49-F238E27FC236}">
                <a16:creationId xmlns:a16="http://schemas.microsoft.com/office/drawing/2014/main" id="{43C1E5E9-1BD3-40E2-8713-BAE0DA1CE7F6}"/>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3" name="Auf der gleichen Seite des Rechtecks liegende Ecken abrunden 8">
            <a:extLst>
              <a:ext uri="{FF2B5EF4-FFF2-40B4-BE49-F238E27FC236}">
                <a16:creationId xmlns:a16="http://schemas.microsoft.com/office/drawing/2014/main" id="{D1609B19-0076-43FB-BAB1-FD7C89E37807}"/>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4" name="Auf der gleichen Seite des Rechtecks liegende Ecken abrunden 8">
            <a:extLst>
              <a:ext uri="{FF2B5EF4-FFF2-40B4-BE49-F238E27FC236}">
                <a16:creationId xmlns:a16="http://schemas.microsoft.com/office/drawing/2014/main" id="{58453F22-EEC4-40F0-A9C6-4953D21D93E4}"/>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5" name="Auf der gleichen Seite des Rechtecks liegende Ecken abrunden 8">
            <a:extLst>
              <a:ext uri="{FF2B5EF4-FFF2-40B4-BE49-F238E27FC236}">
                <a16:creationId xmlns:a16="http://schemas.microsoft.com/office/drawing/2014/main" id="{1ACF5D81-AE81-4C3F-9A1D-18DDA3E97176}"/>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6" name="Auf der gleichen Seite des Rechtecks liegende Ecken abrunden 8">
            <a:extLst>
              <a:ext uri="{FF2B5EF4-FFF2-40B4-BE49-F238E27FC236}">
                <a16:creationId xmlns:a16="http://schemas.microsoft.com/office/drawing/2014/main" id="{7B600D86-54FD-473A-9DEC-9C5AF3975A3D}"/>
              </a:ext>
            </a:extLst>
          </p:cNvPr>
          <p:cNvSpPr/>
          <p:nvPr/>
        </p:nvSpPr>
        <p:spPr bwMode="auto">
          <a:xfrm>
            <a:off x="7670279"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117" name="Picture 8" descr="C:\Users\husterer\Downloads\noun_803955.png">
            <a:extLst>
              <a:ext uri="{FF2B5EF4-FFF2-40B4-BE49-F238E27FC236}">
                <a16:creationId xmlns:a16="http://schemas.microsoft.com/office/drawing/2014/main" id="{3424C6EC-CE3C-463E-92C7-AD1794358A13}"/>
              </a:ext>
            </a:extLst>
          </p:cNvPr>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6643" y="1172011"/>
            <a:ext cx="456789" cy="456789"/>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p:cNvPicPr>
            <a:picLocks noChangeAspect="1"/>
          </p:cNvPicPr>
          <p:nvPr/>
        </p:nvPicPr>
        <p:blipFill>
          <a:blip r:embed="rId9"/>
          <a:stretch>
            <a:fillRect/>
          </a:stretch>
        </p:blipFill>
        <p:spPr>
          <a:xfrm>
            <a:off x="619776" y="145356"/>
            <a:ext cx="6047756" cy="323116"/>
          </a:xfrm>
          <a:prstGeom prst="rect">
            <a:avLst/>
          </a:prstGeom>
        </p:spPr>
      </p:pic>
    </p:spTree>
    <p:extLst>
      <p:ext uri="{BB962C8B-B14F-4D97-AF65-F5344CB8AC3E}">
        <p14:creationId xmlns:p14="http://schemas.microsoft.com/office/powerpoint/2010/main" val="25252785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a:xfrm>
            <a:off x="648000" y="6477000"/>
            <a:ext cx="638043" cy="280988"/>
          </a:xfrm>
        </p:spPr>
        <p:txBody>
          <a:bodyPr/>
          <a:lstStyle/>
          <a:p>
            <a:fld id="{894680D0-7A83-433A-9719-C4143F27F647}" type="slidenum">
              <a:rPr lang="de-DE" smtClean="0"/>
              <a:pPr/>
              <a:t>7</a:t>
            </a:fld>
            <a:endParaRPr lang="de-DE" dirty="0"/>
          </a:p>
        </p:txBody>
      </p:sp>
      <p:sp>
        <p:nvSpPr>
          <p:cNvPr id="9" name="Rectangle 21">
            <a:extLst>
              <a:ext uri="{FF2B5EF4-FFF2-40B4-BE49-F238E27FC236}">
                <a16:creationId xmlns:a16="http://schemas.microsoft.com/office/drawing/2014/main" id="{F077EC0C-10C5-4585-BB98-965189B39DCE}"/>
              </a:ext>
            </a:extLst>
          </p:cNvPr>
          <p:cNvSpPr/>
          <p:nvPr/>
        </p:nvSpPr>
        <p:spPr>
          <a:xfrm>
            <a:off x="650329" y="1196752"/>
            <a:ext cx="9838284" cy="1576258"/>
          </a:xfrm>
          <a:prstGeom prst="flowChartDocument">
            <a:avLst/>
          </a:prstGeom>
          <a:solidFill>
            <a:srgbClr val="3B687F"/>
          </a:solidFill>
          <a:ln w="15875" cap="flat" cmpd="sng" algn="ctr">
            <a:noFill/>
            <a:prstDash val="dash"/>
          </a:ln>
          <a:effectLst/>
        </p:spPr>
        <p:txBody>
          <a:bodyPr lIns="80165" tIns="40083" rIns="80165" bIns="40083" rtlCol="0" anchor="ctr"/>
          <a:lstStyle/>
          <a:p>
            <a:pPr algn="l" defTabSz="801654">
              <a:defRPr/>
            </a:pPr>
            <a:r>
              <a:rPr lang="de-DE" sz="2800" b="1" kern="0" dirty="0">
                <a:solidFill>
                  <a:prstClr val="white"/>
                </a:solidFill>
                <a:cs typeface="Arial" panose="020B0604020202020204" pitchFamily="34" charset="0"/>
              </a:rPr>
              <a:t>Phase 1</a:t>
            </a:r>
          </a:p>
          <a:p>
            <a:pPr algn="l" defTabSz="801654">
              <a:defRPr/>
            </a:pPr>
            <a:r>
              <a:rPr lang="de-DE" b="1" kern="0" dirty="0">
                <a:solidFill>
                  <a:prstClr val="white"/>
                </a:solidFill>
                <a:cs typeface="Arial" panose="020B0604020202020204" pitchFamily="34" charset="0"/>
              </a:rPr>
              <a:t>Lieferkette abbilden und Strategie entwickeln</a:t>
            </a:r>
          </a:p>
          <a:p>
            <a:pPr algn="l" defTabSz="801654">
              <a:defRPr/>
            </a:pPr>
            <a:endParaRPr lang="de-DE" sz="1200" kern="0" dirty="0">
              <a:solidFill>
                <a:prstClr val="white"/>
              </a:solidFill>
              <a:cs typeface="Arial" panose="020B0604020202020204" pitchFamily="34" charset="0"/>
            </a:endParaRPr>
          </a:p>
        </p:txBody>
      </p:sp>
      <p:sp>
        <p:nvSpPr>
          <p:cNvPr id="10" name="Textplatzhalter 10">
            <a:extLst>
              <a:ext uri="{FF2B5EF4-FFF2-40B4-BE49-F238E27FC236}">
                <a16:creationId xmlns:a16="http://schemas.microsoft.com/office/drawing/2014/main" id="{93DC08DB-2CF5-4A2F-9635-FE821467F43E}"/>
              </a:ext>
            </a:extLst>
          </p:cNvPr>
          <p:cNvSpPr txBox="1">
            <a:spLocks/>
          </p:cNvSpPr>
          <p:nvPr/>
        </p:nvSpPr>
        <p:spPr>
          <a:xfrm>
            <a:off x="3026592" y="3596640"/>
            <a:ext cx="3308400" cy="385207"/>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rPr>
              <a:t>Fokussieren</a:t>
            </a:r>
          </a:p>
        </p:txBody>
      </p:sp>
      <p:sp>
        <p:nvSpPr>
          <p:cNvPr id="11" name="Richtungspfeil 21">
            <a:extLst>
              <a:ext uri="{FF2B5EF4-FFF2-40B4-BE49-F238E27FC236}">
                <a16:creationId xmlns:a16="http://schemas.microsoft.com/office/drawing/2014/main" id="{9537097A-90F3-44B2-87F2-56810E14511C}"/>
              </a:ext>
            </a:extLst>
          </p:cNvPr>
          <p:cNvSpPr/>
          <p:nvPr/>
        </p:nvSpPr>
        <p:spPr>
          <a:xfrm>
            <a:off x="2450529" y="3583877"/>
            <a:ext cx="693240" cy="408426"/>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1.1</a:t>
            </a:r>
            <a:r>
              <a:rPr lang="en-GB" sz="900" b="1" kern="0" dirty="0">
                <a:solidFill>
                  <a:prstClr val="black">
                    <a:lumMod val="75000"/>
                    <a:lumOff val="25000"/>
                  </a:prstClr>
                </a:solidFill>
                <a:cs typeface="Arial" panose="020B0604020202020204" pitchFamily="34" charset="0"/>
              </a:rPr>
              <a:t>.</a:t>
            </a:r>
          </a:p>
        </p:txBody>
      </p:sp>
      <p:sp>
        <p:nvSpPr>
          <p:cNvPr id="12" name="Textplatzhalter 10">
            <a:extLst>
              <a:ext uri="{FF2B5EF4-FFF2-40B4-BE49-F238E27FC236}">
                <a16:creationId xmlns:a16="http://schemas.microsoft.com/office/drawing/2014/main" id="{0EF4284F-23C3-4612-9341-BB34DC7D65B2}"/>
              </a:ext>
            </a:extLst>
          </p:cNvPr>
          <p:cNvSpPr txBox="1">
            <a:spLocks/>
          </p:cNvSpPr>
          <p:nvPr/>
        </p:nvSpPr>
        <p:spPr>
          <a:xfrm>
            <a:off x="3026593" y="4123736"/>
            <a:ext cx="3308400" cy="385207"/>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rPr>
              <a:t>Lieferkette strukturieren und visualisieren</a:t>
            </a:r>
          </a:p>
        </p:txBody>
      </p:sp>
      <p:sp>
        <p:nvSpPr>
          <p:cNvPr id="13" name="Richtungspfeil 24">
            <a:extLst>
              <a:ext uri="{FF2B5EF4-FFF2-40B4-BE49-F238E27FC236}">
                <a16:creationId xmlns:a16="http://schemas.microsoft.com/office/drawing/2014/main" id="{4711D11C-0EB0-4894-A99B-DC61570AE74F}"/>
              </a:ext>
            </a:extLst>
          </p:cNvPr>
          <p:cNvSpPr/>
          <p:nvPr/>
        </p:nvSpPr>
        <p:spPr>
          <a:xfrm>
            <a:off x="2450529" y="4123737"/>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1.2</a:t>
            </a:r>
            <a:r>
              <a:rPr lang="en-GB" sz="900" b="1" kern="0" dirty="0">
                <a:solidFill>
                  <a:prstClr val="black">
                    <a:lumMod val="75000"/>
                    <a:lumOff val="25000"/>
                  </a:prstClr>
                </a:solidFill>
                <a:cs typeface="Arial" panose="020B0604020202020204" pitchFamily="34" charset="0"/>
              </a:rPr>
              <a:t>.</a:t>
            </a:r>
          </a:p>
        </p:txBody>
      </p:sp>
      <p:sp>
        <p:nvSpPr>
          <p:cNvPr id="14" name="Textplatzhalter 10">
            <a:extLst>
              <a:ext uri="{FF2B5EF4-FFF2-40B4-BE49-F238E27FC236}">
                <a16:creationId xmlns:a16="http://schemas.microsoft.com/office/drawing/2014/main" id="{03ADF14B-7123-46B7-AE90-752C9BED1389}"/>
              </a:ext>
            </a:extLst>
          </p:cNvPr>
          <p:cNvSpPr txBox="1">
            <a:spLocks/>
          </p:cNvSpPr>
          <p:nvPr/>
        </p:nvSpPr>
        <p:spPr>
          <a:xfrm>
            <a:off x="3026593" y="4681984"/>
            <a:ext cx="3308400" cy="385207"/>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de-DE" sz="1100" dirty="0">
                <a:solidFill>
                  <a:srgbClr val="3B687F"/>
                </a:solidFill>
              </a:rPr>
              <a:t>Grundsätze</a:t>
            </a:r>
            <a:r>
              <a:rPr lang="en-GB" sz="1100" dirty="0">
                <a:solidFill>
                  <a:srgbClr val="3B687F"/>
                </a:solidFill>
              </a:rPr>
              <a:t> </a:t>
            </a:r>
            <a:r>
              <a:rPr lang="de-DE" sz="1100" dirty="0">
                <a:solidFill>
                  <a:srgbClr val="3B687F"/>
                </a:solidFill>
              </a:rPr>
              <a:t>formulieren</a:t>
            </a:r>
          </a:p>
        </p:txBody>
      </p:sp>
      <p:sp>
        <p:nvSpPr>
          <p:cNvPr id="15" name="Richtungspfeil 24">
            <a:extLst>
              <a:ext uri="{FF2B5EF4-FFF2-40B4-BE49-F238E27FC236}">
                <a16:creationId xmlns:a16="http://schemas.microsoft.com/office/drawing/2014/main" id="{15A88D3C-A8C4-496D-B39A-A1D85A399B53}"/>
              </a:ext>
            </a:extLst>
          </p:cNvPr>
          <p:cNvSpPr/>
          <p:nvPr/>
        </p:nvSpPr>
        <p:spPr>
          <a:xfrm>
            <a:off x="2450529" y="4681985"/>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1.3</a:t>
            </a:r>
            <a:r>
              <a:rPr lang="en-GB" sz="900" b="1" kern="0" dirty="0">
                <a:solidFill>
                  <a:prstClr val="black">
                    <a:lumMod val="75000"/>
                    <a:lumOff val="25000"/>
                  </a:prstClr>
                </a:solidFill>
                <a:cs typeface="Arial" panose="020B0604020202020204" pitchFamily="34" charset="0"/>
              </a:rPr>
              <a:t>.</a:t>
            </a:r>
          </a:p>
        </p:txBody>
      </p:sp>
      <p:sp>
        <p:nvSpPr>
          <p:cNvPr id="17" name="Fußzeilenplatzhalter 3">
            <a:extLst>
              <a:ext uri="{FF2B5EF4-FFF2-40B4-BE49-F238E27FC236}">
                <a16:creationId xmlns:a16="http://schemas.microsoft.com/office/drawing/2014/main" id="{F89E4BFF-F777-4228-BB3D-0EF0E9F4ABF8}"/>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16" name="Auf der gleichen Seite des Rechtecks liegende Ecken abrunden 8">
            <a:extLst>
              <a:ext uri="{FF2B5EF4-FFF2-40B4-BE49-F238E27FC236}">
                <a16:creationId xmlns:a16="http://schemas.microsoft.com/office/drawing/2014/main" id="{DCE40160-C358-4F2F-BB71-E78CB40F6473}"/>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8" name="Auf der gleichen Seite des Rechtecks liegende Ecken abrunden 8">
            <a:extLst>
              <a:ext uri="{FF2B5EF4-FFF2-40B4-BE49-F238E27FC236}">
                <a16:creationId xmlns:a16="http://schemas.microsoft.com/office/drawing/2014/main" id="{44609D41-FA29-424D-ADFE-BD5860F97081}"/>
              </a:ext>
            </a:extLst>
          </p:cNvPr>
          <p:cNvSpPr/>
          <p:nvPr/>
        </p:nvSpPr>
        <p:spPr bwMode="auto">
          <a:xfrm>
            <a:off x="1828854"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9" name="Auf der gleichen Seite des Rechtecks liegende Ecken abrunden 8">
            <a:extLst>
              <a:ext uri="{FF2B5EF4-FFF2-40B4-BE49-F238E27FC236}">
                <a16:creationId xmlns:a16="http://schemas.microsoft.com/office/drawing/2014/main" id="{2391DEB8-7048-4BE5-8314-36980C37F1D3}"/>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0" name="Auf der gleichen Seite des Rechtecks liegende Ecken abrunden 8">
            <a:extLst>
              <a:ext uri="{FF2B5EF4-FFF2-40B4-BE49-F238E27FC236}">
                <a16:creationId xmlns:a16="http://schemas.microsoft.com/office/drawing/2014/main" id="{3DFE80D9-21C1-4DDB-856C-3DB6D88AD464}"/>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1" name="Auf der gleichen Seite des Rechtecks liegende Ecken abrunden 8">
            <a:extLst>
              <a:ext uri="{FF2B5EF4-FFF2-40B4-BE49-F238E27FC236}">
                <a16:creationId xmlns:a16="http://schemas.microsoft.com/office/drawing/2014/main" id="{CA37C0D2-8BE6-4593-B9F0-57A04FF18FD6}"/>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2" name="Auf der gleichen Seite des Rechtecks liegende Ecken abrunden 8">
            <a:extLst>
              <a:ext uri="{FF2B5EF4-FFF2-40B4-BE49-F238E27FC236}">
                <a16:creationId xmlns:a16="http://schemas.microsoft.com/office/drawing/2014/main" id="{0BF2CEFB-A36F-40F8-8B4B-CE1F995F9F98}"/>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3" name="Auf der gleichen Seite des Rechtecks liegende Ecken abrunden 8">
            <a:extLst>
              <a:ext uri="{FF2B5EF4-FFF2-40B4-BE49-F238E27FC236}">
                <a16:creationId xmlns:a16="http://schemas.microsoft.com/office/drawing/2014/main" id="{253BA620-083B-4714-ACCA-4CC36526901E}"/>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4" name="Datumsplatzhalter 4"/>
          <p:cNvSpPr>
            <a:spLocks noGrp="1"/>
          </p:cNvSpPr>
          <p:nvPr>
            <p:ph type="dt" sz="half" idx="12"/>
          </p:nvPr>
        </p:nvSpPr>
        <p:spPr>
          <a:xfrm>
            <a:off x="648000" y="116632"/>
            <a:ext cx="7248373" cy="476250"/>
          </a:xfrm>
        </p:spPr>
        <p:txBody>
          <a:bodyPr/>
          <a:lstStyle/>
          <a:p>
            <a:r>
              <a:rPr lang="de-DE" b="1" dirty="0" smtClean="0"/>
              <a:t>Phase 1 – Übersicht</a:t>
            </a:r>
            <a:r>
              <a:rPr lang="de-DE" dirty="0"/>
              <a:t/>
            </a:r>
            <a:br>
              <a:rPr lang="de-DE" dirty="0"/>
            </a:br>
            <a:endParaRPr lang="de-DE" dirty="0"/>
          </a:p>
        </p:txBody>
      </p:sp>
    </p:spTree>
    <p:extLst>
      <p:ext uri="{BB962C8B-B14F-4D97-AF65-F5344CB8AC3E}">
        <p14:creationId xmlns:p14="http://schemas.microsoft.com/office/powerpoint/2010/main" val="39987046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70</a:t>
            </a:fld>
            <a:endParaRPr lang="de-DE" dirty="0"/>
          </a:p>
        </p:txBody>
      </p:sp>
      <p:sp>
        <p:nvSpPr>
          <p:cNvPr id="79" name="Rechteck 78">
            <a:extLst>
              <a:ext uri="{FF2B5EF4-FFF2-40B4-BE49-F238E27FC236}">
                <a16:creationId xmlns:a16="http://schemas.microsoft.com/office/drawing/2014/main" id="{7718811B-2FBA-4BE9-8061-5A77C743E922}"/>
              </a:ext>
            </a:extLst>
          </p:cNvPr>
          <p:cNvSpPr/>
          <p:nvPr/>
        </p:nvSpPr>
        <p:spPr>
          <a:xfrm>
            <a:off x="1110573" y="1197913"/>
            <a:ext cx="9306601" cy="430887"/>
          </a:xfrm>
          <a:prstGeom prst="rect">
            <a:avLst/>
          </a:prstGeom>
        </p:spPr>
        <p:txBody>
          <a:bodyPr wrap="square">
            <a:spAutoFit/>
          </a:bodyPr>
          <a:lstStyle/>
          <a:p>
            <a:pPr algn="l"/>
            <a:r>
              <a:rPr lang="de-DE" sz="1100" b="1" i="1" dirty="0">
                <a:solidFill>
                  <a:srgbClr val="000000">
                    <a:lumMod val="75000"/>
                    <a:lumOff val="25000"/>
                  </a:srgbClr>
                </a:solidFill>
                <a:latin typeface="Arial"/>
              </a:rPr>
              <a:t>Anwendung der Lieferkettenmatrix (Branche: Tourismus – Reiseveranstalter*; ausgedruckt; Format DIN A0; Umwelt- und Menschenrechtsthemen als selbstklebende Icons) im Rahmen eines Workshops. </a:t>
            </a:r>
          </a:p>
        </p:txBody>
      </p:sp>
      <p:sp>
        <p:nvSpPr>
          <p:cNvPr id="111" name="Fußzeilenplatzhalter 3">
            <a:extLst>
              <a:ext uri="{FF2B5EF4-FFF2-40B4-BE49-F238E27FC236}">
                <a16:creationId xmlns:a16="http://schemas.microsoft.com/office/drawing/2014/main" id="{B3D4ABF8-D23F-42EB-914A-0C5E4F682E42}"/>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57" name="Auf der gleichen Seite des Rechtecks liegende Ecken abrunden 8">
            <a:extLst>
              <a:ext uri="{FF2B5EF4-FFF2-40B4-BE49-F238E27FC236}">
                <a16:creationId xmlns:a16="http://schemas.microsoft.com/office/drawing/2014/main" id="{BF2F025E-FE56-4C2A-B0B1-307B79C8B13A}"/>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58" name="Auf der gleichen Seite des Rechtecks liegende Ecken abrunden 8">
            <a:extLst>
              <a:ext uri="{FF2B5EF4-FFF2-40B4-BE49-F238E27FC236}">
                <a16:creationId xmlns:a16="http://schemas.microsoft.com/office/drawing/2014/main" id="{47CE7BA7-3E5E-406E-8C64-EE54AA78DF4B}"/>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2" name="Auf der gleichen Seite des Rechtecks liegende Ecken abrunden 8">
            <a:extLst>
              <a:ext uri="{FF2B5EF4-FFF2-40B4-BE49-F238E27FC236}">
                <a16:creationId xmlns:a16="http://schemas.microsoft.com/office/drawing/2014/main" id="{43C1E5E9-1BD3-40E2-8713-BAE0DA1CE7F6}"/>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3" name="Auf der gleichen Seite des Rechtecks liegende Ecken abrunden 8">
            <a:extLst>
              <a:ext uri="{FF2B5EF4-FFF2-40B4-BE49-F238E27FC236}">
                <a16:creationId xmlns:a16="http://schemas.microsoft.com/office/drawing/2014/main" id="{D1609B19-0076-43FB-BAB1-FD7C89E37807}"/>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4" name="Auf der gleichen Seite des Rechtecks liegende Ecken abrunden 8">
            <a:extLst>
              <a:ext uri="{FF2B5EF4-FFF2-40B4-BE49-F238E27FC236}">
                <a16:creationId xmlns:a16="http://schemas.microsoft.com/office/drawing/2014/main" id="{58453F22-EEC4-40F0-A9C6-4953D21D93E4}"/>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5" name="Auf der gleichen Seite des Rechtecks liegende Ecken abrunden 8">
            <a:extLst>
              <a:ext uri="{FF2B5EF4-FFF2-40B4-BE49-F238E27FC236}">
                <a16:creationId xmlns:a16="http://schemas.microsoft.com/office/drawing/2014/main" id="{1ACF5D81-AE81-4C3F-9A1D-18DDA3E97176}"/>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6" name="Auf der gleichen Seite des Rechtecks liegende Ecken abrunden 8">
            <a:extLst>
              <a:ext uri="{FF2B5EF4-FFF2-40B4-BE49-F238E27FC236}">
                <a16:creationId xmlns:a16="http://schemas.microsoft.com/office/drawing/2014/main" id="{7B600D86-54FD-473A-9DEC-9C5AF3975A3D}"/>
              </a:ext>
            </a:extLst>
          </p:cNvPr>
          <p:cNvSpPr/>
          <p:nvPr/>
        </p:nvSpPr>
        <p:spPr bwMode="auto">
          <a:xfrm>
            <a:off x="7670279"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3" name="Grafik 2">
            <a:extLst>
              <a:ext uri="{FF2B5EF4-FFF2-40B4-BE49-F238E27FC236}">
                <a16:creationId xmlns:a16="http://schemas.microsoft.com/office/drawing/2014/main" id="{892D616C-2D3F-43A6-A9F2-F3A8FBFD23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3453" y="1718853"/>
            <a:ext cx="7641635" cy="4442811"/>
          </a:xfrm>
          <a:prstGeom prst="rect">
            <a:avLst/>
          </a:prstGeom>
        </p:spPr>
      </p:pic>
      <p:sp>
        <p:nvSpPr>
          <p:cNvPr id="117" name="Textfeld 116">
            <a:extLst>
              <a:ext uri="{FF2B5EF4-FFF2-40B4-BE49-F238E27FC236}">
                <a16:creationId xmlns:a16="http://schemas.microsoft.com/office/drawing/2014/main" id="{B341E480-2625-41D7-B93B-BE525D9D566E}"/>
              </a:ext>
            </a:extLst>
          </p:cNvPr>
          <p:cNvSpPr txBox="1"/>
          <p:nvPr/>
        </p:nvSpPr>
        <p:spPr>
          <a:xfrm>
            <a:off x="1110574" y="6387835"/>
            <a:ext cx="5328592" cy="203254"/>
          </a:xfrm>
          <a:prstGeom prst="rect">
            <a:avLst/>
          </a:prstGeom>
          <a:noFill/>
        </p:spPr>
        <p:txBody>
          <a:bodyPr wrap="square" lIns="80165" tIns="40083" rIns="80165" bIns="40083" rtlCol="0">
            <a:spAutoFit/>
          </a:bodyPr>
          <a:lstStyle/>
          <a:p>
            <a:pPr algn="l"/>
            <a:r>
              <a:rPr lang="en-US" sz="800" dirty="0">
                <a:solidFill>
                  <a:srgbClr val="000000"/>
                </a:solidFill>
              </a:rPr>
              <a:t>* </a:t>
            </a:r>
            <a:r>
              <a:rPr lang="de-DE" sz="800" dirty="0">
                <a:solidFill>
                  <a:srgbClr val="000000"/>
                </a:solidFill>
              </a:rPr>
              <a:t>Angaben basieren nicht auf Informationen eines realen Unternehmens. Keine vollständige Bewertung.</a:t>
            </a:r>
          </a:p>
        </p:txBody>
      </p:sp>
      <p:pic>
        <p:nvPicPr>
          <p:cNvPr id="118" name="Picture 8" descr="C:\Users\husterer\Downloads\noun_803955.png">
            <a:extLst>
              <a:ext uri="{FF2B5EF4-FFF2-40B4-BE49-F238E27FC236}">
                <a16:creationId xmlns:a16="http://schemas.microsoft.com/office/drawing/2014/main" id="{952EFA24-67A3-4985-A811-6EC447B91BC8}"/>
              </a:ext>
            </a:extLst>
          </p:cNvPr>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6643" y="1172011"/>
            <a:ext cx="456789" cy="456789"/>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a:extLst>
              <a:ext uri="{FF2B5EF4-FFF2-40B4-BE49-F238E27FC236}">
                <a16:creationId xmlns:a16="http://schemas.microsoft.com/office/drawing/2014/main" id="{5C34DC91-AD4C-4DF4-9085-00EDE6F0741C}"/>
              </a:ext>
            </a:extLst>
          </p:cNvPr>
          <p:cNvSpPr txBox="1"/>
          <p:nvPr/>
        </p:nvSpPr>
        <p:spPr>
          <a:xfrm>
            <a:off x="7347103" y="6169019"/>
            <a:ext cx="2970685" cy="246221"/>
          </a:xfrm>
          <a:prstGeom prst="rect">
            <a:avLst/>
          </a:prstGeom>
          <a:noFill/>
        </p:spPr>
        <p:txBody>
          <a:bodyPr wrap="none" rtlCol="0">
            <a:spAutoFit/>
          </a:bodyPr>
          <a:lstStyle/>
          <a:p>
            <a:pPr algn="l"/>
            <a:r>
              <a:rPr lang="de-DE" sz="1000" dirty="0">
                <a:solidFill>
                  <a:srgbClr val="000000"/>
                </a:solidFill>
                <a:hlinkClick r:id="rId4" action="ppaction://hlinksldjump"/>
              </a:rPr>
              <a:t>Zurück zu Folie 31: </a:t>
            </a:r>
            <a:r>
              <a:rPr lang="de-DE" sz="1000" i="1" dirty="0">
                <a:solidFill>
                  <a:srgbClr val="000000"/>
                </a:solidFill>
                <a:hlinkClick r:id="rId4" action="ppaction://hlinksldjump"/>
              </a:rPr>
              <a:t>Auflistung relevanter Themen</a:t>
            </a:r>
            <a:endParaRPr lang="de-DE" sz="1000" i="1" dirty="0">
              <a:solidFill>
                <a:srgbClr val="000000"/>
              </a:solidFill>
            </a:endParaRPr>
          </a:p>
        </p:txBody>
      </p:sp>
      <p:pic>
        <p:nvPicPr>
          <p:cNvPr id="2" name="Grafik 1"/>
          <p:cNvPicPr>
            <a:picLocks noChangeAspect="1"/>
          </p:cNvPicPr>
          <p:nvPr/>
        </p:nvPicPr>
        <p:blipFill>
          <a:blip r:embed="rId5"/>
          <a:stretch>
            <a:fillRect/>
          </a:stretch>
        </p:blipFill>
        <p:spPr>
          <a:xfrm>
            <a:off x="641211" y="139369"/>
            <a:ext cx="6047756" cy="323116"/>
          </a:xfrm>
          <a:prstGeom prst="rect">
            <a:avLst/>
          </a:prstGeom>
        </p:spPr>
      </p:pic>
    </p:spTree>
    <p:extLst>
      <p:ext uri="{BB962C8B-B14F-4D97-AF65-F5344CB8AC3E}">
        <p14:creationId xmlns:p14="http://schemas.microsoft.com/office/powerpoint/2010/main" val="173497178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71</a:t>
            </a:fld>
            <a:endParaRPr lang="de-DE" dirty="0"/>
          </a:p>
        </p:txBody>
      </p:sp>
      <p:graphicFrame>
        <p:nvGraphicFramePr>
          <p:cNvPr id="7" name="Tabelle 6">
            <a:extLst>
              <a:ext uri="{FF2B5EF4-FFF2-40B4-BE49-F238E27FC236}">
                <a16:creationId xmlns:a16="http://schemas.microsoft.com/office/drawing/2014/main" id="{A0F0D1AC-E1BE-4478-9E84-76D699304112}"/>
              </a:ext>
            </a:extLst>
          </p:cNvPr>
          <p:cNvGraphicFramePr>
            <a:graphicFrameLocks noGrp="1"/>
          </p:cNvGraphicFramePr>
          <p:nvPr>
            <p:extLst>
              <p:ext uri="{D42A27DB-BD31-4B8C-83A1-F6EECF244321}">
                <p14:modId xmlns:p14="http://schemas.microsoft.com/office/powerpoint/2010/main" val="1002678642"/>
              </p:ext>
            </p:extLst>
          </p:nvPr>
        </p:nvGraphicFramePr>
        <p:xfrm>
          <a:off x="1339465" y="1224621"/>
          <a:ext cx="8496946" cy="4940683"/>
        </p:xfrm>
        <a:graphic>
          <a:graphicData uri="http://schemas.openxmlformats.org/drawingml/2006/table">
            <a:tbl>
              <a:tblPr firstRow="1" bandRow="1">
                <a:tableStyleId>{22838BEF-8BB2-4498-84A7-C5851F593DF1}</a:tableStyleId>
              </a:tblPr>
              <a:tblGrid>
                <a:gridCol w="397098">
                  <a:extLst>
                    <a:ext uri="{9D8B030D-6E8A-4147-A177-3AD203B41FA5}">
                      <a16:colId xmlns:a16="http://schemas.microsoft.com/office/drawing/2014/main" val="20000"/>
                    </a:ext>
                  </a:extLst>
                </a:gridCol>
                <a:gridCol w="1540559">
                  <a:extLst>
                    <a:ext uri="{9D8B030D-6E8A-4147-A177-3AD203B41FA5}">
                      <a16:colId xmlns:a16="http://schemas.microsoft.com/office/drawing/2014/main" val="20001"/>
                    </a:ext>
                  </a:extLst>
                </a:gridCol>
                <a:gridCol w="1540559">
                  <a:extLst>
                    <a:ext uri="{9D8B030D-6E8A-4147-A177-3AD203B41FA5}">
                      <a16:colId xmlns:a16="http://schemas.microsoft.com/office/drawing/2014/main" val="20002"/>
                    </a:ext>
                  </a:extLst>
                </a:gridCol>
                <a:gridCol w="1540559">
                  <a:extLst>
                    <a:ext uri="{9D8B030D-6E8A-4147-A177-3AD203B41FA5}">
                      <a16:colId xmlns:a16="http://schemas.microsoft.com/office/drawing/2014/main" val="20003"/>
                    </a:ext>
                  </a:extLst>
                </a:gridCol>
                <a:gridCol w="1540559">
                  <a:extLst>
                    <a:ext uri="{9D8B030D-6E8A-4147-A177-3AD203B41FA5}">
                      <a16:colId xmlns:a16="http://schemas.microsoft.com/office/drawing/2014/main" val="20004"/>
                    </a:ext>
                  </a:extLst>
                </a:gridCol>
                <a:gridCol w="1540559">
                  <a:extLst>
                    <a:ext uri="{9D8B030D-6E8A-4147-A177-3AD203B41FA5}">
                      <a16:colId xmlns:a16="http://schemas.microsoft.com/office/drawing/2014/main" val="20005"/>
                    </a:ext>
                  </a:extLst>
                </a:gridCol>
                <a:gridCol w="397053">
                  <a:extLst>
                    <a:ext uri="{9D8B030D-6E8A-4147-A177-3AD203B41FA5}">
                      <a16:colId xmlns:a16="http://schemas.microsoft.com/office/drawing/2014/main" val="20006"/>
                    </a:ext>
                  </a:extLst>
                </a:gridCol>
              </a:tblGrid>
              <a:tr h="465467">
                <a:tc rowSpan="9">
                  <a:txBody>
                    <a:bodyPr/>
                    <a:lstStyle/>
                    <a:p>
                      <a:pPr algn="ctr"/>
                      <a:r>
                        <a:rPr lang="de-DE" sz="1200" b="0" dirty="0"/>
                        <a:t>Rohmaterial</a:t>
                      </a:r>
                    </a:p>
                  </a:txBody>
                  <a:tcPr vert="vert27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de-DE" sz="1100" dirty="0">
                          <a:solidFill>
                            <a:schemeClr val="bg1"/>
                          </a:solidFill>
                        </a:rPr>
                        <a:t>Rohstoffgewinnung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de-DE" sz="1100" dirty="0">
                          <a:solidFill>
                            <a:schemeClr val="bg1"/>
                          </a:solidFill>
                        </a:rPr>
                        <a:t>Weiter-</a:t>
                      </a:r>
                    </a:p>
                    <a:p>
                      <a:pPr algn="ctr"/>
                      <a:r>
                        <a:rPr lang="de-DE" sz="1100" dirty="0" err="1">
                          <a:solidFill>
                            <a:schemeClr val="bg1"/>
                          </a:solidFill>
                        </a:rPr>
                        <a:t>verarbeitung</a:t>
                      </a:r>
                      <a:endParaRPr lang="de-DE" sz="11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de-DE" sz="1100" dirty="0">
                          <a:solidFill>
                            <a:schemeClr val="bg1"/>
                          </a:solidFill>
                        </a:rPr>
                        <a:t>Produktion von Vorprodukten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de-DE" sz="1100" dirty="0">
                          <a:solidFill>
                            <a:schemeClr val="bg1"/>
                          </a:solidFill>
                        </a:rPr>
                        <a:t>Vor-Fertigung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a:txBody>
                    <a:bodyPr/>
                    <a:lstStyle/>
                    <a:p>
                      <a:pPr algn="ctr"/>
                      <a:r>
                        <a:rPr lang="de-DE" sz="1100" dirty="0">
                          <a:solidFill>
                            <a:schemeClr val="bg1"/>
                          </a:solidFill>
                        </a:rPr>
                        <a:t>Direkte Lieferanten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839A"/>
                    </a:solidFill>
                  </a:tcPr>
                </a:tc>
                <a:tc rowSpan="9">
                  <a:txBody>
                    <a:bodyPr/>
                    <a:lstStyle/>
                    <a:p>
                      <a:pPr algn="ctr"/>
                      <a:r>
                        <a:rPr lang="de-DE" sz="1200" b="0" dirty="0">
                          <a:solidFill>
                            <a:schemeClr val="tx1">
                              <a:lumMod val="75000"/>
                              <a:lumOff val="25000"/>
                            </a:schemeClr>
                          </a:solidFill>
                        </a:rPr>
                        <a:t>Werkstor</a:t>
                      </a:r>
                    </a:p>
                  </a:txBody>
                  <a:tcPr vert="vert">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0"/>
                  </a:ext>
                </a:extLst>
              </a:tr>
              <a:tr h="559402">
                <a:tc vMerge="1">
                  <a:txBody>
                    <a:bodyPr/>
                    <a:lstStyle/>
                    <a:p>
                      <a:pPr algn="ctr"/>
                      <a:endParaRPr lang="de-DE" dirty="0"/>
                    </a:p>
                  </a:txBody>
                  <a:tcPr vert="vert27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vMerge="1">
                  <a:txBody>
                    <a:bodyPr/>
                    <a:lstStyle/>
                    <a:p>
                      <a:pPr algn="ctr"/>
                      <a:endParaRPr lang="de-DE" dirty="0">
                        <a:solidFill>
                          <a:schemeClr val="tx1">
                            <a:lumMod val="75000"/>
                            <a:lumOff val="25000"/>
                          </a:schemeClr>
                        </a:solidFill>
                      </a:endParaRPr>
                    </a:p>
                  </a:txBody>
                  <a:tcPr vert="vert"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559402">
                <a:tc vMerge="1">
                  <a:txBody>
                    <a:bodyPr/>
                    <a:lstStyle/>
                    <a:p>
                      <a:endParaRPr lang="de-DE"/>
                    </a:p>
                  </a:txBody>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2"/>
                  </a:ext>
                </a:extLst>
              </a:tr>
              <a:tr h="559402">
                <a:tc vMerge="1">
                  <a:txBody>
                    <a:bodyPr/>
                    <a:lstStyle/>
                    <a:p>
                      <a:endParaRPr lang="de-DE"/>
                    </a:p>
                  </a:txBody>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3"/>
                  </a:ext>
                </a:extLst>
              </a:tr>
              <a:tr h="559402">
                <a:tc vMerge="1">
                  <a:txBody>
                    <a:bodyPr/>
                    <a:lstStyle/>
                    <a:p>
                      <a:endParaRPr lang="de-DE"/>
                    </a:p>
                  </a:txBody>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4"/>
                  </a:ext>
                </a:extLst>
              </a:tr>
              <a:tr h="559402">
                <a:tc vMerge="1">
                  <a:txBody>
                    <a:bodyPr/>
                    <a:lstStyle/>
                    <a:p>
                      <a:endParaRPr lang="de-DE"/>
                    </a:p>
                  </a:txBody>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5"/>
                  </a:ext>
                </a:extLst>
              </a:tr>
              <a:tr h="559402">
                <a:tc vMerge="1">
                  <a:txBody>
                    <a:bodyPr/>
                    <a:lstStyle/>
                    <a:p>
                      <a:endParaRPr lang="de-DE"/>
                    </a:p>
                  </a:txBody>
                  <a:tcPr/>
                </a:tc>
                <a:tc>
                  <a:txBody>
                    <a:bodyPr/>
                    <a:lstStyle/>
                    <a:p>
                      <a:endParaRPr lang="de-DE"/>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6"/>
                  </a:ext>
                </a:extLst>
              </a:tr>
              <a:tr h="559402">
                <a:tc vMerge="1">
                  <a:txBody>
                    <a:bodyPr/>
                    <a:lstStyle/>
                    <a:p>
                      <a:endParaRPr lang="de-DE"/>
                    </a:p>
                  </a:txBody>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7"/>
                  </a:ext>
                </a:extLst>
              </a:tr>
              <a:tr h="559402">
                <a:tc vMerge="1">
                  <a:txBody>
                    <a:bodyPr/>
                    <a:lstStyle/>
                    <a:p>
                      <a:endParaRPr lang="de-DE" dirty="0"/>
                    </a:p>
                  </a:txBody>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a:p>
                  </a:txBody>
                  <a:tcPr>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de-DE" dirty="0"/>
                    </a:p>
                  </a:txBody>
                  <a:tcPr>
                    <a:lnL w="12700" cap="flat" cmpd="sng" algn="ctr">
                      <a:solidFill>
                        <a:schemeClr val="tx1"/>
                      </a:solid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de-DE" dirty="0"/>
                    </a:p>
                  </a:txBody>
                  <a:tcPr/>
                </a:tc>
                <a:extLst>
                  <a:ext uri="{0D108BD9-81ED-4DB2-BD59-A6C34878D82A}">
                    <a16:rowId xmlns:a16="http://schemas.microsoft.com/office/drawing/2014/main" val="10008"/>
                  </a:ext>
                </a:extLst>
              </a:tr>
            </a:tbl>
          </a:graphicData>
        </a:graphic>
      </p:graphicFrame>
      <p:sp>
        <p:nvSpPr>
          <p:cNvPr id="9" name="Fußzeilenplatzhalter 3">
            <a:extLst>
              <a:ext uri="{FF2B5EF4-FFF2-40B4-BE49-F238E27FC236}">
                <a16:creationId xmlns:a16="http://schemas.microsoft.com/office/drawing/2014/main" id="{9A3569C5-C930-4085-9BC8-D183AAB625EC}"/>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8" name="Auf der gleichen Seite des Rechtecks liegende Ecken abrunden 8">
            <a:extLst>
              <a:ext uri="{FF2B5EF4-FFF2-40B4-BE49-F238E27FC236}">
                <a16:creationId xmlns:a16="http://schemas.microsoft.com/office/drawing/2014/main" id="{FDD03D15-F09F-4712-965B-5A7E59FEB068}"/>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8">
            <a:extLst>
              <a:ext uri="{FF2B5EF4-FFF2-40B4-BE49-F238E27FC236}">
                <a16:creationId xmlns:a16="http://schemas.microsoft.com/office/drawing/2014/main" id="{4CC56A3A-2B13-4657-8A9F-B05A980BEAAA}"/>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8">
            <a:extLst>
              <a:ext uri="{FF2B5EF4-FFF2-40B4-BE49-F238E27FC236}">
                <a16:creationId xmlns:a16="http://schemas.microsoft.com/office/drawing/2014/main" id="{68528969-E8C7-404B-838E-066CF94A30D0}"/>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2" name="Auf der gleichen Seite des Rechtecks liegende Ecken abrunden 8">
            <a:extLst>
              <a:ext uri="{FF2B5EF4-FFF2-40B4-BE49-F238E27FC236}">
                <a16:creationId xmlns:a16="http://schemas.microsoft.com/office/drawing/2014/main" id="{67F64E5E-71FC-4817-B198-262C803E9A96}"/>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8">
            <a:extLst>
              <a:ext uri="{FF2B5EF4-FFF2-40B4-BE49-F238E27FC236}">
                <a16:creationId xmlns:a16="http://schemas.microsoft.com/office/drawing/2014/main" id="{09E8E65E-77BE-4219-9F81-F15937D25667}"/>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4" name="Auf der gleichen Seite des Rechtecks liegende Ecken abrunden 8">
            <a:extLst>
              <a:ext uri="{FF2B5EF4-FFF2-40B4-BE49-F238E27FC236}">
                <a16:creationId xmlns:a16="http://schemas.microsoft.com/office/drawing/2014/main" id="{EB1E38C0-35CF-43B9-9BBA-C20528F31B0C}"/>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8">
            <a:extLst>
              <a:ext uri="{FF2B5EF4-FFF2-40B4-BE49-F238E27FC236}">
                <a16:creationId xmlns:a16="http://schemas.microsoft.com/office/drawing/2014/main" id="{A4A20646-596E-437A-88A8-D9413B65E5FF}"/>
              </a:ext>
            </a:extLst>
          </p:cNvPr>
          <p:cNvSpPr/>
          <p:nvPr/>
        </p:nvSpPr>
        <p:spPr bwMode="auto">
          <a:xfrm>
            <a:off x="7670279"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16" name="Grafik 15" descr="Bildschirmausschnitt">
            <a:extLst>
              <a:ext uri="{FF2B5EF4-FFF2-40B4-BE49-F238E27FC236}">
                <a16:creationId xmlns:a16="http://schemas.microsoft.com/office/drawing/2014/main" id="{184F1073-33EB-4CF3-9D09-4E0198B8E4EF}"/>
              </a:ext>
            </a:extLst>
          </p:cNvPr>
          <p:cNvPicPr/>
          <p:nvPr/>
        </p:nvPicPr>
        <p:blipFill rotWithShape="1">
          <a:blip r:embed="rId2"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r="10619" b="11789"/>
          <a:stretch/>
        </p:blipFill>
        <p:spPr>
          <a:xfrm rot="20976636">
            <a:off x="580342" y="1230315"/>
            <a:ext cx="539296" cy="370173"/>
          </a:xfrm>
          <a:prstGeom prst="rect">
            <a:avLst/>
          </a:prstGeom>
        </p:spPr>
      </p:pic>
      <p:pic>
        <p:nvPicPr>
          <p:cNvPr id="2" name="Grafik 1"/>
          <p:cNvPicPr>
            <a:picLocks noChangeAspect="1"/>
          </p:cNvPicPr>
          <p:nvPr/>
        </p:nvPicPr>
        <p:blipFill>
          <a:blip r:embed="rId3"/>
          <a:stretch>
            <a:fillRect/>
          </a:stretch>
        </p:blipFill>
        <p:spPr>
          <a:xfrm>
            <a:off x="583622" y="113525"/>
            <a:ext cx="5364945" cy="323116"/>
          </a:xfrm>
          <a:prstGeom prst="rect">
            <a:avLst/>
          </a:prstGeom>
        </p:spPr>
      </p:pic>
    </p:spTree>
    <p:extLst>
      <p:ext uri="{BB962C8B-B14F-4D97-AF65-F5344CB8AC3E}">
        <p14:creationId xmlns:p14="http://schemas.microsoft.com/office/powerpoint/2010/main" val="16093781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72</a:t>
            </a:fld>
            <a:endParaRPr lang="de-DE" dirty="0"/>
          </a:p>
        </p:txBody>
      </p:sp>
      <p:sp>
        <p:nvSpPr>
          <p:cNvPr id="7" name="Inhaltsplatzhalter 3">
            <a:extLst>
              <a:ext uri="{FF2B5EF4-FFF2-40B4-BE49-F238E27FC236}">
                <a16:creationId xmlns:a16="http://schemas.microsoft.com/office/drawing/2014/main" id="{7EBC5077-0088-4E97-890A-D321350A51B3}"/>
              </a:ext>
            </a:extLst>
          </p:cNvPr>
          <p:cNvSpPr txBox="1">
            <a:spLocks/>
          </p:cNvSpPr>
          <p:nvPr/>
        </p:nvSpPr>
        <p:spPr>
          <a:xfrm>
            <a:off x="572393" y="1112912"/>
            <a:ext cx="9844781" cy="5124399"/>
          </a:xfrm>
          <a:prstGeom prst="rect">
            <a:avLst/>
          </a:prstGeom>
        </p:spPr>
        <p:txBody>
          <a:bodyPr/>
          <a:lstStyle>
            <a:lvl1pPr marL="193675" indent="-193675" algn="l" rtl="0" eaLnBrk="1" fontAlgn="base" hangingPunct="1">
              <a:lnSpc>
                <a:spcPts val="1600"/>
              </a:lnSpc>
              <a:spcBef>
                <a:spcPts val="800"/>
              </a:spcBef>
              <a:spcAft>
                <a:spcPct val="0"/>
              </a:spcAft>
              <a:buClr>
                <a:schemeClr val="tx1"/>
              </a:buClr>
              <a:buChar char="•"/>
              <a:defRPr sz="1200">
                <a:solidFill>
                  <a:schemeClr val="tx1"/>
                </a:solidFill>
                <a:latin typeface="+mn-lt"/>
                <a:ea typeface="+mn-ea"/>
                <a:cs typeface="+mn-cs"/>
              </a:defRPr>
            </a:lvl1pPr>
            <a:lvl2pPr marL="571500" indent="-187325" algn="l" rtl="0" eaLnBrk="1" fontAlgn="base" hangingPunct="1">
              <a:lnSpc>
                <a:spcPts val="1600"/>
              </a:lnSpc>
              <a:spcBef>
                <a:spcPts val="800"/>
              </a:spcBef>
              <a:spcAft>
                <a:spcPct val="0"/>
              </a:spcAft>
              <a:buClr>
                <a:schemeClr val="tx1"/>
              </a:buClr>
              <a:buFont typeface="Arial" charset="0"/>
              <a:buChar char="–"/>
              <a:defRPr sz="1200">
                <a:solidFill>
                  <a:schemeClr val="tx1"/>
                </a:solidFill>
                <a:latin typeface="+mn-lt"/>
                <a:ea typeface="+mn-ea"/>
              </a:defRPr>
            </a:lvl2pPr>
            <a:lvl3pPr marL="1238250" indent="-188913" algn="l" rtl="0" eaLnBrk="1" fontAlgn="base" hangingPunct="1">
              <a:lnSpc>
                <a:spcPts val="1600"/>
              </a:lnSpc>
              <a:spcBef>
                <a:spcPts val="800"/>
              </a:spcBef>
              <a:spcAft>
                <a:spcPct val="0"/>
              </a:spcAft>
              <a:buClr>
                <a:schemeClr val="tx1"/>
              </a:buClr>
              <a:buChar char="•"/>
              <a:defRPr sz="1200">
                <a:solidFill>
                  <a:schemeClr val="tx1"/>
                </a:solidFill>
                <a:latin typeface="+mn-lt"/>
                <a:ea typeface="+mn-ea"/>
              </a:defRPr>
            </a:lvl3pPr>
            <a:lvl4pPr marL="1693863" indent="-228600" algn="l" rtl="0" eaLnBrk="1" fontAlgn="base" hangingPunct="1">
              <a:spcBef>
                <a:spcPct val="20000"/>
              </a:spcBef>
              <a:spcAft>
                <a:spcPct val="0"/>
              </a:spcAft>
              <a:buChar char="–"/>
              <a:defRPr sz="1600">
                <a:solidFill>
                  <a:schemeClr val="tx1"/>
                </a:solidFill>
                <a:latin typeface="+mn-lt"/>
                <a:ea typeface="+mn-ea"/>
              </a:defRPr>
            </a:lvl4pPr>
            <a:lvl5pPr marL="2112963" indent="-228600" algn="l" rtl="0" eaLnBrk="1" fontAlgn="base" hangingPunct="1">
              <a:spcBef>
                <a:spcPct val="20000"/>
              </a:spcBef>
              <a:spcAft>
                <a:spcPct val="0"/>
              </a:spcAft>
              <a:buChar char="»"/>
              <a:defRPr sz="1600">
                <a:solidFill>
                  <a:schemeClr val="tx1"/>
                </a:solidFill>
                <a:latin typeface="+mn-lt"/>
                <a:ea typeface="+mn-ea"/>
              </a:defRPr>
            </a:lvl5pPr>
            <a:lvl6pPr marL="2570163" indent="-228600" algn="l" rtl="0" eaLnBrk="1" fontAlgn="base" hangingPunct="1">
              <a:spcBef>
                <a:spcPct val="20000"/>
              </a:spcBef>
              <a:spcAft>
                <a:spcPct val="0"/>
              </a:spcAft>
              <a:buChar char="»"/>
              <a:defRPr sz="1600">
                <a:solidFill>
                  <a:schemeClr val="tx1"/>
                </a:solidFill>
                <a:latin typeface="+mn-lt"/>
                <a:ea typeface="+mn-ea"/>
              </a:defRPr>
            </a:lvl6pPr>
            <a:lvl7pPr marL="3027363" indent="-228600" algn="l" rtl="0" eaLnBrk="1" fontAlgn="base" hangingPunct="1">
              <a:spcBef>
                <a:spcPct val="20000"/>
              </a:spcBef>
              <a:spcAft>
                <a:spcPct val="0"/>
              </a:spcAft>
              <a:buChar char="»"/>
              <a:defRPr sz="1600">
                <a:solidFill>
                  <a:schemeClr val="tx1"/>
                </a:solidFill>
                <a:latin typeface="+mn-lt"/>
                <a:ea typeface="+mn-ea"/>
              </a:defRPr>
            </a:lvl7pPr>
            <a:lvl8pPr marL="3484563" indent="-228600" algn="l" rtl="0" eaLnBrk="1" fontAlgn="base" hangingPunct="1">
              <a:spcBef>
                <a:spcPct val="20000"/>
              </a:spcBef>
              <a:spcAft>
                <a:spcPct val="0"/>
              </a:spcAft>
              <a:buChar char="»"/>
              <a:defRPr sz="1600">
                <a:solidFill>
                  <a:schemeClr val="tx1"/>
                </a:solidFill>
                <a:latin typeface="+mn-lt"/>
                <a:ea typeface="+mn-ea"/>
              </a:defRPr>
            </a:lvl8pPr>
            <a:lvl9pPr marL="3941763" indent="-228600" algn="l" rtl="0" eaLnBrk="1" fontAlgn="base" hangingPunct="1">
              <a:spcBef>
                <a:spcPct val="20000"/>
              </a:spcBef>
              <a:spcAft>
                <a:spcPct val="0"/>
              </a:spcAft>
              <a:buChar char="»"/>
              <a:defRPr sz="1600">
                <a:solidFill>
                  <a:schemeClr val="tx1"/>
                </a:solidFill>
                <a:latin typeface="+mn-lt"/>
                <a:ea typeface="+mn-ea"/>
              </a:defRPr>
            </a:lvl9pPr>
          </a:lstStyle>
          <a:p>
            <a:pPr marL="0" indent="0">
              <a:buFontTx/>
              <a:buNone/>
            </a:pPr>
            <a:r>
              <a:rPr lang="de-DE" sz="1100" kern="0" dirty="0"/>
              <a:t>Das vorliegende Starter-Kit hilft Unternehmen, wesentliche Nachhaltigkeitsthemen und Handlungsfelder in der Lieferkette zu erfassen und zu bewerten, um auf dieser Basis Maßnahmen zur Gestaltung und Optimierung einer nachhaltigen Lieferkette aufsetzen zu können.</a:t>
            </a:r>
          </a:p>
          <a:p>
            <a:pPr marL="0" indent="0">
              <a:buFontTx/>
              <a:buNone/>
            </a:pPr>
            <a:r>
              <a:rPr lang="de-DE" sz="1100" kern="0" dirty="0"/>
              <a:t>Weitere Arbeitshilfen stehen zur Verfügung, die Unternehmen für die konkrete Umsetzung von Verbesserungsmaßnahmen nutzen können. Die Arbeitshilfen befinden sich auf der Webseite des </a:t>
            </a:r>
            <a:r>
              <a:rPr lang="de-DE" sz="1100" kern="0" dirty="0" smtClean="0"/>
              <a:t>Umweltpakts Bayern </a:t>
            </a:r>
            <a:r>
              <a:rPr lang="de-DE" sz="1100" kern="0" dirty="0"/>
              <a:t>im Bereich </a:t>
            </a:r>
            <a:r>
              <a:rPr lang="de-DE" sz="1100" kern="0" dirty="0">
                <a:hlinkClick r:id="rId2"/>
              </a:rPr>
              <a:t>„Nachhaltigkeitsmanagement für KMU – Nachhaltige Lieferkette“</a:t>
            </a:r>
            <a:r>
              <a:rPr lang="de-DE" sz="1100" kern="0" dirty="0"/>
              <a:t>. </a:t>
            </a:r>
          </a:p>
          <a:p>
            <a:pPr marL="0" indent="0">
              <a:buFontTx/>
              <a:buNone/>
            </a:pPr>
            <a:endParaRPr lang="de-DE" sz="1100" b="1" kern="0" dirty="0"/>
          </a:p>
          <a:p>
            <a:r>
              <a:rPr lang="de-DE" sz="1100" b="1" kern="0" dirty="0"/>
              <a:t>Kurzinformation zum Einstieg</a:t>
            </a:r>
            <a:r>
              <a:rPr lang="de-DE" sz="1100" kern="0" dirty="0"/>
              <a:t> </a:t>
            </a:r>
            <a:r>
              <a:rPr lang="de-DE" sz="1100" b="1" kern="0" dirty="0"/>
              <a:t>in das nachhaltige Lieferkettenmanagement</a:t>
            </a:r>
          </a:p>
          <a:p>
            <a:r>
              <a:rPr lang="de-DE" sz="1100" b="1" kern="0" dirty="0"/>
              <a:t>Verhaltenskodex für Lieferanten </a:t>
            </a:r>
            <a:r>
              <a:rPr lang="de-DE" sz="1100" kern="0" dirty="0"/>
              <a:t>(Code of Conduct) </a:t>
            </a:r>
            <a:r>
              <a:rPr lang="de-DE" sz="1100" b="1" kern="0" dirty="0"/>
              <a:t>– ein Mustertext</a:t>
            </a:r>
          </a:p>
          <a:p>
            <a:r>
              <a:rPr lang="de-DE" sz="1100" b="1" kern="0" dirty="0"/>
              <a:t>Lieferantenbewertung  – empfohlene Leitlinien </a:t>
            </a:r>
          </a:p>
          <a:p>
            <a:r>
              <a:rPr lang="de-DE" sz="1100" b="1" kern="0" dirty="0"/>
              <a:t>Maßnahmen- Vorschläge zur Gestaltung und Optimierung einer nachhaltigen </a:t>
            </a:r>
            <a:r>
              <a:rPr lang="de-DE" sz="1100" b="1" kern="0" dirty="0" smtClean="0"/>
              <a:t>Lieferkette</a:t>
            </a:r>
          </a:p>
          <a:p>
            <a:r>
              <a:rPr lang="de-DE" sz="1100" b="1" kern="0" dirty="0"/>
              <a:t>Supply Chain Due </a:t>
            </a:r>
            <a:r>
              <a:rPr lang="de-DE" sz="1100" b="1" kern="0" dirty="0" smtClean="0"/>
              <a:t>Diligence</a:t>
            </a:r>
          </a:p>
          <a:p>
            <a:r>
              <a:rPr lang="de-DE" sz="1100" b="1" dirty="0"/>
              <a:t>Schulungskonzept: Nachhaltiger Einkauf</a:t>
            </a:r>
            <a:endParaRPr lang="de-DE" sz="1100" dirty="0"/>
          </a:p>
          <a:p>
            <a:r>
              <a:rPr lang="de-DE" sz="1100" b="1" kern="0" dirty="0"/>
              <a:t>Als Zulieferer </a:t>
            </a:r>
            <a:r>
              <a:rPr lang="de-DE" sz="1100" b="1" kern="0" dirty="0" smtClean="0"/>
              <a:t>Nachhaltigkeitskommunikation </a:t>
            </a:r>
            <a:r>
              <a:rPr lang="de-DE" sz="1100" b="1" kern="0" dirty="0"/>
              <a:t>proaktiv gestalten</a:t>
            </a:r>
          </a:p>
          <a:p>
            <a:endParaRPr lang="de-DE" sz="1100" b="1" kern="0" dirty="0" smtClean="0"/>
          </a:p>
          <a:p>
            <a:endParaRPr lang="de-DE" sz="1100" b="1" kern="0" dirty="0"/>
          </a:p>
        </p:txBody>
      </p:sp>
      <p:sp>
        <p:nvSpPr>
          <p:cNvPr id="8" name="Foliennummernplatzhalter 4">
            <a:extLst>
              <a:ext uri="{FF2B5EF4-FFF2-40B4-BE49-F238E27FC236}">
                <a16:creationId xmlns:a16="http://schemas.microsoft.com/office/drawing/2014/main" id="{1AABCEF0-C982-45C0-96F5-37D2F95EBE7C}"/>
              </a:ext>
            </a:extLst>
          </p:cNvPr>
          <p:cNvSpPr txBox="1">
            <a:spLocks/>
          </p:cNvSpPr>
          <p:nvPr/>
        </p:nvSpPr>
        <p:spPr bwMode="auto">
          <a:xfrm>
            <a:off x="4320000" y="6372000"/>
            <a:ext cx="478532"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defPPr>
              <a:defRPr lang="de-DE"/>
            </a:defPPr>
            <a:lvl1pPr algn="l" rtl="0" eaLnBrk="0" fontAlgn="base" hangingPunct="0">
              <a:spcBef>
                <a:spcPct val="0"/>
              </a:spcBef>
              <a:spcAft>
                <a:spcPct val="0"/>
              </a:spcAft>
              <a:defRPr sz="1000" kern="1200">
                <a:solidFill>
                  <a:srgbClr val="3B687F"/>
                </a:solidFill>
                <a:latin typeface="Arial" charset="0"/>
                <a:ea typeface="ＭＳ Ｐゴシック" charset="-128"/>
                <a:cs typeface="+mn-cs"/>
              </a:defRPr>
            </a:lvl1pPr>
            <a:lvl2pPr marL="457200" algn="r" rtl="0" eaLnBrk="0" fontAlgn="base" hangingPunct="0">
              <a:spcBef>
                <a:spcPct val="0"/>
              </a:spcBef>
              <a:spcAft>
                <a:spcPct val="0"/>
              </a:spcAft>
              <a:defRPr sz="2400" kern="1200">
                <a:solidFill>
                  <a:schemeClr val="tx1"/>
                </a:solidFill>
                <a:latin typeface="Arial" charset="0"/>
                <a:ea typeface="ＭＳ Ｐゴシック" charset="-128"/>
                <a:cs typeface="+mn-cs"/>
              </a:defRPr>
            </a:lvl2pPr>
            <a:lvl3pPr marL="914400" algn="r" rtl="0" eaLnBrk="0" fontAlgn="base" hangingPunct="0">
              <a:spcBef>
                <a:spcPct val="0"/>
              </a:spcBef>
              <a:spcAft>
                <a:spcPct val="0"/>
              </a:spcAft>
              <a:defRPr sz="2400" kern="1200">
                <a:solidFill>
                  <a:schemeClr val="tx1"/>
                </a:solidFill>
                <a:latin typeface="Arial" charset="0"/>
                <a:ea typeface="ＭＳ Ｐゴシック" charset="-128"/>
                <a:cs typeface="+mn-cs"/>
              </a:defRPr>
            </a:lvl3pPr>
            <a:lvl4pPr marL="1371600" algn="r" rtl="0" eaLnBrk="0" fontAlgn="base" hangingPunct="0">
              <a:spcBef>
                <a:spcPct val="0"/>
              </a:spcBef>
              <a:spcAft>
                <a:spcPct val="0"/>
              </a:spcAft>
              <a:defRPr sz="2400" kern="1200">
                <a:solidFill>
                  <a:schemeClr val="tx1"/>
                </a:solidFill>
                <a:latin typeface="Arial" charset="0"/>
                <a:ea typeface="ＭＳ Ｐゴシック" charset="-128"/>
                <a:cs typeface="+mn-cs"/>
              </a:defRPr>
            </a:lvl4pPr>
            <a:lvl5pPr marL="1828800" algn="r" rtl="0" eaLnBrk="0" fontAlgn="base" hangingPunct="0">
              <a:spcBef>
                <a:spcPct val="0"/>
              </a:spcBef>
              <a:spcAft>
                <a:spcPct val="0"/>
              </a:spcAft>
              <a:defRPr sz="2400" kern="1200">
                <a:solidFill>
                  <a:schemeClr val="tx1"/>
                </a:solidFill>
                <a:latin typeface="Arial" charset="0"/>
                <a:ea typeface="ＭＳ Ｐゴシック" charset="-128"/>
                <a:cs typeface="+mn-cs"/>
              </a:defRPr>
            </a:lvl5pPr>
            <a:lvl6pPr marL="2286000" algn="l" defTabSz="914400" rtl="0" eaLnBrk="1" latinLnBrk="0" hangingPunct="1">
              <a:defRPr sz="2400" kern="1200">
                <a:solidFill>
                  <a:schemeClr val="tx1"/>
                </a:solidFill>
                <a:latin typeface="Arial" charset="0"/>
                <a:ea typeface="ＭＳ Ｐゴシック" charset="-128"/>
                <a:cs typeface="+mn-cs"/>
              </a:defRPr>
            </a:lvl6pPr>
            <a:lvl7pPr marL="2743200" algn="l" defTabSz="914400" rtl="0" eaLnBrk="1" latinLnBrk="0" hangingPunct="1">
              <a:defRPr sz="2400" kern="1200">
                <a:solidFill>
                  <a:schemeClr val="tx1"/>
                </a:solidFill>
                <a:latin typeface="Arial" charset="0"/>
                <a:ea typeface="ＭＳ Ｐゴシック" charset="-128"/>
                <a:cs typeface="+mn-cs"/>
              </a:defRPr>
            </a:lvl7pPr>
            <a:lvl8pPr marL="3200400" algn="l" defTabSz="914400" rtl="0" eaLnBrk="1" latinLnBrk="0" hangingPunct="1">
              <a:defRPr sz="2400" kern="1200">
                <a:solidFill>
                  <a:schemeClr val="tx1"/>
                </a:solidFill>
                <a:latin typeface="Arial" charset="0"/>
                <a:ea typeface="ＭＳ Ｐゴシック" charset="-128"/>
                <a:cs typeface="+mn-cs"/>
              </a:defRPr>
            </a:lvl8pPr>
            <a:lvl9pPr marL="3657600" algn="l" defTabSz="914400" rtl="0" eaLnBrk="1" latinLnBrk="0" hangingPunct="1">
              <a:defRPr sz="2400" kern="1200">
                <a:solidFill>
                  <a:schemeClr val="tx1"/>
                </a:solidFill>
                <a:latin typeface="Arial" charset="0"/>
                <a:ea typeface="ＭＳ Ｐゴシック" charset="-128"/>
                <a:cs typeface="+mn-cs"/>
              </a:defRPr>
            </a:lvl9pPr>
          </a:lstStyle>
          <a:p>
            <a:fld id="{894680D0-7A83-433A-9719-C4143F27F647}" type="slidenum">
              <a:rPr lang="de-DE" smtClean="0"/>
              <a:pPr/>
              <a:t>72</a:t>
            </a:fld>
            <a:endParaRPr lang="de-DE"/>
          </a:p>
        </p:txBody>
      </p:sp>
      <p:sp>
        <p:nvSpPr>
          <p:cNvPr id="14" name="Fußzeilenplatzhalter 3">
            <a:extLst>
              <a:ext uri="{FF2B5EF4-FFF2-40B4-BE49-F238E27FC236}">
                <a16:creationId xmlns:a16="http://schemas.microsoft.com/office/drawing/2014/main" id="{52D59F1A-8C00-4A17-BC7F-858D390B9ED0}"/>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9" name="Auf der gleichen Seite des Rechtecks liegende Ecken abrunden 8">
            <a:extLst>
              <a:ext uri="{FF2B5EF4-FFF2-40B4-BE49-F238E27FC236}">
                <a16:creationId xmlns:a16="http://schemas.microsoft.com/office/drawing/2014/main" id="{EA53E7AC-9279-484C-82B5-82A28430110A}"/>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0" name="Auf der gleichen Seite des Rechtecks liegende Ecken abrunden 8">
            <a:extLst>
              <a:ext uri="{FF2B5EF4-FFF2-40B4-BE49-F238E27FC236}">
                <a16:creationId xmlns:a16="http://schemas.microsoft.com/office/drawing/2014/main" id="{BD270955-B0E2-4403-8964-37A9C005B398}"/>
              </a:ext>
            </a:extLst>
          </p:cNvPr>
          <p:cNvSpPr/>
          <p:nvPr/>
        </p:nvSpPr>
        <p:spPr bwMode="auto">
          <a:xfrm>
            <a:off x="1828854"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1" name="Auf der gleichen Seite des Rechtecks liegende Ecken abrunden 8">
            <a:extLst>
              <a:ext uri="{FF2B5EF4-FFF2-40B4-BE49-F238E27FC236}">
                <a16:creationId xmlns:a16="http://schemas.microsoft.com/office/drawing/2014/main" id="{16EF9EDB-4483-41FF-AEBF-EB9F30B2E140}"/>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3" name="Auf der gleichen Seite des Rechtecks liegende Ecken abrunden 8">
            <a:extLst>
              <a:ext uri="{FF2B5EF4-FFF2-40B4-BE49-F238E27FC236}">
                <a16:creationId xmlns:a16="http://schemas.microsoft.com/office/drawing/2014/main" id="{DB2DA3C8-15CB-47AB-95F7-C84286F7E5E5}"/>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5" name="Auf der gleichen Seite des Rechtecks liegende Ecken abrunden 8">
            <a:extLst>
              <a:ext uri="{FF2B5EF4-FFF2-40B4-BE49-F238E27FC236}">
                <a16:creationId xmlns:a16="http://schemas.microsoft.com/office/drawing/2014/main" id="{504EFBDC-6BD3-4130-B7C9-274F4CD0ECDF}"/>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6" name="Auf der gleichen Seite des Rechtecks liegende Ecken abrunden 8">
            <a:extLst>
              <a:ext uri="{FF2B5EF4-FFF2-40B4-BE49-F238E27FC236}">
                <a16:creationId xmlns:a16="http://schemas.microsoft.com/office/drawing/2014/main" id="{7A4BB371-773C-450C-B8D6-0BDA8E3C44FA}"/>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7" name="Auf der gleichen Seite des Rechtecks liegende Ecken abrunden 8">
            <a:extLst>
              <a:ext uri="{FF2B5EF4-FFF2-40B4-BE49-F238E27FC236}">
                <a16:creationId xmlns:a16="http://schemas.microsoft.com/office/drawing/2014/main" id="{A9FBE4E0-D334-44E1-8B05-4A66FADE4DD7}"/>
              </a:ext>
            </a:extLst>
          </p:cNvPr>
          <p:cNvSpPr/>
          <p:nvPr/>
        </p:nvSpPr>
        <p:spPr bwMode="auto">
          <a:xfrm>
            <a:off x="7670279"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pic>
        <p:nvPicPr>
          <p:cNvPr id="2" name="Grafik 1"/>
          <p:cNvPicPr>
            <a:picLocks noChangeAspect="1"/>
          </p:cNvPicPr>
          <p:nvPr/>
        </p:nvPicPr>
        <p:blipFill>
          <a:blip r:embed="rId3"/>
          <a:stretch>
            <a:fillRect/>
          </a:stretch>
        </p:blipFill>
        <p:spPr>
          <a:xfrm>
            <a:off x="599560" y="147049"/>
            <a:ext cx="2676376" cy="323116"/>
          </a:xfrm>
          <a:prstGeom prst="rect">
            <a:avLst/>
          </a:prstGeom>
        </p:spPr>
      </p:pic>
    </p:spTree>
    <p:extLst>
      <p:ext uri="{BB962C8B-B14F-4D97-AF65-F5344CB8AC3E}">
        <p14:creationId xmlns:p14="http://schemas.microsoft.com/office/powerpoint/2010/main" val="6409676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AB3BCE7C-5643-4966-B62A-98BD5658DD7B}"/>
              </a:ext>
            </a:extLst>
          </p:cNvPr>
          <p:cNvSpPr/>
          <p:nvPr/>
        </p:nvSpPr>
        <p:spPr>
          <a:xfrm>
            <a:off x="551384" y="836712"/>
            <a:ext cx="10297144" cy="4991110"/>
          </a:xfrm>
          <a:prstGeom prst="rect">
            <a:avLst/>
          </a:prstGeom>
        </p:spPr>
        <p:txBody>
          <a:bodyPr wrap="square">
            <a:spAutoFit/>
          </a:bodyPr>
          <a:lstStyle/>
          <a:p>
            <a:pPr algn="l">
              <a:defRPr/>
            </a:pPr>
            <a:r>
              <a:rPr lang="de-DE" altLang="de-DE" sz="1000" dirty="0">
                <a:solidFill>
                  <a:srgbClr val="3B687F"/>
                </a:solidFill>
                <a:latin typeface="Arial" pitchFamily="34" charset="0"/>
                <a:ea typeface="Times New Roman" pitchFamily="18" charset="0"/>
                <a:cs typeface="Times New Roman" pitchFamily="18" charset="0"/>
              </a:rPr>
              <a:t>Herausgeber:</a:t>
            </a:r>
            <a:endParaRPr lang="de-DE" altLang="de-DE" sz="1000" dirty="0">
              <a:solidFill>
                <a:sysClr val="windowText" lastClr="000000"/>
              </a:solidFill>
              <a:latin typeface="Arial" pitchFamily="34" charset="0"/>
              <a:ea typeface="ＭＳ Ｐゴシック"/>
              <a:cs typeface="Arial" pitchFamily="34" charset="0"/>
            </a:endParaRPr>
          </a:p>
          <a:p>
            <a:pPr algn="l">
              <a:defRPr/>
            </a:pPr>
            <a:r>
              <a:rPr lang="de-DE" altLang="de-DE" sz="1000" dirty="0">
                <a:solidFill>
                  <a:sysClr val="windowText" lastClr="000000"/>
                </a:solidFill>
                <a:latin typeface="Arial" pitchFamily="34" charset="0"/>
                <a:ea typeface="Times New Roman" pitchFamily="18" charset="0"/>
                <a:cs typeface="Times New Roman" pitchFamily="18" charset="0"/>
              </a:rPr>
              <a:t>Bayerisches Landesamt für Umwelt (LfU)</a:t>
            </a:r>
            <a:endParaRPr lang="de-DE" altLang="de-DE" sz="1000" dirty="0">
              <a:solidFill>
                <a:sysClr val="windowText" lastClr="000000"/>
              </a:solidFill>
              <a:latin typeface="Arial" pitchFamily="34" charset="0"/>
              <a:ea typeface="ＭＳ Ｐゴシック"/>
              <a:cs typeface="Arial" pitchFamily="34" charset="0"/>
            </a:endParaRPr>
          </a:p>
          <a:p>
            <a:pPr algn="l">
              <a:defRPr/>
            </a:pPr>
            <a:r>
              <a:rPr lang="de-DE" altLang="de-DE" sz="1000" dirty="0">
                <a:solidFill>
                  <a:sysClr val="windowText" lastClr="000000"/>
                </a:solidFill>
                <a:latin typeface="Arial" pitchFamily="34" charset="0"/>
                <a:ea typeface="Times New Roman" pitchFamily="18" charset="0"/>
                <a:cs typeface="Times New Roman" pitchFamily="18" charset="0"/>
              </a:rPr>
              <a:t>Bürgermeister-Ulrich-Straße 160</a:t>
            </a:r>
            <a:endParaRPr lang="de-DE" altLang="de-DE" sz="1000" dirty="0">
              <a:solidFill>
                <a:sysClr val="windowText" lastClr="000000"/>
              </a:solidFill>
              <a:latin typeface="Arial" pitchFamily="34" charset="0"/>
              <a:ea typeface="ＭＳ Ｐゴシック"/>
              <a:cs typeface="Arial" pitchFamily="34" charset="0"/>
            </a:endParaRPr>
          </a:p>
          <a:p>
            <a:pPr algn="l">
              <a:defRPr/>
            </a:pPr>
            <a:r>
              <a:rPr lang="de-DE" altLang="de-DE" sz="1000" dirty="0">
                <a:solidFill>
                  <a:sysClr val="windowText" lastClr="000000"/>
                </a:solidFill>
                <a:latin typeface="Arial" pitchFamily="34" charset="0"/>
                <a:ea typeface="Times New Roman" pitchFamily="18" charset="0"/>
                <a:cs typeface="Times New Roman" pitchFamily="18" charset="0"/>
              </a:rPr>
              <a:t>86179 Augsburg</a:t>
            </a:r>
            <a:endParaRPr lang="de-DE" altLang="de-DE" sz="1000" dirty="0">
              <a:solidFill>
                <a:sysClr val="windowText" lastClr="000000"/>
              </a:solidFill>
              <a:latin typeface="Arial" pitchFamily="34" charset="0"/>
              <a:ea typeface="ＭＳ Ｐゴシック"/>
              <a:cs typeface="Arial" pitchFamily="34" charset="0"/>
            </a:endParaRPr>
          </a:p>
          <a:p>
            <a:pPr algn="l">
              <a:defRPr/>
            </a:pPr>
            <a:r>
              <a:rPr lang="de-DE" altLang="de-DE" sz="1000" dirty="0">
                <a:solidFill>
                  <a:sysClr val="windowText" lastClr="000000"/>
                </a:solidFill>
                <a:latin typeface="Arial" pitchFamily="34" charset="0"/>
                <a:ea typeface="Times New Roman" pitchFamily="18" charset="0"/>
                <a:cs typeface="Times New Roman" pitchFamily="18" charset="0"/>
              </a:rPr>
              <a:t>Tel.: 	0821 </a:t>
            </a:r>
            <a:r>
              <a:rPr lang="de-DE" altLang="de-DE" sz="1000" dirty="0" smtClean="0">
                <a:solidFill>
                  <a:sysClr val="windowText" lastClr="000000"/>
                </a:solidFill>
                <a:latin typeface="Arial" pitchFamily="34" charset="0"/>
                <a:ea typeface="Times New Roman" pitchFamily="18" charset="0"/>
                <a:cs typeface="Times New Roman" pitchFamily="18" charset="0"/>
              </a:rPr>
              <a:t>9071-0</a:t>
            </a:r>
          </a:p>
          <a:p>
            <a:pPr algn="l">
              <a:defRPr/>
            </a:pPr>
            <a:r>
              <a:rPr lang="de-DE" sz="1000" dirty="0" smtClean="0">
                <a:latin typeface="Arial" panose="020B0604020202020204" pitchFamily="34" charset="0"/>
                <a:ea typeface="Times New Roman" panose="02020603050405020304" pitchFamily="18" charset="0"/>
                <a:cs typeface="Times New Roman" panose="02020603050405020304" pitchFamily="18" charset="0"/>
              </a:rPr>
              <a:t>E-Mail</a:t>
            </a:r>
            <a:r>
              <a:rPr lang="de-DE" sz="1000" dirty="0">
                <a:latin typeface="Arial" panose="020B0604020202020204" pitchFamily="34" charset="0"/>
                <a:ea typeface="Times New Roman" panose="02020603050405020304" pitchFamily="18" charset="0"/>
                <a:cs typeface="Times New Roman" panose="02020603050405020304" pitchFamily="18" charset="0"/>
              </a:rPr>
              <a:t>:	</a:t>
            </a:r>
            <a:r>
              <a:rPr lang="de-DE" sz="1000" u="sng" dirty="0" smtClean="0">
                <a:solidFill>
                  <a:srgbClr val="3B687F"/>
                </a:solidFill>
                <a:latin typeface="Arial" panose="020B0604020202020204" pitchFamily="34" charset="0"/>
                <a:ea typeface="Times New Roman" panose="02020603050405020304" pitchFamily="18" charset="0"/>
                <a:cs typeface="Times New Roman" panose="02020603050405020304" pitchFamily="18" charset="0"/>
                <a:hlinkClick r:id="rId2"/>
              </a:rPr>
              <a:t>poststelle@lfu.bayern.de</a:t>
            </a:r>
            <a:endParaRPr lang="de-DE" altLang="de-DE" sz="1000" dirty="0" smtClean="0">
              <a:solidFill>
                <a:sysClr val="windowText" lastClr="000000"/>
              </a:solidFill>
              <a:latin typeface="Arial" pitchFamily="34" charset="0"/>
              <a:ea typeface="ＭＳ Ｐゴシック"/>
              <a:cs typeface="Arial" pitchFamily="34" charset="0"/>
            </a:endParaRPr>
          </a:p>
          <a:p>
            <a:pPr algn="l">
              <a:defRPr/>
            </a:pPr>
            <a:r>
              <a:rPr lang="de-DE" altLang="de-DE" sz="1000" dirty="0" smtClean="0">
                <a:solidFill>
                  <a:sysClr val="windowText" lastClr="000000"/>
                </a:solidFill>
                <a:latin typeface="Arial" pitchFamily="34" charset="0"/>
                <a:ea typeface="Times New Roman" pitchFamily="18" charset="0"/>
                <a:cs typeface="Times New Roman" pitchFamily="18" charset="0"/>
              </a:rPr>
              <a:t>Internet</a:t>
            </a:r>
            <a:r>
              <a:rPr lang="de-DE" altLang="de-DE" sz="1000" dirty="0">
                <a:solidFill>
                  <a:sysClr val="windowText" lastClr="000000"/>
                </a:solidFill>
                <a:latin typeface="Arial" pitchFamily="34" charset="0"/>
                <a:ea typeface="Times New Roman" pitchFamily="18" charset="0"/>
                <a:cs typeface="Times New Roman" pitchFamily="18" charset="0"/>
              </a:rPr>
              <a:t>: 	</a:t>
            </a:r>
            <a:r>
              <a:rPr lang="de-DE" altLang="de-DE" sz="1000" dirty="0">
                <a:solidFill>
                  <a:sysClr val="windowText" lastClr="000000"/>
                </a:solidFill>
                <a:latin typeface="Arial" pitchFamily="34" charset="0"/>
                <a:ea typeface="Times New Roman" pitchFamily="18" charset="0"/>
                <a:cs typeface="Times New Roman" pitchFamily="18" charset="0"/>
                <a:hlinkClick r:id="rId3"/>
              </a:rPr>
              <a:t>www.lfu.bayern.de</a:t>
            </a:r>
            <a:endParaRPr lang="de-DE" altLang="de-DE" sz="1000" dirty="0">
              <a:solidFill>
                <a:sysClr val="windowText" lastClr="000000"/>
              </a:solidFill>
              <a:latin typeface="Arial" pitchFamily="34" charset="0"/>
              <a:ea typeface="Times New Roman" pitchFamily="18" charset="0"/>
              <a:cs typeface="Times New Roman" pitchFamily="18" charset="0"/>
            </a:endParaRPr>
          </a:p>
          <a:p>
            <a:pPr algn="l">
              <a:defRPr/>
            </a:pPr>
            <a:r>
              <a:rPr lang="de-DE" altLang="de-DE" sz="1000" dirty="0">
                <a:solidFill>
                  <a:sysClr val="windowText" lastClr="000000"/>
                </a:solidFill>
                <a:latin typeface="Arial" pitchFamily="34" charset="0"/>
                <a:ea typeface="ＭＳ Ｐゴシック"/>
                <a:cs typeface="Times New Roman" pitchFamily="18" charset="0"/>
              </a:rPr>
              <a:t>	</a:t>
            </a:r>
            <a:endParaRPr lang="de-DE" altLang="de-DE" sz="1000" dirty="0">
              <a:solidFill>
                <a:sysClr val="windowText" lastClr="000000"/>
              </a:solidFill>
              <a:latin typeface="Arial" pitchFamily="34" charset="0"/>
              <a:ea typeface="ＭＳ Ｐゴシック"/>
              <a:cs typeface="Arial" pitchFamily="34" charset="0"/>
            </a:endParaRPr>
          </a:p>
          <a:p>
            <a:pPr algn="l">
              <a:defRPr/>
            </a:pPr>
            <a:r>
              <a:rPr lang="de-DE" altLang="de-DE" sz="1000" dirty="0">
                <a:solidFill>
                  <a:srgbClr val="3B687F"/>
                </a:solidFill>
                <a:latin typeface="Arial" pitchFamily="34" charset="0"/>
                <a:ea typeface="Times New Roman" pitchFamily="18" charset="0"/>
                <a:cs typeface="Times New Roman" pitchFamily="18" charset="0"/>
              </a:rPr>
              <a:t>Bearbeitung/Text/Konzept:</a:t>
            </a:r>
            <a:endParaRPr lang="de-DE" altLang="de-DE" sz="1000" dirty="0">
              <a:solidFill>
                <a:sysClr val="windowText" lastClr="000000"/>
              </a:solidFill>
              <a:latin typeface="Arial" pitchFamily="34" charset="0"/>
              <a:ea typeface="ＭＳ Ｐゴシック"/>
              <a:cs typeface="Arial" pitchFamily="34" charset="0"/>
            </a:endParaRPr>
          </a:p>
          <a:p>
            <a:pPr algn="l">
              <a:defRPr/>
            </a:pPr>
            <a:r>
              <a:rPr lang="de-DE" altLang="de-DE" sz="1000" dirty="0" err="1">
                <a:solidFill>
                  <a:sysClr val="windowText" lastClr="000000"/>
                </a:solidFill>
                <a:latin typeface="Arial" pitchFamily="34" charset="0"/>
                <a:ea typeface="Times New Roman" pitchFamily="18" charset="0"/>
                <a:cs typeface="Times New Roman" pitchFamily="18" charset="0"/>
              </a:rPr>
              <a:t>adelphi</a:t>
            </a:r>
            <a:r>
              <a:rPr lang="de-DE" altLang="de-DE" sz="1000" dirty="0">
                <a:solidFill>
                  <a:sysClr val="windowText" lastClr="000000"/>
                </a:solidFill>
                <a:latin typeface="Arial" pitchFamily="34" charset="0"/>
                <a:ea typeface="Times New Roman" pitchFamily="18" charset="0"/>
                <a:cs typeface="Times New Roman" pitchFamily="18" charset="0"/>
              </a:rPr>
              <a:t> – Büro Berlin</a:t>
            </a:r>
          </a:p>
          <a:p>
            <a:pPr algn="l">
              <a:defRPr/>
            </a:pPr>
            <a:r>
              <a:rPr lang="de-DE" altLang="de-DE" sz="1000" dirty="0">
                <a:solidFill>
                  <a:sysClr val="windowText" lastClr="000000"/>
                </a:solidFill>
                <a:latin typeface="Arial" pitchFamily="34" charset="0"/>
                <a:ea typeface="Times New Roman" pitchFamily="18" charset="0"/>
                <a:cs typeface="Times New Roman" pitchFamily="18" charset="0"/>
              </a:rPr>
              <a:t>Daniel </a:t>
            </a:r>
            <a:r>
              <a:rPr lang="de-DE" altLang="de-DE" sz="1000" dirty="0" err="1">
                <a:solidFill>
                  <a:sysClr val="windowText" lastClr="000000"/>
                </a:solidFill>
                <a:latin typeface="Arial" pitchFamily="34" charset="0"/>
                <a:ea typeface="Times New Roman" pitchFamily="18" charset="0"/>
                <a:cs typeface="Times New Roman" pitchFamily="18" charset="0"/>
              </a:rPr>
              <a:t>Weiss</a:t>
            </a:r>
            <a:r>
              <a:rPr lang="de-DE" altLang="de-DE" sz="1000" dirty="0">
                <a:solidFill>
                  <a:sysClr val="windowText" lastClr="000000"/>
                </a:solidFill>
                <a:latin typeface="Arial" pitchFamily="34" charset="0"/>
                <a:ea typeface="Times New Roman" pitchFamily="18" charset="0"/>
                <a:cs typeface="Times New Roman" pitchFamily="18" charset="0"/>
              </a:rPr>
              <a:t> </a:t>
            </a:r>
          </a:p>
          <a:p>
            <a:pPr algn="l">
              <a:defRPr/>
            </a:pPr>
            <a:r>
              <a:rPr lang="de-DE" altLang="de-DE" sz="1000" dirty="0">
                <a:solidFill>
                  <a:sysClr val="windowText" lastClr="000000"/>
                </a:solidFill>
                <a:latin typeface="Arial" pitchFamily="34" charset="0"/>
                <a:ea typeface="Times New Roman" pitchFamily="18" charset="0"/>
                <a:cs typeface="Times New Roman" pitchFamily="18" charset="0"/>
              </a:rPr>
              <a:t>Alt-Moabit 91</a:t>
            </a:r>
          </a:p>
          <a:p>
            <a:pPr algn="l">
              <a:defRPr/>
            </a:pPr>
            <a:r>
              <a:rPr lang="de-DE" altLang="de-DE" sz="1000" dirty="0">
                <a:solidFill>
                  <a:sysClr val="windowText" lastClr="000000"/>
                </a:solidFill>
                <a:latin typeface="Arial" pitchFamily="34" charset="0"/>
                <a:ea typeface="Times New Roman" pitchFamily="18" charset="0"/>
                <a:cs typeface="Times New Roman" pitchFamily="18" charset="0"/>
              </a:rPr>
              <a:t>10559 Berlin</a:t>
            </a:r>
          </a:p>
          <a:p>
            <a:pPr algn="l">
              <a:defRPr/>
            </a:pPr>
            <a:r>
              <a:rPr lang="de-DE" sz="1000" dirty="0">
                <a:solidFill>
                  <a:srgbClr val="4B4B4B"/>
                </a:solidFill>
                <a:hlinkClick r:id="rId4"/>
              </a:rPr>
              <a:t>office@adelphi.de </a:t>
            </a:r>
            <a:endParaRPr lang="de-DE" sz="1000" dirty="0">
              <a:solidFill>
                <a:srgbClr val="4B4B4B"/>
              </a:solidFill>
            </a:endParaRPr>
          </a:p>
          <a:p>
            <a:pPr algn="l">
              <a:defRPr/>
            </a:pPr>
            <a:endParaRPr lang="de-DE" sz="1000" dirty="0">
              <a:solidFill>
                <a:srgbClr val="4B4B4B"/>
              </a:solidFill>
            </a:endParaRPr>
          </a:p>
          <a:p>
            <a:pPr algn="l">
              <a:defRPr/>
            </a:pPr>
            <a:r>
              <a:rPr lang="de-DE" altLang="de-DE" sz="1000" dirty="0" err="1">
                <a:solidFill>
                  <a:sysClr val="windowText" lastClr="000000"/>
                </a:solidFill>
                <a:latin typeface="Arial" pitchFamily="34" charset="0"/>
                <a:ea typeface="Times New Roman" pitchFamily="18" charset="0"/>
                <a:cs typeface="Times New Roman" pitchFamily="18" charset="0"/>
              </a:rPr>
              <a:t>adelphi</a:t>
            </a:r>
            <a:r>
              <a:rPr lang="de-DE" altLang="de-DE" sz="1000" dirty="0">
                <a:solidFill>
                  <a:sysClr val="windowText" lastClr="000000"/>
                </a:solidFill>
                <a:latin typeface="Arial" pitchFamily="34" charset="0"/>
                <a:ea typeface="Times New Roman" pitchFamily="18" charset="0"/>
                <a:cs typeface="Times New Roman" pitchFamily="18" charset="0"/>
              </a:rPr>
              <a:t> – Büro München</a:t>
            </a:r>
          </a:p>
          <a:p>
            <a:pPr algn="l">
              <a:defRPr/>
            </a:pPr>
            <a:r>
              <a:rPr lang="de-DE" altLang="de-DE" sz="1000" dirty="0">
                <a:solidFill>
                  <a:sysClr val="windowText" lastClr="000000"/>
                </a:solidFill>
                <a:latin typeface="Arial" pitchFamily="34" charset="0"/>
                <a:ea typeface="Times New Roman" pitchFamily="18" charset="0"/>
                <a:cs typeface="Times New Roman" pitchFamily="18" charset="0"/>
              </a:rPr>
              <a:t>Rainer </a:t>
            </a:r>
            <a:r>
              <a:rPr lang="de-DE" altLang="de-DE" sz="1000" dirty="0" err="1">
                <a:solidFill>
                  <a:sysClr val="windowText" lastClr="000000"/>
                </a:solidFill>
                <a:latin typeface="Arial" pitchFamily="34" charset="0"/>
                <a:ea typeface="Times New Roman" pitchFamily="18" charset="0"/>
                <a:cs typeface="Times New Roman" pitchFamily="18" charset="0"/>
              </a:rPr>
              <a:t>Agster</a:t>
            </a:r>
            <a:endParaRPr lang="de-DE" altLang="de-DE" sz="1000" dirty="0">
              <a:solidFill>
                <a:srgbClr val="4B4B4B"/>
              </a:solidFill>
              <a:latin typeface="Arial" pitchFamily="34" charset="0"/>
              <a:ea typeface="Times New Roman" pitchFamily="18" charset="0"/>
              <a:cs typeface="Times New Roman" pitchFamily="18" charset="0"/>
            </a:endParaRPr>
          </a:p>
          <a:p>
            <a:pPr algn="l">
              <a:defRPr/>
            </a:pPr>
            <a:r>
              <a:rPr lang="de-DE" altLang="de-DE" sz="1000" dirty="0">
                <a:solidFill>
                  <a:sysClr val="windowText" lastClr="000000"/>
                </a:solidFill>
                <a:latin typeface="Arial" pitchFamily="34" charset="0"/>
                <a:ea typeface="Times New Roman" pitchFamily="18" charset="0"/>
                <a:cs typeface="Times New Roman" pitchFamily="18" charset="0"/>
              </a:rPr>
              <a:t>Landwehrstraße 37</a:t>
            </a:r>
          </a:p>
          <a:p>
            <a:pPr algn="l">
              <a:defRPr/>
            </a:pPr>
            <a:r>
              <a:rPr lang="de-DE" altLang="de-DE" sz="1000" dirty="0">
                <a:solidFill>
                  <a:sysClr val="windowText" lastClr="000000"/>
                </a:solidFill>
                <a:latin typeface="Arial" pitchFamily="34" charset="0"/>
                <a:ea typeface="Times New Roman" pitchFamily="18" charset="0"/>
                <a:cs typeface="Times New Roman" pitchFamily="18" charset="0"/>
              </a:rPr>
              <a:t>80336 München</a:t>
            </a:r>
          </a:p>
          <a:p>
            <a:pPr algn="l">
              <a:defRPr/>
            </a:pPr>
            <a:r>
              <a:rPr lang="de-DE" sz="1000" dirty="0">
                <a:solidFill>
                  <a:srgbClr val="4B4B4B"/>
                </a:solidFill>
                <a:hlinkClick r:id="rId5"/>
              </a:rPr>
              <a:t>www.adelphi.de</a:t>
            </a:r>
            <a:r>
              <a:rPr lang="de-DE" altLang="de-DE" sz="1000" dirty="0">
                <a:solidFill>
                  <a:sysClr val="windowText" lastClr="000000"/>
                </a:solidFill>
                <a:latin typeface="Arial" pitchFamily="34" charset="0"/>
                <a:ea typeface="Times New Roman" pitchFamily="18" charset="0"/>
                <a:cs typeface="Times New Roman" pitchFamily="18" charset="0"/>
              </a:rPr>
              <a:t/>
            </a:r>
            <a:br>
              <a:rPr lang="de-DE" altLang="de-DE" sz="1000" dirty="0">
                <a:solidFill>
                  <a:sysClr val="windowText" lastClr="000000"/>
                </a:solidFill>
                <a:latin typeface="Arial" pitchFamily="34" charset="0"/>
                <a:ea typeface="Times New Roman" pitchFamily="18" charset="0"/>
                <a:cs typeface="Times New Roman" pitchFamily="18" charset="0"/>
              </a:rPr>
            </a:br>
            <a:endParaRPr lang="de-DE" altLang="de-DE" sz="1000" dirty="0">
              <a:solidFill>
                <a:sysClr val="windowText" lastClr="000000"/>
              </a:solidFill>
              <a:latin typeface="Arial" pitchFamily="34" charset="0"/>
              <a:ea typeface="ＭＳ Ｐゴシック"/>
              <a:cs typeface="Arial" pitchFamily="34" charset="0"/>
            </a:endParaRPr>
          </a:p>
          <a:p>
            <a:pPr algn="l">
              <a:defRPr/>
            </a:pPr>
            <a:r>
              <a:rPr lang="de-DE" altLang="de-DE" sz="1000" dirty="0">
                <a:solidFill>
                  <a:srgbClr val="3B687F"/>
                </a:solidFill>
                <a:latin typeface="Arial" pitchFamily="34" charset="0"/>
                <a:ea typeface="Times New Roman" pitchFamily="18" charset="0"/>
                <a:cs typeface="Times New Roman" pitchFamily="18" charset="0"/>
              </a:rPr>
              <a:t>Redaktion:</a:t>
            </a:r>
            <a:endParaRPr lang="de-DE" altLang="de-DE" sz="1000" dirty="0">
              <a:solidFill>
                <a:sysClr val="windowText" lastClr="000000"/>
              </a:solidFill>
              <a:latin typeface="Arial" pitchFamily="34" charset="0"/>
              <a:ea typeface="ＭＳ Ｐゴシック"/>
              <a:cs typeface="Arial" pitchFamily="34" charset="0"/>
            </a:endParaRPr>
          </a:p>
          <a:p>
            <a:pPr algn="l">
              <a:defRPr/>
            </a:pPr>
            <a:r>
              <a:rPr lang="de-DE" altLang="de-DE" sz="1000" dirty="0">
                <a:solidFill>
                  <a:sysClr val="windowText" lastClr="000000"/>
                </a:solidFill>
                <a:latin typeface="Arial" pitchFamily="34" charset="0"/>
                <a:ea typeface="Times New Roman" pitchFamily="18" charset="0"/>
                <a:cs typeface="Times New Roman" pitchFamily="18" charset="0"/>
              </a:rPr>
              <a:t>LfU, </a:t>
            </a:r>
            <a:r>
              <a:rPr lang="de-DE" altLang="de-DE" sz="1000" dirty="0" smtClean="0">
                <a:solidFill>
                  <a:sysClr val="windowText" lastClr="000000"/>
                </a:solidFill>
                <a:latin typeface="Arial" pitchFamily="34" charset="0"/>
                <a:ea typeface="Times New Roman" pitchFamily="18" charset="0"/>
                <a:cs typeface="Times New Roman" pitchFamily="18" charset="0"/>
              </a:rPr>
              <a:t>Infozentrum </a:t>
            </a:r>
            <a:r>
              <a:rPr lang="de-DE" altLang="de-DE" sz="1000" dirty="0">
                <a:solidFill>
                  <a:sysClr val="windowText" lastClr="000000"/>
                </a:solidFill>
                <a:latin typeface="Arial" pitchFamily="34" charset="0"/>
                <a:ea typeface="Times New Roman" pitchFamily="18" charset="0"/>
                <a:cs typeface="Times New Roman" pitchFamily="18" charset="0"/>
              </a:rPr>
              <a:t>UmweltWirtschaft</a:t>
            </a:r>
            <a:endParaRPr lang="de-DE" altLang="de-DE" sz="1000" dirty="0">
              <a:solidFill>
                <a:sysClr val="windowText" lastClr="000000"/>
              </a:solidFill>
              <a:latin typeface="Arial" pitchFamily="34" charset="0"/>
              <a:ea typeface="ＭＳ Ｐゴシック"/>
              <a:cs typeface="Arial" pitchFamily="34" charset="0"/>
            </a:endParaRPr>
          </a:p>
          <a:p>
            <a:pPr algn="l">
              <a:defRPr/>
            </a:pPr>
            <a:r>
              <a:rPr lang="de-DE" altLang="de-DE" sz="1000" dirty="0">
                <a:solidFill>
                  <a:srgbClr val="3B687F"/>
                </a:solidFill>
                <a:latin typeface="Arial" pitchFamily="34" charset="0"/>
                <a:ea typeface="Times New Roman" pitchFamily="18" charset="0"/>
                <a:cs typeface="Times New Roman" pitchFamily="18" charset="0"/>
              </a:rPr>
              <a:t>Stand: </a:t>
            </a:r>
            <a:endParaRPr lang="de-DE" altLang="de-DE" sz="1000" dirty="0">
              <a:solidFill>
                <a:sysClr val="windowText" lastClr="000000"/>
              </a:solidFill>
              <a:latin typeface="Arial" pitchFamily="34" charset="0"/>
              <a:ea typeface="ＭＳ Ｐゴシック"/>
              <a:cs typeface="Arial" pitchFamily="34" charset="0"/>
            </a:endParaRPr>
          </a:p>
          <a:p>
            <a:pPr algn="l">
              <a:defRPr/>
            </a:pPr>
            <a:r>
              <a:rPr lang="de-DE" altLang="de-DE" sz="1000" dirty="0" smtClean="0">
                <a:solidFill>
                  <a:sysClr val="windowText" lastClr="000000"/>
                </a:solidFill>
                <a:latin typeface="Arial" pitchFamily="34" charset="0"/>
                <a:ea typeface="Times New Roman" pitchFamily="18" charset="0"/>
                <a:cs typeface="Times New Roman" pitchFamily="18" charset="0"/>
              </a:rPr>
              <a:t>März 2022</a:t>
            </a:r>
            <a:endParaRPr lang="de-DE" altLang="de-DE" sz="1000" dirty="0">
              <a:solidFill>
                <a:sysClr val="windowText" lastClr="000000"/>
              </a:solidFill>
              <a:latin typeface="Arial" pitchFamily="34" charset="0"/>
              <a:ea typeface="Times New Roman" pitchFamily="18" charset="0"/>
              <a:cs typeface="Times New Roman" pitchFamily="18" charset="0"/>
            </a:endParaRPr>
          </a:p>
          <a:p>
            <a:pPr algn="l">
              <a:defRPr/>
            </a:pPr>
            <a:r>
              <a:rPr lang="de-DE" altLang="de-DE" sz="1000" dirty="0">
                <a:solidFill>
                  <a:srgbClr val="3B687F"/>
                </a:solidFill>
                <a:latin typeface="Arial" pitchFamily="34" charset="0"/>
                <a:ea typeface="Times New Roman" pitchFamily="18" charset="0"/>
                <a:cs typeface="Times New Roman" pitchFamily="18" charset="0"/>
              </a:rPr>
              <a:t>Copyright:</a:t>
            </a:r>
          </a:p>
          <a:p>
            <a:pPr algn="l">
              <a:defRPr/>
            </a:pPr>
            <a:r>
              <a:rPr lang="de-DE" altLang="de-DE" sz="1000" dirty="0">
                <a:solidFill>
                  <a:sysClr val="windowText" lastClr="000000"/>
                </a:solidFill>
                <a:latin typeface="Arial" pitchFamily="34" charset="0"/>
                <a:ea typeface="ＭＳ Ｐゴシック"/>
                <a:cs typeface="Times New Roman" pitchFamily="18" charset="0"/>
              </a:rPr>
              <a:t>Bayerisches Landesamt für Umwelt (LfU)</a:t>
            </a:r>
          </a:p>
          <a:p>
            <a:pPr algn="l">
              <a:defRPr/>
            </a:pPr>
            <a:r>
              <a:rPr lang="de-DE" sz="1000" dirty="0">
                <a:solidFill>
                  <a:srgbClr val="000000"/>
                </a:solidFill>
              </a:rPr>
              <a:t>Dieses Dokument ist Teil des Bausteins „Nachhaltige Lieferkette“ des „Online-Tools Nachhaltigkeitsmanagement für KMU“. </a:t>
            </a:r>
            <a:r>
              <a:rPr lang="de-DE" sz="1000" dirty="0" smtClean="0">
                <a:solidFill>
                  <a:srgbClr val="000000"/>
                </a:solidFill>
              </a:rPr>
              <a:t/>
            </a:r>
            <a:br>
              <a:rPr lang="de-DE" sz="1000" dirty="0" smtClean="0">
                <a:solidFill>
                  <a:srgbClr val="000000"/>
                </a:solidFill>
              </a:rPr>
            </a:br>
            <a:r>
              <a:rPr lang="de-DE" sz="1000" dirty="0" smtClean="0">
                <a:solidFill>
                  <a:srgbClr val="000000"/>
                </a:solidFill>
              </a:rPr>
              <a:t>Die </a:t>
            </a:r>
            <a:r>
              <a:rPr lang="de-DE" sz="1000" dirty="0">
                <a:solidFill>
                  <a:srgbClr val="000000"/>
                </a:solidFill>
              </a:rPr>
              <a:t>Arbeitsmaterialien wurden im Rahmen des </a:t>
            </a:r>
            <a:r>
              <a:rPr lang="de-DE" sz="1000" dirty="0" smtClean="0">
                <a:solidFill>
                  <a:srgbClr val="000000"/>
                </a:solidFill>
              </a:rPr>
              <a:t>Umwelt- und Klimapakts </a:t>
            </a:r>
            <a:r>
              <a:rPr lang="de-DE" sz="1000" dirty="0">
                <a:solidFill>
                  <a:srgbClr val="000000"/>
                </a:solidFill>
              </a:rPr>
              <a:t>Bayern in Kooperation mit dem Bayerischen Industrie-und Handelskammertag e. V. (BIHK) erstellt.</a:t>
            </a:r>
            <a:endParaRPr lang="de-DE" altLang="de-DE" sz="1000" dirty="0">
              <a:solidFill>
                <a:sysClr val="windowText" lastClr="000000"/>
              </a:solidFill>
              <a:latin typeface="Arial" pitchFamily="34" charset="0"/>
              <a:ea typeface="ＭＳ Ｐゴシック"/>
              <a:cs typeface="Times New Roman" pitchFamily="18" charset="0"/>
            </a:endParaRPr>
          </a:p>
          <a:p>
            <a:r>
              <a:rPr lang="de-DE" sz="1000" dirty="0">
                <a:solidFill>
                  <a:srgbClr val="000000"/>
                </a:solidFill>
              </a:rPr>
              <a:t> </a:t>
            </a:r>
          </a:p>
          <a:p>
            <a:pPr algn="l">
              <a:defRPr/>
            </a:pPr>
            <a:endParaRPr lang="de-DE" altLang="de-DE" sz="1000" dirty="0">
              <a:solidFill>
                <a:sysClr val="windowText" lastClr="000000"/>
              </a:solidFill>
              <a:latin typeface="Arial" pitchFamily="34" charset="0"/>
              <a:ea typeface="ＭＳ Ｐゴシック"/>
              <a:cs typeface="Times New Roman" pitchFamily="18" charset="0"/>
            </a:endParaRPr>
          </a:p>
        </p:txBody>
      </p:sp>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73</a:t>
            </a:fld>
            <a:endParaRPr lang="de-DE" dirty="0"/>
          </a:p>
        </p:txBody>
      </p:sp>
      <p:sp>
        <p:nvSpPr>
          <p:cNvPr id="10" name="Textfeld 9">
            <a:extLst>
              <a:ext uri="{FF2B5EF4-FFF2-40B4-BE49-F238E27FC236}">
                <a16:creationId xmlns:a16="http://schemas.microsoft.com/office/drawing/2014/main" id="{600804C1-506A-4714-A655-BCD9C28C9E7A}"/>
              </a:ext>
            </a:extLst>
          </p:cNvPr>
          <p:cNvSpPr txBox="1"/>
          <p:nvPr/>
        </p:nvSpPr>
        <p:spPr>
          <a:xfrm>
            <a:off x="3143672" y="2204864"/>
            <a:ext cx="3168352" cy="1015663"/>
          </a:xfrm>
          <a:prstGeom prst="rect">
            <a:avLst/>
          </a:prstGeom>
          <a:noFill/>
        </p:spPr>
        <p:txBody>
          <a:bodyPr wrap="square" rtlCol="0">
            <a:spAutoFit/>
          </a:bodyPr>
          <a:lstStyle/>
          <a:p>
            <a:pPr algn="l">
              <a:defRPr/>
            </a:pPr>
            <a:r>
              <a:rPr lang="de-DE" sz="1000" dirty="0" err="1">
                <a:solidFill>
                  <a:sysClr val="windowText" lastClr="000000"/>
                </a:solidFill>
                <a:latin typeface="Arial" pitchFamily="34" charset="0"/>
                <a:ea typeface="Times New Roman" pitchFamily="18" charset="0"/>
                <a:cs typeface="Times New Roman" pitchFamily="18" charset="0"/>
              </a:rPr>
              <a:t>sustainable</a:t>
            </a:r>
            <a:r>
              <a:rPr lang="de-DE" sz="1000" dirty="0">
                <a:solidFill>
                  <a:sysClr val="windowText" lastClr="000000"/>
                </a:solidFill>
                <a:latin typeface="Arial" pitchFamily="34" charset="0"/>
                <a:ea typeface="Times New Roman" pitchFamily="18" charset="0"/>
                <a:cs typeface="Times New Roman" pitchFamily="18" charset="0"/>
              </a:rPr>
              <a:t> AG</a:t>
            </a:r>
          </a:p>
          <a:p>
            <a:pPr algn="l">
              <a:defRPr/>
            </a:pPr>
            <a:r>
              <a:rPr lang="de-DE" sz="1000" dirty="0">
                <a:solidFill>
                  <a:sysClr val="windowText" lastClr="000000"/>
                </a:solidFill>
                <a:latin typeface="Arial" pitchFamily="34" charset="0"/>
                <a:ea typeface="Times New Roman" pitchFamily="18" charset="0"/>
                <a:cs typeface="Times New Roman" pitchFamily="18" charset="0"/>
              </a:rPr>
              <a:t>Dr. Albert Hans Baur; Jan-Marten Krebs </a:t>
            </a:r>
          </a:p>
          <a:p>
            <a:pPr algn="l">
              <a:defRPr/>
            </a:pPr>
            <a:r>
              <a:rPr lang="de-DE" sz="1000" dirty="0">
                <a:solidFill>
                  <a:sysClr val="windowText" lastClr="000000"/>
                </a:solidFill>
                <a:latin typeface="Arial" pitchFamily="34" charset="0"/>
                <a:ea typeface="Times New Roman" pitchFamily="18" charset="0"/>
                <a:cs typeface="Times New Roman" pitchFamily="18" charset="0"/>
              </a:rPr>
              <a:t>Corneliusstraße 10</a:t>
            </a:r>
          </a:p>
          <a:p>
            <a:pPr algn="l">
              <a:defRPr/>
            </a:pPr>
            <a:r>
              <a:rPr lang="de-DE" sz="1000" dirty="0">
                <a:solidFill>
                  <a:srgbClr val="000000"/>
                </a:solidFill>
              </a:rPr>
              <a:t>80469 München </a:t>
            </a:r>
          </a:p>
          <a:p>
            <a:pPr algn="l">
              <a:defRPr/>
            </a:pPr>
            <a:r>
              <a:rPr lang="de-DE" sz="1000" dirty="0">
                <a:solidFill>
                  <a:sysClr val="windowText" lastClr="000000"/>
                </a:solidFill>
                <a:latin typeface="Arial" pitchFamily="34" charset="0"/>
                <a:ea typeface="Times New Roman" pitchFamily="18" charset="0"/>
                <a:cs typeface="Times New Roman" pitchFamily="18" charset="0"/>
                <a:hlinkClick r:id="rId6"/>
              </a:rPr>
              <a:t>info@sustainable.de</a:t>
            </a:r>
            <a:r>
              <a:rPr lang="de-DE" sz="1000" dirty="0">
                <a:solidFill>
                  <a:sysClr val="windowText" lastClr="000000"/>
                </a:solidFill>
                <a:latin typeface="Arial" pitchFamily="34" charset="0"/>
                <a:ea typeface="Times New Roman" pitchFamily="18" charset="0"/>
                <a:cs typeface="Times New Roman" pitchFamily="18" charset="0"/>
              </a:rPr>
              <a:t> </a:t>
            </a:r>
          </a:p>
          <a:p>
            <a:pPr algn="l">
              <a:defRPr/>
            </a:pPr>
            <a:r>
              <a:rPr lang="de-DE" sz="1000" dirty="0">
                <a:solidFill>
                  <a:sysClr val="windowText" lastClr="000000"/>
                </a:solidFill>
                <a:latin typeface="Arial" pitchFamily="34" charset="0"/>
                <a:ea typeface="Times New Roman" pitchFamily="18" charset="0"/>
                <a:cs typeface="Times New Roman" pitchFamily="18" charset="0"/>
                <a:hlinkClick r:id="rId7"/>
              </a:rPr>
              <a:t>www.sustainable.de</a:t>
            </a:r>
            <a:r>
              <a:rPr lang="de-DE" sz="1000" dirty="0">
                <a:solidFill>
                  <a:sysClr val="windowText" lastClr="000000"/>
                </a:solidFill>
                <a:latin typeface="Arial" pitchFamily="34" charset="0"/>
                <a:ea typeface="Times New Roman" pitchFamily="18" charset="0"/>
                <a:cs typeface="Times New Roman" pitchFamily="18" charset="0"/>
              </a:rPr>
              <a:t> </a:t>
            </a:r>
          </a:p>
        </p:txBody>
      </p:sp>
      <p:pic>
        <p:nvPicPr>
          <p:cNvPr id="13" name="Grafik 12" descr="U:\Abt01\Ref11\Daten\02_Betrieblicher Umweltschutz, Managementsysteme, Förderfibel\Betrieb\Pilotprojekt_Lieferkette\Logos\Logo BIHK.jpg">
            <a:extLst>
              <a:ext uri="{FF2B5EF4-FFF2-40B4-BE49-F238E27FC236}">
                <a16:creationId xmlns:a16="http://schemas.microsoft.com/office/drawing/2014/main" id="{D8680466-BF14-49E2-8F16-F475DB9E7D75}"/>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75654" y="5825864"/>
            <a:ext cx="2263775" cy="489585"/>
          </a:xfrm>
          <a:prstGeom prst="rect">
            <a:avLst/>
          </a:prstGeom>
          <a:noFill/>
          <a:ln>
            <a:noFill/>
          </a:ln>
        </p:spPr>
      </p:pic>
      <p:sp>
        <p:nvSpPr>
          <p:cNvPr id="14" name="Fußzeilenplatzhalter 3">
            <a:extLst>
              <a:ext uri="{FF2B5EF4-FFF2-40B4-BE49-F238E27FC236}">
                <a16:creationId xmlns:a16="http://schemas.microsoft.com/office/drawing/2014/main" id="{6117CD38-7E7F-4E42-9A0E-58A668672D8F}"/>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pic>
        <p:nvPicPr>
          <p:cNvPr id="3" name="Grafik 2">
            <a:extLst>
              <a:ext uri="{FF2B5EF4-FFF2-40B4-BE49-F238E27FC236}">
                <a16:creationId xmlns:a16="http://schemas.microsoft.com/office/drawing/2014/main" id="{13000CE8-1C07-48D6-A992-69571F2E8C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8000" y="5772899"/>
            <a:ext cx="504930" cy="542550"/>
          </a:xfrm>
          <a:prstGeom prst="rect">
            <a:avLst/>
          </a:prstGeom>
        </p:spPr>
      </p:pic>
      <p:pic>
        <p:nvPicPr>
          <p:cNvPr id="2" name="Grafik 1"/>
          <p:cNvPicPr>
            <a:picLocks noChangeAspect="1"/>
          </p:cNvPicPr>
          <p:nvPr/>
        </p:nvPicPr>
        <p:blipFill>
          <a:blip r:embed="rId10"/>
          <a:stretch>
            <a:fillRect/>
          </a:stretch>
        </p:blipFill>
        <p:spPr>
          <a:xfrm>
            <a:off x="573480" y="306858"/>
            <a:ext cx="981541" cy="323116"/>
          </a:xfrm>
          <a:prstGeom prst="rect">
            <a:avLst/>
          </a:prstGeom>
        </p:spPr>
      </p:pic>
    </p:spTree>
    <p:extLst>
      <p:ext uri="{BB962C8B-B14F-4D97-AF65-F5344CB8AC3E}">
        <p14:creationId xmlns:p14="http://schemas.microsoft.com/office/powerpoint/2010/main" val="4223022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6">
            <a:extLst>
              <a:ext uri="{FF2B5EF4-FFF2-40B4-BE49-F238E27FC236}">
                <a16:creationId xmlns:a16="http://schemas.microsoft.com/office/drawing/2014/main" id="{CA7CFFC5-340A-41A5-A856-144119CD9B3B}"/>
              </a:ext>
            </a:extLst>
          </p:cNvPr>
          <p:cNvSpPr>
            <a:spLocks noGrp="1"/>
          </p:cNvSpPr>
          <p:nvPr>
            <p:ph type="sldNum" sz="quarter" idx="4"/>
          </p:nvPr>
        </p:nvSpPr>
        <p:spPr/>
        <p:txBody>
          <a:bodyPr/>
          <a:lstStyle/>
          <a:p>
            <a:fld id="{894680D0-7A83-433A-9719-C4143F27F647}" type="slidenum">
              <a:rPr lang="de-DE" smtClean="0"/>
              <a:pPr/>
              <a:t>8</a:t>
            </a:fld>
            <a:endParaRPr lang="de-DE" dirty="0"/>
          </a:p>
        </p:txBody>
      </p:sp>
      <p:sp>
        <p:nvSpPr>
          <p:cNvPr id="14" name="Freihandform 12">
            <a:extLst>
              <a:ext uri="{FF2B5EF4-FFF2-40B4-BE49-F238E27FC236}">
                <a16:creationId xmlns:a16="http://schemas.microsoft.com/office/drawing/2014/main" id="{891876DD-D87D-4D18-96A2-88B0D4AFAE69}"/>
              </a:ext>
            </a:extLst>
          </p:cNvPr>
          <p:cNvSpPr/>
          <p:nvPr/>
        </p:nvSpPr>
        <p:spPr bwMode="auto">
          <a:xfrm>
            <a:off x="721758" y="4005064"/>
            <a:ext cx="4248448" cy="2448272"/>
          </a:xfrm>
          <a:custGeom>
            <a:avLst/>
            <a:gdLst>
              <a:gd name="connsiteX0" fmla="*/ 402817 w 3963099"/>
              <a:gd name="connsiteY0" fmla="*/ 127807 h 1985182"/>
              <a:gd name="connsiteX1" fmla="*/ 402817 w 3963099"/>
              <a:gd name="connsiteY1" fmla="*/ 127807 h 1985182"/>
              <a:gd name="connsiteX2" fmla="*/ 202792 w 3963099"/>
              <a:gd name="connsiteY2" fmla="*/ 118282 h 1985182"/>
              <a:gd name="connsiteX3" fmla="*/ 155167 w 3963099"/>
              <a:gd name="connsiteY3" fmla="*/ 108757 h 1985182"/>
              <a:gd name="connsiteX4" fmla="*/ 183742 w 3963099"/>
              <a:gd name="connsiteY4" fmla="*/ 80182 h 1985182"/>
              <a:gd name="connsiteX5" fmla="*/ 240892 w 3963099"/>
              <a:gd name="connsiteY5" fmla="*/ 70657 h 1985182"/>
              <a:gd name="connsiteX6" fmla="*/ 469492 w 3963099"/>
              <a:gd name="connsiteY6" fmla="*/ 61132 h 1985182"/>
              <a:gd name="connsiteX7" fmla="*/ 1279117 w 3963099"/>
              <a:gd name="connsiteY7" fmla="*/ 42082 h 1985182"/>
              <a:gd name="connsiteX8" fmla="*/ 2269717 w 3963099"/>
              <a:gd name="connsiteY8" fmla="*/ 23032 h 1985182"/>
              <a:gd name="connsiteX9" fmla="*/ 2888842 w 3963099"/>
              <a:gd name="connsiteY9" fmla="*/ 3982 h 1985182"/>
              <a:gd name="connsiteX10" fmla="*/ 3441292 w 3963099"/>
              <a:gd name="connsiteY10" fmla="*/ 13507 h 1985182"/>
              <a:gd name="connsiteX11" fmla="*/ 3431767 w 3963099"/>
              <a:gd name="connsiteY11" fmla="*/ 80182 h 1985182"/>
              <a:gd name="connsiteX12" fmla="*/ 3403192 w 3963099"/>
              <a:gd name="connsiteY12" fmla="*/ 137332 h 1985182"/>
              <a:gd name="connsiteX13" fmla="*/ 3412717 w 3963099"/>
              <a:gd name="connsiteY13" fmla="*/ 184957 h 1985182"/>
              <a:gd name="connsiteX14" fmla="*/ 3469867 w 3963099"/>
              <a:gd name="connsiteY14" fmla="*/ 204007 h 1985182"/>
              <a:gd name="connsiteX15" fmla="*/ 3727042 w 3963099"/>
              <a:gd name="connsiteY15" fmla="*/ 213532 h 1985182"/>
              <a:gd name="connsiteX16" fmla="*/ 3765142 w 3963099"/>
              <a:gd name="connsiteY16" fmla="*/ 223057 h 1985182"/>
              <a:gd name="connsiteX17" fmla="*/ 3774667 w 3963099"/>
              <a:gd name="connsiteY17" fmla="*/ 394507 h 1985182"/>
              <a:gd name="connsiteX18" fmla="*/ 3755617 w 3963099"/>
              <a:gd name="connsiteY18" fmla="*/ 423082 h 1985182"/>
              <a:gd name="connsiteX19" fmla="*/ 3727042 w 3963099"/>
              <a:gd name="connsiteY19" fmla="*/ 518332 h 1985182"/>
              <a:gd name="connsiteX20" fmla="*/ 3717517 w 3963099"/>
              <a:gd name="connsiteY20" fmla="*/ 546907 h 1985182"/>
              <a:gd name="connsiteX21" fmla="*/ 3784192 w 3963099"/>
              <a:gd name="connsiteY21" fmla="*/ 565957 h 1985182"/>
              <a:gd name="connsiteX22" fmla="*/ 3908017 w 3963099"/>
              <a:gd name="connsiteY22" fmla="*/ 575482 h 1985182"/>
              <a:gd name="connsiteX23" fmla="*/ 3936592 w 3963099"/>
              <a:gd name="connsiteY23" fmla="*/ 585007 h 1985182"/>
              <a:gd name="connsiteX24" fmla="*/ 3946117 w 3963099"/>
              <a:gd name="connsiteY24" fmla="*/ 785032 h 1985182"/>
              <a:gd name="connsiteX25" fmla="*/ 3927067 w 3963099"/>
              <a:gd name="connsiteY25" fmla="*/ 842182 h 1985182"/>
              <a:gd name="connsiteX26" fmla="*/ 3917542 w 3963099"/>
              <a:gd name="connsiteY26" fmla="*/ 880282 h 1985182"/>
              <a:gd name="connsiteX27" fmla="*/ 3869917 w 3963099"/>
              <a:gd name="connsiteY27" fmla="*/ 946957 h 1985182"/>
              <a:gd name="connsiteX28" fmla="*/ 3831817 w 3963099"/>
              <a:gd name="connsiteY28" fmla="*/ 1004107 h 1985182"/>
              <a:gd name="connsiteX29" fmla="*/ 3774667 w 3963099"/>
              <a:gd name="connsiteY29" fmla="*/ 1042207 h 1985182"/>
              <a:gd name="connsiteX30" fmla="*/ 3688942 w 3963099"/>
              <a:gd name="connsiteY30" fmla="*/ 1099357 h 1985182"/>
              <a:gd name="connsiteX31" fmla="*/ 3660367 w 3963099"/>
              <a:gd name="connsiteY31" fmla="*/ 1118407 h 1985182"/>
              <a:gd name="connsiteX32" fmla="*/ 3631792 w 3963099"/>
              <a:gd name="connsiteY32" fmla="*/ 1137457 h 1985182"/>
              <a:gd name="connsiteX33" fmla="*/ 3612742 w 3963099"/>
              <a:gd name="connsiteY33" fmla="*/ 1166032 h 1985182"/>
              <a:gd name="connsiteX34" fmla="*/ 3622267 w 3963099"/>
              <a:gd name="connsiteY34" fmla="*/ 1194607 h 1985182"/>
              <a:gd name="connsiteX35" fmla="*/ 3679417 w 3963099"/>
              <a:gd name="connsiteY35" fmla="*/ 1242232 h 1985182"/>
              <a:gd name="connsiteX36" fmla="*/ 3727042 w 3963099"/>
              <a:gd name="connsiteY36" fmla="*/ 1251757 h 1985182"/>
              <a:gd name="connsiteX37" fmla="*/ 3736567 w 3963099"/>
              <a:gd name="connsiteY37" fmla="*/ 1299382 h 1985182"/>
              <a:gd name="connsiteX38" fmla="*/ 3765142 w 3963099"/>
              <a:gd name="connsiteY38" fmla="*/ 1327957 h 1985182"/>
              <a:gd name="connsiteX39" fmla="*/ 3784192 w 3963099"/>
              <a:gd name="connsiteY39" fmla="*/ 1356532 h 1985182"/>
              <a:gd name="connsiteX40" fmla="*/ 3774667 w 3963099"/>
              <a:gd name="connsiteY40" fmla="*/ 1461307 h 1985182"/>
              <a:gd name="connsiteX41" fmla="*/ 3717517 w 3963099"/>
              <a:gd name="connsiteY41" fmla="*/ 1518457 h 1985182"/>
              <a:gd name="connsiteX42" fmla="*/ 3679417 w 3963099"/>
              <a:gd name="connsiteY42" fmla="*/ 1527982 h 1985182"/>
              <a:gd name="connsiteX43" fmla="*/ 3603217 w 3963099"/>
              <a:gd name="connsiteY43" fmla="*/ 1556557 h 1985182"/>
              <a:gd name="connsiteX44" fmla="*/ 3574642 w 3963099"/>
              <a:gd name="connsiteY44" fmla="*/ 1575607 h 1985182"/>
              <a:gd name="connsiteX45" fmla="*/ 3555592 w 3963099"/>
              <a:gd name="connsiteY45" fmla="*/ 1651807 h 1985182"/>
              <a:gd name="connsiteX46" fmla="*/ 3517492 w 3963099"/>
              <a:gd name="connsiteY46" fmla="*/ 1680382 h 1985182"/>
              <a:gd name="connsiteX47" fmla="*/ 3479392 w 3963099"/>
              <a:gd name="connsiteY47" fmla="*/ 1718482 h 1985182"/>
              <a:gd name="connsiteX48" fmla="*/ 3441292 w 3963099"/>
              <a:gd name="connsiteY48" fmla="*/ 1747057 h 1985182"/>
              <a:gd name="connsiteX49" fmla="*/ 3355567 w 3963099"/>
              <a:gd name="connsiteY49" fmla="*/ 1813732 h 1985182"/>
              <a:gd name="connsiteX50" fmla="*/ 3288892 w 3963099"/>
              <a:gd name="connsiteY50" fmla="*/ 1842307 h 1985182"/>
              <a:gd name="connsiteX51" fmla="*/ 3250792 w 3963099"/>
              <a:gd name="connsiteY51" fmla="*/ 1870882 h 1985182"/>
              <a:gd name="connsiteX52" fmla="*/ 3174592 w 3963099"/>
              <a:gd name="connsiteY52" fmla="*/ 1908982 h 1985182"/>
              <a:gd name="connsiteX53" fmla="*/ 3146017 w 3963099"/>
              <a:gd name="connsiteY53" fmla="*/ 1937557 h 1985182"/>
              <a:gd name="connsiteX54" fmla="*/ 3098392 w 3963099"/>
              <a:gd name="connsiteY54" fmla="*/ 1947082 h 1985182"/>
              <a:gd name="connsiteX55" fmla="*/ 3060292 w 3963099"/>
              <a:gd name="connsiteY55" fmla="*/ 1956607 h 1985182"/>
              <a:gd name="connsiteX56" fmla="*/ 1974442 w 3963099"/>
              <a:gd name="connsiteY56" fmla="*/ 1975657 h 1985182"/>
              <a:gd name="connsiteX57" fmla="*/ 1631542 w 3963099"/>
              <a:gd name="connsiteY57" fmla="*/ 1985182 h 1985182"/>
              <a:gd name="connsiteX58" fmla="*/ 602842 w 3963099"/>
              <a:gd name="connsiteY58" fmla="*/ 1975657 h 1985182"/>
              <a:gd name="connsiteX59" fmla="*/ 536167 w 3963099"/>
              <a:gd name="connsiteY59" fmla="*/ 1966132 h 1985182"/>
              <a:gd name="connsiteX60" fmla="*/ 507592 w 3963099"/>
              <a:gd name="connsiteY60" fmla="*/ 1956607 h 1985182"/>
              <a:gd name="connsiteX61" fmla="*/ 440917 w 3963099"/>
              <a:gd name="connsiteY61" fmla="*/ 1937557 h 1985182"/>
              <a:gd name="connsiteX62" fmla="*/ 364717 w 3963099"/>
              <a:gd name="connsiteY62" fmla="*/ 1918507 h 1985182"/>
              <a:gd name="connsiteX63" fmla="*/ 355192 w 3963099"/>
              <a:gd name="connsiteY63" fmla="*/ 1889932 h 1985182"/>
              <a:gd name="connsiteX64" fmla="*/ 383767 w 3963099"/>
              <a:gd name="connsiteY64" fmla="*/ 1832782 h 1985182"/>
              <a:gd name="connsiteX65" fmla="*/ 431392 w 3963099"/>
              <a:gd name="connsiteY65" fmla="*/ 1775632 h 1985182"/>
              <a:gd name="connsiteX66" fmla="*/ 421867 w 3963099"/>
              <a:gd name="connsiteY66" fmla="*/ 1737532 h 1985182"/>
              <a:gd name="connsiteX67" fmla="*/ 402817 w 3963099"/>
              <a:gd name="connsiteY67" fmla="*/ 1708957 h 1985182"/>
              <a:gd name="connsiteX68" fmla="*/ 336142 w 3963099"/>
              <a:gd name="connsiteY68" fmla="*/ 1670857 h 1985182"/>
              <a:gd name="connsiteX69" fmla="*/ 288517 w 3963099"/>
              <a:gd name="connsiteY69" fmla="*/ 1651807 h 1985182"/>
              <a:gd name="connsiteX70" fmla="*/ 202792 w 3963099"/>
              <a:gd name="connsiteY70" fmla="*/ 1604182 h 1985182"/>
              <a:gd name="connsiteX71" fmla="*/ 155167 w 3963099"/>
              <a:gd name="connsiteY71" fmla="*/ 1575607 h 1985182"/>
              <a:gd name="connsiteX72" fmla="*/ 88492 w 3963099"/>
              <a:gd name="connsiteY72" fmla="*/ 1537507 h 1985182"/>
              <a:gd name="connsiteX73" fmla="*/ 40867 w 3963099"/>
              <a:gd name="connsiteY73" fmla="*/ 1480357 h 1985182"/>
              <a:gd name="connsiteX74" fmla="*/ 12292 w 3963099"/>
              <a:gd name="connsiteY74" fmla="*/ 1461307 h 1985182"/>
              <a:gd name="connsiteX75" fmla="*/ 12292 w 3963099"/>
              <a:gd name="connsiteY75" fmla="*/ 1347007 h 1985182"/>
              <a:gd name="connsiteX76" fmla="*/ 40867 w 3963099"/>
              <a:gd name="connsiteY76" fmla="*/ 1337482 h 1985182"/>
              <a:gd name="connsiteX77" fmla="*/ 145642 w 3963099"/>
              <a:gd name="connsiteY77" fmla="*/ 1223182 h 1985182"/>
              <a:gd name="connsiteX78" fmla="*/ 174217 w 3963099"/>
              <a:gd name="connsiteY78" fmla="*/ 1213657 h 1985182"/>
              <a:gd name="connsiteX79" fmla="*/ 221842 w 3963099"/>
              <a:gd name="connsiteY79" fmla="*/ 1185082 h 1985182"/>
              <a:gd name="connsiteX80" fmla="*/ 259942 w 3963099"/>
              <a:gd name="connsiteY80" fmla="*/ 1166032 h 1985182"/>
              <a:gd name="connsiteX81" fmla="*/ 278992 w 3963099"/>
              <a:gd name="connsiteY81" fmla="*/ 1108882 h 1985182"/>
              <a:gd name="connsiteX82" fmla="*/ 250417 w 3963099"/>
              <a:gd name="connsiteY82" fmla="*/ 927907 h 1985182"/>
              <a:gd name="connsiteX83" fmla="*/ 231367 w 3963099"/>
              <a:gd name="connsiteY83" fmla="*/ 832657 h 1985182"/>
              <a:gd name="connsiteX84" fmla="*/ 240892 w 3963099"/>
              <a:gd name="connsiteY84" fmla="*/ 661207 h 1985182"/>
              <a:gd name="connsiteX85" fmla="*/ 269467 w 3963099"/>
              <a:gd name="connsiteY85" fmla="*/ 623107 h 1985182"/>
              <a:gd name="connsiteX86" fmla="*/ 298042 w 3963099"/>
              <a:gd name="connsiteY86" fmla="*/ 594532 h 1985182"/>
              <a:gd name="connsiteX87" fmla="*/ 345667 w 3963099"/>
              <a:gd name="connsiteY87" fmla="*/ 527857 h 1985182"/>
              <a:gd name="connsiteX88" fmla="*/ 326617 w 3963099"/>
              <a:gd name="connsiteY88" fmla="*/ 470707 h 1985182"/>
              <a:gd name="connsiteX89" fmla="*/ 288517 w 3963099"/>
              <a:gd name="connsiteY89" fmla="*/ 451657 h 1985182"/>
              <a:gd name="connsiteX90" fmla="*/ 259942 w 3963099"/>
              <a:gd name="connsiteY90" fmla="*/ 442132 h 1985182"/>
              <a:gd name="connsiteX91" fmla="*/ 221842 w 3963099"/>
              <a:gd name="connsiteY91" fmla="*/ 423082 h 1985182"/>
              <a:gd name="connsiteX92" fmla="*/ 155167 w 3963099"/>
              <a:gd name="connsiteY92" fmla="*/ 394507 h 1985182"/>
              <a:gd name="connsiteX93" fmla="*/ 155167 w 3963099"/>
              <a:gd name="connsiteY93" fmla="*/ 308782 h 1985182"/>
              <a:gd name="connsiteX94" fmla="*/ 174217 w 3963099"/>
              <a:gd name="connsiteY94" fmla="*/ 251632 h 1985182"/>
              <a:gd name="connsiteX95" fmla="*/ 193267 w 3963099"/>
              <a:gd name="connsiteY95" fmla="*/ 223057 h 1985182"/>
              <a:gd name="connsiteX96" fmla="*/ 250417 w 3963099"/>
              <a:gd name="connsiteY96" fmla="*/ 184957 h 1985182"/>
              <a:gd name="connsiteX97" fmla="*/ 298042 w 3963099"/>
              <a:gd name="connsiteY97" fmla="*/ 175432 h 1985182"/>
              <a:gd name="connsiteX98" fmla="*/ 383767 w 3963099"/>
              <a:gd name="connsiteY98" fmla="*/ 165907 h 1985182"/>
              <a:gd name="connsiteX99" fmla="*/ 355192 w 3963099"/>
              <a:gd name="connsiteY99" fmla="*/ 156382 h 1985182"/>
              <a:gd name="connsiteX100" fmla="*/ 317092 w 3963099"/>
              <a:gd name="connsiteY100" fmla="*/ 146857 h 1985182"/>
              <a:gd name="connsiteX101" fmla="*/ 307567 w 3963099"/>
              <a:gd name="connsiteY101" fmla="*/ 127807 h 1985182"/>
              <a:gd name="connsiteX102" fmla="*/ 307567 w 3963099"/>
              <a:gd name="connsiteY102" fmla="*/ 127807 h 1985182"/>
              <a:gd name="connsiteX103" fmla="*/ 317092 w 3963099"/>
              <a:gd name="connsiteY103" fmla="*/ 137332 h 1985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63099" h="1985182">
                <a:moveTo>
                  <a:pt x="402817" y="127807"/>
                </a:moveTo>
                <a:lnTo>
                  <a:pt x="402817" y="127807"/>
                </a:lnTo>
                <a:cubicBezTo>
                  <a:pt x="336142" y="124632"/>
                  <a:pt x="269346" y="123402"/>
                  <a:pt x="202792" y="118282"/>
                </a:cubicBezTo>
                <a:cubicBezTo>
                  <a:pt x="186650" y="117040"/>
                  <a:pt x="162407" y="123237"/>
                  <a:pt x="155167" y="108757"/>
                </a:cubicBezTo>
                <a:cubicBezTo>
                  <a:pt x="149143" y="96709"/>
                  <a:pt x="171433" y="85653"/>
                  <a:pt x="183742" y="80182"/>
                </a:cubicBezTo>
                <a:cubicBezTo>
                  <a:pt x="201390" y="72338"/>
                  <a:pt x="221622" y="71942"/>
                  <a:pt x="240892" y="70657"/>
                </a:cubicBezTo>
                <a:cubicBezTo>
                  <a:pt x="316989" y="65584"/>
                  <a:pt x="393276" y="63903"/>
                  <a:pt x="469492" y="61132"/>
                </a:cubicBezTo>
                <a:cubicBezTo>
                  <a:pt x="828793" y="48067"/>
                  <a:pt x="853264" y="49968"/>
                  <a:pt x="1279117" y="42082"/>
                </a:cubicBezTo>
                <a:cubicBezTo>
                  <a:pt x="1773683" y="18531"/>
                  <a:pt x="1288839" y="39245"/>
                  <a:pt x="2269717" y="23032"/>
                </a:cubicBezTo>
                <a:cubicBezTo>
                  <a:pt x="2503768" y="19163"/>
                  <a:pt x="2662915" y="12350"/>
                  <a:pt x="2888842" y="3982"/>
                </a:cubicBezTo>
                <a:cubicBezTo>
                  <a:pt x="3072992" y="7157"/>
                  <a:pt x="3258902" y="-12092"/>
                  <a:pt x="3441292" y="13507"/>
                </a:cubicBezTo>
                <a:cubicBezTo>
                  <a:pt x="3463525" y="16627"/>
                  <a:pt x="3436170" y="58167"/>
                  <a:pt x="3431767" y="80182"/>
                </a:cubicBezTo>
                <a:cubicBezTo>
                  <a:pt x="3426133" y="108350"/>
                  <a:pt x="3419247" y="113250"/>
                  <a:pt x="3403192" y="137332"/>
                </a:cubicBezTo>
                <a:cubicBezTo>
                  <a:pt x="3406367" y="153207"/>
                  <a:pt x="3401269" y="173509"/>
                  <a:pt x="3412717" y="184957"/>
                </a:cubicBezTo>
                <a:cubicBezTo>
                  <a:pt x="3426916" y="199156"/>
                  <a:pt x="3450817" y="197657"/>
                  <a:pt x="3469867" y="204007"/>
                </a:cubicBezTo>
                <a:cubicBezTo>
                  <a:pt x="3551249" y="231134"/>
                  <a:pt x="3641317" y="210357"/>
                  <a:pt x="3727042" y="213532"/>
                </a:cubicBezTo>
                <a:cubicBezTo>
                  <a:pt x="3739742" y="216707"/>
                  <a:pt x="3754250" y="215795"/>
                  <a:pt x="3765142" y="223057"/>
                </a:cubicBezTo>
                <a:cubicBezTo>
                  <a:pt x="3813028" y="254981"/>
                  <a:pt x="3775113" y="391833"/>
                  <a:pt x="3774667" y="394507"/>
                </a:cubicBezTo>
                <a:cubicBezTo>
                  <a:pt x="3772785" y="405799"/>
                  <a:pt x="3760266" y="412621"/>
                  <a:pt x="3755617" y="423082"/>
                </a:cubicBezTo>
                <a:cubicBezTo>
                  <a:pt x="3737509" y="463826"/>
                  <a:pt x="3738125" y="479543"/>
                  <a:pt x="3727042" y="518332"/>
                </a:cubicBezTo>
                <a:cubicBezTo>
                  <a:pt x="3724284" y="527986"/>
                  <a:pt x="3720692" y="537382"/>
                  <a:pt x="3717517" y="546907"/>
                </a:cubicBezTo>
                <a:cubicBezTo>
                  <a:pt x="3735996" y="553067"/>
                  <a:pt x="3765708" y="563782"/>
                  <a:pt x="3784192" y="565957"/>
                </a:cubicBezTo>
                <a:cubicBezTo>
                  <a:pt x="3825305" y="570794"/>
                  <a:pt x="3866742" y="572307"/>
                  <a:pt x="3908017" y="575482"/>
                </a:cubicBezTo>
                <a:cubicBezTo>
                  <a:pt x="3917542" y="578657"/>
                  <a:pt x="3928752" y="578735"/>
                  <a:pt x="3936592" y="585007"/>
                </a:cubicBezTo>
                <a:cubicBezTo>
                  <a:pt x="3989124" y="627032"/>
                  <a:pt x="3947618" y="773025"/>
                  <a:pt x="3946117" y="785032"/>
                </a:cubicBezTo>
                <a:cubicBezTo>
                  <a:pt x="3943626" y="804957"/>
                  <a:pt x="3932837" y="822948"/>
                  <a:pt x="3927067" y="842182"/>
                </a:cubicBezTo>
                <a:cubicBezTo>
                  <a:pt x="3923305" y="854721"/>
                  <a:pt x="3922699" y="868250"/>
                  <a:pt x="3917542" y="880282"/>
                </a:cubicBezTo>
                <a:cubicBezTo>
                  <a:pt x="3912652" y="891691"/>
                  <a:pt x="3873512" y="941821"/>
                  <a:pt x="3869917" y="946957"/>
                </a:cubicBezTo>
                <a:cubicBezTo>
                  <a:pt x="3856787" y="965714"/>
                  <a:pt x="3844517" y="985057"/>
                  <a:pt x="3831817" y="1004107"/>
                </a:cubicBezTo>
                <a:cubicBezTo>
                  <a:pt x="3819117" y="1023157"/>
                  <a:pt x="3793717" y="1029507"/>
                  <a:pt x="3774667" y="1042207"/>
                </a:cubicBezTo>
                <a:lnTo>
                  <a:pt x="3688942" y="1099357"/>
                </a:lnTo>
                <a:lnTo>
                  <a:pt x="3660367" y="1118407"/>
                </a:lnTo>
                <a:lnTo>
                  <a:pt x="3631792" y="1137457"/>
                </a:lnTo>
                <a:cubicBezTo>
                  <a:pt x="3625442" y="1146982"/>
                  <a:pt x="3614624" y="1154740"/>
                  <a:pt x="3612742" y="1166032"/>
                </a:cubicBezTo>
                <a:cubicBezTo>
                  <a:pt x="3611091" y="1175936"/>
                  <a:pt x="3616698" y="1186253"/>
                  <a:pt x="3622267" y="1194607"/>
                </a:cubicBezTo>
                <a:cubicBezTo>
                  <a:pt x="3630502" y="1206960"/>
                  <a:pt x="3663798" y="1236375"/>
                  <a:pt x="3679417" y="1242232"/>
                </a:cubicBezTo>
                <a:cubicBezTo>
                  <a:pt x="3694576" y="1247916"/>
                  <a:pt x="3711167" y="1248582"/>
                  <a:pt x="3727042" y="1251757"/>
                </a:cubicBezTo>
                <a:cubicBezTo>
                  <a:pt x="3730217" y="1267632"/>
                  <a:pt x="3729327" y="1284902"/>
                  <a:pt x="3736567" y="1299382"/>
                </a:cubicBezTo>
                <a:cubicBezTo>
                  <a:pt x="3742591" y="1311430"/>
                  <a:pt x="3756518" y="1317609"/>
                  <a:pt x="3765142" y="1327957"/>
                </a:cubicBezTo>
                <a:cubicBezTo>
                  <a:pt x="3772471" y="1336751"/>
                  <a:pt x="3777842" y="1347007"/>
                  <a:pt x="3784192" y="1356532"/>
                </a:cubicBezTo>
                <a:cubicBezTo>
                  <a:pt x="3781017" y="1391457"/>
                  <a:pt x="3782015" y="1427016"/>
                  <a:pt x="3774667" y="1461307"/>
                </a:cubicBezTo>
                <a:cubicBezTo>
                  <a:pt x="3770026" y="1482964"/>
                  <a:pt x="3732581" y="1510925"/>
                  <a:pt x="3717517" y="1518457"/>
                </a:cubicBezTo>
                <a:cubicBezTo>
                  <a:pt x="3705808" y="1524311"/>
                  <a:pt x="3691674" y="1523385"/>
                  <a:pt x="3679417" y="1527982"/>
                </a:cubicBezTo>
                <a:cubicBezTo>
                  <a:pt x="3579799" y="1565339"/>
                  <a:pt x="3701014" y="1532108"/>
                  <a:pt x="3603217" y="1556557"/>
                </a:cubicBezTo>
                <a:cubicBezTo>
                  <a:pt x="3593692" y="1562907"/>
                  <a:pt x="3581793" y="1566668"/>
                  <a:pt x="3574642" y="1575607"/>
                </a:cubicBezTo>
                <a:cubicBezTo>
                  <a:pt x="3563974" y="1588942"/>
                  <a:pt x="3560675" y="1643675"/>
                  <a:pt x="3555592" y="1651807"/>
                </a:cubicBezTo>
                <a:cubicBezTo>
                  <a:pt x="3547178" y="1665269"/>
                  <a:pt x="3529439" y="1669928"/>
                  <a:pt x="3517492" y="1680382"/>
                </a:cubicBezTo>
                <a:cubicBezTo>
                  <a:pt x="3503975" y="1692209"/>
                  <a:pt x="3492909" y="1706655"/>
                  <a:pt x="3479392" y="1718482"/>
                </a:cubicBezTo>
                <a:cubicBezTo>
                  <a:pt x="3467445" y="1728936"/>
                  <a:pt x="3453345" y="1736726"/>
                  <a:pt x="3441292" y="1747057"/>
                </a:cubicBezTo>
                <a:cubicBezTo>
                  <a:pt x="3403950" y="1779065"/>
                  <a:pt x="3411310" y="1789842"/>
                  <a:pt x="3355567" y="1813732"/>
                </a:cubicBezTo>
                <a:cubicBezTo>
                  <a:pt x="3333342" y="1823257"/>
                  <a:pt x="3310120" y="1830728"/>
                  <a:pt x="3288892" y="1842307"/>
                </a:cubicBezTo>
                <a:cubicBezTo>
                  <a:pt x="3274955" y="1849909"/>
                  <a:pt x="3264504" y="1862883"/>
                  <a:pt x="3250792" y="1870882"/>
                </a:cubicBezTo>
                <a:cubicBezTo>
                  <a:pt x="3226262" y="1885191"/>
                  <a:pt x="3194672" y="1888902"/>
                  <a:pt x="3174592" y="1908982"/>
                </a:cubicBezTo>
                <a:cubicBezTo>
                  <a:pt x="3165067" y="1918507"/>
                  <a:pt x="3158065" y="1931533"/>
                  <a:pt x="3146017" y="1937557"/>
                </a:cubicBezTo>
                <a:cubicBezTo>
                  <a:pt x="3131537" y="1944797"/>
                  <a:pt x="3114196" y="1943570"/>
                  <a:pt x="3098392" y="1947082"/>
                </a:cubicBezTo>
                <a:cubicBezTo>
                  <a:pt x="3085613" y="1949922"/>
                  <a:pt x="3073379" y="1956274"/>
                  <a:pt x="3060292" y="1956607"/>
                </a:cubicBezTo>
                <a:lnTo>
                  <a:pt x="1974442" y="1975657"/>
                </a:lnTo>
                <a:lnTo>
                  <a:pt x="1631542" y="1985182"/>
                </a:lnTo>
                <a:lnTo>
                  <a:pt x="602842" y="1975657"/>
                </a:lnTo>
                <a:cubicBezTo>
                  <a:pt x="580395" y="1975267"/>
                  <a:pt x="558182" y="1970535"/>
                  <a:pt x="536167" y="1966132"/>
                </a:cubicBezTo>
                <a:cubicBezTo>
                  <a:pt x="526322" y="1964163"/>
                  <a:pt x="517209" y="1959492"/>
                  <a:pt x="507592" y="1956607"/>
                </a:cubicBezTo>
                <a:cubicBezTo>
                  <a:pt x="485452" y="1949965"/>
                  <a:pt x="463341" y="1943163"/>
                  <a:pt x="440917" y="1937557"/>
                </a:cubicBezTo>
                <a:lnTo>
                  <a:pt x="364717" y="1918507"/>
                </a:lnTo>
                <a:cubicBezTo>
                  <a:pt x="361542" y="1908982"/>
                  <a:pt x="355192" y="1899972"/>
                  <a:pt x="355192" y="1889932"/>
                </a:cubicBezTo>
                <a:cubicBezTo>
                  <a:pt x="355192" y="1868103"/>
                  <a:pt x="374135" y="1849637"/>
                  <a:pt x="383767" y="1832782"/>
                </a:cubicBezTo>
                <a:cubicBezTo>
                  <a:pt x="413514" y="1780725"/>
                  <a:pt x="386506" y="1805556"/>
                  <a:pt x="431392" y="1775632"/>
                </a:cubicBezTo>
                <a:cubicBezTo>
                  <a:pt x="428217" y="1762932"/>
                  <a:pt x="427024" y="1749564"/>
                  <a:pt x="421867" y="1737532"/>
                </a:cubicBezTo>
                <a:cubicBezTo>
                  <a:pt x="417358" y="1727010"/>
                  <a:pt x="410912" y="1717052"/>
                  <a:pt x="402817" y="1708957"/>
                </a:cubicBezTo>
                <a:cubicBezTo>
                  <a:pt x="390558" y="1696698"/>
                  <a:pt x="349589" y="1676833"/>
                  <a:pt x="336142" y="1670857"/>
                </a:cubicBezTo>
                <a:cubicBezTo>
                  <a:pt x="320518" y="1663913"/>
                  <a:pt x="303178" y="1660604"/>
                  <a:pt x="288517" y="1651807"/>
                </a:cubicBezTo>
                <a:cubicBezTo>
                  <a:pt x="197614" y="1597265"/>
                  <a:pt x="281900" y="1623959"/>
                  <a:pt x="202792" y="1604182"/>
                </a:cubicBezTo>
                <a:cubicBezTo>
                  <a:pt x="186917" y="1594657"/>
                  <a:pt x="171351" y="1584598"/>
                  <a:pt x="155167" y="1575607"/>
                </a:cubicBezTo>
                <a:cubicBezTo>
                  <a:pt x="127218" y="1560080"/>
                  <a:pt x="112442" y="1557465"/>
                  <a:pt x="88492" y="1537507"/>
                </a:cubicBezTo>
                <a:cubicBezTo>
                  <a:pt x="-5133" y="1459486"/>
                  <a:pt x="115792" y="1555282"/>
                  <a:pt x="40867" y="1480357"/>
                </a:cubicBezTo>
                <a:cubicBezTo>
                  <a:pt x="32772" y="1472262"/>
                  <a:pt x="21817" y="1467657"/>
                  <a:pt x="12292" y="1461307"/>
                </a:cubicBezTo>
                <a:cubicBezTo>
                  <a:pt x="1804" y="1419355"/>
                  <a:pt x="-9114" y="1395169"/>
                  <a:pt x="12292" y="1347007"/>
                </a:cubicBezTo>
                <a:cubicBezTo>
                  <a:pt x="16370" y="1337832"/>
                  <a:pt x="31342" y="1340657"/>
                  <a:pt x="40867" y="1337482"/>
                </a:cubicBezTo>
                <a:cubicBezTo>
                  <a:pt x="98602" y="1265314"/>
                  <a:pt x="64592" y="1304232"/>
                  <a:pt x="145642" y="1223182"/>
                </a:cubicBezTo>
                <a:cubicBezTo>
                  <a:pt x="152742" y="1216082"/>
                  <a:pt x="165237" y="1218147"/>
                  <a:pt x="174217" y="1213657"/>
                </a:cubicBezTo>
                <a:cubicBezTo>
                  <a:pt x="190776" y="1205378"/>
                  <a:pt x="205658" y="1194073"/>
                  <a:pt x="221842" y="1185082"/>
                </a:cubicBezTo>
                <a:cubicBezTo>
                  <a:pt x="234254" y="1178186"/>
                  <a:pt x="247242" y="1172382"/>
                  <a:pt x="259942" y="1166032"/>
                </a:cubicBezTo>
                <a:lnTo>
                  <a:pt x="278992" y="1108882"/>
                </a:lnTo>
                <a:cubicBezTo>
                  <a:pt x="290887" y="1073196"/>
                  <a:pt x="260211" y="967082"/>
                  <a:pt x="250417" y="927907"/>
                </a:cubicBezTo>
                <a:cubicBezTo>
                  <a:pt x="206637" y="752789"/>
                  <a:pt x="262676" y="926583"/>
                  <a:pt x="231367" y="832657"/>
                </a:cubicBezTo>
                <a:cubicBezTo>
                  <a:pt x="234542" y="775507"/>
                  <a:pt x="230653" y="717522"/>
                  <a:pt x="240892" y="661207"/>
                </a:cubicBezTo>
                <a:cubicBezTo>
                  <a:pt x="243732" y="645588"/>
                  <a:pt x="259136" y="635160"/>
                  <a:pt x="269467" y="623107"/>
                </a:cubicBezTo>
                <a:cubicBezTo>
                  <a:pt x="278233" y="612880"/>
                  <a:pt x="289276" y="604759"/>
                  <a:pt x="298042" y="594532"/>
                </a:cubicBezTo>
                <a:cubicBezTo>
                  <a:pt x="315764" y="573857"/>
                  <a:pt x="330590" y="550472"/>
                  <a:pt x="345667" y="527857"/>
                </a:cubicBezTo>
                <a:lnTo>
                  <a:pt x="326617" y="470707"/>
                </a:lnTo>
                <a:cubicBezTo>
                  <a:pt x="322127" y="457237"/>
                  <a:pt x="301568" y="457250"/>
                  <a:pt x="288517" y="451657"/>
                </a:cubicBezTo>
                <a:cubicBezTo>
                  <a:pt x="279289" y="447702"/>
                  <a:pt x="269170" y="446087"/>
                  <a:pt x="259942" y="442132"/>
                </a:cubicBezTo>
                <a:cubicBezTo>
                  <a:pt x="246891" y="436539"/>
                  <a:pt x="234893" y="428675"/>
                  <a:pt x="221842" y="423082"/>
                </a:cubicBezTo>
                <a:cubicBezTo>
                  <a:pt x="123736" y="381037"/>
                  <a:pt x="281529" y="457688"/>
                  <a:pt x="155167" y="394507"/>
                </a:cubicBezTo>
                <a:cubicBezTo>
                  <a:pt x="141195" y="352590"/>
                  <a:pt x="140798" y="366257"/>
                  <a:pt x="155167" y="308782"/>
                </a:cubicBezTo>
                <a:cubicBezTo>
                  <a:pt x="160037" y="289301"/>
                  <a:pt x="167867" y="270682"/>
                  <a:pt x="174217" y="251632"/>
                </a:cubicBezTo>
                <a:cubicBezTo>
                  <a:pt x="177837" y="240772"/>
                  <a:pt x="184652" y="230595"/>
                  <a:pt x="193267" y="223057"/>
                </a:cubicBezTo>
                <a:cubicBezTo>
                  <a:pt x="210497" y="207980"/>
                  <a:pt x="231367" y="197657"/>
                  <a:pt x="250417" y="184957"/>
                </a:cubicBezTo>
                <a:cubicBezTo>
                  <a:pt x="263887" y="175977"/>
                  <a:pt x="282015" y="177722"/>
                  <a:pt x="298042" y="175432"/>
                </a:cubicBezTo>
                <a:cubicBezTo>
                  <a:pt x="326504" y="171366"/>
                  <a:pt x="355192" y="169082"/>
                  <a:pt x="383767" y="165907"/>
                </a:cubicBezTo>
                <a:cubicBezTo>
                  <a:pt x="374242" y="162732"/>
                  <a:pt x="364846" y="159140"/>
                  <a:pt x="355192" y="156382"/>
                </a:cubicBezTo>
                <a:cubicBezTo>
                  <a:pt x="342605" y="152786"/>
                  <a:pt x="328317" y="153592"/>
                  <a:pt x="317092" y="146857"/>
                </a:cubicBezTo>
                <a:cubicBezTo>
                  <a:pt x="311004" y="143204"/>
                  <a:pt x="310742" y="134157"/>
                  <a:pt x="307567" y="127807"/>
                </a:cubicBezTo>
                <a:lnTo>
                  <a:pt x="307567" y="127807"/>
                </a:lnTo>
                <a:lnTo>
                  <a:pt x="317092" y="137332"/>
                </a:lnTo>
              </a:path>
            </a:pathLst>
          </a:custGeom>
          <a:solidFill>
            <a:schemeClr val="bg1">
              <a:lumMod val="85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endParaRPr lang="de-DE">
              <a:solidFill>
                <a:srgbClr val="000000"/>
              </a:solidFill>
            </a:endParaRPr>
          </a:p>
        </p:txBody>
      </p:sp>
      <p:sp>
        <p:nvSpPr>
          <p:cNvPr id="15" name="Textplatzhalter 19">
            <a:extLst>
              <a:ext uri="{FF2B5EF4-FFF2-40B4-BE49-F238E27FC236}">
                <a16:creationId xmlns:a16="http://schemas.microsoft.com/office/drawing/2014/main" id="{ECE922EC-054C-4E9D-842D-FF65C057857D}"/>
              </a:ext>
            </a:extLst>
          </p:cNvPr>
          <p:cNvSpPr txBox="1">
            <a:spLocks/>
          </p:cNvSpPr>
          <p:nvPr/>
        </p:nvSpPr>
        <p:spPr>
          <a:xfrm>
            <a:off x="5664391" y="3740815"/>
            <a:ext cx="4824221" cy="1173320"/>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defRPr/>
            </a:pPr>
            <a:r>
              <a:rPr lang="de-DE" dirty="0">
                <a:solidFill>
                  <a:srgbClr val="4B4B4B"/>
                </a:solidFill>
              </a:rPr>
              <a:t>Um Basisinformationen zu bündeln und zusammenzuführen, ist es sinnvoll, die Lieferkette zu visualisieren. Dies liefert die Basis für die nachfolgenden Schritte und ermöglicht einen Austausch mit </a:t>
            </a:r>
            <a:r>
              <a:rPr lang="de-DE" dirty="0" smtClean="0">
                <a:solidFill>
                  <a:srgbClr val="4B4B4B"/>
                </a:solidFill>
              </a:rPr>
              <a:t>Mitarbeiter-innen </a:t>
            </a:r>
            <a:r>
              <a:rPr lang="de-DE" dirty="0">
                <a:solidFill>
                  <a:srgbClr val="4B4B4B"/>
                </a:solidFill>
              </a:rPr>
              <a:t>und Mitarbeitern zur Ermittlung wesentlicher Nachhaltigkeitsthemen und Handlungsfelder.</a:t>
            </a:r>
            <a:endParaRPr lang="de-DE" sz="1000" dirty="0">
              <a:solidFill>
                <a:srgbClr val="4B4B4B"/>
              </a:solidFill>
            </a:endParaRPr>
          </a:p>
        </p:txBody>
      </p:sp>
      <p:sp>
        <p:nvSpPr>
          <p:cNvPr id="16" name="Textplatzhalter 15">
            <a:extLst>
              <a:ext uri="{FF2B5EF4-FFF2-40B4-BE49-F238E27FC236}">
                <a16:creationId xmlns:a16="http://schemas.microsoft.com/office/drawing/2014/main" id="{DAAD6A20-625B-48BA-B0C7-9E0CD95E4070}"/>
              </a:ext>
            </a:extLst>
          </p:cNvPr>
          <p:cNvSpPr txBox="1">
            <a:spLocks/>
          </p:cNvSpPr>
          <p:nvPr/>
        </p:nvSpPr>
        <p:spPr>
          <a:xfrm>
            <a:off x="623888" y="1520443"/>
            <a:ext cx="4464000" cy="1080000"/>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spcAft>
                <a:spcPts val="526"/>
              </a:spcAft>
              <a:defRPr/>
            </a:pPr>
            <a:r>
              <a:rPr lang="de-DE" dirty="0">
                <a:solidFill>
                  <a:srgbClr val="4B4B4B"/>
                </a:solidFill>
              </a:rPr>
              <a:t>Das Unternehmen verschafft sich einen Überblick über die </a:t>
            </a:r>
            <a:r>
              <a:rPr lang="de-DE" dirty="0" smtClean="0">
                <a:solidFill>
                  <a:srgbClr val="4B4B4B"/>
                </a:solidFill>
              </a:rPr>
              <a:t>Liefer-kette </a:t>
            </a:r>
            <a:r>
              <a:rPr lang="de-DE" dirty="0">
                <a:solidFill>
                  <a:srgbClr val="4B4B4B"/>
                </a:solidFill>
              </a:rPr>
              <a:t>– idealerweise von der Ebene der Direktlieferanten bis zur Ebene der Rohstoffgewinnung. Das Unternehmen sammelt </a:t>
            </a:r>
            <a:r>
              <a:rPr lang="de-DE" dirty="0" err="1" smtClean="0">
                <a:solidFill>
                  <a:srgbClr val="4B4B4B"/>
                </a:solidFill>
              </a:rPr>
              <a:t>Infor-mationen</a:t>
            </a:r>
            <a:r>
              <a:rPr lang="de-DE" dirty="0" smtClean="0">
                <a:solidFill>
                  <a:srgbClr val="4B4B4B"/>
                </a:solidFill>
              </a:rPr>
              <a:t> </a:t>
            </a:r>
            <a:r>
              <a:rPr lang="de-DE" dirty="0">
                <a:solidFill>
                  <a:srgbClr val="4B4B4B"/>
                </a:solidFill>
              </a:rPr>
              <a:t>zur Lieferkettenstruktur und zu Prozessen, die für die Ermittlung wesentlicher Nachhaltigkeitsthemen benötigt werden.</a:t>
            </a:r>
          </a:p>
        </p:txBody>
      </p:sp>
      <p:sp>
        <p:nvSpPr>
          <p:cNvPr id="17" name="Textplatzhalter 16">
            <a:extLst>
              <a:ext uri="{FF2B5EF4-FFF2-40B4-BE49-F238E27FC236}">
                <a16:creationId xmlns:a16="http://schemas.microsoft.com/office/drawing/2014/main" id="{B763FF4C-FCB9-4B70-BAB8-F497CC2D9059}"/>
              </a:ext>
            </a:extLst>
          </p:cNvPr>
          <p:cNvSpPr txBox="1">
            <a:spLocks/>
          </p:cNvSpPr>
          <p:nvPr/>
        </p:nvSpPr>
        <p:spPr>
          <a:xfrm>
            <a:off x="623888" y="2816587"/>
            <a:ext cx="4464000" cy="288032"/>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anose="020B0604020202020204" pitchFamily="34" charset="0"/>
              <a:buNone/>
              <a:defRPr lang="en-GB" sz="1400" b="1" kern="1200" noProof="0" dirty="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de-DE" sz="1200">
                <a:solidFill>
                  <a:srgbClr val="FFFFFF"/>
                </a:solidFill>
                <a:latin typeface="Arial"/>
              </a:rPr>
              <a:t>Voraussetzungen</a:t>
            </a:r>
          </a:p>
        </p:txBody>
      </p:sp>
      <p:sp>
        <p:nvSpPr>
          <p:cNvPr id="18" name="Textplatzhalter 17">
            <a:extLst>
              <a:ext uri="{FF2B5EF4-FFF2-40B4-BE49-F238E27FC236}">
                <a16:creationId xmlns:a16="http://schemas.microsoft.com/office/drawing/2014/main" id="{9CCC2DC1-935D-4ED1-8EFB-0574B26529DB}"/>
              </a:ext>
            </a:extLst>
          </p:cNvPr>
          <p:cNvSpPr txBox="1">
            <a:spLocks/>
          </p:cNvSpPr>
          <p:nvPr/>
        </p:nvSpPr>
        <p:spPr>
          <a:xfrm>
            <a:off x="623888" y="3194175"/>
            <a:ext cx="4464000" cy="954905"/>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spcAft>
                <a:spcPts val="526"/>
              </a:spcAft>
              <a:defRPr/>
            </a:pPr>
            <a:r>
              <a:rPr lang="de-DE" dirty="0">
                <a:solidFill>
                  <a:srgbClr val="4B4B4B"/>
                </a:solidFill>
              </a:rPr>
              <a:t>Für eine gute Umsetzung dieses Prozessschrittes sind Daten zu Einkaufsvolumina der bezogenen Materialien und/oder Vorprodukte ebenso hilfreich wie weitere Informationen zu Direkt- und </a:t>
            </a:r>
            <a:r>
              <a:rPr lang="de-DE" dirty="0" smtClean="0">
                <a:solidFill>
                  <a:srgbClr val="4B4B4B"/>
                </a:solidFill>
              </a:rPr>
              <a:t>Unter-lieferanten </a:t>
            </a:r>
            <a:r>
              <a:rPr lang="de-DE" dirty="0">
                <a:solidFill>
                  <a:srgbClr val="4B4B4B"/>
                </a:solidFill>
              </a:rPr>
              <a:t>(Aktivitäten/Prozesse, Standorte).</a:t>
            </a:r>
          </a:p>
        </p:txBody>
      </p:sp>
      <p:sp>
        <p:nvSpPr>
          <p:cNvPr id="19" name="Textplatzhalter 20">
            <a:extLst>
              <a:ext uri="{FF2B5EF4-FFF2-40B4-BE49-F238E27FC236}">
                <a16:creationId xmlns:a16="http://schemas.microsoft.com/office/drawing/2014/main" id="{EE3F0533-3C17-44AA-93C1-3BFD4A47C904}"/>
              </a:ext>
            </a:extLst>
          </p:cNvPr>
          <p:cNvSpPr txBox="1">
            <a:spLocks/>
          </p:cNvSpPr>
          <p:nvPr/>
        </p:nvSpPr>
        <p:spPr>
          <a:xfrm>
            <a:off x="5690948" y="1210719"/>
            <a:ext cx="4838708" cy="297944"/>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anose="020B0604020202020204" pitchFamily="34" charset="0"/>
              <a:buNone/>
              <a:defRPr lang="en-GB" sz="1400" b="1" kern="1200" noProof="0" dirty="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de-DE" sz="1200">
                <a:solidFill>
                  <a:srgbClr val="FFFFFF"/>
                </a:solidFill>
                <a:latin typeface="Arial"/>
              </a:rPr>
              <a:t>Module</a:t>
            </a:r>
          </a:p>
        </p:txBody>
      </p:sp>
      <p:sp>
        <p:nvSpPr>
          <p:cNvPr id="20" name="Textplatzhalter 14">
            <a:extLst>
              <a:ext uri="{FF2B5EF4-FFF2-40B4-BE49-F238E27FC236}">
                <a16:creationId xmlns:a16="http://schemas.microsoft.com/office/drawing/2014/main" id="{467D5492-7E3C-4008-8219-C6C182BD32A0}"/>
              </a:ext>
            </a:extLst>
          </p:cNvPr>
          <p:cNvSpPr txBox="1">
            <a:spLocks/>
          </p:cNvSpPr>
          <p:nvPr/>
        </p:nvSpPr>
        <p:spPr>
          <a:xfrm>
            <a:off x="623888" y="1196974"/>
            <a:ext cx="4464000" cy="272687"/>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itchFamily="34" charset="0"/>
              <a:buNone/>
              <a:defRPr sz="1400" b="1" kern="120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de-DE" sz="1200" dirty="0">
                <a:solidFill>
                  <a:srgbClr val="FFFFFF"/>
                </a:solidFill>
                <a:latin typeface="Arial"/>
              </a:rPr>
              <a:t>Ziele der Prozessphase</a:t>
            </a:r>
          </a:p>
        </p:txBody>
      </p:sp>
      <p:sp>
        <p:nvSpPr>
          <p:cNvPr id="21" name="Rechteck 20">
            <a:extLst>
              <a:ext uri="{FF2B5EF4-FFF2-40B4-BE49-F238E27FC236}">
                <a16:creationId xmlns:a16="http://schemas.microsoft.com/office/drawing/2014/main" id="{5264E2E1-8F6B-4340-9D42-3FB3958B8586}"/>
              </a:ext>
            </a:extLst>
          </p:cNvPr>
          <p:cNvSpPr/>
          <p:nvPr/>
        </p:nvSpPr>
        <p:spPr>
          <a:xfrm>
            <a:off x="1009790" y="4149080"/>
            <a:ext cx="3168352" cy="2316019"/>
          </a:xfrm>
          <a:prstGeom prst="rect">
            <a:avLst/>
          </a:prstGeom>
        </p:spPr>
        <p:txBody>
          <a:bodyPr wrap="square">
            <a:spAutoFit/>
          </a:bodyPr>
          <a:lstStyle/>
          <a:p>
            <a:pPr algn="l" defTabSz="928804" fontAlgn="auto">
              <a:spcAft>
                <a:spcPts val="526"/>
              </a:spcAft>
              <a:defRPr/>
            </a:pPr>
            <a:r>
              <a:rPr lang="de-DE" sz="1100" b="1" dirty="0">
                <a:solidFill>
                  <a:srgbClr val="000000"/>
                </a:solidFill>
              </a:rPr>
              <a:t>	</a:t>
            </a:r>
            <a:r>
              <a:rPr lang="de-DE" sz="1200" b="1" dirty="0">
                <a:solidFill>
                  <a:srgbClr val="000000"/>
                </a:solidFill>
              </a:rPr>
              <a:t>Ergebnisse</a:t>
            </a:r>
            <a:endParaRPr lang="de-DE" sz="1100" b="1" dirty="0">
              <a:solidFill>
                <a:srgbClr val="000000"/>
              </a:solidFill>
            </a:endParaRPr>
          </a:p>
          <a:p>
            <a:pPr marL="171450" indent="-171450" algn="l" defTabSz="928804" fontAlgn="auto">
              <a:spcAft>
                <a:spcPts val="526"/>
              </a:spcAft>
              <a:buFont typeface="Arial" panose="020B0604020202020204" pitchFamily="34" charset="0"/>
              <a:buChar char="•"/>
              <a:defRPr/>
            </a:pPr>
            <a:r>
              <a:rPr lang="de-DE" sz="1100" dirty="0">
                <a:solidFill>
                  <a:srgbClr val="282828"/>
                </a:solidFill>
                <a:latin typeface="Arial"/>
              </a:rPr>
              <a:t>Abbildung der Lieferkette, inkl. verschiedener Lieferkettenstufen, Aktivitäten/Prozesse in den einzelnen Stufen und deren </a:t>
            </a:r>
            <a:r>
              <a:rPr lang="de-DE" sz="1100" dirty="0" smtClean="0">
                <a:solidFill>
                  <a:srgbClr val="282828"/>
                </a:solidFill>
                <a:latin typeface="Arial"/>
              </a:rPr>
              <a:t>Standorte</a:t>
            </a:r>
            <a:endParaRPr lang="de-DE" sz="1100" dirty="0">
              <a:solidFill>
                <a:srgbClr val="282828"/>
              </a:solidFill>
              <a:latin typeface="Arial"/>
            </a:endParaRPr>
          </a:p>
          <a:p>
            <a:pPr marL="171450" indent="-171450" algn="l" defTabSz="928804" fontAlgn="auto">
              <a:spcAft>
                <a:spcPts val="526"/>
              </a:spcAft>
              <a:buFont typeface="Arial" panose="020B0604020202020204" pitchFamily="34" charset="0"/>
              <a:buChar char="•"/>
              <a:defRPr/>
            </a:pPr>
            <a:r>
              <a:rPr lang="de-DE" sz="1100" dirty="0">
                <a:solidFill>
                  <a:srgbClr val="282828"/>
                </a:solidFill>
                <a:latin typeface="Arial"/>
              </a:rPr>
              <a:t>Sofern relevant: Fokussierung der Lieferkette, basierend auf einer Orientierung an wichtigen Produktgruppen (oder Ähnlichem</a:t>
            </a:r>
            <a:r>
              <a:rPr lang="de-DE" sz="1100" dirty="0" smtClean="0">
                <a:solidFill>
                  <a:srgbClr val="282828"/>
                </a:solidFill>
                <a:latin typeface="Arial"/>
              </a:rPr>
              <a:t>)</a:t>
            </a:r>
            <a:endParaRPr lang="de-DE" sz="1100" dirty="0">
              <a:solidFill>
                <a:srgbClr val="282828"/>
              </a:solidFill>
              <a:latin typeface="Arial"/>
            </a:endParaRPr>
          </a:p>
          <a:p>
            <a:pPr marL="171450" indent="-171450" algn="l" defTabSz="928804" fontAlgn="auto">
              <a:spcAft>
                <a:spcPts val="526"/>
              </a:spcAft>
              <a:buFont typeface="Arial" panose="020B0604020202020204" pitchFamily="34" charset="0"/>
              <a:buChar char="•"/>
              <a:defRPr/>
            </a:pPr>
            <a:r>
              <a:rPr lang="de-DE" sz="1100" dirty="0">
                <a:solidFill>
                  <a:srgbClr val="282828"/>
                </a:solidFill>
                <a:latin typeface="Arial"/>
              </a:rPr>
              <a:t>Öffentliches Bekenntnis des Unternehmens (bzw. der Unternehmensführung) zur Achtung der Menschenrechte und des Umweltschutzes entlang der </a:t>
            </a:r>
            <a:r>
              <a:rPr lang="de-DE" sz="1100" dirty="0" smtClean="0">
                <a:solidFill>
                  <a:srgbClr val="282828"/>
                </a:solidFill>
                <a:latin typeface="Arial"/>
              </a:rPr>
              <a:t>Lieferkette</a:t>
            </a:r>
            <a:endParaRPr lang="de-DE" sz="1100" dirty="0">
              <a:solidFill>
                <a:srgbClr val="282828"/>
              </a:solidFill>
              <a:latin typeface="Arial"/>
            </a:endParaRPr>
          </a:p>
        </p:txBody>
      </p:sp>
      <p:sp>
        <p:nvSpPr>
          <p:cNvPr id="22" name="Rechteck 21">
            <a:extLst>
              <a:ext uri="{FF2B5EF4-FFF2-40B4-BE49-F238E27FC236}">
                <a16:creationId xmlns:a16="http://schemas.microsoft.com/office/drawing/2014/main" id="{D77F6072-D3F2-431A-853C-EFF71456F7FC}"/>
              </a:ext>
            </a:extLst>
          </p:cNvPr>
          <p:cNvSpPr/>
          <p:nvPr/>
        </p:nvSpPr>
        <p:spPr>
          <a:xfrm>
            <a:off x="5649929" y="1961807"/>
            <a:ext cx="4838684" cy="938719"/>
          </a:xfrm>
          <a:prstGeom prst="rect">
            <a:avLst/>
          </a:prstGeom>
        </p:spPr>
        <p:txBody>
          <a:bodyPr wrap="square">
            <a:spAutoFit/>
          </a:bodyPr>
          <a:lstStyle/>
          <a:p>
            <a:pPr algn="l">
              <a:defRPr/>
            </a:pPr>
            <a:r>
              <a:rPr lang="de-DE" sz="1100" dirty="0" smtClean="0">
                <a:solidFill>
                  <a:srgbClr val="4B4B4B"/>
                </a:solidFill>
                <a:latin typeface="Arial"/>
                <a:ea typeface="ＭＳ Ｐゴシック"/>
              </a:rPr>
              <a:t>Gerade</a:t>
            </a:r>
            <a:r>
              <a:rPr lang="de-DE" sz="1100" dirty="0" smtClean="0">
                <a:solidFill>
                  <a:srgbClr val="4B4B4B"/>
                </a:solidFill>
                <a:latin typeface="Arial"/>
              </a:rPr>
              <a:t> </a:t>
            </a:r>
            <a:r>
              <a:rPr lang="de-DE" sz="1100" dirty="0" smtClean="0">
                <a:solidFill>
                  <a:srgbClr val="4B4B4B"/>
                </a:solidFill>
                <a:latin typeface="Arial"/>
                <a:ea typeface="ＭＳ Ｐゴシック"/>
              </a:rPr>
              <a:t>für</a:t>
            </a:r>
            <a:r>
              <a:rPr lang="de-DE" sz="1100" dirty="0" smtClean="0">
                <a:solidFill>
                  <a:srgbClr val="4B4B4B"/>
                </a:solidFill>
                <a:latin typeface="Arial"/>
              </a:rPr>
              <a:t> Unternehmen mit einer größeren Anzahl an Produkten (oder Dienstleistungen) ist es sinnvoll, sich zu Beginn auf einen Teilbereich der Lieferkette zu fokussieren – zum Beispiel auf wichtige Produktgruppen. Das Starter-Kit stellt verschiedene Ansätze vor, mithilfe derer eine Ein-</a:t>
            </a:r>
            <a:r>
              <a:rPr lang="de-DE" sz="1100" dirty="0" err="1" smtClean="0">
                <a:solidFill>
                  <a:srgbClr val="4B4B4B"/>
                </a:solidFill>
                <a:latin typeface="Arial"/>
              </a:rPr>
              <a:t>grenzung</a:t>
            </a:r>
            <a:r>
              <a:rPr lang="de-DE" sz="1100" dirty="0" smtClean="0">
                <a:solidFill>
                  <a:srgbClr val="4B4B4B"/>
                </a:solidFill>
                <a:latin typeface="Arial"/>
              </a:rPr>
              <a:t> erfolgen kann.</a:t>
            </a:r>
            <a:endParaRPr lang="de-DE" sz="1100" dirty="0">
              <a:solidFill>
                <a:srgbClr val="4B4B4B"/>
              </a:solidFill>
              <a:latin typeface="Arial"/>
            </a:endParaRPr>
          </a:p>
        </p:txBody>
      </p:sp>
      <p:pic>
        <p:nvPicPr>
          <p:cNvPr id="23" name="Picture 8" descr="G:\noun_1049529.png">
            <a:extLst>
              <a:ext uri="{FF2B5EF4-FFF2-40B4-BE49-F238E27FC236}">
                <a16:creationId xmlns:a16="http://schemas.microsoft.com/office/drawing/2014/main" id="{034BAF87-A24D-47C3-8CE1-61E55BD44667}"/>
              </a:ext>
            </a:extLst>
          </p:cNvPr>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4079777" y="4797152"/>
            <a:ext cx="648071" cy="648071"/>
          </a:xfrm>
          <a:prstGeom prst="rect">
            <a:avLst/>
          </a:prstGeom>
          <a:noFill/>
        </p:spPr>
      </p:pic>
      <p:sp>
        <p:nvSpPr>
          <p:cNvPr id="24" name="Textplatzhalter 10">
            <a:extLst>
              <a:ext uri="{FF2B5EF4-FFF2-40B4-BE49-F238E27FC236}">
                <a16:creationId xmlns:a16="http://schemas.microsoft.com/office/drawing/2014/main" id="{20701D1B-FD9F-42BE-847F-6BBB0DD94F6D}"/>
              </a:ext>
            </a:extLst>
          </p:cNvPr>
          <p:cNvSpPr txBox="1">
            <a:spLocks/>
          </p:cNvSpPr>
          <p:nvPr/>
        </p:nvSpPr>
        <p:spPr>
          <a:xfrm>
            <a:off x="6229505" y="1602136"/>
            <a:ext cx="4259108" cy="400421"/>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rPr>
              <a:t>Fokussieren</a:t>
            </a:r>
          </a:p>
        </p:txBody>
      </p:sp>
      <p:sp>
        <p:nvSpPr>
          <p:cNvPr id="25" name="Richtungspfeil 26">
            <a:extLst>
              <a:ext uri="{FF2B5EF4-FFF2-40B4-BE49-F238E27FC236}">
                <a16:creationId xmlns:a16="http://schemas.microsoft.com/office/drawing/2014/main" id="{272D3FBE-4270-4A35-9A5B-2C6F3F176622}"/>
              </a:ext>
            </a:extLst>
          </p:cNvPr>
          <p:cNvSpPr/>
          <p:nvPr/>
        </p:nvSpPr>
        <p:spPr>
          <a:xfrm>
            <a:off x="5690949" y="1592231"/>
            <a:ext cx="693240" cy="41032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1.1</a:t>
            </a:r>
            <a:r>
              <a:rPr lang="en-GB" sz="900" b="1" kern="0" dirty="0">
                <a:solidFill>
                  <a:prstClr val="black">
                    <a:lumMod val="75000"/>
                    <a:lumOff val="25000"/>
                  </a:prstClr>
                </a:solidFill>
                <a:cs typeface="Arial" panose="020B0604020202020204" pitchFamily="34" charset="0"/>
              </a:rPr>
              <a:t>.</a:t>
            </a:r>
          </a:p>
        </p:txBody>
      </p:sp>
      <p:sp>
        <p:nvSpPr>
          <p:cNvPr id="26" name="Textplatzhalter 10">
            <a:extLst>
              <a:ext uri="{FF2B5EF4-FFF2-40B4-BE49-F238E27FC236}">
                <a16:creationId xmlns:a16="http://schemas.microsoft.com/office/drawing/2014/main" id="{B4471EE2-7A44-445A-AD76-3FAE65C2D967}"/>
              </a:ext>
            </a:extLst>
          </p:cNvPr>
          <p:cNvSpPr txBox="1">
            <a:spLocks/>
          </p:cNvSpPr>
          <p:nvPr/>
        </p:nvSpPr>
        <p:spPr>
          <a:xfrm>
            <a:off x="6229505" y="3260195"/>
            <a:ext cx="4259108" cy="385207"/>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rPr>
              <a:t>Lieferkette strukturieren und visualisieren</a:t>
            </a:r>
          </a:p>
        </p:txBody>
      </p:sp>
      <p:sp>
        <p:nvSpPr>
          <p:cNvPr id="27" name="Richtungspfeil 29">
            <a:extLst>
              <a:ext uri="{FF2B5EF4-FFF2-40B4-BE49-F238E27FC236}">
                <a16:creationId xmlns:a16="http://schemas.microsoft.com/office/drawing/2014/main" id="{F4574BD7-BC06-4562-928E-0B9BF529D97D}"/>
              </a:ext>
            </a:extLst>
          </p:cNvPr>
          <p:cNvSpPr/>
          <p:nvPr/>
        </p:nvSpPr>
        <p:spPr>
          <a:xfrm>
            <a:off x="5690948" y="3260196"/>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1.2</a:t>
            </a:r>
            <a:r>
              <a:rPr lang="en-GB" sz="900" b="1" kern="0" dirty="0">
                <a:solidFill>
                  <a:prstClr val="black">
                    <a:lumMod val="75000"/>
                    <a:lumOff val="25000"/>
                  </a:prstClr>
                </a:solidFill>
                <a:cs typeface="Arial" panose="020B0604020202020204" pitchFamily="34" charset="0"/>
              </a:rPr>
              <a:t>.</a:t>
            </a:r>
          </a:p>
        </p:txBody>
      </p:sp>
      <p:sp>
        <p:nvSpPr>
          <p:cNvPr id="28" name="Textplatzhalter 19">
            <a:extLst>
              <a:ext uri="{FF2B5EF4-FFF2-40B4-BE49-F238E27FC236}">
                <a16:creationId xmlns:a16="http://schemas.microsoft.com/office/drawing/2014/main" id="{F4F6AC4E-F9E5-451B-A953-502E40B1F143}"/>
              </a:ext>
            </a:extLst>
          </p:cNvPr>
          <p:cNvSpPr txBox="1">
            <a:spLocks/>
          </p:cNvSpPr>
          <p:nvPr/>
        </p:nvSpPr>
        <p:spPr>
          <a:xfrm>
            <a:off x="5664392" y="5505817"/>
            <a:ext cx="4824220" cy="1173320"/>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defRPr/>
            </a:pPr>
            <a:r>
              <a:rPr lang="de-DE" dirty="0">
                <a:solidFill>
                  <a:srgbClr val="4B4B4B"/>
                </a:solidFill>
              </a:rPr>
              <a:t>Um nach innen und außen das eigene Engagement deutlich zu machen und ein Ambitionsniveau zu formulieren, sollte das Unternehmen </a:t>
            </a:r>
            <a:r>
              <a:rPr lang="de-DE" dirty="0" smtClean="0">
                <a:solidFill>
                  <a:srgbClr val="4B4B4B"/>
                </a:solidFill>
              </a:rPr>
              <a:t>Unter-</a:t>
            </a:r>
            <a:r>
              <a:rPr lang="de-DE" dirty="0" err="1" smtClean="0">
                <a:solidFill>
                  <a:srgbClr val="4B4B4B"/>
                </a:solidFill>
              </a:rPr>
              <a:t>nehmensgrundsätze</a:t>
            </a:r>
            <a:r>
              <a:rPr lang="de-DE" dirty="0" smtClean="0">
                <a:solidFill>
                  <a:srgbClr val="4B4B4B"/>
                </a:solidFill>
              </a:rPr>
              <a:t> </a:t>
            </a:r>
            <a:r>
              <a:rPr lang="de-DE" dirty="0">
                <a:solidFill>
                  <a:srgbClr val="4B4B4B"/>
                </a:solidFill>
              </a:rPr>
              <a:t>formulieren bzw. überarbeiten.</a:t>
            </a:r>
          </a:p>
        </p:txBody>
      </p:sp>
      <p:sp>
        <p:nvSpPr>
          <p:cNvPr id="29" name="Textplatzhalter 10">
            <a:extLst>
              <a:ext uri="{FF2B5EF4-FFF2-40B4-BE49-F238E27FC236}">
                <a16:creationId xmlns:a16="http://schemas.microsoft.com/office/drawing/2014/main" id="{4C7976A6-05F0-43D8-A9CB-BA373409C8F1}"/>
              </a:ext>
            </a:extLst>
          </p:cNvPr>
          <p:cNvSpPr txBox="1">
            <a:spLocks/>
          </p:cNvSpPr>
          <p:nvPr/>
        </p:nvSpPr>
        <p:spPr>
          <a:xfrm>
            <a:off x="6229505" y="5025197"/>
            <a:ext cx="4259108" cy="385207"/>
          </a:xfrm>
          <a:prstGeom prst="rect">
            <a:avLst/>
          </a:prstGeom>
          <a:noFill/>
          <a:ln>
            <a:solidFill>
              <a:schemeClr val="bg1">
                <a:lumMod val="85000"/>
              </a:schemeClr>
            </a:solid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err="1">
                <a:solidFill>
                  <a:srgbClr val="3B687F"/>
                </a:solidFill>
              </a:rPr>
              <a:t>Grundsätze</a:t>
            </a:r>
            <a:r>
              <a:rPr lang="en-GB" sz="1100" dirty="0">
                <a:solidFill>
                  <a:srgbClr val="3B687F"/>
                </a:solidFill>
              </a:rPr>
              <a:t> </a:t>
            </a:r>
            <a:r>
              <a:rPr lang="en-GB" sz="1100" dirty="0" err="1">
                <a:solidFill>
                  <a:srgbClr val="3B687F"/>
                </a:solidFill>
              </a:rPr>
              <a:t>formulieren</a:t>
            </a:r>
            <a:endParaRPr lang="en-GB" sz="1100" dirty="0">
              <a:solidFill>
                <a:srgbClr val="3B687F"/>
              </a:solidFill>
            </a:endParaRPr>
          </a:p>
        </p:txBody>
      </p:sp>
      <p:sp>
        <p:nvSpPr>
          <p:cNvPr id="30" name="Richtungspfeil 29">
            <a:extLst>
              <a:ext uri="{FF2B5EF4-FFF2-40B4-BE49-F238E27FC236}">
                <a16:creationId xmlns:a16="http://schemas.microsoft.com/office/drawing/2014/main" id="{AC16C572-B25F-42A4-81FF-CC8D62C11EA9}"/>
              </a:ext>
            </a:extLst>
          </p:cNvPr>
          <p:cNvSpPr/>
          <p:nvPr/>
        </p:nvSpPr>
        <p:spPr>
          <a:xfrm>
            <a:off x="5690948" y="5025198"/>
            <a:ext cx="693240"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1.3</a:t>
            </a:r>
            <a:r>
              <a:rPr lang="en-GB" sz="900" b="1" kern="0" dirty="0">
                <a:solidFill>
                  <a:prstClr val="black">
                    <a:lumMod val="75000"/>
                    <a:lumOff val="25000"/>
                  </a:prstClr>
                </a:solidFill>
                <a:cs typeface="Arial" panose="020B0604020202020204" pitchFamily="34" charset="0"/>
              </a:rPr>
              <a:t>.</a:t>
            </a:r>
          </a:p>
        </p:txBody>
      </p:sp>
      <p:sp>
        <p:nvSpPr>
          <p:cNvPr id="31" name="Fußzeilenplatzhalter 3">
            <a:extLst>
              <a:ext uri="{FF2B5EF4-FFF2-40B4-BE49-F238E27FC236}">
                <a16:creationId xmlns:a16="http://schemas.microsoft.com/office/drawing/2014/main" id="{10701E3E-CDF4-421E-833F-5B7ADBBFB360}"/>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32" name="Auf der gleichen Seite des Rechtecks liegende Ecken abrunden 8">
            <a:extLst>
              <a:ext uri="{FF2B5EF4-FFF2-40B4-BE49-F238E27FC236}">
                <a16:creationId xmlns:a16="http://schemas.microsoft.com/office/drawing/2014/main" id="{36792628-0EFF-4561-A858-0749C2E2FD4F}"/>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3" name="Auf der gleichen Seite des Rechtecks liegende Ecken abrunden 8">
            <a:extLst>
              <a:ext uri="{FF2B5EF4-FFF2-40B4-BE49-F238E27FC236}">
                <a16:creationId xmlns:a16="http://schemas.microsoft.com/office/drawing/2014/main" id="{17510F4E-1D9F-47EA-8CC6-9021B537CFB6}"/>
              </a:ext>
            </a:extLst>
          </p:cNvPr>
          <p:cNvSpPr/>
          <p:nvPr/>
        </p:nvSpPr>
        <p:spPr bwMode="auto">
          <a:xfrm>
            <a:off x="1828854"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4" name="Auf der gleichen Seite des Rechtecks liegende Ecken abrunden 8">
            <a:extLst>
              <a:ext uri="{FF2B5EF4-FFF2-40B4-BE49-F238E27FC236}">
                <a16:creationId xmlns:a16="http://schemas.microsoft.com/office/drawing/2014/main" id="{EA75A7FA-644D-40F3-B035-6E9A64C635CA}"/>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5" name="Auf der gleichen Seite des Rechtecks liegende Ecken abrunden 8">
            <a:extLst>
              <a:ext uri="{FF2B5EF4-FFF2-40B4-BE49-F238E27FC236}">
                <a16:creationId xmlns:a16="http://schemas.microsoft.com/office/drawing/2014/main" id="{320D0D7C-8E63-4A27-964B-2A641AA847EE}"/>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6" name="Auf der gleichen Seite des Rechtecks liegende Ecken abrunden 8">
            <a:extLst>
              <a:ext uri="{FF2B5EF4-FFF2-40B4-BE49-F238E27FC236}">
                <a16:creationId xmlns:a16="http://schemas.microsoft.com/office/drawing/2014/main" id="{AF75338B-4CF7-4E3F-A25B-D958EEFEB1B3}"/>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7" name="Auf der gleichen Seite des Rechtecks liegende Ecken abrunden 8">
            <a:extLst>
              <a:ext uri="{FF2B5EF4-FFF2-40B4-BE49-F238E27FC236}">
                <a16:creationId xmlns:a16="http://schemas.microsoft.com/office/drawing/2014/main" id="{86B5D117-20E9-424D-91E5-6A02C69E4A0E}"/>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8" name="Auf der gleichen Seite des Rechtecks liegende Ecken abrunden 8">
            <a:extLst>
              <a:ext uri="{FF2B5EF4-FFF2-40B4-BE49-F238E27FC236}">
                <a16:creationId xmlns:a16="http://schemas.microsoft.com/office/drawing/2014/main" id="{565D58D6-4531-436F-BCAD-10418B52FAEF}"/>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39" name="Datumsplatzhalter 4"/>
          <p:cNvSpPr>
            <a:spLocks noGrp="1"/>
          </p:cNvSpPr>
          <p:nvPr>
            <p:ph type="dt" sz="half" idx="12"/>
          </p:nvPr>
        </p:nvSpPr>
        <p:spPr>
          <a:xfrm>
            <a:off x="648000" y="116632"/>
            <a:ext cx="7248373" cy="476250"/>
          </a:xfrm>
        </p:spPr>
        <p:txBody>
          <a:bodyPr/>
          <a:lstStyle/>
          <a:p>
            <a:r>
              <a:rPr lang="de-DE" b="1" dirty="0" smtClean="0"/>
              <a:t>Phase 1 – Übersicht</a:t>
            </a:r>
            <a:r>
              <a:rPr lang="de-DE" dirty="0"/>
              <a:t/>
            </a:r>
            <a:br>
              <a:rPr lang="de-DE" dirty="0"/>
            </a:br>
            <a:endParaRPr lang="de-DE" dirty="0"/>
          </a:p>
        </p:txBody>
      </p:sp>
    </p:spTree>
    <p:extLst>
      <p:ext uri="{BB962C8B-B14F-4D97-AF65-F5344CB8AC3E}">
        <p14:creationId xmlns:p14="http://schemas.microsoft.com/office/powerpoint/2010/main" val="6192963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271549D3-89AB-4FBF-9F32-9D6848BE55FF}"/>
              </a:ext>
            </a:extLst>
          </p:cNvPr>
          <p:cNvSpPr>
            <a:spLocks noGrp="1"/>
          </p:cNvSpPr>
          <p:nvPr>
            <p:ph type="sldNum" sz="quarter" idx="4"/>
          </p:nvPr>
        </p:nvSpPr>
        <p:spPr/>
        <p:txBody>
          <a:bodyPr/>
          <a:lstStyle/>
          <a:p>
            <a:fld id="{894680D0-7A83-433A-9719-C4143F27F647}" type="slidenum">
              <a:rPr lang="de-DE" smtClean="0"/>
              <a:pPr/>
              <a:t>9</a:t>
            </a:fld>
            <a:endParaRPr lang="de-DE" dirty="0"/>
          </a:p>
        </p:txBody>
      </p:sp>
      <p:sp>
        <p:nvSpPr>
          <p:cNvPr id="2" name="Rechteck 1">
            <a:extLst>
              <a:ext uri="{FF2B5EF4-FFF2-40B4-BE49-F238E27FC236}">
                <a16:creationId xmlns:a16="http://schemas.microsoft.com/office/drawing/2014/main" id="{CF9B831B-82F1-4086-9642-B7F350015BA8}"/>
              </a:ext>
            </a:extLst>
          </p:cNvPr>
          <p:cNvSpPr/>
          <p:nvPr/>
        </p:nvSpPr>
        <p:spPr bwMode="auto">
          <a:xfrm>
            <a:off x="633893" y="1597106"/>
            <a:ext cx="8209459" cy="1011757"/>
          </a:xfrm>
          <a:prstGeom prst="rect">
            <a:avLst/>
          </a:prstGeom>
          <a:solidFill>
            <a:srgbClr val="FF993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a:ln>
                <a:noFill/>
              </a:ln>
              <a:solidFill>
                <a:schemeClr val="tx1"/>
              </a:solidFill>
              <a:effectLst/>
              <a:latin typeface="Arial" charset="0"/>
              <a:ea typeface="ＭＳ Ｐゴシック" charset="-128"/>
            </a:endParaRPr>
          </a:p>
        </p:txBody>
      </p:sp>
      <p:sp>
        <p:nvSpPr>
          <p:cNvPr id="25" name="Textplatzhalter 19">
            <a:extLst>
              <a:ext uri="{FF2B5EF4-FFF2-40B4-BE49-F238E27FC236}">
                <a16:creationId xmlns:a16="http://schemas.microsoft.com/office/drawing/2014/main" id="{F9EC840C-27F2-46BE-B8A1-3F400D649DB4}"/>
              </a:ext>
            </a:extLst>
          </p:cNvPr>
          <p:cNvSpPr txBox="1">
            <a:spLocks/>
          </p:cNvSpPr>
          <p:nvPr/>
        </p:nvSpPr>
        <p:spPr>
          <a:xfrm>
            <a:off x="637878" y="3279696"/>
            <a:ext cx="8205474" cy="1173320"/>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defRPr/>
            </a:pPr>
            <a:r>
              <a:rPr lang="de-DE" dirty="0">
                <a:solidFill>
                  <a:srgbClr val="4B4B4B"/>
                </a:solidFill>
              </a:rPr>
              <a:t>Um Basisinformationen zu bündeln und zusammenzuführen, ist es sinnvoll, die Lieferkette zu visualisieren. Dies liefert die Basis für die nachfolgenden Schritte und ermöglicht einen Austausch mit Mitarbeiterinnen und Mitarbeitern zur Ermittlung wesentlicher Nachhaltigkeitsthemen und Handlungsfelder.</a:t>
            </a:r>
            <a:endParaRPr lang="de-DE" sz="1000" dirty="0">
              <a:solidFill>
                <a:srgbClr val="4B4B4B"/>
              </a:solidFill>
            </a:endParaRPr>
          </a:p>
        </p:txBody>
      </p:sp>
      <p:sp>
        <p:nvSpPr>
          <p:cNvPr id="26" name="Textplatzhalter 20">
            <a:extLst>
              <a:ext uri="{FF2B5EF4-FFF2-40B4-BE49-F238E27FC236}">
                <a16:creationId xmlns:a16="http://schemas.microsoft.com/office/drawing/2014/main" id="{DCF6E3B3-2C75-4CE2-A7D5-6287E1E2725B}"/>
              </a:ext>
            </a:extLst>
          </p:cNvPr>
          <p:cNvSpPr txBox="1">
            <a:spLocks/>
          </p:cNvSpPr>
          <p:nvPr/>
        </p:nvSpPr>
        <p:spPr>
          <a:xfrm>
            <a:off x="623392" y="1196751"/>
            <a:ext cx="8209458" cy="260524"/>
          </a:xfrm>
          <a:prstGeom prst="rect">
            <a:avLst/>
          </a:prstGeom>
          <a:solidFill>
            <a:srgbClr val="5E839A"/>
          </a:solidFill>
          <a:ln w="38100" cap="flat" cmpd="sng" algn="ctr">
            <a:noFill/>
            <a:prstDash val="solid"/>
          </a:ln>
          <a:effectLst>
            <a:outerShdw blurRad="40000" dist="20000" dir="5400000" rotWithShape="0">
              <a:srgbClr val="000000">
                <a:alpha val="38000"/>
              </a:srgbClr>
            </a:outerShdw>
          </a:effectLst>
        </p:spPr>
        <p:txBody>
          <a:bodyPr vert="horz" wrap="square" lIns="92881" tIns="46441" rIns="92881" bIns="46441" rtlCol="0">
            <a:noAutofit/>
          </a:bodyPr>
          <a:lstStyle>
            <a:lvl1pPr marL="0" indent="0" algn="l" defTabSz="1059432" rtl="0" eaLnBrk="1" latinLnBrk="0" hangingPunct="1">
              <a:lnSpc>
                <a:spcPts val="1463"/>
              </a:lnSpc>
              <a:spcBef>
                <a:spcPct val="20000"/>
              </a:spcBef>
              <a:buFont typeface="Arial" panose="020B0604020202020204" pitchFamily="34" charset="0"/>
              <a:buNone/>
              <a:defRPr lang="en-GB" sz="1400" b="1" kern="1200" noProof="0" dirty="0">
                <a:solidFill>
                  <a:schemeClr val="bg2"/>
                </a:solidFill>
                <a:latin typeface="Arial Narrow" pitchFamily="34" charset="0"/>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2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defTabSz="928804" fontAlgn="auto">
              <a:lnSpc>
                <a:spcPts val="1283"/>
              </a:lnSpc>
              <a:spcAft>
                <a:spcPts val="0"/>
              </a:spcAft>
              <a:defRPr/>
            </a:pPr>
            <a:r>
              <a:rPr lang="de-DE" sz="1200" dirty="0">
                <a:solidFill>
                  <a:srgbClr val="FFFFFF"/>
                </a:solidFill>
                <a:latin typeface="Arial"/>
              </a:rPr>
              <a:t>Module</a:t>
            </a:r>
          </a:p>
        </p:txBody>
      </p:sp>
      <p:sp>
        <p:nvSpPr>
          <p:cNvPr id="27" name="Rechteck 26">
            <a:extLst>
              <a:ext uri="{FF2B5EF4-FFF2-40B4-BE49-F238E27FC236}">
                <a16:creationId xmlns:a16="http://schemas.microsoft.com/office/drawing/2014/main" id="{62AA31E1-BDBD-42AD-9A8E-7C9943F9E30E}"/>
              </a:ext>
            </a:extLst>
          </p:cNvPr>
          <p:cNvSpPr/>
          <p:nvPr/>
        </p:nvSpPr>
        <p:spPr>
          <a:xfrm>
            <a:off x="623392" y="1988840"/>
            <a:ext cx="8219960" cy="600164"/>
          </a:xfrm>
          <a:prstGeom prst="rect">
            <a:avLst/>
          </a:prstGeom>
        </p:spPr>
        <p:txBody>
          <a:bodyPr wrap="square">
            <a:spAutoFit/>
          </a:bodyPr>
          <a:lstStyle/>
          <a:p>
            <a:pPr algn="l">
              <a:defRPr/>
            </a:pPr>
            <a:r>
              <a:rPr lang="de-DE" sz="1100" dirty="0">
                <a:solidFill>
                  <a:srgbClr val="4B4B4B"/>
                </a:solidFill>
                <a:latin typeface="Arial"/>
                <a:ea typeface="ＭＳ Ｐゴシック"/>
              </a:rPr>
              <a:t>Gerade</a:t>
            </a:r>
            <a:r>
              <a:rPr lang="de-DE" sz="1100" dirty="0">
                <a:solidFill>
                  <a:srgbClr val="4B4B4B"/>
                </a:solidFill>
                <a:latin typeface="Arial"/>
              </a:rPr>
              <a:t> </a:t>
            </a:r>
            <a:r>
              <a:rPr lang="de-DE" sz="1100" dirty="0">
                <a:solidFill>
                  <a:srgbClr val="4B4B4B"/>
                </a:solidFill>
                <a:latin typeface="Arial"/>
                <a:ea typeface="ＭＳ Ｐゴシック"/>
              </a:rPr>
              <a:t>für</a:t>
            </a:r>
            <a:r>
              <a:rPr lang="de-DE" sz="1100" dirty="0">
                <a:solidFill>
                  <a:srgbClr val="4B4B4B"/>
                </a:solidFill>
                <a:latin typeface="Arial"/>
              </a:rPr>
              <a:t> Unternehmen mit einer größeren Anzahl an Produkten (oder Dienstleistungen) ist es sinnvoll, </a:t>
            </a:r>
            <a:r>
              <a:rPr lang="de-DE" sz="1100" dirty="0" smtClean="0">
                <a:solidFill>
                  <a:srgbClr val="4B4B4B"/>
                </a:solidFill>
                <a:latin typeface="Arial"/>
              </a:rPr>
              <a:t>sich </a:t>
            </a:r>
            <a:r>
              <a:rPr lang="de-DE" sz="1100" dirty="0">
                <a:solidFill>
                  <a:srgbClr val="4B4B4B"/>
                </a:solidFill>
                <a:latin typeface="Arial"/>
              </a:rPr>
              <a:t>zu Beginn auf einen Teilbereich der Lieferkette zu fokussieren – zum Beispiel auf wichtige Produktgruppen. Das Starter-Kit stellt verschiedene Ansätze </a:t>
            </a:r>
            <a:r>
              <a:rPr lang="de-DE" sz="1100" dirty="0" smtClean="0">
                <a:solidFill>
                  <a:srgbClr val="4B4B4B"/>
                </a:solidFill>
                <a:latin typeface="Arial"/>
              </a:rPr>
              <a:t>vor</a:t>
            </a:r>
            <a:r>
              <a:rPr lang="de-DE" sz="1100" dirty="0">
                <a:solidFill>
                  <a:srgbClr val="4B4B4B"/>
                </a:solidFill>
                <a:latin typeface="Arial"/>
              </a:rPr>
              <a:t>, mithilfe derer eine Eingrenzung erfolgen kann.</a:t>
            </a:r>
          </a:p>
        </p:txBody>
      </p:sp>
      <p:sp>
        <p:nvSpPr>
          <p:cNvPr id="28" name="Textplatzhalter 10">
            <a:extLst>
              <a:ext uri="{FF2B5EF4-FFF2-40B4-BE49-F238E27FC236}">
                <a16:creationId xmlns:a16="http://schemas.microsoft.com/office/drawing/2014/main" id="{3AEADC01-6E00-4B95-8ED3-62E6DB09EAB3}"/>
              </a:ext>
            </a:extLst>
          </p:cNvPr>
          <p:cNvSpPr txBox="1">
            <a:spLocks/>
          </p:cNvSpPr>
          <p:nvPr/>
        </p:nvSpPr>
        <p:spPr>
          <a:xfrm>
            <a:off x="1203424" y="1628800"/>
            <a:ext cx="7601664" cy="40819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rPr>
              <a:t>Fokussieren</a:t>
            </a:r>
          </a:p>
        </p:txBody>
      </p:sp>
      <p:sp>
        <p:nvSpPr>
          <p:cNvPr id="29" name="Richtungspfeil 26">
            <a:extLst>
              <a:ext uri="{FF2B5EF4-FFF2-40B4-BE49-F238E27FC236}">
                <a16:creationId xmlns:a16="http://schemas.microsoft.com/office/drawing/2014/main" id="{EAD8B3F2-5D0B-4423-9025-686F1470D575}"/>
              </a:ext>
            </a:extLst>
          </p:cNvPr>
          <p:cNvSpPr/>
          <p:nvPr/>
        </p:nvSpPr>
        <p:spPr>
          <a:xfrm>
            <a:off x="650264" y="1603657"/>
            <a:ext cx="693240" cy="410327"/>
          </a:xfrm>
          <a:prstGeom prst="homePlate">
            <a:avLst/>
          </a:prstGeom>
          <a:solidFill>
            <a:srgbClr val="FF9933"/>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1.1</a:t>
            </a:r>
            <a:r>
              <a:rPr lang="en-GB" sz="900" b="1" kern="0" dirty="0">
                <a:solidFill>
                  <a:prstClr val="black">
                    <a:lumMod val="75000"/>
                    <a:lumOff val="25000"/>
                  </a:prstClr>
                </a:solidFill>
                <a:cs typeface="Arial" panose="020B0604020202020204" pitchFamily="34" charset="0"/>
              </a:rPr>
              <a:t>.</a:t>
            </a:r>
          </a:p>
        </p:txBody>
      </p:sp>
      <p:sp>
        <p:nvSpPr>
          <p:cNvPr id="30" name="Textplatzhalter 10">
            <a:extLst>
              <a:ext uri="{FF2B5EF4-FFF2-40B4-BE49-F238E27FC236}">
                <a16:creationId xmlns:a16="http://schemas.microsoft.com/office/drawing/2014/main" id="{5614DCF6-AE6B-410A-AF3B-D11397901631}"/>
              </a:ext>
            </a:extLst>
          </p:cNvPr>
          <p:cNvSpPr txBox="1">
            <a:spLocks/>
          </p:cNvSpPr>
          <p:nvPr/>
        </p:nvSpPr>
        <p:spPr>
          <a:xfrm>
            <a:off x="1202991" y="2780928"/>
            <a:ext cx="7602097"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a:solidFill>
                  <a:srgbClr val="3B687F"/>
                </a:solidFill>
              </a:rPr>
              <a:t>Lieferkette strukturieren und visualisieren</a:t>
            </a:r>
          </a:p>
        </p:txBody>
      </p:sp>
      <p:sp>
        <p:nvSpPr>
          <p:cNvPr id="31" name="Richtungspfeil 29">
            <a:extLst>
              <a:ext uri="{FF2B5EF4-FFF2-40B4-BE49-F238E27FC236}">
                <a16:creationId xmlns:a16="http://schemas.microsoft.com/office/drawing/2014/main" id="{27188922-936B-4180-855B-D3094ED9C357}"/>
              </a:ext>
            </a:extLst>
          </p:cNvPr>
          <p:cNvSpPr/>
          <p:nvPr/>
        </p:nvSpPr>
        <p:spPr>
          <a:xfrm>
            <a:off x="623392" y="2780929"/>
            <a:ext cx="734283"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1.2</a:t>
            </a:r>
            <a:r>
              <a:rPr lang="en-GB" sz="900" b="1" kern="0" dirty="0">
                <a:solidFill>
                  <a:prstClr val="black">
                    <a:lumMod val="75000"/>
                    <a:lumOff val="25000"/>
                  </a:prstClr>
                </a:solidFill>
                <a:cs typeface="Arial" panose="020B0604020202020204" pitchFamily="34" charset="0"/>
              </a:rPr>
              <a:t>.</a:t>
            </a:r>
          </a:p>
        </p:txBody>
      </p:sp>
      <p:sp>
        <p:nvSpPr>
          <p:cNvPr id="32" name="Textplatzhalter 10">
            <a:extLst>
              <a:ext uri="{FF2B5EF4-FFF2-40B4-BE49-F238E27FC236}">
                <a16:creationId xmlns:a16="http://schemas.microsoft.com/office/drawing/2014/main" id="{DC6C71C2-D8AF-4102-8700-ECA15A4E1D21}"/>
              </a:ext>
            </a:extLst>
          </p:cNvPr>
          <p:cNvSpPr txBox="1">
            <a:spLocks/>
          </p:cNvSpPr>
          <p:nvPr/>
        </p:nvSpPr>
        <p:spPr>
          <a:xfrm>
            <a:off x="1202992" y="4077072"/>
            <a:ext cx="7602096" cy="403200"/>
          </a:xfrm>
          <a:prstGeom prst="rect">
            <a:avLst/>
          </a:prstGeom>
          <a:noFill/>
          <a:ln>
            <a:noFill/>
            <a:prstDash val="dash"/>
          </a:ln>
        </p:spPr>
        <p:txBody>
          <a:bodyPr vert="horz" lIns="104306" tIns="52153" rIns="104306" bIns="52153" rtlCol="0" anchor="ctr">
            <a:noAutofit/>
          </a:bodyPr>
          <a:lstStyle>
            <a:lvl1pPr marL="0" indent="0" algn="l" defTabSz="1043056" rtl="0" eaLnBrk="1" latinLnBrk="0" hangingPunct="1">
              <a:spcBef>
                <a:spcPct val="20000"/>
              </a:spcBef>
              <a:buFont typeface="Arial" panose="020B0604020202020204" pitchFamily="34" charset="0"/>
              <a:buNone/>
              <a:defRPr sz="1600" b="1" kern="1200">
                <a:solidFill>
                  <a:schemeClr val="tx2"/>
                </a:solidFill>
                <a:latin typeface="+mn-lt"/>
                <a:ea typeface="+mn-ea"/>
                <a:cs typeface="+mn-cs"/>
              </a:defRPr>
            </a:lvl1pPr>
            <a:lvl2pPr marL="521528" indent="0" algn="l" defTabSz="1043056" rtl="0" eaLnBrk="1" latinLnBrk="0" hangingPunct="1">
              <a:spcBef>
                <a:spcPct val="20000"/>
              </a:spcBef>
              <a:buFont typeface="Arial" panose="020B0604020202020204" pitchFamily="34" charset="0"/>
              <a:buNone/>
              <a:defRPr sz="2300" b="1" kern="1200">
                <a:solidFill>
                  <a:schemeClr val="tx1"/>
                </a:solidFill>
                <a:latin typeface="+mn-lt"/>
                <a:ea typeface="+mn-ea"/>
                <a:cs typeface="+mn-cs"/>
              </a:defRPr>
            </a:lvl2pPr>
            <a:lvl3pPr marL="1043056" indent="0" algn="l" defTabSz="1043056" rtl="0" eaLnBrk="1" latinLnBrk="0" hangingPunct="1">
              <a:spcBef>
                <a:spcPct val="20000"/>
              </a:spcBef>
              <a:buFont typeface="Arial" panose="020B0604020202020204" pitchFamily="34" charset="0"/>
              <a:buNone/>
              <a:defRPr sz="2100" b="1" kern="1200">
                <a:solidFill>
                  <a:schemeClr val="tx1"/>
                </a:solidFill>
                <a:latin typeface="+mn-lt"/>
                <a:ea typeface="+mn-ea"/>
                <a:cs typeface="+mn-cs"/>
              </a:defRPr>
            </a:lvl3pPr>
            <a:lvl4pPr marL="156458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4pPr>
            <a:lvl5pPr marL="2086112"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5pPr>
            <a:lvl6pPr marL="2607640"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6pPr>
            <a:lvl7pPr marL="3129168"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7pPr>
            <a:lvl8pPr marL="3650696"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8pPr>
            <a:lvl9pPr marL="4172224" indent="0" algn="l" defTabSz="1043056" rtl="0" eaLnBrk="1" latinLnBrk="0" hangingPunct="1">
              <a:spcBef>
                <a:spcPct val="20000"/>
              </a:spcBef>
              <a:buFont typeface="Arial" panose="020B0604020202020204" pitchFamily="34" charset="0"/>
              <a:buNone/>
              <a:defRPr sz="1800" b="1" kern="1200">
                <a:solidFill>
                  <a:schemeClr val="tx1"/>
                </a:solidFill>
                <a:latin typeface="+mn-lt"/>
                <a:ea typeface="+mn-ea"/>
                <a:cs typeface="+mn-cs"/>
              </a:defRPr>
            </a:lvl9pPr>
          </a:lstStyle>
          <a:p>
            <a:pPr marL="91909"/>
            <a:r>
              <a:rPr lang="en-GB" sz="1100" dirty="0" err="1">
                <a:solidFill>
                  <a:srgbClr val="3B687F"/>
                </a:solidFill>
              </a:rPr>
              <a:t>Grundsätze</a:t>
            </a:r>
            <a:r>
              <a:rPr lang="en-GB" sz="1100" dirty="0">
                <a:solidFill>
                  <a:srgbClr val="3B687F"/>
                </a:solidFill>
              </a:rPr>
              <a:t> </a:t>
            </a:r>
            <a:r>
              <a:rPr lang="en-GB" sz="1100" dirty="0" err="1">
                <a:solidFill>
                  <a:srgbClr val="3B687F"/>
                </a:solidFill>
              </a:rPr>
              <a:t>formulieren</a:t>
            </a:r>
            <a:endParaRPr lang="en-GB" sz="1100" dirty="0">
              <a:solidFill>
                <a:srgbClr val="3B687F"/>
              </a:solidFill>
            </a:endParaRPr>
          </a:p>
        </p:txBody>
      </p:sp>
      <p:sp>
        <p:nvSpPr>
          <p:cNvPr id="33" name="Richtungspfeil 29">
            <a:extLst>
              <a:ext uri="{FF2B5EF4-FFF2-40B4-BE49-F238E27FC236}">
                <a16:creationId xmlns:a16="http://schemas.microsoft.com/office/drawing/2014/main" id="{8EDBC831-E41C-45D8-9D8D-9CB365DFFA86}"/>
              </a:ext>
            </a:extLst>
          </p:cNvPr>
          <p:cNvSpPr/>
          <p:nvPr/>
        </p:nvSpPr>
        <p:spPr>
          <a:xfrm>
            <a:off x="623392" y="4077073"/>
            <a:ext cx="734283" cy="385207"/>
          </a:xfrm>
          <a:prstGeom prst="homePlate">
            <a:avLst/>
          </a:prstGeom>
          <a:solidFill>
            <a:srgbClr val="E0E0E0"/>
          </a:solidFill>
          <a:ln w="12700" cap="flat" cmpd="sng" algn="ctr">
            <a:noFill/>
            <a:prstDash val="solid"/>
          </a:ln>
          <a:effectLst/>
        </p:spPr>
        <p:txBody>
          <a:bodyPr rtlCol="0" anchor="ctr"/>
          <a:lstStyle/>
          <a:p>
            <a:pPr algn="l" defTabSz="801654"/>
            <a:r>
              <a:rPr lang="en-GB" sz="1100" b="1" kern="0" dirty="0">
                <a:solidFill>
                  <a:prstClr val="black">
                    <a:lumMod val="75000"/>
                    <a:lumOff val="25000"/>
                  </a:prstClr>
                </a:solidFill>
                <a:cs typeface="Arial" panose="020B0604020202020204" pitchFamily="34" charset="0"/>
              </a:rPr>
              <a:t>1.3</a:t>
            </a:r>
            <a:r>
              <a:rPr lang="en-GB" sz="900" b="1" kern="0" dirty="0">
                <a:solidFill>
                  <a:prstClr val="black">
                    <a:lumMod val="75000"/>
                    <a:lumOff val="25000"/>
                  </a:prstClr>
                </a:solidFill>
                <a:cs typeface="Arial" panose="020B0604020202020204" pitchFamily="34" charset="0"/>
              </a:rPr>
              <a:t>.</a:t>
            </a:r>
          </a:p>
        </p:txBody>
      </p:sp>
      <p:sp>
        <p:nvSpPr>
          <p:cNvPr id="34" name="Textplatzhalter 19">
            <a:extLst>
              <a:ext uri="{FF2B5EF4-FFF2-40B4-BE49-F238E27FC236}">
                <a16:creationId xmlns:a16="http://schemas.microsoft.com/office/drawing/2014/main" id="{D3B12112-A13F-4E26-B7E5-D0E98D4A9E82}"/>
              </a:ext>
            </a:extLst>
          </p:cNvPr>
          <p:cNvSpPr txBox="1">
            <a:spLocks/>
          </p:cNvSpPr>
          <p:nvPr/>
        </p:nvSpPr>
        <p:spPr>
          <a:xfrm>
            <a:off x="633893" y="4479885"/>
            <a:ext cx="8171195" cy="1173320"/>
          </a:xfrm>
          <a:prstGeom prst="rect">
            <a:avLst/>
          </a:prstGeom>
        </p:spPr>
        <p:txBody>
          <a:bodyPr vert="horz" lIns="92881" tIns="46441" rIns="92881" bIns="46441" rtlCol="0">
            <a:noAutofit/>
          </a:bodyPr>
          <a:lstStyle>
            <a:lvl1pPr marL="0" indent="0" algn="l" defTabSz="1059432" rtl="0" eaLnBrk="1" latinLnBrk="0" hangingPunct="1">
              <a:lnSpc>
                <a:spcPct val="100000"/>
              </a:lnSpc>
              <a:spcBef>
                <a:spcPts val="0"/>
              </a:spcBef>
              <a:spcAft>
                <a:spcPts val="600"/>
              </a:spcAft>
              <a:buFont typeface="Arial" panose="020B0604020202020204" pitchFamily="34" charset="0"/>
              <a:buNone/>
              <a:defRPr sz="1100" b="0" kern="1200">
                <a:solidFill>
                  <a:schemeClr val="tx1"/>
                </a:solidFill>
                <a:latin typeface="+mn-lt"/>
                <a:ea typeface="+mn-ea"/>
                <a:cs typeface="+mn-cs"/>
              </a:defRPr>
            </a:lvl1pPr>
            <a:lvl2pPr marL="529716"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2pPr>
            <a:lvl3pPr marL="1059432"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3pPr>
            <a:lvl4pPr marL="1589148"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4pPr>
            <a:lvl5pPr marL="2118864" indent="0" algn="l" defTabSz="1059432" rtl="0" eaLnBrk="1" latinLnBrk="0" hangingPunct="1">
              <a:lnSpc>
                <a:spcPts val="1463"/>
              </a:lnSpc>
              <a:spcBef>
                <a:spcPct val="20000"/>
              </a:spcBef>
              <a:buFont typeface="Arial" panose="020B0604020202020204" pitchFamily="34" charset="0"/>
              <a:buNone/>
              <a:defRPr sz="1100" kern="1200">
                <a:solidFill>
                  <a:schemeClr val="tx1"/>
                </a:solidFill>
                <a:latin typeface="+mn-lt"/>
                <a:ea typeface="+mn-ea"/>
                <a:cs typeface="+mn-cs"/>
              </a:defRPr>
            </a:lvl5pPr>
            <a:lvl6pPr marL="2913438"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6pPr>
            <a:lvl7pPr marL="3443154"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7pPr>
            <a:lvl8pPr marL="3972870"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8pPr>
            <a:lvl9pPr marL="4502586" indent="-264858" algn="l" defTabSz="1059432" rtl="0" eaLnBrk="1" latinLnBrk="0" hangingPunct="1">
              <a:spcBef>
                <a:spcPct val="20000"/>
              </a:spcBef>
              <a:buFont typeface="Arial" panose="020B0604020202020204" pitchFamily="34" charset="0"/>
              <a:buChar char="•"/>
              <a:defRPr sz="2300" kern="1200">
                <a:solidFill>
                  <a:schemeClr val="tx1"/>
                </a:solidFill>
                <a:latin typeface="+mn-lt"/>
                <a:ea typeface="+mn-ea"/>
                <a:cs typeface="+mn-cs"/>
              </a:defRPr>
            </a:lvl9pPr>
          </a:lstStyle>
          <a:p>
            <a:pPr algn="just">
              <a:defRPr/>
            </a:pPr>
            <a:r>
              <a:rPr lang="de-DE" dirty="0">
                <a:solidFill>
                  <a:srgbClr val="4B4B4B"/>
                </a:solidFill>
              </a:rPr>
              <a:t>Um nach innen und außen das eigene Engagement deutlich zu machen und ein Ambitionsniveau zu formulieren, sollte das Unternehmen </a:t>
            </a:r>
            <a:r>
              <a:rPr lang="de-DE" dirty="0" smtClean="0">
                <a:solidFill>
                  <a:srgbClr val="4B4B4B"/>
                </a:solidFill>
              </a:rPr>
              <a:t>Unternehmensgrundsätze </a:t>
            </a:r>
            <a:r>
              <a:rPr lang="de-DE" dirty="0">
                <a:solidFill>
                  <a:srgbClr val="4B4B4B"/>
                </a:solidFill>
              </a:rPr>
              <a:t>formulieren bzw. überarbeiten.</a:t>
            </a:r>
          </a:p>
        </p:txBody>
      </p:sp>
      <p:sp>
        <p:nvSpPr>
          <p:cNvPr id="35" name="Fußzeilenplatzhalter 3">
            <a:extLst>
              <a:ext uri="{FF2B5EF4-FFF2-40B4-BE49-F238E27FC236}">
                <a16:creationId xmlns:a16="http://schemas.microsoft.com/office/drawing/2014/main" id="{21F2CAFF-D074-4F50-920D-BB05D44B1247}"/>
              </a:ext>
            </a:extLst>
          </p:cNvPr>
          <p:cNvSpPr>
            <a:spLocks noGrp="1"/>
          </p:cNvSpPr>
          <p:nvPr>
            <p:ph type="ftr" sz="quarter" idx="10"/>
          </p:nvPr>
        </p:nvSpPr>
        <p:spPr>
          <a:xfrm>
            <a:off x="6741546" y="6477000"/>
            <a:ext cx="4904317" cy="279400"/>
          </a:xfrm>
        </p:spPr>
        <p:txBody>
          <a:bodyPr/>
          <a:lstStyle/>
          <a:p>
            <a:r>
              <a:rPr lang="de-DE" smtClean="0"/>
              <a:t>© LfU | IZU Infozentrum UmweltWirtschaft | 2022</a:t>
            </a:r>
            <a:endParaRPr lang="de-DE" dirty="0"/>
          </a:p>
        </p:txBody>
      </p:sp>
      <p:sp>
        <p:nvSpPr>
          <p:cNvPr id="16" name="Auf der gleichen Seite des Rechtecks liegende Ecken abrunden 8">
            <a:extLst>
              <a:ext uri="{FF2B5EF4-FFF2-40B4-BE49-F238E27FC236}">
                <a16:creationId xmlns:a16="http://schemas.microsoft.com/office/drawing/2014/main" id="{66475DCE-FB36-4F17-A5A5-FA0F630AE89C}"/>
              </a:ext>
            </a:extLst>
          </p:cNvPr>
          <p:cNvSpPr/>
          <p:nvPr/>
        </p:nvSpPr>
        <p:spPr bwMode="auto">
          <a:xfrm>
            <a:off x="66730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Einführung</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7" name="Auf der gleichen Seite des Rechtecks liegende Ecken abrunden 8">
            <a:extLst>
              <a:ext uri="{FF2B5EF4-FFF2-40B4-BE49-F238E27FC236}">
                <a16:creationId xmlns:a16="http://schemas.microsoft.com/office/drawing/2014/main" id="{8F69DF33-E293-42B2-AE4D-7E75F45C259D}"/>
              </a:ext>
            </a:extLst>
          </p:cNvPr>
          <p:cNvSpPr/>
          <p:nvPr/>
        </p:nvSpPr>
        <p:spPr bwMode="auto">
          <a:xfrm>
            <a:off x="1828854" y="470165"/>
            <a:ext cx="1134809" cy="324391"/>
          </a:xfrm>
          <a:prstGeom prst="round2SameRect">
            <a:avLst/>
          </a:prstGeom>
          <a:solidFill>
            <a:srgbClr val="FF9933"/>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1</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8" name="Auf der gleichen Seite des Rechtecks liegende Ecken abrunden 8">
            <a:extLst>
              <a:ext uri="{FF2B5EF4-FFF2-40B4-BE49-F238E27FC236}">
                <a16:creationId xmlns:a16="http://schemas.microsoft.com/office/drawing/2014/main" id="{8C39F70F-9DA2-4F97-8562-8A0259611064}"/>
              </a:ext>
            </a:extLst>
          </p:cNvPr>
          <p:cNvSpPr/>
          <p:nvPr/>
        </p:nvSpPr>
        <p:spPr bwMode="auto">
          <a:xfrm>
            <a:off x="300168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2</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19" name="Auf der gleichen Seite des Rechtecks liegende Ecken abrunden 8">
            <a:extLst>
              <a:ext uri="{FF2B5EF4-FFF2-40B4-BE49-F238E27FC236}">
                <a16:creationId xmlns:a16="http://schemas.microsoft.com/office/drawing/2014/main" id="{5F737E29-5694-43E7-BD19-C9C191814F49}"/>
              </a:ext>
            </a:extLst>
          </p:cNvPr>
          <p:cNvSpPr/>
          <p:nvPr/>
        </p:nvSpPr>
        <p:spPr bwMode="auto">
          <a:xfrm>
            <a:off x="4163052"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3</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0" name="Auf der gleichen Seite des Rechtecks liegende Ecken abrunden 8">
            <a:extLst>
              <a:ext uri="{FF2B5EF4-FFF2-40B4-BE49-F238E27FC236}">
                <a16:creationId xmlns:a16="http://schemas.microsoft.com/office/drawing/2014/main" id="{4143EA03-7704-45D3-BF80-9D551D3F3073}"/>
              </a:ext>
            </a:extLst>
          </p:cNvPr>
          <p:cNvSpPr/>
          <p:nvPr/>
        </p:nvSpPr>
        <p:spPr bwMode="auto">
          <a:xfrm>
            <a:off x="5328613"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4</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1" name="Auf der gleichen Seite des Rechtecks liegende Ecken abrunden 8">
            <a:extLst>
              <a:ext uri="{FF2B5EF4-FFF2-40B4-BE49-F238E27FC236}">
                <a16:creationId xmlns:a16="http://schemas.microsoft.com/office/drawing/2014/main" id="{A5B8CA21-1922-425A-859C-69A4597E3CBF}"/>
              </a:ext>
            </a:extLst>
          </p:cNvPr>
          <p:cNvSpPr/>
          <p:nvPr/>
        </p:nvSpPr>
        <p:spPr bwMode="auto">
          <a:xfrm>
            <a:off x="6504718"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Phase 5</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2" name="Auf der gleichen Seite des Rechtecks liegende Ecken abrunden 8">
            <a:extLst>
              <a:ext uri="{FF2B5EF4-FFF2-40B4-BE49-F238E27FC236}">
                <a16:creationId xmlns:a16="http://schemas.microsoft.com/office/drawing/2014/main" id="{84E68AED-BAE4-40F8-AF9F-5B548E11BF36}"/>
              </a:ext>
            </a:extLst>
          </p:cNvPr>
          <p:cNvSpPr/>
          <p:nvPr/>
        </p:nvSpPr>
        <p:spPr bwMode="auto">
          <a:xfrm>
            <a:off x="7670279" y="470165"/>
            <a:ext cx="1134809" cy="324391"/>
          </a:xfrm>
          <a:prstGeom prst="round2SameRect">
            <a:avLst/>
          </a:prstGeom>
          <a:solidFill>
            <a:schemeClr val="bg1">
              <a:lumMod val="65000"/>
            </a:schemeClr>
          </a:solidFill>
          <a:ln w="9525" cap="flat" cmpd="sng" algn="ctr">
            <a:noFill/>
            <a:prstDash val="solid"/>
            <a:round/>
            <a:headEnd type="none" w="med" len="med"/>
            <a:tailEnd type="none" w="med" len="med"/>
          </a:ln>
          <a:effectLst/>
        </p:spPr>
        <p:txBody>
          <a:bodyPr vert="horz" wrap="square" lIns="36000" tIns="45720" rIns="36000" bIns="45720" numCol="1" rtlCol="0" anchor="ctr" anchorCtr="0" compatLnSpc="1">
            <a:prstTxWarp prst="textNoShape">
              <a:avLst/>
            </a:prstTxWarp>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dirty="0">
                <a:ln>
                  <a:noFill/>
                </a:ln>
                <a:solidFill>
                  <a:srgbClr val="FFFFFF"/>
                </a:solidFill>
                <a:effectLst/>
                <a:uLnTx/>
                <a:uFillTx/>
                <a:latin typeface="Arial" charset="0"/>
                <a:ea typeface="ＭＳ Ｐゴシック" charset="-128"/>
                <a:cs typeface="+mn-cs"/>
              </a:rPr>
              <a:t>Hinweise</a:t>
            </a:r>
            <a:endParaRPr kumimoji="0" lang="en-AU" sz="1200" b="1" i="0" u="none" strike="noStrike" kern="1200" cap="none" spc="0" normalizeH="0" baseline="0" noProof="0" dirty="0">
              <a:ln>
                <a:noFill/>
              </a:ln>
              <a:solidFill>
                <a:srgbClr val="FFFFFF"/>
              </a:solidFill>
              <a:effectLst/>
              <a:uLnTx/>
              <a:uFillTx/>
              <a:latin typeface="Arial" charset="0"/>
              <a:ea typeface="ＭＳ Ｐゴシック" charset="-128"/>
              <a:cs typeface="+mn-cs"/>
            </a:endParaRPr>
          </a:p>
        </p:txBody>
      </p:sp>
      <p:sp>
        <p:nvSpPr>
          <p:cNvPr id="23" name="Datumsplatzhalter 4"/>
          <p:cNvSpPr>
            <a:spLocks noGrp="1"/>
          </p:cNvSpPr>
          <p:nvPr>
            <p:ph type="dt" sz="half" idx="12"/>
          </p:nvPr>
        </p:nvSpPr>
        <p:spPr>
          <a:xfrm>
            <a:off x="648000" y="116632"/>
            <a:ext cx="7248373" cy="476250"/>
          </a:xfrm>
        </p:spPr>
        <p:txBody>
          <a:bodyPr/>
          <a:lstStyle/>
          <a:p>
            <a:r>
              <a:rPr lang="de-DE" b="1" dirty="0" smtClean="0"/>
              <a:t>Phase 1.1 – Fokussieren</a:t>
            </a:r>
            <a:r>
              <a:rPr lang="de-DE" dirty="0"/>
              <a:t/>
            </a:r>
            <a:br>
              <a:rPr lang="de-DE" dirty="0"/>
            </a:br>
            <a:endParaRPr lang="de-DE" dirty="0"/>
          </a:p>
        </p:txBody>
      </p:sp>
    </p:spTree>
    <p:extLst>
      <p:ext uri="{BB962C8B-B14F-4D97-AF65-F5344CB8AC3E}">
        <p14:creationId xmlns:p14="http://schemas.microsoft.com/office/powerpoint/2010/main" val="31298495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10.xml><?xml version="1.0" encoding="utf-8"?>
<p:tagLst xmlns:a="http://schemas.openxmlformats.org/drawingml/2006/main" xmlns:r="http://schemas.openxmlformats.org/officeDocument/2006/relationships" xmlns:p="http://schemas.openxmlformats.org/presentationml/2006/main">
  <p:tag name="FILLTRANSPARENCY" val="0"/>
  <p:tag name="LINETRANSPARENCY" val="0"/>
  <p:tag name="FONTCOLOR" val="0"/>
  <p:tag name="HIDDEN" val="False"/>
  <p:tag name="THINKCELLSHAPEDONOTDELETE" val="pVk32mVUnfEW4.Wj5wIJ1dw"/>
</p:tagLst>
</file>

<file path=ppt/tags/tag11.xml><?xml version="1.0" encoding="utf-8"?>
<p:tagLst xmlns:a="http://schemas.openxmlformats.org/drawingml/2006/main" xmlns:r="http://schemas.openxmlformats.org/officeDocument/2006/relationships" xmlns:p="http://schemas.openxmlformats.org/presentationml/2006/main">
  <p:tag name="FILLTRANSPARENCY" val="0"/>
  <p:tag name="LINETRANSPARENCY" val="0"/>
  <p:tag name="FONTCOLOR" val="0"/>
  <p:tag name="HIDDEN" val="False"/>
  <p:tag name="THINKCELLSHAPEDONOTDELETE" val="poJN9wSmk9E6IaCGvJh4Mjw"/>
</p:tagLst>
</file>

<file path=ppt/tags/tag12.xml><?xml version="1.0" encoding="utf-8"?>
<p:tagLst xmlns:a="http://schemas.openxmlformats.org/drawingml/2006/main" xmlns:r="http://schemas.openxmlformats.org/officeDocument/2006/relationships" xmlns:p="http://schemas.openxmlformats.org/presentationml/2006/main">
  <p:tag name="FILLTRANSPARENCY" val="0"/>
  <p:tag name="LINETRANSPARENCY" val="0"/>
  <p:tag name="FONTCOLOR" val="0"/>
  <p:tag name="HIDDEN" val="False"/>
  <p:tag name="THINKCELLSHAPEDONOTDELETE" val="pWbgHnDyw8kq8uXXcI_6htw"/>
</p:tagLst>
</file>

<file path=ppt/tags/tag13.xml><?xml version="1.0" encoding="utf-8"?>
<p:tagLst xmlns:a="http://schemas.openxmlformats.org/drawingml/2006/main" xmlns:r="http://schemas.openxmlformats.org/officeDocument/2006/relationships" xmlns:p="http://schemas.openxmlformats.org/presentationml/2006/main">
  <p:tag name="FONTCOLOR" val="0"/>
  <p:tag name="HIDDEN" val="False"/>
  <p:tag name="THINKCELLSHAPEDONOTDELETE" val="p_Ptc9hkDlUmJQqs0ys9xWg"/>
  <p:tag name="BULLETS" val="true"/>
</p:tagLst>
</file>

<file path=ppt/tags/tag14.xml><?xml version="1.0" encoding="utf-8"?>
<p:tagLst xmlns:a="http://schemas.openxmlformats.org/drawingml/2006/main" xmlns:r="http://schemas.openxmlformats.org/officeDocument/2006/relationships" xmlns:p="http://schemas.openxmlformats.org/presentationml/2006/main">
  <p:tag name="FONTCOLOR" val="0"/>
  <p:tag name="HIDDEN" val="False"/>
  <p:tag name="THINKCELLSHAPEDONOTDELETE" val="pfYcbxLIofkm0dcerQxNHfw"/>
  <p:tag name="BULLETS" val="true"/>
</p:tagLst>
</file>

<file path=ppt/tags/tag15.xml><?xml version="1.0" encoding="utf-8"?>
<p:tagLst xmlns:a="http://schemas.openxmlformats.org/drawingml/2006/main" xmlns:r="http://schemas.openxmlformats.org/officeDocument/2006/relationships" xmlns:p="http://schemas.openxmlformats.org/presentationml/2006/main">
  <p:tag name="FONTCOLOR" val="0"/>
  <p:tag name="HIDDEN" val="False"/>
  <p:tag name="THINKCELLSHAPEDONOTDELETE" val="pEFDXuaUeikiqOLCe1NsLPA"/>
  <p:tag name="BULLETS" val="true"/>
</p:tagLst>
</file>

<file path=ppt/tags/tag16.xml><?xml version="1.0" encoding="utf-8"?>
<p:tagLst xmlns:a="http://schemas.openxmlformats.org/drawingml/2006/main" xmlns:r="http://schemas.openxmlformats.org/officeDocument/2006/relationships" xmlns:p="http://schemas.openxmlformats.org/presentationml/2006/main">
  <p:tag name="FONTCOLOR" val="0"/>
  <p:tag name="HIDDEN" val="False"/>
  <p:tag name="THINKCELLSHAPEDONOTDELETE" val="pGqeFnMkwbUyCa0kAZadYOg"/>
</p:tagLst>
</file>

<file path=ppt/tags/tag17.xml><?xml version="1.0" encoding="utf-8"?>
<p:tagLst xmlns:a="http://schemas.openxmlformats.org/drawingml/2006/main" xmlns:r="http://schemas.openxmlformats.org/officeDocument/2006/relationships" xmlns:p="http://schemas.openxmlformats.org/presentationml/2006/main">
  <p:tag name="FILLTRANSPARENCY" val="0"/>
  <p:tag name="FONTCOLOR" val="0"/>
  <p:tag name="HIDDEN" val="False"/>
  <p:tag name="THINKCELLSHAPEDONOTDELETE" val="phN9E952jbUqlK7mdJ03.bA"/>
</p:tagLst>
</file>

<file path=ppt/tags/tag18.xml><?xml version="1.0" encoding="utf-8"?>
<p:tagLst xmlns:a="http://schemas.openxmlformats.org/drawingml/2006/main" xmlns:r="http://schemas.openxmlformats.org/officeDocument/2006/relationships" xmlns:p="http://schemas.openxmlformats.org/presentationml/2006/main">
  <p:tag name="FILLTRANSPARENCY" val="0"/>
  <p:tag name="LINETRANSPARENCY" val="0"/>
  <p:tag name="FONTCOLOR" val="0"/>
  <p:tag name="HIDDEN" val="False"/>
  <p:tag name="THINKCELLSHAPEDONOTDELETE" val="pVk32mVUnfEW4.Wj5wIJ1dw"/>
</p:tagLst>
</file>

<file path=ppt/tags/tag19.xml><?xml version="1.0" encoding="utf-8"?>
<p:tagLst xmlns:a="http://schemas.openxmlformats.org/drawingml/2006/main" xmlns:r="http://schemas.openxmlformats.org/officeDocument/2006/relationships" xmlns:p="http://schemas.openxmlformats.org/presentationml/2006/main">
  <p:tag name="FILLTRANSPARENCY" val="0"/>
  <p:tag name="LINETRANSPARENCY" val="0"/>
  <p:tag name="FONTCOLOR" val="0"/>
  <p:tag name="HIDDEN" val="False"/>
  <p:tag name="THINKCELLSHAPEDONOTDELETE" val="poJN9wSmk9E6IaCGvJh4Mjw"/>
</p:tagLst>
</file>

<file path=ppt/tags/tag2.xml><?xml version="1.0" encoding="utf-8"?>
<p:tagLst xmlns:a="http://schemas.openxmlformats.org/drawingml/2006/main" xmlns:r="http://schemas.openxmlformats.org/officeDocument/2006/relationships" xmlns:p="http://schemas.openxmlformats.org/presentationml/2006/main">
  <p:tag name="VCTCREATESHAPEHANDLED" val="0"/>
  <p:tag name="VCT-ANGLE" val="64"/>
</p:tagLst>
</file>

<file path=ppt/tags/tag20.xml><?xml version="1.0" encoding="utf-8"?>
<p:tagLst xmlns:a="http://schemas.openxmlformats.org/drawingml/2006/main" xmlns:r="http://schemas.openxmlformats.org/officeDocument/2006/relationships" xmlns:p="http://schemas.openxmlformats.org/presentationml/2006/main">
  <p:tag name="FILLTRANSPARENCY" val="0"/>
  <p:tag name="LINETRANSPARENCY" val="0"/>
  <p:tag name="FONTCOLOR" val="0"/>
  <p:tag name="HIDDEN" val="False"/>
  <p:tag name="THINKCELLSHAPEDONOTDELETE" val="pWbgHnDyw8kq8uXXcI_6htw"/>
</p:tagLst>
</file>

<file path=ppt/tags/tag21.xml><?xml version="1.0" encoding="utf-8"?>
<p:tagLst xmlns:a="http://schemas.openxmlformats.org/drawingml/2006/main" xmlns:r="http://schemas.openxmlformats.org/officeDocument/2006/relationships" xmlns:p="http://schemas.openxmlformats.org/presentationml/2006/main">
  <p:tag name="FONTCOLOR" val="0"/>
  <p:tag name="HIDDEN" val="False"/>
  <p:tag name="THINKCELLSHAPEDONOTDELETE" val="p_Ptc9hkDlUmJQqs0ys9xWg"/>
  <p:tag name="BULLETS" val="true"/>
</p:tagLst>
</file>

<file path=ppt/tags/tag22.xml><?xml version="1.0" encoding="utf-8"?>
<p:tagLst xmlns:a="http://schemas.openxmlformats.org/drawingml/2006/main" xmlns:r="http://schemas.openxmlformats.org/officeDocument/2006/relationships" xmlns:p="http://schemas.openxmlformats.org/presentationml/2006/main">
  <p:tag name="FONTCOLOR" val="0"/>
  <p:tag name="HIDDEN" val="False"/>
  <p:tag name="THINKCELLSHAPEDONOTDELETE" val="pfYcbxLIofkm0dcerQxNHfw"/>
  <p:tag name="BULLETS" val="true"/>
</p:tagLst>
</file>

<file path=ppt/tags/tag23.xml><?xml version="1.0" encoding="utf-8"?>
<p:tagLst xmlns:a="http://schemas.openxmlformats.org/drawingml/2006/main" xmlns:r="http://schemas.openxmlformats.org/officeDocument/2006/relationships" xmlns:p="http://schemas.openxmlformats.org/presentationml/2006/main">
  <p:tag name="FONTCOLOR" val="0"/>
  <p:tag name="HIDDEN" val="False"/>
  <p:tag name="THINKCELLSHAPEDONOTDELETE" val="pEFDXuaUeikiqOLCe1NsLPA"/>
  <p:tag name="BULLETS" val="true"/>
</p:tagLst>
</file>

<file path=ppt/tags/tag24.xml><?xml version="1.0" encoding="utf-8"?>
<p:tagLst xmlns:a="http://schemas.openxmlformats.org/drawingml/2006/main" xmlns:r="http://schemas.openxmlformats.org/officeDocument/2006/relationships" xmlns:p="http://schemas.openxmlformats.org/presentationml/2006/main">
  <p:tag name="FONTCOLOR" val="0"/>
  <p:tag name="HIDDEN" val="False"/>
  <p:tag name="THINKCELLSHAPEDONOTDELETE" val="pGqeFnMkwbUyCa0kAZadYOg"/>
</p:tagLst>
</file>

<file path=ppt/tags/tag3.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4.xml><?xml version="1.0" encoding="utf-8"?>
<p:tagLst xmlns:a="http://schemas.openxmlformats.org/drawingml/2006/main" xmlns:r="http://schemas.openxmlformats.org/officeDocument/2006/relationships" xmlns:p="http://schemas.openxmlformats.org/presentationml/2006/main">
  <p:tag name="VCTCREATESHAPEHANDLED" val="0"/>
  <p:tag name="VCT-ANGLE" val="64"/>
</p:tagLst>
</file>

<file path=ppt/tags/tag5.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6.xml><?xml version="1.0" encoding="utf-8"?>
<p:tagLst xmlns:a="http://schemas.openxmlformats.org/drawingml/2006/main" xmlns:r="http://schemas.openxmlformats.org/officeDocument/2006/relationships" xmlns:p="http://schemas.openxmlformats.org/presentationml/2006/main">
  <p:tag name="VCTCREATESHAPEHANDLED" val="0"/>
  <p:tag name="VCT-ANGLE" val="64"/>
</p:tagLst>
</file>

<file path=ppt/tags/tag7.xml><?xml version="1.0" encoding="utf-8"?>
<p:tagLst xmlns:a="http://schemas.openxmlformats.org/drawingml/2006/main" xmlns:r="http://schemas.openxmlformats.org/officeDocument/2006/relationships" xmlns:p="http://schemas.openxmlformats.org/presentationml/2006/main">
  <p:tag name="VCT_BODYSTYLE" val="1"/>
  <p:tag name="VCTCREATESHAPEHANDLED" val="0"/>
</p:tagLst>
</file>

<file path=ppt/tags/tag8.xml><?xml version="1.0" encoding="utf-8"?>
<p:tagLst xmlns:a="http://schemas.openxmlformats.org/drawingml/2006/main" xmlns:r="http://schemas.openxmlformats.org/officeDocument/2006/relationships" xmlns:p="http://schemas.openxmlformats.org/presentationml/2006/main">
  <p:tag name="VCTCREATESHAPEHANDLED" val="0"/>
  <p:tag name="VCT-ANGLE" val="64"/>
</p:tagLst>
</file>

<file path=ppt/tags/tag9.xml><?xml version="1.0" encoding="utf-8"?>
<p:tagLst xmlns:a="http://schemas.openxmlformats.org/drawingml/2006/main" xmlns:r="http://schemas.openxmlformats.org/officeDocument/2006/relationships" xmlns:p="http://schemas.openxmlformats.org/presentationml/2006/main">
  <p:tag name="FILLTRANSPARENCY" val="0"/>
  <p:tag name="FONTCOLOR" val="0"/>
  <p:tag name="HIDDEN" val="False"/>
  <p:tag name="THINKCELLSHAPEDONOTDELETE" val="phN9E952jbUqlK7mdJ03.bA"/>
</p:tagLst>
</file>

<file path=ppt/theme/theme1.xml><?xml version="1.0" encoding="utf-8"?>
<a:theme xmlns:a="http://schemas.openxmlformats.org/drawingml/2006/main" name="LfU-Präsentation">
  <a:themeElements>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fU-Präsentation">
      <a:majorFont>
        <a:latin typeface="Arial"/>
        <a:ea typeface="ＭＳ Ｐゴシック"/>
        <a:cs typeface=""/>
      </a:majorFont>
      <a:minorFont>
        <a:latin typeface="Arial"/>
        <a:ea typeface="ＭＳ Ｐゴシック"/>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smtClean="0">
            <a:ln>
              <a:noFill/>
            </a:ln>
            <a:solidFill>
              <a:schemeClr val="tx1"/>
            </a:solidFill>
            <a:effectLst/>
            <a:latin typeface="Arial" charset="0"/>
            <a:ea typeface="ＭＳ Ｐゴシック" charset="-128"/>
          </a:defRPr>
        </a:defPPr>
      </a:lstStyle>
    </a:lnDef>
    <a:txDef>
      <a:spPr>
        <a:noFill/>
      </a:spPr>
      <a:bodyPr wrap="square" rtlCol="0">
        <a:spAutoFit/>
      </a:bodyPr>
      <a:lstStyle>
        <a:defPPr algn="l">
          <a:defRPr sz="2000" dirty="0"/>
        </a:defPPr>
      </a:lstStyle>
    </a:txDef>
  </a:objectDefaults>
  <a:extraClrSchemeLst>
    <a:extraClrScheme>
      <a:clrScheme name="LfU-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fU-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fU-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fU-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fU-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fU-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fU-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fU-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fU-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fU-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fU-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fU-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awinenwarnzentrale_dienst_16_9.pptx" id="{0AC450CD-F02D-434D-908C-5D5A79A4D0F8}" vid="{B7FEDB61-E09F-45B8-ABCD-FFC67232C4EE}"/>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LfU-Lawinenwarnzentrale_16_9</Template>
  <TotalTime>0</TotalTime>
  <Words>12275</Words>
  <Application>Microsoft Office PowerPoint</Application>
  <PresentationFormat>Breitbild</PresentationFormat>
  <Paragraphs>1869</Paragraphs>
  <Slides>73</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73</vt:i4>
      </vt:variant>
    </vt:vector>
  </HeadingPairs>
  <TitlesOfParts>
    <vt:vector size="81" baseType="lpstr">
      <vt:lpstr>ＭＳ Ｐゴシック</vt:lpstr>
      <vt:lpstr>Arial</vt:lpstr>
      <vt:lpstr>Courier New</vt:lpstr>
      <vt:lpstr>DINOT-Bold</vt:lpstr>
      <vt:lpstr>Lucida Grande</vt:lpstr>
      <vt:lpstr>Times New Roman</vt:lpstr>
      <vt:lpstr>Wingdings</vt:lpstr>
      <vt:lpstr>LfU-Präsentation</vt:lpstr>
      <vt:lpstr>PowerPoint-Präsentation</vt:lpstr>
      <vt:lpstr>Herzlich Willkommen: An wen richtet sich das Starter-Kit?</vt:lpstr>
      <vt:lpstr>Welche Prozessphasen werden behandelt?</vt:lpstr>
      <vt:lpstr>Wie ist das Starter-Kit aufgebaut?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Informationsquellen</vt:lpstr>
      <vt:lpstr>PowerPoint-Präsentation</vt:lpstr>
      <vt:lpstr>PowerPoint-Präsentation</vt:lpstr>
      <vt:lpstr>PowerPoint-Präsentation</vt:lpstr>
      <vt:lpstr>Einstieg: Drei Schritte zur Ermittlung von Nachhaltigkeitsthemen umsetzen</vt:lpstr>
      <vt:lpstr>PowerPoint-Präsentation</vt:lpstr>
      <vt:lpstr>PowerPoint-Präsentation</vt:lpstr>
      <vt:lpstr>PowerPoint-Präsentation</vt:lpstr>
      <vt:lpstr>PowerPoint-Präsentation</vt:lpstr>
      <vt:lpstr>Informationsquellen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Informationsquellen zu Einflussfaktoren auf das Risiko</vt:lpstr>
      <vt:lpstr>Informationsquellen</vt:lpstr>
      <vt:lpstr>PowerPoint-Präsentation</vt:lpstr>
      <vt:lpstr>PowerPoint-Präsentation</vt:lpstr>
      <vt:lpstr>PowerPoint-Präsentation</vt:lpstr>
      <vt:lpstr>Einstieg: Eine Ist-Analyse durchführen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Informationsquellen zu Handlungsfeldern</vt:lpstr>
      <vt:lpstr>PowerPoint-Präsentation</vt:lpstr>
      <vt:lpstr>Maßnahme: Aufsicht, Koordination und operative Umsetzung sicherstellen</vt:lpstr>
      <vt:lpstr>Maßnahme: Lieferanten überprüfen und unterstützen</vt:lpstr>
      <vt:lpstr>Informationsquellen zur Verankerung im Unternehmen und zum Lieferantenmanagement</vt:lpstr>
      <vt:lpstr>PowerPoint-Präsentation</vt:lpstr>
      <vt:lpstr>Überblick über zentrale Prozessschritte und Aktivitäten</vt:lpstr>
      <vt:lpstr>Informationsquellen zur Wirkungsmessung und der internen und externen Kommunikation</vt:lpstr>
      <vt:lpstr>PowerPoint-Präsentation</vt:lpstr>
      <vt:lpstr>Überblick über zentrale Prozessschritte und Aktivitäten</vt:lpstr>
      <vt:lpstr>Informationsquellen zum Beschwerdemanagement</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2023-03-14T10:47:22Z</dcterms:created>
  <dcterms:modified xsi:type="dcterms:W3CDTF">2023-03-14T10:47:27Z</dcterms:modified>
</cp:coreProperties>
</file>