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75"/>
  </p:notesMasterIdLst>
  <p:handoutMasterIdLst>
    <p:handoutMasterId r:id="rId76"/>
  </p:handoutMasterIdLst>
  <p:sldIdLst>
    <p:sldId id="256" r:id="rId2"/>
    <p:sldId id="260" r:id="rId3"/>
    <p:sldId id="259" r:id="rId4"/>
    <p:sldId id="257" r:id="rId5"/>
    <p:sldId id="258" r:id="rId6"/>
    <p:sldId id="330" r:id="rId7"/>
    <p:sldId id="261" r:id="rId8"/>
    <p:sldId id="262" r:id="rId9"/>
    <p:sldId id="331" r:id="rId10"/>
    <p:sldId id="263" r:id="rId11"/>
    <p:sldId id="264" r:id="rId12"/>
    <p:sldId id="266" r:id="rId13"/>
    <p:sldId id="332" r:id="rId14"/>
    <p:sldId id="267" r:id="rId15"/>
    <p:sldId id="268" r:id="rId16"/>
    <p:sldId id="269" r:id="rId17"/>
    <p:sldId id="333" r:id="rId18"/>
    <p:sldId id="317" r:id="rId19"/>
    <p:sldId id="270" r:id="rId20"/>
    <p:sldId id="272" r:id="rId21"/>
    <p:sldId id="271" r:id="rId22"/>
    <p:sldId id="334" r:id="rId23"/>
    <p:sldId id="273" r:id="rId24"/>
    <p:sldId id="274" r:id="rId25"/>
    <p:sldId id="275" r:id="rId26"/>
    <p:sldId id="276" r:id="rId27"/>
    <p:sldId id="277" r:id="rId28"/>
    <p:sldId id="279" r:id="rId29"/>
    <p:sldId id="335" r:id="rId30"/>
    <p:sldId id="280" r:id="rId31"/>
    <p:sldId id="281" r:id="rId32"/>
    <p:sldId id="282" r:id="rId33"/>
    <p:sldId id="336" r:id="rId34"/>
    <p:sldId id="283" r:id="rId35"/>
    <p:sldId id="287" r:id="rId36"/>
    <p:sldId id="284" r:id="rId37"/>
    <p:sldId id="285" r:id="rId38"/>
    <p:sldId id="286" r:id="rId39"/>
    <p:sldId id="290" r:id="rId40"/>
    <p:sldId id="291" r:id="rId41"/>
    <p:sldId id="293" r:id="rId42"/>
    <p:sldId id="311" r:id="rId43"/>
    <p:sldId id="312" r:id="rId44"/>
    <p:sldId id="313" r:id="rId45"/>
    <p:sldId id="296" r:id="rId46"/>
    <p:sldId id="322" r:id="rId47"/>
    <p:sldId id="295" r:id="rId48"/>
    <p:sldId id="294" r:id="rId49"/>
    <p:sldId id="297" r:id="rId50"/>
    <p:sldId id="298" r:id="rId51"/>
    <p:sldId id="337" r:id="rId52"/>
    <p:sldId id="299" r:id="rId53"/>
    <p:sldId id="300" r:id="rId54"/>
    <p:sldId id="301" r:id="rId55"/>
    <p:sldId id="302" r:id="rId56"/>
    <p:sldId id="303" r:id="rId57"/>
    <p:sldId id="314" r:id="rId58"/>
    <p:sldId id="338" r:id="rId59"/>
    <p:sldId id="320" r:id="rId60"/>
    <p:sldId id="323" r:id="rId61"/>
    <p:sldId id="321" r:id="rId62"/>
    <p:sldId id="315" r:id="rId63"/>
    <p:sldId id="325" r:id="rId64"/>
    <p:sldId id="327" r:id="rId65"/>
    <p:sldId id="324" r:id="rId66"/>
    <p:sldId id="329" r:id="rId67"/>
    <p:sldId id="328" r:id="rId68"/>
    <p:sldId id="319" r:id="rId69"/>
    <p:sldId id="305" r:id="rId70"/>
    <p:sldId id="339" r:id="rId71"/>
    <p:sldId id="306" r:id="rId72"/>
    <p:sldId id="307" r:id="rId73"/>
    <p:sldId id="308" r:id="rId74"/>
  </p:sldIdLst>
  <p:sldSz cx="12192000" cy="6858000"/>
  <p:notesSz cx="6797675" cy="9926638"/>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8" userDrawn="1">
          <p15:clr>
            <a:srgbClr val="A4A3A4"/>
          </p15:clr>
        </p15:guide>
        <p15:guide id="2" pos="393"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4B4B4B"/>
    <a:srgbClr val="F9AA00"/>
    <a:srgbClr val="CC3300"/>
    <a:srgbClr val="3B687F"/>
    <a:srgbClr val="5E839A"/>
    <a:srgbClr val="FFFFFF"/>
    <a:srgbClr val="B6C6D0"/>
    <a:srgbClr val="5C8395"/>
    <a:srgbClr val="789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4622" autoAdjust="0"/>
  </p:normalViewPr>
  <p:slideViewPr>
    <p:cSldViewPr>
      <p:cViewPr varScale="1">
        <p:scale>
          <a:sx n="88" d="100"/>
          <a:sy n="88" d="100"/>
        </p:scale>
        <p:origin x="355" y="62"/>
      </p:cViewPr>
      <p:guideLst>
        <p:guide orient="horz" pos="28"/>
        <p:guide pos="3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254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2946189" cy="49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3555" name="Rectangle 3"/>
          <p:cNvSpPr>
            <a:spLocks noGrp="1" noChangeArrowheads="1"/>
          </p:cNvSpPr>
          <p:nvPr>
            <p:ph type="dt" sz="quarter" idx="1"/>
          </p:nvPr>
        </p:nvSpPr>
        <p:spPr bwMode="auto">
          <a:xfrm>
            <a:off x="3851487" y="0"/>
            <a:ext cx="2946188" cy="49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3556" name="Rectangle 4"/>
          <p:cNvSpPr>
            <a:spLocks noGrp="1" noChangeArrowheads="1"/>
          </p:cNvSpPr>
          <p:nvPr>
            <p:ph type="ftr" sz="quarter" idx="2"/>
          </p:nvPr>
        </p:nvSpPr>
        <p:spPr bwMode="auto">
          <a:xfrm>
            <a:off x="1" y="9429990"/>
            <a:ext cx="2946189" cy="49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3557" name="Rectangle 5"/>
          <p:cNvSpPr>
            <a:spLocks noGrp="1" noChangeArrowheads="1"/>
          </p:cNvSpPr>
          <p:nvPr>
            <p:ph type="sldNum" sz="quarter" idx="3"/>
          </p:nvPr>
        </p:nvSpPr>
        <p:spPr bwMode="auto">
          <a:xfrm>
            <a:off x="3851487" y="9429990"/>
            <a:ext cx="2946188" cy="49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46189" cy="49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0483" name="Rectangle 3"/>
          <p:cNvSpPr>
            <a:spLocks noGrp="1" noChangeArrowheads="1"/>
          </p:cNvSpPr>
          <p:nvPr>
            <p:ph type="dt" idx="1"/>
          </p:nvPr>
        </p:nvSpPr>
        <p:spPr bwMode="auto">
          <a:xfrm>
            <a:off x="3851487" y="0"/>
            <a:ext cx="2946188" cy="49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048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887" y="4715788"/>
            <a:ext cx="4983903" cy="446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1" y="9429990"/>
            <a:ext cx="2946189" cy="49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0487" name="Rectangle 7"/>
          <p:cNvSpPr>
            <a:spLocks noGrp="1" noChangeArrowheads="1"/>
          </p:cNvSpPr>
          <p:nvPr>
            <p:ph type="sldNum" sz="quarter" idx="5"/>
          </p:nvPr>
        </p:nvSpPr>
        <p:spPr bwMode="auto">
          <a:xfrm>
            <a:off x="3851487" y="9429990"/>
            <a:ext cx="2946188" cy="49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0FAF8-64A5-4D34-8A12-BE0DDDFD92D1}" type="slidenum">
              <a:rPr lang="de-DE"/>
              <a:pPr/>
              <a:t>1</a:t>
            </a:fld>
            <a:endParaRPr lang="de-DE"/>
          </a:p>
        </p:txBody>
      </p:sp>
      <p:sp>
        <p:nvSpPr>
          <p:cNvPr id="250882" name="Rectangle 2"/>
          <p:cNvSpPr>
            <a:spLocks noGrp="1" noRot="1" noChangeAspect="1" noChangeArrowheads="1" noTextEdit="1"/>
          </p:cNvSpPr>
          <p:nvPr>
            <p:ph type="sldImg"/>
          </p:nvPr>
        </p:nvSpPr>
        <p:spPr>
          <a:xfrm>
            <a:off x="90488" y="744538"/>
            <a:ext cx="6616700" cy="3722687"/>
          </a:xfrm>
          <a:ln/>
        </p:spPr>
      </p:sp>
      <p:sp>
        <p:nvSpPr>
          <p:cNvPr id="25088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1" name="Picture 4" descr="U:\Abt01\Ref13\Arbeitsbereich-A\GL\Publikationen\Faltblatt\UmweltThema\Themenübergreifend\IZU\17p145_IZU- KMU-08_17\Links\Logo_BIHK_4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31060" y="6222454"/>
            <a:ext cx="252312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
        <p:nvSpPr>
          <p:cNvPr id="2" name="Datumsplatzhalter 1"/>
          <p:cNvSpPr>
            <a:spLocks noGrp="1"/>
          </p:cNvSpPr>
          <p:nvPr>
            <p:ph type="dt" sz="half" idx="10"/>
          </p:nvPr>
        </p:nvSpPr>
        <p:spPr/>
        <p:txBody>
          <a:bodyPr/>
          <a:lstStyle/>
          <a:p>
            <a:r>
              <a:rPr lang="de-DE" smtClean="0"/>
              <a:t>Instructions on application</a:t>
            </a:r>
            <a:endParaRPr lang="de-DE" dirty="0"/>
          </a:p>
        </p:txBody>
      </p:sp>
      <p:sp>
        <p:nvSpPr>
          <p:cNvPr id="3" name="Fußzeilenplatzhalter 2"/>
          <p:cNvSpPr>
            <a:spLocks noGrp="1"/>
          </p:cNvSpPr>
          <p:nvPr>
            <p:ph type="ftr" sz="quarter" idx="11"/>
          </p:nvPr>
        </p:nvSpPr>
        <p:spPr/>
        <p:txBody>
          <a:bodyPr/>
          <a:lstStyle/>
          <a:p>
            <a:r>
              <a:rPr lang="de-DE" smtClean="0"/>
              <a:t>© LfU| IZU Infozentrum UmweltWirtschaft 2022</a:t>
            </a:r>
            <a:endParaRPr lang="de-DE" dirty="0"/>
          </a:p>
        </p:txBody>
      </p:sp>
      <p:sp>
        <p:nvSpPr>
          <p:cNvPr id="4" name="Foliennummernplatzhalter 3"/>
          <p:cNvSpPr>
            <a:spLocks noGrp="1"/>
          </p:cNvSpPr>
          <p:nvPr>
            <p:ph type="sldNum" sz="quarter" idx="12"/>
          </p:nvPr>
        </p:nvSpPr>
        <p:spPr/>
        <p:txBody>
          <a:bodyPr/>
          <a:lstStyle/>
          <a:p>
            <a:fld id="{894680D0-7A83-433A-9719-C4143F27F647}"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idx="1"/>
          </p:nvPr>
        </p:nvSpPr>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lIns="0" rIns="0"/>
          <a:lstStyle>
            <a:lvl1pPr>
              <a:defRPr/>
            </a:lvl1pPr>
          </a:lstStyle>
          <a:p>
            <a:r>
              <a:rPr lang="de-DE" smtClean="0"/>
              <a:t>© LfU| IZU Infozentrum UmweltWirtschaft 2022</a:t>
            </a:r>
            <a:endParaRPr lang="de-DE" dirty="0"/>
          </a:p>
        </p:txBody>
      </p:sp>
      <p:sp>
        <p:nvSpPr>
          <p:cNvPr id="6" name="Datumsplatzhalter 5"/>
          <p:cNvSpPr>
            <a:spLocks noGrp="1"/>
          </p:cNvSpPr>
          <p:nvPr>
            <p:ph type="dt" sz="half" idx="12"/>
          </p:nvPr>
        </p:nvSpPr>
        <p:spPr>
          <a:xfrm>
            <a:off x="648000" y="223838"/>
            <a:ext cx="7608414" cy="476250"/>
          </a:xfrm>
        </p:spPr>
        <p:txBody>
          <a:bodyPr lIns="0" rIns="0"/>
          <a:lstStyle>
            <a:lvl1pPr>
              <a:defRPr/>
            </a:lvl1pPr>
          </a:lstStyle>
          <a:p>
            <a:r>
              <a:rPr lang="de-DE" smtClean="0"/>
              <a:t>Instructions on application</a:t>
            </a:r>
            <a:endParaRPr lang="de-DE" dirty="0"/>
          </a:p>
        </p:txBody>
      </p:sp>
      <p:sp>
        <p:nvSpPr>
          <p:cNvPr id="8"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204636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sz="half" idx="1"/>
          </p:nvPr>
        </p:nvSpPr>
        <p:spPr>
          <a:xfrm>
            <a:off x="648000"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281863"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6741546" y="6477000"/>
            <a:ext cx="4904317" cy="279400"/>
          </a:xfrm>
        </p:spPr>
        <p:txBody>
          <a:bodyPr lIns="0" rIns="0"/>
          <a:lstStyle>
            <a:lvl1pPr>
              <a:defRPr/>
            </a:lvl1pPr>
          </a:lstStyle>
          <a:p>
            <a:r>
              <a:rPr lang="de-DE" smtClean="0"/>
              <a:t>© LfU| IZU Infozentrum UmweltWirtschaft 2022</a:t>
            </a:r>
            <a:endParaRPr lang="de-DE" dirty="0"/>
          </a:p>
        </p:txBody>
      </p:sp>
      <p:sp>
        <p:nvSpPr>
          <p:cNvPr id="7" name="Datumsplatzhalter 6"/>
          <p:cNvSpPr>
            <a:spLocks noGrp="1"/>
          </p:cNvSpPr>
          <p:nvPr>
            <p:ph type="dt" sz="half" idx="12"/>
          </p:nvPr>
        </p:nvSpPr>
        <p:spPr>
          <a:xfrm>
            <a:off x="648000" y="116632"/>
            <a:ext cx="7248373" cy="476250"/>
          </a:xfrm>
        </p:spPr>
        <p:txBody>
          <a:bodyPr lIns="0" rIns="0"/>
          <a:lstStyle>
            <a:lvl1pPr>
              <a:defRPr/>
            </a:lvl1pPr>
          </a:lstStyle>
          <a:p>
            <a:r>
              <a:rPr lang="de-DE" smtClean="0"/>
              <a:t>Instructions on application</a:t>
            </a:r>
            <a:endParaRPr lang="de-DE" dirty="0"/>
          </a:p>
        </p:txBody>
      </p:sp>
      <p:sp>
        <p:nvSpPr>
          <p:cNvPr id="8" name="Rectangle 11"/>
          <p:cNvSpPr>
            <a:spLocks noGrp="1" noChangeArrowheads="1"/>
          </p:cNvSpPr>
          <p:nvPr>
            <p:ph type="sldNum" sz="quarter" idx="4"/>
          </p:nvPr>
        </p:nvSpPr>
        <p:spPr bwMode="auto">
          <a:xfrm>
            <a:off x="648000"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6903683" y="6477000"/>
            <a:ext cx="4904317" cy="279400"/>
          </a:xfrm>
        </p:spPr>
        <p:txBody>
          <a:bodyPr lIns="0" rIns="0"/>
          <a:lstStyle>
            <a:lvl1pPr>
              <a:defRPr/>
            </a:lvl1pPr>
          </a:lstStyle>
          <a:p>
            <a:r>
              <a:rPr lang="de-DE" smtClean="0"/>
              <a:t>© LfU| IZU Infozentrum UmweltWirtschaft 2022</a:t>
            </a:r>
            <a:endParaRPr lang="de-DE" dirty="0"/>
          </a:p>
        </p:txBody>
      </p:sp>
      <p:sp>
        <p:nvSpPr>
          <p:cNvPr id="5" name="Datumsplatzhalter 4"/>
          <p:cNvSpPr>
            <a:spLocks noGrp="1"/>
          </p:cNvSpPr>
          <p:nvPr>
            <p:ph type="dt" sz="half" idx="12"/>
          </p:nvPr>
        </p:nvSpPr>
        <p:spPr>
          <a:xfrm>
            <a:off x="648000" y="116632"/>
            <a:ext cx="7248373" cy="476250"/>
          </a:xfrm>
        </p:spPr>
        <p:txBody>
          <a:bodyPr lIns="0" rIns="0"/>
          <a:lstStyle>
            <a:lvl1pPr>
              <a:defRPr/>
            </a:lvl1pPr>
          </a:lstStyle>
          <a:p>
            <a:r>
              <a:rPr lang="de-DE" smtClean="0"/>
              <a:t>Instructions on application</a:t>
            </a:r>
            <a:endParaRPr lang="de-DE" dirty="0"/>
          </a:p>
        </p:txBody>
      </p:sp>
      <p:sp>
        <p:nvSpPr>
          <p:cNvPr id="6" name="Rectangle 11"/>
          <p:cNvSpPr>
            <a:spLocks noGrp="1" noChangeArrowheads="1"/>
          </p:cNvSpPr>
          <p:nvPr>
            <p:ph type="sldNum" sz="quarter" idx="4"/>
          </p:nvPr>
        </p:nvSpPr>
        <p:spPr bwMode="auto">
          <a:xfrm>
            <a:off x="648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4236505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8000" y="935038"/>
            <a:ext cx="111600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648000" y="1628776"/>
            <a:ext cx="111600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6921800"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smtClean="0"/>
              <a:t>© LfU| IZU Infozentrum UmweltWirtschaft 2022</a:t>
            </a:r>
            <a:endParaRPr lang="de-DE" dirty="0"/>
          </a:p>
        </p:txBody>
      </p:sp>
      <p:sp>
        <p:nvSpPr>
          <p:cNvPr id="1035"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55" name="Rectangle 31"/>
          <p:cNvSpPr>
            <a:spLocks noGrp="1" noChangeArrowheads="1"/>
          </p:cNvSpPr>
          <p:nvPr>
            <p:ph type="dt" sz="half" idx="2"/>
          </p:nvPr>
        </p:nvSpPr>
        <p:spPr bwMode="auto">
          <a:xfrm>
            <a:off x="648000" y="223838"/>
            <a:ext cx="724837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a:lnSpc>
                <a:spcPts val="1600"/>
              </a:lnSpc>
              <a:defRPr sz="1200" b="0">
                <a:solidFill>
                  <a:srgbClr val="3B687F"/>
                </a:solidFill>
              </a:defRPr>
            </a:lvl1pPr>
          </a:lstStyle>
          <a:p>
            <a:r>
              <a:rPr lang="de-DE" smtClean="0"/>
              <a:t>Instructions on application</a:t>
            </a:r>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kompass.wirtschaft-entwicklung.de/en/due-diligence-compass/develop-a-strategy"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xportinitiative-umweltschutz.de/de/mediathek/publikationen/umweltatlas-lieferketten-umweltwirkungen-und-hot-spots-in-der-lieferkette" TargetMode="External"/><Relationship Id="rId7" Type="http://schemas.openxmlformats.org/officeDocument/2006/relationships/image" Target="../media/image15.png"/><Relationship Id="rId2" Type="http://schemas.openxmlformats.org/officeDocument/2006/relationships/hyperlink" Target="https://www.bmas.de/DE/Service/Publikationen/Forschungsberichte/fb-543-achtung-von-menschenrechten-entlang-globaler-wertschoepfungsketten.html" TargetMode="External"/><Relationship Id="rId1" Type="http://schemas.openxmlformats.org/officeDocument/2006/relationships/slideLayout" Target="../slideLayouts/slideLayout2.xml"/><Relationship Id="rId6" Type="http://schemas.openxmlformats.org/officeDocument/2006/relationships/hyperlink" Target="https://kompass.wirtschaft-entwicklung.de/en/due-diligence-compass/develop-a-strategy" TargetMode="External"/><Relationship Id="rId5" Type="http://schemas.openxmlformats.org/officeDocument/2006/relationships/hyperlink" Target="https://www.business-humanrights.org/de/" TargetMode="External"/><Relationship Id="rId4" Type="http://schemas.openxmlformats.org/officeDocument/2006/relationships/hyperlink" Target="https://www.bmu.de/publikation/schritt-fuer-schritt-zum-nachhaltigen-lieferkettenmanagement-praxisleitfaden-fuer-unternehmen/"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umweltpakt.bayern.de/werkzeuge/nachhaltigkeitsmanagement/module.htm?m=1%23kett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irtschaft-entwicklung.de/wirtschaft-menschenrechte/csr-risiko-check"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hyperlink" Target="http://www.izu.bayern.de/fachwissen/detail_fachwissen.php?pid=0215010100340" TargetMode="External"/><Relationship Id="rId1" Type="http://schemas.openxmlformats.org/officeDocument/2006/relationships/slideLayout" Target="../slideLayouts/slideLayout4.xml"/><Relationship Id="rId5" Type="http://schemas.openxmlformats.org/officeDocument/2006/relationships/slide" Target="slide3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www.globalcompact.de/" TargetMode="External"/><Relationship Id="rId13" Type="http://schemas.openxmlformats.org/officeDocument/2006/relationships/hyperlink" Target="https://mr-sorgfalt.de/de/vertiefung/assessing-addressing-human-rights-risks-and-impacts/" TargetMode="External"/><Relationship Id="rId3" Type="http://schemas.openxmlformats.org/officeDocument/2006/relationships/hyperlink" Target="https://www.bmas.de/DE/Service/Publikationen/Forschungsberichte/fb-543-achtung-von-menschenrechten-entlang-globaler-wertschoepfungsketten.html" TargetMode="External"/><Relationship Id="rId7" Type="http://schemas.openxmlformats.org/officeDocument/2006/relationships/hyperlink" Target="https://www.globalcompact.de/ueber-uns" TargetMode="External"/><Relationship Id="rId12" Type="http://schemas.openxmlformats.org/officeDocument/2006/relationships/hyperlink" Target="https://www.unepfi.org/humanrightstoolkit/mining.php" TargetMode="External"/><Relationship Id="rId17" Type="http://schemas.openxmlformats.org/officeDocument/2006/relationships/image" Target="../media/image15.png"/><Relationship Id="rId2" Type="http://schemas.openxmlformats.org/officeDocument/2006/relationships/hyperlink" Target="https://wirtschaft-entwicklung.de/wirtschaft-menschenrechte/csr-risiko-check" TargetMode="External"/><Relationship Id="rId16"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hyperlink" Target="https://www.bvlh.net/fileadmin/redaktion/downloads/pdf/2018/Menschenrechte_in_globalen_Lieferketten_%E2%80%93_Beitrag_des_Lebensmittelhandels_2018_web.pdf" TargetMode="External"/><Relationship Id="rId11" Type="http://schemas.openxmlformats.org/officeDocument/2006/relationships/hyperlink" Target="https://rue.bmz.de/includes/downloads/BGR_MPFPR__2016__Human_Rights_Risks_in_Mining.pdf" TargetMode="External"/><Relationship Id="rId5" Type="http://schemas.openxmlformats.org/officeDocument/2006/relationships/hyperlink" Target="https://www.vci.de/services/publikationen/broschueren-faltblaetter/leitfaden-chemie-hoch-3-nachhaltiges-lieferketten-management.jsp" TargetMode="External"/><Relationship Id="rId15" Type="http://schemas.openxmlformats.org/officeDocument/2006/relationships/slide" Target="slide25.xml"/><Relationship Id="rId10" Type="http://schemas.openxmlformats.org/officeDocument/2006/relationships/hyperlink" Target="https://wirtschaft-entwicklung.de/netzwerk/brancheninitiativen-und-buendnisse" TargetMode="External"/><Relationship Id="rId4" Type="http://schemas.openxmlformats.org/officeDocument/2006/relationships/hyperlink" Target="https://drivesustainability.org/wp-content/uploads/2017/12/Practical-Guidance.pdf" TargetMode="External"/><Relationship Id="rId9" Type="http://schemas.openxmlformats.org/officeDocument/2006/relationships/hyperlink" Target="https://www.exportinitiative-umweltschutz.de/de/mediathek/publikationen/umweltatlas-lieferketten-umweltwirkungen-und-hot-spots-in-der-lieferkette" TargetMode="External"/><Relationship Id="rId14" Type="http://schemas.openxmlformats.org/officeDocument/2006/relationships/hyperlink" Target="http://www.ranking-nachhaltigkeitsberichte.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slide" Target="slide7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kompass.wirtschaft-entwicklung.de/sorgfalts-kompass/risiken-analysieren%23c156"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 Target="slide6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8" Type="http://schemas.openxmlformats.org/officeDocument/2006/relationships/hyperlink" Target="http://www.klimareporting.de/" TargetMode="External"/><Relationship Id="rId3" Type="http://schemas.openxmlformats.org/officeDocument/2006/relationships/hyperlink" Target="http://www.systain.com/wp-content/uploads/Umweltatlas-Lieferkette-adelphi-Systain.pdf" TargetMode="External"/><Relationship Id="rId7" Type="http://schemas.openxmlformats.org/officeDocument/2006/relationships/hyperlink" Target="http://klimareporting.de/wp-content/uploads/2014/02/Klimareporting_Vom_Emissionsbericht_zur_Klimastrategie_2014_02_20.pdf" TargetMode="External"/><Relationship Id="rId2" Type="http://schemas.openxmlformats.org/officeDocument/2006/relationships/hyperlink" Target="https://www.bmas.de/DE/Service/Publikationen/Forschungsberichte/fb-543-achtung-von-menschenrechten-entlang-globaler-wertschoepfungsketten.html" TargetMode="External"/><Relationship Id="rId1" Type="http://schemas.openxmlformats.org/officeDocument/2006/relationships/slideLayout" Target="../slideLayouts/slideLayout3.xml"/><Relationship Id="rId6" Type="http://schemas.openxmlformats.org/officeDocument/2006/relationships/hyperlink" Target="https://www.csr-in-deutschland.de/DE/Unternehmen/CSR-Berichterstattung/Zertifikate-und-Siegel/nachhaltigkeit-belegen-zertifikate-und-siegel.html" TargetMode="External"/><Relationship Id="rId5" Type="http://schemas.openxmlformats.org/officeDocument/2006/relationships/hyperlink" Target="https://www.umweltbundesamt.de/daten/ressourcen-abfall/rohstoffe-als-ressource/rohstoffnutzung-ihre-folgen" TargetMode="External"/><Relationship Id="rId10" Type="http://schemas.openxmlformats.org/officeDocument/2006/relationships/slide" Target="slide15.xml"/><Relationship Id="rId4" Type="http://schemas.openxmlformats.org/officeDocument/2006/relationships/hyperlink" Target="http://www.izu.bayern.de/fachwissen/detail_fachwissen.php?pid=0215010100340" TargetMode="External"/><Relationship Id="rId9"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hyperlink" Target="https://germanwatch.org/de/thema/unternehmensverantwortung" TargetMode="External"/><Relationship Id="rId2" Type="http://schemas.openxmlformats.org/officeDocument/2006/relationships/hyperlink" Target="https://www.wwf.de/zusammenarbeit-mit-unternehmen"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ww.sedex.com/" TargetMode="External"/><Relationship Id="rId4" Type="http://schemas.openxmlformats.org/officeDocument/2006/relationships/hyperlink" Target="http://www.ecovadis.com/d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ranking-nachhaltigkeitsberichte.de/" TargetMode="External"/><Relationship Id="rId2" Type="http://schemas.openxmlformats.org/officeDocument/2006/relationships/hyperlink" Target="https://www.umweltpakt.bayern.de/werkzeuge/nachhaltigkeitsmanagement/module.htm?m=1%23kette"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www.umweltpakt.bayern.de/werkzeuge/nachhaltigkeitsmanagement/module.htm?m=1%23sdg" TargetMode="External"/><Relationship Id="rId4" Type="http://schemas.openxmlformats.org/officeDocument/2006/relationships/hyperlink" Target="https://www.bertelsmann-stiftung.de/de/unsere-projekte/abgeschlossene-projekte/verantwortungsvolles-unternehmertum-und-soziale-innovationen/projektnachrichten/warum-sdgs-fuer-unternehmen-wichtig-sind"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13.xml"/><Relationship Id="rId7" Type="http://schemas.openxmlformats.org/officeDocument/2006/relationships/slide" Target="slide46.xml"/><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29.xml"/><Relationship Id="rId10" Type="http://schemas.openxmlformats.org/officeDocument/2006/relationships/slide" Target="slide58.xml"/><Relationship Id="rId4" Type="http://schemas.openxmlformats.org/officeDocument/2006/relationships/slide" Target="slide22.xml"/><Relationship Id="rId9" Type="http://schemas.openxmlformats.org/officeDocument/2006/relationships/slide" Target="slide1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s://www.umweltpakt.bayern.de/werkzeuge/nachhaltigkeitsmanagement/module.htm?m=1#kette"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mweltpakt.bayern.de/werkzeuge/nachhaltigkeitsmanagement/module.htm?m=1%23kette"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globalcompact.de/migrated_files/wAssets/docs/Menschenrechte/Publikationen/5_schritte_zum_management_der_menschenrechtlichen_auswirkungen_ihres_unternehmens.pdf" TargetMode="External"/><Relationship Id="rId7" Type="http://schemas.openxmlformats.org/officeDocument/2006/relationships/image" Target="../media/image15.png"/><Relationship Id="rId2" Type="http://schemas.openxmlformats.org/officeDocument/2006/relationships/hyperlink" Target="https://www.umweltpakt.bayern.de/werkzeuge/nachhaltigkeitsmanagement/module.htm?m=1%23kette" TargetMode="External"/><Relationship Id="rId1" Type="http://schemas.openxmlformats.org/officeDocument/2006/relationships/slideLayout" Target="../slideLayouts/slideLayout3.xml"/><Relationship Id="rId6" Type="http://schemas.openxmlformats.org/officeDocument/2006/relationships/hyperlink" Target="https://wirtschaft-entwicklung.de/wirtschaft-menschenrechte" TargetMode="External"/><Relationship Id="rId5" Type="http://schemas.openxmlformats.org/officeDocument/2006/relationships/hyperlink" Target="https://www.bmu.de/fileadmin/Daten_BMU/Pools/Broschueren/leitfaden_nachhaltige_lieferkette_bf.pdf" TargetMode="External"/><Relationship Id="rId4" Type="http://schemas.openxmlformats.org/officeDocument/2006/relationships/hyperlink" Target="https://www.globalcompact.d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umweltpakt.bayern.de/werkzeuge/nachhaltigkeitsmanagement/module.htm?m=1%23kette"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65.xml"/><Relationship Id="rId7" Type="http://schemas.openxmlformats.org/officeDocument/2006/relationships/slide" Target="slide64.xml"/><Relationship Id="rId2" Type="http://schemas.openxmlformats.org/officeDocument/2006/relationships/slide" Target="slide62.xml"/><Relationship Id="rId1" Type="http://schemas.openxmlformats.org/officeDocument/2006/relationships/slideLayout" Target="../slideLayouts/slideLayout3.xml"/><Relationship Id="rId6" Type="http://schemas.openxmlformats.org/officeDocument/2006/relationships/slide" Target="slide72.xml"/><Relationship Id="rId5" Type="http://schemas.openxmlformats.org/officeDocument/2006/relationships/slide" Target="slide71.xml"/><Relationship Id="rId4" Type="http://schemas.openxmlformats.org/officeDocument/2006/relationships/slide" Target="slide69.xml"/></Relationships>
</file>

<file path=ppt/slides/_rels/slide60.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hyperlink" Target="https://www.developpp.de/" TargetMode="External"/><Relationship Id="rId3" Type="http://schemas.openxmlformats.org/officeDocument/2006/relationships/hyperlink" Target="https://www.globalcompact.de/veranstaltungen?" TargetMode="External"/><Relationship Id="rId7" Type="http://schemas.openxmlformats.org/officeDocument/2006/relationships/hyperlink" Target="https://www.emas.de/aktuelles/news/05-03-20-lieferkettenmanagement-adelphi" TargetMode="External"/><Relationship Id="rId2" Type="http://schemas.openxmlformats.org/officeDocument/2006/relationships/hyperlink" Target="https://wirtschaft-entwicklung.de/wirtschaft-menschenrechte/individuelle-schulungen" TargetMode="External"/><Relationship Id="rId1" Type="http://schemas.openxmlformats.org/officeDocument/2006/relationships/slideLayout" Target="../slideLayouts/slideLayout3.xml"/><Relationship Id="rId6" Type="http://schemas.openxmlformats.org/officeDocument/2006/relationships/hyperlink" Target="https://www.chemiehoch3.de/leitfaden-nachhaltigkeit/lieferkette/" TargetMode="External"/><Relationship Id="rId5" Type="http://schemas.openxmlformats.org/officeDocument/2006/relationships/hyperlink" Target="https://www.umweltpakt.bayern.de/izu/download/werkzeuge/nachhaltigkeitsmanagement/v4_lieferantenbewertung.pdf" TargetMode="External"/><Relationship Id="rId4" Type="http://schemas.openxmlformats.org/officeDocument/2006/relationships/hyperlink" Target="https://www.umweltpakt.bayern.de/werkzeuge/nachhaltigkeitsmanagement/module.htm?m=1%23kette" TargetMode="External"/><Relationship Id="rId9"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7.png"/><Relationship Id="rId4" Type="http://schemas.openxmlformats.org/officeDocument/2006/relationships/tags" Target="../tags/tag12.xml"/><Relationship Id="rId9"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hyperlink" Target="https://econsense.de/app/uploads/2020/09/2020_econsense_Menschenrechtsindikatoren_Diskussionspapier.pdf" TargetMode="External"/><Relationship Id="rId3" Type="http://schemas.openxmlformats.org/officeDocument/2006/relationships/hyperlink" Target="https://kompass.wirtschaft-entwicklung.de/fileadmin/user_upload/Praxishilfen/PH_04_Kennzahlen_Sorgfaltsprozess.pdf" TargetMode="External"/><Relationship Id="rId7" Type="http://schemas.openxmlformats.org/officeDocument/2006/relationships/hyperlink" Target="https://mr-sorgfalt.de/de/vertiefung/tracking-communicating-performance/" TargetMode="External"/><Relationship Id="rId2" Type="http://schemas.openxmlformats.org/officeDocument/2006/relationships/hyperlink" Target="https://kompass.wirtschaft-entwicklung.de/sorgfalts-kompass/messen-und-berichten%23c256" TargetMode="External"/><Relationship Id="rId1" Type="http://schemas.openxmlformats.org/officeDocument/2006/relationships/slideLayout" Target="../slideLayouts/slideLayout3.xml"/><Relationship Id="rId6" Type="http://schemas.openxmlformats.org/officeDocument/2006/relationships/hyperlink" Target="https://wirtschaft-entwicklung.de/fileadmin/user_upload/5_Wirtschaft_und_Menschenrechte/Downloads/200218_RNE_NAP_Helpdesk_DinA5_final.pdf" TargetMode="External"/><Relationship Id="rId5" Type="http://schemas.openxmlformats.org/officeDocument/2006/relationships/hyperlink" Target="https://kompass.wirtschaft-entwicklung.de/sorgfalts-kompass/messen-und-berichten%23c266" TargetMode="External"/><Relationship Id="rId4" Type="http://schemas.openxmlformats.org/officeDocument/2006/relationships/hyperlink" Target="https://shiftproject.org/resource/doing-business-with-respect-for-human-rights/" TargetMode="External"/><Relationship Id="rId9"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7.png"/><Relationship Id="rId4" Type="http://schemas.openxmlformats.org/officeDocument/2006/relationships/tags" Target="../tags/tag20.xml"/><Relationship Id="rId9"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kompass.wirtschaft-entwicklung.de/sorgfalts-kompass/beschwerden-managen%23top" TargetMode="External"/><Relationship Id="rId2" Type="http://schemas.openxmlformats.org/officeDocument/2006/relationships/hyperlink" Target="https://www.globalcompact.de/migrated_files/wAssets/docs/Menschenrechte/Publikationen/DGCN_GM-Leitfaden_20181005_WEB_Ringbuch.pdf"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kompass.wirtschaft-entwicklung.de/fileadmin/user_upload/Praxishilfen/PH_05_Leitfaden_effektives_Beschwerdemanagement.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slide" Target="slide31.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s://www.umweltpakt.bayern.de/werkzeuge/nachhaltigkeitsmanagement/module.htm?m=1%23kette"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www.lfu.bayern.de/" TargetMode="External"/><Relationship Id="rId7" Type="http://schemas.openxmlformats.org/officeDocument/2006/relationships/hyperlink" Target="http://www.sustainable.de/" TargetMode="External"/><Relationship Id="rId2" Type="http://schemas.openxmlformats.org/officeDocument/2006/relationships/hyperlink" Target="mailto:poststelle@lfu.bayern.de" TargetMode="External"/><Relationship Id="rId1" Type="http://schemas.openxmlformats.org/officeDocument/2006/relationships/slideLayout" Target="../slideLayouts/slideLayout4.xml"/><Relationship Id="rId6" Type="http://schemas.openxmlformats.org/officeDocument/2006/relationships/hyperlink" Target="mailto:info@sustainable.de" TargetMode="External"/><Relationship Id="rId5" Type="http://schemas.openxmlformats.org/officeDocument/2006/relationships/hyperlink" Target="http://www.adelphi.de/" TargetMode="External"/><Relationship Id="rId4" Type="http://schemas.openxmlformats.org/officeDocument/2006/relationships/hyperlink" Target="mailto:office@adelphi.de" TargetMode="Externa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1631504" y="3065463"/>
            <a:ext cx="7621696" cy="2667000"/>
          </a:xfrm>
        </p:spPr>
        <p:txBody>
          <a:bodyPr/>
          <a:lstStyle/>
          <a:p>
            <a:r>
              <a:rPr lang="en-GB" sz="2800" b="1" i="1" dirty="0"/>
              <a:t>Starter kit: </a:t>
            </a:r>
            <a:r>
              <a:rPr lang="en-GB" sz="2800" dirty="0"/>
              <a:t>Mapping supply chains - Analysing sustainability risks - Implementing measures</a:t>
            </a:r>
          </a:p>
        </p:txBody>
      </p:sp>
      <p:sp>
        <p:nvSpPr>
          <p:cNvPr id="3" name="Textfeld 2"/>
          <p:cNvSpPr txBox="1"/>
          <p:nvPr/>
        </p:nvSpPr>
        <p:spPr>
          <a:xfrm>
            <a:off x="1631504" y="1988840"/>
            <a:ext cx="8784976" cy="923330"/>
          </a:xfrm>
          <a:prstGeom prst="rect">
            <a:avLst/>
          </a:prstGeom>
          <a:noFill/>
        </p:spPr>
        <p:txBody>
          <a:bodyPr wrap="square" lIns="0" rtlCol="0">
            <a:spAutoFit/>
          </a:bodyPr>
          <a:lstStyle/>
          <a:p>
            <a:pPr algn="l"/>
            <a:r>
              <a:rPr lang="en-GB" sz="5400" b="1" dirty="0">
                <a:solidFill>
                  <a:srgbClr val="3B687F"/>
                </a:solidFill>
              </a:rPr>
              <a:t>Sustainable supply chains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10</a:t>
            </a:fld>
            <a:endParaRPr lang="de-DE"/>
          </a:p>
        </p:txBody>
      </p:sp>
      <p:cxnSp>
        <p:nvCxnSpPr>
          <p:cNvPr id="28" name="Gerade Verbindung mit Pfeil 27">
            <a:extLst>
              <a:ext uri="{FF2B5EF4-FFF2-40B4-BE49-F238E27FC236}">
                <a16:creationId xmlns:a16="http://schemas.microsoft.com/office/drawing/2014/main" id="{D669FECB-8D42-479B-BB1F-0D5756405A43}"/>
              </a:ext>
            </a:extLst>
          </p:cNvPr>
          <p:cNvCxnSpPr/>
          <p:nvPr/>
        </p:nvCxnSpPr>
        <p:spPr>
          <a:xfrm>
            <a:off x="3446551" y="3501008"/>
            <a:ext cx="698" cy="360000"/>
          </a:xfrm>
          <a:prstGeom prst="straightConnector1">
            <a:avLst/>
          </a:prstGeom>
          <a:ln w="19050" cap="flat" cmpd="sng" algn="ctr">
            <a:solidFill>
              <a:srgbClr val="939393"/>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9" name="Abgerundetes Rechteck 5">
            <a:extLst>
              <a:ext uri="{FF2B5EF4-FFF2-40B4-BE49-F238E27FC236}">
                <a16:creationId xmlns:a16="http://schemas.microsoft.com/office/drawing/2014/main" id="{9A4D44DD-6B64-4E17-9C78-C5467A057773}"/>
              </a:ext>
            </a:extLst>
          </p:cNvPr>
          <p:cNvSpPr/>
          <p:nvPr/>
        </p:nvSpPr>
        <p:spPr>
          <a:xfrm>
            <a:off x="2556691" y="3853446"/>
            <a:ext cx="1817120" cy="548578"/>
          </a:xfrm>
          <a:prstGeom prst="roundRect">
            <a:avLst/>
          </a:prstGeom>
          <a:noFill/>
          <a:ln>
            <a:solidFill>
              <a:srgbClr val="5C8395"/>
            </a:solid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defRPr/>
            </a:pPr>
            <a:endParaRPr lang="de-DE" sz="1900" dirty="0" err="1">
              <a:solidFill>
                <a:prstClr val="white"/>
              </a:solidFill>
              <a:cs typeface="Arial" panose="020B0604020202020204" pitchFamily="34" charset="0"/>
            </a:endParaRPr>
          </a:p>
        </p:txBody>
      </p:sp>
      <p:cxnSp>
        <p:nvCxnSpPr>
          <p:cNvPr id="30" name="Gerade Verbindung mit Pfeil 29">
            <a:extLst>
              <a:ext uri="{FF2B5EF4-FFF2-40B4-BE49-F238E27FC236}">
                <a16:creationId xmlns:a16="http://schemas.microsoft.com/office/drawing/2014/main" id="{ED9DE5CC-554B-46D1-B8AF-A957F3430772}"/>
              </a:ext>
            </a:extLst>
          </p:cNvPr>
          <p:cNvCxnSpPr/>
          <p:nvPr/>
        </p:nvCxnSpPr>
        <p:spPr>
          <a:xfrm>
            <a:off x="7190967" y="3501008"/>
            <a:ext cx="0" cy="360000"/>
          </a:xfrm>
          <a:prstGeom prst="straightConnector1">
            <a:avLst/>
          </a:prstGeom>
          <a:ln w="19050" cap="flat" cmpd="sng" algn="ctr">
            <a:solidFill>
              <a:srgbClr val="939393"/>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1" name="Textfeld 30">
            <a:extLst>
              <a:ext uri="{FF2B5EF4-FFF2-40B4-BE49-F238E27FC236}">
                <a16:creationId xmlns:a16="http://schemas.microsoft.com/office/drawing/2014/main" id="{198A4FB8-3CE2-4F3D-B7AA-7873EA24CD04}"/>
              </a:ext>
            </a:extLst>
          </p:cNvPr>
          <p:cNvSpPr txBox="1"/>
          <p:nvPr/>
        </p:nvSpPr>
        <p:spPr>
          <a:xfrm>
            <a:off x="2582455" y="3933056"/>
            <a:ext cx="1817120" cy="265615"/>
          </a:xfrm>
          <a:prstGeom prst="rect">
            <a:avLst/>
          </a:prstGeom>
          <a:noFill/>
        </p:spPr>
        <p:txBody>
          <a:bodyPr wrap="square" lIns="80165" tIns="40083" rIns="80165" bIns="40083" rtlCol="0" anchor="ctr">
            <a:spAutoFit/>
          </a:bodyPr>
          <a:lstStyle/>
          <a:p>
            <a:pPr algn="ctr">
              <a:defRPr/>
            </a:pPr>
            <a:r>
              <a:rPr lang="en-GB" sz="1200" dirty="0">
                <a:solidFill>
                  <a:srgbClr val="4B4B4B"/>
                </a:solidFill>
              </a:rPr>
              <a:t>Purchasing according to cost</a:t>
            </a:r>
          </a:p>
        </p:txBody>
      </p:sp>
      <p:sp>
        <p:nvSpPr>
          <p:cNvPr id="32" name="Rechteck 31">
            <a:extLst>
              <a:ext uri="{FF2B5EF4-FFF2-40B4-BE49-F238E27FC236}">
                <a16:creationId xmlns:a16="http://schemas.microsoft.com/office/drawing/2014/main" id="{15B6512A-98B5-4C43-991F-0A394E244056}"/>
              </a:ext>
            </a:extLst>
          </p:cNvPr>
          <p:cNvSpPr/>
          <p:nvPr/>
        </p:nvSpPr>
        <p:spPr>
          <a:xfrm>
            <a:off x="494768" y="1772816"/>
            <a:ext cx="9993845" cy="927334"/>
          </a:xfrm>
          <a:prstGeom prst="rect">
            <a:avLst/>
          </a:prstGeom>
        </p:spPr>
        <p:txBody>
          <a:bodyPr wrap="square" lIns="80165" tIns="40083" rIns="80165" bIns="40083">
            <a:spAutoFit/>
          </a:bodyPr>
          <a:lstStyle/>
          <a:p>
            <a:pPr marL="80577" algn="l">
              <a:defRPr/>
            </a:pPr>
            <a:r>
              <a:rPr lang="en-GB" sz="1100" dirty="0">
                <a:solidFill>
                  <a:srgbClr val="4B4B4B"/>
                </a:solidFill>
              </a:rPr>
              <a:t>Acquiring the data required to structure and visualise the supply chain can often be challenging and time-consuming – particularly in companies with a wide range of products and/or suppliers. That’s why it’s crucial to find a logical starting point that helps break things down before tackling the topic of sustainable supply chains for the first time. The area </a:t>
            </a:r>
            <a:r>
              <a:rPr lang="en-GB" sz="1100" b="1" dirty="0">
                <a:solidFill>
                  <a:srgbClr val="4B4B4B"/>
                </a:solidFill>
              </a:rPr>
              <a:t>focus</a:t>
            </a:r>
            <a:r>
              <a:rPr lang="en-GB" sz="1100" dirty="0">
                <a:solidFill>
                  <a:srgbClr val="4B4B4B"/>
                </a:solidFill>
              </a:rPr>
              <a:t> needs to be placed on, i.e. </a:t>
            </a:r>
            <a:r>
              <a:rPr lang="en-GB" sz="1100" b="1" dirty="0">
                <a:solidFill>
                  <a:srgbClr val="4B4B4B"/>
                </a:solidFill>
              </a:rPr>
              <a:t>purchasing costs (approach A)</a:t>
            </a:r>
            <a:r>
              <a:rPr lang="en-GB" sz="1100" dirty="0">
                <a:solidFill>
                  <a:srgbClr val="4B4B4B"/>
                </a:solidFill>
              </a:rPr>
              <a:t> or </a:t>
            </a:r>
            <a:r>
              <a:rPr lang="en-GB" sz="1100" b="1" dirty="0">
                <a:solidFill>
                  <a:srgbClr val="4B4B4B"/>
                </a:solidFill>
              </a:rPr>
              <a:t>product sales volumes (approach B)</a:t>
            </a:r>
            <a:r>
              <a:rPr lang="en-GB" sz="1100" dirty="0">
                <a:solidFill>
                  <a:srgbClr val="4B4B4B"/>
                </a:solidFill>
              </a:rPr>
              <a:t>, depends on the sector/company size (see diagram). If a company produces a high number of similar products, it could (also) make sense to focus on certain </a:t>
            </a:r>
            <a:r>
              <a:rPr lang="en-GB" sz="1100" b="1" dirty="0">
                <a:solidFill>
                  <a:srgbClr val="4B4B4B"/>
                </a:solidFill>
              </a:rPr>
              <a:t>raw materials</a:t>
            </a:r>
            <a:r>
              <a:rPr lang="en-GB" sz="1100" dirty="0">
                <a:solidFill>
                  <a:srgbClr val="4B4B4B"/>
                </a:solidFill>
              </a:rPr>
              <a:t>.</a:t>
            </a:r>
          </a:p>
        </p:txBody>
      </p:sp>
      <p:sp>
        <p:nvSpPr>
          <p:cNvPr id="33" name="Abgerundetes Rechteck 29">
            <a:extLst>
              <a:ext uri="{FF2B5EF4-FFF2-40B4-BE49-F238E27FC236}">
                <a16:creationId xmlns:a16="http://schemas.microsoft.com/office/drawing/2014/main" id="{792AD759-51D7-4786-8160-B669199F1B9D}"/>
              </a:ext>
            </a:extLst>
          </p:cNvPr>
          <p:cNvSpPr/>
          <p:nvPr/>
        </p:nvSpPr>
        <p:spPr>
          <a:xfrm>
            <a:off x="6254863" y="3861048"/>
            <a:ext cx="2448272" cy="548578"/>
          </a:xfrm>
          <a:prstGeom prst="roundRect">
            <a:avLst/>
          </a:prstGeom>
          <a:noFill/>
          <a:ln>
            <a:solidFill>
              <a:srgbClr val="5C8395"/>
            </a:solid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defRPr/>
            </a:pPr>
            <a:endParaRPr lang="de-DE" sz="1900" dirty="0" err="1">
              <a:solidFill>
                <a:prstClr val="white"/>
              </a:solidFill>
              <a:cs typeface="Arial" panose="020B0604020202020204" pitchFamily="34" charset="0"/>
            </a:endParaRPr>
          </a:p>
        </p:txBody>
      </p:sp>
      <p:sp>
        <p:nvSpPr>
          <p:cNvPr id="34" name="Textfeld 33">
            <a:extLst>
              <a:ext uri="{FF2B5EF4-FFF2-40B4-BE49-F238E27FC236}">
                <a16:creationId xmlns:a16="http://schemas.microsoft.com/office/drawing/2014/main" id="{0616D67A-0693-4C2C-9AAE-0039C8227023}"/>
              </a:ext>
            </a:extLst>
          </p:cNvPr>
          <p:cNvSpPr txBox="1"/>
          <p:nvPr/>
        </p:nvSpPr>
        <p:spPr>
          <a:xfrm>
            <a:off x="6134670" y="3905087"/>
            <a:ext cx="2640473" cy="450281"/>
          </a:xfrm>
          <a:prstGeom prst="rect">
            <a:avLst/>
          </a:prstGeom>
          <a:noFill/>
        </p:spPr>
        <p:txBody>
          <a:bodyPr wrap="square" lIns="80165" tIns="40083" rIns="80165" bIns="40083" rtlCol="0" anchor="ctr">
            <a:spAutoFit/>
          </a:bodyPr>
          <a:lstStyle/>
          <a:p>
            <a:pPr algn="ctr">
              <a:defRPr/>
            </a:pPr>
            <a:r>
              <a:rPr lang="en-GB" sz="1200" dirty="0">
                <a:solidFill>
                  <a:srgbClr val="4B4B4B"/>
                </a:solidFill>
              </a:rPr>
              <a:t>Individual products (e.g. by product sales volumes)</a:t>
            </a:r>
          </a:p>
        </p:txBody>
      </p:sp>
      <p:sp>
        <p:nvSpPr>
          <p:cNvPr id="35" name="Abgerundetes Rechteck 42">
            <a:extLst>
              <a:ext uri="{FF2B5EF4-FFF2-40B4-BE49-F238E27FC236}">
                <a16:creationId xmlns:a16="http://schemas.microsoft.com/office/drawing/2014/main" id="{C74E87F5-4F5B-4690-9DBB-A0F3285ED352}"/>
              </a:ext>
            </a:extLst>
          </p:cNvPr>
          <p:cNvSpPr/>
          <p:nvPr/>
        </p:nvSpPr>
        <p:spPr>
          <a:xfrm>
            <a:off x="2366431" y="2924944"/>
            <a:ext cx="5736750" cy="548578"/>
          </a:xfrm>
          <a:prstGeom prst="roundRect">
            <a:avLst/>
          </a:prstGeom>
          <a:noFill/>
          <a:ln>
            <a:solidFill>
              <a:srgbClr val="5C8395"/>
            </a:solid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defRPr/>
            </a:pPr>
            <a:endParaRPr lang="de-DE" sz="1900" dirty="0" err="1">
              <a:solidFill>
                <a:prstClr val="white"/>
              </a:solidFill>
              <a:cs typeface="Arial" panose="020B0604020202020204" pitchFamily="34" charset="0"/>
            </a:endParaRPr>
          </a:p>
        </p:txBody>
      </p:sp>
      <p:sp>
        <p:nvSpPr>
          <p:cNvPr id="36" name="Textfeld 35">
            <a:extLst>
              <a:ext uri="{FF2B5EF4-FFF2-40B4-BE49-F238E27FC236}">
                <a16:creationId xmlns:a16="http://schemas.microsoft.com/office/drawing/2014/main" id="{7F2CF121-AE2C-48FE-B0E3-48F3380BEF3F}"/>
              </a:ext>
            </a:extLst>
          </p:cNvPr>
          <p:cNvSpPr txBox="1"/>
          <p:nvPr/>
        </p:nvSpPr>
        <p:spPr>
          <a:xfrm>
            <a:off x="2366431" y="2996952"/>
            <a:ext cx="5590077" cy="450281"/>
          </a:xfrm>
          <a:prstGeom prst="rect">
            <a:avLst/>
          </a:prstGeom>
          <a:noFill/>
        </p:spPr>
        <p:txBody>
          <a:bodyPr wrap="square" lIns="80165" tIns="40083" rIns="80165" bIns="40083" rtlCol="0" anchor="ctr">
            <a:spAutoFit/>
          </a:bodyPr>
          <a:lstStyle/>
          <a:p>
            <a:pPr algn="ctr">
              <a:defRPr/>
            </a:pPr>
            <a:r>
              <a:rPr lang="en-GB" sz="1200" b="1" dirty="0">
                <a:solidFill>
                  <a:srgbClr val="4B4B4B"/>
                </a:solidFill>
              </a:rPr>
              <a:t>Entire supply chain </a:t>
            </a:r>
          </a:p>
          <a:p>
            <a:pPr algn="ctr">
              <a:defRPr/>
            </a:pPr>
            <a:r>
              <a:rPr lang="en-GB" sz="1200" dirty="0">
                <a:solidFill>
                  <a:srgbClr val="4B4B4B"/>
                </a:solidFill>
              </a:rPr>
              <a:t>(from raw material extraction to direct suppliers)</a:t>
            </a:r>
          </a:p>
        </p:txBody>
      </p:sp>
      <p:sp>
        <p:nvSpPr>
          <p:cNvPr id="37" name="Siebeneck 36">
            <a:extLst>
              <a:ext uri="{FF2B5EF4-FFF2-40B4-BE49-F238E27FC236}">
                <a16:creationId xmlns:a16="http://schemas.microsoft.com/office/drawing/2014/main" id="{1161EB9C-C0D1-4ABD-9E68-DB608D8F0DBA}"/>
              </a:ext>
            </a:extLst>
          </p:cNvPr>
          <p:cNvSpPr/>
          <p:nvPr/>
        </p:nvSpPr>
        <p:spPr>
          <a:xfrm>
            <a:off x="2444283" y="3739880"/>
            <a:ext cx="256681" cy="237032"/>
          </a:xfrm>
          <a:prstGeom prst="heptagon">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r>
              <a:rPr lang="en-GB" sz="1400" dirty="0">
                <a:solidFill>
                  <a:srgbClr val="FFFFFF"/>
                </a:solidFill>
                <a:cs typeface="Arial" panose="020B0604020202020204" pitchFamily="34" charset="0"/>
              </a:rPr>
              <a:t>A</a:t>
            </a:r>
          </a:p>
        </p:txBody>
      </p:sp>
      <p:sp>
        <p:nvSpPr>
          <p:cNvPr id="38" name="Siebeneck 37">
            <a:extLst>
              <a:ext uri="{FF2B5EF4-FFF2-40B4-BE49-F238E27FC236}">
                <a16:creationId xmlns:a16="http://schemas.microsoft.com/office/drawing/2014/main" id="{E0DFA61B-1B44-43D3-B0F2-4FE45A193264}"/>
              </a:ext>
            </a:extLst>
          </p:cNvPr>
          <p:cNvSpPr/>
          <p:nvPr/>
        </p:nvSpPr>
        <p:spPr>
          <a:xfrm>
            <a:off x="6134670" y="3711603"/>
            <a:ext cx="256681" cy="237032"/>
          </a:xfrm>
          <a:prstGeom prst="heptagon">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r>
              <a:rPr lang="en-GB" sz="1400" dirty="0">
                <a:solidFill>
                  <a:srgbClr val="FFFFFF"/>
                </a:solidFill>
                <a:cs typeface="Arial" panose="020B0604020202020204" pitchFamily="34" charset="0"/>
              </a:rPr>
              <a:t>B</a:t>
            </a:r>
          </a:p>
        </p:txBody>
      </p:sp>
      <p:cxnSp>
        <p:nvCxnSpPr>
          <p:cNvPr id="39" name="Gerade Verbindung 10">
            <a:extLst>
              <a:ext uri="{FF2B5EF4-FFF2-40B4-BE49-F238E27FC236}">
                <a16:creationId xmlns:a16="http://schemas.microsoft.com/office/drawing/2014/main" id="{9EA47333-793C-45D4-9CDB-FFCF5EC108F6}"/>
              </a:ext>
            </a:extLst>
          </p:cNvPr>
          <p:cNvCxnSpPr/>
          <p:nvPr/>
        </p:nvCxnSpPr>
        <p:spPr>
          <a:xfrm>
            <a:off x="5318759" y="3789040"/>
            <a:ext cx="0" cy="2448000"/>
          </a:xfrm>
          <a:prstGeom prst="line">
            <a:avLst/>
          </a:prstGeom>
          <a:ln w="19050" cap="flat" cmpd="sng" algn="ctr">
            <a:solidFill>
              <a:srgbClr val="AEAEAE"/>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echteck 39">
            <a:extLst>
              <a:ext uri="{FF2B5EF4-FFF2-40B4-BE49-F238E27FC236}">
                <a16:creationId xmlns:a16="http://schemas.microsoft.com/office/drawing/2014/main" id="{EE391102-8C71-400B-8E1F-A301B357F158}"/>
              </a:ext>
            </a:extLst>
          </p:cNvPr>
          <p:cNvSpPr/>
          <p:nvPr/>
        </p:nvSpPr>
        <p:spPr>
          <a:xfrm>
            <a:off x="1466790" y="4607992"/>
            <a:ext cx="3703823" cy="938719"/>
          </a:xfrm>
          <a:prstGeom prst="rect">
            <a:avLst/>
          </a:prstGeom>
        </p:spPr>
        <p:txBody>
          <a:bodyPr wrap="square">
            <a:spAutoFit/>
          </a:bodyPr>
          <a:lstStyle/>
          <a:p>
            <a:pPr marL="80577" algn="l">
              <a:defRPr/>
            </a:pPr>
            <a:r>
              <a:rPr lang="en-GB" sz="1100" dirty="0">
                <a:solidFill>
                  <a:srgbClr val="4B4B4B"/>
                </a:solidFill>
              </a:rPr>
              <a:t>Experience shows that data on </a:t>
            </a:r>
            <a:r>
              <a:rPr lang="en-GB" sz="1100" b="1" dirty="0">
                <a:solidFill>
                  <a:srgbClr val="4B4B4B"/>
                </a:solidFill>
              </a:rPr>
              <a:t>purchasing costs</a:t>
            </a:r>
            <a:r>
              <a:rPr lang="en-GB" sz="1100" dirty="0">
                <a:solidFill>
                  <a:srgbClr val="4B4B4B"/>
                </a:solidFill>
              </a:rPr>
              <a:t> is readily available. In practice, the 80/20 rule can be applied. Depending on the company situation, the focus can also be placed on the quantity of parts/upstream products procured.</a:t>
            </a:r>
          </a:p>
        </p:txBody>
      </p:sp>
      <p:sp>
        <p:nvSpPr>
          <p:cNvPr id="41" name="Rechteck 40">
            <a:extLst>
              <a:ext uri="{FF2B5EF4-FFF2-40B4-BE49-F238E27FC236}">
                <a16:creationId xmlns:a16="http://schemas.microsoft.com/office/drawing/2014/main" id="{CFAA16D7-41DB-4C04-B407-BF9DAD4A3D11}"/>
              </a:ext>
            </a:extLst>
          </p:cNvPr>
          <p:cNvSpPr/>
          <p:nvPr/>
        </p:nvSpPr>
        <p:spPr>
          <a:xfrm>
            <a:off x="5462791" y="4607992"/>
            <a:ext cx="4377625" cy="1446550"/>
          </a:xfrm>
          <a:prstGeom prst="rect">
            <a:avLst/>
          </a:prstGeom>
        </p:spPr>
        <p:txBody>
          <a:bodyPr wrap="square">
            <a:spAutoFit/>
          </a:bodyPr>
          <a:lstStyle/>
          <a:p>
            <a:pPr marL="80577" algn="l">
              <a:defRPr/>
            </a:pPr>
            <a:r>
              <a:rPr lang="en-GB" sz="1100" dirty="0">
                <a:solidFill>
                  <a:srgbClr val="4B4B4B"/>
                </a:solidFill>
              </a:rPr>
              <a:t>If a company elects to focus on </a:t>
            </a:r>
            <a:r>
              <a:rPr lang="en-GB" sz="1100" b="1" dirty="0">
                <a:solidFill>
                  <a:srgbClr val="4B4B4B"/>
                </a:solidFill>
              </a:rPr>
              <a:t>individual products</a:t>
            </a:r>
            <a:r>
              <a:rPr lang="en-GB" sz="1100" dirty="0">
                <a:solidFill>
                  <a:srgbClr val="4B4B4B"/>
                </a:solidFill>
              </a:rPr>
              <a:t> instead of total purchases, they can be prioritised in a number of ways. The sales figures for the company's products can provide one criteria for selection. </a:t>
            </a:r>
          </a:p>
          <a:p>
            <a:pPr marL="80577" algn="l">
              <a:defRPr/>
            </a:pPr>
            <a:endParaRPr lang="de-DE" sz="1100" dirty="0">
              <a:solidFill>
                <a:srgbClr val="4B4B4B"/>
              </a:solidFill>
            </a:endParaRPr>
          </a:p>
          <a:p>
            <a:pPr marL="80577" algn="l">
              <a:defRPr/>
            </a:pPr>
            <a:r>
              <a:rPr lang="en-GB" sz="1100" dirty="0">
                <a:solidFill>
                  <a:srgbClr val="4B4B4B"/>
                </a:solidFill>
              </a:rPr>
              <a:t>If there is particular public demand for certain products or stakeholders have certain demands, these aspects can also be taken as the focus for the supply chain analysis in this context.</a:t>
            </a:r>
          </a:p>
        </p:txBody>
      </p:sp>
      <p:sp>
        <p:nvSpPr>
          <p:cNvPr id="42" name="Titel 1">
            <a:extLst>
              <a:ext uri="{FF2B5EF4-FFF2-40B4-BE49-F238E27FC236}">
                <a16:creationId xmlns:a16="http://schemas.microsoft.com/office/drawing/2014/main" id="{9E6F5D1B-FE98-4AD5-B176-0EAAFB3F6CCE}"/>
              </a:ext>
            </a:extLst>
          </p:cNvPr>
          <p:cNvSpPr txBox="1">
            <a:spLocks/>
          </p:cNvSpPr>
          <p:nvPr/>
        </p:nvSpPr>
        <p:spPr bwMode="auto">
          <a:xfrm>
            <a:off x="1379375" y="1080000"/>
            <a:ext cx="910923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200" b="1">
                <a:solidFill>
                  <a:srgbClr val="3B687F"/>
                </a:solidFill>
                <a:latin typeface="+mj-lt"/>
                <a:ea typeface="+mj-ea"/>
                <a:cs typeface="+mj-cs"/>
              </a:defRPr>
            </a:lvl1pPr>
            <a:lvl2pPr algn="l" rtl="0" fontAlgn="base">
              <a:spcBef>
                <a:spcPct val="0"/>
              </a:spcBef>
              <a:spcAft>
                <a:spcPct val="0"/>
              </a:spcAft>
              <a:defRPr sz="2200" b="1">
                <a:solidFill>
                  <a:srgbClr val="3B687F"/>
                </a:solidFill>
                <a:latin typeface="Arial" charset="0"/>
                <a:ea typeface="ＭＳ Ｐゴシック" charset="-128"/>
              </a:defRPr>
            </a:lvl2pPr>
            <a:lvl3pPr algn="l" rtl="0" fontAlgn="base">
              <a:spcBef>
                <a:spcPct val="0"/>
              </a:spcBef>
              <a:spcAft>
                <a:spcPct val="0"/>
              </a:spcAft>
              <a:defRPr sz="2200" b="1">
                <a:solidFill>
                  <a:srgbClr val="3B687F"/>
                </a:solidFill>
                <a:latin typeface="Arial" charset="0"/>
                <a:ea typeface="ＭＳ Ｐゴシック" charset="-128"/>
              </a:defRPr>
            </a:lvl3pPr>
            <a:lvl4pPr algn="l" rtl="0" fontAlgn="base">
              <a:spcBef>
                <a:spcPct val="0"/>
              </a:spcBef>
              <a:spcAft>
                <a:spcPct val="0"/>
              </a:spcAft>
              <a:defRPr sz="2200" b="1">
                <a:solidFill>
                  <a:srgbClr val="3B687F"/>
                </a:solidFill>
                <a:latin typeface="Arial" charset="0"/>
                <a:ea typeface="ＭＳ Ｐゴシック" charset="-128"/>
              </a:defRPr>
            </a:lvl4pPr>
            <a:lvl5pPr algn="l" rtl="0" fontAlgn="base">
              <a:spcBef>
                <a:spcPct val="0"/>
              </a:spcBef>
              <a:spcAft>
                <a:spcPct val="0"/>
              </a:spcAft>
              <a:defRPr sz="2200" b="1">
                <a:solidFill>
                  <a:srgbClr val="3B687F"/>
                </a:solidFill>
                <a:latin typeface="Arial" charset="0"/>
                <a:ea typeface="ＭＳ Ｐゴシック" charset="-128"/>
              </a:defRPr>
            </a:lvl5pPr>
            <a:lvl6pPr marL="457200" algn="l" rtl="0" fontAlgn="base">
              <a:spcBef>
                <a:spcPct val="0"/>
              </a:spcBef>
              <a:spcAft>
                <a:spcPct val="0"/>
              </a:spcAft>
              <a:defRPr sz="2200" b="1">
                <a:solidFill>
                  <a:srgbClr val="3B687F"/>
                </a:solidFill>
                <a:latin typeface="Arial" charset="0"/>
                <a:ea typeface="ＭＳ Ｐゴシック" charset="-128"/>
              </a:defRPr>
            </a:lvl6pPr>
            <a:lvl7pPr marL="914400" algn="l" rtl="0" fontAlgn="base">
              <a:spcBef>
                <a:spcPct val="0"/>
              </a:spcBef>
              <a:spcAft>
                <a:spcPct val="0"/>
              </a:spcAft>
              <a:defRPr sz="2200" b="1">
                <a:solidFill>
                  <a:srgbClr val="3B687F"/>
                </a:solidFill>
                <a:latin typeface="Arial" charset="0"/>
                <a:ea typeface="ＭＳ Ｐゴシック" charset="-128"/>
              </a:defRPr>
            </a:lvl7pPr>
            <a:lvl8pPr marL="1371600" algn="l" rtl="0" fontAlgn="base">
              <a:spcBef>
                <a:spcPct val="0"/>
              </a:spcBef>
              <a:spcAft>
                <a:spcPct val="0"/>
              </a:spcAft>
              <a:defRPr sz="2200" b="1">
                <a:solidFill>
                  <a:srgbClr val="3B687F"/>
                </a:solidFill>
                <a:latin typeface="Arial" charset="0"/>
                <a:ea typeface="ＭＳ Ｐゴシック" charset="-128"/>
              </a:defRPr>
            </a:lvl8pPr>
            <a:lvl9pPr marL="1828800" algn="l" rtl="0" fontAlgn="base">
              <a:spcBef>
                <a:spcPct val="0"/>
              </a:spcBef>
              <a:spcAft>
                <a:spcPct val="0"/>
              </a:spcAft>
              <a:defRPr sz="2200" b="1">
                <a:solidFill>
                  <a:srgbClr val="3B687F"/>
                </a:solidFill>
                <a:latin typeface="Arial" charset="0"/>
                <a:ea typeface="ＭＳ Ｐゴシック" charset="-128"/>
              </a:defRPr>
            </a:lvl9pPr>
          </a:lstStyle>
          <a:p>
            <a:pPr eaLnBrk="1" hangingPunct="1"/>
            <a:r>
              <a:rPr lang="en-GB" sz="1800" dirty="0"/>
              <a:t>Getting started: Focusing on purchased products/materials for an in-depth analysis</a:t>
            </a:r>
          </a:p>
        </p:txBody>
      </p:sp>
      <p:pic>
        <p:nvPicPr>
          <p:cNvPr id="43" name="Picture 2" descr="G:\noun_992323.png">
            <a:extLst>
              <a:ext uri="{FF2B5EF4-FFF2-40B4-BE49-F238E27FC236}">
                <a16:creationId xmlns:a16="http://schemas.microsoft.com/office/drawing/2014/main" id="{420A9A8E-869C-4788-8E88-8E4392F6DBC8}"/>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3392" y="980728"/>
            <a:ext cx="648071" cy="648071"/>
          </a:xfrm>
          <a:prstGeom prst="rect">
            <a:avLst/>
          </a:prstGeom>
          <a:noFill/>
        </p:spPr>
      </p:pic>
      <p:sp>
        <p:nvSpPr>
          <p:cNvPr id="21" name="Fußzeilenplatzhalter 3">
            <a:extLst>
              <a:ext uri="{FF2B5EF4-FFF2-40B4-BE49-F238E27FC236}">
                <a16:creationId xmlns:a16="http://schemas.microsoft.com/office/drawing/2014/main" id="{D3DB150C-E00C-463F-A45C-B552C9CB870C}"/>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2" name="Auf der gleichen Seite des Rechtecks liegende Ecken abrunden 8">
            <a:extLst>
              <a:ext uri="{FF2B5EF4-FFF2-40B4-BE49-F238E27FC236}">
                <a16:creationId xmlns:a16="http://schemas.microsoft.com/office/drawing/2014/main" id="{A6199961-EC8C-4420-A1B5-C6520695AD56}"/>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3" name="Auf der gleichen Seite des Rechtecks liegende Ecken abrunden 8">
            <a:extLst>
              <a:ext uri="{FF2B5EF4-FFF2-40B4-BE49-F238E27FC236}">
                <a16:creationId xmlns:a16="http://schemas.microsoft.com/office/drawing/2014/main" id="{E2A94315-6D06-449C-8A99-8E6C8293EDCE}"/>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4" name="Auf der gleichen Seite des Rechtecks liegende Ecken abrunden 8">
            <a:extLst>
              <a:ext uri="{FF2B5EF4-FFF2-40B4-BE49-F238E27FC236}">
                <a16:creationId xmlns:a16="http://schemas.microsoft.com/office/drawing/2014/main" id="{1ABF4858-DA10-4186-A021-3D9191AC96F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5" name="Auf der gleichen Seite des Rechtecks liegende Ecken abrunden 8">
            <a:extLst>
              <a:ext uri="{FF2B5EF4-FFF2-40B4-BE49-F238E27FC236}">
                <a16:creationId xmlns:a16="http://schemas.microsoft.com/office/drawing/2014/main" id="{1FBE4400-0523-429F-BE3F-28A4B256E401}"/>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6" name="Auf der gleichen Seite des Rechtecks liegende Ecken abrunden 8">
            <a:extLst>
              <a:ext uri="{FF2B5EF4-FFF2-40B4-BE49-F238E27FC236}">
                <a16:creationId xmlns:a16="http://schemas.microsoft.com/office/drawing/2014/main" id="{CC06471B-582F-4B38-8395-99D10FE61D7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7" name="Auf der gleichen Seite des Rechtecks liegende Ecken abrunden 8">
            <a:extLst>
              <a:ext uri="{FF2B5EF4-FFF2-40B4-BE49-F238E27FC236}">
                <a16:creationId xmlns:a16="http://schemas.microsoft.com/office/drawing/2014/main" id="{F20EACB4-3BE1-4F53-A7F8-9A871D906A6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44" name="Auf der gleichen Seite des Rechtecks liegende Ecken abrunden 8">
            <a:extLst>
              <a:ext uri="{FF2B5EF4-FFF2-40B4-BE49-F238E27FC236}">
                <a16:creationId xmlns:a16="http://schemas.microsoft.com/office/drawing/2014/main" id="{1A9C1141-02D5-4080-A9C6-A1A857F69F94}"/>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ECD4DCA2-9E3C-0500-2CA2-F3FA92BED11D}"/>
              </a:ext>
            </a:extLst>
          </p:cNvPr>
          <p:cNvSpPr>
            <a:spLocks noGrp="1"/>
          </p:cNvSpPr>
          <p:nvPr>
            <p:ph type="dt" sz="half" idx="12"/>
          </p:nvPr>
        </p:nvSpPr>
        <p:spPr>
          <a:xfrm>
            <a:off x="623392" y="104520"/>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00917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11</a:t>
            </a:fld>
            <a:endParaRPr lang="de-DE"/>
          </a:p>
        </p:txBody>
      </p:sp>
      <p:sp>
        <p:nvSpPr>
          <p:cNvPr id="21" name="Textfeld 20">
            <a:extLst>
              <a:ext uri="{FF2B5EF4-FFF2-40B4-BE49-F238E27FC236}">
                <a16:creationId xmlns:a16="http://schemas.microsoft.com/office/drawing/2014/main" id="{477CAE3D-DC3E-44FC-90AA-D0D795960F15}"/>
              </a:ext>
            </a:extLst>
          </p:cNvPr>
          <p:cNvSpPr txBox="1"/>
          <p:nvPr/>
        </p:nvSpPr>
        <p:spPr>
          <a:xfrm>
            <a:off x="8544272" y="4455771"/>
            <a:ext cx="1890294" cy="1265889"/>
          </a:xfrm>
          <a:prstGeom prst="rect">
            <a:avLst/>
          </a:prstGeom>
          <a:noFill/>
        </p:spPr>
        <p:txBody>
          <a:bodyPr wrap="square" lIns="80165" tIns="40083" rIns="80165" bIns="40083" rtlCol="0">
            <a:spAutoFit/>
          </a:bodyPr>
          <a:lstStyle/>
          <a:p>
            <a:pPr algn="l"/>
            <a:r>
              <a:rPr lang="en-GB" sz="1100" dirty="0">
                <a:solidFill>
                  <a:srgbClr val="4B4B4B"/>
                </a:solidFill>
              </a:rPr>
              <a:t>Additional approach (see step 3 on the left)</a:t>
            </a:r>
          </a:p>
          <a:p>
            <a:pPr algn="l"/>
            <a:endParaRPr lang="de-DE" sz="1100" dirty="0">
              <a:solidFill>
                <a:srgbClr val="4B4B4B"/>
              </a:solidFill>
            </a:endParaRPr>
          </a:p>
          <a:p>
            <a:pPr algn="l"/>
            <a:r>
              <a:rPr lang="en-GB" sz="1100" dirty="0">
                <a:solidFill>
                  <a:srgbClr val="4B4B4B"/>
                </a:solidFill>
              </a:rPr>
              <a:t>On this basis, entries from the ‘80% range’ can be omitted from the list if necessary.</a:t>
            </a:r>
          </a:p>
        </p:txBody>
      </p:sp>
      <p:sp>
        <p:nvSpPr>
          <p:cNvPr id="22" name="Rechteck 21">
            <a:extLst>
              <a:ext uri="{FF2B5EF4-FFF2-40B4-BE49-F238E27FC236}">
                <a16:creationId xmlns:a16="http://schemas.microsoft.com/office/drawing/2014/main" id="{4C92FFAB-A44C-4B99-AA10-41B974F9AB62}"/>
              </a:ext>
            </a:extLst>
          </p:cNvPr>
          <p:cNvSpPr/>
          <p:nvPr/>
        </p:nvSpPr>
        <p:spPr>
          <a:xfrm>
            <a:off x="2547547" y="1176375"/>
            <a:ext cx="7941066" cy="419503"/>
          </a:xfrm>
          <a:prstGeom prst="rect">
            <a:avLst/>
          </a:prstGeom>
        </p:spPr>
        <p:txBody>
          <a:bodyPr wrap="square" lIns="80165" tIns="40083" rIns="80165" bIns="40083">
            <a:spAutoFit/>
          </a:bodyPr>
          <a:lstStyle/>
          <a:p>
            <a:pPr marL="80577" algn="l">
              <a:tabLst>
                <a:tab pos="7267575" algn="l"/>
              </a:tabLst>
            </a:pPr>
            <a:r>
              <a:rPr lang="en-GB" sz="1100" dirty="0">
                <a:solidFill>
                  <a:srgbClr val="4B4B4B"/>
                </a:solidFill>
              </a:rPr>
              <a:t>The company ranks purchasing costs according to cost unit based on the information previously obtained from the procurement department. As a ballpark figure, 80% of the total purchasing costs need to be covered.</a:t>
            </a:r>
          </a:p>
        </p:txBody>
      </p:sp>
      <p:sp>
        <p:nvSpPr>
          <p:cNvPr id="23" name="Rechteck 22">
            <a:extLst>
              <a:ext uri="{FF2B5EF4-FFF2-40B4-BE49-F238E27FC236}">
                <a16:creationId xmlns:a16="http://schemas.microsoft.com/office/drawing/2014/main" id="{0FD17C04-9EB5-4DD3-86BC-79C136EB1EFC}"/>
              </a:ext>
            </a:extLst>
          </p:cNvPr>
          <p:cNvSpPr/>
          <p:nvPr/>
        </p:nvSpPr>
        <p:spPr>
          <a:xfrm>
            <a:off x="2547547" y="1863483"/>
            <a:ext cx="1918977" cy="1435166"/>
          </a:xfrm>
          <a:prstGeom prst="rect">
            <a:avLst/>
          </a:prstGeom>
        </p:spPr>
        <p:txBody>
          <a:bodyPr wrap="square" lIns="80165" tIns="40083" rIns="80165" bIns="40083">
            <a:spAutoFit/>
          </a:bodyPr>
          <a:lstStyle/>
          <a:p>
            <a:pPr marL="80577" algn="l"/>
            <a:r>
              <a:rPr lang="en-GB" sz="1100" dirty="0">
                <a:solidFill>
                  <a:srgbClr val="4B4B4B"/>
                </a:solidFill>
              </a:rPr>
              <a:t>The company enters the corresponding upstream products and materials – together constituting 80% of the purchase costs – according to their purchase volume. </a:t>
            </a:r>
          </a:p>
        </p:txBody>
      </p:sp>
      <p:sp>
        <p:nvSpPr>
          <p:cNvPr id="24" name="Textfeld 23">
            <a:extLst>
              <a:ext uri="{FF2B5EF4-FFF2-40B4-BE49-F238E27FC236}">
                <a16:creationId xmlns:a16="http://schemas.microsoft.com/office/drawing/2014/main" id="{BAF6F806-138A-4F38-9CFD-096371B7A265}"/>
              </a:ext>
            </a:extLst>
          </p:cNvPr>
          <p:cNvSpPr txBox="1"/>
          <p:nvPr/>
        </p:nvSpPr>
        <p:spPr>
          <a:xfrm>
            <a:off x="6017996" y="1707003"/>
            <a:ext cx="2534189" cy="265615"/>
          </a:xfrm>
          <a:prstGeom prst="rect">
            <a:avLst/>
          </a:prstGeom>
          <a:noFill/>
        </p:spPr>
        <p:txBody>
          <a:bodyPr wrap="square" lIns="80165" tIns="40083" rIns="80165" bIns="40083" rtlCol="0">
            <a:spAutoFit/>
          </a:bodyPr>
          <a:lstStyle/>
          <a:p>
            <a:r>
              <a:rPr lang="en-GB" sz="1200" b="1" dirty="0">
                <a:solidFill>
                  <a:srgbClr val="4B4B4B"/>
                </a:solidFill>
              </a:rPr>
              <a:t>Example: Jam production*</a:t>
            </a:r>
          </a:p>
        </p:txBody>
      </p:sp>
      <p:sp>
        <p:nvSpPr>
          <p:cNvPr id="25" name="Rechteck 24">
            <a:extLst>
              <a:ext uri="{FF2B5EF4-FFF2-40B4-BE49-F238E27FC236}">
                <a16:creationId xmlns:a16="http://schemas.microsoft.com/office/drawing/2014/main" id="{25CE2C9F-C81A-47AA-B12E-C01D9D38CE49}"/>
              </a:ext>
            </a:extLst>
          </p:cNvPr>
          <p:cNvSpPr/>
          <p:nvPr/>
        </p:nvSpPr>
        <p:spPr>
          <a:xfrm>
            <a:off x="2547547" y="3303643"/>
            <a:ext cx="1973879" cy="2958660"/>
          </a:xfrm>
          <a:prstGeom prst="rect">
            <a:avLst/>
          </a:prstGeom>
        </p:spPr>
        <p:txBody>
          <a:bodyPr wrap="square" lIns="80165" tIns="40083" rIns="80165" bIns="40083">
            <a:spAutoFit/>
          </a:bodyPr>
          <a:lstStyle/>
          <a:p>
            <a:pPr marL="80577" algn="l"/>
            <a:r>
              <a:rPr lang="en-GB" sz="1100" dirty="0">
                <a:solidFill>
                  <a:srgbClr val="4B4B4B"/>
                </a:solidFill>
              </a:rPr>
              <a:t>The company goes through the remaining 20% of the purchasing volume and adds additional cost units to the list of upstream products/materials that need to be accounted for. Reasons behind this decision may include: </a:t>
            </a:r>
          </a:p>
          <a:p>
            <a:pPr marL="252027" indent="-171450" algn="l">
              <a:buFont typeface="Arial" panose="020B0604020202020204" pitchFamily="34" charset="0"/>
              <a:buChar char="•"/>
            </a:pPr>
            <a:r>
              <a:rPr lang="en-GB" sz="1100" dirty="0">
                <a:solidFill>
                  <a:srgbClr val="4B4B4B"/>
                </a:solidFill>
              </a:rPr>
              <a:t>special relevance for the sustainability of the supply chain</a:t>
            </a:r>
          </a:p>
          <a:p>
            <a:pPr marL="252027" indent="-171450" algn="l">
              <a:buFont typeface="Arial" panose="020B0604020202020204" pitchFamily="34" charset="0"/>
              <a:buChar char="•"/>
            </a:pPr>
            <a:r>
              <a:rPr lang="en-GB" sz="1100" dirty="0">
                <a:solidFill>
                  <a:srgbClr val="4B4B4B"/>
                </a:solidFill>
              </a:rPr>
              <a:t>strategic relevance for the company</a:t>
            </a:r>
          </a:p>
          <a:p>
            <a:pPr marL="252027" indent="-171450" algn="l">
              <a:buFont typeface="Arial" panose="020B0604020202020204" pitchFamily="34" charset="0"/>
              <a:buChar char="•"/>
            </a:pPr>
            <a:r>
              <a:rPr lang="en-GB" sz="1100" dirty="0">
                <a:solidFill>
                  <a:srgbClr val="4B4B4B"/>
                </a:solidFill>
              </a:rPr>
              <a:t>stakeholders have announced particular expectations</a:t>
            </a:r>
          </a:p>
        </p:txBody>
      </p:sp>
      <p:sp>
        <p:nvSpPr>
          <p:cNvPr id="26" name="Textfeld 25">
            <a:extLst>
              <a:ext uri="{FF2B5EF4-FFF2-40B4-BE49-F238E27FC236}">
                <a16:creationId xmlns:a16="http://schemas.microsoft.com/office/drawing/2014/main" id="{07DC456B-0F86-4685-A691-F3ED4ACFB4D7}"/>
              </a:ext>
            </a:extLst>
          </p:cNvPr>
          <p:cNvSpPr txBox="1"/>
          <p:nvPr/>
        </p:nvSpPr>
        <p:spPr>
          <a:xfrm>
            <a:off x="574909" y="6309320"/>
            <a:ext cx="3161237" cy="204059"/>
          </a:xfrm>
          <a:prstGeom prst="rect">
            <a:avLst/>
          </a:prstGeom>
          <a:noFill/>
        </p:spPr>
        <p:txBody>
          <a:bodyPr wrap="square" lIns="80165" tIns="40083" rIns="80165" bIns="40083" rtlCol="0">
            <a:spAutoFit/>
          </a:bodyPr>
          <a:lstStyle/>
          <a:p>
            <a:pPr algn="l"/>
            <a:r>
              <a:rPr lang="en-GB" sz="800" dirty="0">
                <a:solidFill>
                  <a:srgbClr val="000000"/>
                </a:solidFill>
              </a:rPr>
              <a:t>* Data not based on figures from a real company.</a:t>
            </a:r>
          </a:p>
        </p:txBody>
      </p:sp>
      <p:sp>
        <p:nvSpPr>
          <p:cNvPr id="27" name="Nach oben gekrümmter Pfeil 97">
            <a:extLst>
              <a:ext uri="{FF2B5EF4-FFF2-40B4-BE49-F238E27FC236}">
                <a16:creationId xmlns:a16="http://schemas.microsoft.com/office/drawing/2014/main" id="{3760E1AD-5E3B-4505-8094-B1322283179B}"/>
              </a:ext>
            </a:extLst>
          </p:cNvPr>
          <p:cNvSpPr/>
          <p:nvPr/>
        </p:nvSpPr>
        <p:spPr>
          <a:xfrm rot="16200000">
            <a:off x="7463469" y="4770179"/>
            <a:ext cx="1396395" cy="628808"/>
          </a:xfrm>
          <a:prstGeom prst="curvedUp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endParaRPr lang="de-DE" sz="2200" dirty="0" err="1">
              <a:solidFill>
                <a:srgbClr val="FF9933"/>
              </a:solidFill>
              <a:cs typeface="Arial" panose="020B0604020202020204" pitchFamily="34" charset="0"/>
            </a:endParaRPr>
          </a:p>
        </p:txBody>
      </p:sp>
      <p:grpSp>
        <p:nvGrpSpPr>
          <p:cNvPr id="44" name="Gruppieren 43">
            <a:extLst>
              <a:ext uri="{FF2B5EF4-FFF2-40B4-BE49-F238E27FC236}">
                <a16:creationId xmlns:a16="http://schemas.microsoft.com/office/drawing/2014/main" id="{E7D74D7A-D8C2-4DFA-BFAE-BBC490E50DDC}"/>
              </a:ext>
            </a:extLst>
          </p:cNvPr>
          <p:cNvGrpSpPr/>
          <p:nvPr/>
        </p:nvGrpSpPr>
        <p:grpSpPr>
          <a:xfrm>
            <a:off x="5591944" y="1972619"/>
            <a:ext cx="2808312" cy="4480717"/>
            <a:chOff x="3937828" y="2293680"/>
            <a:chExt cx="2796347" cy="5020230"/>
          </a:xfrm>
        </p:grpSpPr>
        <p:cxnSp>
          <p:nvCxnSpPr>
            <p:cNvPr id="45" name="Gerade Verbindung 120">
              <a:extLst>
                <a:ext uri="{FF2B5EF4-FFF2-40B4-BE49-F238E27FC236}">
                  <a16:creationId xmlns:a16="http://schemas.microsoft.com/office/drawing/2014/main" id="{C8217AAA-5F1A-4B19-9FF6-F79375B1B539}"/>
                </a:ext>
              </a:extLst>
            </p:cNvPr>
            <p:cNvCxnSpPr/>
            <p:nvPr/>
          </p:nvCxnSpPr>
          <p:spPr>
            <a:xfrm>
              <a:off x="4314825" y="2351352"/>
              <a:ext cx="0" cy="4735248"/>
            </a:xfrm>
            <a:prstGeom prst="line">
              <a:avLst/>
            </a:prstGeom>
            <a:noFill/>
            <a:ln w="19050" cap="flat" cmpd="sng" algn="ctr">
              <a:solidFill>
                <a:srgbClr val="4B4B4B"/>
              </a:solidFill>
              <a:prstDash val="solid"/>
              <a:round/>
              <a:headEnd type="none" w="med" len="med"/>
              <a:tailEnd type="none" w="med" len="med"/>
            </a:ln>
            <a:effectLst/>
          </p:spPr>
        </p:cxnSp>
        <p:cxnSp>
          <p:nvCxnSpPr>
            <p:cNvPr id="46" name="Gerade Verbindung mit Pfeil 45">
              <a:extLst>
                <a:ext uri="{FF2B5EF4-FFF2-40B4-BE49-F238E27FC236}">
                  <a16:creationId xmlns:a16="http://schemas.microsoft.com/office/drawing/2014/main" id="{F42EAAC3-FC8D-40E2-8A66-CC71C00359DA}"/>
                </a:ext>
              </a:extLst>
            </p:cNvPr>
            <p:cNvCxnSpPr/>
            <p:nvPr/>
          </p:nvCxnSpPr>
          <p:spPr>
            <a:xfrm flipV="1">
              <a:off x="5153025" y="2447569"/>
              <a:ext cx="1581150" cy="4648556"/>
            </a:xfrm>
            <a:prstGeom prst="straightConnector1">
              <a:avLst/>
            </a:prstGeom>
            <a:noFill/>
            <a:ln w="19050" cap="flat" cmpd="sng" algn="ctr">
              <a:solidFill>
                <a:srgbClr val="282828"/>
              </a:solidFill>
              <a:prstDash val="solid"/>
              <a:round/>
              <a:headEnd type="none" w="med" len="med"/>
              <a:tailEnd type="arrow"/>
            </a:ln>
            <a:effectLst/>
          </p:spPr>
        </p:cxnSp>
        <p:cxnSp>
          <p:nvCxnSpPr>
            <p:cNvPr id="47" name="Gerade Verbindung 122">
              <a:extLst>
                <a:ext uri="{FF2B5EF4-FFF2-40B4-BE49-F238E27FC236}">
                  <a16:creationId xmlns:a16="http://schemas.microsoft.com/office/drawing/2014/main" id="{1CFA0B66-6EF5-4332-A4A6-8D587EEA2814}"/>
                </a:ext>
              </a:extLst>
            </p:cNvPr>
            <p:cNvCxnSpPr/>
            <p:nvPr/>
          </p:nvCxnSpPr>
          <p:spPr>
            <a:xfrm>
              <a:off x="3976687" y="5924550"/>
              <a:ext cx="2262188" cy="14287"/>
            </a:xfrm>
            <a:prstGeom prst="line">
              <a:avLst/>
            </a:prstGeom>
            <a:noFill/>
            <a:ln w="19050" cap="flat" cmpd="sng" algn="ctr">
              <a:solidFill>
                <a:srgbClr val="4B4B4B"/>
              </a:solidFill>
              <a:prstDash val="solid"/>
              <a:round/>
              <a:headEnd type="none" w="med" len="med"/>
              <a:tailEnd type="none" w="med" len="med"/>
            </a:ln>
            <a:effectLst/>
          </p:spPr>
        </p:cxnSp>
        <p:cxnSp>
          <p:nvCxnSpPr>
            <p:cNvPr id="48" name="Gerade Verbindung 123">
              <a:extLst>
                <a:ext uri="{FF2B5EF4-FFF2-40B4-BE49-F238E27FC236}">
                  <a16:creationId xmlns:a16="http://schemas.microsoft.com/office/drawing/2014/main" id="{172D72D6-E68A-4A7B-B079-B3045F31E6D9}"/>
                </a:ext>
              </a:extLst>
            </p:cNvPr>
            <p:cNvCxnSpPr/>
            <p:nvPr/>
          </p:nvCxnSpPr>
          <p:spPr>
            <a:xfrm>
              <a:off x="4114800" y="7086600"/>
              <a:ext cx="1323975" cy="9525"/>
            </a:xfrm>
            <a:prstGeom prst="line">
              <a:avLst/>
            </a:prstGeom>
            <a:noFill/>
            <a:ln w="19050" cap="flat" cmpd="sng" algn="ctr">
              <a:solidFill>
                <a:srgbClr val="4B4B4B"/>
              </a:solidFill>
              <a:prstDash val="solid"/>
              <a:round/>
              <a:headEnd type="none" w="med" len="med"/>
              <a:tailEnd type="none" w="med" len="med"/>
            </a:ln>
            <a:effectLst/>
          </p:spPr>
        </p:cxnSp>
        <p:cxnSp>
          <p:nvCxnSpPr>
            <p:cNvPr id="49" name="Gerade Verbindung 124">
              <a:extLst>
                <a:ext uri="{FF2B5EF4-FFF2-40B4-BE49-F238E27FC236}">
                  <a16:creationId xmlns:a16="http://schemas.microsoft.com/office/drawing/2014/main" id="{E2D06001-4233-49A8-A857-D3952EA806CF}"/>
                </a:ext>
              </a:extLst>
            </p:cNvPr>
            <p:cNvCxnSpPr/>
            <p:nvPr/>
          </p:nvCxnSpPr>
          <p:spPr>
            <a:xfrm>
              <a:off x="4314825" y="2779977"/>
              <a:ext cx="2305050" cy="0"/>
            </a:xfrm>
            <a:prstGeom prst="line">
              <a:avLst/>
            </a:prstGeom>
            <a:noFill/>
            <a:ln w="19050" cap="flat" cmpd="sng" algn="ctr">
              <a:solidFill>
                <a:srgbClr val="AEAEAE"/>
              </a:solidFill>
              <a:prstDash val="solid"/>
              <a:round/>
              <a:headEnd type="none" w="med" len="med"/>
              <a:tailEnd type="none" w="med" len="med"/>
            </a:ln>
            <a:effectLst/>
          </p:spPr>
        </p:cxnSp>
        <p:cxnSp>
          <p:nvCxnSpPr>
            <p:cNvPr id="50" name="Gerade Verbindung 125">
              <a:extLst>
                <a:ext uri="{FF2B5EF4-FFF2-40B4-BE49-F238E27FC236}">
                  <a16:creationId xmlns:a16="http://schemas.microsoft.com/office/drawing/2014/main" id="{613E203B-C200-4670-ACEF-9A72A739FC45}"/>
                </a:ext>
              </a:extLst>
            </p:cNvPr>
            <p:cNvCxnSpPr/>
            <p:nvPr/>
          </p:nvCxnSpPr>
          <p:spPr>
            <a:xfrm>
              <a:off x="4314824" y="3476625"/>
              <a:ext cx="2095501" cy="0"/>
            </a:xfrm>
            <a:prstGeom prst="line">
              <a:avLst/>
            </a:prstGeom>
            <a:noFill/>
            <a:ln w="19050" cap="flat" cmpd="sng" algn="ctr">
              <a:solidFill>
                <a:srgbClr val="AEAEAE"/>
              </a:solidFill>
              <a:prstDash val="solid"/>
              <a:round/>
              <a:headEnd type="none" w="med" len="med"/>
              <a:tailEnd type="none" w="med" len="med"/>
            </a:ln>
            <a:effectLst/>
          </p:spPr>
        </p:cxnSp>
        <p:cxnSp>
          <p:nvCxnSpPr>
            <p:cNvPr id="51" name="Gerade Verbindung 126">
              <a:extLst>
                <a:ext uri="{FF2B5EF4-FFF2-40B4-BE49-F238E27FC236}">
                  <a16:creationId xmlns:a16="http://schemas.microsoft.com/office/drawing/2014/main" id="{93FFC0FB-B189-4841-A0CC-4E4FC4069B55}"/>
                </a:ext>
              </a:extLst>
            </p:cNvPr>
            <p:cNvCxnSpPr/>
            <p:nvPr/>
          </p:nvCxnSpPr>
          <p:spPr>
            <a:xfrm>
              <a:off x="4314825" y="4132272"/>
              <a:ext cx="1828800" cy="0"/>
            </a:xfrm>
            <a:prstGeom prst="line">
              <a:avLst/>
            </a:prstGeom>
            <a:noFill/>
            <a:ln w="19050" cap="flat" cmpd="sng" algn="ctr">
              <a:solidFill>
                <a:srgbClr val="AEAEAE"/>
              </a:solidFill>
              <a:prstDash val="solid"/>
              <a:round/>
              <a:headEnd type="none" w="med" len="med"/>
              <a:tailEnd type="none" w="med" len="med"/>
            </a:ln>
            <a:effectLst/>
          </p:spPr>
        </p:cxnSp>
        <p:cxnSp>
          <p:nvCxnSpPr>
            <p:cNvPr id="52" name="Gerade Verbindung 127">
              <a:extLst>
                <a:ext uri="{FF2B5EF4-FFF2-40B4-BE49-F238E27FC236}">
                  <a16:creationId xmlns:a16="http://schemas.microsoft.com/office/drawing/2014/main" id="{E87768DD-4EF6-46E2-A2D8-F9852F034A20}"/>
                </a:ext>
              </a:extLst>
            </p:cNvPr>
            <p:cNvCxnSpPr/>
            <p:nvPr/>
          </p:nvCxnSpPr>
          <p:spPr>
            <a:xfrm>
              <a:off x="4314825" y="4771847"/>
              <a:ext cx="1628775" cy="0"/>
            </a:xfrm>
            <a:prstGeom prst="line">
              <a:avLst/>
            </a:prstGeom>
            <a:noFill/>
            <a:ln w="19050" cap="flat" cmpd="sng" algn="ctr">
              <a:solidFill>
                <a:srgbClr val="AEAEAE"/>
              </a:solidFill>
              <a:prstDash val="solid"/>
              <a:round/>
              <a:headEnd type="none" w="med" len="med"/>
              <a:tailEnd type="none" w="med" len="med"/>
            </a:ln>
            <a:effectLst/>
          </p:spPr>
        </p:cxnSp>
        <p:cxnSp>
          <p:nvCxnSpPr>
            <p:cNvPr id="53" name="Gerade Verbindung 128">
              <a:extLst>
                <a:ext uri="{FF2B5EF4-FFF2-40B4-BE49-F238E27FC236}">
                  <a16:creationId xmlns:a16="http://schemas.microsoft.com/office/drawing/2014/main" id="{11485E63-94C5-429B-BAEE-FB5C3790E31F}"/>
                </a:ext>
              </a:extLst>
            </p:cNvPr>
            <p:cNvCxnSpPr/>
            <p:nvPr/>
          </p:nvCxnSpPr>
          <p:spPr>
            <a:xfrm>
              <a:off x="4314824" y="5353050"/>
              <a:ext cx="1428751" cy="0"/>
            </a:xfrm>
            <a:prstGeom prst="line">
              <a:avLst/>
            </a:prstGeom>
            <a:noFill/>
            <a:ln w="19050" cap="flat" cmpd="sng" algn="ctr">
              <a:solidFill>
                <a:srgbClr val="AEAEAE"/>
              </a:solidFill>
              <a:prstDash val="solid"/>
              <a:round/>
              <a:headEnd type="none" w="med" len="med"/>
              <a:tailEnd type="none" w="med" len="med"/>
            </a:ln>
            <a:effectLst/>
          </p:spPr>
        </p:cxnSp>
        <p:sp>
          <p:nvSpPr>
            <p:cNvPr id="54" name="Textfeld 53">
              <a:extLst>
                <a:ext uri="{FF2B5EF4-FFF2-40B4-BE49-F238E27FC236}">
                  <a16:creationId xmlns:a16="http://schemas.microsoft.com/office/drawing/2014/main" id="{9262E77E-9269-4258-B096-DC0B97A0841B}"/>
                </a:ext>
              </a:extLst>
            </p:cNvPr>
            <p:cNvSpPr txBox="1"/>
            <p:nvPr/>
          </p:nvSpPr>
          <p:spPr>
            <a:xfrm>
              <a:off x="4315201" y="2293680"/>
              <a:ext cx="1766887" cy="448286"/>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b="1" dirty="0">
                  <a:solidFill>
                    <a:srgbClr val="5E839A"/>
                  </a:solidFill>
                  <a:latin typeface="Arial"/>
                  <a:ea typeface="ＭＳ Ｐゴシック"/>
                </a:rPr>
                <a:t>Cost unit 1:</a:t>
              </a:r>
            </a:p>
            <a:p>
              <a:pPr algn="l" defTabSz="521437" eaLnBrk="1" fontAlgn="auto" hangingPunct="1">
                <a:spcBef>
                  <a:spcPts val="0"/>
                </a:spcBef>
                <a:spcAft>
                  <a:spcPts val="0"/>
                </a:spcAft>
                <a:defRPr/>
              </a:pPr>
              <a:r>
                <a:rPr lang="en-GB" sz="1000" i="1" dirty="0">
                  <a:solidFill>
                    <a:srgbClr val="4B4B4B"/>
                  </a:solidFill>
                  <a:latin typeface="Arial"/>
                  <a:ea typeface="ＭＳ Ｐゴシック"/>
                </a:rPr>
                <a:t>Fruit (including hazelnuts)</a:t>
              </a: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5" name="Textfeld 54">
              <a:extLst>
                <a:ext uri="{FF2B5EF4-FFF2-40B4-BE49-F238E27FC236}">
                  <a16:creationId xmlns:a16="http://schemas.microsoft.com/office/drawing/2014/main" id="{9E2DB130-421D-4B92-857F-31EE8880418C}"/>
                </a:ext>
              </a:extLst>
            </p:cNvPr>
            <p:cNvSpPr txBox="1"/>
            <p:nvPr/>
          </p:nvSpPr>
          <p:spPr>
            <a:xfrm>
              <a:off x="4300536" y="2808552"/>
              <a:ext cx="1766887" cy="810363"/>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b="1" dirty="0">
                  <a:solidFill>
                    <a:srgbClr val="5E839A"/>
                  </a:solidFill>
                  <a:latin typeface="Arial"/>
                  <a:ea typeface="ＭＳ Ｐゴシック"/>
                </a:rPr>
                <a:t>Cost unit 2:</a:t>
              </a:r>
            </a:p>
            <a:p>
              <a:pPr algn="l" defTabSz="521437" eaLnBrk="1" fontAlgn="auto" hangingPunct="1">
                <a:spcBef>
                  <a:spcPts val="0"/>
                </a:spcBef>
                <a:spcAft>
                  <a:spcPts val="0"/>
                </a:spcAft>
                <a:defRPr/>
              </a:pPr>
              <a:r>
                <a:rPr lang="en-GB" sz="1000" i="1" dirty="0">
                  <a:solidFill>
                    <a:srgbClr val="4B4B4B"/>
                  </a:solidFill>
                  <a:latin typeface="Arial"/>
                  <a:ea typeface="ＭＳ Ｐゴシック"/>
                </a:rPr>
                <a:t>Palm oil</a:t>
              </a: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6" name="Textfeld 55">
              <a:extLst>
                <a:ext uri="{FF2B5EF4-FFF2-40B4-BE49-F238E27FC236}">
                  <a16:creationId xmlns:a16="http://schemas.microsoft.com/office/drawing/2014/main" id="{2A54870F-2F4C-490F-961C-8DE4E54D2E28}"/>
                </a:ext>
              </a:extLst>
            </p:cNvPr>
            <p:cNvSpPr txBox="1"/>
            <p:nvPr/>
          </p:nvSpPr>
          <p:spPr>
            <a:xfrm>
              <a:off x="4309986" y="3502044"/>
              <a:ext cx="1766887" cy="982780"/>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b="1" dirty="0">
                  <a:solidFill>
                    <a:srgbClr val="5E839A"/>
                  </a:solidFill>
                  <a:latin typeface="Arial"/>
                  <a:ea typeface="ＭＳ Ｐゴシック"/>
                </a:rPr>
                <a:t>Cost unit 3:</a:t>
              </a:r>
            </a:p>
            <a:p>
              <a:pPr algn="l" defTabSz="521437" eaLnBrk="1" fontAlgn="auto" hangingPunct="1">
                <a:spcBef>
                  <a:spcPts val="0"/>
                </a:spcBef>
                <a:spcAft>
                  <a:spcPts val="0"/>
                </a:spcAft>
                <a:defRPr/>
              </a:pPr>
              <a:r>
                <a:rPr lang="en-GB" sz="1000" i="1" dirty="0">
                  <a:solidFill>
                    <a:srgbClr val="4B4B4B"/>
                  </a:solidFill>
                  <a:latin typeface="Arial"/>
                  <a:ea typeface="ＭＳ Ｐゴシック"/>
                </a:rPr>
                <a:t>Sugar</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7" name="Textfeld 56">
              <a:extLst>
                <a:ext uri="{FF2B5EF4-FFF2-40B4-BE49-F238E27FC236}">
                  <a16:creationId xmlns:a16="http://schemas.microsoft.com/office/drawing/2014/main" id="{12795CD4-28C9-4996-A452-0E025D917F88}"/>
                </a:ext>
              </a:extLst>
            </p:cNvPr>
            <p:cNvSpPr txBox="1"/>
            <p:nvPr/>
          </p:nvSpPr>
          <p:spPr>
            <a:xfrm>
              <a:off x="4305676" y="4159784"/>
              <a:ext cx="1766887" cy="982780"/>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b="1" dirty="0">
                  <a:solidFill>
                    <a:srgbClr val="5E839A"/>
                  </a:solidFill>
                  <a:latin typeface="Arial"/>
                  <a:ea typeface="ＭＳ Ｐゴシック"/>
                </a:rPr>
                <a:t>Cost unit 4:</a:t>
              </a:r>
            </a:p>
            <a:p>
              <a:pPr algn="l" defTabSz="521437" eaLnBrk="1" fontAlgn="auto" hangingPunct="1">
                <a:spcBef>
                  <a:spcPts val="0"/>
                </a:spcBef>
                <a:spcAft>
                  <a:spcPts val="0"/>
                </a:spcAft>
                <a:defRPr/>
              </a:pPr>
              <a:r>
                <a:rPr lang="en-GB" sz="1000" i="1" dirty="0">
                  <a:solidFill>
                    <a:srgbClr val="4B4B4B"/>
                  </a:solidFill>
                  <a:latin typeface="Arial"/>
                  <a:ea typeface="ＭＳ Ｐゴシック"/>
                </a:rPr>
                <a:t>Glassware</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8" name="Textfeld 57">
              <a:extLst>
                <a:ext uri="{FF2B5EF4-FFF2-40B4-BE49-F238E27FC236}">
                  <a16:creationId xmlns:a16="http://schemas.microsoft.com/office/drawing/2014/main" id="{2E574CD3-5AC4-4C41-ADBB-702DC6556400}"/>
                </a:ext>
              </a:extLst>
            </p:cNvPr>
            <p:cNvSpPr txBox="1"/>
            <p:nvPr/>
          </p:nvSpPr>
          <p:spPr>
            <a:xfrm>
              <a:off x="4305676" y="4790897"/>
              <a:ext cx="1654971" cy="982780"/>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b="1" dirty="0">
                  <a:solidFill>
                    <a:srgbClr val="5E839A"/>
                  </a:solidFill>
                  <a:latin typeface="Arial"/>
                  <a:ea typeface="ＭＳ Ｐゴシック"/>
                </a:rPr>
                <a:t>Cost unit 5:</a:t>
              </a:r>
            </a:p>
            <a:p>
              <a:pPr algn="l" defTabSz="521437" eaLnBrk="1" fontAlgn="auto" hangingPunct="1">
                <a:spcBef>
                  <a:spcPts val="0"/>
                </a:spcBef>
                <a:spcAft>
                  <a:spcPts val="0"/>
                </a:spcAft>
                <a:defRPr/>
              </a:pPr>
              <a:r>
                <a:rPr lang="en-GB" sz="1000" i="1" dirty="0">
                  <a:solidFill>
                    <a:srgbClr val="4B4B4B"/>
                  </a:solidFill>
                  <a:latin typeface="Arial"/>
                  <a:ea typeface="ＭＳ Ｐゴシック"/>
                </a:rPr>
                <a:t>Metal for lids</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9" name="Textfeld 58">
              <a:extLst>
                <a:ext uri="{FF2B5EF4-FFF2-40B4-BE49-F238E27FC236}">
                  <a16:creationId xmlns:a16="http://schemas.microsoft.com/office/drawing/2014/main" id="{93496A6F-9965-4020-A7B4-5BE53D371780}"/>
                </a:ext>
              </a:extLst>
            </p:cNvPr>
            <p:cNvSpPr txBox="1"/>
            <p:nvPr/>
          </p:nvSpPr>
          <p:spPr>
            <a:xfrm>
              <a:off x="3937828" y="3085935"/>
              <a:ext cx="352435" cy="2362365"/>
            </a:xfrm>
            <a:prstGeom prst="rect">
              <a:avLst/>
            </a:prstGeom>
            <a:noFill/>
          </p:spPr>
          <p:txBody>
            <a:bodyPr vert="vert270" wrap="square" rtlCol="0">
              <a:spAutoFit/>
            </a:bodyPr>
            <a:lstStyle/>
            <a:p>
              <a:pPr algn="l" defTabSz="521437" eaLnBrk="1" fontAlgn="auto" hangingPunct="1">
                <a:spcBef>
                  <a:spcPts val="0"/>
                </a:spcBef>
                <a:spcAft>
                  <a:spcPts val="0"/>
                </a:spcAft>
                <a:defRPr/>
              </a:pPr>
              <a:r>
                <a:rPr lang="en-GB" sz="1100" dirty="0">
                  <a:solidFill>
                    <a:srgbClr val="4B4B4B"/>
                  </a:solidFill>
                  <a:latin typeface="Arial"/>
                  <a:ea typeface="ＭＳ Ｐゴシック"/>
                </a:rPr>
                <a:t>80% of purchase costs</a:t>
              </a:r>
            </a:p>
          </p:txBody>
        </p:sp>
        <p:sp>
          <p:nvSpPr>
            <p:cNvPr id="60" name="Textfeld 59">
              <a:extLst>
                <a:ext uri="{FF2B5EF4-FFF2-40B4-BE49-F238E27FC236}">
                  <a16:creationId xmlns:a16="http://schemas.microsoft.com/office/drawing/2014/main" id="{02C5D37C-D778-4475-89E0-2433DF588A22}"/>
                </a:ext>
              </a:extLst>
            </p:cNvPr>
            <p:cNvSpPr txBox="1"/>
            <p:nvPr/>
          </p:nvSpPr>
          <p:spPr>
            <a:xfrm>
              <a:off x="3937828" y="6248281"/>
              <a:ext cx="352435" cy="510533"/>
            </a:xfrm>
            <a:prstGeom prst="rect">
              <a:avLst/>
            </a:prstGeom>
            <a:noFill/>
          </p:spPr>
          <p:txBody>
            <a:bodyPr vert="vert270" wrap="square" rtlCol="0">
              <a:spAutoFit/>
            </a:bodyPr>
            <a:lstStyle/>
            <a:p>
              <a:pPr algn="ctr" defTabSz="521437" eaLnBrk="1" fontAlgn="auto" hangingPunct="1">
                <a:spcBef>
                  <a:spcPts val="0"/>
                </a:spcBef>
                <a:spcAft>
                  <a:spcPts val="0"/>
                </a:spcAft>
                <a:defRPr/>
              </a:pPr>
              <a:r>
                <a:rPr lang="en-GB" sz="1100" dirty="0">
                  <a:solidFill>
                    <a:srgbClr val="4B4B4B"/>
                  </a:solidFill>
                  <a:latin typeface="Arial"/>
                  <a:ea typeface="ＭＳ Ｐゴシック"/>
                </a:rPr>
                <a:t>20%</a:t>
              </a:r>
            </a:p>
          </p:txBody>
        </p:sp>
        <p:cxnSp>
          <p:nvCxnSpPr>
            <p:cNvPr id="61" name="Gerade Verbindung 136">
              <a:extLst>
                <a:ext uri="{FF2B5EF4-FFF2-40B4-BE49-F238E27FC236}">
                  <a16:creationId xmlns:a16="http://schemas.microsoft.com/office/drawing/2014/main" id="{1B8676BE-170E-4C12-BDBA-07786DEAEAE1}"/>
                </a:ext>
              </a:extLst>
            </p:cNvPr>
            <p:cNvCxnSpPr/>
            <p:nvPr/>
          </p:nvCxnSpPr>
          <p:spPr>
            <a:xfrm>
              <a:off x="4291771" y="6474794"/>
              <a:ext cx="1070803" cy="0"/>
            </a:xfrm>
            <a:prstGeom prst="line">
              <a:avLst/>
            </a:prstGeom>
            <a:noFill/>
            <a:ln w="19050" cap="flat" cmpd="sng" algn="ctr">
              <a:solidFill>
                <a:srgbClr val="AEAEAE"/>
              </a:solidFill>
              <a:prstDash val="solid"/>
              <a:round/>
              <a:headEnd type="none" w="med" len="med"/>
              <a:tailEnd type="none" w="med" len="med"/>
            </a:ln>
            <a:effectLst/>
          </p:spPr>
        </p:cxnSp>
        <p:sp>
          <p:nvSpPr>
            <p:cNvPr id="62" name="Textfeld 61">
              <a:extLst>
                <a:ext uri="{FF2B5EF4-FFF2-40B4-BE49-F238E27FC236}">
                  <a16:creationId xmlns:a16="http://schemas.microsoft.com/office/drawing/2014/main" id="{53518E07-B21A-4153-964E-E1370E0BB3CA}"/>
                </a:ext>
              </a:extLst>
            </p:cNvPr>
            <p:cNvSpPr txBox="1"/>
            <p:nvPr/>
          </p:nvSpPr>
          <p:spPr>
            <a:xfrm>
              <a:off x="4273151" y="5965268"/>
              <a:ext cx="1654971" cy="810363"/>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b="1" dirty="0">
                  <a:solidFill>
                    <a:srgbClr val="5E839A"/>
                  </a:solidFill>
                  <a:latin typeface="Arial"/>
                  <a:ea typeface="ＭＳ Ｐゴシック"/>
                </a:rPr>
                <a:t>Cost unit m</a:t>
              </a:r>
            </a:p>
            <a:p>
              <a:pPr algn="l" defTabSz="521437" eaLnBrk="1" fontAlgn="auto" hangingPunct="1">
                <a:spcBef>
                  <a:spcPts val="0"/>
                </a:spcBef>
                <a:spcAft>
                  <a:spcPts val="0"/>
                </a:spcAft>
                <a:defRPr/>
              </a:pPr>
              <a:r>
                <a:rPr lang="en-GB" sz="1000" i="1" dirty="0">
                  <a:solidFill>
                    <a:srgbClr val="4B4B4B"/>
                  </a:solidFill>
                  <a:latin typeface="Arial"/>
                  <a:ea typeface="ＭＳ Ｐゴシック"/>
                </a:rPr>
                <a:t>Rubber seal</a:t>
              </a: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63" name="Textfeld 62">
              <a:extLst>
                <a:ext uri="{FF2B5EF4-FFF2-40B4-BE49-F238E27FC236}">
                  <a16:creationId xmlns:a16="http://schemas.microsoft.com/office/drawing/2014/main" id="{E8E30839-F8DA-4D46-B339-7750FED62CDD}"/>
                </a:ext>
              </a:extLst>
            </p:cNvPr>
            <p:cNvSpPr txBox="1"/>
            <p:nvPr/>
          </p:nvSpPr>
          <p:spPr>
            <a:xfrm>
              <a:off x="4273150" y="6503547"/>
              <a:ext cx="1654971" cy="810363"/>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b="1" dirty="0">
                  <a:solidFill>
                    <a:srgbClr val="5E839A"/>
                  </a:solidFill>
                  <a:latin typeface="Arial"/>
                  <a:ea typeface="ＭＳ Ｐゴシック"/>
                </a:rPr>
                <a:t>Cost unit n</a:t>
              </a:r>
            </a:p>
            <a:p>
              <a:pPr algn="l" defTabSz="521437" eaLnBrk="1" fontAlgn="auto" hangingPunct="1">
                <a:spcBef>
                  <a:spcPts val="0"/>
                </a:spcBef>
                <a:spcAft>
                  <a:spcPts val="0"/>
                </a:spcAft>
                <a:defRPr/>
              </a:pPr>
              <a:r>
                <a:rPr lang="en-GB" sz="1000" i="1" dirty="0">
                  <a:solidFill>
                    <a:srgbClr val="4B4B4B"/>
                  </a:solidFill>
                  <a:latin typeface="Arial"/>
                  <a:ea typeface="ＭＳ Ｐゴシック"/>
                </a:rPr>
                <a:t>Chemicals</a:t>
              </a: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64" name="Textfeld 63">
              <a:extLst>
                <a:ext uri="{FF2B5EF4-FFF2-40B4-BE49-F238E27FC236}">
                  <a16:creationId xmlns:a16="http://schemas.microsoft.com/office/drawing/2014/main" id="{B88D5CBF-2B2C-4642-BD18-E91C23756DE6}"/>
                </a:ext>
              </a:extLst>
            </p:cNvPr>
            <p:cNvSpPr txBox="1"/>
            <p:nvPr/>
          </p:nvSpPr>
          <p:spPr>
            <a:xfrm>
              <a:off x="4320774" y="5371766"/>
              <a:ext cx="1654971" cy="723275"/>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i="1" dirty="0">
                  <a:solidFill>
                    <a:srgbClr val="9F0014"/>
                  </a:solidFill>
                  <a:latin typeface="Arial"/>
                  <a:ea typeface="ＭＳ Ｐゴシック"/>
                </a:rPr>
                <a:t>…</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grpSp>
      <p:sp>
        <p:nvSpPr>
          <p:cNvPr id="65" name="Richtungspfeil 59">
            <a:extLst>
              <a:ext uri="{FF2B5EF4-FFF2-40B4-BE49-F238E27FC236}">
                <a16:creationId xmlns:a16="http://schemas.microsoft.com/office/drawing/2014/main" id="{4F65E410-A8AD-4531-825A-A8734006FC9D}"/>
              </a:ext>
            </a:extLst>
          </p:cNvPr>
          <p:cNvSpPr/>
          <p:nvPr/>
        </p:nvSpPr>
        <p:spPr>
          <a:xfrm>
            <a:off x="1359883" y="2007499"/>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66" name="Richtungspfeil 59">
            <a:extLst>
              <a:ext uri="{FF2B5EF4-FFF2-40B4-BE49-F238E27FC236}">
                <a16:creationId xmlns:a16="http://schemas.microsoft.com/office/drawing/2014/main" id="{3819A371-906A-4C13-90E4-D6ADBB9299B9}"/>
              </a:ext>
            </a:extLst>
          </p:cNvPr>
          <p:cNvSpPr/>
          <p:nvPr/>
        </p:nvSpPr>
        <p:spPr>
          <a:xfrm>
            <a:off x="1359883" y="1215411"/>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sp>
        <p:nvSpPr>
          <p:cNvPr id="67" name="Richtungspfeil 59">
            <a:extLst>
              <a:ext uri="{FF2B5EF4-FFF2-40B4-BE49-F238E27FC236}">
                <a16:creationId xmlns:a16="http://schemas.microsoft.com/office/drawing/2014/main" id="{00AB9521-331E-4F5B-9297-DDD7A496593C}"/>
              </a:ext>
            </a:extLst>
          </p:cNvPr>
          <p:cNvSpPr/>
          <p:nvPr/>
        </p:nvSpPr>
        <p:spPr>
          <a:xfrm>
            <a:off x="1359883" y="3375651"/>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3</a:t>
            </a:r>
          </a:p>
        </p:txBody>
      </p:sp>
      <p:sp>
        <p:nvSpPr>
          <p:cNvPr id="68" name="Siebeneck 67">
            <a:extLst>
              <a:ext uri="{FF2B5EF4-FFF2-40B4-BE49-F238E27FC236}">
                <a16:creationId xmlns:a16="http://schemas.microsoft.com/office/drawing/2014/main" id="{D92350FA-1910-45C9-913B-19A4A3A70D34}"/>
              </a:ext>
            </a:extLst>
          </p:cNvPr>
          <p:cNvSpPr/>
          <p:nvPr/>
        </p:nvSpPr>
        <p:spPr>
          <a:xfrm>
            <a:off x="5879976" y="1719467"/>
            <a:ext cx="256681" cy="237032"/>
          </a:xfrm>
          <a:prstGeom prst="heptagon">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r>
              <a:rPr lang="en-GB" sz="1400" dirty="0">
                <a:solidFill>
                  <a:srgbClr val="FFFFFF"/>
                </a:solidFill>
                <a:cs typeface="Arial" panose="020B0604020202020204" pitchFamily="34" charset="0"/>
              </a:rPr>
              <a:t>A</a:t>
            </a:r>
          </a:p>
        </p:txBody>
      </p:sp>
      <p:pic>
        <p:nvPicPr>
          <p:cNvPr id="70" name="Picture 8" descr="C:\Users\husterer\Downloads\noun_803955.png">
            <a:extLst>
              <a:ext uri="{FF2B5EF4-FFF2-40B4-BE49-F238E27FC236}">
                <a16:creationId xmlns:a16="http://schemas.microsoft.com/office/drawing/2014/main" id="{38D39C1E-874C-49D4-96D0-D209D2B0F538}"/>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38" name="Fußzeilenplatzhalter 3">
            <a:extLst>
              <a:ext uri="{FF2B5EF4-FFF2-40B4-BE49-F238E27FC236}">
                <a16:creationId xmlns:a16="http://schemas.microsoft.com/office/drawing/2014/main" id="{B04CF065-AA3F-4687-A11D-02170A037243}"/>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39" name="Auf der gleichen Seite des Rechtecks liegende Ecken abrunden 8">
            <a:extLst>
              <a:ext uri="{FF2B5EF4-FFF2-40B4-BE49-F238E27FC236}">
                <a16:creationId xmlns:a16="http://schemas.microsoft.com/office/drawing/2014/main" id="{E6E62488-D1C4-465C-A2ED-429257B0F15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40" name="Auf der gleichen Seite des Rechtecks liegende Ecken abrunden 8">
            <a:extLst>
              <a:ext uri="{FF2B5EF4-FFF2-40B4-BE49-F238E27FC236}">
                <a16:creationId xmlns:a16="http://schemas.microsoft.com/office/drawing/2014/main" id="{B59DDCFC-AABB-48EC-8871-897019564D9F}"/>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41" name="Auf der gleichen Seite des Rechtecks liegende Ecken abrunden 8">
            <a:extLst>
              <a:ext uri="{FF2B5EF4-FFF2-40B4-BE49-F238E27FC236}">
                <a16:creationId xmlns:a16="http://schemas.microsoft.com/office/drawing/2014/main" id="{B7962B05-37DB-48DF-94D0-1A8C8E03697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42" name="Auf der gleichen Seite des Rechtecks liegende Ecken abrunden 8">
            <a:extLst>
              <a:ext uri="{FF2B5EF4-FFF2-40B4-BE49-F238E27FC236}">
                <a16:creationId xmlns:a16="http://schemas.microsoft.com/office/drawing/2014/main" id="{D66254BD-BD1E-4001-BEBB-752E1AC1FAF1}"/>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43" name="Auf der gleichen Seite des Rechtecks liegende Ecken abrunden 8">
            <a:extLst>
              <a:ext uri="{FF2B5EF4-FFF2-40B4-BE49-F238E27FC236}">
                <a16:creationId xmlns:a16="http://schemas.microsoft.com/office/drawing/2014/main" id="{7F90D646-5342-4853-9EED-AE5BD8925D6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69" name="Auf der gleichen Seite des Rechtecks liegende Ecken abrunden 8">
            <a:extLst>
              <a:ext uri="{FF2B5EF4-FFF2-40B4-BE49-F238E27FC236}">
                <a16:creationId xmlns:a16="http://schemas.microsoft.com/office/drawing/2014/main" id="{D1BAB3A5-BC42-4F3F-993F-4BCF85EF1DE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71" name="Auf der gleichen Seite des Rechtecks liegende Ecken abrunden 8">
            <a:extLst>
              <a:ext uri="{FF2B5EF4-FFF2-40B4-BE49-F238E27FC236}">
                <a16:creationId xmlns:a16="http://schemas.microsoft.com/office/drawing/2014/main" id="{E6F7A44D-5307-4083-B481-7F3B9F4A1BD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AF0C99AD-1725-DFD1-56D0-4EAE51C7A739}"/>
              </a:ext>
            </a:extLst>
          </p:cNvPr>
          <p:cNvSpPr>
            <a:spLocks noGrp="1"/>
          </p:cNvSpPr>
          <p:nvPr>
            <p:ph type="dt" sz="half" idx="12"/>
          </p:nvPr>
        </p:nvSpPr>
        <p:spPr>
          <a:xfrm>
            <a:off x="623392" y="104520"/>
            <a:ext cx="669674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52939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a:extLst>
              <a:ext uri="{FF2B5EF4-FFF2-40B4-BE49-F238E27FC236}">
                <a16:creationId xmlns:a16="http://schemas.microsoft.com/office/drawing/2014/main" id="{067E7511-0272-4337-AC36-A2D1D47346F0}"/>
              </a:ext>
            </a:extLst>
          </p:cNvPr>
          <p:cNvSpPr txBox="1"/>
          <p:nvPr/>
        </p:nvSpPr>
        <p:spPr>
          <a:xfrm>
            <a:off x="6148219" y="4784436"/>
            <a:ext cx="3620189" cy="588780"/>
          </a:xfrm>
          <a:prstGeom prst="rect">
            <a:avLst/>
          </a:prstGeom>
          <a:noFill/>
        </p:spPr>
        <p:txBody>
          <a:bodyPr wrap="square" lIns="80165" tIns="40083" rIns="80165" bIns="40083" rtlCol="0">
            <a:spAutoFit/>
          </a:bodyPr>
          <a:lstStyle/>
          <a:p>
            <a:r>
              <a:rPr lang="en-GB" sz="1100" dirty="0">
                <a:solidFill>
                  <a:srgbClr val="4B4B4B"/>
                </a:solidFill>
              </a:rPr>
              <a:t>Additional approach due to</a:t>
            </a:r>
          </a:p>
          <a:p>
            <a:endParaRPr lang="de-DE" sz="1100" dirty="0">
              <a:solidFill>
                <a:srgbClr val="4B4B4B"/>
              </a:solidFill>
            </a:endParaRPr>
          </a:p>
          <a:p>
            <a:r>
              <a:rPr lang="en-GB" sz="1100" dirty="0">
                <a:solidFill>
                  <a:srgbClr val="4B4B4B"/>
                </a:solidFill>
              </a:rPr>
              <a:t>_____________________________</a:t>
            </a:r>
          </a:p>
        </p:txBody>
      </p:sp>
      <p:grpSp>
        <p:nvGrpSpPr>
          <p:cNvPr id="39" name="Group 4">
            <a:extLst>
              <a:ext uri="{FF2B5EF4-FFF2-40B4-BE49-F238E27FC236}">
                <a16:creationId xmlns:a16="http://schemas.microsoft.com/office/drawing/2014/main" id="{F1B36B80-E2DE-410B-A64A-BC85C70663BE}"/>
              </a:ext>
            </a:extLst>
          </p:cNvPr>
          <p:cNvGrpSpPr/>
          <p:nvPr/>
        </p:nvGrpSpPr>
        <p:grpSpPr>
          <a:xfrm>
            <a:off x="1899747" y="1130302"/>
            <a:ext cx="5662545" cy="5323034"/>
            <a:chOff x="2413000" y="2908300"/>
            <a:chExt cx="3499571" cy="4187825"/>
          </a:xfrm>
        </p:grpSpPr>
        <p:cxnSp>
          <p:nvCxnSpPr>
            <p:cNvPr id="40" name="Gerade Verbindung 54">
              <a:extLst>
                <a:ext uri="{FF2B5EF4-FFF2-40B4-BE49-F238E27FC236}">
                  <a16:creationId xmlns:a16="http://schemas.microsoft.com/office/drawing/2014/main" id="{17B95F67-9BCC-4E33-A755-BBB6CC193191}"/>
                </a:ext>
              </a:extLst>
            </p:cNvPr>
            <p:cNvCxnSpPr/>
            <p:nvPr/>
          </p:nvCxnSpPr>
          <p:spPr>
            <a:xfrm>
              <a:off x="2884804" y="2958591"/>
              <a:ext cx="0" cy="4129228"/>
            </a:xfrm>
            <a:prstGeom prst="line">
              <a:avLst/>
            </a:prstGeom>
            <a:noFill/>
            <a:ln w="19050" cap="flat" cmpd="sng" algn="ctr">
              <a:solidFill>
                <a:srgbClr val="4B4B4B"/>
              </a:solidFill>
              <a:prstDash val="solid"/>
              <a:round/>
              <a:headEnd type="none" w="med" len="med"/>
              <a:tailEnd type="none" w="med" len="med"/>
            </a:ln>
            <a:effectLst/>
          </p:spPr>
        </p:cxnSp>
        <p:cxnSp>
          <p:nvCxnSpPr>
            <p:cNvPr id="41" name="Gerade Verbindung mit Pfeil 40">
              <a:extLst>
                <a:ext uri="{FF2B5EF4-FFF2-40B4-BE49-F238E27FC236}">
                  <a16:creationId xmlns:a16="http://schemas.microsoft.com/office/drawing/2014/main" id="{4840735D-1339-481A-9D7C-2F132E1EDF07}"/>
                </a:ext>
              </a:extLst>
            </p:cNvPr>
            <p:cNvCxnSpPr/>
            <p:nvPr/>
          </p:nvCxnSpPr>
          <p:spPr>
            <a:xfrm flipV="1">
              <a:off x="3933794" y="3042494"/>
              <a:ext cx="1978777" cy="4053631"/>
            </a:xfrm>
            <a:prstGeom prst="straightConnector1">
              <a:avLst/>
            </a:prstGeom>
            <a:noFill/>
            <a:ln w="19050" cap="flat" cmpd="sng" algn="ctr">
              <a:solidFill>
                <a:srgbClr val="282828"/>
              </a:solidFill>
              <a:prstDash val="solid"/>
              <a:round/>
              <a:headEnd type="none" w="med" len="med"/>
              <a:tailEnd type="arrow"/>
            </a:ln>
            <a:effectLst/>
          </p:spPr>
        </p:cxnSp>
        <p:cxnSp>
          <p:nvCxnSpPr>
            <p:cNvPr id="42" name="Gerade Verbindung 56">
              <a:extLst>
                <a:ext uri="{FF2B5EF4-FFF2-40B4-BE49-F238E27FC236}">
                  <a16:creationId xmlns:a16="http://schemas.microsoft.com/office/drawing/2014/main" id="{056DE77F-456C-4B4E-8DFC-903F7146886D}"/>
                </a:ext>
              </a:extLst>
            </p:cNvPr>
            <p:cNvCxnSpPr/>
            <p:nvPr/>
          </p:nvCxnSpPr>
          <p:spPr>
            <a:xfrm>
              <a:off x="2461631" y="6074489"/>
              <a:ext cx="2831082" cy="12459"/>
            </a:xfrm>
            <a:prstGeom prst="line">
              <a:avLst/>
            </a:prstGeom>
            <a:noFill/>
            <a:ln w="19050" cap="flat" cmpd="sng" algn="ctr">
              <a:solidFill>
                <a:srgbClr val="4B4B4B"/>
              </a:solidFill>
              <a:prstDash val="solid"/>
              <a:round/>
              <a:headEnd type="none" w="med" len="med"/>
              <a:tailEnd type="none" w="med" len="med"/>
            </a:ln>
            <a:effectLst/>
          </p:spPr>
        </p:cxnSp>
        <p:cxnSp>
          <p:nvCxnSpPr>
            <p:cNvPr id="43" name="Gerade Verbindung 57">
              <a:extLst>
                <a:ext uri="{FF2B5EF4-FFF2-40B4-BE49-F238E27FC236}">
                  <a16:creationId xmlns:a16="http://schemas.microsoft.com/office/drawing/2014/main" id="{719B20AF-960C-4D81-956B-8795D77289F7}"/>
                </a:ext>
              </a:extLst>
            </p:cNvPr>
            <p:cNvCxnSpPr/>
            <p:nvPr/>
          </p:nvCxnSpPr>
          <p:spPr>
            <a:xfrm>
              <a:off x="2634477" y="7087819"/>
              <a:ext cx="1656928" cy="8306"/>
            </a:xfrm>
            <a:prstGeom prst="line">
              <a:avLst/>
            </a:prstGeom>
            <a:noFill/>
            <a:ln w="19050" cap="flat" cmpd="sng" algn="ctr">
              <a:solidFill>
                <a:srgbClr val="4B4B4B"/>
              </a:solidFill>
              <a:prstDash val="solid"/>
              <a:round/>
              <a:headEnd type="none" w="med" len="med"/>
              <a:tailEnd type="none" w="med" len="med"/>
            </a:ln>
            <a:effectLst/>
          </p:spPr>
        </p:cxnSp>
        <p:cxnSp>
          <p:nvCxnSpPr>
            <p:cNvPr id="69" name="Gerade Verbindung 58">
              <a:extLst>
                <a:ext uri="{FF2B5EF4-FFF2-40B4-BE49-F238E27FC236}">
                  <a16:creationId xmlns:a16="http://schemas.microsoft.com/office/drawing/2014/main" id="{DA8ACC24-60B0-4BB3-947A-DE27BF515F1C}"/>
                </a:ext>
              </a:extLst>
            </p:cNvPr>
            <p:cNvCxnSpPr/>
            <p:nvPr/>
          </p:nvCxnSpPr>
          <p:spPr>
            <a:xfrm>
              <a:off x="2884804" y="3332360"/>
              <a:ext cx="2884723" cy="0"/>
            </a:xfrm>
            <a:prstGeom prst="line">
              <a:avLst/>
            </a:prstGeom>
            <a:noFill/>
            <a:ln w="19050" cap="flat" cmpd="sng" algn="ctr">
              <a:solidFill>
                <a:srgbClr val="AEAEAE"/>
              </a:solidFill>
              <a:prstDash val="solid"/>
              <a:round/>
              <a:headEnd type="none" w="med" len="med"/>
              <a:tailEnd type="none" w="med" len="med"/>
            </a:ln>
            <a:effectLst/>
          </p:spPr>
        </p:cxnSp>
        <p:cxnSp>
          <p:nvCxnSpPr>
            <p:cNvPr id="71" name="Gerade Verbindung 59">
              <a:extLst>
                <a:ext uri="{FF2B5EF4-FFF2-40B4-BE49-F238E27FC236}">
                  <a16:creationId xmlns:a16="http://schemas.microsoft.com/office/drawing/2014/main" id="{EEDF9D44-572B-4011-8263-21AFE9CF8C88}"/>
                </a:ext>
              </a:extLst>
            </p:cNvPr>
            <p:cNvCxnSpPr/>
            <p:nvPr/>
          </p:nvCxnSpPr>
          <p:spPr>
            <a:xfrm>
              <a:off x="2884803" y="3939851"/>
              <a:ext cx="2622477" cy="0"/>
            </a:xfrm>
            <a:prstGeom prst="line">
              <a:avLst/>
            </a:prstGeom>
            <a:noFill/>
            <a:ln w="19050" cap="flat" cmpd="sng" algn="ctr">
              <a:solidFill>
                <a:srgbClr val="AEAEAE"/>
              </a:solidFill>
              <a:prstDash val="solid"/>
              <a:round/>
              <a:headEnd type="none" w="med" len="med"/>
              <a:tailEnd type="none" w="med" len="med"/>
            </a:ln>
            <a:effectLst/>
          </p:spPr>
        </p:cxnSp>
        <p:cxnSp>
          <p:nvCxnSpPr>
            <p:cNvPr id="72" name="Gerade Verbindung 60">
              <a:extLst>
                <a:ext uri="{FF2B5EF4-FFF2-40B4-BE49-F238E27FC236}">
                  <a16:creationId xmlns:a16="http://schemas.microsoft.com/office/drawing/2014/main" id="{23864684-025C-487A-8655-3A9296738D1F}"/>
                </a:ext>
              </a:extLst>
            </p:cNvPr>
            <p:cNvCxnSpPr/>
            <p:nvPr/>
          </p:nvCxnSpPr>
          <p:spPr>
            <a:xfrm>
              <a:off x="2884804" y="4511588"/>
              <a:ext cx="2288706" cy="0"/>
            </a:xfrm>
            <a:prstGeom prst="line">
              <a:avLst/>
            </a:prstGeom>
            <a:noFill/>
            <a:ln w="19050" cap="flat" cmpd="sng" algn="ctr">
              <a:solidFill>
                <a:srgbClr val="AEAEAE"/>
              </a:solidFill>
              <a:prstDash val="solid"/>
              <a:round/>
              <a:headEnd type="none" w="med" len="med"/>
              <a:tailEnd type="none" w="med" len="med"/>
            </a:ln>
            <a:effectLst/>
          </p:spPr>
        </p:cxnSp>
        <p:cxnSp>
          <p:nvCxnSpPr>
            <p:cNvPr id="73" name="Gerade Verbindung 61">
              <a:extLst>
                <a:ext uri="{FF2B5EF4-FFF2-40B4-BE49-F238E27FC236}">
                  <a16:creationId xmlns:a16="http://schemas.microsoft.com/office/drawing/2014/main" id="{68A00147-B55B-4490-BA14-76A66C8136B8}"/>
                </a:ext>
              </a:extLst>
            </p:cNvPr>
            <p:cNvCxnSpPr/>
            <p:nvPr/>
          </p:nvCxnSpPr>
          <p:spPr>
            <a:xfrm>
              <a:off x="2884804" y="5069310"/>
              <a:ext cx="2038379" cy="0"/>
            </a:xfrm>
            <a:prstGeom prst="line">
              <a:avLst/>
            </a:prstGeom>
            <a:noFill/>
            <a:ln w="19050" cap="flat" cmpd="sng" algn="ctr">
              <a:solidFill>
                <a:srgbClr val="AEAEAE"/>
              </a:solidFill>
              <a:prstDash val="solid"/>
              <a:round/>
              <a:headEnd type="none" w="med" len="med"/>
              <a:tailEnd type="none" w="med" len="med"/>
            </a:ln>
            <a:effectLst/>
          </p:spPr>
        </p:cxnSp>
        <p:cxnSp>
          <p:nvCxnSpPr>
            <p:cNvPr id="74" name="Gerade Verbindung 62">
              <a:extLst>
                <a:ext uri="{FF2B5EF4-FFF2-40B4-BE49-F238E27FC236}">
                  <a16:creationId xmlns:a16="http://schemas.microsoft.com/office/drawing/2014/main" id="{F03DD5E1-8AA6-4095-B40A-A952A4EB1938}"/>
                </a:ext>
              </a:extLst>
            </p:cNvPr>
            <p:cNvCxnSpPr/>
            <p:nvPr/>
          </p:nvCxnSpPr>
          <p:spPr>
            <a:xfrm>
              <a:off x="2884803" y="5576130"/>
              <a:ext cx="1788053" cy="0"/>
            </a:xfrm>
            <a:prstGeom prst="line">
              <a:avLst/>
            </a:prstGeom>
            <a:noFill/>
            <a:ln w="19050" cap="flat" cmpd="sng" algn="ctr">
              <a:solidFill>
                <a:srgbClr val="AEAEAE"/>
              </a:solidFill>
              <a:prstDash val="solid"/>
              <a:round/>
              <a:headEnd type="none" w="med" len="med"/>
              <a:tailEnd type="none" w="med" len="med"/>
            </a:ln>
            <a:effectLst/>
          </p:spPr>
        </p:cxnSp>
        <p:sp>
          <p:nvSpPr>
            <p:cNvPr id="75" name="Textfeld 74">
              <a:extLst>
                <a:ext uri="{FF2B5EF4-FFF2-40B4-BE49-F238E27FC236}">
                  <a16:creationId xmlns:a16="http://schemas.microsoft.com/office/drawing/2014/main" id="{98890FAC-6902-4E67-81BE-14B888E46A34}"/>
                </a:ext>
              </a:extLst>
            </p:cNvPr>
            <p:cNvSpPr txBox="1"/>
            <p:nvPr/>
          </p:nvSpPr>
          <p:spPr>
            <a:xfrm>
              <a:off x="2885275" y="2908300"/>
              <a:ext cx="2211223" cy="437024"/>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dirty="0">
                  <a:solidFill>
                    <a:srgbClr val="5E839A"/>
                  </a:solidFill>
                  <a:latin typeface="Arial"/>
                  <a:ea typeface="ＭＳ Ｐゴシック"/>
                </a:rPr>
                <a:t>Cost unit 1:</a:t>
              </a:r>
            </a:p>
            <a:p>
              <a:pPr algn="l" defTabSz="521437" eaLnBrk="1" fontAlgn="auto" hangingPunct="1">
                <a:spcBef>
                  <a:spcPts val="0"/>
                </a:spcBef>
                <a:spcAft>
                  <a:spcPts val="0"/>
                </a:spcAft>
                <a:defRPr/>
              </a:pPr>
              <a:endParaRPr lang="de-DE" sz="2100" kern="0" dirty="0">
                <a:solidFill>
                  <a:srgbClr val="9F0014"/>
                </a:solidFill>
                <a:latin typeface="Arial"/>
                <a:ea typeface="ＭＳ Ｐゴシック"/>
              </a:endParaRPr>
            </a:p>
          </p:txBody>
        </p:sp>
        <p:sp>
          <p:nvSpPr>
            <p:cNvPr id="76" name="Textfeld 75">
              <a:extLst>
                <a:ext uri="{FF2B5EF4-FFF2-40B4-BE49-F238E27FC236}">
                  <a16:creationId xmlns:a16="http://schemas.microsoft.com/office/drawing/2014/main" id="{1ED0277F-DC30-403A-9AC8-347E98285005}"/>
                </a:ext>
              </a:extLst>
            </p:cNvPr>
            <p:cNvSpPr txBox="1"/>
            <p:nvPr/>
          </p:nvSpPr>
          <p:spPr>
            <a:xfrm>
              <a:off x="2866922" y="3357278"/>
              <a:ext cx="2211223" cy="555138"/>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dirty="0">
                  <a:solidFill>
                    <a:srgbClr val="5E839A"/>
                  </a:solidFill>
                  <a:latin typeface="Arial"/>
                  <a:ea typeface="ＭＳ Ｐゴシック"/>
                </a:rPr>
                <a:t>Cost unit 2:</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77" name="Textfeld 76">
              <a:extLst>
                <a:ext uri="{FF2B5EF4-FFF2-40B4-BE49-F238E27FC236}">
                  <a16:creationId xmlns:a16="http://schemas.microsoft.com/office/drawing/2014/main" id="{ACCA91C6-C7F3-48AC-90DC-E0C174A09A25}"/>
                </a:ext>
              </a:extLst>
            </p:cNvPr>
            <p:cNvSpPr txBox="1"/>
            <p:nvPr/>
          </p:nvSpPr>
          <p:spPr>
            <a:xfrm>
              <a:off x="2878748" y="3962017"/>
              <a:ext cx="2211223" cy="555138"/>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dirty="0">
                  <a:solidFill>
                    <a:srgbClr val="5E839A"/>
                  </a:solidFill>
                  <a:latin typeface="Arial"/>
                  <a:ea typeface="ＭＳ Ｐゴシック"/>
                </a:rPr>
                <a:t>Cost unit 3:</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78" name="Textfeld 77">
              <a:extLst>
                <a:ext uri="{FF2B5EF4-FFF2-40B4-BE49-F238E27FC236}">
                  <a16:creationId xmlns:a16="http://schemas.microsoft.com/office/drawing/2014/main" id="{2D56C160-BF8C-4355-83FE-6CAFD4479FF6}"/>
                </a:ext>
              </a:extLst>
            </p:cNvPr>
            <p:cNvSpPr txBox="1"/>
            <p:nvPr/>
          </p:nvSpPr>
          <p:spPr>
            <a:xfrm>
              <a:off x="2873354" y="4535579"/>
              <a:ext cx="2211223" cy="555138"/>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dirty="0">
                  <a:solidFill>
                    <a:srgbClr val="5E839A"/>
                  </a:solidFill>
                  <a:latin typeface="Arial"/>
                  <a:ea typeface="ＭＳ Ｐゴシック"/>
                </a:rPr>
                <a:t>Cost unit 4:</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79" name="Textfeld 78">
              <a:extLst>
                <a:ext uri="{FF2B5EF4-FFF2-40B4-BE49-F238E27FC236}">
                  <a16:creationId xmlns:a16="http://schemas.microsoft.com/office/drawing/2014/main" id="{B3D0D393-1006-4EE9-8176-F8BBD1BC7BB0}"/>
                </a:ext>
              </a:extLst>
            </p:cNvPr>
            <p:cNvSpPr txBox="1"/>
            <p:nvPr/>
          </p:nvSpPr>
          <p:spPr>
            <a:xfrm>
              <a:off x="2873354" y="5085922"/>
              <a:ext cx="2071163" cy="555138"/>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dirty="0">
                  <a:solidFill>
                    <a:srgbClr val="5E839A"/>
                  </a:solidFill>
                  <a:latin typeface="Arial"/>
                  <a:ea typeface="ＭＳ Ｐゴシック"/>
                </a:rPr>
                <a:t>Cost unit 5:</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80" name="Textfeld 79">
              <a:extLst>
                <a:ext uri="{FF2B5EF4-FFF2-40B4-BE49-F238E27FC236}">
                  <a16:creationId xmlns:a16="http://schemas.microsoft.com/office/drawing/2014/main" id="{2E5B3FD5-CCE3-49DF-8357-040D1979F3C0}"/>
                </a:ext>
              </a:extLst>
            </p:cNvPr>
            <p:cNvSpPr txBox="1"/>
            <p:nvPr/>
          </p:nvSpPr>
          <p:spPr>
            <a:xfrm>
              <a:off x="2413000" y="3599162"/>
              <a:ext cx="218744" cy="2060028"/>
            </a:xfrm>
            <a:prstGeom prst="rect">
              <a:avLst/>
            </a:prstGeom>
            <a:noFill/>
          </p:spPr>
          <p:txBody>
            <a:bodyPr vert="vert270" wrap="square" rtlCol="0">
              <a:spAutoFit/>
            </a:bodyPr>
            <a:lstStyle/>
            <a:p>
              <a:pPr algn="l" defTabSz="521437" eaLnBrk="1" fontAlgn="auto" hangingPunct="1">
                <a:spcBef>
                  <a:spcPts val="0"/>
                </a:spcBef>
                <a:spcAft>
                  <a:spcPts val="0"/>
                </a:spcAft>
                <a:defRPr/>
              </a:pPr>
              <a:r>
                <a:rPr lang="en-GB" sz="1100" dirty="0">
                  <a:solidFill>
                    <a:srgbClr val="4B4B4B"/>
                  </a:solidFill>
                  <a:latin typeface="Arial"/>
                  <a:ea typeface="ＭＳ Ｐゴシック"/>
                </a:rPr>
                <a:t>80% of purchase costs</a:t>
              </a:r>
            </a:p>
          </p:txBody>
        </p:sp>
        <p:sp>
          <p:nvSpPr>
            <p:cNvPr id="81" name="Textfeld 80">
              <a:extLst>
                <a:ext uri="{FF2B5EF4-FFF2-40B4-BE49-F238E27FC236}">
                  <a16:creationId xmlns:a16="http://schemas.microsoft.com/office/drawing/2014/main" id="{312FE7AF-1EF6-453E-A266-DC26D0E38880}"/>
                </a:ext>
              </a:extLst>
            </p:cNvPr>
            <p:cNvSpPr txBox="1"/>
            <p:nvPr/>
          </p:nvSpPr>
          <p:spPr>
            <a:xfrm>
              <a:off x="2413000" y="6356789"/>
              <a:ext cx="218744" cy="445195"/>
            </a:xfrm>
            <a:prstGeom prst="rect">
              <a:avLst/>
            </a:prstGeom>
            <a:noFill/>
          </p:spPr>
          <p:txBody>
            <a:bodyPr vert="vert270" wrap="square" rtlCol="0">
              <a:spAutoFit/>
            </a:bodyPr>
            <a:lstStyle/>
            <a:p>
              <a:pPr algn="ctr" defTabSz="521437" eaLnBrk="1" fontAlgn="auto" hangingPunct="1">
                <a:spcBef>
                  <a:spcPts val="0"/>
                </a:spcBef>
                <a:spcAft>
                  <a:spcPts val="0"/>
                </a:spcAft>
                <a:defRPr/>
              </a:pPr>
              <a:r>
                <a:rPr lang="en-GB" sz="1100" dirty="0">
                  <a:solidFill>
                    <a:srgbClr val="4B4B4B"/>
                  </a:solidFill>
                  <a:latin typeface="Arial"/>
                  <a:ea typeface="ＭＳ Ｐゴシック"/>
                </a:rPr>
                <a:t>20%</a:t>
              </a:r>
            </a:p>
          </p:txBody>
        </p:sp>
        <p:cxnSp>
          <p:nvCxnSpPr>
            <p:cNvPr id="82" name="Gerade Verbindung 71">
              <a:extLst>
                <a:ext uri="{FF2B5EF4-FFF2-40B4-BE49-F238E27FC236}">
                  <a16:creationId xmlns:a16="http://schemas.microsoft.com/office/drawing/2014/main" id="{72F8928F-B89C-43E5-A179-EAAAD24BD4E3}"/>
                </a:ext>
              </a:extLst>
            </p:cNvPr>
            <p:cNvCxnSpPr/>
            <p:nvPr/>
          </p:nvCxnSpPr>
          <p:spPr>
            <a:xfrm>
              <a:off x="2855952" y="6554312"/>
              <a:ext cx="1340088" cy="0"/>
            </a:xfrm>
            <a:prstGeom prst="line">
              <a:avLst/>
            </a:prstGeom>
            <a:noFill/>
            <a:ln w="19050" cap="flat" cmpd="sng" algn="ctr">
              <a:solidFill>
                <a:srgbClr val="AEAEAE"/>
              </a:solidFill>
              <a:prstDash val="solid"/>
              <a:round/>
              <a:headEnd type="none" w="med" len="med"/>
              <a:tailEnd type="none" w="med" len="med"/>
            </a:ln>
            <a:effectLst/>
          </p:spPr>
        </p:cxnSp>
        <p:sp>
          <p:nvSpPr>
            <p:cNvPr id="83" name="Textfeld 82">
              <a:extLst>
                <a:ext uri="{FF2B5EF4-FFF2-40B4-BE49-F238E27FC236}">
                  <a16:creationId xmlns:a16="http://schemas.microsoft.com/office/drawing/2014/main" id="{34E9E30C-0B76-4181-A97B-EAD578811DFB}"/>
                </a:ext>
              </a:extLst>
            </p:cNvPr>
            <p:cNvSpPr txBox="1"/>
            <p:nvPr/>
          </p:nvSpPr>
          <p:spPr>
            <a:xfrm>
              <a:off x="2870612" y="6109997"/>
              <a:ext cx="2071164" cy="435850"/>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dirty="0">
                  <a:solidFill>
                    <a:srgbClr val="5E839A"/>
                  </a:solidFill>
                  <a:latin typeface="Arial"/>
                  <a:ea typeface="ＭＳ Ｐゴシック"/>
                </a:rPr>
                <a:t>Cost unit m:</a:t>
              </a:r>
            </a:p>
            <a:p>
              <a:pPr algn="l" defTabSz="521437" eaLnBrk="1" fontAlgn="auto" hangingPunct="1">
                <a:spcBef>
                  <a:spcPts val="0"/>
                </a:spcBef>
                <a:spcAft>
                  <a:spcPts val="0"/>
                </a:spcAft>
                <a:defRPr/>
              </a:pPr>
              <a:endParaRPr lang="de-DE" sz="1000" kern="0" dirty="0">
                <a:solidFill>
                  <a:srgbClr val="5E839A"/>
                </a:solidFill>
                <a:latin typeface="Arial"/>
                <a:ea typeface="ＭＳ Ｐゴシック"/>
              </a:endParaRPr>
            </a:p>
            <a:p>
              <a:pPr algn="l" defTabSz="521437" eaLnBrk="1" fontAlgn="auto" hangingPunct="1">
                <a:spcBef>
                  <a:spcPts val="0"/>
                </a:spcBef>
                <a:spcAft>
                  <a:spcPts val="0"/>
                </a:spcAft>
                <a:defRPr/>
              </a:pPr>
              <a:endParaRPr lang="de-DE" sz="1000" kern="0" dirty="0">
                <a:solidFill>
                  <a:srgbClr val="5E839A"/>
                </a:solidFill>
                <a:latin typeface="Arial"/>
                <a:ea typeface="ＭＳ Ｐゴシック"/>
              </a:endParaRPr>
            </a:p>
          </p:txBody>
        </p:sp>
        <p:sp>
          <p:nvSpPr>
            <p:cNvPr id="84" name="Textfeld 83">
              <a:extLst>
                <a:ext uri="{FF2B5EF4-FFF2-40B4-BE49-F238E27FC236}">
                  <a16:creationId xmlns:a16="http://schemas.microsoft.com/office/drawing/2014/main" id="{960BA759-66A9-4B89-8BD8-9230C36AFDC0}"/>
                </a:ext>
              </a:extLst>
            </p:cNvPr>
            <p:cNvSpPr txBox="1"/>
            <p:nvPr/>
          </p:nvSpPr>
          <p:spPr>
            <a:xfrm>
              <a:off x="2870609" y="6579386"/>
              <a:ext cx="2071163" cy="435850"/>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dirty="0">
                  <a:solidFill>
                    <a:srgbClr val="5E839A"/>
                  </a:solidFill>
                  <a:latin typeface="Arial"/>
                  <a:ea typeface="ＭＳ Ｐゴシック"/>
                </a:rPr>
                <a:t>Cost unit n:</a:t>
              </a:r>
            </a:p>
            <a:p>
              <a:pPr algn="l" defTabSz="521437" eaLnBrk="1" fontAlgn="auto" hangingPunct="1">
                <a:spcBef>
                  <a:spcPts val="0"/>
                </a:spcBef>
                <a:spcAft>
                  <a:spcPts val="0"/>
                </a:spcAft>
                <a:defRPr/>
              </a:pPr>
              <a:endParaRPr lang="de-DE" sz="1000" kern="0" dirty="0">
                <a:solidFill>
                  <a:srgbClr val="5E839A"/>
                </a:solidFill>
                <a:latin typeface="Arial"/>
                <a:ea typeface="ＭＳ Ｐゴシック"/>
              </a:endParaRPr>
            </a:p>
            <a:p>
              <a:pPr algn="l" defTabSz="521437" eaLnBrk="1" fontAlgn="auto" hangingPunct="1">
                <a:spcBef>
                  <a:spcPts val="0"/>
                </a:spcBef>
                <a:spcAft>
                  <a:spcPts val="0"/>
                </a:spcAft>
                <a:defRPr/>
              </a:pPr>
              <a:endParaRPr lang="de-DE" sz="1000" kern="0" dirty="0">
                <a:solidFill>
                  <a:srgbClr val="5E839A"/>
                </a:solidFill>
                <a:latin typeface="Arial"/>
                <a:ea typeface="ＭＳ Ｐゴシック"/>
              </a:endParaRPr>
            </a:p>
          </p:txBody>
        </p:sp>
        <p:sp>
          <p:nvSpPr>
            <p:cNvPr id="85" name="Textfeld 84">
              <a:extLst>
                <a:ext uri="{FF2B5EF4-FFF2-40B4-BE49-F238E27FC236}">
                  <a16:creationId xmlns:a16="http://schemas.microsoft.com/office/drawing/2014/main" id="{72973CF1-971D-4E7E-AD01-4C4830C8A4D7}"/>
                </a:ext>
              </a:extLst>
            </p:cNvPr>
            <p:cNvSpPr txBox="1"/>
            <p:nvPr/>
          </p:nvSpPr>
          <p:spPr>
            <a:xfrm>
              <a:off x="2900795" y="5573704"/>
              <a:ext cx="1482542" cy="193711"/>
            </a:xfrm>
            <a:prstGeom prst="rect">
              <a:avLst/>
            </a:prstGeom>
            <a:noFill/>
          </p:spPr>
          <p:txBody>
            <a:bodyPr wrap="square" rtlCol="0">
              <a:spAutoFit/>
            </a:bodyPr>
            <a:lstStyle/>
            <a:p>
              <a:pPr algn="l" defTabSz="521437" eaLnBrk="1" fontAlgn="auto" hangingPunct="1">
                <a:spcBef>
                  <a:spcPts val="0"/>
                </a:spcBef>
                <a:spcAft>
                  <a:spcPts val="0"/>
                </a:spcAft>
                <a:defRPr/>
              </a:pPr>
              <a:r>
                <a:rPr lang="en-GB" sz="1000" dirty="0">
                  <a:solidFill>
                    <a:srgbClr val="9F0014"/>
                  </a:solidFill>
                  <a:latin typeface="Arial"/>
                  <a:ea typeface="ＭＳ Ｐゴシック"/>
                </a:rPr>
                <a:t>…</a:t>
              </a:r>
            </a:p>
          </p:txBody>
        </p:sp>
      </p:grpSp>
      <p:sp>
        <p:nvSpPr>
          <p:cNvPr id="86" name="Nach oben gekrümmter Pfeil 78">
            <a:extLst>
              <a:ext uri="{FF2B5EF4-FFF2-40B4-BE49-F238E27FC236}">
                <a16:creationId xmlns:a16="http://schemas.microsoft.com/office/drawing/2014/main" id="{7875F72B-ED37-4157-BF14-440D05019B7D}"/>
              </a:ext>
            </a:extLst>
          </p:cNvPr>
          <p:cNvSpPr/>
          <p:nvPr/>
        </p:nvSpPr>
        <p:spPr>
          <a:xfrm rot="16200000">
            <a:off x="5964384" y="4568286"/>
            <a:ext cx="1708845" cy="1053143"/>
          </a:xfrm>
          <a:prstGeom prst="curvedUp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endParaRPr lang="de-DE" sz="2200" dirty="0" err="1">
              <a:solidFill>
                <a:srgbClr val="FF9933"/>
              </a:solidFill>
              <a:cs typeface="Arial" panose="020B0604020202020204" pitchFamily="34" charset="0"/>
            </a:endParaRPr>
          </a:p>
        </p:txBody>
      </p:sp>
      <p:pic>
        <p:nvPicPr>
          <p:cNvPr id="87" name="Grafik 86" descr="Bildschirmausschnitt">
            <a:extLst>
              <a:ext uri="{FF2B5EF4-FFF2-40B4-BE49-F238E27FC236}">
                <a16:creationId xmlns:a16="http://schemas.microsoft.com/office/drawing/2014/main" id="{7B43F941-DC0E-4721-8EB1-85E9DCB3B2EC}"/>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13212"/>
            <a:ext cx="539296" cy="370173"/>
          </a:xfrm>
          <a:prstGeom prst="rect">
            <a:avLst/>
          </a:prstGeom>
        </p:spPr>
      </p:pic>
      <p:sp>
        <p:nvSpPr>
          <p:cNvPr id="29" name="Foliennummernplatzhalter 6">
            <a:extLst>
              <a:ext uri="{FF2B5EF4-FFF2-40B4-BE49-F238E27FC236}">
                <a16:creationId xmlns:a16="http://schemas.microsoft.com/office/drawing/2014/main" id="{D38BF107-A29F-4557-8887-3AB44C69C753}"/>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12</a:t>
            </a:fld>
            <a:endParaRPr lang="de-DE"/>
          </a:p>
        </p:txBody>
      </p:sp>
      <p:sp>
        <p:nvSpPr>
          <p:cNvPr id="30" name="Fußzeilenplatzhalter 3">
            <a:extLst>
              <a:ext uri="{FF2B5EF4-FFF2-40B4-BE49-F238E27FC236}">
                <a16:creationId xmlns:a16="http://schemas.microsoft.com/office/drawing/2014/main" id="{06150F40-C368-42C8-9717-49E6C77CAA99}"/>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31" name="Auf der gleichen Seite des Rechtecks liegende Ecken abrunden 8">
            <a:extLst>
              <a:ext uri="{FF2B5EF4-FFF2-40B4-BE49-F238E27FC236}">
                <a16:creationId xmlns:a16="http://schemas.microsoft.com/office/drawing/2014/main" id="{420DD011-A515-4EA6-81A9-EBD348C4FB86}"/>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32" name="Auf der gleichen Seite des Rechtecks liegende Ecken abrunden 8">
            <a:extLst>
              <a:ext uri="{FF2B5EF4-FFF2-40B4-BE49-F238E27FC236}">
                <a16:creationId xmlns:a16="http://schemas.microsoft.com/office/drawing/2014/main" id="{34BD6322-F7B4-46DC-8870-7817EB5C24E7}"/>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33" name="Auf der gleichen Seite des Rechtecks liegende Ecken abrunden 8">
            <a:extLst>
              <a:ext uri="{FF2B5EF4-FFF2-40B4-BE49-F238E27FC236}">
                <a16:creationId xmlns:a16="http://schemas.microsoft.com/office/drawing/2014/main" id="{EE017415-2B30-4010-AE0E-B00FE5DD3E62}"/>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34" name="Auf der gleichen Seite des Rechtecks liegende Ecken abrunden 8">
            <a:extLst>
              <a:ext uri="{FF2B5EF4-FFF2-40B4-BE49-F238E27FC236}">
                <a16:creationId xmlns:a16="http://schemas.microsoft.com/office/drawing/2014/main" id="{324A29B8-900F-4B43-B456-760B30839D33}"/>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35" name="Auf der gleichen Seite des Rechtecks liegende Ecken abrunden 8">
            <a:extLst>
              <a:ext uri="{FF2B5EF4-FFF2-40B4-BE49-F238E27FC236}">
                <a16:creationId xmlns:a16="http://schemas.microsoft.com/office/drawing/2014/main" id="{682E929A-10FD-4672-9988-7BD52559C41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6" name="Auf der gleichen Seite des Rechtecks liegende Ecken abrunden 8">
            <a:extLst>
              <a:ext uri="{FF2B5EF4-FFF2-40B4-BE49-F238E27FC236}">
                <a16:creationId xmlns:a16="http://schemas.microsoft.com/office/drawing/2014/main" id="{8B0C7C2D-8FAF-4D3C-8970-1209E2030EF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7" name="Auf der gleichen Seite des Rechtecks liegende Ecken abrunden 8">
            <a:extLst>
              <a:ext uri="{FF2B5EF4-FFF2-40B4-BE49-F238E27FC236}">
                <a16:creationId xmlns:a16="http://schemas.microsoft.com/office/drawing/2014/main" id="{DCFC2804-12E5-4912-A4DB-53D64885A92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2" name="Grafik 1"/>
          <p:cNvPicPr>
            <a:picLocks noChangeAspect="1"/>
          </p:cNvPicPr>
          <p:nvPr/>
        </p:nvPicPr>
        <p:blipFill>
          <a:blip r:embed="rId3"/>
          <a:stretch>
            <a:fillRect/>
          </a:stretch>
        </p:blipFill>
        <p:spPr>
          <a:xfrm>
            <a:off x="653030" y="996246"/>
            <a:ext cx="5200339" cy="323116"/>
          </a:xfrm>
          <a:prstGeom prst="rect">
            <a:avLst/>
          </a:prstGeom>
        </p:spPr>
      </p:pic>
      <p:sp>
        <p:nvSpPr>
          <p:cNvPr id="3" name="Datumsplatzhalter 4">
            <a:extLst>
              <a:ext uri="{FF2B5EF4-FFF2-40B4-BE49-F238E27FC236}">
                <a16:creationId xmlns:a16="http://schemas.microsoft.com/office/drawing/2014/main" id="{1C2C0B95-0F41-C683-3AF4-7270C5A37006}"/>
              </a:ext>
            </a:extLst>
          </p:cNvPr>
          <p:cNvSpPr>
            <a:spLocks noGrp="1"/>
          </p:cNvSpPr>
          <p:nvPr>
            <p:ph type="dt" sz="half" idx="12"/>
          </p:nvPr>
        </p:nvSpPr>
        <p:spPr>
          <a:xfrm>
            <a:off x="623393" y="104520"/>
            <a:ext cx="7057430"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83838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F9B831B-82F1-4086-9642-B7F350015BA8}"/>
              </a:ext>
            </a:extLst>
          </p:cNvPr>
          <p:cNvSpPr/>
          <p:nvPr/>
        </p:nvSpPr>
        <p:spPr bwMode="auto">
          <a:xfrm>
            <a:off x="659724" y="2705138"/>
            <a:ext cx="8145364" cy="1214148"/>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5" name="Textplatzhalter 19">
            <a:extLst>
              <a:ext uri="{FF2B5EF4-FFF2-40B4-BE49-F238E27FC236}">
                <a16:creationId xmlns:a16="http://schemas.microsoft.com/office/drawing/2014/main" id="{F9EC840C-27F2-46BE-B8A1-3F400D649DB4}"/>
              </a:ext>
            </a:extLst>
          </p:cNvPr>
          <p:cNvSpPr txBox="1">
            <a:spLocks/>
          </p:cNvSpPr>
          <p:nvPr/>
        </p:nvSpPr>
        <p:spPr>
          <a:xfrm>
            <a:off x="667303" y="3157066"/>
            <a:ext cx="8166714" cy="727869"/>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In order to pool and integrate basic information, it can be helpful to visualise the supply chain. This provides the starting point for the subsequent steps and enables employees to work together to determine the key sustainability issues and fields of action.</a:t>
            </a:r>
          </a:p>
        </p:txBody>
      </p:sp>
      <p:sp>
        <p:nvSpPr>
          <p:cNvPr id="26" name="Textplatzhalter 20">
            <a:extLst>
              <a:ext uri="{FF2B5EF4-FFF2-40B4-BE49-F238E27FC236}">
                <a16:creationId xmlns:a16="http://schemas.microsoft.com/office/drawing/2014/main" id="{DCF6E3B3-2C75-4CE2-A7D5-6287E1E2725B}"/>
              </a:ext>
            </a:extLst>
          </p:cNvPr>
          <p:cNvSpPr txBox="1">
            <a:spLocks/>
          </p:cNvSpPr>
          <p:nvPr/>
        </p:nvSpPr>
        <p:spPr>
          <a:xfrm>
            <a:off x="623887" y="1196974"/>
            <a:ext cx="8181201" cy="324391"/>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27" name="Rechteck 26">
            <a:extLst>
              <a:ext uri="{FF2B5EF4-FFF2-40B4-BE49-F238E27FC236}">
                <a16:creationId xmlns:a16="http://schemas.microsoft.com/office/drawing/2014/main" id="{62AA31E1-BDBD-42AD-9A8E-7C9943F9E30E}"/>
              </a:ext>
            </a:extLst>
          </p:cNvPr>
          <p:cNvSpPr/>
          <p:nvPr/>
        </p:nvSpPr>
        <p:spPr>
          <a:xfrm>
            <a:off x="603202" y="2009189"/>
            <a:ext cx="8201886" cy="600164"/>
          </a:xfrm>
          <a:prstGeom prst="rect">
            <a:avLst/>
          </a:prstGeom>
        </p:spPr>
        <p:txBody>
          <a:bodyPr wrap="square">
            <a:spAutoFit/>
          </a:bodyPr>
          <a:lstStyle/>
          <a:p>
            <a:pPr algn="l">
              <a:defRPr/>
            </a:pPr>
            <a:r>
              <a:rPr lang="en-GB" sz="1100" dirty="0">
                <a:solidFill>
                  <a:srgbClr val="4B4B4B"/>
                </a:solidFill>
                <a:latin typeface="Arial"/>
                <a:ea typeface="ＭＳ Ｐゴシック"/>
              </a:rPr>
              <a:t>Particularly for companies with a wider range of products (or services), it can often be helpful to focus on a section of the supply chain to start off – e.g. key product groups. The starter kit covers various approaches that can be used to focus on particular areas.</a:t>
            </a:r>
          </a:p>
        </p:txBody>
      </p:sp>
      <p:sp>
        <p:nvSpPr>
          <p:cNvPr id="28" name="Textplatzhalter 10">
            <a:extLst>
              <a:ext uri="{FF2B5EF4-FFF2-40B4-BE49-F238E27FC236}">
                <a16:creationId xmlns:a16="http://schemas.microsoft.com/office/drawing/2014/main" id="{3AEADC01-6E00-4B95-8ED3-62E6DB09EAB3}"/>
              </a:ext>
            </a:extLst>
          </p:cNvPr>
          <p:cNvSpPr txBox="1">
            <a:spLocks/>
          </p:cNvSpPr>
          <p:nvPr/>
        </p:nvSpPr>
        <p:spPr>
          <a:xfrm>
            <a:off x="1203488" y="1590331"/>
            <a:ext cx="604464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Focusing on the supply chain</a:t>
            </a:r>
          </a:p>
        </p:txBody>
      </p:sp>
      <p:sp>
        <p:nvSpPr>
          <p:cNvPr id="29" name="Richtungspfeil 26">
            <a:extLst>
              <a:ext uri="{FF2B5EF4-FFF2-40B4-BE49-F238E27FC236}">
                <a16:creationId xmlns:a16="http://schemas.microsoft.com/office/drawing/2014/main" id="{EAD8B3F2-5D0B-4423-9025-686F1470D575}"/>
              </a:ext>
            </a:extLst>
          </p:cNvPr>
          <p:cNvSpPr/>
          <p:nvPr/>
        </p:nvSpPr>
        <p:spPr>
          <a:xfrm>
            <a:off x="664932" y="1592231"/>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1.1</a:t>
            </a:r>
            <a:r>
              <a:rPr lang="en-GB" sz="900" b="1" dirty="0">
                <a:solidFill>
                  <a:prstClr val="black">
                    <a:lumMod val="75000"/>
                    <a:lumOff val="25000"/>
                  </a:prstClr>
                </a:solidFill>
                <a:cs typeface="Arial" panose="020B0604020202020204" pitchFamily="34" charset="0"/>
              </a:rPr>
              <a:t>.</a:t>
            </a:r>
          </a:p>
        </p:txBody>
      </p:sp>
      <p:sp>
        <p:nvSpPr>
          <p:cNvPr id="30" name="Textplatzhalter 10">
            <a:extLst>
              <a:ext uri="{FF2B5EF4-FFF2-40B4-BE49-F238E27FC236}">
                <a16:creationId xmlns:a16="http://schemas.microsoft.com/office/drawing/2014/main" id="{5614DCF6-AE6B-410A-AF3B-D11397901631}"/>
              </a:ext>
            </a:extLst>
          </p:cNvPr>
          <p:cNvSpPr txBox="1">
            <a:spLocks/>
          </p:cNvSpPr>
          <p:nvPr/>
        </p:nvSpPr>
        <p:spPr>
          <a:xfrm>
            <a:off x="1203487" y="2719968"/>
            <a:ext cx="7601601"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Structuring and visualising the supply chain</a:t>
            </a:r>
          </a:p>
        </p:txBody>
      </p:sp>
      <p:sp>
        <p:nvSpPr>
          <p:cNvPr id="31" name="Richtungspfeil 29">
            <a:extLst>
              <a:ext uri="{FF2B5EF4-FFF2-40B4-BE49-F238E27FC236}">
                <a16:creationId xmlns:a16="http://schemas.microsoft.com/office/drawing/2014/main" id="{27188922-936B-4180-855B-D3094ED9C357}"/>
              </a:ext>
            </a:extLst>
          </p:cNvPr>
          <p:cNvSpPr/>
          <p:nvPr/>
        </p:nvSpPr>
        <p:spPr>
          <a:xfrm>
            <a:off x="664931" y="2719969"/>
            <a:ext cx="693240"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1.2</a:t>
            </a:r>
            <a:r>
              <a:rPr lang="en-GB" sz="900" b="1" dirty="0">
                <a:solidFill>
                  <a:prstClr val="black">
                    <a:lumMod val="75000"/>
                    <a:lumOff val="25000"/>
                  </a:prstClr>
                </a:solidFill>
                <a:cs typeface="Arial" panose="020B0604020202020204" pitchFamily="34" charset="0"/>
              </a:rPr>
              <a:t>.</a:t>
            </a:r>
          </a:p>
        </p:txBody>
      </p:sp>
      <p:sp>
        <p:nvSpPr>
          <p:cNvPr id="32" name="Textplatzhalter 10">
            <a:extLst>
              <a:ext uri="{FF2B5EF4-FFF2-40B4-BE49-F238E27FC236}">
                <a16:creationId xmlns:a16="http://schemas.microsoft.com/office/drawing/2014/main" id="{DC6C71C2-D8AF-4102-8700-ECA15A4E1D21}"/>
              </a:ext>
            </a:extLst>
          </p:cNvPr>
          <p:cNvSpPr txBox="1">
            <a:spLocks/>
          </p:cNvSpPr>
          <p:nvPr/>
        </p:nvSpPr>
        <p:spPr>
          <a:xfrm>
            <a:off x="1203488" y="4144481"/>
            <a:ext cx="760160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Formulating principles</a:t>
            </a:r>
          </a:p>
        </p:txBody>
      </p:sp>
      <p:sp>
        <p:nvSpPr>
          <p:cNvPr id="33" name="Richtungspfeil 29">
            <a:extLst>
              <a:ext uri="{FF2B5EF4-FFF2-40B4-BE49-F238E27FC236}">
                <a16:creationId xmlns:a16="http://schemas.microsoft.com/office/drawing/2014/main" id="{8EDBC831-E41C-45D8-9D8D-9CB365DFFA86}"/>
              </a:ext>
            </a:extLst>
          </p:cNvPr>
          <p:cNvSpPr/>
          <p:nvPr/>
        </p:nvSpPr>
        <p:spPr>
          <a:xfrm>
            <a:off x="664931" y="4144482"/>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1.3</a:t>
            </a:r>
            <a:r>
              <a:rPr lang="en-GB" sz="900" b="1" dirty="0">
                <a:solidFill>
                  <a:prstClr val="black">
                    <a:lumMod val="75000"/>
                    <a:lumOff val="25000"/>
                  </a:prstClr>
                </a:solidFill>
                <a:cs typeface="Arial" panose="020B0604020202020204" pitchFamily="34" charset="0"/>
              </a:rPr>
              <a:t>.</a:t>
            </a:r>
          </a:p>
        </p:txBody>
      </p:sp>
      <p:sp>
        <p:nvSpPr>
          <p:cNvPr id="34" name="Textplatzhalter 19">
            <a:extLst>
              <a:ext uri="{FF2B5EF4-FFF2-40B4-BE49-F238E27FC236}">
                <a16:creationId xmlns:a16="http://schemas.microsoft.com/office/drawing/2014/main" id="{D3B12112-A13F-4E26-B7E5-D0E98D4A9E82}"/>
              </a:ext>
            </a:extLst>
          </p:cNvPr>
          <p:cNvSpPr txBox="1">
            <a:spLocks/>
          </p:cNvSpPr>
          <p:nvPr/>
        </p:nvSpPr>
        <p:spPr>
          <a:xfrm>
            <a:off x="623888" y="4547681"/>
            <a:ext cx="8181200"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Companies need to formulate or revise their corporate principles in order to make their commitment clear both internally and to the outside world, and to determine their level of ambition.</a:t>
            </a:r>
          </a:p>
        </p:txBody>
      </p:sp>
      <p:sp>
        <p:nvSpPr>
          <p:cNvPr id="16" name="Fußzeilenplatzhalter 3">
            <a:extLst>
              <a:ext uri="{FF2B5EF4-FFF2-40B4-BE49-F238E27FC236}">
                <a16:creationId xmlns:a16="http://schemas.microsoft.com/office/drawing/2014/main" id="{D90258D4-3EB3-4295-8974-4AF494237BAD}"/>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7" name="Auf der gleichen Seite des Rechtecks liegende Ecken abrunden 8">
            <a:extLst>
              <a:ext uri="{FF2B5EF4-FFF2-40B4-BE49-F238E27FC236}">
                <a16:creationId xmlns:a16="http://schemas.microsoft.com/office/drawing/2014/main" id="{B949F666-7325-4A1C-B6C2-85B71163D885}"/>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8" name="Auf der gleichen Seite des Rechtecks liegende Ecken abrunden 8">
            <a:extLst>
              <a:ext uri="{FF2B5EF4-FFF2-40B4-BE49-F238E27FC236}">
                <a16:creationId xmlns:a16="http://schemas.microsoft.com/office/drawing/2014/main" id="{04FEBA5F-E0CC-4009-92FC-A02B68CDF6FE}"/>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9" name="Auf der gleichen Seite des Rechtecks liegende Ecken abrunden 8">
            <a:extLst>
              <a:ext uri="{FF2B5EF4-FFF2-40B4-BE49-F238E27FC236}">
                <a16:creationId xmlns:a16="http://schemas.microsoft.com/office/drawing/2014/main" id="{E9CCF8DB-5B66-423E-AC15-135C5B0B1FF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0" name="Auf der gleichen Seite des Rechtecks liegende Ecken abrunden 8">
            <a:extLst>
              <a:ext uri="{FF2B5EF4-FFF2-40B4-BE49-F238E27FC236}">
                <a16:creationId xmlns:a16="http://schemas.microsoft.com/office/drawing/2014/main" id="{9AE4FDAC-2C51-457E-8F05-AE51AFA15386}"/>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1" name="Auf der gleichen Seite des Rechtecks liegende Ecken abrunden 8">
            <a:extLst>
              <a:ext uri="{FF2B5EF4-FFF2-40B4-BE49-F238E27FC236}">
                <a16:creationId xmlns:a16="http://schemas.microsoft.com/office/drawing/2014/main" id="{A98530A4-F9B6-4ADE-95E6-D0A6865C050D}"/>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2" name="Auf der gleichen Seite des Rechtecks liegende Ecken abrunden 8">
            <a:extLst>
              <a:ext uri="{FF2B5EF4-FFF2-40B4-BE49-F238E27FC236}">
                <a16:creationId xmlns:a16="http://schemas.microsoft.com/office/drawing/2014/main" id="{C45546D7-87CA-4109-9626-9FE88C5AEDF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3" name="Auf der gleichen Seite des Rechtecks liegende Ecken abrunden 8">
            <a:extLst>
              <a:ext uri="{FF2B5EF4-FFF2-40B4-BE49-F238E27FC236}">
                <a16:creationId xmlns:a16="http://schemas.microsoft.com/office/drawing/2014/main" id="{88F531B6-6151-46F1-8134-E7D4A95EF574}"/>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24" name="Foliennummernplatzhalter 6">
            <a:extLst>
              <a:ext uri="{FF2B5EF4-FFF2-40B4-BE49-F238E27FC236}">
                <a16:creationId xmlns:a16="http://schemas.microsoft.com/office/drawing/2014/main" id="{D38BF107-A29F-4557-8887-3AB44C69C753}"/>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13</a:t>
            </a:fld>
            <a:endParaRPr lang="de-DE"/>
          </a:p>
        </p:txBody>
      </p:sp>
      <p:sp>
        <p:nvSpPr>
          <p:cNvPr id="4" name="Datumsplatzhalter 4">
            <a:extLst>
              <a:ext uri="{FF2B5EF4-FFF2-40B4-BE49-F238E27FC236}">
                <a16:creationId xmlns:a16="http://schemas.microsoft.com/office/drawing/2014/main" id="{56625B5F-34BB-2A1C-EBA6-E89F2350CDE9}"/>
              </a:ext>
            </a:extLst>
          </p:cNvPr>
          <p:cNvSpPr>
            <a:spLocks noGrp="1"/>
          </p:cNvSpPr>
          <p:nvPr>
            <p:ph type="dt" sz="half" idx="12"/>
          </p:nvPr>
        </p:nvSpPr>
        <p:spPr>
          <a:xfrm>
            <a:off x="623393" y="104520"/>
            <a:ext cx="7057430"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139318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14</a:t>
            </a:fld>
            <a:endParaRPr lang="de-DE"/>
          </a:p>
        </p:txBody>
      </p:sp>
      <p:sp>
        <p:nvSpPr>
          <p:cNvPr id="29" name="Rechteck 28">
            <a:extLst>
              <a:ext uri="{FF2B5EF4-FFF2-40B4-BE49-F238E27FC236}">
                <a16:creationId xmlns:a16="http://schemas.microsoft.com/office/drawing/2014/main" id="{D54A8BEF-7C48-4A38-90D3-05D1344E9664}"/>
              </a:ext>
            </a:extLst>
          </p:cNvPr>
          <p:cNvSpPr/>
          <p:nvPr/>
        </p:nvSpPr>
        <p:spPr>
          <a:xfrm>
            <a:off x="1269977" y="1128454"/>
            <a:ext cx="9218635" cy="369332"/>
          </a:xfrm>
          <a:prstGeom prst="rect">
            <a:avLst/>
          </a:prstGeom>
        </p:spPr>
        <p:txBody>
          <a:bodyPr wrap="square">
            <a:spAutoFit/>
          </a:bodyPr>
          <a:lstStyle/>
          <a:p>
            <a:pPr algn="l"/>
            <a:r>
              <a:rPr lang="en-GB" sz="1800" b="1" dirty="0">
                <a:solidFill>
                  <a:srgbClr val="3B687F"/>
                </a:solidFill>
                <a:latin typeface="Arial"/>
              </a:rPr>
              <a:t>Getting started: Laying the groundwork for visualising a supply chain matrix</a:t>
            </a:r>
          </a:p>
        </p:txBody>
      </p:sp>
      <p:sp>
        <p:nvSpPr>
          <p:cNvPr id="30" name="Rechteck 29">
            <a:extLst>
              <a:ext uri="{FF2B5EF4-FFF2-40B4-BE49-F238E27FC236}">
                <a16:creationId xmlns:a16="http://schemas.microsoft.com/office/drawing/2014/main" id="{F80BBDCF-C0DB-421E-94DA-1D228E7EB2E9}"/>
              </a:ext>
            </a:extLst>
          </p:cNvPr>
          <p:cNvSpPr/>
          <p:nvPr/>
        </p:nvSpPr>
        <p:spPr>
          <a:xfrm>
            <a:off x="1163424" y="2160000"/>
            <a:ext cx="5578122" cy="1942997"/>
          </a:xfrm>
          <a:prstGeom prst="rect">
            <a:avLst/>
          </a:prstGeom>
        </p:spPr>
        <p:txBody>
          <a:bodyPr wrap="square" lIns="80165" tIns="40083" rIns="80165" bIns="40083">
            <a:spAutoFit/>
          </a:bodyPr>
          <a:lstStyle/>
          <a:p>
            <a:pPr marL="80577" algn="l">
              <a:defRPr/>
            </a:pPr>
            <a:r>
              <a:rPr lang="en-GB" sz="1100" dirty="0">
                <a:solidFill>
                  <a:srgbClr val="4B4B4B"/>
                </a:solidFill>
              </a:rPr>
              <a:t>Before a company is able to analyse and assess which sustainability issues are important and the resulting action to be taken, it first needs to </a:t>
            </a:r>
            <a:r>
              <a:rPr lang="en-GB" sz="1100" b="1" dirty="0">
                <a:solidFill>
                  <a:srgbClr val="4B4B4B"/>
                </a:solidFill>
              </a:rPr>
              <a:t>establish some basic information</a:t>
            </a:r>
            <a:r>
              <a:rPr lang="en-GB" sz="1100" dirty="0">
                <a:solidFill>
                  <a:srgbClr val="4B4B4B"/>
                </a:solidFill>
              </a:rPr>
              <a:t> – ideally down to the raw material extraction level. This is where </a:t>
            </a:r>
            <a:r>
              <a:rPr lang="en-GB" sz="1100" b="1" dirty="0">
                <a:solidFill>
                  <a:srgbClr val="4B4B4B"/>
                </a:solidFill>
              </a:rPr>
              <a:t>guiding questions</a:t>
            </a:r>
            <a:r>
              <a:rPr lang="en-GB" sz="1100" dirty="0">
                <a:solidFill>
                  <a:srgbClr val="4B4B4B"/>
                </a:solidFill>
              </a:rPr>
              <a:t> come in.</a:t>
            </a:r>
            <a:r>
              <a:rPr lang="en-GB" sz="1100" b="1" dirty="0">
                <a:solidFill>
                  <a:srgbClr val="4B4B4B"/>
                </a:solidFill>
              </a:rPr>
              <a:t> </a:t>
            </a:r>
          </a:p>
          <a:p>
            <a:pPr marL="80577" algn="l">
              <a:defRPr/>
            </a:pPr>
            <a:endParaRPr lang="de-DE" sz="1100" b="1" dirty="0">
              <a:solidFill>
                <a:srgbClr val="4B4B4B"/>
              </a:solidFill>
            </a:endParaRPr>
          </a:p>
          <a:p>
            <a:pPr marL="80577" algn="l">
              <a:defRPr/>
            </a:pPr>
            <a:r>
              <a:rPr lang="en-GB" sz="1100" dirty="0">
                <a:solidFill>
                  <a:srgbClr val="4B4B4B"/>
                </a:solidFill>
              </a:rPr>
              <a:t>Information is not available for every guiding question, particularly at the start of the introduction to sustainable supply chain management. The company should adopt a pragmatic approach and collect existing knowledge within the company to prepare for the subsequent sections. </a:t>
            </a:r>
          </a:p>
          <a:p>
            <a:pPr marL="80577" algn="l">
              <a:defRPr/>
            </a:pPr>
            <a:endParaRPr lang="de-DE" sz="1100" dirty="0">
              <a:solidFill>
                <a:srgbClr val="4B4B4B"/>
              </a:solidFill>
            </a:endParaRPr>
          </a:p>
          <a:p>
            <a:pPr marL="80577" algn="l">
              <a:defRPr/>
            </a:pPr>
            <a:r>
              <a:rPr lang="en-GB" sz="1100" dirty="0">
                <a:solidFill>
                  <a:srgbClr val="4B4B4B"/>
                </a:solidFill>
              </a:rPr>
              <a:t>One thing applies from the get go</a:t>
            </a:r>
            <a:r>
              <a:rPr lang="en-GB" sz="1100" dirty="0">
                <a:solidFill>
                  <a:srgbClr val="000000"/>
                </a:solidFill>
              </a:rPr>
              <a:t>: </a:t>
            </a:r>
            <a:r>
              <a:rPr lang="en-GB" sz="1100" b="1" dirty="0">
                <a:solidFill>
                  <a:srgbClr val="000000"/>
                </a:solidFill>
              </a:rPr>
              <a:t>Accept that you can’t always have an answer to everything!</a:t>
            </a:r>
          </a:p>
        </p:txBody>
      </p:sp>
      <p:pic>
        <p:nvPicPr>
          <p:cNvPr id="31" name="Picture 2" descr="G:\noun_992323.png">
            <a:extLst>
              <a:ext uri="{FF2B5EF4-FFF2-40B4-BE49-F238E27FC236}">
                <a16:creationId xmlns:a16="http://schemas.microsoft.com/office/drawing/2014/main" id="{28575B2A-EECA-480B-BE34-87D32FD555DE}"/>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3640" y="1026551"/>
            <a:ext cx="648071" cy="648071"/>
          </a:xfrm>
          <a:prstGeom prst="rect">
            <a:avLst/>
          </a:prstGeom>
          <a:noFill/>
        </p:spPr>
      </p:pic>
      <p:sp>
        <p:nvSpPr>
          <p:cNvPr id="10" name="Freihandform 11">
            <a:extLst>
              <a:ext uri="{FF2B5EF4-FFF2-40B4-BE49-F238E27FC236}">
                <a16:creationId xmlns:a16="http://schemas.microsoft.com/office/drawing/2014/main" id="{F4AE8BDE-BBC1-4A33-9E51-F1A6886AD9E7}"/>
              </a:ext>
            </a:extLst>
          </p:cNvPr>
          <p:cNvSpPr/>
          <p:nvPr/>
        </p:nvSpPr>
        <p:spPr bwMode="auto">
          <a:xfrm>
            <a:off x="7176120" y="1810788"/>
            <a:ext cx="3312368" cy="2986363"/>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11" name="Rechteck 10">
            <a:extLst>
              <a:ext uri="{FF2B5EF4-FFF2-40B4-BE49-F238E27FC236}">
                <a16:creationId xmlns:a16="http://schemas.microsoft.com/office/drawing/2014/main" id="{41D20256-B730-4AA2-B6D7-B918F548A85B}"/>
              </a:ext>
            </a:extLst>
          </p:cNvPr>
          <p:cNvSpPr/>
          <p:nvPr/>
        </p:nvSpPr>
        <p:spPr>
          <a:xfrm>
            <a:off x="7464152" y="2103527"/>
            <a:ext cx="2520280" cy="2139047"/>
          </a:xfrm>
          <a:prstGeom prst="rect">
            <a:avLst/>
          </a:prstGeom>
        </p:spPr>
        <p:txBody>
          <a:bodyPr wrap="square">
            <a:spAutoFit/>
          </a:bodyPr>
          <a:lstStyle/>
          <a:p>
            <a:pPr marL="80577" algn="l"/>
            <a:r>
              <a:rPr lang="en-GB" sz="1200" b="1" dirty="0">
                <a:solidFill>
                  <a:srgbClr val="000000">
                    <a:lumMod val="75000"/>
                    <a:lumOff val="25000"/>
                  </a:srgbClr>
                </a:solidFill>
              </a:rPr>
              <a:t>Guiding questions for orientation</a:t>
            </a:r>
          </a:p>
          <a:p>
            <a:pPr marL="268288" indent="-188913" algn="l"/>
            <a:endParaRPr lang="de-DE" sz="1100" b="1" dirty="0">
              <a:solidFill>
                <a:srgbClr val="000000">
                  <a:lumMod val="75000"/>
                  <a:lumOff val="25000"/>
                </a:srgbClr>
              </a:solidFill>
            </a:endParaRPr>
          </a:p>
          <a:p>
            <a:pPr marL="268288" indent="-188913" algn="l">
              <a:buFont typeface="Arial" pitchFamily="34" charset="0"/>
              <a:buChar char="•"/>
            </a:pPr>
            <a:r>
              <a:rPr lang="en-GB" sz="1100" dirty="0">
                <a:solidFill>
                  <a:srgbClr val="000000">
                    <a:lumMod val="75000"/>
                    <a:lumOff val="25000"/>
                  </a:srgbClr>
                </a:solidFill>
              </a:rPr>
              <a:t>How is the </a:t>
            </a:r>
            <a:r>
              <a:rPr lang="en-GB" sz="1100" b="1" dirty="0">
                <a:solidFill>
                  <a:srgbClr val="000000">
                    <a:lumMod val="75000"/>
                    <a:lumOff val="25000"/>
                  </a:srgbClr>
                </a:solidFill>
              </a:rPr>
              <a:t>supply chain structured</a:t>
            </a:r>
            <a:r>
              <a:rPr lang="en-GB" sz="1100" dirty="0">
                <a:solidFill>
                  <a:srgbClr val="000000">
                    <a:lumMod val="75000"/>
                    <a:lumOff val="25000"/>
                  </a:srgbClr>
                </a:solidFill>
              </a:rPr>
              <a:t>?</a:t>
            </a:r>
          </a:p>
          <a:p>
            <a:pPr marL="268288" indent="-188913" algn="l">
              <a:buFont typeface="Arial" pitchFamily="34" charset="0"/>
              <a:buChar char="•"/>
            </a:pPr>
            <a:endParaRPr lang="de-DE" sz="1100" b="1" dirty="0">
              <a:solidFill>
                <a:srgbClr val="000000">
                  <a:lumMod val="75000"/>
                  <a:lumOff val="25000"/>
                </a:srgbClr>
              </a:solidFill>
            </a:endParaRPr>
          </a:p>
          <a:p>
            <a:pPr marL="268288" indent="-188913" algn="l">
              <a:buFont typeface="Arial" pitchFamily="34" charset="0"/>
              <a:buChar char="•"/>
            </a:pPr>
            <a:r>
              <a:rPr lang="en-GB" sz="1100" b="1" dirty="0">
                <a:solidFill>
                  <a:srgbClr val="000000">
                    <a:lumMod val="75000"/>
                    <a:lumOff val="25000"/>
                  </a:srgbClr>
                </a:solidFill>
              </a:rPr>
              <a:t>Who</a:t>
            </a:r>
            <a:r>
              <a:rPr lang="en-GB" sz="1100" dirty="0">
                <a:solidFill>
                  <a:srgbClr val="000000">
                    <a:lumMod val="75000"/>
                    <a:lumOff val="25000"/>
                  </a:srgbClr>
                </a:solidFill>
              </a:rPr>
              <a:t> are the suppliers?</a:t>
            </a:r>
          </a:p>
          <a:p>
            <a:pPr marL="268288" indent="-188913" algn="l">
              <a:buFont typeface="Arial" pitchFamily="34" charset="0"/>
              <a:buChar char="•"/>
            </a:pPr>
            <a:endParaRPr lang="de-DE" sz="1100" b="1" dirty="0">
              <a:solidFill>
                <a:srgbClr val="000000">
                  <a:lumMod val="75000"/>
                  <a:lumOff val="25000"/>
                </a:srgbClr>
              </a:solidFill>
            </a:endParaRPr>
          </a:p>
          <a:p>
            <a:pPr marL="268288" indent="-188913" algn="l">
              <a:buFont typeface="Arial" pitchFamily="34" charset="0"/>
              <a:buChar char="•"/>
            </a:pPr>
            <a:r>
              <a:rPr lang="en-GB" sz="1100" b="1" dirty="0">
                <a:solidFill>
                  <a:srgbClr val="000000">
                    <a:lumMod val="75000"/>
                    <a:lumOff val="25000"/>
                  </a:srgbClr>
                </a:solidFill>
              </a:rPr>
              <a:t>Which</a:t>
            </a:r>
            <a:r>
              <a:rPr lang="en-GB" sz="1100" dirty="0">
                <a:solidFill>
                  <a:srgbClr val="000000">
                    <a:lumMod val="75000"/>
                    <a:lumOff val="25000"/>
                  </a:srgbClr>
                </a:solidFill>
              </a:rPr>
              <a:t> tasks/processes take place in the supply chain stages?</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en-GB" sz="1100" b="1" dirty="0">
                <a:solidFill>
                  <a:srgbClr val="000000">
                    <a:lumMod val="75000"/>
                    <a:lumOff val="25000"/>
                  </a:srgbClr>
                </a:solidFill>
              </a:rPr>
              <a:t>Where</a:t>
            </a:r>
            <a:r>
              <a:rPr lang="en-GB" sz="1100" dirty="0">
                <a:solidFill>
                  <a:srgbClr val="000000">
                    <a:lumMod val="75000"/>
                    <a:lumOff val="25000"/>
                  </a:srgbClr>
                </a:solidFill>
              </a:rPr>
              <a:t> are the tasks completed?</a:t>
            </a:r>
          </a:p>
        </p:txBody>
      </p:sp>
      <p:pic>
        <p:nvPicPr>
          <p:cNvPr id="12" name="Picture 5" descr="G:\noun_1146880.png">
            <a:extLst>
              <a:ext uri="{FF2B5EF4-FFF2-40B4-BE49-F238E27FC236}">
                <a16:creationId xmlns:a16="http://schemas.microsoft.com/office/drawing/2014/main" id="{217A6A98-5561-424A-AA72-3839EDEA91FB}"/>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854421">
            <a:off x="9628905" y="2340424"/>
            <a:ext cx="648071" cy="648071"/>
          </a:xfrm>
          <a:prstGeom prst="rect">
            <a:avLst/>
          </a:prstGeom>
          <a:noFill/>
        </p:spPr>
      </p:pic>
      <p:sp>
        <p:nvSpPr>
          <p:cNvPr id="13" name="Fußzeilenplatzhalter 3">
            <a:extLst>
              <a:ext uri="{FF2B5EF4-FFF2-40B4-BE49-F238E27FC236}">
                <a16:creationId xmlns:a16="http://schemas.microsoft.com/office/drawing/2014/main" id="{80FD169A-70DF-4A17-A419-726B1627E6D8}"/>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4" name="Auf der gleichen Seite des Rechtecks liegende Ecken abrunden 8">
            <a:extLst>
              <a:ext uri="{FF2B5EF4-FFF2-40B4-BE49-F238E27FC236}">
                <a16:creationId xmlns:a16="http://schemas.microsoft.com/office/drawing/2014/main" id="{0CA75956-B99D-41C9-A308-F513BB3C1DA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5" name="Auf der gleichen Seite des Rechtecks liegende Ecken abrunden 8">
            <a:extLst>
              <a:ext uri="{FF2B5EF4-FFF2-40B4-BE49-F238E27FC236}">
                <a16:creationId xmlns:a16="http://schemas.microsoft.com/office/drawing/2014/main" id="{BD512147-0383-4B3F-BB39-6302525694C0}"/>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6" name="Auf der gleichen Seite des Rechtecks liegende Ecken abrunden 8">
            <a:extLst>
              <a:ext uri="{FF2B5EF4-FFF2-40B4-BE49-F238E27FC236}">
                <a16:creationId xmlns:a16="http://schemas.microsoft.com/office/drawing/2014/main" id="{AAE63A9F-0A6F-412E-8C3A-A0DB6AE7A55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7" name="Auf der gleichen Seite des Rechtecks liegende Ecken abrunden 8">
            <a:extLst>
              <a:ext uri="{FF2B5EF4-FFF2-40B4-BE49-F238E27FC236}">
                <a16:creationId xmlns:a16="http://schemas.microsoft.com/office/drawing/2014/main" id="{A59F110C-27AC-433A-98A7-08F8D151D18D}"/>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8" name="Auf der gleichen Seite des Rechtecks liegende Ecken abrunden 8">
            <a:extLst>
              <a:ext uri="{FF2B5EF4-FFF2-40B4-BE49-F238E27FC236}">
                <a16:creationId xmlns:a16="http://schemas.microsoft.com/office/drawing/2014/main" id="{EF71168F-3DC0-4135-AD42-88F5B1F4AA30}"/>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9" name="Auf der gleichen Seite des Rechtecks liegende Ecken abrunden 8">
            <a:extLst>
              <a:ext uri="{FF2B5EF4-FFF2-40B4-BE49-F238E27FC236}">
                <a16:creationId xmlns:a16="http://schemas.microsoft.com/office/drawing/2014/main" id="{BFD61048-F51A-4FC8-B23B-12C981AB41C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0" name="Auf der gleichen Seite des Rechtecks liegende Ecken abrunden 8">
            <a:extLst>
              <a:ext uri="{FF2B5EF4-FFF2-40B4-BE49-F238E27FC236}">
                <a16:creationId xmlns:a16="http://schemas.microsoft.com/office/drawing/2014/main" id="{E855B6C7-A29C-495E-8536-4C00B9443AB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229A0737-C77E-94C8-2E3D-044051A47547}"/>
              </a:ext>
            </a:extLst>
          </p:cNvPr>
          <p:cNvSpPr>
            <a:spLocks noGrp="1"/>
          </p:cNvSpPr>
          <p:nvPr>
            <p:ph type="dt" sz="half" idx="12"/>
          </p:nvPr>
        </p:nvSpPr>
        <p:spPr>
          <a:xfrm>
            <a:off x="623393" y="104520"/>
            <a:ext cx="7057430"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244550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15</a:t>
            </a:fld>
            <a:endParaRPr lang="de-DE"/>
          </a:p>
        </p:txBody>
      </p:sp>
      <p:sp>
        <p:nvSpPr>
          <p:cNvPr id="11" name="Rechteck 10">
            <a:extLst>
              <a:ext uri="{FF2B5EF4-FFF2-40B4-BE49-F238E27FC236}">
                <a16:creationId xmlns:a16="http://schemas.microsoft.com/office/drawing/2014/main" id="{5846791B-59C2-4C66-ACA2-F4C3B2AD4AB7}"/>
              </a:ext>
            </a:extLst>
          </p:cNvPr>
          <p:cNvSpPr/>
          <p:nvPr/>
        </p:nvSpPr>
        <p:spPr>
          <a:xfrm>
            <a:off x="479375" y="1124744"/>
            <a:ext cx="10009237" cy="430887"/>
          </a:xfrm>
          <a:prstGeom prst="rect">
            <a:avLst/>
          </a:prstGeom>
        </p:spPr>
        <p:txBody>
          <a:bodyPr wrap="square">
            <a:spAutoFit/>
          </a:bodyPr>
          <a:lstStyle/>
          <a:p>
            <a:pPr marL="80577" algn="just">
              <a:defRPr/>
            </a:pPr>
            <a:r>
              <a:rPr lang="en-GB" sz="1100" dirty="0">
                <a:solidFill>
                  <a:srgbClr val="4B4B4B"/>
                </a:solidFill>
              </a:rPr>
              <a:t>Sustainable supply chain management covers more than just direct suppliers. Although supply chains are often very complex in practice, it's often best to take a standard structure through </a:t>
            </a:r>
            <a:r>
              <a:rPr lang="en-GB" sz="1100" b="1" dirty="0">
                <a:solidFill>
                  <a:srgbClr val="4B4B4B"/>
                </a:solidFill>
              </a:rPr>
              <a:t>five supply chain stages</a:t>
            </a:r>
            <a:r>
              <a:rPr lang="en-GB" sz="1100" dirty="0">
                <a:solidFill>
                  <a:srgbClr val="4B4B4B"/>
                </a:solidFill>
              </a:rPr>
              <a:t> to get started:</a:t>
            </a:r>
          </a:p>
        </p:txBody>
      </p:sp>
      <p:sp>
        <p:nvSpPr>
          <p:cNvPr id="12" name="Rechteck 11">
            <a:extLst>
              <a:ext uri="{FF2B5EF4-FFF2-40B4-BE49-F238E27FC236}">
                <a16:creationId xmlns:a16="http://schemas.microsoft.com/office/drawing/2014/main" id="{2F5E0E04-4D6B-4931-A0C3-F5C9014DF0CA}"/>
              </a:ext>
            </a:extLst>
          </p:cNvPr>
          <p:cNvSpPr/>
          <p:nvPr/>
        </p:nvSpPr>
        <p:spPr>
          <a:xfrm>
            <a:off x="488120" y="3585500"/>
            <a:ext cx="10000491" cy="1615827"/>
          </a:xfrm>
          <a:prstGeom prst="rect">
            <a:avLst/>
          </a:prstGeom>
        </p:spPr>
        <p:txBody>
          <a:bodyPr wrap="square">
            <a:spAutoFit/>
          </a:bodyPr>
          <a:lstStyle/>
          <a:p>
            <a:pPr marL="80577" algn="l">
              <a:tabLst>
                <a:tab pos="1260475" algn="l"/>
              </a:tabLst>
              <a:defRPr/>
            </a:pPr>
            <a:r>
              <a:rPr lang="en-GB" sz="1100" dirty="0">
                <a:solidFill>
                  <a:srgbClr val="4B4B4B"/>
                </a:solidFill>
              </a:rPr>
              <a:t>It may not always be possible to identify all suppliers – including subcontractors – from the outset, so companies should </a:t>
            </a:r>
            <a:r>
              <a:rPr lang="en-GB" sz="1100" b="1" dirty="0">
                <a:solidFill>
                  <a:srgbClr val="4B4B4B"/>
                </a:solidFill>
              </a:rPr>
              <a:t>use existing knowledge </a:t>
            </a:r>
            <a:r>
              <a:rPr lang="en-GB" sz="1100" dirty="0">
                <a:solidFill>
                  <a:srgbClr val="4B4B4B"/>
                </a:solidFill>
              </a:rPr>
              <a:t>to </a:t>
            </a:r>
            <a:r>
              <a:rPr lang="en-GB" sz="1100" b="1" dirty="0">
                <a:solidFill>
                  <a:srgbClr val="4B4B4B"/>
                </a:solidFill>
              </a:rPr>
              <a:t>identify the most important suppliers</a:t>
            </a:r>
            <a:r>
              <a:rPr lang="en-GB" sz="1100" dirty="0">
                <a:solidFill>
                  <a:srgbClr val="4B4B4B"/>
                </a:solidFill>
              </a:rPr>
              <a:t>, starting with direct suppliers.</a:t>
            </a:r>
          </a:p>
          <a:p>
            <a:pPr marL="80577" algn="l">
              <a:defRPr/>
            </a:pPr>
            <a:endParaRPr lang="de-DE" sz="1100" dirty="0">
              <a:solidFill>
                <a:srgbClr val="4B4B4B"/>
              </a:solidFill>
            </a:endParaRPr>
          </a:p>
          <a:p>
            <a:pPr marL="80577" algn="l">
              <a:defRPr/>
            </a:pPr>
            <a:r>
              <a:rPr lang="en-GB" sz="1100" b="1" dirty="0">
                <a:solidFill>
                  <a:srgbClr val="4B4B4B"/>
                </a:solidFill>
              </a:rPr>
              <a:t>Knowledge on tasks and processes</a:t>
            </a:r>
            <a:r>
              <a:rPr lang="en-GB" sz="1100" dirty="0">
                <a:solidFill>
                  <a:srgbClr val="4B4B4B"/>
                </a:solidFill>
              </a:rPr>
              <a:t> is key when it comes to linking them to sustainability issues. Tasks/processes in the supply chain can have negative/positive sustainability impacts on people and the environment. For instance, industrial processes can release air pollutants with a direct negative impact on both the environment and people. </a:t>
            </a:r>
          </a:p>
          <a:p>
            <a:pPr marL="80577" algn="l">
              <a:defRPr/>
            </a:pPr>
            <a:endParaRPr lang="de-DE" sz="1100" dirty="0">
              <a:solidFill>
                <a:srgbClr val="4B4B4B"/>
              </a:solidFill>
            </a:endParaRPr>
          </a:p>
          <a:p>
            <a:pPr marL="80577" algn="l">
              <a:defRPr/>
            </a:pPr>
            <a:r>
              <a:rPr lang="en-GB" sz="1100" b="1" dirty="0">
                <a:solidFill>
                  <a:srgbClr val="4B4B4B"/>
                </a:solidFill>
              </a:rPr>
              <a:t>Location (country/region)</a:t>
            </a:r>
            <a:r>
              <a:rPr lang="en-GB" sz="1100" dirty="0">
                <a:solidFill>
                  <a:srgbClr val="4B4B4B"/>
                </a:solidFill>
              </a:rPr>
              <a:t> is a key </a:t>
            </a:r>
            <a:r>
              <a:rPr lang="en-GB" sz="1100" dirty="0">
                <a:solidFill>
                  <a:srgbClr val="4B4B4B"/>
                </a:solidFill>
                <a:hlinkClick r:id="rId2" action="ppaction://hlinksldjump"/>
              </a:rPr>
              <a:t>factor that influences</a:t>
            </a:r>
            <a:r>
              <a:rPr lang="en-GB" sz="1100" dirty="0">
                <a:solidFill>
                  <a:srgbClr val="4B4B4B"/>
                </a:solidFill>
              </a:rPr>
              <a:t> the risk of negative sustainability impacts in several sectors; especially those affected by low environmental and social standards.</a:t>
            </a:r>
          </a:p>
        </p:txBody>
      </p:sp>
      <p:pic>
        <p:nvPicPr>
          <p:cNvPr id="15" name="Picture 3">
            <a:extLst>
              <a:ext uri="{FF2B5EF4-FFF2-40B4-BE49-F238E27FC236}">
                <a16:creationId xmlns:a16="http://schemas.microsoft.com/office/drawing/2014/main" id="{B9AD06DC-CD37-4AE0-AFEA-070D4E7CD230}"/>
              </a:ext>
            </a:extLst>
          </p:cNvPr>
          <p:cNvPicPr>
            <a:picLocks noChangeAspect="1" noChangeArrowheads="1"/>
          </p:cNvPicPr>
          <p:nvPr/>
        </p:nvPicPr>
        <p:blipFill>
          <a:blip r:embed="rId3" cstate="print"/>
          <a:srcRect l="18535" t="20467" r="16853" b="63159"/>
          <a:stretch>
            <a:fillRect/>
          </a:stretch>
        </p:blipFill>
        <p:spPr bwMode="auto">
          <a:xfrm>
            <a:off x="625273" y="1868555"/>
            <a:ext cx="7580277" cy="1302860"/>
          </a:xfrm>
          <a:prstGeom prst="rect">
            <a:avLst/>
          </a:prstGeom>
          <a:noFill/>
          <a:ln w="9525">
            <a:noFill/>
            <a:miter lim="800000"/>
            <a:headEnd/>
            <a:tailEnd/>
          </a:ln>
        </p:spPr>
      </p:pic>
      <p:sp>
        <p:nvSpPr>
          <p:cNvPr id="16" name="Fußzeilenplatzhalter 3">
            <a:extLst>
              <a:ext uri="{FF2B5EF4-FFF2-40B4-BE49-F238E27FC236}">
                <a16:creationId xmlns:a16="http://schemas.microsoft.com/office/drawing/2014/main" id="{9BB7BB7B-C950-402C-83B6-AE679632DC75}"/>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0" name="Auf der gleichen Seite des Rechtecks liegende Ecken abrunden 8">
            <a:extLst>
              <a:ext uri="{FF2B5EF4-FFF2-40B4-BE49-F238E27FC236}">
                <a16:creationId xmlns:a16="http://schemas.microsoft.com/office/drawing/2014/main" id="{9C0A2987-DDA4-4CAB-800C-4D45032CFC4D}"/>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7" name="Auf der gleichen Seite des Rechtecks liegende Ecken abrunden 8">
            <a:extLst>
              <a:ext uri="{FF2B5EF4-FFF2-40B4-BE49-F238E27FC236}">
                <a16:creationId xmlns:a16="http://schemas.microsoft.com/office/drawing/2014/main" id="{F9A75B44-422F-470B-9418-E76534CC77D8}"/>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8" name="Auf der gleichen Seite des Rechtecks liegende Ecken abrunden 8">
            <a:extLst>
              <a:ext uri="{FF2B5EF4-FFF2-40B4-BE49-F238E27FC236}">
                <a16:creationId xmlns:a16="http://schemas.microsoft.com/office/drawing/2014/main" id="{F3CB6A8D-A200-4EA0-8DE1-71F1CC881BC9}"/>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9" name="Auf der gleichen Seite des Rechtecks liegende Ecken abrunden 8">
            <a:extLst>
              <a:ext uri="{FF2B5EF4-FFF2-40B4-BE49-F238E27FC236}">
                <a16:creationId xmlns:a16="http://schemas.microsoft.com/office/drawing/2014/main" id="{E9EA2EFA-4661-4809-BAC1-7722D9D21B9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0" name="Auf der gleichen Seite des Rechtecks liegende Ecken abrunden 8">
            <a:extLst>
              <a:ext uri="{FF2B5EF4-FFF2-40B4-BE49-F238E27FC236}">
                <a16:creationId xmlns:a16="http://schemas.microsoft.com/office/drawing/2014/main" id="{B64363CC-2F68-4BCE-B07D-D1405B439BD0}"/>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1" name="Auf der gleichen Seite des Rechtecks liegende Ecken abrunden 8">
            <a:extLst>
              <a:ext uri="{FF2B5EF4-FFF2-40B4-BE49-F238E27FC236}">
                <a16:creationId xmlns:a16="http://schemas.microsoft.com/office/drawing/2014/main" id="{E6AE7D99-71C8-4BDD-BE96-0FF93B0F084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2" name="Auf der gleichen Seite des Rechtecks liegende Ecken abrunden 8">
            <a:extLst>
              <a:ext uri="{FF2B5EF4-FFF2-40B4-BE49-F238E27FC236}">
                <a16:creationId xmlns:a16="http://schemas.microsoft.com/office/drawing/2014/main" id="{003A0E64-C227-4967-876C-C23FE0CE578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152650DF-3534-C3DD-8810-3F7F9ED4E272}"/>
              </a:ext>
            </a:extLst>
          </p:cNvPr>
          <p:cNvSpPr>
            <a:spLocks noGrp="1"/>
          </p:cNvSpPr>
          <p:nvPr>
            <p:ph type="dt" sz="half" idx="12"/>
          </p:nvPr>
        </p:nvSpPr>
        <p:spPr>
          <a:xfrm>
            <a:off x="623393" y="104520"/>
            <a:ext cx="7057430"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248080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le 15">
            <a:extLst>
              <a:ext uri="{FF2B5EF4-FFF2-40B4-BE49-F238E27FC236}">
                <a16:creationId xmlns:a16="http://schemas.microsoft.com/office/drawing/2014/main" id="{7833F0C9-C3A1-4891-ACAA-9954DBF43041}"/>
              </a:ext>
            </a:extLst>
          </p:cNvPr>
          <p:cNvGraphicFramePr>
            <a:graphicFrameLocks noGrp="1"/>
          </p:cNvGraphicFramePr>
          <p:nvPr>
            <p:extLst>
              <p:ext uri="{D42A27DB-BD31-4B8C-83A1-F6EECF244321}">
                <p14:modId xmlns:p14="http://schemas.microsoft.com/office/powerpoint/2010/main" val="3970678026"/>
              </p:ext>
            </p:extLst>
          </p:nvPr>
        </p:nvGraphicFramePr>
        <p:xfrm>
          <a:off x="623392" y="1844824"/>
          <a:ext cx="8496946" cy="4529400"/>
        </p:xfrm>
        <a:graphic>
          <a:graphicData uri="http://schemas.openxmlformats.org/drawingml/2006/table">
            <a:tbl>
              <a:tblPr firstRow="1" bandRow="1">
                <a:tableStyleId>{22838BEF-8BB2-4498-84A7-C5851F593DF1}</a:tableStyleId>
              </a:tblPr>
              <a:tblGrid>
                <a:gridCol w="397098">
                  <a:extLst>
                    <a:ext uri="{9D8B030D-6E8A-4147-A177-3AD203B41FA5}">
                      <a16:colId xmlns:a16="http://schemas.microsoft.com/office/drawing/2014/main" val="20000"/>
                    </a:ext>
                  </a:extLst>
                </a:gridCol>
                <a:gridCol w="1540559">
                  <a:extLst>
                    <a:ext uri="{9D8B030D-6E8A-4147-A177-3AD203B41FA5}">
                      <a16:colId xmlns:a16="http://schemas.microsoft.com/office/drawing/2014/main" val="20001"/>
                    </a:ext>
                  </a:extLst>
                </a:gridCol>
                <a:gridCol w="1540559">
                  <a:extLst>
                    <a:ext uri="{9D8B030D-6E8A-4147-A177-3AD203B41FA5}">
                      <a16:colId xmlns:a16="http://schemas.microsoft.com/office/drawing/2014/main" val="20002"/>
                    </a:ext>
                  </a:extLst>
                </a:gridCol>
                <a:gridCol w="1540559">
                  <a:extLst>
                    <a:ext uri="{9D8B030D-6E8A-4147-A177-3AD203B41FA5}">
                      <a16:colId xmlns:a16="http://schemas.microsoft.com/office/drawing/2014/main" val="20003"/>
                    </a:ext>
                  </a:extLst>
                </a:gridCol>
                <a:gridCol w="1540559">
                  <a:extLst>
                    <a:ext uri="{9D8B030D-6E8A-4147-A177-3AD203B41FA5}">
                      <a16:colId xmlns:a16="http://schemas.microsoft.com/office/drawing/2014/main" val="20004"/>
                    </a:ext>
                  </a:extLst>
                </a:gridCol>
                <a:gridCol w="1540559">
                  <a:extLst>
                    <a:ext uri="{9D8B030D-6E8A-4147-A177-3AD203B41FA5}">
                      <a16:colId xmlns:a16="http://schemas.microsoft.com/office/drawing/2014/main" val="20005"/>
                    </a:ext>
                  </a:extLst>
                </a:gridCol>
                <a:gridCol w="397053">
                  <a:extLst>
                    <a:ext uri="{9D8B030D-6E8A-4147-A177-3AD203B41FA5}">
                      <a16:colId xmlns:a16="http://schemas.microsoft.com/office/drawing/2014/main" val="20006"/>
                    </a:ext>
                  </a:extLst>
                </a:gridCol>
              </a:tblGrid>
              <a:tr h="308800">
                <a:tc rowSpan="9">
                  <a:txBody>
                    <a:bodyPr/>
                    <a:lstStyle/>
                    <a:p>
                      <a:pPr algn="ctr"/>
                      <a:r>
                        <a:rPr lang="en-GB" sz="1200" b="0" dirty="0"/>
                        <a:t>Raw material</a:t>
                      </a: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solidFill>
                            <a:schemeClr val="bg1"/>
                          </a:solidFill>
                        </a:rPr>
                        <a:t>Raw material extraction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100" dirty="0">
                          <a:solidFill>
                            <a:schemeClr val="bg1"/>
                          </a:solidFill>
                        </a:rPr>
                        <a:t>Further</a:t>
                      </a:r>
                    </a:p>
                    <a:p>
                      <a:pPr algn="ctr"/>
                      <a:r>
                        <a:rPr lang="en-GB" sz="1100" dirty="0">
                          <a:solidFill>
                            <a:schemeClr val="bg1"/>
                          </a:solidFill>
                        </a:rPr>
                        <a:t>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100" dirty="0">
                          <a:solidFill>
                            <a:schemeClr val="bg1"/>
                          </a:solidFill>
                        </a:rPr>
                        <a:t>Upstream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100" dirty="0">
                          <a:solidFill>
                            <a:schemeClr val="bg1"/>
                          </a:solidFill>
                        </a:rPr>
                        <a:t>Pre-production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100" dirty="0">
                          <a:solidFill>
                            <a:schemeClr val="bg1"/>
                          </a:solidFill>
                        </a:rPr>
                        <a:t>Direct suppliers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en-GB" sz="1200" b="0" dirty="0">
                          <a:solidFill>
                            <a:schemeClr val="tx1">
                              <a:lumMod val="75000"/>
                              <a:lumOff val="25000"/>
                            </a:schemeClr>
                          </a:solidFill>
                        </a:rPr>
                        <a:t>Factory gate</a:t>
                      </a:r>
                    </a:p>
                  </a:txBody>
                  <a:tcPr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512835">
                <a:tc vMerge="1">
                  <a:txBody>
                    <a:bodyPr/>
                    <a:lstStyle/>
                    <a:p>
                      <a:pPr algn="l" rtl="0"/>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l" rtl="0"/>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512835">
                <a:tc vMerge="1">
                  <a:txBody>
                    <a:bodyPr/>
                    <a:lstStyle/>
                    <a:p>
                      <a:endParaRPr lang="de-DE" dirty="0"/>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17" name="Rechteck 16">
            <a:extLst>
              <a:ext uri="{FF2B5EF4-FFF2-40B4-BE49-F238E27FC236}">
                <a16:creationId xmlns:a16="http://schemas.microsoft.com/office/drawing/2014/main" id="{A8F3A456-0A2F-4B3F-802B-5CE8FA505964}"/>
              </a:ext>
            </a:extLst>
          </p:cNvPr>
          <p:cNvSpPr/>
          <p:nvPr/>
        </p:nvSpPr>
        <p:spPr>
          <a:xfrm>
            <a:off x="1264350" y="1151166"/>
            <a:ext cx="3714478" cy="261610"/>
          </a:xfrm>
          <a:prstGeom prst="rect">
            <a:avLst/>
          </a:prstGeom>
        </p:spPr>
        <p:txBody>
          <a:bodyPr wrap="none">
            <a:spAutoFit/>
          </a:bodyPr>
          <a:lstStyle/>
          <a:p>
            <a:pPr algn="l"/>
            <a:r>
              <a:rPr lang="en-GB" sz="1100" b="1" i="1" dirty="0">
                <a:solidFill>
                  <a:srgbClr val="000000">
                    <a:lumMod val="75000"/>
                    <a:lumOff val="25000"/>
                  </a:srgbClr>
                </a:solidFill>
                <a:latin typeface="Arial"/>
              </a:rPr>
              <a:t>Food industry example (jam manufacturer)*</a:t>
            </a:r>
          </a:p>
        </p:txBody>
      </p:sp>
      <p:grpSp>
        <p:nvGrpSpPr>
          <p:cNvPr id="18" name="Gruppieren 17">
            <a:extLst>
              <a:ext uri="{FF2B5EF4-FFF2-40B4-BE49-F238E27FC236}">
                <a16:creationId xmlns:a16="http://schemas.microsoft.com/office/drawing/2014/main" id="{F1694F27-361F-499F-920E-8202816A3415}"/>
              </a:ext>
            </a:extLst>
          </p:cNvPr>
          <p:cNvGrpSpPr/>
          <p:nvPr/>
        </p:nvGrpSpPr>
        <p:grpSpPr>
          <a:xfrm>
            <a:off x="9048327" y="993054"/>
            <a:ext cx="2933465" cy="3898863"/>
            <a:chOff x="1867526" y="2555068"/>
            <a:chExt cx="2214286" cy="1542973"/>
          </a:xfrm>
        </p:grpSpPr>
        <p:sp>
          <p:nvSpPr>
            <p:cNvPr id="19" name="Freihandform 8">
              <a:extLst>
                <a:ext uri="{FF2B5EF4-FFF2-40B4-BE49-F238E27FC236}">
                  <a16:creationId xmlns:a16="http://schemas.microsoft.com/office/drawing/2014/main" id="{29A36C7A-7C68-4777-9C97-C740FCBCC9BE}"/>
                </a:ext>
              </a:extLst>
            </p:cNvPr>
            <p:cNvSpPr/>
            <p:nvPr/>
          </p:nvSpPr>
          <p:spPr bwMode="auto">
            <a:xfrm>
              <a:off x="1867526" y="2555068"/>
              <a:ext cx="2214286" cy="1542973"/>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20" name="Rechteck 19">
              <a:extLst>
                <a:ext uri="{FF2B5EF4-FFF2-40B4-BE49-F238E27FC236}">
                  <a16:creationId xmlns:a16="http://schemas.microsoft.com/office/drawing/2014/main" id="{492F41E3-5023-4BAE-B4B4-978FB443CD99}"/>
                </a:ext>
              </a:extLst>
            </p:cNvPr>
            <p:cNvSpPr/>
            <p:nvPr/>
          </p:nvSpPr>
          <p:spPr>
            <a:xfrm>
              <a:off x="2015401" y="2621922"/>
              <a:ext cx="1753239" cy="1296130"/>
            </a:xfrm>
            <a:prstGeom prst="rect">
              <a:avLst/>
            </a:prstGeom>
          </p:spPr>
          <p:txBody>
            <a:bodyPr wrap="square">
              <a:normAutofit fontScale="85000" lnSpcReduction="20000"/>
            </a:bodyPr>
            <a:lstStyle/>
            <a:p>
              <a:pPr marL="80577" algn="l"/>
              <a:r>
                <a:rPr lang="en-GB" sz="1500" b="1" dirty="0">
                  <a:solidFill>
                    <a:srgbClr val="4B4B4B"/>
                  </a:solidFill>
                </a:rPr>
                <a:t>Guiding question for orientation</a:t>
              </a:r>
            </a:p>
            <a:p>
              <a:pPr marL="268288" indent="-188913" algn="l"/>
              <a:endParaRPr lang="de-DE" sz="1400" b="1" dirty="0">
                <a:solidFill>
                  <a:srgbClr val="4B4B4B"/>
                </a:solidFill>
              </a:endParaRPr>
            </a:p>
            <a:p>
              <a:pPr marL="79375" algn="l">
                <a:lnSpc>
                  <a:spcPct val="150000"/>
                </a:lnSpc>
              </a:pPr>
              <a:r>
                <a:rPr lang="en-GB" sz="1400" dirty="0">
                  <a:solidFill>
                    <a:srgbClr val="4B4B4B"/>
                  </a:solidFill>
                </a:rPr>
                <a:t>How is the </a:t>
              </a:r>
              <a:r>
                <a:rPr lang="en-GB" sz="1400" b="1" dirty="0">
                  <a:solidFill>
                    <a:srgbClr val="4B4B4B"/>
                  </a:solidFill>
                </a:rPr>
                <a:t>supply chain structured</a:t>
              </a:r>
              <a:r>
                <a:rPr lang="en-GB" sz="1400" dirty="0">
                  <a:solidFill>
                    <a:srgbClr val="4B4B4B"/>
                  </a:solidFill>
                </a:rPr>
                <a:t>?</a:t>
              </a:r>
            </a:p>
            <a:p>
              <a:pPr marL="268288" indent="-188913" algn="l">
                <a:lnSpc>
                  <a:spcPct val="150000"/>
                </a:lnSpc>
                <a:buFont typeface="Arial" pitchFamily="34" charset="0"/>
                <a:buChar char="•"/>
              </a:pPr>
              <a:endParaRPr lang="de-DE" sz="1400" b="1" dirty="0">
                <a:solidFill>
                  <a:srgbClr val="4B4B4B"/>
                </a:solidFill>
              </a:endParaRPr>
            </a:p>
            <a:p>
              <a:pPr marL="79375" algn="l">
                <a:lnSpc>
                  <a:spcPct val="150000"/>
                </a:lnSpc>
              </a:pPr>
              <a:r>
                <a:rPr lang="en-GB" sz="1400" b="1" dirty="0">
                  <a:solidFill>
                    <a:srgbClr val="4B4B4B"/>
                  </a:solidFill>
                </a:rPr>
                <a:t>Note: </a:t>
              </a:r>
              <a:r>
                <a:rPr lang="en-GB" sz="1400" dirty="0">
                  <a:solidFill>
                    <a:srgbClr val="4B4B4B"/>
                  </a:solidFill>
                </a:rPr>
                <a:t>For service companies in particular, it can often be logical to add downstream stages, as sustainability impacts tend to be especially relevant in there (e.g. investment decisions and bank loans)</a:t>
              </a:r>
            </a:p>
            <a:p>
              <a:pPr marL="80577" algn="l"/>
              <a:endParaRPr lang="de-DE" sz="1100" b="1" dirty="0">
                <a:solidFill>
                  <a:srgbClr val="4B4B4B"/>
                </a:solidFill>
              </a:endParaRPr>
            </a:p>
            <a:p>
              <a:pPr marL="80577" algn="l"/>
              <a:endParaRPr lang="de-DE" b="1" dirty="0">
                <a:solidFill>
                  <a:srgbClr val="4B4B4B"/>
                </a:solidFill>
              </a:endParaRPr>
            </a:p>
            <a:p>
              <a:pPr marL="80577" algn="l"/>
              <a:endParaRPr lang="de-DE" b="1" dirty="0">
                <a:solidFill>
                  <a:srgbClr val="4B4B4B"/>
                </a:solidFill>
              </a:endParaRPr>
            </a:p>
          </p:txBody>
        </p:sp>
      </p:grpSp>
      <p:sp>
        <p:nvSpPr>
          <p:cNvPr id="21" name="Rechteck 20">
            <a:extLst>
              <a:ext uri="{FF2B5EF4-FFF2-40B4-BE49-F238E27FC236}">
                <a16:creationId xmlns:a16="http://schemas.microsoft.com/office/drawing/2014/main" id="{3FDC967D-62F5-480C-BB40-645FF2DA4D19}"/>
              </a:ext>
            </a:extLst>
          </p:cNvPr>
          <p:cNvSpPr/>
          <p:nvPr/>
        </p:nvSpPr>
        <p:spPr bwMode="auto">
          <a:xfrm>
            <a:off x="1093155" y="2441656"/>
            <a:ext cx="1367096" cy="64807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plantation</a:t>
            </a:r>
          </a:p>
          <a:p>
            <a:pPr algn="l"/>
            <a:r>
              <a:rPr lang="en-GB" sz="800" b="1" dirty="0">
                <a:solidFill>
                  <a:srgbClr val="FF9933"/>
                </a:solidFill>
              </a:rPr>
              <a:t>Brazil</a:t>
            </a:r>
            <a:r>
              <a:rPr lang="en-GB" sz="800" dirty="0">
                <a:solidFill>
                  <a:srgbClr val="FF9933"/>
                </a:solidFill>
              </a:rPr>
              <a:t> and </a:t>
            </a:r>
            <a:r>
              <a:rPr lang="en-GB" sz="800" b="1" dirty="0">
                <a:solidFill>
                  <a:srgbClr val="FF9933"/>
                </a:solidFill>
              </a:rPr>
              <a:t>Cuba</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sugar cane</a:t>
            </a:r>
          </a:p>
          <a:p>
            <a:pPr algn="l"/>
            <a:endParaRPr lang="de-DE" sz="900" dirty="0">
              <a:solidFill>
                <a:srgbClr val="000000">
                  <a:lumMod val="75000"/>
                  <a:lumOff val="25000"/>
                </a:srgbClr>
              </a:solidFill>
            </a:endParaRPr>
          </a:p>
        </p:txBody>
      </p:sp>
      <p:sp>
        <p:nvSpPr>
          <p:cNvPr id="22" name="Rechteck 21">
            <a:extLst>
              <a:ext uri="{FF2B5EF4-FFF2-40B4-BE49-F238E27FC236}">
                <a16:creationId xmlns:a16="http://schemas.microsoft.com/office/drawing/2014/main" id="{5754034A-AC5E-4A83-9F84-30A41B3E3425}"/>
              </a:ext>
            </a:extLst>
          </p:cNvPr>
          <p:cNvSpPr/>
          <p:nvPr/>
        </p:nvSpPr>
        <p:spPr bwMode="auto">
          <a:xfrm>
            <a:off x="4259025" y="2420040"/>
            <a:ext cx="1324656" cy="669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factory</a:t>
            </a:r>
          </a:p>
          <a:p>
            <a:pPr algn="l"/>
            <a:r>
              <a:rPr lang="en-GB" sz="800" b="1" dirty="0">
                <a:solidFill>
                  <a:srgbClr val="FF9933"/>
                </a:solidFill>
              </a:rPr>
              <a:t>Germany</a:t>
            </a:r>
          </a:p>
          <a:p>
            <a:pPr algn="l"/>
            <a:r>
              <a:rPr lang="en-GB" sz="800" b="1" dirty="0">
                <a:solidFill>
                  <a:srgbClr val="000000">
                    <a:lumMod val="75000"/>
                    <a:lumOff val="25000"/>
                  </a:srgbClr>
                </a:solidFill>
              </a:rPr>
              <a:t>Refining</a:t>
            </a:r>
            <a:r>
              <a:rPr lang="en-GB" sz="800" dirty="0">
                <a:solidFill>
                  <a:srgbClr val="000000">
                    <a:lumMod val="75000"/>
                    <a:lumOff val="25000"/>
                  </a:srgbClr>
                </a:solidFill>
              </a:rPr>
              <a:t> sugar</a:t>
            </a:r>
          </a:p>
          <a:p>
            <a:pPr algn="l"/>
            <a:endParaRPr lang="de-DE" sz="900" dirty="0">
              <a:solidFill>
                <a:srgbClr val="000000"/>
              </a:solidFill>
            </a:endParaRPr>
          </a:p>
        </p:txBody>
      </p:sp>
      <p:sp>
        <p:nvSpPr>
          <p:cNvPr id="23" name="Rechteck 22">
            <a:extLst>
              <a:ext uri="{FF2B5EF4-FFF2-40B4-BE49-F238E27FC236}">
                <a16:creationId xmlns:a16="http://schemas.microsoft.com/office/drawing/2014/main" id="{18E0AC4E-D7D0-4F53-AB41-B51D95AC0FBC}"/>
              </a:ext>
            </a:extLst>
          </p:cNvPr>
          <p:cNvSpPr/>
          <p:nvPr/>
        </p:nvSpPr>
        <p:spPr bwMode="auto">
          <a:xfrm>
            <a:off x="7269948" y="2441656"/>
            <a:ext cx="1346732" cy="64807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900" b="1" dirty="0">
                <a:solidFill>
                  <a:srgbClr val="000000">
                    <a:lumMod val="75000"/>
                    <a:lumOff val="25000"/>
                  </a:srgbClr>
                </a:solidFill>
              </a:rPr>
              <a:t>Sugar</a:t>
            </a:r>
          </a:p>
        </p:txBody>
      </p:sp>
      <p:sp>
        <p:nvSpPr>
          <p:cNvPr id="24" name="Rechteck 23">
            <a:extLst>
              <a:ext uri="{FF2B5EF4-FFF2-40B4-BE49-F238E27FC236}">
                <a16:creationId xmlns:a16="http://schemas.microsoft.com/office/drawing/2014/main" id="{9F9CC873-6929-4CCA-BDD7-C911329D63C5}"/>
              </a:ext>
            </a:extLst>
          </p:cNvPr>
          <p:cNvSpPr/>
          <p:nvPr/>
        </p:nvSpPr>
        <p:spPr bwMode="auto">
          <a:xfrm>
            <a:off x="2654039" y="3267504"/>
            <a:ext cx="1347088" cy="64807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Hazelnut plantation</a:t>
            </a:r>
            <a:r>
              <a:rPr lang="en-GB" sz="800" dirty="0">
                <a:solidFill>
                  <a:srgbClr val="000000">
                    <a:lumMod val="75000"/>
                    <a:lumOff val="25000"/>
                  </a:srgbClr>
                </a:solidFill>
              </a:rPr>
              <a:t> </a:t>
            </a:r>
            <a:r>
              <a:rPr lang="en-GB" sz="800" b="1" dirty="0">
                <a:solidFill>
                  <a:srgbClr val="FF9933"/>
                </a:solidFill>
              </a:rPr>
              <a:t>Turkey</a:t>
            </a:r>
          </a:p>
          <a:p>
            <a:pPr algn="l"/>
            <a:r>
              <a:rPr lang="en-GB" sz="800" b="1" dirty="0">
                <a:solidFill>
                  <a:srgbClr val="000000">
                    <a:lumMod val="75000"/>
                    <a:lumOff val="25000"/>
                  </a:srgbClr>
                </a:solidFill>
              </a:rPr>
              <a:t>Roasting + packaging</a:t>
            </a:r>
            <a:r>
              <a:rPr lang="en-GB" sz="800" dirty="0">
                <a:solidFill>
                  <a:srgbClr val="000000">
                    <a:lumMod val="75000"/>
                    <a:lumOff val="25000"/>
                  </a:srgbClr>
                </a:solidFill>
              </a:rPr>
              <a:t> hazelnuts</a:t>
            </a:r>
          </a:p>
          <a:p>
            <a:pPr algn="l"/>
            <a:endParaRPr lang="de-DE" sz="800" dirty="0">
              <a:solidFill>
                <a:srgbClr val="000000"/>
              </a:solidFill>
            </a:endParaRPr>
          </a:p>
        </p:txBody>
      </p:sp>
      <p:cxnSp>
        <p:nvCxnSpPr>
          <p:cNvPr id="25" name="Gerade Verbindung mit Pfeil 24">
            <a:extLst>
              <a:ext uri="{FF2B5EF4-FFF2-40B4-BE49-F238E27FC236}">
                <a16:creationId xmlns:a16="http://schemas.microsoft.com/office/drawing/2014/main" id="{E360870A-6206-42B4-B0F1-FDEC306A7894}"/>
              </a:ext>
            </a:extLst>
          </p:cNvPr>
          <p:cNvCxnSpPr>
            <a:cxnSpLocks/>
          </p:cNvCxnSpPr>
          <p:nvPr/>
        </p:nvCxnSpPr>
        <p:spPr bwMode="auto">
          <a:xfrm flipH="1" flipV="1">
            <a:off x="6549532" y="2138854"/>
            <a:ext cx="2644172" cy="91081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25">
            <a:extLst>
              <a:ext uri="{FF2B5EF4-FFF2-40B4-BE49-F238E27FC236}">
                <a16:creationId xmlns:a16="http://schemas.microsoft.com/office/drawing/2014/main" id="{830FCE77-52F4-4458-8299-05E92DC2C728}"/>
              </a:ext>
            </a:extLst>
          </p:cNvPr>
          <p:cNvGrpSpPr/>
          <p:nvPr/>
        </p:nvGrpSpPr>
        <p:grpSpPr>
          <a:xfrm>
            <a:off x="3353550" y="4750449"/>
            <a:ext cx="3078482" cy="1512168"/>
            <a:chOff x="4851468" y="4653136"/>
            <a:chExt cx="3005500" cy="1440160"/>
          </a:xfrm>
        </p:grpSpPr>
        <p:sp>
          <p:nvSpPr>
            <p:cNvPr id="27" name="Freihandform 45">
              <a:extLst>
                <a:ext uri="{FF2B5EF4-FFF2-40B4-BE49-F238E27FC236}">
                  <a16:creationId xmlns:a16="http://schemas.microsoft.com/office/drawing/2014/main" id="{17C7BBE1-C1B1-4ED6-9067-87E178B88309}"/>
                </a:ext>
              </a:extLst>
            </p:cNvPr>
            <p:cNvSpPr/>
            <p:nvPr/>
          </p:nvSpPr>
          <p:spPr bwMode="auto">
            <a:xfrm>
              <a:off x="4851468" y="4653136"/>
              <a:ext cx="3005500" cy="144016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endParaRPr lang="de-DE">
                <a:solidFill>
                  <a:srgbClr val="000000"/>
                </a:solidFill>
              </a:endParaRPr>
            </a:p>
          </p:txBody>
        </p:sp>
        <p:sp>
          <p:nvSpPr>
            <p:cNvPr id="28" name="Rechteck 27">
              <a:extLst>
                <a:ext uri="{FF2B5EF4-FFF2-40B4-BE49-F238E27FC236}">
                  <a16:creationId xmlns:a16="http://schemas.microsoft.com/office/drawing/2014/main" id="{0E8E6FD0-D1B0-4EB2-89F1-4BEA95F91FD4}"/>
                </a:ext>
              </a:extLst>
            </p:cNvPr>
            <p:cNvSpPr/>
            <p:nvPr/>
          </p:nvSpPr>
          <p:spPr>
            <a:xfrm>
              <a:off x="5173891" y="4787868"/>
              <a:ext cx="2360654" cy="1161412"/>
            </a:xfrm>
            <a:prstGeom prst="rect">
              <a:avLst/>
            </a:prstGeom>
          </p:spPr>
          <p:txBody>
            <a:bodyPr wrap="square">
              <a:noAutofit/>
            </a:bodyPr>
            <a:lstStyle/>
            <a:p>
              <a:pPr marL="80577" algn="l"/>
              <a:r>
                <a:rPr lang="en-GB" sz="1100" b="1" dirty="0">
                  <a:solidFill>
                    <a:srgbClr val="4B4B4B"/>
                  </a:solidFill>
                </a:rPr>
                <a:t>Guiding questions for orientation</a:t>
              </a:r>
              <a:endParaRPr lang="de-DE" sz="1100" b="1" dirty="0">
                <a:solidFill>
                  <a:srgbClr val="4B4B4B"/>
                </a:solidFill>
              </a:endParaRPr>
            </a:p>
            <a:p>
              <a:pPr marL="268288" indent="-144000" algn="l">
                <a:buFont typeface="Arial" pitchFamily="34" charset="0"/>
                <a:buChar char="•"/>
              </a:pPr>
              <a:r>
                <a:rPr lang="en-GB" sz="1100" b="1" dirty="0">
                  <a:solidFill>
                    <a:srgbClr val="3B687F"/>
                  </a:solidFill>
                </a:rPr>
                <a:t>Who</a:t>
              </a:r>
              <a:r>
                <a:rPr lang="en-GB" sz="1100" dirty="0">
                  <a:solidFill>
                    <a:srgbClr val="3B687F"/>
                  </a:solidFill>
                </a:rPr>
                <a:t> are the suppliers?</a:t>
              </a:r>
            </a:p>
            <a:p>
              <a:pPr marL="268288" indent="-144000" algn="l">
                <a:buFont typeface="Arial" pitchFamily="34" charset="0"/>
                <a:buChar char="•"/>
              </a:pPr>
              <a:r>
                <a:rPr lang="en-GB" sz="1100" b="1" dirty="0">
                  <a:solidFill>
                    <a:srgbClr val="FF9933"/>
                  </a:solidFill>
                </a:rPr>
                <a:t>Where</a:t>
              </a:r>
              <a:r>
                <a:rPr lang="en-GB" sz="1100" dirty="0">
                  <a:solidFill>
                    <a:srgbClr val="FF9933"/>
                  </a:solidFill>
                </a:rPr>
                <a:t> are the tasks completed?</a:t>
              </a:r>
            </a:p>
            <a:p>
              <a:pPr marL="268288" indent="-144000" algn="l">
                <a:buFont typeface="Arial" pitchFamily="34" charset="0"/>
                <a:buChar char="•"/>
              </a:pPr>
              <a:r>
                <a:rPr lang="en-GB" sz="1100" b="1" dirty="0">
                  <a:solidFill>
                    <a:srgbClr val="000000">
                      <a:lumMod val="75000"/>
                      <a:lumOff val="25000"/>
                    </a:srgbClr>
                  </a:solidFill>
                </a:rPr>
                <a:t>Which</a:t>
              </a:r>
              <a:r>
                <a:rPr lang="en-GB" sz="1100" dirty="0">
                  <a:solidFill>
                    <a:srgbClr val="000000">
                      <a:lumMod val="75000"/>
                      <a:lumOff val="25000"/>
                    </a:srgbClr>
                  </a:solidFill>
                </a:rPr>
                <a:t> tasks/processes take place in the supply chain stages?</a:t>
              </a:r>
            </a:p>
            <a:p>
              <a:pPr marL="268288" indent="-188913" algn="l">
                <a:buFont typeface="Arial" pitchFamily="34" charset="0"/>
                <a:buChar char="•"/>
              </a:pPr>
              <a:endParaRPr lang="de-DE" sz="1000" dirty="0">
                <a:solidFill>
                  <a:srgbClr val="4B4B4B"/>
                </a:solidFill>
              </a:endParaRPr>
            </a:p>
            <a:p>
              <a:pPr marL="80577" algn="l"/>
              <a:endParaRPr lang="de-DE" sz="1000" b="1" dirty="0">
                <a:solidFill>
                  <a:srgbClr val="4B4B4B"/>
                </a:solidFill>
              </a:endParaRPr>
            </a:p>
            <a:p>
              <a:pPr marL="80577" algn="l"/>
              <a:endParaRPr lang="de-DE" sz="1000" b="1" dirty="0">
                <a:solidFill>
                  <a:srgbClr val="4B4B4B"/>
                </a:solidFill>
              </a:endParaRPr>
            </a:p>
            <a:p>
              <a:pPr marL="80577" algn="l"/>
              <a:endParaRPr lang="de-DE" sz="1000" b="1" dirty="0">
                <a:solidFill>
                  <a:srgbClr val="4B4B4B"/>
                </a:solidFill>
              </a:endParaRPr>
            </a:p>
          </p:txBody>
        </p:sp>
      </p:grpSp>
      <p:sp>
        <p:nvSpPr>
          <p:cNvPr id="29" name="Rechteck 28">
            <a:extLst>
              <a:ext uri="{FF2B5EF4-FFF2-40B4-BE49-F238E27FC236}">
                <a16:creationId xmlns:a16="http://schemas.microsoft.com/office/drawing/2014/main" id="{134F8CF8-F5B5-4B8A-B5DA-DA16BB51DEBC}"/>
              </a:ext>
            </a:extLst>
          </p:cNvPr>
          <p:cNvSpPr/>
          <p:nvPr/>
        </p:nvSpPr>
        <p:spPr bwMode="auto">
          <a:xfrm>
            <a:off x="7280668" y="3282445"/>
            <a:ext cx="1346732" cy="64807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800" b="1" dirty="0">
                <a:solidFill>
                  <a:srgbClr val="000000">
                    <a:lumMod val="75000"/>
                    <a:lumOff val="25000"/>
                  </a:srgbClr>
                </a:solidFill>
              </a:rPr>
              <a:t>Hazelnuts</a:t>
            </a:r>
          </a:p>
        </p:txBody>
      </p:sp>
      <p:sp>
        <p:nvSpPr>
          <p:cNvPr id="30" name="Rechteck 29">
            <a:extLst>
              <a:ext uri="{FF2B5EF4-FFF2-40B4-BE49-F238E27FC236}">
                <a16:creationId xmlns:a16="http://schemas.microsoft.com/office/drawing/2014/main" id="{D14578EC-15EA-4D63-A9C0-BE7345881FDA}"/>
              </a:ext>
            </a:extLst>
          </p:cNvPr>
          <p:cNvSpPr/>
          <p:nvPr/>
        </p:nvSpPr>
        <p:spPr bwMode="auto">
          <a:xfrm>
            <a:off x="2654039" y="2426535"/>
            <a:ext cx="1324656" cy="64807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factory</a:t>
            </a:r>
          </a:p>
          <a:p>
            <a:pPr algn="l"/>
            <a:r>
              <a:rPr lang="en-GB" sz="800" b="1" dirty="0">
                <a:solidFill>
                  <a:srgbClr val="FF9933"/>
                </a:solidFill>
              </a:rPr>
              <a:t>Brazil</a:t>
            </a:r>
            <a:r>
              <a:rPr lang="en-GB" sz="800" dirty="0">
                <a:solidFill>
                  <a:srgbClr val="FF9933"/>
                </a:solidFill>
              </a:rPr>
              <a:t> and </a:t>
            </a:r>
            <a:r>
              <a:rPr lang="en-GB" sz="800" b="1" dirty="0">
                <a:solidFill>
                  <a:srgbClr val="FF9933"/>
                </a:solidFill>
              </a:rPr>
              <a:t>Cuba</a:t>
            </a:r>
          </a:p>
          <a:p>
            <a:pPr algn="l"/>
            <a:r>
              <a:rPr lang="en-GB" sz="800" b="1" dirty="0">
                <a:solidFill>
                  <a:srgbClr val="000000">
                    <a:lumMod val="75000"/>
                    <a:lumOff val="25000"/>
                  </a:srgbClr>
                </a:solidFill>
              </a:rPr>
              <a:t>Pressing</a:t>
            </a:r>
            <a:r>
              <a:rPr lang="en-GB" sz="800" dirty="0">
                <a:solidFill>
                  <a:srgbClr val="000000">
                    <a:lumMod val="75000"/>
                    <a:lumOff val="25000"/>
                  </a:srgbClr>
                </a:solidFill>
              </a:rPr>
              <a:t> raw sugar</a:t>
            </a:r>
          </a:p>
          <a:p>
            <a:pPr algn="l"/>
            <a:endParaRPr lang="de-DE" sz="900" dirty="0">
              <a:solidFill>
                <a:srgbClr val="000000"/>
              </a:solidFill>
            </a:endParaRPr>
          </a:p>
        </p:txBody>
      </p:sp>
      <p:sp>
        <p:nvSpPr>
          <p:cNvPr id="31" name="Rechteck 30">
            <a:extLst>
              <a:ext uri="{FF2B5EF4-FFF2-40B4-BE49-F238E27FC236}">
                <a16:creationId xmlns:a16="http://schemas.microsoft.com/office/drawing/2014/main" id="{6B282543-3054-46DC-BE60-96E7E9F634C4}"/>
              </a:ext>
            </a:extLst>
          </p:cNvPr>
          <p:cNvSpPr/>
          <p:nvPr/>
        </p:nvSpPr>
        <p:spPr bwMode="auto">
          <a:xfrm>
            <a:off x="1113163" y="3269670"/>
            <a:ext cx="1347088" cy="6353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Hazelnut plantation</a:t>
            </a:r>
            <a:r>
              <a:rPr lang="en-GB" sz="800" b="1" dirty="0">
                <a:solidFill>
                  <a:srgbClr val="000000">
                    <a:lumMod val="75000"/>
                    <a:lumOff val="25000"/>
                  </a:srgbClr>
                </a:solidFill>
              </a:rPr>
              <a:t> </a:t>
            </a:r>
            <a:r>
              <a:rPr lang="en-GB" sz="800" b="1" dirty="0">
                <a:solidFill>
                  <a:srgbClr val="FF9933"/>
                </a:solidFill>
              </a:rPr>
              <a:t>Turkey</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hazelnuts</a:t>
            </a:r>
          </a:p>
          <a:p>
            <a:pPr algn="l"/>
            <a:endParaRPr lang="de-DE" sz="800" dirty="0">
              <a:solidFill>
                <a:srgbClr val="000000"/>
              </a:solidFill>
            </a:endParaRPr>
          </a:p>
        </p:txBody>
      </p:sp>
      <p:sp>
        <p:nvSpPr>
          <p:cNvPr id="32" name="Rechteck 31">
            <a:extLst>
              <a:ext uri="{FF2B5EF4-FFF2-40B4-BE49-F238E27FC236}">
                <a16:creationId xmlns:a16="http://schemas.microsoft.com/office/drawing/2014/main" id="{A7936D2F-8C2D-46B5-AA49-DBEA6BCD96D4}"/>
              </a:ext>
            </a:extLst>
          </p:cNvPr>
          <p:cNvSpPr/>
          <p:nvPr/>
        </p:nvSpPr>
        <p:spPr bwMode="auto">
          <a:xfrm>
            <a:off x="1120301" y="4067834"/>
            <a:ext cx="1347088" cy="6353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Oil plantation</a:t>
            </a:r>
          </a:p>
          <a:p>
            <a:pPr algn="l"/>
            <a:r>
              <a:rPr lang="en-GB" sz="800" b="1" dirty="0">
                <a:solidFill>
                  <a:srgbClr val="FF9933"/>
                </a:solidFill>
              </a:rPr>
              <a:t>Indonesia</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palm fruits</a:t>
            </a:r>
            <a:r>
              <a:rPr lang="en-GB" sz="800" dirty="0">
                <a:solidFill>
                  <a:srgbClr val="3B687F"/>
                </a:solidFill>
              </a:rPr>
              <a:t> </a:t>
            </a:r>
          </a:p>
          <a:p>
            <a:pPr algn="l"/>
            <a:endParaRPr lang="de-DE" sz="800" dirty="0">
              <a:solidFill>
                <a:srgbClr val="000000"/>
              </a:solidFill>
            </a:endParaRPr>
          </a:p>
        </p:txBody>
      </p:sp>
      <p:sp>
        <p:nvSpPr>
          <p:cNvPr id="33" name="Rechteck 32">
            <a:extLst>
              <a:ext uri="{FF2B5EF4-FFF2-40B4-BE49-F238E27FC236}">
                <a16:creationId xmlns:a16="http://schemas.microsoft.com/office/drawing/2014/main" id="{08E30B9E-E19E-45D7-BD1A-9E8E3C0B7196}"/>
              </a:ext>
            </a:extLst>
          </p:cNvPr>
          <p:cNvSpPr/>
          <p:nvPr/>
        </p:nvSpPr>
        <p:spPr bwMode="auto">
          <a:xfrm>
            <a:off x="2680006" y="4066793"/>
            <a:ext cx="1347088" cy="6353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Palm oil factory</a:t>
            </a:r>
          </a:p>
          <a:p>
            <a:pPr algn="l"/>
            <a:r>
              <a:rPr lang="en-GB" sz="800" b="1" dirty="0">
                <a:solidFill>
                  <a:srgbClr val="FF9933"/>
                </a:solidFill>
              </a:rPr>
              <a:t>Indonesia</a:t>
            </a:r>
          </a:p>
          <a:p>
            <a:pPr algn="l"/>
            <a:r>
              <a:rPr lang="en-GB" sz="800" b="1" dirty="0">
                <a:solidFill>
                  <a:srgbClr val="000000">
                    <a:lumMod val="75000"/>
                    <a:lumOff val="25000"/>
                  </a:srgbClr>
                </a:solidFill>
              </a:rPr>
              <a:t>Pressing/sterilising</a:t>
            </a:r>
            <a:r>
              <a:rPr lang="en-GB" sz="800" dirty="0">
                <a:solidFill>
                  <a:srgbClr val="000000">
                    <a:lumMod val="75000"/>
                    <a:lumOff val="25000"/>
                  </a:srgbClr>
                </a:solidFill>
              </a:rPr>
              <a:t> palm oil</a:t>
            </a:r>
          </a:p>
          <a:p>
            <a:pPr algn="l"/>
            <a:endParaRPr lang="de-DE" sz="800" dirty="0">
              <a:solidFill>
                <a:srgbClr val="000000"/>
              </a:solidFill>
            </a:endParaRPr>
          </a:p>
        </p:txBody>
      </p:sp>
      <p:sp>
        <p:nvSpPr>
          <p:cNvPr id="34" name="Rechteck 33">
            <a:extLst>
              <a:ext uri="{FF2B5EF4-FFF2-40B4-BE49-F238E27FC236}">
                <a16:creationId xmlns:a16="http://schemas.microsoft.com/office/drawing/2014/main" id="{C173B91A-8989-48D4-83C1-63993AD41DEB}"/>
              </a:ext>
            </a:extLst>
          </p:cNvPr>
          <p:cNvSpPr/>
          <p:nvPr/>
        </p:nvSpPr>
        <p:spPr bwMode="auto">
          <a:xfrm>
            <a:off x="7280668" y="4076568"/>
            <a:ext cx="1347088" cy="6353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800" b="1" dirty="0">
                <a:solidFill>
                  <a:srgbClr val="000000">
                    <a:lumMod val="75000"/>
                    <a:lumOff val="25000"/>
                  </a:srgbClr>
                </a:solidFill>
              </a:rPr>
              <a:t>Palm oil</a:t>
            </a:r>
          </a:p>
          <a:p>
            <a:pPr algn="l"/>
            <a:endParaRPr lang="de-DE" sz="800" dirty="0">
              <a:solidFill>
                <a:srgbClr val="000000"/>
              </a:solidFill>
            </a:endParaRPr>
          </a:p>
        </p:txBody>
      </p:sp>
      <p:pic>
        <p:nvPicPr>
          <p:cNvPr id="35" name="Picture 5" descr="G:\noun_1146880.png">
            <a:extLst>
              <a:ext uri="{FF2B5EF4-FFF2-40B4-BE49-F238E27FC236}">
                <a16:creationId xmlns:a16="http://schemas.microsoft.com/office/drawing/2014/main" id="{026ED774-3BB1-44E8-82F5-B69BA93EACEC}"/>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583682" y="4891918"/>
            <a:ext cx="567696" cy="567696"/>
          </a:xfrm>
          <a:prstGeom prst="rect">
            <a:avLst/>
          </a:prstGeom>
          <a:noFill/>
        </p:spPr>
      </p:pic>
      <p:pic>
        <p:nvPicPr>
          <p:cNvPr id="36" name="Picture 5" descr="G:\noun_1146880.png">
            <a:extLst>
              <a:ext uri="{FF2B5EF4-FFF2-40B4-BE49-F238E27FC236}">
                <a16:creationId xmlns:a16="http://schemas.microsoft.com/office/drawing/2014/main" id="{1C785433-6590-46C1-8E07-63ACD5E78B47}"/>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1348100" y="1448356"/>
            <a:ext cx="423680" cy="423680"/>
          </a:xfrm>
          <a:prstGeom prst="rect">
            <a:avLst/>
          </a:prstGeom>
          <a:noFill/>
        </p:spPr>
      </p:pic>
      <p:pic>
        <p:nvPicPr>
          <p:cNvPr id="38" name="Picture 8" descr="C:\Users\husterer\Downloads\noun_803955.png">
            <a:extLst>
              <a:ext uri="{FF2B5EF4-FFF2-40B4-BE49-F238E27FC236}">
                <a16:creationId xmlns:a16="http://schemas.microsoft.com/office/drawing/2014/main" id="{9474524C-81EF-4676-AC79-A6FDEFEAA05E}"/>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26" y="1170418"/>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40" name="Foliennummernplatzhalter 6">
            <a:extLst>
              <a:ext uri="{FF2B5EF4-FFF2-40B4-BE49-F238E27FC236}">
                <a16:creationId xmlns:a16="http://schemas.microsoft.com/office/drawing/2014/main" id="{854BA3DC-B307-42FA-B8D2-E2761CEEC579}"/>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16</a:t>
            </a:fld>
            <a:endParaRPr lang="de-DE"/>
          </a:p>
        </p:txBody>
      </p:sp>
      <p:sp>
        <p:nvSpPr>
          <p:cNvPr id="41" name="Textfeld 40">
            <a:extLst>
              <a:ext uri="{FF2B5EF4-FFF2-40B4-BE49-F238E27FC236}">
                <a16:creationId xmlns:a16="http://schemas.microsoft.com/office/drawing/2014/main" id="{73B4ACFA-D768-43B9-A82B-8081001E7294}"/>
              </a:ext>
            </a:extLst>
          </p:cNvPr>
          <p:cNvSpPr txBox="1"/>
          <p:nvPr/>
        </p:nvSpPr>
        <p:spPr>
          <a:xfrm>
            <a:off x="1350587" y="6425447"/>
            <a:ext cx="3161237" cy="204059"/>
          </a:xfrm>
          <a:prstGeom prst="rect">
            <a:avLst/>
          </a:prstGeom>
          <a:noFill/>
        </p:spPr>
        <p:txBody>
          <a:bodyPr wrap="square" lIns="80165" tIns="40083" rIns="80165" bIns="40083" rtlCol="0">
            <a:spAutoFit/>
          </a:bodyPr>
          <a:lstStyle/>
          <a:p>
            <a:pPr algn="l"/>
            <a:r>
              <a:rPr lang="en-GB" sz="800" dirty="0">
                <a:solidFill>
                  <a:srgbClr val="000000"/>
                </a:solidFill>
              </a:rPr>
              <a:t>* Data not based on figures from a real company.</a:t>
            </a:r>
          </a:p>
        </p:txBody>
      </p:sp>
      <p:sp>
        <p:nvSpPr>
          <p:cNvPr id="37" name="Fußzeilenplatzhalter 3">
            <a:extLst>
              <a:ext uri="{FF2B5EF4-FFF2-40B4-BE49-F238E27FC236}">
                <a16:creationId xmlns:a16="http://schemas.microsoft.com/office/drawing/2014/main" id="{820BC6E8-C15C-407B-92D8-F828FA5F563A}"/>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39" name="Auf der gleichen Seite des Rechtecks liegende Ecken abrunden 8">
            <a:extLst>
              <a:ext uri="{FF2B5EF4-FFF2-40B4-BE49-F238E27FC236}">
                <a16:creationId xmlns:a16="http://schemas.microsoft.com/office/drawing/2014/main" id="{50578D1C-13E2-4EE9-BB4A-F1A6E8CDBD9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42" name="Auf der gleichen Seite des Rechtecks liegende Ecken abrunden 8">
            <a:extLst>
              <a:ext uri="{FF2B5EF4-FFF2-40B4-BE49-F238E27FC236}">
                <a16:creationId xmlns:a16="http://schemas.microsoft.com/office/drawing/2014/main" id="{4EA71424-3464-4DA0-88EA-3C07712E3177}"/>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43" name="Auf der gleichen Seite des Rechtecks liegende Ecken abrunden 8">
            <a:extLst>
              <a:ext uri="{FF2B5EF4-FFF2-40B4-BE49-F238E27FC236}">
                <a16:creationId xmlns:a16="http://schemas.microsoft.com/office/drawing/2014/main" id="{1D6E6ACE-A680-405A-91E7-AA3D9508BB26}"/>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44" name="Auf der gleichen Seite des Rechtecks liegende Ecken abrunden 8">
            <a:extLst>
              <a:ext uri="{FF2B5EF4-FFF2-40B4-BE49-F238E27FC236}">
                <a16:creationId xmlns:a16="http://schemas.microsoft.com/office/drawing/2014/main" id="{6F5E238D-7B72-49CD-91DC-B22AECE5C7BB}"/>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45" name="Auf der gleichen Seite des Rechtecks liegende Ecken abrunden 8">
            <a:extLst>
              <a:ext uri="{FF2B5EF4-FFF2-40B4-BE49-F238E27FC236}">
                <a16:creationId xmlns:a16="http://schemas.microsoft.com/office/drawing/2014/main" id="{59214CA5-A272-4E58-AFB0-46682B3530A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46" name="Auf der gleichen Seite des Rechtecks liegende Ecken abrunden 8">
            <a:extLst>
              <a:ext uri="{FF2B5EF4-FFF2-40B4-BE49-F238E27FC236}">
                <a16:creationId xmlns:a16="http://schemas.microsoft.com/office/drawing/2014/main" id="{0321B128-8D21-4DA5-ACEB-B767CF37EB5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47" name="Auf der gleichen Seite des Rechtecks liegende Ecken abrunden 8">
            <a:extLst>
              <a:ext uri="{FF2B5EF4-FFF2-40B4-BE49-F238E27FC236}">
                <a16:creationId xmlns:a16="http://schemas.microsoft.com/office/drawing/2014/main" id="{FE0C300F-60FB-411F-BF4B-B014C723BC6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55F825D4-B4E1-8B32-D598-FD4B474CE0BD}"/>
              </a:ext>
            </a:extLst>
          </p:cNvPr>
          <p:cNvSpPr>
            <a:spLocks noGrp="1"/>
          </p:cNvSpPr>
          <p:nvPr>
            <p:ph type="dt" sz="half" idx="12"/>
          </p:nvPr>
        </p:nvSpPr>
        <p:spPr>
          <a:xfrm>
            <a:off x="623393" y="104520"/>
            <a:ext cx="7057430"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37649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17</a:t>
            </a:fld>
            <a:endParaRPr lang="de-DE"/>
          </a:p>
        </p:txBody>
      </p:sp>
      <p:sp>
        <p:nvSpPr>
          <p:cNvPr id="2" name="Rechteck 1">
            <a:extLst>
              <a:ext uri="{FF2B5EF4-FFF2-40B4-BE49-F238E27FC236}">
                <a16:creationId xmlns:a16="http://schemas.microsoft.com/office/drawing/2014/main" id="{CF9B831B-82F1-4086-9642-B7F350015BA8}"/>
              </a:ext>
            </a:extLst>
          </p:cNvPr>
          <p:cNvSpPr/>
          <p:nvPr/>
        </p:nvSpPr>
        <p:spPr bwMode="auto">
          <a:xfrm>
            <a:off x="664930" y="4199895"/>
            <a:ext cx="8119469" cy="1065873"/>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5" name="Textplatzhalter 19">
            <a:extLst>
              <a:ext uri="{FF2B5EF4-FFF2-40B4-BE49-F238E27FC236}">
                <a16:creationId xmlns:a16="http://schemas.microsoft.com/office/drawing/2014/main" id="{F9EC840C-27F2-46BE-B8A1-3F400D649DB4}"/>
              </a:ext>
            </a:extLst>
          </p:cNvPr>
          <p:cNvSpPr txBox="1">
            <a:spLocks/>
          </p:cNvSpPr>
          <p:nvPr/>
        </p:nvSpPr>
        <p:spPr>
          <a:xfrm>
            <a:off x="638374" y="3263792"/>
            <a:ext cx="8146027"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In order to pool and integrate basic information, it can be helpful to visualise the supply chain. This provides the starting point for the subsequent steps and enables employees to work together to determine the key sustainability issues and fields of action.</a:t>
            </a:r>
          </a:p>
        </p:txBody>
      </p:sp>
      <p:sp>
        <p:nvSpPr>
          <p:cNvPr id="26" name="Textplatzhalter 20">
            <a:extLst>
              <a:ext uri="{FF2B5EF4-FFF2-40B4-BE49-F238E27FC236}">
                <a16:creationId xmlns:a16="http://schemas.microsoft.com/office/drawing/2014/main" id="{DCF6E3B3-2C75-4CE2-A7D5-6287E1E2725B}"/>
              </a:ext>
            </a:extLst>
          </p:cNvPr>
          <p:cNvSpPr txBox="1">
            <a:spLocks/>
          </p:cNvSpPr>
          <p:nvPr/>
        </p:nvSpPr>
        <p:spPr>
          <a:xfrm>
            <a:off x="623888" y="1196975"/>
            <a:ext cx="8181200" cy="279400"/>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27" name="Rechteck 26">
            <a:extLst>
              <a:ext uri="{FF2B5EF4-FFF2-40B4-BE49-F238E27FC236}">
                <a16:creationId xmlns:a16="http://schemas.microsoft.com/office/drawing/2014/main" id="{62AA31E1-BDBD-42AD-9A8E-7C9943F9E30E}"/>
              </a:ext>
            </a:extLst>
          </p:cNvPr>
          <p:cNvSpPr/>
          <p:nvPr/>
        </p:nvSpPr>
        <p:spPr>
          <a:xfrm>
            <a:off x="603202" y="2009189"/>
            <a:ext cx="8181200" cy="600164"/>
          </a:xfrm>
          <a:prstGeom prst="rect">
            <a:avLst/>
          </a:prstGeom>
        </p:spPr>
        <p:txBody>
          <a:bodyPr wrap="square">
            <a:spAutoFit/>
          </a:bodyPr>
          <a:lstStyle/>
          <a:p>
            <a:pPr algn="l">
              <a:defRPr/>
            </a:pPr>
            <a:r>
              <a:rPr lang="en-GB" sz="1100" dirty="0">
                <a:solidFill>
                  <a:srgbClr val="4B4B4B"/>
                </a:solidFill>
                <a:latin typeface="Arial"/>
                <a:ea typeface="ＭＳ Ｐゴシック"/>
              </a:rPr>
              <a:t>Particularly for companies with a wider range of products (or services), it can often be helpful to focus on a section of the supply chain to start off – e.g. key product groups. The starter kit covers various approaches that can be used to focus on particular areas.</a:t>
            </a:r>
          </a:p>
        </p:txBody>
      </p:sp>
      <p:sp>
        <p:nvSpPr>
          <p:cNvPr id="28" name="Textplatzhalter 10">
            <a:extLst>
              <a:ext uri="{FF2B5EF4-FFF2-40B4-BE49-F238E27FC236}">
                <a16:creationId xmlns:a16="http://schemas.microsoft.com/office/drawing/2014/main" id="{3AEADC01-6E00-4B95-8ED3-62E6DB09EAB3}"/>
              </a:ext>
            </a:extLst>
          </p:cNvPr>
          <p:cNvSpPr txBox="1">
            <a:spLocks/>
          </p:cNvSpPr>
          <p:nvPr/>
        </p:nvSpPr>
        <p:spPr>
          <a:xfrm>
            <a:off x="1203488" y="1590331"/>
            <a:ext cx="7580914"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Focusing on the supply chain</a:t>
            </a:r>
          </a:p>
        </p:txBody>
      </p:sp>
      <p:sp>
        <p:nvSpPr>
          <p:cNvPr id="29" name="Richtungspfeil 26">
            <a:extLst>
              <a:ext uri="{FF2B5EF4-FFF2-40B4-BE49-F238E27FC236}">
                <a16:creationId xmlns:a16="http://schemas.microsoft.com/office/drawing/2014/main" id="{EAD8B3F2-5D0B-4423-9025-686F1470D575}"/>
              </a:ext>
            </a:extLst>
          </p:cNvPr>
          <p:cNvSpPr/>
          <p:nvPr/>
        </p:nvSpPr>
        <p:spPr>
          <a:xfrm>
            <a:off x="664932" y="1592231"/>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1.1</a:t>
            </a:r>
            <a:r>
              <a:rPr lang="en-GB" sz="900" b="1" dirty="0">
                <a:solidFill>
                  <a:prstClr val="black">
                    <a:lumMod val="75000"/>
                    <a:lumOff val="25000"/>
                  </a:prstClr>
                </a:solidFill>
                <a:cs typeface="Arial" panose="020B0604020202020204" pitchFamily="34" charset="0"/>
              </a:rPr>
              <a:t>.</a:t>
            </a:r>
          </a:p>
        </p:txBody>
      </p:sp>
      <p:sp>
        <p:nvSpPr>
          <p:cNvPr id="30" name="Textplatzhalter 10">
            <a:extLst>
              <a:ext uri="{FF2B5EF4-FFF2-40B4-BE49-F238E27FC236}">
                <a16:creationId xmlns:a16="http://schemas.microsoft.com/office/drawing/2014/main" id="{5614DCF6-AE6B-410A-AF3B-D11397901631}"/>
              </a:ext>
            </a:extLst>
          </p:cNvPr>
          <p:cNvSpPr txBox="1">
            <a:spLocks/>
          </p:cNvSpPr>
          <p:nvPr/>
        </p:nvSpPr>
        <p:spPr>
          <a:xfrm>
            <a:off x="1203488" y="2783172"/>
            <a:ext cx="760160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Structuring and visualising the supply chain</a:t>
            </a:r>
          </a:p>
        </p:txBody>
      </p:sp>
      <p:sp>
        <p:nvSpPr>
          <p:cNvPr id="31" name="Richtungspfeil 29">
            <a:extLst>
              <a:ext uri="{FF2B5EF4-FFF2-40B4-BE49-F238E27FC236}">
                <a16:creationId xmlns:a16="http://schemas.microsoft.com/office/drawing/2014/main" id="{27188922-936B-4180-855B-D3094ED9C357}"/>
              </a:ext>
            </a:extLst>
          </p:cNvPr>
          <p:cNvSpPr/>
          <p:nvPr/>
        </p:nvSpPr>
        <p:spPr>
          <a:xfrm>
            <a:off x="664931" y="2783173"/>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1.2</a:t>
            </a:r>
            <a:r>
              <a:rPr lang="en-GB" sz="900" b="1" dirty="0">
                <a:solidFill>
                  <a:prstClr val="black">
                    <a:lumMod val="75000"/>
                    <a:lumOff val="25000"/>
                  </a:prstClr>
                </a:solidFill>
                <a:cs typeface="Arial" panose="020B0604020202020204" pitchFamily="34" charset="0"/>
              </a:rPr>
              <a:t>.</a:t>
            </a:r>
          </a:p>
        </p:txBody>
      </p:sp>
      <p:sp>
        <p:nvSpPr>
          <p:cNvPr id="32" name="Textplatzhalter 10">
            <a:extLst>
              <a:ext uri="{FF2B5EF4-FFF2-40B4-BE49-F238E27FC236}">
                <a16:creationId xmlns:a16="http://schemas.microsoft.com/office/drawing/2014/main" id="{DC6C71C2-D8AF-4102-8700-ECA15A4E1D21}"/>
              </a:ext>
            </a:extLst>
          </p:cNvPr>
          <p:cNvSpPr txBox="1">
            <a:spLocks/>
          </p:cNvSpPr>
          <p:nvPr/>
        </p:nvSpPr>
        <p:spPr>
          <a:xfrm>
            <a:off x="1203487" y="4207733"/>
            <a:ext cx="7580913"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Formulating principles</a:t>
            </a:r>
          </a:p>
        </p:txBody>
      </p:sp>
      <p:sp>
        <p:nvSpPr>
          <p:cNvPr id="33" name="Richtungspfeil 29">
            <a:extLst>
              <a:ext uri="{FF2B5EF4-FFF2-40B4-BE49-F238E27FC236}">
                <a16:creationId xmlns:a16="http://schemas.microsoft.com/office/drawing/2014/main" id="{8EDBC831-E41C-45D8-9D8D-9CB365DFFA86}"/>
              </a:ext>
            </a:extLst>
          </p:cNvPr>
          <p:cNvSpPr/>
          <p:nvPr/>
        </p:nvSpPr>
        <p:spPr>
          <a:xfrm>
            <a:off x="664931" y="4207734"/>
            <a:ext cx="693240"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1.3</a:t>
            </a:r>
            <a:r>
              <a:rPr lang="en-GB" sz="900" b="1" dirty="0">
                <a:solidFill>
                  <a:prstClr val="black">
                    <a:lumMod val="75000"/>
                    <a:lumOff val="25000"/>
                  </a:prstClr>
                </a:solidFill>
                <a:cs typeface="Arial" panose="020B0604020202020204" pitchFamily="34" charset="0"/>
              </a:rPr>
              <a:t>.</a:t>
            </a:r>
          </a:p>
        </p:txBody>
      </p:sp>
      <p:sp>
        <p:nvSpPr>
          <p:cNvPr id="34" name="Textplatzhalter 19">
            <a:extLst>
              <a:ext uri="{FF2B5EF4-FFF2-40B4-BE49-F238E27FC236}">
                <a16:creationId xmlns:a16="http://schemas.microsoft.com/office/drawing/2014/main" id="{D3B12112-A13F-4E26-B7E5-D0E98D4A9E82}"/>
              </a:ext>
            </a:extLst>
          </p:cNvPr>
          <p:cNvSpPr txBox="1">
            <a:spLocks/>
          </p:cNvSpPr>
          <p:nvPr/>
        </p:nvSpPr>
        <p:spPr>
          <a:xfrm>
            <a:off x="630179" y="4710685"/>
            <a:ext cx="8181200" cy="517226"/>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Companies need to formulate or revise their corporate principles in order to make their commitment clear both internally and to the outside world, and to determine their level of ambition.</a:t>
            </a:r>
          </a:p>
        </p:txBody>
      </p:sp>
      <p:sp>
        <p:nvSpPr>
          <p:cNvPr id="16" name="Fußzeilenplatzhalter 3">
            <a:extLst>
              <a:ext uri="{FF2B5EF4-FFF2-40B4-BE49-F238E27FC236}">
                <a16:creationId xmlns:a16="http://schemas.microsoft.com/office/drawing/2014/main" id="{AC0F06EB-3DD9-418B-81C2-FB91B7D49E5B}"/>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7" name="Auf der gleichen Seite des Rechtecks liegende Ecken abrunden 8">
            <a:extLst>
              <a:ext uri="{FF2B5EF4-FFF2-40B4-BE49-F238E27FC236}">
                <a16:creationId xmlns:a16="http://schemas.microsoft.com/office/drawing/2014/main" id="{CFC244F0-87C0-4783-A184-4826FDD4EA4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8" name="Auf der gleichen Seite des Rechtecks liegende Ecken abrunden 8">
            <a:extLst>
              <a:ext uri="{FF2B5EF4-FFF2-40B4-BE49-F238E27FC236}">
                <a16:creationId xmlns:a16="http://schemas.microsoft.com/office/drawing/2014/main" id="{4293B2C0-7A26-406F-AF6A-6195497AF399}"/>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9" name="Auf der gleichen Seite des Rechtecks liegende Ecken abrunden 8">
            <a:extLst>
              <a:ext uri="{FF2B5EF4-FFF2-40B4-BE49-F238E27FC236}">
                <a16:creationId xmlns:a16="http://schemas.microsoft.com/office/drawing/2014/main" id="{728D4184-AAD9-4049-89A9-33939F7E99EA}"/>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0" name="Auf der gleichen Seite des Rechtecks liegende Ecken abrunden 8">
            <a:extLst>
              <a:ext uri="{FF2B5EF4-FFF2-40B4-BE49-F238E27FC236}">
                <a16:creationId xmlns:a16="http://schemas.microsoft.com/office/drawing/2014/main" id="{87855A6E-A0E9-44EF-BD44-E064029D443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1" name="Auf der gleichen Seite des Rechtecks liegende Ecken abrunden 8">
            <a:extLst>
              <a:ext uri="{FF2B5EF4-FFF2-40B4-BE49-F238E27FC236}">
                <a16:creationId xmlns:a16="http://schemas.microsoft.com/office/drawing/2014/main" id="{738A2C88-5A2A-4516-B109-9B1DBF5E7AD2}"/>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2" name="Auf der gleichen Seite des Rechtecks liegende Ecken abrunden 8">
            <a:extLst>
              <a:ext uri="{FF2B5EF4-FFF2-40B4-BE49-F238E27FC236}">
                <a16:creationId xmlns:a16="http://schemas.microsoft.com/office/drawing/2014/main" id="{6BC068B5-5025-4253-B78A-B8C3B2160FB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3" name="Auf der gleichen Seite des Rechtecks liegende Ecken abrunden 8">
            <a:extLst>
              <a:ext uri="{FF2B5EF4-FFF2-40B4-BE49-F238E27FC236}">
                <a16:creationId xmlns:a16="http://schemas.microsoft.com/office/drawing/2014/main" id="{AB183EFA-9001-4F79-8968-E0F3A38079F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4" name="Datumsplatzhalter 4">
            <a:extLst>
              <a:ext uri="{FF2B5EF4-FFF2-40B4-BE49-F238E27FC236}">
                <a16:creationId xmlns:a16="http://schemas.microsoft.com/office/drawing/2014/main" id="{73B11C58-CE93-3050-3E63-33F21C60FC7F}"/>
              </a:ext>
            </a:extLst>
          </p:cNvPr>
          <p:cNvSpPr>
            <a:spLocks noGrp="1"/>
          </p:cNvSpPr>
          <p:nvPr>
            <p:ph type="dt" sz="half" idx="12"/>
          </p:nvPr>
        </p:nvSpPr>
        <p:spPr>
          <a:xfrm>
            <a:off x="623393" y="104520"/>
            <a:ext cx="7057430"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360017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15B6512A-98B5-4C43-991F-0A394E244056}"/>
              </a:ext>
            </a:extLst>
          </p:cNvPr>
          <p:cNvSpPr/>
          <p:nvPr/>
        </p:nvSpPr>
        <p:spPr>
          <a:xfrm>
            <a:off x="1632543" y="1772816"/>
            <a:ext cx="8856069" cy="1265889"/>
          </a:xfrm>
          <a:prstGeom prst="rect">
            <a:avLst/>
          </a:prstGeom>
        </p:spPr>
        <p:txBody>
          <a:bodyPr wrap="square" lIns="80165" tIns="40083" rIns="80165" bIns="40083">
            <a:spAutoFit/>
          </a:bodyPr>
          <a:lstStyle/>
          <a:p>
            <a:pPr marL="80577" algn="l">
              <a:defRPr/>
            </a:pPr>
            <a:r>
              <a:rPr lang="en-GB" sz="1100" dirty="0">
                <a:solidFill>
                  <a:srgbClr val="4B4B4B"/>
                </a:solidFill>
              </a:rPr>
              <a:t>Companies can use principles to internally and externally communicate that it has met its responsibilities with regard to sustainable supply chains. Companies can generally draw on existing documents to formulate principles. This includes mission statements, values or codes of conduct. Another starting point could be documentation related to a certain issue, like a publicly available environmental policy from environmental management.</a:t>
            </a:r>
          </a:p>
          <a:p>
            <a:pPr marL="80577" algn="l">
              <a:defRPr/>
            </a:pPr>
            <a:endParaRPr lang="de-DE" sz="1100" dirty="0">
              <a:solidFill>
                <a:srgbClr val="4B4B4B"/>
              </a:solidFill>
            </a:endParaRPr>
          </a:p>
          <a:p>
            <a:pPr marL="80577" algn="l">
              <a:defRPr/>
            </a:pPr>
            <a:r>
              <a:rPr lang="en-GB" sz="1100" dirty="0">
                <a:solidFill>
                  <a:srgbClr val="4B4B4B"/>
                </a:solidFill>
              </a:rPr>
              <a:t>The formulation of the principles should be regarded as a process by companies. It's most logical to start with process stage 2 to allow the results of the risk analysis to be incorporated when formulating principles. </a:t>
            </a:r>
          </a:p>
        </p:txBody>
      </p:sp>
      <p:sp>
        <p:nvSpPr>
          <p:cNvPr id="42" name="Titel 1">
            <a:extLst>
              <a:ext uri="{FF2B5EF4-FFF2-40B4-BE49-F238E27FC236}">
                <a16:creationId xmlns:a16="http://schemas.microsoft.com/office/drawing/2014/main" id="{9E6F5D1B-FE98-4AD5-B176-0EAAFB3F6CCE}"/>
              </a:ext>
            </a:extLst>
          </p:cNvPr>
          <p:cNvSpPr txBox="1">
            <a:spLocks/>
          </p:cNvSpPr>
          <p:nvPr/>
        </p:nvSpPr>
        <p:spPr bwMode="auto">
          <a:xfrm>
            <a:off x="1669834" y="997592"/>
            <a:ext cx="881877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200" b="1">
                <a:solidFill>
                  <a:srgbClr val="3B687F"/>
                </a:solidFill>
                <a:latin typeface="+mj-lt"/>
                <a:ea typeface="+mj-ea"/>
                <a:cs typeface="+mj-cs"/>
              </a:defRPr>
            </a:lvl1pPr>
            <a:lvl2pPr algn="l" rtl="0" fontAlgn="base">
              <a:spcBef>
                <a:spcPct val="0"/>
              </a:spcBef>
              <a:spcAft>
                <a:spcPct val="0"/>
              </a:spcAft>
              <a:defRPr sz="2200" b="1">
                <a:solidFill>
                  <a:srgbClr val="3B687F"/>
                </a:solidFill>
                <a:latin typeface="Arial" charset="0"/>
                <a:ea typeface="ＭＳ Ｐゴシック" charset="-128"/>
              </a:defRPr>
            </a:lvl2pPr>
            <a:lvl3pPr algn="l" rtl="0" fontAlgn="base">
              <a:spcBef>
                <a:spcPct val="0"/>
              </a:spcBef>
              <a:spcAft>
                <a:spcPct val="0"/>
              </a:spcAft>
              <a:defRPr sz="2200" b="1">
                <a:solidFill>
                  <a:srgbClr val="3B687F"/>
                </a:solidFill>
                <a:latin typeface="Arial" charset="0"/>
                <a:ea typeface="ＭＳ Ｐゴシック" charset="-128"/>
              </a:defRPr>
            </a:lvl3pPr>
            <a:lvl4pPr algn="l" rtl="0" fontAlgn="base">
              <a:spcBef>
                <a:spcPct val="0"/>
              </a:spcBef>
              <a:spcAft>
                <a:spcPct val="0"/>
              </a:spcAft>
              <a:defRPr sz="2200" b="1">
                <a:solidFill>
                  <a:srgbClr val="3B687F"/>
                </a:solidFill>
                <a:latin typeface="Arial" charset="0"/>
                <a:ea typeface="ＭＳ Ｐゴシック" charset="-128"/>
              </a:defRPr>
            </a:lvl4pPr>
            <a:lvl5pPr algn="l" rtl="0" fontAlgn="base">
              <a:spcBef>
                <a:spcPct val="0"/>
              </a:spcBef>
              <a:spcAft>
                <a:spcPct val="0"/>
              </a:spcAft>
              <a:defRPr sz="2200" b="1">
                <a:solidFill>
                  <a:srgbClr val="3B687F"/>
                </a:solidFill>
                <a:latin typeface="Arial" charset="0"/>
                <a:ea typeface="ＭＳ Ｐゴシック" charset="-128"/>
              </a:defRPr>
            </a:lvl5pPr>
            <a:lvl6pPr marL="457200" algn="l" rtl="0" fontAlgn="base">
              <a:spcBef>
                <a:spcPct val="0"/>
              </a:spcBef>
              <a:spcAft>
                <a:spcPct val="0"/>
              </a:spcAft>
              <a:defRPr sz="2200" b="1">
                <a:solidFill>
                  <a:srgbClr val="3B687F"/>
                </a:solidFill>
                <a:latin typeface="Arial" charset="0"/>
                <a:ea typeface="ＭＳ Ｐゴシック" charset="-128"/>
              </a:defRPr>
            </a:lvl6pPr>
            <a:lvl7pPr marL="914400" algn="l" rtl="0" fontAlgn="base">
              <a:spcBef>
                <a:spcPct val="0"/>
              </a:spcBef>
              <a:spcAft>
                <a:spcPct val="0"/>
              </a:spcAft>
              <a:defRPr sz="2200" b="1">
                <a:solidFill>
                  <a:srgbClr val="3B687F"/>
                </a:solidFill>
                <a:latin typeface="Arial" charset="0"/>
                <a:ea typeface="ＭＳ Ｐゴシック" charset="-128"/>
              </a:defRPr>
            </a:lvl7pPr>
            <a:lvl8pPr marL="1371600" algn="l" rtl="0" fontAlgn="base">
              <a:spcBef>
                <a:spcPct val="0"/>
              </a:spcBef>
              <a:spcAft>
                <a:spcPct val="0"/>
              </a:spcAft>
              <a:defRPr sz="2200" b="1">
                <a:solidFill>
                  <a:srgbClr val="3B687F"/>
                </a:solidFill>
                <a:latin typeface="Arial" charset="0"/>
                <a:ea typeface="ＭＳ Ｐゴシック" charset="-128"/>
              </a:defRPr>
            </a:lvl8pPr>
            <a:lvl9pPr marL="1828800" algn="l" rtl="0" fontAlgn="base">
              <a:spcBef>
                <a:spcPct val="0"/>
              </a:spcBef>
              <a:spcAft>
                <a:spcPct val="0"/>
              </a:spcAft>
              <a:defRPr sz="2200" b="1">
                <a:solidFill>
                  <a:srgbClr val="3B687F"/>
                </a:solidFill>
                <a:latin typeface="Arial" charset="0"/>
                <a:ea typeface="ＭＳ Ｐゴシック" charset="-128"/>
              </a:defRPr>
            </a:lvl9pPr>
          </a:lstStyle>
          <a:p>
            <a:pPr eaLnBrk="1" hangingPunct="1"/>
            <a:r>
              <a:rPr lang="en-GB" sz="1800" dirty="0"/>
              <a:t>Getting started: Formulating principles</a:t>
            </a:r>
          </a:p>
        </p:txBody>
      </p:sp>
      <p:pic>
        <p:nvPicPr>
          <p:cNvPr id="43" name="Picture 2" descr="G:\noun_992323.png">
            <a:extLst>
              <a:ext uri="{FF2B5EF4-FFF2-40B4-BE49-F238E27FC236}">
                <a16:creationId xmlns:a16="http://schemas.microsoft.com/office/drawing/2014/main" id="{420A9A8E-869C-4788-8E88-8E4392F6DBC8}"/>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3392" y="997592"/>
            <a:ext cx="648071" cy="648071"/>
          </a:xfrm>
          <a:prstGeom prst="rect">
            <a:avLst/>
          </a:prstGeom>
          <a:noFill/>
        </p:spPr>
      </p:pic>
      <p:sp>
        <p:nvSpPr>
          <p:cNvPr id="8" name="Rechteck 7">
            <a:extLst>
              <a:ext uri="{FF2B5EF4-FFF2-40B4-BE49-F238E27FC236}">
                <a16:creationId xmlns:a16="http://schemas.microsoft.com/office/drawing/2014/main" id="{9FBB1E43-4CD6-4EB1-96EA-343D0A4DF8DE}"/>
              </a:ext>
            </a:extLst>
          </p:cNvPr>
          <p:cNvSpPr/>
          <p:nvPr/>
        </p:nvSpPr>
        <p:spPr>
          <a:xfrm>
            <a:off x="1646501" y="3238237"/>
            <a:ext cx="4737531" cy="2970044"/>
          </a:xfrm>
          <a:prstGeom prst="rect">
            <a:avLst/>
          </a:prstGeom>
        </p:spPr>
        <p:txBody>
          <a:bodyPr wrap="square">
            <a:spAutoFit/>
          </a:bodyPr>
          <a:lstStyle/>
          <a:p>
            <a:pPr marL="80577" algn="just">
              <a:defRPr/>
            </a:pPr>
            <a:r>
              <a:rPr lang="en-GB" sz="1100" b="1" dirty="0">
                <a:solidFill>
                  <a:srgbClr val="4B4B4B"/>
                </a:solidFill>
              </a:rPr>
              <a:t>Requirements for principles</a:t>
            </a:r>
          </a:p>
          <a:p>
            <a:pPr marL="80577" algn="just">
              <a:defRPr/>
            </a:pPr>
            <a:endParaRPr lang="de-DE" sz="1100" dirty="0">
              <a:solidFill>
                <a:srgbClr val="4B4B4B"/>
              </a:solidFill>
            </a:endParaRPr>
          </a:p>
          <a:p>
            <a:pPr marL="80577" algn="l">
              <a:defRPr/>
            </a:pPr>
            <a:r>
              <a:rPr lang="en-GB" sz="1100" dirty="0">
                <a:solidFill>
                  <a:srgbClr val="4B4B4B"/>
                </a:solidFill>
              </a:rPr>
              <a:t>Companies need to implement the following formal and substantive requirements, which are globally recognised. The following steps ensure the principles have an impact both within and outside the company:</a:t>
            </a:r>
          </a:p>
          <a:p>
            <a:pPr marL="80577" algn="l">
              <a:defRPr/>
            </a:pPr>
            <a:endParaRPr lang="de-DE" sz="1100" dirty="0">
              <a:solidFill>
                <a:srgbClr val="4B4B4B"/>
              </a:solidFill>
            </a:endParaRPr>
          </a:p>
          <a:p>
            <a:pPr marL="252027" indent="-171450" algn="l">
              <a:buFont typeface="Arial" panose="020B0604020202020204" pitchFamily="34" charset="0"/>
              <a:buChar char="•"/>
              <a:defRPr/>
            </a:pPr>
            <a:r>
              <a:rPr lang="en-GB" sz="1100" dirty="0">
                <a:solidFill>
                  <a:srgbClr val="4B4B4B"/>
                </a:solidFill>
              </a:rPr>
              <a:t>Adoption by management</a:t>
            </a:r>
          </a:p>
          <a:p>
            <a:pPr marL="252027" indent="-171450" algn="l">
              <a:buFont typeface="Arial" panose="020B0604020202020204" pitchFamily="34" charset="0"/>
              <a:buChar char="•"/>
              <a:defRPr/>
            </a:pPr>
            <a:r>
              <a:rPr lang="en-GB" sz="1100" dirty="0">
                <a:solidFill>
                  <a:srgbClr val="4B4B4B"/>
                </a:solidFill>
              </a:rPr>
              <a:t>Reference to international reference documents. An overview can be found in the </a:t>
            </a:r>
            <a:r>
              <a:rPr lang="en-GB" sz="1100" dirty="0">
                <a:solidFill>
                  <a:srgbClr val="4B4B4B"/>
                </a:solidFill>
                <a:hlinkClick r:id="rId3"/>
              </a:rPr>
              <a:t>SME Compass</a:t>
            </a:r>
            <a:r>
              <a:rPr lang="en-GB" sz="1100" dirty="0">
                <a:solidFill>
                  <a:srgbClr val="4B4B4B"/>
                </a:solidFill>
              </a:rPr>
              <a:t>.</a:t>
            </a:r>
          </a:p>
          <a:p>
            <a:pPr marL="252027" indent="-171450" algn="l">
              <a:buFont typeface="Arial" panose="020B0604020202020204" pitchFamily="34" charset="0"/>
              <a:buChar char="•"/>
              <a:defRPr/>
            </a:pPr>
            <a:r>
              <a:rPr lang="en-GB" sz="1100" dirty="0">
                <a:solidFill>
                  <a:srgbClr val="4B4B4B"/>
                </a:solidFill>
              </a:rPr>
              <a:t>Reference to sustainability risks (see process stage 2 for risk identification).</a:t>
            </a:r>
          </a:p>
          <a:p>
            <a:pPr marL="252027" indent="-171450" algn="l">
              <a:buFont typeface="Arial" panose="020B0604020202020204" pitchFamily="34" charset="0"/>
              <a:buChar char="•"/>
              <a:defRPr/>
            </a:pPr>
            <a:r>
              <a:rPr lang="en-GB" sz="1100" dirty="0">
                <a:solidFill>
                  <a:srgbClr val="4B4B4B"/>
                </a:solidFill>
              </a:rPr>
              <a:t>Description of the core processes of sustainable supply chain management (responsibilities &amp; procedures)</a:t>
            </a:r>
          </a:p>
          <a:p>
            <a:pPr marL="252027" indent="-171450" algn="l">
              <a:buFont typeface="Arial" panose="020B0604020202020204" pitchFamily="34" charset="0"/>
              <a:buChar char="•"/>
              <a:defRPr/>
            </a:pPr>
            <a:r>
              <a:rPr lang="en-GB" sz="1100" dirty="0">
                <a:solidFill>
                  <a:srgbClr val="4B4B4B"/>
                </a:solidFill>
              </a:rPr>
              <a:t>Brief description of core measures (see process stage 3)</a:t>
            </a:r>
          </a:p>
          <a:p>
            <a:pPr marL="252027" indent="-171450" algn="l">
              <a:buFont typeface="Arial" panose="020B0604020202020204" pitchFamily="34" charset="0"/>
              <a:buChar char="•"/>
              <a:defRPr/>
            </a:pPr>
            <a:r>
              <a:rPr lang="en-GB" sz="1100" dirty="0">
                <a:solidFill>
                  <a:srgbClr val="4B4B4B"/>
                </a:solidFill>
              </a:rPr>
              <a:t>Concrete expectations of the company’s employees in addition to suppliers and business partners</a:t>
            </a:r>
          </a:p>
          <a:p>
            <a:pPr marL="252027" indent="-171450" algn="just">
              <a:buFont typeface="Arial" panose="020B0604020202020204" pitchFamily="34" charset="0"/>
              <a:buChar char="•"/>
              <a:defRPr/>
            </a:pPr>
            <a:endParaRPr lang="de-DE" sz="1100" dirty="0">
              <a:solidFill>
                <a:srgbClr val="4B4B4B"/>
              </a:solidFill>
            </a:endParaRPr>
          </a:p>
        </p:txBody>
      </p:sp>
      <p:sp>
        <p:nvSpPr>
          <p:cNvPr id="9" name="Rechteck 8">
            <a:extLst>
              <a:ext uri="{FF2B5EF4-FFF2-40B4-BE49-F238E27FC236}">
                <a16:creationId xmlns:a16="http://schemas.microsoft.com/office/drawing/2014/main" id="{A4D0C99B-5B3C-4C8D-B848-19B2D151413B}"/>
              </a:ext>
            </a:extLst>
          </p:cNvPr>
          <p:cNvSpPr/>
          <p:nvPr/>
        </p:nvSpPr>
        <p:spPr>
          <a:xfrm>
            <a:off x="6463422" y="3212976"/>
            <a:ext cx="4025190" cy="1785104"/>
          </a:xfrm>
          <a:prstGeom prst="rect">
            <a:avLst/>
          </a:prstGeom>
        </p:spPr>
        <p:txBody>
          <a:bodyPr wrap="square">
            <a:spAutoFit/>
          </a:bodyPr>
          <a:lstStyle/>
          <a:p>
            <a:pPr marL="80577" algn="just">
              <a:defRPr/>
            </a:pPr>
            <a:r>
              <a:rPr lang="en-GB" sz="1100" b="1" dirty="0">
                <a:solidFill>
                  <a:srgbClr val="4B4B4B"/>
                </a:solidFill>
              </a:rPr>
              <a:t>Involvement of internal and external stakeholders</a:t>
            </a:r>
          </a:p>
          <a:p>
            <a:pPr marL="80577" algn="just">
              <a:defRPr/>
            </a:pPr>
            <a:endParaRPr lang="de-DE" sz="1100" b="1" dirty="0">
              <a:solidFill>
                <a:srgbClr val="4B4B4B"/>
              </a:solidFill>
            </a:endParaRPr>
          </a:p>
          <a:p>
            <a:pPr marL="80577" algn="l">
              <a:defRPr/>
            </a:pPr>
            <a:r>
              <a:rPr lang="en-GB" sz="1100" dirty="0">
                <a:solidFill>
                  <a:srgbClr val="4B4B4B"/>
                </a:solidFill>
              </a:rPr>
              <a:t>It’s crucial that the company’s employees are involved at every step to ensure that the principles have an impact and are adhered to. This particularly applies to employees who need to implement the requirements in practice.</a:t>
            </a:r>
          </a:p>
          <a:p>
            <a:pPr marL="80577" algn="l">
              <a:defRPr/>
            </a:pPr>
            <a:endParaRPr lang="de-DE" sz="1100" dirty="0">
              <a:solidFill>
                <a:srgbClr val="4B4B4B"/>
              </a:solidFill>
            </a:endParaRPr>
          </a:p>
          <a:p>
            <a:pPr marL="80577" algn="l">
              <a:defRPr/>
            </a:pPr>
            <a:r>
              <a:rPr lang="en-GB" sz="1100" dirty="0">
                <a:solidFill>
                  <a:srgbClr val="4B4B4B"/>
                </a:solidFill>
              </a:rPr>
              <a:t>It can also often be helpful to involve civil organisations and trade unions, which are knowledge carriers and can help companies establish a suitable level of ambition.</a:t>
            </a:r>
          </a:p>
        </p:txBody>
      </p:sp>
      <p:sp>
        <p:nvSpPr>
          <p:cNvPr id="10" name="Foliennummernplatzhalter 6">
            <a:extLst>
              <a:ext uri="{FF2B5EF4-FFF2-40B4-BE49-F238E27FC236}">
                <a16:creationId xmlns:a16="http://schemas.microsoft.com/office/drawing/2014/main" id="{443BFD06-742F-47B5-855E-43275EBD9637}"/>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18</a:t>
            </a:fld>
            <a:endParaRPr lang="de-DE"/>
          </a:p>
        </p:txBody>
      </p:sp>
      <p:sp>
        <p:nvSpPr>
          <p:cNvPr id="12" name="Fußzeilenplatzhalter 3">
            <a:extLst>
              <a:ext uri="{FF2B5EF4-FFF2-40B4-BE49-F238E27FC236}">
                <a16:creationId xmlns:a16="http://schemas.microsoft.com/office/drawing/2014/main" id="{78D6ECAA-43E8-4D9A-9116-B869F64F3684}"/>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1" name="Auf der gleichen Seite des Rechtecks liegende Ecken abrunden 8">
            <a:extLst>
              <a:ext uri="{FF2B5EF4-FFF2-40B4-BE49-F238E27FC236}">
                <a16:creationId xmlns:a16="http://schemas.microsoft.com/office/drawing/2014/main" id="{4A0F9E77-F2F6-4904-BCCA-12727BF9674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3" name="Auf der gleichen Seite des Rechtecks liegende Ecken abrunden 8">
            <a:extLst>
              <a:ext uri="{FF2B5EF4-FFF2-40B4-BE49-F238E27FC236}">
                <a16:creationId xmlns:a16="http://schemas.microsoft.com/office/drawing/2014/main" id="{E00CB8C8-4D0A-4A07-B979-B49D37BFD32E}"/>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4" name="Auf der gleichen Seite des Rechtecks liegende Ecken abrunden 8">
            <a:extLst>
              <a:ext uri="{FF2B5EF4-FFF2-40B4-BE49-F238E27FC236}">
                <a16:creationId xmlns:a16="http://schemas.microsoft.com/office/drawing/2014/main" id="{7E6590FD-CE08-4241-A558-259E9B16B52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5" name="Auf der gleichen Seite des Rechtecks liegende Ecken abrunden 8">
            <a:extLst>
              <a:ext uri="{FF2B5EF4-FFF2-40B4-BE49-F238E27FC236}">
                <a16:creationId xmlns:a16="http://schemas.microsoft.com/office/drawing/2014/main" id="{208A5898-6129-4249-8D72-B75CD02D3596}"/>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6" name="Auf der gleichen Seite des Rechtecks liegende Ecken abrunden 8">
            <a:extLst>
              <a:ext uri="{FF2B5EF4-FFF2-40B4-BE49-F238E27FC236}">
                <a16:creationId xmlns:a16="http://schemas.microsoft.com/office/drawing/2014/main" id="{345A965C-2AC8-446C-BE65-8E4E23EF641D}"/>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7" name="Auf der gleichen Seite des Rechtecks liegende Ecken abrunden 8">
            <a:extLst>
              <a:ext uri="{FF2B5EF4-FFF2-40B4-BE49-F238E27FC236}">
                <a16:creationId xmlns:a16="http://schemas.microsoft.com/office/drawing/2014/main" id="{EE4C47C3-3A7F-4D74-A005-07AFD976378A}"/>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8" name="Auf der gleichen Seite des Rechtecks liegende Ecken abrunden 8">
            <a:extLst>
              <a:ext uri="{FF2B5EF4-FFF2-40B4-BE49-F238E27FC236}">
                <a16:creationId xmlns:a16="http://schemas.microsoft.com/office/drawing/2014/main" id="{292F702F-F2B5-4868-91F9-1B04C2EC705C}"/>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4" name="Datumsplatzhalter 4">
            <a:extLst>
              <a:ext uri="{FF2B5EF4-FFF2-40B4-BE49-F238E27FC236}">
                <a16:creationId xmlns:a16="http://schemas.microsoft.com/office/drawing/2014/main" id="{2911F766-9861-5BC0-55DF-B607A85E2DBA}"/>
              </a:ext>
            </a:extLst>
          </p:cNvPr>
          <p:cNvSpPr>
            <a:spLocks noGrp="1"/>
          </p:cNvSpPr>
          <p:nvPr>
            <p:ph type="dt" sz="half" idx="12"/>
          </p:nvPr>
        </p:nvSpPr>
        <p:spPr>
          <a:xfrm>
            <a:off x="623393" y="104520"/>
            <a:ext cx="7057430" cy="476250"/>
          </a:xfrm>
        </p:spPr>
        <p:txBody>
          <a:bodyPr anchor="t"/>
          <a:lstStyle/>
          <a:p>
            <a:r>
              <a:rPr lang="de-DE" b="1" smtClean="0"/>
              <a:t>Instructions on application</a:t>
            </a:r>
            <a:endParaRPr lang="en-GB" dirty="0">
              <a:solidFill>
                <a:srgbClr val="FF9933"/>
              </a:solidFill>
            </a:endParaRPr>
          </a:p>
        </p:txBody>
      </p:sp>
    </p:spTree>
    <p:extLst>
      <p:ext uri="{BB962C8B-B14F-4D97-AF65-F5344CB8AC3E}">
        <p14:creationId xmlns:p14="http://schemas.microsoft.com/office/powerpoint/2010/main" val="3131377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346431" y="1088871"/>
            <a:ext cx="10005713" cy="463456"/>
          </a:xfrm>
        </p:spPr>
        <p:txBody>
          <a:bodyPr/>
          <a:lstStyle/>
          <a:p>
            <a:r>
              <a:rPr lang="en-GB" dirty="0"/>
              <a:t>Sources of information</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19</a:t>
            </a:fld>
            <a:endParaRPr lang="de-DE"/>
          </a:p>
        </p:txBody>
      </p:sp>
      <p:sp>
        <p:nvSpPr>
          <p:cNvPr id="38" name="Inhaltsplatzhalter 37">
            <a:extLst>
              <a:ext uri="{FF2B5EF4-FFF2-40B4-BE49-F238E27FC236}">
                <a16:creationId xmlns:a16="http://schemas.microsoft.com/office/drawing/2014/main" id="{650C3DB7-F078-4F4E-9077-E9F00CE20355}"/>
              </a:ext>
            </a:extLst>
          </p:cNvPr>
          <p:cNvSpPr>
            <a:spLocks noGrp="1"/>
          </p:cNvSpPr>
          <p:nvPr>
            <p:ph idx="1"/>
          </p:nvPr>
        </p:nvSpPr>
        <p:spPr>
          <a:xfrm>
            <a:off x="600008" y="1772816"/>
            <a:ext cx="9888606" cy="4989152"/>
          </a:xfrm>
          <a:prstGeom prst="rect">
            <a:avLst/>
          </a:prstGeom>
        </p:spPr>
        <p:txBody>
          <a:bodyPr wrap="square" lIns="80165" tIns="40083" rIns="80165" bIns="40083">
            <a:spAutoFit/>
          </a:bodyPr>
          <a:lstStyle/>
          <a:p>
            <a:pPr marL="0" indent="0">
              <a:buNone/>
              <a:defRPr/>
            </a:pPr>
            <a:r>
              <a:rPr lang="en-GB" sz="1100" dirty="0">
                <a:solidFill>
                  <a:srgbClr val="4B4B4B"/>
                </a:solidFill>
              </a:rPr>
              <a:t>In practice, companies are often unable to fully answer all of the guiding questions mentioned at the start. It’s important to analyse the supply chain step by step and start with educated guesses if necessary. </a:t>
            </a:r>
          </a:p>
          <a:p>
            <a:pPr marL="0" indent="0">
              <a:buNone/>
              <a:defRPr/>
            </a:pPr>
            <a:r>
              <a:rPr lang="en-GB" sz="1100" dirty="0">
                <a:solidFill>
                  <a:srgbClr val="4B4B4B"/>
                </a:solidFill>
              </a:rPr>
              <a:t>In this initial process stage, it can often be helpful to draw on </a:t>
            </a:r>
            <a:r>
              <a:rPr lang="en-GB" sz="1100" b="1" dirty="0">
                <a:solidFill>
                  <a:srgbClr val="4B4B4B"/>
                </a:solidFill>
              </a:rPr>
              <a:t>existing knowledge within the company</a:t>
            </a:r>
            <a:r>
              <a:rPr lang="en-GB" sz="1100" dirty="0">
                <a:solidFill>
                  <a:srgbClr val="4B4B4B"/>
                </a:solidFill>
              </a:rPr>
              <a:t>. The </a:t>
            </a:r>
            <a:r>
              <a:rPr lang="en-GB" sz="1100" b="1" dirty="0">
                <a:solidFill>
                  <a:srgbClr val="4B4B4B"/>
                </a:solidFill>
              </a:rPr>
              <a:t>procurement department</a:t>
            </a:r>
            <a:r>
              <a:rPr lang="en-GB" sz="1100" dirty="0">
                <a:solidFill>
                  <a:srgbClr val="4B4B4B"/>
                </a:solidFill>
              </a:rPr>
              <a:t> and </a:t>
            </a:r>
            <a:r>
              <a:rPr lang="en-GB" sz="1100" b="1" dirty="0">
                <a:solidFill>
                  <a:srgbClr val="4B4B4B"/>
                </a:solidFill>
              </a:rPr>
              <a:t>quality management</a:t>
            </a:r>
            <a:r>
              <a:rPr lang="en-GB" sz="1100" dirty="0">
                <a:solidFill>
                  <a:srgbClr val="4B4B4B"/>
                </a:solidFill>
              </a:rPr>
              <a:t> can be potentially invaluable sources of information. </a:t>
            </a:r>
            <a:r>
              <a:rPr lang="en-GB" sz="1100" b="1" dirty="0">
                <a:solidFill>
                  <a:srgbClr val="4B4B4B"/>
                </a:solidFill>
              </a:rPr>
              <a:t>Direct suppliers</a:t>
            </a:r>
            <a:r>
              <a:rPr lang="en-GB" sz="1100" dirty="0">
                <a:solidFill>
                  <a:srgbClr val="4B4B4B"/>
                </a:solidFill>
              </a:rPr>
              <a:t> may also be able to provide information on the supply chain structure or subcontractors. </a:t>
            </a:r>
          </a:p>
          <a:p>
            <a:pPr marL="0" indent="0">
              <a:buNone/>
              <a:defRPr/>
            </a:pPr>
            <a:r>
              <a:rPr lang="en-GB" sz="1100" dirty="0">
                <a:solidFill>
                  <a:srgbClr val="4B4B4B"/>
                </a:solidFill>
              </a:rPr>
              <a:t>First and foremost, the company should check whether it can complete the process stages of sustainable supply chain management </a:t>
            </a:r>
            <a:r>
              <a:rPr lang="en-GB" sz="1100" b="1" dirty="0">
                <a:solidFill>
                  <a:srgbClr val="4B4B4B"/>
                </a:solidFill>
              </a:rPr>
              <a:t>together with direct suppliers, customers or companies in the same sector</a:t>
            </a:r>
            <a:r>
              <a:rPr lang="en-GB" sz="1100" dirty="0">
                <a:solidFill>
                  <a:srgbClr val="4B4B4B"/>
                </a:solidFill>
              </a:rPr>
              <a:t>.</a:t>
            </a:r>
          </a:p>
          <a:p>
            <a:pPr marL="0" indent="0">
              <a:buNone/>
              <a:defRPr/>
            </a:pPr>
            <a:r>
              <a:rPr lang="en-GB" sz="1100" b="1" dirty="0">
                <a:solidFill>
                  <a:srgbClr val="4B4B4B"/>
                </a:solidFill>
              </a:rPr>
              <a:t>Additional sources:</a:t>
            </a:r>
          </a:p>
          <a:p>
            <a:pPr>
              <a:defRPr/>
            </a:pPr>
            <a:r>
              <a:rPr lang="en-GB" sz="1100" dirty="0">
                <a:solidFill>
                  <a:srgbClr val="4B4B4B"/>
                </a:solidFill>
              </a:rPr>
              <a:t>The sector study </a:t>
            </a:r>
            <a:r>
              <a:rPr lang="en-GB" sz="1100" dirty="0">
                <a:solidFill>
                  <a:srgbClr val="4B4B4B"/>
                </a:solidFill>
                <a:hlinkClick r:id="rId2"/>
              </a:rPr>
              <a:t>“</a:t>
            </a:r>
            <a:r>
              <a:rPr lang="en-GB" sz="1100" dirty="0">
                <a:hlinkClick r:id="rId2"/>
              </a:rPr>
              <a:t>Respect for human rights along global value chains risks and opportunities for sectors of the German economy”</a:t>
            </a:r>
            <a:r>
              <a:rPr lang="en-GB" sz="1100" dirty="0"/>
              <a:t> (in German only) contains descriptions of supply chains for various sectors of the German economy.</a:t>
            </a:r>
          </a:p>
          <a:p>
            <a:pPr>
              <a:defRPr/>
            </a:pPr>
            <a:r>
              <a:rPr lang="en-GB" sz="1100" dirty="0">
                <a:solidFill>
                  <a:srgbClr val="4B4B4B"/>
                </a:solidFill>
              </a:rPr>
              <a:t>The </a:t>
            </a:r>
            <a:r>
              <a:rPr lang="en-GB" sz="1100" dirty="0">
                <a:solidFill>
                  <a:srgbClr val="000000"/>
                </a:solidFill>
                <a:hlinkClick r:id="rId3"/>
              </a:rPr>
              <a:t>“Environmental Supply Chain Atlas</a:t>
            </a:r>
            <a:r>
              <a:rPr lang="en-GB" sz="1100" dirty="0">
                <a:solidFill>
                  <a:srgbClr val="4B4B4B"/>
                </a:solidFill>
                <a:hlinkClick r:id="rId3"/>
              </a:rPr>
              <a:t>”</a:t>
            </a:r>
            <a:r>
              <a:rPr lang="en-GB" sz="1100" dirty="0">
                <a:solidFill>
                  <a:srgbClr val="4B4B4B"/>
                </a:solidFill>
              </a:rPr>
              <a:t> (in German only), sponsored by the German Federal Environment Ministry, provides information on the structure of supply chains in selected sectors. </a:t>
            </a:r>
          </a:p>
          <a:p>
            <a:pPr>
              <a:defRPr/>
            </a:pPr>
            <a:r>
              <a:rPr lang="en-GB" sz="1100" dirty="0">
                <a:solidFill>
                  <a:srgbClr val="4B4B4B"/>
                </a:solidFill>
              </a:rPr>
              <a:t>The </a:t>
            </a:r>
            <a:r>
              <a:rPr lang="en-GB" sz="1100" dirty="0">
                <a:solidFill>
                  <a:srgbClr val="4B4B4B"/>
                </a:solidFill>
                <a:hlinkClick r:id="rId4"/>
              </a:rPr>
              <a:t>“Step-by-Step Guide to Sustainable Supply Chain Management”</a:t>
            </a:r>
            <a:r>
              <a:rPr lang="en-GB" sz="1100" dirty="0">
                <a:solidFill>
                  <a:srgbClr val="4B4B4B"/>
                </a:solidFill>
              </a:rPr>
              <a:t> (in German only) published by the German Federal Environment Ministry and the German Federal Environment Agency provides an overview of the basic process steps involved in sustainable supply chain management, including the matter of supply chain structures. This starter kit is based on the guide in terms of the process stages. </a:t>
            </a:r>
          </a:p>
          <a:p>
            <a:pPr>
              <a:defRPr/>
            </a:pPr>
            <a:r>
              <a:rPr lang="en-GB" sz="1100" dirty="0">
                <a:solidFill>
                  <a:srgbClr val="4B4B4B"/>
                </a:solidFill>
              </a:rPr>
              <a:t>Contact your industry association to find out whether there are any existing </a:t>
            </a:r>
            <a:r>
              <a:rPr lang="en-GB" sz="1100" b="1" dirty="0">
                <a:solidFill>
                  <a:srgbClr val="4B4B4B"/>
                </a:solidFill>
              </a:rPr>
              <a:t>templates for corporate principles</a:t>
            </a:r>
            <a:r>
              <a:rPr lang="en-GB" sz="1100" dirty="0">
                <a:solidFill>
                  <a:srgbClr val="4B4B4B"/>
                </a:solidFill>
              </a:rPr>
              <a:t>. Companies and associations have started to take action, particularly in (legally) regulating human rights and environmental due diligence. The information portal</a:t>
            </a:r>
            <a:r>
              <a:rPr lang="en-GB" sz="1100" dirty="0"/>
              <a:t> </a:t>
            </a:r>
            <a:r>
              <a:rPr lang="en-GB" sz="1100" u="sng" dirty="0">
                <a:hlinkClick r:id="rId5"/>
              </a:rPr>
              <a:t>Business and Human Rights Resource Centre</a:t>
            </a:r>
            <a:r>
              <a:rPr lang="en-GB" sz="1100" dirty="0"/>
              <a:t> </a:t>
            </a:r>
            <a:r>
              <a:rPr lang="en-GB" sz="1100" dirty="0">
                <a:solidFill>
                  <a:srgbClr val="4B4B4B"/>
                </a:solidFill>
              </a:rPr>
              <a:t>lists information on companies that have published a mission statement and other useful information. The </a:t>
            </a:r>
            <a:r>
              <a:rPr lang="en-GB" sz="1100" dirty="0">
                <a:hlinkClick r:id="rId6"/>
              </a:rPr>
              <a:t>SME Compass of the Business and Human Rights Helpdesk</a:t>
            </a:r>
            <a:r>
              <a:rPr lang="en-GB" sz="1100" dirty="0"/>
              <a:t> </a:t>
            </a:r>
            <a:r>
              <a:rPr lang="en-GB" sz="1100" dirty="0">
                <a:solidFill>
                  <a:srgbClr val="4B4B4B"/>
                </a:solidFill>
              </a:rPr>
              <a:t>provides an overview of additional sources of information. </a:t>
            </a:r>
          </a:p>
          <a:p>
            <a:pPr marL="0" indent="0">
              <a:buNone/>
              <a:defRPr/>
            </a:pPr>
            <a:endParaRPr lang="de-DE" sz="1200" dirty="0">
              <a:solidFill>
                <a:srgbClr val="4B4B4B"/>
              </a:solidFill>
            </a:endParaRPr>
          </a:p>
        </p:txBody>
      </p:sp>
      <p:sp>
        <p:nvSpPr>
          <p:cNvPr id="8" name="Fußzeilenplatzhalter 3">
            <a:extLst>
              <a:ext uri="{FF2B5EF4-FFF2-40B4-BE49-F238E27FC236}">
                <a16:creationId xmlns:a16="http://schemas.microsoft.com/office/drawing/2014/main" id="{58778E04-C0B0-416C-8E70-F5B1E16DECF2}"/>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9" name="Auf der gleichen Seite des Rechtecks liegende Ecken abrunden 8">
            <a:extLst>
              <a:ext uri="{FF2B5EF4-FFF2-40B4-BE49-F238E27FC236}">
                <a16:creationId xmlns:a16="http://schemas.microsoft.com/office/drawing/2014/main" id="{755D8ADA-0DD7-46F2-A0A2-524937E4A58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0" name="Auf der gleichen Seite des Rechtecks liegende Ecken abrunden 8">
            <a:extLst>
              <a:ext uri="{FF2B5EF4-FFF2-40B4-BE49-F238E27FC236}">
                <a16:creationId xmlns:a16="http://schemas.microsoft.com/office/drawing/2014/main" id="{F9C0E06D-6624-48A2-8B1F-45830A86D2CB}"/>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1" name="Auf der gleichen Seite des Rechtecks liegende Ecken abrunden 8">
            <a:extLst>
              <a:ext uri="{FF2B5EF4-FFF2-40B4-BE49-F238E27FC236}">
                <a16:creationId xmlns:a16="http://schemas.microsoft.com/office/drawing/2014/main" id="{F1F4B093-C1DE-4E47-B891-074BA072FD6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2" name="Auf der gleichen Seite des Rechtecks liegende Ecken abrunden 8">
            <a:extLst>
              <a:ext uri="{FF2B5EF4-FFF2-40B4-BE49-F238E27FC236}">
                <a16:creationId xmlns:a16="http://schemas.microsoft.com/office/drawing/2014/main" id="{B5BBCCF7-00C1-419F-91F3-9781DE6420E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3" name="Auf der gleichen Seite des Rechtecks liegende Ecken abrunden 8">
            <a:extLst>
              <a:ext uri="{FF2B5EF4-FFF2-40B4-BE49-F238E27FC236}">
                <a16:creationId xmlns:a16="http://schemas.microsoft.com/office/drawing/2014/main" id="{FD0B23AD-BDF9-4283-BE04-08DEB9322D9B}"/>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4" name="Auf der gleichen Seite des Rechtecks liegende Ecken abrunden 8">
            <a:extLst>
              <a:ext uri="{FF2B5EF4-FFF2-40B4-BE49-F238E27FC236}">
                <a16:creationId xmlns:a16="http://schemas.microsoft.com/office/drawing/2014/main" id="{B9250FD8-ADB2-4899-AE02-B37D3471E6C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5" name="Auf der gleichen Seite des Rechtecks liegende Ecken abrunden 8">
            <a:extLst>
              <a:ext uri="{FF2B5EF4-FFF2-40B4-BE49-F238E27FC236}">
                <a16:creationId xmlns:a16="http://schemas.microsoft.com/office/drawing/2014/main" id="{B21C1617-45AE-49A1-9492-C2EBE5596117}"/>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7" name="Picture 2" descr="C:\Users\ehrensperger\AppData\Local\Dropbox\SEED\07 Starter\01 Concept\03 Tools\Icons &amp; drawings\Lupe.png">
            <a:extLst>
              <a:ext uri="{FF2B5EF4-FFF2-40B4-BE49-F238E27FC236}">
                <a16:creationId xmlns:a16="http://schemas.microsoft.com/office/drawing/2014/main" id="{06C961CA-9186-4371-A7FE-8057206F299B}"/>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4">
            <a:extLst>
              <a:ext uri="{FF2B5EF4-FFF2-40B4-BE49-F238E27FC236}">
                <a16:creationId xmlns:a16="http://schemas.microsoft.com/office/drawing/2014/main" id="{3F136553-A679-217F-7218-5E068502A0B7}"/>
              </a:ext>
            </a:extLst>
          </p:cNvPr>
          <p:cNvSpPr>
            <a:spLocks noGrp="1"/>
          </p:cNvSpPr>
          <p:nvPr>
            <p:ph type="dt" sz="half" idx="12"/>
          </p:nvPr>
        </p:nvSpPr>
        <p:spPr>
          <a:xfrm>
            <a:off x="623392" y="104520"/>
            <a:ext cx="669674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61375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000" y="1079054"/>
            <a:ext cx="11160000" cy="500062"/>
          </a:xfrm>
        </p:spPr>
        <p:txBody>
          <a:bodyPr/>
          <a:lstStyle/>
          <a:p>
            <a:r>
              <a:rPr lang="en-GB" i="1" dirty="0"/>
              <a:t>Introduction: </a:t>
            </a:r>
            <a:r>
              <a:rPr lang="en-GB" dirty="0"/>
              <a:t>Who is the starter kit designed for?</a:t>
            </a:r>
          </a:p>
        </p:txBody>
      </p:sp>
      <p:sp>
        <p:nvSpPr>
          <p:cNvPr id="7" name="Inhaltsplatzhalter 6">
            <a:extLst>
              <a:ext uri="{FF2B5EF4-FFF2-40B4-BE49-F238E27FC236}">
                <a16:creationId xmlns:a16="http://schemas.microsoft.com/office/drawing/2014/main" id="{73600130-409F-4AD8-B449-36F1C3176FA0}"/>
              </a:ext>
            </a:extLst>
          </p:cNvPr>
          <p:cNvSpPr>
            <a:spLocks noGrp="1"/>
          </p:cNvSpPr>
          <p:nvPr>
            <p:ph sz="half" idx="1"/>
          </p:nvPr>
        </p:nvSpPr>
        <p:spPr>
          <a:xfrm>
            <a:off x="623404" y="2276872"/>
            <a:ext cx="9865096" cy="3972272"/>
          </a:xfrm>
        </p:spPr>
        <p:txBody>
          <a:bodyPr/>
          <a:lstStyle/>
          <a:p>
            <a:r>
              <a:rPr lang="en-GB" sz="1100" dirty="0">
                <a:solidFill>
                  <a:srgbClr val="000000">
                    <a:lumMod val="75000"/>
                    <a:lumOff val="25000"/>
                  </a:srgbClr>
                </a:solidFill>
              </a:rPr>
              <a:t>The starter kit was primarily created for </a:t>
            </a:r>
            <a:r>
              <a:rPr lang="en-GB" sz="1100" b="1" dirty="0">
                <a:solidFill>
                  <a:srgbClr val="000000">
                    <a:lumMod val="75000"/>
                    <a:lumOff val="25000"/>
                  </a:srgbClr>
                </a:solidFill>
              </a:rPr>
              <a:t>small and medium-sized companies</a:t>
            </a:r>
            <a:r>
              <a:rPr lang="en-GB" sz="1100" dirty="0">
                <a:solidFill>
                  <a:srgbClr val="000000">
                    <a:lumMod val="75000"/>
                    <a:lumOff val="25000"/>
                  </a:srgbClr>
                </a:solidFill>
              </a:rPr>
              <a:t> that want to adopt a </a:t>
            </a:r>
            <a:r>
              <a:rPr lang="en-GB" sz="1100" b="1" dirty="0">
                <a:solidFill>
                  <a:srgbClr val="000000">
                    <a:lumMod val="75000"/>
                    <a:lumOff val="25000"/>
                  </a:srgbClr>
                </a:solidFill>
              </a:rPr>
              <a:t>pragmatic approach towards sustainable supply chain management</a:t>
            </a:r>
            <a:r>
              <a:rPr lang="en-GB" sz="1100" dirty="0">
                <a:solidFill>
                  <a:srgbClr val="000000">
                    <a:lumMod val="75000"/>
                    <a:lumOff val="25000"/>
                  </a:srgbClr>
                </a:solidFill>
              </a:rPr>
              <a:t> and implement measures for </a:t>
            </a:r>
            <a:r>
              <a:rPr lang="en-GB" sz="1100" b="1" dirty="0">
                <a:solidFill>
                  <a:srgbClr val="000000">
                    <a:lumMod val="75000"/>
                    <a:lumOff val="25000"/>
                  </a:srgbClr>
                </a:solidFill>
              </a:rPr>
              <a:t>environmental and human rights due diligence</a:t>
            </a:r>
            <a:r>
              <a:rPr lang="en-GB" sz="1100" dirty="0">
                <a:solidFill>
                  <a:srgbClr val="000000">
                    <a:lumMod val="75000"/>
                    <a:lumOff val="25000"/>
                  </a:srgbClr>
                </a:solidFill>
              </a:rPr>
              <a:t>. Further information on the above topics can be found in this </a:t>
            </a:r>
            <a:r>
              <a:rPr lang="en-GB" sz="1100" dirty="0">
                <a:solidFill>
                  <a:srgbClr val="000000">
                    <a:lumMod val="75000"/>
                    <a:lumOff val="25000"/>
                  </a:srgbClr>
                </a:solidFill>
                <a:hlinkClick r:id="rId2"/>
              </a:rPr>
              <a:t>short summary</a:t>
            </a:r>
            <a:r>
              <a:rPr lang="en-GB" sz="1100" dirty="0">
                <a:solidFill>
                  <a:srgbClr val="000000">
                    <a:lumMod val="75000"/>
                    <a:lumOff val="25000"/>
                  </a:srgbClr>
                </a:solidFill>
              </a:rPr>
              <a:t>.</a:t>
            </a:r>
          </a:p>
          <a:p>
            <a:r>
              <a:rPr lang="en-GB" sz="1100" dirty="0">
                <a:solidFill>
                  <a:srgbClr val="000000">
                    <a:lumMod val="75000"/>
                    <a:lumOff val="25000"/>
                  </a:srgbClr>
                </a:solidFill>
              </a:rPr>
              <a:t>The starter kit is a </a:t>
            </a:r>
            <a:r>
              <a:rPr lang="en-GB" sz="1100" b="1" dirty="0">
                <a:solidFill>
                  <a:srgbClr val="000000">
                    <a:lumMod val="75000"/>
                    <a:lumOff val="25000"/>
                  </a:srgbClr>
                </a:solidFill>
              </a:rPr>
              <a:t>guide</a:t>
            </a:r>
            <a:r>
              <a:rPr lang="en-GB" sz="1100" dirty="0">
                <a:solidFill>
                  <a:srgbClr val="000000">
                    <a:lumMod val="75000"/>
                    <a:lumOff val="25000"/>
                  </a:srgbClr>
                </a:solidFill>
              </a:rPr>
              <a:t> on how to </a:t>
            </a:r>
            <a:r>
              <a:rPr lang="en-GB" sz="1100" b="1" dirty="0">
                <a:solidFill>
                  <a:srgbClr val="000000">
                    <a:lumMod val="75000"/>
                    <a:lumOff val="25000"/>
                  </a:srgbClr>
                </a:solidFill>
              </a:rPr>
              <a:t>independently formulate key milestones</a:t>
            </a:r>
            <a:r>
              <a:rPr lang="en-GB" sz="1100" dirty="0">
                <a:solidFill>
                  <a:srgbClr val="000000">
                    <a:lumMod val="75000"/>
                    <a:lumOff val="25000"/>
                  </a:srgbClr>
                </a:solidFill>
              </a:rPr>
              <a:t> for sustainable supply chain management.</a:t>
            </a:r>
          </a:p>
          <a:p>
            <a:r>
              <a:rPr lang="en-GB" sz="1100" dirty="0">
                <a:solidFill>
                  <a:srgbClr val="000000">
                    <a:lumMod val="75000"/>
                    <a:lumOff val="25000"/>
                  </a:srgbClr>
                </a:solidFill>
              </a:rPr>
              <a:t>Like all management processes, one of the main aspects of sustainable supply chain management is </a:t>
            </a:r>
            <a:r>
              <a:rPr lang="en-GB" sz="1100" b="1" dirty="0">
                <a:solidFill>
                  <a:srgbClr val="000000">
                    <a:lumMod val="75000"/>
                    <a:lumOff val="25000"/>
                  </a:srgbClr>
                </a:solidFill>
              </a:rPr>
              <a:t>ongoing improvement</a:t>
            </a:r>
            <a:r>
              <a:rPr lang="en-GB" sz="1100" dirty="0">
                <a:solidFill>
                  <a:srgbClr val="000000">
                    <a:lumMod val="75000"/>
                    <a:lumOff val="25000"/>
                  </a:srgbClr>
                </a:solidFill>
              </a:rPr>
              <a:t>. It’s therefore important that the process stages of the starter kit are conducted on a regular basis. By implication, this means that answers cannot and need not be available for all stages and guiding questions from the outset. The goal is to </a:t>
            </a:r>
            <a:r>
              <a:rPr lang="en-GB" sz="1100" b="1" dirty="0">
                <a:solidFill>
                  <a:srgbClr val="000000">
                    <a:lumMod val="75000"/>
                    <a:lumOff val="25000"/>
                  </a:srgbClr>
                </a:solidFill>
              </a:rPr>
              <a:t>adopt a pragmatic approach and improve on an ongoing basis</a:t>
            </a:r>
            <a:r>
              <a:rPr lang="en-GB" sz="1100" dirty="0">
                <a:solidFill>
                  <a:srgbClr val="000000">
                    <a:lumMod val="75000"/>
                    <a:lumOff val="25000"/>
                  </a:srgbClr>
                </a:solidFill>
              </a:rPr>
              <a:t>.</a:t>
            </a:r>
          </a:p>
          <a:p>
            <a:r>
              <a:rPr lang="en-GB" sz="1100" dirty="0">
                <a:solidFill>
                  <a:srgbClr val="000000">
                    <a:lumMod val="75000"/>
                    <a:lumOff val="25000"/>
                  </a:srgbClr>
                </a:solidFill>
              </a:rPr>
              <a:t>The starter kit has a </a:t>
            </a:r>
            <a:r>
              <a:rPr lang="en-GB" sz="1100" b="1" dirty="0">
                <a:solidFill>
                  <a:srgbClr val="000000">
                    <a:lumMod val="75000"/>
                    <a:lumOff val="25000"/>
                  </a:srgbClr>
                </a:solidFill>
              </a:rPr>
              <a:t>modular structure</a:t>
            </a:r>
            <a:r>
              <a:rPr lang="en-GB" sz="1100" dirty="0">
                <a:solidFill>
                  <a:srgbClr val="000000">
                    <a:lumMod val="75000"/>
                    <a:lumOff val="25000"/>
                  </a:srgbClr>
                </a:solidFill>
              </a:rPr>
              <a:t>. It consists of </a:t>
            </a:r>
            <a:r>
              <a:rPr lang="en-GB" sz="1100" b="1" dirty="0">
                <a:solidFill>
                  <a:srgbClr val="000000">
                    <a:lumMod val="75000"/>
                    <a:lumOff val="25000"/>
                  </a:srgbClr>
                </a:solidFill>
              </a:rPr>
              <a:t>five stages</a:t>
            </a:r>
            <a:r>
              <a:rPr lang="en-GB" sz="1100" dirty="0">
                <a:solidFill>
                  <a:srgbClr val="000000">
                    <a:lumMod val="75000"/>
                    <a:lumOff val="25000"/>
                  </a:srgbClr>
                </a:solidFill>
              </a:rPr>
              <a:t> in total, which involve </a:t>
            </a:r>
            <a:r>
              <a:rPr lang="en-GB" sz="1100" b="1" dirty="0">
                <a:solidFill>
                  <a:srgbClr val="000000">
                    <a:lumMod val="75000"/>
                    <a:lumOff val="25000"/>
                  </a:srgbClr>
                </a:solidFill>
              </a:rPr>
              <a:t>stand-alone work steps</a:t>
            </a:r>
            <a:r>
              <a:rPr lang="en-GB" sz="1100" dirty="0">
                <a:solidFill>
                  <a:srgbClr val="000000">
                    <a:lumMod val="75000"/>
                    <a:lumOff val="25000"/>
                  </a:srgbClr>
                </a:solidFill>
              </a:rPr>
              <a:t> and end in the achievement of a milestone. This allows companies to progress in stages and improve sustainable supply chain management at their own pace. </a:t>
            </a:r>
          </a:p>
          <a:p>
            <a:r>
              <a:rPr lang="en-GB" sz="1100" dirty="0">
                <a:solidFill>
                  <a:srgbClr val="000000">
                    <a:lumMod val="75000"/>
                    <a:lumOff val="25000"/>
                  </a:srgbClr>
                </a:solidFill>
              </a:rPr>
              <a:t>The </a:t>
            </a:r>
            <a:r>
              <a:rPr lang="en-GB" sz="1100" b="1" dirty="0">
                <a:solidFill>
                  <a:srgbClr val="000000">
                    <a:lumMod val="75000"/>
                    <a:lumOff val="25000"/>
                  </a:srgbClr>
                </a:solidFill>
              </a:rPr>
              <a:t>first three stages</a:t>
            </a:r>
            <a:r>
              <a:rPr lang="en-GB" sz="1100" dirty="0">
                <a:solidFill>
                  <a:srgbClr val="000000">
                    <a:lumMod val="75000"/>
                    <a:lumOff val="25000"/>
                  </a:srgbClr>
                </a:solidFill>
              </a:rPr>
              <a:t> (mapping the supply chain; risk analysis; defining measures) are described in more detail below (incl. dedicated tools). </a:t>
            </a:r>
            <a:r>
              <a:rPr lang="en-GB" sz="1100" b="1" dirty="0">
                <a:solidFill>
                  <a:srgbClr val="000000">
                    <a:lumMod val="75000"/>
                    <a:lumOff val="25000"/>
                  </a:srgbClr>
                </a:solidFill>
              </a:rPr>
              <a:t>Stage 4</a:t>
            </a:r>
            <a:r>
              <a:rPr lang="en-GB" sz="1100" dirty="0">
                <a:solidFill>
                  <a:srgbClr val="000000">
                    <a:lumMod val="75000"/>
                    <a:lumOff val="25000"/>
                  </a:srgbClr>
                </a:solidFill>
              </a:rPr>
              <a:t> (measuring and reporting progress) and </a:t>
            </a:r>
            <a:r>
              <a:rPr lang="en-GB" sz="1100" b="1" dirty="0">
                <a:solidFill>
                  <a:srgbClr val="000000">
                    <a:lumMod val="75000"/>
                    <a:lumOff val="25000"/>
                  </a:srgbClr>
                </a:solidFill>
              </a:rPr>
              <a:t>Stage 5</a:t>
            </a:r>
            <a:r>
              <a:rPr lang="en-GB" sz="1100" dirty="0">
                <a:solidFill>
                  <a:srgbClr val="000000">
                    <a:lumMod val="75000"/>
                    <a:lumOff val="25000"/>
                  </a:srgbClr>
                </a:solidFill>
              </a:rPr>
              <a:t> (grievance management) are also outlined.</a:t>
            </a:r>
          </a:p>
          <a:p>
            <a:r>
              <a:rPr lang="en-GB" sz="1100" dirty="0">
                <a:solidFill>
                  <a:srgbClr val="000000">
                    <a:lumMod val="75000"/>
                    <a:lumOff val="25000"/>
                  </a:srgbClr>
                </a:solidFill>
              </a:rPr>
              <a:t>The starter kit helps companies develop a </a:t>
            </a:r>
            <a:r>
              <a:rPr lang="en-GB" sz="1100" b="1" dirty="0">
                <a:solidFill>
                  <a:srgbClr val="000000">
                    <a:lumMod val="75000"/>
                    <a:lumOff val="25000"/>
                  </a:srgbClr>
                </a:solidFill>
              </a:rPr>
              <a:t>visual sustainable supply chain</a:t>
            </a:r>
            <a:r>
              <a:rPr lang="en-GB" sz="1100" dirty="0">
                <a:solidFill>
                  <a:srgbClr val="000000">
                    <a:lumMod val="75000"/>
                    <a:lumOff val="25000"/>
                  </a:srgbClr>
                </a:solidFill>
              </a:rPr>
              <a:t> using a supply chain matrix.</a:t>
            </a:r>
          </a:p>
        </p:txBody>
      </p:sp>
      <p:sp>
        <p:nvSpPr>
          <p:cNvPr id="4" name="Fußzeilenplatzhalter 3"/>
          <p:cNvSpPr>
            <a:spLocks noGrp="1"/>
          </p:cNvSpPr>
          <p:nvPr>
            <p:ph type="ftr" sz="quarter" idx="10"/>
          </p:nvPr>
        </p:nvSpPr>
        <p:spPr/>
        <p:txBody>
          <a:bodyPr/>
          <a:lstStyle/>
          <a:p>
            <a:r>
              <a:rPr lang="en-GB" dirty="0"/>
              <a:t>© </a:t>
            </a:r>
            <a:r>
              <a:rPr lang="en-GB" dirty="0" smtClean="0"/>
              <a:t>LfU | IZU </a:t>
            </a:r>
            <a:r>
              <a:rPr lang="en-GB" dirty="0" err="1" smtClean="0"/>
              <a:t>Infozentrum</a:t>
            </a:r>
            <a:r>
              <a:rPr lang="en-GB" dirty="0" smtClean="0"/>
              <a:t> </a:t>
            </a:r>
            <a:r>
              <a:rPr lang="en-GB" dirty="0" err="1" smtClean="0"/>
              <a:t>UmweltWirtschaft</a:t>
            </a:r>
            <a:r>
              <a:rPr lang="en-GB" dirty="0" smtClean="0"/>
              <a:t> </a:t>
            </a:r>
            <a:r>
              <a:rPr lang="en-GB" dirty="0"/>
              <a:t>2022</a:t>
            </a:r>
          </a:p>
        </p:txBody>
      </p:sp>
      <p:sp>
        <p:nvSpPr>
          <p:cNvPr id="6" name="Foliennummernplatzhalter 5"/>
          <p:cNvSpPr>
            <a:spLocks noGrp="1"/>
          </p:cNvSpPr>
          <p:nvPr>
            <p:ph type="sldNum" sz="quarter" idx="4"/>
          </p:nvPr>
        </p:nvSpPr>
        <p:spPr/>
        <p:txBody>
          <a:bodyPr/>
          <a:lstStyle/>
          <a:p>
            <a:fld id="{894680D0-7A83-433A-9719-C4143F27F647}" type="slidenum">
              <a:rPr lang="de-DE" smtClean="0"/>
              <a:pPr/>
              <a:t>2</a:t>
            </a:fld>
            <a:endParaRPr lang="de-DE"/>
          </a:p>
        </p:txBody>
      </p:sp>
      <p:sp>
        <p:nvSpPr>
          <p:cNvPr id="10" name="Textplatzhalter 14">
            <a:extLst>
              <a:ext uri="{FF2B5EF4-FFF2-40B4-BE49-F238E27FC236}">
                <a16:creationId xmlns:a16="http://schemas.microsoft.com/office/drawing/2014/main" id="{4F5D061A-CDD5-4B4A-B528-24B94A371F7A}"/>
              </a:ext>
            </a:extLst>
          </p:cNvPr>
          <p:cNvSpPr txBox="1">
            <a:spLocks/>
          </p:cNvSpPr>
          <p:nvPr/>
        </p:nvSpPr>
        <p:spPr>
          <a:xfrm>
            <a:off x="625660" y="1773238"/>
            <a:ext cx="9865097" cy="292050"/>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Companies that want to adopt a pragmatic approach to environmental and human rights due diligence.</a:t>
            </a:r>
          </a:p>
        </p:txBody>
      </p:sp>
      <p:sp>
        <p:nvSpPr>
          <p:cNvPr id="11" name="Auf der gleichen Seite des Rechtecks liegende Ecken abrunden 8">
            <a:extLst>
              <a:ext uri="{FF2B5EF4-FFF2-40B4-BE49-F238E27FC236}">
                <a16:creationId xmlns:a16="http://schemas.microsoft.com/office/drawing/2014/main" id="{2FFB40A3-B1CC-42A7-B3EF-CF4C8E794BFB}"/>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3" name="Auf der gleichen Seite des Rechtecks liegende Ecken abrunden 8">
            <a:extLst>
              <a:ext uri="{FF2B5EF4-FFF2-40B4-BE49-F238E27FC236}">
                <a16:creationId xmlns:a16="http://schemas.microsoft.com/office/drawing/2014/main" id="{A4DAC0CF-BB97-47FC-A4EC-D523CF1D831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4" name="Auf der gleichen Seite des Rechtecks liegende Ecken abrunden 8">
            <a:extLst>
              <a:ext uri="{FF2B5EF4-FFF2-40B4-BE49-F238E27FC236}">
                <a16:creationId xmlns:a16="http://schemas.microsoft.com/office/drawing/2014/main" id="{8A3ED32D-E9C1-4F09-8127-50FB588A155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5" name="Auf der gleichen Seite des Rechtecks liegende Ecken abrunden 8">
            <a:extLst>
              <a:ext uri="{FF2B5EF4-FFF2-40B4-BE49-F238E27FC236}">
                <a16:creationId xmlns:a16="http://schemas.microsoft.com/office/drawing/2014/main" id="{BDCE506A-8981-408B-BECD-B54D56BF9B97}"/>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6" name="Auf der gleichen Seite des Rechtecks liegende Ecken abrunden 8">
            <a:extLst>
              <a:ext uri="{FF2B5EF4-FFF2-40B4-BE49-F238E27FC236}">
                <a16:creationId xmlns:a16="http://schemas.microsoft.com/office/drawing/2014/main" id="{400AC487-6C66-46CA-82BF-5CE4AF694BA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7" name="Auf der gleichen Seite des Rechtecks liegende Ecken abrunden 8">
            <a:extLst>
              <a:ext uri="{FF2B5EF4-FFF2-40B4-BE49-F238E27FC236}">
                <a16:creationId xmlns:a16="http://schemas.microsoft.com/office/drawing/2014/main" id="{1A53D224-3A38-458E-92E9-B79A55EE45B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8" name="Auf der gleichen Seite des Rechtecks liegende Ecken abrunden 8">
            <a:extLst>
              <a:ext uri="{FF2B5EF4-FFF2-40B4-BE49-F238E27FC236}">
                <a16:creationId xmlns:a16="http://schemas.microsoft.com/office/drawing/2014/main" id="{7C61341E-E1A2-489D-9D6F-6507622493A3}"/>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5" name="Datumsplatzhalter 4"/>
          <p:cNvSpPr>
            <a:spLocks noGrp="1"/>
          </p:cNvSpPr>
          <p:nvPr>
            <p:ph type="dt" sz="half" idx="12"/>
          </p:nvPr>
        </p:nvSpPr>
        <p:spPr>
          <a:xfrm>
            <a:off x="648000" y="116632"/>
            <a:ext cx="7248373" cy="264666"/>
          </a:xfrm>
        </p:spPr>
        <p:txBody>
          <a:bodyPr/>
          <a:lstStyle/>
          <a:p>
            <a:r>
              <a:rPr lang="de-DE" b="1" smtClean="0"/>
              <a:t>Instructions on application</a:t>
            </a:r>
            <a:endParaRPr lang="en-GB" b="1" dirty="0"/>
          </a:p>
        </p:txBody>
      </p:sp>
    </p:spTree>
    <p:extLst>
      <p:ext uri="{BB962C8B-B14F-4D97-AF65-F5344CB8AC3E}">
        <p14:creationId xmlns:p14="http://schemas.microsoft.com/office/powerpoint/2010/main" val="238034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20</a:t>
            </a:fld>
            <a:endParaRPr lang="de-DE"/>
          </a:p>
        </p:txBody>
      </p:sp>
      <p:sp>
        <p:nvSpPr>
          <p:cNvPr id="14" name="Rectangle 21">
            <a:extLst>
              <a:ext uri="{FF2B5EF4-FFF2-40B4-BE49-F238E27FC236}">
                <a16:creationId xmlns:a16="http://schemas.microsoft.com/office/drawing/2014/main" id="{1D083654-7D75-4ED1-9DFB-646E55375508}"/>
              </a:ext>
            </a:extLst>
          </p:cNvPr>
          <p:cNvSpPr/>
          <p:nvPr/>
        </p:nvSpPr>
        <p:spPr>
          <a:xfrm>
            <a:off x="623392" y="1196752"/>
            <a:ext cx="9865221" cy="1576258"/>
          </a:xfrm>
          <a:prstGeom prst="flowChartDocument">
            <a:avLst/>
          </a:prstGeom>
          <a:solidFill>
            <a:srgbClr val="3B687F"/>
          </a:solidFill>
          <a:ln w="3175" cap="flat" cmpd="sng" algn="ctr">
            <a:noFill/>
            <a:prstDash val="dash"/>
          </a:ln>
          <a:effectLst/>
        </p:spPr>
        <p:txBody>
          <a:bodyPr lIns="80165" tIns="40083" rIns="80165" bIns="40083" rtlCol="0" anchor="ctr"/>
          <a:lstStyle/>
          <a:p>
            <a:pPr algn="l" defTabSz="801654">
              <a:defRPr/>
            </a:pPr>
            <a:r>
              <a:rPr lang="en-GB" sz="2800" b="1" dirty="0">
                <a:solidFill>
                  <a:prstClr val="white"/>
                </a:solidFill>
                <a:cs typeface="Arial" panose="020B0604020202020204" pitchFamily="34" charset="0"/>
              </a:rPr>
              <a:t>Stage 2</a:t>
            </a:r>
          </a:p>
          <a:p>
            <a:pPr algn="l" defTabSz="801654">
              <a:defRPr/>
            </a:pPr>
            <a:r>
              <a:rPr lang="en-GB" b="1" dirty="0">
                <a:solidFill>
                  <a:prstClr val="white"/>
                </a:solidFill>
                <a:cs typeface="Arial" panose="020B0604020202020204" pitchFamily="34" charset="0"/>
              </a:rPr>
              <a:t>Identifying and analysing sustainability risks</a:t>
            </a:r>
          </a:p>
          <a:p>
            <a:pPr algn="l" defTabSz="801654">
              <a:defRPr/>
            </a:pPr>
            <a:endParaRPr lang="de-DE" sz="1200" kern="0" dirty="0">
              <a:solidFill>
                <a:prstClr val="white"/>
              </a:solidFill>
              <a:cs typeface="Arial" panose="020B0604020202020204" pitchFamily="34" charset="0"/>
            </a:endParaRPr>
          </a:p>
        </p:txBody>
      </p:sp>
      <p:sp>
        <p:nvSpPr>
          <p:cNvPr id="15" name="Textplatzhalter 10">
            <a:extLst>
              <a:ext uri="{FF2B5EF4-FFF2-40B4-BE49-F238E27FC236}">
                <a16:creationId xmlns:a16="http://schemas.microsoft.com/office/drawing/2014/main" id="{99393927-3862-4149-B2E1-394AE73FD117}"/>
              </a:ext>
            </a:extLst>
          </p:cNvPr>
          <p:cNvSpPr txBox="1">
            <a:spLocks/>
          </p:cNvSpPr>
          <p:nvPr/>
        </p:nvSpPr>
        <p:spPr>
          <a:xfrm>
            <a:off x="2999848" y="4510469"/>
            <a:ext cx="3308400" cy="37298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Evaluation and prioritisation</a:t>
            </a:r>
          </a:p>
        </p:txBody>
      </p:sp>
      <p:sp>
        <p:nvSpPr>
          <p:cNvPr id="16" name="Textplatzhalter 10">
            <a:extLst>
              <a:ext uri="{FF2B5EF4-FFF2-40B4-BE49-F238E27FC236}">
                <a16:creationId xmlns:a16="http://schemas.microsoft.com/office/drawing/2014/main" id="{042760DE-2633-48EA-A065-7082FEB7433E}"/>
              </a:ext>
            </a:extLst>
          </p:cNvPr>
          <p:cNvSpPr txBox="1">
            <a:spLocks/>
          </p:cNvSpPr>
          <p:nvPr/>
        </p:nvSpPr>
        <p:spPr>
          <a:xfrm>
            <a:off x="2999848" y="3423921"/>
            <a:ext cx="3308400" cy="399056"/>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Identifying issues</a:t>
            </a:r>
          </a:p>
        </p:txBody>
      </p:sp>
      <p:sp>
        <p:nvSpPr>
          <p:cNvPr id="17" name="Richtungspfeil 21">
            <a:extLst>
              <a:ext uri="{FF2B5EF4-FFF2-40B4-BE49-F238E27FC236}">
                <a16:creationId xmlns:a16="http://schemas.microsoft.com/office/drawing/2014/main" id="{2D1F5591-415D-4387-B5AB-1F8F6EA0666C}"/>
              </a:ext>
            </a:extLst>
          </p:cNvPr>
          <p:cNvSpPr/>
          <p:nvPr/>
        </p:nvSpPr>
        <p:spPr>
          <a:xfrm>
            <a:off x="2423592" y="3437776"/>
            <a:ext cx="693240" cy="385200"/>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2.1</a:t>
            </a:r>
            <a:r>
              <a:rPr lang="en-GB" sz="900" b="1" dirty="0">
                <a:solidFill>
                  <a:prstClr val="black">
                    <a:lumMod val="75000"/>
                    <a:lumOff val="25000"/>
                  </a:prstClr>
                </a:solidFill>
                <a:cs typeface="Arial" panose="020B0604020202020204" pitchFamily="34" charset="0"/>
              </a:rPr>
              <a:t>.</a:t>
            </a:r>
          </a:p>
        </p:txBody>
      </p:sp>
      <p:sp>
        <p:nvSpPr>
          <p:cNvPr id="18" name="Textplatzhalter 10">
            <a:extLst>
              <a:ext uri="{FF2B5EF4-FFF2-40B4-BE49-F238E27FC236}">
                <a16:creationId xmlns:a16="http://schemas.microsoft.com/office/drawing/2014/main" id="{3D9A7D10-E73B-449A-9046-C15D1D8571A0}"/>
              </a:ext>
            </a:extLst>
          </p:cNvPr>
          <p:cNvSpPr txBox="1">
            <a:spLocks/>
          </p:cNvSpPr>
          <p:nvPr/>
        </p:nvSpPr>
        <p:spPr>
          <a:xfrm>
            <a:off x="2999848" y="4003040"/>
            <a:ext cx="3308400" cy="37298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Classifying issues</a:t>
            </a:r>
          </a:p>
        </p:txBody>
      </p:sp>
      <p:sp>
        <p:nvSpPr>
          <p:cNvPr id="19" name="Richtungspfeil 24">
            <a:extLst>
              <a:ext uri="{FF2B5EF4-FFF2-40B4-BE49-F238E27FC236}">
                <a16:creationId xmlns:a16="http://schemas.microsoft.com/office/drawing/2014/main" id="{E81FCDE9-F7B3-4923-9280-81E2E98F5207}"/>
              </a:ext>
            </a:extLst>
          </p:cNvPr>
          <p:cNvSpPr/>
          <p:nvPr/>
        </p:nvSpPr>
        <p:spPr>
          <a:xfrm>
            <a:off x="2423592" y="3990820"/>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2.2</a:t>
            </a:r>
            <a:r>
              <a:rPr lang="en-GB" sz="900" b="1" dirty="0">
                <a:solidFill>
                  <a:prstClr val="black">
                    <a:lumMod val="75000"/>
                    <a:lumOff val="25000"/>
                  </a:prstClr>
                </a:solidFill>
                <a:cs typeface="Arial" panose="020B0604020202020204" pitchFamily="34" charset="0"/>
              </a:rPr>
              <a:t>.</a:t>
            </a:r>
          </a:p>
        </p:txBody>
      </p:sp>
      <p:sp>
        <p:nvSpPr>
          <p:cNvPr id="20" name="Richtungspfeil 10">
            <a:extLst>
              <a:ext uri="{FF2B5EF4-FFF2-40B4-BE49-F238E27FC236}">
                <a16:creationId xmlns:a16="http://schemas.microsoft.com/office/drawing/2014/main" id="{E5BB8525-C7A7-4063-BD52-1BD46E222B37}"/>
              </a:ext>
            </a:extLst>
          </p:cNvPr>
          <p:cNvSpPr/>
          <p:nvPr/>
        </p:nvSpPr>
        <p:spPr>
          <a:xfrm>
            <a:off x="2423592" y="4510470"/>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2.3</a:t>
            </a:r>
            <a:r>
              <a:rPr lang="en-GB" sz="900" b="1" dirty="0">
                <a:solidFill>
                  <a:prstClr val="black">
                    <a:lumMod val="75000"/>
                    <a:lumOff val="25000"/>
                  </a:prstClr>
                </a:solidFill>
                <a:cs typeface="Arial" panose="020B0604020202020204" pitchFamily="34" charset="0"/>
              </a:rPr>
              <a:t>.</a:t>
            </a:r>
          </a:p>
        </p:txBody>
      </p:sp>
      <p:sp>
        <p:nvSpPr>
          <p:cNvPr id="12" name="Fußzeilenplatzhalter 3">
            <a:extLst>
              <a:ext uri="{FF2B5EF4-FFF2-40B4-BE49-F238E27FC236}">
                <a16:creationId xmlns:a16="http://schemas.microsoft.com/office/drawing/2014/main" id="{E69310C0-D783-4CB6-A388-1F2FB8BC7576}"/>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3" name="Auf der gleichen Seite des Rechtecks liegende Ecken abrunden 8">
            <a:extLst>
              <a:ext uri="{FF2B5EF4-FFF2-40B4-BE49-F238E27FC236}">
                <a16:creationId xmlns:a16="http://schemas.microsoft.com/office/drawing/2014/main" id="{B5B232DD-0C48-46F1-A124-4B3B4E6999E8}"/>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1" name="Auf der gleichen Seite des Rechtecks liegende Ecken abrunden 8">
            <a:extLst>
              <a:ext uri="{FF2B5EF4-FFF2-40B4-BE49-F238E27FC236}">
                <a16:creationId xmlns:a16="http://schemas.microsoft.com/office/drawing/2014/main" id="{D9765E8B-FA27-4953-A9AD-01C6BF4C96C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2" name="Auf der gleichen Seite des Rechtecks liegende Ecken abrunden 8">
            <a:extLst>
              <a:ext uri="{FF2B5EF4-FFF2-40B4-BE49-F238E27FC236}">
                <a16:creationId xmlns:a16="http://schemas.microsoft.com/office/drawing/2014/main" id="{816D75EF-8650-421F-954B-61856453E441}"/>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3" name="Auf der gleichen Seite des Rechtecks liegende Ecken abrunden 8">
            <a:extLst>
              <a:ext uri="{FF2B5EF4-FFF2-40B4-BE49-F238E27FC236}">
                <a16:creationId xmlns:a16="http://schemas.microsoft.com/office/drawing/2014/main" id="{A4B3F7F9-AA73-437D-88A5-299422A067B8}"/>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4" name="Auf der gleichen Seite des Rechtecks liegende Ecken abrunden 8">
            <a:extLst>
              <a:ext uri="{FF2B5EF4-FFF2-40B4-BE49-F238E27FC236}">
                <a16:creationId xmlns:a16="http://schemas.microsoft.com/office/drawing/2014/main" id="{0BC416A4-349E-46B4-93CD-F48EFC76D959}"/>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5" name="Auf der gleichen Seite des Rechtecks liegende Ecken abrunden 8">
            <a:extLst>
              <a:ext uri="{FF2B5EF4-FFF2-40B4-BE49-F238E27FC236}">
                <a16:creationId xmlns:a16="http://schemas.microsoft.com/office/drawing/2014/main" id="{796090EB-822C-420E-9962-9C2A6430203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6" name="Auf der gleichen Seite des Rechtecks liegende Ecken abrunden 8">
            <a:extLst>
              <a:ext uri="{FF2B5EF4-FFF2-40B4-BE49-F238E27FC236}">
                <a16:creationId xmlns:a16="http://schemas.microsoft.com/office/drawing/2014/main" id="{A5AAF308-CC7A-4BBD-B00A-7DC3FD6FBD8A}"/>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75514774-155B-47DE-FF3F-990B8AA193C7}"/>
              </a:ext>
            </a:extLst>
          </p:cNvPr>
          <p:cNvSpPr>
            <a:spLocks noGrp="1"/>
          </p:cNvSpPr>
          <p:nvPr>
            <p:ph type="dt" sz="half" idx="12"/>
          </p:nvPr>
        </p:nvSpPr>
        <p:spPr>
          <a:xfrm>
            <a:off x="623392" y="104520"/>
            <a:ext cx="669674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1031941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21</a:t>
            </a:fld>
            <a:endParaRPr lang="de-DE"/>
          </a:p>
        </p:txBody>
      </p:sp>
      <p:sp>
        <p:nvSpPr>
          <p:cNvPr id="8" name="Freihandform 15">
            <a:extLst>
              <a:ext uri="{FF2B5EF4-FFF2-40B4-BE49-F238E27FC236}">
                <a16:creationId xmlns:a16="http://schemas.microsoft.com/office/drawing/2014/main" id="{3812206D-FED0-4F2B-A787-E83AF46937BA}"/>
              </a:ext>
            </a:extLst>
          </p:cNvPr>
          <p:cNvSpPr/>
          <p:nvPr/>
        </p:nvSpPr>
        <p:spPr bwMode="auto">
          <a:xfrm>
            <a:off x="637181" y="4221089"/>
            <a:ext cx="4660680" cy="2166746"/>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9" name="Textplatzhalter 15">
            <a:extLst>
              <a:ext uri="{FF2B5EF4-FFF2-40B4-BE49-F238E27FC236}">
                <a16:creationId xmlns:a16="http://schemas.microsoft.com/office/drawing/2014/main" id="{644732C0-D8B6-436B-B959-25FE9F09F413}"/>
              </a:ext>
            </a:extLst>
          </p:cNvPr>
          <p:cNvSpPr txBox="1">
            <a:spLocks/>
          </p:cNvSpPr>
          <p:nvPr/>
        </p:nvSpPr>
        <p:spPr>
          <a:xfrm>
            <a:off x="599614" y="1546235"/>
            <a:ext cx="4488323" cy="1000349"/>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en-GB" dirty="0">
                <a:solidFill>
                  <a:srgbClr val="000000">
                    <a:lumMod val="75000"/>
                    <a:lumOff val="25000"/>
                  </a:srgbClr>
                </a:solidFill>
              </a:rPr>
              <a:t>The company is aware of the sustainability issues and risks that are relevant to its supply chain and derives key fields of action for designing and optimising a sustainable supply chain on this basis.</a:t>
            </a:r>
          </a:p>
        </p:txBody>
      </p:sp>
      <p:sp>
        <p:nvSpPr>
          <p:cNvPr id="10" name="Textplatzhalter 17">
            <a:extLst>
              <a:ext uri="{FF2B5EF4-FFF2-40B4-BE49-F238E27FC236}">
                <a16:creationId xmlns:a16="http://schemas.microsoft.com/office/drawing/2014/main" id="{180B5138-42C4-48F8-9DF4-EDE794BF8FDC}"/>
              </a:ext>
            </a:extLst>
          </p:cNvPr>
          <p:cNvSpPr txBox="1">
            <a:spLocks/>
          </p:cNvSpPr>
          <p:nvPr/>
        </p:nvSpPr>
        <p:spPr>
          <a:xfrm>
            <a:off x="599614" y="2955068"/>
            <a:ext cx="4488323" cy="171061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The information generated in process stage 1 and the supply chain visualisation provide the basis for the evaluation and prioritisation of sustainability issues. The company should also plan for employees to work together to establish which sustainability issues are relevant and which fields of action they correspondingly create.</a:t>
            </a:r>
          </a:p>
        </p:txBody>
      </p:sp>
      <p:sp>
        <p:nvSpPr>
          <p:cNvPr id="11" name="Textplatzhalter 22">
            <a:extLst>
              <a:ext uri="{FF2B5EF4-FFF2-40B4-BE49-F238E27FC236}">
                <a16:creationId xmlns:a16="http://schemas.microsoft.com/office/drawing/2014/main" id="{518D3993-DB53-4EAD-9692-E3547CC9C05B}"/>
              </a:ext>
            </a:extLst>
          </p:cNvPr>
          <p:cNvSpPr txBox="1">
            <a:spLocks/>
          </p:cNvSpPr>
          <p:nvPr/>
        </p:nvSpPr>
        <p:spPr>
          <a:xfrm>
            <a:off x="860684" y="4608083"/>
            <a:ext cx="3921506" cy="1334574"/>
          </a:xfrm>
          <a:prstGeom prst="rect">
            <a:avLst/>
          </a:prstGeom>
        </p:spPr>
        <p:txBody>
          <a:bodyPr vert="horz" lIns="92881" tIns="46441" rIns="92881" bIns="46441" rtlCol="0">
            <a:normAutofit/>
          </a:bodyPr>
          <a:lstStyle>
            <a:lvl1pPr marL="173038" indent="-173038" algn="l" defTabSz="1059432" rtl="0" eaLnBrk="1" latinLnBrk="0" hangingPunct="1">
              <a:lnSpc>
                <a:spcPct val="100000"/>
              </a:lnSpc>
              <a:spcBef>
                <a:spcPts val="0"/>
              </a:spcBef>
              <a:spcAft>
                <a:spcPts val="600"/>
              </a:spcAft>
              <a:buFont typeface="Arial" panose="020B0604020202020204" pitchFamily="34" charset="0"/>
              <a:buChar char="•"/>
              <a:defRPr sz="1100" b="0" kern="1200" baseline="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151702" indent="-151702" defTabSz="928804" fontAlgn="auto">
              <a:spcAft>
                <a:spcPts val="526"/>
              </a:spcAft>
              <a:defRPr/>
            </a:pPr>
            <a:endParaRPr lang="de-DE" sz="1000" dirty="0">
              <a:solidFill>
                <a:srgbClr val="282828"/>
              </a:solidFill>
            </a:endParaRPr>
          </a:p>
        </p:txBody>
      </p:sp>
      <p:sp>
        <p:nvSpPr>
          <p:cNvPr id="12" name="Textplatzhalter 19">
            <a:extLst>
              <a:ext uri="{FF2B5EF4-FFF2-40B4-BE49-F238E27FC236}">
                <a16:creationId xmlns:a16="http://schemas.microsoft.com/office/drawing/2014/main" id="{78179D38-E3DD-4B32-AC19-F97AC07F9C51}"/>
              </a:ext>
            </a:extLst>
          </p:cNvPr>
          <p:cNvSpPr txBox="1">
            <a:spLocks/>
          </p:cNvSpPr>
          <p:nvPr/>
        </p:nvSpPr>
        <p:spPr>
          <a:xfrm>
            <a:off x="5639042" y="1549328"/>
            <a:ext cx="3921506" cy="771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p:txBody>
      </p:sp>
      <p:sp>
        <p:nvSpPr>
          <p:cNvPr id="13" name="Rechteck 12">
            <a:extLst>
              <a:ext uri="{FF2B5EF4-FFF2-40B4-BE49-F238E27FC236}">
                <a16:creationId xmlns:a16="http://schemas.microsoft.com/office/drawing/2014/main" id="{382E12B3-62B6-4606-8E4D-036ECEBE310E}"/>
              </a:ext>
            </a:extLst>
          </p:cNvPr>
          <p:cNvSpPr/>
          <p:nvPr/>
        </p:nvSpPr>
        <p:spPr>
          <a:xfrm>
            <a:off x="966324" y="4558496"/>
            <a:ext cx="3491866" cy="1485022"/>
          </a:xfrm>
          <a:prstGeom prst="rect">
            <a:avLst/>
          </a:prstGeom>
        </p:spPr>
        <p:txBody>
          <a:bodyPr wrap="square">
            <a:spAutoFit/>
          </a:bodyPr>
          <a:lstStyle/>
          <a:p>
            <a:pPr algn="l" defTabSz="928804" fontAlgn="auto">
              <a:spcAft>
                <a:spcPts val="526"/>
              </a:spcAft>
              <a:defRPr/>
            </a:pPr>
            <a:r>
              <a:rPr lang="en-GB" sz="1100" b="1" dirty="0">
                <a:solidFill>
                  <a:srgbClr val="000000">
                    <a:lumMod val="75000"/>
                    <a:lumOff val="25000"/>
                  </a:srgbClr>
                </a:solidFill>
              </a:rPr>
              <a:t>	</a:t>
            </a:r>
            <a:r>
              <a:rPr lang="en-GB" sz="1200" b="1" dirty="0">
                <a:solidFill>
                  <a:srgbClr val="000000">
                    <a:lumMod val="75000"/>
                    <a:lumOff val="25000"/>
                  </a:srgbClr>
                </a:solidFill>
              </a:rPr>
              <a:t>Results</a:t>
            </a:r>
          </a:p>
          <a:p>
            <a:pPr marL="171450" indent="-171450" algn="l" defTabSz="928804" fontAlgn="auto">
              <a:spcAft>
                <a:spcPts val="526"/>
              </a:spcAft>
              <a:buFont typeface="Arial" panose="020B0604020202020204" pitchFamily="34" charset="0"/>
              <a:buChar char="•"/>
              <a:defRPr/>
            </a:pPr>
            <a:r>
              <a:rPr lang="en-GB" sz="1100" dirty="0">
                <a:solidFill>
                  <a:srgbClr val="000000">
                    <a:lumMod val="75000"/>
                    <a:lumOff val="25000"/>
                  </a:srgbClr>
                </a:solidFill>
                <a:latin typeface="Arial"/>
              </a:rPr>
              <a:t>Allocation of processes in the supply chain to sustainability issues</a:t>
            </a:r>
          </a:p>
          <a:p>
            <a:pPr marL="171450" indent="-171450" algn="l" defTabSz="928804" fontAlgn="auto">
              <a:spcAft>
                <a:spcPts val="526"/>
              </a:spcAft>
              <a:buFont typeface="Arial" panose="020B0604020202020204" pitchFamily="34" charset="0"/>
              <a:buChar char="•"/>
              <a:defRPr/>
            </a:pPr>
            <a:r>
              <a:rPr lang="en-GB" sz="1100" dirty="0">
                <a:solidFill>
                  <a:srgbClr val="000000">
                    <a:lumMod val="75000"/>
                    <a:lumOff val="25000"/>
                  </a:srgbClr>
                </a:solidFill>
                <a:latin typeface="Arial"/>
              </a:rPr>
              <a:t>Risk analysis by evaluating and prioritising sustainability issues</a:t>
            </a:r>
          </a:p>
          <a:p>
            <a:pPr marL="171450" indent="-171450" algn="l" defTabSz="928804" fontAlgn="auto">
              <a:spcAft>
                <a:spcPts val="526"/>
              </a:spcAft>
              <a:buFont typeface="Arial" panose="020B0604020202020204" pitchFamily="34" charset="0"/>
              <a:buChar char="•"/>
              <a:defRPr/>
            </a:pPr>
            <a:r>
              <a:rPr lang="en-GB" sz="1100" dirty="0">
                <a:solidFill>
                  <a:srgbClr val="000000">
                    <a:lumMod val="75000"/>
                    <a:lumOff val="25000"/>
                  </a:srgbClr>
                </a:solidFill>
                <a:latin typeface="Arial"/>
              </a:rPr>
              <a:t>List of fields of action for design and optimisation (based on the risk analysis)</a:t>
            </a:r>
          </a:p>
        </p:txBody>
      </p:sp>
      <p:sp>
        <p:nvSpPr>
          <p:cNvPr id="14" name="Rechteck 13">
            <a:extLst>
              <a:ext uri="{FF2B5EF4-FFF2-40B4-BE49-F238E27FC236}">
                <a16:creationId xmlns:a16="http://schemas.microsoft.com/office/drawing/2014/main" id="{3AB9878B-B81D-41B2-A68C-182A713D744B}"/>
              </a:ext>
            </a:extLst>
          </p:cNvPr>
          <p:cNvSpPr/>
          <p:nvPr/>
        </p:nvSpPr>
        <p:spPr>
          <a:xfrm>
            <a:off x="5655795" y="2005071"/>
            <a:ext cx="4832818" cy="600164"/>
          </a:xfrm>
          <a:prstGeom prst="rect">
            <a:avLst/>
          </a:prstGeom>
        </p:spPr>
        <p:txBody>
          <a:bodyPr wrap="square">
            <a:spAutoFit/>
          </a:bodyPr>
          <a:lstStyle/>
          <a:p>
            <a:pPr algn="l">
              <a:defRPr/>
            </a:pPr>
            <a:r>
              <a:rPr lang="en-GB" sz="1100" dirty="0">
                <a:solidFill>
                  <a:srgbClr val="000000">
                    <a:lumMod val="75000"/>
                    <a:lumOff val="25000"/>
                  </a:srgbClr>
                </a:solidFill>
                <a:latin typeface="Arial"/>
              </a:rPr>
              <a:t>The company gains an overview of relevant sustainability issues (e.g. greenhouse gas emissions, water consumption, occupational safety).</a:t>
            </a:r>
          </a:p>
        </p:txBody>
      </p:sp>
      <p:sp>
        <p:nvSpPr>
          <p:cNvPr id="15" name="Rechteck 14">
            <a:extLst>
              <a:ext uri="{FF2B5EF4-FFF2-40B4-BE49-F238E27FC236}">
                <a16:creationId xmlns:a16="http://schemas.microsoft.com/office/drawing/2014/main" id="{1A30EC2F-F2AB-47B1-A63A-75003CB4C983}"/>
              </a:ext>
            </a:extLst>
          </p:cNvPr>
          <p:cNvSpPr/>
          <p:nvPr/>
        </p:nvSpPr>
        <p:spPr>
          <a:xfrm>
            <a:off x="5664176" y="3157385"/>
            <a:ext cx="4824434" cy="1107996"/>
          </a:xfrm>
          <a:prstGeom prst="rect">
            <a:avLst/>
          </a:prstGeom>
        </p:spPr>
        <p:txBody>
          <a:bodyPr wrap="square">
            <a:spAutoFit/>
          </a:bodyPr>
          <a:lstStyle/>
          <a:p>
            <a:pPr algn="l">
              <a:defRPr/>
            </a:pPr>
            <a:r>
              <a:rPr lang="en-GB" sz="1100" dirty="0">
                <a:solidFill>
                  <a:srgbClr val="000000">
                    <a:lumMod val="75000"/>
                    <a:lumOff val="25000"/>
                  </a:srgbClr>
                </a:solidFill>
                <a:latin typeface="Arial"/>
              </a:rPr>
              <a:t>The issues are then assigned to individual stages of the supply chain or to the companies along the supply chain. When identifying the issues in the first step, the company should also start thinking about allocating them to supply chain stages or processes, without implementing it at this stage. This can help the company link the steps, but prevents work steps – i.e. during an internal workshop – from becoming too complex.</a:t>
            </a:r>
          </a:p>
        </p:txBody>
      </p:sp>
      <p:sp>
        <p:nvSpPr>
          <p:cNvPr id="16" name="Rechteck 15">
            <a:extLst>
              <a:ext uri="{FF2B5EF4-FFF2-40B4-BE49-F238E27FC236}">
                <a16:creationId xmlns:a16="http://schemas.microsoft.com/office/drawing/2014/main" id="{5FCBA6CB-9B23-4269-AB2B-15A9A9CC3EDA}"/>
              </a:ext>
            </a:extLst>
          </p:cNvPr>
          <p:cNvSpPr/>
          <p:nvPr/>
        </p:nvSpPr>
        <p:spPr>
          <a:xfrm>
            <a:off x="5608684" y="5190701"/>
            <a:ext cx="4879926" cy="600164"/>
          </a:xfrm>
          <a:prstGeom prst="rect">
            <a:avLst/>
          </a:prstGeom>
        </p:spPr>
        <p:txBody>
          <a:bodyPr wrap="square">
            <a:spAutoFit/>
          </a:bodyPr>
          <a:lstStyle/>
          <a:p>
            <a:pPr algn="l">
              <a:defRPr/>
            </a:pPr>
            <a:r>
              <a:rPr lang="en-GB" sz="1100" dirty="0">
                <a:solidFill>
                  <a:srgbClr val="000000">
                    <a:lumMod val="75000"/>
                    <a:lumOff val="25000"/>
                  </a:srgbClr>
                </a:solidFill>
                <a:latin typeface="Arial"/>
              </a:rPr>
              <a:t>The sustainability issues are then evaluated and prioritised. This knowledge provides the basis for the creation of a list with fields of action. </a:t>
            </a:r>
          </a:p>
        </p:txBody>
      </p:sp>
      <p:sp>
        <p:nvSpPr>
          <p:cNvPr id="17" name="Textplatzhalter 16">
            <a:extLst>
              <a:ext uri="{FF2B5EF4-FFF2-40B4-BE49-F238E27FC236}">
                <a16:creationId xmlns:a16="http://schemas.microsoft.com/office/drawing/2014/main" id="{0189A975-F71C-493B-8E21-7B43143D1AB1}"/>
              </a:ext>
            </a:extLst>
          </p:cNvPr>
          <p:cNvSpPr txBox="1">
            <a:spLocks/>
          </p:cNvSpPr>
          <p:nvPr/>
        </p:nvSpPr>
        <p:spPr>
          <a:xfrm>
            <a:off x="637181" y="2609879"/>
            <a:ext cx="4450756" cy="256907"/>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Prerequisites</a:t>
            </a:r>
          </a:p>
        </p:txBody>
      </p:sp>
      <p:sp>
        <p:nvSpPr>
          <p:cNvPr id="18" name="Textplatzhalter 20">
            <a:extLst>
              <a:ext uri="{FF2B5EF4-FFF2-40B4-BE49-F238E27FC236}">
                <a16:creationId xmlns:a16="http://schemas.microsoft.com/office/drawing/2014/main" id="{DC9F03E0-5E14-4162-ABEB-E24443D4925E}"/>
              </a:ext>
            </a:extLst>
          </p:cNvPr>
          <p:cNvSpPr txBox="1">
            <a:spLocks/>
          </p:cNvSpPr>
          <p:nvPr/>
        </p:nvSpPr>
        <p:spPr>
          <a:xfrm>
            <a:off x="5664199" y="1200068"/>
            <a:ext cx="4824413" cy="235169"/>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19" name="Textplatzhalter 14">
            <a:extLst>
              <a:ext uri="{FF2B5EF4-FFF2-40B4-BE49-F238E27FC236}">
                <a16:creationId xmlns:a16="http://schemas.microsoft.com/office/drawing/2014/main" id="{16D34618-6930-4040-8DA6-220A7044F82D}"/>
              </a:ext>
            </a:extLst>
          </p:cNvPr>
          <p:cNvSpPr txBox="1">
            <a:spLocks/>
          </p:cNvSpPr>
          <p:nvPr/>
        </p:nvSpPr>
        <p:spPr>
          <a:xfrm>
            <a:off x="637180" y="1196975"/>
            <a:ext cx="4450757" cy="21644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Process stage goals</a:t>
            </a:r>
          </a:p>
        </p:txBody>
      </p:sp>
      <p:pic>
        <p:nvPicPr>
          <p:cNvPr id="20" name="Picture 8" descr="G:\noun_1049529.png">
            <a:extLst>
              <a:ext uri="{FF2B5EF4-FFF2-40B4-BE49-F238E27FC236}">
                <a16:creationId xmlns:a16="http://schemas.microsoft.com/office/drawing/2014/main" id="{EDE84C90-11C0-4A05-95F8-F081345EE129}"/>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319709" y="4786316"/>
            <a:ext cx="648071" cy="648071"/>
          </a:xfrm>
          <a:prstGeom prst="rect">
            <a:avLst/>
          </a:prstGeom>
          <a:noFill/>
        </p:spPr>
      </p:pic>
      <p:sp>
        <p:nvSpPr>
          <p:cNvPr id="22" name="Textplatzhalter 10">
            <a:extLst>
              <a:ext uri="{FF2B5EF4-FFF2-40B4-BE49-F238E27FC236}">
                <a16:creationId xmlns:a16="http://schemas.microsoft.com/office/drawing/2014/main" id="{D0662506-A752-420E-9A00-BE989F6129A5}"/>
              </a:ext>
            </a:extLst>
          </p:cNvPr>
          <p:cNvSpPr txBox="1">
            <a:spLocks/>
          </p:cNvSpPr>
          <p:nvPr/>
        </p:nvSpPr>
        <p:spPr>
          <a:xfrm>
            <a:off x="6235394" y="1603262"/>
            <a:ext cx="4253217"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Identifying issues</a:t>
            </a:r>
          </a:p>
        </p:txBody>
      </p:sp>
      <p:sp>
        <p:nvSpPr>
          <p:cNvPr id="23" name="Richtungspfeil 29">
            <a:extLst>
              <a:ext uri="{FF2B5EF4-FFF2-40B4-BE49-F238E27FC236}">
                <a16:creationId xmlns:a16="http://schemas.microsoft.com/office/drawing/2014/main" id="{32F12650-C65E-454A-9545-CFFE4892DC9D}"/>
              </a:ext>
            </a:extLst>
          </p:cNvPr>
          <p:cNvSpPr/>
          <p:nvPr/>
        </p:nvSpPr>
        <p:spPr>
          <a:xfrm>
            <a:off x="5664200" y="1603262"/>
            <a:ext cx="693240" cy="385200"/>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2.1</a:t>
            </a:r>
            <a:r>
              <a:rPr lang="en-GB" sz="900" b="1" dirty="0">
                <a:solidFill>
                  <a:prstClr val="black">
                    <a:lumMod val="75000"/>
                    <a:lumOff val="25000"/>
                  </a:prstClr>
                </a:solidFill>
                <a:cs typeface="Arial" panose="020B0604020202020204" pitchFamily="34" charset="0"/>
              </a:rPr>
              <a:t>.</a:t>
            </a:r>
          </a:p>
        </p:txBody>
      </p:sp>
      <p:sp>
        <p:nvSpPr>
          <p:cNvPr id="24" name="Textplatzhalter 10">
            <a:extLst>
              <a:ext uri="{FF2B5EF4-FFF2-40B4-BE49-F238E27FC236}">
                <a16:creationId xmlns:a16="http://schemas.microsoft.com/office/drawing/2014/main" id="{8CB6B650-57C4-4DEE-BC9F-D1F07FEBB776}"/>
              </a:ext>
            </a:extLst>
          </p:cNvPr>
          <p:cNvSpPr txBox="1">
            <a:spLocks/>
          </p:cNvSpPr>
          <p:nvPr/>
        </p:nvSpPr>
        <p:spPr>
          <a:xfrm>
            <a:off x="6252147" y="2713156"/>
            <a:ext cx="4236463"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Classifying issues</a:t>
            </a:r>
          </a:p>
        </p:txBody>
      </p:sp>
      <p:sp>
        <p:nvSpPr>
          <p:cNvPr id="25" name="Richtungspfeil 32">
            <a:extLst>
              <a:ext uri="{FF2B5EF4-FFF2-40B4-BE49-F238E27FC236}">
                <a16:creationId xmlns:a16="http://schemas.microsoft.com/office/drawing/2014/main" id="{ACBBC203-530E-4D2F-A519-9791366A2BBF}"/>
              </a:ext>
            </a:extLst>
          </p:cNvPr>
          <p:cNvSpPr/>
          <p:nvPr/>
        </p:nvSpPr>
        <p:spPr>
          <a:xfrm>
            <a:off x="5664382" y="2719326"/>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2.2</a:t>
            </a:r>
            <a:r>
              <a:rPr lang="en-GB" sz="900" b="1" dirty="0">
                <a:solidFill>
                  <a:prstClr val="black">
                    <a:lumMod val="75000"/>
                    <a:lumOff val="25000"/>
                  </a:prstClr>
                </a:solidFill>
                <a:cs typeface="Arial" panose="020B0604020202020204" pitchFamily="34" charset="0"/>
              </a:rPr>
              <a:t>.</a:t>
            </a:r>
          </a:p>
        </p:txBody>
      </p:sp>
      <p:sp>
        <p:nvSpPr>
          <p:cNvPr id="26" name="Textplatzhalter 10">
            <a:extLst>
              <a:ext uri="{FF2B5EF4-FFF2-40B4-BE49-F238E27FC236}">
                <a16:creationId xmlns:a16="http://schemas.microsoft.com/office/drawing/2014/main" id="{6C6542FC-8E02-401B-9F6F-F57049D61E0E}"/>
              </a:ext>
            </a:extLst>
          </p:cNvPr>
          <p:cNvSpPr txBox="1">
            <a:spLocks/>
          </p:cNvSpPr>
          <p:nvPr/>
        </p:nvSpPr>
        <p:spPr>
          <a:xfrm>
            <a:off x="6260724" y="4725144"/>
            <a:ext cx="4227886"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Evaluation and prioritisation</a:t>
            </a:r>
          </a:p>
        </p:txBody>
      </p:sp>
      <p:sp>
        <p:nvSpPr>
          <p:cNvPr id="27" name="Richtungspfeil 37">
            <a:extLst>
              <a:ext uri="{FF2B5EF4-FFF2-40B4-BE49-F238E27FC236}">
                <a16:creationId xmlns:a16="http://schemas.microsoft.com/office/drawing/2014/main" id="{396DF601-5AD2-45C6-B18C-15ABCD83E984}"/>
              </a:ext>
            </a:extLst>
          </p:cNvPr>
          <p:cNvSpPr/>
          <p:nvPr/>
        </p:nvSpPr>
        <p:spPr>
          <a:xfrm>
            <a:off x="5699759" y="4725145"/>
            <a:ext cx="661883"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2.3</a:t>
            </a:r>
            <a:r>
              <a:rPr lang="en-GB" sz="900" b="1" dirty="0">
                <a:solidFill>
                  <a:prstClr val="black">
                    <a:lumMod val="75000"/>
                    <a:lumOff val="25000"/>
                  </a:prstClr>
                </a:solidFill>
                <a:cs typeface="Arial" panose="020B0604020202020204" pitchFamily="34" charset="0"/>
              </a:rPr>
              <a:t>.</a:t>
            </a:r>
          </a:p>
        </p:txBody>
      </p:sp>
      <p:sp>
        <p:nvSpPr>
          <p:cNvPr id="29" name="Fußzeilenplatzhalter 3">
            <a:extLst>
              <a:ext uri="{FF2B5EF4-FFF2-40B4-BE49-F238E27FC236}">
                <a16:creationId xmlns:a16="http://schemas.microsoft.com/office/drawing/2014/main" id="{9D337F49-4BEF-4256-800F-6789CFFE65D8}"/>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8" name="Auf der gleichen Seite des Rechtecks liegende Ecken abrunden 8">
            <a:extLst>
              <a:ext uri="{FF2B5EF4-FFF2-40B4-BE49-F238E27FC236}">
                <a16:creationId xmlns:a16="http://schemas.microsoft.com/office/drawing/2014/main" id="{FA9262A5-618A-4FDE-9E14-FA263F667C64}"/>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30" name="Auf der gleichen Seite des Rechtecks liegende Ecken abrunden 8">
            <a:extLst>
              <a:ext uri="{FF2B5EF4-FFF2-40B4-BE49-F238E27FC236}">
                <a16:creationId xmlns:a16="http://schemas.microsoft.com/office/drawing/2014/main" id="{04E0FE50-F211-44B6-92AC-CC1CAB82D07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31" name="Auf der gleichen Seite des Rechtecks liegende Ecken abrunden 8">
            <a:extLst>
              <a:ext uri="{FF2B5EF4-FFF2-40B4-BE49-F238E27FC236}">
                <a16:creationId xmlns:a16="http://schemas.microsoft.com/office/drawing/2014/main" id="{57ABE9F9-7230-458A-A848-BA5D7D50BBD5}"/>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32" name="Auf der gleichen Seite des Rechtecks liegende Ecken abrunden 8">
            <a:extLst>
              <a:ext uri="{FF2B5EF4-FFF2-40B4-BE49-F238E27FC236}">
                <a16:creationId xmlns:a16="http://schemas.microsoft.com/office/drawing/2014/main" id="{A2C85A17-BAC1-4CDA-9EB8-6FA16DE0BF1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33" name="Auf der gleichen Seite des Rechtecks liegende Ecken abrunden 8">
            <a:extLst>
              <a:ext uri="{FF2B5EF4-FFF2-40B4-BE49-F238E27FC236}">
                <a16:creationId xmlns:a16="http://schemas.microsoft.com/office/drawing/2014/main" id="{0DFD3DA7-6D54-42B6-AFBE-46CC2A3653D7}"/>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4" name="Auf der gleichen Seite des Rechtecks liegende Ecken abrunden 8">
            <a:extLst>
              <a:ext uri="{FF2B5EF4-FFF2-40B4-BE49-F238E27FC236}">
                <a16:creationId xmlns:a16="http://schemas.microsoft.com/office/drawing/2014/main" id="{F2255B67-1B0C-4070-83FB-597F6323CE55}"/>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5" name="Auf der gleichen Seite des Rechtecks liegende Ecken abrunden 8">
            <a:extLst>
              <a:ext uri="{FF2B5EF4-FFF2-40B4-BE49-F238E27FC236}">
                <a16:creationId xmlns:a16="http://schemas.microsoft.com/office/drawing/2014/main" id="{086FF09D-B418-4685-B6A1-3C512122E99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FD8FD043-78E7-7F11-F6F5-832FC7A5065C}"/>
              </a:ext>
            </a:extLst>
          </p:cNvPr>
          <p:cNvSpPr>
            <a:spLocks noGrp="1"/>
          </p:cNvSpPr>
          <p:nvPr>
            <p:ph type="dt" sz="half" idx="12"/>
          </p:nvPr>
        </p:nvSpPr>
        <p:spPr>
          <a:xfrm>
            <a:off x="623392" y="104520"/>
            <a:ext cx="669674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4144237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22</a:t>
            </a:fld>
            <a:endParaRPr lang="de-DE"/>
          </a:p>
        </p:txBody>
      </p:sp>
      <p:sp>
        <p:nvSpPr>
          <p:cNvPr id="2" name="Rechteck 1">
            <a:extLst>
              <a:ext uri="{FF2B5EF4-FFF2-40B4-BE49-F238E27FC236}">
                <a16:creationId xmlns:a16="http://schemas.microsoft.com/office/drawing/2014/main" id="{CF9B831B-82F1-4086-9642-B7F350015BA8}"/>
              </a:ext>
            </a:extLst>
          </p:cNvPr>
          <p:cNvSpPr/>
          <p:nvPr/>
        </p:nvSpPr>
        <p:spPr bwMode="auto">
          <a:xfrm>
            <a:off x="626538" y="1598405"/>
            <a:ext cx="8178550" cy="1037480"/>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6" name="Textplatzhalter 19">
            <a:extLst>
              <a:ext uri="{FF2B5EF4-FFF2-40B4-BE49-F238E27FC236}">
                <a16:creationId xmlns:a16="http://schemas.microsoft.com/office/drawing/2014/main" id="{B8945F87-CB52-4370-9B30-F01A8BF8F519}"/>
              </a:ext>
            </a:extLst>
          </p:cNvPr>
          <p:cNvSpPr txBox="1">
            <a:spLocks/>
          </p:cNvSpPr>
          <p:nvPr/>
        </p:nvSpPr>
        <p:spPr>
          <a:xfrm>
            <a:off x="598730" y="1546235"/>
            <a:ext cx="3921506" cy="771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p:txBody>
      </p:sp>
      <p:sp>
        <p:nvSpPr>
          <p:cNvPr id="17" name="Rechteck 16">
            <a:extLst>
              <a:ext uri="{FF2B5EF4-FFF2-40B4-BE49-F238E27FC236}">
                <a16:creationId xmlns:a16="http://schemas.microsoft.com/office/drawing/2014/main" id="{98DDA2B4-29AA-4389-AA5B-ADC10530EE57}"/>
              </a:ext>
            </a:extLst>
          </p:cNvPr>
          <p:cNvSpPr/>
          <p:nvPr/>
        </p:nvSpPr>
        <p:spPr>
          <a:xfrm>
            <a:off x="615482" y="2001978"/>
            <a:ext cx="8178549" cy="430887"/>
          </a:xfrm>
          <a:prstGeom prst="rect">
            <a:avLst/>
          </a:prstGeom>
        </p:spPr>
        <p:txBody>
          <a:bodyPr wrap="square">
            <a:spAutoFit/>
          </a:bodyPr>
          <a:lstStyle/>
          <a:p>
            <a:pPr algn="l">
              <a:defRPr/>
            </a:pPr>
            <a:r>
              <a:rPr lang="en-GB" sz="1100" dirty="0">
                <a:solidFill>
                  <a:srgbClr val="000000">
                    <a:lumMod val="75000"/>
                    <a:lumOff val="25000"/>
                  </a:srgbClr>
                </a:solidFill>
                <a:latin typeface="Arial"/>
              </a:rPr>
              <a:t>The company gains an overview of relevant sustainability issues (e.g. greenhouse gas emissions, water consumption, occupational safety).</a:t>
            </a:r>
          </a:p>
        </p:txBody>
      </p:sp>
      <p:sp>
        <p:nvSpPr>
          <p:cNvPr id="18" name="Rechteck 17">
            <a:extLst>
              <a:ext uri="{FF2B5EF4-FFF2-40B4-BE49-F238E27FC236}">
                <a16:creationId xmlns:a16="http://schemas.microsoft.com/office/drawing/2014/main" id="{2F6AB59E-50CD-4EE9-89A1-E286301F8F9F}"/>
              </a:ext>
            </a:extLst>
          </p:cNvPr>
          <p:cNvSpPr/>
          <p:nvPr/>
        </p:nvSpPr>
        <p:spPr>
          <a:xfrm>
            <a:off x="623864" y="3235623"/>
            <a:ext cx="8208986" cy="769441"/>
          </a:xfrm>
          <a:prstGeom prst="rect">
            <a:avLst/>
          </a:prstGeom>
        </p:spPr>
        <p:txBody>
          <a:bodyPr wrap="square">
            <a:spAutoFit/>
          </a:bodyPr>
          <a:lstStyle/>
          <a:p>
            <a:pPr algn="l">
              <a:defRPr/>
            </a:pPr>
            <a:r>
              <a:rPr lang="en-GB" sz="1100" dirty="0">
                <a:solidFill>
                  <a:srgbClr val="000000">
                    <a:lumMod val="75000"/>
                    <a:lumOff val="25000"/>
                  </a:srgbClr>
                </a:solidFill>
                <a:latin typeface="Arial"/>
              </a:rPr>
              <a:t>The issues are then assigned to individual stages of the supply chain or to the companies along the supply chain. When identifying the issues in the first step, the company should also start thinking about allocating them to supply chain stages or processes, without implementing it at this stage. This can help the company link the steps, but prevents work steps – i.e. during an internal workshop – from becoming too complex.</a:t>
            </a:r>
          </a:p>
        </p:txBody>
      </p:sp>
      <p:sp>
        <p:nvSpPr>
          <p:cNvPr id="19" name="Rechteck 18">
            <a:extLst>
              <a:ext uri="{FF2B5EF4-FFF2-40B4-BE49-F238E27FC236}">
                <a16:creationId xmlns:a16="http://schemas.microsoft.com/office/drawing/2014/main" id="{4D9734A6-C502-4F6E-8CFA-97A0C27861F1}"/>
              </a:ext>
            </a:extLst>
          </p:cNvPr>
          <p:cNvSpPr/>
          <p:nvPr/>
        </p:nvSpPr>
        <p:spPr>
          <a:xfrm>
            <a:off x="557631" y="4686645"/>
            <a:ext cx="8247455" cy="430887"/>
          </a:xfrm>
          <a:prstGeom prst="rect">
            <a:avLst/>
          </a:prstGeom>
        </p:spPr>
        <p:txBody>
          <a:bodyPr wrap="square">
            <a:spAutoFit/>
          </a:bodyPr>
          <a:lstStyle/>
          <a:p>
            <a:pPr algn="l">
              <a:defRPr/>
            </a:pPr>
            <a:r>
              <a:rPr lang="en-GB" sz="1100" dirty="0">
                <a:solidFill>
                  <a:srgbClr val="000000">
                    <a:lumMod val="75000"/>
                    <a:lumOff val="25000"/>
                  </a:srgbClr>
                </a:solidFill>
                <a:latin typeface="Arial"/>
              </a:rPr>
              <a:t>The sustainability issues are then evaluated and prioritised. This knowledge provides the basis for the creation of a list with fields of action. </a:t>
            </a:r>
          </a:p>
        </p:txBody>
      </p:sp>
      <p:sp>
        <p:nvSpPr>
          <p:cNvPr id="20" name="Textplatzhalter 20">
            <a:extLst>
              <a:ext uri="{FF2B5EF4-FFF2-40B4-BE49-F238E27FC236}">
                <a16:creationId xmlns:a16="http://schemas.microsoft.com/office/drawing/2014/main" id="{455EF142-8F3B-4FD9-BB2E-49F4DFCFD33A}"/>
              </a:ext>
            </a:extLst>
          </p:cNvPr>
          <p:cNvSpPr txBox="1">
            <a:spLocks/>
          </p:cNvSpPr>
          <p:nvPr/>
        </p:nvSpPr>
        <p:spPr>
          <a:xfrm>
            <a:off x="623888" y="1196975"/>
            <a:ext cx="8181200" cy="252853"/>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21" name="Textplatzhalter 10">
            <a:extLst>
              <a:ext uri="{FF2B5EF4-FFF2-40B4-BE49-F238E27FC236}">
                <a16:creationId xmlns:a16="http://schemas.microsoft.com/office/drawing/2014/main" id="{F04D5391-8169-4BAA-BCA9-2965A8981EFB}"/>
              </a:ext>
            </a:extLst>
          </p:cNvPr>
          <p:cNvSpPr txBox="1">
            <a:spLocks/>
          </p:cNvSpPr>
          <p:nvPr/>
        </p:nvSpPr>
        <p:spPr>
          <a:xfrm>
            <a:off x="1195082" y="1600169"/>
            <a:ext cx="76100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Identifying issues</a:t>
            </a:r>
          </a:p>
        </p:txBody>
      </p:sp>
      <p:sp>
        <p:nvSpPr>
          <p:cNvPr id="22" name="Richtungspfeil 29">
            <a:extLst>
              <a:ext uri="{FF2B5EF4-FFF2-40B4-BE49-F238E27FC236}">
                <a16:creationId xmlns:a16="http://schemas.microsoft.com/office/drawing/2014/main" id="{886A8E27-57AC-41EF-B19F-FD93C63FAC2D}"/>
              </a:ext>
            </a:extLst>
          </p:cNvPr>
          <p:cNvSpPr/>
          <p:nvPr/>
        </p:nvSpPr>
        <p:spPr>
          <a:xfrm>
            <a:off x="650232" y="1600169"/>
            <a:ext cx="693240" cy="385200"/>
          </a:xfrm>
          <a:prstGeom prst="homePlate">
            <a:avLst/>
          </a:prstGeom>
          <a:solidFill>
            <a:srgbClr val="FF9933"/>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2.1</a:t>
            </a:r>
            <a:r>
              <a:rPr lang="en-GB" sz="900" b="1" dirty="0">
                <a:solidFill>
                  <a:prstClr val="black">
                    <a:lumMod val="75000"/>
                    <a:lumOff val="25000"/>
                  </a:prstClr>
                </a:solidFill>
                <a:cs typeface="Arial" panose="020B0604020202020204" pitchFamily="34" charset="0"/>
              </a:rPr>
              <a:t>.</a:t>
            </a:r>
          </a:p>
        </p:txBody>
      </p:sp>
      <p:sp>
        <p:nvSpPr>
          <p:cNvPr id="23" name="Textplatzhalter 10">
            <a:extLst>
              <a:ext uri="{FF2B5EF4-FFF2-40B4-BE49-F238E27FC236}">
                <a16:creationId xmlns:a16="http://schemas.microsoft.com/office/drawing/2014/main" id="{F081E837-260A-4C72-94D2-5F44B0997673}"/>
              </a:ext>
            </a:extLst>
          </p:cNvPr>
          <p:cNvSpPr txBox="1">
            <a:spLocks/>
          </p:cNvSpPr>
          <p:nvPr/>
        </p:nvSpPr>
        <p:spPr>
          <a:xfrm>
            <a:off x="1211836" y="2791394"/>
            <a:ext cx="7593252"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Classifying issues</a:t>
            </a:r>
          </a:p>
        </p:txBody>
      </p:sp>
      <p:sp>
        <p:nvSpPr>
          <p:cNvPr id="24" name="Richtungspfeil 32">
            <a:extLst>
              <a:ext uri="{FF2B5EF4-FFF2-40B4-BE49-F238E27FC236}">
                <a16:creationId xmlns:a16="http://schemas.microsoft.com/office/drawing/2014/main" id="{1C84BF2C-FA23-4143-A0CE-CB2E009996BC}"/>
              </a:ext>
            </a:extLst>
          </p:cNvPr>
          <p:cNvSpPr/>
          <p:nvPr/>
        </p:nvSpPr>
        <p:spPr>
          <a:xfrm>
            <a:off x="624070" y="2797564"/>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2.2</a:t>
            </a:r>
            <a:r>
              <a:rPr lang="en-GB" sz="900" b="1" dirty="0">
                <a:solidFill>
                  <a:prstClr val="black">
                    <a:lumMod val="75000"/>
                    <a:lumOff val="25000"/>
                  </a:prstClr>
                </a:solidFill>
                <a:cs typeface="Arial" panose="020B0604020202020204" pitchFamily="34" charset="0"/>
              </a:rPr>
              <a:t>.</a:t>
            </a:r>
          </a:p>
        </p:txBody>
      </p:sp>
      <p:sp>
        <p:nvSpPr>
          <p:cNvPr id="35" name="Textplatzhalter 10">
            <a:extLst>
              <a:ext uri="{FF2B5EF4-FFF2-40B4-BE49-F238E27FC236}">
                <a16:creationId xmlns:a16="http://schemas.microsoft.com/office/drawing/2014/main" id="{9144FB8C-5853-4850-A17D-EADF94CC933F}"/>
              </a:ext>
            </a:extLst>
          </p:cNvPr>
          <p:cNvSpPr txBox="1">
            <a:spLocks/>
          </p:cNvSpPr>
          <p:nvPr/>
        </p:nvSpPr>
        <p:spPr>
          <a:xfrm>
            <a:off x="1209672" y="4221088"/>
            <a:ext cx="7595414"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Evaluation and prioritisation</a:t>
            </a:r>
          </a:p>
        </p:txBody>
      </p:sp>
      <p:sp>
        <p:nvSpPr>
          <p:cNvPr id="36" name="Richtungspfeil 37">
            <a:extLst>
              <a:ext uri="{FF2B5EF4-FFF2-40B4-BE49-F238E27FC236}">
                <a16:creationId xmlns:a16="http://schemas.microsoft.com/office/drawing/2014/main" id="{2C4C6D6E-47F5-4355-9B24-A796D2A36061}"/>
              </a:ext>
            </a:extLst>
          </p:cNvPr>
          <p:cNvSpPr/>
          <p:nvPr/>
        </p:nvSpPr>
        <p:spPr>
          <a:xfrm>
            <a:off x="617351" y="4221089"/>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2.3</a:t>
            </a:r>
            <a:r>
              <a:rPr lang="en-GB" sz="900" b="1" dirty="0">
                <a:solidFill>
                  <a:prstClr val="black">
                    <a:lumMod val="75000"/>
                    <a:lumOff val="25000"/>
                  </a:prstClr>
                </a:solidFill>
                <a:cs typeface="Arial" panose="020B0604020202020204" pitchFamily="34" charset="0"/>
              </a:rPr>
              <a:t>.</a:t>
            </a:r>
          </a:p>
        </p:txBody>
      </p:sp>
      <p:sp>
        <p:nvSpPr>
          <p:cNvPr id="37" name="Fußzeilenplatzhalter 3">
            <a:extLst>
              <a:ext uri="{FF2B5EF4-FFF2-40B4-BE49-F238E27FC236}">
                <a16:creationId xmlns:a16="http://schemas.microsoft.com/office/drawing/2014/main" id="{78E9074D-EB54-4ADF-B1F2-15657A440F0B}"/>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5" name="Auf der gleichen Seite des Rechtecks liegende Ecken abrunden 8">
            <a:extLst>
              <a:ext uri="{FF2B5EF4-FFF2-40B4-BE49-F238E27FC236}">
                <a16:creationId xmlns:a16="http://schemas.microsoft.com/office/drawing/2014/main" id="{A9442B51-049A-4996-9301-B21D58B498F5}"/>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6" name="Auf der gleichen Seite des Rechtecks liegende Ecken abrunden 8">
            <a:extLst>
              <a:ext uri="{FF2B5EF4-FFF2-40B4-BE49-F238E27FC236}">
                <a16:creationId xmlns:a16="http://schemas.microsoft.com/office/drawing/2014/main" id="{2C31D88F-FA4B-414A-9938-EDAFCD9BD92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7" name="Auf der gleichen Seite des Rechtecks liegende Ecken abrunden 8">
            <a:extLst>
              <a:ext uri="{FF2B5EF4-FFF2-40B4-BE49-F238E27FC236}">
                <a16:creationId xmlns:a16="http://schemas.microsoft.com/office/drawing/2014/main" id="{E64E77DF-4646-4216-80F4-AC9A13F0DADE}"/>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8" name="Auf der gleichen Seite des Rechtecks liegende Ecken abrunden 8">
            <a:extLst>
              <a:ext uri="{FF2B5EF4-FFF2-40B4-BE49-F238E27FC236}">
                <a16:creationId xmlns:a16="http://schemas.microsoft.com/office/drawing/2014/main" id="{C76291A2-A736-4E0A-9F84-AB7EE54B524F}"/>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9" name="Auf der gleichen Seite des Rechtecks liegende Ecken abrunden 8">
            <a:extLst>
              <a:ext uri="{FF2B5EF4-FFF2-40B4-BE49-F238E27FC236}">
                <a16:creationId xmlns:a16="http://schemas.microsoft.com/office/drawing/2014/main" id="{B57D7149-1141-44EC-999D-455727599BDE}"/>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0" name="Auf der gleichen Seite des Rechtecks liegende Ecken abrunden 8">
            <a:extLst>
              <a:ext uri="{FF2B5EF4-FFF2-40B4-BE49-F238E27FC236}">
                <a16:creationId xmlns:a16="http://schemas.microsoft.com/office/drawing/2014/main" id="{B28B4A0D-42D5-4001-A0FB-84AB675B304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1" name="Auf der gleichen Seite des Rechtecks liegende Ecken abrunden 8">
            <a:extLst>
              <a:ext uri="{FF2B5EF4-FFF2-40B4-BE49-F238E27FC236}">
                <a16:creationId xmlns:a16="http://schemas.microsoft.com/office/drawing/2014/main" id="{FBD68289-80B9-413F-A3D9-2DFC48EC564F}"/>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2"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424648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23</a:t>
            </a:fld>
            <a:endParaRPr lang="de-DE"/>
          </a:p>
        </p:txBody>
      </p:sp>
      <p:sp>
        <p:nvSpPr>
          <p:cNvPr id="29" name="Rechteck 28">
            <a:extLst>
              <a:ext uri="{FF2B5EF4-FFF2-40B4-BE49-F238E27FC236}">
                <a16:creationId xmlns:a16="http://schemas.microsoft.com/office/drawing/2014/main" id="{83929ACA-1EB4-45F0-9327-BB22BD23B393}"/>
              </a:ext>
            </a:extLst>
          </p:cNvPr>
          <p:cNvSpPr/>
          <p:nvPr/>
        </p:nvSpPr>
        <p:spPr>
          <a:xfrm>
            <a:off x="479376" y="1965590"/>
            <a:ext cx="10009236" cy="758057"/>
          </a:xfrm>
          <a:prstGeom prst="rect">
            <a:avLst/>
          </a:prstGeom>
        </p:spPr>
        <p:txBody>
          <a:bodyPr wrap="square" lIns="80165" tIns="40083" rIns="80165" bIns="40083">
            <a:spAutoFit/>
          </a:bodyPr>
          <a:lstStyle/>
          <a:p>
            <a:pPr marL="80577" algn="l"/>
            <a:r>
              <a:rPr lang="en-GB" sz="1100" dirty="0">
                <a:solidFill>
                  <a:srgbClr val="4B4B4B"/>
                </a:solidFill>
              </a:rPr>
              <a:t>In line with a diligent management approach, the company needs to record all sustainability issues created by the processes and tasks along its supply chain and assess them in terms of relevance. Despite the fact that a number of sustainability issues may be relevant depending on the industry and company size (and other influencing factors such as locations), key issues can be identified based on sustainability initiatives, guidelines and standards that provide companies with a basis and starting point for their analysis. On this basis, the company can identify relevant sustainability issues.</a:t>
            </a:r>
          </a:p>
        </p:txBody>
      </p:sp>
      <p:sp>
        <p:nvSpPr>
          <p:cNvPr id="30" name="Titel 2">
            <a:extLst>
              <a:ext uri="{FF2B5EF4-FFF2-40B4-BE49-F238E27FC236}">
                <a16:creationId xmlns:a16="http://schemas.microsoft.com/office/drawing/2014/main" id="{083913B3-60D8-475E-BCCA-D5ACF658E8F0}"/>
              </a:ext>
            </a:extLst>
          </p:cNvPr>
          <p:cNvSpPr>
            <a:spLocks noGrp="1"/>
          </p:cNvSpPr>
          <p:nvPr>
            <p:ph type="title"/>
          </p:nvPr>
        </p:nvSpPr>
        <p:spPr>
          <a:xfrm>
            <a:off x="1343375" y="1124816"/>
            <a:ext cx="9145237" cy="648000"/>
          </a:xfrm>
        </p:spPr>
        <p:txBody>
          <a:bodyPr anchor="t"/>
          <a:lstStyle/>
          <a:p>
            <a:r>
              <a:rPr lang="en-GB" sz="1800" dirty="0"/>
              <a:t>Getting started: Carrying out three steps to identify sustainability issues</a:t>
            </a:r>
          </a:p>
        </p:txBody>
      </p:sp>
      <p:sp>
        <p:nvSpPr>
          <p:cNvPr id="31" name="Richtungspfeil 59">
            <a:extLst>
              <a:ext uri="{FF2B5EF4-FFF2-40B4-BE49-F238E27FC236}">
                <a16:creationId xmlns:a16="http://schemas.microsoft.com/office/drawing/2014/main" id="{B27398A9-9E45-4847-9DAB-7C24846AB487}"/>
              </a:ext>
            </a:extLst>
          </p:cNvPr>
          <p:cNvSpPr/>
          <p:nvPr/>
        </p:nvSpPr>
        <p:spPr>
          <a:xfrm>
            <a:off x="623376" y="3846638"/>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32" name="Richtungspfeil 59">
            <a:extLst>
              <a:ext uri="{FF2B5EF4-FFF2-40B4-BE49-F238E27FC236}">
                <a16:creationId xmlns:a16="http://schemas.microsoft.com/office/drawing/2014/main" id="{B6973238-22A7-440A-966B-A6B452CB1101}"/>
              </a:ext>
            </a:extLst>
          </p:cNvPr>
          <p:cNvSpPr/>
          <p:nvPr/>
        </p:nvSpPr>
        <p:spPr>
          <a:xfrm>
            <a:off x="623376" y="3270574"/>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sp>
        <p:nvSpPr>
          <p:cNvPr id="33" name="Richtungspfeil 59">
            <a:extLst>
              <a:ext uri="{FF2B5EF4-FFF2-40B4-BE49-F238E27FC236}">
                <a16:creationId xmlns:a16="http://schemas.microsoft.com/office/drawing/2014/main" id="{AD2D281A-952C-4D60-81D6-363B3F933568}"/>
              </a:ext>
            </a:extLst>
          </p:cNvPr>
          <p:cNvSpPr/>
          <p:nvPr/>
        </p:nvSpPr>
        <p:spPr>
          <a:xfrm>
            <a:off x="623376" y="4419091"/>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3</a:t>
            </a:r>
          </a:p>
        </p:txBody>
      </p:sp>
      <p:sp>
        <p:nvSpPr>
          <p:cNvPr id="34" name="Rechteck 33">
            <a:extLst>
              <a:ext uri="{FF2B5EF4-FFF2-40B4-BE49-F238E27FC236}">
                <a16:creationId xmlns:a16="http://schemas.microsoft.com/office/drawing/2014/main" id="{1674CA74-BCD4-413E-A5FA-1188C5E5D547}"/>
              </a:ext>
            </a:extLst>
          </p:cNvPr>
          <p:cNvSpPr/>
          <p:nvPr/>
        </p:nvSpPr>
        <p:spPr bwMode="auto">
          <a:xfrm>
            <a:off x="1630600" y="3270574"/>
            <a:ext cx="8858011" cy="324000"/>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en-GB" sz="1100" dirty="0">
                <a:solidFill>
                  <a:srgbClr val="4B4B4B"/>
                </a:solidFill>
              </a:rPr>
              <a:t>The company gains an overview of the </a:t>
            </a:r>
            <a:r>
              <a:rPr lang="en-GB" sz="1100" b="1" dirty="0">
                <a:solidFill>
                  <a:srgbClr val="4B4B4B"/>
                </a:solidFill>
              </a:rPr>
              <a:t>fundamental sustainability issues</a:t>
            </a:r>
            <a:r>
              <a:rPr lang="en-GB" sz="1100" dirty="0">
                <a:solidFill>
                  <a:srgbClr val="4B4B4B"/>
                </a:solidFill>
              </a:rPr>
              <a:t>.</a:t>
            </a:r>
          </a:p>
        </p:txBody>
      </p:sp>
      <p:sp>
        <p:nvSpPr>
          <p:cNvPr id="35" name="Rechteck 34">
            <a:extLst>
              <a:ext uri="{FF2B5EF4-FFF2-40B4-BE49-F238E27FC236}">
                <a16:creationId xmlns:a16="http://schemas.microsoft.com/office/drawing/2014/main" id="{EE829F4D-A14B-4FCA-81C7-6208C7B66D2C}"/>
              </a:ext>
            </a:extLst>
          </p:cNvPr>
          <p:cNvSpPr/>
          <p:nvPr/>
        </p:nvSpPr>
        <p:spPr bwMode="auto">
          <a:xfrm>
            <a:off x="1630599" y="3846638"/>
            <a:ext cx="8858011" cy="324000"/>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en-GB" sz="1100" dirty="0">
                <a:solidFill>
                  <a:srgbClr val="4B4B4B"/>
                </a:solidFill>
              </a:rPr>
              <a:t>The company identifies </a:t>
            </a:r>
            <a:r>
              <a:rPr lang="en-GB" sz="1100" b="1" dirty="0">
                <a:solidFill>
                  <a:srgbClr val="4B4B4B"/>
                </a:solidFill>
              </a:rPr>
              <a:t>sector- and country-specific sustainability issues</a:t>
            </a:r>
            <a:r>
              <a:rPr lang="en-GB" sz="1100" dirty="0">
                <a:solidFill>
                  <a:srgbClr val="4B4B4B"/>
                </a:solidFill>
              </a:rPr>
              <a:t>.</a:t>
            </a:r>
          </a:p>
        </p:txBody>
      </p:sp>
      <p:sp>
        <p:nvSpPr>
          <p:cNvPr id="36" name="Rechteck 35">
            <a:extLst>
              <a:ext uri="{FF2B5EF4-FFF2-40B4-BE49-F238E27FC236}">
                <a16:creationId xmlns:a16="http://schemas.microsoft.com/office/drawing/2014/main" id="{D3B899F3-CBBC-4ABB-A60B-EB619200419B}"/>
              </a:ext>
            </a:extLst>
          </p:cNvPr>
          <p:cNvSpPr/>
          <p:nvPr/>
        </p:nvSpPr>
        <p:spPr bwMode="auto">
          <a:xfrm>
            <a:off x="1631048" y="4419091"/>
            <a:ext cx="8857562" cy="324000"/>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en-GB" sz="1100" dirty="0">
                <a:solidFill>
                  <a:srgbClr val="4B4B4B"/>
                </a:solidFill>
              </a:rPr>
              <a:t>The company provides an </a:t>
            </a:r>
            <a:r>
              <a:rPr lang="en-GB" sz="1100" b="1" dirty="0">
                <a:solidFill>
                  <a:srgbClr val="4B4B4B"/>
                </a:solidFill>
              </a:rPr>
              <a:t>initial assessment</a:t>
            </a:r>
            <a:r>
              <a:rPr lang="en-GB" sz="1100" dirty="0">
                <a:solidFill>
                  <a:srgbClr val="4B4B4B"/>
                </a:solidFill>
              </a:rPr>
              <a:t> of </a:t>
            </a:r>
            <a:r>
              <a:rPr lang="en-GB" sz="1100" b="1" dirty="0">
                <a:solidFill>
                  <a:srgbClr val="4B4B4B"/>
                </a:solidFill>
              </a:rPr>
              <a:t>which sustainability issues are relevant</a:t>
            </a:r>
            <a:r>
              <a:rPr lang="en-GB" sz="1100" dirty="0">
                <a:solidFill>
                  <a:srgbClr val="4B4B4B"/>
                </a:solidFill>
              </a:rPr>
              <a:t>.</a:t>
            </a:r>
          </a:p>
        </p:txBody>
      </p:sp>
      <p:sp>
        <p:nvSpPr>
          <p:cNvPr id="38" name="Textfeld 37">
            <a:extLst>
              <a:ext uri="{FF2B5EF4-FFF2-40B4-BE49-F238E27FC236}">
                <a16:creationId xmlns:a16="http://schemas.microsoft.com/office/drawing/2014/main" id="{3C40E436-D479-413B-9A9E-B0552FF454E3}"/>
              </a:ext>
            </a:extLst>
          </p:cNvPr>
          <p:cNvSpPr txBox="1"/>
          <p:nvPr/>
        </p:nvSpPr>
        <p:spPr>
          <a:xfrm>
            <a:off x="1703055" y="5155412"/>
            <a:ext cx="8785557" cy="758057"/>
          </a:xfrm>
          <a:prstGeom prst="rect">
            <a:avLst/>
          </a:prstGeom>
          <a:noFill/>
        </p:spPr>
        <p:txBody>
          <a:bodyPr wrap="square" lIns="80165" tIns="40083" rIns="80165" bIns="40083" rtlCol="0" anchor="ctr">
            <a:spAutoFit/>
          </a:bodyPr>
          <a:lstStyle/>
          <a:p>
            <a:pPr algn="l"/>
            <a:r>
              <a:rPr lang="en-GB" sz="1100" b="1" dirty="0">
                <a:solidFill>
                  <a:srgbClr val="000000">
                    <a:lumMod val="75000"/>
                    <a:lumOff val="25000"/>
                  </a:srgbClr>
                </a:solidFill>
              </a:rPr>
              <a:t>Note: </a:t>
            </a:r>
            <a:r>
              <a:rPr lang="en-GB" sz="1100" dirty="0">
                <a:solidFill>
                  <a:srgbClr val="000000">
                    <a:lumMod val="75000"/>
                    <a:lumOff val="25000"/>
                  </a:srgbClr>
                </a:solidFill>
              </a:rPr>
              <a:t>At this stage, the company is</a:t>
            </a:r>
            <a:r>
              <a:rPr lang="en-GB" sz="1100" b="1" dirty="0">
                <a:solidFill>
                  <a:srgbClr val="000000">
                    <a:lumMod val="75000"/>
                    <a:lumOff val="25000"/>
                  </a:srgbClr>
                </a:solidFill>
              </a:rPr>
              <a:t> not yet </a:t>
            </a:r>
            <a:r>
              <a:rPr lang="en-GB" sz="1100" dirty="0">
                <a:solidFill>
                  <a:srgbClr val="000000">
                    <a:lumMod val="75000"/>
                    <a:lumOff val="25000"/>
                  </a:srgbClr>
                </a:solidFill>
              </a:rPr>
              <a:t>required to define its own responsibilities, i.e. checking whether it is responsible for the conduct across the supply chain. Likewise, the company </a:t>
            </a:r>
            <a:r>
              <a:rPr lang="en-GB" sz="1100" b="1" dirty="0">
                <a:solidFill>
                  <a:srgbClr val="000000">
                    <a:lumMod val="75000"/>
                    <a:lumOff val="25000"/>
                  </a:srgbClr>
                </a:solidFill>
              </a:rPr>
              <a:t>doesn't yet</a:t>
            </a:r>
            <a:r>
              <a:rPr lang="en-GB" sz="1100" dirty="0">
                <a:solidFill>
                  <a:srgbClr val="000000">
                    <a:lumMod val="75000"/>
                    <a:lumOff val="25000"/>
                  </a:srgbClr>
                </a:solidFill>
              </a:rPr>
              <a:t> need to analyse potential ways to exert influence over suppliers to improve their sustainability performance along the supply chain.</a:t>
            </a:r>
          </a:p>
        </p:txBody>
      </p:sp>
      <p:pic>
        <p:nvPicPr>
          <p:cNvPr id="39" name="Grafik 38" descr="Bildschirmausschnitt">
            <a:extLst>
              <a:ext uri="{FF2B5EF4-FFF2-40B4-BE49-F238E27FC236}">
                <a16:creationId xmlns:a16="http://schemas.microsoft.com/office/drawing/2014/main" id="{5C55DFD1-3427-474F-882D-198175A38DAF}"/>
              </a:ext>
            </a:extLst>
          </p:cNvPr>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0095570">
            <a:off x="869718" y="5261429"/>
            <a:ext cx="702528" cy="641211"/>
          </a:xfrm>
          <a:prstGeom prst="rect">
            <a:avLst/>
          </a:prstGeom>
        </p:spPr>
      </p:pic>
      <p:pic>
        <p:nvPicPr>
          <p:cNvPr id="41" name="Picture 2" descr="G:\noun_992323.png">
            <a:extLst>
              <a:ext uri="{FF2B5EF4-FFF2-40B4-BE49-F238E27FC236}">
                <a16:creationId xmlns:a16="http://schemas.microsoft.com/office/drawing/2014/main" id="{EF8638D0-6510-416E-AE0F-DAFBC7F00AF9}"/>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6200000">
            <a:off x="623376" y="993590"/>
            <a:ext cx="648071" cy="648071"/>
          </a:xfrm>
          <a:prstGeom prst="rect">
            <a:avLst/>
          </a:prstGeom>
          <a:noFill/>
        </p:spPr>
      </p:pic>
      <p:sp>
        <p:nvSpPr>
          <p:cNvPr id="17" name="Fußzeilenplatzhalter 3">
            <a:extLst>
              <a:ext uri="{FF2B5EF4-FFF2-40B4-BE49-F238E27FC236}">
                <a16:creationId xmlns:a16="http://schemas.microsoft.com/office/drawing/2014/main" id="{7DB15569-97DE-4C6F-BEB2-7AAC3FD44A46}"/>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6" name="Auf der gleichen Seite des Rechtecks liegende Ecken abrunden 8">
            <a:extLst>
              <a:ext uri="{FF2B5EF4-FFF2-40B4-BE49-F238E27FC236}">
                <a16:creationId xmlns:a16="http://schemas.microsoft.com/office/drawing/2014/main" id="{5EFF75A8-79C7-412A-93FD-645A4EB7BE3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8" name="Auf der gleichen Seite des Rechtecks liegende Ecken abrunden 8">
            <a:extLst>
              <a:ext uri="{FF2B5EF4-FFF2-40B4-BE49-F238E27FC236}">
                <a16:creationId xmlns:a16="http://schemas.microsoft.com/office/drawing/2014/main" id="{68128EA6-EB16-4FB8-8CB1-FD7522EFA41D}"/>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9" name="Auf der gleichen Seite des Rechtecks liegende Ecken abrunden 8">
            <a:extLst>
              <a:ext uri="{FF2B5EF4-FFF2-40B4-BE49-F238E27FC236}">
                <a16:creationId xmlns:a16="http://schemas.microsoft.com/office/drawing/2014/main" id="{A1E40CEA-8482-4BDB-90D3-89C4E86F8C26}"/>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0" name="Auf der gleichen Seite des Rechtecks liegende Ecken abrunden 8">
            <a:extLst>
              <a:ext uri="{FF2B5EF4-FFF2-40B4-BE49-F238E27FC236}">
                <a16:creationId xmlns:a16="http://schemas.microsoft.com/office/drawing/2014/main" id="{6F03DE72-81E8-4761-BD03-38EBBD426B1F}"/>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1" name="Auf der gleichen Seite des Rechtecks liegende Ecken abrunden 8">
            <a:extLst>
              <a:ext uri="{FF2B5EF4-FFF2-40B4-BE49-F238E27FC236}">
                <a16:creationId xmlns:a16="http://schemas.microsoft.com/office/drawing/2014/main" id="{7CB451F6-305C-4688-943A-B0C6356960EC}"/>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2" name="Auf der gleichen Seite des Rechtecks liegende Ecken abrunden 8">
            <a:extLst>
              <a:ext uri="{FF2B5EF4-FFF2-40B4-BE49-F238E27FC236}">
                <a16:creationId xmlns:a16="http://schemas.microsoft.com/office/drawing/2014/main" id="{56CC950F-B5B4-4AD4-8A10-FBF4CE93C15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3" name="Auf der gleichen Seite des Rechtecks liegende Ecken abrunden 8">
            <a:extLst>
              <a:ext uri="{FF2B5EF4-FFF2-40B4-BE49-F238E27FC236}">
                <a16:creationId xmlns:a16="http://schemas.microsoft.com/office/drawing/2014/main" id="{177E8B21-5ACB-44F8-8A13-6682277FCEB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DD970A51-664D-8225-5EAA-DC3C465B6D3B}"/>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666766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24</a:t>
            </a:fld>
            <a:endParaRPr lang="de-DE"/>
          </a:p>
        </p:txBody>
      </p:sp>
      <p:sp>
        <p:nvSpPr>
          <p:cNvPr id="20" name="Richtungspfeil 59">
            <a:extLst>
              <a:ext uri="{FF2B5EF4-FFF2-40B4-BE49-F238E27FC236}">
                <a16:creationId xmlns:a16="http://schemas.microsoft.com/office/drawing/2014/main" id="{49415B72-6DA6-49BF-9A27-7EF02852F4F0}"/>
              </a:ext>
            </a:extLst>
          </p:cNvPr>
          <p:cNvSpPr/>
          <p:nvPr/>
        </p:nvSpPr>
        <p:spPr>
          <a:xfrm>
            <a:off x="627423" y="1196744"/>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graphicFrame>
        <p:nvGraphicFramePr>
          <p:cNvPr id="21" name="Tabelle 20">
            <a:extLst>
              <a:ext uri="{FF2B5EF4-FFF2-40B4-BE49-F238E27FC236}">
                <a16:creationId xmlns:a16="http://schemas.microsoft.com/office/drawing/2014/main" id="{958E9B44-B9C8-4A1E-8AE3-516F7239DAE5}"/>
              </a:ext>
            </a:extLst>
          </p:cNvPr>
          <p:cNvGraphicFramePr>
            <a:graphicFrameLocks noGrp="1"/>
          </p:cNvGraphicFramePr>
          <p:nvPr>
            <p:extLst>
              <p:ext uri="{D42A27DB-BD31-4B8C-83A1-F6EECF244321}">
                <p14:modId xmlns:p14="http://schemas.microsoft.com/office/powerpoint/2010/main" val="1240194910"/>
              </p:ext>
            </p:extLst>
          </p:nvPr>
        </p:nvGraphicFramePr>
        <p:xfrm>
          <a:off x="1777777" y="1845764"/>
          <a:ext cx="8532481" cy="4311919"/>
        </p:xfrm>
        <a:graphic>
          <a:graphicData uri="http://schemas.openxmlformats.org/drawingml/2006/table">
            <a:tbl>
              <a:tblPr firstRow="1" bandRow="1">
                <a:tableStyleId>{5C22544A-7EE6-4342-B048-85BDC9FD1C3A}</a:tableStyleId>
              </a:tblPr>
              <a:tblGrid>
                <a:gridCol w="464728">
                  <a:extLst>
                    <a:ext uri="{9D8B030D-6E8A-4147-A177-3AD203B41FA5}">
                      <a16:colId xmlns:a16="http://schemas.microsoft.com/office/drawing/2014/main" val="20000"/>
                    </a:ext>
                  </a:extLst>
                </a:gridCol>
                <a:gridCol w="1889080">
                  <a:extLst>
                    <a:ext uri="{9D8B030D-6E8A-4147-A177-3AD203B41FA5}">
                      <a16:colId xmlns:a16="http://schemas.microsoft.com/office/drawing/2014/main" val="20001"/>
                    </a:ext>
                  </a:extLst>
                </a:gridCol>
                <a:gridCol w="2049521">
                  <a:extLst>
                    <a:ext uri="{9D8B030D-6E8A-4147-A177-3AD203B41FA5}">
                      <a16:colId xmlns:a16="http://schemas.microsoft.com/office/drawing/2014/main" val="20002"/>
                    </a:ext>
                  </a:extLst>
                </a:gridCol>
                <a:gridCol w="2064576">
                  <a:extLst>
                    <a:ext uri="{9D8B030D-6E8A-4147-A177-3AD203B41FA5}">
                      <a16:colId xmlns:a16="http://schemas.microsoft.com/office/drawing/2014/main" val="20003"/>
                    </a:ext>
                  </a:extLst>
                </a:gridCol>
                <a:gridCol w="2064576">
                  <a:extLst>
                    <a:ext uri="{9D8B030D-6E8A-4147-A177-3AD203B41FA5}">
                      <a16:colId xmlns:a16="http://schemas.microsoft.com/office/drawing/2014/main" val="20004"/>
                    </a:ext>
                  </a:extLst>
                </a:gridCol>
              </a:tblGrid>
              <a:tr h="362402">
                <a:tc gridSpan="5">
                  <a:txBody>
                    <a:bodyPr/>
                    <a:lstStyle/>
                    <a:p>
                      <a:pPr algn="ctr"/>
                      <a:r>
                        <a:rPr lang="en-GB" sz="1300" noProof="0" dirty="0">
                          <a:solidFill>
                            <a:schemeClr val="bg1"/>
                          </a:solidFill>
                        </a:rPr>
                        <a:t>Overview of sustainability issues</a:t>
                      </a:r>
                    </a:p>
                  </a:txBody>
                  <a:tcPr marL="78226" marR="78226" marT="41459" marB="41459" anchor="ctr">
                    <a:solidFill>
                      <a:srgbClr val="5E839A"/>
                    </a:solidFill>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de-DE" sz="1400" noProof="0" dirty="0"/>
                    </a:p>
                  </a:txBody>
                  <a:tcPr/>
                </a:tc>
                <a:extLst>
                  <a:ext uri="{0D108BD9-81ED-4DB2-BD59-A6C34878D82A}">
                    <a16:rowId xmlns:a16="http://schemas.microsoft.com/office/drawing/2014/main" val="10000"/>
                  </a:ext>
                </a:extLst>
              </a:tr>
              <a:tr h="446797">
                <a:tc rowSpan="8">
                  <a:txBody>
                    <a:bodyPr/>
                    <a:lstStyle/>
                    <a:p>
                      <a:pPr algn="ctr"/>
                      <a:r>
                        <a:rPr lang="en-GB" sz="1100" b="1" noProof="0" dirty="0">
                          <a:solidFill>
                            <a:schemeClr val="tx1">
                              <a:lumMod val="75000"/>
                              <a:lumOff val="25000"/>
                            </a:schemeClr>
                          </a:solidFill>
                        </a:rPr>
                        <a:t>Fields of action</a:t>
                      </a:r>
                    </a:p>
                  </a:txBody>
                  <a:tcPr marL="78226" marR="78226" marT="41459" marB="41459" vert="vert270" anchor="ctr"/>
                </a:tc>
                <a:tc>
                  <a:txBody>
                    <a:bodyPr/>
                    <a:lstStyle/>
                    <a:p>
                      <a:pPr algn="ctr"/>
                      <a:r>
                        <a:rPr lang="en-GB" sz="1100" b="1" noProof="0" dirty="0">
                          <a:solidFill>
                            <a:schemeClr val="tx1">
                              <a:lumMod val="75000"/>
                              <a:lumOff val="25000"/>
                            </a:schemeClr>
                          </a:solidFill>
                        </a:rPr>
                        <a:t>Human rights and ethics</a:t>
                      </a:r>
                    </a:p>
                  </a:txBody>
                  <a:tcPr marL="78226" marR="78226" marT="41459" marB="41459" anchor="ctr"/>
                </a:tc>
                <a:tc>
                  <a:txBody>
                    <a:bodyPr/>
                    <a:lstStyle/>
                    <a:p>
                      <a:pPr algn="ctr"/>
                      <a:r>
                        <a:rPr lang="en-GB" sz="1100" b="1" noProof="0" dirty="0">
                          <a:solidFill>
                            <a:schemeClr val="tx1">
                              <a:lumMod val="75000"/>
                              <a:lumOff val="25000"/>
                            </a:schemeClr>
                          </a:solidFill>
                        </a:rPr>
                        <a:t>Labour laws</a:t>
                      </a:r>
                    </a:p>
                  </a:txBody>
                  <a:tcPr marL="78226" marR="78226" marT="41459" marB="41459" anchor="ctr"/>
                </a:tc>
                <a:tc>
                  <a:txBody>
                    <a:bodyPr/>
                    <a:lstStyle/>
                    <a:p>
                      <a:pPr algn="ctr"/>
                      <a:r>
                        <a:rPr lang="en-GB" sz="1100" b="1" noProof="0" dirty="0">
                          <a:solidFill>
                            <a:schemeClr val="tx1">
                              <a:lumMod val="75000"/>
                              <a:lumOff val="25000"/>
                            </a:schemeClr>
                          </a:solidFill>
                        </a:rPr>
                        <a:t>Fair business practices</a:t>
                      </a:r>
                    </a:p>
                  </a:txBody>
                  <a:tcPr marL="78226" marR="78226" marT="41459" marB="41459" anchor="ctr"/>
                </a:tc>
                <a:tc>
                  <a:txBody>
                    <a:bodyPr/>
                    <a:lstStyle/>
                    <a:p>
                      <a:pPr algn="ctr"/>
                      <a:r>
                        <a:rPr lang="en-GB" sz="1100" b="1" noProof="0" dirty="0">
                          <a:solidFill>
                            <a:schemeClr val="tx1">
                              <a:lumMod val="75000"/>
                              <a:lumOff val="25000"/>
                            </a:schemeClr>
                          </a:solidFill>
                        </a:rPr>
                        <a:t>Environment</a:t>
                      </a:r>
                    </a:p>
                  </a:txBody>
                  <a:tcPr marL="78226" marR="78226" marT="41459" marB="41459" anchor="ctr"/>
                </a:tc>
                <a:extLst>
                  <a:ext uri="{0D108BD9-81ED-4DB2-BD59-A6C34878D82A}">
                    <a16:rowId xmlns:a16="http://schemas.microsoft.com/office/drawing/2014/main" val="10001"/>
                  </a:ext>
                </a:extLst>
              </a:tr>
              <a:tr h="536156">
                <a:tc vMerge="1">
                  <a:txBody>
                    <a:bodyPr/>
                    <a:lstStyle/>
                    <a:p>
                      <a:endParaRPr lang="en-US" sz="1400" dirty="0"/>
                    </a:p>
                  </a:txBody>
                  <a:tcPr/>
                </a:tc>
                <a:tc>
                  <a:txBody>
                    <a:bodyPr/>
                    <a:lstStyle/>
                    <a:p>
                      <a:pPr marL="0" algn="l" defTabSz="914400" rtl="0" eaLnBrk="1" latinLnBrk="0" hangingPunct="1"/>
                      <a:r>
                        <a:rPr lang="en-GB" sz="1100" noProof="0" dirty="0">
                          <a:solidFill>
                            <a:schemeClr val="tx1">
                              <a:lumMod val="75000"/>
                              <a:lumOff val="25000"/>
                            </a:schemeClr>
                          </a:solidFill>
                          <a:latin typeface="+mn-lt"/>
                          <a:ea typeface="+mn-ea"/>
                          <a:cs typeface="+mn-cs"/>
                        </a:rPr>
                        <a:t>Government influence</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Freedom of association</a:t>
                      </a:r>
                    </a:p>
                  </a:txBody>
                  <a:tcPr marL="78226" marR="78226" marT="41459" marB="41459"/>
                </a:tc>
                <a:tc>
                  <a:txBody>
                    <a:bodyPr/>
                    <a:lstStyle/>
                    <a:p>
                      <a:r>
                        <a:rPr lang="en-GB" sz="1100" noProof="0" dirty="0">
                          <a:solidFill>
                            <a:schemeClr val="tx1">
                              <a:lumMod val="75000"/>
                              <a:lumOff val="25000"/>
                            </a:schemeClr>
                          </a:solidFill>
                        </a:rPr>
                        <a:t>Taxation</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Climate &amp; energy</a:t>
                      </a:r>
                    </a:p>
                  </a:txBody>
                  <a:tcPr marL="78226" marR="78226" marT="41459" marB="41459"/>
                </a:tc>
                <a:extLst>
                  <a:ext uri="{0D108BD9-81ED-4DB2-BD59-A6C34878D82A}">
                    <a16:rowId xmlns:a16="http://schemas.microsoft.com/office/drawing/2014/main" val="10002"/>
                  </a:ext>
                </a:extLst>
              </a:tr>
              <a:tr h="536156">
                <a:tc vMerge="1">
                  <a:txBody>
                    <a:bodyPr/>
                    <a:lstStyle/>
                    <a:p>
                      <a:endParaRPr lang="en-US" sz="1400" dirty="0"/>
                    </a:p>
                  </a:txBody>
                  <a:tcPr/>
                </a:tc>
                <a:tc>
                  <a:txBody>
                    <a:bodyPr/>
                    <a:lstStyle/>
                    <a:p>
                      <a:pPr marL="0" algn="l" defTabSz="914400" rtl="0" eaLnBrk="1" latinLnBrk="0" hangingPunct="1"/>
                      <a:r>
                        <a:rPr lang="en-GB" sz="1100" noProof="0" dirty="0">
                          <a:solidFill>
                            <a:schemeClr val="tx1">
                              <a:lumMod val="75000"/>
                              <a:lumOff val="25000"/>
                            </a:schemeClr>
                          </a:solidFill>
                          <a:latin typeface="+mn-lt"/>
                          <a:ea typeface="+mn-ea"/>
                          <a:cs typeface="+mn-cs"/>
                        </a:rPr>
                        <a:t>Conflicts &amp; safety</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Work conditions (contracts, working hours)</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Corruption</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Biodiversity &amp; deforestation</a:t>
                      </a:r>
                    </a:p>
                  </a:txBody>
                  <a:tcPr marL="78226" marR="78226" marT="41459" marB="41459"/>
                </a:tc>
                <a:extLst>
                  <a:ext uri="{0D108BD9-81ED-4DB2-BD59-A6C34878D82A}">
                    <a16:rowId xmlns:a16="http://schemas.microsoft.com/office/drawing/2014/main" val="10003"/>
                  </a:ext>
                </a:extLst>
              </a:tr>
              <a:tr h="403742">
                <a:tc vMerge="1">
                  <a:txBody>
                    <a:bodyPr/>
                    <a:lstStyle/>
                    <a:p>
                      <a:endParaRPr lang="en-US" sz="1400" dirty="0"/>
                    </a:p>
                  </a:txBody>
                  <a:tcPr/>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Land use &amp; property rights</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Forced labour &amp; human trafficking</a:t>
                      </a:r>
                    </a:p>
                  </a:txBody>
                  <a:tcPr marL="78226" marR="78226" marT="41459" marB="41459"/>
                </a:tc>
                <a:tc>
                  <a:txBody>
                    <a:bodyPr/>
                    <a:lstStyle/>
                    <a:p>
                      <a:r>
                        <a:rPr lang="en-GB" sz="1100" noProof="0" dirty="0">
                          <a:solidFill>
                            <a:schemeClr val="tx1">
                              <a:lumMod val="75000"/>
                              <a:lumOff val="25000"/>
                            </a:schemeClr>
                          </a:solidFill>
                        </a:rPr>
                        <a:t>Market distortion &amp; unfair competition</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Water consumption &amp; availability</a:t>
                      </a:r>
                    </a:p>
                  </a:txBody>
                  <a:tcPr marL="78226" marR="78226" marT="41459" marB="41459"/>
                </a:tc>
                <a:extLst>
                  <a:ext uri="{0D108BD9-81ED-4DB2-BD59-A6C34878D82A}">
                    <a16:rowId xmlns:a16="http://schemas.microsoft.com/office/drawing/2014/main" val="10004"/>
                  </a:ext>
                </a:extLst>
              </a:tr>
              <a:tr h="536156">
                <a:tc vMerge="1">
                  <a:txBody>
                    <a:bodyPr/>
                    <a:lstStyle/>
                    <a:p>
                      <a:endParaRPr lang="en-US" sz="1400" dirty="0"/>
                    </a:p>
                  </a:txBody>
                  <a:tcPr/>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Impact on the local community</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Child labour</a:t>
                      </a: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Air pollution</a:t>
                      </a:r>
                    </a:p>
                  </a:txBody>
                  <a:tcPr marL="78226" marR="78226" marT="41459" marB="41459"/>
                </a:tc>
                <a:extLst>
                  <a:ext uri="{0D108BD9-81ED-4DB2-BD59-A6C34878D82A}">
                    <a16:rowId xmlns:a16="http://schemas.microsoft.com/office/drawing/2014/main" val="10005"/>
                  </a:ext>
                </a:extLst>
              </a:tr>
              <a:tr h="403742">
                <a:tc vMerge="1">
                  <a:txBody>
                    <a:bodyPr/>
                    <a:lstStyle/>
                    <a:p>
                      <a:pPr algn="l" rtl="0"/>
                      <a:endParaRPr lang="de-DE" sz="1100" b="1" noProof="0" dirty="0">
                        <a:solidFill>
                          <a:schemeClr val="tx1">
                            <a:lumMod val="75000"/>
                            <a:lumOff val="25000"/>
                          </a:schemeClr>
                        </a:solidFill>
                      </a:endParaRPr>
                    </a:p>
                  </a:txBody>
                  <a:tcPr marL="78226" marR="78226" marT="41459" marB="41459" vert="vert270" anchor="ctr"/>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Animal protection</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Discrimination</a:t>
                      </a: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Soil &amp; (ground) water pollution</a:t>
                      </a:r>
                    </a:p>
                  </a:txBody>
                  <a:tcPr marL="78226" marR="78226" marT="41459" marB="41459"/>
                </a:tc>
                <a:extLst>
                  <a:ext uri="{0D108BD9-81ED-4DB2-BD59-A6C34878D82A}">
                    <a16:rowId xmlns:a16="http://schemas.microsoft.com/office/drawing/2014/main" val="3626172538"/>
                  </a:ext>
                </a:extLst>
              </a:tr>
              <a:tr h="536156">
                <a:tc vMerge="1">
                  <a:txBody>
                    <a:bodyPr/>
                    <a:lstStyle/>
                    <a:p>
                      <a:pPr algn="l" rtl="0"/>
                      <a:endParaRPr lang="de-DE" sz="1100" b="1" noProof="0" dirty="0">
                        <a:solidFill>
                          <a:schemeClr val="tx1">
                            <a:lumMod val="75000"/>
                            <a:lumOff val="25000"/>
                          </a:schemeClr>
                        </a:solidFill>
                      </a:endParaRPr>
                    </a:p>
                  </a:txBody>
                  <a:tcPr marL="78226" marR="78226" marT="41459" marB="41459" vert="vert270" anchor="ctr"/>
                </a:tc>
                <a:tc>
                  <a:txBody>
                    <a:bodyPr/>
                    <a:lstStyle/>
                    <a:p>
                      <a:pPr marL="0" algn="l" defTabSz="914400" rtl="0" eaLnBrk="1" latinLnBrk="0" hangingPunct="1"/>
                      <a:r>
                        <a:rPr lang="en-GB" sz="1100" noProof="0" dirty="0">
                          <a:solidFill>
                            <a:schemeClr val="tx1">
                              <a:lumMod val="75000"/>
                              <a:lumOff val="25000"/>
                            </a:schemeClr>
                          </a:solidFill>
                          <a:latin typeface="+mn-lt"/>
                          <a:ea typeface="+mn-ea"/>
                          <a:cs typeface="+mn-cs"/>
                        </a:rPr>
                        <a:t>Consumer interests &amp; product safety</a:t>
                      </a: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Pay &amp; compensation</a:t>
                      </a: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tc>
                  <a:txBody>
                    <a:bodyPr/>
                    <a:lstStyle/>
                    <a:p>
                      <a:pPr marL="0" algn="l" defTabSz="914400" rtl="0" eaLnBrk="1" latinLnBrk="0" hangingPunct="1"/>
                      <a:r>
                        <a:rPr lang="en-GB" sz="1100" dirty="0">
                          <a:solidFill>
                            <a:schemeClr val="tx1">
                              <a:lumMod val="75000"/>
                              <a:lumOff val="25000"/>
                            </a:schemeClr>
                          </a:solidFill>
                          <a:latin typeface="+mn-lt"/>
                          <a:ea typeface="+mn-ea"/>
                          <a:cs typeface="+mn-cs"/>
                        </a:rPr>
                        <a:t>Environment &amp; waste (general)</a:t>
                      </a:r>
                    </a:p>
                  </a:txBody>
                  <a:tcPr marL="78226" marR="78226" marT="41459" marB="41459"/>
                </a:tc>
                <a:extLst>
                  <a:ext uri="{0D108BD9-81ED-4DB2-BD59-A6C34878D82A}">
                    <a16:rowId xmlns:a16="http://schemas.microsoft.com/office/drawing/2014/main" val="2406438670"/>
                  </a:ext>
                </a:extLst>
              </a:tr>
              <a:tr h="536156">
                <a:tc vMerge="1">
                  <a:txBody>
                    <a:bodyPr/>
                    <a:lstStyle/>
                    <a:p>
                      <a:pPr algn="l" rtl="0"/>
                      <a:endParaRPr lang="de-DE" sz="1100" b="1" noProof="0" dirty="0">
                        <a:solidFill>
                          <a:schemeClr val="tx1">
                            <a:lumMod val="75000"/>
                            <a:lumOff val="25000"/>
                          </a:schemeClr>
                        </a:solidFill>
                      </a:endParaRPr>
                    </a:p>
                  </a:txBody>
                  <a:tcPr marL="78226" marR="78226" marT="41459" marB="41459" vert="vert270" anchor="ctr"/>
                </a:tc>
                <a:tc>
                  <a:txBody>
                    <a:bodyPr/>
                    <a:lstStyle/>
                    <a:p>
                      <a:pPr marL="0" algn="l" defTabSz="914400" rtl="0" eaLnBrk="1" latinLnBrk="0" hangingPunct="1"/>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r>
                        <a:rPr lang="en-GB" sz="1100" noProof="0" dirty="0">
                          <a:solidFill>
                            <a:schemeClr val="tx1">
                              <a:lumMod val="75000"/>
                              <a:lumOff val="25000"/>
                            </a:schemeClr>
                          </a:solidFill>
                        </a:rPr>
                        <a:t>Occupational health &amp; safety</a:t>
                      </a: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extLst>
                  <a:ext uri="{0D108BD9-81ED-4DB2-BD59-A6C34878D82A}">
                    <a16:rowId xmlns:a16="http://schemas.microsoft.com/office/drawing/2014/main" val="114168512"/>
                  </a:ext>
                </a:extLst>
              </a:tr>
            </a:tbl>
          </a:graphicData>
        </a:graphic>
      </p:graphicFrame>
      <p:sp>
        <p:nvSpPr>
          <p:cNvPr id="22" name="Textfeld 21">
            <a:extLst>
              <a:ext uri="{FF2B5EF4-FFF2-40B4-BE49-F238E27FC236}">
                <a16:creationId xmlns:a16="http://schemas.microsoft.com/office/drawing/2014/main" id="{795D2865-5EA3-417B-89F4-E133D02DDE17}"/>
              </a:ext>
            </a:extLst>
          </p:cNvPr>
          <p:cNvSpPr txBox="1"/>
          <p:nvPr/>
        </p:nvSpPr>
        <p:spPr>
          <a:xfrm>
            <a:off x="1271464" y="6412641"/>
            <a:ext cx="5107766" cy="204059"/>
          </a:xfrm>
          <a:prstGeom prst="rect">
            <a:avLst/>
          </a:prstGeom>
          <a:noFill/>
        </p:spPr>
        <p:txBody>
          <a:bodyPr wrap="square" lIns="80165" tIns="40083" rIns="80165" bIns="40083" rtlCol="0">
            <a:spAutoFit/>
          </a:bodyPr>
          <a:lstStyle/>
          <a:p>
            <a:pPr algn="l"/>
            <a:r>
              <a:rPr lang="en-GB" sz="800" dirty="0">
                <a:solidFill>
                  <a:srgbClr val="000000"/>
                </a:solidFill>
              </a:rPr>
              <a:t>Source: CSR risk check</a:t>
            </a:r>
          </a:p>
        </p:txBody>
      </p:sp>
      <p:sp>
        <p:nvSpPr>
          <p:cNvPr id="23" name="Rechteck 22">
            <a:extLst>
              <a:ext uri="{FF2B5EF4-FFF2-40B4-BE49-F238E27FC236}">
                <a16:creationId xmlns:a16="http://schemas.microsoft.com/office/drawing/2014/main" id="{030F132C-F546-4244-9630-D1C733E43CF8}"/>
              </a:ext>
            </a:extLst>
          </p:cNvPr>
          <p:cNvSpPr/>
          <p:nvPr/>
        </p:nvSpPr>
        <p:spPr>
          <a:xfrm>
            <a:off x="1599423" y="1124744"/>
            <a:ext cx="8889190" cy="588780"/>
          </a:xfrm>
          <a:prstGeom prst="rect">
            <a:avLst/>
          </a:prstGeom>
        </p:spPr>
        <p:txBody>
          <a:bodyPr wrap="square" lIns="80165" tIns="40083" rIns="80165" bIns="40083">
            <a:spAutoFit/>
          </a:bodyPr>
          <a:lstStyle/>
          <a:p>
            <a:pPr marL="80577" algn="l"/>
            <a:r>
              <a:rPr lang="en-GB" sz="1100" b="1" dirty="0">
                <a:solidFill>
                  <a:srgbClr val="4B4B4B"/>
                </a:solidFill>
              </a:rPr>
              <a:t>The company gains an overview of the fundamental/cross-sectoral sustainability issues.</a:t>
            </a:r>
            <a:r>
              <a:rPr lang="en-GB" sz="1100" dirty="0">
                <a:solidFill>
                  <a:srgbClr val="4B4B4B"/>
                </a:solidFill>
              </a:rPr>
              <a:t> Various lists of issues are available. For example, the </a:t>
            </a:r>
            <a:r>
              <a:rPr lang="en-GB" sz="1100" b="1" dirty="0">
                <a:solidFill>
                  <a:srgbClr val="4B4B4B"/>
                </a:solidFill>
              </a:rPr>
              <a:t>CSR Risk Check</a:t>
            </a:r>
            <a:r>
              <a:rPr lang="en-GB" sz="1100" dirty="0">
                <a:solidFill>
                  <a:srgbClr val="4B4B4B"/>
                </a:solidFill>
              </a:rPr>
              <a:t> from MVO can help provide guidance. The check is available on the </a:t>
            </a:r>
            <a:r>
              <a:rPr lang="en-GB" sz="1100" dirty="0">
                <a:solidFill>
                  <a:srgbClr val="4B4B4B"/>
                </a:solidFill>
                <a:hlinkClick r:id="rId2"/>
              </a:rPr>
              <a:t>Helpdesk on Business and Human Rights</a:t>
            </a:r>
            <a:r>
              <a:rPr lang="en-GB" sz="1100" dirty="0">
                <a:solidFill>
                  <a:srgbClr val="4B4B4B"/>
                </a:solidFill>
              </a:rPr>
              <a:t> website. </a:t>
            </a:r>
          </a:p>
        </p:txBody>
      </p:sp>
      <p:sp>
        <p:nvSpPr>
          <p:cNvPr id="10" name="Fußzeilenplatzhalter 3">
            <a:extLst>
              <a:ext uri="{FF2B5EF4-FFF2-40B4-BE49-F238E27FC236}">
                <a16:creationId xmlns:a16="http://schemas.microsoft.com/office/drawing/2014/main" id="{BC05E83A-0B9C-4291-B083-77D0D1502B59}"/>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9" name="Auf der gleichen Seite des Rechtecks liegende Ecken abrunden 8">
            <a:extLst>
              <a:ext uri="{FF2B5EF4-FFF2-40B4-BE49-F238E27FC236}">
                <a16:creationId xmlns:a16="http://schemas.microsoft.com/office/drawing/2014/main" id="{ECAE1AC2-24D1-4AC2-9AF1-A2FE3D0DDAD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1" name="Auf der gleichen Seite des Rechtecks liegende Ecken abrunden 8">
            <a:extLst>
              <a:ext uri="{FF2B5EF4-FFF2-40B4-BE49-F238E27FC236}">
                <a16:creationId xmlns:a16="http://schemas.microsoft.com/office/drawing/2014/main" id="{FB52222E-F646-4BDB-9BAF-02582D0C2BD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2" name="Auf der gleichen Seite des Rechtecks liegende Ecken abrunden 8">
            <a:extLst>
              <a:ext uri="{FF2B5EF4-FFF2-40B4-BE49-F238E27FC236}">
                <a16:creationId xmlns:a16="http://schemas.microsoft.com/office/drawing/2014/main" id="{D3F8AE0D-DF2B-4CC7-829D-E9E520756E78}"/>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11E220D8-DBE7-4A3D-9960-3B12EFBB856B}"/>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4" name="Auf der gleichen Seite des Rechtecks liegende Ecken abrunden 8">
            <a:extLst>
              <a:ext uri="{FF2B5EF4-FFF2-40B4-BE49-F238E27FC236}">
                <a16:creationId xmlns:a16="http://schemas.microsoft.com/office/drawing/2014/main" id="{7E505397-F907-4EDA-9BD8-7C04868FD9C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5" name="Auf der gleichen Seite des Rechtecks liegende Ecken abrunden 8">
            <a:extLst>
              <a:ext uri="{FF2B5EF4-FFF2-40B4-BE49-F238E27FC236}">
                <a16:creationId xmlns:a16="http://schemas.microsoft.com/office/drawing/2014/main" id="{85F1254D-DB8A-4378-9AB4-1B533D35A544}"/>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6" name="Auf der gleichen Seite des Rechtecks liegende Ecken abrunden 8">
            <a:extLst>
              <a:ext uri="{FF2B5EF4-FFF2-40B4-BE49-F238E27FC236}">
                <a16:creationId xmlns:a16="http://schemas.microsoft.com/office/drawing/2014/main" id="{3E9BCA5E-9D95-4245-ADBF-B108F807AB6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60254409-FF59-E036-763B-F2057B3E0EB8}"/>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94842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25</a:t>
            </a:fld>
            <a:endParaRPr lang="de-DE"/>
          </a:p>
        </p:txBody>
      </p:sp>
      <p:sp>
        <p:nvSpPr>
          <p:cNvPr id="10" name="Freihandform 9">
            <a:extLst>
              <a:ext uri="{FF2B5EF4-FFF2-40B4-BE49-F238E27FC236}">
                <a16:creationId xmlns:a16="http://schemas.microsoft.com/office/drawing/2014/main" id="{F5CA5F74-3AEF-460C-BFF7-E9628B745303}"/>
              </a:ext>
            </a:extLst>
          </p:cNvPr>
          <p:cNvSpPr/>
          <p:nvPr/>
        </p:nvSpPr>
        <p:spPr bwMode="auto">
          <a:xfrm>
            <a:off x="7312823" y="1295441"/>
            <a:ext cx="3024336" cy="252028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11" name="Rechteck 10">
            <a:extLst>
              <a:ext uri="{FF2B5EF4-FFF2-40B4-BE49-F238E27FC236}">
                <a16:creationId xmlns:a16="http://schemas.microsoft.com/office/drawing/2014/main" id="{7A97CC27-B154-4C19-BA90-324F5B1A1185}"/>
              </a:ext>
            </a:extLst>
          </p:cNvPr>
          <p:cNvSpPr/>
          <p:nvPr/>
        </p:nvSpPr>
        <p:spPr>
          <a:xfrm>
            <a:off x="1595033" y="1120415"/>
            <a:ext cx="4933015" cy="1435166"/>
          </a:xfrm>
          <a:prstGeom prst="rect">
            <a:avLst/>
          </a:prstGeom>
        </p:spPr>
        <p:txBody>
          <a:bodyPr wrap="square" lIns="80165" tIns="40083" rIns="80165" bIns="40083">
            <a:spAutoFit/>
          </a:bodyPr>
          <a:lstStyle/>
          <a:p>
            <a:pPr marL="80577" algn="l"/>
            <a:r>
              <a:rPr lang="en-GB" sz="1100" b="1" dirty="0">
                <a:solidFill>
                  <a:srgbClr val="4B4B4B"/>
                </a:solidFill>
              </a:rPr>
              <a:t>The company identifies sector- and country-specific sustainability risks:</a:t>
            </a:r>
            <a:r>
              <a:rPr lang="en-GB" sz="1100" dirty="0">
                <a:solidFill>
                  <a:srgbClr val="4B4B4B"/>
                </a:solidFill>
              </a:rPr>
              <a:t> Different issues may be relevant depending on the sector, for instance, in certain sectors there may be a risk of using </a:t>
            </a:r>
            <a:r>
              <a:rPr lang="en-GB" sz="1100" dirty="0">
                <a:solidFill>
                  <a:srgbClr val="4B4B4B"/>
                </a:solidFill>
                <a:hlinkClick r:id="rId2"/>
              </a:rPr>
              <a:t>‘conflict minerals’</a:t>
            </a:r>
            <a:r>
              <a:rPr lang="en-GB" sz="1100" dirty="0">
                <a:solidFill>
                  <a:srgbClr val="4B4B4B"/>
                </a:solidFill>
              </a:rPr>
              <a:t>, i.e. raw materials or minerals whose mining and trading generates and perpetuates violent conflicts. The information section lists key issues for a number of industries. This list is not exhaustive and does not substitute a careful analysis of the situation at your company (see </a:t>
            </a:r>
            <a:r>
              <a:rPr lang="en-GB" sz="1100" dirty="0">
                <a:solidFill>
                  <a:srgbClr val="4B4B4B"/>
                </a:solidFill>
                <a:hlinkClick r:id="rId3" action="ppaction://hlinksldjump"/>
              </a:rPr>
              <a:t>information sources on slide 28</a:t>
            </a:r>
            <a:r>
              <a:rPr lang="en-GB" sz="1100" dirty="0">
                <a:solidFill>
                  <a:srgbClr val="4B4B4B"/>
                </a:solidFill>
              </a:rPr>
              <a:t> for more information).</a:t>
            </a:r>
          </a:p>
        </p:txBody>
      </p:sp>
      <p:sp>
        <p:nvSpPr>
          <p:cNvPr id="12" name="Richtungspfeil 59">
            <a:extLst>
              <a:ext uri="{FF2B5EF4-FFF2-40B4-BE49-F238E27FC236}">
                <a16:creationId xmlns:a16="http://schemas.microsoft.com/office/drawing/2014/main" id="{075D8488-6906-4EE1-B54D-4C8FE7EBD547}"/>
              </a:ext>
            </a:extLst>
          </p:cNvPr>
          <p:cNvSpPr/>
          <p:nvPr/>
        </p:nvSpPr>
        <p:spPr>
          <a:xfrm>
            <a:off x="623392" y="1192415"/>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13" name="Rechteck 12">
            <a:extLst>
              <a:ext uri="{FF2B5EF4-FFF2-40B4-BE49-F238E27FC236}">
                <a16:creationId xmlns:a16="http://schemas.microsoft.com/office/drawing/2014/main" id="{4291AE00-959A-4666-B57E-A6AA63428971}"/>
              </a:ext>
            </a:extLst>
          </p:cNvPr>
          <p:cNvSpPr/>
          <p:nvPr/>
        </p:nvSpPr>
        <p:spPr>
          <a:xfrm>
            <a:off x="7527391" y="1524467"/>
            <a:ext cx="2304256" cy="1985159"/>
          </a:xfrm>
          <a:prstGeom prst="rect">
            <a:avLst/>
          </a:prstGeom>
        </p:spPr>
        <p:txBody>
          <a:bodyPr wrap="square">
            <a:spAutoFit/>
          </a:bodyPr>
          <a:lstStyle/>
          <a:p>
            <a:pPr algn="ctr"/>
            <a:r>
              <a:rPr lang="en-GB" sz="1200" b="1" dirty="0">
                <a:solidFill>
                  <a:srgbClr val="000000">
                    <a:lumMod val="75000"/>
                    <a:lumOff val="25000"/>
                  </a:srgbClr>
                </a:solidFill>
              </a:rPr>
              <a:t>Guiding questions for orientation: </a:t>
            </a:r>
          </a:p>
          <a:p>
            <a:pPr algn="ctr"/>
            <a:endParaRPr lang="de-DE" sz="1100" b="1" dirty="0">
              <a:solidFill>
                <a:srgbClr val="000000">
                  <a:lumMod val="75000"/>
                  <a:lumOff val="25000"/>
                </a:srgbClr>
              </a:solidFill>
            </a:endParaRPr>
          </a:p>
          <a:p>
            <a:pPr marL="150310" indent="-150310" algn="ctr">
              <a:buFont typeface="Arial" panose="020B0604020202020204" pitchFamily="34" charset="0"/>
              <a:buChar char="•"/>
            </a:pPr>
            <a:r>
              <a:rPr lang="en-GB" sz="1100" dirty="0">
                <a:solidFill>
                  <a:srgbClr val="000000">
                    <a:lumMod val="75000"/>
                    <a:lumOff val="25000"/>
                  </a:srgbClr>
                </a:solidFill>
              </a:rPr>
              <a:t>What negative impacts can supply chain activities/processes have on people and the environment? </a:t>
            </a:r>
          </a:p>
          <a:p>
            <a:pPr marL="150310" indent="-150310" algn="ctr">
              <a:buFont typeface="Arial" panose="020B0604020202020204" pitchFamily="34" charset="0"/>
              <a:buChar char="•"/>
            </a:pPr>
            <a:endParaRPr lang="de-DE" sz="1100" dirty="0">
              <a:solidFill>
                <a:srgbClr val="000000">
                  <a:lumMod val="75000"/>
                  <a:lumOff val="25000"/>
                </a:srgbClr>
              </a:solidFill>
            </a:endParaRPr>
          </a:p>
          <a:p>
            <a:pPr marL="150310" indent="-150310" algn="ctr">
              <a:buFont typeface="Arial" panose="020B0604020202020204" pitchFamily="34" charset="0"/>
              <a:buChar char="•"/>
            </a:pPr>
            <a:r>
              <a:rPr lang="en-GB" sz="1100" dirty="0">
                <a:solidFill>
                  <a:srgbClr val="000000">
                    <a:lumMod val="75000"/>
                    <a:lumOff val="25000"/>
                  </a:srgbClr>
                </a:solidFill>
              </a:rPr>
              <a:t>What risks for negative impacts typically occur in my sector and countries of production?</a:t>
            </a:r>
          </a:p>
        </p:txBody>
      </p:sp>
      <p:pic>
        <p:nvPicPr>
          <p:cNvPr id="14" name="Picture 5" descr="G:\noun_1146880.png">
            <a:extLst>
              <a:ext uri="{FF2B5EF4-FFF2-40B4-BE49-F238E27FC236}">
                <a16:creationId xmlns:a16="http://schemas.microsoft.com/office/drawing/2014/main" id="{DEE125B0-F4C2-42CD-A2A8-D6A0280C4322}"/>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rot="425516">
            <a:off x="9561422" y="1628781"/>
            <a:ext cx="730734" cy="657852"/>
          </a:xfrm>
          <a:prstGeom prst="rect">
            <a:avLst/>
          </a:prstGeom>
          <a:noFill/>
        </p:spPr>
      </p:pic>
      <p:sp>
        <p:nvSpPr>
          <p:cNvPr id="15" name="Rechteck 14">
            <a:extLst>
              <a:ext uri="{FF2B5EF4-FFF2-40B4-BE49-F238E27FC236}">
                <a16:creationId xmlns:a16="http://schemas.microsoft.com/office/drawing/2014/main" id="{6BDF97D4-6BAF-4549-ADA5-426735898E3E}"/>
              </a:ext>
            </a:extLst>
          </p:cNvPr>
          <p:cNvSpPr/>
          <p:nvPr/>
        </p:nvSpPr>
        <p:spPr>
          <a:xfrm>
            <a:off x="1595032" y="3068960"/>
            <a:ext cx="5005024" cy="2958660"/>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 performs an </a:t>
            </a:r>
            <a:r>
              <a:rPr lang="en-GB" sz="1100" b="1" dirty="0">
                <a:solidFill>
                  <a:srgbClr val="000000">
                    <a:lumMod val="75000"/>
                    <a:lumOff val="25000"/>
                  </a:srgbClr>
                </a:solidFill>
              </a:rPr>
              <a:t>initial risk assessment</a:t>
            </a:r>
            <a:r>
              <a:rPr lang="en-GB" sz="1100" dirty="0">
                <a:solidFill>
                  <a:srgbClr val="000000">
                    <a:lumMod val="75000"/>
                    <a:lumOff val="25000"/>
                  </a:srgbClr>
                </a:solidFill>
              </a:rPr>
              <a:t> to rate the respective sustainability issue on a scale of 1 to 3:</a:t>
            </a:r>
          </a:p>
          <a:p>
            <a:pPr marL="80577" algn="l"/>
            <a:endParaRPr lang="de-DE" sz="1100" dirty="0">
              <a:solidFill>
                <a:srgbClr val="000000">
                  <a:lumMod val="75000"/>
                  <a:lumOff val="25000"/>
                </a:srgbClr>
              </a:solidFill>
            </a:endParaRPr>
          </a:p>
          <a:p>
            <a:pPr marL="80577" algn="l"/>
            <a:r>
              <a:rPr lang="en-GB" sz="1100" dirty="0">
                <a:solidFill>
                  <a:srgbClr val="000000">
                    <a:lumMod val="75000"/>
                    <a:lumOff val="25000"/>
                  </a:srgbClr>
                </a:solidFill>
              </a:rPr>
              <a:t>1 = Low risk</a:t>
            </a:r>
          </a:p>
          <a:p>
            <a:pPr marL="80577" algn="l"/>
            <a:r>
              <a:rPr lang="en-GB" sz="1100" dirty="0">
                <a:solidFill>
                  <a:srgbClr val="000000">
                    <a:lumMod val="75000"/>
                    <a:lumOff val="25000"/>
                  </a:srgbClr>
                </a:solidFill>
              </a:rPr>
              <a:t>2 = Medium risk</a:t>
            </a:r>
          </a:p>
          <a:p>
            <a:pPr marL="80577" algn="l"/>
            <a:r>
              <a:rPr lang="en-GB" sz="1100" dirty="0">
                <a:solidFill>
                  <a:srgbClr val="000000">
                    <a:lumMod val="75000"/>
                    <a:lumOff val="25000"/>
                  </a:srgbClr>
                </a:solidFill>
              </a:rPr>
              <a:t>3 = High risk</a:t>
            </a:r>
          </a:p>
          <a:p>
            <a:pPr marL="80577" algn="l"/>
            <a:endParaRPr lang="de-DE" sz="1100" dirty="0">
              <a:solidFill>
                <a:srgbClr val="000000">
                  <a:lumMod val="75000"/>
                  <a:lumOff val="25000"/>
                </a:srgbClr>
              </a:solidFill>
            </a:endParaRPr>
          </a:p>
          <a:p>
            <a:pPr marL="80577" algn="l"/>
            <a:r>
              <a:rPr lang="en-GB" sz="1100" b="1" dirty="0">
                <a:solidFill>
                  <a:srgbClr val="000000">
                    <a:lumMod val="75000"/>
                    <a:lumOff val="25000"/>
                  </a:srgbClr>
                </a:solidFill>
              </a:rPr>
              <a:t>Important: </a:t>
            </a:r>
            <a:r>
              <a:rPr lang="en-GB" sz="1100" dirty="0">
                <a:solidFill>
                  <a:srgbClr val="000000">
                    <a:lumMod val="75000"/>
                    <a:lumOff val="25000"/>
                  </a:srgbClr>
                </a:solidFill>
              </a:rPr>
              <a:t>At this stage, the risk assessment does not yet assess the criteria of ‘severity’ and ‘probability of occurrence’, but instead provides an initial assessment of potential risks based on general, sector- and country-specific information. Companies check whether potential risks actually apply to their company in a second step (starting on </a:t>
            </a:r>
            <a:r>
              <a:rPr lang="en-GB" sz="1100" dirty="0">
                <a:solidFill>
                  <a:srgbClr val="000000">
                    <a:lumMod val="75000"/>
                    <a:lumOff val="25000"/>
                  </a:srgbClr>
                </a:solidFill>
                <a:hlinkClick r:id="rId5" action="ppaction://hlinksldjump"/>
              </a:rPr>
              <a:t>slide 33</a:t>
            </a:r>
            <a:r>
              <a:rPr lang="en-GB" sz="1100" dirty="0">
                <a:solidFill>
                  <a:srgbClr val="000000">
                    <a:lumMod val="75000"/>
                    <a:lumOff val="25000"/>
                  </a:srgbClr>
                </a:solidFill>
              </a:rPr>
              <a:t>).</a:t>
            </a:r>
          </a:p>
          <a:p>
            <a:pPr marL="80577" algn="l"/>
            <a:endParaRPr lang="de-DE" sz="1100" dirty="0">
              <a:solidFill>
                <a:srgbClr val="000000">
                  <a:lumMod val="75000"/>
                  <a:lumOff val="25000"/>
                </a:srgbClr>
              </a:solidFill>
            </a:endParaRPr>
          </a:p>
          <a:p>
            <a:pPr marL="80577" algn="l"/>
            <a:r>
              <a:rPr lang="en-GB" sz="1100" dirty="0">
                <a:solidFill>
                  <a:srgbClr val="000000">
                    <a:lumMod val="75000"/>
                    <a:lumOff val="25000"/>
                  </a:srgbClr>
                </a:solidFill>
              </a:rPr>
              <a:t>Guiding questions (see right) provide orientation. This initial assessment can be particularly useful if a large number of issues have been identified in the second step and the company wants to narrow down the further analysis at the outset to make it feasible.</a:t>
            </a:r>
          </a:p>
        </p:txBody>
      </p:sp>
      <p:sp>
        <p:nvSpPr>
          <p:cNvPr id="16" name="Richtungspfeil 59">
            <a:extLst>
              <a:ext uri="{FF2B5EF4-FFF2-40B4-BE49-F238E27FC236}">
                <a16:creationId xmlns:a16="http://schemas.microsoft.com/office/drawing/2014/main" id="{A8B91015-F73B-41D9-9B21-4FC387364DA0}"/>
              </a:ext>
            </a:extLst>
          </p:cNvPr>
          <p:cNvSpPr/>
          <p:nvPr/>
        </p:nvSpPr>
        <p:spPr>
          <a:xfrm>
            <a:off x="658928" y="3140968"/>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3</a:t>
            </a:r>
          </a:p>
        </p:txBody>
      </p:sp>
      <p:sp>
        <p:nvSpPr>
          <p:cNvPr id="17" name="Fußzeilenplatzhalter 3">
            <a:extLst>
              <a:ext uri="{FF2B5EF4-FFF2-40B4-BE49-F238E27FC236}">
                <a16:creationId xmlns:a16="http://schemas.microsoft.com/office/drawing/2014/main" id="{FF08BF49-A03A-4596-9DA4-D52BC9AF2233}"/>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1" name="Auf der gleichen Seite des Rechtecks liegende Ecken abrunden 8">
            <a:extLst>
              <a:ext uri="{FF2B5EF4-FFF2-40B4-BE49-F238E27FC236}">
                <a16:creationId xmlns:a16="http://schemas.microsoft.com/office/drawing/2014/main" id="{5203CB06-569B-4E03-8430-98CB5E1F278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2" name="Auf der gleichen Seite des Rechtecks liegende Ecken abrunden 8">
            <a:extLst>
              <a:ext uri="{FF2B5EF4-FFF2-40B4-BE49-F238E27FC236}">
                <a16:creationId xmlns:a16="http://schemas.microsoft.com/office/drawing/2014/main" id="{D0B0022E-524A-4CA1-9CD5-25A326D4FD35}"/>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3" name="Auf der gleichen Seite des Rechtecks liegende Ecken abrunden 8">
            <a:extLst>
              <a:ext uri="{FF2B5EF4-FFF2-40B4-BE49-F238E27FC236}">
                <a16:creationId xmlns:a16="http://schemas.microsoft.com/office/drawing/2014/main" id="{88DE23BE-90F1-4938-82F2-BF0870A701B0}"/>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4" name="Auf der gleichen Seite des Rechtecks liegende Ecken abrunden 8">
            <a:extLst>
              <a:ext uri="{FF2B5EF4-FFF2-40B4-BE49-F238E27FC236}">
                <a16:creationId xmlns:a16="http://schemas.microsoft.com/office/drawing/2014/main" id="{F77CDBEE-BBD4-4E4E-BEC5-F84F647E3C5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5" name="Auf der gleichen Seite des Rechtecks liegende Ecken abrunden 8">
            <a:extLst>
              <a:ext uri="{FF2B5EF4-FFF2-40B4-BE49-F238E27FC236}">
                <a16:creationId xmlns:a16="http://schemas.microsoft.com/office/drawing/2014/main" id="{A16ED9BF-A957-4EF9-9E2F-91BCE636F01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6" name="Auf der gleichen Seite des Rechtecks liegende Ecken abrunden 8">
            <a:extLst>
              <a:ext uri="{FF2B5EF4-FFF2-40B4-BE49-F238E27FC236}">
                <a16:creationId xmlns:a16="http://schemas.microsoft.com/office/drawing/2014/main" id="{A3CCD659-5CCE-48CF-8D37-572DEF6D974E}"/>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7" name="Auf der gleichen Seite des Rechtecks liegende Ecken abrunden 8">
            <a:extLst>
              <a:ext uri="{FF2B5EF4-FFF2-40B4-BE49-F238E27FC236}">
                <a16:creationId xmlns:a16="http://schemas.microsoft.com/office/drawing/2014/main" id="{6F5E2176-983C-4A79-8954-539F3042B42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212C10EC-3B0C-D7DA-4EAC-02BFED198DDA}"/>
              </a:ext>
            </a:extLst>
          </p:cNvPr>
          <p:cNvSpPr>
            <a:spLocks noGrp="1"/>
          </p:cNvSpPr>
          <p:nvPr>
            <p:ph type="dt" sz="half" idx="12"/>
          </p:nvPr>
        </p:nvSpPr>
        <p:spPr>
          <a:xfrm>
            <a:off x="648000" y="116632"/>
            <a:ext cx="7248373"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1428065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26</a:t>
            </a:fld>
            <a:endParaRPr lang="de-DE"/>
          </a:p>
        </p:txBody>
      </p:sp>
      <p:sp>
        <p:nvSpPr>
          <p:cNvPr id="44" name="Rechteck 43">
            <a:extLst>
              <a:ext uri="{FF2B5EF4-FFF2-40B4-BE49-F238E27FC236}">
                <a16:creationId xmlns:a16="http://schemas.microsoft.com/office/drawing/2014/main" id="{87C5B422-2984-4E42-9833-4054F825DF6B}"/>
              </a:ext>
            </a:extLst>
          </p:cNvPr>
          <p:cNvSpPr/>
          <p:nvPr/>
        </p:nvSpPr>
        <p:spPr>
          <a:xfrm rot="5400000">
            <a:off x="3299768" y="-186935"/>
            <a:ext cx="410782" cy="3888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Company-specific sustainability issues</a:t>
            </a:r>
          </a:p>
        </p:txBody>
      </p:sp>
      <p:sp>
        <p:nvSpPr>
          <p:cNvPr id="45" name="Rechteck 44">
            <a:extLst>
              <a:ext uri="{FF2B5EF4-FFF2-40B4-BE49-F238E27FC236}">
                <a16:creationId xmlns:a16="http://schemas.microsoft.com/office/drawing/2014/main" id="{D52EAAC8-2FB4-493C-B593-E69BD7D3BE91}"/>
              </a:ext>
            </a:extLst>
          </p:cNvPr>
          <p:cNvSpPr/>
          <p:nvPr/>
        </p:nvSpPr>
        <p:spPr>
          <a:xfrm rot="5400000">
            <a:off x="7835042" y="-186936"/>
            <a:ext cx="410780" cy="3888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Initial risk assessment</a:t>
            </a:r>
          </a:p>
        </p:txBody>
      </p:sp>
      <p:sp>
        <p:nvSpPr>
          <p:cNvPr id="47" name="Rechteck 46">
            <a:extLst>
              <a:ext uri="{FF2B5EF4-FFF2-40B4-BE49-F238E27FC236}">
                <a16:creationId xmlns:a16="http://schemas.microsoft.com/office/drawing/2014/main" id="{E902A148-6E60-43CF-984B-5C39922DB228}"/>
              </a:ext>
            </a:extLst>
          </p:cNvPr>
          <p:cNvSpPr/>
          <p:nvPr/>
        </p:nvSpPr>
        <p:spPr>
          <a:xfrm>
            <a:off x="2280807" y="3567898"/>
            <a:ext cx="1594411" cy="276999"/>
          </a:xfrm>
          <a:prstGeom prst="rect">
            <a:avLst/>
          </a:prstGeom>
        </p:spPr>
        <p:txBody>
          <a:bodyPr wrap="none">
            <a:spAutoFit/>
          </a:bodyPr>
          <a:lstStyle/>
          <a:p>
            <a:r>
              <a:rPr lang="en-GB" sz="1200" dirty="0">
                <a:solidFill>
                  <a:srgbClr val="000000">
                    <a:lumMod val="75000"/>
                    <a:lumOff val="25000"/>
                  </a:srgbClr>
                </a:solidFill>
              </a:rPr>
              <a:t>Water management</a:t>
            </a:r>
          </a:p>
        </p:txBody>
      </p:sp>
      <p:sp>
        <p:nvSpPr>
          <p:cNvPr id="48" name="Rechteck 47">
            <a:extLst>
              <a:ext uri="{FF2B5EF4-FFF2-40B4-BE49-F238E27FC236}">
                <a16:creationId xmlns:a16="http://schemas.microsoft.com/office/drawing/2014/main" id="{053788D1-CD59-4DAF-8FF3-295C4165ACC5}"/>
              </a:ext>
            </a:extLst>
          </p:cNvPr>
          <p:cNvSpPr/>
          <p:nvPr/>
        </p:nvSpPr>
        <p:spPr>
          <a:xfrm>
            <a:off x="2280807" y="2935977"/>
            <a:ext cx="2383537" cy="276999"/>
          </a:xfrm>
          <a:prstGeom prst="rect">
            <a:avLst/>
          </a:prstGeom>
        </p:spPr>
        <p:txBody>
          <a:bodyPr wrap="none">
            <a:spAutoFit/>
          </a:bodyPr>
          <a:lstStyle/>
          <a:p>
            <a:r>
              <a:rPr lang="en-GB" sz="1200" dirty="0">
                <a:solidFill>
                  <a:srgbClr val="000000">
                    <a:lumMod val="75000"/>
                    <a:lumOff val="25000"/>
                  </a:srgbClr>
                </a:solidFill>
              </a:rPr>
              <a:t>Adhering to labour standards</a:t>
            </a:r>
          </a:p>
        </p:txBody>
      </p:sp>
      <p:sp>
        <p:nvSpPr>
          <p:cNvPr id="49" name="Rechteck 48">
            <a:extLst>
              <a:ext uri="{FF2B5EF4-FFF2-40B4-BE49-F238E27FC236}">
                <a16:creationId xmlns:a16="http://schemas.microsoft.com/office/drawing/2014/main" id="{D6B4D984-5A1A-412D-9A2B-27A46350818A}"/>
              </a:ext>
            </a:extLst>
          </p:cNvPr>
          <p:cNvSpPr/>
          <p:nvPr/>
        </p:nvSpPr>
        <p:spPr>
          <a:xfrm>
            <a:off x="2280807" y="2199746"/>
            <a:ext cx="4572000" cy="276999"/>
          </a:xfrm>
          <a:prstGeom prst="rect">
            <a:avLst/>
          </a:prstGeom>
        </p:spPr>
        <p:txBody>
          <a:bodyPr>
            <a:spAutoFit/>
          </a:bodyPr>
          <a:lstStyle/>
          <a:p>
            <a:pPr algn="l"/>
            <a:r>
              <a:rPr lang="en-GB" sz="1200" dirty="0">
                <a:solidFill>
                  <a:srgbClr val="000000">
                    <a:lumMod val="75000"/>
                    <a:lumOff val="25000"/>
                  </a:srgbClr>
                </a:solidFill>
              </a:rPr>
              <a:t>Emissions from transportation and livestock farming</a:t>
            </a:r>
          </a:p>
        </p:txBody>
      </p:sp>
      <p:grpSp>
        <p:nvGrpSpPr>
          <p:cNvPr id="50" name="Gruppieren 49">
            <a:extLst>
              <a:ext uri="{FF2B5EF4-FFF2-40B4-BE49-F238E27FC236}">
                <a16:creationId xmlns:a16="http://schemas.microsoft.com/office/drawing/2014/main" id="{7485AD77-45C0-42FB-A199-096FE0AEC4F4}"/>
              </a:ext>
            </a:extLst>
          </p:cNvPr>
          <p:cNvGrpSpPr/>
          <p:nvPr/>
        </p:nvGrpSpPr>
        <p:grpSpPr>
          <a:xfrm>
            <a:off x="6276432" y="2055728"/>
            <a:ext cx="3367636" cy="488105"/>
            <a:chOff x="755576" y="2276872"/>
            <a:chExt cx="4536504" cy="488105"/>
          </a:xfrm>
        </p:grpSpPr>
        <p:cxnSp>
          <p:nvCxnSpPr>
            <p:cNvPr id="51" name="Gerade Verbindung 36">
              <a:extLst>
                <a:ext uri="{FF2B5EF4-FFF2-40B4-BE49-F238E27FC236}">
                  <a16:creationId xmlns:a16="http://schemas.microsoft.com/office/drawing/2014/main" id="{F707F480-3CAC-48F2-B514-A692D6416D5F}"/>
                </a:ext>
              </a:extLst>
            </p:cNvPr>
            <p:cNvCxnSpPr/>
            <p:nvPr/>
          </p:nvCxnSpPr>
          <p:spPr>
            <a:xfrm flipV="1">
              <a:off x="971600" y="2636912"/>
              <a:ext cx="4320480" cy="97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Gerade Verbindung 37">
              <a:extLst>
                <a:ext uri="{FF2B5EF4-FFF2-40B4-BE49-F238E27FC236}">
                  <a16:creationId xmlns:a16="http://schemas.microsoft.com/office/drawing/2014/main" id="{2859B97A-9AD2-4389-BAB5-57BB25ECF1B9}"/>
                </a:ext>
              </a:extLst>
            </p:cNvPr>
            <p:cNvCxnSpPr/>
            <p:nvPr/>
          </p:nvCxnSpPr>
          <p:spPr>
            <a:xfrm>
              <a:off x="971599" y="2528948"/>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Gerade Verbindung 38">
              <a:extLst>
                <a:ext uri="{FF2B5EF4-FFF2-40B4-BE49-F238E27FC236}">
                  <a16:creationId xmlns:a16="http://schemas.microsoft.com/office/drawing/2014/main" id="{5CDDD232-896B-4A6E-BAC1-7492B4A8979C}"/>
                </a:ext>
              </a:extLst>
            </p:cNvPr>
            <p:cNvCxnSpPr/>
            <p:nvPr/>
          </p:nvCxnSpPr>
          <p:spPr>
            <a:xfrm>
              <a:off x="3072163" y="2549045"/>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Gerade Verbindung 41">
              <a:extLst>
                <a:ext uri="{FF2B5EF4-FFF2-40B4-BE49-F238E27FC236}">
                  <a16:creationId xmlns:a16="http://schemas.microsoft.com/office/drawing/2014/main" id="{A8D9AC37-97BB-4C34-A5DD-700FC318D0CF}"/>
                </a:ext>
              </a:extLst>
            </p:cNvPr>
            <p:cNvCxnSpPr>
              <a:cxnSpLocks/>
            </p:cNvCxnSpPr>
            <p:nvPr/>
          </p:nvCxnSpPr>
          <p:spPr>
            <a:xfrm>
              <a:off x="5292080" y="2527098"/>
              <a:ext cx="0" cy="224656"/>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7" name="Textfeld 56">
              <a:extLst>
                <a:ext uri="{FF2B5EF4-FFF2-40B4-BE49-F238E27FC236}">
                  <a16:creationId xmlns:a16="http://schemas.microsoft.com/office/drawing/2014/main" id="{D1239102-A5C4-4208-AA10-1237FCC8A265}"/>
                </a:ext>
              </a:extLst>
            </p:cNvPr>
            <p:cNvSpPr txBox="1"/>
            <p:nvPr/>
          </p:nvSpPr>
          <p:spPr>
            <a:xfrm>
              <a:off x="755576" y="2276872"/>
              <a:ext cx="350386" cy="250226"/>
            </a:xfrm>
            <a:prstGeom prst="rect">
              <a:avLst/>
            </a:prstGeom>
            <a:noFill/>
          </p:spPr>
          <p:txBody>
            <a:bodyPr wrap="square" lIns="80165" tIns="40083" rIns="80165" bIns="40083" rtlCol="0">
              <a:spAutoFit/>
            </a:bodyPr>
            <a:lstStyle/>
            <a:p>
              <a:r>
                <a:rPr lang="en-GB" sz="1100" dirty="0">
                  <a:solidFill>
                    <a:srgbClr val="4B4B4B"/>
                  </a:solidFill>
                </a:rPr>
                <a:t>1</a:t>
              </a:r>
            </a:p>
          </p:txBody>
        </p:sp>
      </p:grpSp>
      <p:sp>
        <p:nvSpPr>
          <p:cNvPr id="59" name="Textfeld 58">
            <a:extLst>
              <a:ext uri="{FF2B5EF4-FFF2-40B4-BE49-F238E27FC236}">
                <a16:creationId xmlns:a16="http://schemas.microsoft.com/office/drawing/2014/main" id="{AB3FAC08-D1EF-41A6-B537-515276300B60}"/>
              </a:ext>
            </a:extLst>
          </p:cNvPr>
          <p:cNvSpPr txBox="1"/>
          <p:nvPr/>
        </p:nvSpPr>
        <p:spPr>
          <a:xfrm>
            <a:off x="9468211" y="3605061"/>
            <a:ext cx="311681" cy="403486"/>
          </a:xfrm>
          <a:prstGeom prst="rect">
            <a:avLst/>
          </a:prstGeom>
          <a:noFill/>
        </p:spPr>
        <p:txBody>
          <a:bodyPr wrap="square" rtlCol="0">
            <a:spAutoFit/>
          </a:bodyPr>
          <a:lstStyle/>
          <a:p>
            <a:pPr algn="l"/>
            <a:r>
              <a:rPr lang="en-GB" sz="2000" dirty="0">
                <a:solidFill>
                  <a:srgbClr val="000000">
                    <a:lumMod val="75000"/>
                    <a:lumOff val="25000"/>
                  </a:srgbClr>
                </a:solidFill>
              </a:rPr>
              <a:t>X</a:t>
            </a:r>
          </a:p>
        </p:txBody>
      </p:sp>
      <p:sp>
        <p:nvSpPr>
          <p:cNvPr id="61" name="Textfeld 60">
            <a:extLst>
              <a:ext uri="{FF2B5EF4-FFF2-40B4-BE49-F238E27FC236}">
                <a16:creationId xmlns:a16="http://schemas.microsoft.com/office/drawing/2014/main" id="{D589298C-F316-4F26-9198-1BC051A4954F}"/>
              </a:ext>
            </a:extLst>
          </p:cNvPr>
          <p:cNvSpPr txBox="1"/>
          <p:nvPr/>
        </p:nvSpPr>
        <p:spPr>
          <a:xfrm>
            <a:off x="7816470" y="2928610"/>
            <a:ext cx="360040" cy="400110"/>
          </a:xfrm>
          <a:prstGeom prst="rect">
            <a:avLst/>
          </a:prstGeom>
          <a:noFill/>
        </p:spPr>
        <p:txBody>
          <a:bodyPr wrap="square" rtlCol="0">
            <a:spAutoFit/>
          </a:bodyPr>
          <a:lstStyle/>
          <a:p>
            <a:pPr algn="l"/>
            <a:r>
              <a:rPr lang="en-GB" sz="2000" dirty="0">
                <a:solidFill>
                  <a:srgbClr val="000000">
                    <a:lumMod val="75000"/>
                    <a:lumOff val="25000"/>
                  </a:srgbClr>
                </a:solidFill>
              </a:rPr>
              <a:t>X</a:t>
            </a:r>
          </a:p>
        </p:txBody>
      </p:sp>
      <p:sp>
        <p:nvSpPr>
          <p:cNvPr id="62" name="Textfeld 61">
            <a:extLst>
              <a:ext uri="{FF2B5EF4-FFF2-40B4-BE49-F238E27FC236}">
                <a16:creationId xmlns:a16="http://schemas.microsoft.com/office/drawing/2014/main" id="{6CCF3872-FAD5-4633-8CE8-786F6D2B0E72}"/>
              </a:ext>
            </a:extLst>
          </p:cNvPr>
          <p:cNvSpPr txBox="1"/>
          <p:nvPr/>
        </p:nvSpPr>
        <p:spPr>
          <a:xfrm>
            <a:off x="7804568" y="2204263"/>
            <a:ext cx="295913" cy="401341"/>
          </a:xfrm>
          <a:prstGeom prst="rect">
            <a:avLst/>
          </a:prstGeom>
          <a:noFill/>
        </p:spPr>
        <p:txBody>
          <a:bodyPr wrap="square" rtlCol="0">
            <a:spAutoFit/>
          </a:bodyPr>
          <a:lstStyle/>
          <a:p>
            <a:pPr algn="l"/>
            <a:r>
              <a:rPr lang="en-GB" sz="2000" dirty="0">
                <a:solidFill>
                  <a:srgbClr val="000000">
                    <a:lumMod val="75000"/>
                    <a:lumOff val="25000"/>
                  </a:srgbClr>
                </a:solidFill>
              </a:rPr>
              <a:t>X</a:t>
            </a:r>
          </a:p>
        </p:txBody>
      </p:sp>
      <p:sp>
        <p:nvSpPr>
          <p:cNvPr id="63" name="Freihandform 51">
            <a:extLst>
              <a:ext uri="{FF2B5EF4-FFF2-40B4-BE49-F238E27FC236}">
                <a16:creationId xmlns:a16="http://schemas.microsoft.com/office/drawing/2014/main" id="{35D8EDC5-080F-4076-AE11-5D20F47B3E6E}"/>
              </a:ext>
            </a:extLst>
          </p:cNvPr>
          <p:cNvSpPr/>
          <p:nvPr/>
        </p:nvSpPr>
        <p:spPr bwMode="auto">
          <a:xfrm>
            <a:off x="2208799" y="4071954"/>
            <a:ext cx="2486051" cy="1949334"/>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216000" tIns="144000" rIns="216000" bIns="144000" numCol="1" rtlCol="0" anchor="ctr" anchorCtr="0" compatLnSpc="1">
            <a:prstTxWarp prst="textNoShape">
              <a:avLst/>
            </a:prstTxWarp>
          </a:bodyPr>
          <a:lstStyle/>
          <a:p>
            <a:pPr algn="ctr">
              <a:lnSpc>
                <a:spcPct val="114000"/>
              </a:lnSpc>
            </a:pPr>
            <a:r>
              <a:rPr lang="en-GB" sz="1100" dirty="0">
                <a:solidFill>
                  <a:srgbClr val="000000">
                    <a:lumMod val="75000"/>
                    <a:lumOff val="25000"/>
                  </a:srgbClr>
                </a:solidFill>
              </a:rPr>
              <a:t>Issues can be evaluated at an </a:t>
            </a:r>
            <a:r>
              <a:rPr lang="en-GB" sz="1100" b="1" dirty="0">
                <a:solidFill>
                  <a:srgbClr val="000000">
                    <a:lumMod val="75000"/>
                    <a:lumOff val="25000"/>
                  </a:srgbClr>
                </a:solidFill>
              </a:rPr>
              <a:t>internal brainstorming session</a:t>
            </a:r>
            <a:r>
              <a:rPr lang="en-GB" sz="1100" dirty="0">
                <a:solidFill>
                  <a:srgbClr val="000000">
                    <a:lumMod val="75000"/>
                    <a:lumOff val="25000"/>
                  </a:srgbClr>
                </a:solidFill>
              </a:rPr>
              <a:t>. Various publications can also provide initial pointers (see </a:t>
            </a:r>
            <a:r>
              <a:rPr lang="en-GB" sz="1100" dirty="0">
                <a:solidFill>
                  <a:srgbClr val="000000">
                    <a:lumMod val="75000"/>
                    <a:lumOff val="25000"/>
                  </a:srgbClr>
                </a:solidFill>
                <a:hlinkClick r:id="rId2" action="ppaction://hlinksldjump"/>
              </a:rPr>
              <a:t>slide 28</a:t>
            </a:r>
            <a:r>
              <a:rPr lang="en-GB" sz="1100" dirty="0">
                <a:solidFill>
                  <a:srgbClr val="000000">
                    <a:lumMod val="75000"/>
                    <a:lumOff val="25000"/>
                  </a:srgbClr>
                </a:solidFill>
              </a:rPr>
              <a:t>). </a:t>
            </a:r>
          </a:p>
        </p:txBody>
      </p:sp>
      <p:sp>
        <p:nvSpPr>
          <p:cNvPr id="64" name="Freihandform 52">
            <a:extLst>
              <a:ext uri="{FF2B5EF4-FFF2-40B4-BE49-F238E27FC236}">
                <a16:creationId xmlns:a16="http://schemas.microsoft.com/office/drawing/2014/main" id="{37931AC4-966F-4EC4-95C0-3552329F3FAB}"/>
              </a:ext>
            </a:extLst>
          </p:cNvPr>
          <p:cNvSpPr/>
          <p:nvPr/>
        </p:nvSpPr>
        <p:spPr bwMode="auto">
          <a:xfrm>
            <a:off x="6852807" y="4071954"/>
            <a:ext cx="2286649" cy="1949334"/>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216000" tIns="144000" rIns="216000" bIns="144000" numCol="1" rtlCol="0" anchor="ctr" anchorCtr="0" compatLnSpc="1">
            <a:prstTxWarp prst="textNoShape">
              <a:avLst/>
            </a:prstTxWarp>
          </a:bodyPr>
          <a:lstStyle/>
          <a:p>
            <a:pPr algn="ctr">
              <a:lnSpc>
                <a:spcPct val="114000"/>
              </a:lnSpc>
            </a:pPr>
            <a:r>
              <a:rPr lang="en-GB" sz="1100" dirty="0">
                <a:solidFill>
                  <a:srgbClr val="000000">
                    <a:lumMod val="75000"/>
                    <a:lumOff val="25000"/>
                  </a:srgbClr>
                </a:solidFill>
              </a:rPr>
              <a:t>For instance, in jam production the impact of </a:t>
            </a:r>
            <a:r>
              <a:rPr lang="en-GB" sz="1100" b="1" dirty="0">
                <a:solidFill>
                  <a:srgbClr val="000000">
                    <a:lumMod val="75000"/>
                    <a:lumOff val="25000"/>
                  </a:srgbClr>
                </a:solidFill>
              </a:rPr>
              <a:t>water management</a:t>
            </a:r>
            <a:r>
              <a:rPr lang="en-GB" sz="1100" dirty="0">
                <a:solidFill>
                  <a:srgbClr val="000000">
                    <a:lumMod val="75000"/>
                    <a:lumOff val="25000"/>
                  </a:srgbClr>
                </a:solidFill>
              </a:rPr>
              <a:t> is rated as particularly high, which can be attributed to </a:t>
            </a:r>
            <a:r>
              <a:rPr lang="en-GB" sz="1100" b="1" dirty="0">
                <a:solidFill>
                  <a:srgbClr val="000000">
                    <a:lumMod val="75000"/>
                    <a:lumOff val="25000"/>
                  </a:srgbClr>
                </a:solidFill>
              </a:rPr>
              <a:t>sugar</a:t>
            </a:r>
            <a:r>
              <a:rPr lang="en-GB" sz="1100" dirty="0">
                <a:solidFill>
                  <a:srgbClr val="000000">
                    <a:lumMod val="75000"/>
                    <a:lumOff val="25000"/>
                  </a:srgbClr>
                </a:solidFill>
              </a:rPr>
              <a:t> and </a:t>
            </a:r>
            <a:r>
              <a:rPr lang="en-GB" sz="1100" b="1" dirty="0">
                <a:solidFill>
                  <a:srgbClr val="000000">
                    <a:lumMod val="75000"/>
                    <a:lumOff val="25000"/>
                  </a:srgbClr>
                </a:solidFill>
              </a:rPr>
              <a:t>palm oil cultivation</a:t>
            </a:r>
            <a:r>
              <a:rPr lang="en-GB" sz="1100" dirty="0">
                <a:solidFill>
                  <a:srgbClr val="000000">
                    <a:lumMod val="75000"/>
                    <a:lumOff val="25000"/>
                  </a:srgbClr>
                </a:solidFill>
              </a:rPr>
              <a:t>. </a:t>
            </a:r>
          </a:p>
        </p:txBody>
      </p:sp>
      <p:sp>
        <p:nvSpPr>
          <p:cNvPr id="65" name="Rechteck 64">
            <a:extLst>
              <a:ext uri="{FF2B5EF4-FFF2-40B4-BE49-F238E27FC236}">
                <a16:creationId xmlns:a16="http://schemas.microsoft.com/office/drawing/2014/main" id="{8DA0C75B-F54F-48F9-B363-D7DF9F1B79CC}"/>
              </a:ext>
            </a:extLst>
          </p:cNvPr>
          <p:cNvSpPr/>
          <p:nvPr/>
        </p:nvSpPr>
        <p:spPr>
          <a:xfrm>
            <a:off x="1488719" y="1151166"/>
            <a:ext cx="3714478" cy="261610"/>
          </a:xfrm>
          <a:prstGeom prst="rect">
            <a:avLst/>
          </a:prstGeom>
        </p:spPr>
        <p:txBody>
          <a:bodyPr wrap="none">
            <a:spAutoFit/>
          </a:bodyPr>
          <a:lstStyle/>
          <a:p>
            <a:pPr algn="l"/>
            <a:r>
              <a:rPr lang="en-GB" sz="1100" b="1" i="1" dirty="0">
                <a:solidFill>
                  <a:srgbClr val="000000">
                    <a:lumMod val="75000"/>
                    <a:lumOff val="25000"/>
                  </a:srgbClr>
                </a:solidFill>
                <a:latin typeface="Arial"/>
              </a:rPr>
              <a:t>Food industry example (jam manufacturer*)</a:t>
            </a:r>
          </a:p>
        </p:txBody>
      </p:sp>
      <p:sp>
        <p:nvSpPr>
          <p:cNvPr id="66" name="Textfeld 65">
            <a:extLst>
              <a:ext uri="{FF2B5EF4-FFF2-40B4-BE49-F238E27FC236}">
                <a16:creationId xmlns:a16="http://schemas.microsoft.com/office/drawing/2014/main" id="{707A52F0-E2EA-452E-BACE-7B3F3A9FFA8D}"/>
              </a:ext>
            </a:extLst>
          </p:cNvPr>
          <p:cNvSpPr txBox="1"/>
          <p:nvPr/>
        </p:nvSpPr>
        <p:spPr>
          <a:xfrm>
            <a:off x="2424823" y="6172009"/>
            <a:ext cx="7241378" cy="209319"/>
          </a:xfrm>
          <a:prstGeom prst="rect">
            <a:avLst/>
          </a:prstGeom>
          <a:noFill/>
        </p:spPr>
        <p:txBody>
          <a:bodyPr wrap="square" lIns="80165" tIns="40083" rIns="80165" bIns="40083" rtlCol="0">
            <a:spAutoFit/>
          </a:bodyPr>
          <a:lstStyle/>
          <a:p>
            <a:r>
              <a:rPr lang="en-GB" sz="800" dirty="0">
                <a:solidFill>
                  <a:srgbClr val="000000"/>
                </a:solidFill>
              </a:rPr>
              <a:t>* Data not based on information from a real company.</a:t>
            </a:r>
          </a:p>
        </p:txBody>
      </p:sp>
      <p:sp>
        <p:nvSpPr>
          <p:cNvPr id="68" name="Textfeld 67">
            <a:extLst>
              <a:ext uri="{FF2B5EF4-FFF2-40B4-BE49-F238E27FC236}">
                <a16:creationId xmlns:a16="http://schemas.microsoft.com/office/drawing/2014/main" id="{3A1E4B42-E285-406C-B799-7D3F64F417BA}"/>
              </a:ext>
            </a:extLst>
          </p:cNvPr>
          <p:cNvSpPr txBox="1"/>
          <p:nvPr/>
        </p:nvSpPr>
        <p:spPr>
          <a:xfrm>
            <a:off x="7835767" y="2026430"/>
            <a:ext cx="320727" cy="250226"/>
          </a:xfrm>
          <a:prstGeom prst="rect">
            <a:avLst/>
          </a:prstGeom>
          <a:noFill/>
        </p:spPr>
        <p:txBody>
          <a:bodyPr wrap="square" lIns="80165" tIns="40083" rIns="80165" bIns="40083" rtlCol="0">
            <a:spAutoFit/>
          </a:bodyPr>
          <a:lstStyle/>
          <a:p>
            <a:pPr algn="ctr"/>
            <a:r>
              <a:rPr lang="en-GB" sz="1100" dirty="0">
                <a:solidFill>
                  <a:srgbClr val="4B4B4B"/>
                </a:solidFill>
              </a:rPr>
              <a:t>2</a:t>
            </a:r>
          </a:p>
        </p:txBody>
      </p:sp>
      <p:sp>
        <p:nvSpPr>
          <p:cNvPr id="69" name="Textfeld 68">
            <a:extLst>
              <a:ext uri="{FF2B5EF4-FFF2-40B4-BE49-F238E27FC236}">
                <a16:creationId xmlns:a16="http://schemas.microsoft.com/office/drawing/2014/main" id="{F5B7E03D-CA7B-4F92-9657-7E43DF3D5647}"/>
              </a:ext>
            </a:extLst>
          </p:cNvPr>
          <p:cNvSpPr txBox="1"/>
          <p:nvPr/>
        </p:nvSpPr>
        <p:spPr>
          <a:xfrm>
            <a:off x="9483704" y="2036352"/>
            <a:ext cx="320727" cy="250226"/>
          </a:xfrm>
          <a:prstGeom prst="rect">
            <a:avLst/>
          </a:prstGeom>
          <a:noFill/>
        </p:spPr>
        <p:txBody>
          <a:bodyPr wrap="square" lIns="80165" tIns="40083" rIns="80165" bIns="40083" rtlCol="0">
            <a:spAutoFit/>
          </a:bodyPr>
          <a:lstStyle/>
          <a:p>
            <a:pPr algn="ctr"/>
            <a:r>
              <a:rPr lang="en-GB" sz="1100" dirty="0">
                <a:solidFill>
                  <a:srgbClr val="4B4B4B"/>
                </a:solidFill>
              </a:rPr>
              <a:t>3</a:t>
            </a:r>
          </a:p>
        </p:txBody>
      </p:sp>
      <p:grpSp>
        <p:nvGrpSpPr>
          <p:cNvPr id="70" name="Gruppieren 69">
            <a:extLst>
              <a:ext uri="{FF2B5EF4-FFF2-40B4-BE49-F238E27FC236}">
                <a16:creationId xmlns:a16="http://schemas.microsoft.com/office/drawing/2014/main" id="{789770C0-FEAC-4D55-8490-3EEC6D3E8A41}"/>
              </a:ext>
            </a:extLst>
          </p:cNvPr>
          <p:cNvGrpSpPr/>
          <p:nvPr/>
        </p:nvGrpSpPr>
        <p:grpSpPr>
          <a:xfrm>
            <a:off x="6268468" y="2782696"/>
            <a:ext cx="3367636" cy="488105"/>
            <a:chOff x="755576" y="2276872"/>
            <a:chExt cx="4536504" cy="488105"/>
          </a:xfrm>
        </p:grpSpPr>
        <p:cxnSp>
          <p:nvCxnSpPr>
            <p:cNvPr id="71" name="Gerade Verbindung 36">
              <a:extLst>
                <a:ext uri="{FF2B5EF4-FFF2-40B4-BE49-F238E27FC236}">
                  <a16:creationId xmlns:a16="http://schemas.microsoft.com/office/drawing/2014/main" id="{E9C527AF-8A4F-4518-B982-6BE1432B1C36}"/>
                </a:ext>
              </a:extLst>
            </p:cNvPr>
            <p:cNvCxnSpPr/>
            <p:nvPr/>
          </p:nvCxnSpPr>
          <p:spPr>
            <a:xfrm flipV="1">
              <a:off x="971600" y="2636912"/>
              <a:ext cx="4320480" cy="97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Gerade Verbindung 37">
              <a:extLst>
                <a:ext uri="{FF2B5EF4-FFF2-40B4-BE49-F238E27FC236}">
                  <a16:creationId xmlns:a16="http://schemas.microsoft.com/office/drawing/2014/main" id="{93382FF9-D22F-41EB-904D-C7967272777D}"/>
                </a:ext>
              </a:extLst>
            </p:cNvPr>
            <p:cNvCxnSpPr/>
            <p:nvPr/>
          </p:nvCxnSpPr>
          <p:spPr>
            <a:xfrm>
              <a:off x="971599" y="2528948"/>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Gerade Verbindung 38">
              <a:extLst>
                <a:ext uri="{FF2B5EF4-FFF2-40B4-BE49-F238E27FC236}">
                  <a16:creationId xmlns:a16="http://schemas.microsoft.com/office/drawing/2014/main" id="{DF2DD79F-24ED-4368-97C1-072B384AC39D}"/>
                </a:ext>
              </a:extLst>
            </p:cNvPr>
            <p:cNvCxnSpPr/>
            <p:nvPr/>
          </p:nvCxnSpPr>
          <p:spPr>
            <a:xfrm>
              <a:off x="3072163" y="2549045"/>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Gerade Verbindung 41">
              <a:extLst>
                <a:ext uri="{FF2B5EF4-FFF2-40B4-BE49-F238E27FC236}">
                  <a16:creationId xmlns:a16="http://schemas.microsoft.com/office/drawing/2014/main" id="{7954ADC4-A6AA-4C64-8E8C-BDF8202C0BD7}"/>
                </a:ext>
              </a:extLst>
            </p:cNvPr>
            <p:cNvCxnSpPr>
              <a:cxnSpLocks/>
            </p:cNvCxnSpPr>
            <p:nvPr/>
          </p:nvCxnSpPr>
          <p:spPr>
            <a:xfrm>
              <a:off x="5292080" y="2527098"/>
              <a:ext cx="0" cy="224656"/>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5" name="Textfeld 74">
              <a:extLst>
                <a:ext uri="{FF2B5EF4-FFF2-40B4-BE49-F238E27FC236}">
                  <a16:creationId xmlns:a16="http://schemas.microsoft.com/office/drawing/2014/main" id="{75A53E16-797A-4C58-B366-0182347A49A0}"/>
                </a:ext>
              </a:extLst>
            </p:cNvPr>
            <p:cNvSpPr txBox="1"/>
            <p:nvPr/>
          </p:nvSpPr>
          <p:spPr>
            <a:xfrm>
              <a:off x="755576" y="2276872"/>
              <a:ext cx="350386" cy="250226"/>
            </a:xfrm>
            <a:prstGeom prst="rect">
              <a:avLst/>
            </a:prstGeom>
            <a:noFill/>
          </p:spPr>
          <p:txBody>
            <a:bodyPr wrap="square" lIns="80165" tIns="40083" rIns="80165" bIns="40083" rtlCol="0">
              <a:spAutoFit/>
            </a:bodyPr>
            <a:lstStyle/>
            <a:p>
              <a:r>
                <a:rPr lang="en-GB" sz="1100" dirty="0">
                  <a:solidFill>
                    <a:srgbClr val="4B4B4B"/>
                  </a:solidFill>
                </a:rPr>
                <a:t>1</a:t>
              </a:r>
            </a:p>
          </p:txBody>
        </p:sp>
      </p:grpSp>
      <p:sp>
        <p:nvSpPr>
          <p:cNvPr id="76" name="Textfeld 75">
            <a:extLst>
              <a:ext uri="{FF2B5EF4-FFF2-40B4-BE49-F238E27FC236}">
                <a16:creationId xmlns:a16="http://schemas.microsoft.com/office/drawing/2014/main" id="{87A459CC-3206-4D5F-A4CB-B94D3BD864A5}"/>
              </a:ext>
            </a:extLst>
          </p:cNvPr>
          <p:cNvSpPr txBox="1"/>
          <p:nvPr/>
        </p:nvSpPr>
        <p:spPr>
          <a:xfrm>
            <a:off x="7828694" y="2816431"/>
            <a:ext cx="320727" cy="250226"/>
          </a:xfrm>
          <a:prstGeom prst="rect">
            <a:avLst/>
          </a:prstGeom>
          <a:noFill/>
        </p:spPr>
        <p:txBody>
          <a:bodyPr wrap="square" lIns="80165" tIns="40083" rIns="80165" bIns="40083" rtlCol="0">
            <a:spAutoFit/>
          </a:bodyPr>
          <a:lstStyle/>
          <a:p>
            <a:pPr algn="ctr"/>
            <a:r>
              <a:rPr lang="en-GB" sz="1100" dirty="0">
                <a:solidFill>
                  <a:srgbClr val="4B4B4B"/>
                </a:solidFill>
              </a:rPr>
              <a:t>2</a:t>
            </a:r>
          </a:p>
        </p:txBody>
      </p:sp>
      <p:sp>
        <p:nvSpPr>
          <p:cNvPr id="77" name="Textfeld 76">
            <a:extLst>
              <a:ext uri="{FF2B5EF4-FFF2-40B4-BE49-F238E27FC236}">
                <a16:creationId xmlns:a16="http://schemas.microsoft.com/office/drawing/2014/main" id="{72450BCE-7EEA-478F-A4FE-FC3C91DBD353}"/>
              </a:ext>
            </a:extLst>
          </p:cNvPr>
          <p:cNvSpPr txBox="1"/>
          <p:nvPr/>
        </p:nvSpPr>
        <p:spPr>
          <a:xfrm>
            <a:off x="9463689" y="2780928"/>
            <a:ext cx="320727" cy="250226"/>
          </a:xfrm>
          <a:prstGeom prst="rect">
            <a:avLst/>
          </a:prstGeom>
          <a:noFill/>
        </p:spPr>
        <p:txBody>
          <a:bodyPr wrap="square" lIns="80165" tIns="40083" rIns="80165" bIns="40083" rtlCol="0">
            <a:spAutoFit/>
          </a:bodyPr>
          <a:lstStyle/>
          <a:p>
            <a:pPr algn="ctr"/>
            <a:r>
              <a:rPr lang="en-GB" sz="1100" dirty="0">
                <a:solidFill>
                  <a:srgbClr val="4B4B4B"/>
                </a:solidFill>
              </a:rPr>
              <a:t>3</a:t>
            </a:r>
          </a:p>
        </p:txBody>
      </p:sp>
      <p:grpSp>
        <p:nvGrpSpPr>
          <p:cNvPr id="78" name="Gruppieren 77">
            <a:extLst>
              <a:ext uri="{FF2B5EF4-FFF2-40B4-BE49-F238E27FC236}">
                <a16:creationId xmlns:a16="http://schemas.microsoft.com/office/drawing/2014/main" id="{5511FDE5-4765-4C96-B855-FEC9EC0B9872}"/>
              </a:ext>
            </a:extLst>
          </p:cNvPr>
          <p:cNvGrpSpPr/>
          <p:nvPr/>
        </p:nvGrpSpPr>
        <p:grpSpPr>
          <a:xfrm>
            <a:off x="6276432" y="3430717"/>
            <a:ext cx="3367636" cy="488105"/>
            <a:chOff x="755576" y="2276872"/>
            <a:chExt cx="4536504" cy="488105"/>
          </a:xfrm>
        </p:grpSpPr>
        <p:cxnSp>
          <p:nvCxnSpPr>
            <p:cNvPr id="79" name="Gerade Verbindung 36">
              <a:extLst>
                <a:ext uri="{FF2B5EF4-FFF2-40B4-BE49-F238E27FC236}">
                  <a16:creationId xmlns:a16="http://schemas.microsoft.com/office/drawing/2014/main" id="{CBBFEE59-6472-4E94-AB27-3A87F4E86A90}"/>
                </a:ext>
              </a:extLst>
            </p:cNvPr>
            <p:cNvCxnSpPr/>
            <p:nvPr/>
          </p:nvCxnSpPr>
          <p:spPr>
            <a:xfrm flipV="1">
              <a:off x="971600" y="2636912"/>
              <a:ext cx="4320480" cy="97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Gerade Verbindung 37">
              <a:extLst>
                <a:ext uri="{FF2B5EF4-FFF2-40B4-BE49-F238E27FC236}">
                  <a16:creationId xmlns:a16="http://schemas.microsoft.com/office/drawing/2014/main" id="{BB1AF8CC-C167-4544-AD43-865884B7B029}"/>
                </a:ext>
              </a:extLst>
            </p:cNvPr>
            <p:cNvCxnSpPr/>
            <p:nvPr/>
          </p:nvCxnSpPr>
          <p:spPr>
            <a:xfrm>
              <a:off x="971599" y="2528948"/>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Gerade Verbindung 38">
              <a:extLst>
                <a:ext uri="{FF2B5EF4-FFF2-40B4-BE49-F238E27FC236}">
                  <a16:creationId xmlns:a16="http://schemas.microsoft.com/office/drawing/2014/main" id="{DCCB6B24-E51B-4B40-A03A-75D727CBF382}"/>
                </a:ext>
              </a:extLst>
            </p:cNvPr>
            <p:cNvCxnSpPr/>
            <p:nvPr/>
          </p:nvCxnSpPr>
          <p:spPr>
            <a:xfrm>
              <a:off x="3072163" y="2549045"/>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Gerade Verbindung 41">
              <a:extLst>
                <a:ext uri="{FF2B5EF4-FFF2-40B4-BE49-F238E27FC236}">
                  <a16:creationId xmlns:a16="http://schemas.microsoft.com/office/drawing/2014/main" id="{F8570A8B-7328-4428-875F-DE0DBCA2EBAE}"/>
                </a:ext>
              </a:extLst>
            </p:cNvPr>
            <p:cNvCxnSpPr>
              <a:cxnSpLocks/>
            </p:cNvCxnSpPr>
            <p:nvPr/>
          </p:nvCxnSpPr>
          <p:spPr>
            <a:xfrm>
              <a:off x="5292080" y="2527098"/>
              <a:ext cx="0" cy="224656"/>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3" name="Textfeld 82">
              <a:extLst>
                <a:ext uri="{FF2B5EF4-FFF2-40B4-BE49-F238E27FC236}">
                  <a16:creationId xmlns:a16="http://schemas.microsoft.com/office/drawing/2014/main" id="{D2C17494-58F7-45C4-A8E4-37A71D903F31}"/>
                </a:ext>
              </a:extLst>
            </p:cNvPr>
            <p:cNvSpPr txBox="1"/>
            <p:nvPr/>
          </p:nvSpPr>
          <p:spPr>
            <a:xfrm>
              <a:off x="755576" y="2276872"/>
              <a:ext cx="350386" cy="250226"/>
            </a:xfrm>
            <a:prstGeom prst="rect">
              <a:avLst/>
            </a:prstGeom>
            <a:noFill/>
          </p:spPr>
          <p:txBody>
            <a:bodyPr wrap="square" lIns="80165" tIns="40083" rIns="80165" bIns="40083" rtlCol="0">
              <a:spAutoFit/>
            </a:bodyPr>
            <a:lstStyle/>
            <a:p>
              <a:r>
                <a:rPr lang="en-GB" sz="1100" dirty="0">
                  <a:solidFill>
                    <a:srgbClr val="4B4B4B"/>
                  </a:solidFill>
                </a:rPr>
                <a:t>1</a:t>
              </a:r>
            </a:p>
          </p:txBody>
        </p:sp>
      </p:grpSp>
      <p:sp>
        <p:nvSpPr>
          <p:cNvPr id="84" name="Textfeld 83">
            <a:extLst>
              <a:ext uri="{FF2B5EF4-FFF2-40B4-BE49-F238E27FC236}">
                <a16:creationId xmlns:a16="http://schemas.microsoft.com/office/drawing/2014/main" id="{69A47088-1B8F-494E-A167-FBCFD3D62A42}"/>
              </a:ext>
            </a:extLst>
          </p:cNvPr>
          <p:cNvSpPr txBox="1"/>
          <p:nvPr/>
        </p:nvSpPr>
        <p:spPr>
          <a:xfrm>
            <a:off x="7836658" y="3464452"/>
            <a:ext cx="320727" cy="250226"/>
          </a:xfrm>
          <a:prstGeom prst="rect">
            <a:avLst/>
          </a:prstGeom>
          <a:noFill/>
        </p:spPr>
        <p:txBody>
          <a:bodyPr wrap="square" lIns="80165" tIns="40083" rIns="80165" bIns="40083" rtlCol="0">
            <a:spAutoFit/>
          </a:bodyPr>
          <a:lstStyle/>
          <a:p>
            <a:pPr algn="ctr"/>
            <a:r>
              <a:rPr lang="en-GB" sz="1100" dirty="0">
                <a:solidFill>
                  <a:srgbClr val="4B4B4B"/>
                </a:solidFill>
              </a:rPr>
              <a:t>2</a:t>
            </a:r>
          </a:p>
        </p:txBody>
      </p:sp>
      <p:sp>
        <p:nvSpPr>
          <p:cNvPr id="85" name="Textfeld 84">
            <a:extLst>
              <a:ext uri="{FF2B5EF4-FFF2-40B4-BE49-F238E27FC236}">
                <a16:creationId xmlns:a16="http://schemas.microsoft.com/office/drawing/2014/main" id="{C7AFA4B4-0D46-4570-8334-5602816D8388}"/>
              </a:ext>
            </a:extLst>
          </p:cNvPr>
          <p:cNvSpPr txBox="1"/>
          <p:nvPr/>
        </p:nvSpPr>
        <p:spPr>
          <a:xfrm>
            <a:off x="9471653" y="3428949"/>
            <a:ext cx="320727" cy="250226"/>
          </a:xfrm>
          <a:prstGeom prst="rect">
            <a:avLst/>
          </a:prstGeom>
          <a:noFill/>
        </p:spPr>
        <p:txBody>
          <a:bodyPr wrap="square" lIns="80165" tIns="40083" rIns="80165" bIns="40083" rtlCol="0">
            <a:spAutoFit/>
          </a:bodyPr>
          <a:lstStyle/>
          <a:p>
            <a:pPr algn="ctr"/>
            <a:r>
              <a:rPr lang="en-GB" sz="1100" dirty="0">
                <a:solidFill>
                  <a:srgbClr val="4B4B4B"/>
                </a:solidFill>
              </a:rPr>
              <a:t>3</a:t>
            </a:r>
          </a:p>
        </p:txBody>
      </p:sp>
      <p:pic>
        <p:nvPicPr>
          <p:cNvPr id="86" name="Picture 8" descr="C:\Users\husterer\Downloads\noun_803955.png">
            <a:extLst>
              <a:ext uri="{FF2B5EF4-FFF2-40B4-BE49-F238E27FC236}">
                <a16:creationId xmlns:a16="http://schemas.microsoft.com/office/drawing/2014/main" id="{EFC17D91-0074-4124-8FAF-545E0570C0C2}"/>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204" y="1151166"/>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43" name="Fußzeilenplatzhalter 3">
            <a:extLst>
              <a:ext uri="{FF2B5EF4-FFF2-40B4-BE49-F238E27FC236}">
                <a16:creationId xmlns:a16="http://schemas.microsoft.com/office/drawing/2014/main" id="{7DD454CD-328D-4B08-84D0-9416E7A365A6}"/>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42" name="Auf der gleichen Seite des Rechtecks liegende Ecken abrunden 8">
            <a:extLst>
              <a:ext uri="{FF2B5EF4-FFF2-40B4-BE49-F238E27FC236}">
                <a16:creationId xmlns:a16="http://schemas.microsoft.com/office/drawing/2014/main" id="{1662BDEA-D1DB-47DA-931B-5E746721C8C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46" name="Auf der gleichen Seite des Rechtecks liegende Ecken abrunden 8">
            <a:extLst>
              <a:ext uri="{FF2B5EF4-FFF2-40B4-BE49-F238E27FC236}">
                <a16:creationId xmlns:a16="http://schemas.microsoft.com/office/drawing/2014/main" id="{6C14449A-4F80-4428-840B-16419CFAC5B1}"/>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54" name="Auf der gleichen Seite des Rechtecks liegende Ecken abrunden 8">
            <a:extLst>
              <a:ext uri="{FF2B5EF4-FFF2-40B4-BE49-F238E27FC236}">
                <a16:creationId xmlns:a16="http://schemas.microsoft.com/office/drawing/2014/main" id="{047235AD-FED3-4C8A-AD15-FBFBB8B744B7}"/>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55" name="Auf der gleichen Seite des Rechtecks liegende Ecken abrunden 8">
            <a:extLst>
              <a:ext uri="{FF2B5EF4-FFF2-40B4-BE49-F238E27FC236}">
                <a16:creationId xmlns:a16="http://schemas.microsoft.com/office/drawing/2014/main" id="{88EC646A-2350-4CDE-BA28-B05CE927222D}"/>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58" name="Auf der gleichen Seite des Rechtecks liegende Ecken abrunden 8">
            <a:extLst>
              <a:ext uri="{FF2B5EF4-FFF2-40B4-BE49-F238E27FC236}">
                <a16:creationId xmlns:a16="http://schemas.microsoft.com/office/drawing/2014/main" id="{25064341-7258-4457-B85A-FAEE5BA0D8FC}"/>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60" name="Auf der gleichen Seite des Rechtecks liegende Ecken abrunden 8">
            <a:extLst>
              <a:ext uri="{FF2B5EF4-FFF2-40B4-BE49-F238E27FC236}">
                <a16:creationId xmlns:a16="http://schemas.microsoft.com/office/drawing/2014/main" id="{5708771F-30DF-49DF-AB4F-DEC212DBEF4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67" name="Auf der gleichen Seite des Rechtecks liegende Ecken abrunden 8">
            <a:extLst>
              <a:ext uri="{FF2B5EF4-FFF2-40B4-BE49-F238E27FC236}">
                <a16:creationId xmlns:a16="http://schemas.microsoft.com/office/drawing/2014/main" id="{7BCCB88D-3960-47D5-9A58-51C0008FC0F7}"/>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F1C99260-2F37-6263-1D54-960B437B1DC6}"/>
              </a:ext>
            </a:extLst>
          </p:cNvPr>
          <p:cNvSpPr>
            <a:spLocks noGrp="1"/>
          </p:cNvSpPr>
          <p:nvPr>
            <p:ph type="dt" sz="half" idx="12"/>
          </p:nvPr>
        </p:nvSpPr>
        <p:spPr>
          <a:xfrm>
            <a:off x="648000" y="116632"/>
            <a:ext cx="7248373"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92981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27</a:t>
            </a:fld>
            <a:endParaRPr lang="de-DE"/>
          </a:p>
        </p:txBody>
      </p:sp>
      <p:sp>
        <p:nvSpPr>
          <p:cNvPr id="68" name="Rechteck 67">
            <a:extLst>
              <a:ext uri="{FF2B5EF4-FFF2-40B4-BE49-F238E27FC236}">
                <a16:creationId xmlns:a16="http://schemas.microsoft.com/office/drawing/2014/main" id="{6CFBE809-22CE-4588-B343-1A09F3997923}"/>
              </a:ext>
            </a:extLst>
          </p:cNvPr>
          <p:cNvSpPr/>
          <p:nvPr/>
        </p:nvSpPr>
        <p:spPr>
          <a:xfrm>
            <a:off x="6954412" y="1124744"/>
            <a:ext cx="2808327" cy="927334"/>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 carries out an initial risk analysis on a scale of 1 to 3, with 3 being the highest rating (high risk). Guiding questions provide orientation (see slide 25). </a:t>
            </a:r>
          </a:p>
        </p:txBody>
      </p:sp>
      <p:sp>
        <p:nvSpPr>
          <p:cNvPr id="69" name="Richtungspfeil 59">
            <a:extLst>
              <a:ext uri="{FF2B5EF4-FFF2-40B4-BE49-F238E27FC236}">
                <a16:creationId xmlns:a16="http://schemas.microsoft.com/office/drawing/2014/main" id="{F6308FC0-7CA4-4320-8CE7-B987EECBCFBE}"/>
              </a:ext>
            </a:extLst>
          </p:cNvPr>
          <p:cNvSpPr/>
          <p:nvPr/>
        </p:nvSpPr>
        <p:spPr>
          <a:xfrm>
            <a:off x="5874740" y="1205488"/>
            <a:ext cx="1079672"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To step 3</a:t>
            </a:r>
          </a:p>
        </p:txBody>
      </p:sp>
      <p:sp>
        <p:nvSpPr>
          <p:cNvPr id="70" name="Richtungspfeil 59">
            <a:extLst>
              <a:ext uri="{FF2B5EF4-FFF2-40B4-BE49-F238E27FC236}">
                <a16:creationId xmlns:a16="http://schemas.microsoft.com/office/drawing/2014/main" id="{3E28F891-D26A-4F99-9719-7EEE192337D9}"/>
              </a:ext>
            </a:extLst>
          </p:cNvPr>
          <p:cNvSpPr/>
          <p:nvPr/>
        </p:nvSpPr>
        <p:spPr>
          <a:xfrm>
            <a:off x="1339467" y="1205488"/>
            <a:ext cx="108012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To step 2</a:t>
            </a:r>
          </a:p>
        </p:txBody>
      </p:sp>
      <p:sp>
        <p:nvSpPr>
          <p:cNvPr id="71" name="Rechteck 70">
            <a:extLst>
              <a:ext uri="{FF2B5EF4-FFF2-40B4-BE49-F238E27FC236}">
                <a16:creationId xmlns:a16="http://schemas.microsoft.com/office/drawing/2014/main" id="{E10E07A4-BA90-4904-83F7-716A98DDE728}"/>
              </a:ext>
            </a:extLst>
          </p:cNvPr>
          <p:cNvSpPr/>
          <p:nvPr/>
        </p:nvSpPr>
        <p:spPr>
          <a:xfrm>
            <a:off x="2383467" y="1160744"/>
            <a:ext cx="2844000" cy="419503"/>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 identifies sector- and country-specific sustainability risks.</a:t>
            </a:r>
          </a:p>
        </p:txBody>
      </p:sp>
      <p:sp>
        <p:nvSpPr>
          <p:cNvPr id="99" name="Rechteck 98">
            <a:extLst>
              <a:ext uri="{FF2B5EF4-FFF2-40B4-BE49-F238E27FC236}">
                <a16:creationId xmlns:a16="http://schemas.microsoft.com/office/drawing/2014/main" id="{FE52E642-912F-43FA-BF5D-4B9A36D291BD}"/>
              </a:ext>
            </a:extLst>
          </p:cNvPr>
          <p:cNvSpPr/>
          <p:nvPr/>
        </p:nvSpPr>
        <p:spPr>
          <a:xfrm rot="5400000">
            <a:off x="3078076" y="1163325"/>
            <a:ext cx="410782" cy="3888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Sector- and country-specific sustainability risks</a:t>
            </a:r>
          </a:p>
        </p:txBody>
      </p:sp>
      <p:sp>
        <p:nvSpPr>
          <p:cNvPr id="100" name="Rechteck 99">
            <a:extLst>
              <a:ext uri="{FF2B5EF4-FFF2-40B4-BE49-F238E27FC236}">
                <a16:creationId xmlns:a16="http://schemas.microsoft.com/office/drawing/2014/main" id="{897AC000-D031-47E0-AB71-469215052F58}"/>
              </a:ext>
            </a:extLst>
          </p:cNvPr>
          <p:cNvSpPr/>
          <p:nvPr/>
        </p:nvSpPr>
        <p:spPr>
          <a:xfrm rot="5400000">
            <a:off x="7613350" y="1163324"/>
            <a:ext cx="410780" cy="3888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Initial risk analysis</a:t>
            </a:r>
          </a:p>
        </p:txBody>
      </p:sp>
      <p:pic>
        <p:nvPicPr>
          <p:cNvPr id="127" name="Grafik 126" descr="Bildschirmausschnitt">
            <a:extLst>
              <a:ext uri="{FF2B5EF4-FFF2-40B4-BE49-F238E27FC236}">
                <a16:creationId xmlns:a16="http://schemas.microsoft.com/office/drawing/2014/main" id="{B307F784-2EA8-44EF-8E78-9968CB727CBC}"/>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graphicFrame>
        <p:nvGraphicFramePr>
          <p:cNvPr id="2" name="Tabelle 1">
            <a:extLst>
              <a:ext uri="{FF2B5EF4-FFF2-40B4-BE49-F238E27FC236}">
                <a16:creationId xmlns:a16="http://schemas.microsoft.com/office/drawing/2014/main" id="{4E5AD5C6-BA94-4017-BA7F-C327C9110596}"/>
              </a:ext>
            </a:extLst>
          </p:cNvPr>
          <p:cNvGraphicFramePr>
            <a:graphicFrameLocks noGrp="1"/>
          </p:cNvGraphicFramePr>
          <p:nvPr>
            <p:extLst>
              <p:ext uri="{D42A27DB-BD31-4B8C-83A1-F6EECF244321}">
                <p14:modId xmlns:p14="http://schemas.microsoft.com/office/powerpoint/2010/main" val="741046488"/>
              </p:ext>
            </p:extLst>
          </p:nvPr>
        </p:nvGraphicFramePr>
        <p:xfrm>
          <a:off x="1363741" y="3618457"/>
          <a:ext cx="3863724" cy="1854200"/>
        </p:xfrm>
        <a:graphic>
          <a:graphicData uri="http://schemas.openxmlformats.org/drawingml/2006/table">
            <a:tbl>
              <a:tblPr firstRow="1" bandRow="1">
                <a:tableStyleId>{5940675A-B579-460E-94D1-54222C63F5DA}</a:tableStyleId>
              </a:tblPr>
              <a:tblGrid>
                <a:gridCol w="3863724">
                  <a:extLst>
                    <a:ext uri="{9D8B030D-6E8A-4147-A177-3AD203B41FA5}">
                      <a16:colId xmlns:a16="http://schemas.microsoft.com/office/drawing/2014/main" val="3213120367"/>
                    </a:ext>
                  </a:extLst>
                </a:gridCol>
              </a:tblGrid>
              <a:tr h="370840">
                <a:tc>
                  <a:txBody>
                    <a:bodyPr/>
                    <a:lstStyle/>
                    <a:p>
                      <a:endParaRPr lang="de-DE" dirty="0"/>
                    </a:p>
                  </a:txBody>
                  <a:tcPr/>
                </a:tc>
                <a:extLst>
                  <a:ext uri="{0D108BD9-81ED-4DB2-BD59-A6C34878D82A}">
                    <a16:rowId xmlns:a16="http://schemas.microsoft.com/office/drawing/2014/main" val="2138502083"/>
                  </a:ext>
                </a:extLst>
              </a:tr>
              <a:tr h="370840">
                <a:tc>
                  <a:txBody>
                    <a:bodyPr/>
                    <a:lstStyle/>
                    <a:p>
                      <a:endParaRPr lang="de-DE" dirty="0"/>
                    </a:p>
                  </a:txBody>
                  <a:tcPr/>
                </a:tc>
                <a:extLst>
                  <a:ext uri="{0D108BD9-81ED-4DB2-BD59-A6C34878D82A}">
                    <a16:rowId xmlns:a16="http://schemas.microsoft.com/office/drawing/2014/main" val="3008965957"/>
                  </a:ext>
                </a:extLst>
              </a:tr>
              <a:tr h="370840">
                <a:tc>
                  <a:txBody>
                    <a:bodyPr/>
                    <a:lstStyle/>
                    <a:p>
                      <a:endParaRPr lang="de-DE" dirty="0"/>
                    </a:p>
                  </a:txBody>
                  <a:tcPr/>
                </a:tc>
                <a:extLst>
                  <a:ext uri="{0D108BD9-81ED-4DB2-BD59-A6C34878D82A}">
                    <a16:rowId xmlns:a16="http://schemas.microsoft.com/office/drawing/2014/main" val="2360954593"/>
                  </a:ext>
                </a:extLst>
              </a:tr>
              <a:tr h="370840">
                <a:tc>
                  <a:txBody>
                    <a:bodyPr/>
                    <a:lstStyle/>
                    <a:p>
                      <a:endParaRPr lang="de-DE" dirty="0"/>
                    </a:p>
                  </a:txBody>
                  <a:tcPr/>
                </a:tc>
                <a:extLst>
                  <a:ext uri="{0D108BD9-81ED-4DB2-BD59-A6C34878D82A}">
                    <a16:rowId xmlns:a16="http://schemas.microsoft.com/office/drawing/2014/main" val="2842467792"/>
                  </a:ext>
                </a:extLst>
              </a:tr>
              <a:tr h="370840">
                <a:tc>
                  <a:txBody>
                    <a:bodyPr/>
                    <a:lstStyle/>
                    <a:p>
                      <a:endParaRPr lang="de-DE" dirty="0"/>
                    </a:p>
                  </a:txBody>
                  <a:tcPr/>
                </a:tc>
                <a:extLst>
                  <a:ext uri="{0D108BD9-81ED-4DB2-BD59-A6C34878D82A}">
                    <a16:rowId xmlns:a16="http://schemas.microsoft.com/office/drawing/2014/main" val="2203664435"/>
                  </a:ext>
                </a:extLst>
              </a:tr>
            </a:tbl>
          </a:graphicData>
        </a:graphic>
      </p:graphicFrame>
      <p:graphicFrame>
        <p:nvGraphicFramePr>
          <p:cNvPr id="3" name="Tabelle 2">
            <a:extLst>
              <a:ext uri="{FF2B5EF4-FFF2-40B4-BE49-F238E27FC236}">
                <a16:creationId xmlns:a16="http://schemas.microsoft.com/office/drawing/2014/main" id="{69782DE9-8CEF-4988-BA05-10FAB0F2AB48}"/>
              </a:ext>
            </a:extLst>
          </p:cNvPr>
          <p:cNvGraphicFramePr>
            <a:graphicFrameLocks noGrp="1"/>
          </p:cNvGraphicFramePr>
          <p:nvPr>
            <p:extLst>
              <p:ext uri="{D42A27DB-BD31-4B8C-83A1-F6EECF244321}">
                <p14:modId xmlns:p14="http://schemas.microsoft.com/office/powerpoint/2010/main" val="2493795483"/>
              </p:ext>
            </p:extLst>
          </p:nvPr>
        </p:nvGraphicFramePr>
        <p:xfrm>
          <a:off x="5874739" y="3618457"/>
          <a:ext cx="3888000" cy="18542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906844382"/>
                    </a:ext>
                  </a:extLst>
                </a:gridCol>
                <a:gridCol w="1296000">
                  <a:extLst>
                    <a:ext uri="{9D8B030D-6E8A-4147-A177-3AD203B41FA5}">
                      <a16:colId xmlns:a16="http://schemas.microsoft.com/office/drawing/2014/main" val="388735717"/>
                    </a:ext>
                  </a:extLst>
                </a:gridCol>
                <a:gridCol w="1296000">
                  <a:extLst>
                    <a:ext uri="{9D8B030D-6E8A-4147-A177-3AD203B41FA5}">
                      <a16:colId xmlns:a16="http://schemas.microsoft.com/office/drawing/2014/main" val="3022204578"/>
                    </a:ext>
                  </a:extLst>
                </a:gridCol>
              </a:tblGrid>
              <a:tr h="370840">
                <a:tc>
                  <a:txBody>
                    <a:bodyPr/>
                    <a:lstStyle/>
                    <a:p>
                      <a:r>
                        <a:rPr lang="en-GB" sz="1200" baseline="-25000" dirty="0"/>
                        <a:t>1</a:t>
                      </a:r>
                    </a:p>
                  </a:txBody>
                  <a:tcPr anchor="b"/>
                </a:tc>
                <a:tc>
                  <a:txBody>
                    <a:bodyPr/>
                    <a:lstStyle/>
                    <a:p>
                      <a:r>
                        <a:rPr lang="en-GB" sz="1200" baseline="-25000" dirty="0"/>
                        <a:t>2</a:t>
                      </a:r>
                    </a:p>
                  </a:txBody>
                  <a:tcPr anchor="b">
                    <a:solidFill>
                      <a:schemeClr val="bg1">
                        <a:lumMod val="95000"/>
                      </a:schemeClr>
                    </a:solidFill>
                  </a:tcPr>
                </a:tc>
                <a:tc>
                  <a:txBody>
                    <a:bodyPr/>
                    <a:lstStyle/>
                    <a:p>
                      <a:r>
                        <a:rPr lang="en-GB" sz="1200" baseline="-25000" dirty="0"/>
                        <a:t>3</a:t>
                      </a:r>
                    </a:p>
                  </a:txBody>
                  <a:tcPr anchor="b">
                    <a:solidFill>
                      <a:schemeClr val="bg1">
                        <a:lumMod val="85000"/>
                      </a:schemeClr>
                    </a:solidFill>
                  </a:tcPr>
                </a:tc>
                <a:extLst>
                  <a:ext uri="{0D108BD9-81ED-4DB2-BD59-A6C34878D82A}">
                    <a16:rowId xmlns:a16="http://schemas.microsoft.com/office/drawing/2014/main" val="3330663571"/>
                  </a:ext>
                </a:extLst>
              </a:tr>
              <a:tr h="370840">
                <a:tc>
                  <a:txBody>
                    <a:bodyPr/>
                    <a:lstStyle/>
                    <a:p>
                      <a:r>
                        <a:rPr lang="en-GB" sz="1200" baseline="-25000" dirty="0"/>
                        <a:t>1</a:t>
                      </a:r>
                    </a:p>
                  </a:txBody>
                  <a:tcPr anchor="b"/>
                </a:tc>
                <a:tc>
                  <a:txBody>
                    <a:bodyPr/>
                    <a:lstStyle/>
                    <a:p>
                      <a:r>
                        <a:rPr lang="en-GB" sz="1200" baseline="-25000" dirty="0"/>
                        <a:t>2</a:t>
                      </a:r>
                    </a:p>
                  </a:txBody>
                  <a:tcPr anchor="b">
                    <a:solidFill>
                      <a:schemeClr val="bg1">
                        <a:lumMod val="95000"/>
                      </a:schemeClr>
                    </a:solidFill>
                  </a:tcPr>
                </a:tc>
                <a:tc>
                  <a:txBody>
                    <a:bodyPr/>
                    <a:lstStyle/>
                    <a:p>
                      <a:r>
                        <a:rPr lang="en-GB" sz="1200" baseline="-25000" dirty="0"/>
                        <a:t>3</a:t>
                      </a:r>
                    </a:p>
                  </a:txBody>
                  <a:tcPr anchor="b">
                    <a:solidFill>
                      <a:schemeClr val="bg1">
                        <a:lumMod val="85000"/>
                      </a:schemeClr>
                    </a:solidFill>
                  </a:tcPr>
                </a:tc>
                <a:extLst>
                  <a:ext uri="{0D108BD9-81ED-4DB2-BD59-A6C34878D82A}">
                    <a16:rowId xmlns:a16="http://schemas.microsoft.com/office/drawing/2014/main" val="428722449"/>
                  </a:ext>
                </a:extLst>
              </a:tr>
              <a:tr h="370840">
                <a:tc>
                  <a:txBody>
                    <a:bodyPr/>
                    <a:lstStyle/>
                    <a:p>
                      <a:r>
                        <a:rPr lang="en-GB" sz="1200" baseline="-25000" dirty="0"/>
                        <a:t>1</a:t>
                      </a:r>
                    </a:p>
                  </a:txBody>
                  <a:tcPr anchor="b"/>
                </a:tc>
                <a:tc>
                  <a:txBody>
                    <a:bodyPr/>
                    <a:lstStyle/>
                    <a:p>
                      <a:r>
                        <a:rPr lang="en-GB" sz="1200" baseline="-25000" dirty="0"/>
                        <a:t>2</a:t>
                      </a:r>
                    </a:p>
                  </a:txBody>
                  <a:tcPr anchor="b">
                    <a:solidFill>
                      <a:schemeClr val="bg1">
                        <a:lumMod val="95000"/>
                      </a:schemeClr>
                    </a:solidFill>
                  </a:tcPr>
                </a:tc>
                <a:tc>
                  <a:txBody>
                    <a:bodyPr/>
                    <a:lstStyle/>
                    <a:p>
                      <a:r>
                        <a:rPr lang="en-GB" sz="1200" baseline="-25000" dirty="0"/>
                        <a:t>3</a:t>
                      </a:r>
                    </a:p>
                  </a:txBody>
                  <a:tcPr anchor="b">
                    <a:solidFill>
                      <a:schemeClr val="bg1">
                        <a:lumMod val="85000"/>
                      </a:schemeClr>
                    </a:solidFill>
                  </a:tcPr>
                </a:tc>
                <a:extLst>
                  <a:ext uri="{0D108BD9-81ED-4DB2-BD59-A6C34878D82A}">
                    <a16:rowId xmlns:a16="http://schemas.microsoft.com/office/drawing/2014/main" val="2983153502"/>
                  </a:ext>
                </a:extLst>
              </a:tr>
              <a:tr h="370840">
                <a:tc>
                  <a:txBody>
                    <a:bodyPr/>
                    <a:lstStyle/>
                    <a:p>
                      <a:r>
                        <a:rPr lang="en-GB" sz="1200" baseline="-25000" dirty="0"/>
                        <a:t>1</a:t>
                      </a:r>
                    </a:p>
                  </a:txBody>
                  <a:tcPr anchor="b"/>
                </a:tc>
                <a:tc>
                  <a:txBody>
                    <a:bodyPr/>
                    <a:lstStyle/>
                    <a:p>
                      <a:r>
                        <a:rPr lang="en-GB" sz="1200" baseline="-25000" dirty="0"/>
                        <a:t>2</a:t>
                      </a:r>
                    </a:p>
                  </a:txBody>
                  <a:tcPr anchor="b">
                    <a:solidFill>
                      <a:schemeClr val="bg1">
                        <a:lumMod val="95000"/>
                      </a:schemeClr>
                    </a:solidFill>
                  </a:tcPr>
                </a:tc>
                <a:tc>
                  <a:txBody>
                    <a:bodyPr/>
                    <a:lstStyle/>
                    <a:p>
                      <a:r>
                        <a:rPr lang="en-GB" sz="1200" baseline="-25000" dirty="0"/>
                        <a:t>3</a:t>
                      </a:r>
                    </a:p>
                  </a:txBody>
                  <a:tcPr anchor="b">
                    <a:solidFill>
                      <a:schemeClr val="bg1">
                        <a:lumMod val="85000"/>
                      </a:schemeClr>
                    </a:solidFill>
                  </a:tcPr>
                </a:tc>
                <a:extLst>
                  <a:ext uri="{0D108BD9-81ED-4DB2-BD59-A6C34878D82A}">
                    <a16:rowId xmlns:a16="http://schemas.microsoft.com/office/drawing/2014/main" val="2946384247"/>
                  </a:ext>
                </a:extLst>
              </a:tr>
              <a:tr h="370840">
                <a:tc>
                  <a:txBody>
                    <a:bodyPr/>
                    <a:lstStyle/>
                    <a:p>
                      <a:r>
                        <a:rPr lang="en-GB" sz="1200" baseline="-25000" dirty="0"/>
                        <a:t>1</a:t>
                      </a:r>
                    </a:p>
                  </a:txBody>
                  <a:tcPr anchor="b"/>
                </a:tc>
                <a:tc>
                  <a:txBody>
                    <a:bodyPr/>
                    <a:lstStyle/>
                    <a:p>
                      <a:r>
                        <a:rPr lang="en-GB" sz="1200" baseline="-25000" dirty="0"/>
                        <a:t>2</a:t>
                      </a:r>
                    </a:p>
                  </a:txBody>
                  <a:tcPr anchor="b">
                    <a:solidFill>
                      <a:schemeClr val="bg1">
                        <a:lumMod val="95000"/>
                      </a:schemeClr>
                    </a:solidFill>
                  </a:tcPr>
                </a:tc>
                <a:tc>
                  <a:txBody>
                    <a:bodyPr/>
                    <a:lstStyle/>
                    <a:p>
                      <a:r>
                        <a:rPr lang="en-GB" sz="1200" baseline="-25000" dirty="0"/>
                        <a:t>3</a:t>
                      </a:r>
                    </a:p>
                  </a:txBody>
                  <a:tcPr anchor="b">
                    <a:solidFill>
                      <a:schemeClr val="bg1">
                        <a:lumMod val="85000"/>
                      </a:schemeClr>
                    </a:solidFill>
                  </a:tcPr>
                </a:tc>
                <a:extLst>
                  <a:ext uri="{0D108BD9-81ED-4DB2-BD59-A6C34878D82A}">
                    <a16:rowId xmlns:a16="http://schemas.microsoft.com/office/drawing/2014/main" val="474135546"/>
                  </a:ext>
                </a:extLst>
              </a:tr>
            </a:tbl>
          </a:graphicData>
        </a:graphic>
      </p:graphicFrame>
      <p:sp>
        <p:nvSpPr>
          <p:cNvPr id="8" name="Textfeld 7">
            <a:extLst>
              <a:ext uri="{FF2B5EF4-FFF2-40B4-BE49-F238E27FC236}">
                <a16:creationId xmlns:a16="http://schemas.microsoft.com/office/drawing/2014/main" id="{C8F37B90-4211-4A33-9C5C-1D3EF81E129E}"/>
              </a:ext>
            </a:extLst>
          </p:cNvPr>
          <p:cNvSpPr txBox="1"/>
          <p:nvPr/>
        </p:nvSpPr>
        <p:spPr>
          <a:xfrm>
            <a:off x="9941745" y="3618457"/>
            <a:ext cx="432048" cy="400110"/>
          </a:xfrm>
          <a:prstGeom prst="rect">
            <a:avLst/>
          </a:prstGeom>
          <a:noFill/>
        </p:spPr>
        <p:txBody>
          <a:bodyPr wrap="square" rtlCol="0">
            <a:spAutoFit/>
          </a:bodyPr>
          <a:lstStyle/>
          <a:p>
            <a:pPr algn="l"/>
            <a:r>
              <a:rPr lang="en-GB" sz="2000" dirty="0"/>
              <a:t>x</a:t>
            </a:r>
          </a:p>
        </p:txBody>
      </p:sp>
      <p:sp>
        <p:nvSpPr>
          <p:cNvPr id="57" name="Textfeld 56">
            <a:extLst>
              <a:ext uri="{FF2B5EF4-FFF2-40B4-BE49-F238E27FC236}">
                <a16:creationId xmlns:a16="http://schemas.microsoft.com/office/drawing/2014/main" id="{9BFD478F-34F1-4196-8734-D2DB00CE2D40}"/>
              </a:ext>
            </a:extLst>
          </p:cNvPr>
          <p:cNvSpPr txBox="1"/>
          <p:nvPr/>
        </p:nvSpPr>
        <p:spPr>
          <a:xfrm>
            <a:off x="9941745" y="4018567"/>
            <a:ext cx="432048" cy="400110"/>
          </a:xfrm>
          <a:prstGeom prst="rect">
            <a:avLst/>
          </a:prstGeom>
          <a:noFill/>
        </p:spPr>
        <p:txBody>
          <a:bodyPr wrap="square" rtlCol="0">
            <a:spAutoFit/>
          </a:bodyPr>
          <a:lstStyle/>
          <a:p>
            <a:pPr algn="l"/>
            <a:r>
              <a:rPr lang="en-GB" sz="2000" dirty="0"/>
              <a:t>x</a:t>
            </a:r>
          </a:p>
        </p:txBody>
      </p:sp>
      <p:sp>
        <p:nvSpPr>
          <p:cNvPr id="66" name="Textfeld 65">
            <a:extLst>
              <a:ext uri="{FF2B5EF4-FFF2-40B4-BE49-F238E27FC236}">
                <a16:creationId xmlns:a16="http://schemas.microsoft.com/office/drawing/2014/main" id="{BDF96615-B048-40E2-A2FC-C19F593B8AC3}"/>
              </a:ext>
            </a:extLst>
          </p:cNvPr>
          <p:cNvSpPr txBox="1"/>
          <p:nvPr/>
        </p:nvSpPr>
        <p:spPr>
          <a:xfrm>
            <a:off x="9929928" y="4376609"/>
            <a:ext cx="432048" cy="400110"/>
          </a:xfrm>
          <a:prstGeom prst="rect">
            <a:avLst/>
          </a:prstGeom>
          <a:noFill/>
        </p:spPr>
        <p:txBody>
          <a:bodyPr wrap="square" rtlCol="0">
            <a:spAutoFit/>
          </a:bodyPr>
          <a:lstStyle/>
          <a:p>
            <a:pPr algn="l"/>
            <a:r>
              <a:rPr lang="en-GB" sz="2000" dirty="0"/>
              <a:t>x</a:t>
            </a:r>
          </a:p>
        </p:txBody>
      </p:sp>
      <p:sp>
        <p:nvSpPr>
          <p:cNvPr id="72" name="Textfeld 71">
            <a:extLst>
              <a:ext uri="{FF2B5EF4-FFF2-40B4-BE49-F238E27FC236}">
                <a16:creationId xmlns:a16="http://schemas.microsoft.com/office/drawing/2014/main" id="{AA517FC9-10BF-43CD-93FD-5F30473B667A}"/>
              </a:ext>
            </a:extLst>
          </p:cNvPr>
          <p:cNvSpPr txBox="1"/>
          <p:nvPr/>
        </p:nvSpPr>
        <p:spPr>
          <a:xfrm>
            <a:off x="9941745" y="4719463"/>
            <a:ext cx="432048" cy="400110"/>
          </a:xfrm>
          <a:prstGeom prst="rect">
            <a:avLst/>
          </a:prstGeom>
          <a:noFill/>
        </p:spPr>
        <p:txBody>
          <a:bodyPr wrap="square" rtlCol="0">
            <a:spAutoFit/>
          </a:bodyPr>
          <a:lstStyle/>
          <a:p>
            <a:pPr algn="l"/>
            <a:r>
              <a:rPr lang="en-GB" sz="2000" dirty="0"/>
              <a:t>x</a:t>
            </a:r>
          </a:p>
        </p:txBody>
      </p:sp>
      <p:sp>
        <p:nvSpPr>
          <p:cNvPr id="73" name="Textfeld 72">
            <a:extLst>
              <a:ext uri="{FF2B5EF4-FFF2-40B4-BE49-F238E27FC236}">
                <a16:creationId xmlns:a16="http://schemas.microsoft.com/office/drawing/2014/main" id="{74256BA3-7543-4CF6-A089-EB47632D27AA}"/>
              </a:ext>
            </a:extLst>
          </p:cNvPr>
          <p:cNvSpPr txBox="1"/>
          <p:nvPr/>
        </p:nvSpPr>
        <p:spPr>
          <a:xfrm>
            <a:off x="9941745" y="5103654"/>
            <a:ext cx="432048" cy="400110"/>
          </a:xfrm>
          <a:prstGeom prst="rect">
            <a:avLst/>
          </a:prstGeom>
          <a:noFill/>
        </p:spPr>
        <p:txBody>
          <a:bodyPr wrap="square" rtlCol="0">
            <a:spAutoFit/>
          </a:bodyPr>
          <a:lstStyle/>
          <a:p>
            <a:pPr algn="l"/>
            <a:r>
              <a:rPr lang="en-GB" sz="2000" dirty="0"/>
              <a:t>x</a:t>
            </a:r>
          </a:p>
        </p:txBody>
      </p:sp>
      <p:sp>
        <p:nvSpPr>
          <p:cNvPr id="74" name="Fußzeilenplatzhalter 3">
            <a:extLst>
              <a:ext uri="{FF2B5EF4-FFF2-40B4-BE49-F238E27FC236}">
                <a16:creationId xmlns:a16="http://schemas.microsoft.com/office/drawing/2014/main" id="{9CE7B34C-C349-4907-8C56-3D7D49973B78}"/>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9" name="Auf der gleichen Seite des Rechtecks liegende Ecken abrunden 8">
            <a:extLst>
              <a:ext uri="{FF2B5EF4-FFF2-40B4-BE49-F238E27FC236}">
                <a16:creationId xmlns:a16="http://schemas.microsoft.com/office/drawing/2014/main" id="{41431C55-AFB5-41BA-A7B6-A78A6289681D}"/>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0" name="Auf der gleichen Seite des Rechtecks liegende Ecken abrunden 8">
            <a:extLst>
              <a:ext uri="{FF2B5EF4-FFF2-40B4-BE49-F238E27FC236}">
                <a16:creationId xmlns:a16="http://schemas.microsoft.com/office/drawing/2014/main" id="{C19E65CF-20E9-4FA0-BF6A-6DCC3274C95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1" name="Auf der gleichen Seite des Rechtecks liegende Ecken abrunden 8">
            <a:extLst>
              <a:ext uri="{FF2B5EF4-FFF2-40B4-BE49-F238E27FC236}">
                <a16:creationId xmlns:a16="http://schemas.microsoft.com/office/drawing/2014/main" id="{8B81B875-0A10-4B58-B9CD-B1C11F526AC6}"/>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2" name="Auf der gleichen Seite des Rechtecks liegende Ecken abrunden 8">
            <a:extLst>
              <a:ext uri="{FF2B5EF4-FFF2-40B4-BE49-F238E27FC236}">
                <a16:creationId xmlns:a16="http://schemas.microsoft.com/office/drawing/2014/main" id="{62130735-18BE-486B-873E-D48137BF71A1}"/>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3" name="Auf der gleichen Seite des Rechtecks liegende Ecken abrunden 8">
            <a:extLst>
              <a:ext uri="{FF2B5EF4-FFF2-40B4-BE49-F238E27FC236}">
                <a16:creationId xmlns:a16="http://schemas.microsoft.com/office/drawing/2014/main" id="{551BDD24-6305-47A8-AFE4-126C5EFB343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4" name="Auf der gleichen Seite des Rechtecks liegende Ecken abrunden 8">
            <a:extLst>
              <a:ext uri="{FF2B5EF4-FFF2-40B4-BE49-F238E27FC236}">
                <a16:creationId xmlns:a16="http://schemas.microsoft.com/office/drawing/2014/main" id="{6F1E01B8-E7A3-4499-A46D-59A4CBD7581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5" name="Auf der gleichen Seite des Rechtecks liegende Ecken abrunden 8">
            <a:extLst>
              <a:ext uri="{FF2B5EF4-FFF2-40B4-BE49-F238E27FC236}">
                <a16:creationId xmlns:a16="http://schemas.microsoft.com/office/drawing/2014/main" id="{CB25AD7C-BFE1-4DAE-AC1E-684AC0D59AA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5" name="Datumsplatzhalter 4">
            <a:extLst>
              <a:ext uri="{FF2B5EF4-FFF2-40B4-BE49-F238E27FC236}">
                <a16:creationId xmlns:a16="http://schemas.microsoft.com/office/drawing/2014/main" id="{ACD72626-41C5-954D-8BC1-40C04440D6B7}"/>
              </a:ext>
            </a:extLst>
          </p:cNvPr>
          <p:cNvSpPr>
            <a:spLocks noGrp="1"/>
          </p:cNvSpPr>
          <p:nvPr>
            <p:ph type="dt" sz="half" idx="12"/>
          </p:nvPr>
        </p:nvSpPr>
        <p:spPr>
          <a:xfrm>
            <a:off x="648000" y="116632"/>
            <a:ext cx="7824264"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3052721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487488" y="1102779"/>
            <a:ext cx="10320512" cy="500062"/>
          </a:xfrm>
        </p:spPr>
        <p:txBody>
          <a:bodyPr/>
          <a:lstStyle/>
          <a:p>
            <a:r>
              <a:rPr lang="en-GB" dirty="0"/>
              <a:t>Sources of information</a:t>
            </a:r>
          </a:p>
        </p:txBody>
      </p:sp>
      <p:sp>
        <p:nvSpPr>
          <p:cNvPr id="8" name="Inhaltsplatzhalter 7">
            <a:extLst>
              <a:ext uri="{FF2B5EF4-FFF2-40B4-BE49-F238E27FC236}">
                <a16:creationId xmlns:a16="http://schemas.microsoft.com/office/drawing/2014/main" id="{5FCC2A6D-391C-450E-B94A-835EFBB5A9D9}"/>
              </a:ext>
            </a:extLst>
          </p:cNvPr>
          <p:cNvSpPr>
            <a:spLocks noGrp="1"/>
          </p:cNvSpPr>
          <p:nvPr>
            <p:ph sz="half" idx="1"/>
          </p:nvPr>
        </p:nvSpPr>
        <p:spPr>
          <a:xfrm>
            <a:off x="515976" y="1899939"/>
            <a:ext cx="4904317" cy="4697413"/>
          </a:xfrm>
        </p:spPr>
        <p:txBody>
          <a:bodyPr/>
          <a:lstStyle/>
          <a:p>
            <a:pPr marL="247650" indent="-161925">
              <a:buFont typeface="Arial" pitchFamily="34" charset="0"/>
              <a:buChar char="•"/>
              <a:defRPr/>
            </a:pPr>
            <a:r>
              <a:rPr lang="en-GB" sz="1100" dirty="0">
                <a:solidFill>
                  <a:srgbClr val="4B4B4B"/>
                </a:solidFill>
              </a:rPr>
              <a:t>The </a:t>
            </a:r>
            <a:r>
              <a:rPr lang="en-GB" sz="1100" u="sng" dirty="0">
                <a:hlinkClick r:id="rId2"/>
              </a:rPr>
              <a:t>CSR Risk Check</a:t>
            </a:r>
            <a:r>
              <a:rPr lang="en-GB" sz="1100" dirty="0">
                <a:solidFill>
                  <a:srgbClr val="4B4B4B"/>
                </a:solidFill>
              </a:rPr>
              <a:t> offered by the Helpdesk on Business &amp; Human Rights in partnership with MVO and UPJ allows you to filter according to raw materials, services or products and countries. </a:t>
            </a:r>
          </a:p>
          <a:p>
            <a:pPr marL="247650" indent="-161925">
              <a:buFont typeface="Arial" pitchFamily="34" charset="0"/>
              <a:buChar char="•"/>
              <a:defRPr/>
            </a:pPr>
            <a:r>
              <a:rPr lang="en-GB" sz="1100" dirty="0">
                <a:solidFill>
                  <a:srgbClr val="4B4B4B"/>
                </a:solidFill>
              </a:rPr>
              <a:t>The industry study </a:t>
            </a:r>
            <a:r>
              <a:rPr lang="en-GB" sz="1100" dirty="0">
                <a:hlinkClick r:id="rId3"/>
              </a:rPr>
              <a:t>‘Respect for human rights along global value chains’ (in German only)</a:t>
            </a:r>
            <a:r>
              <a:rPr lang="en-GB" sz="1100" dirty="0"/>
              <a:t> </a:t>
            </a:r>
            <a:r>
              <a:rPr lang="en-GB" sz="1100" dirty="0">
                <a:solidFill>
                  <a:srgbClr val="4B4B4B"/>
                </a:solidFill>
              </a:rPr>
              <a:t>commissioned by the German Federal Ministry of Labour and Social Affairs.</a:t>
            </a:r>
          </a:p>
          <a:p>
            <a:pPr marL="247650" indent="-161925">
              <a:buFont typeface="Arial" pitchFamily="34" charset="0"/>
              <a:buChar char="•"/>
              <a:defRPr/>
            </a:pPr>
            <a:r>
              <a:rPr lang="en-GB" sz="1100" dirty="0">
                <a:solidFill>
                  <a:srgbClr val="4B4B4B"/>
                </a:solidFill>
              </a:rPr>
              <a:t>Information for selected industries:</a:t>
            </a:r>
            <a:r>
              <a:rPr lang="en-GB" sz="1100" dirty="0"/>
              <a:t> </a:t>
            </a:r>
            <a:r>
              <a:rPr lang="en-GB" sz="1100" u="sng" dirty="0">
                <a:hlinkClick r:id="rId4"/>
              </a:rPr>
              <a:t>Automotive industry and suppliers</a:t>
            </a:r>
            <a:r>
              <a:rPr lang="en-GB" sz="1100" dirty="0"/>
              <a:t> (in English), </a:t>
            </a:r>
            <a:r>
              <a:rPr lang="en-GB" sz="1100" u="sng" dirty="0">
                <a:hlinkClick r:id="rId5"/>
              </a:rPr>
              <a:t>chemicals</a:t>
            </a:r>
            <a:r>
              <a:rPr lang="en-GB" sz="1100" dirty="0"/>
              <a:t>, </a:t>
            </a:r>
            <a:r>
              <a:rPr lang="en-GB" sz="1100" u="sng" dirty="0">
                <a:hlinkClick r:id="rId6"/>
              </a:rPr>
              <a:t>food industry</a:t>
            </a:r>
            <a:r>
              <a:rPr lang="en-GB" sz="1100" dirty="0"/>
              <a:t>.</a:t>
            </a:r>
          </a:p>
          <a:p>
            <a:pPr marL="247650" indent="-161925">
              <a:buFont typeface="Arial" pitchFamily="34" charset="0"/>
              <a:buChar char="•"/>
              <a:defRPr/>
            </a:pPr>
            <a:r>
              <a:rPr lang="en-GB" sz="1100" dirty="0">
                <a:solidFill>
                  <a:srgbClr val="4B4B4B"/>
                </a:solidFill>
              </a:rPr>
              <a:t>Focusing on the </a:t>
            </a:r>
            <a:r>
              <a:rPr lang="en-GB" sz="1100" dirty="0">
                <a:solidFill>
                  <a:srgbClr val="000000">
                    <a:lumMod val="75000"/>
                    <a:lumOff val="25000"/>
                  </a:srgbClr>
                </a:solidFill>
                <a:hlinkClick r:id="rId7"/>
              </a:rPr>
              <a:t>Ten Principles</a:t>
            </a:r>
            <a:r>
              <a:rPr lang="en-GB" sz="1100" dirty="0">
                <a:solidFill>
                  <a:srgbClr val="4B4B4B"/>
                </a:solidFill>
              </a:rPr>
              <a:t> of the UN Global Compact </a:t>
            </a:r>
            <a:r>
              <a:rPr lang="en-GB" sz="1100" dirty="0">
                <a:solidFill>
                  <a:srgbClr val="000000">
                    <a:lumMod val="75000"/>
                    <a:lumOff val="25000"/>
                  </a:srgbClr>
                </a:solidFill>
              </a:rPr>
              <a:t>(</a:t>
            </a:r>
            <a:r>
              <a:rPr lang="en-GB" sz="1100" dirty="0">
                <a:solidFill>
                  <a:srgbClr val="000000">
                    <a:lumMod val="75000"/>
                    <a:lumOff val="25000"/>
                  </a:srgbClr>
                </a:solidFill>
                <a:hlinkClick r:id="rId8"/>
              </a:rPr>
              <a:t>www.globalcompact.de</a:t>
            </a:r>
            <a:r>
              <a:rPr lang="en-GB" sz="1100" dirty="0">
                <a:solidFill>
                  <a:srgbClr val="000000">
                    <a:lumMod val="75000"/>
                    <a:lumOff val="25000"/>
                  </a:srgbClr>
                </a:solidFill>
              </a:rPr>
              <a:t>)</a:t>
            </a:r>
            <a:r>
              <a:rPr lang="en-GB" sz="1100" dirty="0">
                <a:solidFill>
                  <a:srgbClr val="4B4B4B"/>
                </a:solidFill>
              </a:rPr>
              <a:t> can help provide an initial overview of key issues. </a:t>
            </a:r>
          </a:p>
          <a:p>
            <a:pPr marL="230887" indent="-150310">
              <a:buFont typeface="Arial" pitchFamily="34" charset="0"/>
              <a:buChar char="•"/>
            </a:pPr>
            <a:r>
              <a:rPr lang="en-GB" sz="1100" dirty="0">
                <a:solidFill>
                  <a:srgbClr val="4B4B4B"/>
                </a:solidFill>
              </a:rPr>
              <a:t>In terms of the environment, the </a:t>
            </a:r>
            <a:r>
              <a:rPr lang="en-GB" sz="1100" dirty="0">
                <a:solidFill>
                  <a:srgbClr val="000000">
                    <a:lumMod val="75000"/>
                    <a:lumOff val="25000"/>
                  </a:srgbClr>
                </a:solidFill>
                <a:hlinkClick r:id="rId9"/>
              </a:rPr>
              <a:t>Atlas on Environmental Impacts: Supply Chains</a:t>
            </a:r>
            <a:r>
              <a:rPr lang="en-GB" sz="1100" dirty="0">
                <a:solidFill>
                  <a:srgbClr val="000000">
                    <a:lumMod val="75000"/>
                    <a:lumOff val="25000"/>
                  </a:srgbClr>
                </a:solidFill>
              </a:rPr>
              <a:t> </a:t>
            </a:r>
            <a:r>
              <a:rPr lang="en-GB" sz="1100" dirty="0"/>
              <a:t>uncovers the environmental impacts of supply chains for eight selected sectors.</a:t>
            </a:r>
          </a:p>
          <a:p>
            <a:pPr marL="230887" indent="-150310">
              <a:buFont typeface="Arial" pitchFamily="34" charset="0"/>
              <a:buChar char="•"/>
            </a:pPr>
            <a:r>
              <a:rPr lang="en-GB" sz="1100" dirty="0">
                <a:solidFill>
                  <a:srgbClr val="4B4B4B"/>
                </a:solidFill>
              </a:rPr>
              <a:t>Find out whether relevant information is available at association level. Sustainability initiatives at association level can be found</a:t>
            </a:r>
            <a:r>
              <a:rPr lang="en-GB" sz="1100" dirty="0"/>
              <a:t> </a:t>
            </a:r>
            <a:r>
              <a:rPr lang="en-GB" sz="1100" u="sng" dirty="0">
                <a:solidFill>
                  <a:srgbClr val="009999"/>
                </a:solidFill>
                <a:hlinkClick r:id="rId10">
                  <a:extLst>
                    <a:ext uri="{A12FA001-AC4F-418D-AE19-62706E023703}">
                      <ahyp:hlinkClr xmlns:ahyp="http://schemas.microsoft.com/office/drawing/2018/hyperlinkcolor" xmlns="" val="tx"/>
                    </a:ext>
                  </a:extLst>
                </a:hlinkClick>
              </a:rPr>
              <a:t>here</a:t>
            </a:r>
            <a:r>
              <a:rPr lang="en-GB" sz="1100" dirty="0">
                <a:hlinkClick r:id="rId10">
                  <a:extLst>
                    <a:ext uri="{A12FA001-AC4F-418D-AE19-62706E023703}">
                      <ahyp:hlinkClr xmlns:ahyp="http://schemas.microsoft.com/office/drawing/2018/hyperlinkcolor" xmlns="" val="tx"/>
                    </a:ext>
                  </a:extLst>
                </a:hlinkClick>
              </a:rPr>
              <a:t>.</a:t>
            </a:r>
          </a:p>
          <a:p>
            <a:pPr marL="0" indent="0">
              <a:buNone/>
            </a:pPr>
            <a:endParaRPr lang="de-DE" dirty="0"/>
          </a:p>
        </p:txBody>
      </p:sp>
      <p:sp>
        <p:nvSpPr>
          <p:cNvPr id="9" name="Inhaltsplatzhalter 8">
            <a:extLst>
              <a:ext uri="{FF2B5EF4-FFF2-40B4-BE49-F238E27FC236}">
                <a16:creationId xmlns:a16="http://schemas.microsoft.com/office/drawing/2014/main" id="{2BB1F64A-4D27-45CA-B80C-0F822A00011C}"/>
              </a:ext>
            </a:extLst>
          </p:cNvPr>
          <p:cNvSpPr>
            <a:spLocks noGrp="1"/>
          </p:cNvSpPr>
          <p:nvPr>
            <p:ph sz="half" idx="2"/>
          </p:nvPr>
        </p:nvSpPr>
        <p:spPr>
          <a:xfrm>
            <a:off x="5735960" y="1873980"/>
            <a:ext cx="4752653" cy="3044383"/>
          </a:xfrm>
        </p:spPr>
        <p:txBody>
          <a:bodyPr/>
          <a:lstStyle/>
          <a:p>
            <a:r>
              <a:rPr lang="en-GB" sz="1100" dirty="0">
                <a:solidFill>
                  <a:srgbClr val="4B4B4B"/>
                </a:solidFill>
              </a:rPr>
              <a:t>The study</a:t>
            </a:r>
            <a:r>
              <a:rPr lang="en-GB" sz="1100" dirty="0"/>
              <a:t> </a:t>
            </a:r>
            <a:r>
              <a:rPr lang="en-GB" sz="1100" u="sng" dirty="0">
                <a:hlinkClick r:id="rId11"/>
              </a:rPr>
              <a:t>Human Rights Risks in Mining: A Baseline Study</a:t>
            </a:r>
            <a:r>
              <a:rPr lang="en-GB" sz="1100" u="sng" dirty="0"/>
              <a:t> </a:t>
            </a:r>
            <a:r>
              <a:rPr lang="en-GB" sz="1100" dirty="0">
                <a:solidFill>
                  <a:srgbClr val="4B4B4B"/>
                </a:solidFill>
              </a:rPr>
              <a:t>commissioned by the German Federal Institute for Geosciences and Natural Resources (BGR) provides an overview of risks that can arise in industrial mining, artisanal mining and in certain situations (e.g. in relation to conflicts).</a:t>
            </a:r>
          </a:p>
          <a:p>
            <a:r>
              <a:rPr lang="en-GB" sz="1100" dirty="0">
                <a:solidFill>
                  <a:srgbClr val="4B4B4B"/>
                </a:solidFill>
              </a:rPr>
              <a:t>The</a:t>
            </a:r>
            <a:r>
              <a:rPr lang="en-GB" sz="1100" dirty="0"/>
              <a:t> </a:t>
            </a:r>
            <a:r>
              <a:rPr lang="en-GB" sz="1100" u="sng" dirty="0">
                <a:hlinkClick r:id="rId12"/>
              </a:rPr>
              <a:t>UN Human Rights Toolkit </a:t>
            </a:r>
            <a:r>
              <a:rPr lang="en-GB" sz="1100" dirty="0">
                <a:solidFill>
                  <a:srgbClr val="4B4B4B"/>
                </a:solidFill>
              </a:rPr>
              <a:t>gives an overview of human rights and environmental risks related to the extraction of raw materials.</a:t>
            </a:r>
          </a:p>
          <a:p>
            <a:pPr marL="230887" indent="-150310">
              <a:buFont typeface="Arial" pitchFamily="34" charset="0"/>
              <a:buChar char="•"/>
            </a:pPr>
            <a:r>
              <a:rPr lang="en-GB" sz="1100" dirty="0">
                <a:solidFill>
                  <a:srgbClr val="4B4B4B"/>
                </a:solidFill>
              </a:rPr>
              <a:t>Company examples and webinar on analysing risks available on the German Global Compact Network information portal</a:t>
            </a:r>
            <a:r>
              <a:rPr lang="en-GB" sz="1100" dirty="0"/>
              <a:t> </a:t>
            </a:r>
            <a:r>
              <a:rPr lang="en-GB" sz="1100" u="sng" dirty="0">
                <a:hlinkClick r:id="rId13"/>
              </a:rPr>
              <a:t>mr-sorgfalt.de</a:t>
            </a:r>
            <a:r>
              <a:rPr lang="en-GB" sz="1100" dirty="0">
                <a:solidFill>
                  <a:srgbClr val="4B4B4B"/>
                </a:solidFill>
              </a:rPr>
              <a:t>.</a:t>
            </a:r>
          </a:p>
          <a:p>
            <a:pPr marL="230887" indent="-150310">
              <a:buFont typeface="Arial" pitchFamily="34" charset="0"/>
              <a:buChar char="•"/>
            </a:pPr>
            <a:r>
              <a:rPr lang="en-GB" sz="1100" dirty="0">
                <a:solidFill>
                  <a:srgbClr val="4B4B4B"/>
                </a:solidFill>
              </a:rPr>
              <a:t>It can also often be useful to look at sustainability reports published by companies in the same sector. The </a:t>
            </a:r>
            <a:r>
              <a:rPr lang="en-GB" sz="1100" dirty="0">
                <a:solidFill>
                  <a:srgbClr val="000000">
                    <a:lumMod val="75000"/>
                    <a:lumOff val="25000"/>
                  </a:srgbClr>
                </a:solidFill>
                <a:hlinkClick r:id="rId14"/>
              </a:rPr>
              <a:t>ranking of sustainability reports</a:t>
            </a:r>
            <a:r>
              <a:rPr lang="en-GB" sz="1100" dirty="0"/>
              <a:t> published by the Institute for Ecological Economy Research (IÖW) and the business initiative future </a:t>
            </a:r>
            <a:r>
              <a:rPr lang="en-GB" sz="1100" dirty="0" err="1"/>
              <a:t>e.V.</a:t>
            </a:r>
            <a:r>
              <a:rPr lang="en-GB" sz="1100" dirty="0"/>
              <a:t> provides examples of particularly successful sustainability reports.</a:t>
            </a:r>
            <a:r>
              <a:rPr lang="en-GB" sz="1100" dirty="0">
                <a:solidFill>
                  <a:srgbClr val="4B4B4B"/>
                </a:solidFill>
              </a:rPr>
              <a:t> </a:t>
            </a:r>
          </a:p>
          <a:p>
            <a:pPr marL="0" indent="0">
              <a:buNone/>
            </a:pPr>
            <a:endParaRPr lang="de-DE" dirty="0"/>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28</a:t>
            </a:fld>
            <a:endParaRPr lang="de-DE"/>
          </a:p>
        </p:txBody>
      </p:sp>
      <p:sp>
        <p:nvSpPr>
          <p:cNvPr id="11" name="Textfeld 10">
            <a:extLst>
              <a:ext uri="{FF2B5EF4-FFF2-40B4-BE49-F238E27FC236}">
                <a16:creationId xmlns:a16="http://schemas.microsoft.com/office/drawing/2014/main" id="{C36C2998-A12A-4E65-8904-8C587B77452D}"/>
              </a:ext>
            </a:extLst>
          </p:cNvPr>
          <p:cNvSpPr txBox="1"/>
          <p:nvPr/>
        </p:nvSpPr>
        <p:spPr>
          <a:xfrm>
            <a:off x="6480729" y="5419265"/>
            <a:ext cx="4134465" cy="400110"/>
          </a:xfrm>
          <a:prstGeom prst="rect">
            <a:avLst/>
          </a:prstGeom>
          <a:noFill/>
        </p:spPr>
        <p:txBody>
          <a:bodyPr wrap="none" rtlCol="0">
            <a:spAutoFit/>
          </a:bodyPr>
          <a:lstStyle/>
          <a:p>
            <a:pPr algn="l"/>
            <a:r>
              <a:rPr lang="en-GB" sz="1000" dirty="0">
                <a:solidFill>
                  <a:srgbClr val="000000"/>
                </a:solidFill>
                <a:hlinkClick r:id="rId15" action="ppaction://hlinksldjump"/>
              </a:rPr>
              <a:t>Return to slide 25: </a:t>
            </a:r>
            <a:r>
              <a:rPr lang="en-GB" sz="1000" i="1" dirty="0">
                <a:solidFill>
                  <a:srgbClr val="4B4B4B"/>
                </a:solidFill>
              </a:rPr>
              <a:t>Identifying and evaluating </a:t>
            </a:r>
          </a:p>
          <a:p>
            <a:pPr algn="l"/>
            <a:r>
              <a:rPr lang="en-GB" sz="1000" i="1" dirty="0">
                <a:solidFill>
                  <a:srgbClr val="4B4B4B"/>
                </a:solidFill>
              </a:rPr>
              <a:t>company-specific sustainability issues</a:t>
            </a:r>
          </a:p>
        </p:txBody>
      </p:sp>
      <p:sp>
        <p:nvSpPr>
          <p:cNvPr id="13" name="Textfeld 12">
            <a:extLst>
              <a:ext uri="{FF2B5EF4-FFF2-40B4-BE49-F238E27FC236}">
                <a16:creationId xmlns:a16="http://schemas.microsoft.com/office/drawing/2014/main" id="{6FBACD62-ED0D-4362-ABDE-0722F6711A88}"/>
              </a:ext>
            </a:extLst>
          </p:cNvPr>
          <p:cNvSpPr txBox="1"/>
          <p:nvPr/>
        </p:nvSpPr>
        <p:spPr>
          <a:xfrm>
            <a:off x="6456040" y="5847075"/>
            <a:ext cx="2473754" cy="246221"/>
          </a:xfrm>
          <a:prstGeom prst="rect">
            <a:avLst/>
          </a:prstGeom>
          <a:noFill/>
        </p:spPr>
        <p:txBody>
          <a:bodyPr wrap="none" rtlCol="0">
            <a:spAutoFit/>
          </a:bodyPr>
          <a:lstStyle/>
          <a:p>
            <a:pPr algn="l"/>
            <a:r>
              <a:rPr lang="en-GB" sz="1000" dirty="0">
                <a:solidFill>
                  <a:srgbClr val="000000"/>
                </a:solidFill>
                <a:hlinkClick r:id="rId16" action="ppaction://hlinksldjump"/>
              </a:rPr>
              <a:t>Return to slide 26: </a:t>
            </a:r>
            <a:r>
              <a:rPr lang="en-GB" sz="1000" i="1" dirty="0">
                <a:solidFill>
                  <a:srgbClr val="4B4B4B"/>
                </a:solidFill>
              </a:rPr>
              <a:t>Example</a:t>
            </a:r>
          </a:p>
        </p:txBody>
      </p:sp>
      <p:sp>
        <p:nvSpPr>
          <p:cNvPr id="10" name="Fußzeilenplatzhalter 3">
            <a:extLst>
              <a:ext uri="{FF2B5EF4-FFF2-40B4-BE49-F238E27FC236}">
                <a16:creationId xmlns:a16="http://schemas.microsoft.com/office/drawing/2014/main" id="{4E625857-0543-405D-BA38-C49BFF43D62A}"/>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2" name="Auf der gleichen Seite des Rechtecks liegende Ecken abrunden 8">
            <a:extLst>
              <a:ext uri="{FF2B5EF4-FFF2-40B4-BE49-F238E27FC236}">
                <a16:creationId xmlns:a16="http://schemas.microsoft.com/office/drawing/2014/main" id="{5106096C-B525-49CA-8B87-A01493D8D53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4" name="Auf der gleichen Seite des Rechtecks liegende Ecken abrunden 8">
            <a:extLst>
              <a:ext uri="{FF2B5EF4-FFF2-40B4-BE49-F238E27FC236}">
                <a16:creationId xmlns:a16="http://schemas.microsoft.com/office/drawing/2014/main" id="{1678BF50-4945-437E-BECA-01639A9F2EFC}"/>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5" name="Auf der gleichen Seite des Rechtecks liegende Ecken abrunden 8">
            <a:extLst>
              <a:ext uri="{FF2B5EF4-FFF2-40B4-BE49-F238E27FC236}">
                <a16:creationId xmlns:a16="http://schemas.microsoft.com/office/drawing/2014/main" id="{3539EF60-4A5B-4128-8C89-46E6A9B0D33A}"/>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6" name="Auf der gleichen Seite des Rechtecks liegende Ecken abrunden 8">
            <a:extLst>
              <a:ext uri="{FF2B5EF4-FFF2-40B4-BE49-F238E27FC236}">
                <a16:creationId xmlns:a16="http://schemas.microsoft.com/office/drawing/2014/main" id="{D8E5F6EA-3C27-4626-8D27-7A3789F970D8}"/>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7" name="Auf der gleichen Seite des Rechtecks liegende Ecken abrunden 8">
            <a:extLst>
              <a:ext uri="{FF2B5EF4-FFF2-40B4-BE49-F238E27FC236}">
                <a16:creationId xmlns:a16="http://schemas.microsoft.com/office/drawing/2014/main" id="{65DBFF00-A2AA-477F-AB64-73D73E350C3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8" name="Auf der gleichen Seite des Rechtecks liegende Ecken abrunden 8">
            <a:extLst>
              <a:ext uri="{FF2B5EF4-FFF2-40B4-BE49-F238E27FC236}">
                <a16:creationId xmlns:a16="http://schemas.microsoft.com/office/drawing/2014/main" id="{8B9D4CD7-914A-4233-8D7C-32E56C69EDB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9" name="Auf der gleichen Seite des Rechtecks liegende Ecken abrunden 8">
            <a:extLst>
              <a:ext uri="{FF2B5EF4-FFF2-40B4-BE49-F238E27FC236}">
                <a16:creationId xmlns:a16="http://schemas.microsoft.com/office/drawing/2014/main" id="{EE5CE258-0014-4FEF-BD7C-056FC75DF5D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20" name="Picture 2" descr="C:\Users\ehrensperger\AppData\Local\Dropbox\SEED\07 Starter\01 Concept\03 Tools\Icons &amp; drawings\Lupe.png">
            <a:extLst>
              <a:ext uri="{FF2B5EF4-FFF2-40B4-BE49-F238E27FC236}">
                <a16:creationId xmlns:a16="http://schemas.microsoft.com/office/drawing/2014/main" id="{EF13C25C-357D-4691-AEC0-EB2B2EE65FB2}"/>
              </a:ext>
            </a:extLst>
          </p:cNvPr>
          <p:cNvPicPr>
            <a:picLocks noChangeAspect="1" noChangeArrowheads="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4">
            <a:extLst>
              <a:ext uri="{FF2B5EF4-FFF2-40B4-BE49-F238E27FC236}">
                <a16:creationId xmlns:a16="http://schemas.microsoft.com/office/drawing/2014/main" id="{3B028F94-BC69-25E6-D175-33E2C63B73EB}"/>
              </a:ext>
            </a:extLst>
          </p:cNvPr>
          <p:cNvSpPr>
            <a:spLocks noGrp="1"/>
          </p:cNvSpPr>
          <p:nvPr>
            <p:ph type="dt" sz="half" idx="12"/>
          </p:nvPr>
        </p:nvSpPr>
        <p:spPr>
          <a:xfrm>
            <a:off x="648000" y="116632"/>
            <a:ext cx="7824264" cy="476250"/>
          </a:xfrm>
        </p:spPr>
        <p:txBody>
          <a:bodyPr anchor="t"/>
          <a:lstStyle/>
          <a:p>
            <a:r>
              <a:rPr lang="de-DE" b="1" smtClean="0"/>
              <a:t>Instructions on application</a:t>
            </a:r>
            <a:endParaRPr lang="en-GB" dirty="0">
              <a:solidFill>
                <a:srgbClr val="FF9933"/>
              </a:solidFill>
            </a:endParaRPr>
          </a:p>
        </p:txBody>
      </p:sp>
    </p:spTree>
    <p:extLst>
      <p:ext uri="{BB962C8B-B14F-4D97-AF65-F5344CB8AC3E}">
        <p14:creationId xmlns:p14="http://schemas.microsoft.com/office/powerpoint/2010/main" val="123799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29</a:t>
            </a:fld>
            <a:endParaRPr lang="de-DE"/>
          </a:p>
        </p:txBody>
      </p:sp>
      <p:sp>
        <p:nvSpPr>
          <p:cNvPr id="2" name="Rechteck 1">
            <a:extLst>
              <a:ext uri="{FF2B5EF4-FFF2-40B4-BE49-F238E27FC236}">
                <a16:creationId xmlns:a16="http://schemas.microsoft.com/office/drawing/2014/main" id="{CF9B831B-82F1-4086-9642-B7F350015BA8}"/>
              </a:ext>
            </a:extLst>
          </p:cNvPr>
          <p:cNvSpPr/>
          <p:nvPr/>
        </p:nvSpPr>
        <p:spPr bwMode="auto">
          <a:xfrm>
            <a:off x="617351" y="2644539"/>
            <a:ext cx="8187735" cy="1458920"/>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6" name="Textplatzhalter 19">
            <a:extLst>
              <a:ext uri="{FF2B5EF4-FFF2-40B4-BE49-F238E27FC236}">
                <a16:creationId xmlns:a16="http://schemas.microsoft.com/office/drawing/2014/main" id="{B8945F87-CB52-4370-9B30-F01A8BF8F519}"/>
              </a:ext>
            </a:extLst>
          </p:cNvPr>
          <p:cNvSpPr txBox="1">
            <a:spLocks/>
          </p:cNvSpPr>
          <p:nvPr/>
        </p:nvSpPr>
        <p:spPr>
          <a:xfrm>
            <a:off x="598730" y="1546235"/>
            <a:ext cx="3921506" cy="771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p:txBody>
      </p:sp>
      <p:sp>
        <p:nvSpPr>
          <p:cNvPr id="17" name="Rechteck 16">
            <a:extLst>
              <a:ext uri="{FF2B5EF4-FFF2-40B4-BE49-F238E27FC236}">
                <a16:creationId xmlns:a16="http://schemas.microsoft.com/office/drawing/2014/main" id="{98DDA2B4-29AA-4389-AA5B-ADC10530EE57}"/>
              </a:ext>
            </a:extLst>
          </p:cNvPr>
          <p:cNvSpPr/>
          <p:nvPr/>
        </p:nvSpPr>
        <p:spPr>
          <a:xfrm>
            <a:off x="611847" y="1972416"/>
            <a:ext cx="8193240" cy="430887"/>
          </a:xfrm>
          <a:prstGeom prst="rect">
            <a:avLst/>
          </a:prstGeom>
        </p:spPr>
        <p:txBody>
          <a:bodyPr wrap="square">
            <a:spAutoFit/>
          </a:bodyPr>
          <a:lstStyle/>
          <a:p>
            <a:pPr algn="just">
              <a:defRPr/>
            </a:pPr>
            <a:r>
              <a:rPr lang="en-GB" sz="1100" dirty="0">
                <a:solidFill>
                  <a:srgbClr val="000000">
                    <a:lumMod val="75000"/>
                    <a:lumOff val="25000"/>
                  </a:srgbClr>
                </a:solidFill>
                <a:latin typeface="Arial"/>
              </a:rPr>
              <a:t>The company gains an overview of relevant sustainability issues (e.g. greenhouse gas emissions, water consumption, occupational safety).</a:t>
            </a:r>
          </a:p>
        </p:txBody>
      </p:sp>
      <p:sp>
        <p:nvSpPr>
          <p:cNvPr id="18" name="Rechteck 17">
            <a:extLst>
              <a:ext uri="{FF2B5EF4-FFF2-40B4-BE49-F238E27FC236}">
                <a16:creationId xmlns:a16="http://schemas.microsoft.com/office/drawing/2014/main" id="{2F6AB59E-50CD-4EE9-89A1-E286301F8F9F}"/>
              </a:ext>
            </a:extLst>
          </p:cNvPr>
          <p:cNvSpPr/>
          <p:nvPr/>
        </p:nvSpPr>
        <p:spPr>
          <a:xfrm>
            <a:off x="623864" y="3081141"/>
            <a:ext cx="8208986" cy="769441"/>
          </a:xfrm>
          <a:prstGeom prst="rect">
            <a:avLst/>
          </a:prstGeom>
        </p:spPr>
        <p:txBody>
          <a:bodyPr wrap="square">
            <a:spAutoFit/>
          </a:bodyPr>
          <a:lstStyle/>
          <a:p>
            <a:pPr algn="l">
              <a:defRPr/>
            </a:pPr>
            <a:r>
              <a:rPr lang="en-GB" sz="1100" dirty="0">
                <a:solidFill>
                  <a:srgbClr val="000000">
                    <a:lumMod val="75000"/>
                    <a:lumOff val="25000"/>
                  </a:srgbClr>
                </a:solidFill>
                <a:latin typeface="Arial"/>
              </a:rPr>
              <a:t>The issues are then assigned to individual stages of the supply chain or to the companies along the supply chain. When identifying the issues in the first step, the company should also start thinking about allocating them to supply chain stages or processes, without implementing it at this stage. This can help the company link the steps, but prevents work steps – i.e. during an internal workshop – from becoming too complex.</a:t>
            </a:r>
          </a:p>
        </p:txBody>
      </p:sp>
      <p:sp>
        <p:nvSpPr>
          <p:cNvPr id="19" name="Rechteck 18">
            <a:extLst>
              <a:ext uri="{FF2B5EF4-FFF2-40B4-BE49-F238E27FC236}">
                <a16:creationId xmlns:a16="http://schemas.microsoft.com/office/drawing/2014/main" id="{4D9734A6-C502-4F6E-8CFA-97A0C27861F1}"/>
              </a:ext>
            </a:extLst>
          </p:cNvPr>
          <p:cNvSpPr/>
          <p:nvPr/>
        </p:nvSpPr>
        <p:spPr>
          <a:xfrm>
            <a:off x="557631" y="4870321"/>
            <a:ext cx="8187735" cy="430887"/>
          </a:xfrm>
          <a:prstGeom prst="rect">
            <a:avLst/>
          </a:prstGeom>
        </p:spPr>
        <p:txBody>
          <a:bodyPr wrap="square">
            <a:spAutoFit/>
          </a:bodyPr>
          <a:lstStyle/>
          <a:p>
            <a:pPr algn="l">
              <a:defRPr/>
            </a:pPr>
            <a:r>
              <a:rPr lang="en-GB" sz="1100" dirty="0">
                <a:solidFill>
                  <a:srgbClr val="000000">
                    <a:lumMod val="75000"/>
                    <a:lumOff val="25000"/>
                  </a:srgbClr>
                </a:solidFill>
                <a:latin typeface="Arial"/>
              </a:rPr>
              <a:t>The sustainability issues are then evaluated and prioritised. This knowledge provides the basis for the creation of a list with fields of action. </a:t>
            </a:r>
          </a:p>
        </p:txBody>
      </p:sp>
      <p:sp>
        <p:nvSpPr>
          <p:cNvPr id="20" name="Textplatzhalter 20">
            <a:extLst>
              <a:ext uri="{FF2B5EF4-FFF2-40B4-BE49-F238E27FC236}">
                <a16:creationId xmlns:a16="http://schemas.microsoft.com/office/drawing/2014/main" id="{455EF142-8F3B-4FD9-BB2E-49F4DFCFD33A}"/>
              </a:ext>
            </a:extLst>
          </p:cNvPr>
          <p:cNvSpPr txBox="1">
            <a:spLocks/>
          </p:cNvSpPr>
          <p:nvPr/>
        </p:nvSpPr>
        <p:spPr>
          <a:xfrm>
            <a:off x="623888" y="1196975"/>
            <a:ext cx="8181200" cy="258085"/>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21" name="Textplatzhalter 10">
            <a:extLst>
              <a:ext uri="{FF2B5EF4-FFF2-40B4-BE49-F238E27FC236}">
                <a16:creationId xmlns:a16="http://schemas.microsoft.com/office/drawing/2014/main" id="{F04D5391-8169-4BAA-BCA9-2965A8981EFB}"/>
              </a:ext>
            </a:extLst>
          </p:cNvPr>
          <p:cNvSpPr txBox="1">
            <a:spLocks/>
          </p:cNvSpPr>
          <p:nvPr/>
        </p:nvSpPr>
        <p:spPr>
          <a:xfrm>
            <a:off x="1195082" y="1600169"/>
            <a:ext cx="76100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Identifying issues</a:t>
            </a:r>
          </a:p>
        </p:txBody>
      </p:sp>
      <p:sp>
        <p:nvSpPr>
          <p:cNvPr id="22" name="Richtungspfeil 29">
            <a:extLst>
              <a:ext uri="{FF2B5EF4-FFF2-40B4-BE49-F238E27FC236}">
                <a16:creationId xmlns:a16="http://schemas.microsoft.com/office/drawing/2014/main" id="{886A8E27-57AC-41EF-B19F-FD93C63FAC2D}"/>
              </a:ext>
            </a:extLst>
          </p:cNvPr>
          <p:cNvSpPr/>
          <p:nvPr/>
        </p:nvSpPr>
        <p:spPr>
          <a:xfrm>
            <a:off x="623888" y="1600169"/>
            <a:ext cx="693240" cy="385200"/>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2.1</a:t>
            </a:r>
            <a:r>
              <a:rPr lang="en-GB" sz="900" b="1" dirty="0">
                <a:solidFill>
                  <a:prstClr val="black">
                    <a:lumMod val="75000"/>
                    <a:lumOff val="25000"/>
                  </a:prstClr>
                </a:solidFill>
                <a:cs typeface="Arial" panose="020B0604020202020204" pitchFamily="34" charset="0"/>
              </a:rPr>
              <a:t>.</a:t>
            </a:r>
          </a:p>
        </p:txBody>
      </p:sp>
      <p:sp>
        <p:nvSpPr>
          <p:cNvPr id="23" name="Textplatzhalter 10">
            <a:extLst>
              <a:ext uri="{FF2B5EF4-FFF2-40B4-BE49-F238E27FC236}">
                <a16:creationId xmlns:a16="http://schemas.microsoft.com/office/drawing/2014/main" id="{F081E837-260A-4C72-94D2-5F44B0997673}"/>
              </a:ext>
            </a:extLst>
          </p:cNvPr>
          <p:cNvSpPr txBox="1">
            <a:spLocks/>
          </p:cNvSpPr>
          <p:nvPr/>
        </p:nvSpPr>
        <p:spPr>
          <a:xfrm>
            <a:off x="1211835" y="2636912"/>
            <a:ext cx="7593251"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Classifying issues</a:t>
            </a:r>
          </a:p>
        </p:txBody>
      </p:sp>
      <p:sp>
        <p:nvSpPr>
          <p:cNvPr id="24" name="Richtungspfeil 32">
            <a:extLst>
              <a:ext uri="{FF2B5EF4-FFF2-40B4-BE49-F238E27FC236}">
                <a16:creationId xmlns:a16="http://schemas.microsoft.com/office/drawing/2014/main" id="{1C84BF2C-FA23-4143-A0CE-CB2E009996BC}"/>
              </a:ext>
            </a:extLst>
          </p:cNvPr>
          <p:cNvSpPr/>
          <p:nvPr/>
        </p:nvSpPr>
        <p:spPr>
          <a:xfrm>
            <a:off x="624070" y="2643082"/>
            <a:ext cx="693240"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2.2</a:t>
            </a:r>
            <a:r>
              <a:rPr lang="en-GB" sz="900" b="1" dirty="0">
                <a:solidFill>
                  <a:prstClr val="black">
                    <a:lumMod val="75000"/>
                    <a:lumOff val="25000"/>
                  </a:prstClr>
                </a:solidFill>
                <a:cs typeface="Arial" panose="020B0604020202020204" pitchFamily="34" charset="0"/>
              </a:rPr>
              <a:t>.</a:t>
            </a:r>
          </a:p>
        </p:txBody>
      </p:sp>
      <p:sp>
        <p:nvSpPr>
          <p:cNvPr id="35" name="Textplatzhalter 10">
            <a:extLst>
              <a:ext uri="{FF2B5EF4-FFF2-40B4-BE49-F238E27FC236}">
                <a16:creationId xmlns:a16="http://schemas.microsoft.com/office/drawing/2014/main" id="{9144FB8C-5853-4850-A17D-EADF94CC933F}"/>
              </a:ext>
            </a:extLst>
          </p:cNvPr>
          <p:cNvSpPr txBox="1">
            <a:spLocks/>
          </p:cNvSpPr>
          <p:nvPr/>
        </p:nvSpPr>
        <p:spPr>
          <a:xfrm>
            <a:off x="1209672" y="4404764"/>
            <a:ext cx="7595414"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Evaluation and prioritisation</a:t>
            </a:r>
          </a:p>
        </p:txBody>
      </p:sp>
      <p:sp>
        <p:nvSpPr>
          <p:cNvPr id="36" name="Richtungspfeil 37">
            <a:extLst>
              <a:ext uri="{FF2B5EF4-FFF2-40B4-BE49-F238E27FC236}">
                <a16:creationId xmlns:a16="http://schemas.microsoft.com/office/drawing/2014/main" id="{2C4C6D6E-47F5-4355-9B24-A796D2A36061}"/>
              </a:ext>
            </a:extLst>
          </p:cNvPr>
          <p:cNvSpPr/>
          <p:nvPr/>
        </p:nvSpPr>
        <p:spPr>
          <a:xfrm>
            <a:off x="617351" y="4404765"/>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2.3</a:t>
            </a:r>
            <a:r>
              <a:rPr lang="en-GB" sz="900" b="1" dirty="0">
                <a:solidFill>
                  <a:prstClr val="black">
                    <a:lumMod val="75000"/>
                    <a:lumOff val="25000"/>
                  </a:prstClr>
                </a:solidFill>
                <a:cs typeface="Arial" panose="020B0604020202020204" pitchFamily="34" charset="0"/>
              </a:rPr>
              <a:t>.</a:t>
            </a:r>
          </a:p>
        </p:txBody>
      </p:sp>
      <p:sp>
        <p:nvSpPr>
          <p:cNvPr id="25" name="Fußzeilenplatzhalter 3">
            <a:extLst>
              <a:ext uri="{FF2B5EF4-FFF2-40B4-BE49-F238E27FC236}">
                <a16:creationId xmlns:a16="http://schemas.microsoft.com/office/drawing/2014/main" id="{94E27E83-C076-4218-A3B9-F318A2FCD5A8}"/>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6" name="Auf der gleichen Seite des Rechtecks liegende Ecken abrunden 8">
            <a:extLst>
              <a:ext uri="{FF2B5EF4-FFF2-40B4-BE49-F238E27FC236}">
                <a16:creationId xmlns:a16="http://schemas.microsoft.com/office/drawing/2014/main" id="{56238679-A22E-4FD3-A60B-D05671DB089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7" name="Auf der gleichen Seite des Rechtecks liegende Ecken abrunden 8">
            <a:extLst>
              <a:ext uri="{FF2B5EF4-FFF2-40B4-BE49-F238E27FC236}">
                <a16:creationId xmlns:a16="http://schemas.microsoft.com/office/drawing/2014/main" id="{C259E950-D43D-4ACF-8A71-3C665172A5C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8" name="Auf der gleichen Seite des Rechtecks liegende Ecken abrunden 8">
            <a:extLst>
              <a:ext uri="{FF2B5EF4-FFF2-40B4-BE49-F238E27FC236}">
                <a16:creationId xmlns:a16="http://schemas.microsoft.com/office/drawing/2014/main" id="{B8FCDA72-F0A1-4B86-9847-0E37ECC1165F}"/>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9" name="Auf der gleichen Seite des Rechtecks liegende Ecken abrunden 8">
            <a:extLst>
              <a:ext uri="{FF2B5EF4-FFF2-40B4-BE49-F238E27FC236}">
                <a16:creationId xmlns:a16="http://schemas.microsoft.com/office/drawing/2014/main" id="{7FD842DA-3136-402C-A21D-33877DE3AEC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30" name="Auf der gleichen Seite des Rechtecks liegende Ecken abrunden 8">
            <a:extLst>
              <a:ext uri="{FF2B5EF4-FFF2-40B4-BE49-F238E27FC236}">
                <a16:creationId xmlns:a16="http://schemas.microsoft.com/office/drawing/2014/main" id="{F70D22AE-BAD8-4BBB-AFF0-0DC064F2220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1" name="Auf der gleichen Seite des Rechtecks liegende Ecken abrunden 8">
            <a:extLst>
              <a:ext uri="{FF2B5EF4-FFF2-40B4-BE49-F238E27FC236}">
                <a16:creationId xmlns:a16="http://schemas.microsoft.com/office/drawing/2014/main" id="{5F1039B3-C83D-4CC2-AE2B-3BEB8D9C7AA0}"/>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2" name="Auf der gleichen Seite des Rechtecks liegende Ecken abrunden 8">
            <a:extLst>
              <a:ext uri="{FF2B5EF4-FFF2-40B4-BE49-F238E27FC236}">
                <a16:creationId xmlns:a16="http://schemas.microsoft.com/office/drawing/2014/main" id="{610D56CB-A9CA-48CC-B1E4-5A434FD93E7E}"/>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3"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32935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000" y="1079057"/>
            <a:ext cx="11160000" cy="500062"/>
          </a:xfrm>
        </p:spPr>
        <p:txBody>
          <a:bodyPr/>
          <a:lstStyle/>
          <a:p>
            <a:r>
              <a:rPr lang="en-GB" dirty="0"/>
              <a:t>Which process stages does the starter kit cover?</a:t>
            </a:r>
          </a:p>
        </p:txBody>
      </p:sp>
      <p:sp>
        <p:nvSpPr>
          <p:cNvPr id="8" name="Inhaltsplatzhalter 7">
            <a:extLst>
              <a:ext uri="{FF2B5EF4-FFF2-40B4-BE49-F238E27FC236}">
                <a16:creationId xmlns:a16="http://schemas.microsoft.com/office/drawing/2014/main" id="{50059879-B899-457D-A033-DE7FBAD03778}"/>
              </a:ext>
            </a:extLst>
          </p:cNvPr>
          <p:cNvSpPr>
            <a:spLocks noGrp="1"/>
          </p:cNvSpPr>
          <p:nvPr>
            <p:ph sz="half" idx="2"/>
          </p:nvPr>
        </p:nvSpPr>
        <p:spPr>
          <a:xfrm>
            <a:off x="5087887" y="2193111"/>
            <a:ext cx="5400725" cy="1883962"/>
          </a:xfrm>
        </p:spPr>
        <p:txBody>
          <a:bodyPr/>
          <a:lstStyle/>
          <a:p>
            <a:pPr>
              <a:defRPr/>
            </a:pPr>
            <a:r>
              <a:rPr lang="en-GB" sz="1100" dirty="0">
                <a:solidFill>
                  <a:srgbClr val="4B4B4B"/>
                </a:solidFill>
              </a:rPr>
              <a:t>Identifying </a:t>
            </a:r>
            <a:r>
              <a:rPr lang="en-GB" sz="1100" b="1" dirty="0">
                <a:solidFill>
                  <a:srgbClr val="4B4B4B"/>
                </a:solidFill>
              </a:rPr>
              <a:t>key sustainability issues</a:t>
            </a:r>
            <a:r>
              <a:rPr lang="en-GB" sz="1100" dirty="0">
                <a:solidFill>
                  <a:srgbClr val="4B4B4B"/>
                </a:solidFill>
              </a:rPr>
              <a:t> and defining </a:t>
            </a:r>
            <a:r>
              <a:rPr lang="en-GB" sz="1100" b="1" dirty="0">
                <a:solidFill>
                  <a:srgbClr val="4B4B4B"/>
                </a:solidFill>
              </a:rPr>
              <a:t>areas of the supply chain that require action</a:t>
            </a:r>
            <a:r>
              <a:rPr lang="en-GB" sz="1100" dirty="0">
                <a:solidFill>
                  <a:srgbClr val="4B4B4B"/>
                </a:solidFill>
              </a:rPr>
              <a:t> constitute the first key milestones for companies to tackle on their path to sustainable supply chain management and establishing a due diligence process. Focussing in on key issues is crucial when it comes to limiting the use of human and financial resources to being as effective and efficient as possible. The starter kit can help companies achieve these initial milestones (stages 1-3). </a:t>
            </a:r>
          </a:p>
          <a:p>
            <a:pPr>
              <a:defRPr/>
            </a:pPr>
            <a:r>
              <a:rPr lang="en-GB" sz="1100" dirty="0">
                <a:solidFill>
                  <a:srgbClr val="4B4B4B"/>
                </a:solidFill>
              </a:rPr>
              <a:t>Once they have reached this stage, companies then complete the subsequent process stages (4-5) of sustainable supply chain management.</a:t>
            </a:r>
          </a:p>
          <a:p>
            <a:pPr marL="0" indent="0">
              <a:buNone/>
            </a:pPr>
            <a:endParaRPr lang="de-DE" dirty="0"/>
          </a:p>
        </p:txBody>
      </p:sp>
      <p:sp>
        <p:nvSpPr>
          <p:cNvPr id="6" name="Foliennummernplatzhalter 5"/>
          <p:cNvSpPr>
            <a:spLocks noGrp="1"/>
          </p:cNvSpPr>
          <p:nvPr>
            <p:ph type="sldNum" sz="quarter" idx="4"/>
          </p:nvPr>
        </p:nvSpPr>
        <p:spPr>
          <a:xfrm>
            <a:off x="629296" y="6462447"/>
            <a:ext cx="638043" cy="280988"/>
          </a:xfrm>
        </p:spPr>
        <p:txBody>
          <a:bodyPr/>
          <a:lstStyle/>
          <a:p>
            <a:fld id="{894680D0-7A83-433A-9719-C4143F27F647}" type="slidenum">
              <a:rPr lang="de-DE" smtClean="0"/>
              <a:pPr/>
              <a:t>3</a:t>
            </a:fld>
            <a:endParaRPr lang="de-DE"/>
          </a:p>
        </p:txBody>
      </p:sp>
      <p:sp>
        <p:nvSpPr>
          <p:cNvPr id="13" name="Textplatzhalter 14">
            <a:extLst>
              <a:ext uri="{FF2B5EF4-FFF2-40B4-BE49-F238E27FC236}">
                <a16:creationId xmlns:a16="http://schemas.microsoft.com/office/drawing/2014/main" id="{2EBC7D1A-9FF4-41D7-8A58-C4952A7BCB7D}"/>
              </a:ext>
            </a:extLst>
          </p:cNvPr>
          <p:cNvSpPr txBox="1">
            <a:spLocks/>
          </p:cNvSpPr>
          <p:nvPr/>
        </p:nvSpPr>
        <p:spPr>
          <a:xfrm>
            <a:off x="624782" y="1772819"/>
            <a:ext cx="4175073" cy="26609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The 5 stages of sustainable supply chain management</a:t>
            </a:r>
          </a:p>
        </p:txBody>
      </p:sp>
      <p:sp>
        <p:nvSpPr>
          <p:cNvPr id="14" name="Flussdiagramm: Dokument 13">
            <a:extLst>
              <a:ext uri="{FF2B5EF4-FFF2-40B4-BE49-F238E27FC236}">
                <a16:creationId xmlns:a16="http://schemas.microsoft.com/office/drawing/2014/main" id="{C2CDEE42-C8C4-4B6F-ACC7-A72F0C97B3BC}"/>
              </a:ext>
            </a:extLst>
          </p:cNvPr>
          <p:cNvSpPr/>
          <p:nvPr/>
        </p:nvSpPr>
        <p:spPr bwMode="auto">
          <a:xfrm>
            <a:off x="624783" y="4293096"/>
            <a:ext cx="2662902" cy="864175"/>
          </a:xfrm>
          <a:prstGeom prst="flowChartDocument">
            <a:avLst/>
          </a:prstGeom>
          <a:solidFill>
            <a:srgbClr val="5E83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488950">
              <a:lnSpc>
                <a:spcPct val="90000"/>
              </a:lnSpc>
              <a:spcAft>
                <a:spcPct val="35000"/>
              </a:spcAft>
            </a:pPr>
            <a:r>
              <a:rPr lang="en-GB" sz="1100" b="1" dirty="0">
                <a:solidFill>
                  <a:srgbClr val="FFFFFF"/>
                </a:solidFill>
              </a:rPr>
              <a:t>Stage 4</a:t>
            </a:r>
          </a:p>
          <a:p>
            <a:pPr algn="ctr" defTabSz="488950">
              <a:lnSpc>
                <a:spcPct val="90000"/>
              </a:lnSpc>
              <a:spcAft>
                <a:spcPct val="35000"/>
              </a:spcAft>
            </a:pPr>
            <a:r>
              <a:rPr lang="en-GB" sz="1100" b="1" dirty="0">
                <a:solidFill>
                  <a:srgbClr val="FFFFFF"/>
                </a:solidFill>
              </a:rPr>
              <a:t>Measuring the effectiveness of measures and communicating business conduct</a:t>
            </a:r>
          </a:p>
        </p:txBody>
      </p:sp>
      <p:sp>
        <p:nvSpPr>
          <p:cNvPr id="15" name="Flussdiagramm: Dokument 14">
            <a:extLst>
              <a:ext uri="{FF2B5EF4-FFF2-40B4-BE49-F238E27FC236}">
                <a16:creationId xmlns:a16="http://schemas.microsoft.com/office/drawing/2014/main" id="{93E65DD0-F55D-4E05-9786-3EB3296C2607}"/>
              </a:ext>
            </a:extLst>
          </p:cNvPr>
          <p:cNvSpPr/>
          <p:nvPr/>
        </p:nvSpPr>
        <p:spPr bwMode="auto">
          <a:xfrm>
            <a:off x="624782" y="5157272"/>
            <a:ext cx="2662901" cy="720000"/>
          </a:xfrm>
          <a:prstGeom prst="flowChartDocument">
            <a:avLst/>
          </a:prstGeom>
          <a:solidFill>
            <a:srgbClr val="5E83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sz="1100" b="1" dirty="0">
                <a:solidFill>
                  <a:srgbClr val="FFFFFF"/>
                </a:solidFill>
              </a:rPr>
              <a:t>Stage 5 </a:t>
            </a:r>
          </a:p>
          <a:p>
            <a:pPr algn="ctr"/>
            <a:r>
              <a:rPr lang="en-GB" sz="1100" b="1" dirty="0">
                <a:solidFill>
                  <a:srgbClr val="FFFFFF"/>
                </a:solidFill>
              </a:rPr>
              <a:t>Recording grievances and improving processes</a:t>
            </a:r>
          </a:p>
        </p:txBody>
      </p:sp>
      <p:sp>
        <p:nvSpPr>
          <p:cNvPr id="17" name="Rectangle 21">
            <a:extLst>
              <a:ext uri="{FF2B5EF4-FFF2-40B4-BE49-F238E27FC236}">
                <a16:creationId xmlns:a16="http://schemas.microsoft.com/office/drawing/2014/main" id="{E91F318D-1DBE-4F2F-8572-EE39FDA7ED50}"/>
              </a:ext>
            </a:extLst>
          </p:cNvPr>
          <p:cNvSpPr/>
          <p:nvPr/>
        </p:nvSpPr>
        <p:spPr>
          <a:xfrm>
            <a:off x="624782" y="2132858"/>
            <a:ext cx="2662905"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en-GB" sz="1100" b="1" dirty="0">
                <a:solidFill>
                  <a:prstClr val="white"/>
                </a:solidFill>
                <a:cs typeface="Arial" panose="020B0604020202020204" pitchFamily="34" charset="0"/>
              </a:rPr>
              <a:t>Stage 1</a:t>
            </a:r>
          </a:p>
          <a:p>
            <a:pPr algn="ctr" defTabSz="801654">
              <a:defRPr/>
            </a:pPr>
            <a:r>
              <a:rPr lang="en-GB" sz="1100" b="1" dirty="0">
                <a:solidFill>
                  <a:prstClr val="white"/>
                </a:solidFill>
                <a:cs typeface="Arial" panose="020B0604020202020204" pitchFamily="34" charset="0"/>
              </a:rPr>
              <a:t>Mapping the supply chain and developing a strategy</a:t>
            </a:r>
          </a:p>
        </p:txBody>
      </p:sp>
      <p:sp>
        <p:nvSpPr>
          <p:cNvPr id="18" name="Rectangle 21">
            <a:extLst>
              <a:ext uri="{FF2B5EF4-FFF2-40B4-BE49-F238E27FC236}">
                <a16:creationId xmlns:a16="http://schemas.microsoft.com/office/drawing/2014/main" id="{D024B617-F170-4813-8690-641517D7097C}"/>
              </a:ext>
            </a:extLst>
          </p:cNvPr>
          <p:cNvSpPr/>
          <p:nvPr/>
        </p:nvSpPr>
        <p:spPr>
          <a:xfrm>
            <a:off x="624782" y="3573019"/>
            <a:ext cx="2662903"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en-GB" sz="1100" b="1" dirty="0">
                <a:solidFill>
                  <a:prstClr val="white"/>
                </a:solidFill>
                <a:cs typeface="Arial" panose="020B0604020202020204" pitchFamily="34" charset="0"/>
              </a:rPr>
              <a:t>Stage 3</a:t>
            </a:r>
          </a:p>
          <a:p>
            <a:pPr algn="ctr" defTabSz="801654">
              <a:defRPr/>
            </a:pPr>
            <a:r>
              <a:rPr lang="en-GB" sz="1100" b="1" dirty="0">
                <a:solidFill>
                  <a:prstClr val="white"/>
                </a:solidFill>
                <a:cs typeface="Arial" panose="020B0604020202020204" pitchFamily="34" charset="0"/>
              </a:rPr>
              <a:t>Defining and implementing measures</a:t>
            </a:r>
          </a:p>
        </p:txBody>
      </p:sp>
      <p:sp>
        <p:nvSpPr>
          <p:cNvPr id="19" name="Rectangle 21">
            <a:extLst>
              <a:ext uri="{FF2B5EF4-FFF2-40B4-BE49-F238E27FC236}">
                <a16:creationId xmlns:a16="http://schemas.microsoft.com/office/drawing/2014/main" id="{60B87062-FE05-445B-B2F2-30C20D4C381B}"/>
              </a:ext>
            </a:extLst>
          </p:cNvPr>
          <p:cNvSpPr/>
          <p:nvPr/>
        </p:nvSpPr>
        <p:spPr>
          <a:xfrm>
            <a:off x="624783" y="2852939"/>
            <a:ext cx="2662904"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en-GB" sz="1100" b="1" dirty="0">
                <a:solidFill>
                  <a:prstClr val="white"/>
                </a:solidFill>
                <a:cs typeface="Arial" panose="020B0604020202020204" pitchFamily="34" charset="0"/>
              </a:rPr>
              <a:t>Stage 2</a:t>
            </a:r>
          </a:p>
          <a:p>
            <a:pPr algn="ctr" defTabSz="801654">
              <a:defRPr/>
            </a:pPr>
            <a:r>
              <a:rPr lang="en-GB" sz="1100" b="1" dirty="0">
                <a:solidFill>
                  <a:prstClr val="white"/>
                </a:solidFill>
                <a:cs typeface="Arial" panose="020B0604020202020204" pitchFamily="34" charset="0"/>
              </a:rPr>
              <a:t>Identifying and analysing sustainability risks</a:t>
            </a:r>
          </a:p>
        </p:txBody>
      </p:sp>
      <p:sp>
        <p:nvSpPr>
          <p:cNvPr id="21" name="Rectangle 18">
            <a:extLst>
              <a:ext uri="{FF2B5EF4-FFF2-40B4-BE49-F238E27FC236}">
                <a16:creationId xmlns:a16="http://schemas.microsoft.com/office/drawing/2014/main" id="{6437A657-AD3F-4E2F-8300-244F7320004F}"/>
              </a:ext>
            </a:extLst>
          </p:cNvPr>
          <p:cNvSpPr/>
          <p:nvPr/>
        </p:nvSpPr>
        <p:spPr>
          <a:xfrm>
            <a:off x="3467440" y="4293019"/>
            <a:ext cx="1332416" cy="1485924"/>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a:r>
              <a:rPr lang="en-GB" sz="1000" dirty="0">
                <a:solidFill>
                  <a:srgbClr val="000000"/>
                </a:solidFill>
              </a:rPr>
              <a:t>Key implementation steps are outlined for stages 4 and 5.</a:t>
            </a:r>
          </a:p>
        </p:txBody>
      </p:sp>
      <p:sp>
        <p:nvSpPr>
          <p:cNvPr id="22" name="Rectangle 18">
            <a:extLst>
              <a:ext uri="{FF2B5EF4-FFF2-40B4-BE49-F238E27FC236}">
                <a16:creationId xmlns:a16="http://schemas.microsoft.com/office/drawing/2014/main" id="{CE102453-A935-4A87-8447-3AC6637CB8CD}"/>
              </a:ext>
            </a:extLst>
          </p:cNvPr>
          <p:cNvSpPr/>
          <p:nvPr/>
        </p:nvSpPr>
        <p:spPr>
          <a:xfrm>
            <a:off x="3467440" y="2132858"/>
            <a:ext cx="1332416" cy="2088231"/>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a:r>
              <a:rPr lang="en-GB" sz="1000" dirty="0">
                <a:solidFill>
                  <a:srgbClr val="000000"/>
                </a:solidFill>
              </a:rPr>
              <a:t>Stages 1 to 3 are the main components of the starter kit. A number of practical examples and worksheets are included along with an explanation. </a:t>
            </a:r>
          </a:p>
        </p:txBody>
      </p:sp>
      <p:sp>
        <p:nvSpPr>
          <p:cNvPr id="23" name="Textplatzhalter 14">
            <a:extLst>
              <a:ext uri="{FF2B5EF4-FFF2-40B4-BE49-F238E27FC236}">
                <a16:creationId xmlns:a16="http://schemas.microsoft.com/office/drawing/2014/main" id="{8960DBD4-6C52-47EB-B758-99FD35099A6E}"/>
              </a:ext>
            </a:extLst>
          </p:cNvPr>
          <p:cNvSpPr txBox="1">
            <a:spLocks/>
          </p:cNvSpPr>
          <p:nvPr/>
        </p:nvSpPr>
        <p:spPr>
          <a:xfrm>
            <a:off x="5087888" y="1772819"/>
            <a:ext cx="5400725" cy="244452"/>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Starter kit objectives</a:t>
            </a:r>
          </a:p>
        </p:txBody>
      </p:sp>
      <p:sp>
        <p:nvSpPr>
          <p:cNvPr id="24" name="Freihandform 15">
            <a:extLst>
              <a:ext uri="{FF2B5EF4-FFF2-40B4-BE49-F238E27FC236}">
                <a16:creationId xmlns:a16="http://schemas.microsoft.com/office/drawing/2014/main" id="{2AA8BE1B-1EA6-4F2F-90DB-A004D7112CBB}"/>
              </a:ext>
            </a:extLst>
          </p:cNvPr>
          <p:cNvSpPr/>
          <p:nvPr/>
        </p:nvSpPr>
        <p:spPr bwMode="auto">
          <a:xfrm>
            <a:off x="5087888" y="4293097"/>
            <a:ext cx="3960440" cy="2232247"/>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25" name="Rechteck 24">
            <a:extLst>
              <a:ext uri="{FF2B5EF4-FFF2-40B4-BE49-F238E27FC236}">
                <a16:creationId xmlns:a16="http://schemas.microsoft.com/office/drawing/2014/main" id="{74925938-CB3C-4794-9A49-8A4BEAF2E89F}"/>
              </a:ext>
            </a:extLst>
          </p:cNvPr>
          <p:cNvSpPr/>
          <p:nvPr/>
        </p:nvSpPr>
        <p:spPr>
          <a:xfrm>
            <a:off x="5375920" y="4731249"/>
            <a:ext cx="3204355" cy="1744067"/>
          </a:xfrm>
          <a:prstGeom prst="rect">
            <a:avLst/>
          </a:prstGeom>
        </p:spPr>
        <p:txBody>
          <a:bodyPr wrap="square">
            <a:spAutoFit/>
          </a:bodyPr>
          <a:lstStyle/>
          <a:p>
            <a:pPr marL="171450" indent="-171450" algn="l" defTabSz="928804" fontAlgn="auto">
              <a:spcAft>
                <a:spcPts val="526"/>
              </a:spcAft>
              <a:buFont typeface="Arial" panose="020B0604020202020204" pitchFamily="34" charset="0"/>
              <a:buChar char="•"/>
              <a:defRPr/>
            </a:pPr>
            <a:r>
              <a:rPr lang="en-GB" sz="1100" dirty="0">
                <a:solidFill>
                  <a:srgbClr val="282828"/>
                </a:solidFill>
                <a:latin typeface="Arial"/>
              </a:rPr>
              <a:t>Mapping the supply chain from a sustainability viewpoint and establishment of the strategic direction (stage 1)</a:t>
            </a:r>
          </a:p>
          <a:p>
            <a:pPr marL="171450" indent="-171450" algn="l" defTabSz="928804" fontAlgn="auto">
              <a:spcAft>
                <a:spcPts val="526"/>
              </a:spcAft>
              <a:buFont typeface="Arial" panose="020B0604020202020204" pitchFamily="34" charset="0"/>
              <a:buChar char="•"/>
              <a:defRPr/>
            </a:pPr>
            <a:r>
              <a:rPr lang="en-GB" sz="1100" dirty="0">
                <a:solidFill>
                  <a:srgbClr val="282828"/>
                </a:solidFill>
                <a:latin typeface="Arial"/>
              </a:rPr>
              <a:t>Identifying and prioritising sustainability risks (stage 2)</a:t>
            </a:r>
          </a:p>
          <a:p>
            <a:pPr marL="171450" indent="-171450" algn="l" defTabSz="928804" fontAlgn="auto">
              <a:spcAft>
                <a:spcPts val="526"/>
              </a:spcAft>
              <a:buFont typeface="Arial" panose="020B0604020202020204" pitchFamily="34" charset="0"/>
              <a:buChar char="•"/>
              <a:defRPr/>
            </a:pPr>
            <a:r>
              <a:rPr lang="en-GB" sz="1100" dirty="0">
                <a:solidFill>
                  <a:srgbClr val="282828"/>
                </a:solidFill>
                <a:latin typeface="Arial"/>
              </a:rPr>
              <a:t>Recording the status quo at the company and deriving measures for designing and optimising a sustainable supply chain (stage 3)</a:t>
            </a:r>
          </a:p>
        </p:txBody>
      </p:sp>
      <p:sp>
        <p:nvSpPr>
          <p:cNvPr id="26" name="Textfeld 25">
            <a:extLst>
              <a:ext uri="{FF2B5EF4-FFF2-40B4-BE49-F238E27FC236}">
                <a16:creationId xmlns:a16="http://schemas.microsoft.com/office/drawing/2014/main" id="{14ADCE68-3972-4181-A2A1-4150E6CF3BDA}"/>
              </a:ext>
            </a:extLst>
          </p:cNvPr>
          <p:cNvSpPr txBox="1"/>
          <p:nvPr/>
        </p:nvSpPr>
        <p:spPr>
          <a:xfrm>
            <a:off x="5550097" y="4398117"/>
            <a:ext cx="2664296" cy="276999"/>
          </a:xfrm>
          <a:prstGeom prst="rect">
            <a:avLst/>
          </a:prstGeom>
          <a:noFill/>
        </p:spPr>
        <p:txBody>
          <a:bodyPr wrap="square" rtlCol="0">
            <a:spAutoFit/>
          </a:bodyPr>
          <a:lstStyle/>
          <a:p>
            <a:pPr algn="l"/>
            <a:r>
              <a:rPr lang="en-GB" sz="1200" b="1" dirty="0">
                <a:solidFill>
                  <a:srgbClr val="000000"/>
                </a:solidFill>
              </a:rPr>
              <a:t>Starter kit key outcome</a:t>
            </a:r>
          </a:p>
        </p:txBody>
      </p:sp>
      <p:pic>
        <p:nvPicPr>
          <p:cNvPr id="27" name="Picture 8" descr="G:\noun_1049529.png">
            <a:extLst>
              <a:ext uri="{FF2B5EF4-FFF2-40B4-BE49-F238E27FC236}">
                <a16:creationId xmlns:a16="http://schemas.microsoft.com/office/drawing/2014/main" id="{E1543AA9-0024-4DA7-92D6-9D350F5015C2}"/>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400257" y="5157271"/>
            <a:ext cx="648071" cy="648071"/>
          </a:xfrm>
          <a:prstGeom prst="rect">
            <a:avLst/>
          </a:prstGeom>
          <a:noFill/>
        </p:spPr>
      </p:pic>
      <p:sp>
        <p:nvSpPr>
          <p:cNvPr id="30" name="Fußzeilenplatzhalter 3">
            <a:extLst>
              <a:ext uri="{FF2B5EF4-FFF2-40B4-BE49-F238E27FC236}">
                <a16:creationId xmlns:a16="http://schemas.microsoft.com/office/drawing/2014/main" id="{93A0AAF9-3549-4D78-A0DF-1369549ECF91}"/>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0" name="Auf der gleichen Seite des Rechtecks liegende Ecken abrunden 8">
            <a:extLst>
              <a:ext uri="{FF2B5EF4-FFF2-40B4-BE49-F238E27FC236}">
                <a16:creationId xmlns:a16="http://schemas.microsoft.com/office/drawing/2014/main" id="{A13656E6-683C-4011-9988-156474139327}"/>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8" name="Auf der gleichen Seite des Rechtecks liegende Ecken abrunden 8">
            <a:extLst>
              <a:ext uri="{FF2B5EF4-FFF2-40B4-BE49-F238E27FC236}">
                <a16:creationId xmlns:a16="http://schemas.microsoft.com/office/drawing/2014/main" id="{62012A3E-009F-4FC6-9A59-90C9CC12633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9" name="Auf der gleichen Seite des Rechtecks liegende Ecken abrunden 8">
            <a:extLst>
              <a:ext uri="{FF2B5EF4-FFF2-40B4-BE49-F238E27FC236}">
                <a16:creationId xmlns:a16="http://schemas.microsoft.com/office/drawing/2014/main" id="{C75EBA1C-9A01-4925-ADE0-1C2A741557D4}"/>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31" name="Auf der gleichen Seite des Rechtecks liegende Ecken abrunden 8">
            <a:extLst>
              <a:ext uri="{FF2B5EF4-FFF2-40B4-BE49-F238E27FC236}">
                <a16:creationId xmlns:a16="http://schemas.microsoft.com/office/drawing/2014/main" id="{6D454476-92B9-4426-87DD-D756627923DC}"/>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32" name="Auf der gleichen Seite des Rechtecks liegende Ecken abrunden 8">
            <a:extLst>
              <a:ext uri="{FF2B5EF4-FFF2-40B4-BE49-F238E27FC236}">
                <a16:creationId xmlns:a16="http://schemas.microsoft.com/office/drawing/2014/main" id="{3EF07506-0ABA-4031-9381-4889D2AFFC3C}"/>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3" name="Auf der gleichen Seite des Rechtecks liegende Ecken abrunden 8">
            <a:extLst>
              <a:ext uri="{FF2B5EF4-FFF2-40B4-BE49-F238E27FC236}">
                <a16:creationId xmlns:a16="http://schemas.microsoft.com/office/drawing/2014/main" id="{DC8B03F5-E0D6-46E3-9CF5-21529934211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4" name="Auf der gleichen Seite des Rechtecks liegende Ecken abrunden 8">
            <a:extLst>
              <a:ext uri="{FF2B5EF4-FFF2-40B4-BE49-F238E27FC236}">
                <a16:creationId xmlns:a16="http://schemas.microsoft.com/office/drawing/2014/main" id="{69D83001-EDC4-4721-8755-A1F2E8327A7C}"/>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5"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57088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30</a:t>
            </a:fld>
            <a:endParaRPr lang="de-DE"/>
          </a:p>
        </p:txBody>
      </p:sp>
      <p:sp>
        <p:nvSpPr>
          <p:cNvPr id="48" name="Titel 2">
            <a:extLst>
              <a:ext uri="{FF2B5EF4-FFF2-40B4-BE49-F238E27FC236}">
                <a16:creationId xmlns:a16="http://schemas.microsoft.com/office/drawing/2014/main" id="{C774F5C8-F24B-4EBD-ABE7-E2816A1FDFC0}"/>
              </a:ext>
            </a:extLst>
          </p:cNvPr>
          <p:cNvSpPr txBox="1">
            <a:spLocks/>
          </p:cNvSpPr>
          <p:nvPr/>
        </p:nvSpPr>
        <p:spPr>
          <a:xfrm>
            <a:off x="1522928" y="1139292"/>
            <a:ext cx="8894247" cy="648000"/>
          </a:xfrm>
          <a:prstGeom prst="rect">
            <a:avLst/>
          </a:prstGeom>
        </p:spPr>
        <p:txBody>
          <a:bodyPr vert="horz" lIns="0" tIns="0" rIns="0" bIns="0" rtlCol="0" anchor="t" anchorCtr="0">
            <a:noAutofit/>
          </a:bodyPr>
          <a:lstStyle>
            <a:lvl1pPr algn="l" defTabSz="521437" rtl="0" eaLnBrk="1" latinLnBrk="0" hangingPunct="1">
              <a:spcBef>
                <a:spcPct val="0"/>
              </a:spcBef>
              <a:buNone/>
              <a:defRPr sz="2400" b="1" kern="1200">
                <a:solidFill>
                  <a:srgbClr val="4B4B4B"/>
                </a:solidFill>
                <a:latin typeface="Arial" panose="020B0604020202020204" pitchFamily="34" charset="0"/>
                <a:ea typeface="+mj-ea"/>
                <a:cs typeface="Arial" panose="020B0604020202020204" pitchFamily="34" charset="0"/>
              </a:defRPr>
            </a:lvl1pPr>
          </a:lstStyle>
          <a:p>
            <a:r>
              <a:rPr lang="en-GB" sz="1800" dirty="0">
                <a:solidFill>
                  <a:srgbClr val="3B687F"/>
                </a:solidFill>
              </a:rPr>
              <a:t>Getting started: Steps for mapping sustainability issues to processes along the supply chain </a:t>
            </a:r>
          </a:p>
        </p:txBody>
      </p:sp>
      <p:sp>
        <p:nvSpPr>
          <p:cNvPr id="49" name="Rechteck 48">
            <a:extLst>
              <a:ext uri="{FF2B5EF4-FFF2-40B4-BE49-F238E27FC236}">
                <a16:creationId xmlns:a16="http://schemas.microsoft.com/office/drawing/2014/main" id="{809312F5-A9B9-4931-9A09-5EEC1D0D0748}"/>
              </a:ext>
            </a:extLst>
          </p:cNvPr>
          <p:cNvSpPr/>
          <p:nvPr/>
        </p:nvSpPr>
        <p:spPr>
          <a:xfrm>
            <a:off x="1630600" y="3128252"/>
            <a:ext cx="8786574" cy="419503"/>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 lists the sustainability issues and creates symbols for each issue so they can be incorporated into the supply chain matrix. </a:t>
            </a:r>
          </a:p>
        </p:txBody>
      </p:sp>
      <p:sp>
        <p:nvSpPr>
          <p:cNvPr id="50" name="Rechteck 49">
            <a:extLst>
              <a:ext uri="{FF2B5EF4-FFF2-40B4-BE49-F238E27FC236}">
                <a16:creationId xmlns:a16="http://schemas.microsoft.com/office/drawing/2014/main" id="{302E41A1-840E-4FC1-AF90-469D5073F11F}"/>
              </a:ext>
            </a:extLst>
          </p:cNvPr>
          <p:cNvSpPr/>
          <p:nvPr/>
        </p:nvSpPr>
        <p:spPr>
          <a:xfrm>
            <a:off x="1630928" y="3776324"/>
            <a:ext cx="8786246" cy="419503"/>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 checks the supply chain stages and processes at which the issues arise. Symbols for sustainability issues are then assigned according to the processes in the supply chain matrix.</a:t>
            </a:r>
          </a:p>
        </p:txBody>
      </p:sp>
      <p:sp>
        <p:nvSpPr>
          <p:cNvPr id="51" name="Richtungspfeil 59">
            <a:extLst>
              <a:ext uri="{FF2B5EF4-FFF2-40B4-BE49-F238E27FC236}">
                <a16:creationId xmlns:a16="http://schemas.microsoft.com/office/drawing/2014/main" id="{012F4AC1-27B4-4478-BC2A-65BFC119CB69}"/>
              </a:ext>
            </a:extLst>
          </p:cNvPr>
          <p:cNvSpPr/>
          <p:nvPr/>
        </p:nvSpPr>
        <p:spPr>
          <a:xfrm>
            <a:off x="622928" y="3128244"/>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sp>
        <p:nvSpPr>
          <p:cNvPr id="52" name="Richtungspfeil 30">
            <a:extLst>
              <a:ext uri="{FF2B5EF4-FFF2-40B4-BE49-F238E27FC236}">
                <a16:creationId xmlns:a16="http://schemas.microsoft.com/office/drawing/2014/main" id="{B3C42969-9AA2-43CA-AB59-CB56F8D2C9CD}"/>
              </a:ext>
            </a:extLst>
          </p:cNvPr>
          <p:cNvSpPr/>
          <p:nvPr/>
        </p:nvSpPr>
        <p:spPr>
          <a:xfrm>
            <a:off x="622928" y="3839292"/>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pic>
        <p:nvPicPr>
          <p:cNvPr id="53" name="Picture 2" descr="G:\noun_992323.png">
            <a:extLst>
              <a:ext uri="{FF2B5EF4-FFF2-40B4-BE49-F238E27FC236}">
                <a16:creationId xmlns:a16="http://schemas.microsoft.com/office/drawing/2014/main" id="{3DD9230E-5B74-4977-BC6C-D8429E9A7CD3}"/>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2928" y="1067292"/>
            <a:ext cx="648071" cy="648071"/>
          </a:xfrm>
          <a:prstGeom prst="rect">
            <a:avLst/>
          </a:prstGeom>
          <a:noFill/>
        </p:spPr>
      </p:pic>
      <p:pic>
        <p:nvPicPr>
          <p:cNvPr id="54" name="Picture 9" descr="C:\Users\husterer\Downloads\noun_669300.png">
            <a:extLst>
              <a:ext uri="{FF2B5EF4-FFF2-40B4-BE49-F238E27FC236}">
                <a16:creationId xmlns:a16="http://schemas.microsoft.com/office/drawing/2014/main" id="{0970CA30-E0BF-4C82-834E-A880E7DADA36}"/>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0096" y="4033401"/>
            <a:ext cx="344438" cy="344438"/>
          </a:xfrm>
          <a:prstGeom prst="rect">
            <a:avLst/>
          </a:prstGeom>
          <a:noFill/>
          <a:extLst>
            <a:ext uri="{909E8E84-426E-40DD-AFC4-6F175D3DCCD1}">
              <a14:hiddenFill xmlns:a14="http://schemas.microsoft.com/office/drawing/2010/main">
                <a:solidFill>
                  <a:srgbClr val="FFFFFF"/>
                </a:solidFill>
              </a14:hiddenFill>
            </a:ext>
          </a:extLst>
        </p:spPr>
      </p:pic>
      <p:sp>
        <p:nvSpPr>
          <p:cNvPr id="55" name="Rechteck 54">
            <a:extLst>
              <a:ext uri="{FF2B5EF4-FFF2-40B4-BE49-F238E27FC236}">
                <a16:creationId xmlns:a16="http://schemas.microsoft.com/office/drawing/2014/main" id="{799F762C-5206-4C64-BBE0-4FA5A2513C34}"/>
              </a:ext>
            </a:extLst>
          </p:cNvPr>
          <p:cNvSpPr/>
          <p:nvPr/>
        </p:nvSpPr>
        <p:spPr>
          <a:xfrm>
            <a:off x="478927" y="2039292"/>
            <a:ext cx="9938247" cy="588780"/>
          </a:xfrm>
          <a:prstGeom prst="rect">
            <a:avLst/>
          </a:prstGeom>
        </p:spPr>
        <p:txBody>
          <a:bodyPr wrap="square" lIns="80165" tIns="40083" rIns="80165" bIns="40083">
            <a:spAutoFit/>
          </a:bodyPr>
          <a:lstStyle/>
          <a:p>
            <a:pPr marL="80577" algn="l"/>
            <a:r>
              <a:rPr lang="en-GB" sz="1100" dirty="0">
                <a:solidFill>
                  <a:srgbClr val="4B4B4B"/>
                </a:solidFill>
              </a:rPr>
              <a:t>Processes undertaken by suppliers to produce upstream products and materials can have negative impacts on the environment (e.g. polluting the air with emissions) or people (damaging workers' health). This module involves the company identifying which sustainability issues arise in the various production processes along the supply chain.</a:t>
            </a:r>
          </a:p>
        </p:txBody>
      </p:sp>
      <p:sp>
        <p:nvSpPr>
          <p:cNvPr id="13" name="Fußzeilenplatzhalter 3">
            <a:extLst>
              <a:ext uri="{FF2B5EF4-FFF2-40B4-BE49-F238E27FC236}">
                <a16:creationId xmlns:a16="http://schemas.microsoft.com/office/drawing/2014/main" id="{8E0326D7-D600-4E3E-9ED0-52AD4122F803}"/>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4" name="Auf der gleichen Seite des Rechtecks liegende Ecken abrunden 8">
            <a:extLst>
              <a:ext uri="{FF2B5EF4-FFF2-40B4-BE49-F238E27FC236}">
                <a16:creationId xmlns:a16="http://schemas.microsoft.com/office/drawing/2014/main" id="{9D47C9B9-200B-4502-8BDB-BC4888D9087D}"/>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5" name="Auf der gleichen Seite des Rechtecks liegende Ecken abrunden 8">
            <a:extLst>
              <a:ext uri="{FF2B5EF4-FFF2-40B4-BE49-F238E27FC236}">
                <a16:creationId xmlns:a16="http://schemas.microsoft.com/office/drawing/2014/main" id="{46F8D4EB-383A-4722-8CA3-61597B1CDC86}"/>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6" name="Auf der gleichen Seite des Rechtecks liegende Ecken abrunden 8">
            <a:extLst>
              <a:ext uri="{FF2B5EF4-FFF2-40B4-BE49-F238E27FC236}">
                <a16:creationId xmlns:a16="http://schemas.microsoft.com/office/drawing/2014/main" id="{5DA138AD-85AC-4AAE-ACF8-0FA6B35EDE1B}"/>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7" name="Auf der gleichen Seite des Rechtecks liegende Ecken abrunden 8">
            <a:extLst>
              <a:ext uri="{FF2B5EF4-FFF2-40B4-BE49-F238E27FC236}">
                <a16:creationId xmlns:a16="http://schemas.microsoft.com/office/drawing/2014/main" id="{513E0550-6531-4B70-8B6F-0424C66707C4}"/>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8" name="Auf der gleichen Seite des Rechtecks liegende Ecken abrunden 8">
            <a:extLst>
              <a:ext uri="{FF2B5EF4-FFF2-40B4-BE49-F238E27FC236}">
                <a16:creationId xmlns:a16="http://schemas.microsoft.com/office/drawing/2014/main" id="{7F969D21-D08A-4D5D-8550-234F4954364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9" name="Auf der gleichen Seite des Rechtecks liegende Ecken abrunden 8">
            <a:extLst>
              <a:ext uri="{FF2B5EF4-FFF2-40B4-BE49-F238E27FC236}">
                <a16:creationId xmlns:a16="http://schemas.microsoft.com/office/drawing/2014/main" id="{21B56F50-EAE1-41FC-8D83-3503F0CCBB9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0" name="Auf der gleichen Seite des Rechtecks liegende Ecken abrunden 8">
            <a:extLst>
              <a:ext uri="{FF2B5EF4-FFF2-40B4-BE49-F238E27FC236}">
                <a16:creationId xmlns:a16="http://schemas.microsoft.com/office/drawing/2014/main" id="{0A42CA0E-EA1E-4EAC-8589-E30850976D84}"/>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C3BEC43E-D38C-1EF6-EB01-E51443D672A8}"/>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870971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31</a:t>
            </a:fld>
            <a:endParaRPr lang="de-DE"/>
          </a:p>
        </p:txBody>
      </p:sp>
      <p:sp>
        <p:nvSpPr>
          <p:cNvPr id="13" name="Rechteck 12">
            <a:extLst>
              <a:ext uri="{FF2B5EF4-FFF2-40B4-BE49-F238E27FC236}">
                <a16:creationId xmlns:a16="http://schemas.microsoft.com/office/drawing/2014/main" id="{55AB3E13-6F8F-4429-B067-5983174D2F6B}"/>
              </a:ext>
            </a:extLst>
          </p:cNvPr>
          <p:cNvSpPr/>
          <p:nvPr/>
        </p:nvSpPr>
        <p:spPr>
          <a:xfrm>
            <a:off x="1667039" y="1124744"/>
            <a:ext cx="8750135" cy="1435166"/>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a:t>
            </a:r>
            <a:r>
              <a:rPr lang="en-GB" sz="1100" b="1" dirty="0">
                <a:solidFill>
                  <a:srgbClr val="000000">
                    <a:lumMod val="75000"/>
                    <a:lumOff val="25000"/>
                  </a:srgbClr>
                </a:solidFill>
              </a:rPr>
              <a:t> assigns a symbol to each issue</a:t>
            </a:r>
            <a:r>
              <a:rPr lang="en-GB" sz="1100" dirty="0">
                <a:solidFill>
                  <a:srgbClr val="000000">
                    <a:lumMod val="75000"/>
                    <a:lumOff val="25000"/>
                  </a:srgbClr>
                </a:solidFill>
              </a:rPr>
              <a:t> based on the list of sustainability issues identified in the previous module. </a:t>
            </a:r>
          </a:p>
          <a:p>
            <a:pPr marL="80577" algn="l"/>
            <a:endParaRPr lang="de-DE" sz="1100" b="1" dirty="0">
              <a:solidFill>
                <a:srgbClr val="000000">
                  <a:lumMod val="75000"/>
                  <a:lumOff val="25000"/>
                </a:srgbClr>
              </a:solidFill>
            </a:endParaRPr>
          </a:p>
          <a:p>
            <a:pPr marL="80577" algn="l"/>
            <a:r>
              <a:rPr lang="en-GB" sz="1100" b="1" dirty="0">
                <a:solidFill>
                  <a:srgbClr val="000000">
                    <a:lumMod val="75000"/>
                    <a:lumOff val="25000"/>
                  </a:srgbClr>
                </a:solidFill>
              </a:rPr>
              <a:t>TIP: </a:t>
            </a:r>
            <a:r>
              <a:rPr lang="en-GB" sz="1100" dirty="0">
                <a:solidFill>
                  <a:srgbClr val="000000">
                    <a:lumMod val="75000"/>
                    <a:lumOff val="25000"/>
                  </a:srgbClr>
                </a:solidFill>
              </a:rPr>
              <a:t>Small icons (see below) can help present the issues in a clear manner. Use them in your (virtual) workshop to assign issues together (see information on workshop-based implementation on </a:t>
            </a:r>
            <a:r>
              <a:rPr lang="en-GB" sz="1100" dirty="0">
                <a:solidFill>
                  <a:srgbClr val="000000">
                    <a:lumMod val="75000"/>
                    <a:lumOff val="25000"/>
                  </a:srgbClr>
                </a:solidFill>
                <a:hlinkClick r:id="rId2" action="ppaction://hlinksldjump"/>
              </a:rPr>
              <a:t>slide 70</a:t>
            </a:r>
            <a:r>
              <a:rPr lang="en-GB" sz="1100" dirty="0">
                <a:solidFill>
                  <a:srgbClr val="000000">
                    <a:lumMod val="75000"/>
                    <a:lumOff val="25000"/>
                  </a:srgbClr>
                </a:solidFill>
              </a:rPr>
              <a:t>). </a:t>
            </a:r>
          </a:p>
          <a:p>
            <a:pPr marL="80577" algn="l"/>
            <a:endParaRPr lang="de-DE" sz="1100" dirty="0">
              <a:solidFill>
                <a:srgbClr val="000000">
                  <a:lumMod val="75000"/>
                  <a:lumOff val="25000"/>
                </a:srgbClr>
              </a:solidFill>
            </a:endParaRPr>
          </a:p>
          <a:p>
            <a:pPr marL="80577" algn="l"/>
            <a:r>
              <a:rPr lang="en-GB" sz="1100" dirty="0">
                <a:solidFill>
                  <a:srgbClr val="000000">
                    <a:lumMod val="75000"/>
                    <a:lumOff val="25000"/>
                  </a:srgbClr>
                </a:solidFill>
              </a:rPr>
              <a:t>As mentioned in the previous module, a list of TOP issues can often provide a useful starting point and prevents the company from spreading itself too thin at the outset. It also helps to limit the issues that will be included in the detailed evaluation and prioritisation stage (which comes next). Each of these issues should be presented with a symbol to make it easier to visualise them.</a:t>
            </a:r>
          </a:p>
        </p:txBody>
      </p:sp>
      <p:sp>
        <p:nvSpPr>
          <p:cNvPr id="14" name="Richtungspfeil 59">
            <a:extLst>
              <a:ext uri="{FF2B5EF4-FFF2-40B4-BE49-F238E27FC236}">
                <a16:creationId xmlns:a16="http://schemas.microsoft.com/office/drawing/2014/main" id="{867B4F4A-0294-44B7-83CD-991A71AECA55}"/>
              </a:ext>
            </a:extLst>
          </p:cNvPr>
          <p:cNvSpPr/>
          <p:nvPr/>
        </p:nvSpPr>
        <p:spPr>
          <a:xfrm>
            <a:off x="623392" y="1206283"/>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grpSp>
        <p:nvGrpSpPr>
          <p:cNvPr id="16" name="Gruppieren 15">
            <a:extLst>
              <a:ext uri="{FF2B5EF4-FFF2-40B4-BE49-F238E27FC236}">
                <a16:creationId xmlns:a16="http://schemas.microsoft.com/office/drawing/2014/main" id="{C6A59737-AE29-4D55-AE45-973AF45C1ED9}"/>
              </a:ext>
            </a:extLst>
          </p:cNvPr>
          <p:cNvGrpSpPr/>
          <p:nvPr/>
        </p:nvGrpSpPr>
        <p:grpSpPr>
          <a:xfrm>
            <a:off x="3144624" y="4077072"/>
            <a:ext cx="5255632" cy="2304256"/>
            <a:chOff x="0" y="2276872"/>
            <a:chExt cx="5255632" cy="2304256"/>
          </a:xfrm>
        </p:grpSpPr>
        <p:grpSp>
          <p:nvGrpSpPr>
            <p:cNvPr id="21" name="Gruppieren 20">
              <a:extLst>
                <a:ext uri="{FF2B5EF4-FFF2-40B4-BE49-F238E27FC236}">
                  <a16:creationId xmlns:a16="http://schemas.microsoft.com/office/drawing/2014/main" id="{85BC79CD-2143-4E70-9E4D-90FADA511F86}"/>
                </a:ext>
              </a:extLst>
            </p:cNvPr>
            <p:cNvGrpSpPr/>
            <p:nvPr/>
          </p:nvGrpSpPr>
          <p:grpSpPr>
            <a:xfrm>
              <a:off x="0" y="2276872"/>
              <a:ext cx="3707536" cy="2304256"/>
              <a:chOff x="0" y="2276872"/>
              <a:chExt cx="3707536" cy="2304256"/>
            </a:xfrm>
          </p:grpSpPr>
          <p:pic>
            <p:nvPicPr>
              <p:cNvPr id="26" name="Picture 2">
                <a:extLst>
                  <a:ext uri="{FF2B5EF4-FFF2-40B4-BE49-F238E27FC236}">
                    <a16:creationId xmlns:a16="http://schemas.microsoft.com/office/drawing/2014/main" id="{81B14995-F66D-488D-9651-9535B131D533}"/>
                  </a:ext>
                </a:extLst>
              </p:cNvPr>
              <p:cNvPicPr>
                <a:picLocks noChangeAspect="1" noChangeArrowheads="1"/>
              </p:cNvPicPr>
              <p:nvPr/>
            </p:nvPicPr>
            <p:blipFill>
              <a:blip r:embed="rId3" cstate="print"/>
              <a:srcRect l="14520" t="33189" r="49179" b="29681"/>
              <a:stretch>
                <a:fillRect/>
              </a:stretch>
            </p:blipFill>
            <p:spPr bwMode="auto">
              <a:xfrm>
                <a:off x="0" y="2564904"/>
                <a:ext cx="3635896" cy="2016224"/>
              </a:xfrm>
              <a:prstGeom prst="rect">
                <a:avLst/>
              </a:prstGeom>
              <a:noFill/>
              <a:ln w="9525">
                <a:noFill/>
                <a:miter lim="800000"/>
                <a:headEnd/>
                <a:tailEnd/>
              </a:ln>
            </p:spPr>
          </p:pic>
          <p:sp>
            <p:nvSpPr>
              <p:cNvPr id="27" name="Rechteck 26">
                <a:extLst>
                  <a:ext uri="{FF2B5EF4-FFF2-40B4-BE49-F238E27FC236}">
                    <a16:creationId xmlns:a16="http://schemas.microsoft.com/office/drawing/2014/main" id="{162D3FCD-2663-4246-AD51-0AB7AD95E71B}"/>
                  </a:ext>
                </a:extLst>
              </p:cNvPr>
              <p:cNvSpPr/>
              <p:nvPr/>
            </p:nvSpPr>
            <p:spPr>
              <a:xfrm rot="5400000">
                <a:off x="1846145" y="826263"/>
                <a:ext cx="410782" cy="3312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Company-specific sustainability issues</a:t>
                </a:r>
              </a:p>
            </p:txBody>
          </p:sp>
        </p:grpSp>
        <p:sp>
          <p:nvSpPr>
            <p:cNvPr id="22" name="Rechteck 21">
              <a:extLst>
                <a:ext uri="{FF2B5EF4-FFF2-40B4-BE49-F238E27FC236}">
                  <a16:creationId xmlns:a16="http://schemas.microsoft.com/office/drawing/2014/main" id="{D19B8F34-FC4E-42C1-B434-988B3C478460}"/>
                </a:ext>
              </a:extLst>
            </p:cNvPr>
            <p:cNvSpPr/>
            <p:nvPr/>
          </p:nvSpPr>
          <p:spPr>
            <a:xfrm>
              <a:off x="683632" y="4077071"/>
              <a:ext cx="4572000" cy="276999"/>
            </a:xfrm>
            <a:prstGeom prst="rect">
              <a:avLst/>
            </a:prstGeom>
          </p:spPr>
          <p:txBody>
            <a:bodyPr>
              <a:spAutoFit/>
            </a:bodyPr>
            <a:lstStyle/>
            <a:p>
              <a:pPr algn="l"/>
              <a:r>
                <a:rPr lang="en-GB" sz="1200" dirty="0">
                  <a:solidFill>
                    <a:srgbClr val="000000">
                      <a:lumMod val="75000"/>
                      <a:lumOff val="25000"/>
                    </a:srgbClr>
                  </a:solidFill>
                </a:rPr>
                <a:t>Land use/preservation of biodiversity</a:t>
              </a:r>
            </a:p>
          </p:txBody>
        </p:sp>
        <p:sp>
          <p:nvSpPr>
            <p:cNvPr id="23" name="Rechteck 22">
              <a:extLst>
                <a:ext uri="{FF2B5EF4-FFF2-40B4-BE49-F238E27FC236}">
                  <a16:creationId xmlns:a16="http://schemas.microsoft.com/office/drawing/2014/main" id="{CF4AE3D2-2AD5-441E-9CA9-67162526181C}"/>
                </a:ext>
              </a:extLst>
            </p:cNvPr>
            <p:cNvSpPr/>
            <p:nvPr/>
          </p:nvSpPr>
          <p:spPr>
            <a:xfrm>
              <a:off x="683568" y="3645024"/>
              <a:ext cx="1594411" cy="276999"/>
            </a:xfrm>
            <a:prstGeom prst="rect">
              <a:avLst/>
            </a:prstGeom>
          </p:spPr>
          <p:txBody>
            <a:bodyPr wrap="none">
              <a:spAutoFit/>
            </a:bodyPr>
            <a:lstStyle/>
            <a:p>
              <a:r>
                <a:rPr lang="en-GB" sz="1200" dirty="0">
                  <a:solidFill>
                    <a:srgbClr val="000000">
                      <a:lumMod val="75000"/>
                      <a:lumOff val="25000"/>
                    </a:srgbClr>
                  </a:solidFill>
                </a:rPr>
                <a:t>Water management</a:t>
              </a:r>
            </a:p>
          </p:txBody>
        </p:sp>
        <p:sp>
          <p:nvSpPr>
            <p:cNvPr id="24" name="Rechteck 23">
              <a:extLst>
                <a:ext uri="{FF2B5EF4-FFF2-40B4-BE49-F238E27FC236}">
                  <a16:creationId xmlns:a16="http://schemas.microsoft.com/office/drawing/2014/main" id="{630D453A-C92D-4E6F-A89E-F826D1015777}"/>
                </a:ext>
              </a:extLst>
            </p:cNvPr>
            <p:cNvSpPr/>
            <p:nvPr/>
          </p:nvSpPr>
          <p:spPr>
            <a:xfrm>
              <a:off x="683568" y="2780928"/>
              <a:ext cx="2383537" cy="276999"/>
            </a:xfrm>
            <a:prstGeom prst="rect">
              <a:avLst/>
            </a:prstGeom>
          </p:spPr>
          <p:txBody>
            <a:bodyPr wrap="none">
              <a:spAutoFit/>
            </a:bodyPr>
            <a:lstStyle/>
            <a:p>
              <a:r>
                <a:rPr lang="en-GB" sz="1200" dirty="0">
                  <a:solidFill>
                    <a:srgbClr val="000000">
                      <a:lumMod val="75000"/>
                      <a:lumOff val="25000"/>
                    </a:srgbClr>
                  </a:solidFill>
                </a:rPr>
                <a:t>Adhering to labour standards</a:t>
              </a:r>
            </a:p>
          </p:txBody>
        </p:sp>
        <p:sp>
          <p:nvSpPr>
            <p:cNvPr id="25" name="Rechteck 24">
              <a:extLst>
                <a:ext uri="{FF2B5EF4-FFF2-40B4-BE49-F238E27FC236}">
                  <a16:creationId xmlns:a16="http://schemas.microsoft.com/office/drawing/2014/main" id="{1496D540-6A90-4C4D-86DB-C5B99BC47A8B}"/>
                </a:ext>
              </a:extLst>
            </p:cNvPr>
            <p:cNvSpPr/>
            <p:nvPr/>
          </p:nvSpPr>
          <p:spPr>
            <a:xfrm>
              <a:off x="683568" y="3212976"/>
              <a:ext cx="4572000" cy="461665"/>
            </a:xfrm>
            <a:prstGeom prst="rect">
              <a:avLst/>
            </a:prstGeom>
          </p:spPr>
          <p:txBody>
            <a:bodyPr>
              <a:spAutoFit/>
            </a:bodyPr>
            <a:lstStyle/>
            <a:p>
              <a:pPr algn="l"/>
              <a:r>
                <a:rPr lang="en-GB" sz="1200" dirty="0">
                  <a:solidFill>
                    <a:srgbClr val="000000">
                      <a:lumMod val="75000"/>
                      <a:lumOff val="25000"/>
                    </a:srgbClr>
                  </a:solidFill>
                </a:rPr>
                <a:t>Emissions from transportation and livestock </a:t>
              </a:r>
            </a:p>
            <a:p>
              <a:pPr algn="l"/>
              <a:r>
                <a:rPr lang="en-GB" sz="1200" dirty="0">
                  <a:solidFill>
                    <a:srgbClr val="000000">
                      <a:lumMod val="75000"/>
                      <a:lumOff val="25000"/>
                    </a:srgbClr>
                  </a:solidFill>
                </a:rPr>
                <a:t>farming</a:t>
              </a:r>
            </a:p>
          </p:txBody>
        </p:sp>
      </p:grpSp>
      <p:sp>
        <p:nvSpPr>
          <p:cNvPr id="28" name="Richtungspfeil 23">
            <a:extLst>
              <a:ext uri="{FF2B5EF4-FFF2-40B4-BE49-F238E27FC236}">
                <a16:creationId xmlns:a16="http://schemas.microsoft.com/office/drawing/2014/main" id="{82C9ACF3-8C94-4C96-95D8-27AB533E122D}"/>
              </a:ext>
            </a:extLst>
          </p:cNvPr>
          <p:cNvSpPr/>
          <p:nvPr/>
        </p:nvSpPr>
        <p:spPr>
          <a:xfrm>
            <a:off x="623392" y="3008795"/>
            <a:ext cx="841846" cy="298213"/>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29" name="Rechteck 28">
            <a:extLst>
              <a:ext uri="{FF2B5EF4-FFF2-40B4-BE49-F238E27FC236}">
                <a16:creationId xmlns:a16="http://schemas.microsoft.com/office/drawing/2014/main" id="{FD145702-FA09-4F3A-A7FD-2A77CB54019A}"/>
              </a:ext>
            </a:extLst>
          </p:cNvPr>
          <p:cNvSpPr/>
          <p:nvPr/>
        </p:nvSpPr>
        <p:spPr>
          <a:xfrm>
            <a:off x="1667039" y="2936786"/>
            <a:ext cx="8750135" cy="1107996"/>
          </a:xfrm>
          <a:prstGeom prst="rect">
            <a:avLst/>
          </a:prstGeom>
        </p:spPr>
        <p:txBody>
          <a:bodyPr wrap="square">
            <a:spAutoFit/>
          </a:bodyPr>
          <a:lstStyle/>
          <a:p>
            <a:pPr marL="80577" algn="l"/>
            <a:r>
              <a:rPr lang="en-GB" sz="1100" dirty="0">
                <a:solidFill>
                  <a:srgbClr val="000000">
                    <a:lumMod val="75000"/>
                    <a:lumOff val="25000"/>
                  </a:srgbClr>
                </a:solidFill>
              </a:rPr>
              <a:t>The company checks the supply chain stages and processes at which the issues are relevant. </a:t>
            </a:r>
            <a:r>
              <a:rPr lang="en-GB" sz="1100" b="1" dirty="0">
                <a:solidFill>
                  <a:srgbClr val="000000">
                    <a:lumMod val="75000"/>
                    <a:lumOff val="25000"/>
                  </a:srgbClr>
                </a:solidFill>
              </a:rPr>
              <a:t>Symbols for sustainability issues are then assigned according to the relevant processes</a:t>
            </a:r>
            <a:r>
              <a:rPr lang="en-GB" sz="1100" dirty="0">
                <a:solidFill>
                  <a:srgbClr val="000000">
                    <a:lumMod val="75000"/>
                    <a:lumOff val="25000"/>
                  </a:srgbClr>
                </a:solidFill>
              </a:rPr>
              <a:t>.</a:t>
            </a:r>
          </a:p>
          <a:p>
            <a:pPr marL="80577" algn="l"/>
            <a:endParaRPr lang="de-DE" sz="1100" dirty="0">
              <a:solidFill>
                <a:srgbClr val="000000">
                  <a:lumMod val="75000"/>
                  <a:lumOff val="25000"/>
                </a:srgbClr>
              </a:solidFill>
            </a:endParaRPr>
          </a:p>
          <a:p>
            <a:pPr marL="80577" algn="l"/>
            <a:r>
              <a:rPr lang="en-GB" sz="1100" dirty="0">
                <a:solidFill>
                  <a:srgbClr val="000000">
                    <a:lumMod val="75000"/>
                    <a:lumOff val="25000"/>
                  </a:srgbClr>
                </a:solidFill>
              </a:rPr>
              <a:t>In-house knowledge should be used when assigning symbols. The majority of the time, companies will be able to establish numerous interrelated issues as a result. Companies can also use the sustainability standards/initiatives mentioned in the previous process stage.</a:t>
            </a:r>
          </a:p>
        </p:txBody>
      </p:sp>
      <p:pic>
        <p:nvPicPr>
          <p:cNvPr id="30" name="Picture 9" descr="C:\Users\husterer\Downloads\noun_669300.png">
            <a:extLst>
              <a:ext uri="{FF2B5EF4-FFF2-40B4-BE49-F238E27FC236}">
                <a16:creationId xmlns:a16="http://schemas.microsoft.com/office/drawing/2014/main" id="{E451D878-8CCC-4AF0-AD9F-E08F70217FF4}"/>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285" y="3531067"/>
            <a:ext cx="344438" cy="344438"/>
          </a:xfrm>
          <a:prstGeom prst="rect">
            <a:avLst/>
          </a:prstGeom>
          <a:noFill/>
          <a:extLst>
            <a:ext uri="{909E8E84-426E-40DD-AFC4-6F175D3DCCD1}">
              <a14:hiddenFill xmlns:a14="http://schemas.microsoft.com/office/drawing/2010/main">
                <a:solidFill>
                  <a:srgbClr val="FFFFFF"/>
                </a:solidFill>
              </a14:hiddenFill>
            </a:ext>
          </a:extLst>
        </p:spPr>
      </p:pic>
      <p:pic>
        <p:nvPicPr>
          <p:cNvPr id="31" name="Grafik 30">
            <a:extLst>
              <a:ext uri="{FF2B5EF4-FFF2-40B4-BE49-F238E27FC236}">
                <a16:creationId xmlns:a16="http://schemas.microsoft.com/office/drawing/2014/main" id="{85755E82-3EA1-45A3-A1C2-B699AA6F4E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5306" y="4543798"/>
            <a:ext cx="370826" cy="370826"/>
          </a:xfrm>
          <a:prstGeom prst="rect">
            <a:avLst/>
          </a:prstGeom>
        </p:spPr>
      </p:pic>
      <p:pic>
        <p:nvPicPr>
          <p:cNvPr id="33" name="Grafik 32">
            <a:extLst>
              <a:ext uri="{FF2B5EF4-FFF2-40B4-BE49-F238E27FC236}">
                <a16:creationId xmlns:a16="http://schemas.microsoft.com/office/drawing/2014/main" id="{96E67DEA-A3C5-4E98-ADE6-CBA6B994AE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5306" y="4973019"/>
            <a:ext cx="384409" cy="384409"/>
          </a:xfrm>
          <a:prstGeom prst="rect">
            <a:avLst/>
          </a:prstGeom>
        </p:spPr>
      </p:pic>
      <p:grpSp>
        <p:nvGrpSpPr>
          <p:cNvPr id="34" name="Gruppieren 33">
            <a:extLst>
              <a:ext uri="{FF2B5EF4-FFF2-40B4-BE49-F238E27FC236}">
                <a16:creationId xmlns:a16="http://schemas.microsoft.com/office/drawing/2014/main" id="{E18E6592-CFD5-4E0B-BBB0-6C991F2DC65F}"/>
              </a:ext>
            </a:extLst>
          </p:cNvPr>
          <p:cNvGrpSpPr/>
          <p:nvPr/>
        </p:nvGrpSpPr>
        <p:grpSpPr>
          <a:xfrm>
            <a:off x="7047930" y="5875460"/>
            <a:ext cx="378202" cy="378202"/>
            <a:chOff x="2559122" y="2297791"/>
            <a:chExt cx="416222" cy="416222"/>
          </a:xfrm>
        </p:grpSpPr>
        <p:sp>
          <p:nvSpPr>
            <p:cNvPr id="35" name="Ellipse 34">
              <a:extLst>
                <a:ext uri="{FF2B5EF4-FFF2-40B4-BE49-F238E27FC236}">
                  <a16:creationId xmlns:a16="http://schemas.microsoft.com/office/drawing/2014/main" id="{70E4099B-2F5F-43DE-BBA5-1AF79A0B74AD}"/>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36" name="Grafik 35">
              <a:extLst>
                <a:ext uri="{FF2B5EF4-FFF2-40B4-BE49-F238E27FC236}">
                  <a16:creationId xmlns:a16="http://schemas.microsoft.com/office/drawing/2014/main" id="{A0BA3F06-33CA-4748-86D3-B8A7755DD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38" name="Picture 7" descr="\\file1.intern.adelphi.de\Mitarbeiter\CST\00_Aktuelle Projekte\Präsentationsvorlage\Icons adelphi\Icons\Wave\PNG\adelphi_icon_wave-3.png">
            <a:extLst>
              <a:ext uri="{FF2B5EF4-FFF2-40B4-BE49-F238E27FC236}">
                <a16:creationId xmlns:a16="http://schemas.microsoft.com/office/drawing/2014/main" id="{B90F1088-08D6-41F7-9A36-3FF260B21D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1723" y="5410895"/>
            <a:ext cx="384409" cy="384409"/>
          </a:xfrm>
          <a:prstGeom prst="rect">
            <a:avLst/>
          </a:prstGeom>
          <a:noFill/>
          <a:extLst>
            <a:ext uri="{909E8E84-426E-40DD-AFC4-6F175D3DCCD1}">
              <a14:hiddenFill xmlns:a14="http://schemas.microsoft.com/office/drawing/2010/main">
                <a:solidFill>
                  <a:srgbClr val="FFFFFF"/>
                </a:solidFill>
              </a14:hiddenFill>
            </a:ext>
          </a:extLst>
        </p:spPr>
      </p:pic>
      <p:sp>
        <p:nvSpPr>
          <p:cNvPr id="39" name="Fußzeilenplatzhalter 3">
            <a:extLst>
              <a:ext uri="{FF2B5EF4-FFF2-40B4-BE49-F238E27FC236}">
                <a16:creationId xmlns:a16="http://schemas.microsoft.com/office/drawing/2014/main" id="{55693EBA-124F-448B-B320-E52E780A648D}"/>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32" name="Auf der gleichen Seite des Rechtecks liegende Ecken abrunden 8">
            <a:extLst>
              <a:ext uri="{FF2B5EF4-FFF2-40B4-BE49-F238E27FC236}">
                <a16:creationId xmlns:a16="http://schemas.microsoft.com/office/drawing/2014/main" id="{E1384E31-0484-45E0-9457-9AAFD4E6C57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37" name="Auf der gleichen Seite des Rechtecks liegende Ecken abrunden 8">
            <a:extLst>
              <a:ext uri="{FF2B5EF4-FFF2-40B4-BE49-F238E27FC236}">
                <a16:creationId xmlns:a16="http://schemas.microsoft.com/office/drawing/2014/main" id="{5D20CD97-CCC3-4A96-B60A-288811CFA51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40" name="Auf der gleichen Seite des Rechtecks liegende Ecken abrunden 8">
            <a:extLst>
              <a:ext uri="{FF2B5EF4-FFF2-40B4-BE49-F238E27FC236}">
                <a16:creationId xmlns:a16="http://schemas.microsoft.com/office/drawing/2014/main" id="{849321E4-7DAA-406D-BFE9-819C3922620E}"/>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41" name="Auf der gleichen Seite des Rechtecks liegende Ecken abrunden 8">
            <a:extLst>
              <a:ext uri="{FF2B5EF4-FFF2-40B4-BE49-F238E27FC236}">
                <a16:creationId xmlns:a16="http://schemas.microsoft.com/office/drawing/2014/main" id="{EF461A14-C790-461D-9656-5FCD494EB828}"/>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42" name="Auf der gleichen Seite des Rechtecks liegende Ecken abrunden 8">
            <a:extLst>
              <a:ext uri="{FF2B5EF4-FFF2-40B4-BE49-F238E27FC236}">
                <a16:creationId xmlns:a16="http://schemas.microsoft.com/office/drawing/2014/main" id="{AE301F2E-D51C-48A6-B74C-9E65DE4AE0EE}"/>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43" name="Auf der gleichen Seite des Rechtecks liegende Ecken abrunden 8">
            <a:extLst>
              <a:ext uri="{FF2B5EF4-FFF2-40B4-BE49-F238E27FC236}">
                <a16:creationId xmlns:a16="http://schemas.microsoft.com/office/drawing/2014/main" id="{A27BF564-2DE2-4957-A0C1-1EB4AF17900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44" name="Auf der gleichen Seite des Rechtecks liegende Ecken abrunden 8">
            <a:extLst>
              <a:ext uri="{FF2B5EF4-FFF2-40B4-BE49-F238E27FC236}">
                <a16:creationId xmlns:a16="http://schemas.microsoft.com/office/drawing/2014/main" id="{2A79AD39-6DFA-4739-AE38-C918B33CE992}"/>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17F937B5-92A7-6420-C598-6E3FC9F408CF}"/>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319486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32</a:t>
            </a:fld>
            <a:endParaRPr lang="de-DE"/>
          </a:p>
        </p:txBody>
      </p:sp>
      <p:graphicFrame>
        <p:nvGraphicFramePr>
          <p:cNvPr id="31" name="Tabelle 30">
            <a:extLst>
              <a:ext uri="{FF2B5EF4-FFF2-40B4-BE49-F238E27FC236}">
                <a16:creationId xmlns:a16="http://schemas.microsoft.com/office/drawing/2014/main" id="{CF88C813-4768-4283-BB38-9115E563452C}"/>
              </a:ext>
            </a:extLst>
          </p:cNvPr>
          <p:cNvGraphicFramePr>
            <a:graphicFrameLocks noGrp="1"/>
          </p:cNvGraphicFramePr>
          <p:nvPr>
            <p:extLst>
              <p:ext uri="{D42A27DB-BD31-4B8C-83A1-F6EECF244321}">
                <p14:modId xmlns:p14="http://schemas.microsoft.com/office/powerpoint/2010/main" val="4002436608"/>
              </p:ext>
            </p:extLst>
          </p:nvPr>
        </p:nvGraphicFramePr>
        <p:xfrm>
          <a:off x="843244" y="1708422"/>
          <a:ext cx="9573236" cy="3887765"/>
        </p:xfrm>
        <a:graphic>
          <a:graphicData uri="http://schemas.openxmlformats.org/drawingml/2006/table">
            <a:tbl>
              <a:tblPr firstRow="1" bandRow="1">
                <a:tableStyleId>{22838BEF-8BB2-4498-84A7-C5851F593DF1}</a:tableStyleId>
              </a:tblPr>
              <a:tblGrid>
                <a:gridCol w="447398">
                  <a:extLst>
                    <a:ext uri="{9D8B030D-6E8A-4147-A177-3AD203B41FA5}">
                      <a16:colId xmlns:a16="http://schemas.microsoft.com/office/drawing/2014/main" val="20000"/>
                    </a:ext>
                  </a:extLst>
                </a:gridCol>
                <a:gridCol w="1735698">
                  <a:extLst>
                    <a:ext uri="{9D8B030D-6E8A-4147-A177-3AD203B41FA5}">
                      <a16:colId xmlns:a16="http://schemas.microsoft.com/office/drawing/2014/main" val="20001"/>
                    </a:ext>
                  </a:extLst>
                </a:gridCol>
                <a:gridCol w="1735698">
                  <a:extLst>
                    <a:ext uri="{9D8B030D-6E8A-4147-A177-3AD203B41FA5}">
                      <a16:colId xmlns:a16="http://schemas.microsoft.com/office/drawing/2014/main" val="20002"/>
                    </a:ext>
                  </a:extLst>
                </a:gridCol>
                <a:gridCol w="1735698">
                  <a:extLst>
                    <a:ext uri="{9D8B030D-6E8A-4147-A177-3AD203B41FA5}">
                      <a16:colId xmlns:a16="http://schemas.microsoft.com/office/drawing/2014/main" val="20003"/>
                    </a:ext>
                  </a:extLst>
                </a:gridCol>
                <a:gridCol w="1735698">
                  <a:extLst>
                    <a:ext uri="{9D8B030D-6E8A-4147-A177-3AD203B41FA5}">
                      <a16:colId xmlns:a16="http://schemas.microsoft.com/office/drawing/2014/main" val="20004"/>
                    </a:ext>
                  </a:extLst>
                </a:gridCol>
                <a:gridCol w="1735698">
                  <a:extLst>
                    <a:ext uri="{9D8B030D-6E8A-4147-A177-3AD203B41FA5}">
                      <a16:colId xmlns:a16="http://schemas.microsoft.com/office/drawing/2014/main" val="20005"/>
                    </a:ext>
                  </a:extLst>
                </a:gridCol>
                <a:gridCol w="447348">
                  <a:extLst>
                    <a:ext uri="{9D8B030D-6E8A-4147-A177-3AD203B41FA5}">
                      <a16:colId xmlns:a16="http://schemas.microsoft.com/office/drawing/2014/main" val="20006"/>
                    </a:ext>
                  </a:extLst>
                </a:gridCol>
              </a:tblGrid>
              <a:tr h="489061">
                <a:tc rowSpan="9">
                  <a:txBody>
                    <a:bodyPr/>
                    <a:lstStyle/>
                    <a:p>
                      <a:pPr algn="ctr"/>
                      <a:r>
                        <a:rPr lang="en-GB" sz="1400" b="0" dirty="0"/>
                        <a:t>Raw material</a:t>
                      </a:r>
                    </a:p>
                  </a:txBody>
                  <a:tcPr marL="104799" marR="104799" marT="52399" marB="52399"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200" dirty="0">
                          <a:solidFill>
                            <a:schemeClr val="bg1"/>
                          </a:solidFill>
                        </a:rPr>
                        <a:t>Raw material extraction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Further</a:t>
                      </a:r>
                    </a:p>
                    <a:p>
                      <a:pPr algn="ctr"/>
                      <a:r>
                        <a:rPr lang="en-GB" sz="1200" dirty="0">
                          <a:solidFill>
                            <a:schemeClr val="bg1"/>
                          </a:solidFill>
                        </a:rPr>
                        <a:t>processing</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Upstream production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Pre-production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Direct suppliers</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en-GB" sz="1400" b="0" dirty="0">
                          <a:solidFill>
                            <a:schemeClr val="tx1">
                              <a:lumMod val="75000"/>
                              <a:lumOff val="25000"/>
                            </a:schemeClr>
                          </a:solidFill>
                        </a:rPr>
                        <a:t>Factory gate</a:t>
                      </a:r>
                    </a:p>
                  </a:txBody>
                  <a:tcPr marL="104799" marR="104799" marT="52399" marB="52399"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19195">
                <a:tc vMerge="1">
                  <a:txBody>
                    <a:bodyPr/>
                    <a:lstStyle/>
                    <a:p>
                      <a:pPr algn="l" rtl="0"/>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l" rtl="0"/>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419195">
                <a:tc vMerge="1">
                  <a:txBody>
                    <a:bodyPr/>
                    <a:lstStyle/>
                    <a:p>
                      <a:endParaRPr lang="de-DE"/>
                    </a:p>
                  </a:txBody>
                  <a:tcPr/>
                </a:tc>
                <a:tc>
                  <a:txBody>
                    <a:bodyPr/>
                    <a:lstStyle/>
                    <a:p>
                      <a:endParaRPr lang="de-DE" sz="210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419195">
                <a:tc vMerge="1">
                  <a:txBody>
                    <a:bodyPr/>
                    <a:lstStyle/>
                    <a:p>
                      <a:endParaRPr lang="de-DE" dirty="0"/>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36" name="Rechteck 35">
            <a:extLst>
              <a:ext uri="{FF2B5EF4-FFF2-40B4-BE49-F238E27FC236}">
                <a16:creationId xmlns:a16="http://schemas.microsoft.com/office/drawing/2014/main" id="{3D715F1E-D5F5-42E1-A336-60308FF064FC}"/>
              </a:ext>
            </a:extLst>
          </p:cNvPr>
          <p:cNvSpPr/>
          <p:nvPr/>
        </p:nvSpPr>
        <p:spPr bwMode="auto">
          <a:xfrm>
            <a:off x="1364656" y="2351628"/>
            <a:ext cx="1566820"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plantation</a:t>
            </a:r>
          </a:p>
          <a:p>
            <a:pPr algn="l"/>
            <a:r>
              <a:rPr lang="en-GB" sz="800" b="1" dirty="0">
                <a:solidFill>
                  <a:srgbClr val="FF9933"/>
                </a:solidFill>
              </a:rPr>
              <a:t>Brazil</a:t>
            </a:r>
            <a:r>
              <a:rPr lang="en-GB" sz="800" dirty="0">
                <a:solidFill>
                  <a:srgbClr val="FF9933"/>
                </a:solidFill>
              </a:rPr>
              <a:t> and </a:t>
            </a:r>
            <a:r>
              <a:rPr lang="en-GB" sz="800" b="1" dirty="0">
                <a:solidFill>
                  <a:srgbClr val="FF9933"/>
                </a:solidFill>
              </a:rPr>
              <a:t>Cuba</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sugar cane</a:t>
            </a:r>
          </a:p>
          <a:p>
            <a:pPr algn="l"/>
            <a:endParaRPr lang="de-DE" sz="900" dirty="0">
              <a:solidFill>
                <a:srgbClr val="000000">
                  <a:lumMod val="75000"/>
                  <a:lumOff val="25000"/>
                </a:srgbClr>
              </a:solidFill>
            </a:endParaRPr>
          </a:p>
        </p:txBody>
      </p:sp>
      <p:sp>
        <p:nvSpPr>
          <p:cNvPr id="37" name="Rechteck 36">
            <a:extLst>
              <a:ext uri="{FF2B5EF4-FFF2-40B4-BE49-F238E27FC236}">
                <a16:creationId xmlns:a16="http://schemas.microsoft.com/office/drawing/2014/main" id="{DCBBFD80-81C8-46BE-8FA8-0466C27B2252}"/>
              </a:ext>
            </a:extLst>
          </p:cNvPr>
          <p:cNvSpPr/>
          <p:nvPr/>
        </p:nvSpPr>
        <p:spPr bwMode="auto">
          <a:xfrm>
            <a:off x="4869680" y="2347857"/>
            <a:ext cx="1518180" cy="76752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factory</a:t>
            </a:r>
          </a:p>
          <a:p>
            <a:pPr algn="l"/>
            <a:r>
              <a:rPr lang="en-GB" sz="800" b="1" dirty="0">
                <a:solidFill>
                  <a:srgbClr val="FF9933"/>
                </a:solidFill>
              </a:rPr>
              <a:t>Germany</a:t>
            </a:r>
          </a:p>
          <a:p>
            <a:pPr algn="l"/>
            <a:r>
              <a:rPr lang="en-GB" sz="800" b="1" dirty="0">
                <a:solidFill>
                  <a:srgbClr val="000000">
                    <a:lumMod val="75000"/>
                    <a:lumOff val="25000"/>
                  </a:srgbClr>
                </a:solidFill>
              </a:rPr>
              <a:t>Refining</a:t>
            </a:r>
            <a:r>
              <a:rPr lang="en-GB" sz="800" dirty="0">
                <a:solidFill>
                  <a:srgbClr val="000000">
                    <a:lumMod val="75000"/>
                    <a:lumOff val="25000"/>
                  </a:srgbClr>
                </a:solidFill>
              </a:rPr>
              <a:t> </a:t>
            </a:r>
          </a:p>
          <a:p>
            <a:pPr algn="l"/>
            <a:r>
              <a:rPr lang="en-GB" sz="800" dirty="0">
                <a:solidFill>
                  <a:srgbClr val="000000">
                    <a:lumMod val="75000"/>
                    <a:lumOff val="25000"/>
                  </a:srgbClr>
                </a:solidFill>
              </a:rPr>
              <a:t>sugar</a:t>
            </a:r>
          </a:p>
          <a:p>
            <a:pPr algn="l"/>
            <a:endParaRPr lang="de-DE" sz="900" dirty="0">
              <a:solidFill>
                <a:srgbClr val="000000"/>
              </a:solidFill>
            </a:endParaRPr>
          </a:p>
        </p:txBody>
      </p:sp>
      <p:sp>
        <p:nvSpPr>
          <p:cNvPr id="38" name="Rechteck 37">
            <a:extLst>
              <a:ext uri="{FF2B5EF4-FFF2-40B4-BE49-F238E27FC236}">
                <a16:creationId xmlns:a16="http://schemas.microsoft.com/office/drawing/2014/main" id="{09B7680F-0FF0-43BA-8D41-8E987D9BD18A}"/>
              </a:ext>
            </a:extLst>
          </p:cNvPr>
          <p:cNvSpPr/>
          <p:nvPr/>
        </p:nvSpPr>
        <p:spPr bwMode="auto">
          <a:xfrm>
            <a:off x="8372771" y="2369473"/>
            <a:ext cx="1543481"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900" b="1" dirty="0">
                <a:solidFill>
                  <a:srgbClr val="000000">
                    <a:lumMod val="75000"/>
                    <a:lumOff val="25000"/>
                  </a:srgbClr>
                </a:solidFill>
              </a:rPr>
              <a:t>Sugar</a:t>
            </a:r>
          </a:p>
        </p:txBody>
      </p:sp>
      <p:sp>
        <p:nvSpPr>
          <p:cNvPr id="39" name="Rechteck 38">
            <a:extLst>
              <a:ext uri="{FF2B5EF4-FFF2-40B4-BE49-F238E27FC236}">
                <a16:creationId xmlns:a16="http://schemas.microsoft.com/office/drawing/2014/main" id="{B2D6CAD4-2187-4E02-AB5F-50E636EBDEAD}"/>
              </a:ext>
            </a:extLst>
          </p:cNvPr>
          <p:cNvSpPr/>
          <p:nvPr/>
        </p:nvSpPr>
        <p:spPr bwMode="auto">
          <a:xfrm>
            <a:off x="3187787" y="3216610"/>
            <a:ext cx="1543889"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Hazelnut plantation</a:t>
            </a:r>
            <a:r>
              <a:rPr lang="en-GB" sz="800" dirty="0">
                <a:solidFill>
                  <a:srgbClr val="000000">
                    <a:lumMod val="75000"/>
                    <a:lumOff val="25000"/>
                  </a:srgbClr>
                </a:solidFill>
              </a:rPr>
              <a:t> </a:t>
            </a:r>
          </a:p>
          <a:p>
            <a:pPr algn="l"/>
            <a:r>
              <a:rPr lang="en-GB" sz="800" b="1" dirty="0">
                <a:solidFill>
                  <a:srgbClr val="FF9933"/>
                </a:solidFill>
              </a:rPr>
              <a:t>Turkey</a:t>
            </a:r>
          </a:p>
          <a:p>
            <a:pPr algn="l"/>
            <a:r>
              <a:rPr lang="en-GB" sz="800" b="1" dirty="0">
                <a:solidFill>
                  <a:srgbClr val="000000">
                    <a:lumMod val="75000"/>
                    <a:lumOff val="25000"/>
                  </a:srgbClr>
                </a:solidFill>
              </a:rPr>
              <a:t>Roasting + packaging</a:t>
            </a:r>
            <a:r>
              <a:rPr lang="en-GB" sz="800" dirty="0">
                <a:solidFill>
                  <a:srgbClr val="000000">
                    <a:lumMod val="75000"/>
                    <a:lumOff val="25000"/>
                  </a:srgbClr>
                </a:solidFill>
              </a:rPr>
              <a:t> hazelnuts</a:t>
            </a:r>
          </a:p>
          <a:p>
            <a:pPr algn="l"/>
            <a:endParaRPr lang="de-DE" sz="800" dirty="0">
              <a:solidFill>
                <a:srgbClr val="000000"/>
              </a:solidFill>
            </a:endParaRPr>
          </a:p>
        </p:txBody>
      </p:sp>
      <p:sp>
        <p:nvSpPr>
          <p:cNvPr id="40" name="Rechteck 39">
            <a:extLst>
              <a:ext uri="{FF2B5EF4-FFF2-40B4-BE49-F238E27FC236}">
                <a16:creationId xmlns:a16="http://schemas.microsoft.com/office/drawing/2014/main" id="{1CC3287F-D82B-4D05-A613-61F61EDE3F3A}"/>
              </a:ext>
            </a:extLst>
          </p:cNvPr>
          <p:cNvSpPr/>
          <p:nvPr/>
        </p:nvSpPr>
        <p:spPr bwMode="auto">
          <a:xfrm>
            <a:off x="8372771" y="3210262"/>
            <a:ext cx="1543481"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800" b="1" dirty="0">
                <a:solidFill>
                  <a:srgbClr val="000000">
                    <a:lumMod val="75000"/>
                    <a:lumOff val="25000"/>
                  </a:srgbClr>
                </a:solidFill>
              </a:rPr>
              <a:t>Hazelnuts</a:t>
            </a:r>
          </a:p>
        </p:txBody>
      </p:sp>
      <p:sp>
        <p:nvSpPr>
          <p:cNvPr id="41" name="Rechteck 40">
            <a:extLst>
              <a:ext uri="{FF2B5EF4-FFF2-40B4-BE49-F238E27FC236}">
                <a16:creationId xmlns:a16="http://schemas.microsoft.com/office/drawing/2014/main" id="{B0D435F0-0A71-4F67-97F5-96F769355299}"/>
              </a:ext>
            </a:extLst>
          </p:cNvPr>
          <p:cNvSpPr/>
          <p:nvPr/>
        </p:nvSpPr>
        <p:spPr bwMode="auto">
          <a:xfrm>
            <a:off x="3213497" y="2348880"/>
            <a:ext cx="1518179"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factory</a:t>
            </a:r>
          </a:p>
          <a:p>
            <a:pPr algn="l"/>
            <a:r>
              <a:rPr lang="en-GB" sz="800" b="1" dirty="0">
                <a:solidFill>
                  <a:srgbClr val="FF9933"/>
                </a:solidFill>
              </a:rPr>
              <a:t>Brazil</a:t>
            </a:r>
            <a:r>
              <a:rPr lang="en-GB" sz="800" dirty="0">
                <a:solidFill>
                  <a:srgbClr val="FF9933"/>
                </a:solidFill>
              </a:rPr>
              <a:t> and </a:t>
            </a:r>
            <a:r>
              <a:rPr lang="en-GB" sz="800" b="1" dirty="0">
                <a:solidFill>
                  <a:srgbClr val="FF9933"/>
                </a:solidFill>
              </a:rPr>
              <a:t>Cuba</a:t>
            </a:r>
          </a:p>
          <a:p>
            <a:pPr algn="l"/>
            <a:r>
              <a:rPr lang="en-GB" sz="800" b="1" dirty="0">
                <a:solidFill>
                  <a:srgbClr val="000000">
                    <a:lumMod val="75000"/>
                    <a:lumOff val="25000"/>
                  </a:srgbClr>
                </a:solidFill>
              </a:rPr>
              <a:t>Pressing</a:t>
            </a:r>
            <a:r>
              <a:rPr lang="en-GB" sz="800" dirty="0">
                <a:solidFill>
                  <a:srgbClr val="000000">
                    <a:lumMod val="75000"/>
                    <a:lumOff val="25000"/>
                  </a:srgbClr>
                </a:solidFill>
              </a:rPr>
              <a:t> raw sugar</a:t>
            </a:r>
          </a:p>
          <a:p>
            <a:pPr algn="l"/>
            <a:endParaRPr lang="de-DE" sz="900" dirty="0">
              <a:solidFill>
                <a:srgbClr val="000000"/>
              </a:solidFill>
            </a:endParaRPr>
          </a:p>
        </p:txBody>
      </p:sp>
      <p:sp>
        <p:nvSpPr>
          <p:cNvPr id="42" name="Rechteck 41">
            <a:extLst>
              <a:ext uri="{FF2B5EF4-FFF2-40B4-BE49-F238E27FC236}">
                <a16:creationId xmlns:a16="http://schemas.microsoft.com/office/drawing/2014/main" id="{8723C0F4-73F3-4B5F-AEB9-5007702EC3E7}"/>
              </a:ext>
            </a:extLst>
          </p:cNvPr>
          <p:cNvSpPr/>
          <p:nvPr/>
        </p:nvSpPr>
        <p:spPr bwMode="auto">
          <a:xfrm>
            <a:off x="1387588" y="3420881"/>
            <a:ext cx="1543888" cy="72819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Hazelnut plantation</a:t>
            </a:r>
            <a:r>
              <a:rPr lang="en-GB" sz="800" b="1" dirty="0">
                <a:solidFill>
                  <a:srgbClr val="000000">
                    <a:lumMod val="75000"/>
                    <a:lumOff val="25000"/>
                  </a:srgbClr>
                </a:solidFill>
              </a:rPr>
              <a:t> </a:t>
            </a:r>
          </a:p>
          <a:p>
            <a:pPr algn="l"/>
            <a:r>
              <a:rPr lang="en-GB" sz="800" b="1" dirty="0">
                <a:solidFill>
                  <a:srgbClr val="FF9933"/>
                </a:solidFill>
              </a:rPr>
              <a:t>Turkey</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hazelnuts</a:t>
            </a:r>
          </a:p>
          <a:p>
            <a:pPr algn="l"/>
            <a:endParaRPr lang="de-DE" sz="800" dirty="0">
              <a:solidFill>
                <a:srgbClr val="000000"/>
              </a:solidFill>
            </a:endParaRPr>
          </a:p>
        </p:txBody>
      </p:sp>
      <p:sp>
        <p:nvSpPr>
          <p:cNvPr id="43" name="Rechteck 42">
            <a:extLst>
              <a:ext uri="{FF2B5EF4-FFF2-40B4-BE49-F238E27FC236}">
                <a16:creationId xmlns:a16="http://schemas.microsoft.com/office/drawing/2014/main" id="{0C382868-E4FF-4C43-971A-6086AC2F4F6D}"/>
              </a:ext>
            </a:extLst>
          </p:cNvPr>
          <p:cNvSpPr/>
          <p:nvPr/>
        </p:nvSpPr>
        <p:spPr bwMode="auto">
          <a:xfrm>
            <a:off x="1387587" y="4536155"/>
            <a:ext cx="1543889" cy="83706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Oil plantation</a:t>
            </a:r>
          </a:p>
          <a:p>
            <a:pPr algn="l"/>
            <a:r>
              <a:rPr lang="en-GB" sz="800" b="1" dirty="0">
                <a:solidFill>
                  <a:srgbClr val="FF9933"/>
                </a:solidFill>
              </a:rPr>
              <a:t>Indonesia</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palm fruits</a:t>
            </a:r>
            <a:r>
              <a:rPr lang="en-GB" sz="800" dirty="0">
                <a:solidFill>
                  <a:srgbClr val="3B687F"/>
                </a:solidFill>
              </a:rPr>
              <a:t> </a:t>
            </a:r>
          </a:p>
          <a:p>
            <a:pPr algn="l"/>
            <a:endParaRPr lang="de-DE" sz="800" dirty="0">
              <a:solidFill>
                <a:srgbClr val="000000"/>
              </a:solidFill>
            </a:endParaRPr>
          </a:p>
        </p:txBody>
      </p:sp>
      <p:sp>
        <p:nvSpPr>
          <p:cNvPr id="44" name="Rechteck 43">
            <a:extLst>
              <a:ext uri="{FF2B5EF4-FFF2-40B4-BE49-F238E27FC236}">
                <a16:creationId xmlns:a16="http://schemas.microsoft.com/office/drawing/2014/main" id="{C10189A4-6531-496C-9025-557FF68B8090}"/>
              </a:ext>
            </a:extLst>
          </p:cNvPr>
          <p:cNvSpPr/>
          <p:nvPr/>
        </p:nvSpPr>
        <p:spPr bwMode="auto">
          <a:xfrm>
            <a:off x="3187787" y="4004386"/>
            <a:ext cx="1543889" cy="81084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Palm oil factory</a:t>
            </a:r>
          </a:p>
          <a:p>
            <a:pPr algn="l"/>
            <a:r>
              <a:rPr lang="en-GB" sz="800" b="1" dirty="0">
                <a:solidFill>
                  <a:srgbClr val="FF9933"/>
                </a:solidFill>
              </a:rPr>
              <a:t>Indonesia</a:t>
            </a:r>
          </a:p>
          <a:p>
            <a:pPr algn="l"/>
            <a:r>
              <a:rPr lang="en-GB" sz="800" b="1" dirty="0">
                <a:solidFill>
                  <a:srgbClr val="000000">
                    <a:lumMod val="75000"/>
                    <a:lumOff val="25000"/>
                  </a:srgbClr>
                </a:solidFill>
              </a:rPr>
              <a:t>Pressing/ </a:t>
            </a:r>
          </a:p>
          <a:p>
            <a:pPr algn="l"/>
            <a:r>
              <a:rPr lang="en-GB" sz="800" b="1" dirty="0">
                <a:solidFill>
                  <a:srgbClr val="000000">
                    <a:lumMod val="75000"/>
                    <a:lumOff val="25000"/>
                  </a:srgbClr>
                </a:solidFill>
              </a:rPr>
              <a:t>sterilising</a:t>
            </a:r>
            <a:r>
              <a:rPr lang="en-GB" sz="800" dirty="0">
                <a:solidFill>
                  <a:srgbClr val="000000">
                    <a:lumMod val="75000"/>
                    <a:lumOff val="25000"/>
                  </a:srgbClr>
                </a:solidFill>
              </a:rPr>
              <a:t> palm oil</a:t>
            </a:r>
          </a:p>
          <a:p>
            <a:pPr algn="l"/>
            <a:endParaRPr lang="de-DE" sz="800" dirty="0">
              <a:solidFill>
                <a:srgbClr val="000000"/>
              </a:solidFill>
            </a:endParaRPr>
          </a:p>
        </p:txBody>
      </p:sp>
      <p:sp>
        <p:nvSpPr>
          <p:cNvPr id="45" name="Rechteck 44">
            <a:extLst>
              <a:ext uri="{FF2B5EF4-FFF2-40B4-BE49-F238E27FC236}">
                <a16:creationId xmlns:a16="http://schemas.microsoft.com/office/drawing/2014/main" id="{544EB230-A6E1-4775-8A11-F4F9BDAEE359}"/>
              </a:ext>
            </a:extLst>
          </p:cNvPr>
          <p:cNvSpPr/>
          <p:nvPr/>
        </p:nvSpPr>
        <p:spPr bwMode="auto">
          <a:xfrm>
            <a:off x="8372364" y="4068953"/>
            <a:ext cx="1543888" cy="72819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800" b="1" dirty="0">
                <a:solidFill>
                  <a:srgbClr val="000000">
                    <a:lumMod val="75000"/>
                    <a:lumOff val="25000"/>
                  </a:srgbClr>
                </a:solidFill>
              </a:rPr>
              <a:t>Palm oil</a:t>
            </a:r>
          </a:p>
          <a:p>
            <a:pPr algn="l"/>
            <a:endParaRPr lang="de-DE" sz="800" dirty="0">
              <a:solidFill>
                <a:srgbClr val="000000"/>
              </a:solidFill>
            </a:endParaRPr>
          </a:p>
        </p:txBody>
      </p:sp>
      <p:sp>
        <p:nvSpPr>
          <p:cNvPr id="59" name="Freihandform 42">
            <a:extLst>
              <a:ext uri="{FF2B5EF4-FFF2-40B4-BE49-F238E27FC236}">
                <a16:creationId xmlns:a16="http://schemas.microsoft.com/office/drawing/2014/main" id="{BA80170B-839A-4F13-9D4A-46B3FCAA32B8}"/>
              </a:ext>
            </a:extLst>
          </p:cNvPr>
          <p:cNvSpPr/>
          <p:nvPr/>
        </p:nvSpPr>
        <p:spPr bwMode="auto">
          <a:xfrm>
            <a:off x="4796793" y="3433782"/>
            <a:ext cx="3535283" cy="172341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216000" tIns="144000" rIns="216000" bIns="144000" numCol="1" rtlCol="0" anchor="t" anchorCtr="0" compatLnSpc="1">
            <a:prstTxWarp prst="textNoShape">
              <a:avLst/>
            </a:prstTxWarp>
          </a:bodyPr>
          <a:lstStyle/>
          <a:p>
            <a:pPr algn="ctr">
              <a:lnSpc>
                <a:spcPct val="114000"/>
              </a:lnSpc>
            </a:pPr>
            <a:r>
              <a:rPr lang="en-GB" sz="900" dirty="0">
                <a:solidFill>
                  <a:srgbClr val="000000">
                    <a:lumMod val="75000"/>
                    <a:lumOff val="25000"/>
                  </a:srgbClr>
                </a:solidFill>
              </a:rPr>
              <a:t>Assigning individual </a:t>
            </a:r>
            <a:r>
              <a:rPr lang="en-GB" sz="900" b="1" dirty="0">
                <a:solidFill>
                  <a:srgbClr val="000000">
                    <a:lumMod val="75000"/>
                    <a:lumOff val="25000"/>
                  </a:srgbClr>
                </a:solidFill>
              </a:rPr>
              <a:t>symbols</a:t>
            </a:r>
            <a:r>
              <a:rPr lang="en-GB" sz="900" dirty="0">
                <a:solidFill>
                  <a:srgbClr val="000000">
                    <a:lumMod val="75000"/>
                    <a:lumOff val="25000"/>
                  </a:srgbClr>
                </a:solidFill>
              </a:rPr>
              <a:t> to process stages along the supply chain ensures they are linked to the identified </a:t>
            </a:r>
            <a:r>
              <a:rPr lang="en-GB" sz="900" b="1" dirty="0">
                <a:solidFill>
                  <a:srgbClr val="000000">
                    <a:lumMod val="75000"/>
                    <a:lumOff val="25000"/>
                  </a:srgbClr>
                </a:solidFill>
              </a:rPr>
              <a:t>sustainability issues</a:t>
            </a:r>
            <a:r>
              <a:rPr lang="en-GB" sz="900" dirty="0">
                <a:solidFill>
                  <a:srgbClr val="000000">
                    <a:lumMod val="75000"/>
                    <a:lumOff val="25000"/>
                  </a:srgbClr>
                </a:solidFill>
              </a:rPr>
              <a:t> in the </a:t>
            </a:r>
            <a:r>
              <a:rPr lang="en-GB" sz="900" b="1" dirty="0">
                <a:solidFill>
                  <a:srgbClr val="000000">
                    <a:lumMod val="75000"/>
                    <a:lumOff val="25000"/>
                  </a:srgbClr>
                </a:solidFill>
              </a:rPr>
              <a:t>supply chain matrix</a:t>
            </a:r>
            <a:r>
              <a:rPr lang="en-GB" sz="900" dirty="0">
                <a:solidFill>
                  <a:srgbClr val="000000">
                    <a:lumMod val="75000"/>
                    <a:lumOff val="25000"/>
                  </a:srgbClr>
                </a:solidFill>
              </a:rPr>
              <a:t>.</a:t>
            </a:r>
          </a:p>
          <a:p>
            <a:pPr algn="ctr">
              <a:lnSpc>
                <a:spcPct val="114000"/>
              </a:lnSpc>
            </a:pPr>
            <a:endParaRPr lang="de-DE" sz="900" dirty="0">
              <a:solidFill>
                <a:srgbClr val="000000">
                  <a:lumMod val="75000"/>
                  <a:lumOff val="25000"/>
                </a:srgbClr>
              </a:solidFill>
            </a:endParaRPr>
          </a:p>
          <a:p>
            <a:pPr algn="ctr">
              <a:lnSpc>
                <a:spcPct val="114000"/>
              </a:lnSpc>
            </a:pPr>
            <a:r>
              <a:rPr lang="en-GB" sz="900" dirty="0">
                <a:solidFill>
                  <a:srgbClr val="000000">
                    <a:lumMod val="75000"/>
                    <a:lumOff val="25000"/>
                  </a:srgbClr>
                </a:solidFill>
              </a:rPr>
              <a:t>One possible approach, e.g. would be to </a:t>
            </a:r>
            <a:r>
              <a:rPr lang="en-GB" sz="900" b="1" dirty="0">
                <a:solidFill>
                  <a:srgbClr val="000000">
                    <a:lumMod val="75000"/>
                    <a:lumOff val="25000"/>
                  </a:srgbClr>
                </a:solidFill>
              </a:rPr>
              <a:t>order</a:t>
            </a:r>
            <a:r>
              <a:rPr lang="en-GB" sz="900" dirty="0">
                <a:solidFill>
                  <a:srgbClr val="000000">
                    <a:lumMod val="75000"/>
                    <a:lumOff val="25000"/>
                  </a:srgbClr>
                </a:solidFill>
              </a:rPr>
              <a:t> the listed symbols according to the initial assessment of the </a:t>
            </a:r>
            <a:r>
              <a:rPr lang="en-GB" sz="900" b="1" dirty="0">
                <a:solidFill>
                  <a:srgbClr val="000000">
                    <a:lumMod val="75000"/>
                    <a:lumOff val="25000"/>
                  </a:srgbClr>
                </a:solidFill>
              </a:rPr>
              <a:t>relevance</a:t>
            </a:r>
            <a:r>
              <a:rPr lang="en-GB" sz="900" dirty="0">
                <a:solidFill>
                  <a:srgbClr val="000000">
                    <a:lumMod val="75000"/>
                    <a:lumOff val="25000"/>
                  </a:srgbClr>
                </a:solidFill>
              </a:rPr>
              <a:t> of the sustainability issue for the respective process stage.</a:t>
            </a:r>
          </a:p>
          <a:p>
            <a:pPr algn="l"/>
            <a:endParaRPr lang="de-DE" sz="800" dirty="0">
              <a:solidFill>
                <a:srgbClr val="000000">
                  <a:lumMod val="75000"/>
                  <a:lumOff val="25000"/>
                </a:srgbClr>
              </a:solidFill>
            </a:endParaRPr>
          </a:p>
          <a:p>
            <a:pPr algn="l"/>
            <a:r>
              <a:rPr lang="en-GB" sz="800" dirty="0">
                <a:solidFill>
                  <a:srgbClr val="000000">
                    <a:lumMod val="75000"/>
                    <a:lumOff val="25000"/>
                  </a:srgbClr>
                </a:solidFill>
              </a:rPr>
              <a:t> </a:t>
            </a:r>
          </a:p>
        </p:txBody>
      </p:sp>
      <p:sp>
        <p:nvSpPr>
          <p:cNvPr id="60" name="Rechteck 59">
            <a:extLst>
              <a:ext uri="{FF2B5EF4-FFF2-40B4-BE49-F238E27FC236}">
                <a16:creationId xmlns:a16="http://schemas.microsoft.com/office/drawing/2014/main" id="{626F4F37-0829-4C40-A55A-01B2AF0D5B37}"/>
              </a:ext>
            </a:extLst>
          </p:cNvPr>
          <p:cNvSpPr/>
          <p:nvPr/>
        </p:nvSpPr>
        <p:spPr>
          <a:xfrm>
            <a:off x="1299121" y="1151166"/>
            <a:ext cx="3714478" cy="261610"/>
          </a:xfrm>
          <a:prstGeom prst="rect">
            <a:avLst/>
          </a:prstGeom>
        </p:spPr>
        <p:txBody>
          <a:bodyPr wrap="none">
            <a:spAutoFit/>
          </a:bodyPr>
          <a:lstStyle/>
          <a:p>
            <a:pPr algn="l"/>
            <a:r>
              <a:rPr lang="en-GB" sz="1100" b="1" i="1" dirty="0">
                <a:solidFill>
                  <a:srgbClr val="000000">
                    <a:lumMod val="75000"/>
                    <a:lumOff val="25000"/>
                  </a:srgbClr>
                </a:solidFill>
                <a:latin typeface="Arial"/>
              </a:rPr>
              <a:t>Food industry example (jam manufacturer*)</a:t>
            </a:r>
          </a:p>
        </p:txBody>
      </p:sp>
      <p:sp>
        <p:nvSpPr>
          <p:cNvPr id="61" name="Textfeld 60">
            <a:extLst>
              <a:ext uri="{FF2B5EF4-FFF2-40B4-BE49-F238E27FC236}">
                <a16:creationId xmlns:a16="http://schemas.microsoft.com/office/drawing/2014/main" id="{ACE77CEB-567E-49DB-B633-5C898EA21FF2}"/>
              </a:ext>
            </a:extLst>
          </p:cNvPr>
          <p:cNvSpPr txBox="1"/>
          <p:nvPr/>
        </p:nvSpPr>
        <p:spPr>
          <a:xfrm>
            <a:off x="799333" y="5703692"/>
            <a:ext cx="3714478" cy="204059"/>
          </a:xfrm>
          <a:prstGeom prst="rect">
            <a:avLst/>
          </a:prstGeom>
          <a:noFill/>
        </p:spPr>
        <p:txBody>
          <a:bodyPr wrap="square" lIns="80165" tIns="40083" rIns="80165" bIns="40083" rtlCol="0">
            <a:spAutoFit/>
          </a:bodyPr>
          <a:lstStyle/>
          <a:p>
            <a:pPr algn="l"/>
            <a:r>
              <a:rPr lang="en-GB" sz="800" dirty="0">
                <a:solidFill>
                  <a:srgbClr val="000000"/>
                </a:solidFill>
              </a:rPr>
              <a:t>* Data not based on information from a real company.</a:t>
            </a:r>
          </a:p>
        </p:txBody>
      </p:sp>
      <p:pic>
        <p:nvPicPr>
          <p:cNvPr id="63" name="Grafik 62">
            <a:extLst>
              <a:ext uri="{FF2B5EF4-FFF2-40B4-BE49-F238E27FC236}">
                <a16:creationId xmlns:a16="http://schemas.microsoft.com/office/drawing/2014/main" id="{2B38DE90-3A93-4F14-A5BF-6221841062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051" y="2229396"/>
            <a:ext cx="326851" cy="326851"/>
          </a:xfrm>
          <a:prstGeom prst="rect">
            <a:avLst/>
          </a:prstGeom>
        </p:spPr>
      </p:pic>
      <p:pic>
        <p:nvPicPr>
          <p:cNvPr id="64" name="Picture 7" descr="\\file1.intern.adelphi.de\Mitarbeiter\CST\00_Aktuelle Projekte\Präsentationsvorlage\Icons adelphi\Icons\Wave\PNG\adelphi_icon_wave-3.png">
            <a:extLst>
              <a:ext uri="{FF2B5EF4-FFF2-40B4-BE49-F238E27FC236}">
                <a16:creationId xmlns:a16="http://schemas.microsoft.com/office/drawing/2014/main" id="{9B67F71E-275A-4363-AA20-EC4EC7B2F0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374" y="2573098"/>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uppieren 64">
            <a:extLst>
              <a:ext uri="{FF2B5EF4-FFF2-40B4-BE49-F238E27FC236}">
                <a16:creationId xmlns:a16="http://schemas.microsoft.com/office/drawing/2014/main" id="{0B28D5C7-FCA2-40FE-82F8-250A13221B8F}"/>
              </a:ext>
            </a:extLst>
          </p:cNvPr>
          <p:cNvGrpSpPr/>
          <p:nvPr/>
        </p:nvGrpSpPr>
        <p:grpSpPr>
          <a:xfrm>
            <a:off x="2768845" y="2920716"/>
            <a:ext cx="306647" cy="306647"/>
            <a:chOff x="2559122" y="2297791"/>
            <a:chExt cx="416222" cy="416222"/>
          </a:xfrm>
        </p:grpSpPr>
        <p:sp>
          <p:nvSpPr>
            <p:cNvPr id="66" name="Ellipse 65">
              <a:extLst>
                <a:ext uri="{FF2B5EF4-FFF2-40B4-BE49-F238E27FC236}">
                  <a16:creationId xmlns:a16="http://schemas.microsoft.com/office/drawing/2014/main" id="{C116C04D-D0FD-4002-9FEC-00C6DA93DF17}"/>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67" name="Grafik 66">
              <a:extLst>
                <a:ext uri="{FF2B5EF4-FFF2-40B4-BE49-F238E27FC236}">
                  <a16:creationId xmlns:a16="http://schemas.microsoft.com/office/drawing/2014/main" id="{0F0FC82C-62B7-49AB-AABA-E319BBE803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68" name="Grafik 67">
            <a:extLst>
              <a:ext uri="{FF2B5EF4-FFF2-40B4-BE49-F238E27FC236}">
                <a16:creationId xmlns:a16="http://schemas.microsoft.com/office/drawing/2014/main" id="{F4811364-780C-4EF9-81A0-5E8A7278AA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420" y="2239639"/>
            <a:ext cx="326851" cy="326851"/>
          </a:xfrm>
          <a:prstGeom prst="rect">
            <a:avLst/>
          </a:prstGeom>
        </p:spPr>
      </p:pic>
      <p:pic>
        <p:nvPicPr>
          <p:cNvPr id="69" name="Picture 7" descr="\\file1.intern.adelphi.de\Mitarbeiter\CST\00_Aktuelle Projekte\Präsentationsvorlage\Icons adelphi\Icons\Wave\PNG\adelphi_icon_wave-3.png">
            <a:extLst>
              <a:ext uri="{FF2B5EF4-FFF2-40B4-BE49-F238E27FC236}">
                <a16:creationId xmlns:a16="http://schemas.microsoft.com/office/drawing/2014/main" id="{CE0EB9A9-57F5-497F-A807-66C6B509B6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808" y="2577509"/>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70" name="Grafik 69">
            <a:extLst>
              <a:ext uri="{FF2B5EF4-FFF2-40B4-BE49-F238E27FC236}">
                <a16:creationId xmlns:a16="http://schemas.microsoft.com/office/drawing/2014/main" id="{BB24B638-40D5-45D5-8092-F5DAE866AA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2234" y="2924556"/>
            <a:ext cx="309230" cy="309230"/>
          </a:xfrm>
          <a:prstGeom prst="rect">
            <a:avLst/>
          </a:prstGeom>
        </p:spPr>
      </p:pic>
      <p:pic>
        <p:nvPicPr>
          <p:cNvPr id="71" name="Grafik 70">
            <a:extLst>
              <a:ext uri="{FF2B5EF4-FFF2-40B4-BE49-F238E27FC236}">
                <a16:creationId xmlns:a16="http://schemas.microsoft.com/office/drawing/2014/main" id="{C10DD8A7-6ADB-47D1-9AE0-6C59F2C52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838" y="2257950"/>
            <a:ext cx="315148" cy="315148"/>
          </a:xfrm>
          <a:prstGeom prst="rect">
            <a:avLst/>
          </a:prstGeom>
        </p:spPr>
      </p:pic>
      <p:pic>
        <p:nvPicPr>
          <p:cNvPr id="72" name="Picture 7" descr="\\file1.intern.adelphi.de\Mitarbeiter\CST\00_Aktuelle Projekte\Präsentationsvorlage\Icons adelphi\Icons\Wave\PNG\adelphi_icon_wave-3.png">
            <a:extLst>
              <a:ext uri="{FF2B5EF4-FFF2-40B4-BE49-F238E27FC236}">
                <a16:creationId xmlns:a16="http://schemas.microsoft.com/office/drawing/2014/main" id="{283A71F1-7E89-41F6-9206-FED0F64F51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844" y="2614788"/>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 descr="\\file1.intern.adelphi.de\Mitarbeiter\CST\00_Aktuelle Projekte\Präsentationsvorlage\Icons adelphi\Icons\Wave\PNG\adelphi_icon_wave-3.png">
            <a:extLst>
              <a:ext uri="{FF2B5EF4-FFF2-40B4-BE49-F238E27FC236}">
                <a16:creationId xmlns:a16="http://schemas.microsoft.com/office/drawing/2014/main" id="{03408EB2-2F5E-477F-9A41-EB835D1F86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724" y="3334868"/>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74" name="Grafik 73">
            <a:extLst>
              <a:ext uri="{FF2B5EF4-FFF2-40B4-BE49-F238E27FC236}">
                <a16:creationId xmlns:a16="http://schemas.microsoft.com/office/drawing/2014/main" id="{CFBFA4B1-44F5-4851-A089-5DA239627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8724" y="3678691"/>
            <a:ext cx="326851" cy="326851"/>
          </a:xfrm>
          <a:prstGeom prst="rect">
            <a:avLst/>
          </a:prstGeom>
        </p:spPr>
      </p:pic>
      <p:grpSp>
        <p:nvGrpSpPr>
          <p:cNvPr id="75" name="Gruppieren 74">
            <a:extLst>
              <a:ext uri="{FF2B5EF4-FFF2-40B4-BE49-F238E27FC236}">
                <a16:creationId xmlns:a16="http://schemas.microsoft.com/office/drawing/2014/main" id="{1F2CB963-AD0C-463F-9557-617C8882013C}"/>
              </a:ext>
            </a:extLst>
          </p:cNvPr>
          <p:cNvGrpSpPr/>
          <p:nvPr/>
        </p:nvGrpSpPr>
        <p:grpSpPr>
          <a:xfrm>
            <a:off x="2768845" y="4054538"/>
            <a:ext cx="306647" cy="306647"/>
            <a:chOff x="2559122" y="2297791"/>
            <a:chExt cx="416222" cy="416222"/>
          </a:xfrm>
        </p:grpSpPr>
        <p:sp>
          <p:nvSpPr>
            <p:cNvPr id="76" name="Ellipse 75">
              <a:extLst>
                <a:ext uri="{FF2B5EF4-FFF2-40B4-BE49-F238E27FC236}">
                  <a16:creationId xmlns:a16="http://schemas.microsoft.com/office/drawing/2014/main" id="{B4D6D67A-D720-4F00-AC31-7C7025048B4F}"/>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77" name="Grafik 76">
              <a:extLst>
                <a:ext uri="{FF2B5EF4-FFF2-40B4-BE49-F238E27FC236}">
                  <a16:creationId xmlns:a16="http://schemas.microsoft.com/office/drawing/2014/main" id="{A513B589-0955-4EB7-98CC-DF5F62470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78" name="Picture 7" descr="\\file1.intern.adelphi.de\Mitarbeiter\CST\00_Aktuelle Projekte\Präsentationsvorlage\Icons adelphi\Icons\Wave\PNG\adelphi_icon_wave-3.png">
            <a:extLst>
              <a:ext uri="{FF2B5EF4-FFF2-40B4-BE49-F238E27FC236}">
                <a16:creationId xmlns:a16="http://schemas.microsoft.com/office/drawing/2014/main" id="{F3103A32-32A8-405B-9159-4A3492B0AF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6399" y="4487317"/>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79" name="Grafik 78">
            <a:extLst>
              <a:ext uri="{FF2B5EF4-FFF2-40B4-BE49-F238E27FC236}">
                <a16:creationId xmlns:a16="http://schemas.microsoft.com/office/drawing/2014/main" id="{DEDCBA8A-D305-4D4C-973A-F4882E3588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8724" y="4822727"/>
            <a:ext cx="326851" cy="326851"/>
          </a:xfrm>
          <a:prstGeom prst="rect">
            <a:avLst/>
          </a:prstGeom>
        </p:spPr>
      </p:pic>
      <p:grpSp>
        <p:nvGrpSpPr>
          <p:cNvPr id="80" name="Gruppieren 79">
            <a:extLst>
              <a:ext uri="{FF2B5EF4-FFF2-40B4-BE49-F238E27FC236}">
                <a16:creationId xmlns:a16="http://schemas.microsoft.com/office/drawing/2014/main" id="{8F41E8C1-DAE7-45CC-B1A1-D8E7C0756586}"/>
              </a:ext>
            </a:extLst>
          </p:cNvPr>
          <p:cNvGrpSpPr/>
          <p:nvPr/>
        </p:nvGrpSpPr>
        <p:grpSpPr>
          <a:xfrm>
            <a:off x="2775883" y="5189969"/>
            <a:ext cx="306647" cy="306647"/>
            <a:chOff x="2559122" y="2297791"/>
            <a:chExt cx="416222" cy="416222"/>
          </a:xfrm>
        </p:grpSpPr>
        <p:sp>
          <p:nvSpPr>
            <p:cNvPr id="81" name="Ellipse 80">
              <a:extLst>
                <a:ext uri="{FF2B5EF4-FFF2-40B4-BE49-F238E27FC236}">
                  <a16:creationId xmlns:a16="http://schemas.microsoft.com/office/drawing/2014/main" id="{E59B4917-F2CF-472E-BD61-27FD08C9ABEC}"/>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82" name="Grafik 81">
              <a:extLst>
                <a:ext uri="{FF2B5EF4-FFF2-40B4-BE49-F238E27FC236}">
                  <a16:creationId xmlns:a16="http://schemas.microsoft.com/office/drawing/2014/main" id="{9BA53CD3-963F-459F-8650-B9BC9AE44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83" name="Grafik 82">
            <a:extLst>
              <a:ext uri="{FF2B5EF4-FFF2-40B4-BE49-F238E27FC236}">
                <a16:creationId xmlns:a16="http://schemas.microsoft.com/office/drawing/2014/main" id="{C574C2EF-0EDF-4FB1-93FE-F98BE84639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410" y="3985574"/>
            <a:ext cx="326851" cy="326851"/>
          </a:xfrm>
          <a:prstGeom prst="rect">
            <a:avLst/>
          </a:prstGeom>
        </p:spPr>
      </p:pic>
      <p:pic>
        <p:nvPicPr>
          <p:cNvPr id="84" name="Picture 7" descr="\\file1.intern.adelphi.de\Mitarbeiter\CST\00_Aktuelle Projekte\Präsentationsvorlage\Icons adelphi\Icons\Wave\PNG\adelphi_icon_wave-3.png">
            <a:extLst>
              <a:ext uri="{FF2B5EF4-FFF2-40B4-BE49-F238E27FC236}">
                <a16:creationId xmlns:a16="http://schemas.microsoft.com/office/drawing/2014/main" id="{E425BE4B-D1FA-43F1-99E6-29281F4857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185" y="4332710"/>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uppieren 84">
            <a:extLst>
              <a:ext uri="{FF2B5EF4-FFF2-40B4-BE49-F238E27FC236}">
                <a16:creationId xmlns:a16="http://schemas.microsoft.com/office/drawing/2014/main" id="{E9FB3725-9698-44C1-8E7B-429D2F0D4351}"/>
              </a:ext>
            </a:extLst>
          </p:cNvPr>
          <p:cNvGrpSpPr/>
          <p:nvPr/>
        </p:nvGrpSpPr>
        <p:grpSpPr>
          <a:xfrm>
            <a:off x="4540940" y="4653136"/>
            <a:ext cx="306647" cy="306647"/>
            <a:chOff x="2559122" y="2297791"/>
            <a:chExt cx="416222" cy="416222"/>
          </a:xfrm>
        </p:grpSpPr>
        <p:sp>
          <p:nvSpPr>
            <p:cNvPr id="86" name="Ellipse 85">
              <a:extLst>
                <a:ext uri="{FF2B5EF4-FFF2-40B4-BE49-F238E27FC236}">
                  <a16:creationId xmlns:a16="http://schemas.microsoft.com/office/drawing/2014/main" id="{45C56D25-3829-410C-A82E-C885DD9652BD}"/>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87" name="Grafik 86">
              <a:extLst>
                <a:ext uri="{FF2B5EF4-FFF2-40B4-BE49-F238E27FC236}">
                  <a16:creationId xmlns:a16="http://schemas.microsoft.com/office/drawing/2014/main" id="{1D310D0E-72BB-4ED7-8354-D2DA6824E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sp>
        <p:nvSpPr>
          <p:cNvPr id="88" name="Fußzeilenplatzhalter 3">
            <a:extLst>
              <a:ext uri="{FF2B5EF4-FFF2-40B4-BE49-F238E27FC236}">
                <a16:creationId xmlns:a16="http://schemas.microsoft.com/office/drawing/2014/main" id="{1F6A9C34-87F2-4F24-9586-592FCC9FCFE6}"/>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46" name="Auf der gleichen Seite des Rechtecks liegende Ecken abrunden 8">
            <a:extLst>
              <a:ext uri="{FF2B5EF4-FFF2-40B4-BE49-F238E27FC236}">
                <a16:creationId xmlns:a16="http://schemas.microsoft.com/office/drawing/2014/main" id="{FCD195D4-A36C-410A-82B7-F664A454672B}"/>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47" name="Auf der gleichen Seite des Rechtecks liegende Ecken abrunden 8">
            <a:extLst>
              <a:ext uri="{FF2B5EF4-FFF2-40B4-BE49-F238E27FC236}">
                <a16:creationId xmlns:a16="http://schemas.microsoft.com/office/drawing/2014/main" id="{7E20C817-83BE-4B9A-AC82-787E01B8EB11}"/>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48" name="Auf der gleichen Seite des Rechtecks liegende Ecken abrunden 8">
            <a:extLst>
              <a:ext uri="{FF2B5EF4-FFF2-40B4-BE49-F238E27FC236}">
                <a16:creationId xmlns:a16="http://schemas.microsoft.com/office/drawing/2014/main" id="{9ED7701A-59AA-46CE-9906-09A59923BA3E}"/>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49" name="Auf der gleichen Seite des Rechtecks liegende Ecken abrunden 8">
            <a:extLst>
              <a:ext uri="{FF2B5EF4-FFF2-40B4-BE49-F238E27FC236}">
                <a16:creationId xmlns:a16="http://schemas.microsoft.com/office/drawing/2014/main" id="{D83D51BC-D91C-40C7-A52F-699D1C7D1A0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50" name="Auf der gleichen Seite des Rechtecks liegende Ecken abrunden 8">
            <a:extLst>
              <a:ext uri="{FF2B5EF4-FFF2-40B4-BE49-F238E27FC236}">
                <a16:creationId xmlns:a16="http://schemas.microsoft.com/office/drawing/2014/main" id="{25397E6E-9215-4FDF-AE98-47760AFFD07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51" name="Auf der gleichen Seite des Rechtecks liegende Ecken abrunden 8">
            <a:extLst>
              <a:ext uri="{FF2B5EF4-FFF2-40B4-BE49-F238E27FC236}">
                <a16:creationId xmlns:a16="http://schemas.microsoft.com/office/drawing/2014/main" id="{A74DE78D-9065-476E-9EF6-F465DD690EFE}"/>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52" name="Auf der gleichen Seite des Rechtecks liegende Ecken abrunden 8">
            <a:extLst>
              <a:ext uri="{FF2B5EF4-FFF2-40B4-BE49-F238E27FC236}">
                <a16:creationId xmlns:a16="http://schemas.microsoft.com/office/drawing/2014/main" id="{2D43C2EE-E0A3-480A-AA76-14D5A271C55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53" name="Picture 8" descr="C:\Users\husterer\Downloads\noun_803955.png">
            <a:extLst>
              <a:ext uri="{FF2B5EF4-FFF2-40B4-BE49-F238E27FC236}">
                <a16:creationId xmlns:a16="http://schemas.microsoft.com/office/drawing/2014/main" id="{352EF1EE-D59F-4625-8590-FD0A456A495B}"/>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4">
            <a:extLst>
              <a:ext uri="{FF2B5EF4-FFF2-40B4-BE49-F238E27FC236}">
                <a16:creationId xmlns:a16="http://schemas.microsoft.com/office/drawing/2014/main" id="{B37F10DB-EA02-E4D8-FC37-1B3C4D6ABBB0}"/>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4817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33</a:t>
            </a:fld>
            <a:endParaRPr lang="de-DE"/>
          </a:p>
        </p:txBody>
      </p:sp>
      <p:sp>
        <p:nvSpPr>
          <p:cNvPr id="2" name="Rechteck 1">
            <a:extLst>
              <a:ext uri="{FF2B5EF4-FFF2-40B4-BE49-F238E27FC236}">
                <a16:creationId xmlns:a16="http://schemas.microsoft.com/office/drawing/2014/main" id="{CF9B831B-82F1-4086-9642-B7F350015BA8}"/>
              </a:ext>
            </a:extLst>
          </p:cNvPr>
          <p:cNvSpPr/>
          <p:nvPr/>
        </p:nvSpPr>
        <p:spPr bwMode="auto">
          <a:xfrm>
            <a:off x="620291" y="3933056"/>
            <a:ext cx="8212559" cy="1153768"/>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6" name="Textplatzhalter 19">
            <a:extLst>
              <a:ext uri="{FF2B5EF4-FFF2-40B4-BE49-F238E27FC236}">
                <a16:creationId xmlns:a16="http://schemas.microsoft.com/office/drawing/2014/main" id="{B8945F87-CB52-4370-9B30-F01A8BF8F519}"/>
              </a:ext>
            </a:extLst>
          </p:cNvPr>
          <p:cNvSpPr txBox="1">
            <a:spLocks/>
          </p:cNvSpPr>
          <p:nvPr/>
        </p:nvSpPr>
        <p:spPr>
          <a:xfrm>
            <a:off x="592482" y="1546235"/>
            <a:ext cx="3921506" cy="771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p:txBody>
      </p:sp>
      <p:sp>
        <p:nvSpPr>
          <p:cNvPr id="17" name="Rechteck 16">
            <a:extLst>
              <a:ext uri="{FF2B5EF4-FFF2-40B4-BE49-F238E27FC236}">
                <a16:creationId xmlns:a16="http://schemas.microsoft.com/office/drawing/2014/main" id="{98DDA2B4-29AA-4389-AA5B-ADC10530EE57}"/>
              </a:ext>
            </a:extLst>
          </p:cNvPr>
          <p:cNvSpPr/>
          <p:nvPr/>
        </p:nvSpPr>
        <p:spPr>
          <a:xfrm>
            <a:off x="605598" y="1972416"/>
            <a:ext cx="8199489" cy="430887"/>
          </a:xfrm>
          <a:prstGeom prst="rect">
            <a:avLst/>
          </a:prstGeom>
        </p:spPr>
        <p:txBody>
          <a:bodyPr wrap="square">
            <a:spAutoFit/>
          </a:bodyPr>
          <a:lstStyle/>
          <a:p>
            <a:pPr algn="l">
              <a:defRPr/>
            </a:pPr>
            <a:r>
              <a:rPr lang="en-GB" sz="1100" dirty="0">
                <a:solidFill>
                  <a:srgbClr val="000000">
                    <a:lumMod val="75000"/>
                    <a:lumOff val="25000"/>
                  </a:srgbClr>
                </a:solidFill>
                <a:latin typeface="Arial"/>
              </a:rPr>
              <a:t>The company gains an overview of relevant sustainability issues (e.g. greenhouse gas emissions, water consumption, occupational safety).</a:t>
            </a:r>
          </a:p>
        </p:txBody>
      </p:sp>
      <p:sp>
        <p:nvSpPr>
          <p:cNvPr id="18" name="Rechteck 17">
            <a:extLst>
              <a:ext uri="{FF2B5EF4-FFF2-40B4-BE49-F238E27FC236}">
                <a16:creationId xmlns:a16="http://schemas.microsoft.com/office/drawing/2014/main" id="{2F6AB59E-50CD-4EE9-89A1-E286301F8F9F}"/>
              </a:ext>
            </a:extLst>
          </p:cNvPr>
          <p:cNvSpPr/>
          <p:nvPr/>
        </p:nvSpPr>
        <p:spPr>
          <a:xfrm>
            <a:off x="617616" y="2967116"/>
            <a:ext cx="8215234" cy="769441"/>
          </a:xfrm>
          <a:prstGeom prst="rect">
            <a:avLst/>
          </a:prstGeom>
        </p:spPr>
        <p:txBody>
          <a:bodyPr wrap="square">
            <a:spAutoFit/>
          </a:bodyPr>
          <a:lstStyle/>
          <a:p>
            <a:pPr algn="l">
              <a:defRPr/>
            </a:pPr>
            <a:r>
              <a:rPr lang="en-GB" sz="1100" dirty="0">
                <a:solidFill>
                  <a:srgbClr val="000000">
                    <a:lumMod val="75000"/>
                    <a:lumOff val="25000"/>
                  </a:srgbClr>
                </a:solidFill>
                <a:latin typeface="Arial"/>
              </a:rPr>
              <a:t>The issues are then assigned to individual stages of the supply chain or to the companies along the supply chain. When identifying the issues in the first step, the company should also start thinking about allocating them to supply chain stages or processes, without implementing it at this stage. This can help the company link the steps, but prevents work steps – i.e. during an internal workshop – from becoming too complex.</a:t>
            </a:r>
          </a:p>
        </p:txBody>
      </p:sp>
      <p:sp>
        <p:nvSpPr>
          <p:cNvPr id="19" name="Rechteck 18">
            <a:extLst>
              <a:ext uri="{FF2B5EF4-FFF2-40B4-BE49-F238E27FC236}">
                <a16:creationId xmlns:a16="http://schemas.microsoft.com/office/drawing/2014/main" id="{4D9734A6-C502-4F6E-8CFA-97A0C27861F1}"/>
              </a:ext>
            </a:extLst>
          </p:cNvPr>
          <p:cNvSpPr/>
          <p:nvPr/>
        </p:nvSpPr>
        <p:spPr>
          <a:xfrm>
            <a:off x="551384" y="4398612"/>
            <a:ext cx="8253702" cy="430887"/>
          </a:xfrm>
          <a:prstGeom prst="rect">
            <a:avLst/>
          </a:prstGeom>
        </p:spPr>
        <p:txBody>
          <a:bodyPr wrap="square">
            <a:spAutoFit/>
          </a:bodyPr>
          <a:lstStyle/>
          <a:p>
            <a:pPr algn="l">
              <a:defRPr/>
            </a:pPr>
            <a:r>
              <a:rPr lang="en-GB" sz="1100" dirty="0">
                <a:solidFill>
                  <a:srgbClr val="000000">
                    <a:lumMod val="75000"/>
                    <a:lumOff val="25000"/>
                  </a:srgbClr>
                </a:solidFill>
                <a:latin typeface="Arial"/>
              </a:rPr>
              <a:t>The sustainability issues are then evaluated and prioritised. This knowledge provides the basis for the creation of a list with fields of action. </a:t>
            </a:r>
          </a:p>
        </p:txBody>
      </p:sp>
      <p:sp>
        <p:nvSpPr>
          <p:cNvPr id="20" name="Textplatzhalter 20">
            <a:extLst>
              <a:ext uri="{FF2B5EF4-FFF2-40B4-BE49-F238E27FC236}">
                <a16:creationId xmlns:a16="http://schemas.microsoft.com/office/drawing/2014/main" id="{455EF142-8F3B-4FD9-BB2E-49F4DFCFD33A}"/>
              </a:ext>
            </a:extLst>
          </p:cNvPr>
          <p:cNvSpPr txBox="1">
            <a:spLocks/>
          </p:cNvSpPr>
          <p:nvPr/>
        </p:nvSpPr>
        <p:spPr>
          <a:xfrm>
            <a:off x="617640" y="1196975"/>
            <a:ext cx="8187448" cy="246221"/>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21" name="Textplatzhalter 10">
            <a:extLst>
              <a:ext uri="{FF2B5EF4-FFF2-40B4-BE49-F238E27FC236}">
                <a16:creationId xmlns:a16="http://schemas.microsoft.com/office/drawing/2014/main" id="{F04D5391-8169-4BAA-BCA9-2965A8981EFB}"/>
              </a:ext>
            </a:extLst>
          </p:cNvPr>
          <p:cNvSpPr txBox="1">
            <a:spLocks/>
          </p:cNvSpPr>
          <p:nvPr/>
        </p:nvSpPr>
        <p:spPr>
          <a:xfrm>
            <a:off x="1188834" y="1600169"/>
            <a:ext cx="7616253"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Identifying issues</a:t>
            </a:r>
          </a:p>
        </p:txBody>
      </p:sp>
      <p:sp>
        <p:nvSpPr>
          <p:cNvPr id="22" name="Richtungspfeil 29">
            <a:extLst>
              <a:ext uri="{FF2B5EF4-FFF2-40B4-BE49-F238E27FC236}">
                <a16:creationId xmlns:a16="http://schemas.microsoft.com/office/drawing/2014/main" id="{886A8E27-57AC-41EF-B19F-FD93C63FAC2D}"/>
              </a:ext>
            </a:extLst>
          </p:cNvPr>
          <p:cNvSpPr/>
          <p:nvPr/>
        </p:nvSpPr>
        <p:spPr>
          <a:xfrm>
            <a:off x="617640" y="1600169"/>
            <a:ext cx="693240" cy="385200"/>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2.1</a:t>
            </a:r>
            <a:r>
              <a:rPr lang="en-GB" sz="900" b="1" dirty="0">
                <a:solidFill>
                  <a:prstClr val="black">
                    <a:lumMod val="75000"/>
                    <a:lumOff val="25000"/>
                  </a:prstClr>
                </a:solidFill>
                <a:cs typeface="Arial" panose="020B0604020202020204" pitchFamily="34" charset="0"/>
              </a:rPr>
              <a:t>.</a:t>
            </a:r>
          </a:p>
        </p:txBody>
      </p:sp>
      <p:sp>
        <p:nvSpPr>
          <p:cNvPr id="23" name="Textplatzhalter 10">
            <a:extLst>
              <a:ext uri="{FF2B5EF4-FFF2-40B4-BE49-F238E27FC236}">
                <a16:creationId xmlns:a16="http://schemas.microsoft.com/office/drawing/2014/main" id="{F081E837-260A-4C72-94D2-5F44B0997673}"/>
              </a:ext>
            </a:extLst>
          </p:cNvPr>
          <p:cNvSpPr txBox="1">
            <a:spLocks/>
          </p:cNvSpPr>
          <p:nvPr/>
        </p:nvSpPr>
        <p:spPr>
          <a:xfrm>
            <a:off x="1205587" y="2522887"/>
            <a:ext cx="759950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Classifying issues</a:t>
            </a:r>
          </a:p>
        </p:txBody>
      </p:sp>
      <p:sp>
        <p:nvSpPr>
          <p:cNvPr id="24" name="Richtungspfeil 32">
            <a:extLst>
              <a:ext uri="{FF2B5EF4-FFF2-40B4-BE49-F238E27FC236}">
                <a16:creationId xmlns:a16="http://schemas.microsoft.com/office/drawing/2014/main" id="{1C84BF2C-FA23-4143-A0CE-CB2E009996BC}"/>
              </a:ext>
            </a:extLst>
          </p:cNvPr>
          <p:cNvSpPr/>
          <p:nvPr/>
        </p:nvSpPr>
        <p:spPr>
          <a:xfrm>
            <a:off x="617822" y="2529057"/>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2.2</a:t>
            </a:r>
            <a:r>
              <a:rPr lang="en-GB" sz="900" b="1" dirty="0">
                <a:solidFill>
                  <a:prstClr val="black">
                    <a:lumMod val="75000"/>
                    <a:lumOff val="25000"/>
                  </a:prstClr>
                </a:solidFill>
                <a:cs typeface="Arial" panose="020B0604020202020204" pitchFamily="34" charset="0"/>
              </a:rPr>
              <a:t>.</a:t>
            </a:r>
          </a:p>
        </p:txBody>
      </p:sp>
      <p:sp>
        <p:nvSpPr>
          <p:cNvPr id="35" name="Textplatzhalter 10">
            <a:extLst>
              <a:ext uri="{FF2B5EF4-FFF2-40B4-BE49-F238E27FC236}">
                <a16:creationId xmlns:a16="http://schemas.microsoft.com/office/drawing/2014/main" id="{9144FB8C-5853-4850-A17D-EADF94CC933F}"/>
              </a:ext>
            </a:extLst>
          </p:cNvPr>
          <p:cNvSpPr txBox="1">
            <a:spLocks/>
          </p:cNvSpPr>
          <p:nvPr/>
        </p:nvSpPr>
        <p:spPr>
          <a:xfrm>
            <a:off x="1203423" y="3972766"/>
            <a:ext cx="7601663"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Evaluation and prioritisation</a:t>
            </a:r>
          </a:p>
        </p:txBody>
      </p:sp>
      <p:sp>
        <p:nvSpPr>
          <p:cNvPr id="36" name="Richtungspfeil 37">
            <a:extLst>
              <a:ext uri="{FF2B5EF4-FFF2-40B4-BE49-F238E27FC236}">
                <a16:creationId xmlns:a16="http://schemas.microsoft.com/office/drawing/2014/main" id="{2C4C6D6E-47F5-4355-9B24-A796D2A36061}"/>
              </a:ext>
            </a:extLst>
          </p:cNvPr>
          <p:cNvSpPr/>
          <p:nvPr/>
        </p:nvSpPr>
        <p:spPr>
          <a:xfrm>
            <a:off x="650232" y="3990759"/>
            <a:ext cx="693240"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2.3</a:t>
            </a:r>
            <a:r>
              <a:rPr lang="en-GB" sz="900" b="1" dirty="0">
                <a:solidFill>
                  <a:prstClr val="black">
                    <a:lumMod val="75000"/>
                    <a:lumOff val="25000"/>
                  </a:prstClr>
                </a:solidFill>
                <a:cs typeface="Arial" panose="020B0604020202020204" pitchFamily="34" charset="0"/>
              </a:rPr>
              <a:t>.</a:t>
            </a:r>
          </a:p>
        </p:txBody>
      </p:sp>
      <p:sp>
        <p:nvSpPr>
          <p:cNvPr id="25" name="Textfeld 24">
            <a:extLst>
              <a:ext uri="{FF2B5EF4-FFF2-40B4-BE49-F238E27FC236}">
                <a16:creationId xmlns:a16="http://schemas.microsoft.com/office/drawing/2014/main" id="{EB63154D-FE90-4E9F-92A6-82AD6C6A3093}"/>
              </a:ext>
            </a:extLst>
          </p:cNvPr>
          <p:cNvSpPr txBox="1"/>
          <p:nvPr/>
        </p:nvSpPr>
        <p:spPr>
          <a:xfrm>
            <a:off x="6582449" y="5445224"/>
            <a:ext cx="3616696" cy="246221"/>
          </a:xfrm>
          <a:prstGeom prst="rect">
            <a:avLst/>
          </a:prstGeom>
          <a:noFill/>
        </p:spPr>
        <p:txBody>
          <a:bodyPr wrap="none" rtlCol="0">
            <a:spAutoFit/>
          </a:bodyPr>
          <a:lstStyle/>
          <a:p>
            <a:pPr algn="l"/>
            <a:r>
              <a:rPr lang="en-GB" sz="1000" dirty="0">
                <a:solidFill>
                  <a:srgbClr val="000000"/>
                </a:solidFill>
                <a:hlinkClick r:id="rId2" action="ppaction://hlinksldjump"/>
              </a:rPr>
              <a:t>Return to slide 25: </a:t>
            </a:r>
            <a:r>
              <a:rPr lang="en-GB" sz="1000" i="1" dirty="0">
                <a:solidFill>
                  <a:srgbClr val="000000"/>
                </a:solidFill>
              </a:rPr>
              <a:t>Sector and land-specific risks</a:t>
            </a:r>
          </a:p>
        </p:txBody>
      </p:sp>
      <p:sp>
        <p:nvSpPr>
          <p:cNvPr id="26" name="Fußzeilenplatzhalter 3">
            <a:extLst>
              <a:ext uri="{FF2B5EF4-FFF2-40B4-BE49-F238E27FC236}">
                <a16:creationId xmlns:a16="http://schemas.microsoft.com/office/drawing/2014/main" id="{FB61EE32-3E6C-44F1-8386-85770844A007}"/>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7" name="Auf der gleichen Seite des Rechtecks liegende Ecken abrunden 8">
            <a:extLst>
              <a:ext uri="{FF2B5EF4-FFF2-40B4-BE49-F238E27FC236}">
                <a16:creationId xmlns:a16="http://schemas.microsoft.com/office/drawing/2014/main" id="{172312B5-946E-418E-A5DF-AD2DE7EFEE70}"/>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8" name="Auf der gleichen Seite des Rechtecks liegende Ecken abrunden 8">
            <a:extLst>
              <a:ext uri="{FF2B5EF4-FFF2-40B4-BE49-F238E27FC236}">
                <a16:creationId xmlns:a16="http://schemas.microsoft.com/office/drawing/2014/main" id="{75B0E0F7-AFC8-4121-A0A5-0A6E2BF3C48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9" name="Auf der gleichen Seite des Rechtecks liegende Ecken abrunden 8">
            <a:extLst>
              <a:ext uri="{FF2B5EF4-FFF2-40B4-BE49-F238E27FC236}">
                <a16:creationId xmlns:a16="http://schemas.microsoft.com/office/drawing/2014/main" id="{D2D062A7-4523-4088-A79B-3B597B828524}"/>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30" name="Auf der gleichen Seite des Rechtecks liegende Ecken abrunden 8">
            <a:extLst>
              <a:ext uri="{FF2B5EF4-FFF2-40B4-BE49-F238E27FC236}">
                <a16:creationId xmlns:a16="http://schemas.microsoft.com/office/drawing/2014/main" id="{79ADDB8C-6731-4B04-BE5B-8FA4DE47235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31" name="Auf der gleichen Seite des Rechtecks liegende Ecken abrunden 8">
            <a:extLst>
              <a:ext uri="{FF2B5EF4-FFF2-40B4-BE49-F238E27FC236}">
                <a16:creationId xmlns:a16="http://schemas.microsoft.com/office/drawing/2014/main" id="{08AC23C5-6B7B-4160-9EC4-4F49D8192189}"/>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2" name="Auf der gleichen Seite des Rechtecks liegende Ecken abrunden 8">
            <a:extLst>
              <a:ext uri="{FF2B5EF4-FFF2-40B4-BE49-F238E27FC236}">
                <a16:creationId xmlns:a16="http://schemas.microsoft.com/office/drawing/2014/main" id="{AFF691E0-1E1E-43A9-97FE-AC25922C5420}"/>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3" name="Auf der gleichen Seite des Rechtecks liegende Ecken abrunden 8">
            <a:extLst>
              <a:ext uri="{FF2B5EF4-FFF2-40B4-BE49-F238E27FC236}">
                <a16:creationId xmlns:a16="http://schemas.microsoft.com/office/drawing/2014/main" id="{A2C2F8E7-F040-4DB6-8067-9C4FD4A926DD}"/>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4"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521390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34</a:t>
            </a:fld>
            <a:endParaRPr lang="de-DE"/>
          </a:p>
        </p:txBody>
      </p:sp>
      <p:sp>
        <p:nvSpPr>
          <p:cNvPr id="62" name="Rechteck 61">
            <a:extLst>
              <a:ext uri="{FF2B5EF4-FFF2-40B4-BE49-F238E27FC236}">
                <a16:creationId xmlns:a16="http://schemas.microsoft.com/office/drawing/2014/main" id="{E9B4147E-53BD-459F-962C-430CC03DA5B7}"/>
              </a:ext>
            </a:extLst>
          </p:cNvPr>
          <p:cNvSpPr/>
          <p:nvPr/>
        </p:nvSpPr>
        <p:spPr>
          <a:xfrm>
            <a:off x="479376" y="1772816"/>
            <a:ext cx="9937798" cy="2620106"/>
          </a:xfrm>
          <a:prstGeom prst="rect">
            <a:avLst/>
          </a:prstGeom>
        </p:spPr>
        <p:txBody>
          <a:bodyPr wrap="square" lIns="80165" tIns="40083" rIns="80165" bIns="40083">
            <a:spAutoFit/>
          </a:bodyPr>
          <a:lstStyle/>
          <a:p>
            <a:pPr marL="80577" algn="l"/>
            <a:r>
              <a:rPr lang="en-GB" sz="1100" dirty="0">
                <a:solidFill>
                  <a:srgbClr val="4B4B4B"/>
                </a:solidFill>
              </a:rPr>
              <a:t>Once the relevant sustainability issues have been identified and assigned to processes in the supply chain, </a:t>
            </a:r>
            <a:r>
              <a:rPr lang="en-GB" sz="1100" b="1" dirty="0">
                <a:solidFill>
                  <a:srgbClr val="4B4B4B"/>
                </a:solidFill>
              </a:rPr>
              <a:t>sustainability risks can be evaluated and prioritised in four steps </a:t>
            </a:r>
            <a:r>
              <a:rPr lang="en-GB" sz="1100" dirty="0">
                <a:solidFill>
                  <a:srgbClr val="4B4B4B"/>
                </a:solidFill>
              </a:rPr>
              <a:t>on this basis. </a:t>
            </a:r>
          </a:p>
          <a:p>
            <a:pPr marL="80577" algn="l"/>
            <a:endParaRPr lang="de-DE" sz="1100" dirty="0">
              <a:solidFill>
                <a:srgbClr val="4B4B4B"/>
              </a:solidFill>
            </a:endParaRPr>
          </a:p>
          <a:p>
            <a:pPr marL="80577" algn="l"/>
            <a:r>
              <a:rPr lang="en-GB" sz="1100" dirty="0">
                <a:solidFill>
                  <a:srgbClr val="4B4B4B"/>
                </a:solidFill>
              </a:rPr>
              <a:t>In order to determine which sector- and country-specific risks apply at your company, it’s best to directly involve your employees and, if possible at this stage, direct suppliers. You may find that not every sector- or country-specific risk necessarily applies to your company. At this stage, it can often be helpful to record existing processes and measures in place to reduce the risk of violations along the supply chain. Take a look at the steps in stage 3 (starting on slide 44) to determine the current status of your supply chain measures (e.g. supplier audits) </a:t>
            </a:r>
            <a:r>
              <a:rPr lang="en-GB" sz="1100" b="1" dirty="0">
                <a:solidFill>
                  <a:srgbClr val="4B4B4B"/>
                </a:solidFill>
              </a:rPr>
              <a:t>(step 1)</a:t>
            </a:r>
            <a:r>
              <a:rPr lang="en-GB" sz="1100" dirty="0">
                <a:solidFill>
                  <a:srgbClr val="4B4B4B"/>
                </a:solidFill>
              </a:rPr>
              <a:t>.</a:t>
            </a:r>
          </a:p>
          <a:p>
            <a:pPr marL="80577" algn="l"/>
            <a:endParaRPr lang="de-DE" sz="1100" dirty="0">
              <a:solidFill>
                <a:srgbClr val="4B4B4B"/>
              </a:solidFill>
            </a:endParaRPr>
          </a:p>
          <a:p>
            <a:pPr marL="80577" algn="l"/>
            <a:r>
              <a:rPr lang="en-GB" sz="1100" dirty="0">
                <a:solidFill>
                  <a:srgbClr val="4B4B4B"/>
                </a:solidFill>
              </a:rPr>
              <a:t>Sustainable supply chain management focuses on evaluating risks to the environment and affected parties. When prioritising risks, two aspects need to be accounted for: the severity of the (potential) negative impact and the probability of occurrence. Establishing the (potential) negative impact involves determining how much a particular risk will impact affected parties or the environment. This approach is important when it comes to ensuring proper management of human rights and environmental risks, particularly if you want to use existing risk management procedures </a:t>
            </a:r>
            <a:r>
              <a:rPr lang="en-GB" sz="1100" b="1" dirty="0">
                <a:solidFill>
                  <a:srgbClr val="4B4B4B"/>
                </a:solidFill>
              </a:rPr>
              <a:t>(step 2)</a:t>
            </a:r>
            <a:r>
              <a:rPr lang="en-GB" sz="1100" dirty="0">
                <a:solidFill>
                  <a:srgbClr val="4B4B4B"/>
                </a:solidFill>
              </a:rPr>
              <a:t>. </a:t>
            </a:r>
          </a:p>
          <a:p>
            <a:pPr marL="80577" algn="l"/>
            <a:endParaRPr lang="de-DE" sz="1100" dirty="0">
              <a:solidFill>
                <a:srgbClr val="4B4B4B"/>
              </a:solidFill>
            </a:endParaRPr>
          </a:p>
          <a:p>
            <a:pPr marL="80577" algn="l"/>
            <a:r>
              <a:rPr lang="en-GB" sz="1100" dirty="0">
                <a:solidFill>
                  <a:srgbClr val="4B4B4B"/>
                </a:solidFill>
              </a:rPr>
              <a:t>A risk matrix can be used to improve the risk classification process </a:t>
            </a:r>
            <a:r>
              <a:rPr lang="en-GB" sz="1100" b="1" dirty="0">
                <a:solidFill>
                  <a:srgbClr val="4B4B4B"/>
                </a:solidFill>
              </a:rPr>
              <a:t>(step 3)</a:t>
            </a:r>
            <a:r>
              <a:rPr lang="en-GB" sz="1100" dirty="0">
                <a:solidFill>
                  <a:srgbClr val="4B4B4B"/>
                </a:solidFill>
              </a:rPr>
              <a:t>. The outcome is then incorporated into the supply chain matrix </a:t>
            </a:r>
            <a:r>
              <a:rPr lang="en-GB" sz="1100" b="1" dirty="0">
                <a:solidFill>
                  <a:srgbClr val="4B4B4B"/>
                </a:solidFill>
              </a:rPr>
              <a:t>(step 4)</a:t>
            </a:r>
            <a:r>
              <a:rPr lang="en-GB" sz="1100" dirty="0">
                <a:solidFill>
                  <a:srgbClr val="4B4B4B"/>
                </a:solidFill>
              </a:rPr>
              <a:t>.</a:t>
            </a:r>
          </a:p>
          <a:p>
            <a:pPr marL="80577" algn="l"/>
            <a:endParaRPr lang="de-DE" sz="1100" dirty="0">
              <a:solidFill>
                <a:srgbClr val="4B4B4B"/>
              </a:solidFill>
            </a:endParaRPr>
          </a:p>
        </p:txBody>
      </p:sp>
      <p:sp>
        <p:nvSpPr>
          <p:cNvPr id="63" name="Rechteck 62">
            <a:extLst>
              <a:ext uri="{FF2B5EF4-FFF2-40B4-BE49-F238E27FC236}">
                <a16:creationId xmlns:a16="http://schemas.microsoft.com/office/drawing/2014/main" id="{DF375C93-67E5-4D8F-8BF3-644D1DB12C94}"/>
              </a:ext>
            </a:extLst>
          </p:cNvPr>
          <p:cNvSpPr/>
          <p:nvPr/>
        </p:nvSpPr>
        <p:spPr>
          <a:xfrm>
            <a:off x="1703824" y="4797152"/>
            <a:ext cx="8713350" cy="250226"/>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 </a:t>
            </a:r>
            <a:r>
              <a:rPr lang="en-GB" sz="1100" b="1" dirty="0">
                <a:solidFill>
                  <a:srgbClr val="000000">
                    <a:lumMod val="75000"/>
                    <a:lumOff val="25000"/>
                  </a:srgbClr>
                </a:solidFill>
              </a:rPr>
              <a:t>communicates</a:t>
            </a:r>
            <a:r>
              <a:rPr lang="en-GB" sz="1100" dirty="0">
                <a:solidFill>
                  <a:srgbClr val="000000">
                    <a:lumMod val="75000"/>
                    <a:lumOff val="25000"/>
                  </a:srgbClr>
                </a:solidFill>
              </a:rPr>
              <a:t> with employees and, if necessary, direct suppliers in order to </a:t>
            </a:r>
            <a:r>
              <a:rPr lang="en-GB" sz="1100" b="1" dirty="0">
                <a:solidFill>
                  <a:srgbClr val="000000">
                    <a:lumMod val="75000"/>
                    <a:lumOff val="25000"/>
                  </a:srgbClr>
                </a:solidFill>
              </a:rPr>
              <a:t>determine the actual risks</a:t>
            </a:r>
            <a:r>
              <a:rPr lang="en-GB" sz="1100" dirty="0">
                <a:solidFill>
                  <a:srgbClr val="000000">
                    <a:lumMod val="75000"/>
                    <a:lumOff val="25000"/>
                  </a:srgbClr>
                </a:solidFill>
              </a:rPr>
              <a:t>.</a:t>
            </a:r>
          </a:p>
        </p:txBody>
      </p:sp>
      <p:sp>
        <p:nvSpPr>
          <p:cNvPr id="64" name="Rechteck 63">
            <a:extLst>
              <a:ext uri="{FF2B5EF4-FFF2-40B4-BE49-F238E27FC236}">
                <a16:creationId xmlns:a16="http://schemas.microsoft.com/office/drawing/2014/main" id="{66DF7F6D-A440-46C6-9E03-E7A1AABB9182}"/>
              </a:ext>
            </a:extLst>
          </p:cNvPr>
          <p:cNvSpPr/>
          <p:nvPr/>
        </p:nvSpPr>
        <p:spPr>
          <a:xfrm>
            <a:off x="1703056" y="5157192"/>
            <a:ext cx="8713350" cy="419503"/>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 evaluates and prioritises the </a:t>
            </a:r>
            <a:r>
              <a:rPr lang="en-GB" sz="1100" b="1" dirty="0">
                <a:solidFill>
                  <a:srgbClr val="000000">
                    <a:lumMod val="75000"/>
                    <a:lumOff val="25000"/>
                  </a:srgbClr>
                </a:solidFill>
              </a:rPr>
              <a:t>risks to the environment and affected parties</a:t>
            </a:r>
            <a:r>
              <a:rPr lang="en-GB" sz="1100" dirty="0">
                <a:solidFill>
                  <a:srgbClr val="000000">
                    <a:lumMod val="75000"/>
                    <a:lumOff val="25000"/>
                  </a:srgbClr>
                </a:solidFill>
              </a:rPr>
              <a:t> arising from activities/processes along the supply chain.</a:t>
            </a:r>
          </a:p>
        </p:txBody>
      </p:sp>
      <p:sp>
        <p:nvSpPr>
          <p:cNvPr id="66" name="Rechteck 65">
            <a:extLst>
              <a:ext uri="{FF2B5EF4-FFF2-40B4-BE49-F238E27FC236}">
                <a16:creationId xmlns:a16="http://schemas.microsoft.com/office/drawing/2014/main" id="{263F9D26-8FB3-4248-BC23-41F268150E77}"/>
              </a:ext>
            </a:extLst>
          </p:cNvPr>
          <p:cNvSpPr/>
          <p:nvPr/>
        </p:nvSpPr>
        <p:spPr>
          <a:xfrm>
            <a:off x="1703495" y="6080083"/>
            <a:ext cx="8713679" cy="250226"/>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 </a:t>
            </a:r>
            <a:r>
              <a:rPr lang="en-GB" sz="1100" b="1" dirty="0">
                <a:solidFill>
                  <a:srgbClr val="000000">
                    <a:lumMod val="75000"/>
                    <a:lumOff val="25000"/>
                  </a:srgbClr>
                </a:solidFill>
              </a:rPr>
              <a:t>enters the results</a:t>
            </a:r>
            <a:r>
              <a:rPr lang="en-GB" sz="1100" dirty="0">
                <a:solidFill>
                  <a:srgbClr val="000000">
                    <a:lumMod val="75000"/>
                    <a:lumOff val="25000"/>
                  </a:srgbClr>
                </a:solidFill>
              </a:rPr>
              <a:t> into the supply chain matrix.</a:t>
            </a:r>
          </a:p>
        </p:txBody>
      </p:sp>
      <p:sp>
        <p:nvSpPr>
          <p:cNvPr id="67" name="Richtungspfeil 59">
            <a:extLst>
              <a:ext uri="{FF2B5EF4-FFF2-40B4-BE49-F238E27FC236}">
                <a16:creationId xmlns:a16="http://schemas.microsoft.com/office/drawing/2014/main" id="{A7D42D8D-DAE8-4494-A0D0-0735BD05265D}"/>
              </a:ext>
            </a:extLst>
          </p:cNvPr>
          <p:cNvSpPr/>
          <p:nvPr/>
        </p:nvSpPr>
        <p:spPr>
          <a:xfrm>
            <a:off x="623376" y="5204110"/>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68" name="Richtungspfeil 59">
            <a:extLst>
              <a:ext uri="{FF2B5EF4-FFF2-40B4-BE49-F238E27FC236}">
                <a16:creationId xmlns:a16="http://schemas.microsoft.com/office/drawing/2014/main" id="{E045DACB-0601-4F25-B854-B1D31104B4CE}"/>
              </a:ext>
            </a:extLst>
          </p:cNvPr>
          <p:cNvSpPr/>
          <p:nvPr/>
        </p:nvSpPr>
        <p:spPr>
          <a:xfrm>
            <a:off x="623376" y="4772062"/>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sp>
        <p:nvSpPr>
          <p:cNvPr id="70" name="Richtungspfeil 59">
            <a:extLst>
              <a:ext uri="{FF2B5EF4-FFF2-40B4-BE49-F238E27FC236}">
                <a16:creationId xmlns:a16="http://schemas.microsoft.com/office/drawing/2014/main" id="{2FFDE399-A9AC-4E16-85C6-029D48B87179}"/>
              </a:ext>
            </a:extLst>
          </p:cNvPr>
          <p:cNvSpPr/>
          <p:nvPr/>
        </p:nvSpPr>
        <p:spPr>
          <a:xfrm>
            <a:off x="623376" y="6071451"/>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4</a:t>
            </a:r>
          </a:p>
        </p:txBody>
      </p:sp>
      <p:pic>
        <p:nvPicPr>
          <p:cNvPr id="71" name="Picture 9" descr="C:\Users\husterer\Downloads\noun_669300.png">
            <a:extLst>
              <a:ext uri="{FF2B5EF4-FFF2-40B4-BE49-F238E27FC236}">
                <a16:creationId xmlns:a16="http://schemas.microsoft.com/office/drawing/2014/main" id="{647CD278-BC21-4078-B48F-CBAAB15D2F59}"/>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7108" y="6032977"/>
            <a:ext cx="344438" cy="34443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G:\noun_992323.png">
            <a:extLst>
              <a:ext uri="{FF2B5EF4-FFF2-40B4-BE49-F238E27FC236}">
                <a16:creationId xmlns:a16="http://schemas.microsoft.com/office/drawing/2014/main" id="{7D84B5A7-8649-438F-8CFE-8C2157D1685E}"/>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6200000">
            <a:off x="623376" y="1008000"/>
            <a:ext cx="648071" cy="648071"/>
          </a:xfrm>
          <a:prstGeom prst="rect">
            <a:avLst/>
          </a:prstGeom>
          <a:noFill/>
        </p:spPr>
      </p:pic>
      <p:sp>
        <p:nvSpPr>
          <p:cNvPr id="73" name="Titel 2">
            <a:extLst>
              <a:ext uri="{FF2B5EF4-FFF2-40B4-BE49-F238E27FC236}">
                <a16:creationId xmlns:a16="http://schemas.microsoft.com/office/drawing/2014/main" id="{DE94BA5B-4005-414C-8CB3-E0381062DB42}"/>
              </a:ext>
            </a:extLst>
          </p:cNvPr>
          <p:cNvSpPr txBox="1">
            <a:spLocks/>
          </p:cNvSpPr>
          <p:nvPr/>
        </p:nvSpPr>
        <p:spPr>
          <a:xfrm>
            <a:off x="1343375" y="1080000"/>
            <a:ext cx="9073799" cy="648000"/>
          </a:xfrm>
          <a:prstGeom prst="rect">
            <a:avLst/>
          </a:prstGeom>
        </p:spPr>
        <p:txBody>
          <a:bodyPr/>
          <a:lstStyle/>
          <a:p>
            <a:pPr algn="l" eaLnBrk="1" hangingPunct="1">
              <a:defRPr/>
            </a:pPr>
            <a:r>
              <a:rPr lang="en-GB" sz="1800" b="1" dirty="0">
                <a:solidFill>
                  <a:srgbClr val="3B687F"/>
                </a:solidFill>
                <a:latin typeface="Arial"/>
                <a:ea typeface="ＭＳ Ｐゴシック"/>
              </a:rPr>
              <a:t>Getting started: Four steps for evaluating and prioritising relevant sustainability issues</a:t>
            </a:r>
          </a:p>
        </p:txBody>
      </p:sp>
      <p:sp>
        <p:nvSpPr>
          <p:cNvPr id="17" name="Rechteck 16">
            <a:extLst>
              <a:ext uri="{FF2B5EF4-FFF2-40B4-BE49-F238E27FC236}">
                <a16:creationId xmlns:a16="http://schemas.microsoft.com/office/drawing/2014/main" id="{4B29D7D5-A998-4D19-9EA9-C87B36FD7C9B}"/>
              </a:ext>
            </a:extLst>
          </p:cNvPr>
          <p:cNvSpPr/>
          <p:nvPr/>
        </p:nvSpPr>
        <p:spPr>
          <a:xfrm>
            <a:off x="1702976" y="5589240"/>
            <a:ext cx="8713350" cy="419503"/>
          </a:xfrm>
          <a:prstGeom prst="rect">
            <a:avLst/>
          </a:prstGeom>
        </p:spPr>
        <p:txBody>
          <a:bodyPr wrap="square" lIns="80165" tIns="40083" rIns="80165" bIns="40083">
            <a:spAutoFit/>
          </a:bodyPr>
          <a:lstStyle/>
          <a:p>
            <a:pPr marL="80577" algn="l"/>
            <a:r>
              <a:rPr lang="en-GB" sz="1100" dirty="0">
                <a:solidFill>
                  <a:srgbClr val="000000">
                    <a:lumMod val="75000"/>
                    <a:lumOff val="25000"/>
                  </a:srgbClr>
                </a:solidFill>
              </a:rPr>
              <a:t>The company uses a </a:t>
            </a:r>
            <a:r>
              <a:rPr lang="en-GB" sz="1100" b="1" dirty="0">
                <a:solidFill>
                  <a:srgbClr val="000000">
                    <a:lumMod val="75000"/>
                    <a:lumOff val="25000"/>
                  </a:srgbClr>
                </a:solidFill>
              </a:rPr>
              <a:t>risk matrix</a:t>
            </a:r>
            <a:r>
              <a:rPr lang="en-GB" sz="1100" dirty="0">
                <a:solidFill>
                  <a:srgbClr val="000000">
                    <a:lumMod val="75000"/>
                    <a:lumOff val="25000"/>
                  </a:srgbClr>
                </a:solidFill>
              </a:rPr>
              <a:t> to evaluate the risks according to the two risk criteria, i.e. severity and probability of occurrence.</a:t>
            </a:r>
          </a:p>
        </p:txBody>
      </p:sp>
      <p:sp>
        <p:nvSpPr>
          <p:cNvPr id="18" name="Richtungspfeil 59">
            <a:extLst>
              <a:ext uri="{FF2B5EF4-FFF2-40B4-BE49-F238E27FC236}">
                <a16:creationId xmlns:a16="http://schemas.microsoft.com/office/drawing/2014/main" id="{02FBF2D4-F156-4BA0-847E-D9AA6A166BE0}"/>
              </a:ext>
            </a:extLst>
          </p:cNvPr>
          <p:cNvSpPr/>
          <p:nvPr/>
        </p:nvSpPr>
        <p:spPr>
          <a:xfrm>
            <a:off x="623296" y="5636158"/>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3</a:t>
            </a:r>
          </a:p>
        </p:txBody>
      </p:sp>
      <p:sp>
        <p:nvSpPr>
          <p:cNvPr id="19" name="Fußzeilenplatzhalter 3">
            <a:extLst>
              <a:ext uri="{FF2B5EF4-FFF2-40B4-BE49-F238E27FC236}">
                <a16:creationId xmlns:a16="http://schemas.microsoft.com/office/drawing/2014/main" id="{37E5B9BC-6144-41F7-96E0-C7E95262566E}"/>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0" name="Auf der gleichen Seite des Rechtecks liegende Ecken abrunden 8">
            <a:extLst>
              <a:ext uri="{FF2B5EF4-FFF2-40B4-BE49-F238E27FC236}">
                <a16:creationId xmlns:a16="http://schemas.microsoft.com/office/drawing/2014/main" id="{7C65F0EB-F942-4DDC-A45D-9E3511292FE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1" name="Auf der gleichen Seite des Rechtecks liegende Ecken abrunden 8">
            <a:extLst>
              <a:ext uri="{FF2B5EF4-FFF2-40B4-BE49-F238E27FC236}">
                <a16:creationId xmlns:a16="http://schemas.microsoft.com/office/drawing/2014/main" id="{BD251E81-4B62-444C-9182-FA910702BC2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2" name="Auf der gleichen Seite des Rechtecks liegende Ecken abrunden 8">
            <a:extLst>
              <a:ext uri="{FF2B5EF4-FFF2-40B4-BE49-F238E27FC236}">
                <a16:creationId xmlns:a16="http://schemas.microsoft.com/office/drawing/2014/main" id="{C7C95160-724F-4C06-9AFC-020D44CACEF8}"/>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3" name="Auf der gleichen Seite des Rechtecks liegende Ecken abrunden 8">
            <a:extLst>
              <a:ext uri="{FF2B5EF4-FFF2-40B4-BE49-F238E27FC236}">
                <a16:creationId xmlns:a16="http://schemas.microsoft.com/office/drawing/2014/main" id="{1814A409-04E2-4BAA-BDA1-F7A300939282}"/>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4" name="Auf der gleichen Seite des Rechtecks liegende Ecken abrunden 8">
            <a:extLst>
              <a:ext uri="{FF2B5EF4-FFF2-40B4-BE49-F238E27FC236}">
                <a16:creationId xmlns:a16="http://schemas.microsoft.com/office/drawing/2014/main" id="{64D250DF-D96C-4E5B-9D99-D0C8D36E1C6D}"/>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5" name="Auf der gleichen Seite des Rechtecks liegende Ecken abrunden 8">
            <a:extLst>
              <a:ext uri="{FF2B5EF4-FFF2-40B4-BE49-F238E27FC236}">
                <a16:creationId xmlns:a16="http://schemas.microsoft.com/office/drawing/2014/main" id="{B263C668-A9EA-4611-B85A-FDEEF2959A6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6" name="Auf der gleichen Seite des Rechtecks liegende Ecken abrunden 8">
            <a:extLst>
              <a:ext uri="{FF2B5EF4-FFF2-40B4-BE49-F238E27FC236}">
                <a16:creationId xmlns:a16="http://schemas.microsoft.com/office/drawing/2014/main" id="{C27A2330-D6EE-428C-87F6-3DB97CD2B4D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680B0599-6A4D-3F67-8142-2D2E56829076}"/>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550019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35</a:t>
            </a:fld>
            <a:endParaRPr lang="de-DE"/>
          </a:p>
        </p:txBody>
      </p:sp>
      <p:sp>
        <p:nvSpPr>
          <p:cNvPr id="8" name="Freihandform 9">
            <a:extLst>
              <a:ext uri="{FF2B5EF4-FFF2-40B4-BE49-F238E27FC236}">
                <a16:creationId xmlns:a16="http://schemas.microsoft.com/office/drawing/2014/main" id="{B039CA7B-C4D7-4F54-B5B5-70306EA14836}"/>
              </a:ext>
            </a:extLst>
          </p:cNvPr>
          <p:cNvSpPr/>
          <p:nvPr/>
        </p:nvSpPr>
        <p:spPr bwMode="auto">
          <a:xfrm>
            <a:off x="2495600" y="2420888"/>
            <a:ext cx="6480720" cy="2376264"/>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0577" algn="l"/>
            <a:endParaRPr lang="de-DE" sz="1100" dirty="0">
              <a:solidFill>
                <a:srgbClr val="4B4B4B"/>
              </a:solidFill>
            </a:endParaRPr>
          </a:p>
        </p:txBody>
      </p:sp>
      <p:sp>
        <p:nvSpPr>
          <p:cNvPr id="9" name="Rechteck 8">
            <a:extLst>
              <a:ext uri="{FF2B5EF4-FFF2-40B4-BE49-F238E27FC236}">
                <a16:creationId xmlns:a16="http://schemas.microsoft.com/office/drawing/2014/main" id="{97EAAE3B-FB6C-4552-94CC-3951D8F8E0CC}"/>
              </a:ext>
            </a:extLst>
          </p:cNvPr>
          <p:cNvSpPr/>
          <p:nvPr/>
        </p:nvSpPr>
        <p:spPr>
          <a:xfrm>
            <a:off x="1487488" y="980728"/>
            <a:ext cx="8929687" cy="927334"/>
          </a:xfrm>
          <a:prstGeom prst="rect">
            <a:avLst/>
          </a:prstGeom>
        </p:spPr>
        <p:txBody>
          <a:bodyPr wrap="square" lIns="80165" tIns="40083" rIns="80165" bIns="40083">
            <a:spAutoFit/>
          </a:bodyPr>
          <a:lstStyle/>
          <a:p>
            <a:pPr marL="80577" algn="l"/>
            <a:r>
              <a:rPr lang="en-GB" sz="1100" dirty="0">
                <a:solidFill>
                  <a:srgbClr val="4B4B4B"/>
                </a:solidFill>
              </a:rPr>
              <a:t> </a:t>
            </a:r>
          </a:p>
          <a:p>
            <a:pPr marL="80577" algn="l">
              <a:tabLst>
                <a:tab pos="317322" algn="l"/>
              </a:tabLst>
            </a:pPr>
            <a:r>
              <a:rPr lang="en-GB" sz="1100" dirty="0">
                <a:solidFill>
                  <a:srgbClr val="4B4B4B"/>
                </a:solidFill>
              </a:rPr>
              <a:t>You may find that not every sector- or country-specific risk necessarily applies to your company. As a result, it's important to </a:t>
            </a:r>
            <a:r>
              <a:rPr lang="en-GB" sz="1100" b="1" dirty="0">
                <a:solidFill>
                  <a:srgbClr val="4B4B4B"/>
                </a:solidFill>
              </a:rPr>
              <a:t>compare previous research findings with your company's activities</a:t>
            </a:r>
            <a:r>
              <a:rPr lang="en-GB" sz="1100" dirty="0">
                <a:solidFill>
                  <a:srgbClr val="4B4B4B"/>
                </a:solidFill>
              </a:rPr>
              <a:t> to check whether findings from the sector- and country-specific research apply to your company, and also to identify other risk areas. </a:t>
            </a:r>
            <a:r>
              <a:rPr lang="en-GB" sz="1100" b="1" dirty="0">
                <a:solidFill>
                  <a:srgbClr val="4B4B4B"/>
                </a:solidFill>
              </a:rPr>
              <a:t>Your employees</a:t>
            </a:r>
            <a:r>
              <a:rPr lang="en-GB" sz="1100" dirty="0">
                <a:solidFill>
                  <a:srgbClr val="4B4B4B"/>
                </a:solidFill>
              </a:rPr>
              <a:t> and, where possible, direct suppliers </a:t>
            </a:r>
            <a:r>
              <a:rPr lang="en-GB" sz="1100" b="1" dirty="0">
                <a:solidFill>
                  <a:srgbClr val="4B4B4B"/>
                </a:solidFill>
              </a:rPr>
              <a:t>should be involved</a:t>
            </a:r>
            <a:r>
              <a:rPr lang="en-GB" sz="1100" dirty="0">
                <a:solidFill>
                  <a:srgbClr val="4B4B4B"/>
                </a:solidFill>
              </a:rPr>
              <a:t> in identifying actual risks. </a:t>
            </a:r>
          </a:p>
        </p:txBody>
      </p:sp>
      <p:sp>
        <p:nvSpPr>
          <p:cNvPr id="11" name="Richtungspfeil 59">
            <a:extLst>
              <a:ext uri="{FF2B5EF4-FFF2-40B4-BE49-F238E27FC236}">
                <a16:creationId xmlns:a16="http://schemas.microsoft.com/office/drawing/2014/main" id="{2484F8EC-5969-43C8-9966-C6D8ED10DB6C}"/>
              </a:ext>
            </a:extLst>
          </p:cNvPr>
          <p:cNvSpPr/>
          <p:nvPr/>
        </p:nvSpPr>
        <p:spPr>
          <a:xfrm>
            <a:off x="623392" y="1196752"/>
            <a:ext cx="881455"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pic>
        <p:nvPicPr>
          <p:cNvPr id="12" name="Picture 5" descr="G:\noun_1146880.png">
            <a:extLst>
              <a:ext uri="{FF2B5EF4-FFF2-40B4-BE49-F238E27FC236}">
                <a16:creationId xmlns:a16="http://schemas.microsoft.com/office/drawing/2014/main" id="{B0E0D21B-09BF-4E7A-8A76-5ACE535B941C}"/>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187937">
            <a:off x="7986803" y="2762334"/>
            <a:ext cx="648071" cy="648071"/>
          </a:xfrm>
          <a:prstGeom prst="rect">
            <a:avLst/>
          </a:prstGeom>
          <a:noFill/>
        </p:spPr>
      </p:pic>
      <p:sp>
        <p:nvSpPr>
          <p:cNvPr id="13" name="Rechteck 12">
            <a:extLst>
              <a:ext uri="{FF2B5EF4-FFF2-40B4-BE49-F238E27FC236}">
                <a16:creationId xmlns:a16="http://schemas.microsoft.com/office/drawing/2014/main" id="{783F30B0-F7A7-4442-8AA8-A5B74AFE3558}"/>
              </a:ext>
            </a:extLst>
          </p:cNvPr>
          <p:cNvSpPr/>
          <p:nvPr/>
        </p:nvSpPr>
        <p:spPr>
          <a:xfrm>
            <a:off x="3215680" y="2636912"/>
            <a:ext cx="5400600" cy="1969770"/>
          </a:xfrm>
          <a:prstGeom prst="rect">
            <a:avLst/>
          </a:prstGeom>
        </p:spPr>
        <p:txBody>
          <a:bodyPr wrap="square">
            <a:spAutoFit/>
          </a:bodyPr>
          <a:lstStyle/>
          <a:p>
            <a:pPr marL="80577" algn="l"/>
            <a:r>
              <a:rPr lang="en-GB" sz="1200" b="1" dirty="0">
                <a:solidFill>
                  <a:srgbClr val="4B4B4B"/>
                </a:solidFill>
              </a:rPr>
              <a:t>Things to take into consideration before conducting a risk analysis:</a:t>
            </a:r>
          </a:p>
          <a:p>
            <a:pPr marL="80577" algn="l"/>
            <a:endParaRPr lang="de-DE" sz="1100" b="1" dirty="0">
              <a:solidFill>
                <a:srgbClr val="4B4B4B"/>
              </a:solidFill>
            </a:endParaRPr>
          </a:p>
          <a:p>
            <a:pPr marL="230887" indent="-150310" algn="l">
              <a:buFont typeface="Arial" panose="020B0604020202020204" pitchFamily="34" charset="0"/>
              <a:buChar char="•"/>
            </a:pPr>
            <a:r>
              <a:rPr lang="en-GB" sz="1100" dirty="0">
                <a:solidFill>
                  <a:srgbClr val="4B4B4B"/>
                </a:solidFill>
              </a:rPr>
              <a:t>Who can and should be addressed? Particularly in small companies, management should also be involved due to their direct oversight over numerous processes. </a:t>
            </a:r>
          </a:p>
          <a:p>
            <a:pPr marL="230887" indent="-150310" algn="l">
              <a:buFont typeface="Arial" panose="020B0604020202020204" pitchFamily="34" charset="0"/>
              <a:buChar char="•"/>
            </a:pPr>
            <a:r>
              <a:rPr lang="en-GB" sz="1100" dirty="0">
                <a:solidFill>
                  <a:srgbClr val="4B4B4B"/>
                </a:solidFill>
              </a:rPr>
              <a:t>Which format should the exchange take place in? Internally, exchanges can be organised in workshops, for example. Information from direct suppliers can be collected through certificates (e.g. environmental management systems), self-reporting or audits.</a:t>
            </a:r>
          </a:p>
          <a:p>
            <a:pPr marL="230887" indent="-150310" algn="l">
              <a:buFont typeface="Arial" panose="020B0604020202020204" pitchFamily="34" charset="0"/>
              <a:buChar char="•"/>
            </a:pPr>
            <a:endParaRPr lang="de-DE" sz="1100" dirty="0">
              <a:solidFill>
                <a:srgbClr val="4B4B4B"/>
              </a:solidFill>
            </a:endParaRPr>
          </a:p>
          <a:p>
            <a:pPr marL="230887" indent="-150310" algn="l">
              <a:buFont typeface="Arial" panose="020B0604020202020204" pitchFamily="34" charset="0"/>
              <a:buChar char="•"/>
            </a:pPr>
            <a:endParaRPr lang="de-DE" sz="1100" dirty="0">
              <a:solidFill>
                <a:srgbClr val="4B4B4B"/>
              </a:solidFill>
            </a:endParaRPr>
          </a:p>
        </p:txBody>
      </p:sp>
      <p:sp>
        <p:nvSpPr>
          <p:cNvPr id="10" name="Fußzeilenplatzhalter 3">
            <a:extLst>
              <a:ext uri="{FF2B5EF4-FFF2-40B4-BE49-F238E27FC236}">
                <a16:creationId xmlns:a16="http://schemas.microsoft.com/office/drawing/2014/main" id="{CF4189D7-7505-4A51-B1E4-CD34EB861B17}"/>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4" name="Auf der gleichen Seite des Rechtecks liegende Ecken abrunden 8">
            <a:extLst>
              <a:ext uri="{FF2B5EF4-FFF2-40B4-BE49-F238E27FC236}">
                <a16:creationId xmlns:a16="http://schemas.microsoft.com/office/drawing/2014/main" id="{9704652C-E71A-4769-BE9F-79D045A2C0A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5" name="Auf der gleichen Seite des Rechtecks liegende Ecken abrunden 8">
            <a:extLst>
              <a:ext uri="{FF2B5EF4-FFF2-40B4-BE49-F238E27FC236}">
                <a16:creationId xmlns:a16="http://schemas.microsoft.com/office/drawing/2014/main" id="{543EF576-8621-41B7-8037-AF14C1EB76C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6" name="Auf der gleichen Seite des Rechtecks liegende Ecken abrunden 8">
            <a:extLst>
              <a:ext uri="{FF2B5EF4-FFF2-40B4-BE49-F238E27FC236}">
                <a16:creationId xmlns:a16="http://schemas.microsoft.com/office/drawing/2014/main" id="{82890484-D7B7-4FFB-9FCF-5E39587CF8B8}"/>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7" name="Auf der gleichen Seite des Rechtecks liegende Ecken abrunden 8">
            <a:extLst>
              <a:ext uri="{FF2B5EF4-FFF2-40B4-BE49-F238E27FC236}">
                <a16:creationId xmlns:a16="http://schemas.microsoft.com/office/drawing/2014/main" id="{B1288786-020F-4F82-AEDD-7E04488FA8EF}"/>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8" name="Auf der gleichen Seite des Rechtecks liegende Ecken abrunden 8">
            <a:extLst>
              <a:ext uri="{FF2B5EF4-FFF2-40B4-BE49-F238E27FC236}">
                <a16:creationId xmlns:a16="http://schemas.microsoft.com/office/drawing/2014/main" id="{3C02883B-623F-459A-8719-33F0152E51A2}"/>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9" name="Auf der gleichen Seite des Rechtecks liegende Ecken abrunden 8">
            <a:extLst>
              <a:ext uri="{FF2B5EF4-FFF2-40B4-BE49-F238E27FC236}">
                <a16:creationId xmlns:a16="http://schemas.microsoft.com/office/drawing/2014/main" id="{36C42B55-D1A2-441D-AAB2-622424449538}"/>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0" name="Auf der gleichen Seite des Rechtecks liegende Ecken abrunden 8">
            <a:extLst>
              <a:ext uri="{FF2B5EF4-FFF2-40B4-BE49-F238E27FC236}">
                <a16:creationId xmlns:a16="http://schemas.microsoft.com/office/drawing/2014/main" id="{914190BE-DF6D-46F1-BEB3-8DC379F94641}"/>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7C862EA1-CC12-BCD5-E818-2F62C73EAA2D}"/>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4152643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346" y="6479430"/>
            <a:ext cx="638043" cy="280988"/>
          </a:xfrm>
        </p:spPr>
        <p:txBody>
          <a:bodyPr/>
          <a:lstStyle/>
          <a:p>
            <a:fld id="{894680D0-7A83-433A-9719-C4143F27F647}" type="slidenum">
              <a:rPr lang="de-DE" smtClean="0"/>
              <a:pPr/>
              <a:t>36</a:t>
            </a:fld>
            <a:endParaRPr lang="de-DE"/>
          </a:p>
        </p:txBody>
      </p:sp>
      <p:sp>
        <p:nvSpPr>
          <p:cNvPr id="17" name="Rechteck 16">
            <a:extLst>
              <a:ext uri="{FF2B5EF4-FFF2-40B4-BE49-F238E27FC236}">
                <a16:creationId xmlns:a16="http://schemas.microsoft.com/office/drawing/2014/main" id="{20B7EEFF-F95B-45EE-A9AF-6094850E60F3}"/>
              </a:ext>
            </a:extLst>
          </p:cNvPr>
          <p:cNvSpPr/>
          <p:nvPr/>
        </p:nvSpPr>
        <p:spPr>
          <a:xfrm>
            <a:off x="1451391" y="1152207"/>
            <a:ext cx="8965783" cy="419503"/>
          </a:xfrm>
          <a:prstGeom prst="rect">
            <a:avLst/>
          </a:prstGeom>
        </p:spPr>
        <p:txBody>
          <a:bodyPr wrap="square" lIns="80165" tIns="40083" rIns="80165" bIns="40083">
            <a:spAutoFit/>
          </a:bodyPr>
          <a:lstStyle/>
          <a:p>
            <a:pPr marL="80577" algn="l"/>
            <a:r>
              <a:rPr lang="en-GB" sz="1100" dirty="0">
                <a:solidFill>
                  <a:srgbClr val="4B4B4B"/>
                </a:solidFill>
              </a:rPr>
              <a:t>The initial consideration focuses on the negative impacts on the environment and affected people. Example: High water consumption in production processes leading to water stress in a region.</a:t>
            </a:r>
          </a:p>
        </p:txBody>
      </p:sp>
      <p:sp>
        <p:nvSpPr>
          <p:cNvPr id="18" name="Rechteck 17">
            <a:extLst>
              <a:ext uri="{FF2B5EF4-FFF2-40B4-BE49-F238E27FC236}">
                <a16:creationId xmlns:a16="http://schemas.microsoft.com/office/drawing/2014/main" id="{891C1A1C-A785-4BFE-A23C-096D308FDFEA}"/>
              </a:ext>
            </a:extLst>
          </p:cNvPr>
          <p:cNvSpPr/>
          <p:nvPr/>
        </p:nvSpPr>
        <p:spPr>
          <a:xfrm>
            <a:off x="479375" y="1701031"/>
            <a:ext cx="4818485" cy="4482154"/>
          </a:xfrm>
          <a:prstGeom prst="rect">
            <a:avLst/>
          </a:prstGeom>
        </p:spPr>
        <p:txBody>
          <a:bodyPr wrap="square" lIns="80165" tIns="40083" rIns="80165" bIns="40083">
            <a:spAutoFit/>
          </a:bodyPr>
          <a:lstStyle/>
          <a:p>
            <a:pPr marL="80577" algn="l"/>
            <a:r>
              <a:rPr lang="en-GB" sz="1100" dirty="0">
                <a:solidFill>
                  <a:srgbClr val="4B4B4B"/>
                </a:solidFill>
              </a:rPr>
              <a:t>In practice, companies use a matrix to evaluate the risk to the environment and affected people, which includes the </a:t>
            </a:r>
            <a:r>
              <a:rPr lang="en-GB" sz="1100" b="1" dirty="0">
                <a:solidFill>
                  <a:srgbClr val="4B4B4B"/>
                </a:solidFill>
              </a:rPr>
              <a:t>severity of the impact of negative effects</a:t>
            </a:r>
            <a:r>
              <a:rPr lang="en-GB" sz="1100" dirty="0">
                <a:solidFill>
                  <a:srgbClr val="4B4B4B"/>
                </a:solidFill>
              </a:rPr>
              <a:t> </a:t>
            </a:r>
            <a:r>
              <a:rPr lang="en-GB" sz="1100" i="1" dirty="0">
                <a:solidFill>
                  <a:srgbClr val="4B4B4B"/>
                </a:solidFill>
              </a:rPr>
              <a:t>(I: Who is affected by the impact and to what extent?) </a:t>
            </a:r>
            <a:r>
              <a:rPr lang="en-GB" sz="1100" dirty="0">
                <a:solidFill>
                  <a:srgbClr val="4B4B4B"/>
                </a:solidFill>
              </a:rPr>
              <a:t>and the </a:t>
            </a:r>
            <a:r>
              <a:rPr lang="en-GB" sz="1100" b="1" dirty="0">
                <a:solidFill>
                  <a:srgbClr val="4B4B4B"/>
                </a:solidFill>
              </a:rPr>
              <a:t>probability of occurrence</a:t>
            </a:r>
            <a:r>
              <a:rPr lang="en-GB" sz="1100" dirty="0">
                <a:solidFill>
                  <a:srgbClr val="4B4B4B"/>
                </a:solidFill>
              </a:rPr>
              <a:t> </a:t>
            </a:r>
            <a:r>
              <a:rPr lang="en-GB" sz="1100" i="1" dirty="0">
                <a:solidFill>
                  <a:srgbClr val="4B4B4B"/>
                </a:solidFill>
              </a:rPr>
              <a:t>(P: How likely is this effect to occur?)</a:t>
            </a:r>
            <a:r>
              <a:rPr lang="en-GB" sz="1100" dirty="0">
                <a:solidFill>
                  <a:srgbClr val="4B4B4B"/>
                </a:solidFill>
              </a:rPr>
              <a:t>. In this matrix, particular consideration is to be given to the severity of the impact. </a:t>
            </a:r>
          </a:p>
          <a:p>
            <a:pPr marL="80577" algn="l"/>
            <a:endParaRPr lang="de-DE" sz="1100" dirty="0">
              <a:solidFill>
                <a:srgbClr val="4B4B4B"/>
              </a:solidFill>
            </a:endParaRPr>
          </a:p>
          <a:p>
            <a:pPr marL="80577" algn="l"/>
            <a:r>
              <a:rPr lang="en-GB" sz="1100" dirty="0">
                <a:solidFill>
                  <a:srgbClr val="4B4B4B"/>
                </a:solidFill>
              </a:rPr>
              <a:t>When selecting a suitable scale for the analysis (in this example, from 1 [low] to 3 [high]), the company should build on existing internal approaches (for example, in the context of environmental management) to ensure that the scale is applicable.</a:t>
            </a:r>
          </a:p>
          <a:p>
            <a:pPr marL="80577" algn="l"/>
            <a:endParaRPr lang="de-DE" sz="1100" dirty="0">
              <a:solidFill>
                <a:srgbClr val="4B4B4B"/>
              </a:solidFill>
            </a:endParaRPr>
          </a:p>
          <a:p>
            <a:pPr marL="80577" algn="l"/>
            <a:r>
              <a:rPr lang="en-GB" sz="1100" dirty="0">
                <a:solidFill>
                  <a:srgbClr val="4B4B4B"/>
                </a:solidFill>
              </a:rPr>
              <a:t>Concerning the question of how to define the extent of negative impacts, companies should start out pragmatically. While severity is evaluated according to three criteria in the due diligence concept – the extent, scope and remediability of a (potentially) negative impact – one value can also be used from the outset for the overall assessment in place of a combination of all three.</a:t>
            </a:r>
          </a:p>
          <a:p>
            <a:pPr marL="80577" algn="l"/>
            <a:endParaRPr lang="de-DE" sz="1100" dirty="0">
              <a:solidFill>
                <a:srgbClr val="4B4B4B"/>
              </a:solidFill>
            </a:endParaRPr>
          </a:p>
          <a:p>
            <a:pPr marL="80577" algn="l"/>
            <a:r>
              <a:rPr lang="en-GB" sz="1100" dirty="0">
                <a:solidFill>
                  <a:srgbClr val="4B4B4B"/>
                </a:solidFill>
              </a:rPr>
              <a:t>The </a:t>
            </a:r>
            <a:r>
              <a:rPr lang="en-GB" sz="1100" dirty="0">
                <a:solidFill>
                  <a:srgbClr val="4B4B4B"/>
                </a:solidFill>
                <a:hlinkClick r:id="rId2"/>
              </a:rPr>
              <a:t>SME Compass</a:t>
            </a:r>
            <a:r>
              <a:rPr lang="en-GB" sz="1100" dirty="0">
                <a:solidFill>
                  <a:srgbClr val="4B4B4B"/>
                </a:solidFill>
              </a:rPr>
              <a:t> provides definitions for the three severity assessment criteria.</a:t>
            </a:r>
          </a:p>
          <a:p>
            <a:pPr marL="80577" algn="l"/>
            <a:endParaRPr lang="de-DE" sz="1100" dirty="0">
              <a:solidFill>
                <a:srgbClr val="4B4B4B"/>
              </a:solidFill>
            </a:endParaRPr>
          </a:p>
          <a:p>
            <a:pPr marL="80577" algn="l"/>
            <a:r>
              <a:rPr lang="en-GB" sz="1100" dirty="0">
                <a:solidFill>
                  <a:srgbClr val="4B4B4B"/>
                </a:solidFill>
              </a:rPr>
              <a:t>The information obtained on sector- and country-specific risks can be used to assess the probability of occurrence.</a:t>
            </a:r>
          </a:p>
          <a:p>
            <a:pPr marL="80577" algn="l"/>
            <a:endParaRPr lang="de-DE" sz="1100" dirty="0">
              <a:solidFill>
                <a:srgbClr val="4B4B4B"/>
              </a:solidFill>
            </a:endParaRPr>
          </a:p>
        </p:txBody>
      </p:sp>
      <p:sp>
        <p:nvSpPr>
          <p:cNvPr id="19" name="Richtungspfeil 59">
            <a:extLst>
              <a:ext uri="{FF2B5EF4-FFF2-40B4-BE49-F238E27FC236}">
                <a16:creationId xmlns:a16="http://schemas.microsoft.com/office/drawing/2014/main" id="{C425069E-EA8B-4714-83CE-980ECFB70023}"/>
              </a:ext>
            </a:extLst>
          </p:cNvPr>
          <p:cNvSpPr/>
          <p:nvPr/>
        </p:nvSpPr>
        <p:spPr>
          <a:xfrm>
            <a:off x="623392" y="1196975"/>
            <a:ext cx="881455"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20" name="Freihandform 6">
            <a:extLst>
              <a:ext uri="{FF2B5EF4-FFF2-40B4-BE49-F238E27FC236}">
                <a16:creationId xmlns:a16="http://schemas.microsoft.com/office/drawing/2014/main" id="{E5895068-DC68-4336-8BE9-288947DCDE83}"/>
              </a:ext>
            </a:extLst>
          </p:cNvPr>
          <p:cNvSpPr/>
          <p:nvPr/>
        </p:nvSpPr>
        <p:spPr bwMode="auto">
          <a:xfrm>
            <a:off x="5735960" y="1993791"/>
            <a:ext cx="5616624" cy="3235632"/>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21" name="Rechteck 20">
            <a:extLst>
              <a:ext uri="{FF2B5EF4-FFF2-40B4-BE49-F238E27FC236}">
                <a16:creationId xmlns:a16="http://schemas.microsoft.com/office/drawing/2014/main" id="{A494776A-C121-4220-9375-2737DAFB694F}"/>
              </a:ext>
            </a:extLst>
          </p:cNvPr>
          <p:cNvSpPr/>
          <p:nvPr/>
        </p:nvSpPr>
        <p:spPr>
          <a:xfrm>
            <a:off x="6528048" y="2353831"/>
            <a:ext cx="3528392" cy="2308324"/>
          </a:xfrm>
          <a:prstGeom prst="rect">
            <a:avLst/>
          </a:prstGeom>
        </p:spPr>
        <p:txBody>
          <a:bodyPr wrap="square">
            <a:spAutoFit/>
          </a:bodyPr>
          <a:lstStyle/>
          <a:p>
            <a:pPr algn="l"/>
            <a:r>
              <a:rPr lang="en-GB" sz="1200" b="1" dirty="0">
                <a:solidFill>
                  <a:srgbClr val="000000">
                    <a:lumMod val="75000"/>
                    <a:lumOff val="25000"/>
                  </a:srgbClr>
                </a:solidFill>
              </a:rPr>
              <a:t>Guiding questions for orientation:</a:t>
            </a:r>
          </a:p>
          <a:p>
            <a:pPr algn="l"/>
            <a:endParaRPr lang="de-DE" sz="1100" b="1" dirty="0">
              <a:solidFill>
                <a:srgbClr val="000000">
                  <a:lumMod val="75000"/>
                  <a:lumOff val="25000"/>
                </a:srgbClr>
              </a:solidFill>
            </a:endParaRPr>
          </a:p>
          <a:p>
            <a:pPr marL="150310" indent="-150310" algn="l">
              <a:buFont typeface="Arial" panose="020B0604020202020204" pitchFamily="34" charset="0"/>
              <a:buChar char="•"/>
            </a:pPr>
            <a:r>
              <a:rPr lang="en-GB" sz="1100" dirty="0">
                <a:solidFill>
                  <a:srgbClr val="000000">
                    <a:lumMod val="75000"/>
                    <a:lumOff val="25000"/>
                  </a:srgbClr>
                </a:solidFill>
              </a:rPr>
              <a:t>How severe is the (potential) impact?</a:t>
            </a:r>
          </a:p>
          <a:p>
            <a:pPr marL="628650" lvl="1" indent="-171450" algn="l">
              <a:buFont typeface="Courier New" panose="02070309020205020404" pitchFamily="49" charset="0"/>
              <a:buChar char="o"/>
            </a:pPr>
            <a:r>
              <a:rPr lang="en-GB" sz="1100" dirty="0">
                <a:solidFill>
                  <a:srgbClr val="000000">
                    <a:lumMod val="75000"/>
                    <a:lumOff val="25000"/>
                  </a:srgbClr>
                </a:solidFill>
              </a:rPr>
              <a:t>Extent: How severe is the (potential) negative impact?</a:t>
            </a:r>
          </a:p>
          <a:p>
            <a:pPr marL="628650" lvl="1" indent="-171450" algn="l">
              <a:buFont typeface="Courier New" panose="02070309020205020404" pitchFamily="49" charset="0"/>
              <a:buChar char="o"/>
            </a:pPr>
            <a:r>
              <a:rPr lang="en-GB" sz="1100" dirty="0">
                <a:solidFill>
                  <a:srgbClr val="000000">
                    <a:lumMod val="75000"/>
                    <a:lumOff val="25000"/>
                  </a:srgbClr>
                </a:solidFill>
              </a:rPr>
              <a:t>Scope: How many (potentially) affected people are there?</a:t>
            </a:r>
          </a:p>
          <a:p>
            <a:pPr marL="628650" lvl="1" indent="-171450" algn="l">
              <a:buFont typeface="Courier New" panose="02070309020205020404" pitchFamily="49" charset="0"/>
              <a:buChar char="o"/>
            </a:pPr>
            <a:r>
              <a:rPr lang="en-GB" sz="1100" dirty="0">
                <a:solidFill>
                  <a:srgbClr val="000000">
                    <a:lumMod val="75000"/>
                    <a:lumOff val="25000"/>
                  </a:srgbClr>
                </a:solidFill>
              </a:rPr>
              <a:t>Remediability: How difficult would it be to remedy and prevent the (potentially) negative impact?</a:t>
            </a:r>
          </a:p>
          <a:p>
            <a:pPr algn="l"/>
            <a:endParaRPr lang="de-DE" sz="1100" dirty="0">
              <a:solidFill>
                <a:srgbClr val="000000">
                  <a:lumMod val="75000"/>
                  <a:lumOff val="25000"/>
                </a:srgbClr>
              </a:solidFill>
            </a:endParaRPr>
          </a:p>
          <a:p>
            <a:pPr marL="150310" indent="-150310" algn="l">
              <a:buFont typeface="Arial" panose="020B0604020202020204" pitchFamily="34" charset="0"/>
              <a:buChar char="•"/>
            </a:pPr>
            <a:r>
              <a:rPr lang="en-GB" sz="1100" dirty="0">
                <a:solidFill>
                  <a:srgbClr val="000000">
                    <a:lumMod val="75000"/>
                    <a:lumOff val="25000"/>
                  </a:srgbClr>
                </a:solidFill>
              </a:rPr>
              <a:t>How likely is the occurrence of a negative impact?</a:t>
            </a:r>
          </a:p>
          <a:p>
            <a:pPr algn="l"/>
            <a:endParaRPr lang="de-DE" sz="1100" dirty="0">
              <a:solidFill>
                <a:srgbClr val="000000">
                  <a:lumMod val="75000"/>
                  <a:lumOff val="25000"/>
                </a:srgbClr>
              </a:solidFill>
            </a:endParaRPr>
          </a:p>
        </p:txBody>
      </p:sp>
      <p:pic>
        <p:nvPicPr>
          <p:cNvPr id="22" name="Picture 5" descr="G:\noun_1146880.png">
            <a:extLst>
              <a:ext uri="{FF2B5EF4-FFF2-40B4-BE49-F238E27FC236}">
                <a16:creationId xmlns:a16="http://schemas.microsoft.com/office/drawing/2014/main" id="{12BB6F96-AD6F-470F-BD90-ACE2B4F475F4}"/>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187937">
            <a:off x="9529507" y="2118908"/>
            <a:ext cx="648071" cy="648071"/>
          </a:xfrm>
          <a:prstGeom prst="rect">
            <a:avLst/>
          </a:prstGeom>
          <a:noFill/>
        </p:spPr>
      </p:pic>
      <p:sp>
        <p:nvSpPr>
          <p:cNvPr id="11" name="Fußzeilenplatzhalter 3">
            <a:extLst>
              <a:ext uri="{FF2B5EF4-FFF2-40B4-BE49-F238E27FC236}">
                <a16:creationId xmlns:a16="http://schemas.microsoft.com/office/drawing/2014/main" id="{C20023AD-6A3E-446A-A903-CDE5BE940896}"/>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2" name="Auf der gleichen Seite des Rechtecks liegende Ecken abrunden 8">
            <a:extLst>
              <a:ext uri="{FF2B5EF4-FFF2-40B4-BE49-F238E27FC236}">
                <a16:creationId xmlns:a16="http://schemas.microsoft.com/office/drawing/2014/main" id="{24DF7994-173A-4E23-9AA1-711AC4DE36F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3" name="Auf der gleichen Seite des Rechtecks liegende Ecken abrunden 8">
            <a:extLst>
              <a:ext uri="{FF2B5EF4-FFF2-40B4-BE49-F238E27FC236}">
                <a16:creationId xmlns:a16="http://schemas.microsoft.com/office/drawing/2014/main" id="{C8648BA2-4F93-4915-8BA2-5AAF4D4A0966}"/>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4" name="Auf der gleichen Seite des Rechtecks liegende Ecken abrunden 8">
            <a:extLst>
              <a:ext uri="{FF2B5EF4-FFF2-40B4-BE49-F238E27FC236}">
                <a16:creationId xmlns:a16="http://schemas.microsoft.com/office/drawing/2014/main" id="{A9539BE9-9477-48C0-8E62-C4D6AD1C6785}"/>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5" name="Auf der gleichen Seite des Rechtecks liegende Ecken abrunden 8">
            <a:extLst>
              <a:ext uri="{FF2B5EF4-FFF2-40B4-BE49-F238E27FC236}">
                <a16:creationId xmlns:a16="http://schemas.microsoft.com/office/drawing/2014/main" id="{B8B381A0-E215-4E6A-B583-9F56C24C15D8}"/>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6" name="Auf der gleichen Seite des Rechtecks liegende Ecken abrunden 8">
            <a:extLst>
              <a:ext uri="{FF2B5EF4-FFF2-40B4-BE49-F238E27FC236}">
                <a16:creationId xmlns:a16="http://schemas.microsoft.com/office/drawing/2014/main" id="{5E810B98-E683-4635-AD34-400A9A976A66}"/>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3" name="Auf der gleichen Seite des Rechtecks liegende Ecken abrunden 8">
            <a:extLst>
              <a:ext uri="{FF2B5EF4-FFF2-40B4-BE49-F238E27FC236}">
                <a16:creationId xmlns:a16="http://schemas.microsoft.com/office/drawing/2014/main" id="{3A597DE1-06A4-46B6-9582-D79769ADDBD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4" name="Auf der gleichen Seite des Rechtecks liegende Ecken abrunden 8">
            <a:extLst>
              <a:ext uri="{FF2B5EF4-FFF2-40B4-BE49-F238E27FC236}">
                <a16:creationId xmlns:a16="http://schemas.microsoft.com/office/drawing/2014/main" id="{C2BEFB56-BCE2-4957-AE8F-8903A6748CC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567D78E7-30A7-D305-F91E-4AA673C6023D}"/>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192625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37</a:t>
            </a:fld>
            <a:endParaRPr lang="de-DE"/>
          </a:p>
        </p:txBody>
      </p:sp>
      <p:graphicFrame>
        <p:nvGraphicFramePr>
          <p:cNvPr id="12" name="Tabelle 11">
            <a:extLst>
              <a:ext uri="{FF2B5EF4-FFF2-40B4-BE49-F238E27FC236}">
                <a16:creationId xmlns:a16="http://schemas.microsoft.com/office/drawing/2014/main" id="{3553AFAA-DD50-4275-8BC0-2C26E31B2320}"/>
              </a:ext>
            </a:extLst>
          </p:cNvPr>
          <p:cNvGraphicFramePr>
            <a:graphicFrameLocks noGrp="1"/>
          </p:cNvGraphicFramePr>
          <p:nvPr>
            <p:extLst>
              <p:ext uri="{D42A27DB-BD31-4B8C-83A1-F6EECF244321}">
                <p14:modId xmlns:p14="http://schemas.microsoft.com/office/powerpoint/2010/main" val="1959957455"/>
              </p:ext>
            </p:extLst>
          </p:nvPr>
        </p:nvGraphicFramePr>
        <p:xfrm>
          <a:off x="1343471" y="1601170"/>
          <a:ext cx="8568953" cy="4392487"/>
        </p:xfrm>
        <a:graphic>
          <a:graphicData uri="http://schemas.openxmlformats.org/drawingml/2006/table">
            <a:tbl>
              <a:tblPr firstRow="1" bandRow="1">
                <a:tableStyleId>{073A0DAA-6AF3-43AB-8588-CEC1D06C72B9}</a:tableStyleId>
              </a:tblPr>
              <a:tblGrid>
                <a:gridCol w="2297731">
                  <a:extLst>
                    <a:ext uri="{9D8B030D-6E8A-4147-A177-3AD203B41FA5}">
                      <a16:colId xmlns:a16="http://schemas.microsoft.com/office/drawing/2014/main" val="20000"/>
                    </a:ext>
                  </a:extLst>
                </a:gridCol>
                <a:gridCol w="2264847">
                  <a:extLst>
                    <a:ext uri="{9D8B030D-6E8A-4147-A177-3AD203B41FA5}">
                      <a16:colId xmlns:a16="http://schemas.microsoft.com/office/drawing/2014/main" val="20001"/>
                    </a:ext>
                  </a:extLst>
                </a:gridCol>
                <a:gridCol w="300263">
                  <a:extLst>
                    <a:ext uri="{9D8B030D-6E8A-4147-A177-3AD203B41FA5}">
                      <a16:colId xmlns:a16="http://schemas.microsoft.com/office/drawing/2014/main" val="20002"/>
                    </a:ext>
                  </a:extLst>
                </a:gridCol>
                <a:gridCol w="274527">
                  <a:extLst>
                    <a:ext uri="{9D8B030D-6E8A-4147-A177-3AD203B41FA5}">
                      <a16:colId xmlns:a16="http://schemas.microsoft.com/office/drawing/2014/main" val="20003"/>
                    </a:ext>
                  </a:extLst>
                </a:gridCol>
                <a:gridCol w="2642321">
                  <a:extLst>
                    <a:ext uri="{9D8B030D-6E8A-4147-A177-3AD203B41FA5}">
                      <a16:colId xmlns:a16="http://schemas.microsoft.com/office/drawing/2014/main" val="20004"/>
                    </a:ext>
                  </a:extLst>
                </a:gridCol>
                <a:gridCol w="789264">
                  <a:extLst>
                    <a:ext uri="{9D8B030D-6E8A-4147-A177-3AD203B41FA5}">
                      <a16:colId xmlns:a16="http://schemas.microsoft.com/office/drawing/2014/main" val="20005"/>
                    </a:ext>
                  </a:extLst>
                </a:gridCol>
              </a:tblGrid>
              <a:tr h="472641">
                <a:tc gridSpan="6">
                  <a:txBody>
                    <a:bodyPr/>
                    <a:lstStyle/>
                    <a:p>
                      <a:pPr algn="ctr"/>
                      <a:r>
                        <a:rPr lang="en-GB" sz="1200" dirty="0"/>
                        <a:t>Example of evaluating and prioritising impacts on the environment and affected individuals*</a:t>
                      </a:r>
                    </a:p>
                  </a:txBody>
                  <a:tcPr marL="78226" marR="78226" marT="41459" marB="4145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GB"/>
                    </a:p>
                  </a:txBody>
                  <a:tcPr/>
                </a:tc>
                <a:tc hMerge="1">
                  <a:txBody>
                    <a:bodyPr/>
                    <a:lstStyle/>
                    <a:p>
                      <a:endParaRPr lang="en-US" sz="1200" dirty="0"/>
                    </a:p>
                  </a:txBody>
                  <a:tcPr/>
                </a:tc>
                <a:extLst>
                  <a:ext uri="{0D108BD9-81ED-4DB2-BD59-A6C34878D82A}">
                    <a16:rowId xmlns:a16="http://schemas.microsoft.com/office/drawing/2014/main" val="10000"/>
                  </a:ext>
                </a:extLst>
              </a:tr>
              <a:tr h="472641">
                <a:tc>
                  <a:txBody>
                    <a:bodyPr/>
                    <a:lstStyle/>
                    <a:p>
                      <a:r>
                        <a:rPr lang="en-GB" sz="1100" b="1" dirty="0">
                          <a:solidFill>
                            <a:schemeClr val="tx1">
                              <a:lumMod val="75000"/>
                              <a:lumOff val="25000"/>
                            </a:schemeClr>
                          </a:solidFill>
                        </a:rPr>
                        <a:t>Impact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dirty="0">
                          <a:solidFill>
                            <a:schemeClr val="tx1">
                              <a:lumMod val="75000"/>
                              <a:lumOff val="25000"/>
                            </a:schemeClr>
                          </a:solidFill>
                        </a:rPr>
                        <a:t>Process in the supply chain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dirty="0">
                          <a:solidFill>
                            <a:schemeClr val="tx1">
                              <a:lumMod val="75000"/>
                              <a:lumOff val="25000"/>
                            </a:schemeClr>
                          </a:solidFill>
                        </a:rPr>
                        <a:t>P</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dirty="0">
                          <a:solidFill>
                            <a:schemeClr val="tx1">
                              <a:lumMod val="75000"/>
                              <a:lumOff val="25000"/>
                            </a:schemeClr>
                          </a:solidFill>
                        </a:rPr>
                        <a:t>I</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noProof="0" dirty="0">
                          <a:solidFill>
                            <a:schemeClr val="tx1">
                              <a:lumMod val="75000"/>
                              <a:lumOff val="25000"/>
                            </a:schemeClr>
                          </a:solidFill>
                        </a:rPr>
                        <a:t>Reason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dirty="0">
                          <a:solidFill>
                            <a:schemeClr val="tx1">
                              <a:lumMod val="75000"/>
                              <a:lumOff val="25000"/>
                            </a:schemeClr>
                          </a:solidFill>
                        </a:rPr>
                        <a:t>Total</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1"/>
                  </a:ext>
                </a:extLst>
              </a:tr>
              <a:tr h="893487">
                <a:tc>
                  <a:txBody>
                    <a:bodyPr/>
                    <a:lstStyle/>
                    <a:p>
                      <a:r>
                        <a:rPr lang="en-GB" sz="1100" dirty="0">
                          <a:solidFill>
                            <a:schemeClr val="tx1">
                              <a:lumMod val="75000"/>
                              <a:lumOff val="25000"/>
                            </a:schemeClr>
                          </a:solidFill>
                        </a:rPr>
                        <a:t>Work accidents due to inadequate safety standards at a factory</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aseline="0" dirty="0">
                          <a:solidFill>
                            <a:schemeClr val="tx1">
                              <a:lumMod val="75000"/>
                              <a:lumOff val="25000"/>
                            </a:schemeClr>
                          </a:solidFill>
                        </a:rPr>
                        <a:t>Further process &gt; sugar factory</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dirty="0">
                          <a:solidFill>
                            <a:schemeClr val="tx1">
                              <a:lumMod val="75000"/>
                              <a:lumOff val="25000"/>
                            </a:schemeClr>
                          </a:solidFill>
                        </a:rPr>
                        <a:t>3</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dirty="0">
                          <a:solidFill>
                            <a:schemeClr val="tx1">
                              <a:lumMod val="75000"/>
                              <a:lumOff val="25000"/>
                            </a:schemeClr>
                          </a:solidFill>
                        </a:rPr>
                        <a:t>3</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noProof="0" dirty="0">
                          <a:solidFill>
                            <a:schemeClr val="tx1">
                              <a:lumMod val="75000"/>
                              <a:lumOff val="25000"/>
                            </a:schemeClr>
                          </a:solidFill>
                        </a:rPr>
                        <a:t>Work accidents resulting in death have previously occurred. No employees have received training to date.</a:t>
                      </a:r>
                      <a:r>
                        <a:rPr lang="en-GB" sz="1100" baseline="0" noProof="0" dirty="0">
                          <a:solidFill>
                            <a:schemeClr val="tx1">
                              <a:lumMod val="75000"/>
                              <a:lumOff val="25000"/>
                            </a:schemeClr>
                          </a:solidFill>
                        </a:rPr>
                        <a:t> The negative impacts are irreversible.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7E7E7"/>
                    </a:solidFill>
                  </a:tcPr>
                </a:tc>
                <a:tc>
                  <a:txBody>
                    <a:bodyPr/>
                    <a:lstStyle/>
                    <a:p>
                      <a:r>
                        <a:rPr lang="en-GB" sz="1100" dirty="0">
                          <a:solidFill>
                            <a:schemeClr val="tx1">
                              <a:lumMod val="75000"/>
                              <a:lumOff val="25000"/>
                            </a:schemeClr>
                          </a:solidFill>
                        </a:rPr>
                        <a:t>High </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2"/>
                  </a:ext>
                </a:extLst>
              </a:tr>
              <a:tr h="1087721">
                <a:tc>
                  <a:txBody>
                    <a:bodyPr/>
                    <a:lstStyle/>
                    <a:p>
                      <a:r>
                        <a:rPr lang="en-GB" sz="1100" dirty="0">
                          <a:solidFill>
                            <a:schemeClr val="tx1">
                              <a:lumMod val="75000"/>
                              <a:lumOff val="25000"/>
                            </a:schemeClr>
                          </a:solidFill>
                        </a:rPr>
                        <a:t>Water stress due to high water consumption in a region suffering from a drought.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dirty="0">
                          <a:solidFill>
                            <a:schemeClr val="tx1">
                              <a:lumMod val="75000"/>
                              <a:lumOff val="25000"/>
                            </a:schemeClr>
                          </a:solidFill>
                        </a:rPr>
                        <a:t>Raw material extraction &gt; harvesting of hazelnuts in Turkey</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dirty="0">
                          <a:solidFill>
                            <a:schemeClr val="tx1">
                              <a:lumMod val="75000"/>
                              <a:lumOff val="25000"/>
                            </a:schemeClr>
                          </a:solidFill>
                        </a:rPr>
                        <a:t>2</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dirty="0">
                          <a:solidFill>
                            <a:schemeClr val="tx1">
                              <a:lumMod val="75000"/>
                              <a:lumOff val="25000"/>
                            </a:schemeClr>
                          </a:solidFill>
                        </a:rPr>
                        <a:t>2</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noProof="0" dirty="0">
                          <a:solidFill>
                            <a:schemeClr val="tx1">
                              <a:lumMod val="75000"/>
                              <a:lumOff val="25000"/>
                            </a:schemeClr>
                          </a:solidFill>
                        </a:rPr>
                        <a:t>The impact is already noticeable. However, only a limited number of people are affected. It is possible to minimise the impact through technological solutions.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2">
                        <a:lumMod val="40000"/>
                        <a:lumOff val="60000"/>
                      </a:schemeClr>
                    </a:solidFill>
                  </a:tcPr>
                </a:tc>
                <a:tc>
                  <a:txBody>
                    <a:bodyPr/>
                    <a:lstStyle/>
                    <a:p>
                      <a:r>
                        <a:rPr lang="en-GB" sz="1100" baseline="0" dirty="0">
                          <a:solidFill>
                            <a:schemeClr val="tx1">
                              <a:lumMod val="75000"/>
                              <a:lumOff val="25000"/>
                            </a:schemeClr>
                          </a:solidFill>
                        </a:rPr>
                        <a:t>Medium</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465997">
                <a:tc>
                  <a:txBody>
                    <a:bodyPr/>
                    <a:lstStyle/>
                    <a:p>
                      <a:r>
                        <a:rPr lang="en-GB" sz="1100" dirty="0">
                          <a:solidFill>
                            <a:schemeClr val="tx1">
                              <a:lumMod val="75000"/>
                              <a:lumOff val="25000"/>
                            </a:schemeClr>
                          </a:solidFill>
                        </a:rPr>
                        <a:t>Loss of biodiversity through land use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dirty="0">
                          <a:solidFill>
                            <a:schemeClr val="tx1">
                              <a:lumMod val="75000"/>
                              <a:lumOff val="25000"/>
                            </a:schemeClr>
                          </a:solidFill>
                        </a:rPr>
                        <a:t>Production of upstream products &gt; refining sugar</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dirty="0">
                          <a:solidFill>
                            <a:schemeClr val="tx1">
                              <a:lumMod val="75000"/>
                              <a:lumOff val="25000"/>
                            </a:schemeClr>
                          </a:solidFill>
                        </a:rPr>
                        <a:t>1</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dirty="0">
                          <a:solidFill>
                            <a:schemeClr val="tx1">
                              <a:lumMod val="75000"/>
                              <a:lumOff val="25000"/>
                            </a:schemeClr>
                          </a:solidFill>
                        </a:rPr>
                        <a:t>1</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noProof="0" dirty="0">
                          <a:solidFill>
                            <a:schemeClr val="tx1">
                              <a:lumMod val="75000"/>
                              <a:lumOff val="25000"/>
                            </a:schemeClr>
                          </a:solidFill>
                        </a:rPr>
                        <a:t>There have been no negative impacts to date, and no additional areas have been used.</a:t>
                      </a:r>
                      <a:r>
                        <a:rPr lang="en-GB" sz="1100" baseline="0" noProof="0" dirty="0">
                          <a:solidFill>
                            <a:schemeClr val="tx1">
                              <a:lumMod val="75000"/>
                              <a:lumOff val="25000"/>
                            </a:schemeClr>
                          </a:solidFill>
                        </a:rPr>
                        <a:t> Measures have already been implemented by the authorities to identify areas that are particularly biodiverse and to close them off to development.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7E7E7"/>
                    </a:solidFill>
                  </a:tcPr>
                </a:tc>
                <a:tc>
                  <a:txBody>
                    <a:bodyPr/>
                    <a:lstStyle/>
                    <a:p>
                      <a:r>
                        <a:rPr lang="en-GB" sz="1100" dirty="0">
                          <a:solidFill>
                            <a:schemeClr val="tx1">
                              <a:lumMod val="75000"/>
                              <a:lumOff val="25000"/>
                            </a:schemeClr>
                          </a:solidFill>
                        </a:rPr>
                        <a:t>Low</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extLst>
                  <a:ext uri="{0D108BD9-81ED-4DB2-BD59-A6C34878D82A}">
                    <a16:rowId xmlns:a16="http://schemas.microsoft.com/office/drawing/2014/main" val="10004"/>
                  </a:ext>
                </a:extLst>
              </a:tr>
            </a:tbl>
          </a:graphicData>
        </a:graphic>
      </p:graphicFrame>
      <p:sp>
        <p:nvSpPr>
          <p:cNvPr id="13" name="Rechteck 12">
            <a:extLst>
              <a:ext uri="{FF2B5EF4-FFF2-40B4-BE49-F238E27FC236}">
                <a16:creationId xmlns:a16="http://schemas.microsoft.com/office/drawing/2014/main" id="{FB69096B-959B-40AD-B68E-DA167DA7F5E5}"/>
              </a:ext>
            </a:extLst>
          </p:cNvPr>
          <p:cNvSpPr/>
          <p:nvPr/>
        </p:nvSpPr>
        <p:spPr>
          <a:xfrm>
            <a:off x="1271464" y="1124744"/>
            <a:ext cx="3714478" cy="261610"/>
          </a:xfrm>
          <a:prstGeom prst="rect">
            <a:avLst/>
          </a:prstGeom>
        </p:spPr>
        <p:txBody>
          <a:bodyPr wrap="none">
            <a:spAutoFit/>
          </a:bodyPr>
          <a:lstStyle/>
          <a:p>
            <a:pPr algn="l"/>
            <a:r>
              <a:rPr lang="en-GB" sz="1100" b="1" i="1" dirty="0">
                <a:solidFill>
                  <a:srgbClr val="000000">
                    <a:lumMod val="75000"/>
                    <a:lumOff val="25000"/>
                  </a:srgbClr>
                </a:solidFill>
                <a:latin typeface="Arial"/>
              </a:rPr>
              <a:t>Example from the food industry (jam manufacturer*)</a:t>
            </a:r>
          </a:p>
        </p:txBody>
      </p:sp>
      <p:sp>
        <p:nvSpPr>
          <p:cNvPr id="7" name="Textfeld 6">
            <a:extLst>
              <a:ext uri="{FF2B5EF4-FFF2-40B4-BE49-F238E27FC236}">
                <a16:creationId xmlns:a16="http://schemas.microsoft.com/office/drawing/2014/main" id="{06ECDF05-8B1A-4DFF-ADF9-C15DFB14271A}"/>
              </a:ext>
            </a:extLst>
          </p:cNvPr>
          <p:cNvSpPr txBox="1"/>
          <p:nvPr/>
        </p:nvSpPr>
        <p:spPr>
          <a:xfrm>
            <a:off x="1271464" y="6066007"/>
            <a:ext cx="3540224" cy="209319"/>
          </a:xfrm>
          <a:prstGeom prst="rect">
            <a:avLst/>
          </a:prstGeom>
          <a:noFill/>
        </p:spPr>
        <p:txBody>
          <a:bodyPr wrap="square" lIns="80165" tIns="40083" rIns="80165" bIns="40083" rtlCol="0">
            <a:spAutoFit/>
          </a:bodyPr>
          <a:lstStyle/>
          <a:p>
            <a:pPr algn="l"/>
            <a:r>
              <a:rPr lang="en-GB" sz="800" dirty="0">
                <a:solidFill>
                  <a:srgbClr val="000000"/>
                </a:solidFill>
              </a:rPr>
              <a:t>* Data not based on information from a real company.</a:t>
            </a:r>
          </a:p>
        </p:txBody>
      </p:sp>
      <p:sp>
        <p:nvSpPr>
          <p:cNvPr id="8" name="Fußzeilenplatzhalter 3">
            <a:extLst>
              <a:ext uri="{FF2B5EF4-FFF2-40B4-BE49-F238E27FC236}">
                <a16:creationId xmlns:a16="http://schemas.microsoft.com/office/drawing/2014/main" id="{CF515296-D3F3-46FB-8142-8FAFABDD71A5}"/>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9" name="Auf der gleichen Seite des Rechtecks liegende Ecken abrunden 8">
            <a:extLst>
              <a:ext uri="{FF2B5EF4-FFF2-40B4-BE49-F238E27FC236}">
                <a16:creationId xmlns:a16="http://schemas.microsoft.com/office/drawing/2014/main" id="{F96E2883-E844-435C-BD85-7800EE11686E}"/>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0" name="Auf der gleichen Seite des Rechtecks liegende Ecken abrunden 8">
            <a:extLst>
              <a:ext uri="{FF2B5EF4-FFF2-40B4-BE49-F238E27FC236}">
                <a16:creationId xmlns:a16="http://schemas.microsoft.com/office/drawing/2014/main" id="{8A30906B-1BF0-4FCE-9892-E9BE5A2566A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1" name="Auf der gleichen Seite des Rechtecks liegende Ecken abrunden 8">
            <a:extLst>
              <a:ext uri="{FF2B5EF4-FFF2-40B4-BE49-F238E27FC236}">
                <a16:creationId xmlns:a16="http://schemas.microsoft.com/office/drawing/2014/main" id="{D1D82750-1C8D-423C-B184-ED12F460E66B}"/>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4" name="Auf der gleichen Seite des Rechtecks liegende Ecken abrunden 8">
            <a:extLst>
              <a:ext uri="{FF2B5EF4-FFF2-40B4-BE49-F238E27FC236}">
                <a16:creationId xmlns:a16="http://schemas.microsoft.com/office/drawing/2014/main" id="{F64CCEE3-FCF9-48C4-B9BA-10E182E13F0C}"/>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5" name="Auf der gleichen Seite des Rechtecks liegende Ecken abrunden 8">
            <a:extLst>
              <a:ext uri="{FF2B5EF4-FFF2-40B4-BE49-F238E27FC236}">
                <a16:creationId xmlns:a16="http://schemas.microsoft.com/office/drawing/2014/main" id="{E15BDE40-2066-442E-A047-5295B745B1A6}"/>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6" name="Auf der gleichen Seite des Rechtecks liegende Ecken abrunden 8">
            <a:extLst>
              <a:ext uri="{FF2B5EF4-FFF2-40B4-BE49-F238E27FC236}">
                <a16:creationId xmlns:a16="http://schemas.microsoft.com/office/drawing/2014/main" id="{B502A13C-0C7A-48CE-AD76-FA43718FE3D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7" name="Auf der gleichen Seite des Rechtecks liegende Ecken abrunden 8">
            <a:extLst>
              <a:ext uri="{FF2B5EF4-FFF2-40B4-BE49-F238E27FC236}">
                <a16:creationId xmlns:a16="http://schemas.microsoft.com/office/drawing/2014/main" id="{FD05F7A6-E184-497D-B44F-B63A02A6267C}"/>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8" name="Picture 8" descr="C:\Users\husterer\Downloads\noun_803955.png">
            <a:extLst>
              <a:ext uri="{FF2B5EF4-FFF2-40B4-BE49-F238E27FC236}">
                <a16:creationId xmlns:a16="http://schemas.microsoft.com/office/drawing/2014/main" id="{F190B1E3-0AB1-4A18-801E-A9E103F9405F}"/>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973"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4">
            <a:extLst>
              <a:ext uri="{FF2B5EF4-FFF2-40B4-BE49-F238E27FC236}">
                <a16:creationId xmlns:a16="http://schemas.microsoft.com/office/drawing/2014/main" id="{90CE1880-CC30-FABA-EDED-2D46CACD2EC4}"/>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1916398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38</a:t>
            </a:fld>
            <a:endParaRPr lang="de-DE"/>
          </a:p>
        </p:txBody>
      </p:sp>
      <p:graphicFrame>
        <p:nvGraphicFramePr>
          <p:cNvPr id="7" name="Tabelle 6">
            <a:extLst>
              <a:ext uri="{FF2B5EF4-FFF2-40B4-BE49-F238E27FC236}">
                <a16:creationId xmlns:a16="http://schemas.microsoft.com/office/drawing/2014/main" id="{0938BC51-04E8-4D30-8FD8-51D74B369B00}"/>
              </a:ext>
            </a:extLst>
          </p:cNvPr>
          <p:cNvGraphicFramePr>
            <a:graphicFrameLocks noGrp="1"/>
          </p:cNvGraphicFramePr>
          <p:nvPr>
            <p:extLst>
              <p:ext uri="{D42A27DB-BD31-4B8C-83A1-F6EECF244321}">
                <p14:modId xmlns:p14="http://schemas.microsoft.com/office/powerpoint/2010/main" val="4120367374"/>
              </p:ext>
            </p:extLst>
          </p:nvPr>
        </p:nvGraphicFramePr>
        <p:xfrm>
          <a:off x="1339467" y="1196752"/>
          <a:ext cx="8568950" cy="5040560"/>
        </p:xfrm>
        <a:graphic>
          <a:graphicData uri="http://schemas.openxmlformats.org/drawingml/2006/table">
            <a:tbl>
              <a:tblPr firstRow="1" bandRow="1">
                <a:tableStyleId>{073A0DAA-6AF3-43AB-8588-CEC1D06C72B9}</a:tableStyleId>
              </a:tblPr>
              <a:tblGrid>
                <a:gridCol w="2297731">
                  <a:extLst>
                    <a:ext uri="{9D8B030D-6E8A-4147-A177-3AD203B41FA5}">
                      <a16:colId xmlns:a16="http://schemas.microsoft.com/office/drawing/2014/main" val="20000"/>
                    </a:ext>
                  </a:extLst>
                </a:gridCol>
                <a:gridCol w="2264846">
                  <a:extLst>
                    <a:ext uri="{9D8B030D-6E8A-4147-A177-3AD203B41FA5}">
                      <a16:colId xmlns:a16="http://schemas.microsoft.com/office/drawing/2014/main" val="20001"/>
                    </a:ext>
                  </a:extLst>
                </a:gridCol>
                <a:gridCol w="300263">
                  <a:extLst>
                    <a:ext uri="{9D8B030D-6E8A-4147-A177-3AD203B41FA5}">
                      <a16:colId xmlns:a16="http://schemas.microsoft.com/office/drawing/2014/main" val="20002"/>
                    </a:ext>
                  </a:extLst>
                </a:gridCol>
                <a:gridCol w="274527">
                  <a:extLst>
                    <a:ext uri="{9D8B030D-6E8A-4147-A177-3AD203B41FA5}">
                      <a16:colId xmlns:a16="http://schemas.microsoft.com/office/drawing/2014/main" val="20003"/>
                    </a:ext>
                  </a:extLst>
                </a:gridCol>
                <a:gridCol w="2642320">
                  <a:extLst>
                    <a:ext uri="{9D8B030D-6E8A-4147-A177-3AD203B41FA5}">
                      <a16:colId xmlns:a16="http://schemas.microsoft.com/office/drawing/2014/main" val="20004"/>
                    </a:ext>
                  </a:extLst>
                </a:gridCol>
                <a:gridCol w="789263">
                  <a:extLst>
                    <a:ext uri="{9D8B030D-6E8A-4147-A177-3AD203B41FA5}">
                      <a16:colId xmlns:a16="http://schemas.microsoft.com/office/drawing/2014/main" val="20005"/>
                    </a:ext>
                  </a:extLst>
                </a:gridCol>
              </a:tblGrid>
              <a:tr h="542375">
                <a:tc gridSpan="6">
                  <a:txBody>
                    <a:bodyPr/>
                    <a:lstStyle/>
                    <a:p>
                      <a:pPr algn="ctr"/>
                      <a:r>
                        <a:rPr lang="en-GB" sz="1200" dirty="0"/>
                        <a:t>Evaluating and prioritising impacts on the environment and affected individuals</a:t>
                      </a:r>
                    </a:p>
                  </a:txBody>
                  <a:tcPr marL="78226" marR="78226" marT="41459" marB="4145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GB"/>
                    </a:p>
                  </a:txBody>
                  <a:tcPr/>
                </a:tc>
                <a:tc hMerge="1">
                  <a:txBody>
                    <a:bodyPr/>
                    <a:lstStyle/>
                    <a:p>
                      <a:endParaRPr lang="en-US" sz="1200" dirty="0"/>
                    </a:p>
                  </a:txBody>
                  <a:tcPr/>
                </a:tc>
                <a:extLst>
                  <a:ext uri="{0D108BD9-81ED-4DB2-BD59-A6C34878D82A}">
                    <a16:rowId xmlns:a16="http://schemas.microsoft.com/office/drawing/2014/main" val="10000"/>
                  </a:ext>
                </a:extLst>
              </a:tr>
              <a:tr h="542375">
                <a:tc>
                  <a:txBody>
                    <a:bodyPr/>
                    <a:lstStyle/>
                    <a:p>
                      <a:r>
                        <a:rPr lang="en-GB" sz="1100" b="1" dirty="0">
                          <a:solidFill>
                            <a:schemeClr val="tx1">
                              <a:lumMod val="75000"/>
                              <a:lumOff val="25000"/>
                            </a:schemeClr>
                          </a:solidFill>
                        </a:rPr>
                        <a:t>Impact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dirty="0">
                          <a:solidFill>
                            <a:schemeClr val="tx1">
                              <a:lumMod val="75000"/>
                              <a:lumOff val="25000"/>
                            </a:schemeClr>
                          </a:solidFill>
                        </a:rPr>
                        <a:t>Process in the supply chain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dirty="0">
                          <a:solidFill>
                            <a:schemeClr val="tx1">
                              <a:lumMod val="75000"/>
                              <a:lumOff val="25000"/>
                            </a:schemeClr>
                          </a:solidFill>
                        </a:rPr>
                        <a:t>P</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dirty="0">
                          <a:solidFill>
                            <a:schemeClr val="tx1">
                              <a:lumMod val="75000"/>
                              <a:lumOff val="25000"/>
                            </a:schemeClr>
                          </a:solidFill>
                        </a:rPr>
                        <a:t>I</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noProof="0" dirty="0">
                          <a:solidFill>
                            <a:schemeClr val="tx1">
                              <a:lumMod val="75000"/>
                              <a:lumOff val="25000"/>
                            </a:schemeClr>
                          </a:solidFill>
                        </a:rPr>
                        <a:t>Reason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en-GB" sz="1100" b="1" dirty="0">
                          <a:solidFill>
                            <a:schemeClr val="tx1">
                              <a:lumMod val="75000"/>
                              <a:lumOff val="25000"/>
                            </a:schemeClr>
                          </a:solidFill>
                        </a:rPr>
                        <a:t>Total</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1"/>
                  </a:ext>
                </a:extLst>
              </a:tr>
              <a:tr h="1025313">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de-DE" sz="1100" noProof="0" dirty="0">
                        <a:solidFill>
                          <a:schemeClr val="tx1"/>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7E7E7"/>
                    </a:solidFill>
                  </a:tcPr>
                </a:tc>
                <a:tc>
                  <a:txBody>
                    <a:bodyPr/>
                    <a:lstStyle/>
                    <a:p>
                      <a:endParaRPr lang="en-US" sz="1100" dirty="0">
                        <a:solidFill>
                          <a:schemeClr val="bg1"/>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2"/>
                  </a:ext>
                </a:extLst>
              </a:tr>
              <a:tr h="1248205">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marL="0" algn="l" defTabSz="914400" rtl="0" eaLnBrk="1" latinLnBrk="0" hangingPunct="1"/>
                      <a:endParaRPr lang="de-DE" sz="1100" kern="1200" noProof="0" dirty="0">
                        <a:solidFill>
                          <a:schemeClr val="dk1"/>
                        </a:solidFill>
                        <a:latin typeface="+mn-lt"/>
                        <a:ea typeface="+mn-ea"/>
                        <a:cs typeface="+mn-cs"/>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2">
                        <a:lumMod val="40000"/>
                        <a:lumOff val="60000"/>
                      </a:schemeClr>
                    </a:solidFill>
                  </a:tcPr>
                </a:tc>
                <a:tc>
                  <a:txBody>
                    <a:bodyPr/>
                    <a:lstStyle/>
                    <a:p>
                      <a:endParaRPr lang="en-US" sz="1100" dirty="0">
                        <a:solidFill>
                          <a:schemeClr val="tx1"/>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682292">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de-DE" sz="1100" noProof="0" dirty="0">
                        <a:solidFill>
                          <a:schemeClr val="tx1"/>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7E7E7"/>
                    </a:solidFill>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extLst>
                  <a:ext uri="{0D108BD9-81ED-4DB2-BD59-A6C34878D82A}">
                    <a16:rowId xmlns:a16="http://schemas.microsoft.com/office/drawing/2014/main" val="10004"/>
                  </a:ext>
                </a:extLst>
              </a:tr>
            </a:tbl>
          </a:graphicData>
        </a:graphic>
      </p:graphicFrame>
      <p:sp>
        <p:nvSpPr>
          <p:cNvPr id="8" name="Fußzeilenplatzhalter 3">
            <a:extLst>
              <a:ext uri="{FF2B5EF4-FFF2-40B4-BE49-F238E27FC236}">
                <a16:creationId xmlns:a16="http://schemas.microsoft.com/office/drawing/2014/main" id="{B8BFC402-3954-4F7B-82DA-7AB9308E90A8}"/>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9" name="Auf der gleichen Seite des Rechtecks liegende Ecken abrunden 8">
            <a:extLst>
              <a:ext uri="{FF2B5EF4-FFF2-40B4-BE49-F238E27FC236}">
                <a16:creationId xmlns:a16="http://schemas.microsoft.com/office/drawing/2014/main" id="{41143DD4-4435-4EED-AC5A-0F0052097DC5}"/>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0" name="Auf der gleichen Seite des Rechtecks liegende Ecken abrunden 8">
            <a:extLst>
              <a:ext uri="{FF2B5EF4-FFF2-40B4-BE49-F238E27FC236}">
                <a16:creationId xmlns:a16="http://schemas.microsoft.com/office/drawing/2014/main" id="{E9661104-659F-4E7C-9B95-21826D33D773}"/>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1" name="Auf der gleichen Seite des Rechtecks liegende Ecken abrunden 8">
            <a:extLst>
              <a:ext uri="{FF2B5EF4-FFF2-40B4-BE49-F238E27FC236}">
                <a16:creationId xmlns:a16="http://schemas.microsoft.com/office/drawing/2014/main" id="{CED63FD4-ECDF-4BB5-9B1C-C1BFA12E9D58}"/>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2" name="Auf der gleichen Seite des Rechtecks liegende Ecken abrunden 8">
            <a:extLst>
              <a:ext uri="{FF2B5EF4-FFF2-40B4-BE49-F238E27FC236}">
                <a16:creationId xmlns:a16="http://schemas.microsoft.com/office/drawing/2014/main" id="{27484858-6B31-4DA1-8BD6-B22583EA5075}"/>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3" name="Auf der gleichen Seite des Rechtecks liegende Ecken abrunden 8">
            <a:extLst>
              <a:ext uri="{FF2B5EF4-FFF2-40B4-BE49-F238E27FC236}">
                <a16:creationId xmlns:a16="http://schemas.microsoft.com/office/drawing/2014/main" id="{5E238C3B-58A2-4F3B-8C16-7927BE3BB908}"/>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4" name="Auf der gleichen Seite des Rechtecks liegende Ecken abrunden 8">
            <a:extLst>
              <a:ext uri="{FF2B5EF4-FFF2-40B4-BE49-F238E27FC236}">
                <a16:creationId xmlns:a16="http://schemas.microsoft.com/office/drawing/2014/main" id="{53A9F492-723A-4BD5-A1B5-959D8C10D2A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5" name="Auf der gleichen Seite des Rechtecks liegende Ecken abrunden 8">
            <a:extLst>
              <a:ext uri="{FF2B5EF4-FFF2-40B4-BE49-F238E27FC236}">
                <a16:creationId xmlns:a16="http://schemas.microsoft.com/office/drawing/2014/main" id="{20074B41-FACB-4D9C-9E00-37FEE4C43FA2}"/>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6" name="Grafik 15" descr="Bildschirmausschnitt">
            <a:extLst>
              <a:ext uri="{FF2B5EF4-FFF2-40B4-BE49-F238E27FC236}">
                <a16:creationId xmlns:a16="http://schemas.microsoft.com/office/drawing/2014/main" id="{CF8651AB-79D2-4B50-AFE1-C082DC4E3F91}"/>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sp>
        <p:nvSpPr>
          <p:cNvPr id="3" name="Datumsplatzhalter 4">
            <a:extLst>
              <a:ext uri="{FF2B5EF4-FFF2-40B4-BE49-F238E27FC236}">
                <a16:creationId xmlns:a16="http://schemas.microsoft.com/office/drawing/2014/main" id="{F559C98E-5E86-F1A9-A64C-DE770928DD60}"/>
              </a:ext>
            </a:extLst>
          </p:cNvPr>
          <p:cNvSpPr>
            <a:spLocks noGrp="1"/>
          </p:cNvSpPr>
          <p:nvPr>
            <p:ph type="dt" sz="half" idx="12"/>
          </p:nvPr>
        </p:nvSpPr>
        <p:spPr>
          <a:xfrm>
            <a:off x="648000" y="116632"/>
            <a:ext cx="8157088"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381689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39</a:t>
            </a:fld>
            <a:endParaRPr lang="de-DE"/>
          </a:p>
        </p:txBody>
      </p:sp>
      <p:sp>
        <p:nvSpPr>
          <p:cNvPr id="8" name="Rechteck 7">
            <a:extLst>
              <a:ext uri="{FF2B5EF4-FFF2-40B4-BE49-F238E27FC236}">
                <a16:creationId xmlns:a16="http://schemas.microsoft.com/office/drawing/2014/main" id="{3E02FD56-7449-4AF3-B838-AD1A44049599}"/>
              </a:ext>
            </a:extLst>
          </p:cNvPr>
          <p:cNvSpPr/>
          <p:nvPr/>
        </p:nvSpPr>
        <p:spPr>
          <a:xfrm>
            <a:off x="1559495" y="1196752"/>
            <a:ext cx="8857679" cy="2450828"/>
          </a:xfrm>
          <a:prstGeom prst="rect">
            <a:avLst/>
          </a:prstGeom>
        </p:spPr>
        <p:txBody>
          <a:bodyPr wrap="square" lIns="80165" tIns="40083" rIns="80165" bIns="40083">
            <a:spAutoFit/>
          </a:bodyPr>
          <a:lstStyle/>
          <a:p>
            <a:pPr marL="80577" algn="l"/>
            <a:r>
              <a:rPr lang="en-GB" sz="1100" dirty="0">
                <a:solidFill>
                  <a:srgbClr val="4B4B4B"/>
                </a:solidFill>
              </a:rPr>
              <a:t>In practice, a matrix is often used to prioritise risk, in which the </a:t>
            </a:r>
            <a:r>
              <a:rPr lang="en-GB" sz="1100" b="1" dirty="0">
                <a:solidFill>
                  <a:srgbClr val="4B4B4B"/>
                </a:solidFill>
              </a:rPr>
              <a:t>probability of occurrence</a:t>
            </a:r>
            <a:r>
              <a:rPr lang="en-GB" sz="1100" dirty="0">
                <a:solidFill>
                  <a:srgbClr val="4B4B4B"/>
                </a:solidFill>
              </a:rPr>
              <a:t> is plotted along the</a:t>
            </a:r>
            <a:r>
              <a:rPr lang="en-GB" sz="1100" b="1" dirty="0">
                <a:solidFill>
                  <a:srgbClr val="4B4B4B"/>
                </a:solidFill>
              </a:rPr>
              <a:t> x-axis</a:t>
            </a:r>
            <a:r>
              <a:rPr lang="en-GB" sz="1100" dirty="0">
                <a:solidFill>
                  <a:srgbClr val="4B4B4B"/>
                </a:solidFill>
              </a:rPr>
              <a:t> and the </a:t>
            </a:r>
            <a:r>
              <a:rPr lang="en-GB" sz="1100" b="1" dirty="0">
                <a:solidFill>
                  <a:srgbClr val="4B4B4B"/>
                </a:solidFill>
              </a:rPr>
              <a:t>assessment of the (potential) impact</a:t>
            </a:r>
            <a:r>
              <a:rPr lang="en-GB" sz="1100" dirty="0">
                <a:solidFill>
                  <a:srgbClr val="4B4B4B"/>
                </a:solidFill>
              </a:rPr>
              <a:t> on the environment and affected people is plotted along the </a:t>
            </a:r>
            <a:r>
              <a:rPr lang="en-GB" sz="1100" b="1" dirty="0">
                <a:solidFill>
                  <a:srgbClr val="4B4B4B"/>
                </a:solidFill>
              </a:rPr>
              <a:t>y-axis</a:t>
            </a:r>
            <a:r>
              <a:rPr lang="en-GB" sz="1100" dirty="0">
                <a:solidFill>
                  <a:srgbClr val="4B4B4B"/>
                </a:solidFill>
              </a:rPr>
              <a:t>. </a:t>
            </a:r>
          </a:p>
          <a:p>
            <a:pPr marL="80577" algn="l"/>
            <a:endParaRPr lang="de-DE" sz="1100" dirty="0">
              <a:solidFill>
                <a:srgbClr val="4B4B4B"/>
              </a:solidFill>
            </a:endParaRPr>
          </a:p>
          <a:p>
            <a:pPr marL="80577" algn="l"/>
            <a:r>
              <a:rPr lang="en-GB" sz="1100" b="1" dirty="0">
                <a:solidFill>
                  <a:srgbClr val="4B4B4B"/>
                </a:solidFill>
              </a:rPr>
              <a:t>Every company must make its own individual decision</a:t>
            </a:r>
            <a:r>
              <a:rPr lang="en-GB" sz="1100" dirty="0">
                <a:solidFill>
                  <a:srgbClr val="4B4B4B"/>
                </a:solidFill>
              </a:rPr>
              <a:t> about which sustainability issues are then ranked as relevant and where the line is drawn. The list of risks for the environment and people that arise from activities along the company’s supply chain can help companies make this decision. </a:t>
            </a:r>
          </a:p>
          <a:p>
            <a:pPr marL="80577" algn="l"/>
            <a:endParaRPr lang="de-DE" sz="1100" dirty="0">
              <a:solidFill>
                <a:srgbClr val="4B4B4B"/>
              </a:solidFill>
            </a:endParaRPr>
          </a:p>
          <a:p>
            <a:pPr marL="80577" algn="l"/>
            <a:r>
              <a:rPr lang="en-GB" sz="1100" dirty="0">
                <a:solidFill>
                  <a:srgbClr val="4B4B4B"/>
                </a:solidFill>
              </a:rPr>
              <a:t>However, at the beginning it is advisable not to let the list get too long. At the same time, it should be emphasised that the list must be repeatedly reviewed and modified as necessary – for example, when new suppliers are added, when production takes place in new countries or the company expands.</a:t>
            </a:r>
          </a:p>
          <a:p>
            <a:pPr marL="80577" algn="l"/>
            <a:endParaRPr lang="de-DE" sz="1100" dirty="0">
              <a:solidFill>
                <a:srgbClr val="4B4B4B"/>
              </a:solidFill>
            </a:endParaRPr>
          </a:p>
          <a:p>
            <a:pPr marL="80577" algn="l"/>
            <a:endParaRPr lang="de-DE" sz="1100" dirty="0">
              <a:solidFill>
                <a:srgbClr val="4B4B4B"/>
              </a:solidFill>
            </a:endParaRPr>
          </a:p>
          <a:p>
            <a:pPr marL="80577" algn="l"/>
            <a:r>
              <a:rPr lang="en-GB" sz="1100" dirty="0">
                <a:solidFill>
                  <a:srgbClr val="4B4B4B"/>
                </a:solidFill>
              </a:rPr>
              <a:t>The results of the assessment are then subsequently entered into the supply chain matrix that has </a:t>
            </a:r>
          </a:p>
          <a:p>
            <a:pPr marL="80577" algn="l"/>
            <a:r>
              <a:rPr lang="en-GB" sz="1100" dirty="0">
                <a:solidFill>
                  <a:srgbClr val="4B4B4B"/>
                </a:solidFill>
              </a:rPr>
              <a:t>already been developed.</a:t>
            </a:r>
          </a:p>
        </p:txBody>
      </p:sp>
      <p:sp>
        <p:nvSpPr>
          <p:cNvPr id="9" name="Richtungspfeil 59">
            <a:extLst>
              <a:ext uri="{FF2B5EF4-FFF2-40B4-BE49-F238E27FC236}">
                <a16:creationId xmlns:a16="http://schemas.microsoft.com/office/drawing/2014/main" id="{7F80633E-A7EF-4440-BCCE-113873241224}"/>
              </a:ext>
            </a:extLst>
          </p:cNvPr>
          <p:cNvSpPr/>
          <p:nvPr/>
        </p:nvSpPr>
        <p:spPr>
          <a:xfrm>
            <a:off x="623392" y="1205496"/>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3</a:t>
            </a:r>
          </a:p>
        </p:txBody>
      </p:sp>
      <p:pic>
        <p:nvPicPr>
          <p:cNvPr id="10" name="Picture 9" descr="C:\Users\husterer\Downloads\noun_669300.png">
            <a:extLst>
              <a:ext uri="{FF2B5EF4-FFF2-40B4-BE49-F238E27FC236}">
                <a16:creationId xmlns:a16="http://schemas.microsoft.com/office/drawing/2014/main" id="{D6177F3E-0B08-4245-B454-7B1AD86DA55B}"/>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0042" y="3156570"/>
            <a:ext cx="344438" cy="344438"/>
          </a:xfrm>
          <a:prstGeom prst="rect">
            <a:avLst/>
          </a:prstGeom>
          <a:noFill/>
          <a:extLst>
            <a:ext uri="{909E8E84-426E-40DD-AFC4-6F175D3DCCD1}">
              <a14:hiddenFill xmlns:a14="http://schemas.microsoft.com/office/drawing/2010/main">
                <a:solidFill>
                  <a:srgbClr val="FFFFFF"/>
                </a:solidFill>
              </a14:hiddenFill>
            </a:ext>
          </a:extLst>
        </p:spPr>
      </p:pic>
      <p:sp>
        <p:nvSpPr>
          <p:cNvPr id="11" name="Fußzeilenplatzhalter 3">
            <a:extLst>
              <a:ext uri="{FF2B5EF4-FFF2-40B4-BE49-F238E27FC236}">
                <a16:creationId xmlns:a16="http://schemas.microsoft.com/office/drawing/2014/main" id="{82A3075D-BD01-4C2D-A610-83ED9C9D9740}"/>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2" name="Auf der gleichen Seite des Rechtecks liegende Ecken abrunden 8">
            <a:extLst>
              <a:ext uri="{FF2B5EF4-FFF2-40B4-BE49-F238E27FC236}">
                <a16:creationId xmlns:a16="http://schemas.microsoft.com/office/drawing/2014/main" id="{3800D549-221C-4123-9966-F86E0F68DDF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3" name="Auf der gleichen Seite des Rechtecks liegende Ecken abrunden 8">
            <a:extLst>
              <a:ext uri="{FF2B5EF4-FFF2-40B4-BE49-F238E27FC236}">
                <a16:creationId xmlns:a16="http://schemas.microsoft.com/office/drawing/2014/main" id="{6EC9D4D8-FE0E-460E-847D-34720C24763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4" name="Auf der gleichen Seite des Rechtecks liegende Ecken abrunden 8">
            <a:extLst>
              <a:ext uri="{FF2B5EF4-FFF2-40B4-BE49-F238E27FC236}">
                <a16:creationId xmlns:a16="http://schemas.microsoft.com/office/drawing/2014/main" id="{F8A96040-3C06-42F9-A239-6B00D95537C5}"/>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5" name="Auf der gleichen Seite des Rechtecks liegende Ecken abrunden 8">
            <a:extLst>
              <a:ext uri="{FF2B5EF4-FFF2-40B4-BE49-F238E27FC236}">
                <a16:creationId xmlns:a16="http://schemas.microsoft.com/office/drawing/2014/main" id="{8330B93A-87A2-4126-BB1E-C883CFA11A5E}"/>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6" name="Auf der gleichen Seite des Rechtecks liegende Ecken abrunden 8">
            <a:extLst>
              <a:ext uri="{FF2B5EF4-FFF2-40B4-BE49-F238E27FC236}">
                <a16:creationId xmlns:a16="http://schemas.microsoft.com/office/drawing/2014/main" id="{0FD5E065-F168-4106-BC2A-C0F559B32722}"/>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7" name="Auf der gleichen Seite des Rechtecks liegende Ecken abrunden 8">
            <a:extLst>
              <a:ext uri="{FF2B5EF4-FFF2-40B4-BE49-F238E27FC236}">
                <a16:creationId xmlns:a16="http://schemas.microsoft.com/office/drawing/2014/main" id="{C2C9F9FD-2B1D-429F-A3FD-7C2A3D82DDFE}"/>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8" name="Auf der gleichen Seite des Rechtecks liegende Ecken abrunden 8">
            <a:extLst>
              <a:ext uri="{FF2B5EF4-FFF2-40B4-BE49-F238E27FC236}">
                <a16:creationId xmlns:a16="http://schemas.microsoft.com/office/drawing/2014/main" id="{749409F3-1F56-406D-A5B2-339149FA18E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4285DCDE-F383-8AAB-A27E-A99657C09A7B}"/>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141300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000" y="1090325"/>
            <a:ext cx="11160000" cy="500062"/>
          </a:xfrm>
        </p:spPr>
        <p:txBody>
          <a:bodyPr/>
          <a:lstStyle/>
          <a:p>
            <a:r>
              <a:rPr lang="en-GB" dirty="0"/>
              <a:t>What is the structure of the starter kit?</a:t>
            </a:r>
          </a:p>
        </p:txBody>
      </p:sp>
      <p:sp>
        <p:nvSpPr>
          <p:cNvPr id="7" name="Inhaltsplatzhalter 6">
            <a:extLst>
              <a:ext uri="{FF2B5EF4-FFF2-40B4-BE49-F238E27FC236}">
                <a16:creationId xmlns:a16="http://schemas.microsoft.com/office/drawing/2014/main" id="{73600130-409F-4AD8-B449-36F1C3176FA0}"/>
              </a:ext>
            </a:extLst>
          </p:cNvPr>
          <p:cNvSpPr>
            <a:spLocks noGrp="1"/>
          </p:cNvSpPr>
          <p:nvPr>
            <p:ph sz="half" idx="1"/>
          </p:nvPr>
        </p:nvSpPr>
        <p:spPr>
          <a:xfrm>
            <a:off x="648083" y="2225204"/>
            <a:ext cx="5447915" cy="1303188"/>
          </a:xfrm>
        </p:spPr>
        <p:txBody>
          <a:bodyPr/>
          <a:lstStyle/>
          <a:p>
            <a:pPr marL="0" indent="0" defTabSz="928804" fontAlgn="auto">
              <a:spcAft>
                <a:spcPts val="526"/>
              </a:spcAft>
              <a:buNone/>
              <a:defRPr/>
            </a:pPr>
            <a:r>
              <a:rPr lang="en-GB" sz="1100" dirty="0">
                <a:solidFill>
                  <a:srgbClr val="4B4B4B"/>
                </a:solidFill>
              </a:rPr>
              <a:t>The modular structure of the starter kit allows companies with varying degrees of knowledge on sustainable supply chain management to quickly access the information relevant to them. Companies can directly move onto the next module based on completion status. The</a:t>
            </a:r>
            <a:r>
              <a:rPr lang="en-GB" sz="1100" b="1" dirty="0">
                <a:solidFill>
                  <a:srgbClr val="4B4B4B"/>
                </a:solidFill>
              </a:rPr>
              <a:t> modules for the first three process stages follow a similar pattern</a:t>
            </a:r>
            <a:r>
              <a:rPr lang="en-GB" sz="1100" dirty="0">
                <a:solidFill>
                  <a:srgbClr val="4B4B4B"/>
                </a:solidFill>
              </a:rPr>
              <a:t>:</a:t>
            </a:r>
          </a:p>
        </p:txBody>
      </p:sp>
      <p:sp>
        <p:nvSpPr>
          <p:cNvPr id="8" name="Inhaltsplatzhalter 7">
            <a:extLst>
              <a:ext uri="{FF2B5EF4-FFF2-40B4-BE49-F238E27FC236}">
                <a16:creationId xmlns:a16="http://schemas.microsoft.com/office/drawing/2014/main" id="{50059879-B899-457D-A033-DE7FBAD03778}"/>
              </a:ext>
            </a:extLst>
          </p:cNvPr>
          <p:cNvSpPr>
            <a:spLocks noGrp="1"/>
          </p:cNvSpPr>
          <p:nvPr>
            <p:ph sz="half" idx="2"/>
          </p:nvPr>
        </p:nvSpPr>
        <p:spPr>
          <a:xfrm>
            <a:off x="6278918" y="2213684"/>
            <a:ext cx="4209695" cy="1801997"/>
          </a:xfrm>
        </p:spPr>
        <p:txBody>
          <a:bodyPr/>
          <a:lstStyle/>
          <a:p>
            <a:r>
              <a:rPr lang="en-GB" sz="1100" dirty="0">
                <a:solidFill>
                  <a:srgbClr val="4B4B4B"/>
                </a:solidFill>
              </a:rPr>
              <a:t>The key element of this starter kit is a </a:t>
            </a:r>
            <a:r>
              <a:rPr lang="en-GB" sz="1100" b="1" dirty="0">
                <a:solidFill>
                  <a:srgbClr val="4B4B4B"/>
                </a:solidFill>
              </a:rPr>
              <a:t>supply chain matrix</a:t>
            </a:r>
            <a:r>
              <a:rPr lang="en-GB" sz="1100" dirty="0">
                <a:solidFill>
                  <a:srgbClr val="4B4B4B"/>
                </a:solidFill>
              </a:rPr>
              <a:t> containing all relevant information. The matrix is completed step by step with the help of worksheets; refer to the filled in matrix as an example on </a:t>
            </a:r>
            <a:r>
              <a:rPr lang="en-GB" sz="1100" dirty="0">
                <a:solidFill>
                  <a:srgbClr val="4B4B4B"/>
                </a:solidFill>
                <a:hlinkClick r:id="rId2" action="ppaction://hlinksldjump"/>
              </a:rPr>
              <a:t>slide 69</a:t>
            </a:r>
            <a:r>
              <a:rPr lang="en-GB" sz="1100" dirty="0">
                <a:solidFill>
                  <a:srgbClr val="4B4B4B"/>
                </a:solidFill>
              </a:rPr>
              <a:t>.</a:t>
            </a:r>
          </a:p>
          <a:p>
            <a:r>
              <a:rPr lang="en-GB" sz="1100" dirty="0">
                <a:solidFill>
                  <a:srgbClr val="4B4B4B"/>
                </a:solidFill>
              </a:rPr>
              <a:t>The supply chain matrix can be filled in step by step in</a:t>
            </a:r>
            <a:r>
              <a:rPr lang="en-GB" sz="1100" b="1" dirty="0">
                <a:solidFill>
                  <a:srgbClr val="4B4B4B"/>
                </a:solidFill>
              </a:rPr>
              <a:t> internal workshops</a:t>
            </a:r>
            <a:r>
              <a:rPr lang="en-GB" sz="1100" dirty="0">
                <a:solidFill>
                  <a:srgbClr val="4B4B4B"/>
                </a:solidFill>
              </a:rPr>
              <a:t>.</a:t>
            </a:r>
          </a:p>
          <a:p>
            <a:r>
              <a:rPr lang="en-GB" sz="1100" b="1" dirty="0">
                <a:solidFill>
                  <a:srgbClr val="4B4B4B"/>
                </a:solidFill>
              </a:rPr>
              <a:t>Tasks</a:t>
            </a:r>
            <a:r>
              <a:rPr lang="en-GB" sz="1100" dirty="0">
                <a:solidFill>
                  <a:srgbClr val="4B4B4B"/>
                </a:solidFill>
              </a:rPr>
              <a:t> that are </a:t>
            </a:r>
            <a:r>
              <a:rPr lang="en-GB" sz="1100" b="1" dirty="0">
                <a:solidFill>
                  <a:srgbClr val="4B4B4B"/>
                </a:solidFill>
              </a:rPr>
              <a:t>incorporated directly into the matrix</a:t>
            </a:r>
            <a:r>
              <a:rPr lang="en-GB" sz="1100" dirty="0">
                <a:solidFill>
                  <a:srgbClr val="4B4B4B"/>
                </a:solidFill>
              </a:rPr>
              <a:t> are marked with this symbol.</a:t>
            </a:r>
          </a:p>
          <a:p>
            <a:endParaRPr lang="de-DE" dirty="0"/>
          </a:p>
        </p:txBody>
      </p:sp>
      <p:sp>
        <p:nvSpPr>
          <p:cNvPr id="6" name="Foliennummernplatzhalter 5"/>
          <p:cNvSpPr>
            <a:spLocks noGrp="1"/>
          </p:cNvSpPr>
          <p:nvPr>
            <p:ph type="sldNum" sz="quarter" idx="4"/>
          </p:nvPr>
        </p:nvSpPr>
        <p:spPr>
          <a:xfrm>
            <a:off x="626654" y="6481011"/>
            <a:ext cx="638043" cy="280988"/>
          </a:xfrm>
        </p:spPr>
        <p:txBody>
          <a:bodyPr/>
          <a:lstStyle/>
          <a:p>
            <a:fld id="{894680D0-7A83-433A-9719-C4143F27F647}" type="slidenum">
              <a:rPr lang="de-DE" smtClean="0"/>
              <a:pPr/>
              <a:t>4</a:t>
            </a:fld>
            <a:endParaRPr lang="de-DE"/>
          </a:p>
        </p:txBody>
      </p:sp>
      <p:sp>
        <p:nvSpPr>
          <p:cNvPr id="10" name="Textplatzhalter 14">
            <a:extLst>
              <a:ext uri="{FF2B5EF4-FFF2-40B4-BE49-F238E27FC236}">
                <a16:creationId xmlns:a16="http://schemas.microsoft.com/office/drawing/2014/main" id="{4F5D061A-CDD5-4B4A-B528-24B94A371F7A}"/>
              </a:ext>
            </a:extLst>
          </p:cNvPr>
          <p:cNvSpPr txBox="1">
            <a:spLocks/>
          </p:cNvSpPr>
          <p:nvPr/>
        </p:nvSpPr>
        <p:spPr>
          <a:xfrm>
            <a:off x="639670" y="1771037"/>
            <a:ext cx="5456329" cy="273517"/>
          </a:xfrm>
          <a:prstGeom prst="rect">
            <a:avLst/>
          </a:prstGeom>
          <a:solidFill>
            <a:srgbClr val="5E839A"/>
          </a:solidFill>
          <a:ln w="38100" cap="flat" cmpd="sng" algn="ctr">
            <a:noFill/>
            <a:prstDash val="solid"/>
          </a:ln>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Modular structure</a:t>
            </a:r>
          </a:p>
        </p:txBody>
      </p:sp>
      <p:sp>
        <p:nvSpPr>
          <p:cNvPr id="13" name="Inhaltsplatzhalter 6">
            <a:extLst>
              <a:ext uri="{FF2B5EF4-FFF2-40B4-BE49-F238E27FC236}">
                <a16:creationId xmlns:a16="http://schemas.microsoft.com/office/drawing/2014/main" id="{36E38B94-937F-4B17-8CA8-55D90EFE9CA3}"/>
              </a:ext>
            </a:extLst>
          </p:cNvPr>
          <p:cNvSpPr txBox="1">
            <a:spLocks/>
          </p:cNvSpPr>
          <p:nvPr/>
        </p:nvSpPr>
        <p:spPr bwMode="auto">
          <a:xfrm>
            <a:off x="623392" y="3403848"/>
            <a:ext cx="4442829" cy="355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pPr marL="200414" indent="-200414">
              <a:spcAft>
                <a:spcPts val="0"/>
              </a:spcAft>
              <a:buFont typeface="Arial" panose="020B0604020202020204" pitchFamily="34" charset="0"/>
              <a:buChar char="•"/>
              <a:defRPr/>
            </a:pPr>
            <a:r>
              <a:rPr lang="en-GB" sz="1000" dirty="0">
                <a:solidFill>
                  <a:srgbClr val="4B4B4B"/>
                </a:solidFill>
              </a:rPr>
              <a:t>The main elements of the module are explained at the start to provide an </a:t>
            </a:r>
            <a:r>
              <a:rPr lang="en-GB" sz="1000" b="1" dirty="0">
                <a:solidFill>
                  <a:srgbClr val="4B4B4B"/>
                </a:solidFill>
              </a:rPr>
              <a:t>introduction</a:t>
            </a:r>
            <a:r>
              <a:rPr lang="en-GB" sz="1000" dirty="0">
                <a:solidFill>
                  <a:srgbClr val="4B4B4B"/>
                </a:solidFill>
              </a:rPr>
              <a:t>. Individual steps for the </a:t>
            </a:r>
            <a:r>
              <a:rPr lang="en-GB" sz="1000" b="1" dirty="0">
                <a:solidFill>
                  <a:srgbClr val="4B4B4B"/>
                </a:solidFill>
              </a:rPr>
              <a:t>approach</a:t>
            </a:r>
            <a:r>
              <a:rPr lang="en-GB" sz="1000" dirty="0">
                <a:solidFill>
                  <a:srgbClr val="4B4B4B"/>
                </a:solidFill>
              </a:rPr>
              <a:t> are explained. </a:t>
            </a:r>
          </a:p>
          <a:p>
            <a:pPr marL="200414" indent="-200414">
              <a:spcAft>
                <a:spcPts val="0"/>
              </a:spcAft>
              <a:buFont typeface="Arial" panose="020B0604020202020204" pitchFamily="34" charset="0"/>
              <a:buChar char="•"/>
              <a:defRPr/>
            </a:pPr>
            <a:r>
              <a:rPr lang="en-GB" sz="1000" b="1" dirty="0">
                <a:solidFill>
                  <a:srgbClr val="4B4B4B"/>
                </a:solidFill>
              </a:rPr>
              <a:t>Practical examples</a:t>
            </a:r>
            <a:r>
              <a:rPr lang="en-GB" sz="1000" dirty="0">
                <a:solidFill>
                  <a:srgbClr val="4B4B4B"/>
                </a:solidFill>
              </a:rPr>
              <a:t> are provided to help companies understand the approach.</a:t>
            </a:r>
          </a:p>
          <a:p>
            <a:pPr marL="200414" indent="-200414">
              <a:spcAft>
                <a:spcPts val="0"/>
              </a:spcAft>
              <a:buFont typeface="Arial" panose="020B0604020202020204" pitchFamily="34" charset="0"/>
              <a:buChar char="•"/>
              <a:defRPr/>
            </a:pPr>
            <a:r>
              <a:rPr lang="en-GB" sz="1000" dirty="0">
                <a:solidFill>
                  <a:srgbClr val="4B4B4B"/>
                </a:solidFill>
              </a:rPr>
              <a:t>Armed with this knowledge, companies can implement the process stage independently with the help of </a:t>
            </a:r>
            <a:r>
              <a:rPr lang="en-GB" sz="1000" b="1" dirty="0">
                <a:solidFill>
                  <a:srgbClr val="4B4B4B"/>
                </a:solidFill>
              </a:rPr>
              <a:t>worksheets</a:t>
            </a:r>
            <a:r>
              <a:rPr lang="en-GB" sz="1000" dirty="0">
                <a:solidFill>
                  <a:srgbClr val="4B4B4B"/>
                </a:solidFill>
              </a:rPr>
              <a:t>. The worksheets offer templates that companies can modify or add to.</a:t>
            </a:r>
            <a:r>
              <a:rPr lang="en-GB" sz="1100" dirty="0">
                <a:solidFill>
                  <a:srgbClr val="4B4B4B"/>
                </a:solidFill>
              </a:rPr>
              <a:t> </a:t>
            </a:r>
            <a:r>
              <a:rPr lang="en-GB" sz="800" i="1" dirty="0">
                <a:solidFill>
                  <a:srgbClr val="4B4B4B"/>
                </a:solidFill>
              </a:rPr>
              <a:t>Note: If a module does not provide a new worksheet, the visualisation continues using the supply chain matrix.</a:t>
            </a:r>
          </a:p>
          <a:p>
            <a:pPr marL="200414" indent="-200414">
              <a:spcAft>
                <a:spcPts val="0"/>
              </a:spcAft>
              <a:buFont typeface="Arial" panose="020B0604020202020204" pitchFamily="34" charset="0"/>
              <a:buChar char="•"/>
              <a:defRPr/>
            </a:pPr>
            <a:r>
              <a:rPr lang="en-GB" sz="1000" dirty="0">
                <a:solidFill>
                  <a:srgbClr val="4B4B4B"/>
                </a:solidFill>
              </a:rPr>
              <a:t>References to </a:t>
            </a:r>
            <a:r>
              <a:rPr lang="en-GB" sz="1000" b="1" dirty="0">
                <a:solidFill>
                  <a:srgbClr val="4B4B4B"/>
                </a:solidFill>
              </a:rPr>
              <a:t>further information</a:t>
            </a:r>
            <a:r>
              <a:rPr lang="en-GB" sz="1000" dirty="0">
                <a:solidFill>
                  <a:srgbClr val="4B4B4B"/>
                </a:solidFill>
              </a:rPr>
              <a:t> are provided for more in-depth research into the topic. In many cases, links can be opened by clicking on the marked text. </a:t>
            </a:r>
            <a:r>
              <a:rPr lang="en-GB" sz="800" i="1" dirty="0">
                <a:solidFill>
                  <a:srgbClr val="4B4B4B"/>
                </a:solidFill>
              </a:rPr>
              <a:t>(→ please start the screen presentation for this).</a:t>
            </a:r>
          </a:p>
          <a:p>
            <a:pPr algn="just" defTabSz="928804" fontAlgn="auto">
              <a:spcAft>
                <a:spcPts val="526"/>
              </a:spcAft>
              <a:defRPr/>
            </a:pPr>
            <a:endParaRPr lang="de-DE" sz="1100" kern="0" dirty="0">
              <a:solidFill>
                <a:srgbClr val="4B4B4B"/>
              </a:solidFill>
            </a:endParaRPr>
          </a:p>
        </p:txBody>
      </p:sp>
      <p:pic>
        <p:nvPicPr>
          <p:cNvPr id="14" name="Picture 2" descr="G:\noun_992323.png">
            <a:extLst>
              <a:ext uri="{FF2B5EF4-FFF2-40B4-BE49-F238E27FC236}">
                <a16:creationId xmlns:a16="http://schemas.microsoft.com/office/drawing/2014/main" id="{DC8D0459-B33D-4F25-A379-81A82845344C}"/>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5400000">
            <a:off x="5364013" y="3379130"/>
            <a:ext cx="648071" cy="648071"/>
          </a:xfrm>
          <a:prstGeom prst="rect">
            <a:avLst/>
          </a:prstGeom>
          <a:noFill/>
        </p:spPr>
      </p:pic>
      <p:pic>
        <p:nvPicPr>
          <p:cNvPr id="15" name="Picture 8" descr="C:\Users\husterer\Downloads\noun_803955.png">
            <a:extLst>
              <a:ext uri="{FF2B5EF4-FFF2-40B4-BE49-F238E27FC236}">
                <a16:creationId xmlns:a16="http://schemas.microsoft.com/office/drawing/2014/main" id="{5B59FB25-BDAE-45D5-B61D-385FBD0A859F}"/>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4307" y="4032448"/>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descr="Bildschirmausschnitt">
            <a:extLst>
              <a:ext uri="{FF2B5EF4-FFF2-40B4-BE49-F238E27FC236}">
                <a16:creationId xmlns:a16="http://schemas.microsoft.com/office/drawing/2014/main" id="{45313B77-4ECF-4403-8850-F25D62873E32}"/>
              </a:ext>
            </a:extLst>
          </p:cNvPr>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418399" y="4942138"/>
            <a:ext cx="539296" cy="370173"/>
          </a:xfrm>
          <a:prstGeom prst="rect">
            <a:avLst/>
          </a:prstGeom>
        </p:spPr>
      </p:pic>
      <p:pic>
        <p:nvPicPr>
          <p:cNvPr id="17" name="Picture 2" descr="C:\Users\ehrensperger\AppData\Local\Dropbox\SEED\07 Starter\01 Concept\03 Tools\Icons &amp; drawings\Lupe.png">
            <a:extLst>
              <a:ext uri="{FF2B5EF4-FFF2-40B4-BE49-F238E27FC236}">
                <a16:creationId xmlns:a16="http://schemas.microsoft.com/office/drawing/2014/main" id="{6F2FA140-C2B5-4AB2-9896-01402E63B284}"/>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7928" y="5793081"/>
            <a:ext cx="624439" cy="4585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platzhalter 14">
            <a:extLst>
              <a:ext uri="{FF2B5EF4-FFF2-40B4-BE49-F238E27FC236}">
                <a16:creationId xmlns:a16="http://schemas.microsoft.com/office/drawing/2014/main" id="{64622FA5-851F-45B1-BAF4-CA1F14091CE9}"/>
              </a:ext>
            </a:extLst>
          </p:cNvPr>
          <p:cNvSpPr txBox="1">
            <a:spLocks/>
          </p:cNvSpPr>
          <p:nvPr/>
        </p:nvSpPr>
        <p:spPr>
          <a:xfrm>
            <a:off x="6312456" y="1772816"/>
            <a:ext cx="4176158" cy="281820"/>
          </a:xfrm>
          <a:prstGeom prst="rect">
            <a:avLst/>
          </a:prstGeom>
          <a:solidFill>
            <a:srgbClr val="5E839A"/>
          </a:solidFill>
          <a:ln w="38100" cap="flat" cmpd="sng" algn="ctr">
            <a:noFill/>
            <a:prstDash val="solid"/>
          </a:ln>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Supply chain matrix as a toolkit</a:t>
            </a:r>
          </a:p>
        </p:txBody>
      </p:sp>
      <p:sp>
        <p:nvSpPr>
          <p:cNvPr id="19" name="Textfeld 18">
            <a:extLst>
              <a:ext uri="{FF2B5EF4-FFF2-40B4-BE49-F238E27FC236}">
                <a16:creationId xmlns:a16="http://schemas.microsoft.com/office/drawing/2014/main" id="{D75ECC7A-5520-4D5D-8ACF-770DBBA671FB}"/>
              </a:ext>
            </a:extLst>
          </p:cNvPr>
          <p:cNvSpPr txBox="1"/>
          <p:nvPr/>
        </p:nvSpPr>
        <p:spPr>
          <a:xfrm>
            <a:off x="6421913" y="4427893"/>
            <a:ext cx="2664296" cy="276999"/>
          </a:xfrm>
          <a:prstGeom prst="rect">
            <a:avLst/>
          </a:prstGeom>
          <a:noFill/>
        </p:spPr>
        <p:txBody>
          <a:bodyPr wrap="square" rtlCol="0">
            <a:spAutoFit/>
          </a:bodyPr>
          <a:lstStyle/>
          <a:p>
            <a:pPr algn="l"/>
            <a:r>
              <a:rPr lang="en-GB" sz="1200" dirty="0">
                <a:solidFill>
                  <a:srgbClr val="3B687F"/>
                </a:solidFill>
              </a:rPr>
              <a:t>Supply chain matrix</a:t>
            </a:r>
          </a:p>
        </p:txBody>
      </p:sp>
      <p:pic>
        <p:nvPicPr>
          <p:cNvPr id="20" name="Picture 3">
            <a:extLst>
              <a:ext uri="{FF2B5EF4-FFF2-40B4-BE49-F238E27FC236}">
                <a16:creationId xmlns:a16="http://schemas.microsoft.com/office/drawing/2014/main" id="{481C3446-58C2-4B79-9AFD-ECF9213362B3}"/>
              </a:ext>
            </a:extLst>
          </p:cNvPr>
          <p:cNvPicPr>
            <a:picLocks noChangeAspect="1" noChangeArrowheads="1"/>
          </p:cNvPicPr>
          <p:nvPr/>
        </p:nvPicPr>
        <p:blipFill>
          <a:blip r:embed="rId7" cstate="print"/>
          <a:srcRect l="18535" t="20467" r="16853" b="63159"/>
          <a:stretch>
            <a:fillRect/>
          </a:stretch>
        </p:blipFill>
        <p:spPr bwMode="auto">
          <a:xfrm>
            <a:off x="6454471" y="4704892"/>
            <a:ext cx="3888432" cy="668324"/>
          </a:xfrm>
          <a:prstGeom prst="rect">
            <a:avLst/>
          </a:prstGeom>
          <a:noFill/>
          <a:ln w="9525">
            <a:noFill/>
            <a:miter lim="800000"/>
            <a:headEnd/>
            <a:tailEnd/>
          </a:ln>
        </p:spPr>
      </p:pic>
      <p:sp>
        <p:nvSpPr>
          <p:cNvPr id="21" name="Freihandform 19">
            <a:extLst>
              <a:ext uri="{FF2B5EF4-FFF2-40B4-BE49-F238E27FC236}">
                <a16:creationId xmlns:a16="http://schemas.microsoft.com/office/drawing/2014/main" id="{52F3708C-7A48-4A3A-9F6C-727679EDFFB6}"/>
              </a:ext>
            </a:extLst>
          </p:cNvPr>
          <p:cNvSpPr/>
          <p:nvPr/>
        </p:nvSpPr>
        <p:spPr bwMode="auto">
          <a:xfrm rot="524375">
            <a:off x="9921016" y="4010765"/>
            <a:ext cx="2143498" cy="226151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pic>
        <p:nvPicPr>
          <p:cNvPr id="22" name="Picture 5" descr="G:\noun_1146880.png">
            <a:extLst>
              <a:ext uri="{FF2B5EF4-FFF2-40B4-BE49-F238E27FC236}">
                <a16:creationId xmlns:a16="http://schemas.microsoft.com/office/drawing/2014/main" id="{096A0E6B-1C33-414C-91BD-D2DE3F25E0F6}"/>
              </a:ext>
            </a:extLst>
          </p:cNvPr>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11486594" y="4181016"/>
            <a:ext cx="489118" cy="489118"/>
          </a:xfrm>
          <a:prstGeom prst="rect">
            <a:avLst/>
          </a:prstGeom>
          <a:noFill/>
        </p:spPr>
      </p:pic>
      <p:sp>
        <p:nvSpPr>
          <p:cNvPr id="23" name="Rechteck 22">
            <a:extLst>
              <a:ext uri="{FF2B5EF4-FFF2-40B4-BE49-F238E27FC236}">
                <a16:creationId xmlns:a16="http://schemas.microsoft.com/office/drawing/2014/main" id="{4998BC08-0BAA-4270-BAC6-BF1C3C1A79F6}"/>
              </a:ext>
            </a:extLst>
          </p:cNvPr>
          <p:cNvSpPr/>
          <p:nvPr/>
        </p:nvSpPr>
        <p:spPr>
          <a:xfrm>
            <a:off x="10273159" y="4306306"/>
            <a:ext cx="1584176" cy="1615827"/>
          </a:xfrm>
          <a:prstGeom prst="rect">
            <a:avLst/>
          </a:prstGeom>
        </p:spPr>
        <p:txBody>
          <a:bodyPr wrap="square">
            <a:spAutoFit/>
          </a:bodyPr>
          <a:lstStyle/>
          <a:p>
            <a:pPr algn="l">
              <a:spcAft>
                <a:spcPts val="0"/>
              </a:spcAft>
              <a:defRPr/>
            </a:pPr>
            <a:r>
              <a:rPr lang="en-GB" sz="1100" dirty="0">
                <a:solidFill>
                  <a:srgbClr val="000000">
                    <a:lumMod val="75000"/>
                    <a:lumOff val="25000"/>
                  </a:srgbClr>
                </a:solidFill>
              </a:rPr>
              <a:t>The starter kit was not created to provide solutions, but to help companies to develop their own solutions: </a:t>
            </a:r>
            <a:r>
              <a:rPr lang="en-GB" sz="1100" b="1" dirty="0">
                <a:solidFill>
                  <a:srgbClr val="000000">
                    <a:lumMod val="75000"/>
                    <a:lumOff val="25000"/>
                  </a:srgbClr>
                </a:solidFill>
              </a:rPr>
              <a:t>Guiding questions</a:t>
            </a:r>
            <a:r>
              <a:rPr lang="en-GB" sz="1100" dirty="0">
                <a:solidFill>
                  <a:srgbClr val="000000">
                    <a:lumMod val="75000"/>
                    <a:lumOff val="25000"/>
                  </a:srgbClr>
                </a:solidFill>
              </a:rPr>
              <a:t> are at the core of this approach.</a:t>
            </a:r>
          </a:p>
        </p:txBody>
      </p:sp>
      <p:pic>
        <p:nvPicPr>
          <p:cNvPr id="24" name="Picture 9" descr="C:\Users\husterer\Downloads\noun_669300.png">
            <a:extLst>
              <a:ext uri="{FF2B5EF4-FFF2-40B4-BE49-F238E27FC236}">
                <a16:creationId xmlns:a16="http://schemas.microsoft.com/office/drawing/2014/main" id="{7B2C9A63-DA9E-47CF-A4D7-29C6427B0C0D}"/>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4392" y="3943141"/>
            <a:ext cx="344438" cy="344438"/>
          </a:xfrm>
          <a:prstGeom prst="rect">
            <a:avLst/>
          </a:prstGeom>
          <a:noFill/>
          <a:extLst>
            <a:ext uri="{909E8E84-426E-40DD-AFC4-6F175D3DCCD1}">
              <a14:hiddenFill xmlns:a14="http://schemas.microsoft.com/office/drawing/2010/main">
                <a:solidFill>
                  <a:srgbClr val="FFFFFF"/>
                </a:solidFill>
              </a14:hiddenFill>
            </a:ext>
          </a:extLst>
        </p:spPr>
      </p:pic>
      <p:sp>
        <p:nvSpPr>
          <p:cNvPr id="25" name="Fußzeilenplatzhalter 3">
            <a:extLst>
              <a:ext uri="{FF2B5EF4-FFF2-40B4-BE49-F238E27FC236}">
                <a16:creationId xmlns:a16="http://schemas.microsoft.com/office/drawing/2014/main" id="{8E3C0279-194C-409A-8461-ED3084017224}"/>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6" name="Auf der gleichen Seite des Rechtecks liegende Ecken abrunden 8">
            <a:extLst>
              <a:ext uri="{FF2B5EF4-FFF2-40B4-BE49-F238E27FC236}">
                <a16:creationId xmlns:a16="http://schemas.microsoft.com/office/drawing/2014/main" id="{E68F1BD8-1C2B-4AFC-877C-331B0D067F86}"/>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7" name="Auf der gleichen Seite des Rechtecks liegende Ecken abrunden 8">
            <a:extLst>
              <a:ext uri="{FF2B5EF4-FFF2-40B4-BE49-F238E27FC236}">
                <a16:creationId xmlns:a16="http://schemas.microsoft.com/office/drawing/2014/main" id="{2B9414F8-4573-4B05-B541-3F5B302A549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8" name="Auf der gleichen Seite des Rechtecks liegende Ecken abrunden 8">
            <a:extLst>
              <a:ext uri="{FF2B5EF4-FFF2-40B4-BE49-F238E27FC236}">
                <a16:creationId xmlns:a16="http://schemas.microsoft.com/office/drawing/2014/main" id="{814EB2E8-4A46-4AA7-B36C-D315ACA91015}"/>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9" name="Auf der gleichen Seite des Rechtecks liegende Ecken abrunden 8">
            <a:extLst>
              <a:ext uri="{FF2B5EF4-FFF2-40B4-BE49-F238E27FC236}">
                <a16:creationId xmlns:a16="http://schemas.microsoft.com/office/drawing/2014/main" id="{89FE1398-3F5D-47E4-B23D-E3736F338A5A}"/>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30" name="Auf der gleichen Seite des Rechtecks liegende Ecken abrunden 8">
            <a:extLst>
              <a:ext uri="{FF2B5EF4-FFF2-40B4-BE49-F238E27FC236}">
                <a16:creationId xmlns:a16="http://schemas.microsoft.com/office/drawing/2014/main" id="{1DE36DAF-FDD8-4D4B-ABF7-D15DA7BD7686}"/>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1" name="Auf der gleichen Seite des Rechtecks liegende Ecken abrunden 8">
            <a:extLst>
              <a:ext uri="{FF2B5EF4-FFF2-40B4-BE49-F238E27FC236}">
                <a16:creationId xmlns:a16="http://schemas.microsoft.com/office/drawing/2014/main" id="{AEBC5C05-7B91-4A5D-A738-45C67D7E85B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2" name="Auf der gleichen Seite des Rechtecks liegende Ecken abrunden 8">
            <a:extLst>
              <a:ext uri="{FF2B5EF4-FFF2-40B4-BE49-F238E27FC236}">
                <a16:creationId xmlns:a16="http://schemas.microsoft.com/office/drawing/2014/main" id="{457E4346-2863-4A59-810C-155A44360E8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3"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749826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40</a:t>
            </a:fld>
            <a:endParaRPr lang="de-DE"/>
          </a:p>
        </p:txBody>
      </p:sp>
      <p:graphicFrame>
        <p:nvGraphicFramePr>
          <p:cNvPr id="11" name="Tabelle 10">
            <a:extLst>
              <a:ext uri="{FF2B5EF4-FFF2-40B4-BE49-F238E27FC236}">
                <a16:creationId xmlns:a16="http://schemas.microsoft.com/office/drawing/2014/main" id="{D9EDDD0A-DCFD-4470-9105-6ECC550F212F}"/>
              </a:ext>
            </a:extLst>
          </p:cNvPr>
          <p:cNvGraphicFramePr>
            <a:graphicFrameLocks noGrp="1"/>
          </p:cNvGraphicFramePr>
          <p:nvPr>
            <p:extLst>
              <p:ext uri="{D42A27DB-BD31-4B8C-83A1-F6EECF244321}">
                <p14:modId xmlns:p14="http://schemas.microsoft.com/office/powerpoint/2010/main" val="194015864"/>
              </p:ext>
            </p:extLst>
          </p:nvPr>
        </p:nvGraphicFramePr>
        <p:xfrm>
          <a:off x="1064822" y="1772816"/>
          <a:ext cx="9423666" cy="3344836"/>
        </p:xfrm>
        <a:graphic>
          <a:graphicData uri="http://schemas.openxmlformats.org/drawingml/2006/table">
            <a:tbl>
              <a:tblPr firstRow="1" bandRow="1">
                <a:tableStyleId>{5940675A-B579-460E-94D1-54222C63F5DA}</a:tableStyleId>
              </a:tblPr>
              <a:tblGrid>
                <a:gridCol w="608028">
                  <a:extLst>
                    <a:ext uri="{9D8B030D-6E8A-4147-A177-3AD203B41FA5}">
                      <a16:colId xmlns:a16="http://schemas.microsoft.com/office/drawing/2014/main" val="20000"/>
                    </a:ext>
                  </a:extLst>
                </a:gridCol>
                <a:gridCol w="1469273">
                  <a:extLst>
                    <a:ext uri="{9D8B030D-6E8A-4147-A177-3AD203B41FA5}">
                      <a16:colId xmlns:a16="http://schemas.microsoft.com/office/drawing/2014/main" val="20001"/>
                    </a:ext>
                  </a:extLst>
                </a:gridCol>
                <a:gridCol w="1469273">
                  <a:extLst>
                    <a:ext uri="{9D8B030D-6E8A-4147-A177-3AD203B41FA5}">
                      <a16:colId xmlns:a16="http://schemas.microsoft.com/office/drawing/2014/main" val="20002"/>
                    </a:ext>
                  </a:extLst>
                </a:gridCol>
                <a:gridCol w="1469273">
                  <a:extLst>
                    <a:ext uri="{9D8B030D-6E8A-4147-A177-3AD203B41FA5}">
                      <a16:colId xmlns:a16="http://schemas.microsoft.com/office/drawing/2014/main" val="20003"/>
                    </a:ext>
                  </a:extLst>
                </a:gridCol>
                <a:gridCol w="1469273">
                  <a:extLst>
                    <a:ext uri="{9D8B030D-6E8A-4147-A177-3AD203B41FA5}">
                      <a16:colId xmlns:a16="http://schemas.microsoft.com/office/drawing/2014/main" val="20004"/>
                    </a:ext>
                  </a:extLst>
                </a:gridCol>
                <a:gridCol w="1469273">
                  <a:extLst>
                    <a:ext uri="{9D8B030D-6E8A-4147-A177-3AD203B41FA5}">
                      <a16:colId xmlns:a16="http://schemas.microsoft.com/office/drawing/2014/main" val="20005"/>
                    </a:ext>
                  </a:extLst>
                </a:gridCol>
                <a:gridCol w="1469273">
                  <a:extLst>
                    <a:ext uri="{9D8B030D-6E8A-4147-A177-3AD203B41FA5}">
                      <a16:colId xmlns:a16="http://schemas.microsoft.com/office/drawing/2014/main" val="20006"/>
                    </a:ext>
                  </a:extLst>
                </a:gridCol>
              </a:tblGrid>
              <a:tr h="372954">
                <a:tc gridSpan="7">
                  <a:txBody>
                    <a:bodyPr/>
                    <a:lstStyle/>
                    <a:p>
                      <a:pPr algn="ctr"/>
                      <a:r>
                        <a:rPr lang="en-GB" sz="1200" b="1" dirty="0">
                          <a:solidFill>
                            <a:schemeClr val="bg1"/>
                          </a:solidFill>
                        </a:rPr>
                        <a:t>Exemplary evaluation and prioritisation of sustainability issues</a:t>
                      </a:r>
                    </a:p>
                  </a:txBody>
                  <a:tcPr marL="101413" marR="101413" marT="50706" marB="50706"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hMerge="1">
                  <a:txBody>
                    <a:bodyPr/>
                    <a:lstStyle/>
                    <a:p>
                      <a:endParaRPr lang="en-GB" dirty="0">
                        <a:solidFill>
                          <a:schemeClr val="bg1"/>
                        </a:solidFill>
                      </a:endParaRPr>
                    </a:p>
                  </a:txBody>
                  <a:tcPr>
                    <a:solidFill>
                      <a:schemeClr val="tx1"/>
                    </a:solidFill>
                  </a:tcPr>
                </a:tc>
                <a:tc hMerge="1">
                  <a:txBody>
                    <a:bodyPr/>
                    <a:lstStyle/>
                    <a:p>
                      <a:endParaRPr lang="en-GB" dirty="0">
                        <a:solidFill>
                          <a:schemeClr val="bg1"/>
                        </a:solidFill>
                      </a:endParaRPr>
                    </a:p>
                  </a:txBody>
                  <a:tcPr>
                    <a:solidFill>
                      <a:schemeClr val="tx1"/>
                    </a:solidFill>
                  </a:tcPr>
                </a:tc>
                <a:tc hMerge="1">
                  <a:txBody>
                    <a:bodyPr/>
                    <a:lstStyle/>
                    <a:p>
                      <a:endParaRPr lang="en-GB" sz="1200" dirty="0">
                        <a:solidFill>
                          <a:schemeClr val="bg1"/>
                        </a:solidFill>
                      </a:endParaRPr>
                    </a:p>
                  </a:txBody>
                  <a:tcPr>
                    <a:solidFill>
                      <a:schemeClr val="tx1"/>
                    </a:solidFill>
                  </a:tcPr>
                </a:tc>
                <a:tc hMerge="1">
                  <a:txBody>
                    <a:bodyPr/>
                    <a:lstStyle/>
                    <a:p>
                      <a:endParaRPr lang="en-GB" sz="1200" dirty="0">
                        <a:solidFill>
                          <a:schemeClr val="bg1"/>
                        </a:solidFill>
                      </a:endParaRPr>
                    </a:p>
                  </a:txBody>
                  <a:tcPr>
                    <a:solidFill>
                      <a:schemeClr val="tx1"/>
                    </a:solidFill>
                  </a:tcPr>
                </a:tc>
                <a:tc hMerge="1">
                  <a:txBody>
                    <a:bodyPr/>
                    <a:lstStyle/>
                    <a:p>
                      <a:endParaRPr lang="en-GB" dirty="0"/>
                    </a:p>
                  </a:txBody>
                  <a:tcPr>
                    <a:solidFill>
                      <a:schemeClr val="tx1"/>
                    </a:solidFill>
                  </a:tcPr>
                </a:tc>
                <a:tc hMerge="1">
                  <a:txBody>
                    <a:bodyPr/>
                    <a:lstStyle/>
                    <a:p>
                      <a:endParaRPr lang="en-GB" dirty="0"/>
                    </a:p>
                  </a:txBody>
                  <a:tcPr>
                    <a:solidFill>
                      <a:schemeClr val="tx1"/>
                    </a:solidFill>
                  </a:tcPr>
                </a:tc>
                <a:extLst>
                  <a:ext uri="{0D108BD9-81ED-4DB2-BD59-A6C34878D82A}">
                    <a16:rowId xmlns:a16="http://schemas.microsoft.com/office/drawing/2014/main" val="10000"/>
                  </a:ext>
                </a:extLst>
              </a:tr>
              <a:tr h="649732">
                <a:tc rowSpan="5">
                  <a:txBody>
                    <a:bodyPr/>
                    <a:lstStyle/>
                    <a:p>
                      <a:pPr algn="ctr"/>
                      <a:r>
                        <a:rPr lang="en-GB" sz="1200" dirty="0">
                          <a:solidFill>
                            <a:srgbClr val="4B4B4B"/>
                          </a:solidFill>
                        </a:rPr>
                        <a:t>Severity of the negative impacts</a:t>
                      </a:r>
                    </a:p>
                  </a:txBody>
                  <a:tcPr marL="101413" marR="101413" marT="50706" marB="50706" vert="vert27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40000"/>
                        <a:lumOff val="60000"/>
                      </a:schemeClr>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r>
                        <a:rPr lang="en-GB" sz="1200" dirty="0">
                          <a:solidFill>
                            <a:srgbClr val="4B4B4B"/>
                          </a:solidFill>
                        </a:rPr>
                        <a:t>Work accidents</a:t>
                      </a: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1"/>
                  </a:ext>
                </a:extLst>
              </a:tr>
              <a:tr h="649732">
                <a:tc vMerge="1">
                  <a:txBody>
                    <a:bodyPr/>
                    <a:lstStyle/>
                    <a:p>
                      <a:endParaRPr lang="en-GB" dirty="0"/>
                    </a:p>
                  </a:txBody>
                  <a:tcPr>
                    <a:solidFill>
                      <a:schemeClr val="accent5">
                        <a:lumMod val="40000"/>
                        <a:lumOff val="60000"/>
                      </a:schemeClr>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de-DE" sz="1200" noProof="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2"/>
                  </a:ext>
                </a:extLst>
              </a:tr>
              <a:tr h="649732">
                <a:tc vMerge="1">
                  <a:txBody>
                    <a:bodyPr/>
                    <a:lstStyle/>
                    <a:p>
                      <a:endParaRPr lang="en-GB" dirty="0"/>
                    </a:p>
                  </a:txBody>
                  <a:tcPr>
                    <a:solidFill>
                      <a:schemeClr val="accent5">
                        <a:lumMod val="40000"/>
                        <a:lumOff val="60000"/>
                      </a:schemeClr>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r>
                        <a:rPr lang="en-GB" sz="1200" dirty="0">
                          <a:solidFill>
                            <a:srgbClr val="4B4B4B"/>
                          </a:solidFill>
                        </a:rPr>
                        <a:t>Water stress due to high water consumption</a:t>
                      </a: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3"/>
                  </a:ext>
                </a:extLst>
              </a:tr>
              <a:tr h="649732">
                <a:tc vMerge="1">
                  <a:txBody>
                    <a:bodyPr/>
                    <a:lstStyle/>
                    <a:p>
                      <a:endParaRPr lang="en-GB" dirty="0"/>
                    </a:p>
                  </a:txBody>
                  <a:tcPr>
                    <a:solidFill>
                      <a:schemeClr val="accent5">
                        <a:lumMod val="40000"/>
                        <a:lumOff val="60000"/>
                      </a:schemeClr>
                    </a:solidFill>
                  </a:tcPr>
                </a:tc>
                <a:tc>
                  <a:txBody>
                    <a:bodyPr/>
                    <a:lstStyle/>
                    <a:p>
                      <a:endParaRPr lang="de-DE" sz="1200" noProof="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r>
                        <a:rPr lang="en-GB" sz="1200" dirty="0">
                          <a:solidFill>
                            <a:srgbClr val="4B4B4B"/>
                          </a:solidFill>
                        </a:rPr>
                        <a:t>Loss of biodiversity through land use</a:t>
                      </a: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72954">
                <a:tc vMerge="1">
                  <a:txBody>
                    <a:bodyPr/>
                    <a:lstStyle/>
                    <a:p>
                      <a:endParaRPr lang="en-GB" dirty="0"/>
                    </a:p>
                  </a:txBody>
                  <a:tcPr>
                    <a:solidFill>
                      <a:schemeClr val="accent5">
                        <a:lumMod val="40000"/>
                        <a:lumOff val="60000"/>
                      </a:schemeClr>
                    </a:solidFill>
                  </a:tcPr>
                </a:tc>
                <a:tc gridSpan="6">
                  <a:txBody>
                    <a:bodyPr/>
                    <a:lstStyle/>
                    <a:p>
                      <a:r>
                        <a:rPr lang="en-GB" sz="1200" dirty="0">
                          <a:solidFill>
                            <a:srgbClr val="4B4B4B"/>
                          </a:solidFill>
                        </a:rPr>
                        <a:t>Probability of occurrence</a:t>
                      </a:r>
                    </a:p>
                  </a:txBody>
                  <a:tcPr marL="101413" marR="101413" marT="50706" marB="50706"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cxnSp>
        <p:nvCxnSpPr>
          <p:cNvPr id="12" name="Gerade Verbindung mit Pfeil 11">
            <a:extLst>
              <a:ext uri="{FF2B5EF4-FFF2-40B4-BE49-F238E27FC236}">
                <a16:creationId xmlns:a16="http://schemas.microsoft.com/office/drawing/2014/main" id="{B843A373-901E-4508-AB60-4FBE25DFC487}"/>
              </a:ext>
            </a:extLst>
          </p:cNvPr>
          <p:cNvCxnSpPr/>
          <p:nvPr/>
        </p:nvCxnSpPr>
        <p:spPr>
          <a:xfrm flipV="1">
            <a:off x="2151971" y="4653136"/>
            <a:ext cx="7488832" cy="8638"/>
          </a:xfrm>
          <a:prstGeom prst="straightConnector1">
            <a:avLst/>
          </a:prstGeom>
          <a:ln w="19050" cap="flat" cmpd="sng" algn="ctr">
            <a:solidFill>
              <a:srgbClr val="AEAEAE"/>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13" name="Gerade Verbindung mit Pfeil 12">
            <a:extLst>
              <a:ext uri="{FF2B5EF4-FFF2-40B4-BE49-F238E27FC236}">
                <a16:creationId xmlns:a16="http://schemas.microsoft.com/office/drawing/2014/main" id="{0EDD2FC0-C2A1-4E84-8102-52427C88F2A5}"/>
              </a:ext>
            </a:extLst>
          </p:cNvPr>
          <p:cNvCxnSpPr/>
          <p:nvPr/>
        </p:nvCxnSpPr>
        <p:spPr>
          <a:xfrm flipV="1">
            <a:off x="1882785" y="2381350"/>
            <a:ext cx="0" cy="2127770"/>
          </a:xfrm>
          <a:prstGeom prst="straightConnector1">
            <a:avLst/>
          </a:prstGeom>
          <a:ln w="19050" cap="flat" cmpd="sng" algn="ctr">
            <a:solidFill>
              <a:srgbClr val="AEAEAE"/>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4" name="Rechteck 13">
            <a:extLst>
              <a:ext uri="{FF2B5EF4-FFF2-40B4-BE49-F238E27FC236}">
                <a16:creationId xmlns:a16="http://schemas.microsoft.com/office/drawing/2014/main" id="{22900D6F-1E9A-47E0-9276-DE3B60CFD885}"/>
              </a:ext>
            </a:extLst>
          </p:cNvPr>
          <p:cNvSpPr/>
          <p:nvPr/>
        </p:nvSpPr>
        <p:spPr>
          <a:xfrm>
            <a:off x="1317813" y="1114363"/>
            <a:ext cx="3714478" cy="261610"/>
          </a:xfrm>
          <a:prstGeom prst="rect">
            <a:avLst/>
          </a:prstGeom>
        </p:spPr>
        <p:txBody>
          <a:bodyPr wrap="none">
            <a:spAutoFit/>
          </a:bodyPr>
          <a:lstStyle/>
          <a:p>
            <a:pPr algn="l"/>
            <a:r>
              <a:rPr lang="en-GB" sz="1100" b="1" i="1" dirty="0">
                <a:solidFill>
                  <a:srgbClr val="000000">
                    <a:lumMod val="75000"/>
                    <a:lumOff val="25000"/>
                  </a:srgbClr>
                </a:solidFill>
                <a:latin typeface="Arial"/>
              </a:rPr>
              <a:t>Example from the food industry (jam manufacturer*)</a:t>
            </a:r>
          </a:p>
        </p:txBody>
      </p:sp>
      <p:sp>
        <p:nvSpPr>
          <p:cNvPr id="9" name="Textfeld 8">
            <a:extLst>
              <a:ext uri="{FF2B5EF4-FFF2-40B4-BE49-F238E27FC236}">
                <a16:creationId xmlns:a16="http://schemas.microsoft.com/office/drawing/2014/main" id="{ED4C719B-DA62-4B6D-8820-069FC6DC1DC8}"/>
              </a:ext>
            </a:extLst>
          </p:cNvPr>
          <p:cNvSpPr txBox="1"/>
          <p:nvPr/>
        </p:nvSpPr>
        <p:spPr>
          <a:xfrm>
            <a:off x="967021" y="5159638"/>
            <a:ext cx="3714478" cy="204059"/>
          </a:xfrm>
          <a:prstGeom prst="rect">
            <a:avLst/>
          </a:prstGeom>
          <a:noFill/>
        </p:spPr>
        <p:txBody>
          <a:bodyPr wrap="square" lIns="80165" tIns="40083" rIns="80165" bIns="40083" rtlCol="0">
            <a:spAutoFit/>
          </a:bodyPr>
          <a:lstStyle/>
          <a:p>
            <a:pPr algn="l"/>
            <a:r>
              <a:rPr lang="en-GB" sz="800" dirty="0">
                <a:solidFill>
                  <a:srgbClr val="000000"/>
                </a:solidFill>
              </a:rPr>
              <a:t>* Data not based on information from a real company.</a:t>
            </a:r>
          </a:p>
        </p:txBody>
      </p:sp>
      <p:sp>
        <p:nvSpPr>
          <p:cNvPr id="10" name="Fußzeilenplatzhalter 3">
            <a:extLst>
              <a:ext uri="{FF2B5EF4-FFF2-40B4-BE49-F238E27FC236}">
                <a16:creationId xmlns:a16="http://schemas.microsoft.com/office/drawing/2014/main" id="{838C288A-DC6F-4EF0-A154-A8D72DDD83E1}"/>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5" name="Auf der gleichen Seite des Rechtecks liegende Ecken abrunden 8">
            <a:extLst>
              <a:ext uri="{FF2B5EF4-FFF2-40B4-BE49-F238E27FC236}">
                <a16:creationId xmlns:a16="http://schemas.microsoft.com/office/drawing/2014/main" id="{26499224-7A27-4656-964A-74E6BFB5244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6" name="Auf der gleichen Seite des Rechtecks liegende Ecken abrunden 8">
            <a:extLst>
              <a:ext uri="{FF2B5EF4-FFF2-40B4-BE49-F238E27FC236}">
                <a16:creationId xmlns:a16="http://schemas.microsoft.com/office/drawing/2014/main" id="{5EB124E2-4A37-41EA-AC4D-9D94E609AE55}"/>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7" name="Auf der gleichen Seite des Rechtecks liegende Ecken abrunden 8">
            <a:extLst>
              <a:ext uri="{FF2B5EF4-FFF2-40B4-BE49-F238E27FC236}">
                <a16:creationId xmlns:a16="http://schemas.microsoft.com/office/drawing/2014/main" id="{197D0FF0-4CC6-4A2C-8710-D9A97A7557D0}"/>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8" name="Auf der gleichen Seite des Rechtecks liegende Ecken abrunden 8">
            <a:extLst>
              <a:ext uri="{FF2B5EF4-FFF2-40B4-BE49-F238E27FC236}">
                <a16:creationId xmlns:a16="http://schemas.microsoft.com/office/drawing/2014/main" id="{3A60B34C-5B5D-4B92-830A-4015126E7763}"/>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9" name="Auf der gleichen Seite des Rechtecks liegende Ecken abrunden 8">
            <a:extLst>
              <a:ext uri="{FF2B5EF4-FFF2-40B4-BE49-F238E27FC236}">
                <a16:creationId xmlns:a16="http://schemas.microsoft.com/office/drawing/2014/main" id="{60A7B846-29EB-43B0-9474-23C88E47796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0" name="Auf der gleichen Seite des Rechtecks liegende Ecken abrunden 8">
            <a:extLst>
              <a:ext uri="{FF2B5EF4-FFF2-40B4-BE49-F238E27FC236}">
                <a16:creationId xmlns:a16="http://schemas.microsoft.com/office/drawing/2014/main" id="{A545D9C8-68A2-4D79-86BD-F59231F2B3D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1" name="Auf der gleichen Seite des Rechtecks liegende Ecken abrunden 8">
            <a:extLst>
              <a:ext uri="{FF2B5EF4-FFF2-40B4-BE49-F238E27FC236}">
                <a16:creationId xmlns:a16="http://schemas.microsoft.com/office/drawing/2014/main" id="{30104769-C442-4054-8692-A04336888E3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22" name="Picture 8" descr="C:\Users\husterer\Downloads\noun_803955.png">
            <a:extLst>
              <a:ext uri="{FF2B5EF4-FFF2-40B4-BE49-F238E27FC236}">
                <a16:creationId xmlns:a16="http://schemas.microsoft.com/office/drawing/2014/main" id="{B07A7EED-2410-4FDD-94D8-A49BA7F24D5E}"/>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4">
            <a:extLst>
              <a:ext uri="{FF2B5EF4-FFF2-40B4-BE49-F238E27FC236}">
                <a16:creationId xmlns:a16="http://schemas.microsoft.com/office/drawing/2014/main" id="{3D92A402-508B-A426-A592-87D0FB889CDB}"/>
              </a:ext>
            </a:extLst>
          </p:cNvPr>
          <p:cNvSpPr>
            <a:spLocks noGrp="1"/>
          </p:cNvSpPr>
          <p:nvPr>
            <p:ph type="dt" sz="half" idx="12"/>
          </p:nvPr>
        </p:nvSpPr>
        <p:spPr>
          <a:xfrm>
            <a:off x="648000" y="116632"/>
            <a:ext cx="7752256"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3726703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41</a:t>
            </a:fld>
            <a:endParaRPr lang="de-DE"/>
          </a:p>
        </p:txBody>
      </p:sp>
      <p:sp>
        <p:nvSpPr>
          <p:cNvPr id="12" name="Abgerundetes Rechteck 125">
            <a:extLst>
              <a:ext uri="{FF2B5EF4-FFF2-40B4-BE49-F238E27FC236}">
                <a16:creationId xmlns:a16="http://schemas.microsoft.com/office/drawing/2014/main" id="{98358E8D-3868-4C9D-96BB-F30C37E10437}"/>
              </a:ext>
            </a:extLst>
          </p:cNvPr>
          <p:cNvSpPr/>
          <p:nvPr/>
        </p:nvSpPr>
        <p:spPr>
          <a:xfrm>
            <a:off x="415024" y="3013574"/>
            <a:ext cx="150432" cy="171173"/>
          </a:xfrm>
          <a:prstGeom prst="roundRect">
            <a:avLst/>
          </a:prstGeom>
          <a:solidFill>
            <a:srgbClr val="E0E5AD"/>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3" name="Textfeld 12">
            <a:extLst>
              <a:ext uri="{FF2B5EF4-FFF2-40B4-BE49-F238E27FC236}">
                <a16:creationId xmlns:a16="http://schemas.microsoft.com/office/drawing/2014/main" id="{671A589B-CEB9-4C73-BDA2-4492ED12A845}"/>
              </a:ext>
            </a:extLst>
          </p:cNvPr>
          <p:cNvSpPr txBox="1"/>
          <p:nvPr/>
        </p:nvSpPr>
        <p:spPr>
          <a:xfrm>
            <a:off x="434630" y="2994501"/>
            <a:ext cx="1226105" cy="218475"/>
          </a:xfrm>
          <a:prstGeom prst="rect">
            <a:avLst/>
          </a:prstGeom>
          <a:noFill/>
        </p:spPr>
        <p:txBody>
          <a:bodyPr wrap="square" lIns="80165" tIns="40083" rIns="80165" bIns="40083" rtlCol="0">
            <a:spAutoFit/>
          </a:bodyPr>
          <a:lstStyle/>
          <a:p>
            <a:r>
              <a:rPr lang="en-GB" sz="900" dirty="0">
                <a:solidFill>
                  <a:srgbClr val="000000"/>
                </a:solidFill>
              </a:rPr>
              <a:t>Low/priority C</a:t>
            </a:r>
          </a:p>
        </p:txBody>
      </p:sp>
      <p:sp>
        <p:nvSpPr>
          <p:cNvPr id="14" name="Abgerundetes Rechteck 125">
            <a:extLst>
              <a:ext uri="{FF2B5EF4-FFF2-40B4-BE49-F238E27FC236}">
                <a16:creationId xmlns:a16="http://schemas.microsoft.com/office/drawing/2014/main" id="{FB2E2E18-21DD-48CB-8D9E-5CF78DD1524B}"/>
              </a:ext>
            </a:extLst>
          </p:cNvPr>
          <p:cNvSpPr/>
          <p:nvPr/>
        </p:nvSpPr>
        <p:spPr>
          <a:xfrm>
            <a:off x="414993" y="2530120"/>
            <a:ext cx="150432" cy="171173"/>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8" name="Textfeld 17">
            <a:extLst>
              <a:ext uri="{FF2B5EF4-FFF2-40B4-BE49-F238E27FC236}">
                <a16:creationId xmlns:a16="http://schemas.microsoft.com/office/drawing/2014/main" id="{47E8C56D-78CF-4A76-8211-AF7FCA4FECB1}"/>
              </a:ext>
            </a:extLst>
          </p:cNvPr>
          <p:cNvSpPr txBox="1"/>
          <p:nvPr/>
        </p:nvSpPr>
        <p:spPr>
          <a:xfrm>
            <a:off x="530429" y="2519685"/>
            <a:ext cx="1050265" cy="219448"/>
          </a:xfrm>
          <a:prstGeom prst="rect">
            <a:avLst/>
          </a:prstGeom>
          <a:noFill/>
        </p:spPr>
        <p:txBody>
          <a:bodyPr wrap="square" lIns="80165" tIns="40083" rIns="80165" bIns="40083" rtlCol="0">
            <a:spAutoFit/>
          </a:bodyPr>
          <a:lstStyle/>
          <a:p>
            <a:r>
              <a:rPr lang="en-GB" sz="900" dirty="0">
                <a:solidFill>
                  <a:srgbClr val="000000"/>
                </a:solidFill>
              </a:rPr>
              <a:t>High/priority A</a:t>
            </a:r>
          </a:p>
        </p:txBody>
      </p:sp>
      <p:sp>
        <p:nvSpPr>
          <p:cNvPr id="19" name="Textfeld 18">
            <a:extLst>
              <a:ext uri="{FF2B5EF4-FFF2-40B4-BE49-F238E27FC236}">
                <a16:creationId xmlns:a16="http://schemas.microsoft.com/office/drawing/2014/main" id="{20AFE364-F7D1-48D9-92E7-CB8F750D09F9}"/>
              </a:ext>
            </a:extLst>
          </p:cNvPr>
          <p:cNvSpPr txBox="1"/>
          <p:nvPr/>
        </p:nvSpPr>
        <p:spPr>
          <a:xfrm>
            <a:off x="335360" y="2222838"/>
            <a:ext cx="1091794" cy="234837"/>
          </a:xfrm>
          <a:prstGeom prst="rect">
            <a:avLst/>
          </a:prstGeom>
          <a:noFill/>
        </p:spPr>
        <p:txBody>
          <a:bodyPr wrap="square" lIns="80165" tIns="40083" rIns="80165" bIns="40083" rtlCol="0">
            <a:spAutoFit/>
          </a:bodyPr>
          <a:lstStyle/>
          <a:p>
            <a:pPr algn="l"/>
            <a:r>
              <a:rPr lang="en-GB" sz="1000" b="1" i="1" dirty="0">
                <a:solidFill>
                  <a:srgbClr val="000000">
                    <a:lumMod val="75000"/>
                    <a:lumOff val="25000"/>
                  </a:srgbClr>
                </a:solidFill>
              </a:rPr>
              <a:t>Key</a:t>
            </a:r>
          </a:p>
        </p:txBody>
      </p:sp>
      <p:sp>
        <p:nvSpPr>
          <p:cNvPr id="20" name="Abgerundetes Rechteck 126">
            <a:extLst>
              <a:ext uri="{FF2B5EF4-FFF2-40B4-BE49-F238E27FC236}">
                <a16:creationId xmlns:a16="http://schemas.microsoft.com/office/drawing/2014/main" id="{E1743022-5E11-48DF-B5E9-CA40F9670247}"/>
              </a:ext>
            </a:extLst>
          </p:cNvPr>
          <p:cNvSpPr/>
          <p:nvPr/>
        </p:nvSpPr>
        <p:spPr>
          <a:xfrm>
            <a:off x="415024" y="2750355"/>
            <a:ext cx="150432" cy="17117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21" name="Textfeld 20">
            <a:extLst>
              <a:ext uri="{FF2B5EF4-FFF2-40B4-BE49-F238E27FC236}">
                <a16:creationId xmlns:a16="http://schemas.microsoft.com/office/drawing/2014/main" id="{C3E6B80C-208D-45B8-948B-ECCB91F54BC6}"/>
              </a:ext>
            </a:extLst>
          </p:cNvPr>
          <p:cNvSpPr txBox="1"/>
          <p:nvPr/>
        </p:nvSpPr>
        <p:spPr>
          <a:xfrm>
            <a:off x="527823" y="2740216"/>
            <a:ext cx="1050265" cy="219448"/>
          </a:xfrm>
          <a:prstGeom prst="rect">
            <a:avLst/>
          </a:prstGeom>
          <a:noFill/>
        </p:spPr>
        <p:txBody>
          <a:bodyPr wrap="square" lIns="80165" tIns="40083" rIns="80165" bIns="40083" rtlCol="0">
            <a:spAutoFit/>
          </a:bodyPr>
          <a:lstStyle/>
          <a:p>
            <a:r>
              <a:rPr lang="en-GB" sz="900" dirty="0">
                <a:solidFill>
                  <a:srgbClr val="000000"/>
                </a:solidFill>
              </a:rPr>
              <a:t>Medium/priority B</a:t>
            </a:r>
          </a:p>
        </p:txBody>
      </p:sp>
      <p:sp>
        <p:nvSpPr>
          <p:cNvPr id="22" name="Textfeld 21">
            <a:extLst>
              <a:ext uri="{FF2B5EF4-FFF2-40B4-BE49-F238E27FC236}">
                <a16:creationId xmlns:a16="http://schemas.microsoft.com/office/drawing/2014/main" id="{7EBB3CD9-7A9D-49E0-A093-8A2828C3007A}"/>
              </a:ext>
            </a:extLst>
          </p:cNvPr>
          <p:cNvSpPr txBox="1"/>
          <p:nvPr/>
        </p:nvSpPr>
        <p:spPr>
          <a:xfrm>
            <a:off x="1621769" y="6199234"/>
            <a:ext cx="4917489" cy="204059"/>
          </a:xfrm>
          <a:prstGeom prst="rect">
            <a:avLst/>
          </a:prstGeom>
          <a:noFill/>
        </p:spPr>
        <p:txBody>
          <a:bodyPr wrap="square" lIns="80165" tIns="40083" rIns="80165" bIns="40083" rtlCol="0">
            <a:spAutoFit/>
          </a:bodyPr>
          <a:lstStyle/>
          <a:p>
            <a:pPr algn="l"/>
            <a:r>
              <a:rPr lang="en-GB" sz="800" dirty="0">
                <a:solidFill>
                  <a:srgbClr val="000000"/>
                </a:solidFill>
              </a:rPr>
              <a:t>* Data not based on information from a real company. No full evaluation.</a:t>
            </a:r>
          </a:p>
        </p:txBody>
      </p:sp>
      <p:sp>
        <p:nvSpPr>
          <p:cNvPr id="23" name="Richtungspfeil 59">
            <a:extLst>
              <a:ext uri="{FF2B5EF4-FFF2-40B4-BE49-F238E27FC236}">
                <a16:creationId xmlns:a16="http://schemas.microsoft.com/office/drawing/2014/main" id="{00F375B5-3D60-4396-B5C0-1E572ED6EEDE}"/>
              </a:ext>
            </a:extLst>
          </p:cNvPr>
          <p:cNvSpPr/>
          <p:nvPr/>
        </p:nvSpPr>
        <p:spPr>
          <a:xfrm>
            <a:off x="1415480" y="1196752"/>
            <a:ext cx="881455"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4</a:t>
            </a:r>
          </a:p>
        </p:txBody>
      </p:sp>
      <p:sp>
        <p:nvSpPr>
          <p:cNvPr id="31" name="Rechteck 30">
            <a:extLst>
              <a:ext uri="{FF2B5EF4-FFF2-40B4-BE49-F238E27FC236}">
                <a16:creationId xmlns:a16="http://schemas.microsoft.com/office/drawing/2014/main" id="{F8574521-2FB6-4F4F-A4A0-6A7C7B7D934B}"/>
              </a:ext>
            </a:extLst>
          </p:cNvPr>
          <p:cNvSpPr/>
          <p:nvPr/>
        </p:nvSpPr>
        <p:spPr>
          <a:xfrm>
            <a:off x="2711152" y="1208414"/>
            <a:ext cx="7272808" cy="261610"/>
          </a:xfrm>
          <a:prstGeom prst="rect">
            <a:avLst/>
          </a:prstGeom>
        </p:spPr>
        <p:txBody>
          <a:bodyPr wrap="square">
            <a:spAutoFit/>
          </a:bodyPr>
          <a:lstStyle/>
          <a:p>
            <a:pPr marL="80577" algn="l"/>
            <a:r>
              <a:rPr lang="en-GB" sz="1100" dirty="0">
                <a:solidFill>
                  <a:srgbClr val="000000">
                    <a:lumMod val="75000"/>
                    <a:lumOff val="25000"/>
                  </a:srgbClr>
                </a:solidFill>
              </a:rPr>
              <a:t>The company enters the results of the prioritisation into the supply chain matrix.</a:t>
            </a:r>
          </a:p>
        </p:txBody>
      </p:sp>
      <p:pic>
        <p:nvPicPr>
          <p:cNvPr id="65" name="Picture 9" descr="C:\Users\husterer\Downloads\noun_669300.png">
            <a:extLst>
              <a:ext uri="{FF2B5EF4-FFF2-40B4-BE49-F238E27FC236}">
                <a16:creationId xmlns:a16="http://schemas.microsoft.com/office/drawing/2014/main" id="{1B72B26A-2944-4527-AD55-791A4A125A07}"/>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6629" y="1196752"/>
            <a:ext cx="344438" cy="3444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 name="Tabelle 69">
            <a:extLst>
              <a:ext uri="{FF2B5EF4-FFF2-40B4-BE49-F238E27FC236}">
                <a16:creationId xmlns:a16="http://schemas.microsoft.com/office/drawing/2014/main" id="{E15C30B1-F8CF-4ADB-91BE-AF44AE38676F}"/>
              </a:ext>
            </a:extLst>
          </p:cNvPr>
          <p:cNvGraphicFramePr>
            <a:graphicFrameLocks noGrp="1"/>
          </p:cNvGraphicFramePr>
          <p:nvPr>
            <p:extLst>
              <p:ext uri="{D42A27DB-BD31-4B8C-83A1-F6EECF244321}">
                <p14:modId xmlns:p14="http://schemas.microsoft.com/office/powerpoint/2010/main" val="907783105"/>
              </p:ext>
            </p:extLst>
          </p:nvPr>
        </p:nvGraphicFramePr>
        <p:xfrm>
          <a:off x="1635332" y="2212478"/>
          <a:ext cx="9573236" cy="3887765"/>
        </p:xfrm>
        <a:graphic>
          <a:graphicData uri="http://schemas.openxmlformats.org/drawingml/2006/table">
            <a:tbl>
              <a:tblPr firstRow="1" bandRow="1">
                <a:tableStyleId>{22838BEF-8BB2-4498-84A7-C5851F593DF1}</a:tableStyleId>
              </a:tblPr>
              <a:tblGrid>
                <a:gridCol w="447398">
                  <a:extLst>
                    <a:ext uri="{9D8B030D-6E8A-4147-A177-3AD203B41FA5}">
                      <a16:colId xmlns:a16="http://schemas.microsoft.com/office/drawing/2014/main" val="20000"/>
                    </a:ext>
                  </a:extLst>
                </a:gridCol>
                <a:gridCol w="1735698">
                  <a:extLst>
                    <a:ext uri="{9D8B030D-6E8A-4147-A177-3AD203B41FA5}">
                      <a16:colId xmlns:a16="http://schemas.microsoft.com/office/drawing/2014/main" val="20001"/>
                    </a:ext>
                  </a:extLst>
                </a:gridCol>
                <a:gridCol w="1735698">
                  <a:extLst>
                    <a:ext uri="{9D8B030D-6E8A-4147-A177-3AD203B41FA5}">
                      <a16:colId xmlns:a16="http://schemas.microsoft.com/office/drawing/2014/main" val="20002"/>
                    </a:ext>
                  </a:extLst>
                </a:gridCol>
                <a:gridCol w="1735698">
                  <a:extLst>
                    <a:ext uri="{9D8B030D-6E8A-4147-A177-3AD203B41FA5}">
                      <a16:colId xmlns:a16="http://schemas.microsoft.com/office/drawing/2014/main" val="20003"/>
                    </a:ext>
                  </a:extLst>
                </a:gridCol>
                <a:gridCol w="1735698">
                  <a:extLst>
                    <a:ext uri="{9D8B030D-6E8A-4147-A177-3AD203B41FA5}">
                      <a16:colId xmlns:a16="http://schemas.microsoft.com/office/drawing/2014/main" val="20004"/>
                    </a:ext>
                  </a:extLst>
                </a:gridCol>
                <a:gridCol w="1735698">
                  <a:extLst>
                    <a:ext uri="{9D8B030D-6E8A-4147-A177-3AD203B41FA5}">
                      <a16:colId xmlns:a16="http://schemas.microsoft.com/office/drawing/2014/main" val="20005"/>
                    </a:ext>
                  </a:extLst>
                </a:gridCol>
                <a:gridCol w="447348">
                  <a:extLst>
                    <a:ext uri="{9D8B030D-6E8A-4147-A177-3AD203B41FA5}">
                      <a16:colId xmlns:a16="http://schemas.microsoft.com/office/drawing/2014/main" val="20006"/>
                    </a:ext>
                  </a:extLst>
                </a:gridCol>
              </a:tblGrid>
              <a:tr h="489061">
                <a:tc rowSpan="9">
                  <a:txBody>
                    <a:bodyPr/>
                    <a:lstStyle/>
                    <a:p>
                      <a:pPr algn="ctr"/>
                      <a:r>
                        <a:rPr lang="en-GB" sz="1400" b="0" dirty="0"/>
                        <a:t>Raw material</a:t>
                      </a:r>
                    </a:p>
                  </a:txBody>
                  <a:tcPr marL="104799" marR="104799" marT="52399" marB="52399"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200" dirty="0">
                          <a:solidFill>
                            <a:schemeClr val="bg1"/>
                          </a:solidFill>
                        </a:rPr>
                        <a:t>Raw material extraction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Further</a:t>
                      </a:r>
                    </a:p>
                    <a:p>
                      <a:pPr algn="ctr"/>
                      <a:r>
                        <a:rPr lang="en-GB" sz="1200" dirty="0">
                          <a:solidFill>
                            <a:schemeClr val="bg1"/>
                          </a:solidFill>
                        </a:rPr>
                        <a:t>processing</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Upstream production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Pre-production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Direct suppliers</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en-GB" sz="1400" b="0" dirty="0">
                          <a:solidFill>
                            <a:schemeClr val="tx1">
                              <a:lumMod val="75000"/>
                              <a:lumOff val="25000"/>
                            </a:schemeClr>
                          </a:solidFill>
                        </a:rPr>
                        <a:t>Factory gate</a:t>
                      </a:r>
                    </a:p>
                  </a:txBody>
                  <a:tcPr marL="104799" marR="104799" marT="52399" marB="52399"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19195">
                <a:tc vMerge="1">
                  <a:txBody>
                    <a:bodyPr/>
                    <a:lstStyle/>
                    <a:p>
                      <a:pPr algn="l" rtl="0"/>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l" rtl="0"/>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419195">
                <a:tc vMerge="1">
                  <a:txBody>
                    <a:bodyPr/>
                    <a:lstStyle/>
                    <a:p>
                      <a:endParaRPr lang="de-DE"/>
                    </a:p>
                  </a:txBody>
                  <a:tcPr/>
                </a:tc>
                <a:tc>
                  <a:txBody>
                    <a:bodyPr/>
                    <a:lstStyle/>
                    <a:p>
                      <a:endParaRPr lang="de-DE" sz="210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419195">
                <a:tc vMerge="1">
                  <a:txBody>
                    <a:bodyPr/>
                    <a:lstStyle/>
                    <a:p>
                      <a:endParaRPr lang="de-DE" dirty="0"/>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71" name="Rechteck 70">
            <a:extLst>
              <a:ext uri="{FF2B5EF4-FFF2-40B4-BE49-F238E27FC236}">
                <a16:creationId xmlns:a16="http://schemas.microsoft.com/office/drawing/2014/main" id="{539E4EEF-F0E9-45F2-BDC7-E42D10D5E804}"/>
              </a:ext>
            </a:extLst>
          </p:cNvPr>
          <p:cNvSpPr/>
          <p:nvPr/>
        </p:nvSpPr>
        <p:spPr bwMode="auto">
          <a:xfrm>
            <a:off x="2156744" y="2855684"/>
            <a:ext cx="1566820"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plantation</a:t>
            </a:r>
            <a:r>
              <a:rPr lang="en-GB" sz="800" dirty="0">
                <a:solidFill>
                  <a:srgbClr val="000000">
                    <a:lumMod val="75000"/>
                    <a:lumOff val="25000"/>
                  </a:srgbClr>
                </a:solidFill>
              </a:rPr>
              <a:t>         </a:t>
            </a:r>
          </a:p>
          <a:p>
            <a:pPr algn="l"/>
            <a:r>
              <a:rPr lang="en-GB" sz="800" b="1" dirty="0">
                <a:solidFill>
                  <a:srgbClr val="FF9933"/>
                </a:solidFill>
              </a:rPr>
              <a:t>Brazil</a:t>
            </a:r>
            <a:r>
              <a:rPr lang="en-GB" sz="800" dirty="0">
                <a:solidFill>
                  <a:srgbClr val="FF9933"/>
                </a:solidFill>
              </a:rPr>
              <a:t> and </a:t>
            </a:r>
            <a:r>
              <a:rPr lang="en-GB" sz="800" b="1" dirty="0">
                <a:solidFill>
                  <a:srgbClr val="FF9933"/>
                </a:solidFill>
              </a:rPr>
              <a:t>Cuba</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sugar cane</a:t>
            </a:r>
          </a:p>
          <a:p>
            <a:pPr algn="l"/>
            <a:endParaRPr lang="de-DE" sz="900" dirty="0">
              <a:solidFill>
                <a:srgbClr val="000000">
                  <a:lumMod val="75000"/>
                  <a:lumOff val="25000"/>
                </a:srgbClr>
              </a:solidFill>
            </a:endParaRPr>
          </a:p>
        </p:txBody>
      </p:sp>
      <p:sp>
        <p:nvSpPr>
          <p:cNvPr id="72" name="Rechteck 71">
            <a:extLst>
              <a:ext uri="{FF2B5EF4-FFF2-40B4-BE49-F238E27FC236}">
                <a16:creationId xmlns:a16="http://schemas.microsoft.com/office/drawing/2014/main" id="{CC874785-041B-4A26-94C9-349CEA3DB3A9}"/>
              </a:ext>
            </a:extLst>
          </p:cNvPr>
          <p:cNvSpPr/>
          <p:nvPr/>
        </p:nvSpPr>
        <p:spPr bwMode="auto">
          <a:xfrm>
            <a:off x="5661768" y="2851913"/>
            <a:ext cx="1518180" cy="76752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factory</a:t>
            </a:r>
          </a:p>
          <a:p>
            <a:pPr algn="l"/>
            <a:r>
              <a:rPr lang="en-GB" sz="800" b="1" dirty="0">
                <a:solidFill>
                  <a:srgbClr val="FF9933"/>
                </a:solidFill>
              </a:rPr>
              <a:t>Germany</a:t>
            </a:r>
          </a:p>
          <a:p>
            <a:pPr algn="l"/>
            <a:r>
              <a:rPr lang="en-GB" sz="800" b="1" dirty="0">
                <a:solidFill>
                  <a:srgbClr val="000000">
                    <a:lumMod val="75000"/>
                    <a:lumOff val="25000"/>
                  </a:srgbClr>
                </a:solidFill>
              </a:rPr>
              <a:t>Refining</a:t>
            </a:r>
            <a:r>
              <a:rPr lang="en-GB" sz="800" dirty="0">
                <a:solidFill>
                  <a:srgbClr val="000000">
                    <a:lumMod val="75000"/>
                    <a:lumOff val="25000"/>
                  </a:srgbClr>
                </a:solidFill>
              </a:rPr>
              <a:t> </a:t>
            </a:r>
          </a:p>
          <a:p>
            <a:pPr algn="l"/>
            <a:r>
              <a:rPr lang="en-GB" sz="800" dirty="0">
                <a:solidFill>
                  <a:srgbClr val="000000">
                    <a:lumMod val="75000"/>
                    <a:lumOff val="25000"/>
                  </a:srgbClr>
                </a:solidFill>
              </a:rPr>
              <a:t>sugar</a:t>
            </a:r>
          </a:p>
          <a:p>
            <a:pPr algn="l"/>
            <a:endParaRPr lang="de-DE" sz="900" dirty="0">
              <a:solidFill>
                <a:srgbClr val="000000"/>
              </a:solidFill>
            </a:endParaRPr>
          </a:p>
        </p:txBody>
      </p:sp>
      <p:sp>
        <p:nvSpPr>
          <p:cNvPr id="73" name="Rechteck 72">
            <a:extLst>
              <a:ext uri="{FF2B5EF4-FFF2-40B4-BE49-F238E27FC236}">
                <a16:creationId xmlns:a16="http://schemas.microsoft.com/office/drawing/2014/main" id="{C89DAF5E-45FD-4BA3-B83E-08E7329A036A}"/>
              </a:ext>
            </a:extLst>
          </p:cNvPr>
          <p:cNvSpPr/>
          <p:nvPr/>
        </p:nvSpPr>
        <p:spPr bwMode="auto">
          <a:xfrm>
            <a:off x="9124164" y="2873529"/>
            <a:ext cx="1543481"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900" b="1" dirty="0">
                <a:solidFill>
                  <a:srgbClr val="000000">
                    <a:lumMod val="75000"/>
                    <a:lumOff val="25000"/>
                  </a:srgbClr>
                </a:solidFill>
              </a:rPr>
              <a:t>Sugar</a:t>
            </a:r>
          </a:p>
        </p:txBody>
      </p:sp>
      <p:sp>
        <p:nvSpPr>
          <p:cNvPr id="74" name="Rechteck 73">
            <a:extLst>
              <a:ext uri="{FF2B5EF4-FFF2-40B4-BE49-F238E27FC236}">
                <a16:creationId xmlns:a16="http://schemas.microsoft.com/office/drawing/2014/main" id="{FA4270A6-9855-4F85-B803-8DA95AA76C89}"/>
              </a:ext>
            </a:extLst>
          </p:cNvPr>
          <p:cNvSpPr/>
          <p:nvPr/>
        </p:nvSpPr>
        <p:spPr bwMode="auto">
          <a:xfrm>
            <a:off x="3979875" y="3720666"/>
            <a:ext cx="1543889"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Hazelnut plantation</a:t>
            </a:r>
            <a:r>
              <a:rPr lang="en-GB" sz="800" dirty="0">
                <a:solidFill>
                  <a:srgbClr val="000000">
                    <a:lumMod val="75000"/>
                    <a:lumOff val="25000"/>
                  </a:srgbClr>
                </a:solidFill>
              </a:rPr>
              <a:t> </a:t>
            </a:r>
            <a:r>
              <a:rPr lang="en-GB" sz="800" b="1" dirty="0">
                <a:solidFill>
                  <a:srgbClr val="FF9933"/>
                </a:solidFill>
              </a:rPr>
              <a:t>Turkey</a:t>
            </a:r>
          </a:p>
          <a:p>
            <a:pPr algn="l"/>
            <a:r>
              <a:rPr lang="en-GB" sz="800" b="1" dirty="0">
                <a:solidFill>
                  <a:srgbClr val="000000">
                    <a:lumMod val="75000"/>
                    <a:lumOff val="25000"/>
                  </a:srgbClr>
                </a:solidFill>
              </a:rPr>
              <a:t>Roasting + packaging</a:t>
            </a:r>
            <a:r>
              <a:rPr lang="en-GB" sz="800" dirty="0">
                <a:solidFill>
                  <a:srgbClr val="000000">
                    <a:lumMod val="75000"/>
                    <a:lumOff val="25000"/>
                  </a:srgbClr>
                </a:solidFill>
              </a:rPr>
              <a:t> hazelnuts</a:t>
            </a:r>
          </a:p>
          <a:p>
            <a:pPr algn="l"/>
            <a:endParaRPr lang="de-DE" sz="800" dirty="0">
              <a:solidFill>
                <a:srgbClr val="000000"/>
              </a:solidFill>
            </a:endParaRPr>
          </a:p>
        </p:txBody>
      </p:sp>
      <p:sp>
        <p:nvSpPr>
          <p:cNvPr id="75" name="Rechteck 74">
            <a:extLst>
              <a:ext uri="{FF2B5EF4-FFF2-40B4-BE49-F238E27FC236}">
                <a16:creationId xmlns:a16="http://schemas.microsoft.com/office/drawing/2014/main" id="{17EB17DC-7AF2-4CAE-B6C6-15AC591A5A60}"/>
              </a:ext>
            </a:extLst>
          </p:cNvPr>
          <p:cNvSpPr/>
          <p:nvPr/>
        </p:nvSpPr>
        <p:spPr bwMode="auto">
          <a:xfrm>
            <a:off x="9124164" y="3714318"/>
            <a:ext cx="1543481"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800" b="1" dirty="0">
                <a:solidFill>
                  <a:srgbClr val="000000">
                    <a:lumMod val="75000"/>
                    <a:lumOff val="25000"/>
                  </a:srgbClr>
                </a:solidFill>
              </a:rPr>
              <a:t>Hazelnuts</a:t>
            </a:r>
          </a:p>
        </p:txBody>
      </p:sp>
      <p:sp>
        <p:nvSpPr>
          <p:cNvPr id="76" name="Rechteck 75">
            <a:extLst>
              <a:ext uri="{FF2B5EF4-FFF2-40B4-BE49-F238E27FC236}">
                <a16:creationId xmlns:a16="http://schemas.microsoft.com/office/drawing/2014/main" id="{31954E2A-B982-4B03-ACCA-3EF86138D57E}"/>
              </a:ext>
            </a:extLst>
          </p:cNvPr>
          <p:cNvSpPr/>
          <p:nvPr/>
        </p:nvSpPr>
        <p:spPr bwMode="auto">
          <a:xfrm>
            <a:off x="4005585" y="2852936"/>
            <a:ext cx="1518179" cy="74275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factory</a:t>
            </a:r>
          </a:p>
          <a:p>
            <a:pPr algn="l"/>
            <a:r>
              <a:rPr lang="en-GB" sz="800" b="1" dirty="0">
                <a:solidFill>
                  <a:srgbClr val="FF9933"/>
                </a:solidFill>
              </a:rPr>
              <a:t>Brazil</a:t>
            </a:r>
            <a:r>
              <a:rPr lang="en-GB" sz="800" dirty="0">
                <a:solidFill>
                  <a:srgbClr val="FF9933"/>
                </a:solidFill>
              </a:rPr>
              <a:t> and </a:t>
            </a:r>
            <a:r>
              <a:rPr lang="en-GB" sz="800" b="1" dirty="0">
                <a:solidFill>
                  <a:srgbClr val="FF9933"/>
                </a:solidFill>
              </a:rPr>
              <a:t>Cuba</a:t>
            </a:r>
          </a:p>
          <a:p>
            <a:pPr algn="l"/>
            <a:r>
              <a:rPr lang="en-GB" sz="800" b="1" dirty="0">
                <a:solidFill>
                  <a:srgbClr val="000000">
                    <a:lumMod val="75000"/>
                    <a:lumOff val="25000"/>
                  </a:srgbClr>
                </a:solidFill>
              </a:rPr>
              <a:t>Pressing</a:t>
            </a:r>
            <a:r>
              <a:rPr lang="en-GB" sz="800" dirty="0">
                <a:solidFill>
                  <a:srgbClr val="000000">
                    <a:lumMod val="75000"/>
                    <a:lumOff val="25000"/>
                  </a:srgbClr>
                </a:solidFill>
              </a:rPr>
              <a:t> raw sugar</a:t>
            </a:r>
          </a:p>
          <a:p>
            <a:pPr algn="l"/>
            <a:endParaRPr lang="de-DE" sz="900" dirty="0">
              <a:solidFill>
                <a:srgbClr val="000000"/>
              </a:solidFill>
            </a:endParaRPr>
          </a:p>
        </p:txBody>
      </p:sp>
      <p:sp>
        <p:nvSpPr>
          <p:cNvPr id="77" name="Rechteck 76">
            <a:extLst>
              <a:ext uri="{FF2B5EF4-FFF2-40B4-BE49-F238E27FC236}">
                <a16:creationId xmlns:a16="http://schemas.microsoft.com/office/drawing/2014/main" id="{B3F16E83-C53A-49FE-BD00-FAB832F0F2A5}"/>
              </a:ext>
            </a:extLst>
          </p:cNvPr>
          <p:cNvSpPr/>
          <p:nvPr/>
        </p:nvSpPr>
        <p:spPr bwMode="auto">
          <a:xfrm>
            <a:off x="2179676" y="3924937"/>
            <a:ext cx="1543888" cy="72819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Hazelnut plantation</a:t>
            </a:r>
            <a:r>
              <a:rPr lang="en-GB" sz="800" b="1" dirty="0">
                <a:solidFill>
                  <a:srgbClr val="000000">
                    <a:lumMod val="75000"/>
                    <a:lumOff val="25000"/>
                  </a:srgbClr>
                </a:solidFill>
              </a:rPr>
              <a:t> </a:t>
            </a:r>
          </a:p>
          <a:p>
            <a:pPr algn="l"/>
            <a:r>
              <a:rPr lang="en-GB" sz="800" b="1" dirty="0">
                <a:solidFill>
                  <a:srgbClr val="FF9933"/>
                </a:solidFill>
              </a:rPr>
              <a:t>Turkey</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hazelnuts</a:t>
            </a:r>
          </a:p>
          <a:p>
            <a:pPr algn="l"/>
            <a:endParaRPr lang="de-DE" sz="800" dirty="0">
              <a:solidFill>
                <a:srgbClr val="000000"/>
              </a:solidFill>
            </a:endParaRPr>
          </a:p>
        </p:txBody>
      </p:sp>
      <p:sp>
        <p:nvSpPr>
          <p:cNvPr id="78" name="Rechteck 77">
            <a:extLst>
              <a:ext uri="{FF2B5EF4-FFF2-40B4-BE49-F238E27FC236}">
                <a16:creationId xmlns:a16="http://schemas.microsoft.com/office/drawing/2014/main" id="{39C33A3F-764C-4585-BE0A-4ED4C730875E}"/>
              </a:ext>
            </a:extLst>
          </p:cNvPr>
          <p:cNvSpPr/>
          <p:nvPr/>
        </p:nvSpPr>
        <p:spPr bwMode="auto">
          <a:xfrm>
            <a:off x="2179675" y="5040211"/>
            <a:ext cx="1543889" cy="83706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Oil plantation</a:t>
            </a:r>
          </a:p>
          <a:p>
            <a:pPr algn="l"/>
            <a:r>
              <a:rPr lang="en-GB" sz="800" b="1" dirty="0">
                <a:solidFill>
                  <a:srgbClr val="FF9933"/>
                </a:solidFill>
              </a:rPr>
              <a:t>Indonesia</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palm fruits</a:t>
            </a:r>
            <a:r>
              <a:rPr lang="en-GB" sz="800" dirty="0">
                <a:solidFill>
                  <a:srgbClr val="3B687F"/>
                </a:solidFill>
              </a:rPr>
              <a:t> </a:t>
            </a:r>
          </a:p>
          <a:p>
            <a:pPr algn="l"/>
            <a:endParaRPr lang="de-DE" sz="800" dirty="0">
              <a:solidFill>
                <a:srgbClr val="000000"/>
              </a:solidFill>
            </a:endParaRPr>
          </a:p>
        </p:txBody>
      </p:sp>
      <p:sp>
        <p:nvSpPr>
          <p:cNvPr id="79" name="Rechteck 78">
            <a:extLst>
              <a:ext uri="{FF2B5EF4-FFF2-40B4-BE49-F238E27FC236}">
                <a16:creationId xmlns:a16="http://schemas.microsoft.com/office/drawing/2014/main" id="{219AFFC1-F60F-443E-A440-5F8CA9F4ACF4}"/>
              </a:ext>
            </a:extLst>
          </p:cNvPr>
          <p:cNvSpPr/>
          <p:nvPr/>
        </p:nvSpPr>
        <p:spPr bwMode="auto">
          <a:xfrm>
            <a:off x="3979875" y="4508441"/>
            <a:ext cx="1543889" cy="96566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Palm oil factory</a:t>
            </a:r>
          </a:p>
          <a:p>
            <a:pPr algn="l"/>
            <a:r>
              <a:rPr lang="en-GB" sz="800" b="1" dirty="0">
                <a:solidFill>
                  <a:srgbClr val="FF9933"/>
                </a:solidFill>
              </a:rPr>
              <a:t>Indonesia</a:t>
            </a:r>
          </a:p>
          <a:p>
            <a:pPr algn="l"/>
            <a:r>
              <a:rPr lang="en-GB" sz="800" b="1" dirty="0">
                <a:solidFill>
                  <a:srgbClr val="000000">
                    <a:lumMod val="75000"/>
                    <a:lumOff val="25000"/>
                  </a:srgbClr>
                </a:solidFill>
              </a:rPr>
              <a:t>Pressing/ </a:t>
            </a:r>
          </a:p>
          <a:p>
            <a:pPr algn="l"/>
            <a:r>
              <a:rPr lang="en-GB" sz="800" b="1" dirty="0">
                <a:solidFill>
                  <a:srgbClr val="000000">
                    <a:lumMod val="75000"/>
                    <a:lumOff val="25000"/>
                  </a:srgbClr>
                </a:solidFill>
              </a:rPr>
              <a:t>sterilising</a:t>
            </a:r>
            <a:r>
              <a:rPr lang="en-GB" sz="800" dirty="0">
                <a:solidFill>
                  <a:srgbClr val="000000">
                    <a:lumMod val="75000"/>
                    <a:lumOff val="25000"/>
                  </a:srgbClr>
                </a:solidFill>
              </a:rPr>
              <a:t> palm oil</a:t>
            </a:r>
          </a:p>
          <a:p>
            <a:pPr algn="l"/>
            <a:endParaRPr lang="de-DE" sz="800" dirty="0">
              <a:solidFill>
                <a:srgbClr val="000000"/>
              </a:solidFill>
            </a:endParaRPr>
          </a:p>
        </p:txBody>
      </p:sp>
      <p:sp>
        <p:nvSpPr>
          <p:cNvPr id="80" name="Rechteck 79">
            <a:extLst>
              <a:ext uri="{FF2B5EF4-FFF2-40B4-BE49-F238E27FC236}">
                <a16:creationId xmlns:a16="http://schemas.microsoft.com/office/drawing/2014/main" id="{452F05F8-080F-489B-84F5-1149492FCEBE}"/>
              </a:ext>
            </a:extLst>
          </p:cNvPr>
          <p:cNvSpPr/>
          <p:nvPr/>
        </p:nvSpPr>
        <p:spPr bwMode="auto">
          <a:xfrm>
            <a:off x="9124164" y="4573009"/>
            <a:ext cx="1543888" cy="72819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800" b="1" dirty="0">
                <a:solidFill>
                  <a:srgbClr val="000000">
                    <a:lumMod val="75000"/>
                    <a:lumOff val="25000"/>
                  </a:srgbClr>
                </a:solidFill>
              </a:rPr>
              <a:t>Palm oil</a:t>
            </a:r>
          </a:p>
          <a:p>
            <a:pPr algn="l"/>
            <a:endParaRPr lang="de-DE" sz="800" dirty="0">
              <a:solidFill>
                <a:srgbClr val="000000"/>
              </a:solidFill>
            </a:endParaRPr>
          </a:p>
        </p:txBody>
      </p:sp>
      <p:sp>
        <p:nvSpPr>
          <p:cNvPr id="82" name="Rechteck 81">
            <a:extLst>
              <a:ext uri="{FF2B5EF4-FFF2-40B4-BE49-F238E27FC236}">
                <a16:creationId xmlns:a16="http://schemas.microsoft.com/office/drawing/2014/main" id="{97C2CE19-F7AF-4650-812B-DED7D06EBC5A}"/>
              </a:ext>
            </a:extLst>
          </p:cNvPr>
          <p:cNvSpPr/>
          <p:nvPr/>
        </p:nvSpPr>
        <p:spPr>
          <a:xfrm>
            <a:off x="2067380" y="1871246"/>
            <a:ext cx="3714478" cy="261610"/>
          </a:xfrm>
          <a:prstGeom prst="rect">
            <a:avLst/>
          </a:prstGeom>
        </p:spPr>
        <p:txBody>
          <a:bodyPr wrap="none">
            <a:spAutoFit/>
          </a:bodyPr>
          <a:lstStyle/>
          <a:p>
            <a:pPr algn="l"/>
            <a:r>
              <a:rPr lang="en-GB" sz="1100" b="1" i="1" dirty="0">
                <a:solidFill>
                  <a:srgbClr val="000000">
                    <a:lumMod val="75000"/>
                    <a:lumOff val="25000"/>
                  </a:srgbClr>
                </a:solidFill>
                <a:latin typeface="Arial"/>
              </a:rPr>
              <a:t>Example from the food industry (jam manufacturer*)</a:t>
            </a:r>
          </a:p>
        </p:txBody>
      </p:sp>
      <p:pic>
        <p:nvPicPr>
          <p:cNvPr id="84" name="Grafik 83">
            <a:extLst>
              <a:ext uri="{FF2B5EF4-FFF2-40B4-BE49-F238E27FC236}">
                <a16:creationId xmlns:a16="http://schemas.microsoft.com/office/drawing/2014/main" id="{9B6BC27D-3EA9-4CE9-973F-938F967E7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139" y="2733452"/>
            <a:ext cx="326851" cy="326851"/>
          </a:xfrm>
          <a:prstGeom prst="rect">
            <a:avLst/>
          </a:prstGeom>
        </p:spPr>
      </p:pic>
      <p:pic>
        <p:nvPicPr>
          <p:cNvPr id="85" name="Picture 7" descr="\\file1.intern.adelphi.de\Mitarbeiter\CST\00_Aktuelle Projekte\Präsentationsvorlage\Icons adelphi\Icons\Wave\PNG\adelphi_icon_wave-3.png">
            <a:extLst>
              <a:ext uri="{FF2B5EF4-FFF2-40B4-BE49-F238E27FC236}">
                <a16:creationId xmlns:a16="http://schemas.microsoft.com/office/drawing/2014/main" id="{1EAA6512-CC96-42DA-B62E-8AB438022A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462" y="3077154"/>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uppieren 85">
            <a:extLst>
              <a:ext uri="{FF2B5EF4-FFF2-40B4-BE49-F238E27FC236}">
                <a16:creationId xmlns:a16="http://schemas.microsoft.com/office/drawing/2014/main" id="{EDC9BA9C-B45B-4784-AD42-958B4267B13C}"/>
              </a:ext>
            </a:extLst>
          </p:cNvPr>
          <p:cNvGrpSpPr/>
          <p:nvPr/>
        </p:nvGrpSpPr>
        <p:grpSpPr>
          <a:xfrm>
            <a:off x="3560933" y="3424772"/>
            <a:ext cx="306647" cy="306647"/>
            <a:chOff x="2559122" y="2297791"/>
            <a:chExt cx="416222" cy="416222"/>
          </a:xfrm>
        </p:grpSpPr>
        <p:sp>
          <p:nvSpPr>
            <p:cNvPr id="87" name="Ellipse 86">
              <a:extLst>
                <a:ext uri="{FF2B5EF4-FFF2-40B4-BE49-F238E27FC236}">
                  <a16:creationId xmlns:a16="http://schemas.microsoft.com/office/drawing/2014/main" id="{0D3608D0-2276-4649-9609-EAE4B28F4A16}"/>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88" name="Grafik 87">
              <a:extLst>
                <a:ext uri="{FF2B5EF4-FFF2-40B4-BE49-F238E27FC236}">
                  <a16:creationId xmlns:a16="http://schemas.microsoft.com/office/drawing/2014/main" id="{55FAF7FA-4337-4986-9CDA-70999704F3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89" name="Grafik 88">
            <a:extLst>
              <a:ext uri="{FF2B5EF4-FFF2-40B4-BE49-F238E27FC236}">
                <a16:creationId xmlns:a16="http://schemas.microsoft.com/office/drawing/2014/main" id="{510BAB0D-1EB1-4515-8F39-4D998EF3C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7508" y="2743695"/>
            <a:ext cx="326851" cy="326851"/>
          </a:xfrm>
          <a:prstGeom prst="rect">
            <a:avLst/>
          </a:prstGeom>
        </p:spPr>
      </p:pic>
      <p:pic>
        <p:nvPicPr>
          <p:cNvPr id="90" name="Picture 7" descr="\\file1.intern.adelphi.de\Mitarbeiter\CST\00_Aktuelle Projekte\Präsentationsvorlage\Icons adelphi\Icons\Wave\PNG\adelphi_icon_wave-3.png">
            <a:extLst>
              <a:ext uri="{FF2B5EF4-FFF2-40B4-BE49-F238E27FC236}">
                <a16:creationId xmlns:a16="http://schemas.microsoft.com/office/drawing/2014/main" id="{07E07587-61C8-43B4-B40F-CE2127F8E4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896" y="3081565"/>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1" name="Grafik 90">
            <a:extLst>
              <a:ext uri="{FF2B5EF4-FFF2-40B4-BE49-F238E27FC236}">
                <a16:creationId xmlns:a16="http://schemas.microsoft.com/office/drawing/2014/main" id="{6342BE49-9D19-4AE8-93D3-F2F24B99A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4322" y="3428612"/>
            <a:ext cx="309230" cy="309230"/>
          </a:xfrm>
          <a:prstGeom prst="rect">
            <a:avLst/>
          </a:prstGeom>
        </p:spPr>
      </p:pic>
      <p:pic>
        <p:nvPicPr>
          <p:cNvPr id="92" name="Grafik 91">
            <a:extLst>
              <a:ext uri="{FF2B5EF4-FFF2-40B4-BE49-F238E27FC236}">
                <a16:creationId xmlns:a16="http://schemas.microsoft.com/office/drawing/2014/main" id="{4771CAE3-9596-44AE-A8F5-4E5A2C3DB2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7926" y="2762006"/>
            <a:ext cx="315148" cy="315148"/>
          </a:xfrm>
          <a:prstGeom prst="rect">
            <a:avLst/>
          </a:prstGeom>
        </p:spPr>
      </p:pic>
      <p:pic>
        <p:nvPicPr>
          <p:cNvPr id="93" name="Picture 7" descr="\\file1.intern.adelphi.de\Mitarbeiter\CST\00_Aktuelle Projekte\Präsentationsvorlage\Icons adelphi\Icons\Wave\PNG\adelphi_icon_wave-3.png">
            <a:extLst>
              <a:ext uri="{FF2B5EF4-FFF2-40B4-BE49-F238E27FC236}">
                <a16:creationId xmlns:a16="http://schemas.microsoft.com/office/drawing/2014/main" id="{E35477EE-8B69-4B07-BECF-A71B594318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932" y="3118844"/>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7" descr="\\file1.intern.adelphi.de\Mitarbeiter\CST\00_Aktuelle Projekte\Präsentationsvorlage\Icons adelphi\Icons\Wave\PNG\adelphi_icon_wave-3.png">
            <a:extLst>
              <a:ext uri="{FF2B5EF4-FFF2-40B4-BE49-F238E27FC236}">
                <a16:creationId xmlns:a16="http://schemas.microsoft.com/office/drawing/2014/main" id="{EEE545F6-D0D2-4852-9DD0-F4B5046042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812" y="3838924"/>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5" name="Grafik 94">
            <a:extLst>
              <a:ext uri="{FF2B5EF4-FFF2-40B4-BE49-F238E27FC236}">
                <a16:creationId xmlns:a16="http://schemas.microsoft.com/office/drawing/2014/main" id="{1AB42013-932D-4989-A879-C1280C749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812" y="4182747"/>
            <a:ext cx="326851" cy="326851"/>
          </a:xfrm>
          <a:prstGeom prst="rect">
            <a:avLst/>
          </a:prstGeom>
        </p:spPr>
      </p:pic>
      <p:grpSp>
        <p:nvGrpSpPr>
          <p:cNvPr id="96" name="Gruppieren 95">
            <a:extLst>
              <a:ext uri="{FF2B5EF4-FFF2-40B4-BE49-F238E27FC236}">
                <a16:creationId xmlns:a16="http://schemas.microsoft.com/office/drawing/2014/main" id="{34A52E25-5C8F-40D4-A17E-3787114DFAE7}"/>
              </a:ext>
            </a:extLst>
          </p:cNvPr>
          <p:cNvGrpSpPr/>
          <p:nvPr/>
        </p:nvGrpSpPr>
        <p:grpSpPr>
          <a:xfrm>
            <a:off x="3560933" y="4558594"/>
            <a:ext cx="306647" cy="306647"/>
            <a:chOff x="2559122" y="2297791"/>
            <a:chExt cx="416222" cy="416222"/>
          </a:xfrm>
        </p:grpSpPr>
        <p:sp>
          <p:nvSpPr>
            <p:cNvPr id="97" name="Ellipse 96">
              <a:extLst>
                <a:ext uri="{FF2B5EF4-FFF2-40B4-BE49-F238E27FC236}">
                  <a16:creationId xmlns:a16="http://schemas.microsoft.com/office/drawing/2014/main" id="{FD1C08F0-0E8C-41D9-BDAD-B1999F9B2E02}"/>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98" name="Grafik 97">
              <a:extLst>
                <a:ext uri="{FF2B5EF4-FFF2-40B4-BE49-F238E27FC236}">
                  <a16:creationId xmlns:a16="http://schemas.microsoft.com/office/drawing/2014/main" id="{47872855-AE36-44A3-A9D0-5827F70AB4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99" name="Picture 7" descr="\\file1.intern.adelphi.de\Mitarbeiter\CST\00_Aktuelle Projekte\Präsentationsvorlage\Icons adelphi\Icons\Wave\PNG\adelphi_icon_wave-3.png">
            <a:extLst>
              <a:ext uri="{FF2B5EF4-FFF2-40B4-BE49-F238E27FC236}">
                <a16:creationId xmlns:a16="http://schemas.microsoft.com/office/drawing/2014/main" id="{82D045E9-909A-471C-8105-329C782AD9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487" y="4991373"/>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100" name="Grafik 99">
            <a:extLst>
              <a:ext uri="{FF2B5EF4-FFF2-40B4-BE49-F238E27FC236}">
                <a16:creationId xmlns:a16="http://schemas.microsoft.com/office/drawing/2014/main" id="{EF45C97B-4372-459D-BBEE-E4E473AB8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812" y="5326783"/>
            <a:ext cx="326851" cy="326851"/>
          </a:xfrm>
          <a:prstGeom prst="rect">
            <a:avLst/>
          </a:prstGeom>
        </p:spPr>
      </p:pic>
      <p:grpSp>
        <p:nvGrpSpPr>
          <p:cNvPr id="101" name="Gruppieren 100">
            <a:extLst>
              <a:ext uri="{FF2B5EF4-FFF2-40B4-BE49-F238E27FC236}">
                <a16:creationId xmlns:a16="http://schemas.microsoft.com/office/drawing/2014/main" id="{83ACB627-FA50-4F0B-8BFD-00EAEC876497}"/>
              </a:ext>
            </a:extLst>
          </p:cNvPr>
          <p:cNvGrpSpPr/>
          <p:nvPr/>
        </p:nvGrpSpPr>
        <p:grpSpPr>
          <a:xfrm>
            <a:off x="3567971" y="5694025"/>
            <a:ext cx="306647" cy="306647"/>
            <a:chOff x="2559122" y="2297791"/>
            <a:chExt cx="416222" cy="416222"/>
          </a:xfrm>
        </p:grpSpPr>
        <p:sp>
          <p:nvSpPr>
            <p:cNvPr id="102" name="Ellipse 101">
              <a:extLst>
                <a:ext uri="{FF2B5EF4-FFF2-40B4-BE49-F238E27FC236}">
                  <a16:creationId xmlns:a16="http://schemas.microsoft.com/office/drawing/2014/main" id="{6B35E763-4F92-432C-A26E-9037D02EC093}"/>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103" name="Grafik 102">
              <a:extLst>
                <a:ext uri="{FF2B5EF4-FFF2-40B4-BE49-F238E27FC236}">
                  <a16:creationId xmlns:a16="http://schemas.microsoft.com/office/drawing/2014/main" id="{093D571A-4643-4612-904C-D261EB3756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104" name="Grafik 103">
            <a:extLst>
              <a:ext uri="{FF2B5EF4-FFF2-40B4-BE49-F238E27FC236}">
                <a16:creationId xmlns:a16="http://schemas.microsoft.com/office/drawing/2014/main" id="{45170088-8450-44CF-B0DF-A5625695E7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498" y="4489630"/>
            <a:ext cx="326851" cy="326851"/>
          </a:xfrm>
          <a:prstGeom prst="rect">
            <a:avLst/>
          </a:prstGeom>
        </p:spPr>
      </p:pic>
      <p:pic>
        <p:nvPicPr>
          <p:cNvPr id="105" name="Picture 7" descr="\\file1.intern.adelphi.de\Mitarbeiter\CST\00_Aktuelle Projekte\Präsentationsvorlage\Icons adelphi\Icons\Wave\PNG\adelphi_icon_wave-3.png">
            <a:extLst>
              <a:ext uri="{FF2B5EF4-FFF2-40B4-BE49-F238E27FC236}">
                <a16:creationId xmlns:a16="http://schemas.microsoft.com/office/drawing/2014/main" id="{97A8A29C-67FF-4138-AD9A-746A8AE7F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1273" y="4836766"/>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uppieren 105">
            <a:extLst>
              <a:ext uri="{FF2B5EF4-FFF2-40B4-BE49-F238E27FC236}">
                <a16:creationId xmlns:a16="http://schemas.microsoft.com/office/drawing/2014/main" id="{A1808F84-19F1-4E1D-BD3F-333DB68015BC}"/>
              </a:ext>
            </a:extLst>
          </p:cNvPr>
          <p:cNvGrpSpPr/>
          <p:nvPr/>
        </p:nvGrpSpPr>
        <p:grpSpPr>
          <a:xfrm>
            <a:off x="5333028" y="5157192"/>
            <a:ext cx="306647" cy="306647"/>
            <a:chOff x="2559122" y="2297791"/>
            <a:chExt cx="416222" cy="416222"/>
          </a:xfrm>
        </p:grpSpPr>
        <p:sp>
          <p:nvSpPr>
            <p:cNvPr id="107" name="Ellipse 106">
              <a:extLst>
                <a:ext uri="{FF2B5EF4-FFF2-40B4-BE49-F238E27FC236}">
                  <a16:creationId xmlns:a16="http://schemas.microsoft.com/office/drawing/2014/main" id="{901F826F-1D75-4EFF-B4DD-BFAE8ABABB34}"/>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108" name="Grafik 107">
              <a:extLst>
                <a:ext uri="{FF2B5EF4-FFF2-40B4-BE49-F238E27FC236}">
                  <a16:creationId xmlns:a16="http://schemas.microsoft.com/office/drawing/2014/main" id="{EF45C52E-7D1F-4B48-B35F-096D923EE6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sp>
        <p:nvSpPr>
          <p:cNvPr id="64" name="Freihandform 65">
            <a:extLst>
              <a:ext uri="{FF2B5EF4-FFF2-40B4-BE49-F238E27FC236}">
                <a16:creationId xmlns:a16="http://schemas.microsoft.com/office/drawing/2014/main" id="{8CED9B8A-BEF5-4F80-8A84-8171AA0DA86A}"/>
              </a:ext>
            </a:extLst>
          </p:cNvPr>
          <p:cNvSpPr/>
          <p:nvPr/>
        </p:nvSpPr>
        <p:spPr bwMode="auto">
          <a:xfrm>
            <a:off x="6107312" y="3994001"/>
            <a:ext cx="2562627" cy="2062605"/>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216000" tIns="144000" rIns="216000" bIns="144000" numCol="1" rtlCol="0" anchor="t" anchorCtr="0" compatLnSpc="1">
            <a:prstTxWarp prst="textNoShape">
              <a:avLst/>
            </a:prstTxWarp>
          </a:bodyPr>
          <a:lstStyle/>
          <a:p>
            <a:pPr algn="l">
              <a:lnSpc>
                <a:spcPct val="114000"/>
              </a:lnSpc>
            </a:pPr>
            <a:r>
              <a:rPr lang="en-GB" sz="900" dirty="0">
                <a:solidFill>
                  <a:srgbClr val="000000">
                    <a:lumMod val="75000"/>
                    <a:lumOff val="25000"/>
                  </a:srgbClr>
                </a:solidFill>
              </a:rPr>
              <a:t>When </a:t>
            </a:r>
            <a:r>
              <a:rPr lang="en-GB" sz="900" b="1" dirty="0">
                <a:solidFill>
                  <a:srgbClr val="000000">
                    <a:lumMod val="75000"/>
                    <a:lumOff val="25000"/>
                  </a:srgbClr>
                </a:solidFill>
              </a:rPr>
              <a:t>setting priorities</a:t>
            </a:r>
            <a:r>
              <a:rPr lang="en-GB" sz="900" dirty="0">
                <a:solidFill>
                  <a:srgbClr val="000000">
                    <a:lumMod val="75000"/>
                    <a:lumOff val="25000"/>
                  </a:srgbClr>
                </a:solidFill>
              </a:rPr>
              <a:t> among </a:t>
            </a:r>
            <a:r>
              <a:rPr lang="en-GB" sz="900" b="1" dirty="0">
                <a:solidFill>
                  <a:srgbClr val="000000">
                    <a:lumMod val="75000"/>
                    <a:lumOff val="25000"/>
                  </a:srgbClr>
                </a:solidFill>
              </a:rPr>
              <a:t>sustainability issues</a:t>
            </a:r>
            <a:r>
              <a:rPr lang="en-GB" sz="900" dirty="0">
                <a:solidFill>
                  <a:srgbClr val="000000">
                    <a:lumMod val="75000"/>
                    <a:lumOff val="25000"/>
                  </a:srgbClr>
                </a:solidFill>
              </a:rPr>
              <a:t> within each step of the process, both risk perspectives from the previous steps are incorporated.</a:t>
            </a:r>
          </a:p>
          <a:p>
            <a:pPr algn="l">
              <a:lnSpc>
                <a:spcPct val="114000"/>
              </a:lnSpc>
            </a:pPr>
            <a:endParaRPr lang="de-DE" sz="900" dirty="0">
              <a:solidFill>
                <a:srgbClr val="000000">
                  <a:lumMod val="75000"/>
                  <a:lumOff val="25000"/>
                </a:srgbClr>
              </a:solidFill>
            </a:endParaRPr>
          </a:p>
          <a:p>
            <a:pPr algn="l">
              <a:lnSpc>
                <a:spcPct val="114000"/>
              </a:lnSpc>
            </a:pPr>
            <a:r>
              <a:rPr lang="en-GB" sz="900" dirty="0">
                <a:solidFill>
                  <a:srgbClr val="000000">
                    <a:lumMod val="75000"/>
                    <a:lumOff val="25000"/>
                  </a:srgbClr>
                </a:solidFill>
              </a:rPr>
              <a:t>Example: The further processing of sugar has the highest priority here, because </a:t>
            </a:r>
            <a:r>
              <a:rPr lang="en-GB" sz="900" b="1" dirty="0">
                <a:solidFill>
                  <a:srgbClr val="000000">
                    <a:lumMod val="75000"/>
                    <a:lumOff val="25000"/>
                  </a:srgbClr>
                </a:solidFill>
              </a:rPr>
              <a:t>occupational safety</a:t>
            </a:r>
            <a:r>
              <a:rPr lang="en-GB" sz="900" dirty="0">
                <a:solidFill>
                  <a:srgbClr val="000000">
                    <a:lumMod val="75000"/>
                    <a:lumOff val="25000"/>
                  </a:srgbClr>
                </a:solidFill>
              </a:rPr>
              <a:t> poses a problem.</a:t>
            </a:r>
          </a:p>
        </p:txBody>
      </p:sp>
      <p:sp>
        <p:nvSpPr>
          <p:cNvPr id="109" name="Abgerundetes Rechteck 125">
            <a:extLst>
              <a:ext uri="{FF2B5EF4-FFF2-40B4-BE49-F238E27FC236}">
                <a16:creationId xmlns:a16="http://schemas.microsoft.com/office/drawing/2014/main" id="{E3FFB422-B201-4BF3-B923-D810A0E74065}"/>
              </a:ext>
            </a:extLst>
          </p:cNvPr>
          <p:cNvSpPr/>
          <p:nvPr/>
        </p:nvSpPr>
        <p:spPr>
          <a:xfrm>
            <a:off x="4012622" y="3262635"/>
            <a:ext cx="309229" cy="351864"/>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0" name="Abgerundetes Rechteck 125">
            <a:extLst>
              <a:ext uri="{FF2B5EF4-FFF2-40B4-BE49-F238E27FC236}">
                <a16:creationId xmlns:a16="http://schemas.microsoft.com/office/drawing/2014/main" id="{881885D9-1385-44ED-B748-01BFE903A8FE}"/>
              </a:ext>
            </a:extLst>
          </p:cNvPr>
          <p:cNvSpPr/>
          <p:nvPr/>
        </p:nvSpPr>
        <p:spPr>
          <a:xfrm>
            <a:off x="2194082" y="5537854"/>
            <a:ext cx="309229" cy="351864"/>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1" name="Abgerundetes Rechteck 126">
            <a:extLst>
              <a:ext uri="{FF2B5EF4-FFF2-40B4-BE49-F238E27FC236}">
                <a16:creationId xmlns:a16="http://schemas.microsoft.com/office/drawing/2014/main" id="{7B80F9EE-328B-4559-9BA5-F20932C96EF2}"/>
              </a:ext>
            </a:extLst>
          </p:cNvPr>
          <p:cNvSpPr/>
          <p:nvPr/>
        </p:nvSpPr>
        <p:spPr>
          <a:xfrm>
            <a:off x="2186523" y="4307348"/>
            <a:ext cx="320389" cy="36456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2" name="Abgerundetes Rechteck 126">
            <a:extLst>
              <a:ext uri="{FF2B5EF4-FFF2-40B4-BE49-F238E27FC236}">
                <a16:creationId xmlns:a16="http://schemas.microsoft.com/office/drawing/2014/main" id="{95359BDB-F8EE-4E84-B188-3662F3488203}"/>
              </a:ext>
            </a:extLst>
          </p:cNvPr>
          <p:cNvSpPr/>
          <p:nvPr/>
        </p:nvSpPr>
        <p:spPr>
          <a:xfrm>
            <a:off x="3997726" y="5109545"/>
            <a:ext cx="320389" cy="36456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3" name="Abgerundetes Rechteck 125">
            <a:extLst>
              <a:ext uri="{FF2B5EF4-FFF2-40B4-BE49-F238E27FC236}">
                <a16:creationId xmlns:a16="http://schemas.microsoft.com/office/drawing/2014/main" id="{376F6F9A-0A5A-46F6-BD26-512FC619FB4B}"/>
              </a:ext>
            </a:extLst>
          </p:cNvPr>
          <p:cNvSpPr/>
          <p:nvPr/>
        </p:nvSpPr>
        <p:spPr>
          <a:xfrm>
            <a:off x="9124164" y="3279414"/>
            <a:ext cx="302651" cy="344379"/>
          </a:xfrm>
          <a:prstGeom prst="roundRect">
            <a:avLst/>
          </a:prstGeom>
          <a:solidFill>
            <a:srgbClr val="E0E5AD"/>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4" name="Fußzeilenplatzhalter 3">
            <a:extLst>
              <a:ext uri="{FF2B5EF4-FFF2-40B4-BE49-F238E27FC236}">
                <a16:creationId xmlns:a16="http://schemas.microsoft.com/office/drawing/2014/main" id="{58160E3D-8BF8-408A-9AA8-4C35D3C0582E}"/>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59" name="Auf der gleichen Seite des Rechtecks liegende Ecken abrunden 8">
            <a:extLst>
              <a:ext uri="{FF2B5EF4-FFF2-40B4-BE49-F238E27FC236}">
                <a16:creationId xmlns:a16="http://schemas.microsoft.com/office/drawing/2014/main" id="{8015F5AD-78B2-4C3D-9FD0-6C4C26F2A79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60" name="Auf der gleichen Seite des Rechtecks liegende Ecken abrunden 8">
            <a:extLst>
              <a:ext uri="{FF2B5EF4-FFF2-40B4-BE49-F238E27FC236}">
                <a16:creationId xmlns:a16="http://schemas.microsoft.com/office/drawing/2014/main" id="{BBF43FD0-CCBD-4710-9DA8-973DD221F99D}"/>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61" name="Auf der gleichen Seite des Rechtecks liegende Ecken abrunden 8">
            <a:extLst>
              <a:ext uri="{FF2B5EF4-FFF2-40B4-BE49-F238E27FC236}">
                <a16:creationId xmlns:a16="http://schemas.microsoft.com/office/drawing/2014/main" id="{5CB73775-A4F9-47D8-A24D-979196C716E4}"/>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62" name="Auf der gleichen Seite des Rechtecks liegende Ecken abrunden 8">
            <a:extLst>
              <a:ext uri="{FF2B5EF4-FFF2-40B4-BE49-F238E27FC236}">
                <a16:creationId xmlns:a16="http://schemas.microsoft.com/office/drawing/2014/main" id="{0F19A603-E76C-4E45-B30B-ED9FD2922223}"/>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63" name="Auf der gleichen Seite des Rechtecks liegende Ecken abrunden 8">
            <a:extLst>
              <a:ext uri="{FF2B5EF4-FFF2-40B4-BE49-F238E27FC236}">
                <a16:creationId xmlns:a16="http://schemas.microsoft.com/office/drawing/2014/main" id="{CEE98DD5-95B6-45B1-BAD3-EB537FEC6677}"/>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66" name="Auf der gleichen Seite des Rechtecks liegende Ecken abrunden 8">
            <a:extLst>
              <a:ext uri="{FF2B5EF4-FFF2-40B4-BE49-F238E27FC236}">
                <a16:creationId xmlns:a16="http://schemas.microsoft.com/office/drawing/2014/main" id="{1666BD7D-05F9-4411-934F-F6EB90F2A79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67" name="Auf der gleichen Seite des Rechtecks liegende Ecken abrunden 8">
            <a:extLst>
              <a:ext uri="{FF2B5EF4-FFF2-40B4-BE49-F238E27FC236}">
                <a16:creationId xmlns:a16="http://schemas.microsoft.com/office/drawing/2014/main" id="{72A0A117-342A-4191-9F8D-BCA70FA0BBC4}"/>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25" name="Picture 8" descr="C:\Users\husterer\Downloads\noun_803955.png">
            <a:extLst>
              <a:ext uri="{FF2B5EF4-FFF2-40B4-BE49-F238E27FC236}">
                <a16:creationId xmlns:a16="http://schemas.microsoft.com/office/drawing/2014/main" id="{4244128C-3C3E-4D06-92EC-4DE63D89A92A}"/>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4">
            <a:extLst>
              <a:ext uri="{FF2B5EF4-FFF2-40B4-BE49-F238E27FC236}">
                <a16:creationId xmlns:a16="http://schemas.microsoft.com/office/drawing/2014/main" id="{24296BCF-209A-6CFC-1097-60C7C41EDA44}"/>
              </a:ext>
            </a:extLst>
          </p:cNvPr>
          <p:cNvSpPr>
            <a:spLocks noGrp="1"/>
          </p:cNvSpPr>
          <p:nvPr>
            <p:ph type="dt" sz="half" idx="12"/>
          </p:nvPr>
        </p:nvSpPr>
        <p:spPr>
          <a:xfrm>
            <a:off x="648000" y="116632"/>
            <a:ext cx="7752256"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597389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415480" y="1128738"/>
            <a:ext cx="9505056" cy="500062"/>
          </a:xfrm>
        </p:spPr>
        <p:txBody>
          <a:bodyPr/>
          <a:lstStyle/>
          <a:p>
            <a:r>
              <a:rPr lang="en-GB" dirty="0"/>
              <a:t>Sources of information on factors influencing risk</a:t>
            </a:r>
          </a:p>
        </p:txBody>
      </p:sp>
      <p:sp>
        <p:nvSpPr>
          <p:cNvPr id="8" name="Inhaltsplatzhalter 7">
            <a:extLst>
              <a:ext uri="{FF2B5EF4-FFF2-40B4-BE49-F238E27FC236}">
                <a16:creationId xmlns:a16="http://schemas.microsoft.com/office/drawing/2014/main" id="{5FCC2A6D-391C-450E-B94A-835EFBB5A9D9}"/>
              </a:ext>
            </a:extLst>
          </p:cNvPr>
          <p:cNvSpPr>
            <a:spLocks noGrp="1"/>
          </p:cNvSpPr>
          <p:nvPr>
            <p:ph sz="half" idx="1"/>
          </p:nvPr>
        </p:nvSpPr>
        <p:spPr>
          <a:xfrm>
            <a:off x="648000" y="1628800"/>
            <a:ext cx="5262138" cy="4697413"/>
          </a:xfrm>
        </p:spPr>
        <p:txBody>
          <a:bodyPr/>
          <a:lstStyle/>
          <a:p>
            <a:pPr marL="0" indent="0">
              <a:buNone/>
            </a:pPr>
            <a:r>
              <a:rPr lang="en-GB" sz="1100" dirty="0">
                <a:solidFill>
                  <a:srgbClr val="4B4B4B"/>
                </a:solidFill>
              </a:rPr>
              <a:t>When designing and optimising a sustainable supply chain, a company should incorporate practical knowledge into its own analysis. A number of factors influence how high the risk of negative impacts on the environment and people should be rated, including:</a:t>
            </a:r>
          </a:p>
          <a:p>
            <a:r>
              <a:rPr lang="en-GB" sz="1100" b="1" dirty="0">
                <a:solidFill>
                  <a:srgbClr val="4B4B4B"/>
                </a:solidFill>
              </a:rPr>
              <a:t>Location (country/region) of the supplier:</a:t>
            </a:r>
            <a:r>
              <a:rPr lang="en-GB" sz="1100" dirty="0">
                <a:solidFill>
                  <a:srgbClr val="4B4B4B"/>
                </a:solidFill>
              </a:rPr>
              <a:t> Risks are to be considered particularly high if suppliers are located in countries with low environmental and social standards. The company should specifically check whether suppliers come from conflict zones or high-risk areas. Information on country-specific risks and country rating systems or governance indices can be found in the industry study </a:t>
            </a:r>
            <a:r>
              <a:rPr lang="en-GB" sz="1100" dirty="0">
                <a:hlinkClick r:id="rId2"/>
              </a:rPr>
              <a:t>‘Respect for human rights along global value chains’ (in German only)</a:t>
            </a:r>
            <a:r>
              <a:rPr lang="en-GB" sz="1100" dirty="0"/>
              <a:t> commissioned by the German Federal Ministry of Labour and Social Affairs.</a:t>
            </a:r>
          </a:p>
          <a:p>
            <a:r>
              <a:rPr lang="en-GB" sz="1100" b="1" dirty="0">
                <a:solidFill>
                  <a:srgbClr val="4B4B4B"/>
                </a:solidFill>
              </a:rPr>
              <a:t>Industry: </a:t>
            </a:r>
            <a:r>
              <a:rPr lang="en-GB" sz="1100" dirty="0">
                <a:solidFill>
                  <a:srgbClr val="4B4B4B"/>
                </a:solidFill>
              </a:rPr>
              <a:t>Different industries have different focal issues. While water consumption is a key environmental issue for the food retail industry, greenhouse gas emissions are the focus of attention in machine engineering. The </a:t>
            </a:r>
            <a:r>
              <a:rPr lang="en-GB" sz="1100" dirty="0">
                <a:solidFill>
                  <a:srgbClr val="4B4B4B"/>
                </a:solidFill>
                <a:hlinkClick r:id="rId3">
                  <a:extLst>
                    <a:ext uri="{A12FA001-AC4F-418D-AE19-62706E023703}">
                      <ahyp:hlinkClr xmlns:ahyp="http://schemas.microsoft.com/office/drawing/2018/hyperlinkcolor" xmlns="" val="tx"/>
                    </a:ext>
                  </a:extLst>
                </a:hlinkClick>
              </a:rPr>
              <a:t>Atlas on Environmental Impacts - Supply Chains</a:t>
            </a:r>
            <a:r>
              <a:rPr lang="en-GB" sz="1100" dirty="0">
                <a:solidFill>
                  <a:srgbClr val="4B4B4B"/>
                </a:solidFill>
              </a:rPr>
              <a:t> offers an overview of environmental hot spots for eight industries in the German economy. The industry study </a:t>
            </a:r>
            <a:r>
              <a:rPr lang="en-GB" sz="1100" dirty="0">
                <a:hlinkClick r:id="rId2"/>
              </a:rPr>
              <a:t>‘Respect for human rights along global value chains’ (in German only)</a:t>
            </a:r>
            <a:r>
              <a:rPr lang="en-GB" sz="1100" dirty="0"/>
              <a:t> </a:t>
            </a:r>
            <a:r>
              <a:rPr lang="en-GB" sz="1100" dirty="0">
                <a:solidFill>
                  <a:srgbClr val="4B4B4B"/>
                </a:solidFill>
              </a:rPr>
              <a:t>commissioned by the German Federal Ministry of Labour and Social Affairs also provides information on human rights and environmental risks for selected industries.</a:t>
            </a:r>
          </a:p>
          <a:p>
            <a:pPr algn="just"/>
            <a:endParaRPr lang="de-DE" dirty="0">
              <a:solidFill>
                <a:srgbClr val="000000">
                  <a:lumMod val="75000"/>
                  <a:lumOff val="25000"/>
                </a:srgbClr>
              </a:solidFill>
            </a:endParaRPr>
          </a:p>
        </p:txBody>
      </p:sp>
      <p:sp>
        <p:nvSpPr>
          <p:cNvPr id="9" name="Inhaltsplatzhalter 8">
            <a:extLst>
              <a:ext uri="{FF2B5EF4-FFF2-40B4-BE49-F238E27FC236}">
                <a16:creationId xmlns:a16="http://schemas.microsoft.com/office/drawing/2014/main" id="{2BB1F64A-4D27-45CA-B80C-0F822A00011C}"/>
              </a:ext>
            </a:extLst>
          </p:cNvPr>
          <p:cNvSpPr>
            <a:spLocks noGrp="1"/>
          </p:cNvSpPr>
          <p:nvPr>
            <p:ph sz="half" idx="2"/>
          </p:nvPr>
        </p:nvSpPr>
        <p:spPr>
          <a:xfrm>
            <a:off x="6281863" y="1628800"/>
            <a:ext cx="4135312" cy="4697413"/>
          </a:xfrm>
        </p:spPr>
        <p:txBody>
          <a:bodyPr/>
          <a:lstStyle/>
          <a:p>
            <a:r>
              <a:rPr lang="en-GB" sz="1100" b="1" dirty="0">
                <a:solidFill>
                  <a:srgbClr val="4B4B4B"/>
                </a:solidFill>
              </a:rPr>
              <a:t>Deposits of </a:t>
            </a:r>
            <a:r>
              <a:rPr lang="en-GB" sz="1100" b="1" dirty="0">
                <a:solidFill>
                  <a:srgbClr val="4B4B4B"/>
                </a:solidFill>
                <a:hlinkClick r:id="rId4"/>
              </a:rPr>
              <a:t>conflict minerals</a:t>
            </a:r>
            <a:r>
              <a:rPr lang="en-GB" sz="1100" b="1" dirty="0">
                <a:solidFill>
                  <a:srgbClr val="4B4B4B"/>
                </a:solidFill>
              </a:rPr>
              <a:t>: </a:t>
            </a:r>
            <a:r>
              <a:rPr lang="en-GB" sz="1100" dirty="0">
                <a:solidFill>
                  <a:srgbClr val="4B4B4B"/>
                </a:solidFill>
              </a:rPr>
              <a:t>There is often no information available at the level of raw material extraction, yet this level is often a risk factor. It is advisable to refer to information that has been compiled to date, for example by the </a:t>
            </a:r>
            <a:r>
              <a:rPr lang="en-GB" sz="1100" dirty="0">
                <a:solidFill>
                  <a:srgbClr val="000000">
                    <a:lumMod val="75000"/>
                    <a:lumOff val="25000"/>
                  </a:srgbClr>
                </a:solidFill>
                <a:hlinkClick r:id="rId5"/>
              </a:rPr>
              <a:t>German Federal Environment Agency</a:t>
            </a:r>
            <a:r>
              <a:rPr lang="en-GB" sz="1100" dirty="0">
                <a:solidFill>
                  <a:srgbClr val="000000">
                    <a:lumMod val="75000"/>
                    <a:lumOff val="25000"/>
                  </a:srgbClr>
                </a:solidFill>
              </a:rPr>
              <a:t>.</a:t>
            </a:r>
          </a:p>
          <a:p>
            <a:r>
              <a:rPr lang="en-GB" sz="1100" b="1" dirty="0">
                <a:solidFill>
                  <a:srgbClr val="4B4B4B"/>
                </a:solidFill>
              </a:rPr>
              <a:t>Suppliers’ level of sustainability: </a:t>
            </a:r>
            <a:r>
              <a:rPr lang="en-GB" sz="1100" dirty="0">
                <a:solidFill>
                  <a:srgbClr val="4B4B4B"/>
                </a:solidFill>
              </a:rPr>
              <a:t>Experience shows that when direct suppliers or subcontractors use management systems such as EMAS or report transparently and credibly on their engagement with sustainability, the likelihood of negative sustainability impacts is reduced. </a:t>
            </a:r>
          </a:p>
          <a:p>
            <a:r>
              <a:rPr lang="en-GB" sz="1100" dirty="0">
                <a:solidFill>
                  <a:srgbClr val="4B4B4B"/>
                </a:solidFill>
              </a:rPr>
              <a:t>The website </a:t>
            </a:r>
            <a:r>
              <a:rPr lang="en-GB" sz="1100" dirty="0">
                <a:solidFill>
                  <a:srgbClr val="000000">
                    <a:lumMod val="75000"/>
                    <a:lumOff val="25000"/>
                  </a:srgbClr>
                </a:solidFill>
                <a:hlinkClick r:id="rId6"/>
              </a:rPr>
              <a:t>www.csr-in-deutschland.de</a:t>
            </a:r>
            <a:r>
              <a:rPr lang="en-GB" sz="1100" dirty="0">
                <a:solidFill>
                  <a:srgbClr val="000000">
                    <a:lumMod val="75000"/>
                    <a:lumOff val="25000"/>
                  </a:srgbClr>
                </a:solidFill>
              </a:rPr>
              <a:t>, </a:t>
            </a:r>
            <a:r>
              <a:rPr lang="en-GB" sz="1100" dirty="0">
                <a:solidFill>
                  <a:srgbClr val="4B4B4B"/>
                </a:solidFill>
              </a:rPr>
              <a:t>which is operated by the Federal Ministry of Labour and Social Affairs, offers an overview of the relevant certifications and standards (in German).</a:t>
            </a:r>
          </a:p>
          <a:p>
            <a:r>
              <a:rPr lang="en-GB" sz="1100" dirty="0">
                <a:solidFill>
                  <a:srgbClr val="4B4B4B"/>
                </a:solidFill>
              </a:rPr>
              <a:t>The publication </a:t>
            </a:r>
            <a:r>
              <a:rPr lang="en-GB" sz="1100" dirty="0">
                <a:solidFill>
                  <a:srgbClr val="000000">
                    <a:lumMod val="75000"/>
                    <a:lumOff val="25000"/>
                  </a:srgbClr>
                </a:solidFill>
                <a:hlinkClick r:id="rId7"/>
              </a:rPr>
              <a:t>From Emissions Reporting to a Climate Strategy (in German only)</a:t>
            </a:r>
            <a:r>
              <a:rPr lang="en-GB" sz="1100" dirty="0">
                <a:solidFill>
                  <a:srgbClr val="000000">
                    <a:lumMod val="75000"/>
                    <a:lumOff val="25000"/>
                  </a:srgbClr>
                </a:solidFill>
              </a:rPr>
              <a:t> </a:t>
            </a:r>
            <a:r>
              <a:rPr lang="en-GB" sz="1100" dirty="0">
                <a:solidFill>
                  <a:srgbClr val="4B4B4B"/>
                </a:solidFill>
              </a:rPr>
              <a:t>(</a:t>
            </a:r>
            <a:r>
              <a:rPr lang="en-GB" sz="1100" dirty="0">
                <a:solidFill>
                  <a:srgbClr val="4B4B4B"/>
                </a:solidFill>
                <a:hlinkClick r:id="rId8"/>
              </a:rPr>
              <a:t>www.klimareporting.de</a:t>
            </a:r>
            <a:r>
              <a:rPr lang="en-GB" sz="1100" dirty="0">
                <a:solidFill>
                  <a:srgbClr val="4B4B4B"/>
                </a:solidFill>
              </a:rPr>
              <a:t>) lists a variety of </a:t>
            </a:r>
            <a:r>
              <a:rPr lang="en-GB" sz="1100" b="1" dirty="0">
                <a:solidFill>
                  <a:srgbClr val="4B4B4B"/>
                </a:solidFill>
              </a:rPr>
              <a:t>risks to companies</a:t>
            </a:r>
            <a:r>
              <a:rPr lang="en-GB" sz="1100" dirty="0">
                <a:solidFill>
                  <a:srgbClr val="4B4B4B"/>
                </a:solidFill>
              </a:rPr>
              <a:t>. It uses examples to outline negative impacts on companies.</a:t>
            </a:r>
          </a:p>
          <a:p>
            <a:pPr marL="0" indent="0">
              <a:buNone/>
            </a:pPr>
            <a:endParaRPr lang="de-DE" dirty="0"/>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42</a:t>
            </a:fld>
            <a:endParaRPr lang="de-DE"/>
          </a:p>
        </p:txBody>
      </p:sp>
      <p:sp>
        <p:nvSpPr>
          <p:cNvPr id="11" name="Fußzeilenplatzhalter 3">
            <a:extLst>
              <a:ext uri="{FF2B5EF4-FFF2-40B4-BE49-F238E27FC236}">
                <a16:creationId xmlns:a16="http://schemas.microsoft.com/office/drawing/2014/main" id="{BE9DA1DF-F570-43AF-B9B3-EF462904EC5F}"/>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0" name="Auf der gleichen Seite des Rechtecks liegende Ecken abrunden 8">
            <a:extLst>
              <a:ext uri="{FF2B5EF4-FFF2-40B4-BE49-F238E27FC236}">
                <a16:creationId xmlns:a16="http://schemas.microsoft.com/office/drawing/2014/main" id="{8DDF59F4-C97B-437E-8111-FDADFB7F406B}"/>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2" name="Auf der gleichen Seite des Rechtecks liegende Ecken abrunden 8">
            <a:extLst>
              <a:ext uri="{FF2B5EF4-FFF2-40B4-BE49-F238E27FC236}">
                <a16:creationId xmlns:a16="http://schemas.microsoft.com/office/drawing/2014/main" id="{3A20A529-5E13-4459-BB69-FEE0443C303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3" name="Auf der gleichen Seite des Rechtecks liegende Ecken abrunden 8">
            <a:extLst>
              <a:ext uri="{FF2B5EF4-FFF2-40B4-BE49-F238E27FC236}">
                <a16:creationId xmlns:a16="http://schemas.microsoft.com/office/drawing/2014/main" id="{90065492-9D0B-4F09-98D9-B2285A9C11E2}"/>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4" name="Auf der gleichen Seite des Rechtecks liegende Ecken abrunden 8">
            <a:extLst>
              <a:ext uri="{FF2B5EF4-FFF2-40B4-BE49-F238E27FC236}">
                <a16:creationId xmlns:a16="http://schemas.microsoft.com/office/drawing/2014/main" id="{C7A7594A-A08D-4497-87AB-66211AF53235}"/>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5" name="Auf der gleichen Seite des Rechtecks liegende Ecken abrunden 8">
            <a:extLst>
              <a:ext uri="{FF2B5EF4-FFF2-40B4-BE49-F238E27FC236}">
                <a16:creationId xmlns:a16="http://schemas.microsoft.com/office/drawing/2014/main" id="{10E3573B-80BA-4027-BC10-EA22FC6687FE}"/>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6" name="Auf der gleichen Seite des Rechtecks liegende Ecken abrunden 8">
            <a:extLst>
              <a:ext uri="{FF2B5EF4-FFF2-40B4-BE49-F238E27FC236}">
                <a16:creationId xmlns:a16="http://schemas.microsoft.com/office/drawing/2014/main" id="{7F8C4FC2-0563-4F11-A9FB-274817B686C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7" name="Auf der gleichen Seite des Rechtecks liegende Ecken abrunden 8">
            <a:extLst>
              <a:ext uri="{FF2B5EF4-FFF2-40B4-BE49-F238E27FC236}">
                <a16:creationId xmlns:a16="http://schemas.microsoft.com/office/drawing/2014/main" id="{31755523-DB86-4E9F-BED2-C2AA1E1BF00D}"/>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8" name="Picture 2" descr="C:\Users\ehrensperger\AppData\Local\Dropbox\SEED\07 Starter\01 Concept\03 Tools\Icons &amp; drawings\Lupe.png">
            <a:extLst>
              <a:ext uri="{FF2B5EF4-FFF2-40B4-BE49-F238E27FC236}">
                <a16:creationId xmlns:a16="http://schemas.microsoft.com/office/drawing/2014/main" id="{2D9229B8-3AFA-40EA-A967-C8D6738304B2}"/>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a:extLst>
              <a:ext uri="{FF2B5EF4-FFF2-40B4-BE49-F238E27FC236}">
                <a16:creationId xmlns:a16="http://schemas.microsoft.com/office/drawing/2014/main" id="{D1A540E9-1740-4A3F-8B41-3167E81AD1EF}"/>
              </a:ext>
            </a:extLst>
          </p:cNvPr>
          <p:cNvSpPr txBox="1"/>
          <p:nvPr/>
        </p:nvSpPr>
        <p:spPr>
          <a:xfrm>
            <a:off x="6373172" y="6141614"/>
            <a:ext cx="4370107" cy="246221"/>
          </a:xfrm>
          <a:prstGeom prst="rect">
            <a:avLst/>
          </a:prstGeom>
          <a:noFill/>
        </p:spPr>
        <p:txBody>
          <a:bodyPr wrap="none" rtlCol="0">
            <a:spAutoFit/>
          </a:bodyPr>
          <a:lstStyle/>
          <a:p>
            <a:pPr algn="l"/>
            <a:r>
              <a:rPr lang="en-GB" sz="1000" dirty="0">
                <a:solidFill>
                  <a:srgbClr val="000000"/>
                </a:solidFill>
                <a:hlinkClick r:id="rId10" action="ppaction://hlinksldjump"/>
              </a:rPr>
              <a:t>Return to slide 15: </a:t>
            </a:r>
            <a:r>
              <a:rPr lang="en-GB" sz="1000" i="1" dirty="0">
                <a:solidFill>
                  <a:srgbClr val="000000"/>
                </a:solidFill>
              </a:rPr>
              <a:t>Structuring and visualising the supply chain – approach</a:t>
            </a:r>
          </a:p>
        </p:txBody>
      </p:sp>
      <p:sp>
        <p:nvSpPr>
          <p:cNvPr id="4" name="Datumsplatzhalter 4">
            <a:extLst>
              <a:ext uri="{FF2B5EF4-FFF2-40B4-BE49-F238E27FC236}">
                <a16:creationId xmlns:a16="http://schemas.microsoft.com/office/drawing/2014/main" id="{8846AD7C-458C-A2ED-4833-D5F84D3399B5}"/>
              </a:ext>
            </a:extLst>
          </p:cNvPr>
          <p:cNvSpPr>
            <a:spLocks noGrp="1"/>
          </p:cNvSpPr>
          <p:nvPr>
            <p:ph type="dt" sz="half" idx="12"/>
          </p:nvPr>
        </p:nvSpPr>
        <p:spPr>
          <a:xfrm>
            <a:off x="648000" y="116632"/>
            <a:ext cx="7248373"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1029498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415480" y="1128738"/>
            <a:ext cx="10392520" cy="500062"/>
          </a:xfrm>
        </p:spPr>
        <p:txBody>
          <a:bodyPr/>
          <a:lstStyle/>
          <a:p>
            <a:r>
              <a:rPr lang="en-GB" dirty="0"/>
              <a:t>Sources of information</a:t>
            </a:r>
          </a:p>
        </p:txBody>
      </p:sp>
      <p:sp>
        <p:nvSpPr>
          <p:cNvPr id="8" name="Inhaltsplatzhalter 7">
            <a:extLst>
              <a:ext uri="{FF2B5EF4-FFF2-40B4-BE49-F238E27FC236}">
                <a16:creationId xmlns:a16="http://schemas.microsoft.com/office/drawing/2014/main" id="{5FCC2A6D-391C-450E-B94A-835EFBB5A9D9}"/>
              </a:ext>
            </a:extLst>
          </p:cNvPr>
          <p:cNvSpPr>
            <a:spLocks noGrp="1"/>
          </p:cNvSpPr>
          <p:nvPr>
            <p:ph sz="half" idx="1"/>
          </p:nvPr>
        </p:nvSpPr>
        <p:spPr>
          <a:xfrm>
            <a:off x="648000" y="1628800"/>
            <a:ext cx="9840613" cy="4697413"/>
          </a:xfrm>
        </p:spPr>
        <p:txBody>
          <a:bodyPr/>
          <a:lstStyle/>
          <a:p>
            <a:pPr marL="0" indent="0">
              <a:buNone/>
              <a:defRPr/>
            </a:pPr>
            <a:r>
              <a:rPr lang="en-GB" sz="1100" dirty="0">
                <a:solidFill>
                  <a:srgbClr val="4B4B4B"/>
                </a:solidFill>
              </a:rPr>
              <a:t>Companies should take a pragmatic approach to determining which sustainability issues are relevant for them, particularly in the early stages. It can often be useful to start with an educated guess, especially if detailed knowledge on individual suppliers or steps along the supply chain is missing. </a:t>
            </a:r>
          </a:p>
          <a:p>
            <a:pPr marL="0" indent="0">
              <a:buNone/>
            </a:pPr>
            <a:endParaRPr lang="de-DE" sz="1100" dirty="0">
              <a:solidFill>
                <a:srgbClr val="000000">
                  <a:lumMod val="75000"/>
                  <a:lumOff val="25000"/>
                </a:srgbClr>
              </a:solidFill>
            </a:endParaRPr>
          </a:p>
          <a:p>
            <a:pPr>
              <a:defRPr/>
            </a:pPr>
            <a:r>
              <a:rPr lang="en-GB" sz="1100" b="1" dirty="0">
                <a:solidFill>
                  <a:srgbClr val="4B4B4B"/>
                </a:solidFill>
              </a:rPr>
              <a:t>Communications with employees: </a:t>
            </a:r>
            <a:r>
              <a:rPr lang="en-GB" sz="1100" dirty="0">
                <a:solidFill>
                  <a:srgbClr val="4B4B4B"/>
                </a:solidFill>
              </a:rPr>
              <a:t>Companies should make targeted use of internal knowledge, for example in workshops, direct discussions or surveys.</a:t>
            </a:r>
          </a:p>
          <a:p>
            <a:pPr>
              <a:defRPr/>
            </a:pPr>
            <a:r>
              <a:rPr lang="en-GB" sz="1100" b="1" dirty="0">
                <a:solidFill>
                  <a:srgbClr val="4B4B4B"/>
                </a:solidFill>
              </a:rPr>
              <a:t>Communications with direct suppliers: </a:t>
            </a:r>
            <a:r>
              <a:rPr lang="en-GB" sz="1100" dirty="0">
                <a:solidFill>
                  <a:srgbClr val="4B4B4B"/>
                </a:solidFill>
              </a:rPr>
              <a:t>Companies should check whether direct suppliers have previously gathered their own information about the supply chain that could be used. If supplier self-assessments are used, incorporating them is recommended.</a:t>
            </a:r>
          </a:p>
          <a:p>
            <a:pPr>
              <a:defRPr/>
            </a:pPr>
            <a:r>
              <a:rPr lang="en-GB" sz="1100" b="1" dirty="0">
                <a:solidFill>
                  <a:srgbClr val="4B4B4B"/>
                </a:solidFill>
              </a:rPr>
              <a:t>Communications with customers: </a:t>
            </a:r>
            <a:r>
              <a:rPr lang="en-GB" sz="1100" dirty="0">
                <a:solidFill>
                  <a:srgbClr val="4B4B4B"/>
                </a:solidFill>
              </a:rPr>
              <a:t>Small and medium-sized enterprises are often both the suppliers of customers and customers of their own suppliers. Especially in cases in which a customer is a large company, it can be a good idea to check whether information on key sustainability issues in the relevant sector/supply chain is already available and can be used. For example, if a customer publishes a sustainability report, this can be a good starting point.</a:t>
            </a:r>
          </a:p>
          <a:p>
            <a:pPr>
              <a:defRPr/>
            </a:pPr>
            <a:r>
              <a:rPr lang="en-GB" sz="1100" b="1" dirty="0">
                <a:solidFill>
                  <a:srgbClr val="4B4B4B"/>
                </a:solidFill>
              </a:rPr>
              <a:t>Additional sources: </a:t>
            </a:r>
            <a:r>
              <a:rPr lang="en-GB" sz="1100" dirty="0">
                <a:solidFill>
                  <a:srgbClr val="4B4B4B"/>
                </a:solidFill>
              </a:rPr>
              <a:t>Experience shows that an ‘outside’ perspective on the company or the sector can be very helpful when identifying key issues. Along with the aforementioned industry initiatives, civil organisations such as </a:t>
            </a:r>
            <a:r>
              <a:rPr lang="en-GB" sz="1100" dirty="0">
                <a:solidFill>
                  <a:srgbClr val="4B4B4B"/>
                </a:solidFill>
                <a:hlinkClick r:id="rId2"/>
              </a:rPr>
              <a:t>WWF</a:t>
            </a:r>
            <a:r>
              <a:rPr lang="en-GB" sz="1100" dirty="0">
                <a:solidFill>
                  <a:srgbClr val="4B4B4B"/>
                </a:solidFill>
              </a:rPr>
              <a:t> and </a:t>
            </a:r>
            <a:r>
              <a:rPr lang="en-GB" sz="1100" dirty="0">
                <a:solidFill>
                  <a:srgbClr val="4B4B4B"/>
                </a:solidFill>
                <a:hlinkClick r:id="rId3"/>
              </a:rPr>
              <a:t>Germanwatch</a:t>
            </a:r>
            <a:r>
              <a:rPr lang="en-GB" sz="1100" dirty="0">
                <a:solidFill>
                  <a:srgbClr val="4B4B4B"/>
                </a:solidFill>
              </a:rPr>
              <a:t> can provide important information. Beyond this, online databases on supplier evaluation from (commercial) providers such as </a:t>
            </a:r>
            <a:r>
              <a:rPr lang="en-GB" sz="1100" dirty="0">
                <a:solidFill>
                  <a:srgbClr val="4B4B4B"/>
                </a:solidFill>
                <a:hlinkClick r:id="rId4"/>
              </a:rPr>
              <a:t>Ecovadis</a:t>
            </a:r>
            <a:r>
              <a:rPr lang="en-GB" sz="1100" dirty="0">
                <a:solidFill>
                  <a:srgbClr val="4B4B4B"/>
                </a:solidFill>
              </a:rPr>
              <a:t> and </a:t>
            </a:r>
            <a:r>
              <a:rPr lang="en-GB" sz="1100" dirty="0">
                <a:solidFill>
                  <a:srgbClr val="4B4B4B"/>
                </a:solidFill>
                <a:hlinkClick r:id="rId5"/>
              </a:rPr>
              <a:t>Sedex</a:t>
            </a:r>
            <a:r>
              <a:rPr lang="en-GB" sz="1100" dirty="0">
                <a:solidFill>
                  <a:srgbClr val="4B4B4B"/>
                </a:solidFill>
              </a:rPr>
              <a:t> can also provide information. </a:t>
            </a:r>
          </a:p>
          <a:p>
            <a:pPr>
              <a:defRPr/>
            </a:pPr>
            <a:endParaRPr lang="de-DE" sz="1100" b="1" dirty="0">
              <a:solidFill>
                <a:srgbClr val="4B4B4B"/>
              </a:solidFill>
            </a:endParaRPr>
          </a:p>
          <a:p>
            <a:pPr algn="just">
              <a:defRPr/>
            </a:pPr>
            <a:endParaRPr lang="de-DE" sz="1100" dirty="0">
              <a:solidFill>
                <a:srgbClr val="4B4B4B"/>
              </a:solidFill>
            </a:endParaRPr>
          </a:p>
          <a:p>
            <a:endParaRPr lang="de-DE" dirty="0"/>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43</a:t>
            </a:fld>
            <a:endParaRPr lang="de-DE"/>
          </a:p>
        </p:txBody>
      </p:sp>
      <p:sp>
        <p:nvSpPr>
          <p:cNvPr id="11" name="Fußzeilenplatzhalter 3">
            <a:extLst>
              <a:ext uri="{FF2B5EF4-FFF2-40B4-BE49-F238E27FC236}">
                <a16:creationId xmlns:a16="http://schemas.microsoft.com/office/drawing/2014/main" id="{DA9F887B-6702-43EF-AD4A-FF3019EAA2F6}"/>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0" name="Auf der gleichen Seite des Rechtecks liegende Ecken abrunden 8">
            <a:extLst>
              <a:ext uri="{FF2B5EF4-FFF2-40B4-BE49-F238E27FC236}">
                <a16:creationId xmlns:a16="http://schemas.microsoft.com/office/drawing/2014/main" id="{469112F7-7CD0-401D-9749-47AEE8A23D2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2" name="Auf der gleichen Seite des Rechtecks liegende Ecken abrunden 8">
            <a:extLst>
              <a:ext uri="{FF2B5EF4-FFF2-40B4-BE49-F238E27FC236}">
                <a16:creationId xmlns:a16="http://schemas.microsoft.com/office/drawing/2014/main" id="{A5C5A003-1566-4117-A24D-CB59DE906CB9}"/>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3" name="Auf der gleichen Seite des Rechtecks liegende Ecken abrunden 8">
            <a:extLst>
              <a:ext uri="{FF2B5EF4-FFF2-40B4-BE49-F238E27FC236}">
                <a16:creationId xmlns:a16="http://schemas.microsoft.com/office/drawing/2014/main" id="{27502505-CDBB-4580-823C-E11113756462}"/>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4" name="Auf der gleichen Seite des Rechtecks liegende Ecken abrunden 8">
            <a:extLst>
              <a:ext uri="{FF2B5EF4-FFF2-40B4-BE49-F238E27FC236}">
                <a16:creationId xmlns:a16="http://schemas.microsoft.com/office/drawing/2014/main" id="{963063F2-7E6B-4E8B-ABD7-59DE9D8466B7}"/>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5" name="Auf der gleichen Seite des Rechtecks liegende Ecken abrunden 8">
            <a:extLst>
              <a:ext uri="{FF2B5EF4-FFF2-40B4-BE49-F238E27FC236}">
                <a16:creationId xmlns:a16="http://schemas.microsoft.com/office/drawing/2014/main" id="{AA278A59-E7FC-4A77-9D9A-51AB11485731}"/>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6" name="Auf der gleichen Seite des Rechtecks liegende Ecken abrunden 8">
            <a:extLst>
              <a:ext uri="{FF2B5EF4-FFF2-40B4-BE49-F238E27FC236}">
                <a16:creationId xmlns:a16="http://schemas.microsoft.com/office/drawing/2014/main" id="{42F987C6-0077-4C37-BD5B-042184D20C3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7" name="Auf der gleichen Seite des Rechtecks liegende Ecken abrunden 8">
            <a:extLst>
              <a:ext uri="{FF2B5EF4-FFF2-40B4-BE49-F238E27FC236}">
                <a16:creationId xmlns:a16="http://schemas.microsoft.com/office/drawing/2014/main" id="{567EA380-21C8-4253-A53A-7A7201EAE12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8" name="Picture 2" descr="C:\Users\ehrensperger\AppData\Local\Dropbox\SEED\07 Starter\01 Concept\03 Tools\Icons &amp; drawings\Lupe.png">
            <a:extLst>
              <a:ext uri="{FF2B5EF4-FFF2-40B4-BE49-F238E27FC236}">
                <a16:creationId xmlns:a16="http://schemas.microsoft.com/office/drawing/2014/main" id="{89313140-FB4B-4EC9-9185-4573CA15BB4F}"/>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sp>
        <p:nvSpPr>
          <p:cNvPr id="5" name="Datumsplatzhalter 4">
            <a:extLst>
              <a:ext uri="{FF2B5EF4-FFF2-40B4-BE49-F238E27FC236}">
                <a16:creationId xmlns:a16="http://schemas.microsoft.com/office/drawing/2014/main" id="{80F29023-6E2F-568D-94EF-4E473A558F45}"/>
              </a:ext>
            </a:extLst>
          </p:cNvPr>
          <p:cNvSpPr>
            <a:spLocks noGrp="1"/>
          </p:cNvSpPr>
          <p:nvPr>
            <p:ph type="dt" sz="half" idx="12"/>
          </p:nvPr>
        </p:nvSpPr>
        <p:spPr>
          <a:xfrm>
            <a:off x="648000" y="116632"/>
            <a:ext cx="7248373"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932024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44</a:t>
            </a:fld>
            <a:endParaRPr lang="de-DE"/>
          </a:p>
        </p:txBody>
      </p:sp>
      <p:sp>
        <p:nvSpPr>
          <p:cNvPr id="14" name="Rectangle 21">
            <a:extLst>
              <a:ext uri="{FF2B5EF4-FFF2-40B4-BE49-F238E27FC236}">
                <a16:creationId xmlns:a16="http://schemas.microsoft.com/office/drawing/2014/main" id="{C91DD36D-FC81-4054-B8BF-95C91E68FE39}"/>
              </a:ext>
            </a:extLst>
          </p:cNvPr>
          <p:cNvSpPr/>
          <p:nvPr/>
        </p:nvSpPr>
        <p:spPr>
          <a:xfrm>
            <a:off x="650330" y="1196752"/>
            <a:ext cx="9766845" cy="1648266"/>
          </a:xfrm>
          <a:prstGeom prst="flowChartDocument">
            <a:avLst/>
          </a:prstGeom>
          <a:solidFill>
            <a:srgbClr val="3B687F"/>
          </a:solidFill>
          <a:ln w="12700" cap="flat" cmpd="sng" algn="ctr">
            <a:noFill/>
            <a:prstDash val="solid"/>
          </a:ln>
          <a:effectLst/>
        </p:spPr>
        <p:txBody>
          <a:bodyPr lIns="80165" tIns="40083" rIns="80165" bIns="40083" rtlCol="0" anchor="ctr"/>
          <a:lstStyle/>
          <a:p>
            <a:pPr algn="l" defTabSz="801654">
              <a:defRPr/>
            </a:pPr>
            <a:r>
              <a:rPr lang="en-GB" sz="2800" b="1" dirty="0">
                <a:solidFill>
                  <a:prstClr val="white"/>
                </a:solidFill>
                <a:cs typeface="Arial" panose="020B0604020202020204" pitchFamily="34" charset="0"/>
              </a:rPr>
              <a:t>Stage 3</a:t>
            </a:r>
          </a:p>
          <a:p>
            <a:pPr algn="l" defTabSz="801654">
              <a:defRPr/>
            </a:pPr>
            <a:r>
              <a:rPr lang="en-GB" b="1" dirty="0">
                <a:solidFill>
                  <a:prstClr val="white"/>
                </a:solidFill>
                <a:cs typeface="Arial" panose="020B0604020202020204" pitchFamily="34" charset="0"/>
              </a:rPr>
              <a:t>Defining and implementing measures</a:t>
            </a:r>
          </a:p>
        </p:txBody>
      </p:sp>
      <p:sp>
        <p:nvSpPr>
          <p:cNvPr id="15" name="Textplatzhalter 10">
            <a:extLst>
              <a:ext uri="{FF2B5EF4-FFF2-40B4-BE49-F238E27FC236}">
                <a16:creationId xmlns:a16="http://schemas.microsoft.com/office/drawing/2014/main" id="{66FE1945-5C6E-4A60-AB24-E697FC49ED65}"/>
              </a:ext>
            </a:extLst>
          </p:cNvPr>
          <p:cNvSpPr txBox="1">
            <a:spLocks/>
          </p:cNvSpPr>
          <p:nvPr/>
        </p:nvSpPr>
        <p:spPr>
          <a:xfrm>
            <a:off x="3026785" y="3645024"/>
            <a:ext cx="3308400" cy="41032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en-GB" sz="1100" dirty="0">
                <a:solidFill>
                  <a:srgbClr val="3B687F"/>
                </a:solidFill>
                <a:cs typeface="Arial" panose="020B0604020202020204" pitchFamily="34" charset="0"/>
              </a:rPr>
              <a:t>  Comparison to status quo</a:t>
            </a:r>
          </a:p>
        </p:txBody>
      </p:sp>
      <p:sp>
        <p:nvSpPr>
          <p:cNvPr id="16" name="Richtungspfeil 21">
            <a:extLst>
              <a:ext uri="{FF2B5EF4-FFF2-40B4-BE49-F238E27FC236}">
                <a16:creationId xmlns:a16="http://schemas.microsoft.com/office/drawing/2014/main" id="{73DCC5DA-85CA-463A-AFF0-8D5C1975653A}"/>
              </a:ext>
            </a:extLst>
          </p:cNvPr>
          <p:cNvSpPr/>
          <p:nvPr/>
        </p:nvSpPr>
        <p:spPr>
          <a:xfrm>
            <a:off x="2450530" y="3645024"/>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3.1</a:t>
            </a:r>
            <a:r>
              <a:rPr lang="en-GB" sz="900" b="1" dirty="0">
                <a:solidFill>
                  <a:prstClr val="black">
                    <a:lumMod val="75000"/>
                    <a:lumOff val="25000"/>
                  </a:prstClr>
                </a:solidFill>
                <a:cs typeface="Arial" panose="020B0604020202020204" pitchFamily="34" charset="0"/>
              </a:rPr>
              <a:t>.</a:t>
            </a:r>
          </a:p>
        </p:txBody>
      </p:sp>
      <p:sp>
        <p:nvSpPr>
          <p:cNvPr id="17" name="Textplatzhalter 10">
            <a:extLst>
              <a:ext uri="{FF2B5EF4-FFF2-40B4-BE49-F238E27FC236}">
                <a16:creationId xmlns:a16="http://schemas.microsoft.com/office/drawing/2014/main" id="{1EF9E378-DF89-44EE-98CD-B69327B8001B}"/>
              </a:ext>
            </a:extLst>
          </p:cNvPr>
          <p:cNvSpPr txBox="1">
            <a:spLocks/>
          </p:cNvSpPr>
          <p:nvPr/>
        </p:nvSpPr>
        <p:spPr>
          <a:xfrm>
            <a:off x="3026786" y="4197583"/>
            <a:ext cx="3308400" cy="374418"/>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Defining areas that require action and measures</a:t>
            </a:r>
          </a:p>
        </p:txBody>
      </p:sp>
      <p:sp>
        <p:nvSpPr>
          <p:cNvPr id="18" name="Richtungspfeil 24">
            <a:extLst>
              <a:ext uri="{FF2B5EF4-FFF2-40B4-BE49-F238E27FC236}">
                <a16:creationId xmlns:a16="http://schemas.microsoft.com/office/drawing/2014/main" id="{08174834-E0CC-4B4F-AC07-5B98176D9BED}"/>
              </a:ext>
            </a:extLst>
          </p:cNvPr>
          <p:cNvSpPr/>
          <p:nvPr/>
        </p:nvSpPr>
        <p:spPr>
          <a:xfrm>
            <a:off x="2450530" y="4198068"/>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3.2</a:t>
            </a:r>
            <a:r>
              <a:rPr lang="en-GB" sz="900" b="1" dirty="0">
                <a:solidFill>
                  <a:prstClr val="black">
                    <a:lumMod val="75000"/>
                    <a:lumOff val="25000"/>
                  </a:prstClr>
                </a:solidFill>
                <a:cs typeface="Arial" panose="020B0604020202020204" pitchFamily="34" charset="0"/>
              </a:rPr>
              <a:t>.</a:t>
            </a:r>
          </a:p>
        </p:txBody>
      </p:sp>
      <p:sp>
        <p:nvSpPr>
          <p:cNvPr id="10" name="Textplatzhalter 10">
            <a:extLst>
              <a:ext uri="{FF2B5EF4-FFF2-40B4-BE49-F238E27FC236}">
                <a16:creationId xmlns:a16="http://schemas.microsoft.com/office/drawing/2014/main" id="{2A378C39-CB73-49BA-8810-30BC3182471A}"/>
              </a:ext>
            </a:extLst>
          </p:cNvPr>
          <p:cNvSpPr txBox="1">
            <a:spLocks/>
          </p:cNvSpPr>
          <p:nvPr/>
        </p:nvSpPr>
        <p:spPr>
          <a:xfrm>
            <a:off x="3026785" y="4795519"/>
            <a:ext cx="3308400" cy="396241"/>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Implementing potential measures</a:t>
            </a:r>
          </a:p>
        </p:txBody>
      </p:sp>
      <p:sp>
        <p:nvSpPr>
          <p:cNvPr id="11" name="Richtungspfeil 24">
            <a:extLst>
              <a:ext uri="{FF2B5EF4-FFF2-40B4-BE49-F238E27FC236}">
                <a16:creationId xmlns:a16="http://schemas.microsoft.com/office/drawing/2014/main" id="{466A365B-4060-4DE4-B08E-17F311F342B7}"/>
              </a:ext>
            </a:extLst>
          </p:cNvPr>
          <p:cNvSpPr/>
          <p:nvPr/>
        </p:nvSpPr>
        <p:spPr>
          <a:xfrm>
            <a:off x="2450529" y="4791454"/>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3.2</a:t>
            </a:r>
            <a:r>
              <a:rPr lang="en-GB" sz="900" b="1" dirty="0">
                <a:solidFill>
                  <a:prstClr val="black">
                    <a:lumMod val="75000"/>
                    <a:lumOff val="25000"/>
                  </a:prstClr>
                </a:solidFill>
                <a:cs typeface="Arial" panose="020B0604020202020204" pitchFamily="34" charset="0"/>
              </a:rPr>
              <a:t>.</a:t>
            </a:r>
          </a:p>
        </p:txBody>
      </p:sp>
      <p:sp>
        <p:nvSpPr>
          <p:cNvPr id="12" name="Fußzeilenplatzhalter 3">
            <a:extLst>
              <a:ext uri="{FF2B5EF4-FFF2-40B4-BE49-F238E27FC236}">
                <a16:creationId xmlns:a16="http://schemas.microsoft.com/office/drawing/2014/main" id="{59ABC992-E540-4173-B880-C18088991160}"/>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3" name="Auf der gleichen Seite des Rechtecks liegende Ecken abrunden 8">
            <a:extLst>
              <a:ext uri="{FF2B5EF4-FFF2-40B4-BE49-F238E27FC236}">
                <a16:creationId xmlns:a16="http://schemas.microsoft.com/office/drawing/2014/main" id="{EDC2B2A5-9C61-45A8-B5BA-9801A5FF116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9" name="Auf der gleichen Seite des Rechtecks liegende Ecken abrunden 8">
            <a:extLst>
              <a:ext uri="{FF2B5EF4-FFF2-40B4-BE49-F238E27FC236}">
                <a16:creationId xmlns:a16="http://schemas.microsoft.com/office/drawing/2014/main" id="{2BD6B6BB-B835-4260-B318-4F825111BEB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0" name="Auf der gleichen Seite des Rechtecks liegende Ecken abrunden 8">
            <a:extLst>
              <a:ext uri="{FF2B5EF4-FFF2-40B4-BE49-F238E27FC236}">
                <a16:creationId xmlns:a16="http://schemas.microsoft.com/office/drawing/2014/main" id="{6CAAC94A-45A4-49C8-8DDD-094E3F4A98CE}"/>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1" name="Auf der gleichen Seite des Rechtecks liegende Ecken abrunden 8">
            <a:extLst>
              <a:ext uri="{FF2B5EF4-FFF2-40B4-BE49-F238E27FC236}">
                <a16:creationId xmlns:a16="http://schemas.microsoft.com/office/drawing/2014/main" id="{67378E96-0D2E-493E-A68B-17FF73ED07F0}"/>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2" name="Auf der gleichen Seite des Rechtecks liegende Ecken abrunden 8">
            <a:extLst>
              <a:ext uri="{FF2B5EF4-FFF2-40B4-BE49-F238E27FC236}">
                <a16:creationId xmlns:a16="http://schemas.microsoft.com/office/drawing/2014/main" id="{9CB2DD94-414A-40B2-9BB2-AE63550A23C4}"/>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3" name="Auf der gleichen Seite des Rechtecks liegende Ecken abrunden 8">
            <a:extLst>
              <a:ext uri="{FF2B5EF4-FFF2-40B4-BE49-F238E27FC236}">
                <a16:creationId xmlns:a16="http://schemas.microsoft.com/office/drawing/2014/main" id="{BEE6467A-1124-479E-87D9-1459BE6EAE5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4" name="Auf der gleichen Seite des Rechtecks liegende Ecken abrunden 8">
            <a:extLst>
              <a:ext uri="{FF2B5EF4-FFF2-40B4-BE49-F238E27FC236}">
                <a16:creationId xmlns:a16="http://schemas.microsoft.com/office/drawing/2014/main" id="{5984C385-810D-4F66-98D7-9B91914BD4CF}"/>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25" name="Datumsplatzhalter 4"/>
          <p:cNvSpPr>
            <a:spLocks noGrp="1"/>
          </p:cNvSpPr>
          <p:nvPr>
            <p:ph type="dt" sz="half" idx="12"/>
          </p:nvPr>
        </p:nvSpPr>
        <p:spPr>
          <a:xfrm>
            <a:off x="667303" y="176806"/>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521518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45</a:t>
            </a:fld>
            <a:endParaRPr lang="de-DE"/>
          </a:p>
        </p:txBody>
      </p:sp>
      <p:sp>
        <p:nvSpPr>
          <p:cNvPr id="7" name="Freihandform 12">
            <a:extLst>
              <a:ext uri="{FF2B5EF4-FFF2-40B4-BE49-F238E27FC236}">
                <a16:creationId xmlns:a16="http://schemas.microsoft.com/office/drawing/2014/main" id="{06068DA8-30DD-4DE6-9DB5-129A53B32692}"/>
              </a:ext>
            </a:extLst>
          </p:cNvPr>
          <p:cNvSpPr/>
          <p:nvPr/>
        </p:nvSpPr>
        <p:spPr bwMode="auto">
          <a:xfrm>
            <a:off x="752152" y="4345749"/>
            <a:ext cx="4155812" cy="1872208"/>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8" name="Textplatzhalter 19">
            <a:extLst>
              <a:ext uri="{FF2B5EF4-FFF2-40B4-BE49-F238E27FC236}">
                <a16:creationId xmlns:a16="http://schemas.microsoft.com/office/drawing/2014/main" id="{3644A075-9AC3-4524-A953-7A7E927CD3A0}"/>
              </a:ext>
            </a:extLst>
          </p:cNvPr>
          <p:cNvSpPr txBox="1">
            <a:spLocks/>
          </p:cNvSpPr>
          <p:nvPr/>
        </p:nvSpPr>
        <p:spPr>
          <a:xfrm>
            <a:off x="5663952" y="2033592"/>
            <a:ext cx="4824660" cy="80544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The first step involves identifying which existing processes and information can be used for sustainable supply chain management. </a:t>
            </a:r>
          </a:p>
          <a:p>
            <a:pPr>
              <a:defRPr/>
            </a:pPr>
            <a:endParaRPr lang="de-DE" dirty="0">
              <a:solidFill>
                <a:srgbClr val="282828"/>
              </a:solidFill>
            </a:endParaRPr>
          </a:p>
          <a:p>
            <a:pPr defTabSz="928804" fontAlgn="auto">
              <a:spcAft>
                <a:spcPts val="526"/>
              </a:spcAft>
              <a:defRPr/>
            </a:pPr>
            <a:endParaRPr lang="de-DE" sz="1000" dirty="0">
              <a:solidFill>
                <a:srgbClr val="282828"/>
              </a:solidFill>
            </a:endParaRPr>
          </a:p>
        </p:txBody>
      </p:sp>
      <p:sp>
        <p:nvSpPr>
          <p:cNvPr id="9" name="Textplatzhalter 15">
            <a:extLst>
              <a:ext uri="{FF2B5EF4-FFF2-40B4-BE49-F238E27FC236}">
                <a16:creationId xmlns:a16="http://schemas.microsoft.com/office/drawing/2014/main" id="{7CC4B886-B46B-4CC9-90C2-44733568C265}"/>
              </a:ext>
            </a:extLst>
          </p:cNvPr>
          <p:cNvSpPr txBox="1">
            <a:spLocks/>
          </p:cNvSpPr>
          <p:nvPr/>
        </p:nvSpPr>
        <p:spPr>
          <a:xfrm>
            <a:off x="623392" y="1529536"/>
            <a:ext cx="4464106" cy="1389410"/>
          </a:xfrm>
          <a:prstGeom prst="rect">
            <a:avLst/>
          </a:prstGeom>
        </p:spPr>
        <p:txBody>
          <a:bodyPr vert="horz" lIns="92881" tIns="46441" rIns="92881" bIns="46441" rtlCol="0">
            <a:norm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en-GB" dirty="0">
                <a:solidFill>
                  <a:srgbClr val="4B4B4B"/>
                </a:solidFill>
              </a:rPr>
              <a:t>The company has an overview of which existing information or established processes can be used to design a more sustainable supply chain. It has established concrete measures that help design and optimise a sustainable supply chain.</a:t>
            </a:r>
          </a:p>
        </p:txBody>
      </p:sp>
      <p:sp>
        <p:nvSpPr>
          <p:cNvPr id="10" name="Textplatzhalter 17">
            <a:extLst>
              <a:ext uri="{FF2B5EF4-FFF2-40B4-BE49-F238E27FC236}">
                <a16:creationId xmlns:a16="http://schemas.microsoft.com/office/drawing/2014/main" id="{8F2D3E17-8E5C-4AAC-8BA2-CAD8619A8E74}"/>
              </a:ext>
            </a:extLst>
          </p:cNvPr>
          <p:cNvSpPr txBox="1">
            <a:spLocks/>
          </p:cNvSpPr>
          <p:nvPr/>
        </p:nvSpPr>
        <p:spPr>
          <a:xfrm>
            <a:off x="623392" y="3185720"/>
            <a:ext cx="4464546" cy="8553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en-GB" dirty="0">
                <a:solidFill>
                  <a:srgbClr val="4B4B4B"/>
                </a:solidFill>
              </a:rPr>
              <a:t>Along with information from the first two steps of the process here, it is helpful if the company can contribute an overview of available written documentation of existing management systems, etc.</a:t>
            </a:r>
          </a:p>
        </p:txBody>
      </p:sp>
      <p:sp>
        <p:nvSpPr>
          <p:cNvPr id="11" name="Textplatzhalter 22">
            <a:extLst>
              <a:ext uri="{FF2B5EF4-FFF2-40B4-BE49-F238E27FC236}">
                <a16:creationId xmlns:a16="http://schemas.microsoft.com/office/drawing/2014/main" id="{5BEDC26F-2EA6-4CA8-91F0-ACA28D8CEF23}"/>
              </a:ext>
            </a:extLst>
          </p:cNvPr>
          <p:cNvSpPr txBox="1">
            <a:spLocks/>
          </p:cNvSpPr>
          <p:nvPr/>
        </p:nvSpPr>
        <p:spPr>
          <a:xfrm>
            <a:off x="1059044" y="4650662"/>
            <a:ext cx="2948724" cy="1188599"/>
          </a:xfrm>
          <a:prstGeom prst="rect">
            <a:avLst/>
          </a:prstGeom>
        </p:spPr>
        <p:txBody>
          <a:bodyPr vert="horz" lIns="92881" tIns="46441" rIns="92881" bIns="46441" rtlCol="0">
            <a:normAutofit/>
          </a:bodyPr>
          <a:lstStyle>
            <a:lvl1pPr marL="173038" indent="-173038" algn="l" defTabSz="1059432" rtl="0" eaLnBrk="1" latinLnBrk="0" hangingPunct="1">
              <a:lnSpc>
                <a:spcPct val="100000"/>
              </a:lnSpc>
              <a:spcBef>
                <a:spcPts val="0"/>
              </a:spcBef>
              <a:spcAft>
                <a:spcPts val="600"/>
              </a:spcAft>
              <a:buFont typeface="Arial" panose="020B0604020202020204" pitchFamily="34" charset="0"/>
              <a:buChar char="•"/>
              <a:defRPr sz="1100" b="0" kern="1200" baseline="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defTabSz="928804" fontAlgn="auto">
              <a:spcAft>
                <a:spcPts val="526"/>
              </a:spcAft>
              <a:buFont typeface="Arial" panose="020B0604020202020204" pitchFamily="34" charset="0"/>
              <a:buNone/>
              <a:defRPr/>
            </a:pPr>
            <a:r>
              <a:rPr lang="en-GB" b="1" dirty="0">
                <a:solidFill>
                  <a:srgbClr val="000000">
                    <a:lumMod val="75000"/>
                    <a:lumOff val="25000"/>
                  </a:srgbClr>
                </a:solidFill>
              </a:rPr>
              <a:t>	</a:t>
            </a:r>
            <a:r>
              <a:rPr lang="en-GB" sz="1200" b="1" dirty="0">
                <a:solidFill>
                  <a:srgbClr val="000000">
                    <a:lumMod val="75000"/>
                    <a:lumOff val="25000"/>
                  </a:srgbClr>
                </a:solidFill>
              </a:rPr>
              <a:t>Results</a:t>
            </a:r>
          </a:p>
          <a:p>
            <a:pPr marL="151702" indent="-151702" defTabSz="928804" fontAlgn="auto">
              <a:spcAft>
                <a:spcPts val="526"/>
              </a:spcAft>
              <a:defRPr/>
            </a:pPr>
            <a:r>
              <a:rPr lang="en-GB" dirty="0">
                <a:solidFill>
                  <a:srgbClr val="000000">
                    <a:lumMod val="75000"/>
                    <a:lumOff val="25000"/>
                  </a:srgbClr>
                </a:solidFill>
              </a:rPr>
              <a:t>Comparison with existing goals, measures and processes (gap analysis).</a:t>
            </a:r>
          </a:p>
          <a:p>
            <a:pPr marL="151702" indent="-151702" defTabSz="928804" fontAlgn="auto">
              <a:spcAft>
                <a:spcPts val="526"/>
              </a:spcAft>
              <a:defRPr/>
            </a:pPr>
            <a:r>
              <a:rPr lang="en-GB" dirty="0">
                <a:solidFill>
                  <a:srgbClr val="000000">
                    <a:lumMod val="75000"/>
                    <a:lumOff val="25000"/>
                  </a:srgbClr>
                </a:solidFill>
              </a:rPr>
              <a:t>List of measures for designing and optimising a sustainable supply chain.</a:t>
            </a:r>
          </a:p>
        </p:txBody>
      </p:sp>
      <p:sp>
        <p:nvSpPr>
          <p:cNvPr id="12" name="Textplatzhalter 16">
            <a:extLst>
              <a:ext uri="{FF2B5EF4-FFF2-40B4-BE49-F238E27FC236}">
                <a16:creationId xmlns:a16="http://schemas.microsoft.com/office/drawing/2014/main" id="{49AA0A02-67BB-44FD-98DE-32FB95534ACE}"/>
              </a:ext>
            </a:extLst>
          </p:cNvPr>
          <p:cNvSpPr txBox="1">
            <a:spLocks/>
          </p:cNvSpPr>
          <p:nvPr/>
        </p:nvSpPr>
        <p:spPr>
          <a:xfrm>
            <a:off x="623392" y="2825680"/>
            <a:ext cx="4464546" cy="26609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Prerequisites</a:t>
            </a:r>
          </a:p>
        </p:txBody>
      </p:sp>
      <p:sp>
        <p:nvSpPr>
          <p:cNvPr id="13" name="Textplatzhalter 20">
            <a:extLst>
              <a:ext uri="{FF2B5EF4-FFF2-40B4-BE49-F238E27FC236}">
                <a16:creationId xmlns:a16="http://schemas.microsoft.com/office/drawing/2014/main" id="{0FE73402-DF82-48C4-99FC-113C24987080}"/>
              </a:ext>
            </a:extLst>
          </p:cNvPr>
          <p:cNvSpPr txBox="1">
            <a:spLocks/>
          </p:cNvSpPr>
          <p:nvPr/>
        </p:nvSpPr>
        <p:spPr>
          <a:xfrm>
            <a:off x="5663951" y="1196752"/>
            <a:ext cx="4824661" cy="256142"/>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14" name="Textplatzhalter 14">
            <a:extLst>
              <a:ext uri="{FF2B5EF4-FFF2-40B4-BE49-F238E27FC236}">
                <a16:creationId xmlns:a16="http://schemas.microsoft.com/office/drawing/2014/main" id="{F7EE4E19-91D9-4D77-B9AB-BD208D2E5E28}"/>
              </a:ext>
            </a:extLst>
          </p:cNvPr>
          <p:cNvSpPr txBox="1">
            <a:spLocks/>
          </p:cNvSpPr>
          <p:nvPr/>
        </p:nvSpPr>
        <p:spPr>
          <a:xfrm>
            <a:off x="623832" y="1196752"/>
            <a:ext cx="4464106" cy="26609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Process stage goals</a:t>
            </a:r>
          </a:p>
        </p:txBody>
      </p:sp>
      <p:sp>
        <p:nvSpPr>
          <p:cNvPr id="15" name="Rechteck 14">
            <a:extLst>
              <a:ext uri="{FF2B5EF4-FFF2-40B4-BE49-F238E27FC236}">
                <a16:creationId xmlns:a16="http://schemas.microsoft.com/office/drawing/2014/main" id="{765EEEA2-55C8-4DEC-84CB-662E06D66A9E}"/>
              </a:ext>
            </a:extLst>
          </p:cNvPr>
          <p:cNvSpPr/>
          <p:nvPr/>
        </p:nvSpPr>
        <p:spPr>
          <a:xfrm>
            <a:off x="5675741" y="4557028"/>
            <a:ext cx="4808153" cy="600164"/>
          </a:xfrm>
          <a:prstGeom prst="rect">
            <a:avLst/>
          </a:prstGeom>
        </p:spPr>
        <p:txBody>
          <a:bodyPr wrap="square">
            <a:spAutoFit/>
          </a:bodyPr>
          <a:lstStyle/>
          <a:p>
            <a:pPr algn="l">
              <a:defRPr/>
            </a:pPr>
            <a:r>
              <a:rPr lang="en-GB" sz="1100" dirty="0">
                <a:solidFill>
                  <a:srgbClr val="4B4B4B"/>
                </a:solidFill>
              </a:rPr>
              <a:t>The third step involves implementing the established measures. Two possible measures are outlined in this section.</a:t>
            </a:r>
          </a:p>
        </p:txBody>
      </p:sp>
      <p:pic>
        <p:nvPicPr>
          <p:cNvPr id="16" name="Picture 8" descr="G:\noun_1049529.png">
            <a:extLst>
              <a:ext uri="{FF2B5EF4-FFF2-40B4-BE49-F238E27FC236}">
                <a16:creationId xmlns:a16="http://schemas.microsoft.com/office/drawing/2014/main" id="{356ACA77-8481-4162-8865-D6F2C40643CE}"/>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037256" y="4666218"/>
            <a:ext cx="648071" cy="648071"/>
          </a:xfrm>
          <a:prstGeom prst="rect">
            <a:avLst/>
          </a:prstGeom>
          <a:noFill/>
        </p:spPr>
      </p:pic>
      <p:sp>
        <p:nvSpPr>
          <p:cNvPr id="17" name="Textplatzhalter 10">
            <a:extLst>
              <a:ext uri="{FF2B5EF4-FFF2-40B4-BE49-F238E27FC236}">
                <a16:creationId xmlns:a16="http://schemas.microsoft.com/office/drawing/2014/main" id="{C592543D-C22F-4042-A634-7D3D171BAA2D}"/>
              </a:ext>
            </a:extLst>
          </p:cNvPr>
          <p:cNvSpPr txBox="1">
            <a:spLocks/>
          </p:cNvSpPr>
          <p:nvPr/>
        </p:nvSpPr>
        <p:spPr>
          <a:xfrm>
            <a:off x="6243443" y="1538056"/>
            <a:ext cx="4245169"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en-GB" sz="1100" dirty="0">
                <a:solidFill>
                  <a:srgbClr val="3B687F"/>
                </a:solidFill>
                <a:cs typeface="Arial" panose="020B0604020202020204" pitchFamily="34" charset="0"/>
              </a:rPr>
              <a:t>  Comparison to status quo</a:t>
            </a:r>
          </a:p>
        </p:txBody>
      </p:sp>
      <p:sp>
        <p:nvSpPr>
          <p:cNvPr id="18" name="Richtungspfeil 24">
            <a:extLst>
              <a:ext uri="{FF2B5EF4-FFF2-40B4-BE49-F238E27FC236}">
                <a16:creationId xmlns:a16="http://schemas.microsoft.com/office/drawing/2014/main" id="{A05C7C1C-D45E-4BCE-B32A-B285B2C17548}"/>
              </a:ext>
            </a:extLst>
          </p:cNvPr>
          <p:cNvSpPr/>
          <p:nvPr/>
        </p:nvSpPr>
        <p:spPr>
          <a:xfrm>
            <a:off x="5667187" y="1529536"/>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3.1</a:t>
            </a:r>
            <a:r>
              <a:rPr lang="en-GB" sz="900" b="1"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134C4DAA-5296-4D92-9BAD-5A38EA99ECCF}"/>
              </a:ext>
            </a:extLst>
          </p:cNvPr>
          <p:cNvSpPr txBox="1">
            <a:spLocks/>
          </p:cNvSpPr>
          <p:nvPr/>
        </p:nvSpPr>
        <p:spPr>
          <a:xfrm>
            <a:off x="6328083" y="4128359"/>
            <a:ext cx="4155812"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Implementing measures</a:t>
            </a:r>
          </a:p>
        </p:txBody>
      </p:sp>
      <p:sp>
        <p:nvSpPr>
          <p:cNvPr id="20" name="Richtungspfeil 30">
            <a:extLst>
              <a:ext uri="{FF2B5EF4-FFF2-40B4-BE49-F238E27FC236}">
                <a16:creationId xmlns:a16="http://schemas.microsoft.com/office/drawing/2014/main" id="{CAA25D0E-5B67-4E9B-BCD8-830E6F4F2B30}"/>
              </a:ext>
            </a:extLst>
          </p:cNvPr>
          <p:cNvSpPr/>
          <p:nvPr/>
        </p:nvSpPr>
        <p:spPr>
          <a:xfrm>
            <a:off x="5678922" y="4128844"/>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3.3</a:t>
            </a:r>
            <a:r>
              <a:rPr lang="en-GB" sz="900" b="1" dirty="0">
                <a:solidFill>
                  <a:prstClr val="black">
                    <a:lumMod val="75000"/>
                    <a:lumOff val="25000"/>
                  </a:prstClr>
                </a:solidFill>
                <a:cs typeface="Arial" panose="020B0604020202020204" pitchFamily="34" charset="0"/>
              </a:rPr>
              <a:t>.</a:t>
            </a:r>
          </a:p>
        </p:txBody>
      </p:sp>
      <p:sp>
        <p:nvSpPr>
          <p:cNvPr id="21" name="Rechteck 20">
            <a:extLst>
              <a:ext uri="{FF2B5EF4-FFF2-40B4-BE49-F238E27FC236}">
                <a16:creationId xmlns:a16="http://schemas.microsoft.com/office/drawing/2014/main" id="{DBB1E0F3-1110-423A-B222-8A3E8B414C1A}"/>
              </a:ext>
            </a:extLst>
          </p:cNvPr>
          <p:cNvSpPr/>
          <p:nvPr/>
        </p:nvSpPr>
        <p:spPr>
          <a:xfrm>
            <a:off x="5675742" y="3281605"/>
            <a:ext cx="4812870" cy="600164"/>
          </a:xfrm>
          <a:prstGeom prst="rect">
            <a:avLst/>
          </a:prstGeom>
        </p:spPr>
        <p:txBody>
          <a:bodyPr wrap="square">
            <a:spAutoFit/>
          </a:bodyPr>
          <a:lstStyle/>
          <a:p>
            <a:pPr algn="l">
              <a:defRPr/>
            </a:pPr>
            <a:r>
              <a:rPr lang="en-GB" sz="1100" dirty="0">
                <a:solidFill>
                  <a:srgbClr val="4B4B4B"/>
                </a:solidFill>
              </a:rPr>
              <a:t>The second step involves defining measures that the company can use to redesign and optimise its supply chain from a sustainability perspective.</a:t>
            </a:r>
          </a:p>
        </p:txBody>
      </p:sp>
      <p:sp>
        <p:nvSpPr>
          <p:cNvPr id="22" name="Textplatzhalter 10">
            <a:extLst>
              <a:ext uri="{FF2B5EF4-FFF2-40B4-BE49-F238E27FC236}">
                <a16:creationId xmlns:a16="http://schemas.microsoft.com/office/drawing/2014/main" id="{24A48EB4-9E20-4BF9-8943-8C89A3674840}"/>
              </a:ext>
            </a:extLst>
          </p:cNvPr>
          <p:cNvSpPr txBox="1">
            <a:spLocks/>
          </p:cNvSpPr>
          <p:nvPr/>
        </p:nvSpPr>
        <p:spPr>
          <a:xfrm>
            <a:off x="6328083" y="2852936"/>
            <a:ext cx="416053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Defining areas that require action and measures</a:t>
            </a:r>
          </a:p>
        </p:txBody>
      </p:sp>
      <p:sp>
        <p:nvSpPr>
          <p:cNvPr id="23" name="Richtungspfeil 30">
            <a:extLst>
              <a:ext uri="{FF2B5EF4-FFF2-40B4-BE49-F238E27FC236}">
                <a16:creationId xmlns:a16="http://schemas.microsoft.com/office/drawing/2014/main" id="{1CD0F6DA-381D-4B96-A84A-17752913B6F4}"/>
              </a:ext>
            </a:extLst>
          </p:cNvPr>
          <p:cNvSpPr/>
          <p:nvPr/>
        </p:nvSpPr>
        <p:spPr>
          <a:xfrm>
            <a:off x="5678922" y="2853421"/>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3.2</a:t>
            </a:r>
            <a:r>
              <a:rPr lang="en-GB" sz="900" b="1" dirty="0">
                <a:solidFill>
                  <a:prstClr val="black">
                    <a:lumMod val="75000"/>
                    <a:lumOff val="25000"/>
                  </a:prstClr>
                </a:solidFill>
                <a:cs typeface="Arial" panose="020B0604020202020204" pitchFamily="34" charset="0"/>
              </a:rPr>
              <a:t>.</a:t>
            </a:r>
          </a:p>
        </p:txBody>
      </p:sp>
      <p:sp>
        <p:nvSpPr>
          <p:cNvPr id="24" name="Fußzeilenplatzhalter 3">
            <a:extLst>
              <a:ext uri="{FF2B5EF4-FFF2-40B4-BE49-F238E27FC236}">
                <a16:creationId xmlns:a16="http://schemas.microsoft.com/office/drawing/2014/main" id="{467D045E-8E6F-4C8B-99F6-EE9CEAC25B5A}"/>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5" name="Auf der gleichen Seite des Rechtecks liegende Ecken abrunden 8">
            <a:extLst>
              <a:ext uri="{FF2B5EF4-FFF2-40B4-BE49-F238E27FC236}">
                <a16:creationId xmlns:a16="http://schemas.microsoft.com/office/drawing/2014/main" id="{11043FFD-6277-4B8A-95D0-C6CB2EA114A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6" name="Auf der gleichen Seite des Rechtecks liegende Ecken abrunden 8">
            <a:extLst>
              <a:ext uri="{FF2B5EF4-FFF2-40B4-BE49-F238E27FC236}">
                <a16:creationId xmlns:a16="http://schemas.microsoft.com/office/drawing/2014/main" id="{EFA2D210-5CBE-4388-90E4-B5D230CBF592}"/>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7" name="Auf der gleichen Seite des Rechtecks liegende Ecken abrunden 8">
            <a:extLst>
              <a:ext uri="{FF2B5EF4-FFF2-40B4-BE49-F238E27FC236}">
                <a16:creationId xmlns:a16="http://schemas.microsoft.com/office/drawing/2014/main" id="{E74723DB-3CAD-4C9F-9179-0CDFE8814496}"/>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8" name="Auf der gleichen Seite des Rechtecks liegende Ecken abrunden 8">
            <a:extLst>
              <a:ext uri="{FF2B5EF4-FFF2-40B4-BE49-F238E27FC236}">
                <a16:creationId xmlns:a16="http://schemas.microsoft.com/office/drawing/2014/main" id="{ADB77357-5424-4502-8973-4F9638ED3913}"/>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9" name="Auf der gleichen Seite des Rechtecks liegende Ecken abrunden 8">
            <a:extLst>
              <a:ext uri="{FF2B5EF4-FFF2-40B4-BE49-F238E27FC236}">
                <a16:creationId xmlns:a16="http://schemas.microsoft.com/office/drawing/2014/main" id="{85E544CD-85CA-4901-9CAC-7F26F9840118}"/>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0" name="Auf der gleichen Seite des Rechtecks liegende Ecken abrunden 8">
            <a:extLst>
              <a:ext uri="{FF2B5EF4-FFF2-40B4-BE49-F238E27FC236}">
                <a16:creationId xmlns:a16="http://schemas.microsoft.com/office/drawing/2014/main" id="{8CF80DF4-D002-4D63-89C7-BF07497458E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1" name="Auf der gleichen Seite des Rechtecks liegende Ecken abrunden 8">
            <a:extLst>
              <a:ext uri="{FF2B5EF4-FFF2-40B4-BE49-F238E27FC236}">
                <a16:creationId xmlns:a16="http://schemas.microsoft.com/office/drawing/2014/main" id="{B86E4D07-AA94-490C-8CC1-5CCAF0B48B1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2" name="Datumsplatzhalter 4">
            <a:extLst>
              <a:ext uri="{FF2B5EF4-FFF2-40B4-BE49-F238E27FC236}">
                <a16:creationId xmlns:a16="http://schemas.microsoft.com/office/drawing/2014/main" id="{118C0A29-3BA1-5E20-FD87-0283D388FA84}"/>
              </a:ext>
            </a:extLst>
          </p:cNvPr>
          <p:cNvSpPr>
            <a:spLocks noGrp="1"/>
          </p:cNvSpPr>
          <p:nvPr>
            <p:ph type="dt" sz="half" idx="12"/>
          </p:nvPr>
        </p:nvSpPr>
        <p:spPr>
          <a:xfrm>
            <a:off x="667303" y="176806"/>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58425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F9B831B-82F1-4086-9642-B7F350015BA8}"/>
              </a:ext>
            </a:extLst>
          </p:cNvPr>
          <p:cNvSpPr/>
          <p:nvPr/>
        </p:nvSpPr>
        <p:spPr bwMode="auto">
          <a:xfrm>
            <a:off x="635182" y="1538970"/>
            <a:ext cx="8197668" cy="1053921"/>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46</a:t>
            </a:fld>
            <a:endParaRPr lang="de-DE"/>
          </a:p>
        </p:txBody>
      </p:sp>
      <p:sp>
        <p:nvSpPr>
          <p:cNvPr id="8" name="Textplatzhalter 19">
            <a:extLst>
              <a:ext uri="{FF2B5EF4-FFF2-40B4-BE49-F238E27FC236}">
                <a16:creationId xmlns:a16="http://schemas.microsoft.com/office/drawing/2014/main" id="{3644A075-9AC3-4524-A953-7A7E927CD3A0}"/>
              </a:ext>
            </a:extLst>
          </p:cNvPr>
          <p:cNvSpPr txBox="1">
            <a:spLocks/>
          </p:cNvSpPr>
          <p:nvPr/>
        </p:nvSpPr>
        <p:spPr>
          <a:xfrm>
            <a:off x="623392" y="2033592"/>
            <a:ext cx="8169906" cy="742311"/>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The first step involves identifying which existing processes and information can be used for sustainable supply chain management. </a:t>
            </a:r>
          </a:p>
          <a:p>
            <a:pPr defTabSz="928804" fontAlgn="auto">
              <a:spcAft>
                <a:spcPts val="526"/>
              </a:spcAft>
              <a:defRPr/>
            </a:pPr>
            <a:endParaRPr lang="de-DE" sz="1000" dirty="0">
              <a:solidFill>
                <a:srgbClr val="282828"/>
              </a:solidFill>
            </a:endParaRPr>
          </a:p>
        </p:txBody>
      </p:sp>
      <p:sp>
        <p:nvSpPr>
          <p:cNvPr id="13" name="Textplatzhalter 20">
            <a:extLst>
              <a:ext uri="{FF2B5EF4-FFF2-40B4-BE49-F238E27FC236}">
                <a16:creationId xmlns:a16="http://schemas.microsoft.com/office/drawing/2014/main" id="{0FE73402-DF82-48C4-99FC-113C24987080}"/>
              </a:ext>
            </a:extLst>
          </p:cNvPr>
          <p:cNvSpPr txBox="1">
            <a:spLocks/>
          </p:cNvSpPr>
          <p:nvPr/>
        </p:nvSpPr>
        <p:spPr>
          <a:xfrm>
            <a:off x="623392" y="1196752"/>
            <a:ext cx="8209458" cy="26454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15" name="Rechteck 14">
            <a:extLst>
              <a:ext uri="{FF2B5EF4-FFF2-40B4-BE49-F238E27FC236}">
                <a16:creationId xmlns:a16="http://schemas.microsoft.com/office/drawing/2014/main" id="{765EEEA2-55C8-4DEC-84CB-662E06D66A9E}"/>
              </a:ext>
            </a:extLst>
          </p:cNvPr>
          <p:cNvSpPr/>
          <p:nvPr/>
        </p:nvSpPr>
        <p:spPr>
          <a:xfrm>
            <a:off x="635182" y="4362955"/>
            <a:ext cx="8169906" cy="430887"/>
          </a:xfrm>
          <a:prstGeom prst="rect">
            <a:avLst/>
          </a:prstGeom>
        </p:spPr>
        <p:txBody>
          <a:bodyPr wrap="square">
            <a:spAutoFit/>
          </a:bodyPr>
          <a:lstStyle/>
          <a:p>
            <a:pPr algn="l">
              <a:defRPr/>
            </a:pPr>
            <a:r>
              <a:rPr lang="en-GB" sz="1100" dirty="0">
                <a:solidFill>
                  <a:srgbClr val="4B4B4B"/>
                </a:solidFill>
              </a:rPr>
              <a:t>The third step involves implementing the established measures. Two possible measures are outlined in this section.</a:t>
            </a:r>
          </a:p>
        </p:txBody>
      </p:sp>
      <p:sp>
        <p:nvSpPr>
          <p:cNvPr id="17" name="Textplatzhalter 10">
            <a:extLst>
              <a:ext uri="{FF2B5EF4-FFF2-40B4-BE49-F238E27FC236}">
                <a16:creationId xmlns:a16="http://schemas.microsoft.com/office/drawing/2014/main" id="{C592543D-C22F-4042-A634-7D3D171BAA2D}"/>
              </a:ext>
            </a:extLst>
          </p:cNvPr>
          <p:cNvSpPr txBox="1">
            <a:spLocks/>
          </p:cNvSpPr>
          <p:nvPr/>
        </p:nvSpPr>
        <p:spPr>
          <a:xfrm>
            <a:off x="1202883" y="1538056"/>
            <a:ext cx="76022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en-GB" sz="1100" dirty="0">
                <a:solidFill>
                  <a:srgbClr val="3B687F"/>
                </a:solidFill>
                <a:cs typeface="Arial" panose="020B0604020202020204" pitchFamily="34" charset="0"/>
              </a:rPr>
              <a:t>  Comparison to status quo</a:t>
            </a:r>
          </a:p>
        </p:txBody>
      </p:sp>
      <p:sp>
        <p:nvSpPr>
          <p:cNvPr id="18" name="Richtungspfeil 24">
            <a:extLst>
              <a:ext uri="{FF2B5EF4-FFF2-40B4-BE49-F238E27FC236}">
                <a16:creationId xmlns:a16="http://schemas.microsoft.com/office/drawing/2014/main" id="{A05C7C1C-D45E-4BCE-B32A-B285B2C17548}"/>
              </a:ext>
            </a:extLst>
          </p:cNvPr>
          <p:cNvSpPr/>
          <p:nvPr/>
        </p:nvSpPr>
        <p:spPr>
          <a:xfrm>
            <a:off x="650232" y="1556792"/>
            <a:ext cx="693240" cy="410327"/>
          </a:xfrm>
          <a:prstGeom prst="homePlate">
            <a:avLst/>
          </a:prstGeom>
          <a:solidFill>
            <a:srgbClr val="FF9933"/>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3.1</a:t>
            </a:r>
            <a:r>
              <a:rPr lang="en-GB" sz="900" b="1"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134C4DAA-5296-4D92-9BAD-5A38EA99ECCF}"/>
              </a:ext>
            </a:extLst>
          </p:cNvPr>
          <p:cNvSpPr txBox="1">
            <a:spLocks/>
          </p:cNvSpPr>
          <p:nvPr/>
        </p:nvSpPr>
        <p:spPr>
          <a:xfrm>
            <a:off x="1287523" y="3934286"/>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Deriving fields of action</a:t>
            </a:r>
          </a:p>
        </p:txBody>
      </p:sp>
      <p:sp>
        <p:nvSpPr>
          <p:cNvPr id="20" name="Richtungspfeil 30">
            <a:extLst>
              <a:ext uri="{FF2B5EF4-FFF2-40B4-BE49-F238E27FC236}">
                <a16:creationId xmlns:a16="http://schemas.microsoft.com/office/drawing/2014/main" id="{CAA25D0E-5B67-4E9B-BCD8-830E6F4F2B30}"/>
              </a:ext>
            </a:extLst>
          </p:cNvPr>
          <p:cNvSpPr/>
          <p:nvPr/>
        </p:nvSpPr>
        <p:spPr>
          <a:xfrm>
            <a:off x="638362" y="3934771"/>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3.3</a:t>
            </a:r>
            <a:r>
              <a:rPr lang="en-GB" sz="900" b="1" dirty="0">
                <a:solidFill>
                  <a:prstClr val="black">
                    <a:lumMod val="75000"/>
                    <a:lumOff val="25000"/>
                  </a:prstClr>
                </a:solidFill>
                <a:cs typeface="Arial" panose="020B0604020202020204" pitchFamily="34" charset="0"/>
              </a:rPr>
              <a:t>.</a:t>
            </a:r>
          </a:p>
        </p:txBody>
      </p:sp>
      <p:sp>
        <p:nvSpPr>
          <p:cNvPr id="21" name="Rechteck 20">
            <a:extLst>
              <a:ext uri="{FF2B5EF4-FFF2-40B4-BE49-F238E27FC236}">
                <a16:creationId xmlns:a16="http://schemas.microsoft.com/office/drawing/2014/main" id="{DBB1E0F3-1110-423A-B222-8A3E8B414C1A}"/>
              </a:ext>
            </a:extLst>
          </p:cNvPr>
          <p:cNvSpPr/>
          <p:nvPr/>
        </p:nvSpPr>
        <p:spPr>
          <a:xfrm>
            <a:off x="635182" y="3281605"/>
            <a:ext cx="8169906" cy="430887"/>
          </a:xfrm>
          <a:prstGeom prst="rect">
            <a:avLst/>
          </a:prstGeom>
        </p:spPr>
        <p:txBody>
          <a:bodyPr wrap="square">
            <a:spAutoFit/>
          </a:bodyPr>
          <a:lstStyle/>
          <a:p>
            <a:pPr algn="l">
              <a:defRPr/>
            </a:pPr>
            <a:r>
              <a:rPr lang="en-GB" sz="1100" dirty="0">
                <a:solidFill>
                  <a:srgbClr val="4B4B4B"/>
                </a:solidFill>
              </a:rPr>
              <a:t>The second step involves defining measures that the company can use to redesign and optimise its supply chain from a sustainability perspective.</a:t>
            </a:r>
          </a:p>
        </p:txBody>
      </p:sp>
      <p:sp>
        <p:nvSpPr>
          <p:cNvPr id="22" name="Textplatzhalter 10">
            <a:extLst>
              <a:ext uri="{FF2B5EF4-FFF2-40B4-BE49-F238E27FC236}">
                <a16:creationId xmlns:a16="http://schemas.microsoft.com/office/drawing/2014/main" id="{24A48EB4-9E20-4BF9-8943-8C89A3674840}"/>
              </a:ext>
            </a:extLst>
          </p:cNvPr>
          <p:cNvSpPr txBox="1">
            <a:spLocks/>
          </p:cNvSpPr>
          <p:nvPr/>
        </p:nvSpPr>
        <p:spPr>
          <a:xfrm>
            <a:off x="1287523" y="2852936"/>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Defining areas that require action and measures</a:t>
            </a:r>
          </a:p>
        </p:txBody>
      </p:sp>
      <p:sp>
        <p:nvSpPr>
          <p:cNvPr id="23" name="Richtungspfeil 30">
            <a:extLst>
              <a:ext uri="{FF2B5EF4-FFF2-40B4-BE49-F238E27FC236}">
                <a16:creationId xmlns:a16="http://schemas.microsoft.com/office/drawing/2014/main" id="{1CD0F6DA-381D-4B96-A84A-17752913B6F4}"/>
              </a:ext>
            </a:extLst>
          </p:cNvPr>
          <p:cNvSpPr/>
          <p:nvPr/>
        </p:nvSpPr>
        <p:spPr>
          <a:xfrm>
            <a:off x="638362" y="2853421"/>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3.2</a:t>
            </a:r>
            <a:r>
              <a:rPr lang="en-GB" sz="900" b="1" dirty="0">
                <a:solidFill>
                  <a:prstClr val="black">
                    <a:lumMod val="75000"/>
                    <a:lumOff val="25000"/>
                  </a:prstClr>
                </a:solidFill>
                <a:cs typeface="Arial" panose="020B0604020202020204" pitchFamily="34" charset="0"/>
              </a:rPr>
              <a:t>.</a:t>
            </a:r>
          </a:p>
        </p:txBody>
      </p:sp>
      <p:sp>
        <p:nvSpPr>
          <p:cNvPr id="25" name="Fußzeilenplatzhalter 3">
            <a:extLst>
              <a:ext uri="{FF2B5EF4-FFF2-40B4-BE49-F238E27FC236}">
                <a16:creationId xmlns:a16="http://schemas.microsoft.com/office/drawing/2014/main" id="{0361B12D-74E8-431E-A718-C2AC0EA6EF93}"/>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6" name="Auf der gleichen Seite des Rechtecks liegende Ecken abrunden 8">
            <a:extLst>
              <a:ext uri="{FF2B5EF4-FFF2-40B4-BE49-F238E27FC236}">
                <a16:creationId xmlns:a16="http://schemas.microsoft.com/office/drawing/2014/main" id="{C9104118-22D1-4D74-B672-631FBDE7013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4" name="Auf der gleichen Seite des Rechtecks liegende Ecken abrunden 8">
            <a:extLst>
              <a:ext uri="{FF2B5EF4-FFF2-40B4-BE49-F238E27FC236}">
                <a16:creationId xmlns:a16="http://schemas.microsoft.com/office/drawing/2014/main" id="{73193E38-AE41-4C73-9EF8-88C78CBA40C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6" name="Auf der gleichen Seite des Rechtecks liegende Ecken abrunden 8">
            <a:extLst>
              <a:ext uri="{FF2B5EF4-FFF2-40B4-BE49-F238E27FC236}">
                <a16:creationId xmlns:a16="http://schemas.microsoft.com/office/drawing/2014/main" id="{A8CC92CB-FB0A-4A52-A867-4B1FECFFF7EA}"/>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7" name="Auf der gleichen Seite des Rechtecks liegende Ecken abrunden 8">
            <a:extLst>
              <a:ext uri="{FF2B5EF4-FFF2-40B4-BE49-F238E27FC236}">
                <a16:creationId xmlns:a16="http://schemas.microsoft.com/office/drawing/2014/main" id="{BCAB8DF8-DEF8-4C28-A540-F7DA7637314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8" name="Auf der gleichen Seite des Rechtecks liegende Ecken abrunden 8">
            <a:extLst>
              <a:ext uri="{FF2B5EF4-FFF2-40B4-BE49-F238E27FC236}">
                <a16:creationId xmlns:a16="http://schemas.microsoft.com/office/drawing/2014/main" id="{E665FF96-7248-4073-8F48-D9C9934B968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9" name="Auf der gleichen Seite des Rechtecks liegende Ecken abrunden 8">
            <a:extLst>
              <a:ext uri="{FF2B5EF4-FFF2-40B4-BE49-F238E27FC236}">
                <a16:creationId xmlns:a16="http://schemas.microsoft.com/office/drawing/2014/main" id="{25879808-A946-48F8-BC61-559CA525DD9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0" name="Auf der gleichen Seite des Rechtecks liegende Ecken abrunden 8">
            <a:extLst>
              <a:ext uri="{FF2B5EF4-FFF2-40B4-BE49-F238E27FC236}">
                <a16:creationId xmlns:a16="http://schemas.microsoft.com/office/drawing/2014/main" id="{25B3FA47-7B28-4CB9-B5E3-35ECDA76841A}"/>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5" name="Datumsplatzhalter 4">
            <a:extLst>
              <a:ext uri="{FF2B5EF4-FFF2-40B4-BE49-F238E27FC236}">
                <a16:creationId xmlns:a16="http://schemas.microsoft.com/office/drawing/2014/main" id="{DCE7561C-5AC2-A26A-A885-8CE1C69A0D0D}"/>
              </a:ext>
            </a:extLst>
          </p:cNvPr>
          <p:cNvSpPr>
            <a:spLocks noGrp="1"/>
          </p:cNvSpPr>
          <p:nvPr>
            <p:ph type="dt" sz="half" idx="12"/>
          </p:nvPr>
        </p:nvSpPr>
        <p:spPr>
          <a:xfrm>
            <a:off x="667303" y="176806"/>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1613588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47</a:t>
            </a:fld>
            <a:endParaRPr lang="de-DE"/>
          </a:p>
        </p:txBody>
      </p:sp>
      <p:sp>
        <p:nvSpPr>
          <p:cNvPr id="7" name="Rechteck 6">
            <a:extLst>
              <a:ext uri="{FF2B5EF4-FFF2-40B4-BE49-F238E27FC236}">
                <a16:creationId xmlns:a16="http://schemas.microsoft.com/office/drawing/2014/main" id="{A0E7BD0B-D060-4A15-9BCB-B45FEEA56FD1}"/>
              </a:ext>
            </a:extLst>
          </p:cNvPr>
          <p:cNvSpPr/>
          <p:nvPr/>
        </p:nvSpPr>
        <p:spPr>
          <a:xfrm>
            <a:off x="551383" y="1772816"/>
            <a:ext cx="9937229" cy="1942997"/>
          </a:xfrm>
          <a:prstGeom prst="rect">
            <a:avLst/>
          </a:prstGeom>
        </p:spPr>
        <p:txBody>
          <a:bodyPr wrap="square" lIns="80165" tIns="40083" rIns="80165" bIns="40083">
            <a:spAutoFit/>
          </a:bodyPr>
          <a:lstStyle/>
          <a:p>
            <a:pPr marL="80577" algn="l"/>
            <a:r>
              <a:rPr lang="en-GB" sz="1100" dirty="0">
                <a:solidFill>
                  <a:srgbClr val="4B4B4B"/>
                </a:solidFill>
              </a:rPr>
              <a:t>Once the company has identified key sustainability issues, it needs to analyse which measures can be implemented to design a more sustainable supply chain. In order to use resources effectively and efficiently, it is </a:t>
            </a:r>
            <a:r>
              <a:rPr lang="en-GB" sz="1100" b="1" dirty="0">
                <a:solidFill>
                  <a:srgbClr val="4B4B4B"/>
                </a:solidFill>
              </a:rPr>
              <a:t>important to first determine which existing processes and information can be used for sustainable supply chain management</a:t>
            </a:r>
            <a:r>
              <a:rPr lang="en-GB" sz="1100" dirty="0">
                <a:solidFill>
                  <a:srgbClr val="4B4B4B"/>
                </a:solidFill>
              </a:rPr>
              <a:t>. </a:t>
            </a:r>
          </a:p>
          <a:p>
            <a:pPr marL="80577" algn="l"/>
            <a:endParaRPr lang="de-DE" sz="1100" dirty="0">
              <a:solidFill>
                <a:srgbClr val="4B4B4B"/>
              </a:solidFill>
            </a:endParaRPr>
          </a:p>
          <a:p>
            <a:pPr marL="80577" algn="l"/>
            <a:r>
              <a:rPr lang="en-GB" sz="1100" dirty="0">
                <a:solidFill>
                  <a:srgbClr val="4B4B4B"/>
                </a:solidFill>
              </a:rPr>
              <a:t>The company should communicate the results of identifying essential sustainability issues for internal exchanges on the basis of the supply chain matrix that has been developed to allow those involved to quickly find out what issues and fields of action will be in focus. A good starting point is the link between internal processes (e.g. purchasing) and sustainability impacts along the supply chain. The company can then work out which goal it wants to achieve with regard to sustainable supply chain management on this basis. </a:t>
            </a:r>
          </a:p>
          <a:p>
            <a:pPr marL="80577" algn="l"/>
            <a:endParaRPr lang="de-DE" sz="1100" dirty="0">
              <a:solidFill>
                <a:srgbClr val="4B4B4B"/>
              </a:solidFill>
            </a:endParaRPr>
          </a:p>
          <a:p>
            <a:pPr marL="80577" algn="l"/>
            <a:r>
              <a:rPr lang="en-GB" sz="1100" dirty="0">
                <a:solidFill>
                  <a:srgbClr val="4B4B4B"/>
                </a:solidFill>
              </a:rPr>
              <a:t>The company should also treat communications to employees as an awareness-raising and training measure.</a:t>
            </a:r>
          </a:p>
          <a:p>
            <a:pPr marL="80577"/>
            <a:endParaRPr lang="de-DE" sz="1100" b="1" dirty="0">
              <a:solidFill>
                <a:srgbClr val="4B4B4B"/>
              </a:solidFill>
            </a:endParaRP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79023" y="1080000"/>
            <a:ext cx="9109590" cy="648000"/>
          </a:xfrm>
        </p:spPr>
        <p:txBody>
          <a:bodyPr/>
          <a:lstStyle/>
          <a:p>
            <a:r>
              <a:rPr lang="en-GB" sz="1800" dirty="0"/>
              <a:t>Getting started: Analysing the current situation</a:t>
            </a:r>
          </a:p>
        </p:txBody>
      </p:sp>
      <p:sp>
        <p:nvSpPr>
          <p:cNvPr id="9" name="Rechteck 8">
            <a:extLst>
              <a:ext uri="{FF2B5EF4-FFF2-40B4-BE49-F238E27FC236}">
                <a16:creationId xmlns:a16="http://schemas.microsoft.com/office/drawing/2014/main" id="{ED283512-9357-44B1-9ACF-2956FCA18988}"/>
              </a:ext>
            </a:extLst>
          </p:cNvPr>
          <p:cNvSpPr/>
          <p:nvPr/>
        </p:nvSpPr>
        <p:spPr>
          <a:xfrm>
            <a:off x="1667382" y="3888008"/>
            <a:ext cx="8821229" cy="255450"/>
          </a:xfrm>
          <a:prstGeom prst="rect">
            <a:avLst/>
          </a:prstGeom>
        </p:spPr>
        <p:txBody>
          <a:bodyPr wrap="square" lIns="80165" tIns="40083" rIns="80165" bIns="40083">
            <a:spAutoFit/>
          </a:bodyPr>
          <a:lstStyle/>
          <a:p>
            <a:pPr marL="80577" algn="l"/>
            <a:r>
              <a:rPr lang="en-GB" sz="1100" dirty="0">
                <a:solidFill>
                  <a:srgbClr val="4B4B4B"/>
                </a:solidFill>
              </a:rPr>
              <a:t>The company evaluates </a:t>
            </a:r>
            <a:r>
              <a:rPr lang="en-GB" sz="1100" b="1" dirty="0">
                <a:solidFill>
                  <a:srgbClr val="4B4B4B"/>
                </a:solidFill>
              </a:rPr>
              <a:t>existing documents</a:t>
            </a:r>
            <a:r>
              <a:rPr lang="en-GB" sz="1100" dirty="0">
                <a:solidFill>
                  <a:srgbClr val="4B4B4B"/>
                </a:solidFill>
              </a:rPr>
              <a:t> related to the subject.</a:t>
            </a:r>
          </a:p>
        </p:txBody>
      </p:sp>
      <p:sp>
        <p:nvSpPr>
          <p:cNvPr id="10" name="Rechteck 9">
            <a:extLst>
              <a:ext uri="{FF2B5EF4-FFF2-40B4-BE49-F238E27FC236}">
                <a16:creationId xmlns:a16="http://schemas.microsoft.com/office/drawing/2014/main" id="{73FDEEFB-BC38-467D-A7EF-7B4C0EC142D3}"/>
              </a:ext>
            </a:extLst>
          </p:cNvPr>
          <p:cNvSpPr/>
          <p:nvPr/>
        </p:nvSpPr>
        <p:spPr>
          <a:xfrm>
            <a:off x="1667383" y="4320008"/>
            <a:ext cx="8821230" cy="419503"/>
          </a:xfrm>
          <a:prstGeom prst="rect">
            <a:avLst/>
          </a:prstGeom>
        </p:spPr>
        <p:txBody>
          <a:bodyPr wrap="square" lIns="80165" tIns="40083" rIns="80165" bIns="40083">
            <a:spAutoFit/>
          </a:bodyPr>
          <a:lstStyle/>
          <a:p>
            <a:pPr marL="80577" algn="l"/>
            <a:r>
              <a:rPr lang="en-GB" sz="1100" dirty="0">
                <a:solidFill>
                  <a:srgbClr val="4B4B4B"/>
                </a:solidFill>
              </a:rPr>
              <a:t>The company exchanges information with </a:t>
            </a:r>
            <a:r>
              <a:rPr lang="en-GB" sz="1100" b="1" dirty="0">
                <a:solidFill>
                  <a:srgbClr val="4B4B4B"/>
                </a:solidFill>
              </a:rPr>
              <a:t>departments within the company</a:t>
            </a:r>
            <a:r>
              <a:rPr lang="en-GB" sz="1100" dirty="0">
                <a:solidFill>
                  <a:srgbClr val="4B4B4B"/>
                </a:solidFill>
              </a:rPr>
              <a:t> based on the evaluation of the documents in order to find starting points for sustainable supply chain management. </a:t>
            </a:r>
          </a:p>
        </p:txBody>
      </p:sp>
      <p:sp>
        <p:nvSpPr>
          <p:cNvPr id="11" name="Rechteck 10">
            <a:extLst>
              <a:ext uri="{FF2B5EF4-FFF2-40B4-BE49-F238E27FC236}">
                <a16:creationId xmlns:a16="http://schemas.microsoft.com/office/drawing/2014/main" id="{E48E27F2-886B-4D25-B56B-0A5DCA3CFD3C}"/>
              </a:ext>
            </a:extLst>
          </p:cNvPr>
          <p:cNvSpPr/>
          <p:nvPr/>
        </p:nvSpPr>
        <p:spPr>
          <a:xfrm>
            <a:off x="1667383" y="4824008"/>
            <a:ext cx="8821230" cy="419503"/>
          </a:xfrm>
          <a:prstGeom prst="rect">
            <a:avLst/>
          </a:prstGeom>
        </p:spPr>
        <p:txBody>
          <a:bodyPr wrap="square" lIns="80165" tIns="40083" rIns="80165" bIns="40083">
            <a:spAutoFit/>
          </a:bodyPr>
          <a:lstStyle/>
          <a:p>
            <a:pPr marL="80577" algn="l"/>
            <a:r>
              <a:rPr lang="en-GB" sz="1100" dirty="0">
                <a:solidFill>
                  <a:srgbClr val="4B4B4B"/>
                </a:solidFill>
              </a:rPr>
              <a:t>When analysing the current situation, the company will establish </a:t>
            </a:r>
            <a:r>
              <a:rPr lang="en-GB" sz="1100" b="1" dirty="0">
                <a:solidFill>
                  <a:srgbClr val="4B4B4B"/>
                </a:solidFill>
              </a:rPr>
              <a:t>which kind of sustainable supply chain management it is aiming for (in the long term)</a:t>
            </a:r>
            <a:r>
              <a:rPr lang="en-GB" sz="1100" dirty="0">
                <a:solidFill>
                  <a:srgbClr val="4B4B4B"/>
                </a:solidFill>
              </a:rPr>
              <a:t>. </a:t>
            </a:r>
          </a:p>
        </p:txBody>
      </p:sp>
      <p:sp>
        <p:nvSpPr>
          <p:cNvPr id="12" name="Richtungspfeil 59">
            <a:extLst>
              <a:ext uri="{FF2B5EF4-FFF2-40B4-BE49-F238E27FC236}">
                <a16:creationId xmlns:a16="http://schemas.microsoft.com/office/drawing/2014/main" id="{00674F89-F4CF-4C6E-B384-6B29A1EEA302}"/>
              </a:ext>
            </a:extLst>
          </p:cNvPr>
          <p:cNvSpPr/>
          <p:nvPr/>
        </p:nvSpPr>
        <p:spPr>
          <a:xfrm>
            <a:off x="730951" y="3861048"/>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sp>
        <p:nvSpPr>
          <p:cNvPr id="13" name="Richtungspfeil 11">
            <a:extLst>
              <a:ext uri="{FF2B5EF4-FFF2-40B4-BE49-F238E27FC236}">
                <a16:creationId xmlns:a16="http://schemas.microsoft.com/office/drawing/2014/main" id="{B299350B-F622-4A2D-B544-623FFDBDF1B4}"/>
              </a:ext>
            </a:extLst>
          </p:cNvPr>
          <p:cNvSpPr/>
          <p:nvPr/>
        </p:nvSpPr>
        <p:spPr>
          <a:xfrm>
            <a:off x="730951" y="4365104"/>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14" name="Richtungspfeil 15">
            <a:extLst>
              <a:ext uri="{FF2B5EF4-FFF2-40B4-BE49-F238E27FC236}">
                <a16:creationId xmlns:a16="http://schemas.microsoft.com/office/drawing/2014/main" id="{936887E2-C77E-4F7E-A7F5-FA387DBBB57F}"/>
              </a:ext>
            </a:extLst>
          </p:cNvPr>
          <p:cNvSpPr/>
          <p:nvPr/>
        </p:nvSpPr>
        <p:spPr>
          <a:xfrm>
            <a:off x="730951" y="4869160"/>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3</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3392" y="1080000"/>
            <a:ext cx="648071" cy="648071"/>
          </a:xfrm>
          <a:prstGeom prst="rect">
            <a:avLst/>
          </a:prstGeom>
          <a:noFill/>
        </p:spPr>
      </p:pic>
      <p:sp>
        <p:nvSpPr>
          <p:cNvPr id="16" name="Fußzeilenplatzhalter 3">
            <a:extLst>
              <a:ext uri="{FF2B5EF4-FFF2-40B4-BE49-F238E27FC236}">
                <a16:creationId xmlns:a16="http://schemas.microsoft.com/office/drawing/2014/main" id="{ADFB704F-BEB3-49F4-82DE-74BB5F1B5D17}"/>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7" name="Auf der gleichen Seite des Rechtecks liegende Ecken abrunden 8">
            <a:extLst>
              <a:ext uri="{FF2B5EF4-FFF2-40B4-BE49-F238E27FC236}">
                <a16:creationId xmlns:a16="http://schemas.microsoft.com/office/drawing/2014/main" id="{59C9F7C4-9BB7-43AF-A072-21DDBBEBDF0B}"/>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8" name="Auf der gleichen Seite des Rechtecks liegende Ecken abrunden 8">
            <a:extLst>
              <a:ext uri="{FF2B5EF4-FFF2-40B4-BE49-F238E27FC236}">
                <a16:creationId xmlns:a16="http://schemas.microsoft.com/office/drawing/2014/main" id="{015CD1A6-4259-4DA4-8EED-55906AFA0308}"/>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9" name="Auf der gleichen Seite des Rechtecks liegende Ecken abrunden 8">
            <a:extLst>
              <a:ext uri="{FF2B5EF4-FFF2-40B4-BE49-F238E27FC236}">
                <a16:creationId xmlns:a16="http://schemas.microsoft.com/office/drawing/2014/main" id="{FA2D5650-B7ED-4A35-AB6C-475B13D7419E}"/>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0" name="Auf der gleichen Seite des Rechtecks liegende Ecken abrunden 8">
            <a:extLst>
              <a:ext uri="{FF2B5EF4-FFF2-40B4-BE49-F238E27FC236}">
                <a16:creationId xmlns:a16="http://schemas.microsoft.com/office/drawing/2014/main" id="{B88C4913-CF69-4426-8F60-5157DE3D15E7}"/>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1" name="Auf der gleichen Seite des Rechtecks liegende Ecken abrunden 8">
            <a:extLst>
              <a:ext uri="{FF2B5EF4-FFF2-40B4-BE49-F238E27FC236}">
                <a16:creationId xmlns:a16="http://schemas.microsoft.com/office/drawing/2014/main" id="{EF04FBCD-9860-4F85-8E15-296ACE1FCB82}"/>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2" name="Auf der gleichen Seite des Rechtecks liegende Ecken abrunden 8">
            <a:extLst>
              <a:ext uri="{FF2B5EF4-FFF2-40B4-BE49-F238E27FC236}">
                <a16:creationId xmlns:a16="http://schemas.microsoft.com/office/drawing/2014/main" id="{E2114378-1CFA-4420-83A0-C6DD3155F2E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3" name="Auf der gleichen Seite des Rechtecks liegende Ecken abrunden 8">
            <a:extLst>
              <a:ext uri="{FF2B5EF4-FFF2-40B4-BE49-F238E27FC236}">
                <a16:creationId xmlns:a16="http://schemas.microsoft.com/office/drawing/2014/main" id="{77F167EE-F435-4353-BEE1-950CECBA392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DB72C82D-EB79-1838-B534-5387FDB5EE4A}"/>
              </a:ext>
            </a:extLst>
          </p:cNvPr>
          <p:cNvSpPr>
            <a:spLocks noGrp="1"/>
          </p:cNvSpPr>
          <p:nvPr>
            <p:ph type="dt" sz="half" idx="12"/>
          </p:nvPr>
        </p:nvSpPr>
        <p:spPr>
          <a:xfrm>
            <a:off x="667303" y="176806"/>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1567618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48</a:t>
            </a:fld>
            <a:endParaRPr lang="de-DE"/>
          </a:p>
        </p:txBody>
      </p:sp>
      <p:sp>
        <p:nvSpPr>
          <p:cNvPr id="7" name="Rechteck 6">
            <a:extLst>
              <a:ext uri="{FF2B5EF4-FFF2-40B4-BE49-F238E27FC236}">
                <a16:creationId xmlns:a16="http://schemas.microsoft.com/office/drawing/2014/main" id="{94B57247-BE68-4F6A-9F6A-A56F8B95692A}"/>
              </a:ext>
            </a:extLst>
          </p:cNvPr>
          <p:cNvSpPr/>
          <p:nvPr/>
        </p:nvSpPr>
        <p:spPr>
          <a:xfrm>
            <a:off x="1955400" y="1125963"/>
            <a:ext cx="4608512" cy="1773720"/>
          </a:xfrm>
          <a:prstGeom prst="rect">
            <a:avLst/>
          </a:prstGeom>
        </p:spPr>
        <p:txBody>
          <a:bodyPr wrap="square" lIns="80165" tIns="40083" rIns="80165" bIns="40083">
            <a:spAutoFit/>
          </a:bodyPr>
          <a:lstStyle/>
          <a:p>
            <a:pPr algn="l"/>
            <a:r>
              <a:rPr lang="en-GB" sz="1100" dirty="0">
                <a:solidFill>
                  <a:srgbClr val="4B4B4B"/>
                </a:solidFill>
              </a:rPr>
              <a:t>The company evaluates </a:t>
            </a:r>
            <a:r>
              <a:rPr lang="en-GB" sz="1100" b="1" dirty="0">
                <a:solidFill>
                  <a:srgbClr val="4B4B4B"/>
                </a:solidFill>
              </a:rPr>
              <a:t>existing documents</a:t>
            </a:r>
            <a:r>
              <a:rPr lang="en-GB" sz="1100" dirty="0">
                <a:solidFill>
                  <a:srgbClr val="4B4B4B"/>
                </a:solidFill>
              </a:rPr>
              <a:t> related to the subject.</a:t>
            </a:r>
          </a:p>
          <a:p>
            <a:pPr algn="l"/>
            <a:endParaRPr lang="de-DE" sz="1100" b="1" dirty="0">
              <a:solidFill>
                <a:srgbClr val="000000"/>
              </a:solidFill>
            </a:endParaRPr>
          </a:p>
          <a:p>
            <a:pPr algn="l"/>
            <a:r>
              <a:rPr lang="en-GB" sz="1100" b="1" dirty="0">
                <a:solidFill>
                  <a:srgbClr val="4B4B4B"/>
                </a:solidFill>
              </a:rPr>
              <a:t>Documents</a:t>
            </a:r>
            <a:r>
              <a:rPr lang="en-GB" sz="1100" dirty="0">
                <a:solidFill>
                  <a:srgbClr val="4B4B4B"/>
                </a:solidFill>
              </a:rPr>
              <a:t> that need to be evaluated to establish the </a:t>
            </a:r>
            <a:r>
              <a:rPr lang="en-GB" sz="1100" b="1" dirty="0">
                <a:solidFill>
                  <a:srgbClr val="4B4B4B"/>
                </a:solidFill>
              </a:rPr>
              <a:t>current situation</a:t>
            </a:r>
            <a:r>
              <a:rPr lang="en-GB" sz="1100" dirty="0">
                <a:solidFill>
                  <a:srgbClr val="4B4B4B"/>
                </a:solidFill>
              </a:rPr>
              <a:t> include:</a:t>
            </a:r>
          </a:p>
          <a:p>
            <a:pPr marL="179388" indent="-179388" algn="l">
              <a:buFont typeface="Arial" pitchFamily="34" charset="0"/>
              <a:buChar char="•"/>
            </a:pPr>
            <a:r>
              <a:rPr lang="en-GB" sz="1100" dirty="0">
                <a:solidFill>
                  <a:srgbClr val="4B4B4B"/>
                </a:solidFill>
              </a:rPr>
              <a:t>Company policies</a:t>
            </a:r>
          </a:p>
          <a:p>
            <a:pPr marL="179388" indent="-179388" algn="l">
              <a:buFont typeface="Arial" pitchFamily="34" charset="0"/>
              <a:buChar char="•"/>
            </a:pPr>
            <a:r>
              <a:rPr lang="en-GB" sz="1100" dirty="0">
                <a:solidFill>
                  <a:srgbClr val="4B4B4B"/>
                </a:solidFill>
              </a:rPr>
              <a:t>Process diagrams</a:t>
            </a:r>
          </a:p>
          <a:p>
            <a:pPr marL="179388" indent="-179388" algn="l">
              <a:buFont typeface="Arial" pitchFamily="34" charset="0"/>
              <a:buChar char="•"/>
            </a:pPr>
            <a:r>
              <a:rPr lang="en-GB" sz="1100" dirty="0">
                <a:solidFill>
                  <a:srgbClr val="4B4B4B"/>
                </a:solidFill>
              </a:rPr>
              <a:t>Targets</a:t>
            </a:r>
          </a:p>
          <a:p>
            <a:pPr marL="179388" indent="-179388" algn="l">
              <a:buFont typeface="Arial" pitchFamily="34" charset="0"/>
              <a:buChar char="•"/>
            </a:pPr>
            <a:r>
              <a:rPr lang="en-GB" sz="1100" dirty="0">
                <a:solidFill>
                  <a:srgbClr val="4B4B4B"/>
                </a:solidFill>
                <a:hlinkClick r:id="rId2"/>
              </a:rPr>
              <a:t>Code of Conduct</a:t>
            </a:r>
          </a:p>
          <a:p>
            <a:pPr marL="179388" indent="-179388" algn="l">
              <a:buFont typeface="Arial" pitchFamily="34" charset="0"/>
              <a:buChar char="•"/>
            </a:pPr>
            <a:r>
              <a:rPr lang="en-GB" sz="1100" dirty="0">
                <a:solidFill>
                  <a:srgbClr val="4B4B4B"/>
                </a:solidFill>
              </a:rPr>
              <a:t>Audit results (from environmental management)</a:t>
            </a:r>
          </a:p>
        </p:txBody>
      </p:sp>
      <p:sp>
        <p:nvSpPr>
          <p:cNvPr id="8" name="Rechteck 7">
            <a:extLst>
              <a:ext uri="{FF2B5EF4-FFF2-40B4-BE49-F238E27FC236}">
                <a16:creationId xmlns:a16="http://schemas.microsoft.com/office/drawing/2014/main" id="{931736A4-37AB-41BF-95B7-98FD54A012D5}"/>
              </a:ext>
            </a:extLst>
          </p:cNvPr>
          <p:cNvSpPr/>
          <p:nvPr/>
        </p:nvSpPr>
        <p:spPr>
          <a:xfrm>
            <a:off x="1883064" y="2926163"/>
            <a:ext cx="8605424" cy="1435166"/>
          </a:xfrm>
          <a:prstGeom prst="rect">
            <a:avLst/>
          </a:prstGeom>
        </p:spPr>
        <p:txBody>
          <a:bodyPr wrap="square" lIns="80165" tIns="40083" rIns="80165" bIns="40083">
            <a:spAutoFit/>
          </a:bodyPr>
          <a:lstStyle/>
          <a:p>
            <a:pPr marL="80577" algn="just"/>
            <a:r>
              <a:rPr lang="en-GB" sz="1100" dirty="0">
                <a:solidFill>
                  <a:srgbClr val="4B4B4B"/>
                </a:solidFill>
              </a:rPr>
              <a:t>The company exchanges information with </a:t>
            </a:r>
            <a:r>
              <a:rPr lang="en-GB" sz="1100" b="1" dirty="0">
                <a:solidFill>
                  <a:srgbClr val="4B4B4B"/>
                </a:solidFill>
              </a:rPr>
              <a:t>departments within the company</a:t>
            </a:r>
            <a:r>
              <a:rPr lang="en-GB" sz="1100" dirty="0">
                <a:solidFill>
                  <a:srgbClr val="4B4B4B"/>
                </a:solidFill>
              </a:rPr>
              <a:t> based on the evaluation of the documents in order to find starting points for sustainable supply chain management.</a:t>
            </a:r>
          </a:p>
          <a:p>
            <a:pPr marL="80577" algn="just"/>
            <a:r>
              <a:rPr lang="en-GB" sz="1100" b="1" dirty="0">
                <a:solidFill>
                  <a:srgbClr val="4B4B4B"/>
                </a:solidFill>
              </a:rPr>
              <a:t>Company departments and employees</a:t>
            </a:r>
            <a:r>
              <a:rPr lang="en-GB" sz="1100" dirty="0">
                <a:solidFill>
                  <a:srgbClr val="4B4B4B"/>
                </a:solidFill>
              </a:rPr>
              <a:t> (if they are present) that can help compare the existing and target situation include:</a:t>
            </a:r>
          </a:p>
          <a:p>
            <a:pPr marL="230887" indent="-150310" algn="l">
              <a:buFont typeface="Arial" panose="020B0604020202020204" pitchFamily="34" charset="0"/>
              <a:buChar char="•"/>
            </a:pPr>
            <a:r>
              <a:rPr lang="en-GB" sz="1100" dirty="0">
                <a:solidFill>
                  <a:srgbClr val="4B4B4B"/>
                </a:solidFill>
              </a:rPr>
              <a:t>Purchasing</a:t>
            </a:r>
          </a:p>
          <a:p>
            <a:pPr marL="230887" indent="-150310" algn="l">
              <a:buFont typeface="Arial" panose="020B0604020202020204" pitchFamily="34" charset="0"/>
              <a:buChar char="•"/>
            </a:pPr>
            <a:r>
              <a:rPr lang="en-GB" sz="1100" dirty="0">
                <a:solidFill>
                  <a:srgbClr val="4B4B4B"/>
                </a:solidFill>
              </a:rPr>
              <a:t>Quality and environmental management</a:t>
            </a:r>
          </a:p>
          <a:p>
            <a:pPr marL="230887" indent="-150310" algn="l">
              <a:buFont typeface="Arial" panose="020B0604020202020204" pitchFamily="34" charset="0"/>
              <a:buChar char="•"/>
            </a:pPr>
            <a:r>
              <a:rPr lang="en-GB" sz="1100" dirty="0">
                <a:solidFill>
                  <a:srgbClr val="4B4B4B"/>
                </a:solidFill>
              </a:rPr>
              <a:t>Production</a:t>
            </a:r>
          </a:p>
          <a:p>
            <a:pPr marL="230887" indent="-150310" algn="l">
              <a:buFont typeface="Arial" panose="020B0604020202020204" pitchFamily="34" charset="0"/>
              <a:buChar char="•"/>
            </a:pPr>
            <a:r>
              <a:rPr lang="en-GB" sz="1100" dirty="0">
                <a:solidFill>
                  <a:srgbClr val="4B4B4B"/>
                </a:solidFill>
              </a:rPr>
              <a:t>HR</a:t>
            </a:r>
          </a:p>
          <a:p>
            <a:pPr marL="230887" indent="-150310" algn="l">
              <a:buFont typeface="Arial" panose="020B0604020202020204" pitchFamily="34" charset="0"/>
              <a:buChar char="•"/>
            </a:pPr>
            <a:r>
              <a:rPr lang="en-GB" sz="1100" dirty="0">
                <a:solidFill>
                  <a:srgbClr val="4B4B4B"/>
                </a:solidFill>
              </a:rPr>
              <a:t>Logistics</a:t>
            </a:r>
          </a:p>
        </p:txBody>
      </p:sp>
      <p:sp>
        <p:nvSpPr>
          <p:cNvPr id="9" name="Rechteck 8">
            <a:extLst>
              <a:ext uri="{FF2B5EF4-FFF2-40B4-BE49-F238E27FC236}">
                <a16:creationId xmlns:a16="http://schemas.microsoft.com/office/drawing/2014/main" id="{04F4A4E7-08BF-40E7-840B-BE71E4B6B258}"/>
              </a:ext>
            </a:extLst>
          </p:cNvPr>
          <p:cNvSpPr/>
          <p:nvPr/>
        </p:nvSpPr>
        <p:spPr>
          <a:xfrm>
            <a:off x="1883064" y="4582347"/>
            <a:ext cx="8605424" cy="1604443"/>
          </a:xfrm>
          <a:prstGeom prst="rect">
            <a:avLst/>
          </a:prstGeom>
        </p:spPr>
        <p:txBody>
          <a:bodyPr wrap="square" lIns="80165" tIns="40083" rIns="80165" bIns="40083">
            <a:spAutoFit/>
          </a:bodyPr>
          <a:lstStyle/>
          <a:p>
            <a:pPr marL="80577" algn="l"/>
            <a:r>
              <a:rPr lang="en-GB" sz="1100" dirty="0">
                <a:solidFill>
                  <a:srgbClr val="4B4B4B"/>
                </a:solidFill>
              </a:rPr>
              <a:t>The company establishes its </a:t>
            </a:r>
            <a:r>
              <a:rPr lang="en-GB" sz="1100" b="1" dirty="0">
                <a:solidFill>
                  <a:srgbClr val="4B4B4B"/>
                </a:solidFill>
              </a:rPr>
              <a:t>target situation</a:t>
            </a:r>
            <a:r>
              <a:rPr lang="en-GB" sz="1100" dirty="0">
                <a:solidFill>
                  <a:srgbClr val="4B4B4B"/>
                </a:solidFill>
              </a:rPr>
              <a:t>.</a:t>
            </a:r>
          </a:p>
          <a:p>
            <a:pPr marL="80577" algn="l"/>
            <a:endParaRPr lang="de-DE" sz="1100" b="1" dirty="0">
              <a:solidFill>
                <a:srgbClr val="4B4B4B"/>
              </a:solidFill>
            </a:endParaRPr>
          </a:p>
          <a:p>
            <a:pPr marL="80577" algn="l"/>
            <a:r>
              <a:rPr lang="en-GB" sz="1100" dirty="0">
                <a:solidFill>
                  <a:srgbClr val="4B4B4B"/>
                </a:solidFill>
              </a:rPr>
              <a:t>Before fundamental fields of action and specific measures can be established, the company first needs to consider the long-term target situation of its sustainable supply chain management. Experience shows that many companies already use instruments such as mission statements or have already formulated the guiding values for their company and its culture. The company can build on this and outline the significance of sustainable supply chain management within the company. As mentioned above, </a:t>
            </a:r>
            <a:r>
              <a:rPr lang="en-GB" sz="1100" dirty="0">
                <a:solidFill>
                  <a:srgbClr val="4B4B4B"/>
                </a:solidFill>
                <a:hlinkClick r:id="rId3"/>
              </a:rPr>
              <a:t>sustainability reports</a:t>
            </a:r>
            <a:r>
              <a:rPr lang="en-GB" sz="1100" dirty="0">
                <a:solidFill>
                  <a:srgbClr val="4B4B4B"/>
                </a:solidFill>
              </a:rPr>
              <a:t> could provide examples in this regard. Beyond this, the company can also check to what extent political goals can be translated into corporate targets – for example, </a:t>
            </a:r>
            <a:r>
              <a:rPr lang="en-GB" sz="1100" dirty="0">
                <a:solidFill>
                  <a:srgbClr val="4B4B4B"/>
                </a:solidFill>
                <a:hlinkClick r:id="rId4"/>
              </a:rPr>
              <a:t>Sustainable Development Goals, SDGs</a:t>
            </a:r>
            <a:r>
              <a:rPr lang="en-GB" sz="1100" dirty="0">
                <a:solidFill>
                  <a:srgbClr val="4B4B4B"/>
                </a:solidFill>
              </a:rPr>
              <a:t>. The </a:t>
            </a:r>
            <a:r>
              <a:rPr lang="en-GB" sz="1100" dirty="0">
                <a:solidFill>
                  <a:srgbClr val="4B4B4B"/>
                </a:solidFill>
                <a:hlinkClick r:id="rId5"/>
              </a:rPr>
              <a:t>SDG guide</a:t>
            </a:r>
            <a:r>
              <a:rPr lang="en-GB" sz="1100" dirty="0">
                <a:solidFill>
                  <a:srgbClr val="4B4B4B"/>
                </a:solidFill>
              </a:rPr>
              <a:t> published by the Information Centre for the Environment and Economy and BIHK can be helpful in this regard. </a:t>
            </a:r>
          </a:p>
        </p:txBody>
      </p:sp>
      <p:sp>
        <p:nvSpPr>
          <p:cNvPr id="10" name="Richtungspfeil 59">
            <a:extLst>
              <a:ext uri="{FF2B5EF4-FFF2-40B4-BE49-F238E27FC236}">
                <a16:creationId xmlns:a16="http://schemas.microsoft.com/office/drawing/2014/main" id="{1B4C1BAF-4BDD-49AB-A96B-2011DE405F52}"/>
              </a:ext>
            </a:extLst>
          </p:cNvPr>
          <p:cNvSpPr/>
          <p:nvPr/>
        </p:nvSpPr>
        <p:spPr>
          <a:xfrm>
            <a:off x="695400" y="1197971"/>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sp>
        <p:nvSpPr>
          <p:cNvPr id="11" name="Richtungspfeil 12">
            <a:extLst>
              <a:ext uri="{FF2B5EF4-FFF2-40B4-BE49-F238E27FC236}">
                <a16:creationId xmlns:a16="http://schemas.microsoft.com/office/drawing/2014/main" id="{DEB387E9-6BD1-415E-9DEB-77D3DABFF087}"/>
              </a:ext>
            </a:extLst>
          </p:cNvPr>
          <p:cNvSpPr/>
          <p:nvPr/>
        </p:nvSpPr>
        <p:spPr>
          <a:xfrm>
            <a:off x="695400" y="2998171"/>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12" name="Richtungspfeil 13">
            <a:extLst>
              <a:ext uri="{FF2B5EF4-FFF2-40B4-BE49-F238E27FC236}">
                <a16:creationId xmlns:a16="http://schemas.microsoft.com/office/drawing/2014/main" id="{CFEC1136-33A2-412E-967F-202276BB8A46}"/>
              </a:ext>
            </a:extLst>
          </p:cNvPr>
          <p:cNvSpPr/>
          <p:nvPr/>
        </p:nvSpPr>
        <p:spPr>
          <a:xfrm>
            <a:off x="695400" y="4654355"/>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3</a:t>
            </a:r>
          </a:p>
        </p:txBody>
      </p:sp>
      <p:sp>
        <p:nvSpPr>
          <p:cNvPr id="13" name="Freihandform 19">
            <a:extLst>
              <a:ext uri="{FF2B5EF4-FFF2-40B4-BE49-F238E27FC236}">
                <a16:creationId xmlns:a16="http://schemas.microsoft.com/office/drawing/2014/main" id="{7CE33E57-782E-44FE-B029-40E76E04A1C4}"/>
              </a:ext>
            </a:extLst>
          </p:cNvPr>
          <p:cNvSpPr/>
          <p:nvPr/>
        </p:nvSpPr>
        <p:spPr bwMode="auto">
          <a:xfrm>
            <a:off x="6995632" y="1151224"/>
            <a:ext cx="3492856" cy="177372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solidFill>
                <a:srgbClr val="000000"/>
              </a:solidFill>
            </a:endParaRPr>
          </a:p>
        </p:txBody>
      </p:sp>
      <p:sp>
        <p:nvSpPr>
          <p:cNvPr id="14" name="Rechteck 13">
            <a:extLst>
              <a:ext uri="{FF2B5EF4-FFF2-40B4-BE49-F238E27FC236}">
                <a16:creationId xmlns:a16="http://schemas.microsoft.com/office/drawing/2014/main" id="{B2476B1B-C229-495A-9DDF-158F49168DFA}"/>
              </a:ext>
            </a:extLst>
          </p:cNvPr>
          <p:cNvSpPr/>
          <p:nvPr/>
        </p:nvSpPr>
        <p:spPr>
          <a:xfrm>
            <a:off x="7283664" y="1269979"/>
            <a:ext cx="2592288" cy="1551707"/>
          </a:xfrm>
          <a:prstGeom prst="rect">
            <a:avLst/>
          </a:prstGeom>
        </p:spPr>
        <p:txBody>
          <a:bodyPr wrap="square">
            <a:spAutoFit/>
          </a:bodyPr>
          <a:lstStyle/>
          <a:p>
            <a:pPr algn="l"/>
            <a:r>
              <a:rPr lang="en-GB" sz="1200" b="1" dirty="0">
                <a:solidFill>
                  <a:srgbClr val="000000">
                    <a:lumMod val="75000"/>
                    <a:lumOff val="25000"/>
                  </a:srgbClr>
                </a:solidFill>
              </a:rPr>
              <a:t>Guiding questions for orientation:</a:t>
            </a:r>
          </a:p>
          <a:p>
            <a:pPr algn="l"/>
            <a:endParaRPr lang="de-DE" sz="1100" b="1" dirty="0">
              <a:solidFill>
                <a:srgbClr val="000000">
                  <a:lumMod val="75000"/>
                  <a:lumOff val="25000"/>
                </a:srgbClr>
              </a:solidFill>
            </a:endParaRPr>
          </a:p>
          <a:p>
            <a:pPr marL="171450" indent="-171450" algn="l" defTabSz="928804" fontAlgn="auto">
              <a:spcAft>
                <a:spcPts val="526"/>
              </a:spcAft>
              <a:buFont typeface="Arial" panose="020B0604020202020204" pitchFamily="34" charset="0"/>
              <a:buChar char="•"/>
              <a:defRPr/>
            </a:pPr>
            <a:r>
              <a:rPr lang="en-GB" sz="1050" dirty="0">
                <a:solidFill>
                  <a:srgbClr val="000000">
                    <a:lumMod val="75000"/>
                    <a:lumOff val="25000"/>
                  </a:srgbClr>
                </a:solidFill>
                <a:latin typeface="Arial"/>
              </a:rPr>
              <a:t>Which existing documents need to be reviewed?</a:t>
            </a:r>
          </a:p>
          <a:p>
            <a:pPr marL="171450" indent="-171450" algn="l" defTabSz="928804" fontAlgn="auto">
              <a:spcAft>
                <a:spcPts val="526"/>
              </a:spcAft>
              <a:buFont typeface="Arial" panose="020B0604020202020204" pitchFamily="34" charset="0"/>
              <a:buChar char="•"/>
              <a:defRPr/>
            </a:pPr>
            <a:r>
              <a:rPr lang="en-GB" sz="1050" dirty="0">
                <a:solidFill>
                  <a:srgbClr val="000000">
                    <a:lumMod val="75000"/>
                    <a:lumOff val="25000"/>
                  </a:srgbClr>
                </a:solidFill>
                <a:latin typeface="Arial"/>
              </a:rPr>
              <a:t>Which company departments will be involved?</a:t>
            </a:r>
          </a:p>
          <a:p>
            <a:pPr marL="171450" indent="-171450" algn="l" defTabSz="928804" fontAlgn="auto">
              <a:spcAft>
                <a:spcPts val="526"/>
              </a:spcAft>
              <a:buFont typeface="Arial" panose="020B0604020202020204" pitchFamily="34" charset="0"/>
              <a:buChar char="•"/>
              <a:defRPr/>
            </a:pPr>
            <a:r>
              <a:rPr lang="en-GB" sz="1050" dirty="0">
                <a:solidFill>
                  <a:srgbClr val="000000">
                    <a:lumMod val="75000"/>
                    <a:lumOff val="25000"/>
                  </a:srgbClr>
                </a:solidFill>
                <a:latin typeface="Arial"/>
              </a:rPr>
              <a:t>Where does the company want to be in the long term?</a:t>
            </a:r>
            <a:r>
              <a:rPr lang="en-GB" sz="1100" dirty="0">
                <a:solidFill>
                  <a:srgbClr val="000000">
                    <a:lumMod val="75000"/>
                    <a:lumOff val="25000"/>
                  </a:srgbClr>
                </a:solidFill>
              </a:rPr>
              <a:t> </a:t>
            </a:r>
          </a:p>
        </p:txBody>
      </p:sp>
      <p:pic>
        <p:nvPicPr>
          <p:cNvPr id="15" name="Picture 5" descr="G:\noun_1146880.png">
            <a:extLst>
              <a:ext uri="{FF2B5EF4-FFF2-40B4-BE49-F238E27FC236}">
                <a16:creationId xmlns:a16="http://schemas.microsoft.com/office/drawing/2014/main" id="{6F9C914B-ED61-4D71-8407-91787A298B0C}"/>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rot="1187937">
            <a:off x="9461782" y="1538198"/>
            <a:ext cx="648071" cy="648071"/>
          </a:xfrm>
          <a:prstGeom prst="rect">
            <a:avLst/>
          </a:prstGeom>
          <a:noFill/>
        </p:spPr>
      </p:pic>
      <p:sp>
        <p:nvSpPr>
          <p:cNvPr id="16" name="Fußzeilenplatzhalter 3">
            <a:extLst>
              <a:ext uri="{FF2B5EF4-FFF2-40B4-BE49-F238E27FC236}">
                <a16:creationId xmlns:a16="http://schemas.microsoft.com/office/drawing/2014/main" id="{D41061B5-64D7-4681-B1AF-6B4146870062}"/>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7" name="Auf der gleichen Seite des Rechtecks liegende Ecken abrunden 8">
            <a:extLst>
              <a:ext uri="{FF2B5EF4-FFF2-40B4-BE49-F238E27FC236}">
                <a16:creationId xmlns:a16="http://schemas.microsoft.com/office/drawing/2014/main" id="{C0129A22-6527-4590-8438-1C2EB3685A2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8" name="Auf der gleichen Seite des Rechtecks liegende Ecken abrunden 8">
            <a:extLst>
              <a:ext uri="{FF2B5EF4-FFF2-40B4-BE49-F238E27FC236}">
                <a16:creationId xmlns:a16="http://schemas.microsoft.com/office/drawing/2014/main" id="{0BED0844-4966-44BC-A011-2002ED6027C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9" name="Auf der gleichen Seite des Rechtecks liegende Ecken abrunden 8">
            <a:extLst>
              <a:ext uri="{FF2B5EF4-FFF2-40B4-BE49-F238E27FC236}">
                <a16:creationId xmlns:a16="http://schemas.microsoft.com/office/drawing/2014/main" id="{973FA79A-84EF-4BFE-B7B0-3B8615DD08C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0" name="Auf der gleichen Seite des Rechtecks liegende Ecken abrunden 8">
            <a:extLst>
              <a:ext uri="{FF2B5EF4-FFF2-40B4-BE49-F238E27FC236}">
                <a16:creationId xmlns:a16="http://schemas.microsoft.com/office/drawing/2014/main" id="{ABECDB70-479B-466D-8E88-6B75C6A3F91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1" name="Auf der gleichen Seite des Rechtecks liegende Ecken abrunden 8">
            <a:extLst>
              <a:ext uri="{FF2B5EF4-FFF2-40B4-BE49-F238E27FC236}">
                <a16:creationId xmlns:a16="http://schemas.microsoft.com/office/drawing/2014/main" id="{358C9AE6-0721-4199-A24D-673E0A877D61}"/>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2" name="Auf der gleichen Seite des Rechtecks liegende Ecken abrunden 8">
            <a:extLst>
              <a:ext uri="{FF2B5EF4-FFF2-40B4-BE49-F238E27FC236}">
                <a16:creationId xmlns:a16="http://schemas.microsoft.com/office/drawing/2014/main" id="{09330EEB-BEC5-4A67-97AD-A878ECE72D2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3" name="Auf der gleichen Seite des Rechtecks liegende Ecken abrunden 8">
            <a:extLst>
              <a:ext uri="{FF2B5EF4-FFF2-40B4-BE49-F238E27FC236}">
                <a16:creationId xmlns:a16="http://schemas.microsoft.com/office/drawing/2014/main" id="{EFADB893-4DC3-4ACC-81A0-A741DCDC836C}"/>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E8B9052B-6FF2-2037-53C2-6E0AA51AD4DE}"/>
              </a:ext>
            </a:extLst>
          </p:cNvPr>
          <p:cNvSpPr>
            <a:spLocks noGrp="1"/>
          </p:cNvSpPr>
          <p:nvPr>
            <p:ph type="dt" sz="half" idx="12"/>
          </p:nvPr>
        </p:nvSpPr>
        <p:spPr>
          <a:xfrm>
            <a:off x="667303" y="176806"/>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677040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49</a:t>
            </a:fld>
            <a:endParaRPr lang="de-DE"/>
          </a:p>
        </p:txBody>
      </p:sp>
      <p:sp>
        <p:nvSpPr>
          <p:cNvPr id="7" name="Rechteck 6">
            <a:extLst>
              <a:ext uri="{FF2B5EF4-FFF2-40B4-BE49-F238E27FC236}">
                <a16:creationId xmlns:a16="http://schemas.microsoft.com/office/drawing/2014/main" id="{CE84FBE0-B58B-4571-9151-A3E0A947B3A8}"/>
              </a:ext>
            </a:extLst>
          </p:cNvPr>
          <p:cNvSpPr/>
          <p:nvPr/>
        </p:nvSpPr>
        <p:spPr bwMode="auto">
          <a:xfrm>
            <a:off x="1611351" y="4149080"/>
            <a:ext cx="8136904" cy="2232248"/>
          </a:xfrm>
          <a:prstGeom prst="rect">
            <a:avLst/>
          </a:prstGeom>
          <a:noFill/>
          <a:ln w="19050" cap="flat" cmpd="sng" algn="ctr">
            <a:solidFill>
              <a:srgbClr val="3B68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8" name="Rechteck 7">
            <a:extLst>
              <a:ext uri="{FF2B5EF4-FFF2-40B4-BE49-F238E27FC236}">
                <a16:creationId xmlns:a16="http://schemas.microsoft.com/office/drawing/2014/main" id="{B732B42C-BE70-4189-9746-31CB9D484A8A}"/>
              </a:ext>
            </a:extLst>
          </p:cNvPr>
          <p:cNvSpPr/>
          <p:nvPr/>
        </p:nvSpPr>
        <p:spPr>
          <a:xfrm rot="5400000">
            <a:off x="2144230" y="673004"/>
            <a:ext cx="410782" cy="1979476"/>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Topics</a:t>
            </a:r>
          </a:p>
        </p:txBody>
      </p:sp>
      <p:sp>
        <p:nvSpPr>
          <p:cNvPr id="9" name="Rechteck 8">
            <a:extLst>
              <a:ext uri="{FF2B5EF4-FFF2-40B4-BE49-F238E27FC236}">
                <a16:creationId xmlns:a16="http://schemas.microsoft.com/office/drawing/2014/main" id="{B26ED873-F2E5-4E99-BC69-F70A0945D542}"/>
              </a:ext>
            </a:extLst>
          </p:cNvPr>
          <p:cNvSpPr/>
          <p:nvPr/>
        </p:nvSpPr>
        <p:spPr>
          <a:xfrm rot="5400000">
            <a:off x="4356139" y="582110"/>
            <a:ext cx="410782" cy="2170813"/>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Document/measure</a:t>
            </a:r>
          </a:p>
        </p:txBody>
      </p:sp>
      <p:sp>
        <p:nvSpPr>
          <p:cNvPr id="10" name="Rechteck 9">
            <a:extLst>
              <a:ext uri="{FF2B5EF4-FFF2-40B4-BE49-F238E27FC236}">
                <a16:creationId xmlns:a16="http://schemas.microsoft.com/office/drawing/2014/main" id="{1E07855F-9487-46C6-84BB-EB6ED0E71DEB}"/>
              </a:ext>
            </a:extLst>
          </p:cNvPr>
          <p:cNvSpPr/>
          <p:nvPr/>
        </p:nvSpPr>
        <p:spPr>
          <a:xfrm rot="5400000">
            <a:off x="5441546" y="2708808"/>
            <a:ext cx="410782" cy="3312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Corporate philosophy &amp; values</a:t>
            </a:r>
          </a:p>
        </p:txBody>
      </p:sp>
      <p:sp>
        <p:nvSpPr>
          <p:cNvPr id="13" name="Rechteck 12">
            <a:extLst>
              <a:ext uri="{FF2B5EF4-FFF2-40B4-BE49-F238E27FC236}">
                <a16:creationId xmlns:a16="http://schemas.microsoft.com/office/drawing/2014/main" id="{1FA55D65-98AB-4A79-A9E4-F20672302614}"/>
              </a:ext>
            </a:extLst>
          </p:cNvPr>
          <p:cNvSpPr/>
          <p:nvPr/>
        </p:nvSpPr>
        <p:spPr>
          <a:xfrm rot="5400000">
            <a:off x="6644542" y="569395"/>
            <a:ext cx="410782" cy="2196246"/>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Gaps identified</a:t>
            </a:r>
          </a:p>
        </p:txBody>
      </p:sp>
      <p:sp>
        <p:nvSpPr>
          <p:cNvPr id="14" name="Rechteck 13">
            <a:extLst>
              <a:ext uri="{FF2B5EF4-FFF2-40B4-BE49-F238E27FC236}">
                <a16:creationId xmlns:a16="http://schemas.microsoft.com/office/drawing/2014/main" id="{9B6BFFE7-EB05-40B0-B972-AF8F04111503}"/>
              </a:ext>
            </a:extLst>
          </p:cNvPr>
          <p:cNvSpPr/>
          <p:nvPr/>
        </p:nvSpPr>
        <p:spPr>
          <a:xfrm rot="5400000">
            <a:off x="8856300" y="693121"/>
            <a:ext cx="410782" cy="193924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Change requirement</a:t>
            </a:r>
          </a:p>
        </p:txBody>
      </p:sp>
      <p:sp>
        <p:nvSpPr>
          <p:cNvPr id="15" name="Rechteck 14">
            <a:extLst>
              <a:ext uri="{FF2B5EF4-FFF2-40B4-BE49-F238E27FC236}">
                <a16:creationId xmlns:a16="http://schemas.microsoft.com/office/drawing/2014/main" id="{CBBBAA82-2CC4-4175-8770-092F127057C7}"/>
              </a:ext>
            </a:extLst>
          </p:cNvPr>
          <p:cNvSpPr/>
          <p:nvPr/>
        </p:nvSpPr>
        <p:spPr bwMode="auto">
          <a:xfrm>
            <a:off x="1359883" y="1872909"/>
            <a:ext cx="1979476" cy="2227471"/>
          </a:xfrm>
          <a:prstGeom prst="rect">
            <a:avLst/>
          </a:prstGeom>
          <a:solidFill>
            <a:schemeClr val="bg1"/>
          </a:solidFill>
          <a:ln w="1905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4B4B4B"/>
                </a:solidFill>
              </a:rPr>
              <a:t>Land use for palm oil/sugar cultivation</a:t>
            </a:r>
          </a:p>
          <a:p>
            <a:pPr marL="171450" indent="-171450" algn="l">
              <a:buFont typeface="Arial" panose="020B0604020202020204" pitchFamily="34" charset="0"/>
              <a:buChar char="•"/>
            </a:pPr>
            <a:endParaRPr lang="de-DE" sz="1000" dirty="0">
              <a:solidFill>
                <a:srgbClr val="4B4B4B"/>
              </a:solidFill>
            </a:endParaRPr>
          </a:p>
          <a:p>
            <a:pPr algn="l"/>
            <a:endParaRPr lang="de-DE" sz="1000" dirty="0">
              <a:solidFill>
                <a:srgbClr val="4B4B4B"/>
              </a:solidFill>
            </a:endParaRPr>
          </a:p>
          <a:p>
            <a:pPr marL="171450" indent="-171450" algn="l">
              <a:buFont typeface="Arial" panose="020B0604020202020204" pitchFamily="34" charset="0"/>
              <a:buChar char="•"/>
            </a:pPr>
            <a:r>
              <a:rPr lang="en-GB" sz="1000" dirty="0">
                <a:solidFill>
                  <a:srgbClr val="4B4B4B"/>
                </a:solidFill>
              </a:rPr>
              <a:t>Ban on child labour for plantation work</a:t>
            </a:r>
          </a:p>
          <a:p>
            <a:pPr marL="171450" indent="-171450" algn="l">
              <a:buFont typeface="Arial" panose="020B0604020202020204" pitchFamily="34" charset="0"/>
              <a:buChar char="•"/>
            </a:pPr>
            <a:endParaRPr lang="de-DE" sz="1000" dirty="0">
              <a:solidFill>
                <a:srgbClr val="4B4B4B"/>
              </a:solidFill>
            </a:endParaRP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p:txBody>
      </p:sp>
      <p:sp>
        <p:nvSpPr>
          <p:cNvPr id="16" name="Rechteck 15">
            <a:extLst>
              <a:ext uri="{FF2B5EF4-FFF2-40B4-BE49-F238E27FC236}">
                <a16:creationId xmlns:a16="http://schemas.microsoft.com/office/drawing/2014/main" id="{0C3003BF-87DF-45CF-B801-DB03578D6CD2}"/>
              </a:ext>
            </a:extLst>
          </p:cNvPr>
          <p:cNvSpPr/>
          <p:nvPr/>
        </p:nvSpPr>
        <p:spPr bwMode="auto">
          <a:xfrm>
            <a:off x="3476123" y="1872909"/>
            <a:ext cx="2170814" cy="2227471"/>
          </a:xfrm>
          <a:prstGeom prst="rect">
            <a:avLst/>
          </a:prstGeom>
          <a:solidFill>
            <a:schemeClr val="bg1"/>
          </a:solidFill>
          <a:ln w="1905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4B4B4B"/>
                </a:solidFill>
              </a:rPr>
              <a:t>Code of Conduct (CoC); Environmental management system </a:t>
            </a:r>
          </a:p>
          <a:p>
            <a:pPr algn="l"/>
            <a:endParaRPr lang="de-DE" sz="1000" dirty="0">
              <a:solidFill>
                <a:srgbClr val="4B4B4B"/>
              </a:solidFill>
            </a:endParaRPr>
          </a:p>
          <a:p>
            <a:pPr algn="l"/>
            <a:endParaRPr lang="de-DE" sz="1000" dirty="0">
              <a:solidFill>
                <a:srgbClr val="4B4B4B"/>
              </a:solidFill>
            </a:endParaRPr>
          </a:p>
          <a:p>
            <a:pPr marL="171450" indent="-171450" algn="l">
              <a:buFont typeface="Arial" panose="020B0604020202020204" pitchFamily="34" charset="0"/>
              <a:buChar char="•"/>
            </a:pPr>
            <a:r>
              <a:rPr lang="en-GB" sz="1000" dirty="0">
                <a:solidFill>
                  <a:srgbClr val="4B4B4B"/>
                </a:solidFill>
              </a:rPr>
              <a:t>Self assessment survey for suppliers</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p:txBody>
      </p:sp>
      <p:sp>
        <p:nvSpPr>
          <p:cNvPr id="17" name="Rechteck 16">
            <a:extLst>
              <a:ext uri="{FF2B5EF4-FFF2-40B4-BE49-F238E27FC236}">
                <a16:creationId xmlns:a16="http://schemas.microsoft.com/office/drawing/2014/main" id="{42EB9100-2CC3-4CE2-A21A-2652DBEBA5B2}"/>
              </a:ext>
            </a:extLst>
          </p:cNvPr>
          <p:cNvSpPr/>
          <p:nvPr/>
        </p:nvSpPr>
        <p:spPr bwMode="auto">
          <a:xfrm>
            <a:off x="5751811" y="1872909"/>
            <a:ext cx="2196245" cy="2227471"/>
          </a:xfrm>
          <a:prstGeom prst="rect">
            <a:avLst/>
          </a:prstGeom>
          <a:solidFill>
            <a:schemeClr val="bg1"/>
          </a:solidFill>
          <a:ln w="1905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4B4B4B"/>
                </a:solidFill>
              </a:rPr>
              <a:t>The CoC does not include any policies on land use</a:t>
            </a:r>
          </a:p>
          <a:p>
            <a:pPr marL="171450" indent="-171450" algn="l">
              <a:buFont typeface="Arial" panose="020B0604020202020204" pitchFamily="34" charset="0"/>
              <a:buChar char="•"/>
            </a:pPr>
            <a:endParaRPr lang="de-DE" sz="1000" dirty="0">
              <a:solidFill>
                <a:srgbClr val="4B4B4B"/>
              </a:solidFill>
            </a:endParaRPr>
          </a:p>
          <a:p>
            <a:pPr algn="l"/>
            <a:endParaRPr lang="de-DE" sz="1000" dirty="0">
              <a:solidFill>
                <a:srgbClr val="4B4B4B"/>
              </a:solidFill>
            </a:endParaRPr>
          </a:p>
          <a:p>
            <a:pPr marL="171450" indent="-171450" algn="l">
              <a:buFont typeface="Arial" panose="020B0604020202020204" pitchFamily="34" charset="0"/>
              <a:buChar char="•"/>
            </a:pPr>
            <a:r>
              <a:rPr lang="en-GB" sz="1000" dirty="0">
                <a:solidFill>
                  <a:srgbClr val="4B4B4B"/>
                </a:solidFill>
              </a:rPr>
              <a:t>Compliance with this ban cannot be properly verified</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p:txBody>
      </p:sp>
      <p:sp>
        <p:nvSpPr>
          <p:cNvPr id="18" name="Rechteck 17">
            <a:extLst>
              <a:ext uri="{FF2B5EF4-FFF2-40B4-BE49-F238E27FC236}">
                <a16:creationId xmlns:a16="http://schemas.microsoft.com/office/drawing/2014/main" id="{48696114-06B7-4DFD-A9DC-19673349647B}"/>
              </a:ext>
            </a:extLst>
          </p:cNvPr>
          <p:cNvSpPr/>
          <p:nvPr/>
        </p:nvSpPr>
        <p:spPr bwMode="auto">
          <a:xfrm>
            <a:off x="8092071" y="1921609"/>
            <a:ext cx="1939240" cy="2227471"/>
          </a:xfrm>
          <a:prstGeom prst="rect">
            <a:avLst/>
          </a:prstGeom>
          <a:solidFill>
            <a:schemeClr val="bg1"/>
          </a:solidFill>
          <a:ln w="1905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4B4B4B"/>
                </a:solidFill>
              </a:rPr>
              <a:t>Incorporating the topic of land usage in raw materials cultivation into the CoC</a:t>
            </a:r>
          </a:p>
          <a:p>
            <a:pPr algn="l"/>
            <a:endParaRPr lang="de-DE" sz="1000" dirty="0">
              <a:solidFill>
                <a:srgbClr val="4B4B4B"/>
              </a:solidFill>
            </a:endParaRPr>
          </a:p>
          <a:p>
            <a:pPr marL="171450" indent="-171450" algn="l">
              <a:buFont typeface="Arial" panose="020B0604020202020204" pitchFamily="34" charset="0"/>
              <a:buChar char="•"/>
            </a:pPr>
            <a:r>
              <a:rPr lang="en-GB" sz="1000" dirty="0">
                <a:solidFill>
                  <a:srgbClr val="4B4B4B"/>
                </a:solidFill>
              </a:rPr>
              <a:t>Integrating external audits as an option in supplier agreements</a:t>
            </a: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p:txBody>
      </p:sp>
      <p:cxnSp>
        <p:nvCxnSpPr>
          <p:cNvPr id="19" name="Gerade Verbindung 26">
            <a:extLst>
              <a:ext uri="{FF2B5EF4-FFF2-40B4-BE49-F238E27FC236}">
                <a16:creationId xmlns:a16="http://schemas.microsoft.com/office/drawing/2014/main" id="{F8F9DE6B-33E1-48DE-9046-741AFB4DF7E6}"/>
              </a:ext>
            </a:extLst>
          </p:cNvPr>
          <p:cNvCxnSpPr/>
          <p:nvPr/>
        </p:nvCxnSpPr>
        <p:spPr bwMode="auto">
          <a:xfrm>
            <a:off x="8197687" y="2564904"/>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28">
            <a:extLst>
              <a:ext uri="{FF2B5EF4-FFF2-40B4-BE49-F238E27FC236}">
                <a16:creationId xmlns:a16="http://schemas.microsoft.com/office/drawing/2014/main" id="{ED99DAC5-DE13-4E22-A864-79DECB52A94E}"/>
              </a:ext>
            </a:extLst>
          </p:cNvPr>
          <p:cNvCxnSpPr/>
          <p:nvPr/>
        </p:nvCxnSpPr>
        <p:spPr bwMode="auto">
          <a:xfrm>
            <a:off x="1485617" y="2564904"/>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9">
            <a:extLst>
              <a:ext uri="{FF2B5EF4-FFF2-40B4-BE49-F238E27FC236}">
                <a16:creationId xmlns:a16="http://schemas.microsoft.com/office/drawing/2014/main" id="{61144F56-42F6-4BC4-8691-406E0E42FF67}"/>
              </a:ext>
            </a:extLst>
          </p:cNvPr>
          <p:cNvCxnSpPr/>
          <p:nvPr/>
        </p:nvCxnSpPr>
        <p:spPr bwMode="auto">
          <a:xfrm>
            <a:off x="3627759" y="2564904"/>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30">
            <a:extLst>
              <a:ext uri="{FF2B5EF4-FFF2-40B4-BE49-F238E27FC236}">
                <a16:creationId xmlns:a16="http://schemas.microsoft.com/office/drawing/2014/main" id="{5D85651A-2D0A-4148-B197-36F65E313D44}"/>
              </a:ext>
            </a:extLst>
          </p:cNvPr>
          <p:cNvCxnSpPr/>
          <p:nvPr/>
        </p:nvCxnSpPr>
        <p:spPr bwMode="auto">
          <a:xfrm>
            <a:off x="5824344" y="2564904"/>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33">
            <a:extLst>
              <a:ext uri="{FF2B5EF4-FFF2-40B4-BE49-F238E27FC236}">
                <a16:creationId xmlns:a16="http://schemas.microsoft.com/office/drawing/2014/main" id="{C5CCDDA0-A4AE-40DE-866B-B44969C3C02B}"/>
              </a:ext>
            </a:extLst>
          </p:cNvPr>
          <p:cNvCxnSpPr/>
          <p:nvPr/>
        </p:nvCxnSpPr>
        <p:spPr bwMode="auto">
          <a:xfrm>
            <a:off x="1485617" y="3212976"/>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34">
            <a:extLst>
              <a:ext uri="{FF2B5EF4-FFF2-40B4-BE49-F238E27FC236}">
                <a16:creationId xmlns:a16="http://schemas.microsoft.com/office/drawing/2014/main" id="{830A677D-EFF5-4A2C-A53C-440418AC5B7A}"/>
              </a:ext>
            </a:extLst>
          </p:cNvPr>
          <p:cNvCxnSpPr/>
          <p:nvPr/>
        </p:nvCxnSpPr>
        <p:spPr bwMode="auto">
          <a:xfrm>
            <a:off x="3627759" y="3212976"/>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35">
            <a:extLst>
              <a:ext uri="{FF2B5EF4-FFF2-40B4-BE49-F238E27FC236}">
                <a16:creationId xmlns:a16="http://schemas.microsoft.com/office/drawing/2014/main" id="{02809521-53F1-43B2-A76A-DA6D9D35A0BC}"/>
              </a:ext>
            </a:extLst>
          </p:cNvPr>
          <p:cNvCxnSpPr/>
          <p:nvPr/>
        </p:nvCxnSpPr>
        <p:spPr bwMode="auto">
          <a:xfrm>
            <a:off x="5824344" y="3212976"/>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36">
            <a:extLst>
              <a:ext uri="{FF2B5EF4-FFF2-40B4-BE49-F238E27FC236}">
                <a16:creationId xmlns:a16="http://schemas.microsoft.com/office/drawing/2014/main" id="{923FD1DC-E6D2-431A-A107-A68B6F112AE0}"/>
              </a:ext>
            </a:extLst>
          </p:cNvPr>
          <p:cNvCxnSpPr/>
          <p:nvPr/>
        </p:nvCxnSpPr>
        <p:spPr bwMode="auto">
          <a:xfrm>
            <a:off x="8197687" y="3212976"/>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37">
            <a:extLst>
              <a:ext uri="{FF2B5EF4-FFF2-40B4-BE49-F238E27FC236}">
                <a16:creationId xmlns:a16="http://schemas.microsoft.com/office/drawing/2014/main" id="{37543F3E-A160-40D0-9C1B-F0786249A67C}"/>
              </a:ext>
            </a:extLst>
          </p:cNvPr>
          <p:cNvCxnSpPr/>
          <p:nvPr/>
        </p:nvCxnSpPr>
        <p:spPr bwMode="auto">
          <a:xfrm>
            <a:off x="1485617" y="3695103"/>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38">
            <a:extLst>
              <a:ext uri="{FF2B5EF4-FFF2-40B4-BE49-F238E27FC236}">
                <a16:creationId xmlns:a16="http://schemas.microsoft.com/office/drawing/2014/main" id="{F5C19437-60B2-414B-B7B8-9DAC7FA5D394}"/>
              </a:ext>
            </a:extLst>
          </p:cNvPr>
          <p:cNvCxnSpPr/>
          <p:nvPr/>
        </p:nvCxnSpPr>
        <p:spPr bwMode="auto">
          <a:xfrm>
            <a:off x="3589514" y="3695103"/>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39">
            <a:extLst>
              <a:ext uri="{FF2B5EF4-FFF2-40B4-BE49-F238E27FC236}">
                <a16:creationId xmlns:a16="http://schemas.microsoft.com/office/drawing/2014/main" id="{E40F319C-B016-4996-8B62-1C34125C5F3C}"/>
              </a:ext>
            </a:extLst>
          </p:cNvPr>
          <p:cNvCxnSpPr/>
          <p:nvPr/>
        </p:nvCxnSpPr>
        <p:spPr bwMode="auto">
          <a:xfrm>
            <a:off x="5827188" y="3692408"/>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40">
            <a:extLst>
              <a:ext uri="{FF2B5EF4-FFF2-40B4-BE49-F238E27FC236}">
                <a16:creationId xmlns:a16="http://schemas.microsoft.com/office/drawing/2014/main" id="{A25DDC88-8707-4232-9311-6BE6BA151B75}"/>
              </a:ext>
            </a:extLst>
          </p:cNvPr>
          <p:cNvCxnSpPr/>
          <p:nvPr/>
        </p:nvCxnSpPr>
        <p:spPr bwMode="auto">
          <a:xfrm>
            <a:off x="8197687" y="3692408"/>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hteck 30">
            <a:extLst>
              <a:ext uri="{FF2B5EF4-FFF2-40B4-BE49-F238E27FC236}">
                <a16:creationId xmlns:a16="http://schemas.microsoft.com/office/drawing/2014/main" id="{453BB2E1-AD76-442B-9A9D-4251CF3509E4}"/>
              </a:ext>
            </a:extLst>
          </p:cNvPr>
          <p:cNvSpPr/>
          <p:nvPr/>
        </p:nvSpPr>
        <p:spPr>
          <a:xfrm>
            <a:off x="1395327" y="1124744"/>
            <a:ext cx="3714478" cy="261610"/>
          </a:xfrm>
          <a:prstGeom prst="rect">
            <a:avLst/>
          </a:prstGeom>
        </p:spPr>
        <p:txBody>
          <a:bodyPr wrap="none">
            <a:spAutoFit/>
          </a:bodyPr>
          <a:lstStyle/>
          <a:p>
            <a:pPr algn="l"/>
            <a:r>
              <a:rPr lang="en-GB" sz="1100" b="1" i="1" dirty="0">
                <a:solidFill>
                  <a:srgbClr val="000000">
                    <a:lumMod val="75000"/>
                    <a:lumOff val="25000"/>
                  </a:srgbClr>
                </a:solidFill>
                <a:latin typeface="Arial"/>
              </a:rPr>
              <a:t>Food industry example (jam manufacturer)*</a:t>
            </a:r>
          </a:p>
        </p:txBody>
      </p:sp>
      <p:sp>
        <p:nvSpPr>
          <p:cNvPr id="32" name="Textfeld 31">
            <a:extLst>
              <a:ext uri="{FF2B5EF4-FFF2-40B4-BE49-F238E27FC236}">
                <a16:creationId xmlns:a16="http://schemas.microsoft.com/office/drawing/2014/main" id="{A97C2091-8B9D-4116-9D8A-BBD85B8026D2}"/>
              </a:ext>
            </a:extLst>
          </p:cNvPr>
          <p:cNvSpPr txBox="1"/>
          <p:nvPr/>
        </p:nvSpPr>
        <p:spPr>
          <a:xfrm>
            <a:off x="1575907" y="6342190"/>
            <a:ext cx="8172348" cy="327170"/>
          </a:xfrm>
          <a:prstGeom prst="rect">
            <a:avLst/>
          </a:prstGeom>
          <a:noFill/>
        </p:spPr>
        <p:txBody>
          <a:bodyPr wrap="square" lIns="80165" tIns="40083" rIns="80165" bIns="40083" rtlCol="0">
            <a:spAutoFit/>
          </a:bodyPr>
          <a:lstStyle/>
          <a:p>
            <a:pPr algn="l"/>
            <a:r>
              <a:rPr lang="en-GB" sz="800" dirty="0">
                <a:solidFill>
                  <a:srgbClr val="000000"/>
                </a:solidFill>
              </a:rPr>
              <a:t>* Data not based on information from a real company; ** This statement was taken from VAUDE and has been modified slightly. The original statement is part of the VAUDE Sustainability Report 2020: https://nachhaltigkeitsbericht.vaude.com/</a:t>
            </a:r>
          </a:p>
        </p:txBody>
      </p:sp>
      <p:sp>
        <p:nvSpPr>
          <p:cNvPr id="2" name="Textfeld 1">
            <a:extLst>
              <a:ext uri="{FF2B5EF4-FFF2-40B4-BE49-F238E27FC236}">
                <a16:creationId xmlns:a16="http://schemas.microsoft.com/office/drawing/2014/main" id="{10F144E2-A3D9-4CE0-B312-A7A71152E33F}"/>
              </a:ext>
            </a:extLst>
          </p:cNvPr>
          <p:cNvSpPr txBox="1"/>
          <p:nvPr/>
        </p:nvSpPr>
        <p:spPr>
          <a:xfrm>
            <a:off x="1795573" y="4731931"/>
            <a:ext cx="7773222" cy="1015663"/>
          </a:xfrm>
          <a:prstGeom prst="rect">
            <a:avLst/>
          </a:prstGeom>
          <a:noFill/>
        </p:spPr>
        <p:txBody>
          <a:bodyPr wrap="square" rtlCol="0">
            <a:spAutoFit/>
          </a:bodyPr>
          <a:lstStyle/>
          <a:p>
            <a:pPr algn="l"/>
            <a:r>
              <a:rPr lang="en-GB" sz="1000" dirty="0"/>
              <a:t>We are committed not only to our employees at our headquarters, but also to good working conditions worldwide for everyone involved in the manufacture of our products. While this may not always be easy – we nevertheless face this challenge with conviction. [...]</a:t>
            </a:r>
          </a:p>
          <a:p>
            <a:pPr algn="l"/>
            <a:r>
              <a:rPr lang="en-GB" sz="1000" dirty="0"/>
              <a:t>We work in partnership with our suppliers to minimise the environmental impact. Whether it's implementing the requirements of the Detox Commitment or the measures regarding Science Based Targets (SBT), i.e. our aspiration to achieve climate neutrality in the supply chain.**</a:t>
            </a:r>
          </a:p>
        </p:txBody>
      </p:sp>
      <p:sp>
        <p:nvSpPr>
          <p:cNvPr id="34" name="Fußzeilenplatzhalter 3">
            <a:extLst>
              <a:ext uri="{FF2B5EF4-FFF2-40B4-BE49-F238E27FC236}">
                <a16:creationId xmlns:a16="http://schemas.microsoft.com/office/drawing/2014/main" id="{B8183CAE-AC78-484E-873D-54F428F9A53C}"/>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33" name="Auf der gleichen Seite des Rechtecks liegende Ecken abrunden 8">
            <a:extLst>
              <a:ext uri="{FF2B5EF4-FFF2-40B4-BE49-F238E27FC236}">
                <a16:creationId xmlns:a16="http://schemas.microsoft.com/office/drawing/2014/main" id="{FDB5C7AB-5D32-42A3-B1F9-F204B11ECE4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35" name="Auf der gleichen Seite des Rechtecks liegende Ecken abrunden 8">
            <a:extLst>
              <a:ext uri="{FF2B5EF4-FFF2-40B4-BE49-F238E27FC236}">
                <a16:creationId xmlns:a16="http://schemas.microsoft.com/office/drawing/2014/main" id="{CC2EE528-4FD1-4A86-81C3-510975EFA093}"/>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36" name="Auf der gleichen Seite des Rechtecks liegende Ecken abrunden 8">
            <a:extLst>
              <a:ext uri="{FF2B5EF4-FFF2-40B4-BE49-F238E27FC236}">
                <a16:creationId xmlns:a16="http://schemas.microsoft.com/office/drawing/2014/main" id="{9B042557-1FC6-4E85-8AEB-7712B8BE1C7E}"/>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37" name="Auf der gleichen Seite des Rechtecks liegende Ecken abrunden 8">
            <a:extLst>
              <a:ext uri="{FF2B5EF4-FFF2-40B4-BE49-F238E27FC236}">
                <a16:creationId xmlns:a16="http://schemas.microsoft.com/office/drawing/2014/main" id="{CCBEDAC7-682B-49C8-B39C-A605B94D299A}"/>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38" name="Auf der gleichen Seite des Rechtecks liegende Ecken abrunden 8">
            <a:extLst>
              <a:ext uri="{FF2B5EF4-FFF2-40B4-BE49-F238E27FC236}">
                <a16:creationId xmlns:a16="http://schemas.microsoft.com/office/drawing/2014/main" id="{B7194A9E-1640-4513-8FF1-D2821A12D0A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9" name="Auf der gleichen Seite des Rechtecks liegende Ecken abrunden 8">
            <a:extLst>
              <a:ext uri="{FF2B5EF4-FFF2-40B4-BE49-F238E27FC236}">
                <a16:creationId xmlns:a16="http://schemas.microsoft.com/office/drawing/2014/main" id="{3B49505B-385A-49F2-BDFF-1711B92B7F55}"/>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40" name="Auf der gleichen Seite des Rechtecks liegende Ecken abrunden 8">
            <a:extLst>
              <a:ext uri="{FF2B5EF4-FFF2-40B4-BE49-F238E27FC236}">
                <a16:creationId xmlns:a16="http://schemas.microsoft.com/office/drawing/2014/main" id="{C37A8EA3-3347-4B93-BC33-659F8B6AD007}"/>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41" name="Picture 8" descr="C:\Users\husterer\Downloads\noun_803955.png">
            <a:extLst>
              <a:ext uri="{FF2B5EF4-FFF2-40B4-BE49-F238E27FC236}">
                <a16:creationId xmlns:a16="http://schemas.microsoft.com/office/drawing/2014/main" id="{0F5AC994-F709-4499-B123-D00493F087EE}"/>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4">
            <a:extLst>
              <a:ext uri="{FF2B5EF4-FFF2-40B4-BE49-F238E27FC236}">
                <a16:creationId xmlns:a16="http://schemas.microsoft.com/office/drawing/2014/main" id="{58ED412D-FDA4-C24A-6F42-B9258AD59162}"/>
              </a:ext>
            </a:extLst>
          </p:cNvPr>
          <p:cNvSpPr>
            <a:spLocks noGrp="1"/>
          </p:cNvSpPr>
          <p:nvPr>
            <p:ph type="dt" sz="half" idx="12"/>
          </p:nvPr>
        </p:nvSpPr>
        <p:spPr>
          <a:xfrm>
            <a:off x="667303" y="176806"/>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110733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4"/>
          </p:nvPr>
        </p:nvSpPr>
        <p:spPr/>
        <p:txBody>
          <a:bodyPr/>
          <a:lstStyle/>
          <a:p>
            <a:fld id="{894680D0-7A83-433A-9719-C4143F27F647}" type="slidenum">
              <a:rPr lang="de-DE" smtClean="0"/>
              <a:pPr/>
              <a:t>5</a:t>
            </a:fld>
            <a:endParaRPr lang="de-DE"/>
          </a:p>
        </p:txBody>
      </p:sp>
      <p:sp>
        <p:nvSpPr>
          <p:cNvPr id="8" name="Textplatzhalter 10">
            <a:extLst>
              <a:ext uri="{FF2B5EF4-FFF2-40B4-BE49-F238E27FC236}">
                <a16:creationId xmlns:a16="http://schemas.microsoft.com/office/drawing/2014/main" id="{3FC62096-A445-46D5-AEBC-891365F0FD75}"/>
              </a:ext>
            </a:extLst>
          </p:cNvPr>
          <p:cNvSpPr txBox="1">
            <a:spLocks/>
          </p:cNvSpPr>
          <p:nvPr/>
        </p:nvSpPr>
        <p:spPr>
          <a:xfrm>
            <a:off x="4770686" y="1198118"/>
            <a:ext cx="2765114" cy="397965"/>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Focusing on the supply chain</a:t>
            </a:r>
          </a:p>
        </p:txBody>
      </p:sp>
      <p:sp>
        <p:nvSpPr>
          <p:cNvPr id="9" name="Richtungspfeil 10">
            <a:extLst>
              <a:ext uri="{FF2B5EF4-FFF2-40B4-BE49-F238E27FC236}">
                <a16:creationId xmlns:a16="http://schemas.microsoft.com/office/drawing/2014/main" id="{6B779D67-9C37-4EF5-A435-B7E93F31DA11}"/>
              </a:ext>
            </a:extLst>
          </p:cNvPr>
          <p:cNvSpPr/>
          <p:nvPr/>
        </p:nvSpPr>
        <p:spPr>
          <a:xfrm>
            <a:off x="4295800" y="1196752"/>
            <a:ext cx="656714"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srgbClr val="000000">
                    <a:lumMod val="75000"/>
                    <a:lumOff val="25000"/>
                  </a:srgbClr>
                </a:solidFill>
                <a:latin typeface="Arial"/>
                <a:cs typeface="Arial" panose="020B0604020202020204" pitchFamily="34" charset="0"/>
              </a:rPr>
              <a:t>1.1</a:t>
            </a:r>
          </a:p>
        </p:txBody>
      </p:sp>
      <p:sp>
        <p:nvSpPr>
          <p:cNvPr id="10" name="Textplatzhalter 10">
            <a:extLst>
              <a:ext uri="{FF2B5EF4-FFF2-40B4-BE49-F238E27FC236}">
                <a16:creationId xmlns:a16="http://schemas.microsoft.com/office/drawing/2014/main" id="{9074DD76-9FAD-4338-BA67-D1972E01E241}"/>
              </a:ext>
            </a:extLst>
          </p:cNvPr>
          <p:cNvSpPr txBox="1">
            <a:spLocks/>
          </p:cNvSpPr>
          <p:nvPr/>
        </p:nvSpPr>
        <p:spPr>
          <a:xfrm>
            <a:off x="4770686" y="1628752"/>
            <a:ext cx="2765114" cy="382276"/>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Structuring and visualising the supply chain</a:t>
            </a:r>
          </a:p>
        </p:txBody>
      </p:sp>
      <p:sp>
        <p:nvSpPr>
          <p:cNvPr id="11" name="Richtungspfeil 13">
            <a:extLst>
              <a:ext uri="{FF2B5EF4-FFF2-40B4-BE49-F238E27FC236}">
                <a16:creationId xmlns:a16="http://schemas.microsoft.com/office/drawing/2014/main" id="{F2F07C02-90E4-4AB7-8EAC-704141295300}"/>
              </a:ext>
            </a:extLst>
          </p:cNvPr>
          <p:cNvSpPr/>
          <p:nvPr/>
        </p:nvSpPr>
        <p:spPr>
          <a:xfrm>
            <a:off x="4295800" y="1601600"/>
            <a:ext cx="656714"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srgbClr val="000000">
                    <a:lumMod val="75000"/>
                    <a:lumOff val="25000"/>
                  </a:srgbClr>
                </a:solidFill>
                <a:latin typeface="Arial"/>
                <a:cs typeface="Arial" panose="020B0604020202020204" pitchFamily="34" charset="0"/>
              </a:rPr>
              <a:t>1.2</a:t>
            </a:r>
          </a:p>
        </p:txBody>
      </p:sp>
      <p:sp>
        <p:nvSpPr>
          <p:cNvPr id="12" name="Rectangle 21">
            <a:extLst>
              <a:ext uri="{FF2B5EF4-FFF2-40B4-BE49-F238E27FC236}">
                <a16:creationId xmlns:a16="http://schemas.microsoft.com/office/drawing/2014/main" id="{FB97D9F8-0C4A-4951-87E6-99EA43EA4A9E}"/>
              </a:ext>
            </a:extLst>
          </p:cNvPr>
          <p:cNvSpPr/>
          <p:nvPr/>
        </p:nvSpPr>
        <p:spPr>
          <a:xfrm>
            <a:off x="640118" y="1204890"/>
            <a:ext cx="3583314" cy="720001"/>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en-GB" sz="1100" b="1" dirty="0">
                <a:solidFill>
                  <a:schemeClr val="bg1"/>
                </a:solidFill>
                <a:cs typeface="Arial" panose="020B0604020202020204" pitchFamily="34" charset="0"/>
              </a:rPr>
              <a:t>Stage 1</a:t>
            </a:r>
          </a:p>
          <a:p>
            <a:pPr algn="ctr" defTabSz="801654">
              <a:defRPr/>
            </a:pPr>
            <a:r>
              <a:rPr lang="en-GB" sz="1100" b="1" dirty="0">
                <a:solidFill>
                  <a:schemeClr val="bg1"/>
                </a:solidFill>
                <a:cs typeface="Arial" panose="020B0604020202020204" pitchFamily="34" charset="0"/>
              </a:rPr>
              <a:t>Mapping the supply chain and developing a strategy</a:t>
            </a:r>
          </a:p>
        </p:txBody>
      </p:sp>
      <p:sp>
        <p:nvSpPr>
          <p:cNvPr id="13" name="Rectangle 21">
            <a:extLst>
              <a:ext uri="{FF2B5EF4-FFF2-40B4-BE49-F238E27FC236}">
                <a16:creationId xmlns:a16="http://schemas.microsoft.com/office/drawing/2014/main" id="{AF488BBD-BA97-469B-B68D-DAAE25A7A248}"/>
              </a:ext>
            </a:extLst>
          </p:cNvPr>
          <p:cNvSpPr/>
          <p:nvPr/>
        </p:nvSpPr>
        <p:spPr>
          <a:xfrm>
            <a:off x="623392" y="4149080"/>
            <a:ext cx="3600038"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en-GB" sz="1100" b="1" dirty="0">
                <a:solidFill>
                  <a:prstClr val="white"/>
                </a:solidFill>
                <a:cs typeface="Arial" panose="020B0604020202020204" pitchFamily="34" charset="0"/>
              </a:rPr>
              <a:t>Stage 3</a:t>
            </a:r>
          </a:p>
          <a:p>
            <a:pPr algn="ctr" defTabSz="801654">
              <a:defRPr/>
            </a:pPr>
            <a:r>
              <a:rPr lang="en-GB" sz="1100" b="1" dirty="0">
                <a:solidFill>
                  <a:prstClr val="white"/>
                </a:solidFill>
                <a:cs typeface="Arial" panose="020B0604020202020204" pitchFamily="34" charset="0"/>
              </a:rPr>
              <a:t>Defining and implementing measures</a:t>
            </a:r>
          </a:p>
        </p:txBody>
      </p:sp>
      <p:sp>
        <p:nvSpPr>
          <p:cNvPr id="14" name="Rectangle 21">
            <a:extLst>
              <a:ext uri="{FF2B5EF4-FFF2-40B4-BE49-F238E27FC236}">
                <a16:creationId xmlns:a16="http://schemas.microsoft.com/office/drawing/2014/main" id="{010906F6-3864-4882-9F70-C74446C20E2E}"/>
              </a:ext>
            </a:extLst>
          </p:cNvPr>
          <p:cNvSpPr/>
          <p:nvPr/>
        </p:nvSpPr>
        <p:spPr>
          <a:xfrm>
            <a:off x="623393" y="2705096"/>
            <a:ext cx="3600038"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en-GB" sz="1100" b="1" dirty="0">
                <a:solidFill>
                  <a:prstClr val="white"/>
                </a:solidFill>
                <a:cs typeface="Arial" panose="020B0604020202020204" pitchFamily="34" charset="0"/>
              </a:rPr>
              <a:t>Stage 2</a:t>
            </a:r>
          </a:p>
          <a:p>
            <a:pPr algn="ctr" defTabSz="801654">
              <a:defRPr/>
            </a:pPr>
            <a:r>
              <a:rPr lang="en-GB" sz="1100" b="1" dirty="0">
                <a:solidFill>
                  <a:prstClr val="white"/>
                </a:solidFill>
                <a:cs typeface="Arial" panose="020B0604020202020204" pitchFamily="34" charset="0"/>
              </a:rPr>
              <a:t>Identifying and analysing sustainability risks</a:t>
            </a:r>
          </a:p>
        </p:txBody>
      </p:sp>
      <p:sp>
        <p:nvSpPr>
          <p:cNvPr id="15" name="Rechteck 14">
            <a:extLst>
              <a:ext uri="{FF2B5EF4-FFF2-40B4-BE49-F238E27FC236}">
                <a16:creationId xmlns:a16="http://schemas.microsoft.com/office/drawing/2014/main" id="{36261203-D524-47E6-B795-7E4F0E3CFAB9}"/>
              </a:ext>
            </a:extLst>
          </p:cNvPr>
          <p:cNvSpPr/>
          <p:nvPr/>
        </p:nvSpPr>
        <p:spPr bwMode="auto">
          <a:xfrm>
            <a:off x="7968208" y="1242038"/>
            <a:ext cx="864096" cy="324391"/>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2" action="ppaction://hlinksldjump"/>
              </a:rPr>
              <a:t>9</a:t>
            </a:r>
          </a:p>
        </p:txBody>
      </p:sp>
      <p:sp>
        <p:nvSpPr>
          <p:cNvPr id="16" name="Rechteck 15">
            <a:extLst>
              <a:ext uri="{FF2B5EF4-FFF2-40B4-BE49-F238E27FC236}">
                <a16:creationId xmlns:a16="http://schemas.microsoft.com/office/drawing/2014/main" id="{7B67D1B4-471F-40B9-89CF-B3F7FC29EA6C}"/>
              </a:ext>
            </a:extLst>
          </p:cNvPr>
          <p:cNvSpPr/>
          <p:nvPr/>
        </p:nvSpPr>
        <p:spPr bwMode="auto">
          <a:xfrm>
            <a:off x="7968208" y="1628800"/>
            <a:ext cx="864096" cy="39334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3" action="ppaction://hlinksldjump"/>
              </a:rPr>
              <a:t>13</a:t>
            </a:r>
          </a:p>
        </p:txBody>
      </p:sp>
      <p:grpSp>
        <p:nvGrpSpPr>
          <p:cNvPr id="17" name="Gruppieren 16">
            <a:extLst>
              <a:ext uri="{FF2B5EF4-FFF2-40B4-BE49-F238E27FC236}">
                <a16:creationId xmlns:a16="http://schemas.microsoft.com/office/drawing/2014/main" id="{6C401EDC-E513-4AD5-A9FC-9A6F79AA16B4}"/>
              </a:ext>
            </a:extLst>
          </p:cNvPr>
          <p:cNvGrpSpPr/>
          <p:nvPr/>
        </p:nvGrpSpPr>
        <p:grpSpPr>
          <a:xfrm>
            <a:off x="4295799" y="2708920"/>
            <a:ext cx="4536505" cy="1224136"/>
            <a:chOff x="3419871" y="2780928"/>
            <a:chExt cx="4536505" cy="1224136"/>
          </a:xfrm>
        </p:grpSpPr>
        <p:sp>
          <p:nvSpPr>
            <p:cNvPr id="18" name="Textplatzhalter 10">
              <a:extLst>
                <a:ext uri="{FF2B5EF4-FFF2-40B4-BE49-F238E27FC236}">
                  <a16:creationId xmlns:a16="http://schemas.microsoft.com/office/drawing/2014/main" id="{446438C5-E118-4EE0-9008-48A7C54519D7}"/>
                </a:ext>
              </a:extLst>
            </p:cNvPr>
            <p:cNvSpPr txBox="1">
              <a:spLocks/>
            </p:cNvSpPr>
            <p:nvPr/>
          </p:nvSpPr>
          <p:spPr>
            <a:xfrm>
              <a:off x="3896985" y="3557108"/>
              <a:ext cx="2762887" cy="423246"/>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Evaluation and prioritisation</a:t>
              </a:r>
            </a:p>
          </p:txBody>
        </p:sp>
        <p:sp>
          <p:nvSpPr>
            <p:cNvPr id="19" name="Richtungspfeil 17">
              <a:extLst>
                <a:ext uri="{FF2B5EF4-FFF2-40B4-BE49-F238E27FC236}">
                  <a16:creationId xmlns:a16="http://schemas.microsoft.com/office/drawing/2014/main" id="{BB1CF4F1-0280-4DE7-A213-B7C01FC8E362}"/>
                </a:ext>
              </a:extLst>
            </p:cNvPr>
            <p:cNvSpPr/>
            <p:nvPr/>
          </p:nvSpPr>
          <p:spPr>
            <a:xfrm>
              <a:off x="3419871" y="3548354"/>
              <a:ext cx="656185"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2.3</a:t>
              </a:r>
            </a:p>
          </p:txBody>
        </p:sp>
        <p:sp>
          <p:nvSpPr>
            <p:cNvPr id="20" name="Textplatzhalter 10">
              <a:extLst>
                <a:ext uri="{FF2B5EF4-FFF2-40B4-BE49-F238E27FC236}">
                  <a16:creationId xmlns:a16="http://schemas.microsoft.com/office/drawing/2014/main" id="{A11B2015-F61A-4008-BCAD-42F2B9BFAAD6}"/>
                </a:ext>
              </a:extLst>
            </p:cNvPr>
            <p:cNvSpPr txBox="1">
              <a:spLocks/>
            </p:cNvSpPr>
            <p:nvPr/>
          </p:nvSpPr>
          <p:spPr>
            <a:xfrm>
              <a:off x="3905827" y="3189951"/>
              <a:ext cx="2754405" cy="352886"/>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Classifying issues</a:t>
              </a:r>
            </a:p>
          </p:txBody>
        </p:sp>
        <p:sp>
          <p:nvSpPr>
            <p:cNvPr id="21" name="Richtungspfeil 21">
              <a:extLst>
                <a:ext uri="{FF2B5EF4-FFF2-40B4-BE49-F238E27FC236}">
                  <a16:creationId xmlns:a16="http://schemas.microsoft.com/office/drawing/2014/main" id="{94FFA8BC-35D1-4358-A50E-C9E665B3EBED}"/>
                </a:ext>
              </a:extLst>
            </p:cNvPr>
            <p:cNvSpPr/>
            <p:nvPr/>
          </p:nvSpPr>
          <p:spPr>
            <a:xfrm>
              <a:off x="3419872" y="3144792"/>
              <a:ext cx="642666" cy="412316"/>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2.2</a:t>
              </a:r>
            </a:p>
          </p:txBody>
        </p:sp>
        <p:sp>
          <p:nvSpPr>
            <p:cNvPr id="22" name="Textplatzhalter 10">
              <a:extLst>
                <a:ext uri="{FF2B5EF4-FFF2-40B4-BE49-F238E27FC236}">
                  <a16:creationId xmlns:a16="http://schemas.microsoft.com/office/drawing/2014/main" id="{6D8E2222-9487-4DFD-AA6A-841214769A65}"/>
                </a:ext>
              </a:extLst>
            </p:cNvPr>
            <p:cNvSpPr txBox="1">
              <a:spLocks/>
            </p:cNvSpPr>
            <p:nvPr/>
          </p:nvSpPr>
          <p:spPr>
            <a:xfrm>
              <a:off x="3911580" y="2783858"/>
              <a:ext cx="2748292" cy="390817"/>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Identifying issues</a:t>
              </a:r>
            </a:p>
          </p:txBody>
        </p:sp>
        <p:sp>
          <p:nvSpPr>
            <p:cNvPr id="23" name="Richtungspfeil 25">
              <a:extLst>
                <a:ext uri="{FF2B5EF4-FFF2-40B4-BE49-F238E27FC236}">
                  <a16:creationId xmlns:a16="http://schemas.microsoft.com/office/drawing/2014/main" id="{A3AFDB7D-D139-4843-BEBF-3D00989A0635}"/>
                </a:ext>
              </a:extLst>
            </p:cNvPr>
            <p:cNvSpPr/>
            <p:nvPr/>
          </p:nvSpPr>
          <p:spPr>
            <a:xfrm>
              <a:off x="3419872" y="2780928"/>
              <a:ext cx="652719" cy="393748"/>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2.1</a:t>
              </a:r>
            </a:p>
          </p:txBody>
        </p:sp>
        <p:sp>
          <p:nvSpPr>
            <p:cNvPr id="24" name="Rechteck 23">
              <a:extLst>
                <a:ext uri="{FF2B5EF4-FFF2-40B4-BE49-F238E27FC236}">
                  <a16:creationId xmlns:a16="http://schemas.microsoft.com/office/drawing/2014/main" id="{0795516A-3C21-4087-BCC9-6B77BED1B5EB}"/>
                </a:ext>
              </a:extLst>
            </p:cNvPr>
            <p:cNvSpPr/>
            <p:nvPr/>
          </p:nvSpPr>
          <p:spPr bwMode="auto">
            <a:xfrm>
              <a:off x="7092280" y="2816158"/>
              <a:ext cx="864096" cy="35851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4" action="ppaction://hlinksldjump"/>
                </a:rPr>
                <a:t>22</a:t>
              </a:r>
            </a:p>
          </p:txBody>
        </p:sp>
        <p:sp>
          <p:nvSpPr>
            <p:cNvPr id="25" name="Rechteck 24">
              <a:extLst>
                <a:ext uri="{FF2B5EF4-FFF2-40B4-BE49-F238E27FC236}">
                  <a16:creationId xmlns:a16="http://schemas.microsoft.com/office/drawing/2014/main" id="{590093AC-750B-43C8-8082-B3567ECAA12B}"/>
                </a:ext>
              </a:extLst>
            </p:cNvPr>
            <p:cNvSpPr/>
            <p:nvPr/>
          </p:nvSpPr>
          <p:spPr bwMode="auto">
            <a:xfrm>
              <a:off x="7092280" y="3201415"/>
              <a:ext cx="864096" cy="375425"/>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5" action="ppaction://hlinksldjump"/>
                </a:rPr>
                <a:t>29</a:t>
              </a:r>
            </a:p>
          </p:txBody>
        </p:sp>
        <p:sp>
          <p:nvSpPr>
            <p:cNvPr id="26" name="Rechteck 25">
              <a:extLst>
                <a:ext uri="{FF2B5EF4-FFF2-40B4-BE49-F238E27FC236}">
                  <a16:creationId xmlns:a16="http://schemas.microsoft.com/office/drawing/2014/main" id="{1187271D-074C-44D8-AE29-591DEA9AE3B2}"/>
                </a:ext>
              </a:extLst>
            </p:cNvPr>
            <p:cNvSpPr/>
            <p:nvPr/>
          </p:nvSpPr>
          <p:spPr bwMode="auto">
            <a:xfrm>
              <a:off x="7092280" y="3611717"/>
              <a:ext cx="864096" cy="393347"/>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6" action="ppaction://hlinksldjump"/>
                </a:rPr>
                <a:t>33</a:t>
              </a:r>
            </a:p>
          </p:txBody>
        </p:sp>
      </p:grpSp>
      <p:grpSp>
        <p:nvGrpSpPr>
          <p:cNvPr id="27" name="Gruppieren 26">
            <a:extLst>
              <a:ext uri="{FF2B5EF4-FFF2-40B4-BE49-F238E27FC236}">
                <a16:creationId xmlns:a16="http://schemas.microsoft.com/office/drawing/2014/main" id="{7158363C-E7C9-44B7-B2E0-4602BB25A304}"/>
              </a:ext>
            </a:extLst>
          </p:cNvPr>
          <p:cNvGrpSpPr/>
          <p:nvPr/>
        </p:nvGrpSpPr>
        <p:grpSpPr>
          <a:xfrm>
            <a:off x="4295798" y="4149080"/>
            <a:ext cx="4536506" cy="864000"/>
            <a:chOff x="3419870" y="4293096"/>
            <a:chExt cx="4536506" cy="864000"/>
          </a:xfrm>
        </p:grpSpPr>
        <p:grpSp>
          <p:nvGrpSpPr>
            <p:cNvPr id="28" name="Gruppieren 27">
              <a:extLst>
                <a:ext uri="{FF2B5EF4-FFF2-40B4-BE49-F238E27FC236}">
                  <a16:creationId xmlns:a16="http://schemas.microsoft.com/office/drawing/2014/main" id="{18E98B9F-0109-4D87-AD9F-1099682BE403}"/>
                </a:ext>
              </a:extLst>
            </p:cNvPr>
            <p:cNvGrpSpPr/>
            <p:nvPr/>
          </p:nvGrpSpPr>
          <p:grpSpPr>
            <a:xfrm>
              <a:off x="3419870" y="4725096"/>
              <a:ext cx="3240002" cy="432000"/>
              <a:chOff x="5004046" y="2924904"/>
              <a:chExt cx="3433954" cy="360039"/>
            </a:xfrm>
          </p:grpSpPr>
          <p:sp>
            <p:nvSpPr>
              <p:cNvPr id="33" name="Textplatzhalter 10">
                <a:extLst>
                  <a:ext uri="{FF2B5EF4-FFF2-40B4-BE49-F238E27FC236}">
                    <a16:creationId xmlns:a16="http://schemas.microsoft.com/office/drawing/2014/main" id="{C344DD79-4635-4411-9FAD-0BEED78E9BE6}"/>
                  </a:ext>
                </a:extLst>
              </p:cNvPr>
              <p:cNvSpPr txBox="1">
                <a:spLocks/>
              </p:cNvSpPr>
              <p:nvPr/>
            </p:nvSpPr>
            <p:spPr>
              <a:xfrm>
                <a:off x="5519093" y="2929502"/>
                <a:ext cx="2918907" cy="337410"/>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Defining areas that require action and measures</a:t>
                </a:r>
              </a:p>
            </p:txBody>
          </p:sp>
          <p:sp>
            <p:nvSpPr>
              <p:cNvPr id="34" name="Richtungspfeil 29">
                <a:extLst>
                  <a:ext uri="{FF2B5EF4-FFF2-40B4-BE49-F238E27FC236}">
                    <a16:creationId xmlns:a16="http://schemas.microsoft.com/office/drawing/2014/main" id="{C279CFB3-D7BD-46C6-A94B-CF0BD6160FC7}"/>
                  </a:ext>
                </a:extLst>
              </p:cNvPr>
              <p:cNvSpPr/>
              <p:nvPr/>
            </p:nvSpPr>
            <p:spPr>
              <a:xfrm>
                <a:off x="5004046" y="2924904"/>
                <a:ext cx="693240" cy="360039"/>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3.2</a:t>
                </a:r>
              </a:p>
            </p:txBody>
          </p:sp>
        </p:grpSp>
        <p:sp>
          <p:nvSpPr>
            <p:cNvPr id="29" name="Textplatzhalter 10">
              <a:extLst>
                <a:ext uri="{FF2B5EF4-FFF2-40B4-BE49-F238E27FC236}">
                  <a16:creationId xmlns:a16="http://schemas.microsoft.com/office/drawing/2014/main" id="{B025A164-19B9-461F-A38C-78E39F2640A7}"/>
                </a:ext>
              </a:extLst>
            </p:cNvPr>
            <p:cNvSpPr txBox="1">
              <a:spLocks/>
            </p:cNvSpPr>
            <p:nvPr/>
          </p:nvSpPr>
          <p:spPr>
            <a:xfrm>
              <a:off x="3911580" y="4293096"/>
              <a:ext cx="2748292" cy="426483"/>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Comparison to status quo</a:t>
              </a:r>
            </a:p>
          </p:txBody>
        </p:sp>
        <p:sp>
          <p:nvSpPr>
            <p:cNvPr id="30" name="Richtungspfeil 33">
              <a:extLst>
                <a:ext uri="{FF2B5EF4-FFF2-40B4-BE49-F238E27FC236}">
                  <a16:creationId xmlns:a16="http://schemas.microsoft.com/office/drawing/2014/main" id="{2313EA19-7B4E-43C2-83A0-C0B535891C96}"/>
                </a:ext>
              </a:extLst>
            </p:cNvPr>
            <p:cNvSpPr/>
            <p:nvPr/>
          </p:nvSpPr>
          <p:spPr>
            <a:xfrm>
              <a:off x="3419872" y="4293096"/>
              <a:ext cx="657991"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3.1</a:t>
              </a:r>
            </a:p>
          </p:txBody>
        </p:sp>
        <p:sp>
          <p:nvSpPr>
            <p:cNvPr id="31" name="Rechteck 30">
              <a:extLst>
                <a:ext uri="{FF2B5EF4-FFF2-40B4-BE49-F238E27FC236}">
                  <a16:creationId xmlns:a16="http://schemas.microsoft.com/office/drawing/2014/main" id="{BF15D08B-0FCA-4AAE-B072-79046401CA7D}"/>
                </a:ext>
              </a:extLst>
            </p:cNvPr>
            <p:cNvSpPr/>
            <p:nvPr/>
          </p:nvSpPr>
          <p:spPr bwMode="auto">
            <a:xfrm>
              <a:off x="7092280" y="4336530"/>
              <a:ext cx="864096" cy="375427"/>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7" action="ppaction://hlinksldjump"/>
                </a:rPr>
                <a:t>46</a:t>
              </a:r>
            </a:p>
          </p:txBody>
        </p:sp>
        <p:sp>
          <p:nvSpPr>
            <p:cNvPr id="32" name="Rechteck 31">
              <a:extLst>
                <a:ext uri="{FF2B5EF4-FFF2-40B4-BE49-F238E27FC236}">
                  <a16:creationId xmlns:a16="http://schemas.microsoft.com/office/drawing/2014/main" id="{53EC0B66-250A-40BB-A407-7E51CA619857}"/>
                </a:ext>
              </a:extLst>
            </p:cNvPr>
            <p:cNvSpPr/>
            <p:nvPr/>
          </p:nvSpPr>
          <p:spPr bwMode="auto">
            <a:xfrm>
              <a:off x="7092280" y="4744585"/>
              <a:ext cx="864096" cy="375427"/>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8" action="ppaction://hlinksldjump"/>
                </a:rPr>
                <a:t>51</a:t>
              </a:r>
            </a:p>
          </p:txBody>
        </p:sp>
      </p:grpSp>
      <p:sp>
        <p:nvSpPr>
          <p:cNvPr id="35" name="Rectangle 18">
            <a:extLst>
              <a:ext uri="{FF2B5EF4-FFF2-40B4-BE49-F238E27FC236}">
                <a16:creationId xmlns:a16="http://schemas.microsoft.com/office/drawing/2014/main" id="{AD14BF6F-725E-4A16-9B88-6F940D10EDD4}"/>
              </a:ext>
            </a:extLst>
          </p:cNvPr>
          <p:cNvSpPr/>
          <p:nvPr/>
        </p:nvSpPr>
        <p:spPr>
          <a:xfrm>
            <a:off x="640118" y="1924891"/>
            <a:ext cx="3583313" cy="576064"/>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defTabSz="801654">
              <a:defRPr/>
            </a:pPr>
            <a:r>
              <a:rPr lang="en-GB" sz="1100" dirty="0">
                <a:solidFill>
                  <a:srgbClr val="000000">
                    <a:lumMod val="75000"/>
                    <a:lumOff val="25000"/>
                  </a:srgbClr>
                </a:solidFill>
                <a:cs typeface="Arial" panose="020B0604020202020204" pitchFamily="34" charset="0"/>
                <a:sym typeface="Wingdings" panose="05000000000000000000" pitchFamily="2" charset="2"/>
              </a:rPr>
              <a:t></a:t>
            </a:r>
            <a:r>
              <a:rPr lang="en-GB" sz="1100" dirty="0">
                <a:solidFill>
                  <a:srgbClr val="000000">
                    <a:lumMod val="75000"/>
                    <a:lumOff val="25000"/>
                  </a:srgbClr>
                </a:solidFill>
              </a:rPr>
              <a:t> </a:t>
            </a:r>
            <a:r>
              <a:rPr lang="en-GB" sz="1100" dirty="0">
                <a:solidFill>
                  <a:srgbClr val="000000">
                    <a:lumMod val="75000"/>
                    <a:lumOff val="25000"/>
                  </a:srgbClr>
                </a:solidFill>
                <a:cs typeface="Arial" panose="020B0604020202020204" pitchFamily="34" charset="0"/>
              </a:rPr>
              <a:t>Overview of the supply chain structure and processes; formulating ambitiousness </a:t>
            </a:r>
          </a:p>
        </p:txBody>
      </p:sp>
      <p:sp>
        <p:nvSpPr>
          <p:cNvPr id="36" name="Rectangle 18">
            <a:extLst>
              <a:ext uri="{FF2B5EF4-FFF2-40B4-BE49-F238E27FC236}">
                <a16:creationId xmlns:a16="http://schemas.microsoft.com/office/drawing/2014/main" id="{148E3252-F173-4231-B4DD-135C2254E54E}"/>
              </a:ext>
            </a:extLst>
          </p:cNvPr>
          <p:cNvSpPr/>
          <p:nvPr/>
        </p:nvSpPr>
        <p:spPr>
          <a:xfrm>
            <a:off x="640118" y="3425499"/>
            <a:ext cx="3583313" cy="482847"/>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noAutofit/>
          </a:bodyPr>
          <a:lstStyle/>
          <a:p>
            <a:pPr algn="ctr"/>
            <a:r>
              <a:rPr lang="en-GB" sz="1100" dirty="0">
                <a:solidFill>
                  <a:srgbClr val="000000">
                    <a:lumMod val="75000"/>
                    <a:lumOff val="25000"/>
                  </a:srgbClr>
                </a:solidFill>
                <a:cs typeface="Arial" panose="020B0604020202020204" pitchFamily="34" charset="0"/>
                <a:sym typeface="Wingdings" panose="05000000000000000000" pitchFamily="2" charset="2"/>
              </a:rPr>
              <a:t></a:t>
            </a:r>
            <a:r>
              <a:rPr lang="en-GB" sz="1100" dirty="0">
                <a:solidFill>
                  <a:srgbClr val="000000">
                    <a:lumMod val="75000"/>
                    <a:lumOff val="25000"/>
                  </a:srgbClr>
                </a:solidFill>
              </a:rPr>
              <a:t> </a:t>
            </a:r>
            <a:r>
              <a:rPr lang="en-GB" sz="1100" dirty="0">
                <a:solidFill>
                  <a:srgbClr val="000000">
                    <a:lumMod val="75000"/>
                    <a:lumOff val="25000"/>
                  </a:srgbClr>
                </a:solidFill>
                <a:cs typeface="Arial" panose="020B0604020202020204" pitchFamily="34" charset="0"/>
              </a:rPr>
              <a:t>Overview of key sustainability issues and areas that require action</a:t>
            </a:r>
          </a:p>
        </p:txBody>
      </p:sp>
      <p:sp>
        <p:nvSpPr>
          <p:cNvPr id="37" name="Rectangle 18">
            <a:extLst>
              <a:ext uri="{FF2B5EF4-FFF2-40B4-BE49-F238E27FC236}">
                <a16:creationId xmlns:a16="http://schemas.microsoft.com/office/drawing/2014/main" id="{A09A3142-C4F5-4470-8D19-6CF1DB603DC3}"/>
              </a:ext>
            </a:extLst>
          </p:cNvPr>
          <p:cNvSpPr/>
          <p:nvPr/>
        </p:nvSpPr>
        <p:spPr>
          <a:xfrm>
            <a:off x="640118" y="4869160"/>
            <a:ext cx="3583312" cy="556479"/>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defTabSz="801654">
              <a:defRPr/>
            </a:pPr>
            <a:r>
              <a:rPr lang="en-GB" sz="1100" dirty="0">
                <a:solidFill>
                  <a:srgbClr val="000000">
                    <a:lumMod val="75000"/>
                    <a:lumOff val="25000"/>
                  </a:srgbClr>
                </a:solidFill>
                <a:cs typeface="Arial" panose="020B0604020202020204" pitchFamily="34" charset="0"/>
                <a:sym typeface="Wingdings" panose="05000000000000000000" pitchFamily="2" charset="2"/>
              </a:rPr>
              <a:t></a:t>
            </a:r>
            <a:r>
              <a:rPr lang="en-GB" sz="1100" dirty="0">
                <a:solidFill>
                  <a:srgbClr val="000000">
                    <a:lumMod val="75000"/>
                    <a:lumOff val="25000"/>
                  </a:srgbClr>
                </a:solidFill>
              </a:rPr>
              <a:t> </a:t>
            </a:r>
            <a:r>
              <a:rPr lang="en-GB" sz="1100" dirty="0">
                <a:solidFill>
                  <a:srgbClr val="000000">
                    <a:lumMod val="75000"/>
                    <a:lumOff val="25000"/>
                  </a:srgbClr>
                </a:solidFill>
                <a:cs typeface="Arial" panose="020B0604020202020204" pitchFamily="34" charset="0"/>
              </a:rPr>
              <a:t>(Initial) list of measures to design and optimise a sustainable supply chain</a:t>
            </a:r>
          </a:p>
        </p:txBody>
      </p:sp>
      <p:sp>
        <p:nvSpPr>
          <p:cNvPr id="38" name="Textplatzhalter 10">
            <a:extLst>
              <a:ext uri="{FF2B5EF4-FFF2-40B4-BE49-F238E27FC236}">
                <a16:creationId xmlns:a16="http://schemas.microsoft.com/office/drawing/2014/main" id="{3B3EB202-E90D-4496-9208-CCDB6E9CEF21}"/>
              </a:ext>
            </a:extLst>
          </p:cNvPr>
          <p:cNvSpPr txBox="1">
            <a:spLocks/>
          </p:cNvSpPr>
          <p:nvPr/>
        </p:nvSpPr>
        <p:spPr>
          <a:xfrm>
            <a:off x="4770686" y="2053719"/>
            <a:ext cx="2765114" cy="411881"/>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Formulating principles</a:t>
            </a:r>
          </a:p>
        </p:txBody>
      </p:sp>
      <p:sp>
        <p:nvSpPr>
          <p:cNvPr id="39" name="Richtungspfeil 13">
            <a:extLst>
              <a:ext uri="{FF2B5EF4-FFF2-40B4-BE49-F238E27FC236}">
                <a16:creationId xmlns:a16="http://schemas.microsoft.com/office/drawing/2014/main" id="{CF723F63-4DF7-4E26-8BD1-D909B3E5DB07}"/>
              </a:ext>
            </a:extLst>
          </p:cNvPr>
          <p:cNvSpPr/>
          <p:nvPr/>
        </p:nvSpPr>
        <p:spPr>
          <a:xfrm>
            <a:off x="4295800" y="2039117"/>
            <a:ext cx="656714"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srgbClr val="000000">
                    <a:lumMod val="75000"/>
                    <a:lumOff val="25000"/>
                  </a:srgbClr>
                </a:solidFill>
                <a:latin typeface="Arial"/>
                <a:cs typeface="Arial" panose="020B0604020202020204" pitchFamily="34" charset="0"/>
              </a:rPr>
              <a:t>1.3</a:t>
            </a:r>
          </a:p>
        </p:txBody>
      </p:sp>
      <p:sp>
        <p:nvSpPr>
          <p:cNvPr id="40" name="Rechteck 39">
            <a:extLst>
              <a:ext uri="{FF2B5EF4-FFF2-40B4-BE49-F238E27FC236}">
                <a16:creationId xmlns:a16="http://schemas.microsoft.com/office/drawing/2014/main" id="{5879F1CB-2E36-45EC-B75D-E886F82B87FD}"/>
              </a:ext>
            </a:extLst>
          </p:cNvPr>
          <p:cNvSpPr/>
          <p:nvPr/>
        </p:nvSpPr>
        <p:spPr bwMode="auto">
          <a:xfrm>
            <a:off x="7968208" y="2060848"/>
            <a:ext cx="864096" cy="39334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9" action="ppaction://hlinksldjump"/>
              </a:rPr>
              <a:t>17</a:t>
            </a:r>
          </a:p>
        </p:txBody>
      </p:sp>
      <p:sp>
        <p:nvSpPr>
          <p:cNvPr id="41" name="Textplatzhalter 10">
            <a:extLst>
              <a:ext uri="{FF2B5EF4-FFF2-40B4-BE49-F238E27FC236}">
                <a16:creationId xmlns:a16="http://schemas.microsoft.com/office/drawing/2014/main" id="{BC81AB32-848B-4D14-8CEB-FFE5B12DA6C2}"/>
              </a:ext>
            </a:extLst>
          </p:cNvPr>
          <p:cNvSpPr txBox="1">
            <a:spLocks/>
          </p:cNvSpPr>
          <p:nvPr/>
        </p:nvSpPr>
        <p:spPr>
          <a:xfrm>
            <a:off x="4781755" y="5002479"/>
            <a:ext cx="2754045" cy="432000"/>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Implementing measures</a:t>
            </a:r>
          </a:p>
        </p:txBody>
      </p:sp>
      <p:sp>
        <p:nvSpPr>
          <p:cNvPr id="42" name="Richtungspfeil 29">
            <a:extLst>
              <a:ext uri="{FF2B5EF4-FFF2-40B4-BE49-F238E27FC236}">
                <a16:creationId xmlns:a16="http://schemas.microsoft.com/office/drawing/2014/main" id="{0339F40C-6C1B-4B4B-A551-07512B59ACB8}"/>
              </a:ext>
            </a:extLst>
          </p:cNvPr>
          <p:cNvSpPr/>
          <p:nvPr/>
        </p:nvSpPr>
        <p:spPr>
          <a:xfrm>
            <a:off x="4296848" y="5013080"/>
            <a:ext cx="654085"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3.3</a:t>
            </a:r>
          </a:p>
        </p:txBody>
      </p:sp>
      <p:sp>
        <p:nvSpPr>
          <p:cNvPr id="43" name="Rechteck 42">
            <a:extLst>
              <a:ext uri="{FF2B5EF4-FFF2-40B4-BE49-F238E27FC236}">
                <a16:creationId xmlns:a16="http://schemas.microsoft.com/office/drawing/2014/main" id="{5BB635BB-F5FE-40FA-9408-6C0B596E67DF}"/>
              </a:ext>
            </a:extLst>
          </p:cNvPr>
          <p:cNvSpPr/>
          <p:nvPr/>
        </p:nvSpPr>
        <p:spPr bwMode="auto">
          <a:xfrm>
            <a:off x="7968208" y="5017230"/>
            <a:ext cx="864096" cy="375427"/>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10" action="ppaction://hlinksldjump"/>
              </a:rPr>
              <a:t>58</a:t>
            </a:r>
          </a:p>
        </p:txBody>
      </p:sp>
      <p:sp>
        <p:nvSpPr>
          <p:cNvPr id="45" name="Fußzeilenplatzhalter 3">
            <a:extLst>
              <a:ext uri="{FF2B5EF4-FFF2-40B4-BE49-F238E27FC236}">
                <a16:creationId xmlns:a16="http://schemas.microsoft.com/office/drawing/2014/main" id="{684D3F8F-E2E9-4055-A3F2-695A18E421F0}"/>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44" name="Auf der gleichen Seite des Rechtecks liegende Ecken abrunden 8">
            <a:extLst>
              <a:ext uri="{FF2B5EF4-FFF2-40B4-BE49-F238E27FC236}">
                <a16:creationId xmlns:a16="http://schemas.microsoft.com/office/drawing/2014/main" id="{26C7A324-8684-4E51-AD12-2BE92ACAC6AA}"/>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46" name="Auf der gleichen Seite des Rechtecks liegende Ecken abrunden 8">
            <a:extLst>
              <a:ext uri="{FF2B5EF4-FFF2-40B4-BE49-F238E27FC236}">
                <a16:creationId xmlns:a16="http://schemas.microsoft.com/office/drawing/2014/main" id="{B8EFA99D-E2BD-4C20-AA38-B960542568C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47" name="Auf der gleichen Seite des Rechtecks liegende Ecken abrunden 8">
            <a:extLst>
              <a:ext uri="{FF2B5EF4-FFF2-40B4-BE49-F238E27FC236}">
                <a16:creationId xmlns:a16="http://schemas.microsoft.com/office/drawing/2014/main" id="{017DF299-F0EB-45C5-A72C-11C5C7ADD8BB}"/>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48" name="Auf der gleichen Seite des Rechtecks liegende Ecken abrunden 8">
            <a:extLst>
              <a:ext uri="{FF2B5EF4-FFF2-40B4-BE49-F238E27FC236}">
                <a16:creationId xmlns:a16="http://schemas.microsoft.com/office/drawing/2014/main" id="{1FF2B3F0-BE6A-49AC-B3A4-B507D353401F}"/>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49" name="Auf der gleichen Seite des Rechtecks liegende Ecken abrunden 8">
            <a:extLst>
              <a:ext uri="{FF2B5EF4-FFF2-40B4-BE49-F238E27FC236}">
                <a16:creationId xmlns:a16="http://schemas.microsoft.com/office/drawing/2014/main" id="{842E7274-063B-49B6-8D6B-BD7F9C57F33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50" name="Auf der gleichen Seite des Rechtecks liegende Ecken abrunden 8">
            <a:extLst>
              <a:ext uri="{FF2B5EF4-FFF2-40B4-BE49-F238E27FC236}">
                <a16:creationId xmlns:a16="http://schemas.microsoft.com/office/drawing/2014/main" id="{89679AD3-4A7F-4A7C-A296-2D7A96DC7A17}"/>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51" name="Auf der gleichen Seite des Rechtecks liegende Ecken abrunden 8">
            <a:extLst>
              <a:ext uri="{FF2B5EF4-FFF2-40B4-BE49-F238E27FC236}">
                <a16:creationId xmlns:a16="http://schemas.microsoft.com/office/drawing/2014/main" id="{FD932CF2-00D4-4393-B4BC-C09751BFF26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52"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510145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50</a:t>
            </a:fld>
            <a:endParaRPr lang="de-DE"/>
          </a:p>
        </p:txBody>
      </p:sp>
      <p:sp>
        <p:nvSpPr>
          <p:cNvPr id="7" name="Rechteck 6">
            <a:extLst>
              <a:ext uri="{FF2B5EF4-FFF2-40B4-BE49-F238E27FC236}">
                <a16:creationId xmlns:a16="http://schemas.microsoft.com/office/drawing/2014/main" id="{6E03631F-DDC1-46F6-8C5A-A4EC31ADB63A}"/>
              </a:ext>
            </a:extLst>
          </p:cNvPr>
          <p:cNvSpPr/>
          <p:nvPr/>
        </p:nvSpPr>
        <p:spPr bwMode="auto">
          <a:xfrm>
            <a:off x="1590935" y="4005064"/>
            <a:ext cx="8136904" cy="2448272"/>
          </a:xfrm>
          <a:prstGeom prst="rect">
            <a:avLst/>
          </a:prstGeom>
          <a:noFill/>
          <a:ln w="19050" cap="flat" cmpd="sng" algn="ctr">
            <a:solidFill>
              <a:srgbClr val="3B68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8" name="Rechteck 7">
            <a:extLst>
              <a:ext uri="{FF2B5EF4-FFF2-40B4-BE49-F238E27FC236}">
                <a16:creationId xmlns:a16="http://schemas.microsoft.com/office/drawing/2014/main" id="{8671BDE8-80E9-4928-9C9B-7E13BD4A0B8F}"/>
              </a:ext>
            </a:extLst>
          </p:cNvPr>
          <p:cNvSpPr/>
          <p:nvPr/>
        </p:nvSpPr>
        <p:spPr>
          <a:xfrm rot="5400000">
            <a:off x="2123814" y="406901"/>
            <a:ext cx="410782" cy="1979476"/>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Topics</a:t>
            </a:r>
          </a:p>
        </p:txBody>
      </p:sp>
      <p:sp>
        <p:nvSpPr>
          <p:cNvPr id="9" name="Rechteck 8">
            <a:extLst>
              <a:ext uri="{FF2B5EF4-FFF2-40B4-BE49-F238E27FC236}">
                <a16:creationId xmlns:a16="http://schemas.microsoft.com/office/drawing/2014/main" id="{1E91FAC1-B061-4296-89C3-FA3A36F46287}"/>
              </a:ext>
            </a:extLst>
          </p:cNvPr>
          <p:cNvSpPr/>
          <p:nvPr/>
        </p:nvSpPr>
        <p:spPr>
          <a:xfrm rot="5400000">
            <a:off x="4335723" y="316007"/>
            <a:ext cx="410782" cy="2170813"/>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Document/measure</a:t>
            </a:r>
          </a:p>
        </p:txBody>
      </p:sp>
      <p:sp>
        <p:nvSpPr>
          <p:cNvPr id="10" name="Rechteck 9">
            <a:extLst>
              <a:ext uri="{FF2B5EF4-FFF2-40B4-BE49-F238E27FC236}">
                <a16:creationId xmlns:a16="http://schemas.microsoft.com/office/drawing/2014/main" id="{CD75179F-E496-4010-82AE-5767F5F9F640}"/>
              </a:ext>
            </a:extLst>
          </p:cNvPr>
          <p:cNvSpPr/>
          <p:nvPr/>
        </p:nvSpPr>
        <p:spPr>
          <a:xfrm rot="5400000">
            <a:off x="5413094" y="2562149"/>
            <a:ext cx="410782" cy="3312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Corporate philosophy &amp; values</a:t>
            </a:r>
          </a:p>
        </p:txBody>
      </p:sp>
      <p:sp>
        <p:nvSpPr>
          <p:cNvPr id="13" name="Rechteck 12">
            <a:extLst>
              <a:ext uri="{FF2B5EF4-FFF2-40B4-BE49-F238E27FC236}">
                <a16:creationId xmlns:a16="http://schemas.microsoft.com/office/drawing/2014/main" id="{03EC631D-8C53-4D4E-B795-711359AE263F}"/>
              </a:ext>
            </a:extLst>
          </p:cNvPr>
          <p:cNvSpPr/>
          <p:nvPr/>
        </p:nvSpPr>
        <p:spPr>
          <a:xfrm rot="5400000">
            <a:off x="6624126" y="303292"/>
            <a:ext cx="410782" cy="2196246"/>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Gaps identified</a:t>
            </a:r>
          </a:p>
        </p:txBody>
      </p:sp>
      <p:sp>
        <p:nvSpPr>
          <p:cNvPr id="14" name="Rechteck 13">
            <a:extLst>
              <a:ext uri="{FF2B5EF4-FFF2-40B4-BE49-F238E27FC236}">
                <a16:creationId xmlns:a16="http://schemas.microsoft.com/office/drawing/2014/main" id="{EBC92417-6F86-450A-A7A1-3D9CCC2B9BFA}"/>
              </a:ext>
            </a:extLst>
          </p:cNvPr>
          <p:cNvSpPr/>
          <p:nvPr/>
        </p:nvSpPr>
        <p:spPr>
          <a:xfrm rot="5400000">
            <a:off x="8835884" y="427018"/>
            <a:ext cx="410782" cy="193924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en-GB" sz="1200" b="1" dirty="0">
                <a:solidFill>
                  <a:srgbClr val="FFFFFF"/>
                </a:solidFill>
              </a:rPr>
              <a:t>Change requirement</a:t>
            </a:r>
          </a:p>
        </p:txBody>
      </p:sp>
      <p:sp>
        <p:nvSpPr>
          <p:cNvPr id="15" name="Rechteck 14">
            <a:extLst>
              <a:ext uri="{FF2B5EF4-FFF2-40B4-BE49-F238E27FC236}">
                <a16:creationId xmlns:a16="http://schemas.microsoft.com/office/drawing/2014/main" id="{7C4AE540-3941-4D3A-AEBB-23308F78EEFC}"/>
              </a:ext>
            </a:extLst>
          </p:cNvPr>
          <p:cNvSpPr/>
          <p:nvPr/>
        </p:nvSpPr>
        <p:spPr bwMode="auto">
          <a:xfrm>
            <a:off x="1339467" y="1606806"/>
            <a:ext cx="1979476" cy="2227471"/>
          </a:xfrm>
          <a:prstGeom prst="rect">
            <a:avLst/>
          </a:prstGeom>
          <a:solidFill>
            <a:schemeClr val="bg1"/>
          </a:solidFill>
          <a:ln w="1905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algn="l"/>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p:txBody>
      </p:sp>
      <p:sp>
        <p:nvSpPr>
          <p:cNvPr id="16" name="Rechteck 15">
            <a:extLst>
              <a:ext uri="{FF2B5EF4-FFF2-40B4-BE49-F238E27FC236}">
                <a16:creationId xmlns:a16="http://schemas.microsoft.com/office/drawing/2014/main" id="{70567D9A-68C1-4C06-83D3-DB91FA58C9FF}"/>
              </a:ext>
            </a:extLst>
          </p:cNvPr>
          <p:cNvSpPr/>
          <p:nvPr/>
        </p:nvSpPr>
        <p:spPr bwMode="auto">
          <a:xfrm>
            <a:off x="3455707" y="1606806"/>
            <a:ext cx="2170814" cy="2227471"/>
          </a:xfrm>
          <a:prstGeom prst="rect">
            <a:avLst/>
          </a:prstGeom>
          <a:solidFill>
            <a:schemeClr val="bg1"/>
          </a:solidFill>
          <a:ln w="1905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algn="l"/>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p:txBody>
      </p:sp>
      <p:sp>
        <p:nvSpPr>
          <p:cNvPr id="17" name="Rechteck 16">
            <a:extLst>
              <a:ext uri="{FF2B5EF4-FFF2-40B4-BE49-F238E27FC236}">
                <a16:creationId xmlns:a16="http://schemas.microsoft.com/office/drawing/2014/main" id="{790F568D-8304-4E7F-9937-2DD4B8014445}"/>
              </a:ext>
            </a:extLst>
          </p:cNvPr>
          <p:cNvSpPr/>
          <p:nvPr/>
        </p:nvSpPr>
        <p:spPr bwMode="auto">
          <a:xfrm>
            <a:off x="5731395" y="1606806"/>
            <a:ext cx="2196245" cy="2227471"/>
          </a:xfrm>
          <a:prstGeom prst="rect">
            <a:avLst/>
          </a:prstGeom>
          <a:solidFill>
            <a:schemeClr val="bg1"/>
          </a:solidFill>
          <a:ln w="1905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p:txBody>
      </p:sp>
      <p:sp>
        <p:nvSpPr>
          <p:cNvPr id="18" name="Rechteck 17">
            <a:extLst>
              <a:ext uri="{FF2B5EF4-FFF2-40B4-BE49-F238E27FC236}">
                <a16:creationId xmlns:a16="http://schemas.microsoft.com/office/drawing/2014/main" id="{3B651048-92BC-4F9A-A631-817C1E5004E4}"/>
              </a:ext>
            </a:extLst>
          </p:cNvPr>
          <p:cNvSpPr/>
          <p:nvPr/>
        </p:nvSpPr>
        <p:spPr bwMode="auto">
          <a:xfrm>
            <a:off x="8071655" y="1606806"/>
            <a:ext cx="1939240" cy="2227471"/>
          </a:xfrm>
          <a:prstGeom prst="rect">
            <a:avLst/>
          </a:prstGeom>
          <a:solidFill>
            <a:schemeClr val="bg1"/>
          </a:solidFill>
          <a:ln w="1905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a:p>
            <a:pPr algn="l"/>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en-GB" sz="1000" dirty="0">
                <a:solidFill>
                  <a:srgbClr val="000000"/>
                </a:solidFill>
              </a:rPr>
              <a:t>...</a:t>
            </a:r>
          </a:p>
        </p:txBody>
      </p:sp>
      <p:cxnSp>
        <p:nvCxnSpPr>
          <p:cNvPr id="19" name="Gerade Verbindung 26">
            <a:extLst>
              <a:ext uri="{FF2B5EF4-FFF2-40B4-BE49-F238E27FC236}">
                <a16:creationId xmlns:a16="http://schemas.microsoft.com/office/drawing/2014/main" id="{24CA8009-3C3F-4296-B721-C1B8EAD0A852}"/>
              </a:ext>
            </a:extLst>
          </p:cNvPr>
          <p:cNvCxnSpPr/>
          <p:nvPr/>
        </p:nvCxnSpPr>
        <p:spPr bwMode="auto">
          <a:xfrm>
            <a:off x="8177271" y="2276872"/>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28">
            <a:extLst>
              <a:ext uri="{FF2B5EF4-FFF2-40B4-BE49-F238E27FC236}">
                <a16:creationId xmlns:a16="http://schemas.microsoft.com/office/drawing/2014/main" id="{247AFC7E-ECE4-48EA-AB0C-407CD7B4D3BE}"/>
              </a:ext>
            </a:extLst>
          </p:cNvPr>
          <p:cNvCxnSpPr/>
          <p:nvPr/>
        </p:nvCxnSpPr>
        <p:spPr bwMode="auto">
          <a:xfrm>
            <a:off x="1465201" y="2276872"/>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9">
            <a:extLst>
              <a:ext uri="{FF2B5EF4-FFF2-40B4-BE49-F238E27FC236}">
                <a16:creationId xmlns:a16="http://schemas.microsoft.com/office/drawing/2014/main" id="{00654612-30CD-46A5-A8BA-4D9558782798}"/>
              </a:ext>
            </a:extLst>
          </p:cNvPr>
          <p:cNvCxnSpPr/>
          <p:nvPr/>
        </p:nvCxnSpPr>
        <p:spPr bwMode="auto">
          <a:xfrm>
            <a:off x="3607343" y="2276872"/>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30">
            <a:extLst>
              <a:ext uri="{FF2B5EF4-FFF2-40B4-BE49-F238E27FC236}">
                <a16:creationId xmlns:a16="http://schemas.microsoft.com/office/drawing/2014/main" id="{982D6B89-F568-49C6-9CAB-31E9DFF0FB21}"/>
              </a:ext>
            </a:extLst>
          </p:cNvPr>
          <p:cNvCxnSpPr/>
          <p:nvPr/>
        </p:nvCxnSpPr>
        <p:spPr bwMode="auto">
          <a:xfrm>
            <a:off x="5803928" y="2266236"/>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33">
            <a:extLst>
              <a:ext uri="{FF2B5EF4-FFF2-40B4-BE49-F238E27FC236}">
                <a16:creationId xmlns:a16="http://schemas.microsoft.com/office/drawing/2014/main" id="{8B459FB8-26F8-497C-B1E7-97B088DA0C60}"/>
              </a:ext>
            </a:extLst>
          </p:cNvPr>
          <p:cNvCxnSpPr/>
          <p:nvPr/>
        </p:nvCxnSpPr>
        <p:spPr bwMode="auto">
          <a:xfrm>
            <a:off x="1465201" y="2855500"/>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34">
            <a:extLst>
              <a:ext uri="{FF2B5EF4-FFF2-40B4-BE49-F238E27FC236}">
                <a16:creationId xmlns:a16="http://schemas.microsoft.com/office/drawing/2014/main" id="{21A316AD-DDD4-4B8F-96E6-8A79E07061F1}"/>
              </a:ext>
            </a:extLst>
          </p:cNvPr>
          <p:cNvCxnSpPr/>
          <p:nvPr/>
        </p:nvCxnSpPr>
        <p:spPr bwMode="auto">
          <a:xfrm>
            <a:off x="3607343" y="2849656"/>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35">
            <a:extLst>
              <a:ext uri="{FF2B5EF4-FFF2-40B4-BE49-F238E27FC236}">
                <a16:creationId xmlns:a16="http://schemas.microsoft.com/office/drawing/2014/main" id="{7D332194-CF06-43CE-BD1B-6E801344D925}"/>
              </a:ext>
            </a:extLst>
          </p:cNvPr>
          <p:cNvCxnSpPr/>
          <p:nvPr/>
        </p:nvCxnSpPr>
        <p:spPr bwMode="auto">
          <a:xfrm>
            <a:off x="5803928" y="2855500"/>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36">
            <a:extLst>
              <a:ext uri="{FF2B5EF4-FFF2-40B4-BE49-F238E27FC236}">
                <a16:creationId xmlns:a16="http://schemas.microsoft.com/office/drawing/2014/main" id="{3E7E52F6-5F07-481C-8049-0F446E38C5BE}"/>
              </a:ext>
            </a:extLst>
          </p:cNvPr>
          <p:cNvCxnSpPr/>
          <p:nvPr/>
        </p:nvCxnSpPr>
        <p:spPr bwMode="auto">
          <a:xfrm>
            <a:off x="8177271" y="2855500"/>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37">
            <a:extLst>
              <a:ext uri="{FF2B5EF4-FFF2-40B4-BE49-F238E27FC236}">
                <a16:creationId xmlns:a16="http://schemas.microsoft.com/office/drawing/2014/main" id="{D035D7B9-693C-470C-AB52-C6CF0B0F61B4}"/>
              </a:ext>
            </a:extLst>
          </p:cNvPr>
          <p:cNvCxnSpPr/>
          <p:nvPr/>
        </p:nvCxnSpPr>
        <p:spPr bwMode="auto">
          <a:xfrm>
            <a:off x="1465201" y="3429000"/>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38">
            <a:extLst>
              <a:ext uri="{FF2B5EF4-FFF2-40B4-BE49-F238E27FC236}">
                <a16:creationId xmlns:a16="http://schemas.microsoft.com/office/drawing/2014/main" id="{6ED1DDC5-05D7-4603-973A-1ADEC56DE4B9}"/>
              </a:ext>
            </a:extLst>
          </p:cNvPr>
          <p:cNvCxnSpPr/>
          <p:nvPr/>
        </p:nvCxnSpPr>
        <p:spPr bwMode="auto">
          <a:xfrm>
            <a:off x="3569098" y="3429000"/>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39">
            <a:extLst>
              <a:ext uri="{FF2B5EF4-FFF2-40B4-BE49-F238E27FC236}">
                <a16:creationId xmlns:a16="http://schemas.microsoft.com/office/drawing/2014/main" id="{84E3C8DF-7386-4A44-A1C0-DCB8D554CFAA}"/>
              </a:ext>
            </a:extLst>
          </p:cNvPr>
          <p:cNvCxnSpPr/>
          <p:nvPr/>
        </p:nvCxnSpPr>
        <p:spPr bwMode="auto">
          <a:xfrm>
            <a:off x="5806772" y="3426305"/>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40">
            <a:extLst>
              <a:ext uri="{FF2B5EF4-FFF2-40B4-BE49-F238E27FC236}">
                <a16:creationId xmlns:a16="http://schemas.microsoft.com/office/drawing/2014/main" id="{317C0DB0-4A92-4F6E-AF9C-289289936183}"/>
              </a:ext>
            </a:extLst>
          </p:cNvPr>
          <p:cNvCxnSpPr/>
          <p:nvPr/>
        </p:nvCxnSpPr>
        <p:spPr bwMode="auto">
          <a:xfrm>
            <a:off x="8177271" y="3426305"/>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feld 30">
            <a:extLst>
              <a:ext uri="{FF2B5EF4-FFF2-40B4-BE49-F238E27FC236}">
                <a16:creationId xmlns:a16="http://schemas.microsoft.com/office/drawing/2014/main" id="{244E25C5-9411-4F2B-801B-3F349220B1E4}"/>
              </a:ext>
            </a:extLst>
          </p:cNvPr>
          <p:cNvSpPr txBox="1"/>
          <p:nvPr/>
        </p:nvSpPr>
        <p:spPr>
          <a:xfrm>
            <a:off x="2150987" y="4740183"/>
            <a:ext cx="1656184" cy="246221"/>
          </a:xfrm>
          <a:prstGeom prst="rect">
            <a:avLst/>
          </a:prstGeom>
          <a:noFill/>
        </p:spPr>
        <p:txBody>
          <a:bodyPr wrap="square" rtlCol="0">
            <a:spAutoFit/>
          </a:bodyPr>
          <a:lstStyle/>
          <a:p>
            <a:pPr algn="l"/>
            <a:r>
              <a:rPr lang="en-GB" sz="1000" b="1" dirty="0"/>
              <a:t>…</a:t>
            </a:r>
          </a:p>
        </p:txBody>
      </p:sp>
      <p:sp>
        <p:nvSpPr>
          <p:cNvPr id="33" name="Fußzeilenplatzhalter 3">
            <a:extLst>
              <a:ext uri="{FF2B5EF4-FFF2-40B4-BE49-F238E27FC236}">
                <a16:creationId xmlns:a16="http://schemas.microsoft.com/office/drawing/2014/main" id="{C495F16B-A4F6-47A4-AB56-6C96995E07EE}"/>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32" name="Auf der gleichen Seite des Rechtecks liegende Ecken abrunden 8">
            <a:extLst>
              <a:ext uri="{FF2B5EF4-FFF2-40B4-BE49-F238E27FC236}">
                <a16:creationId xmlns:a16="http://schemas.microsoft.com/office/drawing/2014/main" id="{72F20DD6-3FB7-4739-8D0F-37542276247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34" name="Auf der gleichen Seite des Rechtecks liegende Ecken abrunden 8">
            <a:extLst>
              <a:ext uri="{FF2B5EF4-FFF2-40B4-BE49-F238E27FC236}">
                <a16:creationId xmlns:a16="http://schemas.microsoft.com/office/drawing/2014/main" id="{C33BA31B-CB9D-4852-8DED-86662DAD762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35" name="Auf der gleichen Seite des Rechtecks liegende Ecken abrunden 8">
            <a:extLst>
              <a:ext uri="{FF2B5EF4-FFF2-40B4-BE49-F238E27FC236}">
                <a16:creationId xmlns:a16="http://schemas.microsoft.com/office/drawing/2014/main" id="{9FD3F89F-FEA2-4AB1-86B5-0C27BACF874B}"/>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36" name="Auf der gleichen Seite des Rechtecks liegende Ecken abrunden 8">
            <a:extLst>
              <a:ext uri="{FF2B5EF4-FFF2-40B4-BE49-F238E27FC236}">
                <a16:creationId xmlns:a16="http://schemas.microsoft.com/office/drawing/2014/main" id="{1808C4BE-E826-4C1D-9241-66E1A3FB260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37" name="Auf der gleichen Seite des Rechtecks liegende Ecken abrunden 8">
            <a:extLst>
              <a:ext uri="{FF2B5EF4-FFF2-40B4-BE49-F238E27FC236}">
                <a16:creationId xmlns:a16="http://schemas.microsoft.com/office/drawing/2014/main" id="{12EC2ADA-36E9-4FBE-A2DB-FE24F52F7BD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8" name="Auf der gleichen Seite des Rechtecks liegende Ecken abrunden 8">
            <a:extLst>
              <a:ext uri="{FF2B5EF4-FFF2-40B4-BE49-F238E27FC236}">
                <a16:creationId xmlns:a16="http://schemas.microsoft.com/office/drawing/2014/main" id="{F98337F1-89E6-46CA-B1C1-AB8401D39B5A}"/>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9" name="Auf der gleichen Seite des Rechtecks liegende Ecken abrunden 8">
            <a:extLst>
              <a:ext uri="{FF2B5EF4-FFF2-40B4-BE49-F238E27FC236}">
                <a16:creationId xmlns:a16="http://schemas.microsoft.com/office/drawing/2014/main" id="{7F8F1FE1-1E95-4CB9-8B81-D362EF29610A}"/>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40" name="Grafik 39" descr="Bildschirmausschnitt">
            <a:extLst>
              <a:ext uri="{FF2B5EF4-FFF2-40B4-BE49-F238E27FC236}">
                <a16:creationId xmlns:a16="http://schemas.microsoft.com/office/drawing/2014/main" id="{741D08E7-89E0-4C21-875B-0F85C0BA4231}"/>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sp>
        <p:nvSpPr>
          <p:cNvPr id="3" name="Datumsplatzhalter 4">
            <a:extLst>
              <a:ext uri="{FF2B5EF4-FFF2-40B4-BE49-F238E27FC236}">
                <a16:creationId xmlns:a16="http://schemas.microsoft.com/office/drawing/2014/main" id="{74A71B16-4EA9-D848-7CC2-7E902FD8DD84}"/>
              </a:ext>
            </a:extLst>
          </p:cNvPr>
          <p:cNvSpPr>
            <a:spLocks noGrp="1"/>
          </p:cNvSpPr>
          <p:nvPr>
            <p:ph type="dt" sz="half" idx="12"/>
          </p:nvPr>
        </p:nvSpPr>
        <p:spPr>
          <a:xfrm>
            <a:off x="667303" y="176806"/>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757553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F9B831B-82F1-4086-9642-B7F350015BA8}"/>
              </a:ext>
            </a:extLst>
          </p:cNvPr>
          <p:cNvSpPr/>
          <p:nvPr/>
        </p:nvSpPr>
        <p:spPr bwMode="auto">
          <a:xfrm>
            <a:off x="623392" y="2714586"/>
            <a:ext cx="8209458" cy="1135152"/>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51</a:t>
            </a:fld>
            <a:endParaRPr lang="de-DE"/>
          </a:p>
        </p:txBody>
      </p:sp>
      <p:sp>
        <p:nvSpPr>
          <p:cNvPr id="8" name="Textplatzhalter 19">
            <a:extLst>
              <a:ext uri="{FF2B5EF4-FFF2-40B4-BE49-F238E27FC236}">
                <a16:creationId xmlns:a16="http://schemas.microsoft.com/office/drawing/2014/main" id="{3644A075-9AC3-4524-A953-7A7E927CD3A0}"/>
              </a:ext>
            </a:extLst>
          </p:cNvPr>
          <p:cNvSpPr txBox="1">
            <a:spLocks/>
          </p:cNvSpPr>
          <p:nvPr/>
        </p:nvSpPr>
        <p:spPr>
          <a:xfrm>
            <a:off x="623392" y="2033592"/>
            <a:ext cx="8181696" cy="80544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The first step involves identifying which existing processes and information can be used for sustainable supply chain management. </a:t>
            </a:r>
          </a:p>
          <a:p>
            <a:pPr>
              <a:defRPr/>
            </a:pPr>
            <a:endParaRPr lang="de-DE" dirty="0">
              <a:solidFill>
                <a:srgbClr val="282828"/>
              </a:solidFill>
            </a:endParaRPr>
          </a:p>
          <a:p>
            <a:pPr defTabSz="928804" fontAlgn="auto">
              <a:spcAft>
                <a:spcPts val="526"/>
              </a:spcAft>
              <a:defRPr/>
            </a:pPr>
            <a:endParaRPr lang="de-DE" sz="1000" dirty="0">
              <a:solidFill>
                <a:srgbClr val="282828"/>
              </a:solidFill>
            </a:endParaRPr>
          </a:p>
        </p:txBody>
      </p:sp>
      <p:sp>
        <p:nvSpPr>
          <p:cNvPr id="13" name="Textplatzhalter 20">
            <a:extLst>
              <a:ext uri="{FF2B5EF4-FFF2-40B4-BE49-F238E27FC236}">
                <a16:creationId xmlns:a16="http://schemas.microsoft.com/office/drawing/2014/main" id="{0FE73402-DF82-48C4-99FC-113C24987080}"/>
              </a:ext>
            </a:extLst>
          </p:cNvPr>
          <p:cNvSpPr txBox="1">
            <a:spLocks/>
          </p:cNvSpPr>
          <p:nvPr/>
        </p:nvSpPr>
        <p:spPr>
          <a:xfrm>
            <a:off x="623392" y="1196752"/>
            <a:ext cx="8209458" cy="247577"/>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15" name="Rechteck 14">
            <a:extLst>
              <a:ext uri="{FF2B5EF4-FFF2-40B4-BE49-F238E27FC236}">
                <a16:creationId xmlns:a16="http://schemas.microsoft.com/office/drawing/2014/main" id="{765EEEA2-55C8-4DEC-84CB-662E06D66A9E}"/>
              </a:ext>
            </a:extLst>
          </p:cNvPr>
          <p:cNvSpPr/>
          <p:nvPr/>
        </p:nvSpPr>
        <p:spPr>
          <a:xfrm>
            <a:off x="635182" y="4649757"/>
            <a:ext cx="8169906" cy="430887"/>
          </a:xfrm>
          <a:prstGeom prst="rect">
            <a:avLst/>
          </a:prstGeom>
        </p:spPr>
        <p:txBody>
          <a:bodyPr wrap="square">
            <a:spAutoFit/>
          </a:bodyPr>
          <a:lstStyle/>
          <a:p>
            <a:pPr algn="l">
              <a:defRPr/>
            </a:pPr>
            <a:r>
              <a:rPr lang="en-GB" sz="1100" dirty="0">
                <a:solidFill>
                  <a:srgbClr val="4B4B4B"/>
                </a:solidFill>
              </a:rPr>
              <a:t>The third step involves implementing the established measures. Two possible measures are outlined in this section.</a:t>
            </a:r>
          </a:p>
        </p:txBody>
      </p:sp>
      <p:sp>
        <p:nvSpPr>
          <p:cNvPr id="17" name="Textplatzhalter 10">
            <a:extLst>
              <a:ext uri="{FF2B5EF4-FFF2-40B4-BE49-F238E27FC236}">
                <a16:creationId xmlns:a16="http://schemas.microsoft.com/office/drawing/2014/main" id="{C592543D-C22F-4042-A634-7D3D171BAA2D}"/>
              </a:ext>
            </a:extLst>
          </p:cNvPr>
          <p:cNvSpPr txBox="1">
            <a:spLocks/>
          </p:cNvSpPr>
          <p:nvPr/>
        </p:nvSpPr>
        <p:spPr>
          <a:xfrm>
            <a:off x="1202883" y="1538056"/>
            <a:ext cx="76022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en-GB" sz="1100" dirty="0">
                <a:solidFill>
                  <a:srgbClr val="3B687F"/>
                </a:solidFill>
                <a:cs typeface="Arial" panose="020B0604020202020204" pitchFamily="34" charset="0"/>
              </a:rPr>
              <a:t>  Comparison to status quo</a:t>
            </a:r>
          </a:p>
        </p:txBody>
      </p:sp>
      <p:sp>
        <p:nvSpPr>
          <p:cNvPr id="18" name="Richtungspfeil 24">
            <a:extLst>
              <a:ext uri="{FF2B5EF4-FFF2-40B4-BE49-F238E27FC236}">
                <a16:creationId xmlns:a16="http://schemas.microsoft.com/office/drawing/2014/main" id="{A05C7C1C-D45E-4BCE-B32A-B285B2C17548}"/>
              </a:ext>
            </a:extLst>
          </p:cNvPr>
          <p:cNvSpPr/>
          <p:nvPr/>
        </p:nvSpPr>
        <p:spPr>
          <a:xfrm>
            <a:off x="626627" y="1529536"/>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3.1</a:t>
            </a:r>
            <a:r>
              <a:rPr lang="en-GB" sz="900" b="1"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134C4DAA-5296-4D92-9BAD-5A38EA99ECCF}"/>
              </a:ext>
            </a:extLst>
          </p:cNvPr>
          <p:cNvSpPr txBox="1">
            <a:spLocks/>
          </p:cNvSpPr>
          <p:nvPr/>
        </p:nvSpPr>
        <p:spPr>
          <a:xfrm>
            <a:off x="1287523" y="4221088"/>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Implementing measures</a:t>
            </a:r>
          </a:p>
        </p:txBody>
      </p:sp>
      <p:sp>
        <p:nvSpPr>
          <p:cNvPr id="20" name="Richtungspfeil 30">
            <a:extLst>
              <a:ext uri="{FF2B5EF4-FFF2-40B4-BE49-F238E27FC236}">
                <a16:creationId xmlns:a16="http://schemas.microsoft.com/office/drawing/2014/main" id="{CAA25D0E-5B67-4E9B-BCD8-830E6F4F2B30}"/>
              </a:ext>
            </a:extLst>
          </p:cNvPr>
          <p:cNvSpPr/>
          <p:nvPr/>
        </p:nvSpPr>
        <p:spPr>
          <a:xfrm>
            <a:off x="638362" y="4221573"/>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3.3</a:t>
            </a:r>
            <a:r>
              <a:rPr lang="en-GB" sz="900" b="1" dirty="0">
                <a:solidFill>
                  <a:prstClr val="black">
                    <a:lumMod val="75000"/>
                    <a:lumOff val="25000"/>
                  </a:prstClr>
                </a:solidFill>
                <a:cs typeface="Arial" panose="020B0604020202020204" pitchFamily="34" charset="0"/>
              </a:rPr>
              <a:t>.</a:t>
            </a:r>
          </a:p>
        </p:txBody>
      </p:sp>
      <p:sp>
        <p:nvSpPr>
          <p:cNvPr id="21" name="Rechteck 20">
            <a:extLst>
              <a:ext uri="{FF2B5EF4-FFF2-40B4-BE49-F238E27FC236}">
                <a16:creationId xmlns:a16="http://schemas.microsoft.com/office/drawing/2014/main" id="{DBB1E0F3-1110-423A-B222-8A3E8B414C1A}"/>
              </a:ext>
            </a:extLst>
          </p:cNvPr>
          <p:cNvSpPr/>
          <p:nvPr/>
        </p:nvSpPr>
        <p:spPr>
          <a:xfrm>
            <a:off x="635182" y="3137589"/>
            <a:ext cx="8197668" cy="430887"/>
          </a:xfrm>
          <a:prstGeom prst="rect">
            <a:avLst/>
          </a:prstGeom>
        </p:spPr>
        <p:txBody>
          <a:bodyPr wrap="square">
            <a:spAutoFit/>
          </a:bodyPr>
          <a:lstStyle/>
          <a:p>
            <a:pPr algn="l">
              <a:defRPr/>
            </a:pPr>
            <a:r>
              <a:rPr lang="en-GB" sz="1100" dirty="0">
                <a:solidFill>
                  <a:srgbClr val="4B4B4B"/>
                </a:solidFill>
              </a:rPr>
              <a:t>The second step involves defining measures that the company can use to redesign and optimise its supply chain from a sustainability perspective.</a:t>
            </a:r>
          </a:p>
        </p:txBody>
      </p:sp>
      <p:sp>
        <p:nvSpPr>
          <p:cNvPr id="22" name="Textplatzhalter 10">
            <a:extLst>
              <a:ext uri="{FF2B5EF4-FFF2-40B4-BE49-F238E27FC236}">
                <a16:creationId xmlns:a16="http://schemas.microsoft.com/office/drawing/2014/main" id="{24A48EB4-9E20-4BF9-8943-8C89A3674840}"/>
              </a:ext>
            </a:extLst>
          </p:cNvPr>
          <p:cNvSpPr txBox="1">
            <a:spLocks/>
          </p:cNvSpPr>
          <p:nvPr/>
        </p:nvSpPr>
        <p:spPr>
          <a:xfrm>
            <a:off x="1287523" y="2708920"/>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Defining areas that require action and measures</a:t>
            </a:r>
          </a:p>
        </p:txBody>
      </p:sp>
      <p:sp>
        <p:nvSpPr>
          <p:cNvPr id="23" name="Richtungspfeil 30">
            <a:extLst>
              <a:ext uri="{FF2B5EF4-FFF2-40B4-BE49-F238E27FC236}">
                <a16:creationId xmlns:a16="http://schemas.microsoft.com/office/drawing/2014/main" id="{1CD0F6DA-381D-4B96-A84A-17752913B6F4}"/>
              </a:ext>
            </a:extLst>
          </p:cNvPr>
          <p:cNvSpPr/>
          <p:nvPr/>
        </p:nvSpPr>
        <p:spPr>
          <a:xfrm>
            <a:off x="623392" y="2709405"/>
            <a:ext cx="760245"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3.2</a:t>
            </a:r>
            <a:r>
              <a:rPr lang="en-GB" sz="900" b="1" dirty="0">
                <a:solidFill>
                  <a:prstClr val="black">
                    <a:lumMod val="75000"/>
                    <a:lumOff val="25000"/>
                  </a:prstClr>
                </a:solidFill>
                <a:cs typeface="Arial" panose="020B0604020202020204" pitchFamily="34" charset="0"/>
              </a:rPr>
              <a:t>.</a:t>
            </a:r>
          </a:p>
        </p:txBody>
      </p:sp>
      <p:sp>
        <p:nvSpPr>
          <p:cNvPr id="24" name="Fußzeilenplatzhalter 3">
            <a:extLst>
              <a:ext uri="{FF2B5EF4-FFF2-40B4-BE49-F238E27FC236}">
                <a16:creationId xmlns:a16="http://schemas.microsoft.com/office/drawing/2014/main" id="{A3B9160B-37BF-4D8F-9B4E-F69779B9F78D}"/>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6" name="Auf der gleichen Seite des Rechtecks liegende Ecken abrunden 8">
            <a:extLst>
              <a:ext uri="{FF2B5EF4-FFF2-40B4-BE49-F238E27FC236}">
                <a16:creationId xmlns:a16="http://schemas.microsoft.com/office/drawing/2014/main" id="{46109694-415C-4329-9B65-A834AD5F2255}"/>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5" name="Auf der gleichen Seite des Rechtecks liegende Ecken abrunden 8">
            <a:extLst>
              <a:ext uri="{FF2B5EF4-FFF2-40B4-BE49-F238E27FC236}">
                <a16:creationId xmlns:a16="http://schemas.microsoft.com/office/drawing/2014/main" id="{54DFAE4D-1CF2-4E41-B91B-E91A5B2671E4}"/>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6" name="Auf der gleichen Seite des Rechtecks liegende Ecken abrunden 8">
            <a:extLst>
              <a:ext uri="{FF2B5EF4-FFF2-40B4-BE49-F238E27FC236}">
                <a16:creationId xmlns:a16="http://schemas.microsoft.com/office/drawing/2014/main" id="{CD411453-79DE-4C91-B990-6CCE897EF7D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7" name="Auf der gleichen Seite des Rechtecks liegende Ecken abrunden 8">
            <a:extLst>
              <a:ext uri="{FF2B5EF4-FFF2-40B4-BE49-F238E27FC236}">
                <a16:creationId xmlns:a16="http://schemas.microsoft.com/office/drawing/2014/main" id="{2EF4A843-AE20-4010-B36D-9094F680811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8" name="Auf der gleichen Seite des Rechtecks liegende Ecken abrunden 8">
            <a:extLst>
              <a:ext uri="{FF2B5EF4-FFF2-40B4-BE49-F238E27FC236}">
                <a16:creationId xmlns:a16="http://schemas.microsoft.com/office/drawing/2014/main" id="{7EEE9CE3-590B-4B32-94EA-EDFA4ACA69E1}"/>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9" name="Auf der gleichen Seite des Rechtecks liegende Ecken abrunden 8">
            <a:extLst>
              <a:ext uri="{FF2B5EF4-FFF2-40B4-BE49-F238E27FC236}">
                <a16:creationId xmlns:a16="http://schemas.microsoft.com/office/drawing/2014/main" id="{85B50363-70B5-4011-8A58-C95E253F079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0" name="Auf der gleichen Seite des Rechtecks liegende Ecken abrunden 8">
            <a:extLst>
              <a:ext uri="{FF2B5EF4-FFF2-40B4-BE49-F238E27FC236}">
                <a16:creationId xmlns:a16="http://schemas.microsoft.com/office/drawing/2014/main" id="{74373A0C-D083-43F4-A38F-64870FE6C6D1}"/>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4" name="Datumsplatzhalter 4">
            <a:extLst>
              <a:ext uri="{FF2B5EF4-FFF2-40B4-BE49-F238E27FC236}">
                <a16:creationId xmlns:a16="http://schemas.microsoft.com/office/drawing/2014/main" id="{4C49ED17-9B1D-1E22-DFA6-548E8DA79D29}"/>
              </a:ext>
            </a:extLst>
          </p:cNvPr>
          <p:cNvSpPr>
            <a:spLocks noGrp="1"/>
          </p:cNvSpPr>
          <p:nvPr>
            <p:ph type="dt" sz="half" idx="12"/>
          </p:nvPr>
        </p:nvSpPr>
        <p:spPr>
          <a:xfrm>
            <a:off x="667303" y="176806"/>
            <a:ext cx="7248373"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1665863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52</a:t>
            </a:fld>
            <a:endParaRPr lang="de-DE"/>
          </a:p>
        </p:txBody>
      </p:sp>
      <p:sp>
        <p:nvSpPr>
          <p:cNvPr id="7" name="Richtungspfeil 59">
            <a:extLst>
              <a:ext uri="{FF2B5EF4-FFF2-40B4-BE49-F238E27FC236}">
                <a16:creationId xmlns:a16="http://schemas.microsoft.com/office/drawing/2014/main" id="{FB8B7EA6-E774-4999-8695-F116BDE45BCF}"/>
              </a:ext>
            </a:extLst>
          </p:cNvPr>
          <p:cNvSpPr/>
          <p:nvPr/>
        </p:nvSpPr>
        <p:spPr>
          <a:xfrm>
            <a:off x="623504" y="2852936"/>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sp>
        <p:nvSpPr>
          <p:cNvPr id="8" name="Inhaltsplatzhalter 3">
            <a:extLst>
              <a:ext uri="{FF2B5EF4-FFF2-40B4-BE49-F238E27FC236}">
                <a16:creationId xmlns:a16="http://schemas.microsoft.com/office/drawing/2014/main" id="{6E89D7F1-C8CB-40BA-812B-6F5D7330BE65}"/>
              </a:ext>
            </a:extLst>
          </p:cNvPr>
          <p:cNvSpPr txBox="1">
            <a:spLocks/>
          </p:cNvSpPr>
          <p:nvPr/>
        </p:nvSpPr>
        <p:spPr>
          <a:xfrm>
            <a:off x="1631503" y="2852936"/>
            <a:ext cx="8857109" cy="261610"/>
          </a:xfrm>
          <a:prstGeom prst="rect">
            <a:avLst/>
          </a:prstGeom>
        </p:spPr>
        <p:txBody>
          <a:bodyPr/>
          <a:lstStyle/>
          <a:p>
            <a:pPr algn="l" eaLnBrk="1" hangingPunct="1">
              <a:spcBef>
                <a:spcPct val="20000"/>
              </a:spcBef>
              <a:buClr>
                <a:srgbClr val="000000"/>
              </a:buClr>
              <a:defRPr/>
            </a:pPr>
            <a:r>
              <a:rPr lang="en-GB" sz="1100" dirty="0">
                <a:solidFill>
                  <a:srgbClr val="4B4B4B"/>
                </a:solidFill>
                <a:latin typeface="Arial"/>
                <a:ea typeface="ＭＳ Ｐゴシック"/>
              </a:rPr>
              <a:t>The company identifies </a:t>
            </a:r>
            <a:r>
              <a:rPr lang="en-GB" sz="1100" b="1" dirty="0">
                <a:solidFill>
                  <a:srgbClr val="4B4B4B"/>
                </a:solidFill>
                <a:latin typeface="Arial"/>
                <a:ea typeface="ＭＳ Ｐゴシック"/>
              </a:rPr>
              <a:t>fundamental fields of action</a:t>
            </a:r>
            <a:r>
              <a:rPr lang="en-GB" sz="1100" dirty="0">
                <a:solidFill>
                  <a:srgbClr val="4B4B4B"/>
                </a:solidFill>
                <a:latin typeface="Arial"/>
                <a:ea typeface="ＭＳ Ｐゴシック"/>
              </a:rPr>
              <a:t>.</a:t>
            </a:r>
          </a:p>
          <a:p>
            <a:pPr algn="l" eaLnBrk="1" hangingPunct="1">
              <a:spcBef>
                <a:spcPct val="20000"/>
              </a:spcBef>
              <a:buClr>
                <a:srgbClr val="000000"/>
              </a:buClr>
              <a:defRPr/>
            </a:pPr>
            <a:endParaRPr lang="de-DE" sz="1100" kern="0" dirty="0">
              <a:solidFill>
                <a:srgbClr val="000000"/>
              </a:solidFill>
              <a:latin typeface="Arial"/>
              <a:ea typeface="ＭＳ Ｐゴシック"/>
            </a:endParaRPr>
          </a:p>
          <a:p>
            <a:pPr algn="l" eaLnBrk="1" hangingPunct="1">
              <a:spcBef>
                <a:spcPct val="20000"/>
              </a:spcBef>
              <a:buClr>
                <a:srgbClr val="000000"/>
              </a:buClr>
              <a:defRPr/>
            </a:pPr>
            <a:endParaRPr lang="de-DE" sz="1100" kern="0" dirty="0">
              <a:solidFill>
                <a:srgbClr val="000000"/>
              </a:solidFill>
              <a:latin typeface="Arial"/>
              <a:ea typeface="ＭＳ Ｐゴシック"/>
            </a:endParaRPr>
          </a:p>
        </p:txBody>
      </p:sp>
      <p:sp>
        <p:nvSpPr>
          <p:cNvPr id="9" name="Richtungspfeil 14">
            <a:extLst>
              <a:ext uri="{FF2B5EF4-FFF2-40B4-BE49-F238E27FC236}">
                <a16:creationId xmlns:a16="http://schemas.microsoft.com/office/drawing/2014/main" id="{0B184352-F3C1-4F76-9453-64AA10692DF2}"/>
              </a:ext>
            </a:extLst>
          </p:cNvPr>
          <p:cNvSpPr/>
          <p:nvPr/>
        </p:nvSpPr>
        <p:spPr>
          <a:xfrm>
            <a:off x="623064" y="3356992"/>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10" name="Textfeld 9">
            <a:extLst>
              <a:ext uri="{FF2B5EF4-FFF2-40B4-BE49-F238E27FC236}">
                <a16:creationId xmlns:a16="http://schemas.microsoft.com/office/drawing/2014/main" id="{37261288-AC4F-4788-A510-019E1B5FA6F2}"/>
              </a:ext>
            </a:extLst>
          </p:cNvPr>
          <p:cNvSpPr txBox="1"/>
          <p:nvPr/>
        </p:nvSpPr>
        <p:spPr>
          <a:xfrm>
            <a:off x="551383" y="1844824"/>
            <a:ext cx="9937229" cy="600164"/>
          </a:xfrm>
          <a:prstGeom prst="rect">
            <a:avLst/>
          </a:prstGeom>
          <a:noFill/>
        </p:spPr>
        <p:txBody>
          <a:bodyPr wrap="square" rtlCol="0">
            <a:spAutoFit/>
          </a:bodyPr>
          <a:lstStyle/>
          <a:p>
            <a:pPr algn="l"/>
            <a:r>
              <a:rPr lang="en-GB" sz="1100" dirty="0">
                <a:solidFill>
                  <a:srgbClr val="4B4B4B"/>
                </a:solidFill>
              </a:rPr>
              <a:t>The company now needs to define fields of action and concrete measures for its key sustainability issues on the basis of the knowledge that it has compiled. This generally concerns both external measures, i.e. measures that address suppliers, and internal measures that aim to develop competence within the company.</a:t>
            </a:r>
          </a:p>
        </p:txBody>
      </p:sp>
      <p:sp>
        <p:nvSpPr>
          <p:cNvPr id="11" name="Rechteck 10">
            <a:extLst>
              <a:ext uri="{FF2B5EF4-FFF2-40B4-BE49-F238E27FC236}">
                <a16:creationId xmlns:a16="http://schemas.microsoft.com/office/drawing/2014/main" id="{10D4D153-BCEE-46F4-B35C-3A52C609BB5F}"/>
              </a:ext>
            </a:extLst>
          </p:cNvPr>
          <p:cNvSpPr/>
          <p:nvPr/>
        </p:nvSpPr>
        <p:spPr>
          <a:xfrm>
            <a:off x="1631504" y="3356992"/>
            <a:ext cx="8857108" cy="261610"/>
          </a:xfrm>
          <a:prstGeom prst="rect">
            <a:avLst/>
          </a:prstGeom>
        </p:spPr>
        <p:txBody>
          <a:bodyPr wrap="square">
            <a:spAutoFit/>
          </a:bodyPr>
          <a:lstStyle/>
          <a:p>
            <a:pPr algn="l" eaLnBrk="1" hangingPunct="1">
              <a:spcBef>
                <a:spcPct val="20000"/>
              </a:spcBef>
              <a:buClr>
                <a:srgbClr val="000000"/>
              </a:buClr>
              <a:defRPr/>
            </a:pPr>
            <a:r>
              <a:rPr lang="en-GB" sz="1100" dirty="0">
                <a:solidFill>
                  <a:srgbClr val="4B4B4B"/>
                </a:solidFill>
              </a:rPr>
              <a:t>The company develops </a:t>
            </a:r>
            <a:r>
              <a:rPr lang="en-GB" sz="1100" b="1" dirty="0">
                <a:solidFill>
                  <a:srgbClr val="4B4B4B"/>
                </a:solidFill>
              </a:rPr>
              <a:t>an action plan</a:t>
            </a:r>
            <a:r>
              <a:rPr lang="en-GB" sz="1100" dirty="0">
                <a:solidFill>
                  <a:srgbClr val="4B4B4B"/>
                </a:solidFill>
              </a:rPr>
              <a:t>.</a:t>
            </a:r>
          </a:p>
        </p:txBody>
      </p:sp>
      <p:sp>
        <p:nvSpPr>
          <p:cNvPr id="12" name="Freihandform 17">
            <a:extLst>
              <a:ext uri="{FF2B5EF4-FFF2-40B4-BE49-F238E27FC236}">
                <a16:creationId xmlns:a16="http://schemas.microsoft.com/office/drawing/2014/main" id="{772A589D-DE57-49FF-9DBC-6654F8D15FE1}"/>
              </a:ext>
            </a:extLst>
          </p:cNvPr>
          <p:cNvSpPr/>
          <p:nvPr/>
        </p:nvSpPr>
        <p:spPr bwMode="auto">
          <a:xfrm>
            <a:off x="3359696" y="3839656"/>
            <a:ext cx="4717853" cy="2397656"/>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13" name="Rechteck 12">
            <a:extLst>
              <a:ext uri="{FF2B5EF4-FFF2-40B4-BE49-F238E27FC236}">
                <a16:creationId xmlns:a16="http://schemas.microsoft.com/office/drawing/2014/main" id="{9B0BF25C-464D-452B-9657-1E61CBAEA46C}"/>
              </a:ext>
            </a:extLst>
          </p:cNvPr>
          <p:cNvSpPr/>
          <p:nvPr/>
        </p:nvSpPr>
        <p:spPr>
          <a:xfrm>
            <a:off x="4007768" y="4221088"/>
            <a:ext cx="3203847" cy="1695336"/>
          </a:xfrm>
          <a:prstGeom prst="rect">
            <a:avLst/>
          </a:prstGeom>
        </p:spPr>
        <p:txBody>
          <a:bodyPr wrap="square">
            <a:spAutoFit/>
          </a:bodyPr>
          <a:lstStyle/>
          <a:p>
            <a:pPr algn="l"/>
            <a:r>
              <a:rPr lang="en-GB" sz="1200" b="1" dirty="0">
                <a:solidFill>
                  <a:srgbClr val="000000">
                    <a:lumMod val="75000"/>
                    <a:lumOff val="25000"/>
                  </a:srgbClr>
                </a:solidFill>
              </a:rPr>
              <a:t>Guiding questions for orientation:</a:t>
            </a:r>
          </a:p>
          <a:p>
            <a:pPr algn="l"/>
            <a:endParaRPr lang="de-DE" sz="1200" b="1" dirty="0">
              <a:solidFill>
                <a:srgbClr val="000000">
                  <a:lumMod val="75000"/>
                  <a:lumOff val="25000"/>
                </a:srgbClr>
              </a:solidFill>
            </a:endParaRPr>
          </a:p>
          <a:p>
            <a:pPr marL="171450" indent="-171450" algn="l" defTabSz="928804" fontAlgn="auto">
              <a:spcAft>
                <a:spcPts val="526"/>
              </a:spcAft>
              <a:buFont typeface="Arial" panose="020B0604020202020204" pitchFamily="34" charset="0"/>
              <a:buChar char="•"/>
              <a:defRPr/>
            </a:pPr>
            <a:r>
              <a:rPr lang="en-GB" sz="1100" dirty="0">
                <a:solidFill>
                  <a:srgbClr val="000000">
                    <a:lumMod val="75000"/>
                    <a:lumOff val="25000"/>
                  </a:srgbClr>
                </a:solidFill>
                <a:latin typeface="Arial"/>
              </a:rPr>
              <a:t>Which fields of action help establish the issue of ‘sustainable supply chain management’ in the company?</a:t>
            </a:r>
          </a:p>
          <a:p>
            <a:pPr marL="171450" indent="-171450" algn="l" defTabSz="928804" fontAlgn="auto">
              <a:spcAft>
                <a:spcPts val="526"/>
              </a:spcAft>
              <a:buFont typeface="Arial" panose="020B0604020202020204" pitchFamily="34" charset="0"/>
              <a:buChar char="•"/>
              <a:defRPr/>
            </a:pPr>
            <a:r>
              <a:rPr lang="en-GB" sz="1100" dirty="0">
                <a:solidFill>
                  <a:srgbClr val="000000">
                    <a:lumMod val="75000"/>
                    <a:lumOff val="25000"/>
                  </a:srgbClr>
                </a:solidFill>
                <a:latin typeface="Arial"/>
              </a:rPr>
              <a:t>Which concrete measures should the company implement to improve its sustainability performance based on the assessment in stage 2?</a:t>
            </a:r>
          </a:p>
        </p:txBody>
      </p:sp>
      <p:pic>
        <p:nvPicPr>
          <p:cNvPr id="14" name="Picture 5" descr="G:\noun_1146880.png">
            <a:extLst>
              <a:ext uri="{FF2B5EF4-FFF2-40B4-BE49-F238E27FC236}">
                <a16:creationId xmlns:a16="http://schemas.microsoft.com/office/drawing/2014/main" id="{DA2DE6FA-9F97-488A-B6BB-A7996C2B9AB6}"/>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187937">
            <a:off x="6906683" y="4095667"/>
            <a:ext cx="648071" cy="648071"/>
          </a:xfrm>
          <a:prstGeom prst="rect">
            <a:avLst/>
          </a:prstGeom>
          <a:noFill/>
        </p:spPr>
      </p:pic>
      <p:sp>
        <p:nvSpPr>
          <p:cNvPr id="15" name="Titel 1">
            <a:extLst>
              <a:ext uri="{FF2B5EF4-FFF2-40B4-BE49-F238E27FC236}">
                <a16:creationId xmlns:a16="http://schemas.microsoft.com/office/drawing/2014/main" id="{2478BFD1-C2CA-4720-AC09-9E7652ACF8BC}"/>
              </a:ext>
            </a:extLst>
          </p:cNvPr>
          <p:cNvSpPr txBox="1">
            <a:spLocks/>
          </p:cNvSpPr>
          <p:nvPr/>
        </p:nvSpPr>
        <p:spPr bwMode="auto">
          <a:xfrm>
            <a:off x="1343471" y="1080000"/>
            <a:ext cx="9145141"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defRPr/>
            </a:pPr>
            <a:r>
              <a:rPr lang="en-GB" sz="1800" b="1" dirty="0">
                <a:solidFill>
                  <a:srgbClr val="3B687F"/>
                </a:solidFill>
                <a:latin typeface="Arial"/>
                <a:ea typeface="ＭＳ Ｐゴシック"/>
              </a:rPr>
              <a:t>Getting started: Identifying key fields of action and defining concrete measures</a:t>
            </a:r>
          </a:p>
        </p:txBody>
      </p:sp>
      <p:pic>
        <p:nvPicPr>
          <p:cNvPr id="16" name="Picture 2" descr="G:\noun_992323.png">
            <a:extLst>
              <a:ext uri="{FF2B5EF4-FFF2-40B4-BE49-F238E27FC236}">
                <a16:creationId xmlns:a16="http://schemas.microsoft.com/office/drawing/2014/main" id="{9DFD883E-5423-4FB2-978E-899B7AAEC6D3}"/>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6200000">
            <a:off x="623832" y="1008000"/>
            <a:ext cx="648071" cy="648071"/>
          </a:xfrm>
          <a:prstGeom prst="rect">
            <a:avLst/>
          </a:prstGeom>
          <a:noFill/>
        </p:spPr>
      </p:pic>
      <p:sp>
        <p:nvSpPr>
          <p:cNvPr id="17" name="Fußzeilenplatzhalter 3">
            <a:extLst>
              <a:ext uri="{FF2B5EF4-FFF2-40B4-BE49-F238E27FC236}">
                <a16:creationId xmlns:a16="http://schemas.microsoft.com/office/drawing/2014/main" id="{BF129805-EE3C-4025-A393-30AF0D2FDF67}"/>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8" name="Auf der gleichen Seite des Rechtecks liegende Ecken abrunden 8">
            <a:extLst>
              <a:ext uri="{FF2B5EF4-FFF2-40B4-BE49-F238E27FC236}">
                <a16:creationId xmlns:a16="http://schemas.microsoft.com/office/drawing/2014/main" id="{604C5E15-7C31-4CB7-A6F0-67EEDB2F32DE}"/>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9" name="Auf der gleichen Seite des Rechtecks liegende Ecken abrunden 8">
            <a:extLst>
              <a:ext uri="{FF2B5EF4-FFF2-40B4-BE49-F238E27FC236}">
                <a16:creationId xmlns:a16="http://schemas.microsoft.com/office/drawing/2014/main" id="{1C2B010D-D943-4646-879F-0F4EF89E78D5}"/>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0" name="Auf der gleichen Seite des Rechtecks liegende Ecken abrunden 8">
            <a:extLst>
              <a:ext uri="{FF2B5EF4-FFF2-40B4-BE49-F238E27FC236}">
                <a16:creationId xmlns:a16="http://schemas.microsoft.com/office/drawing/2014/main" id="{DE23FFB1-30A9-417C-A301-B9BF58124E11}"/>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1" name="Auf der gleichen Seite des Rechtecks liegende Ecken abrunden 8">
            <a:extLst>
              <a:ext uri="{FF2B5EF4-FFF2-40B4-BE49-F238E27FC236}">
                <a16:creationId xmlns:a16="http://schemas.microsoft.com/office/drawing/2014/main" id="{A2B352D7-B9F6-491E-8CB1-1ED976D25886}"/>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2" name="Auf der gleichen Seite des Rechtecks liegende Ecken abrunden 8">
            <a:extLst>
              <a:ext uri="{FF2B5EF4-FFF2-40B4-BE49-F238E27FC236}">
                <a16:creationId xmlns:a16="http://schemas.microsoft.com/office/drawing/2014/main" id="{4DCADB68-F3F4-409A-9D4E-674743BC7D68}"/>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3" name="Auf der gleichen Seite des Rechtecks liegende Ecken abrunden 8">
            <a:extLst>
              <a:ext uri="{FF2B5EF4-FFF2-40B4-BE49-F238E27FC236}">
                <a16:creationId xmlns:a16="http://schemas.microsoft.com/office/drawing/2014/main" id="{4833245C-B398-4DB0-B839-ADC258C8596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4" name="Auf der gleichen Seite des Rechtecks liegende Ecken abrunden 8">
            <a:extLst>
              <a:ext uri="{FF2B5EF4-FFF2-40B4-BE49-F238E27FC236}">
                <a16:creationId xmlns:a16="http://schemas.microsoft.com/office/drawing/2014/main" id="{2DBBA4D3-1AD4-434C-9C63-BA81ED10177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270C8691-A977-58BE-C036-27F957AB4BD5}"/>
              </a:ext>
            </a:extLst>
          </p:cNvPr>
          <p:cNvSpPr>
            <a:spLocks noGrp="1"/>
          </p:cNvSpPr>
          <p:nvPr>
            <p:ph type="dt" sz="half" idx="12"/>
          </p:nvPr>
        </p:nvSpPr>
        <p:spPr>
          <a:xfrm>
            <a:off x="667303" y="176806"/>
            <a:ext cx="7248373" cy="476250"/>
          </a:xfrm>
        </p:spPr>
        <p:txBody>
          <a:bodyPr anchor="t"/>
          <a:lstStyle/>
          <a:p>
            <a:r>
              <a:rPr lang="de-DE" b="1" smtClean="0"/>
              <a:t>Instructions on application</a:t>
            </a:r>
            <a:endParaRPr lang="en-GB" dirty="0">
              <a:solidFill>
                <a:srgbClr val="FF9933"/>
              </a:solidFill>
            </a:endParaRPr>
          </a:p>
        </p:txBody>
      </p:sp>
    </p:spTree>
    <p:extLst>
      <p:ext uri="{BB962C8B-B14F-4D97-AF65-F5344CB8AC3E}">
        <p14:creationId xmlns:p14="http://schemas.microsoft.com/office/powerpoint/2010/main" val="3704417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53</a:t>
            </a:fld>
            <a:endParaRPr lang="de-DE"/>
          </a:p>
        </p:txBody>
      </p:sp>
      <p:sp>
        <p:nvSpPr>
          <p:cNvPr id="7" name="Richtungspfeil 4">
            <a:extLst>
              <a:ext uri="{FF2B5EF4-FFF2-40B4-BE49-F238E27FC236}">
                <a16:creationId xmlns:a16="http://schemas.microsoft.com/office/drawing/2014/main" id="{4028A73F-3ECE-4B32-91FB-A974A44C5785}"/>
              </a:ext>
            </a:extLst>
          </p:cNvPr>
          <p:cNvSpPr/>
          <p:nvPr/>
        </p:nvSpPr>
        <p:spPr>
          <a:xfrm>
            <a:off x="623392" y="5013176"/>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2</a:t>
            </a:r>
          </a:p>
        </p:txBody>
      </p:sp>
      <p:sp>
        <p:nvSpPr>
          <p:cNvPr id="8" name="Inhaltsplatzhalter 3">
            <a:extLst>
              <a:ext uri="{FF2B5EF4-FFF2-40B4-BE49-F238E27FC236}">
                <a16:creationId xmlns:a16="http://schemas.microsoft.com/office/drawing/2014/main" id="{A5970C4C-F5A6-4D1C-A4F0-1C550E265D44}"/>
              </a:ext>
            </a:extLst>
          </p:cNvPr>
          <p:cNvSpPr txBox="1">
            <a:spLocks/>
          </p:cNvSpPr>
          <p:nvPr/>
        </p:nvSpPr>
        <p:spPr>
          <a:xfrm>
            <a:off x="1883064" y="5021880"/>
            <a:ext cx="8605221" cy="1008112"/>
          </a:xfrm>
          <a:prstGeom prst="rect">
            <a:avLst/>
          </a:prstGeom>
        </p:spPr>
        <p:txBody>
          <a:bodyPr vert="horz" lIns="0" tIns="0" rIns="0" bIns="0" rtlCol="0">
            <a:noAutofit/>
          </a:bodyPr>
          <a:lstStyle>
            <a:lvl1pPr marL="269875" indent="-269875" algn="l" defTabSz="521437" rtl="0" eaLnBrk="1" latinLnBrk="0" hangingPunct="1">
              <a:spcBef>
                <a:spcPts val="1200"/>
              </a:spcBef>
              <a:spcAft>
                <a:spcPts val="300"/>
              </a:spcAft>
              <a:buClr>
                <a:srgbClr val="9F0014"/>
              </a:buClr>
              <a:buFont typeface="Lucida Grande"/>
              <a:buChar char="•"/>
              <a:defRPr sz="2200" kern="1200">
                <a:solidFill>
                  <a:srgbClr val="4B4B4B"/>
                </a:solidFill>
                <a:latin typeface="+mn-lt"/>
                <a:ea typeface="+mn-ea"/>
                <a:cs typeface="Arial" panose="020B0604020202020204" pitchFamily="34" charset="0"/>
              </a:defRPr>
            </a:lvl1pPr>
            <a:lvl2pPr marL="727075" indent="-273050" algn="l" defTabSz="521437" rtl="0" eaLnBrk="1" latinLnBrk="0" hangingPunct="1">
              <a:spcBef>
                <a:spcPts val="300"/>
              </a:spcBef>
              <a:spcAft>
                <a:spcPts val="600"/>
              </a:spcAft>
              <a:buClr>
                <a:srgbClr val="9F0014"/>
              </a:buClr>
              <a:buFont typeface="Lucida Grande"/>
              <a:buChar char="•"/>
              <a:defRPr sz="2000" kern="1200">
                <a:solidFill>
                  <a:srgbClr val="4B4B4B"/>
                </a:solidFill>
                <a:latin typeface="+mn-lt"/>
                <a:ea typeface="+mn-ea"/>
                <a:cs typeface="Arial" panose="020B0604020202020204" pitchFamily="34" charset="0"/>
              </a:defRPr>
            </a:lvl2pPr>
            <a:lvl3pPr marL="1303592" indent="-260718" algn="l" defTabSz="521437" rtl="0" eaLnBrk="1" latinLnBrk="0" hangingPunct="1">
              <a:spcBef>
                <a:spcPct val="20000"/>
              </a:spcBef>
              <a:buFont typeface="Arial"/>
              <a:buChar char="•"/>
              <a:defRPr lang="de-DE" sz="1800" kern="1200" dirty="0" smtClean="0">
                <a:solidFill>
                  <a:srgbClr val="4B4B4B"/>
                </a:solidFill>
                <a:latin typeface="Arial" panose="020B0604020202020204" pitchFamily="34" charset="0"/>
                <a:ea typeface="+mn-ea"/>
                <a:cs typeface="Arial" panose="020B0604020202020204" pitchFamily="34" charset="0"/>
              </a:defRPr>
            </a:lvl3pPr>
            <a:lvl4pPr marL="1825028" indent="-260718" algn="l" defTabSz="521437" rtl="0" eaLnBrk="1" latinLnBrk="0" hangingPunct="1">
              <a:spcBef>
                <a:spcPct val="20000"/>
              </a:spcBef>
              <a:buFont typeface="Arial"/>
              <a:buChar char="–"/>
              <a:defRPr lang="de-DE" sz="1600" kern="1200" dirty="0" smtClean="0">
                <a:solidFill>
                  <a:srgbClr val="4B4B4B"/>
                </a:solidFill>
                <a:latin typeface="Arial" panose="020B0604020202020204" pitchFamily="34" charset="0"/>
                <a:ea typeface="+mn-ea"/>
                <a:cs typeface="Arial" panose="020B0604020202020204" pitchFamily="34" charset="0"/>
              </a:defRPr>
            </a:lvl4pPr>
            <a:lvl5pPr marL="2346465" indent="-260718" algn="l" defTabSz="521437" rtl="0" eaLnBrk="1" latinLnBrk="0" hangingPunct="1">
              <a:spcBef>
                <a:spcPct val="20000"/>
              </a:spcBef>
              <a:buFont typeface="Arial"/>
              <a:buChar char="»"/>
              <a:defRPr lang="de-DE" sz="1400" kern="1200" dirty="0" smtClean="0">
                <a:solidFill>
                  <a:srgbClr val="4B4B4B"/>
                </a:solidFill>
                <a:latin typeface="Arial" panose="020B0604020202020204" pitchFamily="34" charset="0"/>
                <a:ea typeface="+mn-ea"/>
                <a:cs typeface="Arial" panose="020B0604020202020204" pitchFamily="34"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Lucida Grande"/>
              <a:buNone/>
            </a:pPr>
            <a:r>
              <a:rPr lang="en-GB" sz="1100" dirty="0">
                <a:solidFill>
                  <a:srgbClr val="000000">
                    <a:lumMod val="75000"/>
                    <a:lumOff val="25000"/>
                  </a:srgbClr>
                </a:solidFill>
              </a:rPr>
              <a:t>The company develops </a:t>
            </a:r>
            <a:r>
              <a:rPr lang="en-GB" sz="1100" b="1" dirty="0">
                <a:solidFill>
                  <a:srgbClr val="000000">
                    <a:lumMod val="75000"/>
                    <a:lumOff val="25000"/>
                  </a:srgbClr>
                </a:solidFill>
              </a:rPr>
              <a:t>an action plan</a:t>
            </a:r>
            <a:r>
              <a:rPr lang="en-GB" sz="1100" dirty="0">
                <a:solidFill>
                  <a:srgbClr val="000000">
                    <a:lumMod val="75000"/>
                    <a:lumOff val="25000"/>
                  </a:srgbClr>
                </a:solidFill>
              </a:rPr>
              <a:t>.</a:t>
            </a:r>
          </a:p>
          <a:p>
            <a:pPr marL="0" indent="0">
              <a:buFont typeface="Lucida Grande"/>
              <a:buNone/>
            </a:pPr>
            <a:r>
              <a:rPr lang="en-GB" sz="1100" dirty="0">
                <a:solidFill>
                  <a:srgbClr val="000000">
                    <a:lumMod val="75000"/>
                    <a:lumOff val="25000"/>
                  </a:srgbClr>
                </a:solidFill>
              </a:rPr>
              <a:t>In a second step, the company develops concrete measures that help make the supply chain more sustainable step-by-step and implements them using an </a:t>
            </a:r>
            <a:r>
              <a:rPr lang="en-GB" sz="1100" b="1" dirty="0">
                <a:solidFill>
                  <a:srgbClr val="000000">
                    <a:lumMod val="75000"/>
                    <a:lumOff val="25000"/>
                  </a:srgbClr>
                </a:solidFill>
              </a:rPr>
              <a:t>action plan</a:t>
            </a:r>
            <a:r>
              <a:rPr lang="en-GB" sz="1100" dirty="0">
                <a:solidFill>
                  <a:srgbClr val="000000">
                    <a:lumMod val="75000"/>
                    <a:lumOff val="25000"/>
                  </a:srgbClr>
                </a:solidFill>
              </a:rPr>
              <a:t>. The measures need to be able to be assigned to the aforementioned fields of action. Particularly at the beginning, measures will tend to be internal in nature, that is, they will focus on developing internal knowledge and skills. </a:t>
            </a:r>
          </a:p>
          <a:p>
            <a:pPr marL="0" indent="0">
              <a:buFont typeface="Lucida Grande"/>
              <a:buNone/>
            </a:pPr>
            <a:r>
              <a:rPr lang="en-GB" sz="1100" dirty="0">
                <a:solidFill>
                  <a:srgbClr val="000000">
                    <a:lumMod val="75000"/>
                    <a:lumOff val="25000"/>
                  </a:srgbClr>
                </a:solidFill>
              </a:rPr>
              <a:t>A list of possible measures can be found in the tool </a:t>
            </a:r>
            <a:r>
              <a:rPr lang="en-GB" sz="1100" dirty="0">
                <a:solidFill>
                  <a:srgbClr val="000000">
                    <a:lumMod val="75000"/>
                    <a:lumOff val="25000"/>
                  </a:srgbClr>
                </a:solidFill>
                <a:hlinkClick r:id="rId2"/>
              </a:rPr>
              <a:t>Proposed measures for designing and optimising a sustainable supply chain</a:t>
            </a:r>
            <a:r>
              <a:rPr lang="en-GB" sz="1100" dirty="0">
                <a:solidFill>
                  <a:srgbClr val="000000">
                    <a:lumMod val="75000"/>
                    <a:lumOff val="25000"/>
                  </a:srgbClr>
                </a:solidFill>
              </a:rPr>
              <a:t>.</a:t>
            </a:r>
          </a:p>
        </p:txBody>
      </p:sp>
      <p:sp>
        <p:nvSpPr>
          <p:cNvPr id="9" name="Rechteck 8">
            <a:extLst>
              <a:ext uri="{FF2B5EF4-FFF2-40B4-BE49-F238E27FC236}">
                <a16:creationId xmlns:a16="http://schemas.microsoft.com/office/drawing/2014/main" id="{1BB2AE78-D323-47AD-A526-46FB14ED3FF2}"/>
              </a:ext>
            </a:extLst>
          </p:cNvPr>
          <p:cNvSpPr/>
          <p:nvPr/>
        </p:nvSpPr>
        <p:spPr>
          <a:xfrm>
            <a:off x="1883391" y="1124744"/>
            <a:ext cx="8605221" cy="3816429"/>
          </a:xfrm>
          <a:prstGeom prst="rect">
            <a:avLst/>
          </a:prstGeom>
        </p:spPr>
        <p:txBody>
          <a:bodyPr wrap="square">
            <a:spAutoFit/>
          </a:bodyPr>
          <a:lstStyle/>
          <a:p>
            <a:pPr algn="l" eaLnBrk="1" hangingPunct="1">
              <a:spcBef>
                <a:spcPct val="20000"/>
              </a:spcBef>
              <a:buClr>
                <a:srgbClr val="000000"/>
              </a:buClr>
              <a:defRPr/>
            </a:pPr>
            <a:r>
              <a:rPr lang="en-GB" sz="1100" dirty="0">
                <a:solidFill>
                  <a:srgbClr val="000000">
                    <a:lumMod val="75000"/>
                    <a:lumOff val="25000"/>
                  </a:srgbClr>
                </a:solidFill>
              </a:rPr>
              <a:t>The company identifies </a:t>
            </a:r>
            <a:r>
              <a:rPr lang="en-GB" sz="1100" b="1" dirty="0">
                <a:solidFill>
                  <a:srgbClr val="000000">
                    <a:lumMod val="75000"/>
                    <a:lumOff val="25000"/>
                  </a:srgbClr>
                </a:solidFill>
              </a:rPr>
              <a:t>fundamental fields of action</a:t>
            </a:r>
            <a:r>
              <a:rPr lang="en-GB" sz="1100" dirty="0">
                <a:solidFill>
                  <a:srgbClr val="000000">
                    <a:lumMod val="75000"/>
                    <a:lumOff val="25000"/>
                  </a:srgbClr>
                </a:solidFill>
              </a:rPr>
              <a:t>. </a:t>
            </a:r>
          </a:p>
          <a:p>
            <a:pPr algn="l" eaLnBrk="1" hangingPunct="1">
              <a:spcBef>
                <a:spcPct val="20000"/>
              </a:spcBef>
              <a:buClr>
                <a:srgbClr val="000000"/>
              </a:buClr>
              <a:defRPr/>
            </a:pPr>
            <a:endParaRPr lang="de-DE" sz="1100" kern="0" dirty="0">
              <a:solidFill>
                <a:srgbClr val="000000">
                  <a:lumMod val="75000"/>
                  <a:lumOff val="25000"/>
                </a:srgbClr>
              </a:solidFill>
            </a:endParaRPr>
          </a:p>
          <a:p>
            <a:pPr algn="l" eaLnBrk="1" hangingPunct="1">
              <a:spcBef>
                <a:spcPct val="20000"/>
              </a:spcBef>
              <a:buClr>
                <a:srgbClr val="000000"/>
              </a:buClr>
              <a:defRPr/>
            </a:pPr>
            <a:r>
              <a:rPr lang="en-GB" sz="1100" dirty="0">
                <a:solidFill>
                  <a:srgbClr val="000000">
                    <a:lumMod val="75000"/>
                    <a:lumOff val="25000"/>
                  </a:srgbClr>
                </a:solidFill>
              </a:rPr>
              <a:t>Experience shows that companies dealing with the topic of ‘sustainable supply chain management’ for the first time tend to choose between the following </a:t>
            </a:r>
            <a:r>
              <a:rPr lang="en-GB" sz="1100" b="1" dirty="0">
                <a:solidFill>
                  <a:srgbClr val="000000">
                    <a:lumMod val="75000"/>
                    <a:lumOff val="25000"/>
                  </a:srgbClr>
                </a:solidFill>
              </a:rPr>
              <a:t>fundamental fields of action</a:t>
            </a:r>
            <a:r>
              <a:rPr lang="en-GB" sz="1100" dirty="0">
                <a:solidFill>
                  <a:srgbClr val="000000">
                    <a:lumMod val="75000"/>
                    <a:lumOff val="25000"/>
                  </a:srgbClr>
                </a:solidFill>
              </a:rPr>
              <a:t>:</a:t>
            </a:r>
          </a:p>
          <a:p>
            <a:pPr algn="l" eaLnBrk="1" hangingPunct="1">
              <a:spcBef>
                <a:spcPct val="20000"/>
              </a:spcBef>
              <a:buClr>
                <a:srgbClr val="000000"/>
              </a:buClr>
              <a:defRPr/>
            </a:pPr>
            <a:endParaRPr lang="de-DE" sz="1100" kern="0" dirty="0">
              <a:solidFill>
                <a:srgbClr val="000000">
                  <a:lumMod val="75000"/>
                  <a:lumOff val="25000"/>
                </a:srgbClr>
              </a:solidFill>
            </a:endParaRPr>
          </a:p>
          <a:p>
            <a:pPr marL="179388" indent="-179388" algn="l" eaLnBrk="1" hangingPunct="1">
              <a:spcBef>
                <a:spcPct val="20000"/>
              </a:spcBef>
              <a:buClr>
                <a:srgbClr val="000000"/>
              </a:buClr>
              <a:buFont typeface="Arial" pitchFamily="34" charset="0"/>
              <a:buChar char="•"/>
              <a:defRPr/>
            </a:pPr>
            <a:r>
              <a:rPr lang="en-GB" sz="1100" b="1" dirty="0">
                <a:solidFill>
                  <a:srgbClr val="000000">
                    <a:lumMod val="75000"/>
                    <a:lumOff val="25000"/>
                  </a:srgbClr>
                </a:solidFill>
              </a:rPr>
              <a:t>Ensuring oversight, coordination and operational implementation within the company:</a:t>
            </a:r>
            <a:r>
              <a:rPr lang="en-GB" sz="1100" dirty="0">
                <a:solidFill>
                  <a:srgbClr val="000000">
                    <a:lumMod val="75000"/>
                    <a:lumOff val="25000"/>
                  </a:srgbClr>
                </a:solidFill>
              </a:rPr>
              <a:t> Existing business processes are adjusted or reintroduced (see process stage 3.3). </a:t>
            </a:r>
          </a:p>
          <a:p>
            <a:pPr marL="179388" indent="-179388" algn="l" eaLnBrk="1" hangingPunct="1">
              <a:spcBef>
                <a:spcPct val="20000"/>
              </a:spcBef>
              <a:buClr>
                <a:srgbClr val="000000"/>
              </a:buClr>
              <a:buFont typeface="Arial" pitchFamily="34" charset="0"/>
              <a:buChar char="•"/>
              <a:defRPr/>
            </a:pPr>
            <a:endParaRPr lang="de-DE" sz="1100" kern="0" dirty="0">
              <a:solidFill>
                <a:srgbClr val="000000">
                  <a:lumMod val="75000"/>
                  <a:lumOff val="25000"/>
                </a:srgbClr>
              </a:solidFill>
            </a:endParaRPr>
          </a:p>
          <a:p>
            <a:pPr marL="179388" indent="-179388" algn="l" eaLnBrk="1" hangingPunct="1">
              <a:spcBef>
                <a:spcPct val="20000"/>
              </a:spcBef>
              <a:buClr>
                <a:srgbClr val="000000"/>
              </a:buClr>
              <a:buFont typeface="Arial" pitchFamily="34" charset="0"/>
              <a:buChar char="•"/>
              <a:defRPr/>
            </a:pPr>
            <a:r>
              <a:rPr lang="en-GB" sz="1100" b="1" dirty="0">
                <a:solidFill>
                  <a:srgbClr val="000000">
                    <a:lumMod val="75000"/>
                    <a:lumOff val="25000"/>
                  </a:srgbClr>
                </a:solidFill>
              </a:rPr>
              <a:t>Reviewing and providing support to suppliers: </a:t>
            </a:r>
            <a:r>
              <a:rPr lang="en-GB" sz="1100" dirty="0">
                <a:solidFill>
                  <a:srgbClr val="000000">
                    <a:lumMod val="75000"/>
                    <a:lumOff val="25000"/>
                  </a:srgbClr>
                </a:solidFill>
              </a:rPr>
              <a:t>This takes place on the basis of the </a:t>
            </a:r>
            <a:r>
              <a:rPr lang="en-GB" sz="1100" dirty="0">
                <a:solidFill>
                  <a:srgbClr val="000000">
                    <a:lumMod val="75000"/>
                    <a:lumOff val="25000"/>
                  </a:srgbClr>
                </a:solidFill>
                <a:hlinkClick r:id="rId2"/>
              </a:rPr>
              <a:t>Code of Conduct</a:t>
            </a:r>
            <a:r>
              <a:rPr lang="en-GB" sz="1100" dirty="0">
                <a:solidFill>
                  <a:srgbClr val="000000">
                    <a:lumMod val="75000"/>
                    <a:lumOff val="25000"/>
                  </a:srgbClr>
                </a:solidFill>
              </a:rPr>
              <a:t>, which formulates requirements for direct suppliers with which contractual/close relationships exist. The company requests a self-assessment on this basis. The results are incorporated in the supplier evaluation (see next point). To ensure compliance with the Code of Conduct, a company should evaluate the </a:t>
            </a:r>
            <a:r>
              <a:rPr lang="en-GB" sz="1100" dirty="0">
                <a:solidFill>
                  <a:srgbClr val="000000">
                    <a:lumMod val="75000"/>
                    <a:lumOff val="25000"/>
                  </a:srgbClr>
                </a:solidFill>
                <a:hlinkClick r:id="rId2"/>
              </a:rPr>
              <a:t>sustainability performance of suppliers</a:t>
            </a:r>
            <a:r>
              <a:rPr lang="en-GB" sz="1100" dirty="0">
                <a:solidFill>
                  <a:srgbClr val="000000">
                    <a:lumMod val="75000"/>
                    <a:lumOff val="25000"/>
                  </a:srgbClr>
                </a:solidFill>
              </a:rPr>
              <a:t> and enable suppliers to improve their performance on this basis (see stage 3.3). </a:t>
            </a:r>
          </a:p>
          <a:p>
            <a:pPr marL="179388" indent="-179388" algn="l" eaLnBrk="1" hangingPunct="1">
              <a:spcBef>
                <a:spcPct val="20000"/>
              </a:spcBef>
              <a:buClr>
                <a:srgbClr val="000000"/>
              </a:buClr>
              <a:buFont typeface="Arial" pitchFamily="34" charset="0"/>
              <a:buChar char="•"/>
              <a:defRPr/>
            </a:pPr>
            <a:endParaRPr lang="de-DE" sz="1100" kern="0" dirty="0">
              <a:solidFill>
                <a:srgbClr val="000000">
                  <a:lumMod val="75000"/>
                  <a:lumOff val="25000"/>
                </a:srgbClr>
              </a:solidFill>
            </a:endParaRPr>
          </a:p>
          <a:p>
            <a:pPr marL="179388" indent="-179388" algn="l" eaLnBrk="1" hangingPunct="1">
              <a:spcBef>
                <a:spcPct val="20000"/>
              </a:spcBef>
              <a:buClr>
                <a:srgbClr val="000000"/>
              </a:buClr>
              <a:buFont typeface="Arial" pitchFamily="34" charset="0"/>
              <a:buChar char="•"/>
              <a:defRPr/>
            </a:pPr>
            <a:r>
              <a:rPr lang="en-GB" sz="1100" b="1" dirty="0">
                <a:solidFill>
                  <a:srgbClr val="000000">
                    <a:lumMod val="75000"/>
                    <a:lumOff val="25000"/>
                  </a:srgbClr>
                </a:solidFill>
              </a:rPr>
              <a:t>Reviewing the impact of measures and communicating company actions: </a:t>
            </a:r>
            <a:r>
              <a:rPr lang="en-GB" sz="1100" dirty="0">
                <a:solidFill>
                  <a:srgbClr val="000000">
                    <a:lumMod val="75000"/>
                    <a:lumOff val="25000"/>
                  </a:srgbClr>
                </a:solidFill>
              </a:rPr>
              <a:t>The impact of the implemented measures is reviewed. The company communicates sustainable supply chain management measures internally and externally (see stage 4). </a:t>
            </a:r>
          </a:p>
          <a:p>
            <a:pPr marL="179388" indent="-179388" algn="l" eaLnBrk="1" hangingPunct="1">
              <a:spcBef>
                <a:spcPct val="20000"/>
              </a:spcBef>
              <a:buClr>
                <a:srgbClr val="000000"/>
              </a:buClr>
              <a:buFont typeface="Arial" pitchFamily="34" charset="0"/>
              <a:buChar char="•"/>
              <a:defRPr/>
            </a:pPr>
            <a:endParaRPr lang="de-DE" sz="1100" kern="0" dirty="0">
              <a:solidFill>
                <a:srgbClr val="000000">
                  <a:lumMod val="75000"/>
                  <a:lumOff val="25000"/>
                </a:srgbClr>
              </a:solidFill>
            </a:endParaRPr>
          </a:p>
          <a:p>
            <a:pPr marL="179388" indent="-179388" algn="l" eaLnBrk="1" hangingPunct="1">
              <a:spcBef>
                <a:spcPct val="20000"/>
              </a:spcBef>
              <a:buClr>
                <a:srgbClr val="000000"/>
              </a:buClr>
              <a:buFont typeface="Arial" pitchFamily="34" charset="0"/>
              <a:buChar char="•"/>
              <a:defRPr/>
            </a:pPr>
            <a:r>
              <a:rPr lang="en-GB" sz="1100" b="1" dirty="0">
                <a:solidFill>
                  <a:srgbClr val="000000">
                    <a:lumMod val="75000"/>
                    <a:lumOff val="25000"/>
                  </a:srgbClr>
                </a:solidFill>
              </a:rPr>
              <a:t>Recording grievances and improving processes: </a:t>
            </a:r>
            <a:r>
              <a:rPr lang="en-GB" sz="1100" dirty="0">
                <a:solidFill>
                  <a:srgbClr val="000000">
                    <a:lumMod val="75000"/>
                    <a:lumOff val="25000"/>
                  </a:srgbClr>
                </a:solidFill>
              </a:rPr>
              <a:t>The due diligence concept requires companies to record grievances, identify whether there is a need for action and implement remedial measures (see stage 5). </a:t>
            </a:r>
          </a:p>
        </p:txBody>
      </p:sp>
      <p:sp>
        <p:nvSpPr>
          <p:cNvPr id="10" name="Richtungspfeil 59">
            <a:extLst>
              <a:ext uri="{FF2B5EF4-FFF2-40B4-BE49-F238E27FC236}">
                <a16:creationId xmlns:a16="http://schemas.microsoft.com/office/drawing/2014/main" id="{38041E9C-784F-4BB8-97F2-ACCC1A04A158}"/>
              </a:ext>
            </a:extLst>
          </p:cNvPr>
          <p:cNvSpPr/>
          <p:nvPr/>
        </p:nvSpPr>
        <p:spPr>
          <a:xfrm>
            <a:off x="623392" y="1169488"/>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en-GB" sz="1100" b="1" dirty="0">
                <a:solidFill>
                  <a:srgbClr val="000000"/>
                </a:solidFill>
              </a:rPr>
              <a:t>Step 1</a:t>
            </a:r>
          </a:p>
        </p:txBody>
      </p:sp>
      <p:sp>
        <p:nvSpPr>
          <p:cNvPr id="11" name="Fußzeilenplatzhalter 3">
            <a:extLst>
              <a:ext uri="{FF2B5EF4-FFF2-40B4-BE49-F238E27FC236}">
                <a16:creationId xmlns:a16="http://schemas.microsoft.com/office/drawing/2014/main" id="{BB752BCF-66E9-4A43-97C3-CD1F8A2B1559}"/>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2" name="Auf der gleichen Seite des Rechtecks liegende Ecken abrunden 8">
            <a:extLst>
              <a:ext uri="{FF2B5EF4-FFF2-40B4-BE49-F238E27FC236}">
                <a16:creationId xmlns:a16="http://schemas.microsoft.com/office/drawing/2014/main" id="{6CD77C03-2F25-4E6D-95E8-B23FA6D7503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3" name="Auf der gleichen Seite des Rechtecks liegende Ecken abrunden 8">
            <a:extLst>
              <a:ext uri="{FF2B5EF4-FFF2-40B4-BE49-F238E27FC236}">
                <a16:creationId xmlns:a16="http://schemas.microsoft.com/office/drawing/2014/main" id="{C306B545-DC3B-4936-A24D-7EBBDC41838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4" name="Auf der gleichen Seite des Rechtecks liegende Ecken abrunden 8">
            <a:extLst>
              <a:ext uri="{FF2B5EF4-FFF2-40B4-BE49-F238E27FC236}">
                <a16:creationId xmlns:a16="http://schemas.microsoft.com/office/drawing/2014/main" id="{47F3BF62-C5DB-4F18-BEAA-11340102E47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5" name="Auf der gleichen Seite des Rechtecks liegende Ecken abrunden 8">
            <a:extLst>
              <a:ext uri="{FF2B5EF4-FFF2-40B4-BE49-F238E27FC236}">
                <a16:creationId xmlns:a16="http://schemas.microsoft.com/office/drawing/2014/main" id="{C57541BA-526B-4C00-B38F-5D15B42F1E05}"/>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6" name="Auf der gleichen Seite des Rechtecks liegende Ecken abrunden 8">
            <a:extLst>
              <a:ext uri="{FF2B5EF4-FFF2-40B4-BE49-F238E27FC236}">
                <a16:creationId xmlns:a16="http://schemas.microsoft.com/office/drawing/2014/main" id="{A52AE9C9-A8F9-4CA0-B8D4-F1302E4379B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7" name="Auf der gleichen Seite des Rechtecks liegende Ecken abrunden 8">
            <a:extLst>
              <a:ext uri="{FF2B5EF4-FFF2-40B4-BE49-F238E27FC236}">
                <a16:creationId xmlns:a16="http://schemas.microsoft.com/office/drawing/2014/main" id="{8ADD7F74-785D-4DE4-986A-41CC744BAED5}"/>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8" name="Auf der gleichen Seite des Rechtecks liegende Ecken abrunden 8">
            <a:extLst>
              <a:ext uri="{FF2B5EF4-FFF2-40B4-BE49-F238E27FC236}">
                <a16:creationId xmlns:a16="http://schemas.microsoft.com/office/drawing/2014/main" id="{93AC45F6-4FE2-42BD-8EB5-B2F0B6600FD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E14DC18D-F501-E472-A34E-AB69E7D12D7F}"/>
              </a:ext>
            </a:extLst>
          </p:cNvPr>
          <p:cNvSpPr>
            <a:spLocks noGrp="1"/>
          </p:cNvSpPr>
          <p:nvPr>
            <p:ph type="dt" sz="half" idx="12"/>
          </p:nvPr>
        </p:nvSpPr>
        <p:spPr>
          <a:xfrm>
            <a:off x="667303" y="176806"/>
            <a:ext cx="7248373" cy="476250"/>
          </a:xfrm>
        </p:spPr>
        <p:txBody>
          <a:bodyPr anchor="t"/>
          <a:lstStyle/>
          <a:p>
            <a:r>
              <a:rPr lang="de-DE" b="1" smtClean="0"/>
              <a:t>Instructions on application</a:t>
            </a:r>
            <a:endParaRPr lang="en-GB" dirty="0">
              <a:solidFill>
                <a:srgbClr val="FF9933"/>
              </a:solidFill>
            </a:endParaRPr>
          </a:p>
        </p:txBody>
      </p:sp>
    </p:spTree>
    <p:extLst>
      <p:ext uri="{BB962C8B-B14F-4D97-AF65-F5344CB8AC3E}">
        <p14:creationId xmlns:p14="http://schemas.microsoft.com/office/powerpoint/2010/main" val="2729608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54</a:t>
            </a:fld>
            <a:endParaRPr lang="de-DE"/>
          </a:p>
        </p:txBody>
      </p:sp>
      <p:graphicFrame>
        <p:nvGraphicFramePr>
          <p:cNvPr id="7" name="Tabelle 6">
            <a:extLst>
              <a:ext uri="{FF2B5EF4-FFF2-40B4-BE49-F238E27FC236}">
                <a16:creationId xmlns:a16="http://schemas.microsoft.com/office/drawing/2014/main" id="{33713D29-0DA5-4373-A464-7617D4E61BEB}"/>
              </a:ext>
            </a:extLst>
          </p:cNvPr>
          <p:cNvGraphicFramePr>
            <a:graphicFrameLocks noGrp="1"/>
          </p:cNvGraphicFramePr>
          <p:nvPr>
            <p:extLst>
              <p:ext uri="{D42A27DB-BD31-4B8C-83A1-F6EECF244321}">
                <p14:modId xmlns:p14="http://schemas.microsoft.com/office/powerpoint/2010/main" val="2838840459"/>
              </p:ext>
            </p:extLst>
          </p:nvPr>
        </p:nvGraphicFramePr>
        <p:xfrm>
          <a:off x="1359886" y="1412776"/>
          <a:ext cx="8568949" cy="3131062"/>
        </p:xfrm>
        <a:graphic>
          <a:graphicData uri="http://schemas.openxmlformats.org/drawingml/2006/table">
            <a:tbl>
              <a:tblPr firstRow="1" bandRow="1">
                <a:tableStyleId>{5C22544A-7EE6-4342-B048-85BDC9FD1C3A}</a:tableStyleId>
              </a:tblPr>
              <a:tblGrid>
                <a:gridCol w="1203349">
                  <a:extLst>
                    <a:ext uri="{9D8B030D-6E8A-4147-A177-3AD203B41FA5}">
                      <a16:colId xmlns:a16="http://schemas.microsoft.com/office/drawing/2014/main" val="20000"/>
                    </a:ext>
                  </a:extLst>
                </a:gridCol>
                <a:gridCol w="1084493">
                  <a:extLst>
                    <a:ext uri="{9D8B030D-6E8A-4147-A177-3AD203B41FA5}">
                      <a16:colId xmlns:a16="http://schemas.microsoft.com/office/drawing/2014/main" val="20001"/>
                    </a:ext>
                  </a:extLst>
                </a:gridCol>
                <a:gridCol w="1171786">
                  <a:extLst>
                    <a:ext uri="{9D8B030D-6E8A-4147-A177-3AD203B41FA5}">
                      <a16:colId xmlns:a16="http://schemas.microsoft.com/office/drawing/2014/main" val="20002"/>
                    </a:ext>
                  </a:extLst>
                </a:gridCol>
                <a:gridCol w="1276486">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240547">
                  <a:extLst>
                    <a:ext uri="{9D8B030D-6E8A-4147-A177-3AD203B41FA5}">
                      <a16:colId xmlns:a16="http://schemas.microsoft.com/office/drawing/2014/main" val="20007"/>
                    </a:ext>
                  </a:extLst>
                </a:gridCol>
              </a:tblGrid>
              <a:tr h="382831">
                <a:tc>
                  <a:txBody>
                    <a:bodyPr/>
                    <a:lstStyle/>
                    <a:p>
                      <a:pPr algn="ctr"/>
                      <a:r>
                        <a:rPr lang="en-GB" sz="1000" dirty="0"/>
                        <a:t>Field of action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Target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Measure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Responsible person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Start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Deadline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Implementation status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marL="171450" indent="-171450" algn="ctr">
                        <a:buFont typeface="Arial" panose="020B0604020202020204" pitchFamily="34" charset="0"/>
                        <a:buNone/>
                      </a:pPr>
                      <a:r>
                        <a:rPr lang="en-GB" sz="1000" dirty="0"/>
                        <a:t>Comments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extLst>
                  <a:ext uri="{0D108BD9-81ED-4DB2-BD59-A6C34878D82A}">
                    <a16:rowId xmlns:a16="http://schemas.microsoft.com/office/drawing/2014/main" val="10000"/>
                  </a:ext>
                </a:extLst>
              </a:tr>
              <a:tr h="1371672">
                <a:tc rowSpan="2">
                  <a:txBody>
                    <a:bodyPr/>
                    <a:lstStyle/>
                    <a:p>
                      <a:r>
                        <a:rPr lang="en-GB" sz="1000" b="1" dirty="0">
                          <a:solidFill>
                            <a:schemeClr val="tx1">
                              <a:lumMod val="75000"/>
                              <a:lumOff val="25000"/>
                            </a:schemeClr>
                          </a:solidFill>
                        </a:rPr>
                        <a:t>Ensuring oversight, coordination and operational implementation within the company</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Promoting cooperation between individual departments</a:t>
                      </a:r>
                    </a:p>
                    <a:p>
                      <a:endParaRPr lang="de-DE" sz="1000" baseline="0" dirty="0">
                        <a:solidFill>
                          <a:schemeClr val="tx1">
                            <a:lumMod val="75000"/>
                            <a:lumOff val="25000"/>
                          </a:schemeClr>
                        </a:solidFill>
                      </a:endParaRPr>
                    </a:p>
                    <a:p>
                      <a:endParaRPr lang="de-DE" sz="1000" baseline="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Establishing a team for sustainable supply chain management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Executives </a:t>
                      </a:r>
                    </a:p>
                    <a:p>
                      <a:r>
                        <a:rPr lang="en-GB" sz="1000" dirty="0">
                          <a:solidFill>
                            <a:schemeClr val="tx1">
                              <a:lumMod val="75000"/>
                              <a:lumOff val="25000"/>
                            </a:schemeClr>
                          </a:solidFill>
                        </a:rPr>
                        <a:t>Corporate/product development</a:t>
                      </a:r>
                    </a:p>
                    <a:p>
                      <a:r>
                        <a:rPr lang="en-GB" sz="1000" dirty="0">
                          <a:solidFill>
                            <a:schemeClr val="tx1">
                              <a:lumMod val="75000"/>
                              <a:lumOff val="25000"/>
                            </a:schemeClr>
                          </a:solidFill>
                        </a:rPr>
                        <a:t>Purchasing </a:t>
                      </a:r>
                    </a:p>
                    <a:p>
                      <a:r>
                        <a:rPr lang="en-GB" sz="1000" dirty="0">
                          <a:solidFill>
                            <a:schemeClr val="tx1">
                              <a:lumMod val="75000"/>
                              <a:lumOff val="25000"/>
                            </a:schemeClr>
                          </a:solidFill>
                        </a:rPr>
                        <a:t>Logistics </a:t>
                      </a:r>
                    </a:p>
                    <a:p>
                      <a:r>
                        <a:rPr lang="en-GB" sz="1000" dirty="0">
                          <a:solidFill>
                            <a:schemeClr val="tx1">
                              <a:lumMod val="75000"/>
                              <a:lumOff val="25000"/>
                            </a:schemeClr>
                          </a:solidFill>
                        </a:rPr>
                        <a:t>Sustainability officer</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10/2021</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10/2022</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Not yet started</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a:solidFill>
                            <a:schemeClr val="tx1">
                              <a:lumMod val="75000"/>
                              <a:lumOff val="25000"/>
                            </a:schemeClr>
                          </a:solidFill>
                        </a:rPr>
                        <a:t>Define roles in advance and establish the importance of the topic</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1371672">
                <a:tc vMerge="1">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baseline="0" dirty="0">
                          <a:solidFill>
                            <a:schemeClr val="tx1">
                              <a:lumMod val="75000"/>
                              <a:lumOff val="25000"/>
                            </a:schemeClr>
                          </a:solidFill>
                        </a:rPr>
                        <a:t>Raising awareness among employees; assigning roles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lumMod val="75000"/>
                              <a:lumOff val="25000"/>
                            </a:schemeClr>
                          </a:solidFill>
                        </a:rPr>
                        <a:t>Training departments and commodity group buyers on sustainable supply chain management issues </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Sustainability officer in the HR department </a:t>
                      </a:r>
                    </a:p>
                    <a:p>
                      <a:r>
                        <a:rPr lang="en-GB" sz="1000" dirty="0">
                          <a:solidFill>
                            <a:schemeClr val="tx1">
                              <a:lumMod val="75000"/>
                              <a:lumOff val="25000"/>
                            </a:schemeClr>
                          </a:solidFill>
                        </a:rPr>
                        <a:t>External coaches</a:t>
                      </a:r>
                    </a:p>
                    <a:p>
                      <a:endParaRPr lang="de-DE"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11/2021</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03/2022</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Not yet started</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a:solidFill>
                            <a:schemeClr val="tx1">
                              <a:lumMod val="75000"/>
                              <a:lumOff val="25000"/>
                            </a:schemeClr>
                          </a:solidFill>
                        </a:rPr>
                        <a:t>Establish references to previous activities in advance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55630172"/>
                  </a:ext>
                </a:extLst>
              </a:tr>
            </a:tbl>
          </a:graphicData>
        </a:graphic>
      </p:graphicFrame>
      <p:sp>
        <p:nvSpPr>
          <p:cNvPr id="8" name="Textfeld 7">
            <a:extLst>
              <a:ext uri="{FF2B5EF4-FFF2-40B4-BE49-F238E27FC236}">
                <a16:creationId xmlns:a16="http://schemas.microsoft.com/office/drawing/2014/main" id="{34764198-C164-498D-B0CE-E982E1A3EE69}"/>
              </a:ext>
            </a:extLst>
          </p:cNvPr>
          <p:cNvSpPr txBox="1"/>
          <p:nvPr/>
        </p:nvSpPr>
        <p:spPr>
          <a:xfrm>
            <a:off x="2720262" y="6172009"/>
            <a:ext cx="7241378" cy="209319"/>
          </a:xfrm>
          <a:prstGeom prst="rect">
            <a:avLst/>
          </a:prstGeom>
          <a:noFill/>
        </p:spPr>
        <p:txBody>
          <a:bodyPr wrap="square" lIns="80165" tIns="40083" rIns="80165" bIns="40083" rtlCol="0">
            <a:spAutoFit/>
          </a:bodyPr>
          <a:lstStyle/>
          <a:p>
            <a:r>
              <a:rPr lang="en-GB" sz="800" dirty="0">
                <a:solidFill>
                  <a:srgbClr val="000000"/>
                </a:solidFill>
              </a:rPr>
              <a:t>* Data not based on information from a real company.</a:t>
            </a:r>
          </a:p>
        </p:txBody>
      </p:sp>
      <p:sp>
        <p:nvSpPr>
          <p:cNvPr id="9" name="Fußzeilenplatzhalter 3">
            <a:extLst>
              <a:ext uri="{FF2B5EF4-FFF2-40B4-BE49-F238E27FC236}">
                <a16:creationId xmlns:a16="http://schemas.microsoft.com/office/drawing/2014/main" id="{FE94CAF0-620F-4042-9E64-1CA4DC774BAF}"/>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0" name="Auf der gleichen Seite des Rechtecks liegende Ecken abrunden 8">
            <a:extLst>
              <a:ext uri="{FF2B5EF4-FFF2-40B4-BE49-F238E27FC236}">
                <a16:creationId xmlns:a16="http://schemas.microsoft.com/office/drawing/2014/main" id="{6D1C0CE0-0DF6-4DD1-A656-0FCA1602E7F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1" name="Auf der gleichen Seite des Rechtecks liegende Ecken abrunden 8">
            <a:extLst>
              <a:ext uri="{FF2B5EF4-FFF2-40B4-BE49-F238E27FC236}">
                <a16:creationId xmlns:a16="http://schemas.microsoft.com/office/drawing/2014/main" id="{012AC896-694C-4FC5-9A8A-6FA753C60013}"/>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2" name="Auf der gleichen Seite des Rechtecks liegende Ecken abrunden 8">
            <a:extLst>
              <a:ext uri="{FF2B5EF4-FFF2-40B4-BE49-F238E27FC236}">
                <a16:creationId xmlns:a16="http://schemas.microsoft.com/office/drawing/2014/main" id="{9C9FD665-22A1-4A3D-8C44-F528DD0E5031}"/>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7566E117-4ED8-4334-9AB5-2CCF2477775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4" name="Auf der gleichen Seite des Rechtecks liegende Ecken abrunden 8">
            <a:extLst>
              <a:ext uri="{FF2B5EF4-FFF2-40B4-BE49-F238E27FC236}">
                <a16:creationId xmlns:a16="http://schemas.microsoft.com/office/drawing/2014/main" id="{D6294ADC-8146-4296-B2EE-60B0BC11326B}"/>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5" name="Auf der gleichen Seite des Rechtecks liegende Ecken abrunden 8">
            <a:extLst>
              <a:ext uri="{FF2B5EF4-FFF2-40B4-BE49-F238E27FC236}">
                <a16:creationId xmlns:a16="http://schemas.microsoft.com/office/drawing/2014/main" id="{12A0D78C-3F10-48AC-BDB5-CBDE79DCC5C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6" name="Auf der gleichen Seite des Rechtecks liegende Ecken abrunden 8">
            <a:extLst>
              <a:ext uri="{FF2B5EF4-FFF2-40B4-BE49-F238E27FC236}">
                <a16:creationId xmlns:a16="http://schemas.microsoft.com/office/drawing/2014/main" id="{FED1BC49-F68A-422A-8116-248FDDFF159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7" name="Picture 8" descr="C:\Users\husterer\Downloads\noun_803955.png">
            <a:extLst>
              <a:ext uri="{FF2B5EF4-FFF2-40B4-BE49-F238E27FC236}">
                <a16:creationId xmlns:a16="http://schemas.microsoft.com/office/drawing/2014/main" id="{E4B5BBF6-4B1D-4E4E-AD6E-1DD20E1C4649}"/>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4">
            <a:extLst>
              <a:ext uri="{FF2B5EF4-FFF2-40B4-BE49-F238E27FC236}">
                <a16:creationId xmlns:a16="http://schemas.microsoft.com/office/drawing/2014/main" id="{FC8BC6D3-150E-2DFE-0C18-025D3EC63AFB}"/>
              </a:ext>
            </a:extLst>
          </p:cNvPr>
          <p:cNvSpPr>
            <a:spLocks noGrp="1"/>
          </p:cNvSpPr>
          <p:nvPr>
            <p:ph type="dt" sz="half" idx="12"/>
          </p:nvPr>
        </p:nvSpPr>
        <p:spPr>
          <a:xfrm>
            <a:off x="667303" y="176806"/>
            <a:ext cx="7248373" cy="476250"/>
          </a:xfrm>
        </p:spPr>
        <p:txBody>
          <a:bodyPr anchor="t"/>
          <a:lstStyle/>
          <a:p>
            <a:r>
              <a:rPr lang="de-DE" b="1" smtClean="0"/>
              <a:t>Instructions on application</a:t>
            </a:r>
            <a:endParaRPr lang="en-GB" dirty="0">
              <a:solidFill>
                <a:srgbClr val="FF9933"/>
              </a:solidFill>
            </a:endParaRPr>
          </a:p>
        </p:txBody>
      </p:sp>
    </p:spTree>
    <p:extLst>
      <p:ext uri="{BB962C8B-B14F-4D97-AF65-F5344CB8AC3E}">
        <p14:creationId xmlns:p14="http://schemas.microsoft.com/office/powerpoint/2010/main" val="2153418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55</a:t>
            </a:fld>
            <a:endParaRPr lang="de-DE"/>
          </a:p>
        </p:txBody>
      </p:sp>
      <p:graphicFrame>
        <p:nvGraphicFramePr>
          <p:cNvPr id="7" name="Inhaltsplatzhalter 4">
            <a:extLst>
              <a:ext uri="{FF2B5EF4-FFF2-40B4-BE49-F238E27FC236}">
                <a16:creationId xmlns:a16="http://schemas.microsoft.com/office/drawing/2014/main" id="{51673B55-7EC1-4049-9669-9846CC321172}"/>
              </a:ext>
            </a:extLst>
          </p:cNvPr>
          <p:cNvGraphicFramePr>
            <a:graphicFrameLocks/>
          </p:cNvGraphicFramePr>
          <p:nvPr>
            <p:extLst>
              <p:ext uri="{D42A27DB-BD31-4B8C-83A1-F6EECF244321}">
                <p14:modId xmlns:p14="http://schemas.microsoft.com/office/powerpoint/2010/main" val="3314797115"/>
              </p:ext>
            </p:extLst>
          </p:nvPr>
        </p:nvGraphicFramePr>
        <p:xfrm>
          <a:off x="1359884" y="1411200"/>
          <a:ext cx="8568951" cy="3989272"/>
        </p:xfrm>
        <a:graphic>
          <a:graphicData uri="http://schemas.openxmlformats.org/drawingml/2006/table">
            <a:tbl>
              <a:tblPr firstRow="1" bandRow="1">
                <a:tableStyleId>{5C22544A-7EE6-4342-B048-85BDC9FD1C3A}</a:tableStyleId>
              </a:tblPr>
              <a:tblGrid>
                <a:gridCol w="1258181">
                  <a:extLst>
                    <a:ext uri="{9D8B030D-6E8A-4147-A177-3AD203B41FA5}">
                      <a16:colId xmlns:a16="http://schemas.microsoft.com/office/drawing/2014/main" val="20000"/>
                    </a:ext>
                  </a:extLst>
                </a:gridCol>
                <a:gridCol w="1208532">
                  <a:extLst>
                    <a:ext uri="{9D8B030D-6E8A-4147-A177-3AD203B41FA5}">
                      <a16:colId xmlns:a16="http://schemas.microsoft.com/office/drawing/2014/main" val="20001"/>
                    </a:ext>
                  </a:extLst>
                </a:gridCol>
                <a:gridCol w="1189283">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87335">
                  <a:extLst>
                    <a:ext uri="{9D8B030D-6E8A-4147-A177-3AD203B41FA5}">
                      <a16:colId xmlns:a16="http://schemas.microsoft.com/office/drawing/2014/main" val="20005"/>
                    </a:ext>
                  </a:extLst>
                </a:gridCol>
                <a:gridCol w="923270">
                  <a:extLst>
                    <a:ext uri="{9D8B030D-6E8A-4147-A177-3AD203B41FA5}">
                      <a16:colId xmlns:a16="http://schemas.microsoft.com/office/drawing/2014/main" val="20006"/>
                    </a:ext>
                  </a:extLst>
                </a:gridCol>
                <a:gridCol w="1302150">
                  <a:extLst>
                    <a:ext uri="{9D8B030D-6E8A-4147-A177-3AD203B41FA5}">
                      <a16:colId xmlns:a16="http://schemas.microsoft.com/office/drawing/2014/main" val="20007"/>
                    </a:ext>
                  </a:extLst>
                </a:gridCol>
              </a:tblGrid>
              <a:tr h="386950">
                <a:tc>
                  <a:txBody>
                    <a:bodyPr/>
                    <a:lstStyle/>
                    <a:p>
                      <a:pPr algn="ctr"/>
                      <a:r>
                        <a:rPr lang="en-GB" sz="1000" dirty="0"/>
                        <a:t>Field of action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Target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Measure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Responsible person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Start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Deadline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Implementation status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marL="171450" indent="-171450" algn="ctr">
                        <a:buFont typeface="Arial" panose="020B0604020202020204" pitchFamily="34" charset="0"/>
                        <a:buNone/>
                      </a:pPr>
                      <a:r>
                        <a:rPr lang="en-GB" sz="1000" dirty="0"/>
                        <a:t>Comments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extLst>
                  <a:ext uri="{0D108BD9-81ED-4DB2-BD59-A6C34878D82A}">
                    <a16:rowId xmlns:a16="http://schemas.microsoft.com/office/drawing/2014/main" val="10000"/>
                  </a:ext>
                </a:extLst>
              </a:tr>
              <a:tr h="1326686">
                <a:tc>
                  <a:txBody>
                    <a:bodyPr/>
                    <a:lstStyle/>
                    <a:p>
                      <a:r>
                        <a:rPr lang="en-GB" sz="1000" b="1" dirty="0">
                          <a:solidFill>
                            <a:schemeClr val="tx1">
                              <a:lumMod val="75000"/>
                              <a:lumOff val="25000"/>
                            </a:schemeClr>
                          </a:solidFill>
                        </a:rPr>
                        <a:t>Reviewing and supporting suppliers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lvl="0" algn="l" defTabSz="914400" rtl="0" eaLnBrk="1" latinLnBrk="0" hangingPunct="1"/>
                      <a:r>
                        <a:rPr lang="en-GB" sz="1000" dirty="0">
                          <a:solidFill>
                            <a:schemeClr val="tx1">
                              <a:lumMod val="75000"/>
                              <a:lumOff val="25000"/>
                            </a:schemeClr>
                          </a:solidFill>
                          <a:latin typeface="+mn-lt"/>
                          <a:ea typeface="+mn-ea"/>
                          <a:cs typeface="+mn-cs"/>
                        </a:rPr>
                        <a:t>Providing guidance to management, employees and, above all, suppliers on the importance of sustainable supply chain management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Formulating a </a:t>
                      </a:r>
                      <a:r>
                        <a:rPr lang="en-GB" sz="1000" dirty="0">
                          <a:solidFill>
                            <a:schemeClr val="tx1">
                              <a:lumMod val="75000"/>
                              <a:lumOff val="25000"/>
                            </a:schemeClr>
                          </a:solidFill>
                          <a:hlinkClick r:id="rId2"/>
                        </a:rPr>
                        <a:t>Code of Conduct/</a:t>
                      </a:r>
                      <a:r>
                        <a:rPr lang="en-GB" sz="1000" baseline="0" dirty="0">
                          <a:solidFill>
                            <a:schemeClr val="tx1">
                              <a:lumMod val="75000"/>
                              <a:lumOff val="25000"/>
                            </a:schemeClr>
                          </a:solidFill>
                          <a:hlinkClick r:id="rId2"/>
                        </a:rPr>
                        <a:t>guidelines for suppliers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Executives</a:t>
                      </a:r>
                    </a:p>
                    <a:p>
                      <a:r>
                        <a:rPr lang="en-GB" sz="1000" dirty="0">
                          <a:solidFill>
                            <a:schemeClr val="tx1">
                              <a:lumMod val="75000"/>
                              <a:lumOff val="25000"/>
                            </a:schemeClr>
                          </a:solidFill>
                        </a:rPr>
                        <a:t>Sustainability officer</a:t>
                      </a:r>
                    </a:p>
                    <a:p>
                      <a:r>
                        <a:rPr lang="en-GB" sz="1000" dirty="0">
                          <a:solidFill>
                            <a:schemeClr val="tx1">
                              <a:lumMod val="75000"/>
                              <a:lumOff val="25000"/>
                            </a:schemeClr>
                          </a:solidFill>
                        </a:rPr>
                        <a:t>Purchasing</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10/2021</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12/2021</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rPr>
                        <a:t>Not yet started</a:t>
                      </a:r>
                    </a:p>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a:solidFill>
                            <a:schemeClr val="tx1">
                              <a:lumMod val="75000"/>
                              <a:lumOff val="25000"/>
                            </a:schemeClr>
                          </a:solidFill>
                        </a:rPr>
                        <a:t>Use existing Code of Conduct.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635704">
                <a:tc>
                  <a:txBody>
                    <a:bodyPr/>
                    <a:lstStyle/>
                    <a:p>
                      <a:r>
                        <a:rPr lang="en-GB" sz="1000" b="1" dirty="0">
                          <a:solidFill>
                            <a:schemeClr val="tx1">
                              <a:lumMod val="75000"/>
                              <a:lumOff val="25000"/>
                            </a:schemeClr>
                          </a:solidFill>
                        </a:rPr>
                        <a:t>Measuring the effectiveness of </a:t>
                      </a:r>
                    </a:p>
                    <a:p>
                      <a:r>
                        <a:rPr lang="en-GB" sz="1000" b="1" dirty="0">
                          <a:solidFill>
                            <a:schemeClr val="tx1">
                              <a:lumMod val="75000"/>
                              <a:lumOff val="25000"/>
                            </a:schemeClr>
                          </a:solidFill>
                        </a:rPr>
                        <a:t>measures and communicating business practices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Assessing the implementation status of sustainable supply chain management measures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Developing a set of KPIs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Sustainability officer</a:t>
                      </a:r>
                    </a:p>
                    <a:p>
                      <a:r>
                        <a:rPr lang="en-GB" sz="1000" dirty="0">
                          <a:solidFill>
                            <a:schemeClr val="tx1">
                              <a:lumMod val="75000"/>
                              <a:lumOff val="25000"/>
                            </a:schemeClr>
                          </a:solidFill>
                        </a:rPr>
                        <a:t>Purchasing</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05/2022</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12/2021</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rPr>
                        <a:t>Not yet started</a:t>
                      </a:r>
                    </a:p>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a:solidFill>
                            <a:schemeClr val="tx1">
                              <a:lumMod val="75000"/>
                              <a:lumOff val="25000"/>
                            </a:schemeClr>
                          </a:solidFill>
                        </a:rPr>
                        <a:t>Use existing indicator sets; query internally</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2"/>
                  </a:ext>
                </a:extLst>
              </a:tr>
              <a:tr h="635704">
                <a:tc>
                  <a:txBody>
                    <a:bodyPr/>
                    <a:lstStyle/>
                    <a:p>
                      <a:pPr algn="l"/>
                      <a:r>
                        <a:rPr lang="en-GB" sz="1000" b="1" dirty="0">
                          <a:solidFill>
                            <a:schemeClr val="tx1">
                              <a:lumMod val="75000"/>
                              <a:lumOff val="25000"/>
                            </a:schemeClr>
                          </a:solidFill>
                        </a:rPr>
                        <a:t>Recording grievances and improving processes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000" noProof="0" dirty="0">
                          <a:solidFill>
                            <a:schemeClr val="tx1">
                              <a:lumMod val="75000"/>
                              <a:lumOff val="25000"/>
                            </a:schemeClr>
                          </a:solidFill>
                        </a:rPr>
                        <a:t>Setting up a grievance mechanism suitable for the target audience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Evaluating the results of the risk analysis to identify target groups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Sustainability officer</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GB" sz="1000" dirty="0">
                          <a:solidFill>
                            <a:schemeClr val="tx1">
                              <a:lumMod val="75000"/>
                              <a:lumOff val="25000"/>
                            </a:schemeClr>
                          </a:solidFill>
                        </a:rPr>
                        <a:t>Open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rPr>
                        <a:t>Not yet started</a:t>
                      </a:r>
                    </a:p>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GB" sz="1000" dirty="0">
                          <a:solidFill>
                            <a:schemeClr val="tx1">
                              <a:lumMod val="75000"/>
                              <a:lumOff val="25000"/>
                            </a:schemeClr>
                          </a:solidFill>
                        </a:rPr>
                        <a: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Rechteck 7">
            <a:extLst>
              <a:ext uri="{FF2B5EF4-FFF2-40B4-BE49-F238E27FC236}">
                <a16:creationId xmlns:a16="http://schemas.microsoft.com/office/drawing/2014/main" id="{55A03B5A-BA68-4C99-9FE6-5DFFE78FED9E}"/>
              </a:ext>
            </a:extLst>
          </p:cNvPr>
          <p:cNvSpPr/>
          <p:nvPr/>
        </p:nvSpPr>
        <p:spPr>
          <a:xfrm>
            <a:off x="1291678" y="1151166"/>
            <a:ext cx="1059906" cy="261610"/>
          </a:xfrm>
          <a:prstGeom prst="rect">
            <a:avLst/>
          </a:prstGeom>
        </p:spPr>
        <p:txBody>
          <a:bodyPr wrap="none">
            <a:spAutoFit/>
          </a:bodyPr>
          <a:lstStyle/>
          <a:p>
            <a:pPr algn="l"/>
            <a:r>
              <a:rPr lang="en-GB" sz="1100" i="1" dirty="0">
                <a:solidFill>
                  <a:srgbClr val="000000">
                    <a:lumMod val="75000"/>
                    <a:lumOff val="25000"/>
                  </a:srgbClr>
                </a:solidFill>
              </a:rPr>
              <a:t>(continued) </a:t>
            </a:r>
          </a:p>
        </p:txBody>
      </p:sp>
      <p:sp>
        <p:nvSpPr>
          <p:cNvPr id="9" name="Fußzeilenplatzhalter 3">
            <a:extLst>
              <a:ext uri="{FF2B5EF4-FFF2-40B4-BE49-F238E27FC236}">
                <a16:creationId xmlns:a16="http://schemas.microsoft.com/office/drawing/2014/main" id="{8294894F-E300-4000-870D-8471132A5BBB}"/>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0" name="Auf der gleichen Seite des Rechtecks liegende Ecken abrunden 8">
            <a:extLst>
              <a:ext uri="{FF2B5EF4-FFF2-40B4-BE49-F238E27FC236}">
                <a16:creationId xmlns:a16="http://schemas.microsoft.com/office/drawing/2014/main" id="{8B1AC076-48EC-46AF-AEF7-0FC6B159D65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1" name="Auf der gleichen Seite des Rechtecks liegende Ecken abrunden 8">
            <a:extLst>
              <a:ext uri="{FF2B5EF4-FFF2-40B4-BE49-F238E27FC236}">
                <a16:creationId xmlns:a16="http://schemas.microsoft.com/office/drawing/2014/main" id="{E0115885-0140-4862-8276-F610BE775960}"/>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2" name="Auf der gleichen Seite des Rechtecks liegende Ecken abrunden 8">
            <a:extLst>
              <a:ext uri="{FF2B5EF4-FFF2-40B4-BE49-F238E27FC236}">
                <a16:creationId xmlns:a16="http://schemas.microsoft.com/office/drawing/2014/main" id="{8BE646DC-5769-44CD-8360-3476B27DA2A5}"/>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249C362A-36A1-4F79-974E-8F87E6675726}"/>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4" name="Auf der gleichen Seite des Rechtecks liegende Ecken abrunden 8">
            <a:extLst>
              <a:ext uri="{FF2B5EF4-FFF2-40B4-BE49-F238E27FC236}">
                <a16:creationId xmlns:a16="http://schemas.microsoft.com/office/drawing/2014/main" id="{5CE082B3-2B11-40CA-BBC6-09736EB5384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5" name="Auf der gleichen Seite des Rechtecks liegende Ecken abrunden 8">
            <a:extLst>
              <a:ext uri="{FF2B5EF4-FFF2-40B4-BE49-F238E27FC236}">
                <a16:creationId xmlns:a16="http://schemas.microsoft.com/office/drawing/2014/main" id="{2C7CC893-B5DE-44F8-B126-CFCE9926211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6" name="Auf der gleichen Seite des Rechtecks liegende Ecken abrunden 8">
            <a:extLst>
              <a:ext uri="{FF2B5EF4-FFF2-40B4-BE49-F238E27FC236}">
                <a16:creationId xmlns:a16="http://schemas.microsoft.com/office/drawing/2014/main" id="{72E12E25-3558-4D86-AC14-49E946BD130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7" name="Picture 8" descr="C:\Users\husterer\Downloads\noun_803955.png">
            <a:extLst>
              <a:ext uri="{FF2B5EF4-FFF2-40B4-BE49-F238E27FC236}">
                <a16:creationId xmlns:a16="http://schemas.microsoft.com/office/drawing/2014/main" id="{774F2463-7FED-4B9F-830B-04BA5C5D1144}"/>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4">
            <a:extLst>
              <a:ext uri="{FF2B5EF4-FFF2-40B4-BE49-F238E27FC236}">
                <a16:creationId xmlns:a16="http://schemas.microsoft.com/office/drawing/2014/main" id="{9CD2097D-4E22-EAD9-4FDF-0AF187E4CFAB}"/>
              </a:ext>
            </a:extLst>
          </p:cNvPr>
          <p:cNvSpPr>
            <a:spLocks noGrp="1"/>
          </p:cNvSpPr>
          <p:nvPr>
            <p:ph type="dt" sz="half" idx="12"/>
          </p:nvPr>
        </p:nvSpPr>
        <p:spPr>
          <a:xfrm>
            <a:off x="667303" y="176806"/>
            <a:ext cx="7248373" cy="476250"/>
          </a:xfrm>
        </p:spPr>
        <p:txBody>
          <a:bodyPr anchor="t"/>
          <a:lstStyle/>
          <a:p>
            <a:r>
              <a:rPr lang="de-DE" b="1" smtClean="0"/>
              <a:t>Instructions on application</a:t>
            </a:r>
            <a:endParaRPr lang="en-GB" dirty="0">
              <a:solidFill>
                <a:srgbClr val="FF9933"/>
              </a:solidFill>
            </a:endParaRPr>
          </a:p>
        </p:txBody>
      </p:sp>
    </p:spTree>
    <p:extLst>
      <p:ext uri="{BB962C8B-B14F-4D97-AF65-F5344CB8AC3E}">
        <p14:creationId xmlns:p14="http://schemas.microsoft.com/office/powerpoint/2010/main" val="179316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56</a:t>
            </a:fld>
            <a:endParaRPr lang="de-DE"/>
          </a:p>
        </p:txBody>
      </p:sp>
      <p:graphicFrame>
        <p:nvGraphicFramePr>
          <p:cNvPr id="7" name="Inhaltsplatzhalter 4">
            <a:extLst>
              <a:ext uri="{FF2B5EF4-FFF2-40B4-BE49-F238E27FC236}">
                <a16:creationId xmlns:a16="http://schemas.microsoft.com/office/drawing/2014/main" id="{D5E8A81D-0085-4A62-8A20-3CECC65E2F4B}"/>
              </a:ext>
            </a:extLst>
          </p:cNvPr>
          <p:cNvGraphicFramePr>
            <a:graphicFrameLocks/>
          </p:cNvGraphicFramePr>
          <p:nvPr>
            <p:extLst>
              <p:ext uri="{D42A27DB-BD31-4B8C-83A1-F6EECF244321}">
                <p14:modId xmlns:p14="http://schemas.microsoft.com/office/powerpoint/2010/main" val="312349561"/>
              </p:ext>
            </p:extLst>
          </p:nvPr>
        </p:nvGraphicFramePr>
        <p:xfrm>
          <a:off x="1339468" y="1411201"/>
          <a:ext cx="8568951" cy="4916288"/>
        </p:xfrm>
        <a:graphic>
          <a:graphicData uri="http://schemas.openxmlformats.org/drawingml/2006/table">
            <a:tbl>
              <a:tblPr firstRow="1" bandRow="1">
                <a:tableStyleId>{5C22544A-7EE6-4342-B048-85BDC9FD1C3A}</a:tableStyleId>
              </a:tblPr>
              <a:tblGrid>
                <a:gridCol w="1258181">
                  <a:extLst>
                    <a:ext uri="{9D8B030D-6E8A-4147-A177-3AD203B41FA5}">
                      <a16:colId xmlns:a16="http://schemas.microsoft.com/office/drawing/2014/main" val="20000"/>
                    </a:ext>
                  </a:extLst>
                </a:gridCol>
                <a:gridCol w="1208532">
                  <a:extLst>
                    <a:ext uri="{9D8B030D-6E8A-4147-A177-3AD203B41FA5}">
                      <a16:colId xmlns:a16="http://schemas.microsoft.com/office/drawing/2014/main" val="20001"/>
                    </a:ext>
                  </a:extLst>
                </a:gridCol>
                <a:gridCol w="1209699">
                  <a:extLst>
                    <a:ext uri="{9D8B030D-6E8A-4147-A177-3AD203B41FA5}">
                      <a16:colId xmlns:a16="http://schemas.microsoft.com/office/drawing/2014/main" val="20002"/>
                    </a:ext>
                  </a:extLst>
                </a:gridCol>
                <a:gridCol w="1087721">
                  <a:extLst>
                    <a:ext uri="{9D8B030D-6E8A-4147-A177-3AD203B41FA5}">
                      <a16:colId xmlns:a16="http://schemas.microsoft.com/office/drawing/2014/main" val="20003"/>
                    </a:ext>
                  </a:extLst>
                </a:gridCol>
                <a:gridCol w="676885">
                  <a:extLst>
                    <a:ext uri="{9D8B030D-6E8A-4147-A177-3AD203B41FA5}">
                      <a16:colId xmlns:a16="http://schemas.microsoft.com/office/drawing/2014/main" val="20004"/>
                    </a:ext>
                  </a:extLst>
                </a:gridCol>
                <a:gridCol w="902513">
                  <a:extLst>
                    <a:ext uri="{9D8B030D-6E8A-4147-A177-3AD203B41FA5}">
                      <a16:colId xmlns:a16="http://schemas.microsoft.com/office/drawing/2014/main" val="20005"/>
                    </a:ext>
                  </a:extLst>
                </a:gridCol>
                <a:gridCol w="923270">
                  <a:extLst>
                    <a:ext uri="{9D8B030D-6E8A-4147-A177-3AD203B41FA5}">
                      <a16:colId xmlns:a16="http://schemas.microsoft.com/office/drawing/2014/main" val="20006"/>
                    </a:ext>
                  </a:extLst>
                </a:gridCol>
                <a:gridCol w="1302150">
                  <a:extLst>
                    <a:ext uri="{9D8B030D-6E8A-4147-A177-3AD203B41FA5}">
                      <a16:colId xmlns:a16="http://schemas.microsoft.com/office/drawing/2014/main" val="20007"/>
                    </a:ext>
                  </a:extLst>
                </a:gridCol>
              </a:tblGrid>
              <a:tr h="297545">
                <a:tc>
                  <a:txBody>
                    <a:bodyPr/>
                    <a:lstStyle/>
                    <a:p>
                      <a:pPr algn="ctr"/>
                      <a:r>
                        <a:rPr lang="en-GB" sz="1000" dirty="0"/>
                        <a:t>Field of action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Target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Measure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Responsible person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Start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Deadline</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en-GB" sz="1000" dirty="0"/>
                        <a:t>Implementation status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marL="171450" indent="-171450" algn="ctr">
                        <a:buFont typeface="Arial" panose="020B0604020202020204" pitchFamily="34" charset="0"/>
                        <a:buNone/>
                      </a:pPr>
                      <a:r>
                        <a:rPr lang="en-GB" sz="1000" dirty="0"/>
                        <a:t>Comments</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extLst>
                  <a:ext uri="{0D108BD9-81ED-4DB2-BD59-A6C34878D82A}">
                    <a16:rowId xmlns:a16="http://schemas.microsoft.com/office/drawing/2014/main" val="10000"/>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lgn="l" rtl="0">
                        <a:buFont typeface="Arial" panose="020B0604020202020204" pitchFamily="34" charset="0"/>
                        <a:buChar cha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lgn="l" rtl="0">
                        <a:buFont typeface="Arial" panose="020B0604020202020204" pitchFamily="34" charset="0"/>
                        <a:buChar cha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2"/>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lgn="l" rtl="0">
                        <a:buFont typeface="Arial" panose="020B0604020202020204" pitchFamily="34" charset="0"/>
                        <a:buChar cha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3"/>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lgn="l" rtl="0">
                        <a:buFont typeface="Arial" panose="020B0604020202020204" pitchFamily="34" charset="0"/>
                        <a:buChar cha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4"/>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Fußzeilenplatzhalter 3">
            <a:extLst>
              <a:ext uri="{FF2B5EF4-FFF2-40B4-BE49-F238E27FC236}">
                <a16:creationId xmlns:a16="http://schemas.microsoft.com/office/drawing/2014/main" id="{274DBEE4-D8D0-4FE9-AEB1-C87BFD906A5D}"/>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0" name="Auf der gleichen Seite des Rechtecks liegende Ecken abrunden 8">
            <a:extLst>
              <a:ext uri="{FF2B5EF4-FFF2-40B4-BE49-F238E27FC236}">
                <a16:creationId xmlns:a16="http://schemas.microsoft.com/office/drawing/2014/main" id="{2DF5B38B-C631-4A74-A438-34FA436D8A8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1" name="Auf der gleichen Seite des Rechtecks liegende Ecken abrunden 8">
            <a:extLst>
              <a:ext uri="{FF2B5EF4-FFF2-40B4-BE49-F238E27FC236}">
                <a16:creationId xmlns:a16="http://schemas.microsoft.com/office/drawing/2014/main" id="{2C7EDA12-0E3E-4CCF-A87C-08F6422B81E8}"/>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2" name="Auf der gleichen Seite des Rechtecks liegende Ecken abrunden 8">
            <a:extLst>
              <a:ext uri="{FF2B5EF4-FFF2-40B4-BE49-F238E27FC236}">
                <a16:creationId xmlns:a16="http://schemas.microsoft.com/office/drawing/2014/main" id="{4276E8A7-F3A6-4907-B3F5-BA1A4D7A076D}"/>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B35AE830-D720-41CD-A5F7-ED1AB1979799}"/>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4" name="Auf der gleichen Seite des Rechtecks liegende Ecken abrunden 8">
            <a:extLst>
              <a:ext uri="{FF2B5EF4-FFF2-40B4-BE49-F238E27FC236}">
                <a16:creationId xmlns:a16="http://schemas.microsoft.com/office/drawing/2014/main" id="{55AB731E-09CF-4D95-8957-F1C05DC9249C}"/>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5" name="Auf der gleichen Seite des Rechtecks liegende Ecken abrunden 8">
            <a:extLst>
              <a:ext uri="{FF2B5EF4-FFF2-40B4-BE49-F238E27FC236}">
                <a16:creationId xmlns:a16="http://schemas.microsoft.com/office/drawing/2014/main" id="{D3111641-89B5-4F79-A548-B8C3F5B2F2F0}"/>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6" name="Auf der gleichen Seite des Rechtecks liegende Ecken abrunden 8">
            <a:extLst>
              <a:ext uri="{FF2B5EF4-FFF2-40B4-BE49-F238E27FC236}">
                <a16:creationId xmlns:a16="http://schemas.microsoft.com/office/drawing/2014/main" id="{4D584956-5557-4D4C-AD3C-0848A99C7995}"/>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7" name="Grafik 16" descr="Bildschirmausschnitt">
            <a:extLst>
              <a:ext uri="{FF2B5EF4-FFF2-40B4-BE49-F238E27FC236}">
                <a16:creationId xmlns:a16="http://schemas.microsoft.com/office/drawing/2014/main" id="{118A9DE4-B552-4B41-9AA8-57D53FA3B186}"/>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sp>
        <p:nvSpPr>
          <p:cNvPr id="3" name="Datumsplatzhalter 4">
            <a:extLst>
              <a:ext uri="{FF2B5EF4-FFF2-40B4-BE49-F238E27FC236}">
                <a16:creationId xmlns:a16="http://schemas.microsoft.com/office/drawing/2014/main" id="{64064941-3D86-1482-657E-F72C3A29AD3E}"/>
              </a:ext>
            </a:extLst>
          </p:cNvPr>
          <p:cNvSpPr>
            <a:spLocks noGrp="1"/>
          </p:cNvSpPr>
          <p:nvPr>
            <p:ph type="dt" sz="half" idx="12"/>
          </p:nvPr>
        </p:nvSpPr>
        <p:spPr>
          <a:xfrm>
            <a:off x="667303" y="176806"/>
            <a:ext cx="7248373" cy="476250"/>
          </a:xfrm>
        </p:spPr>
        <p:txBody>
          <a:bodyPr anchor="t"/>
          <a:lstStyle/>
          <a:p>
            <a:r>
              <a:rPr lang="de-DE" b="1" smtClean="0"/>
              <a:t>Instructions on application</a:t>
            </a:r>
            <a:endParaRPr lang="en-GB" dirty="0">
              <a:solidFill>
                <a:srgbClr val="FF9933"/>
              </a:solidFill>
            </a:endParaRPr>
          </a:p>
        </p:txBody>
      </p:sp>
    </p:spTree>
    <p:extLst>
      <p:ext uri="{BB962C8B-B14F-4D97-AF65-F5344CB8AC3E}">
        <p14:creationId xmlns:p14="http://schemas.microsoft.com/office/powerpoint/2010/main" val="576003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776760" y="1124744"/>
            <a:ext cx="11160000" cy="500062"/>
          </a:xfrm>
        </p:spPr>
        <p:txBody>
          <a:bodyPr/>
          <a:lstStyle/>
          <a:p>
            <a:r>
              <a:rPr lang="en-GB" dirty="0"/>
              <a:t>Sources for fields of action</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57</a:t>
            </a:fld>
            <a:endParaRPr lang="de-DE"/>
          </a:p>
        </p:txBody>
      </p:sp>
      <p:sp>
        <p:nvSpPr>
          <p:cNvPr id="16" name="Rechteck 15">
            <a:extLst>
              <a:ext uri="{FF2B5EF4-FFF2-40B4-BE49-F238E27FC236}">
                <a16:creationId xmlns:a16="http://schemas.microsoft.com/office/drawing/2014/main" id="{EF637D80-8E63-470A-A7D7-F4FBA7B6D507}"/>
              </a:ext>
            </a:extLst>
          </p:cNvPr>
          <p:cNvSpPr/>
          <p:nvPr/>
        </p:nvSpPr>
        <p:spPr>
          <a:xfrm>
            <a:off x="623888" y="1916832"/>
            <a:ext cx="9864725" cy="2620106"/>
          </a:xfrm>
          <a:prstGeom prst="rect">
            <a:avLst/>
          </a:prstGeom>
        </p:spPr>
        <p:txBody>
          <a:bodyPr wrap="square" lIns="80165" tIns="40083" rIns="80165" bIns="40083">
            <a:spAutoFit/>
          </a:bodyPr>
          <a:lstStyle/>
          <a:p>
            <a:pPr marL="268288" indent="-188913" algn="l">
              <a:buFont typeface="Arial" pitchFamily="34" charset="0"/>
              <a:buChar char="•"/>
            </a:pPr>
            <a:r>
              <a:rPr lang="en-GB" sz="1100" dirty="0"/>
              <a:t>A list of possible measures can be found in the tool </a:t>
            </a:r>
            <a:r>
              <a:rPr lang="en-GB" sz="1100" dirty="0">
                <a:hlinkClick r:id="rId2"/>
              </a:rPr>
              <a:t>Proposed measures for designing and optimising a sustainable supply chain</a:t>
            </a:r>
            <a:r>
              <a:rPr lang="en-GB" sz="1100" dirty="0"/>
              <a:t>.</a:t>
            </a:r>
          </a:p>
          <a:p>
            <a:pPr marL="79375" algn="l"/>
            <a:endParaRPr lang="de-DE" sz="1100" dirty="0">
              <a:solidFill>
                <a:srgbClr val="000000">
                  <a:lumMod val="75000"/>
                  <a:lumOff val="25000"/>
                </a:srgbClr>
              </a:solidFill>
            </a:endParaRPr>
          </a:p>
          <a:p>
            <a:pPr marL="268288" indent="-188913" algn="l">
              <a:buFont typeface="Arial" pitchFamily="34" charset="0"/>
              <a:buChar char="•"/>
            </a:pPr>
            <a:r>
              <a:rPr lang="en-GB" sz="1100" dirty="0">
                <a:solidFill>
                  <a:srgbClr val="4B4B4B"/>
                </a:solidFill>
              </a:rPr>
              <a:t>The publication </a:t>
            </a:r>
            <a:r>
              <a:rPr lang="en-GB" sz="1100" dirty="0">
                <a:solidFill>
                  <a:srgbClr val="000000">
                    <a:lumMod val="75000"/>
                    <a:lumOff val="25000"/>
                  </a:srgbClr>
                </a:solidFill>
                <a:hlinkClick r:id="rId3"/>
              </a:rPr>
              <a:t>5 Steps to Managing Your Company's Human Rights Impacts (in German only)</a:t>
            </a:r>
            <a:r>
              <a:rPr lang="en-GB" sz="1100" b="1" dirty="0">
                <a:solidFill>
                  <a:srgbClr val="000000">
                    <a:lumMod val="75000"/>
                    <a:lumOff val="25000"/>
                  </a:srgbClr>
                </a:solidFill>
              </a:rPr>
              <a:t> </a:t>
            </a:r>
            <a:r>
              <a:rPr lang="en-GB" sz="1100" dirty="0">
                <a:solidFill>
                  <a:srgbClr val="4B4B4B"/>
                </a:solidFill>
              </a:rPr>
              <a:t>(see step 3 starting on p. 24) published by the </a:t>
            </a:r>
            <a:r>
              <a:rPr lang="en-GB" sz="1100" dirty="0">
                <a:solidFill>
                  <a:srgbClr val="000000">
                    <a:lumMod val="75000"/>
                    <a:lumOff val="25000"/>
                  </a:srgbClr>
                </a:solidFill>
                <a:hlinkClick r:id="rId4"/>
              </a:rPr>
              <a:t>German Global Compact Network</a:t>
            </a:r>
            <a:r>
              <a:rPr lang="en-GB" sz="1100" dirty="0">
                <a:solidFill>
                  <a:srgbClr val="000000">
                    <a:lumMod val="75000"/>
                    <a:lumOff val="25000"/>
                  </a:srgbClr>
                </a:solidFill>
              </a:rPr>
              <a:t> provides information on how companies can obtain an overview and who should be involved in the process. </a:t>
            </a:r>
            <a:r>
              <a:rPr lang="en-GB" sz="1100" dirty="0">
                <a:solidFill>
                  <a:srgbClr val="4B4B4B"/>
                </a:solidFill>
              </a:rPr>
              <a:t>Although it focuses on the topic of human rights, the information on how to approach the issue can also be applied to other topics.</a:t>
            </a:r>
          </a:p>
          <a:p>
            <a:pPr marL="268288" indent="-188913" algn="l">
              <a:buFont typeface="Arial" pitchFamily="34" charset="0"/>
              <a:buChar char="•"/>
            </a:pPr>
            <a:endParaRPr lang="de-DE" sz="1100" b="1" dirty="0">
              <a:solidFill>
                <a:srgbClr val="000000">
                  <a:lumMod val="75000"/>
                  <a:lumOff val="25000"/>
                </a:srgbClr>
              </a:solidFill>
            </a:endParaRPr>
          </a:p>
          <a:p>
            <a:pPr marL="268288" indent="-188913" algn="l">
              <a:buFont typeface="Arial" pitchFamily="34" charset="0"/>
              <a:buChar char="•"/>
            </a:pPr>
            <a:r>
              <a:rPr lang="en-GB" sz="1100" dirty="0">
                <a:solidFill>
                  <a:srgbClr val="4B4B4B"/>
                </a:solidFill>
              </a:rPr>
              <a:t>The previously mentioned </a:t>
            </a:r>
            <a:r>
              <a:rPr lang="en-GB" sz="1100" dirty="0">
                <a:solidFill>
                  <a:srgbClr val="000000">
                    <a:lumMod val="75000"/>
                    <a:lumOff val="25000"/>
                  </a:srgbClr>
                </a:solidFill>
                <a:hlinkClick r:id="rId5"/>
              </a:rPr>
              <a:t>Step-by-Step Guide to Sustainable Supply Chain Management</a:t>
            </a:r>
            <a:r>
              <a:rPr lang="en-GB" sz="1100" dirty="0">
                <a:solidFill>
                  <a:srgbClr val="000000">
                    <a:lumMod val="75000"/>
                    <a:lumOff val="25000"/>
                  </a:srgbClr>
                </a:solidFill>
              </a:rPr>
              <a:t> </a:t>
            </a:r>
            <a:r>
              <a:rPr lang="en-GB" sz="1100" dirty="0">
                <a:solidFill>
                  <a:srgbClr val="4B4B4B"/>
                </a:solidFill>
              </a:rPr>
              <a:t>published by the Federal Environment Ministry and the Federal Environment Agency contains a list of possible internal and external measures.</a:t>
            </a:r>
          </a:p>
          <a:p>
            <a:pPr marL="79375" algn="l"/>
            <a:endParaRPr lang="de-DE" sz="1100" dirty="0">
              <a:solidFill>
                <a:srgbClr val="000000">
                  <a:lumMod val="75000"/>
                  <a:lumOff val="25000"/>
                </a:srgbClr>
              </a:solidFill>
            </a:endParaRPr>
          </a:p>
          <a:p>
            <a:pPr marL="268288" indent="-188913" algn="l">
              <a:buFont typeface="Arial" pitchFamily="34" charset="0"/>
              <a:buChar char="•"/>
            </a:pPr>
            <a:r>
              <a:rPr lang="en-GB" sz="1100" dirty="0">
                <a:solidFill>
                  <a:srgbClr val="4B4B4B"/>
                </a:solidFill>
              </a:rPr>
              <a:t>When developing measures, it can often be useful to get in touch with industry associations, sector and multi-stakeholder initiatives and other relevant networks. Use this dialogue with other companies, association representatives and civil societies to obtain practical tips for implementing measures. The</a:t>
            </a:r>
            <a:r>
              <a:rPr lang="en-GB" sz="1100" dirty="0">
                <a:solidFill>
                  <a:srgbClr val="000000">
                    <a:lumMod val="75000"/>
                    <a:lumOff val="25000"/>
                  </a:srgbClr>
                </a:solidFill>
              </a:rPr>
              <a:t> </a:t>
            </a:r>
            <a:r>
              <a:rPr lang="en-GB" sz="1100" dirty="0">
                <a:solidFill>
                  <a:srgbClr val="000000">
                    <a:lumMod val="75000"/>
                    <a:lumOff val="25000"/>
                  </a:srgbClr>
                </a:solidFill>
                <a:hlinkClick r:id="rId6"/>
              </a:rPr>
              <a:t>Helpdesk on Business &amp; Human Rights </a:t>
            </a:r>
            <a:r>
              <a:rPr lang="en-GB" sz="1100" dirty="0">
                <a:solidFill>
                  <a:srgbClr val="000000">
                    <a:lumMod val="75000"/>
                    <a:lumOff val="25000"/>
                  </a:srgbClr>
                </a:solidFill>
              </a:rPr>
              <a:t>offers free advice to companies.</a:t>
            </a:r>
          </a:p>
          <a:p>
            <a:pPr marL="79375" algn="l"/>
            <a:endParaRPr lang="de-DE" sz="1100" dirty="0">
              <a:solidFill>
                <a:srgbClr val="000000">
                  <a:lumMod val="75000"/>
                  <a:lumOff val="25000"/>
                </a:srgbClr>
              </a:solidFill>
            </a:endParaRPr>
          </a:p>
          <a:p>
            <a:pPr marL="79375" algn="l"/>
            <a:endParaRPr lang="de-DE" sz="1100" dirty="0">
              <a:solidFill>
                <a:srgbClr val="000000">
                  <a:lumMod val="75000"/>
                  <a:lumOff val="25000"/>
                </a:srgbClr>
              </a:solidFill>
            </a:endParaRPr>
          </a:p>
          <a:p>
            <a:pPr marL="80577" algn="l"/>
            <a:endParaRPr lang="de-DE" sz="1100" dirty="0">
              <a:solidFill>
                <a:srgbClr val="000000">
                  <a:lumMod val="75000"/>
                  <a:lumOff val="25000"/>
                </a:srgbClr>
              </a:solidFill>
            </a:endParaRPr>
          </a:p>
        </p:txBody>
      </p:sp>
      <p:sp>
        <p:nvSpPr>
          <p:cNvPr id="11" name="Fußzeilenplatzhalter 3">
            <a:extLst>
              <a:ext uri="{FF2B5EF4-FFF2-40B4-BE49-F238E27FC236}">
                <a16:creationId xmlns:a16="http://schemas.microsoft.com/office/drawing/2014/main" id="{D823A28D-21ED-4EFE-AEF7-6FFAD680BA27}"/>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8" name="Auf der gleichen Seite des Rechtecks liegende Ecken abrunden 8">
            <a:extLst>
              <a:ext uri="{FF2B5EF4-FFF2-40B4-BE49-F238E27FC236}">
                <a16:creationId xmlns:a16="http://schemas.microsoft.com/office/drawing/2014/main" id="{717D8070-101A-4097-9614-899D963E2BEE}"/>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9" name="Auf der gleichen Seite des Rechtecks liegende Ecken abrunden 8">
            <a:extLst>
              <a:ext uri="{FF2B5EF4-FFF2-40B4-BE49-F238E27FC236}">
                <a16:creationId xmlns:a16="http://schemas.microsoft.com/office/drawing/2014/main" id="{AC749E24-1977-434E-86EE-3B107D2B7328}"/>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0" name="Auf der gleichen Seite des Rechtecks liegende Ecken abrunden 8">
            <a:extLst>
              <a:ext uri="{FF2B5EF4-FFF2-40B4-BE49-F238E27FC236}">
                <a16:creationId xmlns:a16="http://schemas.microsoft.com/office/drawing/2014/main" id="{AD14FB6C-B412-4029-ADF3-8684695C00E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2" name="Auf der gleichen Seite des Rechtecks liegende Ecken abrunden 8">
            <a:extLst>
              <a:ext uri="{FF2B5EF4-FFF2-40B4-BE49-F238E27FC236}">
                <a16:creationId xmlns:a16="http://schemas.microsoft.com/office/drawing/2014/main" id="{FF8182A1-07C9-4071-9A41-1E02AAF47670}"/>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3" name="Auf der gleichen Seite des Rechtecks liegende Ecken abrunden 8">
            <a:extLst>
              <a:ext uri="{FF2B5EF4-FFF2-40B4-BE49-F238E27FC236}">
                <a16:creationId xmlns:a16="http://schemas.microsoft.com/office/drawing/2014/main" id="{83412342-1AC8-436B-88DF-9A6B1B77491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4" name="Auf der gleichen Seite des Rechtecks liegende Ecken abrunden 8">
            <a:extLst>
              <a:ext uri="{FF2B5EF4-FFF2-40B4-BE49-F238E27FC236}">
                <a16:creationId xmlns:a16="http://schemas.microsoft.com/office/drawing/2014/main" id="{8A98E920-B24F-4A07-A95E-23FB1AAE04D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5" name="Auf der gleichen Seite des Rechtecks liegende Ecken abrunden 8">
            <a:extLst>
              <a:ext uri="{FF2B5EF4-FFF2-40B4-BE49-F238E27FC236}">
                <a16:creationId xmlns:a16="http://schemas.microsoft.com/office/drawing/2014/main" id="{F29114F5-451C-4E1F-9DA9-04B5798B62F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7" name="Picture 2" descr="C:\Users\ehrensperger\AppData\Local\Dropbox\SEED\07 Starter\01 Concept\03 Tools\Icons &amp; drawings\Lupe.png">
            <a:extLst>
              <a:ext uri="{FF2B5EF4-FFF2-40B4-BE49-F238E27FC236}">
                <a16:creationId xmlns:a16="http://schemas.microsoft.com/office/drawing/2014/main" id="{8F26C3EF-FAE5-472D-B41E-E6559F491D30}"/>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4">
            <a:extLst>
              <a:ext uri="{FF2B5EF4-FFF2-40B4-BE49-F238E27FC236}">
                <a16:creationId xmlns:a16="http://schemas.microsoft.com/office/drawing/2014/main" id="{065BB37A-BB16-6E4E-67F2-1ECB6A9D0337}"/>
              </a:ext>
            </a:extLst>
          </p:cNvPr>
          <p:cNvSpPr>
            <a:spLocks noGrp="1"/>
          </p:cNvSpPr>
          <p:nvPr>
            <p:ph type="dt" sz="half" idx="12"/>
          </p:nvPr>
        </p:nvSpPr>
        <p:spPr>
          <a:xfrm>
            <a:off x="667303" y="176806"/>
            <a:ext cx="7248373" cy="476250"/>
          </a:xfrm>
        </p:spPr>
        <p:txBody>
          <a:bodyPr anchor="t"/>
          <a:lstStyle/>
          <a:p>
            <a:r>
              <a:rPr lang="de-DE" b="1" smtClean="0"/>
              <a:t>Instructions on application</a:t>
            </a:r>
            <a:endParaRPr lang="en-GB" dirty="0">
              <a:solidFill>
                <a:srgbClr val="FF9933"/>
              </a:solidFill>
            </a:endParaRPr>
          </a:p>
        </p:txBody>
      </p:sp>
    </p:spTree>
    <p:extLst>
      <p:ext uri="{BB962C8B-B14F-4D97-AF65-F5344CB8AC3E}">
        <p14:creationId xmlns:p14="http://schemas.microsoft.com/office/powerpoint/2010/main" val="3848854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7ACDB434-FA17-416F-A0B4-9A112BF38890}"/>
              </a:ext>
            </a:extLst>
          </p:cNvPr>
          <p:cNvSpPr/>
          <p:nvPr/>
        </p:nvSpPr>
        <p:spPr bwMode="auto">
          <a:xfrm>
            <a:off x="623392" y="3789040"/>
            <a:ext cx="8181695" cy="1069144"/>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58</a:t>
            </a:fld>
            <a:endParaRPr lang="de-DE"/>
          </a:p>
        </p:txBody>
      </p:sp>
      <p:sp>
        <p:nvSpPr>
          <p:cNvPr id="8" name="Textplatzhalter 19">
            <a:extLst>
              <a:ext uri="{FF2B5EF4-FFF2-40B4-BE49-F238E27FC236}">
                <a16:creationId xmlns:a16="http://schemas.microsoft.com/office/drawing/2014/main" id="{3644A075-9AC3-4524-A953-7A7E927CD3A0}"/>
              </a:ext>
            </a:extLst>
          </p:cNvPr>
          <p:cNvSpPr txBox="1">
            <a:spLocks/>
          </p:cNvSpPr>
          <p:nvPr/>
        </p:nvSpPr>
        <p:spPr>
          <a:xfrm>
            <a:off x="623392" y="2033592"/>
            <a:ext cx="8181696" cy="80544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The first step involves identifying which existing processes and information can be used for sustainable supply chain management. </a:t>
            </a:r>
          </a:p>
          <a:p>
            <a:pPr>
              <a:defRPr/>
            </a:pPr>
            <a:endParaRPr lang="de-DE" dirty="0">
              <a:solidFill>
                <a:srgbClr val="282828"/>
              </a:solidFill>
            </a:endParaRPr>
          </a:p>
          <a:p>
            <a:pPr defTabSz="928804" fontAlgn="auto">
              <a:spcAft>
                <a:spcPts val="526"/>
              </a:spcAft>
              <a:defRPr/>
            </a:pPr>
            <a:endParaRPr lang="de-DE" sz="1000" dirty="0">
              <a:solidFill>
                <a:srgbClr val="282828"/>
              </a:solidFill>
            </a:endParaRPr>
          </a:p>
        </p:txBody>
      </p:sp>
      <p:sp>
        <p:nvSpPr>
          <p:cNvPr id="13" name="Textplatzhalter 20">
            <a:extLst>
              <a:ext uri="{FF2B5EF4-FFF2-40B4-BE49-F238E27FC236}">
                <a16:creationId xmlns:a16="http://schemas.microsoft.com/office/drawing/2014/main" id="{0FE73402-DF82-48C4-99FC-113C24987080}"/>
              </a:ext>
            </a:extLst>
          </p:cNvPr>
          <p:cNvSpPr txBox="1">
            <a:spLocks/>
          </p:cNvSpPr>
          <p:nvPr/>
        </p:nvSpPr>
        <p:spPr>
          <a:xfrm>
            <a:off x="623392" y="1196752"/>
            <a:ext cx="8181696" cy="256142"/>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15" name="Rechteck 14">
            <a:extLst>
              <a:ext uri="{FF2B5EF4-FFF2-40B4-BE49-F238E27FC236}">
                <a16:creationId xmlns:a16="http://schemas.microsoft.com/office/drawing/2014/main" id="{765EEEA2-55C8-4DEC-84CB-662E06D66A9E}"/>
              </a:ext>
            </a:extLst>
          </p:cNvPr>
          <p:cNvSpPr/>
          <p:nvPr/>
        </p:nvSpPr>
        <p:spPr>
          <a:xfrm>
            <a:off x="635182" y="4258020"/>
            <a:ext cx="8169906" cy="430887"/>
          </a:xfrm>
          <a:prstGeom prst="rect">
            <a:avLst/>
          </a:prstGeom>
        </p:spPr>
        <p:txBody>
          <a:bodyPr wrap="square">
            <a:spAutoFit/>
          </a:bodyPr>
          <a:lstStyle/>
          <a:p>
            <a:pPr algn="l">
              <a:defRPr/>
            </a:pPr>
            <a:r>
              <a:rPr lang="en-GB" sz="1100" dirty="0">
                <a:solidFill>
                  <a:srgbClr val="4B4B4B"/>
                </a:solidFill>
              </a:rPr>
              <a:t>The third step involves implementing the established measures. Two possible measures are outlined in this section.</a:t>
            </a:r>
          </a:p>
        </p:txBody>
      </p:sp>
      <p:sp>
        <p:nvSpPr>
          <p:cNvPr id="17" name="Textplatzhalter 10">
            <a:extLst>
              <a:ext uri="{FF2B5EF4-FFF2-40B4-BE49-F238E27FC236}">
                <a16:creationId xmlns:a16="http://schemas.microsoft.com/office/drawing/2014/main" id="{C592543D-C22F-4042-A634-7D3D171BAA2D}"/>
              </a:ext>
            </a:extLst>
          </p:cNvPr>
          <p:cNvSpPr txBox="1">
            <a:spLocks/>
          </p:cNvSpPr>
          <p:nvPr/>
        </p:nvSpPr>
        <p:spPr>
          <a:xfrm>
            <a:off x="1202883" y="1538056"/>
            <a:ext cx="76022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en-GB" sz="1100" dirty="0">
                <a:solidFill>
                  <a:srgbClr val="3B687F"/>
                </a:solidFill>
                <a:cs typeface="Arial" panose="020B0604020202020204" pitchFamily="34" charset="0"/>
              </a:rPr>
              <a:t>  Comparison to status quo</a:t>
            </a:r>
          </a:p>
        </p:txBody>
      </p:sp>
      <p:sp>
        <p:nvSpPr>
          <p:cNvPr id="18" name="Richtungspfeil 24">
            <a:extLst>
              <a:ext uri="{FF2B5EF4-FFF2-40B4-BE49-F238E27FC236}">
                <a16:creationId xmlns:a16="http://schemas.microsoft.com/office/drawing/2014/main" id="{A05C7C1C-D45E-4BCE-B32A-B285B2C17548}"/>
              </a:ext>
            </a:extLst>
          </p:cNvPr>
          <p:cNvSpPr/>
          <p:nvPr/>
        </p:nvSpPr>
        <p:spPr>
          <a:xfrm>
            <a:off x="626627" y="1529536"/>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3.1</a:t>
            </a:r>
            <a:r>
              <a:rPr lang="en-GB" sz="900" b="1"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134C4DAA-5296-4D92-9BAD-5A38EA99ECCF}"/>
              </a:ext>
            </a:extLst>
          </p:cNvPr>
          <p:cNvSpPr txBox="1">
            <a:spLocks/>
          </p:cNvSpPr>
          <p:nvPr/>
        </p:nvSpPr>
        <p:spPr>
          <a:xfrm>
            <a:off x="1287523" y="3829351"/>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Implementing measures</a:t>
            </a:r>
          </a:p>
        </p:txBody>
      </p:sp>
      <p:sp>
        <p:nvSpPr>
          <p:cNvPr id="20" name="Richtungspfeil 30">
            <a:extLst>
              <a:ext uri="{FF2B5EF4-FFF2-40B4-BE49-F238E27FC236}">
                <a16:creationId xmlns:a16="http://schemas.microsoft.com/office/drawing/2014/main" id="{CAA25D0E-5B67-4E9B-BCD8-830E6F4F2B30}"/>
              </a:ext>
            </a:extLst>
          </p:cNvPr>
          <p:cNvSpPr/>
          <p:nvPr/>
        </p:nvSpPr>
        <p:spPr>
          <a:xfrm>
            <a:off x="623392" y="3805414"/>
            <a:ext cx="760245"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3.3</a:t>
            </a:r>
            <a:r>
              <a:rPr lang="en-GB" sz="900" b="1" dirty="0">
                <a:solidFill>
                  <a:prstClr val="black">
                    <a:lumMod val="75000"/>
                    <a:lumOff val="25000"/>
                  </a:prstClr>
                </a:solidFill>
                <a:cs typeface="Arial" panose="020B0604020202020204" pitchFamily="34" charset="0"/>
              </a:rPr>
              <a:t>.</a:t>
            </a:r>
          </a:p>
        </p:txBody>
      </p:sp>
      <p:sp>
        <p:nvSpPr>
          <p:cNvPr id="21" name="Rechteck 20">
            <a:extLst>
              <a:ext uri="{FF2B5EF4-FFF2-40B4-BE49-F238E27FC236}">
                <a16:creationId xmlns:a16="http://schemas.microsoft.com/office/drawing/2014/main" id="{DBB1E0F3-1110-423A-B222-8A3E8B414C1A}"/>
              </a:ext>
            </a:extLst>
          </p:cNvPr>
          <p:cNvSpPr/>
          <p:nvPr/>
        </p:nvSpPr>
        <p:spPr>
          <a:xfrm>
            <a:off x="635182" y="3065581"/>
            <a:ext cx="8169906" cy="430887"/>
          </a:xfrm>
          <a:prstGeom prst="rect">
            <a:avLst/>
          </a:prstGeom>
        </p:spPr>
        <p:txBody>
          <a:bodyPr wrap="square">
            <a:spAutoFit/>
          </a:bodyPr>
          <a:lstStyle/>
          <a:p>
            <a:pPr algn="l">
              <a:defRPr/>
            </a:pPr>
            <a:r>
              <a:rPr lang="en-GB" sz="1100" dirty="0">
                <a:solidFill>
                  <a:srgbClr val="4B4B4B"/>
                </a:solidFill>
              </a:rPr>
              <a:t>The second step involves defining measures that the company can use to redesign and optimise its supply chain from a sustainability perspective.</a:t>
            </a:r>
          </a:p>
        </p:txBody>
      </p:sp>
      <p:sp>
        <p:nvSpPr>
          <p:cNvPr id="22" name="Textplatzhalter 10">
            <a:extLst>
              <a:ext uri="{FF2B5EF4-FFF2-40B4-BE49-F238E27FC236}">
                <a16:creationId xmlns:a16="http://schemas.microsoft.com/office/drawing/2014/main" id="{24A48EB4-9E20-4BF9-8943-8C89A3674840}"/>
              </a:ext>
            </a:extLst>
          </p:cNvPr>
          <p:cNvSpPr txBox="1">
            <a:spLocks/>
          </p:cNvSpPr>
          <p:nvPr/>
        </p:nvSpPr>
        <p:spPr>
          <a:xfrm>
            <a:off x="1287523" y="2636912"/>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Defining areas that require action and measures</a:t>
            </a:r>
          </a:p>
        </p:txBody>
      </p:sp>
      <p:sp>
        <p:nvSpPr>
          <p:cNvPr id="23" name="Richtungspfeil 30">
            <a:extLst>
              <a:ext uri="{FF2B5EF4-FFF2-40B4-BE49-F238E27FC236}">
                <a16:creationId xmlns:a16="http://schemas.microsoft.com/office/drawing/2014/main" id="{1CD0F6DA-381D-4B96-A84A-17752913B6F4}"/>
              </a:ext>
            </a:extLst>
          </p:cNvPr>
          <p:cNvSpPr/>
          <p:nvPr/>
        </p:nvSpPr>
        <p:spPr>
          <a:xfrm>
            <a:off x="638362" y="2637397"/>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3.2</a:t>
            </a:r>
            <a:r>
              <a:rPr lang="en-GB" sz="900" b="1" dirty="0">
                <a:solidFill>
                  <a:prstClr val="black">
                    <a:lumMod val="75000"/>
                    <a:lumOff val="25000"/>
                  </a:prstClr>
                </a:solidFill>
                <a:cs typeface="Arial" panose="020B0604020202020204" pitchFamily="34" charset="0"/>
              </a:rPr>
              <a:t>.</a:t>
            </a:r>
          </a:p>
        </p:txBody>
      </p:sp>
      <p:sp>
        <p:nvSpPr>
          <p:cNvPr id="24" name="Fußzeilenplatzhalter 3">
            <a:extLst>
              <a:ext uri="{FF2B5EF4-FFF2-40B4-BE49-F238E27FC236}">
                <a16:creationId xmlns:a16="http://schemas.microsoft.com/office/drawing/2014/main" id="{D811BD91-0392-4E76-8046-B49D427603A9}"/>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5" name="Auf der gleichen Seite des Rechtecks liegende Ecken abrunden 8">
            <a:extLst>
              <a:ext uri="{FF2B5EF4-FFF2-40B4-BE49-F238E27FC236}">
                <a16:creationId xmlns:a16="http://schemas.microsoft.com/office/drawing/2014/main" id="{4360AEB1-6EDD-488F-9A23-B8E70B91D430}"/>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6" name="Auf der gleichen Seite des Rechtecks liegende Ecken abrunden 8">
            <a:extLst>
              <a:ext uri="{FF2B5EF4-FFF2-40B4-BE49-F238E27FC236}">
                <a16:creationId xmlns:a16="http://schemas.microsoft.com/office/drawing/2014/main" id="{BED2D6BC-278F-4A28-A056-525EFCEB0D2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7" name="Auf der gleichen Seite des Rechtecks liegende Ecken abrunden 8">
            <a:extLst>
              <a:ext uri="{FF2B5EF4-FFF2-40B4-BE49-F238E27FC236}">
                <a16:creationId xmlns:a16="http://schemas.microsoft.com/office/drawing/2014/main" id="{247DC539-7792-4594-9E82-ECF583FC634A}"/>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8" name="Auf der gleichen Seite des Rechtecks liegende Ecken abrunden 8">
            <a:extLst>
              <a:ext uri="{FF2B5EF4-FFF2-40B4-BE49-F238E27FC236}">
                <a16:creationId xmlns:a16="http://schemas.microsoft.com/office/drawing/2014/main" id="{B482AE14-B3BF-4BD9-8543-0F4D9C2CBEA8}"/>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9" name="Auf der gleichen Seite des Rechtecks liegende Ecken abrunden 8">
            <a:extLst>
              <a:ext uri="{FF2B5EF4-FFF2-40B4-BE49-F238E27FC236}">
                <a16:creationId xmlns:a16="http://schemas.microsoft.com/office/drawing/2014/main" id="{917E9F7F-2F62-4A04-ABEE-1601B1FABE3B}"/>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0" name="Auf der gleichen Seite des Rechtecks liegende Ecken abrunden 8">
            <a:extLst>
              <a:ext uri="{FF2B5EF4-FFF2-40B4-BE49-F238E27FC236}">
                <a16:creationId xmlns:a16="http://schemas.microsoft.com/office/drawing/2014/main" id="{994CB4CB-99BC-4C43-BE0D-227713C7952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1" name="Auf der gleichen Seite des Rechtecks liegende Ecken abrunden 8">
            <a:extLst>
              <a:ext uri="{FF2B5EF4-FFF2-40B4-BE49-F238E27FC236}">
                <a16:creationId xmlns:a16="http://schemas.microsoft.com/office/drawing/2014/main" id="{4CEA353E-223D-4896-A6F5-E8659BA3A48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2"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821714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59</a:t>
            </a:fld>
            <a:endParaRPr lang="de-DE"/>
          </a:p>
        </p:txBody>
      </p:sp>
      <p:sp>
        <p:nvSpPr>
          <p:cNvPr id="7" name="Rechteck 6">
            <a:extLst>
              <a:ext uri="{FF2B5EF4-FFF2-40B4-BE49-F238E27FC236}">
                <a16:creationId xmlns:a16="http://schemas.microsoft.com/office/drawing/2014/main" id="{A0E7BD0B-D060-4A15-9BCB-B45FEEA56FD1}"/>
              </a:ext>
            </a:extLst>
          </p:cNvPr>
          <p:cNvSpPr/>
          <p:nvPr/>
        </p:nvSpPr>
        <p:spPr>
          <a:xfrm>
            <a:off x="479375" y="1772816"/>
            <a:ext cx="9937799" cy="588780"/>
          </a:xfrm>
          <a:prstGeom prst="rect">
            <a:avLst/>
          </a:prstGeom>
        </p:spPr>
        <p:txBody>
          <a:bodyPr wrap="square" lIns="80165" tIns="40083" rIns="80165" bIns="40083">
            <a:spAutoFit/>
          </a:bodyPr>
          <a:lstStyle/>
          <a:p>
            <a:pPr marL="80577" algn="l"/>
            <a:r>
              <a:rPr lang="en-GB" sz="1100" dirty="0">
                <a:solidFill>
                  <a:srgbClr val="4B4B4B"/>
                </a:solidFill>
              </a:rPr>
              <a:t>Clearly defined responsibilities provide a main starting point and important prerequisite for the operational implementation of sustainable supply chain management. This primarily pertains to the issue of supervision and coordination as well as operational implementation. Both aspects are crucial with regard to making sustainable supply chain management a core issue within a company.</a:t>
            </a: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07014" y="1080000"/>
            <a:ext cx="9110159" cy="648000"/>
          </a:xfrm>
        </p:spPr>
        <p:txBody>
          <a:bodyPr/>
          <a:lstStyle/>
          <a:p>
            <a:r>
              <a:rPr lang="en-GB" sz="1800" dirty="0"/>
              <a:t>Measure: Ensuring oversight, coordination and operational implementation</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586935" y="1080000"/>
            <a:ext cx="648071" cy="648071"/>
          </a:xfrm>
          <a:prstGeom prst="rect">
            <a:avLst/>
          </a:prstGeom>
          <a:noFill/>
        </p:spPr>
      </p:pic>
      <p:graphicFrame>
        <p:nvGraphicFramePr>
          <p:cNvPr id="2" name="Tabelle 1">
            <a:extLst>
              <a:ext uri="{FF2B5EF4-FFF2-40B4-BE49-F238E27FC236}">
                <a16:creationId xmlns:a16="http://schemas.microsoft.com/office/drawing/2014/main" id="{43ED813F-87CC-4181-A7B2-EE04A098EB1D}"/>
              </a:ext>
            </a:extLst>
          </p:cNvPr>
          <p:cNvGraphicFramePr>
            <a:graphicFrameLocks noGrp="1"/>
          </p:cNvGraphicFramePr>
          <p:nvPr>
            <p:extLst>
              <p:ext uri="{D42A27DB-BD31-4B8C-83A1-F6EECF244321}">
                <p14:modId xmlns:p14="http://schemas.microsoft.com/office/powerpoint/2010/main" val="3029639760"/>
              </p:ext>
            </p:extLst>
          </p:nvPr>
        </p:nvGraphicFramePr>
        <p:xfrm>
          <a:off x="610599" y="2707352"/>
          <a:ext cx="9878014" cy="3457952"/>
        </p:xfrm>
        <a:graphic>
          <a:graphicData uri="http://schemas.openxmlformats.org/drawingml/2006/table">
            <a:tbl>
              <a:tblPr firstRow="1" bandRow="1">
                <a:tableStyleId>{5C22544A-7EE6-4342-B048-85BDC9FD1C3A}</a:tableStyleId>
              </a:tblPr>
              <a:tblGrid>
                <a:gridCol w="9878014">
                  <a:extLst>
                    <a:ext uri="{9D8B030D-6E8A-4147-A177-3AD203B41FA5}">
                      <a16:colId xmlns:a16="http://schemas.microsoft.com/office/drawing/2014/main" val="3026351531"/>
                    </a:ext>
                  </a:extLst>
                </a:gridCol>
              </a:tblGrid>
              <a:tr h="1130484">
                <a:tc>
                  <a:txBody>
                    <a:bodyPr/>
                    <a:lstStyle/>
                    <a:p>
                      <a:r>
                        <a:rPr lang="en-GB" sz="1400" dirty="0">
                          <a:solidFill>
                            <a:schemeClr val="bg1"/>
                          </a:solidFill>
                        </a:rPr>
                        <a:t>Oversight and coordination</a:t>
                      </a:r>
                    </a:p>
                    <a:p>
                      <a:pPr marL="285750" indent="-285750">
                        <a:buFont typeface="Arial" panose="020B0604020202020204" pitchFamily="34" charset="0"/>
                        <a:buChar char="•"/>
                      </a:pPr>
                      <a:r>
                        <a:rPr lang="en-GB" sz="1100" b="0" dirty="0">
                          <a:solidFill>
                            <a:schemeClr val="bg1"/>
                          </a:solidFill>
                        </a:rPr>
                        <a:t>Management is responsible for overseeing the implementation of sustainable supply chain management.</a:t>
                      </a:r>
                    </a:p>
                    <a:p>
                      <a:pPr marL="285750" indent="-285750">
                        <a:buFont typeface="Arial" panose="020B0604020202020204" pitchFamily="34" charset="0"/>
                        <a:buChar char="•"/>
                      </a:pPr>
                      <a:r>
                        <a:rPr lang="en-GB" sz="1100" b="0" dirty="0">
                          <a:solidFill>
                            <a:schemeClr val="bg1"/>
                          </a:solidFill>
                        </a:rPr>
                        <a:t>An expert, team or department can be held responsible for coordination.</a:t>
                      </a:r>
                    </a:p>
                    <a:p>
                      <a:pPr marL="285750" indent="-285750">
                        <a:buFont typeface="Arial" panose="020B0604020202020204" pitchFamily="34" charset="0"/>
                        <a:buChar char="•"/>
                      </a:pPr>
                      <a:r>
                        <a:rPr lang="en-GB" sz="1100" b="0" dirty="0">
                          <a:solidFill>
                            <a:schemeClr val="bg1"/>
                          </a:solidFill>
                        </a:rPr>
                        <a:t>If the company often works on similar topics in cross-departmental teams, this approach may also be beneficial for sustainable supply chain management.</a:t>
                      </a:r>
                    </a:p>
                  </a:txBody>
                  <a:tcPr>
                    <a:solidFill>
                      <a:srgbClr val="3B687F"/>
                    </a:solidFill>
                  </a:tcPr>
                </a:tc>
                <a:extLst>
                  <a:ext uri="{0D108BD9-81ED-4DB2-BD59-A6C34878D82A}">
                    <a16:rowId xmlns:a16="http://schemas.microsoft.com/office/drawing/2014/main" val="2234751214"/>
                  </a:ext>
                </a:extLst>
              </a:tr>
              <a:tr h="2327468">
                <a:tc>
                  <a:txBody>
                    <a:bodyPr/>
                    <a:lstStyle/>
                    <a:p>
                      <a:r>
                        <a:rPr lang="en-GB" sz="1400" b="1" dirty="0">
                          <a:solidFill>
                            <a:srgbClr val="4B4B4B"/>
                          </a:solidFill>
                        </a:rPr>
                        <a:t>Operational implementation</a:t>
                      </a:r>
                    </a:p>
                    <a:p>
                      <a:pPr marL="285750" indent="-285750">
                        <a:buFont typeface="Arial" panose="020B0604020202020204" pitchFamily="34" charset="0"/>
                        <a:buChar char="•"/>
                      </a:pPr>
                      <a:r>
                        <a:rPr lang="en-GB" sz="1100" dirty="0">
                          <a:solidFill>
                            <a:srgbClr val="4B4B4B"/>
                          </a:solidFill>
                        </a:rPr>
                        <a:t>The procurement department typically plays a key role in operational implementation. The </a:t>
                      </a:r>
                      <a:r>
                        <a:rPr lang="en-GB" sz="1100" dirty="0">
                          <a:solidFill>
                            <a:srgbClr val="4B4B4B"/>
                          </a:solidFill>
                          <a:latin typeface="+mn-lt"/>
                          <a:ea typeface="+mn-ea"/>
                          <a:cs typeface="+mn-cs"/>
                          <a:hlinkClick r:id="rId3"/>
                        </a:rPr>
                        <a:t>Procurement in Focus</a:t>
                      </a:r>
                      <a:r>
                        <a:rPr lang="en-GB" sz="1100" dirty="0">
                          <a:solidFill>
                            <a:srgbClr val="4B4B4B"/>
                          </a:solidFill>
                        </a:rPr>
                        <a:t> tool provides buyers with technical and practical knowledge on sustainable supply chain management.</a:t>
                      </a:r>
                    </a:p>
                    <a:p>
                      <a:pPr marL="285750" indent="-285750">
                        <a:buFont typeface="Arial" panose="020B0604020202020204" pitchFamily="34" charset="0"/>
                        <a:buChar char="•"/>
                      </a:pPr>
                      <a:r>
                        <a:rPr lang="en-GB" sz="1100" dirty="0">
                          <a:solidFill>
                            <a:srgbClr val="4B4B4B"/>
                          </a:solidFill>
                        </a:rPr>
                        <a:t>The following tasks are key for successful operational implementation:</a:t>
                      </a:r>
                    </a:p>
                    <a:p>
                      <a:pPr marL="742950" lvl="1" indent="-285750">
                        <a:buFont typeface="Arial" panose="020B0604020202020204" pitchFamily="34" charset="0"/>
                        <a:buChar char="•"/>
                      </a:pPr>
                      <a:r>
                        <a:rPr lang="en-GB" sz="1100" u="sng" dirty="0">
                          <a:solidFill>
                            <a:srgbClr val="4B4B4B"/>
                          </a:solidFill>
                        </a:rPr>
                        <a:t>Provision of resources:</a:t>
                      </a:r>
                      <a:r>
                        <a:rPr lang="en-GB" sz="1100" u="none" dirty="0">
                          <a:solidFill>
                            <a:srgbClr val="4B4B4B"/>
                          </a:solidFill>
                        </a:rPr>
                        <a:t> </a:t>
                      </a:r>
                      <a:r>
                        <a:rPr lang="en-GB" sz="1100" dirty="0">
                          <a:solidFill>
                            <a:srgbClr val="4B4B4B"/>
                          </a:solidFill>
                        </a:rPr>
                        <a:t>Establishing sustainable supply chain management requires additional employee resources, which consequently need to be made available.</a:t>
                      </a:r>
                    </a:p>
                    <a:p>
                      <a:pPr marL="742950" lvl="1" indent="-285750">
                        <a:buFont typeface="Arial" panose="020B0604020202020204" pitchFamily="34" charset="0"/>
                        <a:buChar char="•"/>
                      </a:pPr>
                      <a:r>
                        <a:rPr lang="en-GB" sz="1100" u="sng" dirty="0">
                          <a:solidFill>
                            <a:srgbClr val="4B4B4B"/>
                          </a:solidFill>
                        </a:rPr>
                        <a:t>Creation of incentives:</a:t>
                      </a:r>
                      <a:r>
                        <a:rPr lang="en-GB" sz="1100" u="none" dirty="0">
                          <a:solidFill>
                            <a:srgbClr val="4B4B4B"/>
                          </a:solidFill>
                        </a:rPr>
                        <a:t> Companies should check whether existing incentives (in procurement, for instance) conflict with their sustainability goals and how existing incentive systems (e.g. bonus systems) can be used in the interests of sustainability.</a:t>
                      </a:r>
                    </a:p>
                    <a:p>
                      <a:pPr marL="742950" lvl="1" indent="-285750">
                        <a:buFont typeface="Arial" panose="020B0604020202020204" pitchFamily="34" charset="0"/>
                        <a:buChar char="•"/>
                      </a:pPr>
                      <a:r>
                        <a:rPr lang="en-GB" sz="1100" u="sng" dirty="0">
                          <a:solidFill>
                            <a:srgbClr val="4B4B4B"/>
                          </a:solidFill>
                        </a:rPr>
                        <a:t>Employee training:</a:t>
                      </a:r>
                      <a:r>
                        <a:rPr lang="en-GB" sz="1100" u="none" dirty="0">
                          <a:solidFill>
                            <a:srgbClr val="4B4B4B"/>
                          </a:solidFill>
                        </a:rPr>
                        <a:t> Employees need to improve their expertise on sustainable supply chain management, e.g. on environmental and human rights risks. This can be organised internally, if sufficient resources and knowledge are available, or through external providers.</a:t>
                      </a:r>
                    </a:p>
                  </a:txBody>
                  <a:tcPr>
                    <a:solidFill>
                      <a:schemeClr val="bg1"/>
                    </a:solidFill>
                  </a:tcPr>
                </a:tc>
                <a:extLst>
                  <a:ext uri="{0D108BD9-81ED-4DB2-BD59-A6C34878D82A}">
                    <a16:rowId xmlns:a16="http://schemas.microsoft.com/office/drawing/2014/main" val="1407356158"/>
                  </a:ext>
                </a:extLst>
              </a:tr>
            </a:tbl>
          </a:graphicData>
        </a:graphic>
      </p:graphicFrame>
      <p:sp>
        <p:nvSpPr>
          <p:cNvPr id="23" name="Fußzeilenplatzhalter 3">
            <a:extLst>
              <a:ext uri="{FF2B5EF4-FFF2-40B4-BE49-F238E27FC236}">
                <a16:creationId xmlns:a16="http://schemas.microsoft.com/office/drawing/2014/main" id="{A7EB72A7-1FDE-4BE3-82D0-A5E3A4C7277C}"/>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9" name="Auf der gleichen Seite des Rechtecks liegende Ecken abrunden 8">
            <a:extLst>
              <a:ext uri="{FF2B5EF4-FFF2-40B4-BE49-F238E27FC236}">
                <a16:creationId xmlns:a16="http://schemas.microsoft.com/office/drawing/2014/main" id="{03FEF4A0-3D8A-48BE-A2EC-CCA907F6150B}"/>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0" name="Auf der gleichen Seite des Rechtecks liegende Ecken abrunden 8">
            <a:extLst>
              <a:ext uri="{FF2B5EF4-FFF2-40B4-BE49-F238E27FC236}">
                <a16:creationId xmlns:a16="http://schemas.microsoft.com/office/drawing/2014/main" id="{B3704754-1634-44AF-8A89-2B1678AC5B46}"/>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1" name="Auf der gleichen Seite des Rechtecks liegende Ecken abrunden 8">
            <a:extLst>
              <a:ext uri="{FF2B5EF4-FFF2-40B4-BE49-F238E27FC236}">
                <a16:creationId xmlns:a16="http://schemas.microsoft.com/office/drawing/2014/main" id="{2932B130-F442-4FEB-97F1-ED9BE82650E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2" name="Auf der gleichen Seite des Rechtecks liegende Ecken abrunden 8">
            <a:extLst>
              <a:ext uri="{FF2B5EF4-FFF2-40B4-BE49-F238E27FC236}">
                <a16:creationId xmlns:a16="http://schemas.microsoft.com/office/drawing/2014/main" id="{BA642BC3-482B-4C50-BC0B-7CDC5CD1A88B}"/>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3" name="Auf der gleichen Seite des Rechtecks liegende Ecken abrunden 8">
            <a:extLst>
              <a:ext uri="{FF2B5EF4-FFF2-40B4-BE49-F238E27FC236}">
                <a16:creationId xmlns:a16="http://schemas.microsoft.com/office/drawing/2014/main" id="{DA5E1E49-EBAD-40E7-B1BB-7CFD1A3650D0}"/>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4" name="Auf der gleichen Seite des Rechtecks liegende Ecken abrunden 8">
            <a:extLst>
              <a:ext uri="{FF2B5EF4-FFF2-40B4-BE49-F238E27FC236}">
                <a16:creationId xmlns:a16="http://schemas.microsoft.com/office/drawing/2014/main" id="{9CAA596A-7A26-4D2B-BD30-002CD622C727}"/>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6" name="Auf der gleichen Seite des Rechtecks liegende Ecken abrunden 8">
            <a:extLst>
              <a:ext uri="{FF2B5EF4-FFF2-40B4-BE49-F238E27FC236}">
                <a16:creationId xmlns:a16="http://schemas.microsoft.com/office/drawing/2014/main" id="{45E2F64C-209A-4C05-9CC2-3DFE835B1A72}"/>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4" name="Datumsplatzhalter 4">
            <a:extLst>
              <a:ext uri="{FF2B5EF4-FFF2-40B4-BE49-F238E27FC236}">
                <a16:creationId xmlns:a16="http://schemas.microsoft.com/office/drawing/2014/main" id="{C0F4A8F5-93A2-E121-8038-771FBF02C54D}"/>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4009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4"/>
          </p:nvPr>
        </p:nvSpPr>
        <p:spPr/>
        <p:txBody>
          <a:bodyPr/>
          <a:lstStyle/>
          <a:p>
            <a:fld id="{894680D0-7A83-433A-9719-C4143F27F647}" type="slidenum">
              <a:rPr lang="de-DE" smtClean="0"/>
              <a:pPr/>
              <a:t>6</a:t>
            </a:fld>
            <a:endParaRPr lang="de-DE"/>
          </a:p>
        </p:txBody>
      </p:sp>
      <p:sp>
        <p:nvSpPr>
          <p:cNvPr id="12" name="Rectangle 21">
            <a:extLst>
              <a:ext uri="{FF2B5EF4-FFF2-40B4-BE49-F238E27FC236}">
                <a16:creationId xmlns:a16="http://schemas.microsoft.com/office/drawing/2014/main" id="{FB97D9F8-0C4A-4951-87E6-99EA43EA4A9E}"/>
              </a:ext>
            </a:extLst>
          </p:cNvPr>
          <p:cNvSpPr/>
          <p:nvPr/>
        </p:nvSpPr>
        <p:spPr>
          <a:xfrm>
            <a:off x="640116" y="1196753"/>
            <a:ext cx="3584221" cy="594372"/>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en-GB" sz="1100" b="1" dirty="0">
                <a:solidFill>
                  <a:schemeClr val="bg1"/>
                </a:solidFill>
                <a:cs typeface="Arial" panose="020B0604020202020204" pitchFamily="34" charset="0"/>
              </a:rPr>
              <a:t>Stage 4</a:t>
            </a:r>
          </a:p>
          <a:p>
            <a:pPr algn="ctr" defTabSz="801654">
              <a:defRPr/>
            </a:pPr>
            <a:r>
              <a:rPr lang="en-GB" sz="1100" b="1" dirty="0">
                <a:solidFill>
                  <a:schemeClr val="bg1"/>
                </a:solidFill>
                <a:cs typeface="Arial" panose="020B0604020202020204" pitchFamily="34" charset="0"/>
              </a:rPr>
              <a:t>Measuring the effectiveness of measures and communicating business conduct</a:t>
            </a:r>
          </a:p>
        </p:txBody>
      </p:sp>
      <p:sp>
        <p:nvSpPr>
          <p:cNvPr id="14" name="Rectangle 21">
            <a:extLst>
              <a:ext uri="{FF2B5EF4-FFF2-40B4-BE49-F238E27FC236}">
                <a16:creationId xmlns:a16="http://schemas.microsoft.com/office/drawing/2014/main" id="{010906F6-3864-4882-9F70-C74446C20E2E}"/>
              </a:ext>
            </a:extLst>
          </p:cNvPr>
          <p:cNvSpPr/>
          <p:nvPr/>
        </p:nvSpPr>
        <p:spPr>
          <a:xfrm>
            <a:off x="623392" y="2427071"/>
            <a:ext cx="3600946" cy="452518"/>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en-GB" sz="1100" b="1" dirty="0">
                <a:solidFill>
                  <a:prstClr val="white"/>
                </a:solidFill>
                <a:cs typeface="Arial" panose="020B0604020202020204" pitchFamily="34" charset="0"/>
              </a:rPr>
              <a:t>Stage 5</a:t>
            </a:r>
          </a:p>
          <a:p>
            <a:pPr algn="ctr" defTabSz="801654">
              <a:defRPr/>
            </a:pPr>
            <a:r>
              <a:rPr lang="en-GB" sz="1100" b="1" dirty="0">
                <a:solidFill>
                  <a:prstClr val="white"/>
                </a:solidFill>
                <a:cs typeface="Arial" panose="020B0604020202020204" pitchFamily="34" charset="0"/>
              </a:rPr>
              <a:t>Recording grievances and improving processes</a:t>
            </a:r>
          </a:p>
        </p:txBody>
      </p:sp>
      <p:sp>
        <p:nvSpPr>
          <p:cNvPr id="15" name="Rechteck 14">
            <a:extLst>
              <a:ext uri="{FF2B5EF4-FFF2-40B4-BE49-F238E27FC236}">
                <a16:creationId xmlns:a16="http://schemas.microsoft.com/office/drawing/2014/main" id="{36261203-D524-47E6-B795-7E4F0E3CFAB9}"/>
              </a:ext>
            </a:extLst>
          </p:cNvPr>
          <p:cNvSpPr/>
          <p:nvPr/>
        </p:nvSpPr>
        <p:spPr bwMode="auto">
          <a:xfrm>
            <a:off x="7968208" y="1237819"/>
            <a:ext cx="864096" cy="39334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2" action="ppaction://hlinksldjump"/>
              </a:rPr>
              <a:t>62</a:t>
            </a:r>
          </a:p>
        </p:txBody>
      </p:sp>
      <p:sp>
        <p:nvSpPr>
          <p:cNvPr id="24" name="Rechteck 23">
            <a:extLst>
              <a:ext uri="{FF2B5EF4-FFF2-40B4-BE49-F238E27FC236}">
                <a16:creationId xmlns:a16="http://schemas.microsoft.com/office/drawing/2014/main" id="{0795516A-3C21-4087-BCC9-6B77BED1B5EB}"/>
              </a:ext>
            </a:extLst>
          </p:cNvPr>
          <p:cNvSpPr/>
          <p:nvPr/>
        </p:nvSpPr>
        <p:spPr bwMode="auto">
          <a:xfrm>
            <a:off x="7968208" y="2466971"/>
            <a:ext cx="864096" cy="35851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3" action="ppaction://hlinksldjump"/>
              </a:rPr>
              <a:t>65</a:t>
            </a:r>
          </a:p>
        </p:txBody>
      </p:sp>
      <p:sp>
        <p:nvSpPr>
          <p:cNvPr id="35" name="Rectangle 18">
            <a:extLst>
              <a:ext uri="{FF2B5EF4-FFF2-40B4-BE49-F238E27FC236}">
                <a16:creationId xmlns:a16="http://schemas.microsoft.com/office/drawing/2014/main" id="{AD14BF6F-725E-4A16-9B88-6F940D10EDD4}"/>
              </a:ext>
            </a:extLst>
          </p:cNvPr>
          <p:cNvSpPr/>
          <p:nvPr/>
        </p:nvSpPr>
        <p:spPr>
          <a:xfrm>
            <a:off x="640116" y="1681965"/>
            <a:ext cx="3584220" cy="452518"/>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defTabSz="801654">
              <a:defRPr/>
            </a:pPr>
            <a:r>
              <a:rPr lang="en-GB" sz="1100" dirty="0">
                <a:solidFill>
                  <a:srgbClr val="000000">
                    <a:lumMod val="75000"/>
                    <a:lumOff val="25000"/>
                  </a:srgbClr>
                </a:solidFill>
                <a:cs typeface="Arial" panose="020B0604020202020204" pitchFamily="34" charset="0"/>
                <a:sym typeface="Wingdings" panose="05000000000000000000" pitchFamily="2" charset="2"/>
              </a:rPr>
              <a:t></a:t>
            </a:r>
            <a:r>
              <a:rPr lang="en-GB" sz="1100" dirty="0">
                <a:solidFill>
                  <a:srgbClr val="000000">
                    <a:lumMod val="75000"/>
                    <a:lumOff val="25000"/>
                  </a:srgbClr>
                </a:solidFill>
              </a:rPr>
              <a:t> Reviewing the effectiveness of measures; internal and external communication of measures and goals</a:t>
            </a:r>
          </a:p>
        </p:txBody>
      </p:sp>
      <p:sp>
        <p:nvSpPr>
          <p:cNvPr id="36" name="Rectangle 18">
            <a:extLst>
              <a:ext uri="{FF2B5EF4-FFF2-40B4-BE49-F238E27FC236}">
                <a16:creationId xmlns:a16="http://schemas.microsoft.com/office/drawing/2014/main" id="{148E3252-F173-4231-B4DD-135C2254E54E}"/>
              </a:ext>
            </a:extLst>
          </p:cNvPr>
          <p:cNvSpPr/>
          <p:nvPr/>
        </p:nvSpPr>
        <p:spPr>
          <a:xfrm>
            <a:off x="640117" y="2897497"/>
            <a:ext cx="3584221" cy="387438"/>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noAutofit/>
          </a:bodyPr>
          <a:lstStyle/>
          <a:p>
            <a:pPr algn="ctr"/>
            <a:r>
              <a:rPr lang="en-GB" sz="1100" dirty="0">
                <a:solidFill>
                  <a:srgbClr val="000000">
                    <a:lumMod val="75000"/>
                    <a:lumOff val="25000"/>
                  </a:srgbClr>
                </a:solidFill>
                <a:cs typeface="Arial" panose="020B0604020202020204" pitchFamily="34" charset="0"/>
                <a:sym typeface="Wingdings" panose="05000000000000000000" pitchFamily="2" charset="2"/>
              </a:rPr>
              <a:t></a:t>
            </a:r>
            <a:r>
              <a:rPr lang="en-GB" sz="1100" dirty="0">
                <a:solidFill>
                  <a:srgbClr val="000000">
                    <a:lumMod val="75000"/>
                    <a:lumOff val="25000"/>
                  </a:srgbClr>
                </a:solidFill>
              </a:rPr>
              <a:t> </a:t>
            </a:r>
            <a:r>
              <a:rPr lang="en-GB" sz="1100" dirty="0">
                <a:solidFill>
                  <a:srgbClr val="000000">
                    <a:lumMod val="75000"/>
                    <a:lumOff val="25000"/>
                  </a:srgbClr>
                </a:solidFill>
                <a:cs typeface="Arial" panose="020B0604020202020204" pitchFamily="34" charset="0"/>
              </a:rPr>
              <a:t> Establishing a grievance mechanism</a:t>
            </a:r>
          </a:p>
        </p:txBody>
      </p:sp>
      <p:sp>
        <p:nvSpPr>
          <p:cNvPr id="41" name="Fußzeilenplatzhalter 3">
            <a:extLst>
              <a:ext uri="{FF2B5EF4-FFF2-40B4-BE49-F238E27FC236}">
                <a16:creationId xmlns:a16="http://schemas.microsoft.com/office/drawing/2014/main" id="{05417537-DB2D-4550-9EB3-5287FCB1D585}"/>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43" name="Rectangle 21">
            <a:extLst>
              <a:ext uri="{FF2B5EF4-FFF2-40B4-BE49-F238E27FC236}">
                <a16:creationId xmlns:a16="http://schemas.microsoft.com/office/drawing/2014/main" id="{16253F0C-7B74-4AE6-8F09-EF2FA8C0C021}"/>
              </a:ext>
            </a:extLst>
          </p:cNvPr>
          <p:cNvSpPr/>
          <p:nvPr/>
        </p:nvSpPr>
        <p:spPr>
          <a:xfrm>
            <a:off x="640117" y="3515536"/>
            <a:ext cx="3584220" cy="561583"/>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en-GB" sz="1100" b="1" dirty="0">
                <a:solidFill>
                  <a:prstClr val="white"/>
                </a:solidFill>
                <a:cs typeface="Arial" panose="020B0604020202020204" pitchFamily="34" charset="0"/>
              </a:rPr>
              <a:t>Supply chain matrix template and notes</a:t>
            </a:r>
          </a:p>
        </p:txBody>
      </p:sp>
      <p:sp>
        <p:nvSpPr>
          <p:cNvPr id="44" name="Rectangle 18">
            <a:extLst>
              <a:ext uri="{FF2B5EF4-FFF2-40B4-BE49-F238E27FC236}">
                <a16:creationId xmlns:a16="http://schemas.microsoft.com/office/drawing/2014/main" id="{E82CFD66-B6E1-47CD-898A-065F69C375B1}"/>
              </a:ext>
            </a:extLst>
          </p:cNvPr>
          <p:cNvSpPr/>
          <p:nvPr/>
        </p:nvSpPr>
        <p:spPr>
          <a:xfrm>
            <a:off x="656842" y="4077120"/>
            <a:ext cx="3567496" cy="720032"/>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noAutofit/>
          </a:bodyPr>
          <a:lstStyle/>
          <a:p>
            <a:pPr algn="ctr"/>
            <a:r>
              <a:rPr lang="en-GB" sz="1100" dirty="0">
                <a:solidFill>
                  <a:srgbClr val="000000">
                    <a:lumMod val="75000"/>
                    <a:lumOff val="25000"/>
                  </a:srgbClr>
                </a:solidFill>
                <a:cs typeface="Arial" panose="020B0604020202020204" pitchFamily="34" charset="0"/>
                <a:sym typeface="Wingdings" panose="05000000000000000000" pitchFamily="2" charset="2"/>
              </a:rPr>
              <a:t></a:t>
            </a:r>
            <a:r>
              <a:rPr lang="en-GB" sz="1100" dirty="0">
                <a:solidFill>
                  <a:srgbClr val="000000">
                    <a:lumMod val="75000"/>
                    <a:lumOff val="25000"/>
                  </a:srgbClr>
                </a:solidFill>
              </a:rPr>
              <a:t> </a:t>
            </a:r>
            <a:r>
              <a:rPr lang="en-GB" sz="1100" dirty="0">
                <a:solidFill>
                  <a:srgbClr val="000000">
                    <a:lumMod val="75000"/>
                    <a:lumOff val="25000"/>
                  </a:srgbClr>
                </a:solidFill>
                <a:cs typeface="Arial" panose="020B0604020202020204" pitchFamily="34" charset="0"/>
              </a:rPr>
              <a:t>Template of main worksheet (supply chain matrix) with notes on the workshop-based implementation of the starter kit and additional resources</a:t>
            </a:r>
          </a:p>
        </p:txBody>
      </p:sp>
      <p:sp>
        <p:nvSpPr>
          <p:cNvPr id="17" name="Auf der gleichen Seite des Rechtecks liegende Ecken abrunden 8">
            <a:extLst>
              <a:ext uri="{FF2B5EF4-FFF2-40B4-BE49-F238E27FC236}">
                <a16:creationId xmlns:a16="http://schemas.microsoft.com/office/drawing/2014/main" id="{C7DB8605-8ADE-42F7-BE4E-6E79FAF0F187}"/>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8" name="Auf der gleichen Seite des Rechtecks liegende Ecken abrunden 8">
            <a:extLst>
              <a:ext uri="{FF2B5EF4-FFF2-40B4-BE49-F238E27FC236}">
                <a16:creationId xmlns:a16="http://schemas.microsoft.com/office/drawing/2014/main" id="{541475A7-8AB3-4063-89B2-8C0A0194D66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9" name="Auf der gleichen Seite des Rechtecks liegende Ecken abrunden 8">
            <a:extLst>
              <a:ext uri="{FF2B5EF4-FFF2-40B4-BE49-F238E27FC236}">
                <a16:creationId xmlns:a16="http://schemas.microsoft.com/office/drawing/2014/main" id="{9F6696B2-4EE3-4D48-93A8-6D398DC2026B}"/>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0" name="Auf der gleichen Seite des Rechtecks liegende Ecken abrunden 8">
            <a:extLst>
              <a:ext uri="{FF2B5EF4-FFF2-40B4-BE49-F238E27FC236}">
                <a16:creationId xmlns:a16="http://schemas.microsoft.com/office/drawing/2014/main" id="{134EEBE0-8DFF-46D4-BD66-C3113BC7382A}"/>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1" name="Auf der gleichen Seite des Rechtecks liegende Ecken abrunden 8">
            <a:extLst>
              <a:ext uri="{FF2B5EF4-FFF2-40B4-BE49-F238E27FC236}">
                <a16:creationId xmlns:a16="http://schemas.microsoft.com/office/drawing/2014/main" id="{732E8E6A-1665-489A-A2A2-55416F4144F9}"/>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2" name="Auf der gleichen Seite des Rechtecks liegende Ecken abrunden 8">
            <a:extLst>
              <a:ext uri="{FF2B5EF4-FFF2-40B4-BE49-F238E27FC236}">
                <a16:creationId xmlns:a16="http://schemas.microsoft.com/office/drawing/2014/main" id="{C5C6F1BB-27E3-40B8-B5A1-6AB144766A58}"/>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3" name="Auf der gleichen Seite des Rechtecks liegende Ecken abrunden 8">
            <a:extLst>
              <a:ext uri="{FF2B5EF4-FFF2-40B4-BE49-F238E27FC236}">
                <a16:creationId xmlns:a16="http://schemas.microsoft.com/office/drawing/2014/main" id="{717085C9-9344-4817-A620-098C25624E33}"/>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grpSp>
        <p:nvGrpSpPr>
          <p:cNvPr id="25" name="Gruppieren 24">
            <a:extLst>
              <a:ext uri="{FF2B5EF4-FFF2-40B4-BE49-F238E27FC236}">
                <a16:creationId xmlns:a16="http://schemas.microsoft.com/office/drawing/2014/main" id="{032ED4A4-1139-4BDE-B2D0-A0B9F59C1B15}"/>
              </a:ext>
            </a:extLst>
          </p:cNvPr>
          <p:cNvGrpSpPr/>
          <p:nvPr/>
        </p:nvGrpSpPr>
        <p:grpSpPr>
          <a:xfrm>
            <a:off x="4296158" y="1193427"/>
            <a:ext cx="3240002" cy="939379"/>
            <a:chOff x="3419870" y="4287356"/>
            <a:chExt cx="3240002" cy="939379"/>
          </a:xfrm>
        </p:grpSpPr>
        <p:grpSp>
          <p:nvGrpSpPr>
            <p:cNvPr id="26" name="Gruppieren 25">
              <a:extLst>
                <a:ext uri="{FF2B5EF4-FFF2-40B4-BE49-F238E27FC236}">
                  <a16:creationId xmlns:a16="http://schemas.microsoft.com/office/drawing/2014/main" id="{75EAA4E2-B523-40D0-8856-8443673536BF}"/>
                </a:ext>
              </a:extLst>
            </p:cNvPr>
            <p:cNvGrpSpPr/>
            <p:nvPr/>
          </p:nvGrpSpPr>
          <p:grpSpPr>
            <a:xfrm>
              <a:off x="3419870" y="4788995"/>
              <a:ext cx="3240002" cy="437740"/>
              <a:chOff x="5004046" y="2978161"/>
              <a:chExt cx="3433954" cy="364823"/>
            </a:xfrm>
          </p:grpSpPr>
          <p:sp>
            <p:nvSpPr>
              <p:cNvPr id="31" name="Textplatzhalter 10">
                <a:extLst>
                  <a:ext uri="{FF2B5EF4-FFF2-40B4-BE49-F238E27FC236}">
                    <a16:creationId xmlns:a16="http://schemas.microsoft.com/office/drawing/2014/main" id="{F2AF4A7A-320F-4C26-A6DC-7EAAA8B43F0C}"/>
                  </a:ext>
                </a:extLst>
              </p:cNvPr>
              <p:cNvSpPr txBox="1">
                <a:spLocks/>
              </p:cNvSpPr>
              <p:nvPr/>
            </p:nvSpPr>
            <p:spPr>
              <a:xfrm>
                <a:off x="5519093" y="2978161"/>
                <a:ext cx="2918907" cy="360039"/>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Sources of information</a:t>
                </a:r>
              </a:p>
            </p:txBody>
          </p:sp>
          <p:sp>
            <p:nvSpPr>
              <p:cNvPr id="32" name="Richtungspfeil 29">
                <a:extLst>
                  <a:ext uri="{FF2B5EF4-FFF2-40B4-BE49-F238E27FC236}">
                    <a16:creationId xmlns:a16="http://schemas.microsoft.com/office/drawing/2014/main" id="{4B64A085-91E2-4A3D-BDEE-C9E0AA3A2FB1}"/>
                  </a:ext>
                </a:extLst>
              </p:cNvPr>
              <p:cNvSpPr/>
              <p:nvPr/>
            </p:nvSpPr>
            <p:spPr>
              <a:xfrm>
                <a:off x="5004046" y="2982945"/>
                <a:ext cx="693240" cy="360039"/>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4.2</a:t>
                </a:r>
              </a:p>
            </p:txBody>
          </p:sp>
        </p:grpSp>
        <p:sp>
          <p:nvSpPr>
            <p:cNvPr id="27" name="Textplatzhalter 10">
              <a:extLst>
                <a:ext uri="{FF2B5EF4-FFF2-40B4-BE49-F238E27FC236}">
                  <a16:creationId xmlns:a16="http://schemas.microsoft.com/office/drawing/2014/main" id="{25703AA9-088C-4F55-9816-A47E53D605A0}"/>
                </a:ext>
              </a:extLst>
            </p:cNvPr>
            <p:cNvSpPr txBox="1">
              <a:spLocks/>
            </p:cNvSpPr>
            <p:nvPr/>
          </p:nvSpPr>
          <p:spPr>
            <a:xfrm>
              <a:off x="3911580" y="4287356"/>
              <a:ext cx="2748292" cy="432000"/>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Approach</a:t>
              </a:r>
            </a:p>
          </p:txBody>
        </p:sp>
        <p:sp>
          <p:nvSpPr>
            <p:cNvPr id="28" name="Richtungspfeil 33">
              <a:extLst>
                <a:ext uri="{FF2B5EF4-FFF2-40B4-BE49-F238E27FC236}">
                  <a16:creationId xmlns:a16="http://schemas.microsoft.com/office/drawing/2014/main" id="{FF9CDC8F-5268-45A1-91CF-13E4E2455B23}"/>
                </a:ext>
              </a:extLst>
            </p:cNvPr>
            <p:cNvSpPr/>
            <p:nvPr/>
          </p:nvSpPr>
          <p:spPr>
            <a:xfrm>
              <a:off x="3419872" y="4293096"/>
              <a:ext cx="657991"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4.1</a:t>
              </a:r>
            </a:p>
          </p:txBody>
        </p:sp>
      </p:grpSp>
      <p:grpSp>
        <p:nvGrpSpPr>
          <p:cNvPr id="33" name="Gruppieren 32">
            <a:extLst>
              <a:ext uri="{FF2B5EF4-FFF2-40B4-BE49-F238E27FC236}">
                <a16:creationId xmlns:a16="http://schemas.microsoft.com/office/drawing/2014/main" id="{2B4AC6F9-613F-4AB6-9F74-89B34E2C4517}"/>
              </a:ext>
            </a:extLst>
          </p:cNvPr>
          <p:cNvGrpSpPr/>
          <p:nvPr/>
        </p:nvGrpSpPr>
        <p:grpSpPr>
          <a:xfrm>
            <a:off x="4296158" y="2415196"/>
            <a:ext cx="3240002" cy="869739"/>
            <a:chOff x="3419870" y="4287357"/>
            <a:chExt cx="3240002" cy="869739"/>
          </a:xfrm>
        </p:grpSpPr>
        <p:grpSp>
          <p:nvGrpSpPr>
            <p:cNvPr id="34" name="Gruppieren 33">
              <a:extLst>
                <a:ext uri="{FF2B5EF4-FFF2-40B4-BE49-F238E27FC236}">
                  <a16:creationId xmlns:a16="http://schemas.microsoft.com/office/drawing/2014/main" id="{7F26D0C4-E7B6-4DCB-AAE2-913950E4E3DE}"/>
                </a:ext>
              </a:extLst>
            </p:cNvPr>
            <p:cNvGrpSpPr/>
            <p:nvPr/>
          </p:nvGrpSpPr>
          <p:grpSpPr>
            <a:xfrm>
              <a:off x="3419870" y="4725096"/>
              <a:ext cx="3240002" cy="432000"/>
              <a:chOff x="5004046" y="2924904"/>
              <a:chExt cx="3433954" cy="360039"/>
            </a:xfrm>
          </p:grpSpPr>
          <p:sp>
            <p:nvSpPr>
              <p:cNvPr id="39" name="Textplatzhalter 10">
                <a:extLst>
                  <a:ext uri="{FF2B5EF4-FFF2-40B4-BE49-F238E27FC236}">
                    <a16:creationId xmlns:a16="http://schemas.microsoft.com/office/drawing/2014/main" id="{8619F75E-6982-4409-A098-4B3725B8836D}"/>
                  </a:ext>
                </a:extLst>
              </p:cNvPr>
              <p:cNvSpPr txBox="1">
                <a:spLocks/>
              </p:cNvSpPr>
              <p:nvPr/>
            </p:nvSpPr>
            <p:spPr>
              <a:xfrm>
                <a:off x="5519093" y="2935854"/>
                <a:ext cx="2918907" cy="344305"/>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Sources of information</a:t>
                </a:r>
              </a:p>
            </p:txBody>
          </p:sp>
          <p:sp>
            <p:nvSpPr>
              <p:cNvPr id="40" name="Richtungspfeil 29">
                <a:extLst>
                  <a:ext uri="{FF2B5EF4-FFF2-40B4-BE49-F238E27FC236}">
                    <a16:creationId xmlns:a16="http://schemas.microsoft.com/office/drawing/2014/main" id="{779C9AB4-0888-4A70-ADE8-968E480DD576}"/>
                  </a:ext>
                </a:extLst>
              </p:cNvPr>
              <p:cNvSpPr/>
              <p:nvPr/>
            </p:nvSpPr>
            <p:spPr>
              <a:xfrm>
                <a:off x="5004046" y="2924904"/>
                <a:ext cx="693240" cy="360039"/>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5.2</a:t>
                </a:r>
              </a:p>
            </p:txBody>
          </p:sp>
        </p:grpSp>
        <p:sp>
          <p:nvSpPr>
            <p:cNvPr id="37" name="Textplatzhalter 10">
              <a:extLst>
                <a:ext uri="{FF2B5EF4-FFF2-40B4-BE49-F238E27FC236}">
                  <a16:creationId xmlns:a16="http://schemas.microsoft.com/office/drawing/2014/main" id="{AF3F42E7-FC2B-48CA-B606-689AF91A4011}"/>
                </a:ext>
              </a:extLst>
            </p:cNvPr>
            <p:cNvSpPr txBox="1">
              <a:spLocks/>
            </p:cNvSpPr>
            <p:nvPr/>
          </p:nvSpPr>
          <p:spPr>
            <a:xfrm>
              <a:off x="3911580" y="4287357"/>
              <a:ext cx="2748292" cy="431999"/>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Approach</a:t>
              </a:r>
            </a:p>
          </p:txBody>
        </p:sp>
        <p:sp>
          <p:nvSpPr>
            <p:cNvPr id="38" name="Richtungspfeil 33">
              <a:extLst>
                <a:ext uri="{FF2B5EF4-FFF2-40B4-BE49-F238E27FC236}">
                  <a16:creationId xmlns:a16="http://schemas.microsoft.com/office/drawing/2014/main" id="{80B7E405-BF80-47BB-B0B8-C70FFBF48B78}"/>
                </a:ext>
              </a:extLst>
            </p:cNvPr>
            <p:cNvSpPr/>
            <p:nvPr/>
          </p:nvSpPr>
          <p:spPr>
            <a:xfrm>
              <a:off x="3419872" y="4293096"/>
              <a:ext cx="657991"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5.1</a:t>
              </a:r>
            </a:p>
          </p:txBody>
        </p:sp>
      </p:grpSp>
      <p:sp>
        <p:nvSpPr>
          <p:cNvPr id="42" name="Rechteck 41">
            <a:extLst>
              <a:ext uri="{FF2B5EF4-FFF2-40B4-BE49-F238E27FC236}">
                <a16:creationId xmlns:a16="http://schemas.microsoft.com/office/drawing/2014/main" id="{984A216C-C9FF-42D5-B35F-FA5DA9A836D7}"/>
              </a:ext>
            </a:extLst>
          </p:cNvPr>
          <p:cNvSpPr/>
          <p:nvPr/>
        </p:nvSpPr>
        <p:spPr bwMode="auto">
          <a:xfrm>
            <a:off x="7968208" y="3574585"/>
            <a:ext cx="864096" cy="35851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4" action="ppaction://hlinksldjump"/>
              </a:rPr>
              <a:t>69</a:t>
            </a:r>
          </a:p>
        </p:txBody>
      </p:sp>
      <p:grpSp>
        <p:nvGrpSpPr>
          <p:cNvPr id="46" name="Gruppieren 45">
            <a:extLst>
              <a:ext uri="{FF2B5EF4-FFF2-40B4-BE49-F238E27FC236}">
                <a16:creationId xmlns:a16="http://schemas.microsoft.com/office/drawing/2014/main" id="{53375CEE-6C0D-48A2-991B-2BB29711F554}"/>
              </a:ext>
            </a:extLst>
          </p:cNvPr>
          <p:cNvGrpSpPr/>
          <p:nvPr/>
        </p:nvGrpSpPr>
        <p:grpSpPr>
          <a:xfrm>
            <a:off x="4296158" y="3515536"/>
            <a:ext cx="3240002" cy="864000"/>
            <a:chOff x="3419870" y="4293096"/>
            <a:chExt cx="3240002" cy="864000"/>
          </a:xfrm>
        </p:grpSpPr>
        <p:grpSp>
          <p:nvGrpSpPr>
            <p:cNvPr id="47" name="Gruppieren 46">
              <a:extLst>
                <a:ext uri="{FF2B5EF4-FFF2-40B4-BE49-F238E27FC236}">
                  <a16:creationId xmlns:a16="http://schemas.microsoft.com/office/drawing/2014/main" id="{071D6D4C-A9C0-45A6-BE3E-08131DD24F6B}"/>
                </a:ext>
              </a:extLst>
            </p:cNvPr>
            <p:cNvGrpSpPr/>
            <p:nvPr/>
          </p:nvGrpSpPr>
          <p:grpSpPr>
            <a:xfrm>
              <a:off x="3419870" y="4725096"/>
              <a:ext cx="3240002" cy="432000"/>
              <a:chOff x="5004046" y="2924904"/>
              <a:chExt cx="3433954" cy="360039"/>
            </a:xfrm>
          </p:grpSpPr>
          <p:sp>
            <p:nvSpPr>
              <p:cNvPr id="50" name="Textplatzhalter 10">
                <a:extLst>
                  <a:ext uri="{FF2B5EF4-FFF2-40B4-BE49-F238E27FC236}">
                    <a16:creationId xmlns:a16="http://schemas.microsoft.com/office/drawing/2014/main" id="{236E92B4-A9CA-40EC-A798-C081BA140CA1}"/>
                  </a:ext>
                </a:extLst>
              </p:cNvPr>
              <p:cNvSpPr txBox="1">
                <a:spLocks/>
              </p:cNvSpPr>
              <p:nvPr/>
            </p:nvSpPr>
            <p:spPr>
              <a:xfrm>
                <a:off x="5519093" y="2924904"/>
                <a:ext cx="2918907" cy="351091"/>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Worksheet: Supply chain matrix</a:t>
                </a:r>
              </a:p>
            </p:txBody>
          </p:sp>
          <p:sp>
            <p:nvSpPr>
              <p:cNvPr id="51" name="Richtungspfeil 29">
                <a:extLst>
                  <a:ext uri="{FF2B5EF4-FFF2-40B4-BE49-F238E27FC236}">
                    <a16:creationId xmlns:a16="http://schemas.microsoft.com/office/drawing/2014/main" id="{0CF1C401-8A90-40DD-86C2-795648A133D5}"/>
                  </a:ext>
                </a:extLst>
              </p:cNvPr>
              <p:cNvSpPr/>
              <p:nvPr/>
            </p:nvSpPr>
            <p:spPr>
              <a:xfrm>
                <a:off x="5004046" y="2924904"/>
                <a:ext cx="693240" cy="360039"/>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5.2</a:t>
                </a:r>
              </a:p>
            </p:txBody>
          </p:sp>
        </p:grpSp>
        <p:sp>
          <p:nvSpPr>
            <p:cNvPr id="48" name="Textplatzhalter 10">
              <a:extLst>
                <a:ext uri="{FF2B5EF4-FFF2-40B4-BE49-F238E27FC236}">
                  <a16:creationId xmlns:a16="http://schemas.microsoft.com/office/drawing/2014/main" id="{13D318D3-DB7F-4059-A658-EF77C6750A37}"/>
                </a:ext>
              </a:extLst>
            </p:cNvPr>
            <p:cNvSpPr txBox="1">
              <a:spLocks/>
            </p:cNvSpPr>
            <p:nvPr/>
          </p:nvSpPr>
          <p:spPr>
            <a:xfrm>
              <a:off x="3911580" y="4298836"/>
              <a:ext cx="2748292" cy="420520"/>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Practical example: Supply chain matrix</a:t>
              </a:r>
            </a:p>
          </p:txBody>
        </p:sp>
        <p:sp>
          <p:nvSpPr>
            <p:cNvPr id="49" name="Richtungspfeil 33">
              <a:extLst>
                <a:ext uri="{FF2B5EF4-FFF2-40B4-BE49-F238E27FC236}">
                  <a16:creationId xmlns:a16="http://schemas.microsoft.com/office/drawing/2014/main" id="{829945D5-3C25-4EFE-A175-966E05AEB01F}"/>
                </a:ext>
              </a:extLst>
            </p:cNvPr>
            <p:cNvSpPr/>
            <p:nvPr/>
          </p:nvSpPr>
          <p:spPr>
            <a:xfrm>
              <a:off x="3419872" y="4293096"/>
              <a:ext cx="657991"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5.1</a:t>
              </a:r>
            </a:p>
          </p:txBody>
        </p:sp>
      </p:grpSp>
      <p:sp>
        <p:nvSpPr>
          <p:cNvPr id="52" name="Textplatzhalter 10">
            <a:extLst>
              <a:ext uri="{FF2B5EF4-FFF2-40B4-BE49-F238E27FC236}">
                <a16:creationId xmlns:a16="http://schemas.microsoft.com/office/drawing/2014/main" id="{CE710EEB-96FB-4864-927E-EBACC7DA7E10}"/>
              </a:ext>
            </a:extLst>
          </p:cNvPr>
          <p:cNvSpPr txBox="1">
            <a:spLocks/>
          </p:cNvSpPr>
          <p:nvPr/>
        </p:nvSpPr>
        <p:spPr>
          <a:xfrm>
            <a:off x="4782115" y="4385276"/>
            <a:ext cx="2754045" cy="401139"/>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Information on additional resources</a:t>
            </a:r>
          </a:p>
        </p:txBody>
      </p:sp>
      <p:sp>
        <p:nvSpPr>
          <p:cNvPr id="53" name="Richtungspfeil 29">
            <a:extLst>
              <a:ext uri="{FF2B5EF4-FFF2-40B4-BE49-F238E27FC236}">
                <a16:creationId xmlns:a16="http://schemas.microsoft.com/office/drawing/2014/main" id="{92E49D14-DA56-414C-A351-F29FC9308CCB}"/>
              </a:ext>
            </a:extLst>
          </p:cNvPr>
          <p:cNvSpPr/>
          <p:nvPr/>
        </p:nvSpPr>
        <p:spPr>
          <a:xfrm>
            <a:off x="4296158" y="4365151"/>
            <a:ext cx="654085"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dirty="0">
                <a:solidFill>
                  <a:prstClr val="black">
                    <a:lumMod val="75000"/>
                    <a:lumOff val="25000"/>
                  </a:prstClr>
                </a:solidFill>
                <a:latin typeface="Arial"/>
                <a:cs typeface="Arial" panose="020B0604020202020204" pitchFamily="34" charset="0"/>
              </a:rPr>
              <a:t>5.3</a:t>
            </a:r>
          </a:p>
        </p:txBody>
      </p:sp>
      <p:sp>
        <p:nvSpPr>
          <p:cNvPr id="54" name="Rechteck 53">
            <a:extLst>
              <a:ext uri="{FF2B5EF4-FFF2-40B4-BE49-F238E27FC236}">
                <a16:creationId xmlns:a16="http://schemas.microsoft.com/office/drawing/2014/main" id="{9E2AE855-C49B-40DD-9C7D-75452F95D7F8}"/>
              </a:ext>
            </a:extLst>
          </p:cNvPr>
          <p:cNvSpPr/>
          <p:nvPr/>
        </p:nvSpPr>
        <p:spPr bwMode="auto">
          <a:xfrm>
            <a:off x="7967985" y="4002902"/>
            <a:ext cx="864096" cy="35851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5" action="ppaction://hlinksldjump"/>
              </a:rPr>
              <a:t>71</a:t>
            </a:r>
          </a:p>
        </p:txBody>
      </p:sp>
      <p:sp>
        <p:nvSpPr>
          <p:cNvPr id="55" name="Rechteck 54">
            <a:extLst>
              <a:ext uri="{FF2B5EF4-FFF2-40B4-BE49-F238E27FC236}">
                <a16:creationId xmlns:a16="http://schemas.microsoft.com/office/drawing/2014/main" id="{8C515D75-3F4A-45DA-8D53-646C9F9DB769}"/>
              </a:ext>
            </a:extLst>
          </p:cNvPr>
          <p:cNvSpPr/>
          <p:nvPr/>
        </p:nvSpPr>
        <p:spPr bwMode="auto">
          <a:xfrm>
            <a:off x="7967985" y="4412062"/>
            <a:ext cx="864096" cy="35851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6" action="ppaction://hlinksldjump"/>
              </a:rPr>
              <a:t>72</a:t>
            </a:r>
          </a:p>
        </p:txBody>
      </p:sp>
      <p:sp>
        <p:nvSpPr>
          <p:cNvPr id="56" name="Rechteck 55">
            <a:extLst>
              <a:ext uri="{FF2B5EF4-FFF2-40B4-BE49-F238E27FC236}">
                <a16:creationId xmlns:a16="http://schemas.microsoft.com/office/drawing/2014/main" id="{36261203-D524-47E6-B795-7E4F0E3CFAB9}"/>
              </a:ext>
            </a:extLst>
          </p:cNvPr>
          <p:cNvSpPr/>
          <p:nvPr/>
        </p:nvSpPr>
        <p:spPr bwMode="auto">
          <a:xfrm>
            <a:off x="7967985" y="1699075"/>
            <a:ext cx="864096" cy="39334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7" action="ppaction://hlinksldjump"/>
              </a:rPr>
              <a:t>64</a:t>
            </a:r>
          </a:p>
        </p:txBody>
      </p:sp>
      <p:sp>
        <p:nvSpPr>
          <p:cNvPr id="57" name="Rechteck 56">
            <a:extLst>
              <a:ext uri="{FF2B5EF4-FFF2-40B4-BE49-F238E27FC236}">
                <a16:creationId xmlns:a16="http://schemas.microsoft.com/office/drawing/2014/main" id="{36261203-D524-47E6-B795-7E4F0E3CFAB9}"/>
              </a:ext>
            </a:extLst>
          </p:cNvPr>
          <p:cNvSpPr/>
          <p:nvPr/>
        </p:nvSpPr>
        <p:spPr bwMode="auto">
          <a:xfrm>
            <a:off x="7967985" y="2881882"/>
            <a:ext cx="864096" cy="39334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rgbClr val="000000"/>
                </a:solidFill>
                <a:hlinkClick r:id="rId8" action="ppaction://hlinksldjump"/>
              </a:rPr>
              <a:t>67</a:t>
            </a:r>
          </a:p>
        </p:txBody>
      </p:sp>
      <p:sp>
        <p:nvSpPr>
          <p:cNvPr id="45"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952269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60</a:t>
            </a:fld>
            <a:endParaRPr lang="de-DE"/>
          </a:p>
        </p:txBody>
      </p:sp>
      <p:sp>
        <p:nvSpPr>
          <p:cNvPr id="7" name="Rechteck 6">
            <a:extLst>
              <a:ext uri="{FF2B5EF4-FFF2-40B4-BE49-F238E27FC236}">
                <a16:creationId xmlns:a16="http://schemas.microsoft.com/office/drawing/2014/main" id="{A0E7BD0B-D060-4A15-9BCB-B45FEEA56FD1}"/>
              </a:ext>
            </a:extLst>
          </p:cNvPr>
          <p:cNvSpPr/>
          <p:nvPr/>
        </p:nvSpPr>
        <p:spPr>
          <a:xfrm>
            <a:off x="479375" y="1700808"/>
            <a:ext cx="9937799" cy="588780"/>
          </a:xfrm>
          <a:prstGeom prst="rect">
            <a:avLst/>
          </a:prstGeom>
        </p:spPr>
        <p:txBody>
          <a:bodyPr wrap="square" lIns="80165" tIns="40083" rIns="80165" bIns="40083">
            <a:spAutoFit/>
          </a:bodyPr>
          <a:lstStyle/>
          <a:p>
            <a:pPr marL="80577" algn="just"/>
            <a:r>
              <a:rPr lang="en-GB" sz="1100" dirty="0">
                <a:solidFill>
                  <a:srgbClr val="4B4B4B"/>
                </a:solidFill>
              </a:rPr>
              <a:t>Maintaining a good relationship with suppliers is crucial when it comes to how effectively supply chain risks can be addressed. Partnerships with suppliers typically involve four steps: (1) Communicating expectations to suppliers; (2) Evaluating suppliers; (3) Implementing corrective actions; (4) Establishing long-term supplier relationships.</a:t>
            </a: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45283" y="1052737"/>
            <a:ext cx="9071891" cy="648000"/>
          </a:xfrm>
        </p:spPr>
        <p:txBody>
          <a:bodyPr/>
          <a:lstStyle/>
          <a:p>
            <a:r>
              <a:rPr lang="en-GB" sz="1800" dirty="0"/>
              <a:t>Measure: Reviewing and supporting suppliers</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rot="16200000">
            <a:off x="598518" y="1052737"/>
            <a:ext cx="648071" cy="648071"/>
          </a:xfrm>
          <a:prstGeom prst="rect">
            <a:avLst/>
          </a:prstGeom>
          <a:noFill/>
        </p:spPr>
      </p:pic>
      <p:sp>
        <p:nvSpPr>
          <p:cNvPr id="55" name="Textfeld 54">
            <a:extLst>
              <a:ext uri="{FF2B5EF4-FFF2-40B4-BE49-F238E27FC236}">
                <a16:creationId xmlns:a16="http://schemas.microsoft.com/office/drawing/2014/main" id="{B3635195-DCD3-4C74-8F4F-78F664FBE79A}"/>
              </a:ext>
            </a:extLst>
          </p:cNvPr>
          <p:cNvSpPr txBox="1"/>
          <p:nvPr>
            <p:custDataLst>
              <p:tags r:id="rId1"/>
            </p:custDataLst>
          </p:nvPr>
        </p:nvSpPr>
        <p:spPr bwMode="gray">
          <a:xfrm>
            <a:off x="1498437" y="3451689"/>
            <a:ext cx="1754543" cy="2604062"/>
          </a:xfrm>
          <a:prstGeom prst="rect">
            <a:avLst/>
          </a:prstGeom>
          <a:solidFill>
            <a:schemeClr val="bg1"/>
          </a:solidFill>
          <a:ln w="3175">
            <a:solidFill>
              <a:schemeClr val="accent1"/>
            </a:solidFill>
          </a:ln>
          <a:effectLst/>
        </p:spPr>
        <p:txBody>
          <a:bodyPr vert="horz" wrap="square" lIns="72017" tIns="72017" rIns="72017" bIns="72017" rtlCol="0" anchor="t" anchorCtr="0">
            <a:noAutofit/>
          </a:bodyPr>
          <a:lstStyle/>
          <a:p>
            <a:pPr marL="171450" lvl="1" indent="-171450" algn="l">
              <a:spcBef>
                <a:spcPts val="225"/>
              </a:spcBef>
              <a:spcAft>
                <a:spcPts val="225"/>
              </a:spcAft>
              <a:buSzPct val="100000"/>
              <a:buFont typeface="Arial" panose="020B0604020202020204" pitchFamily="34" charset="0"/>
              <a:buChar char="•"/>
            </a:pPr>
            <a:r>
              <a:rPr lang="en-GB" sz="1100" dirty="0"/>
              <a:t>Compiling supplier expectations in the Code of Conduct.</a:t>
            </a:r>
          </a:p>
          <a:p>
            <a:pPr marL="171450" lvl="1" indent="-171450" algn="l">
              <a:spcBef>
                <a:spcPts val="225"/>
              </a:spcBef>
              <a:spcAft>
                <a:spcPts val="225"/>
              </a:spcAft>
              <a:buSzPct val="100000"/>
              <a:buFont typeface="Arial" panose="020B0604020202020204" pitchFamily="34" charset="0"/>
              <a:buChar char="•"/>
            </a:pPr>
            <a:r>
              <a:rPr lang="en-GB" sz="1100" dirty="0"/>
              <a:t>Communicating the Code of Conduct and subsequent tasks.</a:t>
            </a:r>
          </a:p>
        </p:txBody>
      </p:sp>
      <p:sp>
        <p:nvSpPr>
          <p:cNvPr id="56" name="Richtungspfeil 48">
            <a:extLst>
              <a:ext uri="{FF2B5EF4-FFF2-40B4-BE49-F238E27FC236}">
                <a16:creationId xmlns:a16="http://schemas.microsoft.com/office/drawing/2014/main" id="{FD3C59F1-3C8E-41A9-BE70-196B346BF391}"/>
              </a:ext>
            </a:extLst>
          </p:cNvPr>
          <p:cNvSpPr/>
          <p:nvPr>
            <p:custDataLst>
              <p:tags r:id="rId2"/>
            </p:custDataLst>
          </p:nvPr>
        </p:nvSpPr>
        <p:spPr bwMode="gray">
          <a:xfrm>
            <a:off x="1499230" y="2519972"/>
            <a:ext cx="1889508" cy="837020"/>
          </a:xfrm>
          <a:prstGeom prst="homePlate">
            <a:avLst>
              <a:gd name="adj" fmla="val 24387"/>
            </a:avLst>
          </a:prstGeom>
          <a:solidFill>
            <a:srgbClr val="3B687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72017" numCol="1" spcCol="0" rtlCol="0" fromWordArt="0" anchor="ctr" anchorCtr="0" forceAA="0" compatLnSpc="1">
            <a:prstTxWarp prst="textNoShape">
              <a:avLst/>
            </a:prstTxWarp>
            <a:noAutofit/>
          </a:bodyPr>
          <a:lstStyle/>
          <a:p>
            <a:pPr algn="l">
              <a:spcBef>
                <a:spcPts val="225"/>
              </a:spcBef>
            </a:pPr>
            <a:r>
              <a:rPr lang="en-GB" sz="1200" b="1" dirty="0">
                <a:solidFill>
                  <a:schemeClr val="bg1"/>
                </a:solidFill>
              </a:rPr>
              <a:t>Communicating expectations</a:t>
            </a:r>
          </a:p>
        </p:txBody>
      </p:sp>
      <p:sp>
        <p:nvSpPr>
          <p:cNvPr id="57" name="Textfeld 56">
            <a:extLst>
              <a:ext uri="{FF2B5EF4-FFF2-40B4-BE49-F238E27FC236}">
                <a16:creationId xmlns:a16="http://schemas.microsoft.com/office/drawing/2014/main" id="{D1F1CEF8-E1B6-4A51-BEC5-7EF121971B11}"/>
              </a:ext>
            </a:extLst>
          </p:cNvPr>
          <p:cNvSpPr txBox="1"/>
          <p:nvPr>
            <p:custDataLst>
              <p:tags r:id="rId3"/>
            </p:custDataLst>
          </p:nvPr>
        </p:nvSpPr>
        <p:spPr bwMode="gray">
          <a:xfrm>
            <a:off x="3361369" y="3451689"/>
            <a:ext cx="1754543" cy="2604062"/>
          </a:xfrm>
          <a:prstGeom prst="rect">
            <a:avLst/>
          </a:prstGeom>
          <a:solidFill>
            <a:schemeClr val="bg1"/>
          </a:solidFill>
          <a:ln w="3175">
            <a:solidFill>
              <a:schemeClr val="accent1"/>
            </a:solidFill>
          </a:ln>
          <a:effectLst/>
        </p:spPr>
        <p:txBody>
          <a:bodyPr vert="horz" wrap="square" lIns="72017" tIns="72017" rIns="72017" bIns="72017" rtlCol="0" anchor="t" anchorCtr="0">
            <a:noAutofit/>
          </a:bodyPr>
          <a:lstStyle/>
          <a:p>
            <a:pPr marL="171450" lvl="1" indent="-171450" algn="l">
              <a:spcBef>
                <a:spcPts val="225"/>
              </a:spcBef>
              <a:spcAft>
                <a:spcPts val="225"/>
              </a:spcAft>
              <a:buSzPct val="100000"/>
              <a:buFont typeface="Arial" panose="020B0604020202020204" pitchFamily="34" charset="0"/>
              <a:buChar char="•"/>
            </a:pPr>
            <a:r>
              <a:rPr lang="en-GB" sz="1100" dirty="0"/>
              <a:t>Evaluating suppliers, prioritising based on the risk analysis.</a:t>
            </a:r>
          </a:p>
          <a:p>
            <a:pPr marL="171450" lvl="1" indent="-171450" algn="l">
              <a:spcBef>
                <a:spcPts val="225"/>
              </a:spcBef>
              <a:spcAft>
                <a:spcPts val="225"/>
              </a:spcAft>
              <a:buSzPct val="100000"/>
              <a:buFont typeface="Arial" panose="020B0604020202020204" pitchFamily="34" charset="0"/>
              <a:buChar char="•"/>
            </a:pPr>
            <a:r>
              <a:rPr lang="en-GB" sz="1100" dirty="0"/>
              <a:t>Selecting an approach for supplier reviews:</a:t>
            </a:r>
          </a:p>
          <a:p>
            <a:pPr marL="171450" lvl="1" indent="-171450" algn="l">
              <a:spcBef>
                <a:spcPts val="225"/>
              </a:spcBef>
              <a:spcAft>
                <a:spcPts val="225"/>
              </a:spcAft>
              <a:buSzPct val="100000"/>
              <a:buFont typeface="Arial" panose="020B0604020202020204" pitchFamily="34" charset="0"/>
              <a:buChar char="•"/>
            </a:pPr>
            <a:r>
              <a:rPr lang="en-GB" sz="1100" dirty="0"/>
              <a:t>(a) self-assessments,</a:t>
            </a:r>
          </a:p>
          <a:p>
            <a:pPr marL="171450" lvl="1" indent="-171450" algn="l">
              <a:spcBef>
                <a:spcPts val="225"/>
              </a:spcBef>
              <a:spcAft>
                <a:spcPts val="225"/>
              </a:spcAft>
              <a:buSzPct val="100000"/>
              <a:buFont typeface="Arial" panose="020B0604020202020204" pitchFamily="34" charset="0"/>
              <a:buChar char="•"/>
            </a:pPr>
            <a:r>
              <a:rPr lang="en-GB" sz="1100" dirty="0"/>
              <a:t>(b) on-site review/audit.</a:t>
            </a:r>
          </a:p>
        </p:txBody>
      </p:sp>
      <p:sp>
        <p:nvSpPr>
          <p:cNvPr id="58" name="Eingekerbter Richtungspfeil 52">
            <a:extLst>
              <a:ext uri="{FF2B5EF4-FFF2-40B4-BE49-F238E27FC236}">
                <a16:creationId xmlns:a16="http://schemas.microsoft.com/office/drawing/2014/main" id="{54026C78-1C4F-463F-83B5-3EE269B1C8A0}"/>
              </a:ext>
            </a:extLst>
          </p:cNvPr>
          <p:cNvSpPr/>
          <p:nvPr>
            <p:custDataLst>
              <p:tags r:id="rId4"/>
            </p:custDataLst>
          </p:nvPr>
        </p:nvSpPr>
        <p:spPr bwMode="gray">
          <a:xfrm>
            <a:off x="3361369" y="2519972"/>
            <a:ext cx="1889508" cy="837020"/>
          </a:xfrm>
          <a:prstGeom prst="chevron">
            <a:avLst>
              <a:gd name="adj" fmla="val 24387"/>
            </a:avLst>
          </a:prstGeom>
          <a:solidFill>
            <a:srgbClr val="3B687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72017" numCol="1" spcCol="0" rtlCol="0" fromWordArt="0" anchor="ctr" anchorCtr="0" forceAA="0" compatLnSpc="1">
            <a:prstTxWarp prst="textNoShape">
              <a:avLst/>
            </a:prstTxWarp>
            <a:noAutofit/>
          </a:bodyPr>
          <a:lstStyle/>
          <a:p>
            <a:pPr algn="l"/>
            <a:r>
              <a:rPr lang="en-GB" sz="1200" b="1" dirty="0">
                <a:solidFill>
                  <a:schemeClr val="bg1"/>
                </a:solidFill>
              </a:rPr>
              <a:t>Evaluating</a:t>
            </a:r>
          </a:p>
        </p:txBody>
      </p:sp>
      <p:sp>
        <p:nvSpPr>
          <p:cNvPr id="59" name="Textfeld 58">
            <a:extLst>
              <a:ext uri="{FF2B5EF4-FFF2-40B4-BE49-F238E27FC236}">
                <a16:creationId xmlns:a16="http://schemas.microsoft.com/office/drawing/2014/main" id="{25FFB286-81FE-427F-AC60-3C6BB7807CB5}"/>
              </a:ext>
            </a:extLst>
          </p:cNvPr>
          <p:cNvSpPr txBox="1"/>
          <p:nvPr>
            <p:custDataLst>
              <p:tags r:id="rId5"/>
            </p:custDataLst>
          </p:nvPr>
        </p:nvSpPr>
        <p:spPr bwMode="gray">
          <a:xfrm>
            <a:off x="5224091" y="3451689"/>
            <a:ext cx="1754543" cy="2604062"/>
          </a:xfrm>
          <a:prstGeom prst="rect">
            <a:avLst/>
          </a:prstGeom>
          <a:solidFill>
            <a:schemeClr val="bg1"/>
          </a:solidFill>
          <a:ln w="3175">
            <a:solidFill>
              <a:schemeClr val="accent1"/>
            </a:solidFill>
          </a:ln>
          <a:effectLst/>
        </p:spPr>
        <p:txBody>
          <a:bodyPr vert="horz" wrap="square" lIns="72017" tIns="72017" rIns="72017" bIns="72017" rtlCol="0" anchor="t" anchorCtr="0">
            <a:noAutofit/>
          </a:bodyPr>
          <a:lstStyle/>
          <a:p>
            <a:pPr marL="171450" lvl="1" indent="-171450" algn="l">
              <a:spcBef>
                <a:spcPts val="225"/>
              </a:spcBef>
              <a:spcAft>
                <a:spcPts val="225"/>
              </a:spcAft>
              <a:buSzPct val="100000"/>
              <a:buFont typeface="Arial" panose="020B0604020202020204" pitchFamily="34" charset="0"/>
              <a:buChar char="•"/>
            </a:pPr>
            <a:r>
              <a:rPr lang="en-GB" sz="1100" dirty="0"/>
              <a:t>Evaluating the results of the supplier evaluation.</a:t>
            </a:r>
          </a:p>
          <a:p>
            <a:pPr marL="171450" lvl="1" indent="-171450" algn="l">
              <a:spcBef>
                <a:spcPts val="225"/>
              </a:spcBef>
              <a:spcAft>
                <a:spcPts val="225"/>
              </a:spcAft>
              <a:buSzPct val="100000"/>
              <a:buFont typeface="Arial" panose="020B0604020202020204" pitchFamily="34" charset="0"/>
              <a:buChar char="•"/>
            </a:pPr>
            <a:r>
              <a:rPr lang="en-GB" sz="1100" dirty="0"/>
              <a:t>In the event of any deviations: Develop a corrective action plan.</a:t>
            </a:r>
          </a:p>
          <a:p>
            <a:pPr marL="171450" lvl="1" indent="-171450" algn="l">
              <a:spcBef>
                <a:spcPts val="225"/>
              </a:spcBef>
              <a:spcAft>
                <a:spcPts val="225"/>
              </a:spcAft>
              <a:buSzPct val="100000"/>
              <a:buFont typeface="Arial" panose="020B0604020202020204" pitchFamily="34" charset="0"/>
              <a:buChar char="•"/>
            </a:pPr>
            <a:r>
              <a:rPr lang="en-GB" sz="1100" dirty="0"/>
              <a:t>Help suppliers with implementation.</a:t>
            </a:r>
          </a:p>
        </p:txBody>
      </p:sp>
      <p:sp>
        <p:nvSpPr>
          <p:cNvPr id="60" name="Eingekerbter Richtungspfeil 56">
            <a:extLst>
              <a:ext uri="{FF2B5EF4-FFF2-40B4-BE49-F238E27FC236}">
                <a16:creationId xmlns:a16="http://schemas.microsoft.com/office/drawing/2014/main" id="{9D529757-C936-4D97-92DB-A3ABAF5C3217}"/>
              </a:ext>
            </a:extLst>
          </p:cNvPr>
          <p:cNvSpPr/>
          <p:nvPr>
            <p:custDataLst>
              <p:tags r:id="rId6"/>
            </p:custDataLst>
          </p:nvPr>
        </p:nvSpPr>
        <p:spPr bwMode="gray">
          <a:xfrm>
            <a:off x="5224091" y="2519972"/>
            <a:ext cx="1889508" cy="837020"/>
          </a:xfrm>
          <a:prstGeom prst="chevron">
            <a:avLst>
              <a:gd name="adj" fmla="val 24387"/>
            </a:avLst>
          </a:prstGeom>
          <a:solidFill>
            <a:srgbClr val="3B687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72017" numCol="1" spcCol="0" rtlCol="0" fromWordArt="0" anchor="ctr" anchorCtr="0" forceAA="0" compatLnSpc="1">
            <a:prstTxWarp prst="textNoShape">
              <a:avLst/>
            </a:prstTxWarp>
            <a:noAutofit/>
          </a:bodyPr>
          <a:lstStyle/>
          <a:p>
            <a:pPr algn="l">
              <a:spcBef>
                <a:spcPts val="225"/>
              </a:spcBef>
            </a:pPr>
            <a:r>
              <a:rPr lang="en-GB" sz="1200" b="1" dirty="0">
                <a:solidFill>
                  <a:schemeClr val="bg1"/>
                </a:solidFill>
              </a:rPr>
              <a:t>Implementing corrective actions</a:t>
            </a:r>
          </a:p>
        </p:txBody>
      </p:sp>
      <p:sp>
        <p:nvSpPr>
          <p:cNvPr id="61" name="Textfeld 60">
            <a:extLst>
              <a:ext uri="{FF2B5EF4-FFF2-40B4-BE49-F238E27FC236}">
                <a16:creationId xmlns:a16="http://schemas.microsoft.com/office/drawing/2014/main" id="{D2493452-AFF6-4B0B-86FE-13989FB71A1D}"/>
              </a:ext>
            </a:extLst>
          </p:cNvPr>
          <p:cNvSpPr txBox="1"/>
          <p:nvPr>
            <p:custDataLst>
              <p:tags r:id="rId7"/>
            </p:custDataLst>
          </p:nvPr>
        </p:nvSpPr>
        <p:spPr bwMode="gray">
          <a:xfrm>
            <a:off x="7086812" y="3451689"/>
            <a:ext cx="1754543" cy="2604062"/>
          </a:xfrm>
          <a:prstGeom prst="rect">
            <a:avLst/>
          </a:prstGeom>
          <a:solidFill>
            <a:schemeClr val="bg1"/>
          </a:solidFill>
          <a:ln w="3175">
            <a:solidFill>
              <a:schemeClr val="accent1"/>
            </a:solidFill>
          </a:ln>
          <a:effectLst/>
        </p:spPr>
        <p:txBody>
          <a:bodyPr vert="horz" wrap="square" lIns="72017" tIns="72017" rIns="72017" bIns="72017" rtlCol="0" anchor="t" anchorCtr="0">
            <a:noAutofit/>
          </a:bodyPr>
          <a:lstStyle/>
          <a:p>
            <a:pPr marL="171450" lvl="1" indent="-171450" algn="l">
              <a:spcBef>
                <a:spcPts val="225"/>
              </a:spcBef>
              <a:spcAft>
                <a:spcPts val="225"/>
              </a:spcAft>
              <a:buSzPct val="100000"/>
              <a:buFont typeface="Arial" panose="020B0604020202020204" pitchFamily="34" charset="0"/>
              <a:buChar char="•"/>
            </a:pPr>
            <a:r>
              <a:rPr lang="en-GB" sz="1100" dirty="0"/>
              <a:t>Increase the capacities of suppliers, e.g. through:</a:t>
            </a:r>
          </a:p>
          <a:p>
            <a:pPr marL="171450" lvl="1" indent="-171450" algn="l">
              <a:spcBef>
                <a:spcPts val="225"/>
              </a:spcBef>
              <a:spcAft>
                <a:spcPts val="225"/>
              </a:spcAft>
              <a:buSzPct val="100000"/>
              <a:buFont typeface="Arial" panose="020B0604020202020204" pitchFamily="34" charset="0"/>
              <a:buChar char="•"/>
            </a:pPr>
            <a:r>
              <a:rPr lang="en-GB" sz="1100" dirty="0"/>
              <a:t>In-house training,</a:t>
            </a:r>
          </a:p>
          <a:p>
            <a:pPr marL="171450" lvl="1" indent="-171450" algn="l">
              <a:spcBef>
                <a:spcPts val="225"/>
              </a:spcBef>
              <a:spcAft>
                <a:spcPts val="225"/>
              </a:spcAft>
              <a:buSzPct val="100000"/>
              <a:buFont typeface="Arial" panose="020B0604020202020204" pitchFamily="34" charset="0"/>
              <a:buChar char="•"/>
            </a:pPr>
            <a:r>
              <a:rPr lang="en-GB" sz="1100" dirty="0"/>
              <a:t>Providing training materials,</a:t>
            </a:r>
          </a:p>
          <a:p>
            <a:pPr marL="171450" lvl="1" indent="-171450" algn="l">
              <a:spcBef>
                <a:spcPts val="225"/>
              </a:spcBef>
              <a:spcAft>
                <a:spcPts val="225"/>
              </a:spcAft>
              <a:buSzPct val="100000"/>
              <a:buFont typeface="Arial" panose="020B0604020202020204" pitchFamily="34" charset="0"/>
              <a:buChar char="•"/>
            </a:pPr>
            <a:r>
              <a:rPr lang="en-GB" sz="1100" dirty="0"/>
              <a:t>Initiatives from associations or similar.</a:t>
            </a:r>
          </a:p>
        </p:txBody>
      </p:sp>
      <p:sp>
        <p:nvSpPr>
          <p:cNvPr id="62" name="Eingekerbter Richtungspfeil 60">
            <a:extLst>
              <a:ext uri="{FF2B5EF4-FFF2-40B4-BE49-F238E27FC236}">
                <a16:creationId xmlns:a16="http://schemas.microsoft.com/office/drawing/2014/main" id="{17E48242-B2CB-41A3-ADE5-FDD75B662750}"/>
              </a:ext>
            </a:extLst>
          </p:cNvPr>
          <p:cNvSpPr/>
          <p:nvPr>
            <p:custDataLst>
              <p:tags r:id="rId8"/>
            </p:custDataLst>
          </p:nvPr>
        </p:nvSpPr>
        <p:spPr bwMode="gray">
          <a:xfrm>
            <a:off x="7086812" y="2519972"/>
            <a:ext cx="1889508" cy="837020"/>
          </a:xfrm>
          <a:prstGeom prst="chevron">
            <a:avLst>
              <a:gd name="adj" fmla="val 24387"/>
            </a:avLst>
          </a:prstGeom>
          <a:solidFill>
            <a:srgbClr val="3B687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72017" numCol="1" spcCol="0" rtlCol="0" fromWordArt="0" anchor="ctr" anchorCtr="0" forceAA="0" compatLnSpc="1">
            <a:prstTxWarp prst="textNoShape">
              <a:avLst/>
            </a:prstTxWarp>
            <a:noAutofit/>
          </a:bodyPr>
          <a:lstStyle/>
          <a:p>
            <a:pPr algn="l">
              <a:spcBef>
                <a:spcPts val="225"/>
              </a:spcBef>
            </a:pPr>
            <a:r>
              <a:rPr lang="en-GB" sz="1200" b="1" dirty="0">
                <a:solidFill>
                  <a:schemeClr val="bg1"/>
                </a:solidFill>
              </a:rPr>
              <a:t>Developing long-term relationships</a:t>
            </a:r>
          </a:p>
        </p:txBody>
      </p:sp>
      <p:sp>
        <p:nvSpPr>
          <p:cNvPr id="63" name="Fußzeilenplatzhalter 3">
            <a:extLst>
              <a:ext uri="{FF2B5EF4-FFF2-40B4-BE49-F238E27FC236}">
                <a16:creationId xmlns:a16="http://schemas.microsoft.com/office/drawing/2014/main" id="{9AFC1A73-D99B-448B-859A-CDF43F3DAC41}"/>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3" name="Auf der gleichen Seite des Rechtecks liegende Ecken abrunden 8">
            <a:extLst>
              <a:ext uri="{FF2B5EF4-FFF2-40B4-BE49-F238E27FC236}">
                <a16:creationId xmlns:a16="http://schemas.microsoft.com/office/drawing/2014/main" id="{A95A2218-D972-48C1-A0B4-F625EA50B170}"/>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4" name="Auf der gleichen Seite des Rechtecks liegende Ecken abrunden 8">
            <a:extLst>
              <a:ext uri="{FF2B5EF4-FFF2-40B4-BE49-F238E27FC236}">
                <a16:creationId xmlns:a16="http://schemas.microsoft.com/office/drawing/2014/main" id="{D6B877CB-4317-49CE-AAA4-3F327D03DB89}"/>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5" name="Auf der gleichen Seite des Rechtecks liegende Ecken abrunden 8">
            <a:extLst>
              <a:ext uri="{FF2B5EF4-FFF2-40B4-BE49-F238E27FC236}">
                <a16:creationId xmlns:a16="http://schemas.microsoft.com/office/drawing/2014/main" id="{97D27D62-500B-48D6-9AAA-A4797D91FF51}"/>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6" name="Auf der gleichen Seite des Rechtecks liegende Ecken abrunden 8">
            <a:extLst>
              <a:ext uri="{FF2B5EF4-FFF2-40B4-BE49-F238E27FC236}">
                <a16:creationId xmlns:a16="http://schemas.microsoft.com/office/drawing/2014/main" id="{48BED34E-0A6C-4FA1-A516-4489EB9A2253}"/>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7" name="Auf der gleichen Seite des Rechtecks liegende Ecken abrunden 8">
            <a:extLst>
              <a:ext uri="{FF2B5EF4-FFF2-40B4-BE49-F238E27FC236}">
                <a16:creationId xmlns:a16="http://schemas.microsoft.com/office/drawing/2014/main" id="{55F70504-2888-4EE1-8D5F-6BFFC6495F29}"/>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8" name="Auf der gleichen Seite des Rechtecks liegende Ecken abrunden 8">
            <a:extLst>
              <a:ext uri="{FF2B5EF4-FFF2-40B4-BE49-F238E27FC236}">
                <a16:creationId xmlns:a16="http://schemas.microsoft.com/office/drawing/2014/main" id="{93AE4E95-467A-49CC-8F5C-89393E93337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9" name="Auf der gleichen Seite des Rechtecks liegende Ecken abrunden 8">
            <a:extLst>
              <a:ext uri="{FF2B5EF4-FFF2-40B4-BE49-F238E27FC236}">
                <a16:creationId xmlns:a16="http://schemas.microsoft.com/office/drawing/2014/main" id="{12D1BB08-9814-4095-B577-81433B9CC2C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65CE27A8-091D-ADEC-19EA-424F2B163ED0}"/>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379455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559495" y="1268760"/>
            <a:ext cx="8857679" cy="500062"/>
          </a:xfrm>
        </p:spPr>
        <p:txBody>
          <a:bodyPr/>
          <a:lstStyle/>
          <a:p>
            <a:r>
              <a:rPr lang="en-GB" dirty="0"/>
              <a:t>Sources of information on incorporating sustainable supply chain management in the company and supplier management</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61</a:t>
            </a:fld>
            <a:endParaRPr lang="de-DE"/>
          </a:p>
        </p:txBody>
      </p:sp>
      <p:sp>
        <p:nvSpPr>
          <p:cNvPr id="16" name="Rechteck 15">
            <a:extLst>
              <a:ext uri="{FF2B5EF4-FFF2-40B4-BE49-F238E27FC236}">
                <a16:creationId xmlns:a16="http://schemas.microsoft.com/office/drawing/2014/main" id="{EF637D80-8E63-470A-A7D7-F4FBA7B6D507}"/>
              </a:ext>
            </a:extLst>
          </p:cNvPr>
          <p:cNvSpPr/>
          <p:nvPr/>
        </p:nvSpPr>
        <p:spPr>
          <a:xfrm>
            <a:off x="479376" y="2200870"/>
            <a:ext cx="9937798" cy="927334"/>
          </a:xfrm>
          <a:prstGeom prst="rect">
            <a:avLst/>
          </a:prstGeom>
        </p:spPr>
        <p:txBody>
          <a:bodyPr wrap="square" lIns="80165" tIns="40083" rIns="80165" bIns="40083">
            <a:spAutoFit/>
          </a:bodyPr>
          <a:lstStyle/>
          <a:p>
            <a:pPr marL="79375" algn="l"/>
            <a:r>
              <a:rPr lang="en-GB" sz="1100" b="1" dirty="0">
                <a:solidFill>
                  <a:srgbClr val="000000">
                    <a:lumMod val="75000"/>
                    <a:lumOff val="25000"/>
                  </a:srgbClr>
                </a:solidFill>
              </a:rPr>
              <a:t>Incorporating in the company</a:t>
            </a:r>
          </a:p>
          <a:p>
            <a:pPr marL="268288" indent="-188913" algn="l">
              <a:buFont typeface="Arial" pitchFamily="34" charset="0"/>
              <a:buChar char="•"/>
            </a:pPr>
            <a:r>
              <a:rPr lang="en-GB" sz="1100" dirty="0">
                <a:solidFill>
                  <a:srgbClr val="000000">
                    <a:lumMod val="75000"/>
                    <a:lumOff val="25000"/>
                  </a:srgbClr>
                </a:solidFill>
              </a:rPr>
              <a:t>Numerous chambers of commerce and industry offer various training services. Contact your local CCI to enquire about training opportunities.</a:t>
            </a:r>
          </a:p>
          <a:p>
            <a:pPr marL="268288" indent="-188913" algn="l">
              <a:buFont typeface="Arial" pitchFamily="34" charset="0"/>
              <a:buChar char="•"/>
            </a:pPr>
            <a:r>
              <a:rPr lang="en-GB" sz="1100" dirty="0">
                <a:solidFill>
                  <a:srgbClr val="000000">
                    <a:lumMod val="75000"/>
                    <a:lumOff val="25000"/>
                  </a:srgbClr>
                </a:solidFill>
              </a:rPr>
              <a:t>The </a:t>
            </a:r>
            <a:r>
              <a:rPr lang="en-GB" sz="1100" dirty="0">
                <a:solidFill>
                  <a:srgbClr val="000000">
                    <a:lumMod val="75000"/>
                    <a:lumOff val="25000"/>
                  </a:srgbClr>
                </a:solidFill>
                <a:hlinkClick r:id="rId2"/>
              </a:rPr>
              <a:t>Helpdesk on Business &amp; Human Rights</a:t>
            </a:r>
            <a:r>
              <a:rPr lang="en-GB" sz="1100" dirty="0">
                <a:solidFill>
                  <a:srgbClr val="000000">
                    <a:lumMod val="75000"/>
                    <a:lumOff val="25000"/>
                  </a:srgbClr>
                </a:solidFill>
              </a:rPr>
              <a:t> offers individual training courses on corporate due diligence and other subjects to companies.</a:t>
            </a:r>
          </a:p>
          <a:p>
            <a:pPr marL="268288" indent="-188913" algn="l">
              <a:buFont typeface="Arial" pitchFamily="34" charset="0"/>
              <a:buChar char="•"/>
            </a:pPr>
            <a:r>
              <a:rPr lang="en-GB" sz="1100" dirty="0">
                <a:solidFill>
                  <a:srgbClr val="000000">
                    <a:lumMod val="75000"/>
                    <a:lumOff val="25000"/>
                  </a:srgbClr>
                </a:solidFill>
              </a:rPr>
              <a:t>The German Global Compact Network holds seminars on various topics related to sustainable supply chain management. You can find an overview </a:t>
            </a:r>
            <a:r>
              <a:rPr lang="en-GB" sz="1100" dirty="0">
                <a:solidFill>
                  <a:srgbClr val="000000">
                    <a:lumMod val="75000"/>
                    <a:lumOff val="25000"/>
                  </a:srgbClr>
                </a:solidFill>
                <a:hlinkClick r:id="rId3"/>
              </a:rPr>
              <a:t>here</a:t>
            </a:r>
            <a:r>
              <a:rPr lang="en-GB" sz="1100" dirty="0">
                <a:solidFill>
                  <a:srgbClr val="000000">
                    <a:lumMod val="75000"/>
                    <a:lumOff val="25000"/>
                  </a:srgbClr>
                </a:solidFill>
              </a:rPr>
              <a:t>.</a:t>
            </a:r>
          </a:p>
          <a:p>
            <a:pPr marL="80577" algn="l"/>
            <a:endParaRPr lang="de-DE" sz="1100" dirty="0">
              <a:solidFill>
                <a:srgbClr val="000000">
                  <a:lumMod val="75000"/>
                  <a:lumOff val="25000"/>
                </a:srgbClr>
              </a:solidFill>
            </a:endParaRPr>
          </a:p>
        </p:txBody>
      </p:sp>
      <p:sp>
        <p:nvSpPr>
          <p:cNvPr id="9" name="Rechteck 8">
            <a:extLst>
              <a:ext uri="{FF2B5EF4-FFF2-40B4-BE49-F238E27FC236}">
                <a16:creationId xmlns:a16="http://schemas.microsoft.com/office/drawing/2014/main" id="{3F26F5A5-C296-4C00-AD13-C3D8837C01DE}"/>
              </a:ext>
            </a:extLst>
          </p:cNvPr>
          <p:cNvSpPr/>
          <p:nvPr/>
        </p:nvSpPr>
        <p:spPr>
          <a:xfrm>
            <a:off x="502567" y="3356992"/>
            <a:ext cx="9914607" cy="1773720"/>
          </a:xfrm>
          <a:prstGeom prst="rect">
            <a:avLst/>
          </a:prstGeom>
        </p:spPr>
        <p:txBody>
          <a:bodyPr wrap="square" lIns="80165" tIns="40083" rIns="80165" bIns="40083">
            <a:spAutoFit/>
          </a:bodyPr>
          <a:lstStyle/>
          <a:p>
            <a:pPr marL="79375" algn="l"/>
            <a:r>
              <a:rPr lang="en-GB" sz="1100" b="1" dirty="0">
                <a:solidFill>
                  <a:srgbClr val="000000">
                    <a:lumMod val="75000"/>
                    <a:lumOff val="25000"/>
                  </a:srgbClr>
                </a:solidFill>
              </a:rPr>
              <a:t>Reviewing and supporting suppliers</a:t>
            </a:r>
          </a:p>
          <a:p>
            <a:pPr marL="268288" indent="-188913" algn="l">
              <a:buFont typeface="Arial" pitchFamily="34" charset="0"/>
              <a:buChar char="•"/>
              <a:tabLst>
                <a:tab pos="5648325" algn="l"/>
              </a:tabLst>
            </a:pPr>
            <a:r>
              <a:rPr lang="en-GB" sz="1100" dirty="0">
                <a:solidFill>
                  <a:srgbClr val="000000">
                    <a:lumMod val="75000"/>
                    <a:lumOff val="25000"/>
                  </a:srgbClr>
                </a:solidFill>
              </a:rPr>
              <a:t>The </a:t>
            </a:r>
            <a:r>
              <a:rPr lang="en-GB" sz="1100" dirty="0">
                <a:solidFill>
                  <a:srgbClr val="000000">
                    <a:lumMod val="75000"/>
                    <a:lumOff val="25000"/>
                  </a:srgbClr>
                </a:solidFill>
                <a:hlinkClick r:id="rId4"/>
              </a:rPr>
              <a:t>Supplier Code of Conduct – Template</a:t>
            </a:r>
            <a:r>
              <a:rPr lang="en-GB" sz="1100" dirty="0">
                <a:solidFill>
                  <a:srgbClr val="000000">
                    <a:lumMod val="75000"/>
                    <a:lumOff val="25000"/>
                  </a:srgbClr>
                </a:solidFill>
              </a:rPr>
              <a:t> tool offers companies a template that can be used for guidance or comparisons to an existing document.</a:t>
            </a:r>
          </a:p>
          <a:p>
            <a:pPr marL="268288" indent="-188913" algn="l">
              <a:buFont typeface="Arial" pitchFamily="34" charset="0"/>
              <a:buChar char="•"/>
              <a:tabLst>
                <a:tab pos="5648325" algn="l"/>
              </a:tabLst>
            </a:pPr>
            <a:r>
              <a:rPr lang="en-GB" sz="1100" dirty="0">
                <a:solidFill>
                  <a:srgbClr val="000000">
                    <a:lumMod val="75000"/>
                    <a:lumOff val="25000"/>
                  </a:srgbClr>
                </a:solidFill>
              </a:rPr>
              <a:t>The </a:t>
            </a:r>
            <a:r>
              <a:rPr lang="en-GB" sz="1100" dirty="0">
                <a:solidFill>
                  <a:srgbClr val="000000">
                    <a:lumMod val="75000"/>
                    <a:lumOff val="25000"/>
                  </a:srgbClr>
                </a:solidFill>
                <a:hlinkClick r:id="rId5"/>
              </a:rPr>
              <a:t>Supplier evaluation – recommended guidelines</a:t>
            </a:r>
            <a:r>
              <a:rPr lang="en-GB" sz="1100" u="sng" dirty="0">
                <a:solidFill>
                  <a:srgbClr val="000000">
                    <a:lumMod val="75000"/>
                    <a:lumOff val="25000"/>
                  </a:srgbClr>
                </a:solidFill>
                <a:hlinkClick r:id="rId5"/>
              </a:rPr>
              <a:t> </a:t>
            </a:r>
            <a:r>
              <a:rPr lang="en-GB" sz="1100" dirty="0">
                <a:solidFill>
                  <a:srgbClr val="000000">
                    <a:lumMod val="75000"/>
                    <a:lumOff val="25000"/>
                  </a:srgbClr>
                </a:solidFill>
              </a:rPr>
              <a:t>tools covers how to select sustainability criteria and demonstrates how these can be integrated into the existing supplier evaluation system.</a:t>
            </a:r>
          </a:p>
          <a:p>
            <a:pPr marL="268288" indent="-188913" algn="l">
              <a:buFont typeface="Arial" pitchFamily="34" charset="0"/>
              <a:buChar char="•"/>
            </a:pPr>
            <a:r>
              <a:rPr lang="en-GB" sz="1100" dirty="0">
                <a:solidFill>
                  <a:srgbClr val="000000">
                    <a:lumMod val="75000"/>
                    <a:lumOff val="25000"/>
                  </a:srgbClr>
                </a:solidFill>
              </a:rPr>
              <a:t>The guide </a:t>
            </a:r>
            <a:r>
              <a:rPr lang="en-GB" sz="1100" dirty="0">
                <a:solidFill>
                  <a:srgbClr val="000000">
                    <a:lumMod val="75000"/>
                    <a:lumOff val="25000"/>
                  </a:srgbClr>
                </a:solidFill>
                <a:hlinkClick r:id="rId6"/>
              </a:rPr>
              <a:t>Sustainable supply chain management for SMEs in the chemical industry (in German only)</a:t>
            </a:r>
            <a:r>
              <a:rPr lang="en-GB" sz="1100" dirty="0">
                <a:solidFill>
                  <a:srgbClr val="000000">
                    <a:lumMod val="75000"/>
                    <a:lumOff val="25000"/>
                  </a:srgbClr>
                </a:solidFill>
              </a:rPr>
              <a:t> features relevant cross-industry process information on how to establish a Code of Conduct, supplier evaluation and introduce follow-up measures such as building capacities.</a:t>
            </a:r>
          </a:p>
          <a:p>
            <a:pPr marL="268288" indent="-188913" algn="l">
              <a:buFont typeface="Arial" pitchFamily="34" charset="0"/>
              <a:buChar char="•"/>
            </a:pPr>
            <a:r>
              <a:rPr lang="en-GB" sz="1100" dirty="0">
                <a:solidFill>
                  <a:srgbClr val="000000">
                    <a:lumMod val="75000"/>
                    <a:lumOff val="25000"/>
                  </a:srgbClr>
                </a:solidFill>
              </a:rPr>
              <a:t>In the guide </a:t>
            </a:r>
            <a:r>
              <a:rPr lang="en-GB" sz="1100" dirty="0">
                <a:solidFill>
                  <a:srgbClr val="000000">
                    <a:lumMod val="75000"/>
                    <a:lumOff val="25000"/>
                  </a:srgbClr>
                </a:solidFill>
                <a:hlinkClick r:id="rId7"/>
              </a:rPr>
              <a:t>Sustainable supply chain management in practice (in German only)</a:t>
            </a:r>
            <a:r>
              <a:rPr lang="en-GB" sz="1100" dirty="0">
                <a:solidFill>
                  <a:srgbClr val="000000">
                    <a:lumMod val="75000"/>
                    <a:lumOff val="25000"/>
                  </a:srgbClr>
                </a:solidFill>
              </a:rPr>
              <a:t> you will find examples on how to deal with suppliers from various companies.</a:t>
            </a:r>
          </a:p>
          <a:p>
            <a:pPr marL="268288" indent="-188913" algn="l">
              <a:buFont typeface="Arial" pitchFamily="34" charset="0"/>
              <a:buChar char="•"/>
            </a:pPr>
            <a:r>
              <a:rPr lang="en-GB" sz="1100" dirty="0">
                <a:solidFill>
                  <a:srgbClr val="000000">
                    <a:lumMod val="75000"/>
                    <a:lumOff val="25000"/>
                  </a:srgbClr>
                </a:solidFill>
              </a:rPr>
              <a:t>Support and funding instruments for supplier training: With </a:t>
            </a:r>
            <a:r>
              <a:rPr lang="en-GB" sz="1100" dirty="0">
                <a:solidFill>
                  <a:srgbClr val="000000">
                    <a:lumMod val="75000"/>
                    <a:lumOff val="25000"/>
                  </a:srgbClr>
                </a:solidFill>
                <a:hlinkClick r:id="rId8"/>
              </a:rPr>
              <a:t>develoPPP.de</a:t>
            </a:r>
            <a:r>
              <a:rPr lang="en-GB" sz="1100" dirty="0">
                <a:solidFill>
                  <a:srgbClr val="000000">
                    <a:lumMod val="75000"/>
                    <a:lumOff val="25000"/>
                  </a:srgbClr>
                </a:solidFill>
              </a:rPr>
              <a:t>, the German Federal Ministry for Economic Cooperation and Development (BMZ) funds private-sector practices that unite entrepreneurial opportunities with a developmental need for action.</a:t>
            </a:r>
          </a:p>
        </p:txBody>
      </p:sp>
      <p:sp>
        <p:nvSpPr>
          <p:cNvPr id="10" name="Fußzeilenplatzhalter 3">
            <a:extLst>
              <a:ext uri="{FF2B5EF4-FFF2-40B4-BE49-F238E27FC236}">
                <a16:creationId xmlns:a16="http://schemas.microsoft.com/office/drawing/2014/main" id="{7200EB96-7058-4F25-AD04-D2E8DE21C610}"/>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8" name="Auf der gleichen Seite des Rechtecks liegende Ecken abrunden 8">
            <a:extLst>
              <a:ext uri="{FF2B5EF4-FFF2-40B4-BE49-F238E27FC236}">
                <a16:creationId xmlns:a16="http://schemas.microsoft.com/office/drawing/2014/main" id="{F8B848F6-13F8-4AD0-B5E0-910BC7FB3BE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1" name="Auf der gleichen Seite des Rechtecks liegende Ecken abrunden 8">
            <a:extLst>
              <a:ext uri="{FF2B5EF4-FFF2-40B4-BE49-F238E27FC236}">
                <a16:creationId xmlns:a16="http://schemas.microsoft.com/office/drawing/2014/main" id="{DB556F6D-036D-4DB9-864B-2E012F2138A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2" name="Auf der gleichen Seite des Rechtecks liegende Ecken abrunden 8">
            <a:extLst>
              <a:ext uri="{FF2B5EF4-FFF2-40B4-BE49-F238E27FC236}">
                <a16:creationId xmlns:a16="http://schemas.microsoft.com/office/drawing/2014/main" id="{8A5D6D3D-B455-47C8-B127-756FC115E18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D2EF448F-DC39-4933-8DDB-4CC06CC4B44D}"/>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4" name="Auf der gleichen Seite des Rechtecks liegende Ecken abrunden 8">
            <a:extLst>
              <a:ext uri="{FF2B5EF4-FFF2-40B4-BE49-F238E27FC236}">
                <a16:creationId xmlns:a16="http://schemas.microsoft.com/office/drawing/2014/main" id="{50C18EC6-6CA4-4D44-8962-21964ABC419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5" name="Auf der gleichen Seite des Rechtecks liegende Ecken abrunden 8">
            <a:extLst>
              <a:ext uri="{FF2B5EF4-FFF2-40B4-BE49-F238E27FC236}">
                <a16:creationId xmlns:a16="http://schemas.microsoft.com/office/drawing/2014/main" id="{2C5E2BEA-79C9-4D99-A1C1-65C6DAC31DA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7" name="Auf der gleichen Seite des Rechtecks liegende Ecken abrunden 8">
            <a:extLst>
              <a:ext uri="{FF2B5EF4-FFF2-40B4-BE49-F238E27FC236}">
                <a16:creationId xmlns:a16="http://schemas.microsoft.com/office/drawing/2014/main" id="{9236985A-F6DD-4E65-9AE6-D0DF6259204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8" name="Picture 2" descr="C:\Users\ehrensperger\AppData\Local\Dropbox\SEED\07 Starter\01 Concept\03 Tools\Icons &amp; drawings\Lupe.png">
            <a:extLst>
              <a:ext uri="{FF2B5EF4-FFF2-40B4-BE49-F238E27FC236}">
                <a16:creationId xmlns:a16="http://schemas.microsoft.com/office/drawing/2014/main" id="{BA22E3FB-E940-43A4-815F-0B50099C065C}"/>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4">
            <a:extLst>
              <a:ext uri="{FF2B5EF4-FFF2-40B4-BE49-F238E27FC236}">
                <a16:creationId xmlns:a16="http://schemas.microsoft.com/office/drawing/2014/main" id="{387B9589-A48E-C74D-5D4A-0D945F7D1077}"/>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1069605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62</a:t>
            </a:fld>
            <a:endParaRPr lang="de-DE"/>
          </a:p>
        </p:txBody>
      </p:sp>
      <p:sp>
        <p:nvSpPr>
          <p:cNvPr id="10" name="Rectangle 21">
            <a:extLst>
              <a:ext uri="{FF2B5EF4-FFF2-40B4-BE49-F238E27FC236}">
                <a16:creationId xmlns:a16="http://schemas.microsoft.com/office/drawing/2014/main" id="{E5A076BB-B52F-4627-8E1F-3A35B02BC753}"/>
              </a:ext>
            </a:extLst>
          </p:cNvPr>
          <p:cNvSpPr/>
          <p:nvPr/>
        </p:nvSpPr>
        <p:spPr>
          <a:xfrm>
            <a:off x="551384" y="1196975"/>
            <a:ext cx="9865791" cy="1648266"/>
          </a:xfrm>
          <a:prstGeom prst="flowChartDocument">
            <a:avLst/>
          </a:prstGeom>
          <a:solidFill>
            <a:srgbClr val="3B687F"/>
          </a:solidFill>
          <a:ln w="12700" cap="flat" cmpd="sng" algn="ctr">
            <a:noFill/>
            <a:prstDash val="solid"/>
          </a:ln>
          <a:effectLst/>
        </p:spPr>
        <p:txBody>
          <a:bodyPr lIns="80165" tIns="40083" rIns="80165" bIns="40083" rtlCol="0" anchor="ctr"/>
          <a:lstStyle/>
          <a:p>
            <a:pPr algn="l" defTabSz="801654">
              <a:defRPr/>
            </a:pPr>
            <a:r>
              <a:rPr lang="en-GB" sz="2800" b="1" dirty="0">
                <a:solidFill>
                  <a:prstClr val="white"/>
                </a:solidFill>
                <a:cs typeface="Arial" panose="020B0604020202020204" pitchFamily="34" charset="0"/>
              </a:rPr>
              <a:t>Stage 4</a:t>
            </a:r>
          </a:p>
          <a:p>
            <a:pPr algn="l" defTabSz="801654">
              <a:defRPr/>
            </a:pPr>
            <a:r>
              <a:rPr lang="en-GB" b="1" dirty="0">
                <a:solidFill>
                  <a:prstClr val="white"/>
                </a:solidFill>
                <a:cs typeface="Arial" panose="020B0604020202020204" pitchFamily="34" charset="0"/>
              </a:rPr>
              <a:t>Measuring the effectiveness of measures and communicating business conduct</a:t>
            </a:r>
          </a:p>
        </p:txBody>
      </p:sp>
      <p:sp>
        <p:nvSpPr>
          <p:cNvPr id="8" name="Fußzeilenplatzhalter 3">
            <a:extLst>
              <a:ext uri="{FF2B5EF4-FFF2-40B4-BE49-F238E27FC236}">
                <a16:creationId xmlns:a16="http://schemas.microsoft.com/office/drawing/2014/main" id="{EE1F9B2C-8651-4081-9D80-E346BB7471C8}"/>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9" name="Auf der gleichen Seite des Rechtecks liegende Ecken abrunden 8">
            <a:extLst>
              <a:ext uri="{FF2B5EF4-FFF2-40B4-BE49-F238E27FC236}">
                <a16:creationId xmlns:a16="http://schemas.microsoft.com/office/drawing/2014/main" id="{060C5670-B360-4F4E-A928-3329BB476A0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1" name="Auf der gleichen Seite des Rechtecks liegende Ecken abrunden 8">
            <a:extLst>
              <a:ext uri="{FF2B5EF4-FFF2-40B4-BE49-F238E27FC236}">
                <a16:creationId xmlns:a16="http://schemas.microsoft.com/office/drawing/2014/main" id="{C4844EA4-6058-4773-9D89-B7E44E75391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2" name="Auf der gleichen Seite des Rechtecks liegende Ecken abrunden 8">
            <a:extLst>
              <a:ext uri="{FF2B5EF4-FFF2-40B4-BE49-F238E27FC236}">
                <a16:creationId xmlns:a16="http://schemas.microsoft.com/office/drawing/2014/main" id="{190C9ACB-5CA2-4A6A-BF3D-30017B4625E9}"/>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4148DB55-A2FA-47FA-A91B-FD58607BBB9E}"/>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4" name="Auf der gleichen Seite des Rechtecks liegende Ecken abrunden 8">
            <a:extLst>
              <a:ext uri="{FF2B5EF4-FFF2-40B4-BE49-F238E27FC236}">
                <a16:creationId xmlns:a16="http://schemas.microsoft.com/office/drawing/2014/main" id="{E0228A9F-937D-486D-B9CF-17D5833BCD66}"/>
              </a:ext>
            </a:extLst>
          </p:cNvPr>
          <p:cNvSpPr/>
          <p:nvPr/>
        </p:nvSpPr>
        <p:spPr bwMode="auto">
          <a:xfrm>
            <a:off x="5328613"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5" name="Auf der gleichen Seite des Rechtecks liegende Ecken abrunden 8">
            <a:extLst>
              <a:ext uri="{FF2B5EF4-FFF2-40B4-BE49-F238E27FC236}">
                <a16:creationId xmlns:a16="http://schemas.microsoft.com/office/drawing/2014/main" id="{6365D230-21A7-4EEA-A5DE-BB7DBE1879E4}"/>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6" name="Auf der gleichen Seite des Rechtecks liegende Ecken abrunden 8">
            <a:extLst>
              <a:ext uri="{FF2B5EF4-FFF2-40B4-BE49-F238E27FC236}">
                <a16:creationId xmlns:a16="http://schemas.microsoft.com/office/drawing/2014/main" id="{996E5AAB-90F2-4DFC-9D21-26760229C68A}"/>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17" name="Textplatzhalter 10">
            <a:extLst>
              <a:ext uri="{FF2B5EF4-FFF2-40B4-BE49-F238E27FC236}">
                <a16:creationId xmlns:a16="http://schemas.microsoft.com/office/drawing/2014/main" id="{42BBECA8-BD63-460F-8CCD-F0D2CFCD2808}"/>
              </a:ext>
            </a:extLst>
          </p:cNvPr>
          <p:cNvSpPr txBox="1">
            <a:spLocks/>
          </p:cNvSpPr>
          <p:nvPr/>
        </p:nvSpPr>
        <p:spPr>
          <a:xfrm>
            <a:off x="3026785" y="3645024"/>
            <a:ext cx="3308400" cy="403201"/>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en-GB" sz="1100" dirty="0">
                <a:solidFill>
                  <a:srgbClr val="3B687F"/>
                </a:solidFill>
                <a:cs typeface="Arial" panose="020B0604020202020204" pitchFamily="34" charset="0"/>
              </a:rPr>
              <a:t>  Approach</a:t>
            </a:r>
          </a:p>
        </p:txBody>
      </p:sp>
      <p:sp>
        <p:nvSpPr>
          <p:cNvPr id="18" name="Richtungspfeil 21">
            <a:extLst>
              <a:ext uri="{FF2B5EF4-FFF2-40B4-BE49-F238E27FC236}">
                <a16:creationId xmlns:a16="http://schemas.microsoft.com/office/drawing/2014/main" id="{88DF3068-2243-4FAD-91CB-E97399C2867D}"/>
              </a:ext>
            </a:extLst>
          </p:cNvPr>
          <p:cNvSpPr/>
          <p:nvPr/>
        </p:nvSpPr>
        <p:spPr>
          <a:xfrm>
            <a:off x="2450530" y="3645024"/>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4.1</a:t>
            </a:r>
            <a:r>
              <a:rPr lang="en-GB" sz="900" b="1"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87CAC324-1A4E-4929-8D9E-F54062B95162}"/>
              </a:ext>
            </a:extLst>
          </p:cNvPr>
          <p:cNvSpPr txBox="1">
            <a:spLocks/>
          </p:cNvSpPr>
          <p:nvPr/>
        </p:nvSpPr>
        <p:spPr>
          <a:xfrm>
            <a:off x="3026786" y="4197582"/>
            <a:ext cx="3308400" cy="403201"/>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Sources of information</a:t>
            </a:r>
          </a:p>
        </p:txBody>
      </p:sp>
      <p:sp>
        <p:nvSpPr>
          <p:cNvPr id="20" name="Richtungspfeil 24">
            <a:extLst>
              <a:ext uri="{FF2B5EF4-FFF2-40B4-BE49-F238E27FC236}">
                <a16:creationId xmlns:a16="http://schemas.microsoft.com/office/drawing/2014/main" id="{71282982-47EE-41C0-B3BA-A8A1D858C438}"/>
              </a:ext>
            </a:extLst>
          </p:cNvPr>
          <p:cNvSpPr/>
          <p:nvPr/>
        </p:nvSpPr>
        <p:spPr>
          <a:xfrm>
            <a:off x="2450530" y="4198068"/>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4.2</a:t>
            </a:r>
            <a:r>
              <a:rPr lang="en-GB" sz="900" b="1" dirty="0">
                <a:solidFill>
                  <a:prstClr val="black">
                    <a:lumMod val="75000"/>
                    <a:lumOff val="25000"/>
                  </a:prstClr>
                </a:solidFill>
                <a:cs typeface="Arial" panose="020B0604020202020204" pitchFamily="34" charset="0"/>
              </a:rPr>
              <a:t>.</a:t>
            </a:r>
          </a:p>
        </p:txBody>
      </p:sp>
      <p:sp>
        <p:nvSpPr>
          <p:cNvPr id="21" name="Datumsplatzhalter 4"/>
          <p:cNvSpPr>
            <a:spLocks noGrp="1"/>
          </p:cNvSpPr>
          <p:nvPr>
            <p:ph type="dt" sz="half" idx="12"/>
          </p:nvPr>
        </p:nvSpPr>
        <p:spPr>
          <a:xfrm>
            <a:off x="648000" y="116632"/>
            <a:ext cx="8616352"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586935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63</a:t>
            </a:fld>
            <a:endParaRPr lang="de-DE"/>
          </a:p>
        </p:txBody>
      </p:sp>
      <p:sp>
        <p:nvSpPr>
          <p:cNvPr id="7" name="Rechteck 6">
            <a:extLst>
              <a:ext uri="{FF2B5EF4-FFF2-40B4-BE49-F238E27FC236}">
                <a16:creationId xmlns:a16="http://schemas.microsoft.com/office/drawing/2014/main" id="{A0E7BD0B-D060-4A15-9BCB-B45FEEA56FD1}"/>
              </a:ext>
            </a:extLst>
          </p:cNvPr>
          <p:cNvSpPr/>
          <p:nvPr/>
        </p:nvSpPr>
        <p:spPr>
          <a:xfrm>
            <a:off x="479375" y="1772816"/>
            <a:ext cx="9937799" cy="927334"/>
          </a:xfrm>
          <a:prstGeom prst="rect">
            <a:avLst/>
          </a:prstGeom>
        </p:spPr>
        <p:txBody>
          <a:bodyPr wrap="square" lIns="80165" tIns="40083" rIns="80165" bIns="40083">
            <a:spAutoFit/>
          </a:bodyPr>
          <a:lstStyle/>
          <a:p>
            <a:pPr marL="80577" algn="l"/>
            <a:r>
              <a:rPr lang="en-GB" sz="1100" dirty="0">
                <a:solidFill>
                  <a:srgbClr val="4B4B4B"/>
                </a:solidFill>
              </a:rPr>
              <a:t>Successful sustainable supply chain management depends on the effectiveness of the implemented measures. A systematic approach needs to be adopted to measure the impact of measures, clarify which type of measures need to be reviewed, which sources of information are available, and how the effectiveness of the measures will be measured.</a:t>
            </a:r>
          </a:p>
          <a:p>
            <a:pPr marL="80577" algn="l"/>
            <a:endParaRPr lang="de-DE" sz="1100" dirty="0">
              <a:solidFill>
                <a:srgbClr val="4B4B4B"/>
              </a:solidFill>
            </a:endParaRPr>
          </a:p>
          <a:p>
            <a:pPr marL="80577" algn="l"/>
            <a:r>
              <a:rPr lang="en-GB" sz="1100" dirty="0">
                <a:solidFill>
                  <a:srgbClr val="4B4B4B"/>
                </a:solidFill>
              </a:rPr>
              <a:t>The company reports on its sustainable supply chain management to facilitate an internal and external dialogue with stakeholders and promote transparency.</a:t>
            </a: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07015" y="1052808"/>
            <a:ext cx="9110160" cy="648000"/>
          </a:xfrm>
        </p:spPr>
        <p:txBody>
          <a:bodyPr/>
          <a:lstStyle/>
          <a:p>
            <a:r>
              <a:rPr lang="en-GB" sz="1800" dirty="0"/>
              <a:t>Overview of key process steps and activities</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rot="16200000">
            <a:off x="586935" y="1007992"/>
            <a:ext cx="648071" cy="648071"/>
          </a:xfrm>
          <a:prstGeom prst="rect">
            <a:avLst/>
          </a:prstGeom>
          <a:noFill/>
        </p:spPr>
      </p:pic>
      <p:sp>
        <p:nvSpPr>
          <p:cNvPr id="16" name="Rectangle 26">
            <a:extLst>
              <a:ext uri="{FF2B5EF4-FFF2-40B4-BE49-F238E27FC236}">
                <a16:creationId xmlns:a16="http://schemas.microsoft.com/office/drawing/2014/main" id="{79BD6338-7A5F-47FF-9068-A05750AC3B01}"/>
              </a:ext>
            </a:extLst>
          </p:cNvPr>
          <p:cNvSpPr>
            <a:spLocks noChangeArrowheads="1"/>
          </p:cNvSpPr>
          <p:nvPr>
            <p:custDataLst>
              <p:tags r:id="rId1"/>
            </p:custDataLst>
          </p:nvPr>
        </p:nvSpPr>
        <p:spPr bwMode="auto">
          <a:xfrm>
            <a:off x="620675" y="3068960"/>
            <a:ext cx="1553777" cy="3429024"/>
          </a:xfrm>
          <a:prstGeom prst="rect">
            <a:avLst/>
          </a:prstGeom>
          <a:solidFill>
            <a:srgbClr val="3B687F"/>
          </a:solidFill>
          <a:ln w="9525">
            <a:solidFill>
              <a:schemeClr val="bg2"/>
            </a:solidFill>
            <a:miter lim="800000"/>
            <a:headEnd/>
            <a:tailEnd/>
          </a:ln>
          <a:effectLst/>
        </p:spPr>
        <p:txBody>
          <a:bodyPr vert="horz" wrap="square" lIns="67500" tIns="34290" rIns="68580" bIns="34290" numCol="1" anchor="t" anchorCtr="0" compatLnSpc="1">
            <a:prstTxWarp prst="textNoShape">
              <a:avLst/>
            </a:prstTxWarp>
          </a:bodyPr>
          <a:lstStyle>
            <a:lvl1pPr algn="l" rtl="0" eaLnBrk="1" fontAlgn="base" hangingPunct="1">
              <a:spcBef>
                <a:spcPct val="20000"/>
              </a:spcBef>
              <a:spcAft>
                <a:spcPct val="0"/>
              </a:spcAft>
              <a:defRPr sz="1600" b="1" i="1">
                <a:solidFill>
                  <a:schemeClr val="tx1"/>
                </a:solidFill>
                <a:latin typeface="+mn-lt"/>
                <a:ea typeface="+mn-ea"/>
                <a:cs typeface="+mn-cs"/>
              </a:defRPr>
            </a:lvl1pPr>
            <a:lvl2pPr marL="1588" algn="l" rtl="0" eaLnBrk="1" fontAlgn="base" hangingPunct="1">
              <a:lnSpc>
                <a:spcPct val="90000"/>
              </a:lnSpc>
              <a:spcBef>
                <a:spcPct val="10000"/>
              </a:spcBef>
              <a:spcAft>
                <a:spcPct val="0"/>
              </a:spcAft>
              <a:defRPr sz="1400">
                <a:solidFill>
                  <a:schemeClr val="tx1"/>
                </a:solidFill>
                <a:latin typeface="+mn-lt"/>
              </a:defRPr>
            </a:lvl2pPr>
            <a:lvl3pPr marL="192088" indent="-188913" algn="l" rtl="0" eaLnBrk="1" fontAlgn="base" hangingPunct="1">
              <a:lnSpc>
                <a:spcPct val="90000"/>
              </a:lnSpc>
              <a:spcBef>
                <a:spcPct val="40000"/>
              </a:spcBef>
              <a:spcAft>
                <a:spcPct val="0"/>
              </a:spcAft>
              <a:buChar char="•"/>
              <a:defRPr sz="1400">
                <a:solidFill>
                  <a:schemeClr val="tx1"/>
                </a:solidFill>
                <a:latin typeface="+mn-lt"/>
              </a:defRPr>
            </a:lvl3pPr>
            <a:lvl4pPr marL="376238" indent="-182563" algn="l" rtl="0" eaLnBrk="1" fontAlgn="base" hangingPunct="1">
              <a:lnSpc>
                <a:spcPct val="90000"/>
              </a:lnSpc>
              <a:spcBef>
                <a:spcPct val="40000"/>
              </a:spcBef>
              <a:spcAft>
                <a:spcPct val="0"/>
              </a:spcAft>
              <a:buChar char="–"/>
              <a:defRPr sz="1400">
                <a:solidFill>
                  <a:schemeClr val="tx1"/>
                </a:solidFill>
                <a:latin typeface="+mn-lt"/>
              </a:defRPr>
            </a:lvl4pPr>
            <a:lvl5pPr marL="571500" indent="-193675" algn="l" rtl="0" eaLnBrk="1" fontAlgn="base" hangingPunct="1">
              <a:lnSpc>
                <a:spcPct val="90000"/>
              </a:lnSpc>
              <a:spcBef>
                <a:spcPct val="40000"/>
              </a:spcBef>
              <a:spcAft>
                <a:spcPct val="0"/>
              </a:spcAft>
              <a:buChar char="-"/>
              <a:defRPr sz="1400">
                <a:solidFill>
                  <a:schemeClr val="tx1"/>
                </a:solidFill>
                <a:latin typeface="+mn-lt"/>
              </a:defRPr>
            </a:lvl5pPr>
            <a:lvl6pPr marL="1028700" indent="-193675" algn="l" rtl="0" eaLnBrk="1" fontAlgn="base" hangingPunct="1">
              <a:lnSpc>
                <a:spcPct val="90000"/>
              </a:lnSpc>
              <a:spcBef>
                <a:spcPct val="40000"/>
              </a:spcBef>
              <a:spcAft>
                <a:spcPct val="0"/>
              </a:spcAft>
              <a:buChar char="-"/>
              <a:defRPr sz="1400">
                <a:solidFill>
                  <a:schemeClr val="tx1"/>
                </a:solidFill>
                <a:latin typeface="+mn-lt"/>
              </a:defRPr>
            </a:lvl6pPr>
            <a:lvl7pPr marL="1485900" indent="-193675" algn="l" rtl="0" eaLnBrk="1" fontAlgn="base" hangingPunct="1">
              <a:lnSpc>
                <a:spcPct val="90000"/>
              </a:lnSpc>
              <a:spcBef>
                <a:spcPct val="40000"/>
              </a:spcBef>
              <a:spcAft>
                <a:spcPct val="0"/>
              </a:spcAft>
              <a:buChar char="-"/>
              <a:defRPr sz="1400">
                <a:solidFill>
                  <a:schemeClr val="tx1"/>
                </a:solidFill>
                <a:latin typeface="+mn-lt"/>
              </a:defRPr>
            </a:lvl7pPr>
            <a:lvl8pPr marL="1943100" indent="-193675" algn="l" rtl="0" eaLnBrk="1" fontAlgn="base" hangingPunct="1">
              <a:lnSpc>
                <a:spcPct val="90000"/>
              </a:lnSpc>
              <a:spcBef>
                <a:spcPct val="40000"/>
              </a:spcBef>
              <a:spcAft>
                <a:spcPct val="0"/>
              </a:spcAft>
              <a:buChar char="-"/>
              <a:defRPr sz="1400">
                <a:solidFill>
                  <a:schemeClr val="tx1"/>
                </a:solidFill>
                <a:latin typeface="+mn-lt"/>
              </a:defRPr>
            </a:lvl8pPr>
            <a:lvl9pPr marL="2400300" indent="-193675" algn="l" rtl="0" eaLnBrk="1" fontAlgn="base" hangingPunct="1">
              <a:lnSpc>
                <a:spcPct val="90000"/>
              </a:lnSpc>
              <a:spcBef>
                <a:spcPct val="40000"/>
              </a:spcBef>
              <a:spcAft>
                <a:spcPct val="0"/>
              </a:spcAft>
              <a:buChar char="-"/>
              <a:defRPr sz="1400">
                <a:solidFill>
                  <a:schemeClr val="tx1"/>
                </a:solidFill>
                <a:latin typeface="+mn-lt"/>
              </a:defRPr>
            </a:lvl9pPr>
          </a:lstStyle>
          <a:p>
            <a:pPr lvl="1">
              <a:spcBef>
                <a:spcPts val="2250"/>
              </a:spcBef>
            </a:pPr>
            <a:endParaRPr lang="en-GB" sz="1050" b="1" dirty="0">
              <a:solidFill>
                <a:schemeClr val="bg1"/>
              </a:solidFill>
            </a:endParaRPr>
          </a:p>
        </p:txBody>
      </p:sp>
      <p:sp>
        <p:nvSpPr>
          <p:cNvPr id="17" name="AutoShape 8">
            <a:extLst>
              <a:ext uri="{FF2B5EF4-FFF2-40B4-BE49-F238E27FC236}">
                <a16:creationId xmlns:a16="http://schemas.microsoft.com/office/drawing/2014/main" id="{9CE923E9-CE93-4573-B263-5B1AAB2EFC58}"/>
              </a:ext>
            </a:extLst>
          </p:cNvPr>
          <p:cNvSpPr>
            <a:spLocks noChangeArrowheads="1"/>
          </p:cNvSpPr>
          <p:nvPr>
            <p:custDataLst>
              <p:tags r:id="rId2"/>
            </p:custDataLst>
          </p:nvPr>
        </p:nvSpPr>
        <p:spPr bwMode="auto">
          <a:xfrm>
            <a:off x="834989" y="4354844"/>
            <a:ext cx="1928826" cy="535785"/>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en-GB" sz="1050" b="1" dirty="0">
                <a:solidFill>
                  <a:srgbClr val="000000"/>
                </a:solidFill>
              </a:rPr>
              <a:t>Communicating progress internally</a:t>
            </a:r>
          </a:p>
        </p:txBody>
      </p:sp>
      <p:sp>
        <p:nvSpPr>
          <p:cNvPr id="18" name="AutoShape 8">
            <a:extLst>
              <a:ext uri="{FF2B5EF4-FFF2-40B4-BE49-F238E27FC236}">
                <a16:creationId xmlns:a16="http://schemas.microsoft.com/office/drawing/2014/main" id="{2671B165-4F93-4C8E-A98F-251CEB84CB9D}"/>
              </a:ext>
            </a:extLst>
          </p:cNvPr>
          <p:cNvSpPr>
            <a:spLocks noChangeArrowheads="1"/>
          </p:cNvSpPr>
          <p:nvPr>
            <p:custDataLst>
              <p:tags r:id="rId3"/>
            </p:custDataLst>
          </p:nvPr>
        </p:nvSpPr>
        <p:spPr bwMode="auto">
          <a:xfrm>
            <a:off x="834989" y="5319257"/>
            <a:ext cx="1928826" cy="535785"/>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en-GB" sz="1050" b="1" dirty="0">
                <a:solidFill>
                  <a:srgbClr val="000000"/>
                </a:solidFill>
              </a:rPr>
              <a:t>Communicating progress externally</a:t>
            </a:r>
          </a:p>
        </p:txBody>
      </p:sp>
      <p:sp>
        <p:nvSpPr>
          <p:cNvPr id="19" name="AutoShape 8">
            <a:extLst>
              <a:ext uri="{FF2B5EF4-FFF2-40B4-BE49-F238E27FC236}">
                <a16:creationId xmlns:a16="http://schemas.microsoft.com/office/drawing/2014/main" id="{FBF0063A-EB80-42D3-8A50-244301E99F63}"/>
              </a:ext>
            </a:extLst>
          </p:cNvPr>
          <p:cNvSpPr>
            <a:spLocks noChangeArrowheads="1"/>
          </p:cNvSpPr>
          <p:nvPr>
            <p:custDataLst>
              <p:tags r:id="rId4"/>
            </p:custDataLst>
          </p:nvPr>
        </p:nvSpPr>
        <p:spPr bwMode="auto">
          <a:xfrm>
            <a:off x="834989" y="3390432"/>
            <a:ext cx="1928826" cy="535784"/>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en-GB" sz="1050" b="1" dirty="0">
                <a:solidFill>
                  <a:srgbClr val="000000"/>
                </a:solidFill>
              </a:rPr>
              <a:t>Reviewing the effectiveness of measures</a:t>
            </a:r>
          </a:p>
        </p:txBody>
      </p:sp>
      <p:sp>
        <p:nvSpPr>
          <p:cNvPr id="20" name="Rectangle 23">
            <a:extLst>
              <a:ext uri="{FF2B5EF4-FFF2-40B4-BE49-F238E27FC236}">
                <a16:creationId xmlns:a16="http://schemas.microsoft.com/office/drawing/2014/main" id="{3A723BF6-F6CD-401F-8D87-14C468216F24}"/>
              </a:ext>
            </a:extLst>
          </p:cNvPr>
          <p:cNvSpPr>
            <a:spLocks noGrp="1" noChangeArrowheads="1"/>
          </p:cNvSpPr>
          <p:nvPr>
            <p:custDataLst>
              <p:tags r:id="rId5"/>
            </p:custDataLst>
          </p:nvPr>
        </p:nvSpPr>
        <p:spPr bwMode="auto">
          <a:xfrm>
            <a:off x="2924550" y="3390429"/>
            <a:ext cx="7492623"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en-GB" sz="1050" dirty="0">
                <a:solidFill>
                  <a:srgbClr val="000000"/>
                </a:solidFill>
              </a:rPr>
              <a:t>Identifying the implemented measures </a:t>
            </a:r>
          </a:p>
          <a:p>
            <a:pPr marL="173831" lvl="1" indent="-171450">
              <a:spcAft>
                <a:spcPts val="300"/>
              </a:spcAft>
              <a:buClr>
                <a:schemeClr val="tx2"/>
              </a:buClr>
              <a:buFont typeface="Arial" panose="020B0604020202020204" pitchFamily="34" charset="0"/>
              <a:buChar char="•"/>
              <a:defRPr/>
            </a:pPr>
            <a:r>
              <a:rPr lang="en-GB" sz="1050" dirty="0">
                <a:solidFill>
                  <a:srgbClr val="000000"/>
                </a:solidFill>
              </a:rPr>
              <a:t>Establishing sources of information and indicators to measure the effectiveness of measures </a:t>
            </a:r>
          </a:p>
          <a:p>
            <a:pPr marL="173831" lvl="1" indent="-171450">
              <a:spcAft>
                <a:spcPts val="300"/>
              </a:spcAft>
              <a:buClr>
                <a:schemeClr val="tx2"/>
              </a:buClr>
              <a:buFont typeface="Arial" panose="020B0604020202020204" pitchFamily="34" charset="0"/>
              <a:buChar char="•"/>
              <a:defRPr/>
            </a:pPr>
            <a:r>
              <a:rPr lang="en-GB" sz="1050" dirty="0">
                <a:solidFill>
                  <a:srgbClr val="000000"/>
                </a:solidFill>
              </a:rPr>
              <a:t>Collecting information</a:t>
            </a:r>
          </a:p>
        </p:txBody>
      </p:sp>
      <p:sp>
        <p:nvSpPr>
          <p:cNvPr id="21" name="Rectangle 24">
            <a:extLst>
              <a:ext uri="{FF2B5EF4-FFF2-40B4-BE49-F238E27FC236}">
                <a16:creationId xmlns:a16="http://schemas.microsoft.com/office/drawing/2014/main" id="{7746A409-17F0-4DBB-B4A8-3DFFAE681AB5}"/>
              </a:ext>
            </a:extLst>
          </p:cNvPr>
          <p:cNvSpPr>
            <a:spLocks noGrp="1" noChangeArrowheads="1"/>
          </p:cNvSpPr>
          <p:nvPr>
            <p:custDataLst>
              <p:tags r:id="rId6"/>
            </p:custDataLst>
          </p:nvPr>
        </p:nvSpPr>
        <p:spPr bwMode="auto">
          <a:xfrm>
            <a:off x="2924551" y="4354843"/>
            <a:ext cx="7492624"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en-GB" sz="1050" dirty="0">
                <a:solidFill>
                  <a:srgbClr val="000000"/>
                </a:solidFill>
              </a:rPr>
              <a:t>Providing an overview of measures and their impact (What worked, what didn't? What comes next?)</a:t>
            </a:r>
          </a:p>
          <a:p>
            <a:pPr marL="173831" lvl="1" indent="-171450">
              <a:spcAft>
                <a:spcPts val="300"/>
              </a:spcAft>
              <a:buClr>
                <a:schemeClr val="tx2"/>
              </a:buClr>
              <a:buFont typeface="Arial" panose="020B0604020202020204" pitchFamily="34" charset="0"/>
              <a:buChar char="•"/>
              <a:defRPr/>
            </a:pPr>
            <a:r>
              <a:rPr lang="en-GB" sz="1050" dirty="0">
                <a:solidFill>
                  <a:srgbClr val="000000"/>
                </a:solidFill>
              </a:rPr>
              <a:t>Selecting formats for internal communication</a:t>
            </a:r>
          </a:p>
          <a:p>
            <a:pPr marL="173831" lvl="1" indent="-171450">
              <a:spcAft>
                <a:spcPts val="300"/>
              </a:spcAft>
              <a:buClr>
                <a:schemeClr val="tx2"/>
              </a:buClr>
              <a:buFont typeface="Arial" panose="020B0604020202020204" pitchFamily="34" charset="0"/>
              <a:buChar char="•"/>
              <a:defRPr/>
            </a:pPr>
            <a:r>
              <a:rPr lang="en-GB" sz="1050" dirty="0">
                <a:solidFill>
                  <a:srgbClr val="000000"/>
                </a:solidFill>
              </a:rPr>
              <a:t>Establishing communication goals (Do we just need to convey information, or should there be a discussion?)</a:t>
            </a:r>
          </a:p>
        </p:txBody>
      </p:sp>
      <p:sp>
        <p:nvSpPr>
          <p:cNvPr id="22" name="Rectangle 25">
            <a:extLst>
              <a:ext uri="{FF2B5EF4-FFF2-40B4-BE49-F238E27FC236}">
                <a16:creationId xmlns:a16="http://schemas.microsoft.com/office/drawing/2014/main" id="{9AB5D750-B245-45E4-8E21-7F49ACD1F371}"/>
              </a:ext>
            </a:extLst>
          </p:cNvPr>
          <p:cNvSpPr>
            <a:spLocks noGrp="1" noChangeArrowheads="1"/>
          </p:cNvSpPr>
          <p:nvPr>
            <p:custDataLst>
              <p:tags r:id="rId7"/>
            </p:custDataLst>
          </p:nvPr>
        </p:nvSpPr>
        <p:spPr bwMode="auto">
          <a:xfrm>
            <a:off x="2927648" y="5319255"/>
            <a:ext cx="7492622"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en-GB" sz="1050" dirty="0">
                <a:solidFill>
                  <a:srgbClr val="000000"/>
                </a:solidFill>
              </a:rPr>
              <a:t>Determining target groups and content</a:t>
            </a:r>
          </a:p>
          <a:p>
            <a:pPr marL="173831" lvl="1" indent="-171450">
              <a:spcAft>
                <a:spcPts val="300"/>
              </a:spcAft>
              <a:buClr>
                <a:schemeClr val="tx2"/>
              </a:buClr>
              <a:buFont typeface="Arial" panose="020B0604020202020204" pitchFamily="34" charset="0"/>
              <a:buChar char="•"/>
              <a:defRPr/>
            </a:pPr>
            <a:r>
              <a:rPr lang="en-GB" sz="1050" dirty="0">
                <a:solidFill>
                  <a:srgbClr val="000000"/>
                </a:solidFill>
              </a:rPr>
              <a:t>Selecting communication channels and reporting format(s)</a:t>
            </a:r>
          </a:p>
          <a:p>
            <a:pPr marL="173831" lvl="1" indent="-171450">
              <a:spcAft>
                <a:spcPts val="300"/>
              </a:spcAft>
              <a:buClr>
                <a:schemeClr val="tx2"/>
              </a:buClr>
              <a:buFont typeface="Arial" panose="020B0604020202020204" pitchFamily="34" charset="0"/>
              <a:buChar char="•"/>
              <a:defRPr/>
            </a:pPr>
            <a:r>
              <a:rPr lang="en-GB" sz="1050" dirty="0">
                <a:solidFill>
                  <a:srgbClr val="000000"/>
                </a:solidFill>
              </a:rPr>
              <a:t>Creating reporting content</a:t>
            </a:r>
          </a:p>
        </p:txBody>
      </p:sp>
      <p:sp>
        <p:nvSpPr>
          <p:cNvPr id="23" name="Text Box 7">
            <a:extLst>
              <a:ext uri="{FF2B5EF4-FFF2-40B4-BE49-F238E27FC236}">
                <a16:creationId xmlns:a16="http://schemas.microsoft.com/office/drawing/2014/main" id="{F19763D4-F1D5-494E-A519-E6D7794EC934}"/>
              </a:ext>
            </a:extLst>
          </p:cNvPr>
          <p:cNvSpPr txBox="1">
            <a:spLocks noChangeArrowheads="1"/>
          </p:cNvSpPr>
          <p:nvPr>
            <p:custDataLst>
              <p:tags r:id="rId8"/>
            </p:custDataLst>
          </p:nvPr>
        </p:nvSpPr>
        <p:spPr bwMode="auto">
          <a:xfrm>
            <a:off x="2924551" y="3068961"/>
            <a:ext cx="3964809" cy="214314"/>
          </a:xfrm>
          <a:prstGeom prst="rect">
            <a:avLst/>
          </a:prstGeom>
          <a:noFill/>
          <a:ln w="9525">
            <a:noFill/>
            <a:miter lim="800000"/>
            <a:headEnd/>
            <a:tailEnd/>
          </a:ln>
          <a:effectLst/>
        </p:spPr>
        <p:txBody>
          <a:bodyPr wrap="square" lIns="67500" tIns="35100" rIns="67500" bIns="35100">
            <a:noAutofit/>
          </a:bodyPr>
          <a:lstStyle/>
          <a:p>
            <a:pPr algn="l"/>
            <a:r>
              <a:rPr lang="en-GB" sz="1050" b="1" dirty="0">
                <a:solidFill>
                  <a:schemeClr val="tx2"/>
                </a:solidFill>
              </a:rPr>
              <a:t>Key activities</a:t>
            </a:r>
          </a:p>
        </p:txBody>
      </p:sp>
      <p:sp>
        <p:nvSpPr>
          <p:cNvPr id="24" name="Fußzeilenplatzhalter 3">
            <a:extLst>
              <a:ext uri="{FF2B5EF4-FFF2-40B4-BE49-F238E27FC236}">
                <a16:creationId xmlns:a16="http://schemas.microsoft.com/office/drawing/2014/main" id="{B12BE7CD-FB71-404E-81C1-CDEDD6EECE28}"/>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5" name="Auf der gleichen Seite des Rechtecks liegende Ecken abrunden 8">
            <a:extLst>
              <a:ext uri="{FF2B5EF4-FFF2-40B4-BE49-F238E27FC236}">
                <a16:creationId xmlns:a16="http://schemas.microsoft.com/office/drawing/2014/main" id="{A42E1363-CE54-46B2-A6D8-AF6862E4C84F}"/>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6" name="Auf der gleichen Seite des Rechtecks liegende Ecken abrunden 8">
            <a:extLst>
              <a:ext uri="{FF2B5EF4-FFF2-40B4-BE49-F238E27FC236}">
                <a16:creationId xmlns:a16="http://schemas.microsoft.com/office/drawing/2014/main" id="{1DB820EA-2171-4940-B4E8-067C94E4D66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7" name="Auf der gleichen Seite des Rechtecks liegende Ecken abrunden 8">
            <a:extLst>
              <a:ext uri="{FF2B5EF4-FFF2-40B4-BE49-F238E27FC236}">
                <a16:creationId xmlns:a16="http://schemas.microsoft.com/office/drawing/2014/main" id="{DC31390E-6C36-47EF-A3F5-8BDC389CBA15}"/>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8" name="Auf der gleichen Seite des Rechtecks liegende Ecken abrunden 8">
            <a:extLst>
              <a:ext uri="{FF2B5EF4-FFF2-40B4-BE49-F238E27FC236}">
                <a16:creationId xmlns:a16="http://schemas.microsoft.com/office/drawing/2014/main" id="{F805BC00-505B-4F3A-A338-C44695EAC6B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9" name="Auf der gleichen Seite des Rechtecks liegende Ecken abrunden 8">
            <a:extLst>
              <a:ext uri="{FF2B5EF4-FFF2-40B4-BE49-F238E27FC236}">
                <a16:creationId xmlns:a16="http://schemas.microsoft.com/office/drawing/2014/main" id="{FA9815A4-6D7F-4EE7-8284-9DF34B873608}"/>
              </a:ext>
            </a:extLst>
          </p:cNvPr>
          <p:cNvSpPr/>
          <p:nvPr/>
        </p:nvSpPr>
        <p:spPr bwMode="auto">
          <a:xfrm>
            <a:off x="5328613"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0" name="Auf der gleichen Seite des Rechtecks liegende Ecken abrunden 8">
            <a:extLst>
              <a:ext uri="{FF2B5EF4-FFF2-40B4-BE49-F238E27FC236}">
                <a16:creationId xmlns:a16="http://schemas.microsoft.com/office/drawing/2014/main" id="{C3BBD765-59CB-4F8B-8B72-F7BD76733994}"/>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1" name="Auf der gleichen Seite des Rechtecks liegende Ecken abrunden 8">
            <a:extLst>
              <a:ext uri="{FF2B5EF4-FFF2-40B4-BE49-F238E27FC236}">
                <a16:creationId xmlns:a16="http://schemas.microsoft.com/office/drawing/2014/main" id="{F27FC685-6BB5-47BE-B2E2-6BABCF92C611}"/>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B9853EF6-DB44-D8EF-857E-2D74F917EAA4}"/>
              </a:ext>
            </a:extLst>
          </p:cNvPr>
          <p:cNvSpPr>
            <a:spLocks noGrp="1"/>
          </p:cNvSpPr>
          <p:nvPr>
            <p:ph type="dt" sz="half" idx="12"/>
          </p:nvPr>
        </p:nvSpPr>
        <p:spPr>
          <a:xfrm>
            <a:off x="648000" y="116632"/>
            <a:ext cx="8400328"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216956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631504" y="1290464"/>
            <a:ext cx="8785671" cy="500062"/>
          </a:xfrm>
        </p:spPr>
        <p:txBody>
          <a:bodyPr/>
          <a:lstStyle/>
          <a:p>
            <a:r>
              <a:rPr lang="en-GB" dirty="0"/>
              <a:t>Information sources for measuring impact and internal and external communications</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64</a:t>
            </a:fld>
            <a:endParaRPr lang="de-DE"/>
          </a:p>
        </p:txBody>
      </p:sp>
      <p:sp>
        <p:nvSpPr>
          <p:cNvPr id="16" name="Rechteck 15">
            <a:extLst>
              <a:ext uri="{FF2B5EF4-FFF2-40B4-BE49-F238E27FC236}">
                <a16:creationId xmlns:a16="http://schemas.microsoft.com/office/drawing/2014/main" id="{EF637D80-8E63-470A-A7D7-F4FBA7B6D507}"/>
              </a:ext>
            </a:extLst>
          </p:cNvPr>
          <p:cNvSpPr/>
          <p:nvPr/>
        </p:nvSpPr>
        <p:spPr>
          <a:xfrm>
            <a:off x="479376" y="2222574"/>
            <a:ext cx="9937799" cy="1265889"/>
          </a:xfrm>
          <a:prstGeom prst="rect">
            <a:avLst/>
          </a:prstGeom>
        </p:spPr>
        <p:txBody>
          <a:bodyPr wrap="square" lIns="80165" tIns="40083" rIns="80165" bIns="40083">
            <a:spAutoFit/>
          </a:bodyPr>
          <a:lstStyle/>
          <a:p>
            <a:pPr marL="79375" algn="l"/>
            <a:r>
              <a:rPr lang="en-GB" sz="1100" b="1" dirty="0">
                <a:solidFill>
                  <a:srgbClr val="000000">
                    <a:lumMod val="75000"/>
                    <a:lumOff val="25000"/>
                  </a:srgbClr>
                </a:solidFill>
              </a:rPr>
              <a:t>Measuring impact</a:t>
            </a:r>
          </a:p>
          <a:p>
            <a:pPr marL="268288" indent="-188913" algn="l">
              <a:buFont typeface="Arial" pitchFamily="34" charset="0"/>
              <a:buChar char="•"/>
            </a:pPr>
            <a:r>
              <a:rPr lang="en-GB" sz="1100" dirty="0"/>
              <a:t>The </a:t>
            </a:r>
            <a:r>
              <a:rPr lang="en-GB" sz="1100" dirty="0">
                <a:hlinkClick r:id="rId2"/>
              </a:rPr>
              <a:t>Due Diligence Compass (in German only)</a:t>
            </a:r>
            <a:r>
              <a:rPr lang="en-GB" sz="1100" dirty="0"/>
              <a:t> from the German Agency for Business and Economic Development and GIZ offers guidance on how to measure impact.</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en-GB" sz="1100" dirty="0">
                <a:solidFill>
                  <a:srgbClr val="000000">
                    <a:lumMod val="75000"/>
                    <a:lumOff val="25000"/>
                  </a:srgbClr>
                </a:solidFill>
              </a:rPr>
              <a:t>The Due Diligence Compass also provides an </a:t>
            </a:r>
            <a:r>
              <a:rPr lang="en-GB" sz="1100" dirty="0">
                <a:solidFill>
                  <a:srgbClr val="000000">
                    <a:lumMod val="75000"/>
                    <a:lumOff val="25000"/>
                  </a:srgbClr>
                </a:solidFill>
                <a:hlinkClick r:id="rId3"/>
              </a:rPr>
              <a:t>overview of KPIs (in German only)</a:t>
            </a:r>
            <a:r>
              <a:rPr lang="en-GB" sz="1100" dirty="0">
                <a:solidFill>
                  <a:srgbClr val="000000">
                    <a:lumMod val="75000"/>
                    <a:lumOff val="25000"/>
                  </a:srgbClr>
                </a:solidFill>
              </a:rPr>
              <a:t> that can be used to measure impact and for internal and external communications.</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en-GB" sz="1100" dirty="0">
                <a:solidFill>
                  <a:srgbClr val="000000">
                    <a:lumMod val="75000"/>
                    <a:lumOff val="25000"/>
                  </a:srgbClr>
                </a:solidFill>
              </a:rPr>
              <a:t>Page 79 of the guide </a:t>
            </a:r>
            <a:r>
              <a:rPr lang="en-GB" sz="1100" dirty="0">
                <a:solidFill>
                  <a:srgbClr val="000000">
                    <a:lumMod val="75000"/>
                    <a:lumOff val="25000"/>
                  </a:srgbClr>
                </a:solidFill>
                <a:hlinkClick r:id="rId4"/>
              </a:rPr>
              <a:t>Doing Business with Respect for Human Rights</a:t>
            </a:r>
            <a:r>
              <a:rPr lang="en-GB" sz="1100" dirty="0">
                <a:solidFill>
                  <a:srgbClr val="000000">
                    <a:lumMod val="75000"/>
                    <a:lumOff val="25000"/>
                  </a:srgbClr>
                </a:solidFill>
              </a:rPr>
              <a:t> published by Shift features an overview of the process for analysing effectiveness.</a:t>
            </a:r>
          </a:p>
        </p:txBody>
      </p:sp>
      <p:sp>
        <p:nvSpPr>
          <p:cNvPr id="9" name="Rechteck 8">
            <a:extLst>
              <a:ext uri="{FF2B5EF4-FFF2-40B4-BE49-F238E27FC236}">
                <a16:creationId xmlns:a16="http://schemas.microsoft.com/office/drawing/2014/main" id="{3F26F5A5-C296-4C00-AD13-C3D8837C01DE}"/>
              </a:ext>
            </a:extLst>
          </p:cNvPr>
          <p:cNvSpPr/>
          <p:nvPr/>
        </p:nvSpPr>
        <p:spPr>
          <a:xfrm>
            <a:off x="502567" y="3700174"/>
            <a:ext cx="9914608" cy="2112274"/>
          </a:xfrm>
          <a:prstGeom prst="rect">
            <a:avLst/>
          </a:prstGeom>
        </p:spPr>
        <p:txBody>
          <a:bodyPr wrap="square" lIns="80165" tIns="40083" rIns="80165" bIns="40083">
            <a:spAutoFit/>
          </a:bodyPr>
          <a:lstStyle/>
          <a:p>
            <a:pPr marL="79375" algn="l"/>
            <a:r>
              <a:rPr lang="en-GB" sz="1100" b="1" dirty="0">
                <a:solidFill>
                  <a:srgbClr val="000000">
                    <a:lumMod val="75000"/>
                    <a:lumOff val="25000"/>
                  </a:srgbClr>
                </a:solidFill>
              </a:rPr>
              <a:t>Internal and external communications </a:t>
            </a:r>
          </a:p>
          <a:p>
            <a:pPr marL="268288" indent="-188913" algn="l">
              <a:buFont typeface="Arial" pitchFamily="34" charset="0"/>
              <a:buChar char="•"/>
            </a:pPr>
            <a:r>
              <a:rPr lang="en-GB" sz="1100" dirty="0">
                <a:solidFill>
                  <a:srgbClr val="000000">
                    <a:lumMod val="75000"/>
                    <a:lumOff val="25000"/>
                  </a:srgbClr>
                </a:solidFill>
              </a:rPr>
              <a:t>The </a:t>
            </a:r>
            <a:r>
              <a:rPr lang="en-GB" sz="1100" dirty="0">
                <a:solidFill>
                  <a:srgbClr val="000000">
                    <a:lumMod val="75000"/>
                    <a:lumOff val="25000"/>
                  </a:srgbClr>
                </a:solidFill>
                <a:hlinkClick r:id="rId5"/>
              </a:rPr>
              <a:t>Due Diligence Compass (in German only)</a:t>
            </a:r>
            <a:r>
              <a:rPr lang="en-GB" sz="1100" dirty="0">
                <a:solidFill>
                  <a:srgbClr val="000000">
                    <a:lumMod val="75000"/>
                    <a:lumOff val="25000"/>
                  </a:srgbClr>
                </a:solidFill>
              </a:rPr>
              <a:t> and external communications from the German Agency for Business and Economic Development and GIZ offers guidance on internal and external communications.</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en-GB" sz="1100" dirty="0"/>
              <a:t>The </a:t>
            </a:r>
            <a:r>
              <a:rPr lang="en-GB" sz="1100" dirty="0">
                <a:hlinkClick r:id="rId6"/>
              </a:rPr>
              <a:t>NAP Business and Human Rights Guidelines for the German Sustainability Code</a:t>
            </a:r>
            <a:r>
              <a:rPr lang="en-GB" sz="1100" dirty="0"/>
              <a:t> offers assistance to companies that need to address human rights due diligence for a German Sustainability Code declaration.</a:t>
            </a:r>
          </a:p>
          <a:p>
            <a:pPr marL="268288" indent="-188913" algn="l">
              <a:buFont typeface="Arial" pitchFamily="34" charset="0"/>
              <a:buChar char="•"/>
            </a:pPr>
            <a:endParaRPr lang="de-DE" sz="1100" dirty="0">
              <a:solidFill>
                <a:srgbClr val="4B4B4B"/>
              </a:solidFill>
            </a:endParaRPr>
          </a:p>
          <a:p>
            <a:pPr marL="268288" indent="-188913" algn="l">
              <a:buFont typeface="Arial" pitchFamily="34" charset="0"/>
              <a:buChar char="•"/>
            </a:pPr>
            <a:r>
              <a:rPr lang="en-GB" sz="1100" dirty="0">
                <a:solidFill>
                  <a:srgbClr val="4B4B4B"/>
                </a:solidFill>
              </a:rPr>
              <a:t>The German Global Compact Network's information portal </a:t>
            </a:r>
            <a:r>
              <a:rPr lang="en-GB" sz="1100" dirty="0">
                <a:solidFill>
                  <a:srgbClr val="000000">
                    <a:lumMod val="75000"/>
                    <a:lumOff val="25000"/>
                  </a:srgbClr>
                </a:solidFill>
                <a:hlinkClick r:id="rId7"/>
              </a:rPr>
              <a:t>mr-sorgfalt.de</a:t>
            </a:r>
            <a:r>
              <a:rPr lang="en-GB" sz="1100" dirty="0">
                <a:solidFill>
                  <a:srgbClr val="4B4B4B"/>
                </a:solidFill>
              </a:rPr>
              <a:t> contains examples from companies and a webinar on reporting and communications as part of human rights due diligence. </a:t>
            </a:r>
          </a:p>
          <a:p>
            <a:pPr marL="268288" indent="-188913" algn="l">
              <a:buFont typeface="Arial" pitchFamily="34" charset="0"/>
              <a:buChar char="•"/>
            </a:pPr>
            <a:endParaRPr lang="de-DE" sz="1100" dirty="0">
              <a:solidFill>
                <a:srgbClr val="4B4B4B"/>
              </a:solidFill>
            </a:endParaRPr>
          </a:p>
          <a:p>
            <a:pPr marL="268288" indent="-188913" algn="l">
              <a:buFont typeface="Arial" pitchFamily="34" charset="0"/>
              <a:buChar char="•"/>
            </a:pPr>
            <a:r>
              <a:rPr lang="en-GB" sz="1100" dirty="0">
                <a:solidFill>
                  <a:srgbClr val="4B4B4B"/>
                </a:solidFill>
              </a:rPr>
              <a:t>econsense has published the discussion paper </a:t>
            </a:r>
            <a:r>
              <a:rPr lang="en-GB" sz="1100" dirty="0">
                <a:solidFill>
                  <a:srgbClr val="4B4B4B"/>
                </a:solidFill>
                <a:hlinkClick r:id="rId8"/>
              </a:rPr>
              <a:t>Making Human Rights Measurable (in German only)</a:t>
            </a:r>
            <a:r>
              <a:rPr lang="en-GB" sz="1100" dirty="0">
                <a:solidFill>
                  <a:srgbClr val="4B4B4B"/>
                </a:solidFill>
              </a:rPr>
              <a:t>, which summarises quantitative human rights indicators.</a:t>
            </a:r>
          </a:p>
        </p:txBody>
      </p:sp>
      <p:sp>
        <p:nvSpPr>
          <p:cNvPr id="8" name="Fußzeilenplatzhalter 3">
            <a:extLst>
              <a:ext uri="{FF2B5EF4-FFF2-40B4-BE49-F238E27FC236}">
                <a16:creationId xmlns:a16="http://schemas.microsoft.com/office/drawing/2014/main" id="{AA68945B-558D-458B-880C-07A26A8B1C0A}"/>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0" name="Auf der gleichen Seite des Rechtecks liegende Ecken abrunden 8">
            <a:extLst>
              <a:ext uri="{FF2B5EF4-FFF2-40B4-BE49-F238E27FC236}">
                <a16:creationId xmlns:a16="http://schemas.microsoft.com/office/drawing/2014/main" id="{9A4837B2-D944-4ED1-B6B6-EB4A5C7D50E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1" name="Auf der gleichen Seite des Rechtecks liegende Ecken abrunden 8">
            <a:extLst>
              <a:ext uri="{FF2B5EF4-FFF2-40B4-BE49-F238E27FC236}">
                <a16:creationId xmlns:a16="http://schemas.microsoft.com/office/drawing/2014/main" id="{B2F2CCC5-D3D3-4C92-B73D-962C6412E8FC}"/>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2" name="Auf der gleichen Seite des Rechtecks liegende Ecken abrunden 8">
            <a:extLst>
              <a:ext uri="{FF2B5EF4-FFF2-40B4-BE49-F238E27FC236}">
                <a16:creationId xmlns:a16="http://schemas.microsoft.com/office/drawing/2014/main" id="{16418E81-3F2B-4053-9551-76E30EAC9C8E}"/>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2594AAE3-8068-4053-ACE6-31945F9E7CE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4" name="Auf der gleichen Seite des Rechtecks liegende Ecken abrunden 8">
            <a:extLst>
              <a:ext uri="{FF2B5EF4-FFF2-40B4-BE49-F238E27FC236}">
                <a16:creationId xmlns:a16="http://schemas.microsoft.com/office/drawing/2014/main" id="{10D53776-DC76-40EA-A348-B2F22BB36830}"/>
              </a:ext>
            </a:extLst>
          </p:cNvPr>
          <p:cNvSpPr/>
          <p:nvPr/>
        </p:nvSpPr>
        <p:spPr bwMode="auto">
          <a:xfrm>
            <a:off x="5328613"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5" name="Auf der gleichen Seite des Rechtecks liegende Ecken abrunden 8">
            <a:extLst>
              <a:ext uri="{FF2B5EF4-FFF2-40B4-BE49-F238E27FC236}">
                <a16:creationId xmlns:a16="http://schemas.microsoft.com/office/drawing/2014/main" id="{44446A5C-B769-44E3-B6DF-97EA03C09828}"/>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7" name="Auf der gleichen Seite des Rechtecks liegende Ecken abrunden 8">
            <a:extLst>
              <a:ext uri="{FF2B5EF4-FFF2-40B4-BE49-F238E27FC236}">
                <a16:creationId xmlns:a16="http://schemas.microsoft.com/office/drawing/2014/main" id="{959EDCF2-3E2F-42D7-8E8A-3E4D9264ECBF}"/>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8" name="Picture 2" descr="C:\Users\ehrensperger\AppData\Local\Dropbox\SEED\07 Starter\01 Concept\03 Tools\Icons &amp; drawings\Lupe.png">
            <a:extLst>
              <a:ext uri="{FF2B5EF4-FFF2-40B4-BE49-F238E27FC236}">
                <a16:creationId xmlns:a16="http://schemas.microsoft.com/office/drawing/2014/main" id="{0ACBBEE1-B20D-40A4-9C27-557A50D1779C}"/>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4">
            <a:extLst>
              <a:ext uri="{FF2B5EF4-FFF2-40B4-BE49-F238E27FC236}">
                <a16:creationId xmlns:a16="http://schemas.microsoft.com/office/drawing/2014/main" id="{11EC72C5-93F1-7658-B8BD-A0489520FCCB}"/>
              </a:ext>
            </a:extLst>
          </p:cNvPr>
          <p:cNvSpPr>
            <a:spLocks noGrp="1"/>
          </p:cNvSpPr>
          <p:nvPr>
            <p:ph type="dt" sz="half" idx="12"/>
          </p:nvPr>
        </p:nvSpPr>
        <p:spPr>
          <a:xfrm>
            <a:off x="648000" y="116632"/>
            <a:ext cx="8400328"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1247162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65</a:t>
            </a:fld>
            <a:endParaRPr lang="de-DE"/>
          </a:p>
        </p:txBody>
      </p:sp>
      <p:sp>
        <p:nvSpPr>
          <p:cNvPr id="10" name="Rectangle 21">
            <a:extLst>
              <a:ext uri="{FF2B5EF4-FFF2-40B4-BE49-F238E27FC236}">
                <a16:creationId xmlns:a16="http://schemas.microsoft.com/office/drawing/2014/main" id="{E5A076BB-B52F-4627-8E1F-3A35B02BC753}"/>
              </a:ext>
            </a:extLst>
          </p:cNvPr>
          <p:cNvSpPr/>
          <p:nvPr/>
        </p:nvSpPr>
        <p:spPr>
          <a:xfrm>
            <a:off x="650330" y="1196752"/>
            <a:ext cx="9766845" cy="1648266"/>
          </a:xfrm>
          <a:prstGeom prst="flowChartDocument">
            <a:avLst/>
          </a:prstGeom>
          <a:solidFill>
            <a:srgbClr val="3B687F"/>
          </a:solidFill>
          <a:ln w="12700" cap="flat" cmpd="sng" algn="ctr">
            <a:noFill/>
            <a:prstDash val="solid"/>
          </a:ln>
          <a:effectLst/>
        </p:spPr>
        <p:txBody>
          <a:bodyPr lIns="80165" tIns="40083" rIns="80165" bIns="40083" rtlCol="0" anchor="ctr"/>
          <a:lstStyle/>
          <a:p>
            <a:pPr algn="l" defTabSz="801654">
              <a:defRPr/>
            </a:pPr>
            <a:r>
              <a:rPr lang="en-GB" sz="2800" b="1" dirty="0">
                <a:solidFill>
                  <a:prstClr val="white"/>
                </a:solidFill>
                <a:cs typeface="Arial" panose="020B0604020202020204" pitchFamily="34" charset="0"/>
              </a:rPr>
              <a:t>Stage 5</a:t>
            </a:r>
          </a:p>
          <a:p>
            <a:pPr algn="l" defTabSz="801654">
              <a:defRPr/>
            </a:pPr>
            <a:r>
              <a:rPr lang="en-GB" b="1" dirty="0">
                <a:solidFill>
                  <a:prstClr val="white"/>
                </a:solidFill>
                <a:cs typeface="Arial" panose="020B0604020202020204" pitchFamily="34" charset="0"/>
              </a:rPr>
              <a:t>Recording grievances and improving processes</a:t>
            </a:r>
          </a:p>
        </p:txBody>
      </p:sp>
      <p:sp>
        <p:nvSpPr>
          <p:cNvPr id="8" name="Fußzeilenplatzhalter 3">
            <a:extLst>
              <a:ext uri="{FF2B5EF4-FFF2-40B4-BE49-F238E27FC236}">
                <a16:creationId xmlns:a16="http://schemas.microsoft.com/office/drawing/2014/main" id="{E2FB8FBA-38C2-402C-80C0-5B59E4598BF1}"/>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9" name="Auf der gleichen Seite des Rechtecks liegende Ecken abrunden 8">
            <a:extLst>
              <a:ext uri="{FF2B5EF4-FFF2-40B4-BE49-F238E27FC236}">
                <a16:creationId xmlns:a16="http://schemas.microsoft.com/office/drawing/2014/main" id="{78D3A414-69D2-44D7-9703-01BACD1E542C}"/>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1" name="Auf der gleichen Seite des Rechtecks liegende Ecken abrunden 8">
            <a:extLst>
              <a:ext uri="{FF2B5EF4-FFF2-40B4-BE49-F238E27FC236}">
                <a16:creationId xmlns:a16="http://schemas.microsoft.com/office/drawing/2014/main" id="{97F1BA10-B4B9-487D-AA73-C39B34A6F7A2}"/>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2" name="Auf der gleichen Seite des Rechtecks liegende Ecken abrunden 8">
            <a:extLst>
              <a:ext uri="{FF2B5EF4-FFF2-40B4-BE49-F238E27FC236}">
                <a16:creationId xmlns:a16="http://schemas.microsoft.com/office/drawing/2014/main" id="{94E79ABC-EECA-4740-A6AB-82D9613A5B31}"/>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62AC1E2A-B426-446A-8B67-ED0CAEAFEE12}"/>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4" name="Auf der gleichen Seite des Rechtecks liegende Ecken abrunden 8">
            <a:extLst>
              <a:ext uri="{FF2B5EF4-FFF2-40B4-BE49-F238E27FC236}">
                <a16:creationId xmlns:a16="http://schemas.microsoft.com/office/drawing/2014/main" id="{0F7CB48C-E5DC-4B44-A45C-D494BDBD2CB0}"/>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5" name="Auf der gleichen Seite des Rechtecks liegende Ecken abrunden 8">
            <a:extLst>
              <a:ext uri="{FF2B5EF4-FFF2-40B4-BE49-F238E27FC236}">
                <a16:creationId xmlns:a16="http://schemas.microsoft.com/office/drawing/2014/main" id="{7C140432-2B6F-466C-968B-FCA7EB4AF9F1}"/>
              </a:ext>
            </a:extLst>
          </p:cNvPr>
          <p:cNvSpPr/>
          <p:nvPr/>
        </p:nvSpPr>
        <p:spPr bwMode="auto">
          <a:xfrm>
            <a:off x="6504718"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6" name="Auf der gleichen Seite des Rechtecks liegende Ecken abrunden 8">
            <a:extLst>
              <a:ext uri="{FF2B5EF4-FFF2-40B4-BE49-F238E27FC236}">
                <a16:creationId xmlns:a16="http://schemas.microsoft.com/office/drawing/2014/main" id="{EE16D553-C2EA-4598-B819-B14B7021534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17" name="Textplatzhalter 10">
            <a:extLst>
              <a:ext uri="{FF2B5EF4-FFF2-40B4-BE49-F238E27FC236}">
                <a16:creationId xmlns:a16="http://schemas.microsoft.com/office/drawing/2014/main" id="{EF8BC88E-7D6C-41E0-9D9B-311ABD91FB11}"/>
              </a:ext>
            </a:extLst>
          </p:cNvPr>
          <p:cNvSpPr txBox="1">
            <a:spLocks/>
          </p:cNvSpPr>
          <p:nvPr/>
        </p:nvSpPr>
        <p:spPr>
          <a:xfrm>
            <a:off x="3026785" y="3670145"/>
            <a:ext cx="3308400" cy="385206"/>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en-GB" sz="1100" dirty="0">
                <a:solidFill>
                  <a:srgbClr val="3B687F"/>
                </a:solidFill>
                <a:cs typeface="Arial" panose="020B0604020202020204" pitchFamily="34" charset="0"/>
              </a:rPr>
              <a:t>  Approach</a:t>
            </a:r>
          </a:p>
        </p:txBody>
      </p:sp>
      <p:sp>
        <p:nvSpPr>
          <p:cNvPr id="18" name="Richtungspfeil 21">
            <a:extLst>
              <a:ext uri="{FF2B5EF4-FFF2-40B4-BE49-F238E27FC236}">
                <a16:creationId xmlns:a16="http://schemas.microsoft.com/office/drawing/2014/main" id="{AD535F8B-6D19-4282-BE64-9DFB703916B0}"/>
              </a:ext>
            </a:extLst>
          </p:cNvPr>
          <p:cNvSpPr/>
          <p:nvPr/>
        </p:nvSpPr>
        <p:spPr>
          <a:xfrm>
            <a:off x="2450530" y="3645024"/>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5.1</a:t>
            </a:r>
            <a:r>
              <a:rPr lang="en-GB" sz="900" b="1"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62B97908-5F70-4057-920A-89C1068DE2DD}"/>
              </a:ext>
            </a:extLst>
          </p:cNvPr>
          <p:cNvSpPr txBox="1">
            <a:spLocks/>
          </p:cNvSpPr>
          <p:nvPr/>
        </p:nvSpPr>
        <p:spPr>
          <a:xfrm>
            <a:off x="3026786" y="4206239"/>
            <a:ext cx="3308400" cy="394543"/>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cs typeface="Arial" panose="020B0604020202020204" pitchFamily="34" charset="0"/>
              </a:rPr>
              <a:t>Sources of information</a:t>
            </a:r>
          </a:p>
        </p:txBody>
      </p:sp>
      <p:sp>
        <p:nvSpPr>
          <p:cNvPr id="20" name="Richtungspfeil 24">
            <a:extLst>
              <a:ext uri="{FF2B5EF4-FFF2-40B4-BE49-F238E27FC236}">
                <a16:creationId xmlns:a16="http://schemas.microsoft.com/office/drawing/2014/main" id="{0E71BF1A-0438-45E9-944F-FA5476190F42}"/>
              </a:ext>
            </a:extLst>
          </p:cNvPr>
          <p:cNvSpPr/>
          <p:nvPr/>
        </p:nvSpPr>
        <p:spPr>
          <a:xfrm>
            <a:off x="2450530" y="4198068"/>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5.2</a:t>
            </a:r>
            <a:r>
              <a:rPr lang="en-GB" sz="900" b="1" dirty="0">
                <a:solidFill>
                  <a:prstClr val="black">
                    <a:lumMod val="75000"/>
                    <a:lumOff val="25000"/>
                  </a:prstClr>
                </a:solidFill>
                <a:cs typeface="Arial" panose="020B0604020202020204" pitchFamily="34" charset="0"/>
              </a:rPr>
              <a:t>.</a:t>
            </a:r>
          </a:p>
        </p:txBody>
      </p:sp>
      <p:sp>
        <p:nvSpPr>
          <p:cNvPr id="21"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7897626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66</a:t>
            </a:fld>
            <a:endParaRPr lang="de-DE"/>
          </a:p>
        </p:txBody>
      </p:sp>
      <p:sp>
        <p:nvSpPr>
          <p:cNvPr id="7" name="Rechteck 6">
            <a:extLst>
              <a:ext uri="{FF2B5EF4-FFF2-40B4-BE49-F238E27FC236}">
                <a16:creationId xmlns:a16="http://schemas.microsoft.com/office/drawing/2014/main" id="{A0E7BD0B-D060-4A15-9BCB-B45FEEA56FD1}"/>
              </a:ext>
            </a:extLst>
          </p:cNvPr>
          <p:cNvSpPr/>
          <p:nvPr/>
        </p:nvSpPr>
        <p:spPr>
          <a:xfrm>
            <a:off x="479375" y="1783272"/>
            <a:ext cx="9937799" cy="758057"/>
          </a:xfrm>
          <a:prstGeom prst="rect">
            <a:avLst/>
          </a:prstGeom>
        </p:spPr>
        <p:txBody>
          <a:bodyPr wrap="square" lIns="80165" tIns="40083" rIns="80165" bIns="40083">
            <a:spAutoFit/>
          </a:bodyPr>
          <a:lstStyle/>
          <a:p>
            <a:pPr marL="80577" algn="l"/>
            <a:r>
              <a:rPr lang="en-GB" sz="1100" dirty="0">
                <a:solidFill>
                  <a:srgbClr val="4B4B4B"/>
                </a:solidFill>
              </a:rPr>
              <a:t>Sustainable supply chain management aims to help improve the situation of affected parties along the supply chain in addition to the environmental performance of suppliers. In order to accomplish this, (potentially) affected parties along the supply chain must be given the opportunity to submit grievances. Particularly smaller companies often find it challenging to register grievances along the supply chain. To help with this, they should first seek to establish channels for direct suppliers and use central mechanisms for the wider supply chain, e.g. as part of industry initiatives. </a:t>
            </a: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07015" y="1090456"/>
            <a:ext cx="9110160" cy="648000"/>
          </a:xfrm>
        </p:spPr>
        <p:txBody>
          <a:bodyPr/>
          <a:lstStyle/>
          <a:p>
            <a:r>
              <a:rPr lang="en-GB" sz="1800" dirty="0"/>
              <a:t>Overview of key process steps and activities</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rot="16200000">
            <a:off x="586935" y="1090456"/>
            <a:ext cx="648071" cy="648071"/>
          </a:xfrm>
          <a:prstGeom prst="rect">
            <a:avLst/>
          </a:prstGeom>
          <a:noFill/>
        </p:spPr>
      </p:pic>
      <p:sp>
        <p:nvSpPr>
          <p:cNvPr id="16" name="Rectangle 26">
            <a:extLst>
              <a:ext uri="{FF2B5EF4-FFF2-40B4-BE49-F238E27FC236}">
                <a16:creationId xmlns:a16="http://schemas.microsoft.com/office/drawing/2014/main" id="{79BD6338-7A5F-47FF-9068-A05750AC3B01}"/>
              </a:ext>
            </a:extLst>
          </p:cNvPr>
          <p:cNvSpPr>
            <a:spLocks noChangeArrowheads="1"/>
          </p:cNvSpPr>
          <p:nvPr>
            <p:custDataLst>
              <p:tags r:id="rId1"/>
            </p:custDataLst>
          </p:nvPr>
        </p:nvSpPr>
        <p:spPr bwMode="auto">
          <a:xfrm>
            <a:off x="620675" y="2890752"/>
            <a:ext cx="1553777" cy="3429024"/>
          </a:xfrm>
          <a:prstGeom prst="rect">
            <a:avLst/>
          </a:prstGeom>
          <a:solidFill>
            <a:srgbClr val="3B687F"/>
          </a:solidFill>
          <a:ln w="9525">
            <a:solidFill>
              <a:schemeClr val="bg2"/>
            </a:solidFill>
            <a:miter lim="800000"/>
            <a:headEnd/>
            <a:tailEnd/>
          </a:ln>
          <a:effectLst/>
        </p:spPr>
        <p:txBody>
          <a:bodyPr vert="horz" wrap="square" lIns="67500" tIns="34290" rIns="68580" bIns="34290" numCol="1" anchor="t" anchorCtr="0" compatLnSpc="1">
            <a:prstTxWarp prst="textNoShape">
              <a:avLst/>
            </a:prstTxWarp>
          </a:bodyPr>
          <a:lstStyle>
            <a:lvl1pPr algn="l" rtl="0" eaLnBrk="1" fontAlgn="base" hangingPunct="1">
              <a:spcBef>
                <a:spcPct val="20000"/>
              </a:spcBef>
              <a:spcAft>
                <a:spcPct val="0"/>
              </a:spcAft>
              <a:defRPr sz="1600" b="1" i="1">
                <a:solidFill>
                  <a:schemeClr val="tx1"/>
                </a:solidFill>
                <a:latin typeface="+mn-lt"/>
                <a:ea typeface="+mn-ea"/>
                <a:cs typeface="+mn-cs"/>
              </a:defRPr>
            </a:lvl1pPr>
            <a:lvl2pPr marL="1588" algn="l" rtl="0" eaLnBrk="1" fontAlgn="base" hangingPunct="1">
              <a:lnSpc>
                <a:spcPct val="90000"/>
              </a:lnSpc>
              <a:spcBef>
                <a:spcPct val="10000"/>
              </a:spcBef>
              <a:spcAft>
                <a:spcPct val="0"/>
              </a:spcAft>
              <a:defRPr sz="1400">
                <a:solidFill>
                  <a:schemeClr val="tx1"/>
                </a:solidFill>
                <a:latin typeface="+mn-lt"/>
              </a:defRPr>
            </a:lvl2pPr>
            <a:lvl3pPr marL="192088" indent="-188913" algn="l" rtl="0" eaLnBrk="1" fontAlgn="base" hangingPunct="1">
              <a:lnSpc>
                <a:spcPct val="90000"/>
              </a:lnSpc>
              <a:spcBef>
                <a:spcPct val="40000"/>
              </a:spcBef>
              <a:spcAft>
                <a:spcPct val="0"/>
              </a:spcAft>
              <a:buChar char="•"/>
              <a:defRPr sz="1400">
                <a:solidFill>
                  <a:schemeClr val="tx1"/>
                </a:solidFill>
                <a:latin typeface="+mn-lt"/>
              </a:defRPr>
            </a:lvl3pPr>
            <a:lvl4pPr marL="376238" indent="-182563" algn="l" rtl="0" eaLnBrk="1" fontAlgn="base" hangingPunct="1">
              <a:lnSpc>
                <a:spcPct val="90000"/>
              </a:lnSpc>
              <a:spcBef>
                <a:spcPct val="40000"/>
              </a:spcBef>
              <a:spcAft>
                <a:spcPct val="0"/>
              </a:spcAft>
              <a:buChar char="–"/>
              <a:defRPr sz="1400">
                <a:solidFill>
                  <a:schemeClr val="tx1"/>
                </a:solidFill>
                <a:latin typeface="+mn-lt"/>
              </a:defRPr>
            </a:lvl4pPr>
            <a:lvl5pPr marL="571500" indent="-193675" algn="l" rtl="0" eaLnBrk="1" fontAlgn="base" hangingPunct="1">
              <a:lnSpc>
                <a:spcPct val="90000"/>
              </a:lnSpc>
              <a:spcBef>
                <a:spcPct val="40000"/>
              </a:spcBef>
              <a:spcAft>
                <a:spcPct val="0"/>
              </a:spcAft>
              <a:buChar char="-"/>
              <a:defRPr sz="1400">
                <a:solidFill>
                  <a:schemeClr val="tx1"/>
                </a:solidFill>
                <a:latin typeface="+mn-lt"/>
              </a:defRPr>
            </a:lvl5pPr>
            <a:lvl6pPr marL="1028700" indent="-193675" algn="l" rtl="0" eaLnBrk="1" fontAlgn="base" hangingPunct="1">
              <a:lnSpc>
                <a:spcPct val="90000"/>
              </a:lnSpc>
              <a:spcBef>
                <a:spcPct val="40000"/>
              </a:spcBef>
              <a:spcAft>
                <a:spcPct val="0"/>
              </a:spcAft>
              <a:buChar char="-"/>
              <a:defRPr sz="1400">
                <a:solidFill>
                  <a:schemeClr val="tx1"/>
                </a:solidFill>
                <a:latin typeface="+mn-lt"/>
              </a:defRPr>
            </a:lvl6pPr>
            <a:lvl7pPr marL="1485900" indent="-193675" algn="l" rtl="0" eaLnBrk="1" fontAlgn="base" hangingPunct="1">
              <a:lnSpc>
                <a:spcPct val="90000"/>
              </a:lnSpc>
              <a:spcBef>
                <a:spcPct val="40000"/>
              </a:spcBef>
              <a:spcAft>
                <a:spcPct val="0"/>
              </a:spcAft>
              <a:buChar char="-"/>
              <a:defRPr sz="1400">
                <a:solidFill>
                  <a:schemeClr val="tx1"/>
                </a:solidFill>
                <a:latin typeface="+mn-lt"/>
              </a:defRPr>
            </a:lvl7pPr>
            <a:lvl8pPr marL="1943100" indent="-193675" algn="l" rtl="0" eaLnBrk="1" fontAlgn="base" hangingPunct="1">
              <a:lnSpc>
                <a:spcPct val="90000"/>
              </a:lnSpc>
              <a:spcBef>
                <a:spcPct val="40000"/>
              </a:spcBef>
              <a:spcAft>
                <a:spcPct val="0"/>
              </a:spcAft>
              <a:buChar char="-"/>
              <a:defRPr sz="1400">
                <a:solidFill>
                  <a:schemeClr val="tx1"/>
                </a:solidFill>
                <a:latin typeface="+mn-lt"/>
              </a:defRPr>
            </a:lvl8pPr>
            <a:lvl9pPr marL="2400300" indent="-193675" algn="l" rtl="0" eaLnBrk="1" fontAlgn="base" hangingPunct="1">
              <a:lnSpc>
                <a:spcPct val="90000"/>
              </a:lnSpc>
              <a:spcBef>
                <a:spcPct val="40000"/>
              </a:spcBef>
              <a:spcAft>
                <a:spcPct val="0"/>
              </a:spcAft>
              <a:buChar char="-"/>
              <a:defRPr sz="1400">
                <a:solidFill>
                  <a:schemeClr val="tx1"/>
                </a:solidFill>
                <a:latin typeface="+mn-lt"/>
              </a:defRPr>
            </a:lvl9pPr>
          </a:lstStyle>
          <a:p>
            <a:pPr lvl="1">
              <a:spcBef>
                <a:spcPts val="2250"/>
              </a:spcBef>
            </a:pPr>
            <a:endParaRPr lang="en-GB" sz="1050" b="1" dirty="0">
              <a:solidFill>
                <a:schemeClr val="bg1"/>
              </a:solidFill>
            </a:endParaRPr>
          </a:p>
        </p:txBody>
      </p:sp>
      <p:sp>
        <p:nvSpPr>
          <p:cNvPr id="17" name="AutoShape 8">
            <a:extLst>
              <a:ext uri="{FF2B5EF4-FFF2-40B4-BE49-F238E27FC236}">
                <a16:creationId xmlns:a16="http://schemas.microsoft.com/office/drawing/2014/main" id="{9CE923E9-CE93-4573-B263-5B1AAB2EFC58}"/>
              </a:ext>
            </a:extLst>
          </p:cNvPr>
          <p:cNvSpPr>
            <a:spLocks noChangeArrowheads="1"/>
          </p:cNvSpPr>
          <p:nvPr>
            <p:custDataLst>
              <p:tags r:id="rId2"/>
            </p:custDataLst>
          </p:nvPr>
        </p:nvSpPr>
        <p:spPr bwMode="auto">
          <a:xfrm>
            <a:off x="834989" y="4176636"/>
            <a:ext cx="1928826" cy="535785"/>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en-GB" sz="1050" b="1" dirty="0">
                <a:solidFill>
                  <a:srgbClr val="4B4B4B"/>
                </a:solidFill>
              </a:rPr>
              <a:t>Enhancing the grievance mechanism</a:t>
            </a:r>
          </a:p>
        </p:txBody>
      </p:sp>
      <p:sp>
        <p:nvSpPr>
          <p:cNvPr id="18" name="AutoShape 8">
            <a:extLst>
              <a:ext uri="{FF2B5EF4-FFF2-40B4-BE49-F238E27FC236}">
                <a16:creationId xmlns:a16="http://schemas.microsoft.com/office/drawing/2014/main" id="{2671B165-4F93-4C8E-A98F-251CEB84CB9D}"/>
              </a:ext>
            </a:extLst>
          </p:cNvPr>
          <p:cNvSpPr>
            <a:spLocks noChangeArrowheads="1"/>
          </p:cNvSpPr>
          <p:nvPr>
            <p:custDataLst>
              <p:tags r:id="rId3"/>
            </p:custDataLst>
          </p:nvPr>
        </p:nvSpPr>
        <p:spPr bwMode="auto">
          <a:xfrm>
            <a:off x="834989" y="5141048"/>
            <a:ext cx="1928826" cy="647407"/>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en-GB" sz="1050" b="1" dirty="0">
                <a:solidFill>
                  <a:srgbClr val="4B4B4B"/>
                </a:solidFill>
              </a:rPr>
              <a:t>Feeding results back into the sustainable supply chain management process</a:t>
            </a:r>
          </a:p>
        </p:txBody>
      </p:sp>
      <p:sp>
        <p:nvSpPr>
          <p:cNvPr id="19" name="AutoShape 8">
            <a:extLst>
              <a:ext uri="{FF2B5EF4-FFF2-40B4-BE49-F238E27FC236}">
                <a16:creationId xmlns:a16="http://schemas.microsoft.com/office/drawing/2014/main" id="{FBF0063A-EB80-42D3-8A50-244301E99F63}"/>
              </a:ext>
            </a:extLst>
          </p:cNvPr>
          <p:cNvSpPr>
            <a:spLocks noChangeArrowheads="1"/>
          </p:cNvSpPr>
          <p:nvPr>
            <p:custDataLst>
              <p:tags r:id="rId4"/>
            </p:custDataLst>
          </p:nvPr>
        </p:nvSpPr>
        <p:spPr bwMode="auto">
          <a:xfrm>
            <a:off x="834989" y="3212224"/>
            <a:ext cx="1928826" cy="535784"/>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en-GB" sz="1050" b="1" dirty="0">
                <a:solidFill>
                  <a:srgbClr val="4B4B4B"/>
                </a:solidFill>
              </a:rPr>
              <a:t>Determining target groups</a:t>
            </a:r>
          </a:p>
        </p:txBody>
      </p:sp>
      <p:sp>
        <p:nvSpPr>
          <p:cNvPr id="20" name="Rectangle 23">
            <a:extLst>
              <a:ext uri="{FF2B5EF4-FFF2-40B4-BE49-F238E27FC236}">
                <a16:creationId xmlns:a16="http://schemas.microsoft.com/office/drawing/2014/main" id="{3A723BF6-F6CD-401F-8D87-14C468216F24}"/>
              </a:ext>
            </a:extLst>
          </p:cNvPr>
          <p:cNvSpPr>
            <a:spLocks noGrp="1" noChangeArrowheads="1"/>
          </p:cNvSpPr>
          <p:nvPr>
            <p:custDataLst>
              <p:tags r:id="rId5"/>
            </p:custDataLst>
          </p:nvPr>
        </p:nvSpPr>
        <p:spPr bwMode="auto">
          <a:xfrm>
            <a:off x="2924551" y="3212221"/>
            <a:ext cx="7492624"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en-GB" sz="1050" dirty="0">
                <a:solidFill>
                  <a:srgbClr val="4B4B4B"/>
                </a:solidFill>
              </a:rPr>
              <a:t>Identify potential users (e.g. company employees, workers at direct and upstream suppliers, neighbours of production sites located abroad)</a:t>
            </a:r>
          </a:p>
          <a:p>
            <a:pPr marL="173831" lvl="1" indent="-171450">
              <a:spcAft>
                <a:spcPts val="300"/>
              </a:spcAft>
              <a:buClr>
                <a:schemeClr val="tx2"/>
              </a:buClr>
              <a:buFont typeface="Arial" panose="020B0604020202020204" pitchFamily="34" charset="0"/>
              <a:buChar char="•"/>
              <a:defRPr/>
            </a:pPr>
            <a:r>
              <a:rPr lang="en-GB" sz="1050" dirty="0">
                <a:solidFill>
                  <a:srgbClr val="4B4B4B"/>
                </a:solidFill>
              </a:rPr>
              <a:t>Record and document grievances</a:t>
            </a:r>
          </a:p>
        </p:txBody>
      </p:sp>
      <p:sp>
        <p:nvSpPr>
          <p:cNvPr id="21" name="Rectangle 24">
            <a:extLst>
              <a:ext uri="{FF2B5EF4-FFF2-40B4-BE49-F238E27FC236}">
                <a16:creationId xmlns:a16="http://schemas.microsoft.com/office/drawing/2014/main" id="{7746A409-17F0-4DBB-B4A8-3DFFAE681AB5}"/>
              </a:ext>
            </a:extLst>
          </p:cNvPr>
          <p:cNvSpPr>
            <a:spLocks noGrp="1" noChangeArrowheads="1"/>
          </p:cNvSpPr>
          <p:nvPr>
            <p:custDataLst>
              <p:tags r:id="rId6"/>
            </p:custDataLst>
          </p:nvPr>
        </p:nvSpPr>
        <p:spPr bwMode="auto">
          <a:xfrm>
            <a:off x="2924551" y="4176635"/>
            <a:ext cx="7492624"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en-GB" sz="1050" dirty="0">
                <a:solidFill>
                  <a:srgbClr val="4B4B4B"/>
                </a:solidFill>
              </a:rPr>
              <a:t>Determine existing grievance channels and mechanisms</a:t>
            </a:r>
          </a:p>
          <a:p>
            <a:pPr marL="173831" lvl="1" indent="-171450">
              <a:spcAft>
                <a:spcPts val="300"/>
              </a:spcAft>
              <a:buClr>
                <a:schemeClr val="tx2"/>
              </a:buClr>
              <a:buFont typeface="Arial" panose="020B0604020202020204" pitchFamily="34" charset="0"/>
              <a:buChar char="•"/>
              <a:defRPr/>
            </a:pPr>
            <a:r>
              <a:rPr lang="en-GB" sz="1050" dirty="0">
                <a:solidFill>
                  <a:srgbClr val="4B4B4B"/>
                </a:solidFill>
              </a:rPr>
              <a:t>Check whether existing mechanisms are effective</a:t>
            </a:r>
          </a:p>
          <a:p>
            <a:pPr marL="173831" lvl="1" indent="-171450">
              <a:spcAft>
                <a:spcPts val="300"/>
              </a:spcAft>
              <a:buClr>
                <a:schemeClr val="tx2"/>
              </a:buClr>
              <a:buFont typeface="Arial" panose="020B0604020202020204" pitchFamily="34" charset="0"/>
              <a:buChar char="•"/>
              <a:defRPr/>
            </a:pPr>
            <a:r>
              <a:rPr lang="en-GB" sz="1050" dirty="0">
                <a:solidFill>
                  <a:srgbClr val="4B4B4B"/>
                </a:solidFill>
              </a:rPr>
              <a:t>Identify need for action</a:t>
            </a:r>
          </a:p>
        </p:txBody>
      </p:sp>
      <p:sp>
        <p:nvSpPr>
          <p:cNvPr id="22" name="Rectangle 25">
            <a:extLst>
              <a:ext uri="{FF2B5EF4-FFF2-40B4-BE49-F238E27FC236}">
                <a16:creationId xmlns:a16="http://schemas.microsoft.com/office/drawing/2014/main" id="{9AB5D750-B245-45E4-8E21-7F49ACD1F371}"/>
              </a:ext>
            </a:extLst>
          </p:cNvPr>
          <p:cNvSpPr>
            <a:spLocks noGrp="1" noChangeArrowheads="1"/>
          </p:cNvSpPr>
          <p:nvPr>
            <p:custDataLst>
              <p:tags r:id="rId7"/>
            </p:custDataLst>
          </p:nvPr>
        </p:nvSpPr>
        <p:spPr bwMode="auto">
          <a:xfrm>
            <a:off x="2924550" y="5141047"/>
            <a:ext cx="7492623"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en-GB" sz="1050" dirty="0">
                <a:solidFill>
                  <a:srgbClr val="4B4B4B"/>
                </a:solidFill>
              </a:rPr>
              <a:t>Review which process steps need to be adjusted and improved </a:t>
            </a:r>
          </a:p>
          <a:p>
            <a:pPr marL="173831" lvl="1" indent="-171450">
              <a:spcAft>
                <a:spcPts val="300"/>
              </a:spcAft>
              <a:buClr>
                <a:schemeClr val="tx2"/>
              </a:buClr>
              <a:buFont typeface="Arial" panose="020B0604020202020204" pitchFamily="34" charset="0"/>
              <a:buChar char="•"/>
              <a:defRPr/>
            </a:pPr>
            <a:r>
              <a:rPr lang="en-GB" sz="1050" dirty="0">
                <a:solidFill>
                  <a:srgbClr val="4B4B4B"/>
                </a:solidFill>
              </a:rPr>
              <a:t>Conduct training in the company</a:t>
            </a:r>
          </a:p>
          <a:p>
            <a:pPr marL="173831" lvl="1" indent="-171450">
              <a:spcAft>
                <a:spcPts val="300"/>
              </a:spcAft>
              <a:buClr>
                <a:schemeClr val="tx2"/>
              </a:buClr>
              <a:buFont typeface="Arial" panose="020B0604020202020204" pitchFamily="34" charset="0"/>
              <a:buChar char="•"/>
              <a:defRPr/>
            </a:pPr>
            <a:r>
              <a:rPr lang="en-GB" sz="1050" dirty="0">
                <a:solidFill>
                  <a:srgbClr val="4B4B4B"/>
                </a:solidFill>
              </a:rPr>
              <a:t>Continuously improve processes</a:t>
            </a:r>
          </a:p>
        </p:txBody>
      </p:sp>
      <p:sp>
        <p:nvSpPr>
          <p:cNvPr id="23" name="Text Box 7">
            <a:extLst>
              <a:ext uri="{FF2B5EF4-FFF2-40B4-BE49-F238E27FC236}">
                <a16:creationId xmlns:a16="http://schemas.microsoft.com/office/drawing/2014/main" id="{F19763D4-F1D5-494E-A519-E6D7794EC934}"/>
              </a:ext>
            </a:extLst>
          </p:cNvPr>
          <p:cNvSpPr txBox="1">
            <a:spLocks noChangeArrowheads="1"/>
          </p:cNvSpPr>
          <p:nvPr>
            <p:custDataLst>
              <p:tags r:id="rId8"/>
            </p:custDataLst>
          </p:nvPr>
        </p:nvSpPr>
        <p:spPr bwMode="auto">
          <a:xfrm>
            <a:off x="2924551" y="2890753"/>
            <a:ext cx="3964809" cy="214314"/>
          </a:xfrm>
          <a:prstGeom prst="rect">
            <a:avLst/>
          </a:prstGeom>
          <a:noFill/>
          <a:ln w="9525">
            <a:noFill/>
            <a:miter lim="800000"/>
            <a:headEnd/>
            <a:tailEnd/>
          </a:ln>
          <a:effectLst/>
        </p:spPr>
        <p:txBody>
          <a:bodyPr wrap="square" lIns="67500" tIns="35100" rIns="67500" bIns="35100">
            <a:noAutofit/>
          </a:bodyPr>
          <a:lstStyle/>
          <a:p>
            <a:pPr algn="l"/>
            <a:r>
              <a:rPr lang="en-GB" sz="1050" b="1" dirty="0">
                <a:solidFill>
                  <a:srgbClr val="4B4B4B"/>
                </a:solidFill>
              </a:rPr>
              <a:t>Key activities</a:t>
            </a:r>
          </a:p>
        </p:txBody>
      </p:sp>
      <p:sp>
        <p:nvSpPr>
          <p:cNvPr id="24" name="Fußzeilenplatzhalter 3">
            <a:extLst>
              <a:ext uri="{FF2B5EF4-FFF2-40B4-BE49-F238E27FC236}">
                <a16:creationId xmlns:a16="http://schemas.microsoft.com/office/drawing/2014/main" id="{60367DD8-08BD-49FF-B8CE-535FD1E1942E}"/>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25" name="Auf der gleichen Seite des Rechtecks liegende Ecken abrunden 8">
            <a:extLst>
              <a:ext uri="{FF2B5EF4-FFF2-40B4-BE49-F238E27FC236}">
                <a16:creationId xmlns:a16="http://schemas.microsoft.com/office/drawing/2014/main" id="{3E3FE361-A078-429E-9807-CD93ABF6DB0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26" name="Auf der gleichen Seite des Rechtecks liegende Ecken abrunden 8">
            <a:extLst>
              <a:ext uri="{FF2B5EF4-FFF2-40B4-BE49-F238E27FC236}">
                <a16:creationId xmlns:a16="http://schemas.microsoft.com/office/drawing/2014/main" id="{3B2CEABC-E1E3-4761-98C4-4CD48610531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27" name="Auf der gleichen Seite des Rechtecks liegende Ecken abrunden 8">
            <a:extLst>
              <a:ext uri="{FF2B5EF4-FFF2-40B4-BE49-F238E27FC236}">
                <a16:creationId xmlns:a16="http://schemas.microsoft.com/office/drawing/2014/main" id="{FA9A8CB7-312D-430C-BC4C-C884CB0744F4}"/>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8" name="Auf der gleichen Seite des Rechtecks liegende Ecken abrunden 8">
            <a:extLst>
              <a:ext uri="{FF2B5EF4-FFF2-40B4-BE49-F238E27FC236}">
                <a16:creationId xmlns:a16="http://schemas.microsoft.com/office/drawing/2014/main" id="{3595351D-3B0E-482A-9989-5D10563D304B}"/>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9" name="Auf der gleichen Seite des Rechtecks liegende Ecken abrunden 8">
            <a:extLst>
              <a:ext uri="{FF2B5EF4-FFF2-40B4-BE49-F238E27FC236}">
                <a16:creationId xmlns:a16="http://schemas.microsoft.com/office/drawing/2014/main" id="{DE3A3D19-54AA-438F-8835-DD50B9F8E55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0" name="Auf der gleichen Seite des Rechtecks liegende Ecken abrunden 8">
            <a:extLst>
              <a:ext uri="{FF2B5EF4-FFF2-40B4-BE49-F238E27FC236}">
                <a16:creationId xmlns:a16="http://schemas.microsoft.com/office/drawing/2014/main" id="{4A01FC6E-67F4-4788-BF0B-CE1C9AE69AFF}"/>
              </a:ext>
            </a:extLst>
          </p:cNvPr>
          <p:cNvSpPr/>
          <p:nvPr/>
        </p:nvSpPr>
        <p:spPr bwMode="auto">
          <a:xfrm>
            <a:off x="6504718"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1" name="Auf der gleichen Seite des Rechtecks liegende Ecken abrunden 8">
            <a:extLst>
              <a:ext uri="{FF2B5EF4-FFF2-40B4-BE49-F238E27FC236}">
                <a16:creationId xmlns:a16="http://schemas.microsoft.com/office/drawing/2014/main" id="{9E6CEA9E-9D33-47F4-8647-7119A20C8DD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73173786-E8A0-1D69-4A53-29B90544ACD8}"/>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035534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631504" y="1124744"/>
            <a:ext cx="8785671" cy="500062"/>
          </a:xfrm>
        </p:spPr>
        <p:txBody>
          <a:bodyPr/>
          <a:lstStyle/>
          <a:p>
            <a:r>
              <a:rPr lang="en-GB" dirty="0"/>
              <a:t>Sources of information on grievance management</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67</a:t>
            </a:fld>
            <a:endParaRPr lang="de-DE"/>
          </a:p>
        </p:txBody>
      </p:sp>
      <p:sp>
        <p:nvSpPr>
          <p:cNvPr id="16" name="Rechteck 15">
            <a:extLst>
              <a:ext uri="{FF2B5EF4-FFF2-40B4-BE49-F238E27FC236}">
                <a16:creationId xmlns:a16="http://schemas.microsoft.com/office/drawing/2014/main" id="{EF637D80-8E63-470A-A7D7-F4FBA7B6D507}"/>
              </a:ext>
            </a:extLst>
          </p:cNvPr>
          <p:cNvSpPr/>
          <p:nvPr/>
        </p:nvSpPr>
        <p:spPr>
          <a:xfrm>
            <a:off x="647999" y="2132856"/>
            <a:ext cx="9769175" cy="1773720"/>
          </a:xfrm>
          <a:prstGeom prst="rect">
            <a:avLst/>
          </a:prstGeom>
        </p:spPr>
        <p:txBody>
          <a:bodyPr wrap="square" lIns="80165" tIns="40083" rIns="80165" bIns="40083">
            <a:spAutoFit/>
          </a:bodyPr>
          <a:lstStyle/>
          <a:p>
            <a:pPr marL="268288" indent="-188913" algn="l">
              <a:buFont typeface="Arial" pitchFamily="34" charset="0"/>
              <a:buChar char="•"/>
            </a:pPr>
            <a:r>
              <a:rPr lang="en-GB" sz="1100" dirty="0">
                <a:solidFill>
                  <a:srgbClr val="000000">
                    <a:lumMod val="75000"/>
                    <a:lumOff val="25000"/>
                  </a:srgbClr>
                </a:solidFill>
              </a:rPr>
              <a:t>The guide </a:t>
            </a:r>
            <a:r>
              <a:rPr lang="en-GB" sz="1100" dirty="0">
                <a:solidFill>
                  <a:srgbClr val="000000">
                    <a:lumMod val="75000"/>
                    <a:lumOff val="25000"/>
                  </a:srgbClr>
                </a:solidFill>
                <a:hlinkClick r:id="rId2"/>
              </a:rPr>
              <a:t>Worth Listening – Understanding and Implementing Human Rights Grievance Management</a:t>
            </a:r>
            <a:r>
              <a:rPr lang="en-GB" sz="1100" dirty="0">
                <a:solidFill>
                  <a:srgbClr val="000000">
                    <a:lumMod val="75000"/>
                    <a:lumOff val="25000"/>
                  </a:srgbClr>
                </a:solidFill>
              </a:rPr>
              <a:t> provides a comprehensive overview of grievance management. </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en-GB" sz="1100" dirty="0">
                <a:solidFill>
                  <a:srgbClr val="000000">
                    <a:lumMod val="75000"/>
                    <a:lumOff val="25000"/>
                  </a:srgbClr>
                </a:solidFill>
              </a:rPr>
              <a:t>The </a:t>
            </a:r>
            <a:r>
              <a:rPr lang="en-GB" sz="1100" dirty="0">
                <a:solidFill>
                  <a:srgbClr val="000000">
                    <a:lumMod val="75000"/>
                    <a:lumOff val="25000"/>
                  </a:srgbClr>
                </a:solidFill>
                <a:hlinkClick r:id="rId3"/>
              </a:rPr>
              <a:t>Due Diligence Compass (in German only)</a:t>
            </a:r>
            <a:r>
              <a:rPr lang="en-GB" sz="1100" dirty="0">
                <a:solidFill>
                  <a:srgbClr val="000000">
                    <a:lumMod val="75000"/>
                    <a:lumOff val="25000"/>
                  </a:srgbClr>
                </a:solidFill>
              </a:rPr>
              <a:t> and external communications from the German Agency for Business and Economic Development and GIZ offers guidance on how to establish complaint management along the supply chain.</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en-GB" sz="1100" dirty="0">
                <a:solidFill>
                  <a:srgbClr val="000000">
                    <a:lumMod val="75000"/>
                    <a:lumOff val="25000"/>
                  </a:srgbClr>
                </a:solidFill>
              </a:rPr>
              <a:t>The previously mentioned due diligence compass features the tool </a:t>
            </a:r>
            <a:r>
              <a:rPr lang="en-GB" sz="1100" dirty="0">
                <a:solidFill>
                  <a:srgbClr val="000000">
                    <a:lumMod val="75000"/>
                    <a:lumOff val="25000"/>
                  </a:srgbClr>
                </a:solidFill>
                <a:hlinkClick r:id="rId4"/>
              </a:rPr>
              <a:t>Effectively Managing grievances</a:t>
            </a:r>
            <a:r>
              <a:rPr lang="en-GB" sz="1100" dirty="0">
                <a:solidFill>
                  <a:srgbClr val="000000">
                    <a:lumMod val="75000"/>
                    <a:lumOff val="25000"/>
                  </a:srgbClr>
                </a:solidFill>
              </a:rPr>
              <a:t>, which demonstrates how to establish effective grievance mechanisms. 	</a:t>
            </a:r>
          </a:p>
        </p:txBody>
      </p:sp>
      <p:sp>
        <p:nvSpPr>
          <p:cNvPr id="8" name="Fußzeilenplatzhalter 3">
            <a:extLst>
              <a:ext uri="{FF2B5EF4-FFF2-40B4-BE49-F238E27FC236}">
                <a16:creationId xmlns:a16="http://schemas.microsoft.com/office/drawing/2014/main" id="{B3759B7D-3B9F-45C6-9BD9-581C30672A21}"/>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9" name="Auf der gleichen Seite des Rechtecks liegende Ecken abrunden 8">
            <a:extLst>
              <a:ext uri="{FF2B5EF4-FFF2-40B4-BE49-F238E27FC236}">
                <a16:creationId xmlns:a16="http://schemas.microsoft.com/office/drawing/2014/main" id="{DEB038E8-2C51-4324-97EA-183C8C30894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0" name="Auf der gleichen Seite des Rechtecks liegende Ecken abrunden 8">
            <a:extLst>
              <a:ext uri="{FF2B5EF4-FFF2-40B4-BE49-F238E27FC236}">
                <a16:creationId xmlns:a16="http://schemas.microsoft.com/office/drawing/2014/main" id="{9287A3D5-9D29-411C-8784-2FBAF6E71141}"/>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1" name="Auf der gleichen Seite des Rechtecks liegende Ecken abrunden 8">
            <a:extLst>
              <a:ext uri="{FF2B5EF4-FFF2-40B4-BE49-F238E27FC236}">
                <a16:creationId xmlns:a16="http://schemas.microsoft.com/office/drawing/2014/main" id="{D37465AA-3CE2-4484-BC50-F6B72BFBD922}"/>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2" name="Auf der gleichen Seite des Rechtecks liegende Ecken abrunden 8">
            <a:extLst>
              <a:ext uri="{FF2B5EF4-FFF2-40B4-BE49-F238E27FC236}">
                <a16:creationId xmlns:a16="http://schemas.microsoft.com/office/drawing/2014/main" id="{516675EB-1DC9-4C58-8488-087FC60CF07B}"/>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3" name="Auf der gleichen Seite des Rechtecks liegende Ecken abrunden 8">
            <a:extLst>
              <a:ext uri="{FF2B5EF4-FFF2-40B4-BE49-F238E27FC236}">
                <a16:creationId xmlns:a16="http://schemas.microsoft.com/office/drawing/2014/main" id="{8908BD01-8236-4CE9-9B96-56BEA8048A7D}"/>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4" name="Auf der gleichen Seite des Rechtecks liegende Ecken abrunden 8">
            <a:extLst>
              <a:ext uri="{FF2B5EF4-FFF2-40B4-BE49-F238E27FC236}">
                <a16:creationId xmlns:a16="http://schemas.microsoft.com/office/drawing/2014/main" id="{850257D6-A705-4A8E-90BF-597310081548}"/>
              </a:ext>
            </a:extLst>
          </p:cNvPr>
          <p:cNvSpPr/>
          <p:nvPr/>
        </p:nvSpPr>
        <p:spPr bwMode="auto">
          <a:xfrm>
            <a:off x="6504718"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5" name="Auf der gleichen Seite des Rechtecks liegende Ecken abrunden 8">
            <a:extLst>
              <a:ext uri="{FF2B5EF4-FFF2-40B4-BE49-F238E27FC236}">
                <a16:creationId xmlns:a16="http://schemas.microsoft.com/office/drawing/2014/main" id="{BAA0CDCE-52CB-4752-9ADD-35A6F53EE3E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7" name="Picture 2" descr="C:\Users\ehrensperger\AppData\Local\Dropbox\SEED\07 Starter\01 Concept\03 Tools\Icons &amp; drawings\Lupe.png">
            <a:extLst>
              <a:ext uri="{FF2B5EF4-FFF2-40B4-BE49-F238E27FC236}">
                <a16:creationId xmlns:a16="http://schemas.microsoft.com/office/drawing/2014/main" id="{925E5DD6-F041-4054-9680-D647323CAADF}"/>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4">
            <a:extLst>
              <a:ext uri="{FF2B5EF4-FFF2-40B4-BE49-F238E27FC236}">
                <a16:creationId xmlns:a16="http://schemas.microsoft.com/office/drawing/2014/main" id="{6D8BDF2F-0D2B-0FE2-D089-E7232EF992CC}"/>
              </a:ext>
            </a:extLst>
          </p:cNvPr>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2955910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68</a:t>
            </a:fld>
            <a:endParaRPr lang="de-DE"/>
          </a:p>
        </p:txBody>
      </p:sp>
      <p:sp>
        <p:nvSpPr>
          <p:cNvPr id="10" name="Rectangle 21">
            <a:extLst>
              <a:ext uri="{FF2B5EF4-FFF2-40B4-BE49-F238E27FC236}">
                <a16:creationId xmlns:a16="http://schemas.microsoft.com/office/drawing/2014/main" id="{E5A076BB-B52F-4627-8E1F-3A35B02BC753}"/>
              </a:ext>
            </a:extLst>
          </p:cNvPr>
          <p:cNvSpPr/>
          <p:nvPr/>
        </p:nvSpPr>
        <p:spPr>
          <a:xfrm>
            <a:off x="650330" y="1196752"/>
            <a:ext cx="9766845" cy="1648266"/>
          </a:xfrm>
          <a:prstGeom prst="flowChartDocument">
            <a:avLst/>
          </a:prstGeom>
          <a:solidFill>
            <a:srgbClr val="3B687F"/>
          </a:solidFill>
          <a:ln w="12700" cap="flat" cmpd="sng" algn="ctr">
            <a:noFill/>
            <a:prstDash val="solid"/>
          </a:ln>
          <a:effectLst/>
        </p:spPr>
        <p:txBody>
          <a:bodyPr lIns="80165" tIns="40083" rIns="80165" bIns="40083" rtlCol="0" anchor="ctr"/>
          <a:lstStyle/>
          <a:p>
            <a:pPr algn="l" defTabSz="801654">
              <a:defRPr/>
            </a:pPr>
            <a:r>
              <a:rPr lang="en-GB" sz="2800" b="1" dirty="0">
                <a:solidFill>
                  <a:prstClr val="white"/>
                </a:solidFill>
                <a:cs typeface="Arial" panose="020B0604020202020204" pitchFamily="34" charset="0"/>
              </a:rPr>
              <a:t>Supply chain matrix template &amp; notes</a:t>
            </a:r>
          </a:p>
        </p:txBody>
      </p:sp>
      <p:sp>
        <p:nvSpPr>
          <p:cNvPr id="9" name="Fußzeilenplatzhalter 3">
            <a:extLst>
              <a:ext uri="{FF2B5EF4-FFF2-40B4-BE49-F238E27FC236}">
                <a16:creationId xmlns:a16="http://schemas.microsoft.com/office/drawing/2014/main" id="{C12397C1-22D5-434B-ADE4-802369AD8348}"/>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8" name="Auf der gleichen Seite des Rechtecks liegende Ecken abrunden 8">
            <a:extLst>
              <a:ext uri="{FF2B5EF4-FFF2-40B4-BE49-F238E27FC236}">
                <a16:creationId xmlns:a16="http://schemas.microsoft.com/office/drawing/2014/main" id="{77AB3420-BF72-4F87-BBAF-E9F7C0467F4D}"/>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1" name="Auf der gleichen Seite des Rechtecks liegende Ecken abrunden 8">
            <a:extLst>
              <a:ext uri="{FF2B5EF4-FFF2-40B4-BE49-F238E27FC236}">
                <a16:creationId xmlns:a16="http://schemas.microsoft.com/office/drawing/2014/main" id="{9913371D-82FE-4B2E-9741-0F8D677FB42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2" name="Auf der gleichen Seite des Rechtecks liegende Ecken abrunden 8">
            <a:extLst>
              <a:ext uri="{FF2B5EF4-FFF2-40B4-BE49-F238E27FC236}">
                <a16:creationId xmlns:a16="http://schemas.microsoft.com/office/drawing/2014/main" id="{B099DCE9-D19D-4A4D-A6C0-447AEE4727C5}"/>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A1C4EB5B-D938-44F9-A314-322CEBB11EDE}"/>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4" name="Auf der gleichen Seite des Rechtecks liegende Ecken abrunden 8">
            <a:extLst>
              <a:ext uri="{FF2B5EF4-FFF2-40B4-BE49-F238E27FC236}">
                <a16:creationId xmlns:a16="http://schemas.microsoft.com/office/drawing/2014/main" id="{B673AE7F-CE60-4F84-A121-7AEF96148E11}"/>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5" name="Auf der gleichen Seite des Rechtecks liegende Ecken abrunden 8">
            <a:extLst>
              <a:ext uri="{FF2B5EF4-FFF2-40B4-BE49-F238E27FC236}">
                <a16:creationId xmlns:a16="http://schemas.microsoft.com/office/drawing/2014/main" id="{E02B8E27-C60D-4F31-822E-A90073F9198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6" name="Auf der gleichen Seite des Rechtecks liegende Ecken abrunden 8">
            <a:extLst>
              <a:ext uri="{FF2B5EF4-FFF2-40B4-BE49-F238E27FC236}">
                <a16:creationId xmlns:a16="http://schemas.microsoft.com/office/drawing/2014/main" id="{DFCA6367-1DC8-4A4D-9E38-955D12BCECE6}"/>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1F2F8DCC-D7A3-FD33-E9AC-6177816B6EBD}"/>
              </a:ext>
            </a:extLst>
          </p:cNvPr>
          <p:cNvSpPr>
            <a:spLocks noGrp="1"/>
          </p:cNvSpPr>
          <p:nvPr>
            <p:ph type="dt" sz="half" idx="12"/>
          </p:nvPr>
        </p:nvSpPr>
        <p:spPr>
          <a:xfrm>
            <a:off x="648000" y="116632"/>
            <a:ext cx="7248373"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3795399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69</a:t>
            </a:fld>
            <a:endParaRPr lang="de-DE"/>
          </a:p>
        </p:txBody>
      </p:sp>
      <p:sp>
        <p:nvSpPr>
          <p:cNvPr id="59" name="Textfeld 58">
            <a:extLst>
              <a:ext uri="{FF2B5EF4-FFF2-40B4-BE49-F238E27FC236}">
                <a16:creationId xmlns:a16="http://schemas.microsoft.com/office/drawing/2014/main" id="{9210DF3A-F0FD-41BC-8FEB-74F7AF1660AC}"/>
              </a:ext>
            </a:extLst>
          </p:cNvPr>
          <p:cNvSpPr txBox="1"/>
          <p:nvPr/>
        </p:nvSpPr>
        <p:spPr>
          <a:xfrm>
            <a:off x="5453833" y="6379786"/>
            <a:ext cx="3337773" cy="246221"/>
          </a:xfrm>
          <a:prstGeom prst="rect">
            <a:avLst/>
          </a:prstGeom>
          <a:noFill/>
        </p:spPr>
        <p:txBody>
          <a:bodyPr wrap="none" rtlCol="0">
            <a:spAutoFit/>
          </a:bodyPr>
          <a:lstStyle/>
          <a:p>
            <a:pPr algn="l"/>
            <a:r>
              <a:rPr lang="en-GB" sz="1000" dirty="0">
                <a:solidFill>
                  <a:srgbClr val="000000"/>
                </a:solidFill>
                <a:hlinkClick r:id="rId2" action="ppaction://hlinksldjump"/>
              </a:rPr>
              <a:t>Return to slide 4: </a:t>
            </a:r>
            <a:r>
              <a:rPr lang="en-GB" sz="1000" i="1" dirty="0">
                <a:solidFill>
                  <a:srgbClr val="000000"/>
                </a:solidFill>
                <a:hlinkClick r:id="rId2" action="ppaction://hlinksldjump"/>
              </a:rPr>
              <a:t>What is the structure of the starter kit?</a:t>
            </a:r>
          </a:p>
        </p:txBody>
      </p:sp>
      <p:sp>
        <p:nvSpPr>
          <p:cNvPr id="60" name="Abgerundetes Rechteck 125">
            <a:extLst>
              <a:ext uri="{FF2B5EF4-FFF2-40B4-BE49-F238E27FC236}">
                <a16:creationId xmlns:a16="http://schemas.microsoft.com/office/drawing/2014/main" id="{A8E54A6E-7364-465C-BDB9-0A0EBE85D3A2}"/>
              </a:ext>
            </a:extLst>
          </p:cNvPr>
          <p:cNvSpPr/>
          <p:nvPr/>
        </p:nvSpPr>
        <p:spPr>
          <a:xfrm>
            <a:off x="343016" y="2811966"/>
            <a:ext cx="150432" cy="171173"/>
          </a:xfrm>
          <a:prstGeom prst="roundRect">
            <a:avLst/>
          </a:prstGeom>
          <a:solidFill>
            <a:srgbClr val="E0E5AD"/>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61" name="Textfeld 60">
            <a:extLst>
              <a:ext uri="{FF2B5EF4-FFF2-40B4-BE49-F238E27FC236}">
                <a16:creationId xmlns:a16="http://schemas.microsoft.com/office/drawing/2014/main" id="{3A9D5548-CF61-4091-9089-1D95205872AF}"/>
              </a:ext>
            </a:extLst>
          </p:cNvPr>
          <p:cNvSpPr txBox="1"/>
          <p:nvPr/>
        </p:nvSpPr>
        <p:spPr>
          <a:xfrm>
            <a:off x="456028" y="2792893"/>
            <a:ext cx="1001353" cy="204059"/>
          </a:xfrm>
          <a:prstGeom prst="rect">
            <a:avLst/>
          </a:prstGeom>
          <a:noFill/>
        </p:spPr>
        <p:txBody>
          <a:bodyPr wrap="square" lIns="80165" tIns="40083" rIns="80165" bIns="40083" rtlCol="0">
            <a:spAutoFit/>
          </a:bodyPr>
          <a:lstStyle/>
          <a:p>
            <a:r>
              <a:rPr lang="en-GB" sz="800" dirty="0">
                <a:solidFill>
                  <a:srgbClr val="000000"/>
                </a:solidFill>
              </a:rPr>
              <a:t>Low/priority C</a:t>
            </a:r>
          </a:p>
        </p:txBody>
      </p:sp>
      <p:sp>
        <p:nvSpPr>
          <p:cNvPr id="62" name="Abgerundetes Rechteck 125">
            <a:extLst>
              <a:ext uri="{FF2B5EF4-FFF2-40B4-BE49-F238E27FC236}">
                <a16:creationId xmlns:a16="http://schemas.microsoft.com/office/drawing/2014/main" id="{0377D370-AA9B-4157-BD1B-2518BAA3306B}"/>
              </a:ext>
            </a:extLst>
          </p:cNvPr>
          <p:cNvSpPr/>
          <p:nvPr/>
        </p:nvSpPr>
        <p:spPr>
          <a:xfrm>
            <a:off x="342985" y="2328512"/>
            <a:ext cx="150432" cy="171173"/>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63" name="Textfeld 62">
            <a:extLst>
              <a:ext uri="{FF2B5EF4-FFF2-40B4-BE49-F238E27FC236}">
                <a16:creationId xmlns:a16="http://schemas.microsoft.com/office/drawing/2014/main" id="{345DD81E-0DCB-47F8-9399-AD1539C9955A}"/>
              </a:ext>
            </a:extLst>
          </p:cNvPr>
          <p:cNvSpPr txBox="1"/>
          <p:nvPr/>
        </p:nvSpPr>
        <p:spPr>
          <a:xfrm>
            <a:off x="458422" y="2318077"/>
            <a:ext cx="929318" cy="209319"/>
          </a:xfrm>
          <a:prstGeom prst="rect">
            <a:avLst/>
          </a:prstGeom>
          <a:noFill/>
        </p:spPr>
        <p:txBody>
          <a:bodyPr wrap="square" lIns="80165" tIns="40083" rIns="80165" bIns="40083" rtlCol="0">
            <a:spAutoFit/>
          </a:bodyPr>
          <a:lstStyle/>
          <a:p>
            <a:r>
              <a:rPr lang="en-GB" sz="800" dirty="0">
                <a:solidFill>
                  <a:srgbClr val="000000"/>
                </a:solidFill>
              </a:rPr>
              <a:t>High/priority A</a:t>
            </a:r>
          </a:p>
        </p:txBody>
      </p:sp>
      <p:sp>
        <p:nvSpPr>
          <p:cNvPr id="64" name="Textfeld 63">
            <a:extLst>
              <a:ext uri="{FF2B5EF4-FFF2-40B4-BE49-F238E27FC236}">
                <a16:creationId xmlns:a16="http://schemas.microsoft.com/office/drawing/2014/main" id="{25FF73D0-F95A-4197-8F1B-942B22D26F00}"/>
              </a:ext>
            </a:extLst>
          </p:cNvPr>
          <p:cNvSpPr txBox="1"/>
          <p:nvPr/>
        </p:nvSpPr>
        <p:spPr>
          <a:xfrm>
            <a:off x="263352" y="2021230"/>
            <a:ext cx="1091794" cy="223273"/>
          </a:xfrm>
          <a:prstGeom prst="rect">
            <a:avLst/>
          </a:prstGeom>
          <a:noFill/>
        </p:spPr>
        <p:txBody>
          <a:bodyPr wrap="square" lIns="80165" tIns="40083" rIns="80165" bIns="40083" rtlCol="0">
            <a:spAutoFit/>
          </a:bodyPr>
          <a:lstStyle/>
          <a:p>
            <a:pPr algn="l"/>
            <a:r>
              <a:rPr lang="en-GB" sz="900" b="1" i="1" dirty="0">
                <a:solidFill>
                  <a:srgbClr val="000000">
                    <a:lumMod val="75000"/>
                    <a:lumOff val="25000"/>
                  </a:srgbClr>
                </a:solidFill>
              </a:rPr>
              <a:t>Key</a:t>
            </a:r>
          </a:p>
        </p:txBody>
      </p:sp>
      <p:sp>
        <p:nvSpPr>
          <p:cNvPr id="65" name="Abgerundetes Rechteck 126">
            <a:extLst>
              <a:ext uri="{FF2B5EF4-FFF2-40B4-BE49-F238E27FC236}">
                <a16:creationId xmlns:a16="http://schemas.microsoft.com/office/drawing/2014/main" id="{E58CC341-5B87-4C81-989B-D29068A0E229}"/>
              </a:ext>
            </a:extLst>
          </p:cNvPr>
          <p:cNvSpPr/>
          <p:nvPr/>
        </p:nvSpPr>
        <p:spPr>
          <a:xfrm>
            <a:off x="343016" y="2548747"/>
            <a:ext cx="150432" cy="17117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66" name="Textfeld 65">
            <a:extLst>
              <a:ext uri="{FF2B5EF4-FFF2-40B4-BE49-F238E27FC236}">
                <a16:creationId xmlns:a16="http://schemas.microsoft.com/office/drawing/2014/main" id="{A70C8082-1B03-4835-9E75-3DD43FD7AABE}"/>
              </a:ext>
            </a:extLst>
          </p:cNvPr>
          <p:cNvSpPr txBox="1"/>
          <p:nvPr/>
        </p:nvSpPr>
        <p:spPr>
          <a:xfrm>
            <a:off x="455815" y="2538608"/>
            <a:ext cx="940073" cy="209319"/>
          </a:xfrm>
          <a:prstGeom prst="rect">
            <a:avLst/>
          </a:prstGeom>
          <a:noFill/>
        </p:spPr>
        <p:txBody>
          <a:bodyPr wrap="square" lIns="80165" tIns="40083" rIns="80165" bIns="40083" rtlCol="0">
            <a:spAutoFit/>
          </a:bodyPr>
          <a:lstStyle/>
          <a:p>
            <a:r>
              <a:rPr lang="en-GB" sz="800" dirty="0">
                <a:solidFill>
                  <a:srgbClr val="000000"/>
                </a:solidFill>
              </a:rPr>
              <a:t>Medium/priority B</a:t>
            </a:r>
          </a:p>
        </p:txBody>
      </p:sp>
      <p:sp>
        <p:nvSpPr>
          <p:cNvPr id="67" name="Textfeld 66">
            <a:extLst>
              <a:ext uri="{FF2B5EF4-FFF2-40B4-BE49-F238E27FC236}">
                <a16:creationId xmlns:a16="http://schemas.microsoft.com/office/drawing/2014/main" id="{37066055-8F3D-48D2-BB1A-123410ED3B91}"/>
              </a:ext>
            </a:extLst>
          </p:cNvPr>
          <p:cNvSpPr txBox="1"/>
          <p:nvPr/>
        </p:nvSpPr>
        <p:spPr>
          <a:xfrm>
            <a:off x="1559496" y="5669749"/>
            <a:ext cx="5320427" cy="204059"/>
          </a:xfrm>
          <a:prstGeom prst="rect">
            <a:avLst/>
          </a:prstGeom>
          <a:noFill/>
        </p:spPr>
        <p:txBody>
          <a:bodyPr wrap="square" lIns="80165" tIns="40083" rIns="80165" bIns="40083" rtlCol="0">
            <a:spAutoFit/>
          </a:bodyPr>
          <a:lstStyle/>
          <a:p>
            <a:pPr algn="l"/>
            <a:r>
              <a:rPr lang="en-GB" sz="800" dirty="0">
                <a:solidFill>
                  <a:srgbClr val="000000"/>
                </a:solidFill>
              </a:rPr>
              <a:t>* Data not based on information from a real company. No full evaluation.</a:t>
            </a:r>
          </a:p>
        </p:txBody>
      </p:sp>
      <p:graphicFrame>
        <p:nvGraphicFramePr>
          <p:cNvPr id="68" name="Tabelle 67">
            <a:extLst>
              <a:ext uri="{FF2B5EF4-FFF2-40B4-BE49-F238E27FC236}">
                <a16:creationId xmlns:a16="http://schemas.microsoft.com/office/drawing/2014/main" id="{8E541810-79C2-4A7B-9C74-1214023E46FE}"/>
              </a:ext>
            </a:extLst>
          </p:cNvPr>
          <p:cNvGraphicFramePr>
            <a:graphicFrameLocks noGrp="1"/>
          </p:cNvGraphicFramePr>
          <p:nvPr>
            <p:extLst>
              <p:ext uri="{D42A27DB-BD31-4B8C-83A1-F6EECF244321}">
                <p14:modId xmlns:p14="http://schemas.microsoft.com/office/powerpoint/2010/main" val="2065336322"/>
              </p:ext>
            </p:extLst>
          </p:nvPr>
        </p:nvGraphicFramePr>
        <p:xfrm>
          <a:off x="1559496" y="1682000"/>
          <a:ext cx="9573236" cy="3887765"/>
        </p:xfrm>
        <a:graphic>
          <a:graphicData uri="http://schemas.openxmlformats.org/drawingml/2006/table">
            <a:tbl>
              <a:tblPr firstRow="1" bandRow="1">
                <a:tableStyleId>{22838BEF-8BB2-4498-84A7-C5851F593DF1}</a:tableStyleId>
              </a:tblPr>
              <a:tblGrid>
                <a:gridCol w="447398">
                  <a:extLst>
                    <a:ext uri="{9D8B030D-6E8A-4147-A177-3AD203B41FA5}">
                      <a16:colId xmlns:a16="http://schemas.microsoft.com/office/drawing/2014/main" val="20000"/>
                    </a:ext>
                  </a:extLst>
                </a:gridCol>
                <a:gridCol w="1735698">
                  <a:extLst>
                    <a:ext uri="{9D8B030D-6E8A-4147-A177-3AD203B41FA5}">
                      <a16:colId xmlns:a16="http://schemas.microsoft.com/office/drawing/2014/main" val="20001"/>
                    </a:ext>
                  </a:extLst>
                </a:gridCol>
                <a:gridCol w="1735698">
                  <a:extLst>
                    <a:ext uri="{9D8B030D-6E8A-4147-A177-3AD203B41FA5}">
                      <a16:colId xmlns:a16="http://schemas.microsoft.com/office/drawing/2014/main" val="20002"/>
                    </a:ext>
                  </a:extLst>
                </a:gridCol>
                <a:gridCol w="1735698">
                  <a:extLst>
                    <a:ext uri="{9D8B030D-6E8A-4147-A177-3AD203B41FA5}">
                      <a16:colId xmlns:a16="http://schemas.microsoft.com/office/drawing/2014/main" val="20003"/>
                    </a:ext>
                  </a:extLst>
                </a:gridCol>
                <a:gridCol w="1735698">
                  <a:extLst>
                    <a:ext uri="{9D8B030D-6E8A-4147-A177-3AD203B41FA5}">
                      <a16:colId xmlns:a16="http://schemas.microsoft.com/office/drawing/2014/main" val="20004"/>
                    </a:ext>
                  </a:extLst>
                </a:gridCol>
                <a:gridCol w="1735698">
                  <a:extLst>
                    <a:ext uri="{9D8B030D-6E8A-4147-A177-3AD203B41FA5}">
                      <a16:colId xmlns:a16="http://schemas.microsoft.com/office/drawing/2014/main" val="20005"/>
                    </a:ext>
                  </a:extLst>
                </a:gridCol>
                <a:gridCol w="447348">
                  <a:extLst>
                    <a:ext uri="{9D8B030D-6E8A-4147-A177-3AD203B41FA5}">
                      <a16:colId xmlns:a16="http://schemas.microsoft.com/office/drawing/2014/main" val="20006"/>
                    </a:ext>
                  </a:extLst>
                </a:gridCol>
              </a:tblGrid>
              <a:tr h="489061">
                <a:tc rowSpan="9">
                  <a:txBody>
                    <a:bodyPr/>
                    <a:lstStyle/>
                    <a:p>
                      <a:pPr algn="ctr"/>
                      <a:r>
                        <a:rPr lang="en-GB" sz="1400" b="0" dirty="0"/>
                        <a:t>Raw material</a:t>
                      </a:r>
                    </a:p>
                  </a:txBody>
                  <a:tcPr marL="104799" marR="104799" marT="52399" marB="52399"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200" dirty="0">
                          <a:solidFill>
                            <a:schemeClr val="bg1"/>
                          </a:solidFill>
                        </a:rPr>
                        <a:t>Raw material extraction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Further</a:t>
                      </a:r>
                    </a:p>
                    <a:p>
                      <a:pPr algn="ctr"/>
                      <a:r>
                        <a:rPr lang="en-GB" sz="1200" dirty="0">
                          <a:solidFill>
                            <a:schemeClr val="bg1"/>
                          </a:solidFill>
                        </a:rPr>
                        <a:t>processing</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Upstream production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Pre-production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200" dirty="0">
                          <a:solidFill>
                            <a:schemeClr val="bg1"/>
                          </a:solidFill>
                        </a:rPr>
                        <a:t>Direct suppliers</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en-GB" sz="1400" b="0" dirty="0">
                          <a:solidFill>
                            <a:schemeClr val="tx1">
                              <a:lumMod val="75000"/>
                              <a:lumOff val="25000"/>
                            </a:schemeClr>
                          </a:solidFill>
                        </a:rPr>
                        <a:t>Factory gate</a:t>
                      </a:r>
                    </a:p>
                  </a:txBody>
                  <a:tcPr marL="104799" marR="104799" marT="52399" marB="52399"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19195">
                <a:tc vMerge="1">
                  <a:txBody>
                    <a:bodyPr/>
                    <a:lstStyle/>
                    <a:p>
                      <a:pPr algn="l" rtl="0"/>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l" rtl="0"/>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419195">
                <a:tc vMerge="1">
                  <a:txBody>
                    <a:bodyPr/>
                    <a:lstStyle/>
                    <a:p>
                      <a:endParaRPr lang="de-DE"/>
                    </a:p>
                  </a:txBody>
                  <a:tcPr/>
                </a:tc>
                <a:tc>
                  <a:txBody>
                    <a:bodyPr/>
                    <a:lstStyle/>
                    <a:p>
                      <a:endParaRPr lang="de-DE" sz="210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419195">
                <a:tc vMerge="1">
                  <a:txBody>
                    <a:bodyPr/>
                    <a:lstStyle/>
                    <a:p>
                      <a:endParaRPr lang="de-DE" dirty="0"/>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69" name="Rechteck 68">
            <a:extLst>
              <a:ext uri="{FF2B5EF4-FFF2-40B4-BE49-F238E27FC236}">
                <a16:creationId xmlns:a16="http://schemas.microsoft.com/office/drawing/2014/main" id="{96C297D2-5AFB-4E9A-9800-BDB3E91401AA}"/>
              </a:ext>
            </a:extLst>
          </p:cNvPr>
          <p:cNvSpPr/>
          <p:nvPr/>
        </p:nvSpPr>
        <p:spPr bwMode="auto">
          <a:xfrm>
            <a:off x="2080908" y="2325206"/>
            <a:ext cx="1566820"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plantation</a:t>
            </a:r>
            <a:r>
              <a:rPr lang="en-GB" sz="800" dirty="0">
                <a:solidFill>
                  <a:srgbClr val="000000">
                    <a:lumMod val="75000"/>
                    <a:lumOff val="25000"/>
                  </a:srgbClr>
                </a:solidFill>
              </a:rPr>
              <a:t>          </a:t>
            </a:r>
          </a:p>
          <a:p>
            <a:pPr algn="l"/>
            <a:r>
              <a:rPr lang="en-GB" sz="800" b="1" dirty="0">
                <a:solidFill>
                  <a:srgbClr val="FF9933"/>
                </a:solidFill>
              </a:rPr>
              <a:t>Brazil</a:t>
            </a:r>
            <a:r>
              <a:rPr lang="en-GB" sz="800" dirty="0">
                <a:solidFill>
                  <a:srgbClr val="FF9933"/>
                </a:solidFill>
              </a:rPr>
              <a:t> and </a:t>
            </a:r>
            <a:r>
              <a:rPr lang="en-GB" sz="800" b="1" dirty="0">
                <a:solidFill>
                  <a:srgbClr val="FF9933"/>
                </a:solidFill>
              </a:rPr>
              <a:t>Cuba</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sugar cane</a:t>
            </a:r>
          </a:p>
          <a:p>
            <a:pPr algn="l"/>
            <a:endParaRPr lang="de-DE" sz="900" dirty="0">
              <a:solidFill>
                <a:srgbClr val="000000">
                  <a:lumMod val="75000"/>
                  <a:lumOff val="25000"/>
                </a:srgbClr>
              </a:solidFill>
            </a:endParaRPr>
          </a:p>
        </p:txBody>
      </p:sp>
      <p:sp>
        <p:nvSpPr>
          <p:cNvPr id="70" name="Rechteck 69">
            <a:extLst>
              <a:ext uri="{FF2B5EF4-FFF2-40B4-BE49-F238E27FC236}">
                <a16:creationId xmlns:a16="http://schemas.microsoft.com/office/drawing/2014/main" id="{781B6447-C843-4A3B-B8EF-0A64BEE04E29}"/>
              </a:ext>
            </a:extLst>
          </p:cNvPr>
          <p:cNvSpPr/>
          <p:nvPr/>
        </p:nvSpPr>
        <p:spPr bwMode="auto">
          <a:xfrm>
            <a:off x="5585932" y="2321435"/>
            <a:ext cx="1518180" cy="76752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factory</a:t>
            </a:r>
          </a:p>
          <a:p>
            <a:pPr algn="l"/>
            <a:r>
              <a:rPr lang="en-GB" sz="800" b="1" dirty="0">
                <a:solidFill>
                  <a:srgbClr val="FF9933"/>
                </a:solidFill>
              </a:rPr>
              <a:t>Germany</a:t>
            </a:r>
          </a:p>
          <a:p>
            <a:pPr algn="l"/>
            <a:r>
              <a:rPr lang="en-GB" sz="800" b="1" dirty="0">
                <a:solidFill>
                  <a:srgbClr val="000000">
                    <a:lumMod val="75000"/>
                    <a:lumOff val="25000"/>
                  </a:srgbClr>
                </a:solidFill>
              </a:rPr>
              <a:t>Refining</a:t>
            </a:r>
            <a:r>
              <a:rPr lang="en-GB" sz="800" dirty="0">
                <a:solidFill>
                  <a:srgbClr val="000000">
                    <a:lumMod val="75000"/>
                    <a:lumOff val="25000"/>
                  </a:srgbClr>
                </a:solidFill>
              </a:rPr>
              <a:t> </a:t>
            </a:r>
          </a:p>
          <a:p>
            <a:pPr algn="l"/>
            <a:r>
              <a:rPr lang="en-GB" sz="800" dirty="0">
                <a:solidFill>
                  <a:srgbClr val="000000">
                    <a:lumMod val="75000"/>
                    <a:lumOff val="25000"/>
                  </a:srgbClr>
                </a:solidFill>
              </a:rPr>
              <a:t>sugar</a:t>
            </a:r>
          </a:p>
          <a:p>
            <a:pPr algn="l"/>
            <a:endParaRPr lang="de-DE" sz="900" dirty="0">
              <a:solidFill>
                <a:srgbClr val="000000"/>
              </a:solidFill>
            </a:endParaRPr>
          </a:p>
        </p:txBody>
      </p:sp>
      <p:sp>
        <p:nvSpPr>
          <p:cNvPr id="71" name="Rechteck 70">
            <a:extLst>
              <a:ext uri="{FF2B5EF4-FFF2-40B4-BE49-F238E27FC236}">
                <a16:creationId xmlns:a16="http://schemas.microsoft.com/office/drawing/2014/main" id="{620891FE-3B63-4DFA-BE03-EFF1C1C9CF35}"/>
              </a:ext>
            </a:extLst>
          </p:cNvPr>
          <p:cNvSpPr/>
          <p:nvPr/>
        </p:nvSpPr>
        <p:spPr bwMode="auto">
          <a:xfrm>
            <a:off x="9048328" y="2343051"/>
            <a:ext cx="1543481"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900" b="1" dirty="0">
                <a:solidFill>
                  <a:srgbClr val="000000">
                    <a:lumMod val="75000"/>
                    <a:lumOff val="25000"/>
                  </a:srgbClr>
                </a:solidFill>
              </a:rPr>
              <a:t>Sugar</a:t>
            </a:r>
          </a:p>
        </p:txBody>
      </p:sp>
      <p:sp>
        <p:nvSpPr>
          <p:cNvPr id="72" name="Rechteck 71">
            <a:extLst>
              <a:ext uri="{FF2B5EF4-FFF2-40B4-BE49-F238E27FC236}">
                <a16:creationId xmlns:a16="http://schemas.microsoft.com/office/drawing/2014/main" id="{6C7C9A34-1D0B-471A-97C9-5ABF0DAB5472}"/>
              </a:ext>
            </a:extLst>
          </p:cNvPr>
          <p:cNvSpPr/>
          <p:nvPr/>
        </p:nvSpPr>
        <p:spPr bwMode="auto">
          <a:xfrm>
            <a:off x="3904039" y="3190188"/>
            <a:ext cx="1543889"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Hazelnut plantation</a:t>
            </a:r>
            <a:r>
              <a:rPr lang="en-GB" sz="800" dirty="0">
                <a:solidFill>
                  <a:srgbClr val="000000">
                    <a:lumMod val="75000"/>
                    <a:lumOff val="25000"/>
                  </a:srgbClr>
                </a:solidFill>
              </a:rPr>
              <a:t> </a:t>
            </a:r>
            <a:r>
              <a:rPr lang="en-GB" sz="800" b="1" dirty="0">
                <a:solidFill>
                  <a:srgbClr val="FF9933"/>
                </a:solidFill>
              </a:rPr>
              <a:t>Turkey</a:t>
            </a:r>
          </a:p>
          <a:p>
            <a:pPr algn="l"/>
            <a:r>
              <a:rPr lang="en-GB" sz="800" b="1" dirty="0">
                <a:solidFill>
                  <a:srgbClr val="000000">
                    <a:lumMod val="75000"/>
                    <a:lumOff val="25000"/>
                  </a:srgbClr>
                </a:solidFill>
              </a:rPr>
              <a:t>Roasting + packaging</a:t>
            </a:r>
            <a:r>
              <a:rPr lang="en-GB" sz="800" dirty="0">
                <a:solidFill>
                  <a:srgbClr val="000000">
                    <a:lumMod val="75000"/>
                    <a:lumOff val="25000"/>
                  </a:srgbClr>
                </a:solidFill>
              </a:rPr>
              <a:t> hazelnuts</a:t>
            </a:r>
          </a:p>
          <a:p>
            <a:pPr algn="l"/>
            <a:endParaRPr lang="de-DE" sz="800" dirty="0">
              <a:solidFill>
                <a:srgbClr val="000000"/>
              </a:solidFill>
            </a:endParaRPr>
          </a:p>
        </p:txBody>
      </p:sp>
      <p:sp>
        <p:nvSpPr>
          <p:cNvPr id="73" name="Rechteck 72">
            <a:extLst>
              <a:ext uri="{FF2B5EF4-FFF2-40B4-BE49-F238E27FC236}">
                <a16:creationId xmlns:a16="http://schemas.microsoft.com/office/drawing/2014/main" id="{1289EFDA-F51C-4FE0-9046-827011C14C37}"/>
              </a:ext>
            </a:extLst>
          </p:cNvPr>
          <p:cNvSpPr/>
          <p:nvPr/>
        </p:nvSpPr>
        <p:spPr bwMode="auto">
          <a:xfrm>
            <a:off x="9048328" y="3183840"/>
            <a:ext cx="1543481" cy="7427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800" b="1" dirty="0">
                <a:solidFill>
                  <a:srgbClr val="000000">
                    <a:lumMod val="75000"/>
                    <a:lumOff val="25000"/>
                  </a:srgbClr>
                </a:solidFill>
              </a:rPr>
              <a:t>Hazelnuts</a:t>
            </a:r>
          </a:p>
        </p:txBody>
      </p:sp>
      <p:sp>
        <p:nvSpPr>
          <p:cNvPr id="74" name="Rechteck 73">
            <a:extLst>
              <a:ext uri="{FF2B5EF4-FFF2-40B4-BE49-F238E27FC236}">
                <a16:creationId xmlns:a16="http://schemas.microsoft.com/office/drawing/2014/main" id="{6F59381F-47BF-4999-8C5F-DDDDF204C922}"/>
              </a:ext>
            </a:extLst>
          </p:cNvPr>
          <p:cNvSpPr/>
          <p:nvPr/>
        </p:nvSpPr>
        <p:spPr bwMode="auto">
          <a:xfrm>
            <a:off x="3929749" y="2322458"/>
            <a:ext cx="1518179" cy="74275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Sugar factory</a:t>
            </a:r>
          </a:p>
          <a:p>
            <a:pPr algn="l"/>
            <a:r>
              <a:rPr lang="en-GB" sz="800" b="1" dirty="0">
                <a:solidFill>
                  <a:srgbClr val="FF9933"/>
                </a:solidFill>
              </a:rPr>
              <a:t>Brazil</a:t>
            </a:r>
            <a:r>
              <a:rPr lang="en-GB" sz="800" dirty="0">
                <a:solidFill>
                  <a:srgbClr val="FF9933"/>
                </a:solidFill>
              </a:rPr>
              <a:t> and </a:t>
            </a:r>
            <a:r>
              <a:rPr lang="en-GB" sz="800" b="1" dirty="0">
                <a:solidFill>
                  <a:srgbClr val="FF9933"/>
                </a:solidFill>
              </a:rPr>
              <a:t>Cuba</a:t>
            </a:r>
          </a:p>
          <a:p>
            <a:pPr algn="l"/>
            <a:r>
              <a:rPr lang="en-GB" sz="800" b="1" dirty="0">
                <a:solidFill>
                  <a:srgbClr val="000000">
                    <a:lumMod val="75000"/>
                    <a:lumOff val="25000"/>
                  </a:srgbClr>
                </a:solidFill>
              </a:rPr>
              <a:t>Pressing</a:t>
            </a:r>
            <a:r>
              <a:rPr lang="en-GB" sz="800" dirty="0">
                <a:solidFill>
                  <a:srgbClr val="000000">
                    <a:lumMod val="75000"/>
                    <a:lumOff val="25000"/>
                  </a:srgbClr>
                </a:solidFill>
              </a:rPr>
              <a:t> raw sugar</a:t>
            </a:r>
          </a:p>
          <a:p>
            <a:pPr algn="l"/>
            <a:endParaRPr lang="de-DE" sz="900" dirty="0">
              <a:solidFill>
                <a:srgbClr val="000000"/>
              </a:solidFill>
            </a:endParaRPr>
          </a:p>
        </p:txBody>
      </p:sp>
      <p:sp>
        <p:nvSpPr>
          <p:cNvPr id="75" name="Rechteck 74">
            <a:extLst>
              <a:ext uri="{FF2B5EF4-FFF2-40B4-BE49-F238E27FC236}">
                <a16:creationId xmlns:a16="http://schemas.microsoft.com/office/drawing/2014/main" id="{3BD6CDC2-01D2-40F3-881C-2BFF2C2A8EDC}"/>
              </a:ext>
            </a:extLst>
          </p:cNvPr>
          <p:cNvSpPr/>
          <p:nvPr/>
        </p:nvSpPr>
        <p:spPr bwMode="auto">
          <a:xfrm>
            <a:off x="2103840" y="3394459"/>
            <a:ext cx="1543888" cy="72819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Hazelnut plantation</a:t>
            </a:r>
            <a:r>
              <a:rPr lang="en-GB" sz="800" b="1" dirty="0">
                <a:solidFill>
                  <a:srgbClr val="000000">
                    <a:lumMod val="75000"/>
                    <a:lumOff val="25000"/>
                  </a:srgbClr>
                </a:solidFill>
              </a:rPr>
              <a:t> </a:t>
            </a:r>
          </a:p>
          <a:p>
            <a:pPr algn="l"/>
            <a:r>
              <a:rPr lang="en-GB" sz="800" b="1" dirty="0">
                <a:solidFill>
                  <a:srgbClr val="FF9933"/>
                </a:solidFill>
              </a:rPr>
              <a:t>Turkey</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hazelnuts</a:t>
            </a:r>
          </a:p>
          <a:p>
            <a:pPr algn="l"/>
            <a:endParaRPr lang="de-DE" sz="800" dirty="0">
              <a:solidFill>
                <a:srgbClr val="000000"/>
              </a:solidFill>
            </a:endParaRPr>
          </a:p>
        </p:txBody>
      </p:sp>
      <p:sp>
        <p:nvSpPr>
          <p:cNvPr id="76" name="Rechteck 75">
            <a:extLst>
              <a:ext uri="{FF2B5EF4-FFF2-40B4-BE49-F238E27FC236}">
                <a16:creationId xmlns:a16="http://schemas.microsoft.com/office/drawing/2014/main" id="{2BE706B1-9BAB-4C9F-ABDB-5DC0C3B77B91}"/>
              </a:ext>
            </a:extLst>
          </p:cNvPr>
          <p:cNvSpPr/>
          <p:nvPr/>
        </p:nvSpPr>
        <p:spPr bwMode="auto">
          <a:xfrm>
            <a:off x="2103839" y="4509733"/>
            <a:ext cx="1543889" cy="83706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Oil plantation</a:t>
            </a:r>
          </a:p>
          <a:p>
            <a:pPr algn="l"/>
            <a:r>
              <a:rPr lang="en-GB" sz="800" b="1" dirty="0">
                <a:solidFill>
                  <a:srgbClr val="FF9933"/>
                </a:solidFill>
              </a:rPr>
              <a:t>Indonesia</a:t>
            </a:r>
          </a:p>
          <a:p>
            <a:pPr algn="l"/>
            <a:r>
              <a:rPr lang="en-GB" sz="800" b="1" dirty="0">
                <a:solidFill>
                  <a:srgbClr val="000000">
                    <a:lumMod val="75000"/>
                    <a:lumOff val="25000"/>
                  </a:srgbClr>
                </a:solidFill>
              </a:rPr>
              <a:t>Harvesting</a:t>
            </a:r>
            <a:r>
              <a:rPr lang="en-GB" sz="800" dirty="0">
                <a:solidFill>
                  <a:srgbClr val="000000">
                    <a:lumMod val="75000"/>
                    <a:lumOff val="25000"/>
                  </a:srgbClr>
                </a:solidFill>
              </a:rPr>
              <a:t> palm fruits</a:t>
            </a:r>
            <a:r>
              <a:rPr lang="en-GB" sz="800" dirty="0">
                <a:solidFill>
                  <a:srgbClr val="3B687F"/>
                </a:solidFill>
              </a:rPr>
              <a:t> </a:t>
            </a:r>
          </a:p>
          <a:p>
            <a:pPr algn="l"/>
            <a:endParaRPr lang="de-DE" sz="800" dirty="0">
              <a:solidFill>
                <a:srgbClr val="000000"/>
              </a:solidFill>
            </a:endParaRPr>
          </a:p>
        </p:txBody>
      </p:sp>
      <p:sp>
        <p:nvSpPr>
          <p:cNvPr id="77" name="Rechteck 76">
            <a:extLst>
              <a:ext uri="{FF2B5EF4-FFF2-40B4-BE49-F238E27FC236}">
                <a16:creationId xmlns:a16="http://schemas.microsoft.com/office/drawing/2014/main" id="{347A79B5-D1C1-47DB-B1A3-3BF3D3E691A8}"/>
              </a:ext>
            </a:extLst>
          </p:cNvPr>
          <p:cNvSpPr/>
          <p:nvPr/>
        </p:nvSpPr>
        <p:spPr bwMode="auto">
          <a:xfrm>
            <a:off x="3904039" y="3977963"/>
            <a:ext cx="1543889" cy="96566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GB" sz="800" b="1" dirty="0">
                <a:solidFill>
                  <a:srgbClr val="3B687F"/>
                </a:solidFill>
              </a:rPr>
              <a:t>Palm oil factory</a:t>
            </a:r>
          </a:p>
          <a:p>
            <a:pPr algn="l"/>
            <a:r>
              <a:rPr lang="en-GB" sz="800" b="1" dirty="0">
                <a:solidFill>
                  <a:srgbClr val="FF9933"/>
                </a:solidFill>
              </a:rPr>
              <a:t>Indonesia</a:t>
            </a:r>
          </a:p>
          <a:p>
            <a:pPr algn="l"/>
            <a:r>
              <a:rPr lang="en-GB" sz="800" b="1" dirty="0">
                <a:solidFill>
                  <a:srgbClr val="000000">
                    <a:lumMod val="75000"/>
                    <a:lumOff val="25000"/>
                  </a:srgbClr>
                </a:solidFill>
              </a:rPr>
              <a:t>Pressing/ </a:t>
            </a:r>
          </a:p>
          <a:p>
            <a:pPr algn="l"/>
            <a:r>
              <a:rPr lang="en-GB" sz="800" b="1" dirty="0">
                <a:solidFill>
                  <a:srgbClr val="000000">
                    <a:lumMod val="75000"/>
                    <a:lumOff val="25000"/>
                  </a:srgbClr>
                </a:solidFill>
              </a:rPr>
              <a:t>sterilising</a:t>
            </a:r>
            <a:r>
              <a:rPr lang="en-GB" sz="800" dirty="0">
                <a:solidFill>
                  <a:srgbClr val="000000">
                    <a:lumMod val="75000"/>
                    <a:lumOff val="25000"/>
                  </a:srgbClr>
                </a:solidFill>
              </a:rPr>
              <a:t> palm oil</a:t>
            </a:r>
          </a:p>
          <a:p>
            <a:pPr algn="l"/>
            <a:endParaRPr lang="de-DE" sz="800" dirty="0">
              <a:solidFill>
                <a:srgbClr val="000000"/>
              </a:solidFill>
            </a:endParaRPr>
          </a:p>
        </p:txBody>
      </p:sp>
      <p:sp>
        <p:nvSpPr>
          <p:cNvPr id="78" name="Rechteck 77">
            <a:extLst>
              <a:ext uri="{FF2B5EF4-FFF2-40B4-BE49-F238E27FC236}">
                <a16:creationId xmlns:a16="http://schemas.microsoft.com/office/drawing/2014/main" id="{FF23B726-C6FC-47E3-82F7-412B7FFF4B7C}"/>
              </a:ext>
            </a:extLst>
          </p:cNvPr>
          <p:cNvSpPr/>
          <p:nvPr/>
        </p:nvSpPr>
        <p:spPr bwMode="auto">
          <a:xfrm>
            <a:off x="9048328" y="4042531"/>
            <a:ext cx="1543888" cy="72819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800" b="1" dirty="0">
                <a:solidFill>
                  <a:srgbClr val="000000">
                    <a:lumMod val="75000"/>
                    <a:lumOff val="25000"/>
                  </a:srgbClr>
                </a:solidFill>
              </a:rPr>
              <a:t>Palm oil</a:t>
            </a:r>
          </a:p>
          <a:p>
            <a:pPr algn="l"/>
            <a:endParaRPr lang="de-DE" sz="800" dirty="0">
              <a:solidFill>
                <a:srgbClr val="000000"/>
              </a:solidFill>
            </a:endParaRPr>
          </a:p>
        </p:txBody>
      </p:sp>
      <p:sp>
        <p:nvSpPr>
          <p:cNvPr id="79" name="Rechteck 78">
            <a:extLst>
              <a:ext uri="{FF2B5EF4-FFF2-40B4-BE49-F238E27FC236}">
                <a16:creationId xmlns:a16="http://schemas.microsoft.com/office/drawing/2014/main" id="{7718811B-2FBA-4BE9-8061-5A77C743E922}"/>
              </a:ext>
            </a:extLst>
          </p:cNvPr>
          <p:cNvSpPr/>
          <p:nvPr/>
        </p:nvSpPr>
        <p:spPr>
          <a:xfrm>
            <a:off x="1991544" y="1196752"/>
            <a:ext cx="3714478" cy="261610"/>
          </a:xfrm>
          <a:prstGeom prst="rect">
            <a:avLst/>
          </a:prstGeom>
        </p:spPr>
        <p:txBody>
          <a:bodyPr wrap="none">
            <a:spAutoFit/>
          </a:bodyPr>
          <a:lstStyle/>
          <a:p>
            <a:pPr algn="l"/>
            <a:r>
              <a:rPr lang="en-GB" sz="1100" b="1" i="1" dirty="0">
                <a:solidFill>
                  <a:srgbClr val="000000">
                    <a:lumMod val="75000"/>
                    <a:lumOff val="25000"/>
                  </a:srgbClr>
                </a:solidFill>
                <a:latin typeface="Arial"/>
              </a:rPr>
              <a:t>Example from the food industry (jam manufacturer*)</a:t>
            </a:r>
          </a:p>
        </p:txBody>
      </p:sp>
      <p:pic>
        <p:nvPicPr>
          <p:cNvPr id="80" name="Grafik 79">
            <a:extLst>
              <a:ext uri="{FF2B5EF4-FFF2-40B4-BE49-F238E27FC236}">
                <a16:creationId xmlns:a16="http://schemas.microsoft.com/office/drawing/2014/main" id="{04C35B03-4D48-4310-95B5-62EA64B84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303" y="2202974"/>
            <a:ext cx="326851" cy="326851"/>
          </a:xfrm>
          <a:prstGeom prst="rect">
            <a:avLst/>
          </a:prstGeom>
        </p:spPr>
      </p:pic>
      <p:pic>
        <p:nvPicPr>
          <p:cNvPr id="81" name="Picture 7" descr="\\file1.intern.adelphi.de\Mitarbeiter\CST\00_Aktuelle Projekte\Präsentationsvorlage\Icons adelphi\Icons\Wave\PNG\adelphi_icon_wave-3.png">
            <a:extLst>
              <a:ext uri="{FF2B5EF4-FFF2-40B4-BE49-F238E27FC236}">
                <a16:creationId xmlns:a16="http://schemas.microsoft.com/office/drawing/2014/main" id="{92553A4B-B080-4A2F-BAA7-D5B13F44B8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626" y="2546676"/>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82" name="Gruppieren 81">
            <a:extLst>
              <a:ext uri="{FF2B5EF4-FFF2-40B4-BE49-F238E27FC236}">
                <a16:creationId xmlns:a16="http://schemas.microsoft.com/office/drawing/2014/main" id="{0DD8FF82-9934-43D8-BDF2-B0B8F0FE7116}"/>
              </a:ext>
            </a:extLst>
          </p:cNvPr>
          <p:cNvGrpSpPr/>
          <p:nvPr/>
        </p:nvGrpSpPr>
        <p:grpSpPr>
          <a:xfrm>
            <a:off x="3485097" y="2894294"/>
            <a:ext cx="306647" cy="306647"/>
            <a:chOff x="2559122" y="2297791"/>
            <a:chExt cx="416222" cy="416222"/>
          </a:xfrm>
        </p:grpSpPr>
        <p:sp>
          <p:nvSpPr>
            <p:cNvPr id="83" name="Ellipse 82">
              <a:extLst>
                <a:ext uri="{FF2B5EF4-FFF2-40B4-BE49-F238E27FC236}">
                  <a16:creationId xmlns:a16="http://schemas.microsoft.com/office/drawing/2014/main" id="{3E6CF7FA-DE0C-4B0A-9362-FC41935F6053}"/>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84" name="Grafik 83">
              <a:extLst>
                <a:ext uri="{FF2B5EF4-FFF2-40B4-BE49-F238E27FC236}">
                  <a16:creationId xmlns:a16="http://schemas.microsoft.com/office/drawing/2014/main" id="{9201C348-6BC2-4F7F-9C3C-71676267F0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85" name="Grafik 84">
            <a:extLst>
              <a:ext uri="{FF2B5EF4-FFF2-40B4-BE49-F238E27FC236}">
                <a16:creationId xmlns:a16="http://schemas.microsoft.com/office/drawing/2014/main" id="{33315F76-614F-44B9-A9F8-77BBFC283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672" y="2213217"/>
            <a:ext cx="326851" cy="326851"/>
          </a:xfrm>
          <a:prstGeom prst="rect">
            <a:avLst/>
          </a:prstGeom>
        </p:spPr>
      </p:pic>
      <p:pic>
        <p:nvPicPr>
          <p:cNvPr id="86" name="Picture 7" descr="\\file1.intern.adelphi.de\Mitarbeiter\CST\00_Aktuelle Projekte\Präsentationsvorlage\Icons adelphi\Icons\Wave\PNG\adelphi_icon_wave-3.png">
            <a:extLst>
              <a:ext uri="{FF2B5EF4-FFF2-40B4-BE49-F238E27FC236}">
                <a16:creationId xmlns:a16="http://schemas.microsoft.com/office/drawing/2014/main" id="{B3D8670F-72A5-4044-9AC5-6E891C5537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0060" y="2551087"/>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87" name="Grafik 86">
            <a:extLst>
              <a:ext uri="{FF2B5EF4-FFF2-40B4-BE49-F238E27FC236}">
                <a16:creationId xmlns:a16="http://schemas.microsoft.com/office/drawing/2014/main" id="{9D1DC289-7165-4FE1-996E-CA2199F46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8486" y="2898134"/>
            <a:ext cx="309230" cy="309230"/>
          </a:xfrm>
          <a:prstGeom prst="rect">
            <a:avLst/>
          </a:prstGeom>
        </p:spPr>
      </p:pic>
      <p:pic>
        <p:nvPicPr>
          <p:cNvPr id="88" name="Grafik 87">
            <a:extLst>
              <a:ext uri="{FF2B5EF4-FFF2-40B4-BE49-F238E27FC236}">
                <a16:creationId xmlns:a16="http://schemas.microsoft.com/office/drawing/2014/main" id="{0E099199-BCA0-40C7-8745-D6816799A4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2090" y="2231528"/>
            <a:ext cx="315148" cy="315148"/>
          </a:xfrm>
          <a:prstGeom prst="rect">
            <a:avLst/>
          </a:prstGeom>
        </p:spPr>
      </p:pic>
      <p:pic>
        <p:nvPicPr>
          <p:cNvPr id="89" name="Picture 7" descr="\\file1.intern.adelphi.de\Mitarbeiter\CST\00_Aktuelle Projekte\Präsentationsvorlage\Icons adelphi\Icons\Wave\PNG\adelphi_icon_wave-3.png">
            <a:extLst>
              <a:ext uri="{FF2B5EF4-FFF2-40B4-BE49-F238E27FC236}">
                <a16:creationId xmlns:a16="http://schemas.microsoft.com/office/drawing/2014/main" id="{B61E6D22-F56A-4909-BCA8-4DDD9115BF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096" y="2588366"/>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7" descr="\\file1.intern.adelphi.de\Mitarbeiter\CST\00_Aktuelle Projekte\Präsentationsvorlage\Icons adelphi\Icons\Wave\PNG\adelphi_icon_wave-3.png">
            <a:extLst>
              <a:ext uri="{FF2B5EF4-FFF2-40B4-BE49-F238E27FC236}">
                <a16:creationId xmlns:a16="http://schemas.microsoft.com/office/drawing/2014/main" id="{40B07CF5-7ED8-4806-9511-47E7D28D05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976" y="3308446"/>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1" name="Grafik 90">
            <a:extLst>
              <a:ext uri="{FF2B5EF4-FFF2-40B4-BE49-F238E27FC236}">
                <a16:creationId xmlns:a16="http://schemas.microsoft.com/office/drawing/2014/main" id="{CCF19369-57CA-4376-95A8-4E5C8610F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976" y="3652269"/>
            <a:ext cx="326851" cy="326851"/>
          </a:xfrm>
          <a:prstGeom prst="rect">
            <a:avLst/>
          </a:prstGeom>
        </p:spPr>
      </p:pic>
      <p:grpSp>
        <p:nvGrpSpPr>
          <p:cNvPr id="92" name="Gruppieren 91">
            <a:extLst>
              <a:ext uri="{FF2B5EF4-FFF2-40B4-BE49-F238E27FC236}">
                <a16:creationId xmlns:a16="http://schemas.microsoft.com/office/drawing/2014/main" id="{FEE33D95-A4F8-4AE1-916A-BD18F647F740}"/>
              </a:ext>
            </a:extLst>
          </p:cNvPr>
          <p:cNvGrpSpPr/>
          <p:nvPr/>
        </p:nvGrpSpPr>
        <p:grpSpPr>
          <a:xfrm>
            <a:off x="3485097" y="4028116"/>
            <a:ext cx="306647" cy="306647"/>
            <a:chOff x="2559122" y="2297791"/>
            <a:chExt cx="416222" cy="416222"/>
          </a:xfrm>
        </p:grpSpPr>
        <p:sp>
          <p:nvSpPr>
            <p:cNvPr id="93" name="Ellipse 92">
              <a:extLst>
                <a:ext uri="{FF2B5EF4-FFF2-40B4-BE49-F238E27FC236}">
                  <a16:creationId xmlns:a16="http://schemas.microsoft.com/office/drawing/2014/main" id="{8F0D0405-7F49-4ACA-BB2E-F1F0292EE426}"/>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94" name="Grafik 93">
              <a:extLst>
                <a:ext uri="{FF2B5EF4-FFF2-40B4-BE49-F238E27FC236}">
                  <a16:creationId xmlns:a16="http://schemas.microsoft.com/office/drawing/2014/main" id="{ACA375DF-1A4B-4608-93A2-A2952A33BA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95" name="Picture 7" descr="\\file1.intern.adelphi.de\Mitarbeiter\CST\00_Aktuelle Projekte\Präsentationsvorlage\Icons adelphi\Icons\Wave\PNG\adelphi_icon_wave-3.png">
            <a:extLst>
              <a:ext uri="{FF2B5EF4-FFF2-40B4-BE49-F238E27FC236}">
                <a16:creationId xmlns:a16="http://schemas.microsoft.com/office/drawing/2014/main" id="{626A94CA-454B-43FF-A7E6-39EF444234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651" y="4460895"/>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6" name="Grafik 95">
            <a:extLst>
              <a:ext uri="{FF2B5EF4-FFF2-40B4-BE49-F238E27FC236}">
                <a16:creationId xmlns:a16="http://schemas.microsoft.com/office/drawing/2014/main" id="{09233D83-F3C7-40C7-BE84-9F466A3849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976" y="4796305"/>
            <a:ext cx="326851" cy="326851"/>
          </a:xfrm>
          <a:prstGeom prst="rect">
            <a:avLst/>
          </a:prstGeom>
        </p:spPr>
      </p:pic>
      <p:grpSp>
        <p:nvGrpSpPr>
          <p:cNvPr id="97" name="Gruppieren 96">
            <a:extLst>
              <a:ext uri="{FF2B5EF4-FFF2-40B4-BE49-F238E27FC236}">
                <a16:creationId xmlns:a16="http://schemas.microsoft.com/office/drawing/2014/main" id="{E8E01DF1-D8DA-4A72-80CD-18C4F487E997}"/>
              </a:ext>
            </a:extLst>
          </p:cNvPr>
          <p:cNvGrpSpPr/>
          <p:nvPr/>
        </p:nvGrpSpPr>
        <p:grpSpPr>
          <a:xfrm>
            <a:off x="3492135" y="5163547"/>
            <a:ext cx="306647" cy="306647"/>
            <a:chOff x="2559122" y="2297791"/>
            <a:chExt cx="416222" cy="416222"/>
          </a:xfrm>
        </p:grpSpPr>
        <p:sp>
          <p:nvSpPr>
            <p:cNvPr id="98" name="Ellipse 97">
              <a:extLst>
                <a:ext uri="{FF2B5EF4-FFF2-40B4-BE49-F238E27FC236}">
                  <a16:creationId xmlns:a16="http://schemas.microsoft.com/office/drawing/2014/main" id="{9B520518-407D-4452-A236-C0D88CF87260}"/>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99" name="Grafik 98">
              <a:extLst>
                <a:ext uri="{FF2B5EF4-FFF2-40B4-BE49-F238E27FC236}">
                  <a16:creationId xmlns:a16="http://schemas.microsoft.com/office/drawing/2014/main" id="{10876F67-7AF7-4E4E-9220-3E60FBB850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100" name="Grafik 99">
            <a:extLst>
              <a:ext uri="{FF2B5EF4-FFF2-40B4-BE49-F238E27FC236}">
                <a16:creationId xmlns:a16="http://schemas.microsoft.com/office/drawing/2014/main" id="{7440826C-42F3-4D3C-8A2B-0552A3807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9662" y="3959152"/>
            <a:ext cx="326851" cy="326851"/>
          </a:xfrm>
          <a:prstGeom prst="rect">
            <a:avLst/>
          </a:prstGeom>
        </p:spPr>
      </p:pic>
      <p:pic>
        <p:nvPicPr>
          <p:cNvPr id="101" name="Picture 7" descr="\\file1.intern.adelphi.de\Mitarbeiter\CST\00_Aktuelle Projekte\Präsentationsvorlage\Icons adelphi\Icons\Wave\PNG\adelphi_icon_wave-3.png">
            <a:extLst>
              <a:ext uri="{FF2B5EF4-FFF2-40B4-BE49-F238E27FC236}">
                <a16:creationId xmlns:a16="http://schemas.microsoft.com/office/drawing/2014/main" id="{33A0E816-2075-4A17-85F0-1D01A5680B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5437" y="4306288"/>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Gruppieren 101">
            <a:extLst>
              <a:ext uri="{FF2B5EF4-FFF2-40B4-BE49-F238E27FC236}">
                <a16:creationId xmlns:a16="http://schemas.microsoft.com/office/drawing/2014/main" id="{59F18888-A2B0-470C-A557-B5A24ED55645}"/>
              </a:ext>
            </a:extLst>
          </p:cNvPr>
          <p:cNvGrpSpPr/>
          <p:nvPr/>
        </p:nvGrpSpPr>
        <p:grpSpPr>
          <a:xfrm>
            <a:off x="5257192" y="4626714"/>
            <a:ext cx="306647" cy="306647"/>
            <a:chOff x="2559122" y="2297791"/>
            <a:chExt cx="416222" cy="416222"/>
          </a:xfrm>
        </p:grpSpPr>
        <p:sp>
          <p:nvSpPr>
            <p:cNvPr id="103" name="Ellipse 102">
              <a:extLst>
                <a:ext uri="{FF2B5EF4-FFF2-40B4-BE49-F238E27FC236}">
                  <a16:creationId xmlns:a16="http://schemas.microsoft.com/office/drawing/2014/main" id="{9E12E483-F6E5-41F8-99D2-DB4CC4316861}"/>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104" name="Grafik 103">
              <a:extLst>
                <a:ext uri="{FF2B5EF4-FFF2-40B4-BE49-F238E27FC236}">
                  <a16:creationId xmlns:a16="http://schemas.microsoft.com/office/drawing/2014/main" id="{AA4EC1FD-8E48-4EAE-979D-632842DA1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sp>
        <p:nvSpPr>
          <p:cNvPr id="105" name="Freihandform 65">
            <a:extLst>
              <a:ext uri="{FF2B5EF4-FFF2-40B4-BE49-F238E27FC236}">
                <a16:creationId xmlns:a16="http://schemas.microsoft.com/office/drawing/2014/main" id="{E22193C3-BD8A-4600-9F6C-CE14FBDBDBFF}"/>
              </a:ext>
            </a:extLst>
          </p:cNvPr>
          <p:cNvSpPr/>
          <p:nvPr/>
        </p:nvSpPr>
        <p:spPr bwMode="auto">
          <a:xfrm>
            <a:off x="6031476" y="3463523"/>
            <a:ext cx="2562627" cy="2062605"/>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216000" tIns="144000" rIns="216000" bIns="144000" numCol="1" rtlCol="0" anchor="t" anchorCtr="0" compatLnSpc="1">
            <a:prstTxWarp prst="textNoShape">
              <a:avLst/>
            </a:prstTxWarp>
          </a:bodyPr>
          <a:lstStyle/>
          <a:p>
            <a:pPr algn="l">
              <a:lnSpc>
                <a:spcPct val="114000"/>
              </a:lnSpc>
            </a:pPr>
            <a:r>
              <a:rPr lang="en-GB" sz="900" dirty="0">
                <a:solidFill>
                  <a:srgbClr val="000000">
                    <a:lumMod val="75000"/>
                    <a:lumOff val="25000"/>
                  </a:srgbClr>
                </a:solidFill>
              </a:rPr>
              <a:t>When </a:t>
            </a:r>
            <a:r>
              <a:rPr lang="en-GB" sz="900" b="1" dirty="0">
                <a:solidFill>
                  <a:srgbClr val="000000">
                    <a:lumMod val="75000"/>
                    <a:lumOff val="25000"/>
                  </a:srgbClr>
                </a:solidFill>
              </a:rPr>
              <a:t>setting priorities</a:t>
            </a:r>
            <a:r>
              <a:rPr lang="en-GB" sz="900" dirty="0">
                <a:solidFill>
                  <a:srgbClr val="000000">
                    <a:lumMod val="75000"/>
                    <a:lumOff val="25000"/>
                  </a:srgbClr>
                </a:solidFill>
              </a:rPr>
              <a:t> among </a:t>
            </a:r>
            <a:r>
              <a:rPr lang="en-GB" sz="900" b="1" dirty="0">
                <a:solidFill>
                  <a:srgbClr val="000000">
                    <a:lumMod val="75000"/>
                    <a:lumOff val="25000"/>
                  </a:srgbClr>
                </a:solidFill>
              </a:rPr>
              <a:t>sustainability issues</a:t>
            </a:r>
            <a:r>
              <a:rPr lang="en-GB" sz="900" dirty="0">
                <a:solidFill>
                  <a:srgbClr val="000000">
                    <a:lumMod val="75000"/>
                    <a:lumOff val="25000"/>
                  </a:srgbClr>
                </a:solidFill>
              </a:rPr>
              <a:t> within each step of the process, both risk perspectives from the previous steps are incorporated.</a:t>
            </a:r>
          </a:p>
          <a:p>
            <a:pPr algn="l">
              <a:lnSpc>
                <a:spcPct val="114000"/>
              </a:lnSpc>
            </a:pPr>
            <a:endParaRPr lang="de-DE" sz="900" dirty="0">
              <a:solidFill>
                <a:srgbClr val="000000">
                  <a:lumMod val="75000"/>
                  <a:lumOff val="25000"/>
                </a:srgbClr>
              </a:solidFill>
            </a:endParaRPr>
          </a:p>
          <a:p>
            <a:pPr algn="l">
              <a:lnSpc>
                <a:spcPct val="114000"/>
              </a:lnSpc>
            </a:pPr>
            <a:r>
              <a:rPr lang="en-GB" sz="900" dirty="0">
                <a:solidFill>
                  <a:srgbClr val="000000">
                    <a:lumMod val="75000"/>
                    <a:lumOff val="25000"/>
                  </a:srgbClr>
                </a:solidFill>
              </a:rPr>
              <a:t>Example: The further processing of sugar has the highest priority here, because </a:t>
            </a:r>
            <a:r>
              <a:rPr lang="en-GB" sz="900" b="1" dirty="0">
                <a:solidFill>
                  <a:srgbClr val="000000">
                    <a:lumMod val="75000"/>
                    <a:lumOff val="25000"/>
                  </a:srgbClr>
                </a:solidFill>
              </a:rPr>
              <a:t>occupational safety </a:t>
            </a:r>
            <a:r>
              <a:rPr lang="en-GB" sz="900" dirty="0">
                <a:solidFill>
                  <a:srgbClr val="000000">
                    <a:lumMod val="75000"/>
                    <a:lumOff val="25000"/>
                  </a:srgbClr>
                </a:solidFill>
              </a:rPr>
              <a:t>poses a problem.</a:t>
            </a:r>
          </a:p>
        </p:txBody>
      </p:sp>
      <p:sp>
        <p:nvSpPr>
          <p:cNvPr id="106" name="Abgerundetes Rechteck 125">
            <a:extLst>
              <a:ext uri="{FF2B5EF4-FFF2-40B4-BE49-F238E27FC236}">
                <a16:creationId xmlns:a16="http://schemas.microsoft.com/office/drawing/2014/main" id="{91FE69DF-7FFF-4184-909C-03D77224C327}"/>
              </a:ext>
            </a:extLst>
          </p:cNvPr>
          <p:cNvSpPr/>
          <p:nvPr/>
        </p:nvSpPr>
        <p:spPr>
          <a:xfrm>
            <a:off x="3936786" y="2732157"/>
            <a:ext cx="309229" cy="351864"/>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07" name="Abgerundetes Rechteck 125">
            <a:extLst>
              <a:ext uri="{FF2B5EF4-FFF2-40B4-BE49-F238E27FC236}">
                <a16:creationId xmlns:a16="http://schemas.microsoft.com/office/drawing/2014/main" id="{4ADBE469-42F5-41BB-A01E-2747373642EE}"/>
              </a:ext>
            </a:extLst>
          </p:cNvPr>
          <p:cNvSpPr/>
          <p:nvPr/>
        </p:nvSpPr>
        <p:spPr>
          <a:xfrm>
            <a:off x="2118246" y="5007376"/>
            <a:ext cx="309229" cy="351864"/>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08" name="Abgerundetes Rechteck 126">
            <a:extLst>
              <a:ext uri="{FF2B5EF4-FFF2-40B4-BE49-F238E27FC236}">
                <a16:creationId xmlns:a16="http://schemas.microsoft.com/office/drawing/2014/main" id="{B2FFA591-C1BD-4EE5-B493-68CFA882123A}"/>
              </a:ext>
            </a:extLst>
          </p:cNvPr>
          <p:cNvSpPr/>
          <p:nvPr/>
        </p:nvSpPr>
        <p:spPr>
          <a:xfrm>
            <a:off x="2110687" y="3776870"/>
            <a:ext cx="320389" cy="36456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09" name="Abgerundetes Rechteck 126">
            <a:extLst>
              <a:ext uri="{FF2B5EF4-FFF2-40B4-BE49-F238E27FC236}">
                <a16:creationId xmlns:a16="http://schemas.microsoft.com/office/drawing/2014/main" id="{63FFA8D9-E723-49D5-9099-3686FBDBEDC0}"/>
              </a:ext>
            </a:extLst>
          </p:cNvPr>
          <p:cNvSpPr/>
          <p:nvPr/>
        </p:nvSpPr>
        <p:spPr>
          <a:xfrm>
            <a:off x="3921890" y="4579067"/>
            <a:ext cx="320389" cy="36456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0" name="Abgerundetes Rechteck 125">
            <a:extLst>
              <a:ext uri="{FF2B5EF4-FFF2-40B4-BE49-F238E27FC236}">
                <a16:creationId xmlns:a16="http://schemas.microsoft.com/office/drawing/2014/main" id="{EF6C8199-FD43-4140-9185-1E3E7E3F8763}"/>
              </a:ext>
            </a:extLst>
          </p:cNvPr>
          <p:cNvSpPr/>
          <p:nvPr/>
        </p:nvSpPr>
        <p:spPr>
          <a:xfrm>
            <a:off x="9048328" y="2748936"/>
            <a:ext cx="302651" cy="344379"/>
          </a:xfrm>
          <a:prstGeom prst="roundRect">
            <a:avLst/>
          </a:prstGeom>
          <a:solidFill>
            <a:srgbClr val="E0E5AD"/>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1" name="Fußzeilenplatzhalter 3">
            <a:extLst>
              <a:ext uri="{FF2B5EF4-FFF2-40B4-BE49-F238E27FC236}">
                <a16:creationId xmlns:a16="http://schemas.microsoft.com/office/drawing/2014/main" id="{B3D4ABF8-D23F-42EB-914A-0C5E4F682E42}"/>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57" name="Auf der gleichen Seite des Rechtecks liegende Ecken abrunden 8">
            <a:extLst>
              <a:ext uri="{FF2B5EF4-FFF2-40B4-BE49-F238E27FC236}">
                <a16:creationId xmlns:a16="http://schemas.microsoft.com/office/drawing/2014/main" id="{BF2F025E-FE56-4C2A-B0B1-307B79C8B13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58" name="Auf der gleichen Seite des Rechtecks liegende Ecken abrunden 8">
            <a:extLst>
              <a:ext uri="{FF2B5EF4-FFF2-40B4-BE49-F238E27FC236}">
                <a16:creationId xmlns:a16="http://schemas.microsoft.com/office/drawing/2014/main" id="{47CE7BA7-3E5E-406E-8C64-EE54AA78DF4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12" name="Auf der gleichen Seite des Rechtecks liegende Ecken abrunden 8">
            <a:extLst>
              <a:ext uri="{FF2B5EF4-FFF2-40B4-BE49-F238E27FC236}">
                <a16:creationId xmlns:a16="http://schemas.microsoft.com/office/drawing/2014/main" id="{43C1E5E9-1BD3-40E2-8713-BAE0DA1CE7F6}"/>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13" name="Auf der gleichen Seite des Rechtecks liegende Ecken abrunden 8">
            <a:extLst>
              <a:ext uri="{FF2B5EF4-FFF2-40B4-BE49-F238E27FC236}">
                <a16:creationId xmlns:a16="http://schemas.microsoft.com/office/drawing/2014/main" id="{D1609B19-0076-43FB-BAB1-FD7C89E37807}"/>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14" name="Auf der gleichen Seite des Rechtecks liegende Ecken abrunden 8">
            <a:extLst>
              <a:ext uri="{FF2B5EF4-FFF2-40B4-BE49-F238E27FC236}">
                <a16:creationId xmlns:a16="http://schemas.microsoft.com/office/drawing/2014/main" id="{58453F22-EEC4-40F0-A9C6-4953D21D93E4}"/>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15" name="Auf der gleichen Seite des Rechtecks liegende Ecken abrunden 8">
            <a:extLst>
              <a:ext uri="{FF2B5EF4-FFF2-40B4-BE49-F238E27FC236}">
                <a16:creationId xmlns:a16="http://schemas.microsoft.com/office/drawing/2014/main" id="{1ACF5D81-AE81-4C3F-9A1D-18DDA3E9717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16" name="Auf der gleichen Seite des Rechtecks liegende Ecken abrunden 8">
            <a:extLst>
              <a:ext uri="{FF2B5EF4-FFF2-40B4-BE49-F238E27FC236}">
                <a16:creationId xmlns:a16="http://schemas.microsoft.com/office/drawing/2014/main" id="{7B600D86-54FD-473A-9DEC-9C5AF3975A3D}"/>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17" name="Picture 8" descr="C:\Users\husterer\Downloads\noun_803955.png">
            <a:extLst>
              <a:ext uri="{FF2B5EF4-FFF2-40B4-BE49-F238E27FC236}">
                <a16:creationId xmlns:a16="http://schemas.microsoft.com/office/drawing/2014/main" id="{3424C6EC-CE3C-463E-92C7-AD1794358A13}"/>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643"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3" name="Datumsplatzhalter 4">
            <a:extLst>
              <a:ext uri="{FF2B5EF4-FFF2-40B4-BE49-F238E27FC236}">
                <a16:creationId xmlns:a16="http://schemas.microsoft.com/office/drawing/2014/main" id="{BF694F2B-D16F-7BE2-44B5-7D58A684E6BB}"/>
              </a:ext>
            </a:extLst>
          </p:cNvPr>
          <p:cNvSpPr>
            <a:spLocks noGrp="1"/>
          </p:cNvSpPr>
          <p:nvPr>
            <p:ph type="dt" sz="half" idx="12"/>
          </p:nvPr>
        </p:nvSpPr>
        <p:spPr>
          <a:xfrm>
            <a:off x="648000" y="116632"/>
            <a:ext cx="7752256"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252527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7</a:t>
            </a:fld>
            <a:endParaRPr lang="de-DE"/>
          </a:p>
        </p:txBody>
      </p:sp>
      <p:sp>
        <p:nvSpPr>
          <p:cNvPr id="9" name="Rectangle 21">
            <a:extLst>
              <a:ext uri="{FF2B5EF4-FFF2-40B4-BE49-F238E27FC236}">
                <a16:creationId xmlns:a16="http://schemas.microsoft.com/office/drawing/2014/main" id="{F077EC0C-10C5-4585-BB98-965189B39DCE}"/>
              </a:ext>
            </a:extLst>
          </p:cNvPr>
          <p:cNvSpPr/>
          <p:nvPr/>
        </p:nvSpPr>
        <p:spPr>
          <a:xfrm>
            <a:off x="650329" y="1196752"/>
            <a:ext cx="9838284" cy="1576258"/>
          </a:xfrm>
          <a:prstGeom prst="flowChartDocument">
            <a:avLst/>
          </a:prstGeom>
          <a:solidFill>
            <a:srgbClr val="3B687F"/>
          </a:solidFill>
          <a:ln w="15875" cap="flat" cmpd="sng" algn="ctr">
            <a:noFill/>
            <a:prstDash val="dash"/>
          </a:ln>
          <a:effectLst/>
        </p:spPr>
        <p:txBody>
          <a:bodyPr lIns="80165" tIns="40083" rIns="80165" bIns="40083" rtlCol="0" anchor="ctr"/>
          <a:lstStyle/>
          <a:p>
            <a:pPr algn="l" defTabSz="801654">
              <a:defRPr/>
            </a:pPr>
            <a:r>
              <a:rPr lang="en-GB" sz="2800" b="1" dirty="0">
                <a:solidFill>
                  <a:prstClr val="white"/>
                </a:solidFill>
                <a:cs typeface="Arial" panose="020B0604020202020204" pitchFamily="34" charset="0"/>
              </a:rPr>
              <a:t>Stage 1</a:t>
            </a:r>
          </a:p>
          <a:p>
            <a:pPr algn="l" defTabSz="801654">
              <a:defRPr/>
            </a:pPr>
            <a:r>
              <a:rPr lang="en-GB" b="1" dirty="0">
                <a:solidFill>
                  <a:prstClr val="white"/>
                </a:solidFill>
                <a:cs typeface="Arial" panose="020B0604020202020204" pitchFamily="34" charset="0"/>
              </a:rPr>
              <a:t>Mapping the supply chain and developing a strategy</a:t>
            </a:r>
          </a:p>
          <a:p>
            <a:pPr algn="l" defTabSz="801654">
              <a:defRPr/>
            </a:pPr>
            <a:endParaRPr lang="de-DE" sz="1200" kern="0" dirty="0">
              <a:solidFill>
                <a:prstClr val="white"/>
              </a:solidFill>
              <a:cs typeface="Arial" panose="020B0604020202020204" pitchFamily="34" charset="0"/>
            </a:endParaRPr>
          </a:p>
        </p:txBody>
      </p:sp>
      <p:sp>
        <p:nvSpPr>
          <p:cNvPr id="10" name="Textplatzhalter 10">
            <a:extLst>
              <a:ext uri="{FF2B5EF4-FFF2-40B4-BE49-F238E27FC236}">
                <a16:creationId xmlns:a16="http://schemas.microsoft.com/office/drawing/2014/main" id="{93DC08DB-2CF5-4A2F-9635-FE821467F43E}"/>
              </a:ext>
            </a:extLst>
          </p:cNvPr>
          <p:cNvSpPr txBox="1">
            <a:spLocks/>
          </p:cNvSpPr>
          <p:nvPr/>
        </p:nvSpPr>
        <p:spPr>
          <a:xfrm>
            <a:off x="3026592" y="3596640"/>
            <a:ext cx="3308400"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Focusing on the supply chain</a:t>
            </a:r>
          </a:p>
        </p:txBody>
      </p:sp>
      <p:sp>
        <p:nvSpPr>
          <p:cNvPr id="11" name="Richtungspfeil 21">
            <a:extLst>
              <a:ext uri="{FF2B5EF4-FFF2-40B4-BE49-F238E27FC236}">
                <a16:creationId xmlns:a16="http://schemas.microsoft.com/office/drawing/2014/main" id="{9537097A-90F3-44B2-87F2-56810E14511C}"/>
              </a:ext>
            </a:extLst>
          </p:cNvPr>
          <p:cNvSpPr/>
          <p:nvPr/>
        </p:nvSpPr>
        <p:spPr>
          <a:xfrm>
            <a:off x="2450529" y="3583877"/>
            <a:ext cx="693240" cy="408426"/>
          </a:xfrm>
          <a:prstGeom prst="homePlate">
            <a:avLst/>
          </a:prstGeom>
          <a:solidFill>
            <a:srgbClr val="E0E0E0"/>
          </a:solidFill>
          <a:ln w="12700" cap="flat" cmpd="sng" algn="ctr">
            <a:noFill/>
            <a:prstDash val="solid"/>
          </a:ln>
          <a:effectLst/>
        </p:spPr>
        <p:txBody>
          <a:bodyPr rtlCol="0" anchor="ctr"/>
          <a:lstStyle/>
          <a:p>
            <a:pPr algn="l" defTabSz="801654"/>
            <a:r>
              <a:rPr lang="en-GB" sz="1800" b="1" dirty="0">
                <a:solidFill>
                  <a:prstClr val="black">
                    <a:lumMod val="75000"/>
                    <a:lumOff val="25000"/>
                  </a:prstClr>
                </a:solidFill>
                <a:cs typeface="Arial" panose="020B0604020202020204" pitchFamily="34" charset="0"/>
              </a:rPr>
              <a:t>1.1.</a:t>
            </a:r>
          </a:p>
        </p:txBody>
      </p:sp>
      <p:sp>
        <p:nvSpPr>
          <p:cNvPr id="12" name="Textplatzhalter 10">
            <a:extLst>
              <a:ext uri="{FF2B5EF4-FFF2-40B4-BE49-F238E27FC236}">
                <a16:creationId xmlns:a16="http://schemas.microsoft.com/office/drawing/2014/main" id="{0EF4284F-23C3-4612-9341-BB34DC7D65B2}"/>
              </a:ext>
            </a:extLst>
          </p:cNvPr>
          <p:cNvSpPr txBox="1">
            <a:spLocks/>
          </p:cNvSpPr>
          <p:nvPr/>
        </p:nvSpPr>
        <p:spPr>
          <a:xfrm>
            <a:off x="3026593" y="4123736"/>
            <a:ext cx="3308400"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Structuring and visualising the supply chain</a:t>
            </a:r>
          </a:p>
        </p:txBody>
      </p:sp>
      <p:sp>
        <p:nvSpPr>
          <p:cNvPr id="13" name="Richtungspfeil 24">
            <a:extLst>
              <a:ext uri="{FF2B5EF4-FFF2-40B4-BE49-F238E27FC236}">
                <a16:creationId xmlns:a16="http://schemas.microsoft.com/office/drawing/2014/main" id="{4711D11C-0EB0-4894-A99B-DC61570AE74F}"/>
              </a:ext>
            </a:extLst>
          </p:cNvPr>
          <p:cNvSpPr/>
          <p:nvPr/>
        </p:nvSpPr>
        <p:spPr>
          <a:xfrm>
            <a:off x="2450529" y="4123737"/>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800" b="1" dirty="0">
                <a:solidFill>
                  <a:prstClr val="black">
                    <a:lumMod val="75000"/>
                    <a:lumOff val="25000"/>
                  </a:prstClr>
                </a:solidFill>
                <a:cs typeface="Arial" panose="020B0604020202020204" pitchFamily="34" charset="0"/>
              </a:rPr>
              <a:t>1.2.</a:t>
            </a:r>
          </a:p>
        </p:txBody>
      </p:sp>
      <p:sp>
        <p:nvSpPr>
          <p:cNvPr id="14" name="Textplatzhalter 10">
            <a:extLst>
              <a:ext uri="{FF2B5EF4-FFF2-40B4-BE49-F238E27FC236}">
                <a16:creationId xmlns:a16="http://schemas.microsoft.com/office/drawing/2014/main" id="{03ADF14B-7123-46B7-AE90-752C9BED1389}"/>
              </a:ext>
            </a:extLst>
          </p:cNvPr>
          <p:cNvSpPr txBox="1">
            <a:spLocks/>
          </p:cNvSpPr>
          <p:nvPr/>
        </p:nvSpPr>
        <p:spPr>
          <a:xfrm>
            <a:off x="3026593" y="4681984"/>
            <a:ext cx="3308400"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Formulating principles</a:t>
            </a:r>
          </a:p>
        </p:txBody>
      </p:sp>
      <p:sp>
        <p:nvSpPr>
          <p:cNvPr id="15" name="Richtungspfeil 24">
            <a:extLst>
              <a:ext uri="{FF2B5EF4-FFF2-40B4-BE49-F238E27FC236}">
                <a16:creationId xmlns:a16="http://schemas.microsoft.com/office/drawing/2014/main" id="{15A88D3C-A8C4-496D-B39A-A1D85A399B53}"/>
              </a:ext>
            </a:extLst>
          </p:cNvPr>
          <p:cNvSpPr/>
          <p:nvPr/>
        </p:nvSpPr>
        <p:spPr>
          <a:xfrm>
            <a:off x="2450529" y="4681985"/>
            <a:ext cx="693240" cy="403199"/>
          </a:xfrm>
          <a:prstGeom prst="homePlate">
            <a:avLst/>
          </a:prstGeom>
          <a:solidFill>
            <a:srgbClr val="E0E0E0"/>
          </a:solidFill>
          <a:ln w="12700" cap="flat" cmpd="sng" algn="ctr">
            <a:noFill/>
            <a:prstDash val="solid"/>
          </a:ln>
          <a:effectLst/>
        </p:spPr>
        <p:txBody>
          <a:bodyPr rtlCol="0" anchor="ctr"/>
          <a:lstStyle/>
          <a:p>
            <a:pPr algn="l" defTabSz="801654"/>
            <a:r>
              <a:rPr lang="en-GB" sz="1800" b="1" dirty="0">
                <a:solidFill>
                  <a:prstClr val="black">
                    <a:lumMod val="75000"/>
                    <a:lumOff val="25000"/>
                  </a:prstClr>
                </a:solidFill>
                <a:cs typeface="Arial" panose="020B0604020202020204" pitchFamily="34" charset="0"/>
              </a:rPr>
              <a:t>1.3.</a:t>
            </a:r>
          </a:p>
        </p:txBody>
      </p:sp>
      <p:sp>
        <p:nvSpPr>
          <p:cNvPr id="17" name="Fußzeilenplatzhalter 3">
            <a:extLst>
              <a:ext uri="{FF2B5EF4-FFF2-40B4-BE49-F238E27FC236}">
                <a16:creationId xmlns:a16="http://schemas.microsoft.com/office/drawing/2014/main" id="{F89E4BFF-F777-4228-BB3D-0EF0E9F4ABF8}"/>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6" name="Auf der gleichen Seite des Rechtecks liegende Ecken abrunden 8">
            <a:extLst>
              <a:ext uri="{FF2B5EF4-FFF2-40B4-BE49-F238E27FC236}">
                <a16:creationId xmlns:a16="http://schemas.microsoft.com/office/drawing/2014/main" id="{DCE40160-C358-4F2F-BB71-E78CB40F647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8" name="Auf der gleichen Seite des Rechtecks liegende Ecken abrunden 8">
            <a:extLst>
              <a:ext uri="{FF2B5EF4-FFF2-40B4-BE49-F238E27FC236}">
                <a16:creationId xmlns:a16="http://schemas.microsoft.com/office/drawing/2014/main" id="{44609D41-FA29-424D-ADFE-BD5860F97081}"/>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9" name="Auf der gleichen Seite des Rechtecks liegende Ecken abrunden 8">
            <a:extLst>
              <a:ext uri="{FF2B5EF4-FFF2-40B4-BE49-F238E27FC236}">
                <a16:creationId xmlns:a16="http://schemas.microsoft.com/office/drawing/2014/main" id="{2391DEB8-7048-4BE5-8314-36980C37F1D3}"/>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20" name="Auf der gleichen Seite des Rechtecks liegende Ecken abrunden 8">
            <a:extLst>
              <a:ext uri="{FF2B5EF4-FFF2-40B4-BE49-F238E27FC236}">
                <a16:creationId xmlns:a16="http://schemas.microsoft.com/office/drawing/2014/main" id="{3DFE80D9-21C1-4DDB-856C-3DB6D88AD464}"/>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1" name="Auf der gleichen Seite des Rechtecks liegende Ecken abrunden 8">
            <a:extLst>
              <a:ext uri="{FF2B5EF4-FFF2-40B4-BE49-F238E27FC236}">
                <a16:creationId xmlns:a16="http://schemas.microsoft.com/office/drawing/2014/main" id="{CA37C0D2-8BE6-4593-B9F0-57A04FF18FD6}"/>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2" name="Auf der gleichen Seite des Rechtecks liegende Ecken abrunden 8">
            <a:extLst>
              <a:ext uri="{FF2B5EF4-FFF2-40B4-BE49-F238E27FC236}">
                <a16:creationId xmlns:a16="http://schemas.microsoft.com/office/drawing/2014/main" id="{0BF2CEFB-A36F-40F8-8B4B-CE1F995F9F98}"/>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3" name="Auf der gleichen Seite des Rechtecks liegende Ecken abrunden 8">
            <a:extLst>
              <a:ext uri="{FF2B5EF4-FFF2-40B4-BE49-F238E27FC236}">
                <a16:creationId xmlns:a16="http://schemas.microsoft.com/office/drawing/2014/main" id="{253BA620-083B-4714-ACCA-4CC36526901E}"/>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24"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9987046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70</a:t>
            </a:fld>
            <a:endParaRPr lang="de-DE"/>
          </a:p>
        </p:txBody>
      </p:sp>
      <p:sp>
        <p:nvSpPr>
          <p:cNvPr id="79" name="Rechteck 78">
            <a:extLst>
              <a:ext uri="{FF2B5EF4-FFF2-40B4-BE49-F238E27FC236}">
                <a16:creationId xmlns:a16="http://schemas.microsoft.com/office/drawing/2014/main" id="{7718811B-2FBA-4BE9-8061-5A77C743E922}"/>
              </a:ext>
            </a:extLst>
          </p:cNvPr>
          <p:cNvSpPr/>
          <p:nvPr/>
        </p:nvSpPr>
        <p:spPr>
          <a:xfrm>
            <a:off x="1110573" y="1197913"/>
            <a:ext cx="9306601" cy="430887"/>
          </a:xfrm>
          <a:prstGeom prst="rect">
            <a:avLst/>
          </a:prstGeom>
        </p:spPr>
        <p:txBody>
          <a:bodyPr wrap="square">
            <a:spAutoFit/>
          </a:bodyPr>
          <a:lstStyle/>
          <a:p>
            <a:pPr algn="l"/>
            <a:r>
              <a:rPr lang="en-GB" sz="1100" b="1" i="1" dirty="0">
                <a:solidFill>
                  <a:srgbClr val="000000">
                    <a:lumMod val="75000"/>
                    <a:lumOff val="25000"/>
                  </a:srgbClr>
                </a:solidFill>
                <a:latin typeface="Arial"/>
              </a:rPr>
              <a:t>Application of the supply chain matrix (industry: tourism – tour operators*; printed; DIN A0 format; environmental and human rights topics as self-adhesive icons) as part of a workshop. </a:t>
            </a:r>
          </a:p>
        </p:txBody>
      </p:sp>
      <p:sp>
        <p:nvSpPr>
          <p:cNvPr id="111" name="Fußzeilenplatzhalter 3">
            <a:extLst>
              <a:ext uri="{FF2B5EF4-FFF2-40B4-BE49-F238E27FC236}">
                <a16:creationId xmlns:a16="http://schemas.microsoft.com/office/drawing/2014/main" id="{B3D4ABF8-D23F-42EB-914A-0C5E4F682E42}"/>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57" name="Auf der gleichen Seite des Rechtecks liegende Ecken abrunden 8">
            <a:extLst>
              <a:ext uri="{FF2B5EF4-FFF2-40B4-BE49-F238E27FC236}">
                <a16:creationId xmlns:a16="http://schemas.microsoft.com/office/drawing/2014/main" id="{BF2F025E-FE56-4C2A-B0B1-307B79C8B13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58" name="Auf der gleichen Seite des Rechtecks liegende Ecken abrunden 8">
            <a:extLst>
              <a:ext uri="{FF2B5EF4-FFF2-40B4-BE49-F238E27FC236}">
                <a16:creationId xmlns:a16="http://schemas.microsoft.com/office/drawing/2014/main" id="{47CE7BA7-3E5E-406E-8C64-EE54AA78DF4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12" name="Auf der gleichen Seite des Rechtecks liegende Ecken abrunden 8">
            <a:extLst>
              <a:ext uri="{FF2B5EF4-FFF2-40B4-BE49-F238E27FC236}">
                <a16:creationId xmlns:a16="http://schemas.microsoft.com/office/drawing/2014/main" id="{43C1E5E9-1BD3-40E2-8713-BAE0DA1CE7F6}"/>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13" name="Auf der gleichen Seite des Rechtecks liegende Ecken abrunden 8">
            <a:extLst>
              <a:ext uri="{FF2B5EF4-FFF2-40B4-BE49-F238E27FC236}">
                <a16:creationId xmlns:a16="http://schemas.microsoft.com/office/drawing/2014/main" id="{D1609B19-0076-43FB-BAB1-FD7C89E37807}"/>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14" name="Auf der gleichen Seite des Rechtecks liegende Ecken abrunden 8">
            <a:extLst>
              <a:ext uri="{FF2B5EF4-FFF2-40B4-BE49-F238E27FC236}">
                <a16:creationId xmlns:a16="http://schemas.microsoft.com/office/drawing/2014/main" id="{58453F22-EEC4-40F0-A9C6-4953D21D93E4}"/>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15" name="Auf der gleichen Seite des Rechtecks liegende Ecken abrunden 8">
            <a:extLst>
              <a:ext uri="{FF2B5EF4-FFF2-40B4-BE49-F238E27FC236}">
                <a16:creationId xmlns:a16="http://schemas.microsoft.com/office/drawing/2014/main" id="{1ACF5D81-AE81-4C3F-9A1D-18DDA3E9717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16" name="Auf der gleichen Seite des Rechtecks liegende Ecken abrunden 8">
            <a:extLst>
              <a:ext uri="{FF2B5EF4-FFF2-40B4-BE49-F238E27FC236}">
                <a16:creationId xmlns:a16="http://schemas.microsoft.com/office/drawing/2014/main" id="{7B600D86-54FD-473A-9DEC-9C5AF3975A3D}"/>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3" name="Grafik 2">
            <a:extLst>
              <a:ext uri="{FF2B5EF4-FFF2-40B4-BE49-F238E27FC236}">
                <a16:creationId xmlns:a16="http://schemas.microsoft.com/office/drawing/2014/main" id="{892D616C-2D3F-43A6-A9F2-F3A8FBFD2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453" y="1718853"/>
            <a:ext cx="7641635" cy="4442811"/>
          </a:xfrm>
          <a:prstGeom prst="rect">
            <a:avLst/>
          </a:prstGeom>
        </p:spPr>
      </p:pic>
      <p:sp>
        <p:nvSpPr>
          <p:cNvPr id="117" name="Textfeld 116">
            <a:extLst>
              <a:ext uri="{FF2B5EF4-FFF2-40B4-BE49-F238E27FC236}">
                <a16:creationId xmlns:a16="http://schemas.microsoft.com/office/drawing/2014/main" id="{B341E480-2625-41D7-B93B-BE525D9D566E}"/>
              </a:ext>
            </a:extLst>
          </p:cNvPr>
          <p:cNvSpPr txBox="1"/>
          <p:nvPr/>
        </p:nvSpPr>
        <p:spPr>
          <a:xfrm>
            <a:off x="1110574" y="6387835"/>
            <a:ext cx="5328592" cy="203254"/>
          </a:xfrm>
          <a:prstGeom prst="rect">
            <a:avLst/>
          </a:prstGeom>
          <a:noFill/>
        </p:spPr>
        <p:txBody>
          <a:bodyPr wrap="square" lIns="80165" tIns="40083" rIns="80165" bIns="40083" rtlCol="0">
            <a:spAutoFit/>
          </a:bodyPr>
          <a:lstStyle/>
          <a:p>
            <a:pPr algn="l"/>
            <a:r>
              <a:rPr lang="en-GB" sz="800" dirty="0">
                <a:solidFill>
                  <a:srgbClr val="000000"/>
                </a:solidFill>
              </a:rPr>
              <a:t>* Data not based on information from a real company. No full evaluation.</a:t>
            </a:r>
          </a:p>
        </p:txBody>
      </p:sp>
      <p:pic>
        <p:nvPicPr>
          <p:cNvPr id="118" name="Picture 8" descr="C:\Users\husterer\Downloads\noun_803955.png">
            <a:extLst>
              <a:ext uri="{FF2B5EF4-FFF2-40B4-BE49-F238E27FC236}">
                <a16:creationId xmlns:a16="http://schemas.microsoft.com/office/drawing/2014/main" id="{952EFA24-67A3-4985-A811-6EC447B91BC8}"/>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643"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5C34DC91-AD4C-4DF4-9085-00EDE6F0741C}"/>
              </a:ext>
            </a:extLst>
          </p:cNvPr>
          <p:cNvSpPr txBox="1"/>
          <p:nvPr/>
        </p:nvSpPr>
        <p:spPr>
          <a:xfrm>
            <a:off x="7347103" y="6169019"/>
            <a:ext cx="2970685" cy="246221"/>
          </a:xfrm>
          <a:prstGeom prst="rect">
            <a:avLst/>
          </a:prstGeom>
          <a:noFill/>
        </p:spPr>
        <p:txBody>
          <a:bodyPr wrap="none" rtlCol="0">
            <a:spAutoFit/>
          </a:bodyPr>
          <a:lstStyle/>
          <a:p>
            <a:pPr algn="l"/>
            <a:r>
              <a:rPr lang="en-GB" sz="1000" dirty="0">
                <a:solidFill>
                  <a:srgbClr val="000000"/>
                </a:solidFill>
                <a:hlinkClick r:id="rId4" action="ppaction://hlinksldjump"/>
              </a:rPr>
              <a:t>Return to slide 31: </a:t>
            </a:r>
            <a:r>
              <a:rPr lang="en-GB" sz="1000" i="1" dirty="0">
                <a:solidFill>
                  <a:srgbClr val="000000"/>
                </a:solidFill>
                <a:hlinkClick r:id="rId4" action="ppaction://hlinksldjump"/>
              </a:rPr>
              <a:t>List of relevant topics</a:t>
            </a:r>
          </a:p>
        </p:txBody>
      </p:sp>
      <p:sp>
        <p:nvSpPr>
          <p:cNvPr id="4" name="Datumsplatzhalter 4">
            <a:extLst>
              <a:ext uri="{FF2B5EF4-FFF2-40B4-BE49-F238E27FC236}">
                <a16:creationId xmlns:a16="http://schemas.microsoft.com/office/drawing/2014/main" id="{9EFA4FBB-ED1C-CC8C-07B6-0ABE816D1AF5}"/>
              </a:ext>
            </a:extLst>
          </p:cNvPr>
          <p:cNvSpPr>
            <a:spLocks noGrp="1"/>
          </p:cNvSpPr>
          <p:nvPr>
            <p:ph type="dt" sz="half" idx="12"/>
          </p:nvPr>
        </p:nvSpPr>
        <p:spPr>
          <a:xfrm>
            <a:off x="648000" y="116632"/>
            <a:ext cx="7752256"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17349717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71</a:t>
            </a:fld>
            <a:endParaRPr lang="de-DE"/>
          </a:p>
        </p:txBody>
      </p:sp>
      <p:graphicFrame>
        <p:nvGraphicFramePr>
          <p:cNvPr id="7" name="Tabelle 6">
            <a:extLst>
              <a:ext uri="{FF2B5EF4-FFF2-40B4-BE49-F238E27FC236}">
                <a16:creationId xmlns:a16="http://schemas.microsoft.com/office/drawing/2014/main" id="{A0F0D1AC-E1BE-4478-9E84-76D699304112}"/>
              </a:ext>
            </a:extLst>
          </p:cNvPr>
          <p:cNvGraphicFramePr>
            <a:graphicFrameLocks noGrp="1"/>
          </p:cNvGraphicFramePr>
          <p:nvPr>
            <p:extLst>
              <p:ext uri="{D42A27DB-BD31-4B8C-83A1-F6EECF244321}">
                <p14:modId xmlns:p14="http://schemas.microsoft.com/office/powerpoint/2010/main" val="1002678642"/>
              </p:ext>
            </p:extLst>
          </p:nvPr>
        </p:nvGraphicFramePr>
        <p:xfrm>
          <a:off x="1339465" y="1224621"/>
          <a:ext cx="8496946" cy="4940683"/>
        </p:xfrm>
        <a:graphic>
          <a:graphicData uri="http://schemas.openxmlformats.org/drawingml/2006/table">
            <a:tbl>
              <a:tblPr firstRow="1" bandRow="1">
                <a:tableStyleId>{22838BEF-8BB2-4498-84A7-C5851F593DF1}</a:tableStyleId>
              </a:tblPr>
              <a:tblGrid>
                <a:gridCol w="397098">
                  <a:extLst>
                    <a:ext uri="{9D8B030D-6E8A-4147-A177-3AD203B41FA5}">
                      <a16:colId xmlns:a16="http://schemas.microsoft.com/office/drawing/2014/main" val="20000"/>
                    </a:ext>
                  </a:extLst>
                </a:gridCol>
                <a:gridCol w="1540559">
                  <a:extLst>
                    <a:ext uri="{9D8B030D-6E8A-4147-A177-3AD203B41FA5}">
                      <a16:colId xmlns:a16="http://schemas.microsoft.com/office/drawing/2014/main" val="20001"/>
                    </a:ext>
                  </a:extLst>
                </a:gridCol>
                <a:gridCol w="1540559">
                  <a:extLst>
                    <a:ext uri="{9D8B030D-6E8A-4147-A177-3AD203B41FA5}">
                      <a16:colId xmlns:a16="http://schemas.microsoft.com/office/drawing/2014/main" val="20002"/>
                    </a:ext>
                  </a:extLst>
                </a:gridCol>
                <a:gridCol w="1540559">
                  <a:extLst>
                    <a:ext uri="{9D8B030D-6E8A-4147-A177-3AD203B41FA5}">
                      <a16:colId xmlns:a16="http://schemas.microsoft.com/office/drawing/2014/main" val="20003"/>
                    </a:ext>
                  </a:extLst>
                </a:gridCol>
                <a:gridCol w="1540559">
                  <a:extLst>
                    <a:ext uri="{9D8B030D-6E8A-4147-A177-3AD203B41FA5}">
                      <a16:colId xmlns:a16="http://schemas.microsoft.com/office/drawing/2014/main" val="20004"/>
                    </a:ext>
                  </a:extLst>
                </a:gridCol>
                <a:gridCol w="1540559">
                  <a:extLst>
                    <a:ext uri="{9D8B030D-6E8A-4147-A177-3AD203B41FA5}">
                      <a16:colId xmlns:a16="http://schemas.microsoft.com/office/drawing/2014/main" val="20005"/>
                    </a:ext>
                  </a:extLst>
                </a:gridCol>
                <a:gridCol w="397053">
                  <a:extLst>
                    <a:ext uri="{9D8B030D-6E8A-4147-A177-3AD203B41FA5}">
                      <a16:colId xmlns:a16="http://schemas.microsoft.com/office/drawing/2014/main" val="20006"/>
                    </a:ext>
                  </a:extLst>
                </a:gridCol>
              </a:tblGrid>
              <a:tr h="465467">
                <a:tc rowSpan="9">
                  <a:txBody>
                    <a:bodyPr/>
                    <a:lstStyle/>
                    <a:p>
                      <a:pPr algn="ctr"/>
                      <a:r>
                        <a:rPr lang="en-GB" sz="1200" b="0" dirty="0"/>
                        <a:t>Raw material</a:t>
                      </a: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solidFill>
                            <a:schemeClr val="bg1"/>
                          </a:solidFill>
                        </a:rPr>
                        <a:t>Raw material extraction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100" dirty="0">
                          <a:solidFill>
                            <a:schemeClr val="bg1"/>
                          </a:solidFill>
                        </a:rPr>
                        <a:t>Further</a:t>
                      </a:r>
                    </a:p>
                    <a:p>
                      <a:pPr algn="ctr"/>
                      <a:r>
                        <a:rPr lang="en-GB" sz="1100" dirty="0">
                          <a:solidFill>
                            <a:schemeClr val="bg1"/>
                          </a:solidFill>
                        </a:rPr>
                        <a:t>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100" dirty="0">
                          <a:solidFill>
                            <a:schemeClr val="bg1"/>
                          </a:solidFill>
                        </a:rPr>
                        <a:t>Upstream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100" dirty="0">
                          <a:solidFill>
                            <a:schemeClr val="bg1"/>
                          </a:solidFill>
                        </a:rPr>
                        <a:t>Pre-production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en-GB" sz="1100" dirty="0">
                          <a:solidFill>
                            <a:schemeClr val="bg1"/>
                          </a:solidFill>
                        </a:rPr>
                        <a:t>Direct suppliers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en-GB" sz="1200" b="0" dirty="0">
                          <a:solidFill>
                            <a:schemeClr val="tx1">
                              <a:lumMod val="75000"/>
                              <a:lumOff val="25000"/>
                            </a:schemeClr>
                          </a:solidFill>
                        </a:rPr>
                        <a:t>Factory gate</a:t>
                      </a:r>
                    </a:p>
                  </a:txBody>
                  <a:tcPr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559402">
                <a:tc vMerge="1">
                  <a:txBody>
                    <a:bodyPr/>
                    <a:lstStyle/>
                    <a:p>
                      <a:pPr algn="l" rtl="0"/>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l" rtl="0"/>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559402">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559402">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559402">
                <a:tc vMerge="1">
                  <a:txBody>
                    <a:bodyPr/>
                    <a:lstStyle/>
                    <a:p>
                      <a:endParaRPr lang="de-DE"/>
                    </a:p>
                  </a:txBody>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559402">
                <a:tc vMerge="1">
                  <a:txBody>
                    <a:bodyPr/>
                    <a:lstStyle/>
                    <a:p>
                      <a:endParaRPr lang="de-DE"/>
                    </a:p>
                  </a:txBody>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559402">
                <a:tc vMerge="1">
                  <a:txBody>
                    <a:bodyPr/>
                    <a:lstStyle/>
                    <a:p>
                      <a:endParaRPr lang="de-DE"/>
                    </a:p>
                  </a:txBody>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559402">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559402">
                <a:tc vMerge="1">
                  <a:txBody>
                    <a:bodyPr/>
                    <a:lstStyle/>
                    <a:p>
                      <a:endParaRPr lang="de-DE" dirty="0"/>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9" name="Fußzeilenplatzhalter 3">
            <a:extLst>
              <a:ext uri="{FF2B5EF4-FFF2-40B4-BE49-F238E27FC236}">
                <a16:creationId xmlns:a16="http://schemas.microsoft.com/office/drawing/2014/main" id="{9A3569C5-C930-4085-9BC8-D183AAB625EC}"/>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8" name="Auf der gleichen Seite des Rechtecks liegende Ecken abrunden 8">
            <a:extLst>
              <a:ext uri="{FF2B5EF4-FFF2-40B4-BE49-F238E27FC236}">
                <a16:creationId xmlns:a16="http://schemas.microsoft.com/office/drawing/2014/main" id="{FDD03D15-F09F-4712-965B-5A7E59FEB068}"/>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0" name="Auf der gleichen Seite des Rechtecks liegende Ecken abrunden 8">
            <a:extLst>
              <a:ext uri="{FF2B5EF4-FFF2-40B4-BE49-F238E27FC236}">
                <a16:creationId xmlns:a16="http://schemas.microsoft.com/office/drawing/2014/main" id="{4CC56A3A-2B13-4657-8A9F-B05A980BEAA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1" name="Auf der gleichen Seite des Rechtecks liegende Ecken abrunden 8">
            <a:extLst>
              <a:ext uri="{FF2B5EF4-FFF2-40B4-BE49-F238E27FC236}">
                <a16:creationId xmlns:a16="http://schemas.microsoft.com/office/drawing/2014/main" id="{68528969-E8C7-404B-838E-066CF94A30D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2" name="Auf der gleichen Seite des Rechtecks liegende Ecken abrunden 8">
            <a:extLst>
              <a:ext uri="{FF2B5EF4-FFF2-40B4-BE49-F238E27FC236}">
                <a16:creationId xmlns:a16="http://schemas.microsoft.com/office/drawing/2014/main" id="{67F64E5E-71FC-4817-B198-262C803E9A96}"/>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3" name="Auf der gleichen Seite des Rechtecks liegende Ecken abrunden 8">
            <a:extLst>
              <a:ext uri="{FF2B5EF4-FFF2-40B4-BE49-F238E27FC236}">
                <a16:creationId xmlns:a16="http://schemas.microsoft.com/office/drawing/2014/main" id="{09E8E65E-77BE-4219-9F81-F15937D25667}"/>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4" name="Auf der gleichen Seite des Rechtecks liegende Ecken abrunden 8">
            <a:extLst>
              <a:ext uri="{FF2B5EF4-FFF2-40B4-BE49-F238E27FC236}">
                <a16:creationId xmlns:a16="http://schemas.microsoft.com/office/drawing/2014/main" id="{EB1E38C0-35CF-43B9-9BBA-C20528F31B0C}"/>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5" name="Auf der gleichen Seite des Rechtecks liegende Ecken abrunden 8">
            <a:extLst>
              <a:ext uri="{FF2B5EF4-FFF2-40B4-BE49-F238E27FC236}">
                <a16:creationId xmlns:a16="http://schemas.microsoft.com/office/drawing/2014/main" id="{A4A20646-596E-437A-88A8-D9413B65E5FF}"/>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pic>
        <p:nvPicPr>
          <p:cNvPr id="16" name="Grafik 15" descr="Bildschirmausschnitt">
            <a:extLst>
              <a:ext uri="{FF2B5EF4-FFF2-40B4-BE49-F238E27FC236}">
                <a16:creationId xmlns:a16="http://schemas.microsoft.com/office/drawing/2014/main" id="{184F1073-33EB-4CF3-9D09-4E0198B8E4EF}"/>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sp>
        <p:nvSpPr>
          <p:cNvPr id="3" name="Datumsplatzhalter 4">
            <a:extLst>
              <a:ext uri="{FF2B5EF4-FFF2-40B4-BE49-F238E27FC236}">
                <a16:creationId xmlns:a16="http://schemas.microsoft.com/office/drawing/2014/main" id="{01266C02-1A5B-3A99-E1F9-3341BB95E093}"/>
              </a:ext>
            </a:extLst>
          </p:cNvPr>
          <p:cNvSpPr>
            <a:spLocks noGrp="1"/>
          </p:cNvSpPr>
          <p:nvPr>
            <p:ph type="dt" sz="half" idx="12"/>
          </p:nvPr>
        </p:nvSpPr>
        <p:spPr>
          <a:xfrm>
            <a:off x="648000" y="116632"/>
            <a:ext cx="9120408"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16093781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72</a:t>
            </a:fld>
            <a:endParaRPr lang="de-DE"/>
          </a:p>
        </p:txBody>
      </p:sp>
      <p:sp>
        <p:nvSpPr>
          <p:cNvPr id="7" name="Inhaltsplatzhalter 3">
            <a:extLst>
              <a:ext uri="{FF2B5EF4-FFF2-40B4-BE49-F238E27FC236}">
                <a16:creationId xmlns:a16="http://schemas.microsoft.com/office/drawing/2014/main" id="{7EBC5077-0088-4E97-890A-D321350A51B3}"/>
              </a:ext>
            </a:extLst>
          </p:cNvPr>
          <p:cNvSpPr txBox="1">
            <a:spLocks/>
          </p:cNvSpPr>
          <p:nvPr/>
        </p:nvSpPr>
        <p:spPr>
          <a:xfrm>
            <a:off x="572393" y="1112912"/>
            <a:ext cx="9844781" cy="5124399"/>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en-GB" sz="1100" dirty="0"/>
              <a:t>This starter kit helps companies to identify and analyse key sustainability issues and fields for action in the supply chain, which can then be taken as a basis to implement measures to design and optimise a sustainable supply chain.</a:t>
            </a:r>
          </a:p>
          <a:p>
            <a:pPr marL="0" indent="0">
              <a:buFontTx/>
              <a:buNone/>
            </a:pPr>
            <a:r>
              <a:rPr lang="en-GB" sz="1100" dirty="0"/>
              <a:t>Additional tools are available for companies to use in order to implement concrete improvement measures. These tools can be found on the Bavarian Environmental Pact website under </a:t>
            </a:r>
            <a:r>
              <a:rPr lang="en-GB" sz="1100" dirty="0">
                <a:hlinkClick r:id="rId2"/>
              </a:rPr>
              <a:t>Sustainability Management for SMEs – Sustainable Supply Chains</a:t>
            </a:r>
            <a:r>
              <a:rPr lang="en-GB" sz="1100" dirty="0"/>
              <a:t>. </a:t>
            </a:r>
          </a:p>
          <a:p>
            <a:pPr marL="0" indent="0">
              <a:buFontTx/>
              <a:buNone/>
            </a:pPr>
            <a:endParaRPr lang="de-DE" sz="1100" b="1" kern="0" dirty="0"/>
          </a:p>
          <a:p>
            <a:r>
              <a:rPr lang="en-GB" sz="1100" b="1" dirty="0"/>
              <a:t>Brief information on how to get started with sustainable supply chain management</a:t>
            </a:r>
          </a:p>
          <a:p>
            <a:r>
              <a:rPr lang="en-GB" sz="1100" b="1" dirty="0"/>
              <a:t>Supplier Code of Conduct – template</a:t>
            </a:r>
          </a:p>
          <a:p>
            <a:r>
              <a:rPr lang="en-GB" sz="1100" b="1" dirty="0"/>
              <a:t>Supplier evaluation – recommended guidelines </a:t>
            </a:r>
          </a:p>
          <a:p>
            <a:r>
              <a:rPr lang="en-GB" sz="1100" b="1" dirty="0"/>
              <a:t>Proposed measures for designing and optimising a sustainable supply chain</a:t>
            </a:r>
          </a:p>
          <a:p>
            <a:r>
              <a:rPr lang="en-GB" sz="1100" b="1" dirty="0"/>
              <a:t>Supply chain due diligence</a:t>
            </a:r>
          </a:p>
          <a:p>
            <a:r>
              <a:rPr lang="en-GB" sz="1100" b="1" dirty="0"/>
              <a:t>Training concept: Sustainable procurement</a:t>
            </a:r>
          </a:p>
          <a:p>
            <a:r>
              <a:rPr lang="en-GB" sz="1100" b="1" dirty="0"/>
              <a:t>Proactively shaping sustainability communications as a supplier</a:t>
            </a:r>
          </a:p>
          <a:p>
            <a:endParaRPr lang="de-DE" sz="1100" b="1" kern="0" dirty="0"/>
          </a:p>
          <a:p>
            <a:endParaRPr lang="de-DE" sz="1100" b="1" kern="0" dirty="0"/>
          </a:p>
        </p:txBody>
      </p:sp>
      <p:sp>
        <p:nvSpPr>
          <p:cNvPr id="8" name="Foliennummernplatzhalter 4">
            <a:extLst>
              <a:ext uri="{FF2B5EF4-FFF2-40B4-BE49-F238E27FC236}">
                <a16:creationId xmlns:a16="http://schemas.microsoft.com/office/drawing/2014/main" id="{1AABCEF0-C982-45C0-96F5-37D2F95EBE7C}"/>
              </a:ext>
            </a:extLst>
          </p:cNvPr>
          <p:cNvSpPr txBox="1">
            <a:spLocks/>
          </p:cNvSpPr>
          <p:nvPr/>
        </p:nvSpPr>
        <p:spPr bwMode="auto">
          <a:xfrm>
            <a:off x="4320000" y="6372000"/>
            <a:ext cx="47853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894680D0-7A83-433A-9719-C4143F27F647}" type="slidenum">
              <a:rPr lang="de-DE" smtClean="0"/>
              <a:pPr/>
              <a:t>72</a:t>
            </a:fld>
            <a:endParaRPr lang="de-DE"/>
          </a:p>
        </p:txBody>
      </p:sp>
      <p:sp>
        <p:nvSpPr>
          <p:cNvPr id="14" name="Fußzeilenplatzhalter 3">
            <a:extLst>
              <a:ext uri="{FF2B5EF4-FFF2-40B4-BE49-F238E27FC236}">
                <a16:creationId xmlns:a16="http://schemas.microsoft.com/office/drawing/2014/main" id="{52D59F1A-8C00-4A17-BC7F-858D390B9ED0}"/>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9" name="Auf der gleichen Seite des Rechtecks liegende Ecken abrunden 8">
            <a:extLst>
              <a:ext uri="{FF2B5EF4-FFF2-40B4-BE49-F238E27FC236}">
                <a16:creationId xmlns:a16="http://schemas.microsoft.com/office/drawing/2014/main" id="{EA53E7AC-9279-484C-82B5-82A28430110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0" name="Auf der gleichen Seite des Rechtecks liegende Ecken abrunden 8">
            <a:extLst>
              <a:ext uri="{FF2B5EF4-FFF2-40B4-BE49-F238E27FC236}">
                <a16:creationId xmlns:a16="http://schemas.microsoft.com/office/drawing/2014/main" id="{BD270955-B0E2-4403-8964-37A9C005B398}"/>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1" name="Auf der gleichen Seite des Rechtecks liegende Ecken abrunden 8">
            <a:extLst>
              <a:ext uri="{FF2B5EF4-FFF2-40B4-BE49-F238E27FC236}">
                <a16:creationId xmlns:a16="http://schemas.microsoft.com/office/drawing/2014/main" id="{16EF9EDB-4483-41FF-AEBF-EB9F30B2E14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3" name="Auf der gleichen Seite des Rechtecks liegende Ecken abrunden 8">
            <a:extLst>
              <a:ext uri="{FF2B5EF4-FFF2-40B4-BE49-F238E27FC236}">
                <a16:creationId xmlns:a16="http://schemas.microsoft.com/office/drawing/2014/main" id="{DB2DA3C8-15CB-47AB-95F7-C84286F7E5E5}"/>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15" name="Auf der gleichen Seite des Rechtecks liegende Ecken abrunden 8">
            <a:extLst>
              <a:ext uri="{FF2B5EF4-FFF2-40B4-BE49-F238E27FC236}">
                <a16:creationId xmlns:a16="http://schemas.microsoft.com/office/drawing/2014/main" id="{504EFBDC-6BD3-4130-B7C9-274F4CD0ECD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16" name="Auf der gleichen Seite des Rechtecks liegende Ecken abrunden 8">
            <a:extLst>
              <a:ext uri="{FF2B5EF4-FFF2-40B4-BE49-F238E27FC236}">
                <a16:creationId xmlns:a16="http://schemas.microsoft.com/office/drawing/2014/main" id="{7A4BB371-773C-450C-B8D6-0BDA8E3C44FA}"/>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17" name="Auf der gleichen Seite des Rechtecks liegende Ecken abrunden 8">
            <a:extLst>
              <a:ext uri="{FF2B5EF4-FFF2-40B4-BE49-F238E27FC236}">
                <a16:creationId xmlns:a16="http://schemas.microsoft.com/office/drawing/2014/main" id="{A9FBE4E0-D334-44E1-8B05-4A66FADE4DD7}"/>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 name="Datumsplatzhalter 4">
            <a:extLst>
              <a:ext uri="{FF2B5EF4-FFF2-40B4-BE49-F238E27FC236}">
                <a16:creationId xmlns:a16="http://schemas.microsoft.com/office/drawing/2014/main" id="{2FDC7A85-E589-2361-CFF8-7640D6B4951B}"/>
              </a:ext>
            </a:extLst>
          </p:cNvPr>
          <p:cNvSpPr>
            <a:spLocks noGrp="1"/>
          </p:cNvSpPr>
          <p:nvPr>
            <p:ph type="dt" sz="half" idx="12"/>
          </p:nvPr>
        </p:nvSpPr>
        <p:spPr>
          <a:xfrm>
            <a:off x="648000" y="116632"/>
            <a:ext cx="9120408"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640967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B3BCE7C-5643-4966-B62A-98BD5658DD7B}"/>
              </a:ext>
            </a:extLst>
          </p:cNvPr>
          <p:cNvSpPr/>
          <p:nvPr/>
        </p:nvSpPr>
        <p:spPr>
          <a:xfrm>
            <a:off x="551384" y="836712"/>
            <a:ext cx="10297144" cy="4991110"/>
          </a:xfrm>
          <a:prstGeom prst="rect">
            <a:avLst/>
          </a:prstGeom>
        </p:spPr>
        <p:txBody>
          <a:bodyPr wrap="square">
            <a:spAutoFit/>
          </a:bodyPr>
          <a:lstStyle/>
          <a:p>
            <a:pPr algn="l">
              <a:defRPr/>
            </a:pPr>
            <a:r>
              <a:rPr lang="en-GB" sz="1000" dirty="0">
                <a:solidFill>
                  <a:srgbClr val="3B687F"/>
                </a:solidFill>
                <a:latin typeface="Arial" pitchFamily="34" charset="0"/>
                <a:ea typeface="Times New Roman" pitchFamily="18" charset="0"/>
                <a:cs typeface="Times New Roman" pitchFamily="18" charset="0"/>
              </a:rPr>
              <a:t>Published:</a:t>
            </a:r>
          </a:p>
          <a:p>
            <a:pPr algn="l">
              <a:defRPr/>
            </a:pPr>
            <a:r>
              <a:rPr lang="en-GB" sz="1000" dirty="0">
                <a:solidFill>
                  <a:sysClr val="windowText" lastClr="000000"/>
                </a:solidFill>
                <a:latin typeface="Arial" pitchFamily="34" charset="0"/>
                <a:ea typeface="Times New Roman" pitchFamily="18" charset="0"/>
                <a:cs typeface="Times New Roman" pitchFamily="18" charset="0"/>
              </a:rPr>
              <a:t>Bavarian Environment Agency</a:t>
            </a:r>
          </a:p>
          <a:p>
            <a:pPr algn="l">
              <a:defRPr/>
            </a:pPr>
            <a:r>
              <a:rPr lang="en-GB" sz="1000" dirty="0">
                <a:solidFill>
                  <a:sysClr val="windowText" lastClr="000000"/>
                </a:solidFill>
                <a:latin typeface="Arial" pitchFamily="34" charset="0"/>
                <a:ea typeface="Times New Roman" pitchFamily="18" charset="0"/>
                <a:cs typeface="Times New Roman" pitchFamily="18" charset="0"/>
              </a:rPr>
              <a:t>Bürgermeister-Ulrich-Straße 160</a:t>
            </a:r>
          </a:p>
          <a:p>
            <a:pPr algn="l">
              <a:defRPr/>
            </a:pPr>
            <a:r>
              <a:rPr lang="en-GB" sz="1000" dirty="0">
                <a:solidFill>
                  <a:sysClr val="windowText" lastClr="000000"/>
                </a:solidFill>
                <a:latin typeface="Arial" pitchFamily="34" charset="0"/>
                <a:ea typeface="Times New Roman" pitchFamily="18" charset="0"/>
                <a:cs typeface="Times New Roman" pitchFamily="18" charset="0"/>
              </a:rPr>
              <a:t>86179 Augsburg</a:t>
            </a:r>
          </a:p>
          <a:p>
            <a:pPr algn="l">
              <a:defRPr/>
            </a:pPr>
            <a:r>
              <a:rPr lang="en-GB" sz="1000" dirty="0">
                <a:solidFill>
                  <a:sysClr val="windowText" lastClr="000000"/>
                </a:solidFill>
                <a:latin typeface="Arial" pitchFamily="34" charset="0"/>
                <a:ea typeface="Times New Roman" pitchFamily="18" charset="0"/>
                <a:cs typeface="Times New Roman" pitchFamily="18" charset="0"/>
              </a:rPr>
              <a:t>Phone: 	0821 9071-0</a:t>
            </a:r>
          </a:p>
          <a:p>
            <a:pPr algn="l">
              <a:defRPr/>
            </a:pPr>
            <a:r>
              <a:rPr lang="en-GB" sz="1000" dirty="0">
                <a:latin typeface="Arial" panose="020B0604020202020204" pitchFamily="34" charset="0"/>
                <a:ea typeface="Times New Roman" panose="02020603050405020304" pitchFamily="18" charset="0"/>
                <a:cs typeface="Times New Roman" panose="02020603050405020304" pitchFamily="18" charset="0"/>
              </a:rPr>
              <a:t>Email:	</a:t>
            </a:r>
            <a:r>
              <a:rPr lang="en-GB" sz="1000" u="sng" dirty="0">
                <a:solidFill>
                  <a:srgbClr val="3B687F"/>
                </a:solidFill>
                <a:latin typeface="Arial" panose="020B0604020202020204" pitchFamily="34" charset="0"/>
                <a:ea typeface="Times New Roman" panose="02020603050405020304" pitchFamily="18" charset="0"/>
                <a:cs typeface="Times New Roman" panose="02020603050405020304" pitchFamily="18" charset="0"/>
                <a:hlinkClick r:id="rId2"/>
              </a:rPr>
              <a:t>poststelle@lfu.bayern.de</a:t>
            </a:r>
          </a:p>
          <a:p>
            <a:pPr algn="l">
              <a:defRPr/>
            </a:pPr>
            <a:r>
              <a:rPr lang="en-GB" sz="1000" dirty="0">
                <a:solidFill>
                  <a:sysClr val="windowText" lastClr="000000"/>
                </a:solidFill>
                <a:latin typeface="Arial" pitchFamily="34" charset="0"/>
                <a:ea typeface="Times New Roman" pitchFamily="18" charset="0"/>
                <a:cs typeface="Times New Roman" pitchFamily="18" charset="0"/>
              </a:rPr>
              <a:t>Email: 	</a:t>
            </a:r>
            <a:r>
              <a:rPr lang="en-GB" sz="1000" dirty="0">
                <a:solidFill>
                  <a:sysClr val="windowText" lastClr="000000"/>
                </a:solidFill>
                <a:latin typeface="Arial" pitchFamily="34" charset="0"/>
                <a:ea typeface="Times New Roman" pitchFamily="18" charset="0"/>
                <a:cs typeface="Times New Roman" pitchFamily="18" charset="0"/>
                <a:hlinkClick r:id="rId3"/>
              </a:rPr>
              <a:t>www.lfu.bayern.de</a:t>
            </a:r>
          </a:p>
          <a:p>
            <a:pPr algn="l">
              <a:defRPr/>
            </a:pPr>
            <a:r>
              <a:rPr lang="en-GB" sz="1000" dirty="0">
                <a:solidFill>
                  <a:sysClr val="windowText" lastClr="000000"/>
                </a:solidFill>
                <a:latin typeface="Arial" pitchFamily="34" charset="0"/>
                <a:ea typeface="ＭＳ Ｐゴシック"/>
                <a:cs typeface="Times New Roman" pitchFamily="18" charset="0"/>
              </a:rPr>
              <a:t>	</a:t>
            </a:r>
          </a:p>
          <a:p>
            <a:pPr algn="l">
              <a:defRPr/>
            </a:pPr>
            <a:r>
              <a:rPr lang="en-GB" sz="1000" dirty="0">
                <a:solidFill>
                  <a:srgbClr val="3B687F"/>
                </a:solidFill>
                <a:latin typeface="Arial" pitchFamily="34" charset="0"/>
                <a:ea typeface="Times New Roman" pitchFamily="18" charset="0"/>
                <a:cs typeface="Times New Roman" pitchFamily="18" charset="0"/>
              </a:rPr>
              <a:t>Editing/text/concept:</a:t>
            </a:r>
          </a:p>
          <a:p>
            <a:pPr algn="l">
              <a:defRPr/>
            </a:pPr>
            <a:r>
              <a:rPr lang="en-GB" sz="1000" dirty="0">
                <a:solidFill>
                  <a:sysClr val="windowText" lastClr="000000"/>
                </a:solidFill>
                <a:latin typeface="Arial" pitchFamily="34" charset="0"/>
                <a:ea typeface="Times New Roman" pitchFamily="18" charset="0"/>
                <a:cs typeface="Times New Roman" pitchFamily="18" charset="0"/>
              </a:rPr>
              <a:t>adelphi – Berlin office</a:t>
            </a:r>
          </a:p>
          <a:p>
            <a:pPr algn="l">
              <a:defRPr/>
            </a:pPr>
            <a:r>
              <a:rPr lang="en-GB" sz="1000" dirty="0">
                <a:solidFill>
                  <a:sysClr val="windowText" lastClr="000000"/>
                </a:solidFill>
                <a:latin typeface="Arial" pitchFamily="34" charset="0"/>
                <a:ea typeface="Times New Roman" pitchFamily="18" charset="0"/>
                <a:cs typeface="Times New Roman" pitchFamily="18" charset="0"/>
              </a:rPr>
              <a:t>Daniel Weiss </a:t>
            </a:r>
          </a:p>
          <a:p>
            <a:pPr algn="l">
              <a:defRPr/>
            </a:pPr>
            <a:r>
              <a:rPr lang="en-GB" sz="1000" dirty="0">
                <a:solidFill>
                  <a:sysClr val="windowText" lastClr="000000"/>
                </a:solidFill>
                <a:latin typeface="Arial" pitchFamily="34" charset="0"/>
                <a:ea typeface="Times New Roman" pitchFamily="18" charset="0"/>
                <a:cs typeface="Times New Roman" pitchFamily="18" charset="0"/>
              </a:rPr>
              <a:t>Alt-Moabit 91</a:t>
            </a:r>
          </a:p>
          <a:p>
            <a:pPr algn="l">
              <a:defRPr/>
            </a:pPr>
            <a:r>
              <a:rPr lang="en-GB" sz="1000" dirty="0">
                <a:solidFill>
                  <a:sysClr val="windowText" lastClr="000000"/>
                </a:solidFill>
                <a:latin typeface="Arial" pitchFamily="34" charset="0"/>
                <a:ea typeface="Times New Roman" pitchFamily="18" charset="0"/>
                <a:cs typeface="Times New Roman" pitchFamily="18" charset="0"/>
              </a:rPr>
              <a:t>10559 Berlin</a:t>
            </a:r>
          </a:p>
          <a:p>
            <a:pPr algn="l">
              <a:defRPr/>
            </a:pPr>
            <a:r>
              <a:rPr lang="en-GB" sz="1000" dirty="0">
                <a:solidFill>
                  <a:srgbClr val="4B4B4B"/>
                </a:solidFill>
                <a:hlinkClick r:id="rId4"/>
              </a:rPr>
              <a:t>office@adelphi.de </a:t>
            </a:r>
          </a:p>
          <a:p>
            <a:pPr algn="l">
              <a:defRPr/>
            </a:pPr>
            <a:endParaRPr lang="de-DE" sz="1000" dirty="0">
              <a:solidFill>
                <a:srgbClr val="4B4B4B"/>
              </a:solidFill>
            </a:endParaRPr>
          </a:p>
          <a:p>
            <a:pPr algn="l">
              <a:defRPr/>
            </a:pPr>
            <a:r>
              <a:rPr lang="en-GB" sz="1000" dirty="0">
                <a:solidFill>
                  <a:sysClr val="windowText" lastClr="000000"/>
                </a:solidFill>
                <a:latin typeface="Arial" pitchFamily="34" charset="0"/>
                <a:ea typeface="Times New Roman" pitchFamily="18" charset="0"/>
                <a:cs typeface="Times New Roman" pitchFamily="18" charset="0"/>
              </a:rPr>
              <a:t>adelphi – Munich office</a:t>
            </a:r>
          </a:p>
          <a:p>
            <a:pPr algn="l">
              <a:defRPr/>
            </a:pPr>
            <a:r>
              <a:rPr lang="en-GB" sz="1000" dirty="0">
                <a:solidFill>
                  <a:sysClr val="windowText" lastClr="000000"/>
                </a:solidFill>
                <a:latin typeface="Arial" pitchFamily="34" charset="0"/>
                <a:ea typeface="Times New Roman" pitchFamily="18" charset="0"/>
                <a:cs typeface="Times New Roman" pitchFamily="18" charset="0"/>
              </a:rPr>
              <a:t>Rainer Agster</a:t>
            </a:r>
          </a:p>
          <a:p>
            <a:pPr algn="l">
              <a:defRPr/>
            </a:pPr>
            <a:r>
              <a:rPr lang="en-GB" sz="1000" dirty="0">
                <a:solidFill>
                  <a:sysClr val="windowText" lastClr="000000"/>
                </a:solidFill>
                <a:latin typeface="Arial" pitchFamily="34" charset="0"/>
                <a:ea typeface="Times New Roman" pitchFamily="18" charset="0"/>
                <a:cs typeface="Times New Roman" pitchFamily="18" charset="0"/>
              </a:rPr>
              <a:t>Landwehrstraße 37</a:t>
            </a:r>
          </a:p>
          <a:p>
            <a:pPr algn="l">
              <a:defRPr/>
            </a:pPr>
            <a:r>
              <a:rPr lang="en-GB" sz="1000" dirty="0">
                <a:solidFill>
                  <a:sysClr val="windowText" lastClr="000000"/>
                </a:solidFill>
                <a:latin typeface="Arial" pitchFamily="34" charset="0"/>
                <a:ea typeface="Times New Roman" pitchFamily="18" charset="0"/>
                <a:cs typeface="Times New Roman" pitchFamily="18" charset="0"/>
              </a:rPr>
              <a:t>80336 Munich</a:t>
            </a:r>
          </a:p>
          <a:p>
            <a:pPr algn="l">
              <a:defRPr/>
            </a:pPr>
            <a:r>
              <a:rPr lang="en-GB" sz="1000" dirty="0">
                <a:solidFill>
                  <a:srgbClr val="4B4B4B"/>
                </a:solidFill>
                <a:hlinkClick r:id="rId5"/>
              </a:rPr>
              <a:t>www.adelphi.de</a:t>
            </a:r>
            <a:r>
              <a:rPr lang="en-GB" sz="1000" dirty="0">
                <a:solidFill>
                  <a:sysClr val="windowText" lastClr="000000"/>
                </a:solidFill>
                <a:latin typeface="Arial" pitchFamily="34" charset="0"/>
                <a:ea typeface="Times New Roman" pitchFamily="18" charset="0"/>
                <a:cs typeface="Times New Roman" pitchFamily="18" charset="0"/>
              </a:rPr>
              <a:t/>
            </a:r>
            <a:br>
              <a:rPr lang="en-GB" sz="1000" dirty="0">
                <a:solidFill>
                  <a:sysClr val="windowText" lastClr="000000"/>
                </a:solidFill>
                <a:latin typeface="Arial" pitchFamily="34" charset="0"/>
                <a:ea typeface="Times New Roman" pitchFamily="18" charset="0"/>
                <a:cs typeface="Times New Roman" pitchFamily="18" charset="0"/>
              </a:rPr>
            </a:br>
            <a:endParaRPr lang="en-GB" sz="1000" dirty="0">
              <a:solidFill>
                <a:sysClr val="windowText" lastClr="000000"/>
              </a:solidFill>
              <a:latin typeface="Arial" pitchFamily="34" charset="0"/>
              <a:ea typeface="Times New Roman" pitchFamily="18" charset="0"/>
              <a:cs typeface="Times New Roman" pitchFamily="18" charset="0"/>
            </a:endParaRPr>
          </a:p>
          <a:p>
            <a:pPr algn="l">
              <a:defRPr/>
            </a:pPr>
            <a:r>
              <a:rPr lang="en-GB" sz="1000" dirty="0">
                <a:solidFill>
                  <a:srgbClr val="3B687F"/>
                </a:solidFill>
                <a:latin typeface="Arial" pitchFamily="34" charset="0"/>
                <a:ea typeface="Times New Roman" pitchFamily="18" charset="0"/>
                <a:cs typeface="Times New Roman" pitchFamily="18" charset="0"/>
              </a:rPr>
              <a:t>Editorial team:</a:t>
            </a:r>
          </a:p>
          <a:p>
            <a:pPr algn="l">
              <a:defRPr/>
            </a:pPr>
            <a:r>
              <a:rPr lang="en-GB" sz="1000" dirty="0">
                <a:solidFill>
                  <a:sysClr val="windowText" lastClr="000000"/>
                </a:solidFill>
                <a:latin typeface="Arial" pitchFamily="34" charset="0"/>
                <a:ea typeface="Times New Roman" pitchFamily="18" charset="0"/>
                <a:cs typeface="Times New Roman" pitchFamily="18" charset="0"/>
              </a:rPr>
              <a:t>Bavarian Environment Agency, Information Centre for the Environment and Economy</a:t>
            </a:r>
          </a:p>
          <a:p>
            <a:pPr algn="l">
              <a:defRPr/>
            </a:pPr>
            <a:r>
              <a:rPr lang="en-GB" sz="1000" dirty="0">
                <a:solidFill>
                  <a:srgbClr val="3B687F"/>
                </a:solidFill>
                <a:latin typeface="Arial" pitchFamily="34" charset="0"/>
                <a:ea typeface="Times New Roman" pitchFamily="18" charset="0"/>
                <a:cs typeface="Times New Roman" pitchFamily="18" charset="0"/>
              </a:rPr>
              <a:t>Version: </a:t>
            </a:r>
          </a:p>
          <a:p>
            <a:pPr algn="l">
              <a:defRPr/>
            </a:pPr>
            <a:r>
              <a:rPr lang="en-GB" sz="1000" dirty="0">
                <a:solidFill>
                  <a:sysClr val="windowText" lastClr="000000"/>
                </a:solidFill>
                <a:latin typeface="Arial" pitchFamily="34" charset="0"/>
                <a:ea typeface="Times New Roman" pitchFamily="18" charset="0"/>
                <a:cs typeface="Times New Roman" pitchFamily="18" charset="0"/>
              </a:rPr>
              <a:t>March 2022</a:t>
            </a:r>
          </a:p>
          <a:p>
            <a:pPr algn="l">
              <a:defRPr/>
            </a:pPr>
            <a:r>
              <a:rPr lang="en-GB" sz="1000" dirty="0">
                <a:solidFill>
                  <a:srgbClr val="3B687F"/>
                </a:solidFill>
                <a:latin typeface="Arial" pitchFamily="34" charset="0"/>
                <a:ea typeface="Times New Roman" pitchFamily="18" charset="0"/>
                <a:cs typeface="Times New Roman" pitchFamily="18" charset="0"/>
              </a:rPr>
              <a:t>Copyright:</a:t>
            </a:r>
          </a:p>
          <a:p>
            <a:pPr algn="l">
              <a:defRPr/>
            </a:pPr>
            <a:r>
              <a:rPr lang="en-GB" sz="1000" dirty="0">
                <a:solidFill>
                  <a:sysClr val="windowText" lastClr="000000"/>
                </a:solidFill>
                <a:latin typeface="Arial" pitchFamily="34" charset="0"/>
                <a:ea typeface="ＭＳ Ｐゴシック"/>
                <a:cs typeface="Times New Roman" pitchFamily="18" charset="0"/>
              </a:rPr>
              <a:t>Bavarian Environment Agency</a:t>
            </a:r>
          </a:p>
          <a:p>
            <a:pPr algn="l">
              <a:defRPr/>
            </a:pPr>
            <a:r>
              <a:rPr lang="en-GB" sz="1000" dirty="0">
                <a:solidFill>
                  <a:srgbClr val="000000"/>
                </a:solidFill>
              </a:rPr>
              <a:t>This document forms part of the ‘Sustainable Supply Chain’ module in ‘Online Tools for Sustainability Management at SMEs’. </a:t>
            </a:r>
            <a:br>
              <a:rPr lang="en-GB" sz="1000" dirty="0">
                <a:solidFill>
                  <a:srgbClr val="000000"/>
                </a:solidFill>
              </a:rPr>
            </a:br>
            <a:r>
              <a:rPr lang="en-GB" sz="1000" dirty="0">
                <a:solidFill>
                  <a:srgbClr val="000000"/>
                </a:solidFill>
              </a:rPr>
              <a:t>The work materials were created as part of the Bavarian Environmental Pact in partnership with </a:t>
            </a:r>
            <a:r>
              <a:rPr lang="en-GB" sz="1000" dirty="0" err="1">
                <a:solidFill>
                  <a:srgbClr val="000000"/>
                </a:solidFill>
              </a:rPr>
              <a:t>Bayerischer</a:t>
            </a:r>
            <a:r>
              <a:rPr lang="en-GB" sz="1000" dirty="0">
                <a:solidFill>
                  <a:srgbClr val="000000"/>
                </a:solidFill>
              </a:rPr>
              <a:t> </a:t>
            </a:r>
            <a:r>
              <a:rPr lang="en-GB" sz="1000" dirty="0" err="1">
                <a:solidFill>
                  <a:srgbClr val="000000"/>
                </a:solidFill>
              </a:rPr>
              <a:t>Industrie</a:t>
            </a:r>
            <a:r>
              <a:rPr lang="en-GB" sz="1000" dirty="0">
                <a:solidFill>
                  <a:srgbClr val="000000"/>
                </a:solidFill>
              </a:rPr>
              <a:t>- und </a:t>
            </a:r>
            <a:r>
              <a:rPr lang="en-GB" sz="1000" dirty="0" err="1">
                <a:solidFill>
                  <a:srgbClr val="000000"/>
                </a:solidFill>
              </a:rPr>
              <a:t>Handelskammertag</a:t>
            </a:r>
            <a:r>
              <a:rPr lang="en-GB" sz="1000">
                <a:solidFill>
                  <a:srgbClr val="000000"/>
                </a:solidFill>
              </a:rPr>
              <a:t> (</a:t>
            </a:r>
            <a:r>
              <a:rPr lang="en-GB" sz="1000" dirty="0">
                <a:solidFill>
                  <a:srgbClr val="000000"/>
                </a:solidFill>
              </a:rPr>
              <a:t>BIHK) </a:t>
            </a:r>
            <a:r>
              <a:rPr lang="en-GB" sz="1000" dirty="0" err="1">
                <a:solidFill>
                  <a:srgbClr val="000000"/>
                </a:solidFill>
              </a:rPr>
              <a:t>e.V.</a:t>
            </a:r>
            <a:r>
              <a:rPr lang="en-GB" sz="1000" dirty="0">
                <a:solidFill>
                  <a:srgbClr val="000000"/>
                </a:solidFill>
              </a:rPr>
              <a:t>.</a:t>
            </a:r>
          </a:p>
          <a:p>
            <a:r>
              <a:rPr lang="en-GB" sz="1000" dirty="0">
                <a:solidFill>
                  <a:srgbClr val="000000"/>
                </a:solidFill>
              </a:rPr>
              <a:t> </a:t>
            </a:r>
          </a:p>
          <a:p>
            <a:pPr algn="l">
              <a:defRPr/>
            </a:pPr>
            <a:endParaRPr lang="de-DE" altLang="de-DE" sz="1000" dirty="0">
              <a:solidFill>
                <a:sysClr val="windowText" lastClr="000000"/>
              </a:solidFill>
              <a:latin typeface="Arial" pitchFamily="34" charset="0"/>
              <a:ea typeface="ＭＳ Ｐゴシック"/>
              <a:cs typeface="Times New Roman" pitchFamily="18" charset="0"/>
            </a:endParaRPr>
          </a:p>
        </p:txBody>
      </p:sp>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73</a:t>
            </a:fld>
            <a:endParaRPr lang="de-DE"/>
          </a:p>
        </p:txBody>
      </p:sp>
      <p:sp>
        <p:nvSpPr>
          <p:cNvPr id="10" name="Textfeld 9">
            <a:extLst>
              <a:ext uri="{FF2B5EF4-FFF2-40B4-BE49-F238E27FC236}">
                <a16:creationId xmlns:a16="http://schemas.microsoft.com/office/drawing/2014/main" id="{600804C1-506A-4714-A655-BCD9C28C9E7A}"/>
              </a:ext>
            </a:extLst>
          </p:cNvPr>
          <p:cNvSpPr txBox="1"/>
          <p:nvPr/>
        </p:nvSpPr>
        <p:spPr>
          <a:xfrm>
            <a:off x="3143672" y="2204864"/>
            <a:ext cx="3168352" cy="1015663"/>
          </a:xfrm>
          <a:prstGeom prst="rect">
            <a:avLst/>
          </a:prstGeom>
          <a:noFill/>
        </p:spPr>
        <p:txBody>
          <a:bodyPr wrap="square" rtlCol="0">
            <a:spAutoFit/>
          </a:bodyPr>
          <a:lstStyle/>
          <a:p>
            <a:pPr algn="l">
              <a:defRPr/>
            </a:pPr>
            <a:r>
              <a:rPr lang="en-GB" sz="1000" dirty="0">
                <a:solidFill>
                  <a:sysClr val="windowText" lastClr="000000"/>
                </a:solidFill>
                <a:latin typeface="Arial" pitchFamily="34" charset="0"/>
                <a:ea typeface="Times New Roman" pitchFamily="18" charset="0"/>
                <a:cs typeface="Times New Roman" pitchFamily="18" charset="0"/>
              </a:rPr>
              <a:t>sustainable AG</a:t>
            </a:r>
          </a:p>
          <a:p>
            <a:pPr algn="l">
              <a:defRPr/>
            </a:pPr>
            <a:r>
              <a:rPr lang="en-GB" sz="1000" dirty="0">
                <a:solidFill>
                  <a:sysClr val="windowText" lastClr="000000"/>
                </a:solidFill>
                <a:latin typeface="Arial" pitchFamily="34" charset="0"/>
                <a:ea typeface="Times New Roman" pitchFamily="18" charset="0"/>
                <a:cs typeface="Times New Roman" pitchFamily="18" charset="0"/>
              </a:rPr>
              <a:t>Dr Albert Hans Baur; Jan-Marten Krebs </a:t>
            </a:r>
          </a:p>
          <a:p>
            <a:pPr algn="l">
              <a:defRPr/>
            </a:pPr>
            <a:r>
              <a:rPr lang="en-GB" sz="1000" dirty="0">
                <a:solidFill>
                  <a:sysClr val="windowText" lastClr="000000"/>
                </a:solidFill>
                <a:latin typeface="Arial" pitchFamily="34" charset="0"/>
                <a:ea typeface="Times New Roman" pitchFamily="18" charset="0"/>
                <a:cs typeface="Times New Roman" pitchFamily="18" charset="0"/>
              </a:rPr>
              <a:t>Corneliusstraße 10</a:t>
            </a:r>
          </a:p>
          <a:p>
            <a:pPr algn="l">
              <a:defRPr/>
            </a:pPr>
            <a:r>
              <a:rPr lang="en-GB" sz="1000" dirty="0">
                <a:solidFill>
                  <a:srgbClr val="000000"/>
                </a:solidFill>
              </a:rPr>
              <a:t>80469 Munich </a:t>
            </a:r>
          </a:p>
          <a:p>
            <a:pPr algn="l">
              <a:defRPr/>
            </a:pPr>
            <a:r>
              <a:rPr lang="en-GB" sz="1000" dirty="0">
                <a:solidFill>
                  <a:sysClr val="windowText" lastClr="000000"/>
                </a:solidFill>
                <a:latin typeface="Arial" pitchFamily="34" charset="0"/>
                <a:ea typeface="Times New Roman" pitchFamily="18" charset="0"/>
                <a:cs typeface="Times New Roman" pitchFamily="18" charset="0"/>
                <a:hlinkClick r:id="rId6"/>
              </a:rPr>
              <a:t>info@sustainable.de</a:t>
            </a:r>
            <a:r>
              <a:rPr lang="en-GB" sz="1000" dirty="0">
                <a:solidFill>
                  <a:sysClr val="windowText" lastClr="000000"/>
                </a:solidFill>
                <a:latin typeface="Arial" pitchFamily="34" charset="0"/>
                <a:ea typeface="Times New Roman" pitchFamily="18" charset="0"/>
                <a:cs typeface="Times New Roman" pitchFamily="18" charset="0"/>
              </a:rPr>
              <a:t> </a:t>
            </a:r>
          </a:p>
          <a:p>
            <a:pPr algn="l">
              <a:defRPr/>
            </a:pPr>
            <a:r>
              <a:rPr lang="en-GB" sz="1000" dirty="0">
                <a:solidFill>
                  <a:sysClr val="windowText" lastClr="000000"/>
                </a:solidFill>
                <a:latin typeface="Arial" pitchFamily="34" charset="0"/>
                <a:ea typeface="Times New Roman" pitchFamily="18" charset="0"/>
                <a:cs typeface="Times New Roman" pitchFamily="18" charset="0"/>
                <a:hlinkClick r:id="rId7"/>
              </a:rPr>
              <a:t>www.sustainable.de</a:t>
            </a:r>
            <a:r>
              <a:rPr lang="en-GB" sz="1000" dirty="0">
                <a:solidFill>
                  <a:sysClr val="windowText" lastClr="000000"/>
                </a:solidFill>
                <a:latin typeface="Arial" pitchFamily="34" charset="0"/>
                <a:ea typeface="Times New Roman" pitchFamily="18" charset="0"/>
                <a:cs typeface="Times New Roman" pitchFamily="18" charset="0"/>
              </a:rPr>
              <a:t> </a:t>
            </a:r>
          </a:p>
        </p:txBody>
      </p:sp>
      <p:pic>
        <p:nvPicPr>
          <p:cNvPr id="13" name="Grafik 12" descr="U:\Abt01\Ref11\Daten\02_Betrieblicher Umweltschutz, Managementsysteme, Förderfibel\Betrieb\Pilotprojekt_Lieferkette\Logos\Logo BIHK.jpg">
            <a:extLst>
              <a:ext uri="{FF2B5EF4-FFF2-40B4-BE49-F238E27FC236}">
                <a16:creationId xmlns:a16="http://schemas.microsoft.com/office/drawing/2014/main" id="{D8680466-BF14-49E2-8F16-F475DB9E7D7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5654" y="5825864"/>
            <a:ext cx="2263775" cy="489585"/>
          </a:xfrm>
          <a:prstGeom prst="rect">
            <a:avLst/>
          </a:prstGeom>
          <a:noFill/>
          <a:ln>
            <a:noFill/>
          </a:ln>
        </p:spPr>
      </p:pic>
      <p:sp>
        <p:nvSpPr>
          <p:cNvPr id="14" name="Fußzeilenplatzhalter 3">
            <a:extLst>
              <a:ext uri="{FF2B5EF4-FFF2-40B4-BE49-F238E27FC236}">
                <a16:creationId xmlns:a16="http://schemas.microsoft.com/office/drawing/2014/main" id="{6117CD38-7E7F-4E42-9A0E-58A668672D8F}"/>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pic>
        <p:nvPicPr>
          <p:cNvPr id="3" name="Grafik 2">
            <a:extLst>
              <a:ext uri="{FF2B5EF4-FFF2-40B4-BE49-F238E27FC236}">
                <a16:creationId xmlns:a16="http://schemas.microsoft.com/office/drawing/2014/main" id="{13000CE8-1C07-48D6-A992-69571F2E8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8000" y="5772899"/>
            <a:ext cx="504930" cy="542550"/>
          </a:xfrm>
          <a:prstGeom prst="rect">
            <a:avLst/>
          </a:prstGeom>
        </p:spPr>
      </p:pic>
      <p:sp>
        <p:nvSpPr>
          <p:cNvPr id="4" name="Datumsplatzhalter 4">
            <a:extLst>
              <a:ext uri="{FF2B5EF4-FFF2-40B4-BE49-F238E27FC236}">
                <a16:creationId xmlns:a16="http://schemas.microsoft.com/office/drawing/2014/main" id="{CA8E8990-635D-32FF-D335-093FB6E4CA63}"/>
              </a:ext>
            </a:extLst>
          </p:cNvPr>
          <p:cNvSpPr>
            <a:spLocks noGrp="1"/>
          </p:cNvSpPr>
          <p:nvPr>
            <p:ph type="dt" sz="half" idx="12"/>
          </p:nvPr>
        </p:nvSpPr>
        <p:spPr>
          <a:xfrm>
            <a:off x="648000" y="116632"/>
            <a:ext cx="9120408" cy="476250"/>
          </a:xfrm>
        </p:spPr>
        <p:txBody>
          <a:bodyPr anchor="t"/>
          <a:lstStyle/>
          <a:p>
            <a:r>
              <a:rPr lang="de-DE" b="1" smtClean="0"/>
              <a:t>Instructions on application</a:t>
            </a:r>
            <a:endParaRPr lang="en-GB" dirty="0"/>
          </a:p>
        </p:txBody>
      </p:sp>
    </p:spTree>
    <p:extLst>
      <p:ext uri="{BB962C8B-B14F-4D97-AF65-F5344CB8AC3E}">
        <p14:creationId xmlns:p14="http://schemas.microsoft.com/office/powerpoint/2010/main" val="422302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8</a:t>
            </a:fld>
            <a:endParaRPr lang="de-DE"/>
          </a:p>
        </p:txBody>
      </p:sp>
      <p:sp>
        <p:nvSpPr>
          <p:cNvPr id="14" name="Freihandform 12">
            <a:extLst>
              <a:ext uri="{FF2B5EF4-FFF2-40B4-BE49-F238E27FC236}">
                <a16:creationId xmlns:a16="http://schemas.microsoft.com/office/drawing/2014/main" id="{891876DD-D87D-4D18-96A2-88B0D4AFAE69}"/>
              </a:ext>
            </a:extLst>
          </p:cNvPr>
          <p:cNvSpPr/>
          <p:nvPr/>
        </p:nvSpPr>
        <p:spPr bwMode="auto">
          <a:xfrm>
            <a:off x="721758" y="4005064"/>
            <a:ext cx="4248448" cy="2448272"/>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15" name="Textplatzhalter 19">
            <a:extLst>
              <a:ext uri="{FF2B5EF4-FFF2-40B4-BE49-F238E27FC236}">
                <a16:creationId xmlns:a16="http://schemas.microsoft.com/office/drawing/2014/main" id="{ECE922EC-054C-4E9D-842D-FF65C057857D}"/>
              </a:ext>
            </a:extLst>
          </p:cNvPr>
          <p:cNvSpPr txBox="1">
            <a:spLocks/>
          </p:cNvSpPr>
          <p:nvPr/>
        </p:nvSpPr>
        <p:spPr>
          <a:xfrm>
            <a:off x="5664391" y="3740815"/>
            <a:ext cx="4824221"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In order to pool and integrate basic information, it can be helpful to visualise the supply chain. This provides the starting point for the subsequent steps and enables employees to work together to determine the key sustainability issues and fields of action.</a:t>
            </a:r>
          </a:p>
        </p:txBody>
      </p:sp>
      <p:sp>
        <p:nvSpPr>
          <p:cNvPr id="16" name="Textplatzhalter 15">
            <a:extLst>
              <a:ext uri="{FF2B5EF4-FFF2-40B4-BE49-F238E27FC236}">
                <a16:creationId xmlns:a16="http://schemas.microsoft.com/office/drawing/2014/main" id="{DAAD6A20-625B-48BA-B0C7-9E0CD95E4070}"/>
              </a:ext>
            </a:extLst>
          </p:cNvPr>
          <p:cNvSpPr txBox="1">
            <a:spLocks/>
          </p:cNvSpPr>
          <p:nvPr/>
        </p:nvSpPr>
        <p:spPr>
          <a:xfrm>
            <a:off x="623888" y="1520443"/>
            <a:ext cx="4464000" cy="108000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en-GB" dirty="0">
                <a:solidFill>
                  <a:srgbClr val="4B4B4B"/>
                </a:solidFill>
              </a:rPr>
              <a:t>The company obtains an overview of the supply chain – ideally from the direct supplier level to raw material extraction. The company collects information on the supply chain structure and processes required to identify key sustainability issues.</a:t>
            </a:r>
          </a:p>
        </p:txBody>
      </p:sp>
      <p:sp>
        <p:nvSpPr>
          <p:cNvPr id="17" name="Textplatzhalter 16">
            <a:extLst>
              <a:ext uri="{FF2B5EF4-FFF2-40B4-BE49-F238E27FC236}">
                <a16:creationId xmlns:a16="http://schemas.microsoft.com/office/drawing/2014/main" id="{B763FF4C-FCB9-4B70-BAB8-F497CC2D9059}"/>
              </a:ext>
            </a:extLst>
          </p:cNvPr>
          <p:cNvSpPr txBox="1">
            <a:spLocks/>
          </p:cNvSpPr>
          <p:nvPr/>
        </p:nvSpPr>
        <p:spPr>
          <a:xfrm>
            <a:off x="623888" y="2816587"/>
            <a:ext cx="4464000" cy="288032"/>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Prerequisites</a:t>
            </a:r>
          </a:p>
        </p:txBody>
      </p:sp>
      <p:sp>
        <p:nvSpPr>
          <p:cNvPr id="18" name="Textplatzhalter 17">
            <a:extLst>
              <a:ext uri="{FF2B5EF4-FFF2-40B4-BE49-F238E27FC236}">
                <a16:creationId xmlns:a16="http://schemas.microsoft.com/office/drawing/2014/main" id="{9CCC2DC1-935D-4ED1-8EFB-0574B26529DB}"/>
              </a:ext>
            </a:extLst>
          </p:cNvPr>
          <p:cNvSpPr txBox="1">
            <a:spLocks/>
          </p:cNvSpPr>
          <p:nvPr/>
        </p:nvSpPr>
        <p:spPr>
          <a:xfrm>
            <a:off x="623888" y="3194175"/>
            <a:ext cx="4464000" cy="95490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en-GB" dirty="0">
                <a:solidFill>
                  <a:srgbClr val="4B4B4B"/>
                </a:solidFill>
              </a:rPr>
              <a:t>Data on purchasing volumes for the corresponding materials and/or upstream products are just as helpful as additional information on direct suppliers and subcontractors (tasks/processes, locations) when it comes to successfully completing this process stage.</a:t>
            </a:r>
          </a:p>
        </p:txBody>
      </p:sp>
      <p:sp>
        <p:nvSpPr>
          <p:cNvPr id="19" name="Textplatzhalter 20">
            <a:extLst>
              <a:ext uri="{FF2B5EF4-FFF2-40B4-BE49-F238E27FC236}">
                <a16:creationId xmlns:a16="http://schemas.microsoft.com/office/drawing/2014/main" id="{EE3F0533-3C17-44AA-93C1-3BFD4A47C904}"/>
              </a:ext>
            </a:extLst>
          </p:cNvPr>
          <p:cNvSpPr txBox="1">
            <a:spLocks/>
          </p:cNvSpPr>
          <p:nvPr/>
        </p:nvSpPr>
        <p:spPr>
          <a:xfrm>
            <a:off x="5690948" y="1210719"/>
            <a:ext cx="4838708" cy="29794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20" name="Textplatzhalter 14">
            <a:extLst>
              <a:ext uri="{FF2B5EF4-FFF2-40B4-BE49-F238E27FC236}">
                <a16:creationId xmlns:a16="http://schemas.microsoft.com/office/drawing/2014/main" id="{467D5492-7E3C-4008-8219-C6C182BD32A0}"/>
              </a:ext>
            </a:extLst>
          </p:cNvPr>
          <p:cNvSpPr txBox="1">
            <a:spLocks/>
          </p:cNvSpPr>
          <p:nvPr/>
        </p:nvSpPr>
        <p:spPr>
          <a:xfrm>
            <a:off x="623888" y="1196974"/>
            <a:ext cx="4464000" cy="272687"/>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Process stage goals</a:t>
            </a:r>
          </a:p>
        </p:txBody>
      </p:sp>
      <p:sp>
        <p:nvSpPr>
          <p:cNvPr id="21" name="Rechteck 20">
            <a:extLst>
              <a:ext uri="{FF2B5EF4-FFF2-40B4-BE49-F238E27FC236}">
                <a16:creationId xmlns:a16="http://schemas.microsoft.com/office/drawing/2014/main" id="{5264E2E1-8F6B-4340-9D42-3FB3958B8586}"/>
              </a:ext>
            </a:extLst>
          </p:cNvPr>
          <p:cNvSpPr/>
          <p:nvPr/>
        </p:nvSpPr>
        <p:spPr>
          <a:xfrm>
            <a:off x="1009790" y="4149080"/>
            <a:ext cx="3168352" cy="2162130"/>
          </a:xfrm>
          <a:prstGeom prst="rect">
            <a:avLst/>
          </a:prstGeom>
        </p:spPr>
        <p:txBody>
          <a:bodyPr wrap="square">
            <a:spAutoFit/>
          </a:bodyPr>
          <a:lstStyle/>
          <a:p>
            <a:pPr algn="l" defTabSz="928804" fontAlgn="auto">
              <a:spcAft>
                <a:spcPts val="526"/>
              </a:spcAft>
              <a:defRPr/>
            </a:pPr>
            <a:r>
              <a:rPr lang="en-GB" sz="1100" b="1" dirty="0">
                <a:solidFill>
                  <a:srgbClr val="000000"/>
                </a:solidFill>
              </a:rPr>
              <a:t>	</a:t>
            </a:r>
            <a:r>
              <a:rPr lang="en-GB" sz="1200" b="1" dirty="0">
                <a:solidFill>
                  <a:srgbClr val="000000"/>
                </a:solidFill>
              </a:rPr>
              <a:t>Results</a:t>
            </a:r>
          </a:p>
          <a:p>
            <a:pPr marL="171450" indent="-171450" algn="l" defTabSz="928804" fontAlgn="auto">
              <a:spcAft>
                <a:spcPts val="526"/>
              </a:spcAft>
              <a:buFont typeface="Arial" panose="020B0604020202020204" pitchFamily="34" charset="0"/>
              <a:buChar char="•"/>
              <a:defRPr/>
            </a:pPr>
            <a:r>
              <a:rPr lang="en-GB" sz="1100" dirty="0">
                <a:solidFill>
                  <a:srgbClr val="282828"/>
                </a:solidFill>
                <a:latin typeface="Arial"/>
              </a:rPr>
              <a:t>Supply chain mapping, incl. various supply chain stages, tasks/processes for the individual stages and their locations.</a:t>
            </a:r>
          </a:p>
          <a:p>
            <a:pPr marL="171450" indent="-171450" algn="l" defTabSz="928804" fontAlgn="auto">
              <a:spcAft>
                <a:spcPts val="526"/>
              </a:spcAft>
              <a:buFont typeface="Arial" panose="020B0604020202020204" pitchFamily="34" charset="0"/>
              <a:buChar char="•"/>
              <a:defRPr/>
            </a:pPr>
            <a:r>
              <a:rPr lang="en-GB" sz="1100" dirty="0">
                <a:solidFill>
                  <a:srgbClr val="282828"/>
                </a:solidFill>
                <a:latin typeface="Arial"/>
              </a:rPr>
              <a:t>Where relevant: Focusing on the supply chain on the basis of key product groups (or similar aspects).</a:t>
            </a:r>
          </a:p>
          <a:p>
            <a:pPr marL="171450" indent="-171450" algn="l" defTabSz="928804" fontAlgn="auto">
              <a:spcAft>
                <a:spcPts val="526"/>
              </a:spcAft>
              <a:buFont typeface="Arial" panose="020B0604020202020204" pitchFamily="34" charset="0"/>
              <a:buChar char="•"/>
              <a:defRPr/>
            </a:pPr>
            <a:r>
              <a:rPr lang="en-GB" sz="1100" dirty="0">
                <a:solidFill>
                  <a:srgbClr val="282828"/>
                </a:solidFill>
                <a:latin typeface="Arial"/>
              </a:rPr>
              <a:t>Public commitment of the company (or management) to respect human rights and protect the environment along the supply chain.</a:t>
            </a:r>
          </a:p>
        </p:txBody>
      </p:sp>
      <p:sp>
        <p:nvSpPr>
          <p:cNvPr id="22" name="Rechteck 21">
            <a:extLst>
              <a:ext uri="{FF2B5EF4-FFF2-40B4-BE49-F238E27FC236}">
                <a16:creationId xmlns:a16="http://schemas.microsoft.com/office/drawing/2014/main" id="{D77F6072-D3F2-431A-853C-EFF71456F7FC}"/>
              </a:ext>
            </a:extLst>
          </p:cNvPr>
          <p:cNvSpPr/>
          <p:nvPr/>
        </p:nvSpPr>
        <p:spPr>
          <a:xfrm>
            <a:off x="5649929" y="1961807"/>
            <a:ext cx="4838684" cy="769441"/>
          </a:xfrm>
          <a:prstGeom prst="rect">
            <a:avLst/>
          </a:prstGeom>
        </p:spPr>
        <p:txBody>
          <a:bodyPr wrap="square">
            <a:spAutoFit/>
          </a:bodyPr>
          <a:lstStyle/>
          <a:p>
            <a:pPr algn="l">
              <a:defRPr/>
            </a:pPr>
            <a:r>
              <a:rPr lang="en-GB" sz="1100" dirty="0">
                <a:solidFill>
                  <a:srgbClr val="4B4B4B"/>
                </a:solidFill>
                <a:latin typeface="Arial"/>
                <a:ea typeface="ＭＳ Ｐゴシック"/>
              </a:rPr>
              <a:t>Particularly for companies with a wider range of products (or services), it can often be helpful to focus on a section of the supply chain to start off – e.g. key product groups. The starter kit covers various approaches that can be used to focus on particular areas.</a:t>
            </a:r>
          </a:p>
        </p:txBody>
      </p:sp>
      <p:pic>
        <p:nvPicPr>
          <p:cNvPr id="23" name="Picture 8" descr="G:\noun_1049529.png">
            <a:extLst>
              <a:ext uri="{FF2B5EF4-FFF2-40B4-BE49-F238E27FC236}">
                <a16:creationId xmlns:a16="http://schemas.microsoft.com/office/drawing/2014/main" id="{034BAF87-A24D-47C3-8CE1-61E55BD44667}"/>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079777" y="4797152"/>
            <a:ext cx="648071" cy="648071"/>
          </a:xfrm>
          <a:prstGeom prst="rect">
            <a:avLst/>
          </a:prstGeom>
          <a:noFill/>
        </p:spPr>
      </p:pic>
      <p:sp>
        <p:nvSpPr>
          <p:cNvPr id="24" name="Textplatzhalter 10">
            <a:extLst>
              <a:ext uri="{FF2B5EF4-FFF2-40B4-BE49-F238E27FC236}">
                <a16:creationId xmlns:a16="http://schemas.microsoft.com/office/drawing/2014/main" id="{20701D1B-FD9F-42BE-847F-6BBB0DD94F6D}"/>
              </a:ext>
            </a:extLst>
          </p:cNvPr>
          <p:cNvSpPr txBox="1">
            <a:spLocks/>
          </p:cNvSpPr>
          <p:nvPr/>
        </p:nvSpPr>
        <p:spPr>
          <a:xfrm>
            <a:off x="6229505" y="1602136"/>
            <a:ext cx="4259108" cy="400421"/>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Focusing on the supply chain</a:t>
            </a:r>
          </a:p>
        </p:txBody>
      </p:sp>
      <p:sp>
        <p:nvSpPr>
          <p:cNvPr id="25" name="Richtungspfeil 26">
            <a:extLst>
              <a:ext uri="{FF2B5EF4-FFF2-40B4-BE49-F238E27FC236}">
                <a16:creationId xmlns:a16="http://schemas.microsoft.com/office/drawing/2014/main" id="{272D3FBE-4270-4A35-9A5B-2C6F3F176622}"/>
              </a:ext>
            </a:extLst>
          </p:cNvPr>
          <p:cNvSpPr/>
          <p:nvPr/>
        </p:nvSpPr>
        <p:spPr>
          <a:xfrm>
            <a:off x="5690949" y="1592231"/>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1.1</a:t>
            </a:r>
            <a:r>
              <a:rPr lang="en-GB" sz="900" b="1" dirty="0">
                <a:solidFill>
                  <a:prstClr val="black">
                    <a:lumMod val="75000"/>
                    <a:lumOff val="25000"/>
                  </a:prstClr>
                </a:solidFill>
                <a:cs typeface="Arial" panose="020B0604020202020204" pitchFamily="34" charset="0"/>
              </a:rPr>
              <a:t>.</a:t>
            </a:r>
          </a:p>
        </p:txBody>
      </p:sp>
      <p:sp>
        <p:nvSpPr>
          <p:cNvPr id="26" name="Textplatzhalter 10">
            <a:extLst>
              <a:ext uri="{FF2B5EF4-FFF2-40B4-BE49-F238E27FC236}">
                <a16:creationId xmlns:a16="http://schemas.microsoft.com/office/drawing/2014/main" id="{B4471EE2-7A44-445A-AD76-3FAE65C2D967}"/>
              </a:ext>
            </a:extLst>
          </p:cNvPr>
          <p:cNvSpPr txBox="1">
            <a:spLocks/>
          </p:cNvSpPr>
          <p:nvPr/>
        </p:nvSpPr>
        <p:spPr>
          <a:xfrm>
            <a:off x="6229505" y="3260195"/>
            <a:ext cx="4259108"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Structuring and visualising the supply chain</a:t>
            </a:r>
          </a:p>
        </p:txBody>
      </p:sp>
      <p:sp>
        <p:nvSpPr>
          <p:cNvPr id="27" name="Richtungspfeil 29">
            <a:extLst>
              <a:ext uri="{FF2B5EF4-FFF2-40B4-BE49-F238E27FC236}">
                <a16:creationId xmlns:a16="http://schemas.microsoft.com/office/drawing/2014/main" id="{F4574BD7-BC06-4562-928E-0B9BF529D97D}"/>
              </a:ext>
            </a:extLst>
          </p:cNvPr>
          <p:cNvSpPr/>
          <p:nvPr/>
        </p:nvSpPr>
        <p:spPr>
          <a:xfrm>
            <a:off x="5690948" y="3260196"/>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1.2</a:t>
            </a:r>
            <a:r>
              <a:rPr lang="en-GB" sz="900" b="1" dirty="0">
                <a:solidFill>
                  <a:prstClr val="black">
                    <a:lumMod val="75000"/>
                    <a:lumOff val="25000"/>
                  </a:prstClr>
                </a:solidFill>
                <a:cs typeface="Arial" panose="020B0604020202020204" pitchFamily="34" charset="0"/>
              </a:rPr>
              <a:t>.</a:t>
            </a:r>
          </a:p>
        </p:txBody>
      </p:sp>
      <p:sp>
        <p:nvSpPr>
          <p:cNvPr id="28" name="Textplatzhalter 19">
            <a:extLst>
              <a:ext uri="{FF2B5EF4-FFF2-40B4-BE49-F238E27FC236}">
                <a16:creationId xmlns:a16="http://schemas.microsoft.com/office/drawing/2014/main" id="{F4F6AC4E-F9E5-451B-A953-502E40B1F143}"/>
              </a:ext>
            </a:extLst>
          </p:cNvPr>
          <p:cNvSpPr txBox="1">
            <a:spLocks/>
          </p:cNvSpPr>
          <p:nvPr/>
        </p:nvSpPr>
        <p:spPr>
          <a:xfrm>
            <a:off x="5664392" y="5505817"/>
            <a:ext cx="4824220"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Companies need to formulate or revise their corporate principles in order to make their commitment clear both internally and to the outside world, and to determine their level of ambition.</a:t>
            </a:r>
          </a:p>
        </p:txBody>
      </p:sp>
      <p:sp>
        <p:nvSpPr>
          <p:cNvPr id="29" name="Textplatzhalter 10">
            <a:extLst>
              <a:ext uri="{FF2B5EF4-FFF2-40B4-BE49-F238E27FC236}">
                <a16:creationId xmlns:a16="http://schemas.microsoft.com/office/drawing/2014/main" id="{4C7976A6-05F0-43D8-A9CB-BA373409C8F1}"/>
              </a:ext>
            </a:extLst>
          </p:cNvPr>
          <p:cNvSpPr txBox="1">
            <a:spLocks/>
          </p:cNvSpPr>
          <p:nvPr/>
        </p:nvSpPr>
        <p:spPr>
          <a:xfrm>
            <a:off x="6229505" y="5025197"/>
            <a:ext cx="4259108"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Formulating principles</a:t>
            </a:r>
          </a:p>
        </p:txBody>
      </p:sp>
      <p:sp>
        <p:nvSpPr>
          <p:cNvPr id="30" name="Richtungspfeil 29">
            <a:extLst>
              <a:ext uri="{FF2B5EF4-FFF2-40B4-BE49-F238E27FC236}">
                <a16:creationId xmlns:a16="http://schemas.microsoft.com/office/drawing/2014/main" id="{AC16C572-B25F-42A4-81FF-CC8D62C11EA9}"/>
              </a:ext>
            </a:extLst>
          </p:cNvPr>
          <p:cNvSpPr/>
          <p:nvPr/>
        </p:nvSpPr>
        <p:spPr>
          <a:xfrm>
            <a:off x="5690948" y="5025198"/>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1.3</a:t>
            </a:r>
            <a:r>
              <a:rPr lang="en-GB" sz="900" b="1" dirty="0">
                <a:solidFill>
                  <a:prstClr val="black">
                    <a:lumMod val="75000"/>
                    <a:lumOff val="25000"/>
                  </a:prstClr>
                </a:solidFill>
                <a:cs typeface="Arial" panose="020B0604020202020204" pitchFamily="34" charset="0"/>
              </a:rPr>
              <a:t>.</a:t>
            </a:r>
          </a:p>
        </p:txBody>
      </p:sp>
      <p:sp>
        <p:nvSpPr>
          <p:cNvPr id="31" name="Fußzeilenplatzhalter 3">
            <a:extLst>
              <a:ext uri="{FF2B5EF4-FFF2-40B4-BE49-F238E27FC236}">
                <a16:creationId xmlns:a16="http://schemas.microsoft.com/office/drawing/2014/main" id="{10701E3E-CDF4-421E-833F-5B7ADBBFB360}"/>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32" name="Auf der gleichen Seite des Rechtecks liegende Ecken abrunden 8">
            <a:extLst>
              <a:ext uri="{FF2B5EF4-FFF2-40B4-BE49-F238E27FC236}">
                <a16:creationId xmlns:a16="http://schemas.microsoft.com/office/drawing/2014/main" id="{36792628-0EFF-4561-A858-0749C2E2FD4F}"/>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33" name="Auf der gleichen Seite des Rechtecks liegende Ecken abrunden 8">
            <a:extLst>
              <a:ext uri="{FF2B5EF4-FFF2-40B4-BE49-F238E27FC236}">
                <a16:creationId xmlns:a16="http://schemas.microsoft.com/office/drawing/2014/main" id="{17510F4E-1D9F-47EA-8CC6-9021B537CFB6}"/>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34" name="Auf der gleichen Seite des Rechtecks liegende Ecken abrunden 8">
            <a:extLst>
              <a:ext uri="{FF2B5EF4-FFF2-40B4-BE49-F238E27FC236}">
                <a16:creationId xmlns:a16="http://schemas.microsoft.com/office/drawing/2014/main" id="{EA75A7FA-644D-40F3-B035-6E9A64C635CA}"/>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35" name="Auf der gleichen Seite des Rechtecks liegende Ecken abrunden 8">
            <a:extLst>
              <a:ext uri="{FF2B5EF4-FFF2-40B4-BE49-F238E27FC236}">
                <a16:creationId xmlns:a16="http://schemas.microsoft.com/office/drawing/2014/main" id="{320D0D7C-8E63-4A27-964B-2A641AA847EE}"/>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36" name="Auf der gleichen Seite des Rechtecks liegende Ecken abrunden 8">
            <a:extLst>
              <a:ext uri="{FF2B5EF4-FFF2-40B4-BE49-F238E27FC236}">
                <a16:creationId xmlns:a16="http://schemas.microsoft.com/office/drawing/2014/main" id="{AF75338B-4CF7-4E3F-A25B-D958EEFEB1B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37" name="Auf der gleichen Seite des Rechtecks liegende Ecken abrunden 8">
            <a:extLst>
              <a:ext uri="{FF2B5EF4-FFF2-40B4-BE49-F238E27FC236}">
                <a16:creationId xmlns:a16="http://schemas.microsoft.com/office/drawing/2014/main" id="{86B5D117-20E9-424D-91E5-6A02C69E4A0E}"/>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38" name="Auf der gleichen Seite des Rechtecks liegende Ecken abrunden 8">
            <a:extLst>
              <a:ext uri="{FF2B5EF4-FFF2-40B4-BE49-F238E27FC236}">
                <a16:creationId xmlns:a16="http://schemas.microsoft.com/office/drawing/2014/main" id="{565D58D6-4531-436F-BCAD-10418B52FAEF}"/>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39"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61929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9</a:t>
            </a:fld>
            <a:endParaRPr lang="de-DE"/>
          </a:p>
        </p:txBody>
      </p:sp>
      <p:sp>
        <p:nvSpPr>
          <p:cNvPr id="2" name="Rechteck 1">
            <a:extLst>
              <a:ext uri="{FF2B5EF4-FFF2-40B4-BE49-F238E27FC236}">
                <a16:creationId xmlns:a16="http://schemas.microsoft.com/office/drawing/2014/main" id="{CF9B831B-82F1-4086-9642-B7F350015BA8}"/>
              </a:ext>
            </a:extLst>
          </p:cNvPr>
          <p:cNvSpPr/>
          <p:nvPr/>
        </p:nvSpPr>
        <p:spPr bwMode="auto">
          <a:xfrm>
            <a:off x="633893" y="1597106"/>
            <a:ext cx="8209459" cy="1011757"/>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5" name="Textplatzhalter 19">
            <a:extLst>
              <a:ext uri="{FF2B5EF4-FFF2-40B4-BE49-F238E27FC236}">
                <a16:creationId xmlns:a16="http://schemas.microsoft.com/office/drawing/2014/main" id="{F9EC840C-27F2-46BE-B8A1-3F400D649DB4}"/>
              </a:ext>
            </a:extLst>
          </p:cNvPr>
          <p:cNvSpPr txBox="1">
            <a:spLocks/>
          </p:cNvSpPr>
          <p:nvPr/>
        </p:nvSpPr>
        <p:spPr>
          <a:xfrm>
            <a:off x="637878" y="3279696"/>
            <a:ext cx="8205474"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en-GB" dirty="0">
                <a:solidFill>
                  <a:srgbClr val="4B4B4B"/>
                </a:solidFill>
              </a:rPr>
              <a:t>In order to pool and integrate basic information, it can be helpful to visualise the supply chain. This provides the starting point for the subsequent steps and enables employees to work together to determine the key sustainability issues and fields of action.</a:t>
            </a:r>
          </a:p>
        </p:txBody>
      </p:sp>
      <p:sp>
        <p:nvSpPr>
          <p:cNvPr id="26" name="Textplatzhalter 20">
            <a:extLst>
              <a:ext uri="{FF2B5EF4-FFF2-40B4-BE49-F238E27FC236}">
                <a16:creationId xmlns:a16="http://schemas.microsoft.com/office/drawing/2014/main" id="{DCF6E3B3-2C75-4CE2-A7D5-6287E1E2725B}"/>
              </a:ext>
            </a:extLst>
          </p:cNvPr>
          <p:cNvSpPr txBox="1">
            <a:spLocks/>
          </p:cNvSpPr>
          <p:nvPr/>
        </p:nvSpPr>
        <p:spPr>
          <a:xfrm>
            <a:off x="623392" y="1196751"/>
            <a:ext cx="8209458" cy="26052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en-GB" sz="1200" dirty="0">
                <a:solidFill>
                  <a:srgbClr val="FFFFFF"/>
                </a:solidFill>
                <a:latin typeface="Arial"/>
              </a:rPr>
              <a:t>Modules</a:t>
            </a:r>
          </a:p>
        </p:txBody>
      </p:sp>
      <p:sp>
        <p:nvSpPr>
          <p:cNvPr id="27" name="Rechteck 26">
            <a:extLst>
              <a:ext uri="{FF2B5EF4-FFF2-40B4-BE49-F238E27FC236}">
                <a16:creationId xmlns:a16="http://schemas.microsoft.com/office/drawing/2014/main" id="{62AA31E1-BDBD-42AD-9A8E-7C9943F9E30E}"/>
              </a:ext>
            </a:extLst>
          </p:cNvPr>
          <p:cNvSpPr/>
          <p:nvPr/>
        </p:nvSpPr>
        <p:spPr>
          <a:xfrm>
            <a:off x="623392" y="1988840"/>
            <a:ext cx="8219960" cy="600164"/>
          </a:xfrm>
          <a:prstGeom prst="rect">
            <a:avLst/>
          </a:prstGeom>
        </p:spPr>
        <p:txBody>
          <a:bodyPr wrap="square">
            <a:spAutoFit/>
          </a:bodyPr>
          <a:lstStyle/>
          <a:p>
            <a:pPr algn="l">
              <a:defRPr/>
            </a:pPr>
            <a:r>
              <a:rPr lang="en-GB" sz="1100" dirty="0">
                <a:solidFill>
                  <a:srgbClr val="4B4B4B"/>
                </a:solidFill>
                <a:latin typeface="Arial"/>
                <a:ea typeface="ＭＳ Ｐゴシック"/>
              </a:rPr>
              <a:t>Particularly for companies with a wider range of products (or services), it can often be helpful to focus on a section of the supply chain to start off – e.g. key product groups. The starter kit covers various approaches that can be used to focus on particular areas.</a:t>
            </a:r>
          </a:p>
        </p:txBody>
      </p:sp>
      <p:sp>
        <p:nvSpPr>
          <p:cNvPr id="28" name="Textplatzhalter 10">
            <a:extLst>
              <a:ext uri="{FF2B5EF4-FFF2-40B4-BE49-F238E27FC236}">
                <a16:creationId xmlns:a16="http://schemas.microsoft.com/office/drawing/2014/main" id="{3AEADC01-6E00-4B95-8ED3-62E6DB09EAB3}"/>
              </a:ext>
            </a:extLst>
          </p:cNvPr>
          <p:cNvSpPr txBox="1">
            <a:spLocks/>
          </p:cNvSpPr>
          <p:nvPr/>
        </p:nvSpPr>
        <p:spPr>
          <a:xfrm>
            <a:off x="1203424" y="1628800"/>
            <a:ext cx="7601664" cy="40819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Focusing on the supply chain</a:t>
            </a:r>
          </a:p>
        </p:txBody>
      </p:sp>
      <p:sp>
        <p:nvSpPr>
          <p:cNvPr id="29" name="Richtungspfeil 26">
            <a:extLst>
              <a:ext uri="{FF2B5EF4-FFF2-40B4-BE49-F238E27FC236}">
                <a16:creationId xmlns:a16="http://schemas.microsoft.com/office/drawing/2014/main" id="{EAD8B3F2-5D0B-4423-9025-686F1470D575}"/>
              </a:ext>
            </a:extLst>
          </p:cNvPr>
          <p:cNvSpPr/>
          <p:nvPr/>
        </p:nvSpPr>
        <p:spPr>
          <a:xfrm>
            <a:off x="650264" y="1603657"/>
            <a:ext cx="693240" cy="410327"/>
          </a:xfrm>
          <a:prstGeom prst="homePlate">
            <a:avLst/>
          </a:prstGeom>
          <a:solidFill>
            <a:srgbClr val="FF9933"/>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1.1</a:t>
            </a:r>
            <a:r>
              <a:rPr lang="en-GB" sz="900" b="1" dirty="0">
                <a:solidFill>
                  <a:prstClr val="black">
                    <a:lumMod val="75000"/>
                    <a:lumOff val="25000"/>
                  </a:prstClr>
                </a:solidFill>
                <a:cs typeface="Arial" panose="020B0604020202020204" pitchFamily="34" charset="0"/>
              </a:rPr>
              <a:t>.</a:t>
            </a:r>
          </a:p>
        </p:txBody>
      </p:sp>
      <p:sp>
        <p:nvSpPr>
          <p:cNvPr id="30" name="Textplatzhalter 10">
            <a:extLst>
              <a:ext uri="{FF2B5EF4-FFF2-40B4-BE49-F238E27FC236}">
                <a16:creationId xmlns:a16="http://schemas.microsoft.com/office/drawing/2014/main" id="{5614DCF6-AE6B-410A-AF3B-D11397901631}"/>
              </a:ext>
            </a:extLst>
          </p:cNvPr>
          <p:cNvSpPr txBox="1">
            <a:spLocks/>
          </p:cNvSpPr>
          <p:nvPr/>
        </p:nvSpPr>
        <p:spPr>
          <a:xfrm>
            <a:off x="1202991" y="2780928"/>
            <a:ext cx="7602097"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Structuring and visualising the supply chain</a:t>
            </a:r>
          </a:p>
        </p:txBody>
      </p:sp>
      <p:sp>
        <p:nvSpPr>
          <p:cNvPr id="31" name="Richtungspfeil 29">
            <a:extLst>
              <a:ext uri="{FF2B5EF4-FFF2-40B4-BE49-F238E27FC236}">
                <a16:creationId xmlns:a16="http://schemas.microsoft.com/office/drawing/2014/main" id="{27188922-936B-4180-855B-D3094ED9C357}"/>
              </a:ext>
            </a:extLst>
          </p:cNvPr>
          <p:cNvSpPr/>
          <p:nvPr/>
        </p:nvSpPr>
        <p:spPr>
          <a:xfrm>
            <a:off x="623392" y="2780929"/>
            <a:ext cx="734283"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1.2</a:t>
            </a:r>
            <a:r>
              <a:rPr lang="en-GB" sz="900" b="1" dirty="0">
                <a:solidFill>
                  <a:prstClr val="black">
                    <a:lumMod val="75000"/>
                    <a:lumOff val="25000"/>
                  </a:prstClr>
                </a:solidFill>
                <a:cs typeface="Arial" panose="020B0604020202020204" pitchFamily="34" charset="0"/>
              </a:rPr>
              <a:t>.</a:t>
            </a:r>
          </a:p>
        </p:txBody>
      </p:sp>
      <p:sp>
        <p:nvSpPr>
          <p:cNvPr id="32" name="Textplatzhalter 10">
            <a:extLst>
              <a:ext uri="{FF2B5EF4-FFF2-40B4-BE49-F238E27FC236}">
                <a16:creationId xmlns:a16="http://schemas.microsoft.com/office/drawing/2014/main" id="{DC6C71C2-D8AF-4102-8700-ECA15A4E1D21}"/>
              </a:ext>
            </a:extLst>
          </p:cNvPr>
          <p:cNvSpPr txBox="1">
            <a:spLocks/>
          </p:cNvSpPr>
          <p:nvPr/>
        </p:nvSpPr>
        <p:spPr>
          <a:xfrm>
            <a:off x="1202992" y="4077072"/>
            <a:ext cx="7602096"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Formulating principles</a:t>
            </a:r>
          </a:p>
        </p:txBody>
      </p:sp>
      <p:sp>
        <p:nvSpPr>
          <p:cNvPr id="33" name="Richtungspfeil 29">
            <a:extLst>
              <a:ext uri="{FF2B5EF4-FFF2-40B4-BE49-F238E27FC236}">
                <a16:creationId xmlns:a16="http://schemas.microsoft.com/office/drawing/2014/main" id="{8EDBC831-E41C-45D8-9D8D-9CB365DFFA86}"/>
              </a:ext>
            </a:extLst>
          </p:cNvPr>
          <p:cNvSpPr/>
          <p:nvPr/>
        </p:nvSpPr>
        <p:spPr>
          <a:xfrm>
            <a:off x="623392" y="4077073"/>
            <a:ext cx="734283"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dirty="0">
                <a:solidFill>
                  <a:prstClr val="black">
                    <a:lumMod val="75000"/>
                    <a:lumOff val="25000"/>
                  </a:prstClr>
                </a:solidFill>
                <a:cs typeface="Arial" panose="020B0604020202020204" pitchFamily="34" charset="0"/>
              </a:rPr>
              <a:t>1.3</a:t>
            </a:r>
            <a:r>
              <a:rPr lang="en-GB" sz="900" b="1" dirty="0">
                <a:solidFill>
                  <a:prstClr val="black">
                    <a:lumMod val="75000"/>
                    <a:lumOff val="25000"/>
                  </a:prstClr>
                </a:solidFill>
                <a:cs typeface="Arial" panose="020B0604020202020204" pitchFamily="34" charset="0"/>
              </a:rPr>
              <a:t>.</a:t>
            </a:r>
          </a:p>
        </p:txBody>
      </p:sp>
      <p:sp>
        <p:nvSpPr>
          <p:cNvPr id="34" name="Textplatzhalter 19">
            <a:extLst>
              <a:ext uri="{FF2B5EF4-FFF2-40B4-BE49-F238E27FC236}">
                <a16:creationId xmlns:a16="http://schemas.microsoft.com/office/drawing/2014/main" id="{D3B12112-A13F-4E26-B7E5-D0E98D4A9E82}"/>
              </a:ext>
            </a:extLst>
          </p:cNvPr>
          <p:cNvSpPr txBox="1">
            <a:spLocks/>
          </p:cNvSpPr>
          <p:nvPr/>
        </p:nvSpPr>
        <p:spPr>
          <a:xfrm>
            <a:off x="633893" y="4479885"/>
            <a:ext cx="8171195"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r>
              <a:rPr lang="en-GB" dirty="0">
                <a:solidFill>
                  <a:srgbClr val="4B4B4B"/>
                </a:solidFill>
              </a:rPr>
              <a:t>Companies need to formulate or revise their corporate principles in order to make their commitment clear both internally and to the outside world, and to determine their level of ambition.</a:t>
            </a:r>
          </a:p>
        </p:txBody>
      </p:sp>
      <p:sp>
        <p:nvSpPr>
          <p:cNvPr id="35" name="Fußzeilenplatzhalter 3">
            <a:extLst>
              <a:ext uri="{FF2B5EF4-FFF2-40B4-BE49-F238E27FC236}">
                <a16:creationId xmlns:a16="http://schemas.microsoft.com/office/drawing/2014/main" id="{21F2CAFF-D074-4F50-920D-BB05D44B1247}"/>
              </a:ext>
            </a:extLst>
          </p:cNvPr>
          <p:cNvSpPr>
            <a:spLocks noGrp="1"/>
          </p:cNvSpPr>
          <p:nvPr>
            <p:ph type="ftr" sz="quarter" idx="10"/>
          </p:nvPr>
        </p:nvSpPr>
        <p:spPr>
          <a:xfrm>
            <a:off x="6741546" y="6477000"/>
            <a:ext cx="4904317" cy="279400"/>
          </a:xfrm>
        </p:spPr>
        <p:txBody>
          <a:bodyPr/>
          <a:lstStyle/>
          <a:p>
            <a:r>
              <a:rPr lang="de-DE" smtClean="0"/>
              <a:t>© LfU| IZU Infozentrum UmweltWirtschaft 2022</a:t>
            </a:r>
            <a:endParaRPr lang="en-GB" dirty="0"/>
          </a:p>
        </p:txBody>
      </p:sp>
      <p:sp>
        <p:nvSpPr>
          <p:cNvPr id="16" name="Auf der gleichen Seite des Rechtecks liegende Ecken abrunden 8">
            <a:extLst>
              <a:ext uri="{FF2B5EF4-FFF2-40B4-BE49-F238E27FC236}">
                <a16:creationId xmlns:a16="http://schemas.microsoft.com/office/drawing/2014/main" id="{66475DCE-FB36-4F17-A5A5-FA0F630AE89C}"/>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Introduction</a:t>
            </a:r>
          </a:p>
        </p:txBody>
      </p:sp>
      <p:sp>
        <p:nvSpPr>
          <p:cNvPr id="17" name="Auf der gleichen Seite des Rechtecks liegende Ecken abrunden 8">
            <a:extLst>
              <a:ext uri="{FF2B5EF4-FFF2-40B4-BE49-F238E27FC236}">
                <a16:creationId xmlns:a16="http://schemas.microsoft.com/office/drawing/2014/main" id="{8F69DF33-E293-42B2-AE4D-7E75F45C259D}"/>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1</a:t>
            </a:r>
          </a:p>
        </p:txBody>
      </p:sp>
      <p:sp>
        <p:nvSpPr>
          <p:cNvPr id="18" name="Auf der gleichen Seite des Rechtecks liegende Ecken abrunden 8">
            <a:extLst>
              <a:ext uri="{FF2B5EF4-FFF2-40B4-BE49-F238E27FC236}">
                <a16:creationId xmlns:a16="http://schemas.microsoft.com/office/drawing/2014/main" id="{8C39F70F-9DA2-4F97-8562-8A0259611064}"/>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2</a:t>
            </a:r>
          </a:p>
        </p:txBody>
      </p:sp>
      <p:sp>
        <p:nvSpPr>
          <p:cNvPr id="19" name="Auf der gleichen Seite des Rechtecks liegende Ecken abrunden 8">
            <a:extLst>
              <a:ext uri="{FF2B5EF4-FFF2-40B4-BE49-F238E27FC236}">
                <a16:creationId xmlns:a16="http://schemas.microsoft.com/office/drawing/2014/main" id="{5F737E29-5694-43E7-BD19-C9C191814F4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3</a:t>
            </a:r>
          </a:p>
        </p:txBody>
      </p:sp>
      <p:sp>
        <p:nvSpPr>
          <p:cNvPr id="20" name="Auf der gleichen Seite des Rechtecks liegende Ecken abrunden 8">
            <a:extLst>
              <a:ext uri="{FF2B5EF4-FFF2-40B4-BE49-F238E27FC236}">
                <a16:creationId xmlns:a16="http://schemas.microsoft.com/office/drawing/2014/main" id="{4143EA03-7704-45D3-BF80-9D551D3F307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4</a:t>
            </a:r>
          </a:p>
        </p:txBody>
      </p:sp>
      <p:sp>
        <p:nvSpPr>
          <p:cNvPr id="21" name="Auf der gleichen Seite des Rechtecks liegende Ecken abrunden 8">
            <a:extLst>
              <a:ext uri="{FF2B5EF4-FFF2-40B4-BE49-F238E27FC236}">
                <a16:creationId xmlns:a16="http://schemas.microsoft.com/office/drawing/2014/main" id="{A5B8CA21-1922-425A-859C-69A4597E3CB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Stage 5</a:t>
            </a:r>
          </a:p>
        </p:txBody>
      </p:sp>
      <p:sp>
        <p:nvSpPr>
          <p:cNvPr id="22" name="Auf der gleichen Seite des Rechtecks liegende Ecken abrunden 8">
            <a:extLst>
              <a:ext uri="{FF2B5EF4-FFF2-40B4-BE49-F238E27FC236}">
                <a16:creationId xmlns:a16="http://schemas.microsoft.com/office/drawing/2014/main" id="{84E68AED-BAE4-40F8-AF9F-5B548E11BF3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charset="0"/>
                <a:ea typeface="ＭＳ Ｐゴシック" charset="-128"/>
                <a:cs typeface="+mn-cs"/>
              </a:rPr>
              <a:t>Notes</a:t>
            </a:r>
          </a:p>
        </p:txBody>
      </p:sp>
      <p:sp>
        <p:nvSpPr>
          <p:cNvPr id="23" name="Datumsplatzhalter 4"/>
          <p:cNvSpPr>
            <a:spLocks noGrp="1"/>
          </p:cNvSpPr>
          <p:nvPr>
            <p:ph type="dt" sz="half" idx="12"/>
          </p:nvPr>
        </p:nvSpPr>
        <p:spPr>
          <a:xfrm>
            <a:off x="648000" y="116632"/>
            <a:ext cx="7248373" cy="476250"/>
          </a:xfrm>
        </p:spPr>
        <p:txBody>
          <a:bodyPr/>
          <a:lstStyle/>
          <a:p>
            <a:r>
              <a:rPr lang="de-DE" b="1" smtClean="0"/>
              <a:t>Instructions on application</a:t>
            </a:r>
            <a:endParaRPr lang="en-GB" dirty="0"/>
          </a:p>
        </p:txBody>
      </p:sp>
    </p:spTree>
    <p:extLst>
      <p:ext uri="{BB962C8B-B14F-4D97-AF65-F5344CB8AC3E}">
        <p14:creationId xmlns:p14="http://schemas.microsoft.com/office/powerpoint/2010/main" val="3129849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Vk32mVUnfEW4.Wj5wIJ1dw"/>
</p:tagLst>
</file>

<file path=ppt/tags/tag11.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oJN9wSmk9E6IaCGvJh4Mjw"/>
</p:tagLst>
</file>

<file path=ppt/tags/tag12.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WbgHnDyw8kq8uXXcI_6htw"/>
</p:tagLst>
</file>

<file path=ppt/tags/tag13.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_Ptc9hkDlUmJQqs0ys9xWg"/>
  <p:tag name="BULLETS" val="true"/>
</p:tagLst>
</file>

<file path=ppt/tags/tag14.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fYcbxLIofkm0dcerQxNHfw"/>
  <p:tag name="BULLETS" val="true"/>
</p:tagLst>
</file>

<file path=ppt/tags/tag15.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EFDXuaUeikiqOLCe1NsLPA"/>
  <p:tag name="BULLETS" val="true"/>
</p:tagLst>
</file>

<file path=ppt/tags/tag16.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GqeFnMkwbUyCa0kAZadYOg"/>
</p:tagLst>
</file>

<file path=ppt/tags/tag17.xml><?xml version="1.0" encoding="utf-8"?>
<p:tagLst xmlns:a="http://schemas.openxmlformats.org/drawingml/2006/main" xmlns:r="http://schemas.openxmlformats.org/officeDocument/2006/relationships" xmlns:p="http://schemas.openxmlformats.org/presentationml/2006/main">
  <p:tag name="FILLTRANSPARENCY" val="0"/>
  <p:tag name="FONTCOLOR" val="0"/>
  <p:tag name="HIDDEN" val="False"/>
  <p:tag name="THINKCELLSHAPEDONOTDELETE" val="phN9E952jbUqlK7mdJ03.bA"/>
</p:tagLst>
</file>

<file path=ppt/tags/tag18.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Vk32mVUnfEW4.Wj5wIJ1dw"/>
</p:tagLst>
</file>

<file path=ppt/tags/tag19.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oJN9wSmk9E6IaCGvJh4Mjw"/>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 name="VCT-ANGLE" val="64"/>
</p:tagLst>
</file>

<file path=ppt/tags/tag20.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WbgHnDyw8kq8uXXcI_6htw"/>
</p:tagLst>
</file>

<file path=ppt/tags/tag21.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_Ptc9hkDlUmJQqs0ys9xWg"/>
  <p:tag name="BULLETS" val="true"/>
</p:tagLst>
</file>

<file path=ppt/tags/tag22.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fYcbxLIofkm0dcerQxNHfw"/>
  <p:tag name="BULLETS" val="true"/>
</p:tagLst>
</file>

<file path=ppt/tags/tag23.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EFDXuaUeikiqOLCe1NsLPA"/>
  <p:tag name="BULLETS" val="true"/>
</p:tagLst>
</file>

<file path=ppt/tags/tag24.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GqeFnMkwbUyCa0kAZadYOg"/>
</p:tagLst>
</file>

<file path=ppt/tags/tag3.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 name="VCT-ANGLE" val="64"/>
</p:tagLst>
</file>

<file path=ppt/tags/tag5.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 name="VCT-ANGLE" val="64"/>
</p:tagLst>
</file>

<file path=ppt/tags/tag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 name="VCT-ANGLE" val="64"/>
</p:tagLst>
</file>

<file path=ppt/tags/tag9.xml><?xml version="1.0" encoding="utf-8"?>
<p:tagLst xmlns:a="http://schemas.openxmlformats.org/drawingml/2006/main" xmlns:r="http://schemas.openxmlformats.org/officeDocument/2006/relationships" xmlns:p="http://schemas.openxmlformats.org/presentationml/2006/main">
  <p:tag name="FILLTRANSPARENCY" val="0"/>
  <p:tag name="FONTCOLOR" val="0"/>
  <p:tag name="HIDDEN" val="False"/>
  <p:tag name="THINKCELLSHAPEDONOTDELETE" val="phN9E952jbUqlK7mdJ03.bA"/>
</p:tagLst>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13546</Words>
  <Application>Microsoft Office PowerPoint</Application>
  <PresentationFormat>Breitbild</PresentationFormat>
  <Paragraphs>1933</Paragraphs>
  <Slides>73</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73</vt:i4>
      </vt:variant>
    </vt:vector>
  </HeadingPairs>
  <TitlesOfParts>
    <vt:vector size="81" baseType="lpstr">
      <vt:lpstr>ＭＳ Ｐゴシック</vt:lpstr>
      <vt:lpstr>Arial</vt:lpstr>
      <vt:lpstr>Courier New</vt:lpstr>
      <vt:lpstr>DINOT-Bold</vt:lpstr>
      <vt:lpstr>Lucida Grande</vt:lpstr>
      <vt:lpstr>Times New Roman</vt:lpstr>
      <vt:lpstr>Wingdings</vt:lpstr>
      <vt:lpstr>LfU-Präsentation</vt:lpstr>
      <vt:lpstr>PowerPoint-Präsentation</vt:lpstr>
      <vt:lpstr>Introduction: Who is the starter kit designed for?</vt:lpstr>
      <vt:lpstr>Which process stages does the starter kit cover?</vt:lpstr>
      <vt:lpstr>What is the structure of the starter kit?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Sources of information</vt:lpstr>
      <vt:lpstr>PowerPoint-Präsentation</vt:lpstr>
      <vt:lpstr>PowerPoint-Präsentation</vt:lpstr>
      <vt:lpstr>PowerPoint-Präsentation</vt:lpstr>
      <vt:lpstr>Getting started: Carrying out three steps to identify sustainability issues</vt:lpstr>
      <vt:lpstr>PowerPoint-Präsentation</vt:lpstr>
      <vt:lpstr>PowerPoint-Präsentation</vt:lpstr>
      <vt:lpstr>PowerPoint-Präsentation</vt:lpstr>
      <vt:lpstr>PowerPoint-Präsentation</vt:lpstr>
      <vt:lpstr>Sources of information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Sources of information on factors influencing risk</vt:lpstr>
      <vt:lpstr>Sources of information</vt:lpstr>
      <vt:lpstr>PowerPoint-Präsentation</vt:lpstr>
      <vt:lpstr>PowerPoint-Präsentation</vt:lpstr>
      <vt:lpstr>PowerPoint-Präsentation</vt:lpstr>
      <vt:lpstr>Getting started: Analysing the current situation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Sources for fields of action</vt:lpstr>
      <vt:lpstr>PowerPoint-Präsentation</vt:lpstr>
      <vt:lpstr>Measure: Ensuring oversight, coordination and operational implementation</vt:lpstr>
      <vt:lpstr>Measure: Reviewing and supporting suppliers</vt:lpstr>
      <vt:lpstr>Sources of information on incorporating sustainable supply chain management in the company and supplier management</vt:lpstr>
      <vt:lpstr>PowerPoint-Präsentation</vt:lpstr>
      <vt:lpstr>Overview of key process steps and activities</vt:lpstr>
      <vt:lpstr>Information sources for measuring impact and internal and external communications</vt:lpstr>
      <vt:lpstr>PowerPoint-Präsentation</vt:lpstr>
      <vt:lpstr>Overview of key process steps and activities</vt:lpstr>
      <vt:lpstr>Sources of information on grievance management</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2023-03-14T10:47:49Z</dcterms:created>
  <dcterms:modified xsi:type="dcterms:W3CDTF">2023-03-14T10:47:54Z</dcterms:modified>
</cp:coreProperties>
</file>