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648" r:id="rId1"/>
    <p:sldMasterId id="2147483660" r:id="rId2"/>
  </p:sldMasterIdLst>
  <p:notesMasterIdLst>
    <p:notesMasterId r:id="rId22"/>
  </p:notesMasterIdLst>
  <p:handoutMasterIdLst>
    <p:handoutMasterId r:id="rId23"/>
  </p:handoutMasterIdLst>
  <p:sldIdLst>
    <p:sldId id="2145706325" r:id="rId3"/>
    <p:sldId id="370" r:id="rId4"/>
    <p:sldId id="373" r:id="rId5"/>
    <p:sldId id="276" r:id="rId6"/>
    <p:sldId id="2145706309" r:id="rId7"/>
    <p:sldId id="2145706220" r:id="rId8"/>
    <p:sldId id="278" r:id="rId9"/>
    <p:sldId id="2145706316" r:id="rId10"/>
    <p:sldId id="355" r:id="rId11"/>
    <p:sldId id="2145706256" r:id="rId12"/>
    <p:sldId id="2145706318" r:id="rId13"/>
    <p:sldId id="2145706319" r:id="rId14"/>
    <p:sldId id="359" r:id="rId15"/>
    <p:sldId id="360" r:id="rId16"/>
    <p:sldId id="2145706320" r:id="rId17"/>
    <p:sldId id="2145706321" r:id="rId18"/>
    <p:sldId id="358" r:id="rId19"/>
    <p:sldId id="369" r:id="rId20"/>
    <p:sldId id="2145706326" r:id="rId21"/>
  </p:sldIdLst>
  <p:sldSz cx="12192000" cy="6858000"/>
  <p:notesSz cx="6794500" cy="9931400"/>
  <p:defaultTex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935" userDrawn="1">
          <p15:clr>
            <a:srgbClr val="A4A3A4"/>
          </p15:clr>
        </p15:guide>
        <p15:guide id="2" pos="325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8" name="Aut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B687F"/>
    <a:srgbClr val="FF9933"/>
    <a:srgbClr val="5E839A"/>
    <a:srgbClr val="B6C6D0"/>
    <a:srgbClr val="7899AD"/>
    <a:srgbClr val="F9AA00"/>
    <a:srgbClr val="5C8395"/>
    <a:srgbClr val="415B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22" autoAdjust="0"/>
  </p:normalViewPr>
  <p:slideViewPr>
    <p:cSldViewPr>
      <p:cViewPr varScale="1">
        <p:scale>
          <a:sx n="88" d="100"/>
          <a:sy n="88" d="100"/>
        </p:scale>
        <p:origin x="494" y="62"/>
      </p:cViewPr>
      <p:guideLst>
        <p:guide orient="horz" pos="935"/>
        <p:guide pos="325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4BEE5A-5B63-40EB-82AE-3A3703D6856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de-DE"/>
        </a:p>
      </dgm:t>
    </dgm:pt>
    <dgm:pt modelId="{1F954AA1-CAF5-4A8D-88A5-D81B1694AE0A}">
      <dgm:prSet phldrT="[Text]"/>
      <dgm:spPr>
        <a:solidFill>
          <a:srgbClr val="5C8395"/>
        </a:solidFill>
      </dgm:spPr>
      <dgm:t>
        <a:bodyPr/>
        <a:lstStyle/>
        <a:p>
          <a:r>
            <a:rPr lang="en-GB" noProof="0" dirty="0"/>
            <a:t>Conduct a risk analysis (including </a:t>
          </a:r>
          <a:r>
            <a:rPr lang="en-GB" i="1" noProof="0" dirty="0"/>
            <a:t>direct suppliers</a:t>
          </a:r>
          <a:r>
            <a:rPr lang="en-GB" noProof="0" dirty="0"/>
            <a:t>)</a:t>
          </a:r>
        </a:p>
      </dgm:t>
    </dgm:pt>
    <dgm:pt modelId="{3AE04E8D-C3F5-47AD-8E7D-C8BCFCE8B13B}" type="parTrans" cxnId="{07915AFE-5853-4BA7-BCEF-218F1CBE7B98}">
      <dgm:prSet/>
      <dgm:spPr/>
      <dgm:t>
        <a:bodyPr/>
        <a:lstStyle/>
        <a:p>
          <a:endParaRPr lang="de-DE"/>
        </a:p>
      </dgm:t>
    </dgm:pt>
    <dgm:pt modelId="{B485AEFA-F32B-4092-9F48-8A68578C4B43}" type="sibTrans" cxnId="{07915AFE-5853-4BA7-BCEF-218F1CBE7B98}">
      <dgm:prSet/>
      <dgm:spPr>
        <a:ln>
          <a:solidFill>
            <a:srgbClr val="F9AA00">
              <a:alpha val="90000"/>
            </a:srgbClr>
          </a:solidFill>
        </a:ln>
      </dgm:spPr>
      <dgm:t>
        <a:bodyPr/>
        <a:lstStyle/>
        <a:p>
          <a:endParaRPr lang="de-DE"/>
        </a:p>
      </dgm:t>
    </dgm:pt>
    <dgm:pt modelId="{6BFDA88C-D809-401A-B2AE-B1E26D76F158}">
      <dgm:prSet phldrT="[Text]"/>
      <dgm:spPr>
        <a:solidFill>
          <a:srgbClr val="5C8395"/>
        </a:solidFill>
      </dgm:spPr>
      <dgm:t>
        <a:bodyPr/>
        <a:lstStyle/>
        <a:p>
          <a:r>
            <a:rPr lang="de-DE" dirty="0"/>
            <a:t>Take </a:t>
          </a:r>
          <a:r>
            <a:rPr lang="en-GB" noProof="0" dirty="0"/>
            <a:t>preventative</a:t>
          </a:r>
          <a:r>
            <a:rPr lang="de-DE" dirty="0"/>
            <a:t> measures based on the analysis</a:t>
          </a:r>
        </a:p>
      </dgm:t>
    </dgm:pt>
    <dgm:pt modelId="{CF2AA09F-DD69-4FFF-BA22-289B6E7B0416}" type="parTrans" cxnId="{A645B8C7-84CD-414F-841E-80F3FEAB1E51}">
      <dgm:prSet/>
      <dgm:spPr/>
      <dgm:t>
        <a:bodyPr/>
        <a:lstStyle/>
        <a:p>
          <a:endParaRPr lang="de-DE"/>
        </a:p>
      </dgm:t>
    </dgm:pt>
    <dgm:pt modelId="{761B021A-F7F2-46C4-BF85-6002F990FF92}" type="sibTrans" cxnId="{A645B8C7-84CD-414F-841E-80F3FEAB1E51}">
      <dgm:prSet/>
      <dgm:spPr>
        <a:ln>
          <a:solidFill>
            <a:srgbClr val="FF9933">
              <a:alpha val="90000"/>
            </a:srgbClr>
          </a:solidFill>
        </a:ln>
      </dgm:spPr>
      <dgm:t>
        <a:bodyPr/>
        <a:lstStyle/>
        <a:p>
          <a:endParaRPr lang="de-DE"/>
        </a:p>
      </dgm:t>
    </dgm:pt>
    <dgm:pt modelId="{849CA643-9023-4CF0-B999-E0756717FA68}">
      <dgm:prSet phldrT="[Text]"/>
      <dgm:spPr>
        <a:solidFill>
          <a:srgbClr val="5C8395"/>
        </a:solidFill>
      </dgm:spPr>
      <dgm:t>
        <a:bodyPr/>
        <a:lstStyle/>
        <a:p>
          <a:r>
            <a:rPr lang="de-DE" dirty="0"/>
            <a:t>With an </a:t>
          </a:r>
          <a:r>
            <a:rPr lang="en-GB" noProof="0" dirty="0"/>
            <a:t>indication</a:t>
          </a:r>
          <a:r>
            <a:rPr lang="de-DE" dirty="0"/>
            <a:t> of a (possible) </a:t>
          </a:r>
          <a:r>
            <a:rPr lang="en-GB" noProof="0" dirty="0"/>
            <a:t>violation</a:t>
          </a:r>
          <a:r>
            <a:rPr lang="de-DE" dirty="0"/>
            <a:t> by an </a:t>
          </a:r>
          <a:r>
            <a:rPr lang="de-DE" i="1" dirty="0"/>
            <a:t>indirect supplier</a:t>
          </a:r>
          <a:r>
            <a:rPr lang="de-DE" dirty="0"/>
            <a:t>, take measures</a:t>
          </a:r>
        </a:p>
      </dgm:t>
    </dgm:pt>
    <dgm:pt modelId="{FA37A8F2-CDBE-44DB-A067-E60388B8A80E}" type="parTrans" cxnId="{84ADB73A-6431-4AB3-ADE2-01E782BF90F0}">
      <dgm:prSet/>
      <dgm:spPr/>
      <dgm:t>
        <a:bodyPr/>
        <a:lstStyle/>
        <a:p>
          <a:endParaRPr lang="de-DE"/>
        </a:p>
      </dgm:t>
    </dgm:pt>
    <dgm:pt modelId="{797A1BD1-2770-4F6F-882A-000E349A0FA4}" type="sibTrans" cxnId="{84ADB73A-6431-4AB3-ADE2-01E782BF90F0}">
      <dgm:prSet/>
      <dgm:spPr>
        <a:ln>
          <a:solidFill>
            <a:srgbClr val="F9AA00">
              <a:alpha val="90000"/>
            </a:srgbClr>
          </a:solidFill>
        </a:ln>
      </dgm:spPr>
      <dgm:t>
        <a:bodyPr/>
        <a:lstStyle/>
        <a:p>
          <a:endParaRPr lang="de-DE"/>
        </a:p>
      </dgm:t>
    </dgm:pt>
    <dgm:pt modelId="{9CE24DF2-D44B-40EA-8911-55180E622C1D}">
      <dgm:prSet/>
      <dgm:spPr>
        <a:solidFill>
          <a:srgbClr val="5C8395"/>
        </a:solidFill>
      </dgm:spPr>
      <dgm:t>
        <a:bodyPr/>
        <a:lstStyle/>
        <a:p>
          <a:r>
            <a:rPr lang="en-GB" noProof="0" dirty="0"/>
            <a:t>Establish an internal complaints mechanism or enable participation in external complaints procedures</a:t>
          </a:r>
        </a:p>
      </dgm:t>
    </dgm:pt>
    <dgm:pt modelId="{6CDC4686-2357-4058-B224-4CBCDB3DCE1A}" type="parTrans" cxnId="{E9E93ABA-426E-47FF-B427-753AB0690606}">
      <dgm:prSet/>
      <dgm:spPr/>
      <dgm:t>
        <a:bodyPr/>
        <a:lstStyle/>
        <a:p>
          <a:endParaRPr lang="de-DE"/>
        </a:p>
      </dgm:t>
    </dgm:pt>
    <dgm:pt modelId="{117B81E9-3968-4BA7-9577-7667E1D3B692}" type="sibTrans" cxnId="{E9E93ABA-426E-47FF-B427-753AB0690606}">
      <dgm:prSet/>
      <dgm:spPr>
        <a:ln>
          <a:solidFill>
            <a:srgbClr val="F9AA00">
              <a:alpha val="90000"/>
            </a:srgbClr>
          </a:solidFill>
        </a:ln>
      </dgm:spPr>
      <dgm:t>
        <a:bodyPr/>
        <a:lstStyle/>
        <a:p>
          <a:endParaRPr lang="de-DE"/>
        </a:p>
      </dgm:t>
    </dgm:pt>
    <dgm:pt modelId="{7DDBBF3C-4666-47D5-A3A1-D7F662C269F7}">
      <dgm:prSet/>
      <dgm:spPr>
        <a:solidFill>
          <a:srgbClr val="5C8395"/>
        </a:solidFill>
      </dgm:spPr>
      <dgm:t>
        <a:bodyPr/>
        <a:lstStyle/>
        <a:p>
          <a:r>
            <a:rPr lang="en-GB" noProof="0" dirty="0"/>
            <a:t>Annually submit a report to the competent authority to communicate how due diligence obligations are being met</a:t>
          </a:r>
        </a:p>
      </dgm:t>
    </dgm:pt>
    <dgm:pt modelId="{DC187240-4459-4D95-A1CE-3AC829732049}" type="parTrans" cxnId="{E08DAA80-C420-425E-9B8C-6870EFC8F0C4}">
      <dgm:prSet/>
      <dgm:spPr/>
      <dgm:t>
        <a:bodyPr/>
        <a:lstStyle/>
        <a:p>
          <a:endParaRPr lang="de-DE"/>
        </a:p>
      </dgm:t>
    </dgm:pt>
    <dgm:pt modelId="{D75AE36A-4F61-456F-96A9-09FE2083B7DC}" type="sibTrans" cxnId="{E08DAA80-C420-425E-9B8C-6870EFC8F0C4}">
      <dgm:prSet/>
      <dgm:spPr/>
      <dgm:t>
        <a:bodyPr/>
        <a:lstStyle/>
        <a:p>
          <a:endParaRPr lang="de-DE"/>
        </a:p>
      </dgm:t>
    </dgm:pt>
    <dgm:pt modelId="{26FD04F4-59B7-407C-AEDE-28E5ABBD89C8}" type="pres">
      <dgm:prSet presAssocID="{544BEE5A-5B63-40EB-82AE-3A3703D6856E}" presName="outerComposite" presStyleCnt="0">
        <dgm:presLayoutVars>
          <dgm:chMax val="5"/>
          <dgm:dir/>
          <dgm:resizeHandles val="exact"/>
        </dgm:presLayoutVars>
      </dgm:prSet>
      <dgm:spPr/>
      <dgm:t>
        <a:bodyPr/>
        <a:lstStyle/>
        <a:p>
          <a:endParaRPr lang="de-DE"/>
        </a:p>
      </dgm:t>
    </dgm:pt>
    <dgm:pt modelId="{3A611EFE-59F4-4256-94CD-C128C0594DF2}" type="pres">
      <dgm:prSet presAssocID="{544BEE5A-5B63-40EB-82AE-3A3703D6856E}" presName="dummyMaxCanvas" presStyleCnt="0">
        <dgm:presLayoutVars/>
      </dgm:prSet>
      <dgm:spPr/>
    </dgm:pt>
    <dgm:pt modelId="{3BE8E317-95F7-43C6-AB55-0B87B397F514}" type="pres">
      <dgm:prSet presAssocID="{544BEE5A-5B63-40EB-82AE-3A3703D6856E}" presName="FiveNodes_1" presStyleLbl="node1" presStyleIdx="0" presStyleCnt="5">
        <dgm:presLayoutVars>
          <dgm:bulletEnabled val="1"/>
        </dgm:presLayoutVars>
      </dgm:prSet>
      <dgm:spPr/>
      <dgm:t>
        <a:bodyPr/>
        <a:lstStyle/>
        <a:p>
          <a:endParaRPr lang="de-DE"/>
        </a:p>
      </dgm:t>
    </dgm:pt>
    <dgm:pt modelId="{BA448256-7637-4084-B478-77516F12539C}" type="pres">
      <dgm:prSet presAssocID="{544BEE5A-5B63-40EB-82AE-3A3703D6856E}" presName="FiveNodes_2" presStyleLbl="node1" presStyleIdx="1" presStyleCnt="5">
        <dgm:presLayoutVars>
          <dgm:bulletEnabled val="1"/>
        </dgm:presLayoutVars>
      </dgm:prSet>
      <dgm:spPr/>
      <dgm:t>
        <a:bodyPr/>
        <a:lstStyle/>
        <a:p>
          <a:endParaRPr lang="de-DE"/>
        </a:p>
      </dgm:t>
    </dgm:pt>
    <dgm:pt modelId="{8BC76410-58A7-4B33-9860-871D0748B884}" type="pres">
      <dgm:prSet presAssocID="{544BEE5A-5B63-40EB-82AE-3A3703D6856E}" presName="FiveNodes_3" presStyleLbl="node1" presStyleIdx="2" presStyleCnt="5">
        <dgm:presLayoutVars>
          <dgm:bulletEnabled val="1"/>
        </dgm:presLayoutVars>
      </dgm:prSet>
      <dgm:spPr/>
      <dgm:t>
        <a:bodyPr/>
        <a:lstStyle/>
        <a:p>
          <a:endParaRPr lang="de-DE"/>
        </a:p>
      </dgm:t>
    </dgm:pt>
    <dgm:pt modelId="{EED9B94B-B361-420E-8E4A-CDBC97870B80}" type="pres">
      <dgm:prSet presAssocID="{544BEE5A-5B63-40EB-82AE-3A3703D6856E}" presName="FiveNodes_4" presStyleLbl="node1" presStyleIdx="3" presStyleCnt="5">
        <dgm:presLayoutVars>
          <dgm:bulletEnabled val="1"/>
        </dgm:presLayoutVars>
      </dgm:prSet>
      <dgm:spPr/>
      <dgm:t>
        <a:bodyPr/>
        <a:lstStyle/>
        <a:p>
          <a:endParaRPr lang="de-DE"/>
        </a:p>
      </dgm:t>
    </dgm:pt>
    <dgm:pt modelId="{844B3D46-AE9E-4AB3-973D-A87F1849000D}" type="pres">
      <dgm:prSet presAssocID="{544BEE5A-5B63-40EB-82AE-3A3703D6856E}" presName="FiveNodes_5" presStyleLbl="node1" presStyleIdx="4" presStyleCnt="5">
        <dgm:presLayoutVars>
          <dgm:bulletEnabled val="1"/>
        </dgm:presLayoutVars>
      </dgm:prSet>
      <dgm:spPr/>
      <dgm:t>
        <a:bodyPr/>
        <a:lstStyle/>
        <a:p>
          <a:endParaRPr lang="de-DE"/>
        </a:p>
      </dgm:t>
    </dgm:pt>
    <dgm:pt modelId="{E0CFCDBC-FE6A-4875-B658-161D72184472}" type="pres">
      <dgm:prSet presAssocID="{544BEE5A-5B63-40EB-82AE-3A3703D6856E}" presName="FiveConn_1-2" presStyleLbl="fgAccFollowNode1" presStyleIdx="0" presStyleCnt="4">
        <dgm:presLayoutVars>
          <dgm:bulletEnabled val="1"/>
        </dgm:presLayoutVars>
      </dgm:prSet>
      <dgm:spPr/>
      <dgm:t>
        <a:bodyPr/>
        <a:lstStyle/>
        <a:p>
          <a:endParaRPr lang="de-DE"/>
        </a:p>
      </dgm:t>
    </dgm:pt>
    <dgm:pt modelId="{AC0998A7-0F8B-4562-AFE5-30F863851440}" type="pres">
      <dgm:prSet presAssocID="{544BEE5A-5B63-40EB-82AE-3A3703D6856E}" presName="FiveConn_2-3" presStyleLbl="fgAccFollowNode1" presStyleIdx="1" presStyleCnt="4">
        <dgm:presLayoutVars>
          <dgm:bulletEnabled val="1"/>
        </dgm:presLayoutVars>
      </dgm:prSet>
      <dgm:spPr/>
      <dgm:t>
        <a:bodyPr/>
        <a:lstStyle/>
        <a:p>
          <a:endParaRPr lang="de-DE"/>
        </a:p>
      </dgm:t>
    </dgm:pt>
    <dgm:pt modelId="{27B1E085-66EF-404C-AB2E-35EA03D9D2E1}" type="pres">
      <dgm:prSet presAssocID="{544BEE5A-5B63-40EB-82AE-3A3703D6856E}" presName="FiveConn_3-4" presStyleLbl="fgAccFollowNode1" presStyleIdx="2" presStyleCnt="4">
        <dgm:presLayoutVars>
          <dgm:bulletEnabled val="1"/>
        </dgm:presLayoutVars>
      </dgm:prSet>
      <dgm:spPr/>
      <dgm:t>
        <a:bodyPr/>
        <a:lstStyle/>
        <a:p>
          <a:endParaRPr lang="de-DE"/>
        </a:p>
      </dgm:t>
    </dgm:pt>
    <dgm:pt modelId="{137AF11C-8A28-4A5D-A072-FC31485DA983}" type="pres">
      <dgm:prSet presAssocID="{544BEE5A-5B63-40EB-82AE-3A3703D6856E}" presName="FiveConn_4-5" presStyleLbl="fgAccFollowNode1" presStyleIdx="3" presStyleCnt="4">
        <dgm:presLayoutVars>
          <dgm:bulletEnabled val="1"/>
        </dgm:presLayoutVars>
      </dgm:prSet>
      <dgm:spPr/>
      <dgm:t>
        <a:bodyPr/>
        <a:lstStyle/>
        <a:p>
          <a:endParaRPr lang="de-DE"/>
        </a:p>
      </dgm:t>
    </dgm:pt>
    <dgm:pt modelId="{8892D10F-0543-4CAD-95D8-88B7E41F07F2}" type="pres">
      <dgm:prSet presAssocID="{544BEE5A-5B63-40EB-82AE-3A3703D6856E}" presName="FiveNodes_1_text" presStyleLbl="node1" presStyleIdx="4" presStyleCnt="5">
        <dgm:presLayoutVars>
          <dgm:bulletEnabled val="1"/>
        </dgm:presLayoutVars>
      </dgm:prSet>
      <dgm:spPr/>
      <dgm:t>
        <a:bodyPr/>
        <a:lstStyle/>
        <a:p>
          <a:endParaRPr lang="de-DE"/>
        </a:p>
      </dgm:t>
    </dgm:pt>
    <dgm:pt modelId="{C32E99F5-FD51-44DA-908E-31C81E71D4F8}" type="pres">
      <dgm:prSet presAssocID="{544BEE5A-5B63-40EB-82AE-3A3703D6856E}" presName="FiveNodes_2_text" presStyleLbl="node1" presStyleIdx="4" presStyleCnt="5">
        <dgm:presLayoutVars>
          <dgm:bulletEnabled val="1"/>
        </dgm:presLayoutVars>
      </dgm:prSet>
      <dgm:spPr/>
      <dgm:t>
        <a:bodyPr/>
        <a:lstStyle/>
        <a:p>
          <a:endParaRPr lang="de-DE"/>
        </a:p>
      </dgm:t>
    </dgm:pt>
    <dgm:pt modelId="{A0C2706E-B04F-42F3-B51C-222C0AEC777E}" type="pres">
      <dgm:prSet presAssocID="{544BEE5A-5B63-40EB-82AE-3A3703D6856E}" presName="FiveNodes_3_text" presStyleLbl="node1" presStyleIdx="4" presStyleCnt="5">
        <dgm:presLayoutVars>
          <dgm:bulletEnabled val="1"/>
        </dgm:presLayoutVars>
      </dgm:prSet>
      <dgm:spPr/>
      <dgm:t>
        <a:bodyPr/>
        <a:lstStyle/>
        <a:p>
          <a:endParaRPr lang="de-DE"/>
        </a:p>
      </dgm:t>
    </dgm:pt>
    <dgm:pt modelId="{324F6A4B-FE70-42AB-928D-94F237E0C7F4}" type="pres">
      <dgm:prSet presAssocID="{544BEE5A-5B63-40EB-82AE-3A3703D6856E}" presName="FiveNodes_4_text" presStyleLbl="node1" presStyleIdx="4" presStyleCnt="5">
        <dgm:presLayoutVars>
          <dgm:bulletEnabled val="1"/>
        </dgm:presLayoutVars>
      </dgm:prSet>
      <dgm:spPr/>
      <dgm:t>
        <a:bodyPr/>
        <a:lstStyle/>
        <a:p>
          <a:endParaRPr lang="de-DE"/>
        </a:p>
      </dgm:t>
    </dgm:pt>
    <dgm:pt modelId="{73C5F1FE-DB7D-40AD-A621-52CD29A2654E}" type="pres">
      <dgm:prSet presAssocID="{544BEE5A-5B63-40EB-82AE-3A3703D6856E}" presName="FiveNodes_5_text" presStyleLbl="node1" presStyleIdx="4" presStyleCnt="5">
        <dgm:presLayoutVars>
          <dgm:bulletEnabled val="1"/>
        </dgm:presLayoutVars>
      </dgm:prSet>
      <dgm:spPr/>
      <dgm:t>
        <a:bodyPr/>
        <a:lstStyle/>
        <a:p>
          <a:endParaRPr lang="de-DE"/>
        </a:p>
      </dgm:t>
    </dgm:pt>
  </dgm:ptLst>
  <dgm:cxnLst>
    <dgm:cxn modelId="{7DD8CD1F-5209-4BC7-BD74-A866A191B33D}" type="presOf" srcId="{849CA643-9023-4CF0-B999-E0756717FA68}" destId="{8BC76410-58A7-4B33-9860-871D0748B884}" srcOrd="0" destOrd="0" presId="urn:microsoft.com/office/officeart/2005/8/layout/vProcess5"/>
    <dgm:cxn modelId="{999A234F-0C6B-4694-8499-AC67F2DF5A50}" type="presOf" srcId="{B485AEFA-F32B-4092-9F48-8A68578C4B43}" destId="{E0CFCDBC-FE6A-4875-B658-161D72184472}" srcOrd="0" destOrd="0" presId="urn:microsoft.com/office/officeart/2005/8/layout/vProcess5"/>
    <dgm:cxn modelId="{B633CDA5-45A1-4742-A001-A4102DFA2DD5}" type="presOf" srcId="{117B81E9-3968-4BA7-9577-7667E1D3B692}" destId="{137AF11C-8A28-4A5D-A072-FC31485DA983}" srcOrd="0" destOrd="0" presId="urn:microsoft.com/office/officeart/2005/8/layout/vProcess5"/>
    <dgm:cxn modelId="{4DE747E5-7D0B-40F0-8AC6-732867E92823}" type="presOf" srcId="{1F954AA1-CAF5-4A8D-88A5-D81B1694AE0A}" destId="{3BE8E317-95F7-43C6-AB55-0B87B397F514}" srcOrd="0" destOrd="0" presId="urn:microsoft.com/office/officeart/2005/8/layout/vProcess5"/>
    <dgm:cxn modelId="{394D02A1-F7D3-4D92-AB11-A713DCCFCA09}" type="presOf" srcId="{6BFDA88C-D809-401A-B2AE-B1E26D76F158}" destId="{C32E99F5-FD51-44DA-908E-31C81E71D4F8}" srcOrd="1" destOrd="0" presId="urn:microsoft.com/office/officeart/2005/8/layout/vProcess5"/>
    <dgm:cxn modelId="{F3B85994-F2B3-443F-8485-D42AFD6EADBC}" type="presOf" srcId="{9CE24DF2-D44B-40EA-8911-55180E622C1D}" destId="{EED9B94B-B361-420E-8E4A-CDBC97870B80}" srcOrd="0" destOrd="0" presId="urn:microsoft.com/office/officeart/2005/8/layout/vProcess5"/>
    <dgm:cxn modelId="{88D90B7B-857E-4926-ACFF-831032B326CD}" type="presOf" srcId="{7DDBBF3C-4666-47D5-A3A1-D7F662C269F7}" destId="{73C5F1FE-DB7D-40AD-A621-52CD29A2654E}" srcOrd="1" destOrd="0" presId="urn:microsoft.com/office/officeart/2005/8/layout/vProcess5"/>
    <dgm:cxn modelId="{6240660C-4404-41E0-9BBE-B32BC15561A0}" type="presOf" srcId="{761B021A-F7F2-46C4-BF85-6002F990FF92}" destId="{AC0998A7-0F8B-4562-AFE5-30F863851440}" srcOrd="0" destOrd="0" presId="urn:microsoft.com/office/officeart/2005/8/layout/vProcess5"/>
    <dgm:cxn modelId="{84ADB73A-6431-4AB3-ADE2-01E782BF90F0}" srcId="{544BEE5A-5B63-40EB-82AE-3A3703D6856E}" destId="{849CA643-9023-4CF0-B999-E0756717FA68}" srcOrd="2" destOrd="0" parTransId="{FA37A8F2-CDBE-44DB-A067-E60388B8A80E}" sibTransId="{797A1BD1-2770-4F6F-882A-000E349A0FA4}"/>
    <dgm:cxn modelId="{B0090FAC-B0CD-4532-8C35-2AE63EF92CE0}" type="presOf" srcId="{7DDBBF3C-4666-47D5-A3A1-D7F662C269F7}" destId="{844B3D46-AE9E-4AB3-973D-A87F1849000D}" srcOrd="0" destOrd="0" presId="urn:microsoft.com/office/officeart/2005/8/layout/vProcess5"/>
    <dgm:cxn modelId="{1C79F373-3CF3-4EE8-B34A-9CBCF071AD8E}" type="presOf" srcId="{9CE24DF2-D44B-40EA-8911-55180E622C1D}" destId="{324F6A4B-FE70-42AB-928D-94F237E0C7F4}" srcOrd="1" destOrd="0" presId="urn:microsoft.com/office/officeart/2005/8/layout/vProcess5"/>
    <dgm:cxn modelId="{E08DAA80-C420-425E-9B8C-6870EFC8F0C4}" srcId="{544BEE5A-5B63-40EB-82AE-3A3703D6856E}" destId="{7DDBBF3C-4666-47D5-A3A1-D7F662C269F7}" srcOrd="4" destOrd="0" parTransId="{DC187240-4459-4D95-A1CE-3AC829732049}" sibTransId="{D75AE36A-4F61-456F-96A9-09FE2083B7DC}"/>
    <dgm:cxn modelId="{99D86F02-001B-4D0C-8582-C6C64C710C3E}" type="presOf" srcId="{797A1BD1-2770-4F6F-882A-000E349A0FA4}" destId="{27B1E085-66EF-404C-AB2E-35EA03D9D2E1}" srcOrd="0" destOrd="0" presId="urn:microsoft.com/office/officeart/2005/8/layout/vProcess5"/>
    <dgm:cxn modelId="{A645B8C7-84CD-414F-841E-80F3FEAB1E51}" srcId="{544BEE5A-5B63-40EB-82AE-3A3703D6856E}" destId="{6BFDA88C-D809-401A-B2AE-B1E26D76F158}" srcOrd="1" destOrd="0" parTransId="{CF2AA09F-DD69-4FFF-BA22-289B6E7B0416}" sibTransId="{761B021A-F7F2-46C4-BF85-6002F990FF92}"/>
    <dgm:cxn modelId="{1DEB1EA1-6E09-4D24-A99D-1E6C56C2AFC4}" type="presOf" srcId="{544BEE5A-5B63-40EB-82AE-3A3703D6856E}" destId="{26FD04F4-59B7-407C-AEDE-28E5ABBD89C8}" srcOrd="0" destOrd="0" presId="urn:microsoft.com/office/officeart/2005/8/layout/vProcess5"/>
    <dgm:cxn modelId="{4EDA92A8-2F53-4628-AF3A-8224E85C646D}" type="presOf" srcId="{6BFDA88C-D809-401A-B2AE-B1E26D76F158}" destId="{BA448256-7637-4084-B478-77516F12539C}" srcOrd="0" destOrd="0" presId="urn:microsoft.com/office/officeart/2005/8/layout/vProcess5"/>
    <dgm:cxn modelId="{A3647591-2992-4ADC-9C95-EFEB064353BF}" type="presOf" srcId="{1F954AA1-CAF5-4A8D-88A5-D81B1694AE0A}" destId="{8892D10F-0543-4CAD-95D8-88B7E41F07F2}" srcOrd="1" destOrd="0" presId="urn:microsoft.com/office/officeart/2005/8/layout/vProcess5"/>
    <dgm:cxn modelId="{07915AFE-5853-4BA7-BCEF-218F1CBE7B98}" srcId="{544BEE5A-5B63-40EB-82AE-3A3703D6856E}" destId="{1F954AA1-CAF5-4A8D-88A5-D81B1694AE0A}" srcOrd="0" destOrd="0" parTransId="{3AE04E8D-C3F5-47AD-8E7D-C8BCFCE8B13B}" sibTransId="{B485AEFA-F32B-4092-9F48-8A68578C4B43}"/>
    <dgm:cxn modelId="{D742C178-C26D-445C-8D4C-EE2592EBE2AD}" type="presOf" srcId="{849CA643-9023-4CF0-B999-E0756717FA68}" destId="{A0C2706E-B04F-42F3-B51C-222C0AEC777E}" srcOrd="1" destOrd="0" presId="urn:microsoft.com/office/officeart/2005/8/layout/vProcess5"/>
    <dgm:cxn modelId="{E9E93ABA-426E-47FF-B427-753AB0690606}" srcId="{544BEE5A-5B63-40EB-82AE-3A3703D6856E}" destId="{9CE24DF2-D44B-40EA-8911-55180E622C1D}" srcOrd="3" destOrd="0" parTransId="{6CDC4686-2357-4058-B224-4CBCDB3DCE1A}" sibTransId="{117B81E9-3968-4BA7-9577-7667E1D3B692}"/>
    <dgm:cxn modelId="{B998EA9B-1FF2-44A8-92E2-A16C2033D357}" type="presParOf" srcId="{26FD04F4-59B7-407C-AEDE-28E5ABBD89C8}" destId="{3A611EFE-59F4-4256-94CD-C128C0594DF2}" srcOrd="0" destOrd="0" presId="urn:microsoft.com/office/officeart/2005/8/layout/vProcess5"/>
    <dgm:cxn modelId="{A3981ACF-CB3F-47F0-B033-F5DD6F9CA4D7}" type="presParOf" srcId="{26FD04F4-59B7-407C-AEDE-28E5ABBD89C8}" destId="{3BE8E317-95F7-43C6-AB55-0B87B397F514}" srcOrd="1" destOrd="0" presId="urn:microsoft.com/office/officeart/2005/8/layout/vProcess5"/>
    <dgm:cxn modelId="{6E0DE987-C0A1-4255-BEF3-0455D11F5564}" type="presParOf" srcId="{26FD04F4-59B7-407C-AEDE-28E5ABBD89C8}" destId="{BA448256-7637-4084-B478-77516F12539C}" srcOrd="2" destOrd="0" presId="urn:microsoft.com/office/officeart/2005/8/layout/vProcess5"/>
    <dgm:cxn modelId="{A2A6609E-6856-457E-A1BA-0C15C80655E7}" type="presParOf" srcId="{26FD04F4-59B7-407C-AEDE-28E5ABBD89C8}" destId="{8BC76410-58A7-4B33-9860-871D0748B884}" srcOrd="3" destOrd="0" presId="urn:microsoft.com/office/officeart/2005/8/layout/vProcess5"/>
    <dgm:cxn modelId="{F73D666A-4322-454C-B175-855BE01EAE1A}" type="presParOf" srcId="{26FD04F4-59B7-407C-AEDE-28E5ABBD89C8}" destId="{EED9B94B-B361-420E-8E4A-CDBC97870B80}" srcOrd="4" destOrd="0" presId="urn:microsoft.com/office/officeart/2005/8/layout/vProcess5"/>
    <dgm:cxn modelId="{6C3F9EAB-CAD7-4F8A-A7C4-AA10255BCD78}" type="presParOf" srcId="{26FD04F4-59B7-407C-AEDE-28E5ABBD89C8}" destId="{844B3D46-AE9E-4AB3-973D-A87F1849000D}" srcOrd="5" destOrd="0" presId="urn:microsoft.com/office/officeart/2005/8/layout/vProcess5"/>
    <dgm:cxn modelId="{3F88CA3F-406B-426D-BD7F-14BC790529B9}" type="presParOf" srcId="{26FD04F4-59B7-407C-AEDE-28E5ABBD89C8}" destId="{E0CFCDBC-FE6A-4875-B658-161D72184472}" srcOrd="6" destOrd="0" presId="urn:microsoft.com/office/officeart/2005/8/layout/vProcess5"/>
    <dgm:cxn modelId="{09DFD8A5-E691-4602-A5F1-AA5DBFE34C52}" type="presParOf" srcId="{26FD04F4-59B7-407C-AEDE-28E5ABBD89C8}" destId="{AC0998A7-0F8B-4562-AFE5-30F863851440}" srcOrd="7" destOrd="0" presId="urn:microsoft.com/office/officeart/2005/8/layout/vProcess5"/>
    <dgm:cxn modelId="{EDF2E487-B4E5-471F-89CD-524F64F66E56}" type="presParOf" srcId="{26FD04F4-59B7-407C-AEDE-28E5ABBD89C8}" destId="{27B1E085-66EF-404C-AB2E-35EA03D9D2E1}" srcOrd="8" destOrd="0" presId="urn:microsoft.com/office/officeart/2005/8/layout/vProcess5"/>
    <dgm:cxn modelId="{A354EBA5-4D35-4079-B6A6-F6427F258796}" type="presParOf" srcId="{26FD04F4-59B7-407C-AEDE-28E5ABBD89C8}" destId="{137AF11C-8A28-4A5D-A072-FC31485DA983}" srcOrd="9" destOrd="0" presId="urn:microsoft.com/office/officeart/2005/8/layout/vProcess5"/>
    <dgm:cxn modelId="{588C6CE4-0229-4BB9-B3D3-4EDCDFD93464}" type="presParOf" srcId="{26FD04F4-59B7-407C-AEDE-28E5ABBD89C8}" destId="{8892D10F-0543-4CAD-95D8-88B7E41F07F2}" srcOrd="10" destOrd="0" presId="urn:microsoft.com/office/officeart/2005/8/layout/vProcess5"/>
    <dgm:cxn modelId="{613A1463-D012-4CD0-A608-17E6857E54C8}" type="presParOf" srcId="{26FD04F4-59B7-407C-AEDE-28E5ABBD89C8}" destId="{C32E99F5-FD51-44DA-908E-31C81E71D4F8}" srcOrd="11" destOrd="0" presId="urn:microsoft.com/office/officeart/2005/8/layout/vProcess5"/>
    <dgm:cxn modelId="{404E5F70-B2B6-42B1-8A27-4BA809B49985}" type="presParOf" srcId="{26FD04F4-59B7-407C-AEDE-28E5ABBD89C8}" destId="{A0C2706E-B04F-42F3-B51C-222C0AEC777E}" srcOrd="12" destOrd="0" presId="urn:microsoft.com/office/officeart/2005/8/layout/vProcess5"/>
    <dgm:cxn modelId="{C62C829C-FB1B-4A7E-A75D-2CAB17216538}" type="presParOf" srcId="{26FD04F4-59B7-407C-AEDE-28E5ABBD89C8}" destId="{324F6A4B-FE70-42AB-928D-94F237E0C7F4}" srcOrd="13" destOrd="0" presId="urn:microsoft.com/office/officeart/2005/8/layout/vProcess5"/>
    <dgm:cxn modelId="{E7DE48E3-1069-4009-8E88-D01FD56C85D0}" type="presParOf" srcId="{26FD04F4-59B7-407C-AEDE-28E5ABBD89C8}" destId="{73C5F1FE-DB7D-40AD-A621-52CD29A2654E}"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8E317-95F7-43C6-AB55-0B87B397F514}">
      <dsp:nvSpPr>
        <dsp:cNvPr id="0" name=""/>
        <dsp:cNvSpPr/>
      </dsp:nvSpPr>
      <dsp:spPr>
        <a:xfrm>
          <a:off x="0" y="0"/>
          <a:ext cx="4235739" cy="677213"/>
        </a:xfrm>
        <a:prstGeom prst="roundRect">
          <a:avLst>
            <a:gd name="adj" fmla="val 10000"/>
          </a:avLst>
        </a:prstGeom>
        <a:solidFill>
          <a:srgbClr val="5C83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GB" sz="1300" kern="1200" noProof="0" dirty="0"/>
            <a:t>Conduct a risk analysis (including </a:t>
          </a:r>
          <a:r>
            <a:rPr lang="en-GB" sz="1300" i="1" kern="1200" noProof="0" dirty="0"/>
            <a:t>direct suppliers</a:t>
          </a:r>
          <a:r>
            <a:rPr lang="en-GB" sz="1300" kern="1200" noProof="0" dirty="0"/>
            <a:t>)</a:t>
          </a:r>
        </a:p>
      </dsp:txBody>
      <dsp:txXfrm>
        <a:off x="19835" y="19835"/>
        <a:ext cx="3425739" cy="637543"/>
      </dsp:txXfrm>
    </dsp:sp>
    <dsp:sp modelId="{BA448256-7637-4084-B478-77516F12539C}">
      <dsp:nvSpPr>
        <dsp:cNvPr id="0" name=""/>
        <dsp:cNvSpPr/>
      </dsp:nvSpPr>
      <dsp:spPr>
        <a:xfrm>
          <a:off x="316305" y="771270"/>
          <a:ext cx="4235739" cy="677213"/>
        </a:xfrm>
        <a:prstGeom prst="roundRect">
          <a:avLst>
            <a:gd name="adj" fmla="val 10000"/>
          </a:avLst>
        </a:prstGeom>
        <a:solidFill>
          <a:srgbClr val="5C83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de-DE" sz="1300" kern="1200" dirty="0"/>
            <a:t>Take </a:t>
          </a:r>
          <a:r>
            <a:rPr lang="en-GB" sz="1300" kern="1200" noProof="0" dirty="0"/>
            <a:t>preventative</a:t>
          </a:r>
          <a:r>
            <a:rPr lang="de-DE" sz="1300" kern="1200" dirty="0"/>
            <a:t> measures based on the analysis</a:t>
          </a:r>
        </a:p>
      </dsp:txBody>
      <dsp:txXfrm>
        <a:off x="336140" y="791105"/>
        <a:ext cx="3439575" cy="637543"/>
      </dsp:txXfrm>
    </dsp:sp>
    <dsp:sp modelId="{8BC76410-58A7-4B33-9860-871D0748B884}">
      <dsp:nvSpPr>
        <dsp:cNvPr id="0" name=""/>
        <dsp:cNvSpPr/>
      </dsp:nvSpPr>
      <dsp:spPr>
        <a:xfrm>
          <a:off x="632610" y="1542540"/>
          <a:ext cx="4235739" cy="677213"/>
        </a:xfrm>
        <a:prstGeom prst="roundRect">
          <a:avLst>
            <a:gd name="adj" fmla="val 10000"/>
          </a:avLst>
        </a:prstGeom>
        <a:solidFill>
          <a:srgbClr val="5C83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de-DE" sz="1300" kern="1200" dirty="0"/>
            <a:t>With an </a:t>
          </a:r>
          <a:r>
            <a:rPr lang="en-GB" sz="1300" kern="1200" noProof="0" dirty="0"/>
            <a:t>indication</a:t>
          </a:r>
          <a:r>
            <a:rPr lang="de-DE" sz="1300" kern="1200" dirty="0"/>
            <a:t> of a (possible) </a:t>
          </a:r>
          <a:r>
            <a:rPr lang="en-GB" sz="1300" kern="1200" noProof="0" dirty="0"/>
            <a:t>violation</a:t>
          </a:r>
          <a:r>
            <a:rPr lang="de-DE" sz="1300" kern="1200" dirty="0"/>
            <a:t> by an </a:t>
          </a:r>
          <a:r>
            <a:rPr lang="de-DE" sz="1300" i="1" kern="1200" dirty="0"/>
            <a:t>indirect supplier</a:t>
          </a:r>
          <a:r>
            <a:rPr lang="de-DE" sz="1300" kern="1200" dirty="0"/>
            <a:t>, take measures</a:t>
          </a:r>
        </a:p>
      </dsp:txBody>
      <dsp:txXfrm>
        <a:off x="652445" y="1562375"/>
        <a:ext cx="3439575" cy="637543"/>
      </dsp:txXfrm>
    </dsp:sp>
    <dsp:sp modelId="{EED9B94B-B361-420E-8E4A-CDBC97870B80}">
      <dsp:nvSpPr>
        <dsp:cNvPr id="0" name=""/>
        <dsp:cNvSpPr/>
      </dsp:nvSpPr>
      <dsp:spPr>
        <a:xfrm>
          <a:off x="948915" y="2313811"/>
          <a:ext cx="4235739" cy="677213"/>
        </a:xfrm>
        <a:prstGeom prst="roundRect">
          <a:avLst>
            <a:gd name="adj" fmla="val 10000"/>
          </a:avLst>
        </a:prstGeom>
        <a:solidFill>
          <a:srgbClr val="5C83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GB" sz="1300" kern="1200" noProof="0" dirty="0"/>
            <a:t>Establish an internal complaints mechanism or enable participation in external complaints procedures</a:t>
          </a:r>
        </a:p>
      </dsp:txBody>
      <dsp:txXfrm>
        <a:off x="968750" y="2333646"/>
        <a:ext cx="3439575" cy="637543"/>
      </dsp:txXfrm>
    </dsp:sp>
    <dsp:sp modelId="{844B3D46-AE9E-4AB3-973D-A87F1849000D}">
      <dsp:nvSpPr>
        <dsp:cNvPr id="0" name=""/>
        <dsp:cNvSpPr/>
      </dsp:nvSpPr>
      <dsp:spPr>
        <a:xfrm>
          <a:off x="1265220" y="3085081"/>
          <a:ext cx="4235739" cy="677213"/>
        </a:xfrm>
        <a:prstGeom prst="roundRect">
          <a:avLst>
            <a:gd name="adj" fmla="val 10000"/>
          </a:avLst>
        </a:prstGeom>
        <a:solidFill>
          <a:srgbClr val="5C83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GB" sz="1300" kern="1200" noProof="0" dirty="0"/>
            <a:t>Annually submit a report to the competent authority to communicate how due diligence obligations are being met</a:t>
          </a:r>
        </a:p>
      </dsp:txBody>
      <dsp:txXfrm>
        <a:off x="1285055" y="3104916"/>
        <a:ext cx="3439575" cy="637543"/>
      </dsp:txXfrm>
    </dsp:sp>
    <dsp:sp modelId="{E0CFCDBC-FE6A-4875-B658-161D72184472}">
      <dsp:nvSpPr>
        <dsp:cNvPr id="0" name=""/>
        <dsp:cNvSpPr/>
      </dsp:nvSpPr>
      <dsp:spPr>
        <a:xfrm>
          <a:off x="3795550" y="494741"/>
          <a:ext cx="440188" cy="44018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rgbClr val="F9AA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de-DE" sz="2100" kern="1200"/>
        </a:p>
      </dsp:txBody>
      <dsp:txXfrm>
        <a:off x="3894592" y="494741"/>
        <a:ext cx="242104" cy="331241"/>
      </dsp:txXfrm>
    </dsp:sp>
    <dsp:sp modelId="{AC0998A7-0F8B-4562-AFE5-30F863851440}">
      <dsp:nvSpPr>
        <dsp:cNvPr id="0" name=""/>
        <dsp:cNvSpPr/>
      </dsp:nvSpPr>
      <dsp:spPr>
        <a:xfrm>
          <a:off x="4111855" y="1266012"/>
          <a:ext cx="440188" cy="44018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rgbClr val="FF9933">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de-DE" sz="2100" kern="1200"/>
        </a:p>
      </dsp:txBody>
      <dsp:txXfrm>
        <a:off x="4210897" y="1266012"/>
        <a:ext cx="242104" cy="331241"/>
      </dsp:txXfrm>
    </dsp:sp>
    <dsp:sp modelId="{27B1E085-66EF-404C-AB2E-35EA03D9D2E1}">
      <dsp:nvSpPr>
        <dsp:cNvPr id="0" name=""/>
        <dsp:cNvSpPr/>
      </dsp:nvSpPr>
      <dsp:spPr>
        <a:xfrm>
          <a:off x="4428161" y="2025995"/>
          <a:ext cx="440188" cy="44018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rgbClr val="F9AA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de-DE" sz="2100" kern="1200"/>
        </a:p>
      </dsp:txBody>
      <dsp:txXfrm>
        <a:off x="4527203" y="2025995"/>
        <a:ext cx="242104" cy="331241"/>
      </dsp:txXfrm>
    </dsp:sp>
    <dsp:sp modelId="{137AF11C-8A28-4A5D-A072-FC31485DA983}">
      <dsp:nvSpPr>
        <dsp:cNvPr id="0" name=""/>
        <dsp:cNvSpPr/>
      </dsp:nvSpPr>
      <dsp:spPr>
        <a:xfrm>
          <a:off x="4744466" y="2804790"/>
          <a:ext cx="440188" cy="44018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rgbClr val="F9AA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de-DE" sz="2100" kern="1200"/>
        </a:p>
      </dsp:txBody>
      <dsp:txXfrm>
        <a:off x="4843508" y="2804790"/>
        <a:ext cx="242104" cy="33124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44813"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200"/>
            </a:lvl1pPr>
          </a:lstStyle>
          <a:p>
            <a:endParaRPr lang="de-DE"/>
          </a:p>
        </p:txBody>
      </p:sp>
      <p:sp>
        <p:nvSpPr>
          <p:cNvPr id="23555" name="Rectangle 3"/>
          <p:cNvSpPr>
            <a:spLocks noGrp="1" noChangeArrowheads="1"/>
          </p:cNvSpPr>
          <p:nvPr>
            <p:ph type="dt" sz="quarter" idx="1"/>
          </p:nvPr>
        </p:nvSpPr>
        <p:spPr bwMode="auto">
          <a:xfrm>
            <a:off x="3849688" y="0"/>
            <a:ext cx="2944812"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23556" name="Rectangle 4"/>
          <p:cNvSpPr>
            <a:spLocks noGrp="1" noChangeArrowheads="1"/>
          </p:cNvSpPr>
          <p:nvPr>
            <p:ph type="ftr" sz="quarter" idx="2"/>
          </p:nvPr>
        </p:nvSpPr>
        <p:spPr bwMode="auto">
          <a:xfrm>
            <a:off x="0" y="9434513"/>
            <a:ext cx="2944813"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sz="1200"/>
            </a:lvl1pPr>
          </a:lstStyle>
          <a:p>
            <a:endParaRPr lang="de-DE"/>
          </a:p>
        </p:txBody>
      </p:sp>
      <p:sp>
        <p:nvSpPr>
          <p:cNvPr id="23557" name="Rectangle 5"/>
          <p:cNvSpPr>
            <a:spLocks noGrp="1" noChangeArrowheads="1"/>
          </p:cNvSpPr>
          <p:nvPr>
            <p:ph type="sldNum" sz="quarter" idx="3"/>
          </p:nvPr>
        </p:nvSpPr>
        <p:spPr bwMode="auto">
          <a:xfrm>
            <a:off x="3849688" y="9434513"/>
            <a:ext cx="2944812"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fld id="{69374D03-ABE5-4870-87F0-7653B7A508D1}" type="slidenum">
              <a:rPr lang="de-DE"/>
              <a:pPr/>
              <a:t>‹Nr.›</a:t>
            </a:fld>
            <a:endParaRPr lang="de-DE"/>
          </a:p>
        </p:txBody>
      </p:sp>
    </p:spTree>
    <p:extLst>
      <p:ext uri="{BB962C8B-B14F-4D97-AF65-F5344CB8AC3E}">
        <p14:creationId xmlns:p14="http://schemas.microsoft.com/office/powerpoint/2010/main" val="2000009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4813"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200"/>
            </a:lvl1pPr>
          </a:lstStyle>
          <a:p>
            <a:endParaRPr lang="de-DE"/>
          </a:p>
        </p:txBody>
      </p:sp>
      <p:sp>
        <p:nvSpPr>
          <p:cNvPr id="20483" name="Rectangle 3"/>
          <p:cNvSpPr>
            <a:spLocks noGrp="1" noChangeArrowheads="1"/>
          </p:cNvSpPr>
          <p:nvPr>
            <p:ph type="dt" idx="1"/>
          </p:nvPr>
        </p:nvSpPr>
        <p:spPr bwMode="auto">
          <a:xfrm>
            <a:off x="3849688" y="0"/>
            <a:ext cx="2944812"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20484" name="Rectangle 4"/>
          <p:cNvSpPr>
            <a:spLocks noGrp="1" noRot="1" noChangeAspect="1" noChangeArrowheads="1" noTextEdit="1"/>
          </p:cNvSpPr>
          <p:nvPr>
            <p:ph type="sldImg" idx="2"/>
          </p:nvPr>
        </p:nvSpPr>
        <p:spPr bwMode="auto">
          <a:xfrm>
            <a:off x="87313" y="744538"/>
            <a:ext cx="6619875"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906463" y="4718050"/>
            <a:ext cx="4981575" cy="4468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0486" name="Rectangle 6"/>
          <p:cNvSpPr>
            <a:spLocks noGrp="1" noChangeArrowheads="1"/>
          </p:cNvSpPr>
          <p:nvPr>
            <p:ph type="ftr" sz="quarter" idx="4"/>
          </p:nvPr>
        </p:nvSpPr>
        <p:spPr bwMode="auto">
          <a:xfrm>
            <a:off x="0" y="9434513"/>
            <a:ext cx="2944813"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sz="1200"/>
            </a:lvl1pPr>
          </a:lstStyle>
          <a:p>
            <a:endParaRPr lang="de-DE"/>
          </a:p>
        </p:txBody>
      </p:sp>
      <p:sp>
        <p:nvSpPr>
          <p:cNvPr id="20487" name="Rectangle 7"/>
          <p:cNvSpPr>
            <a:spLocks noGrp="1" noChangeArrowheads="1"/>
          </p:cNvSpPr>
          <p:nvPr>
            <p:ph type="sldNum" sz="quarter" idx="5"/>
          </p:nvPr>
        </p:nvSpPr>
        <p:spPr bwMode="auto">
          <a:xfrm>
            <a:off x="3849688" y="9434513"/>
            <a:ext cx="2944812"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fld id="{DF1FE7DE-306B-40DA-8729-EE4B1E1D728A}" type="slidenum">
              <a:rPr lang="de-DE"/>
              <a:pPr/>
              <a:t>‹Nr.›</a:t>
            </a:fld>
            <a:endParaRPr lang="de-DE"/>
          </a:p>
        </p:txBody>
      </p:sp>
    </p:spTree>
    <p:extLst>
      <p:ext uri="{BB962C8B-B14F-4D97-AF65-F5344CB8AC3E}">
        <p14:creationId xmlns:p14="http://schemas.microsoft.com/office/powerpoint/2010/main" val="318290088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AD0FAF8-64A5-4D34-8A12-BE0DDDFD92D1}" type="slidenum">
              <a:rPr kumimoji="0" lang="de-DE" sz="1200" b="0" i="0" u="none" strike="noStrike" kern="1200" cap="none" spc="0" normalizeH="0" baseline="0" noProof="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de-DE"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250882" name="Rectangle 2"/>
          <p:cNvSpPr>
            <a:spLocks noGrp="1" noRot="1" noChangeAspect="1" noChangeArrowheads="1" noTextEdit="1"/>
          </p:cNvSpPr>
          <p:nvPr>
            <p:ph type="sldImg"/>
          </p:nvPr>
        </p:nvSpPr>
        <p:spPr>
          <a:xfrm>
            <a:off x="90488" y="744538"/>
            <a:ext cx="6616700" cy="3722687"/>
          </a:xfrm>
          <a:ln/>
        </p:spPr>
      </p:sp>
      <p:sp>
        <p:nvSpPr>
          <p:cNvPr id="250883"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335976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p:txBody>
      </p:sp>
      <p:sp>
        <p:nvSpPr>
          <p:cNvPr id="4" name="Foliennummernplatzhalter 3"/>
          <p:cNvSpPr>
            <a:spLocks noGrp="1"/>
          </p:cNvSpPr>
          <p:nvPr>
            <p:ph type="sldNum" sz="quarter" idx="5"/>
          </p:nvPr>
        </p:nvSpPr>
        <p:spPr/>
        <p:txBody>
          <a:bodyPr/>
          <a:lstStyle/>
          <a:p>
            <a:fld id="{DF1FE7DE-306B-40DA-8729-EE4B1E1D728A}" type="slidenum">
              <a:rPr lang="de-DE" smtClean="0"/>
              <a:pPr/>
              <a:t>5</a:t>
            </a:fld>
            <a:endParaRPr lang="de-DE"/>
          </a:p>
        </p:txBody>
      </p:sp>
    </p:spTree>
    <p:extLst>
      <p:ext uri="{BB962C8B-B14F-4D97-AF65-F5344CB8AC3E}">
        <p14:creationId xmlns:p14="http://schemas.microsoft.com/office/powerpoint/2010/main" val="3679606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DF1FE7DE-306B-40DA-8729-EE4B1E1D728A}" type="slidenum">
              <a:rPr lang="de-DE" smtClean="0"/>
              <a:pPr/>
              <a:t>6</a:t>
            </a:fld>
            <a:endParaRPr lang="de-DE"/>
          </a:p>
        </p:txBody>
      </p:sp>
    </p:spTree>
    <p:extLst>
      <p:ext uri="{BB962C8B-B14F-4D97-AF65-F5344CB8AC3E}">
        <p14:creationId xmlns:p14="http://schemas.microsoft.com/office/powerpoint/2010/main" val="1815864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endParaRPr lang="de-DE"/>
          </a:p>
        </p:txBody>
      </p:sp>
      <p:sp>
        <p:nvSpPr>
          <p:cNvPr id="4" name="Foliennummernplatzhalter 3"/>
          <p:cNvSpPr>
            <a:spLocks noGrp="1"/>
          </p:cNvSpPr>
          <p:nvPr>
            <p:ph type="sldNum" sz="quarter" idx="5"/>
          </p:nvPr>
        </p:nvSpPr>
        <p:spPr/>
        <p:txBody>
          <a:bodyPr/>
          <a:lstStyle/>
          <a:p>
            <a:fld id="{DF1FE7DE-306B-40DA-8729-EE4B1E1D728A}" type="slidenum">
              <a:rPr lang="de-DE" smtClean="0"/>
              <a:pPr/>
              <a:t>10</a:t>
            </a:fld>
            <a:endParaRPr lang="de-DE"/>
          </a:p>
        </p:txBody>
      </p:sp>
    </p:spTree>
    <p:extLst>
      <p:ext uri="{BB962C8B-B14F-4D97-AF65-F5344CB8AC3E}">
        <p14:creationId xmlns:p14="http://schemas.microsoft.com/office/powerpoint/2010/main" val="3434725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endParaRPr lang="de-DE"/>
          </a:p>
        </p:txBody>
      </p:sp>
      <p:sp>
        <p:nvSpPr>
          <p:cNvPr id="4" name="Foliennummernplatzhalter 3"/>
          <p:cNvSpPr>
            <a:spLocks noGrp="1"/>
          </p:cNvSpPr>
          <p:nvPr>
            <p:ph type="sldNum" sz="quarter" idx="5"/>
          </p:nvPr>
        </p:nvSpPr>
        <p:spPr/>
        <p:txBody>
          <a:bodyPr/>
          <a:lstStyle/>
          <a:p>
            <a:fld id="{DF1FE7DE-306B-40DA-8729-EE4B1E1D728A}" type="slidenum">
              <a:rPr lang="de-DE" smtClean="0"/>
              <a:pPr/>
              <a:t>11</a:t>
            </a:fld>
            <a:endParaRPr lang="de-DE"/>
          </a:p>
        </p:txBody>
      </p:sp>
    </p:spTree>
    <p:extLst>
      <p:ext uri="{BB962C8B-B14F-4D97-AF65-F5344CB8AC3E}">
        <p14:creationId xmlns:p14="http://schemas.microsoft.com/office/powerpoint/2010/main" val="3417814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endParaRPr lang="de-DE"/>
          </a:p>
        </p:txBody>
      </p:sp>
      <p:sp>
        <p:nvSpPr>
          <p:cNvPr id="4" name="Foliennummernplatzhalter 3"/>
          <p:cNvSpPr>
            <a:spLocks noGrp="1"/>
          </p:cNvSpPr>
          <p:nvPr>
            <p:ph type="sldNum" sz="quarter" idx="5"/>
          </p:nvPr>
        </p:nvSpPr>
        <p:spPr/>
        <p:txBody>
          <a:bodyPr/>
          <a:lstStyle/>
          <a:p>
            <a:fld id="{DF1FE7DE-306B-40DA-8729-EE4B1E1D728A}" type="slidenum">
              <a:rPr lang="de-DE" smtClean="0"/>
              <a:pPr/>
              <a:t>12</a:t>
            </a:fld>
            <a:endParaRPr lang="de-DE"/>
          </a:p>
        </p:txBody>
      </p:sp>
    </p:spTree>
    <p:extLst>
      <p:ext uri="{BB962C8B-B14F-4D97-AF65-F5344CB8AC3E}">
        <p14:creationId xmlns:p14="http://schemas.microsoft.com/office/powerpoint/2010/main" val="806495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endParaRPr lang="de-DE"/>
          </a:p>
        </p:txBody>
      </p:sp>
      <p:sp>
        <p:nvSpPr>
          <p:cNvPr id="4" name="Foliennummernplatzhalter 3"/>
          <p:cNvSpPr>
            <a:spLocks noGrp="1"/>
          </p:cNvSpPr>
          <p:nvPr>
            <p:ph type="sldNum" sz="quarter" idx="5"/>
          </p:nvPr>
        </p:nvSpPr>
        <p:spPr/>
        <p:txBody>
          <a:bodyPr/>
          <a:lstStyle/>
          <a:p>
            <a:fld id="{DF1FE7DE-306B-40DA-8729-EE4B1E1D728A}" type="slidenum">
              <a:rPr lang="de-DE" smtClean="0"/>
              <a:pPr/>
              <a:t>15</a:t>
            </a:fld>
            <a:endParaRPr lang="de-DE"/>
          </a:p>
        </p:txBody>
      </p:sp>
    </p:spTree>
    <p:extLst>
      <p:ext uri="{BB962C8B-B14F-4D97-AF65-F5344CB8AC3E}">
        <p14:creationId xmlns:p14="http://schemas.microsoft.com/office/powerpoint/2010/main" val="507125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endParaRPr lang="de-DE"/>
          </a:p>
        </p:txBody>
      </p:sp>
      <p:sp>
        <p:nvSpPr>
          <p:cNvPr id="4" name="Foliennummernplatzhalter 3"/>
          <p:cNvSpPr>
            <a:spLocks noGrp="1"/>
          </p:cNvSpPr>
          <p:nvPr>
            <p:ph type="sldNum" sz="quarter" idx="5"/>
          </p:nvPr>
        </p:nvSpPr>
        <p:spPr/>
        <p:txBody>
          <a:bodyPr/>
          <a:lstStyle/>
          <a:p>
            <a:fld id="{DF1FE7DE-306B-40DA-8729-EE4B1E1D728A}" type="slidenum">
              <a:rPr lang="de-DE" smtClean="0"/>
              <a:pPr/>
              <a:t>16</a:t>
            </a:fld>
            <a:endParaRPr lang="de-DE"/>
          </a:p>
        </p:txBody>
      </p:sp>
    </p:spTree>
    <p:extLst>
      <p:ext uri="{BB962C8B-B14F-4D97-AF65-F5344CB8AC3E}">
        <p14:creationId xmlns:p14="http://schemas.microsoft.com/office/powerpoint/2010/main" val="89613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248834" y="3111500"/>
            <a:ext cx="9099551" cy="2667000"/>
          </a:xfrm>
        </p:spPr>
        <p:txBody>
          <a:bodyPr/>
          <a:lstStyle>
            <a:lvl1pPr marL="0" indent="0" algn="r">
              <a:buFontTx/>
              <a:buNone/>
              <a:defRPr sz="3200">
                <a:solidFill>
                  <a:schemeClr val="bg1"/>
                </a:solidFill>
              </a:defRPr>
            </a:lvl1pPr>
          </a:lstStyle>
          <a:p>
            <a:pPr lvl="0"/>
            <a:r>
              <a:rPr lang="de-DE" noProof="0"/>
              <a:t>Formatvorlage des Untertitelmasters durch Klicken bearbeiten</a:t>
            </a:r>
          </a:p>
        </p:txBody>
      </p:sp>
      <p:sp>
        <p:nvSpPr>
          <p:cNvPr id="6156" name="Rectangle 12"/>
          <p:cNvSpPr>
            <a:spLocks noGrp="1" noChangeArrowheads="1"/>
          </p:cNvSpPr>
          <p:nvPr>
            <p:ph type="ctrTitle" sz="quarter"/>
          </p:nvPr>
        </p:nvSpPr>
        <p:spPr>
          <a:xfrm>
            <a:off x="1250952" y="1535114"/>
            <a:ext cx="9097433" cy="1470025"/>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a:defRPr sz="4400">
                <a:solidFill>
                  <a:schemeClr val="bg1"/>
                </a:solidFill>
              </a:defRPr>
            </a:lvl1pPr>
          </a:lstStyle>
          <a:p>
            <a:pPr lvl="0"/>
            <a:r>
              <a:rPr lang="de-DE" noProof="0"/>
              <a:t>Titelmasterformat durch Klicken bearbeiten</a:t>
            </a:r>
          </a:p>
        </p:txBody>
      </p:sp>
      <p:grpSp>
        <p:nvGrpSpPr>
          <p:cNvPr id="6159" name="Group 15"/>
          <p:cNvGrpSpPr>
            <a:grpSpLocks/>
          </p:cNvGrpSpPr>
          <p:nvPr userDrawn="1"/>
        </p:nvGrpSpPr>
        <p:grpSpPr bwMode="auto">
          <a:xfrm>
            <a:off x="6661152" y="0"/>
            <a:ext cx="5530849" cy="673100"/>
            <a:chOff x="3028" y="358"/>
            <a:chExt cx="2613" cy="424"/>
          </a:xfrm>
        </p:grpSpPr>
        <p:pic>
          <p:nvPicPr>
            <p:cNvPr id="6160" name="Picture 16" descr="wappen_xl_s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6" y="358"/>
              <a:ext cx="705" cy="424"/>
            </a:xfrm>
            <a:prstGeom prst="rect">
              <a:avLst/>
            </a:prstGeom>
            <a:noFill/>
            <a:extLst>
              <a:ext uri="{909E8E84-426E-40DD-AFC4-6F175D3DCCD1}">
                <a14:hiddenFill xmlns:a14="http://schemas.microsoft.com/office/drawing/2010/main">
                  <a:solidFill>
                    <a:srgbClr val="FFFFFF"/>
                  </a:solidFill>
                </a14:hiddenFill>
              </a:ext>
            </a:extLst>
          </p:spPr>
        </p:pic>
        <p:sp>
          <p:nvSpPr>
            <p:cNvPr id="6161" name="Text Box 17"/>
            <p:cNvSpPr txBox="1">
              <a:spLocks noChangeArrowheads="1"/>
            </p:cNvSpPr>
            <p:nvPr/>
          </p:nvSpPr>
          <p:spPr bwMode="auto">
            <a:xfrm>
              <a:off x="3028" y="527"/>
              <a:ext cx="187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ct val="85000"/>
                </a:lnSpc>
              </a:pPr>
              <a:r>
                <a:rPr lang="de-DE" sz="1500">
                  <a:solidFill>
                    <a:schemeClr val="bg1"/>
                  </a:solidFill>
                </a:rPr>
                <a:t>Bayerisches Landesamt für</a:t>
              </a:r>
            </a:p>
            <a:p>
              <a:pPr>
                <a:lnSpc>
                  <a:spcPct val="90000"/>
                </a:lnSpc>
              </a:pPr>
              <a:r>
                <a:rPr lang="de-DE" sz="1500">
                  <a:solidFill>
                    <a:schemeClr val="bg1"/>
                  </a:solidFill>
                </a:rPr>
                <a:t>Umwelt</a:t>
              </a:r>
            </a:p>
          </p:txBody>
        </p:sp>
      </p:grpSp>
      <p:pic>
        <p:nvPicPr>
          <p:cNvPr id="6166" name="Picture 22" descr="PP Hintergrun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174" name="Rectangle 30"/>
          <p:cNvSpPr>
            <a:spLocks noChangeArrowheads="1"/>
          </p:cNvSpPr>
          <p:nvPr userDrawn="1"/>
        </p:nvSpPr>
        <p:spPr bwMode="auto">
          <a:xfrm>
            <a:off x="1" y="1341438"/>
            <a:ext cx="10460567" cy="150812"/>
          </a:xfrm>
          <a:prstGeom prst="rect">
            <a:avLst/>
          </a:prstGeom>
          <a:solidFill>
            <a:srgbClr val="F9A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2400"/>
          </a:p>
        </p:txBody>
      </p:sp>
      <p:grpSp>
        <p:nvGrpSpPr>
          <p:cNvPr id="15" name="Gruppieren 14"/>
          <p:cNvGrpSpPr/>
          <p:nvPr userDrawn="1"/>
        </p:nvGrpSpPr>
        <p:grpSpPr>
          <a:xfrm>
            <a:off x="7680176" y="328385"/>
            <a:ext cx="4158614" cy="770954"/>
            <a:chOff x="5453785" y="272326"/>
            <a:chExt cx="3568304" cy="531728"/>
          </a:xfrm>
        </p:grpSpPr>
        <p:pic>
          <p:nvPicPr>
            <p:cNvPr id="16" name="Picture 26" descr="wappen_xl_s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2665" y="272326"/>
              <a:ext cx="1099424" cy="531728"/>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27"/>
            <p:cNvSpPr txBox="1">
              <a:spLocks noChangeArrowheads="1"/>
            </p:cNvSpPr>
            <p:nvPr/>
          </p:nvSpPr>
          <p:spPr bwMode="auto">
            <a:xfrm>
              <a:off x="5453785" y="490373"/>
              <a:ext cx="2385719" cy="297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nSpc>
                  <a:spcPct val="85000"/>
                </a:lnSpc>
              </a:pPr>
              <a:r>
                <a:rPr lang="de-DE" sz="1600" dirty="0">
                  <a:solidFill>
                    <a:schemeClr val="bg1"/>
                  </a:solidFill>
                </a:rPr>
                <a:t>Bayerisches Landesamt für</a:t>
              </a:r>
            </a:p>
            <a:p>
              <a:pPr>
                <a:lnSpc>
                  <a:spcPct val="90000"/>
                </a:lnSpc>
              </a:pPr>
              <a:r>
                <a:rPr lang="de-DE" sz="1600" dirty="0">
                  <a:solidFill>
                    <a:schemeClr val="bg1"/>
                  </a:solidFill>
                </a:rPr>
                <a:t>Umwelt</a:t>
              </a: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1"/>
        </a:solidFill>
        <a:effectLst/>
      </p:bgPr>
    </p:bg>
    <p:spTree>
      <p:nvGrpSpPr>
        <p:cNvPr id="1" name=""/>
        <p:cNvGrpSpPr/>
        <p:nvPr/>
      </p:nvGrpSpPr>
      <p:grpSpPr>
        <a:xfrm>
          <a:off x="0" y="0"/>
          <a:ext cx="0" cy="0"/>
          <a:chOff x="0" y="0"/>
          <a:chExt cx="0" cy="0"/>
        </a:xfrm>
      </p:grpSpPr>
      <p:sp>
        <p:nvSpPr>
          <p:cNvPr id="7" name="Rechteck 6"/>
          <p:cNvSpPr/>
          <p:nvPr userDrawn="1"/>
        </p:nvSpPr>
        <p:spPr bwMode="auto">
          <a:xfrm>
            <a:off x="-10160" y="0"/>
            <a:ext cx="12216000" cy="1349058"/>
          </a:xfrm>
          <a:prstGeom prst="rect">
            <a:avLst/>
          </a:prstGeom>
          <a:solidFill>
            <a:srgbClr val="5C8395"/>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6147" name="Rectangle 3"/>
          <p:cNvSpPr>
            <a:spLocks noGrp="1" noChangeArrowheads="1"/>
          </p:cNvSpPr>
          <p:nvPr>
            <p:ph type="subTitle" idx="1"/>
          </p:nvPr>
        </p:nvSpPr>
        <p:spPr>
          <a:xfrm>
            <a:off x="1531060" y="3111500"/>
            <a:ext cx="8788940" cy="2667000"/>
          </a:xfrm>
        </p:spPr>
        <p:txBody>
          <a:bodyPr lIns="0" rIns="0"/>
          <a:lstStyle>
            <a:lvl1pPr marL="0" indent="0" algn="l">
              <a:lnSpc>
                <a:spcPct val="100000"/>
              </a:lnSpc>
              <a:buFontTx/>
              <a:buNone/>
              <a:defRPr sz="3200">
                <a:solidFill>
                  <a:srgbClr val="3B687F"/>
                </a:solidFill>
              </a:defRPr>
            </a:lvl1pPr>
          </a:lstStyle>
          <a:p>
            <a:pPr lvl="0"/>
            <a:r>
              <a:rPr lang="de-DE" noProof="0" dirty="0"/>
              <a:t>Formatvorlage des Untertitelmasters durch Klicken bearbeiten</a:t>
            </a:r>
          </a:p>
        </p:txBody>
      </p:sp>
      <p:sp>
        <p:nvSpPr>
          <p:cNvPr id="6156" name="Rectangle 12"/>
          <p:cNvSpPr>
            <a:spLocks noGrp="1" noChangeArrowheads="1"/>
          </p:cNvSpPr>
          <p:nvPr>
            <p:ph type="ctrTitle" sz="quarter" hasCustomPrompt="1"/>
          </p:nvPr>
        </p:nvSpPr>
        <p:spPr>
          <a:xfrm>
            <a:off x="1531060" y="1535116"/>
            <a:ext cx="8788344" cy="1470025"/>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algn="l">
              <a:defRPr sz="4000" baseline="0">
                <a:solidFill>
                  <a:srgbClr val="3B687F"/>
                </a:solidFill>
              </a:defRPr>
            </a:lvl1pPr>
          </a:lstStyle>
          <a:p>
            <a:pPr lvl="0"/>
            <a:r>
              <a:rPr lang="de-DE" noProof="0" dirty="0"/>
              <a:t>Formatvorlage Titel durch klicken bearbeiten</a:t>
            </a:r>
          </a:p>
        </p:txBody>
      </p:sp>
      <p:pic>
        <p:nvPicPr>
          <p:cNvPr id="6170" name="Picture 26" descr="wappen_xl_s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8725" y="414814"/>
            <a:ext cx="1118935" cy="673100"/>
          </a:xfrm>
          <a:prstGeom prst="rect">
            <a:avLst/>
          </a:prstGeom>
          <a:noFill/>
          <a:extLst>
            <a:ext uri="{909E8E84-426E-40DD-AFC4-6F175D3DCCD1}">
              <a14:hiddenFill xmlns:a14="http://schemas.microsoft.com/office/drawing/2010/main">
                <a:solidFill>
                  <a:srgbClr val="FFFFFF"/>
                </a:solidFill>
              </a14:hiddenFill>
            </a:ext>
          </a:extLst>
        </p:spPr>
      </p:pic>
      <p:sp>
        <p:nvSpPr>
          <p:cNvPr id="6171" name="Text Box 27"/>
          <p:cNvSpPr txBox="1">
            <a:spLocks noChangeArrowheads="1"/>
          </p:cNvSpPr>
          <p:nvPr/>
        </p:nvSpPr>
        <p:spPr bwMode="auto">
          <a:xfrm>
            <a:off x="7510760" y="683102"/>
            <a:ext cx="297112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ct val="85000"/>
              </a:lnSpc>
            </a:pPr>
            <a:r>
              <a:rPr lang="de-DE" sz="1500" dirty="0">
                <a:solidFill>
                  <a:schemeClr val="bg1"/>
                </a:solidFill>
              </a:rPr>
              <a:t>Bayerisches Landesamt für</a:t>
            </a:r>
          </a:p>
          <a:p>
            <a:pPr>
              <a:lnSpc>
                <a:spcPct val="90000"/>
              </a:lnSpc>
            </a:pPr>
            <a:r>
              <a:rPr lang="de-DE" sz="1500" dirty="0">
                <a:solidFill>
                  <a:schemeClr val="bg1"/>
                </a:solidFill>
              </a:rPr>
              <a:t>Umwelt</a:t>
            </a:r>
          </a:p>
        </p:txBody>
      </p:sp>
      <p:sp>
        <p:nvSpPr>
          <p:cNvPr id="6174" name="Rectangle 30"/>
          <p:cNvSpPr>
            <a:spLocks noChangeArrowheads="1"/>
          </p:cNvSpPr>
          <p:nvPr userDrawn="1"/>
        </p:nvSpPr>
        <p:spPr bwMode="auto">
          <a:xfrm>
            <a:off x="-10161" y="1349058"/>
            <a:ext cx="10512000" cy="150812"/>
          </a:xfrm>
          <a:prstGeom prst="rect">
            <a:avLst/>
          </a:prstGeom>
          <a:solidFill>
            <a:srgbClr val="F9AA00"/>
          </a:solidFill>
          <a:ln>
            <a:noFill/>
          </a:ln>
          <a:effectLst/>
          <a:extLst/>
        </p:spPr>
        <p:txBody>
          <a:bodyPr wrap="none" anchor="ctr"/>
          <a:lstStyle/>
          <a:p>
            <a:endParaRPr lang="de-DE" sz="2400"/>
          </a:p>
        </p:txBody>
      </p:sp>
      <p:sp>
        <p:nvSpPr>
          <p:cNvPr id="8" name="Rechteck 7"/>
          <p:cNvSpPr/>
          <p:nvPr userDrawn="1"/>
        </p:nvSpPr>
        <p:spPr bwMode="auto">
          <a:xfrm>
            <a:off x="10475288" y="1349058"/>
            <a:ext cx="1728000" cy="5526000"/>
          </a:xfrm>
          <a:prstGeom prst="rect">
            <a:avLst/>
          </a:prstGeom>
          <a:solidFill>
            <a:srgbClr val="5C8395"/>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pic>
        <p:nvPicPr>
          <p:cNvPr id="11" name="Picture 4" descr="U:\Abt01\Ref13\Arbeitsbereich-A\GL\Publikationen\Faltblatt\UmweltThema\Themenübergreifend\IZU\17p145_IZU- KMU-08_17\Links\Logo_BIHK_4c.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31060" y="6222454"/>
            <a:ext cx="2523124" cy="504056"/>
          </a:xfrm>
          <a:prstGeom prst="rect">
            <a:avLst/>
          </a:prstGeom>
          <a:noFill/>
          <a:extLst>
            <a:ext uri="{909E8E84-426E-40DD-AFC4-6F175D3DCCD1}">
              <a14:hiddenFill xmlns:a14="http://schemas.microsoft.com/office/drawing/2010/main">
                <a:solidFill>
                  <a:srgbClr val="FFFFFF"/>
                </a:solidFill>
              </a14:hiddenFill>
            </a:ext>
          </a:extLst>
        </p:spPr>
      </p:pic>
      <p:pic>
        <p:nvPicPr>
          <p:cNvPr id="14" name="Grafik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1948" y="857812"/>
            <a:ext cx="937004" cy="1006412"/>
          </a:xfrm>
          <a:prstGeom prst="rect">
            <a:avLst/>
          </a:prstGeom>
        </p:spPr>
      </p:pic>
      <p:pic>
        <p:nvPicPr>
          <p:cNvPr id="12" name="Grafik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5103" y="6030983"/>
            <a:ext cx="904353" cy="696102"/>
          </a:xfrm>
          <a:prstGeom prst="rect">
            <a:avLst/>
          </a:prstGeom>
        </p:spPr>
      </p:pic>
      <p:sp>
        <p:nvSpPr>
          <p:cNvPr id="2" name="Datumsplatzhalter 1"/>
          <p:cNvSpPr>
            <a:spLocks noGrp="1"/>
          </p:cNvSpPr>
          <p:nvPr>
            <p:ph type="dt" sz="half" idx="10"/>
          </p:nvPr>
        </p:nvSpPr>
        <p:spPr/>
        <p:txBody>
          <a:bodyPr/>
          <a:lstStyle/>
          <a:p>
            <a:r>
              <a:rPr lang="de-DE"/>
              <a:t>Thema der Präsentation                                                                       </a:t>
            </a:r>
            <a:br>
              <a:rPr lang="de-DE"/>
            </a:br>
            <a:r>
              <a:rPr lang="de-DE"/>
              <a:t>Bitte ändern über: Einfügen / Kopf-und Fußzeile / Fest</a:t>
            </a:r>
            <a:endParaRPr lang="de-DE" dirty="0"/>
          </a:p>
        </p:txBody>
      </p:sp>
      <p:sp>
        <p:nvSpPr>
          <p:cNvPr id="3" name="Fußzeilenplatzhalter 2"/>
          <p:cNvSpPr>
            <a:spLocks noGrp="1"/>
          </p:cNvSpPr>
          <p:nvPr>
            <p:ph type="ftr" sz="quarter" idx="11"/>
          </p:nvPr>
        </p:nvSpPr>
        <p:spPr/>
        <p:txBody>
          <a:bodyPr/>
          <a:lstStyle/>
          <a:p>
            <a:r>
              <a:rPr lang="de-DE"/>
              <a:t>© LfU | IZU Infozentrum UmweltWirtschaft | Datum</a:t>
            </a:r>
            <a:endParaRPr lang="de-DE" dirty="0"/>
          </a:p>
        </p:txBody>
      </p:sp>
      <p:sp>
        <p:nvSpPr>
          <p:cNvPr id="4" name="Foliennummernplatzhalter 3"/>
          <p:cNvSpPr>
            <a:spLocks noGrp="1"/>
          </p:cNvSpPr>
          <p:nvPr>
            <p:ph type="sldNum" sz="quarter" idx="12"/>
          </p:nvPr>
        </p:nvSpPr>
        <p:spPr/>
        <p:txBody>
          <a:bodyPr/>
          <a:lstStyle/>
          <a:p>
            <a:fld id="{894680D0-7A83-433A-9719-C4143F27F647}" type="slidenum">
              <a:rPr lang="de-DE" smtClean="0"/>
              <a:pPr/>
              <a:t>‹Nr.›</a:t>
            </a:fld>
            <a:endParaRPr lang="de-DE" dirty="0"/>
          </a:p>
        </p:txBody>
      </p:sp>
    </p:spTree>
    <p:extLst>
      <p:ext uri="{BB962C8B-B14F-4D97-AF65-F5344CB8AC3E}">
        <p14:creationId xmlns:p14="http://schemas.microsoft.com/office/powerpoint/2010/main" val="1081251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lIns="0" rIns="0"/>
          <a:lstStyle/>
          <a:p>
            <a:r>
              <a:rPr lang="de-DE" dirty="0"/>
              <a:t>Titelmasterformat durch Klicken bearbeiten</a:t>
            </a:r>
          </a:p>
        </p:txBody>
      </p:sp>
      <p:sp>
        <p:nvSpPr>
          <p:cNvPr id="3" name="Inhaltsplatzhalter 2"/>
          <p:cNvSpPr>
            <a:spLocks noGrp="1"/>
          </p:cNvSpPr>
          <p:nvPr>
            <p:ph idx="1"/>
          </p:nvPr>
        </p:nvSpPr>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p:txBody>
          <a:bodyPr lIns="0" rIns="0"/>
          <a:lstStyle>
            <a:lvl1pPr>
              <a:defRPr/>
            </a:lvl1pPr>
          </a:lstStyle>
          <a:p>
            <a:r>
              <a:rPr lang="de-DE" dirty="0"/>
              <a:t>© LfU | IZU Infozentrum </a:t>
            </a:r>
            <a:r>
              <a:rPr lang="de-DE" dirty="0" err="1"/>
              <a:t>UmweltWirtschaft</a:t>
            </a:r>
            <a:r>
              <a:rPr lang="de-DE" dirty="0"/>
              <a:t> | Datum</a:t>
            </a:r>
          </a:p>
        </p:txBody>
      </p:sp>
      <p:sp>
        <p:nvSpPr>
          <p:cNvPr id="6" name="Datumsplatzhalter 5"/>
          <p:cNvSpPr>
            <a:spLocks noGrp="1"/>
          </p:cNvSpPr>
          <p:nvPr>
            <p:ph type="dt" sz="half" idx="12"/>
          </p:nvPr>
        </p:nvSpPr>
        <p:spPr>
          <a:xfrm>
            <a:off x="648000" y="223838"/>
            <a:ext cx="7608414" cy="476250"/>
          </a:xfrm>
        </p:spPr>
        <p:txBody>
          <a:bodyPr lIns="0" rIns="0"/>
          <a:lstStyle>
            <a:lvl1pPr>
              <a:defRPr/>
            </a:lvl1pPr>
          </a:lstStyle>
          <a:p>
            <a:r>
              <a:rPr lang="de-DE" dirty="0"/>
              <a:t>Thema der Präsentation                                                                       </a:t>
            </a:r>
            <a:br>
              <a:rPr lang="de-DE" dirty="0"/>
            </a:br>
            <a:r>
              <a:rPr lang="de-DE" dirty="0"/>
              <a:t>Bitte ändern über: Einfügen / Kopf-und Fußzeile / Fest</a:t>
            </a:r>
          </a:p>
        </p:txBody>
      </p:sp>
      <p:sp>
        <p:nvSpPr>
          <p:cNvPr id="8" name="Rectangle 11"/>
          <p:cNvSpPr>
            <a:spLocks noGrp="1" noChangeArrowheads="1"/>
          </p:cNvSpPr>
          <p:nvPr>
            <p:ph type="sldNum" sz="quarter" idx="4"/>
          </p:nvPr>
        </p:nvSpPr>
        <p:spPr bwMode="auto">
          <a:xfrm>
            <a:off x="648000"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Tree>
    <p:extLst>
      <p:ext uri="{BB962C8B-B14F-4D97-AF65-F5344CB8AC3E}">
        <p14:creationId xmlns:p14="http://schemas.microsoft.com/office/powerpoint/2010/main" val="225183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lIns="0" rIns="0"/>
          <a:lstStyle/>
          <a:p>
            <a:r>
              <a:rPr lang="de-DE" dirty="0"/>
              <a:t>Titelmasterformat durch Klicken bearbeiten</a:t>
            </a:r>
          </a:p>
        </p:txBody>
      </p:sp>
      <p:sp>
        <p:nvSpPr>
          <p:cNvPr id="3" name="Inhaltsplatzhalter 2"/>
          <p:cNvSpPr>
            <a:spLocks noGrp="1"/>
          </p:cNvSpPr>
          <p:nvPr>
            <p:ph sz="half" idx="1"/>
          </p:nvPr>
        </p:nvSpPr>
        <p:spPr>
          <a:xfrm>
            <a:off x="648000" y="1628776"/>
            <a:ext cx="5364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281863" y="1628776"/>
            <a:ext cx="5364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0"/>
          </p:nvPr>
        </p:nvSpPr>
        <p:spPr>
          <a:xfrm>
            <a:off x="6741546" y="6477000"/>
            <a:ext cx="4904317" cy="279400"/>
          </a:xfrm>
        </p:spPr>
        <p:txBody>
          <a:bodyPr lIns="0" rIns="0"/>
          <a:lstStyle>
            <a:lvl1pPr>
              <a:defRPr/>
            </a:lvl1pPr>
          </a:lstStyle>
          <a:p>
            <a:r>
              <a:rPr lang="de-DE" dirty="0"/>
              <a:t>© LfU | IZU Infozentrum </a:t>
            </a:r>
            <a:r>
              <a:rPr lang="de-DE" dirty="0" err="1"/>
              <a:t>UmweltWirtschaft</a:t>
            </a:r>
            <a:r>
              <a:rPr lang="de-DE" dirty="0"/>
              <a:t> | Datum</a:t>
            </a:r>
          </a:p>
        </p:txBody>
      </p:sp>
      <p:sp>
        <p:nvSpPr>
          <p:cNvPr id="7" name="Datumsplatzhalter 6"/>
          <p:cNvSpPr>
            <a:spLocks noGrp="1"/>
          </p:cNvSpPr>
          <p:nvPr>
            <p:ph type="dt" sz="half" idx="12"/>
          </p:nvPr>
        </p:nvSpPr>
        <p:spPr>
          <a:xfrm>
            <a:off x="648000" y="116632"/>
            <a:ext cx="7248373" cy="476250"/>
          </a:xfrm>
        </p:spPr>
        <p:txBody>
          <a:bodyPr lIns="0" rIns="0"/>
          <a:lstStyle>
            <a:lvl1pPr>
              <a:defRPr/>
            </a:lvl1pPr>
          </a:lstStyle>
          <a:p>
            <a:r>
              <a:rPr lang="de-DE" dirty="0"/>
              <a:t>Thema der Präsentation                                                                       </a:t>
            </a:r>
            <a:br>
              <a:rPr lang="de-DE" dirty="0"/>
            </a:br>
            <a:r>
              <a:rPr lang="de-DE" dirty="0"/>
              <a:t>Bitte ändern über: Einfügen / Kopf-und Fußzeile / Fest</a:t>
            </a:r>
          </a:p>
        </p:txBody>
      </p:sp>
      <p:sp>
        <p:nvSpPr>
          <p:cNvPr id="8" name="Rectangle 11"/>
          <p:cNvSpPr>
            <a:spLocks noGrp="1" noChangeArrowheads="1"/>
          </p:cNvSpPr>
          <p:nvPr>
            <p:ph type="sldNum" sz="quarter" idx="4"/>
          </p:nvPr>
        </p:nvSpPr>
        <p:spPr bwMode="auto">
          <a:xfrm>
            <a:off x="648000" y="6481011"/>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Tree>
    <p:extLst>
      <p:ext uri="{BB962C8B-B14F-4D97-AF65-F5344CB8AC3E}">
        <p14:creationId xmlns:p14="http://schemas.microsoft.com/office/powerpoint/2010/main" val="2766845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lIns="0" rIns="0"/>
          <a:lstStyle/>
          <a:p>
            <a:r>
              <a:rPr lang="de-DE"/>
              <a:t>Titelmasterformat durch Klicken bearbeiten</a:t>
            </a:r>
          </a:p>
        </p:txBody>
      </p:sp>
      <p:sp>
        <p:nvSpPr>
          <p:cNvPr id="3" name="Fußzeilenplatzhalter 2"/>
          <p:cNvSpPr>
            <a:spLocks noGrp="1"/>
          </p:cNvSpPr>
          <p:nvPr>
            <p:ph type="ftr" sz="quarter" idx="10"/>
          </p:nvPr>
        </p:nvSpPr>
        <p:spPr>
          <a:xfrm>
            <a:off x="6903683" y="6477000"/>
            <a:ext cx="4904317" cy="279400"/>
          </a:xfrm>
        </p:spPr>
        <p:txBody>
          <a:bodyPr lIns="0" rIns="0"/>
          <a:lstStyle>
            <a:lvl1pPr>
              <a:defRPr/>
            </a:lvl1pPr>
          </a:lstStyle>
          <a:p>
            <a:r>
              <a:rPr lang="de-DE" dirty="0"/>
              <a:t>© LfU | IZU Infozentrum </a:t>
            </a:r>
            <a:r>
              <a:rPr lang="de-DE" dirty="0" err="1"/>
              <a:t>UmweltWirtschaft</a:t>
            </a:r>
            <a:r>
              <a:rPr lang="de-DE" dirty="0"/>
              <a:t> | Datum</a:t>
            </a:r>
          </a:p>
        </p:txBody>
      </p:sp>
      <p:sp>
        <p:nvSpPr>
          <p:cNvPr id="5" name="Datumsplatzhalter 4"/>
          <p:cNvSpPr>
            <a:spLocks noGrp="1"/>
          </p:cNvSpPr>
          <p:nvPr>
            <p:ph type="dt" sz="half" idx="12"/>
          </p:nvPr>
        </p:nvSpPr>
        <p:spPr>
          <a:xfrm>
            <a:off x="648000" y="116632"/>
            <a:ext cx="7248373" cy="476250"/>
          </a:xfrm>
        </p:spPr>
        <p:txBody>
          <a:bodyPr lIns="0" rIns="0"/>
          <a:lstStyle>
            <a:lvl1pPr>
              <a:defRPr/>
            </a:lvl1pPr>
          </a:lstStyle>
          <a:p>
            <a:r>
              <a:rPr lang="de-DE" dirty="0"/>
              <a:t>Thema der Präsentation                                                                       </a:t>
            </a:r>
            <a:br>
              <a:rPr lang="de-DE" dirty="0"/>
            </a:br>
            <a:r>
              <a:rPr lang="de-DE" dirty="0"/>
              <a:t>Bitte ändern über: Einfügen / Kopf-und Fußzeile / Fest</a:t>
            </a:r>
          </a:p>
        </p:txBody>
      </p:sp>
      <p:sp>
        <p:nvSpPr>
          <p:cNvPr id="6" name="Rectangle 11"/>
          <p:cNvSpPr>
            <a:spLocks noGrp="1" noChangeArrowheads="1"/>
          </p:cNvSpPr>
          <p:nvPr>
            <p:ph type="sldNum" sz="quarter" idx="4"/>
          </p:nvPr>
        </p:nvSpPr>
        <p:spPr bwMode="auto">
          <a:xfrm>
            <a:off x="648000" y="6477000"/>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Tree>
    <p:extLst>
      <p:ext uri="{BB962C8B-B14F-4D97-AF65-F5344CB8AC3E}">
        <p14:creationId xmlns:p14="http://schemas.microsoft.com/office/powerpoint/2010/main" val="1274483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Fußzeilenplatzhalter 3"/>
          <p:cNvSpPr>
            <a:spLocks noGrp="1"/>
          </p:cNvSpPr>
          <p:nvPr>
            <p:ph type="ftr" sz="quarter" idx="10"/>
          </p:nvPr>
        </p:nvSpPr>
        <p:spPr/>
        <p:txBody>
          <a:bodyPr/>
          <a:lstStyle>
            <a:lvl1pPr>
              <a:defRPr/>
            </a:lvl1pPr>
          </a:lstStyle>
          <a:p>
            <a:r>
              <a:rPr lang="de-DE"/>
              <a:t>© LfU / Referat xx / Bearbeiter / Datum</a:t>
            </a:r>
          </a:p>
        </p:txBody>
      </p:sp>
      <p:sp>
        <p:nvSpPr>
          <p:cNvPr id="6" name="Datumsplatzhalter 5"/>
          <p:cNvSpPr>
            <a:spLocks noGrp="1"/>
          </p:cNvSpPr>
          <p:nvPr>
            <p:ph type="dt" sz="half" idx="12"/>
          </p:nvPr>
        </p:nvSpPr>
        <p:spPr>
          <a:xfrm>
            <a:off x="431801" y="223838"/>
            <a:ext cx="7104359" cy="476250"/>
          </a:xfrm>
        </p:spPr>
        <p:txBody>
          <a:bodyPr/>
          <a:lstStyle>
            <a:lvl1pPr>
              <a:defRPr/>
            </a:lvl1pPr>
          </a:lstStyle>
          <a:p>
            <a:r>
              <a:rPr lang="de-DE" dirty="0"/>
              <a:t>Thema der Präsentation                                                                       </a:t>
            </a:r>
            <a:br>
              <a:rPr lang="de-DE" dirty="0"/>
            </a:br>
            <a:r>
              <a:rPr lang="de-DE" dirty="0"/>
              <a:t>Bitte ändern über: Einfügen / Kopf-und Fußzeile / Fest</a:t>
            </a:r>
          </a:p>
        </p:txBody>
      </p:sp>
      <p:sp>
        <p:nvSpPr>
          <p:cNvPr id="8" name="Rectangle 11"/>
          <p:cNvSpPr>
            <a:spLocks noGrp="1" noChangeArrowheads="1"/>
          </p:cNvSpPr>
          <p:nvPr>
            <p:ph type="sldNum" sz="quarter" idx="4"/>
          </p:nvPr>
        </p:nvSpPr>
        <p:spPr bwMode="auto">
          <a:xfrm>
            <a:off x="5842000" y="6477000"/>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3B687F"/>
                </a:solidFill>
              </a:defRPr>
            </a:lvl1pPr>
          </a:lstStyle>
          <a:p>
            <a:fld id="{894680D0-7A83-433A-9719-C4143F27F647}" type="slidenum">
              <a:rPr lang="de-DE"/>
              <a:pPr/>
              <a:t>‹Nr.›</a:t>
            </a:fld>
            <a:endParaRPr lang="de-DE"/>
          </a:p>
        </p:txBody>
      </p:sp>
    </p:spTree>
    <p:extLst>
      <p:ext uri="{BB962C8B-B14F-4D97-AF65-F5344CB8AC3E}">
        <p14:creationId xmlns:p14="http://schemas.microsoft.com/office/powerpoint/2010/main" val="2046368947"/>
      </p:ext>
    </p:extLst>
  </p:cSld>
  <p:clrMapOvr>
    <a:masterClrMapping/>
  </p:clrMapOvr>
  <p:extLst>
    <p:ext uri="{DCECCB84-F9BA-43D5-87BE-67443E8EF086}">
      <p15:sldGuideLst xmlns:p15="http://schemas.microsoft.com/office/powerpoint/2012/main">
        <p15:guide id="1" pos="257" userDrawn="1">
          <p15:clr>
            <a:srgbClr val="FBAE40"/>
          </p15:clr>
        </p15:guide>
        <p15:guide id="2" pos="34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31801" y="1628776"/>
            <a:ext cx="5611284" cy="4697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246284" y="1628776"/>
            <a:ext cx="5611283" cy="4697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p:cNvSpPr>
            <a:spLocks noGrp="1"/>
          </p:cNvSpPr>
          <p:nvPr>
            <p:ph type="ftr" sz="quarter" idx="10"/>
          </p:nvPr>
        </p:nvSpPr>
        <p:spPr/>
        <p:txBody>
          <a:bodyPr/>
          <a:lstStyle>
            <a:lvl1pPr>
              <a:defRPr/>
            </a:lvl1pPr>
          </a:lstStyle>
          <a:p>
            <a:r>
              <a:rPr lang="de-DE"/>
              <a:t>© LfU / Referat xx / Bearbeiter / Datum</a:t>
            </a:r>
          </a:p>
        </p:txBody>
      </p:sp>
      <p:sp>
        <p:nvSpPr>
          <p:cNvPr id="7" name="Datumsplatzhalter 6"/>
          <p:cNvSpPr>
            <a:spLocks noGrp="1"/>
          </p:cNvSpPr>
          <p:nvPr>
            <p:ph type="dt" sz="half" idx="12"/>
          </p:nvPr>
        </p:nvSpPr>
        <p:spPr/>
        <p:txBody>
          <a:bodyPr/>
          <a:lstStyle>
            <a:lvl1pPr>
              <a:defRPr/>
            </a:lvl1pPr>
          </a:lstStyle>
          <a:p>
            <a:r>
              <a:rPr lang="de-DE" dirty="0"/>
              <a:t>Thema der Präsentation                                                                       Bitte ändern über: Einfügen / Kopf-und Fußzeile / Fest</a:t>
            </a:r>
          </a:p>
        </p:txBody>
      </p:sp>
      <p:sp>
        <p:nvSpPr>
          <p:cNvPr id="8" name="Rectangle 11"/>
          <p:cNvSpPr>
            <a:spLocks noGrp="1" noChangeArrowheads="1"/>
          </p:cNvSpPr>
          <p:nvPr>
            <p:ph type="sldNum" sz="quarter" idx="4"/>
          </p:nvPr>
        </p:nvSpPr>
        <p:spPr bwMode="auto">
          <a:xfrm>
            <a:off x="5842000" y="6477000"/>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3B687F"/>
                </a:solidFill>
              </a:defRPr>
            </a:lvl1pPr>
          </a:lstStyle>
          <a:p>
            <a:fld id="{894680D0-7A83-433A-9719-C4143F27F647}" type="slidenum">
              <a:rPr lang="de-DE"/>
              <a:pPr/>
              <a:t>‹Nr.›</a:t>
            </a:fld>
            <a:endParaRPr lang="de-DE"/>
          </a:p>
        </p:txBody>
      </p:sp>
    </p:spTree>
    <p:extLst>
      <p:ext uri="{BB962C8B-B14F-4D97-AF65-F5344CB8AC3E}">
        <p14:creationId xmlns:p14="http://schemas.microsoft.com/office/powerpoint/2010/main" val="3245976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lvl1pPr>
              <a:defRPr/>
            </a:lvl1pPr>
          </a:lstStyle>
          <a:p>
            <a:r>
              <a:rPr lang="de-DE"/>
              <a:t>© LfU / Referat xx / Bearbeiter / Datum</a:t>
            </a:r>
          </a:p>
        </p:txBody>
      </p:sp>
      <p:sp>
        <p:nvSpPr>
          <p:cNvPr id="5" name="Datumsplatzhalter 4"/>
          <p:cNvSpPr>
            <a:spLocks noGrp="1"/>
          </p:cNvSpPr>
          <p:nvPr>
            <p:ph type="dt" sz="half" idx="12"/>
          </p:nvPr>
        </p:nvSpPr>
        <p:spPr/>
        <p:txBody>
          <a:bodyPr/>
          <a:lstStyle>
            <a:lvl1pPr>
              <a:defRPr/>
            </a:lvl1pPr>
          </a:lstStyle>
          <a:p>
            <a:r>
              <a:rPr lang="de-DE" dirty="0"/>
              <a:t>Thema der Präsentation                                                                       Bitte ändern über: Einfügen / Kopf-und Fußzeile / Fest</a:t>
            </a:r>
          </a:p>
        </p:txBody>
      </p:sp>
      <p:sp>
        <p:nvSpPr>
          <p:cNvPr id="6" name="Rectangle 11"/>
          <p:cNvSpPr>
            <a:spLocks noGrp="1" noChangeArrowheads="1"/>
          </p:cNvSpPr>
          <p:nvPr>
            <p:ph type="sldNum" sz="quarter" idx="4"/>
          </p:nvPr>
        </p:nvSpPr>
        <p:spPr bwMode="auto">
          <a:xfrm>
            <a:off x="5842000" y="6477000"/>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3B687F"/>
                </a:solidFill>
              </a:defRPr>
            </a:lvl1pPr>
          </a:lstStyle>
          <a:p>
            <a:fld id="{894680D0-7A83-433A-9719-C4143F27F647}" type="slidenum">
              <a:rPr lang="de-DE"/>
              <a:pPr/>
              <a:t>‹Nr.›</a:t>
            </a:fld>
            <a:endParaRPr lang="de-DE"/>
          </a:p>
        </p:txBody>
      </p:sp>
    </p:spTree>
    <p:extLst>
      <p:ext uri="{BB962C8B-B14F-4D97-AF65-F5344CB8AC3E}">
        <p14:creationId xmlns:p14="http://schemas.microsoft.com/office/powerpoint/2010/main" val="4236505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de-DE"/>
              <a:t>© LfU / Referat xx / Bearbeiter / Datum</a:t>
            </a:r>
          </a:p>
        </p:txBody>
      </p:sp>
      <p:sp>
        <p:nvSpPr>
          <p:cNvPr id="4" name="Datumsplatzhalter 3"/>
          <p:cNvSpPr>
            <a:spLocks noGrp="1"/>
          </p:cNvSpPr>
          <p:nvPr>
            <p:ph type="dt" sz="half" idx="12"/>
          </p:nvPr>
        </p:nvSpPr>
        <p:spPr/>
        <p:txBody>
          <a:bodyPr/>
          <a:lstStyle>
            <a:lvl1pPr>
              <a:defRPr/>
            </a:lvl1pPr>
          </a:lstStyle>
          <a:p>
            <a:r>
              <a:rPr lang="de-DE" dirty="0"/>
              <a:t>Thema der Präsentation                                                                       Bitte ändern über: Einfügen / Kopf-und Fußzeile / Fest</a:t>
            </a:r>
          </a:p>
        </p:txBody>
      </p:sp>
      <p:sp>
        <p:nvSpPr>
          <p:cNvPr id="5" name="Rectangle 11"/>
          <p:cNvSpPr>
            <a:spLocks noGrp="1" noChangeArrowheads="1"/>
          </p:cNvSpPr>
          <p:nvPr>
            <p:ph type="sldNum" sz="quarter" idx="4"/>
          </p:nvPr>
        </p:nvSpPr>
        <p:spPr bwMode="auto">
          <a:xfrm>
            <a:off x="5842000" y="6477000"/>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3B687F"/>
                </a:solidFill>
              </a:defRPr>
            </a:lvl1pPr>
          </a:lstStyle>
          <a:p>
            <a:fld id="{894680D0-7A83-433A-9719-C4143F27F647}" type="slidenum">
              <a:rPr lang="de-DE"/>
              <a:pPr/>
              <a:t>‹Nr.›</a:t>
            </a:fld>
            <a:endParaRPr lang="de-DE"/>
          </a:p>
        </p:txBody>
      </p:sp>
    </p:spTree>
    <p:extLst>
      <p:ext uri="{BB962C8B-B14F-4D97-AF65-F5344CB8AC3E}">
        <p14:creationId xmlns:p14="http://schemas.microsoft.com/office/powerpoint/2010/main" val="4104512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0" y="980728"/>
            <a:ext cx="10959008" cy="454372"/>
          </a:xfrm>
        </p:spPr>
        <p:txBody>
          <a:bodyPr anchor="b"/>
          <a:lstStyle>
            <a:lvl1pPr algn="l">
              <a:defRPr sz="2000" b="1"/>
            </a:lvl1pPr>
          </a:lstStyle>
          <a:p>
            <a:r>
              <a:rPr lang="de-DE"/>
              <a:t>Titelmasterformat durch Klicken bearbeiten</a:t>
            </a:r>
            <a:endParaRPr lang="de-DE" dirty="0"/>
          </a:p>
        </p:txBody>
      </p:sp>
      <p:sp>
        <p:nvSpPr>
          <p:cNvPr id="3" name="Inhaltsplatzhalter 2"/>
          <p:cNvSpPr>
            <a:spLocks noGrp="1"/>
          </p:cNvSpPr>
          <p:nvPr>
            <p:ph idx="1"/>
          </p:nvPr>
        </p:nvSpPr>
        <p:spPr>
          <a:xfrm>
            <a:off x="4766733" y="1440181"/>
            <a:ext cx="6815667" cy="46859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Fußzeilenplatzhalter 4"/>
          <p:cNvSpPr>
            <a:spLocks noGrp="1"/>
          </p:cNvSpPr>
          <p:nvPr>
            <p:ph type="ftr" sz="quarter" idx="10"/>
          </p:nvPr>
        </p:nvSpPr>
        <p:spPr/>
        <p:txBody>
          <a:bodyPr/>
          <a:lstStyle>
            <a:lvl1pPr>
              <a:defRPr/>
            </a:lvl1pPr>
          </a:lstStyle>
          <a:p>
            <a:r>
              <a:rPr lang="de-DE"/>
              <a:t>© LfU / Referat xx / Bearbeiter / Datum</a:t>
            </a:r>
          </a:p>
        </p:txBody>
      </p:sp>
      <p:sp>
        <p:nvSpPr>
          <p:cNvPr id="7" name="Datumsplatzhalter 6"/>
          <p:cNvSpPr>
            <a:spLocks noGrp="1"/>
          </p:cNvSpPr>
          <p:nvPr>
            <p:ph type="dt" sz="half" idx="12"/>
          </p:nvPr>
        </p:nvSpPr>
        <p:spPr/>
        <p:txBody>
          <a:bodyPr/>
          <a:lstStyle>
            <a:lvl1pPr>
              <a:defRPr/>
            </a:lvl1pPr>
          </a:lstStyle>
          <a:p>
            <a:r>
              <a:rPr lang="de-DE" dirty="0"/>
              <a:t>Thema der Präsentation                                                                       Bitte ändern über: Einfügen / Kopf-und Fußzeile / Fest</a:t>
            </a:r>
          </a:p>
        </p:txBody>
      </p:sp>
      <p:sp>
        <p:nvSpPr>
          <p:cNvPr id="8" name="Rectangle 11"/>
          <p:cNvSpPr>
            <a:spLocks noGrp="1" noChangeArrowheads="1"/>
          </p:cNvSpPr>
          <p:nvPr>
            <p:ph type="sldNum" sz="quarter" idx="4"/>
          </p:nvPr>
        </p:nvSpPr>
        <p:spPr bwMode="auto">
          <a:xfrm>
            <a:off x="5842000" y="6477000"/>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3B687F"/>
                </a:solidFill>
              </a:defRPr>
            </a:lvl1pPr>
          </a:lstStyle>
          <a:p>
            <a:fld id="{894680D0-7A83-433A-9719-C4143F27F647}" type="slidenum">
              <a:rPr lang="de-DE"/>
              <a:pPr/>
              <a:t>‹Nr.›</a:t>
            </a:fld>
            <a:endParaRPr lang="de-DE"/>
          </a:p>
        </p:txBody>
      </p:sp>
    </p:spTree>
    <p:extLst>
      <p:ext uri="{BB962C8B-B14F-4D97-AF65-F5344CB8AC3E}">
        <p14:creationId xmlns:p14="http://schemas.microsoft.com/office/powerpoint/2010/main" val="484289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1196752"/>
            <a:ext cx="7315200" cy="35308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Fußzeilenplatzhalter 4"/>
          <p:cNvSpPr>
            <a:spLocks noGrp="1"/>
          </p:cNvSpPr>
          <p:nvPr>
            <p:ph type="ftr" sz="quarter" idx="10"/>
          </p:nvPr>
        </p:nvSpPr>
        <p:spPr/>
        <p:txBody>
          <a:bodyPr/>
          <a:lstStyle>
            <a:lvl1pPr>
              <a:defRPr/>
            </a:lvl1pPr>
          </a:lstStyle>
          <a:p>
            <a:r>
              <a:rPr lang="de-DE"/>
              <a:t>© LfU / Referat xx / Bearbeiter / Datum</a:t>
            </a:r>
          </a:p>
        </p:txBody>
      </p:sp>
      <p:sp>
        <p:nvSpPr>
          <p:cNvPr id="7" name="Datumsplatzhalter 6"/>
          <p:cNvSpPr>
            <a:spLocks noGrp="1"/>
          </p:cNvSpPr>
          <p:nvPr>
            <p:ph type="dt" sz="half" idx="12"/>
          </p:nvPr>
        </p:nvSpPr>
        <p:spPr/>
        <p:txBody>
          <a:bodyPr/>
          <a:lstStyle>
            <a:lvl1pPr>
              <a:defRPr/>
            </a:lvl1pPr>
          </a:lstStyle>
          <a:p>
            <a:r>
              <a:rPr lang="de-DE" dirty="0"/>
              <a:t>Thema der Präsentation                                                                       Bitte ändern über: Einfügen / Kopf-und Fußzeile / Fest</a:t>
            </a:r>
          </a:p>
        </p:txBody>
      </p:sp>
      <p:sp>
        <p:nvSpPr>
          <p:cNvPr id="8" name="Rectangle 11"/>
          <p:cNvSpPr>
            <a:spLocks noGrp="1" noChangeArrowheads="1"/>
          </p:cNvSpPr>
          <p:nvPr>
            <p:ph type="sldNum" sz="quarter" idx="4"/>
          </p:nvPr>
        </p:nvSpPr>
        <p:spPr bwMode="auto">
          <a:xfrm>
            <a:off x="5842000" y="6477000"/>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3B687F"/>
                </a:solidFill>
              </a:defRPr>
            </a:lvl1pPr>
          </a:lstStyle>
          <a:p>
            <a:fld id="{894680D0-7A83-433A-9719-C4143F27F647}" type="slidenum">
              <a:rPr lang="de-DE"/>
              <a:pPr/>
              <a:t>‹Nr.›</a:t>
            </a:fld>
            <a:endParaRPr lang="de-DE"/>
          </a:p>
        </p:txBody>
      </p:sp>
    </p:spTree>
    <p:extLst>
      <p:ext uri="{BB962C8B-B14F-4D97-AF65-F5344CB8AC3E}">
        <p14:creationId xmlns:p14="http://schemas.microsoft.com/office/powerpoint/2010/main" val="1737939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a:lvl1pPr>
          </a:lstStyle>
          <a:p>
            <a:r>
              <a:rPr lang="de-DE"/>
              <a:t>© LfU / Referat xx / Bearbeiter / Datum</a:t>
            </a:r>
          </a:p>
        </p:txBody>
      </p:sp>
      <p:sp>
        <p:nvSpPr>
          <p:cNvPr id="6" name="Datumsplatzhalter 5"/>
          <p:cNvSpPr>
            <a:spLocks noGrp="1"/>
          </p:cNvSpPr>
          <p:nvPr>
            <p:ph type="dt" sz="half" idx="12"/>
          </p:nvPr>
        </p:nvSpPr>
        <p:spPr/>
        <p:txBody>
          <a:bodyPr/>
          <a:lstStyle>
            <a:lvl1pPr>
              <a:defRPr/>
            </a:lvl1pPr>
          </a:lstStyle>
          <a:p>
            <a:r>
              <a:rPr lang="de-DE"/>
              <a:t>Thema der Präsentation                                                                       Bitte ändern über: Ansicht / Kopf-und Fußzeile / Fest</a:t>
            </a:r>
          </a:p>
        </p:txBody>
      </p:sp>
      <p:sp>
        <p:nvSpPr>
          <p:cNvPr id="7" name="Rectangle 11"/>
          <p:cNvSpPr>
            <a:spLocks noGrp="1" noChangeArrowheads="1"/>
          </p:cNvSpPr>
          <p:nvPr>
            <p:ph type="sldNum" sz="quarter" idx="4"/>
          </p:nvPr>
        </p:nvSpPr>
        <p:spPr bwMode="auto">
          <a:xfrm>
            <a:off x="5842000" y="6477000"/>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3B687F"/>
                </a:solidFill>
              </a:defRPr>
            </a:lvl1pPr>
          </a:lstStyle>
          <a:p>
            <a:fld id="{894680D0-7A83-433A-9719-C4143F27F647}" type="slidenum">
              <a:rPr lang="de-DE"/>
              <a:pPr/>
              <a:t>‹Nr.›</a:t>
            </a:fld>
            <a:endParaRPr lang="de-DE"/>
          </a:p>
        </p:txBody>
      </p:sp>
    </p:spTree>
    <p:extLst>
      <p:ext uri="{BB962C8B-B14F-4D97-AF65-F5344CB8AC3E}">
        <p14:creationId xmlns:p14="http://schemas.microsoft.com/office/powerpoint/2010/main" val="2212253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002185" y="935038"/>
            <a:ext cx="2855383" cy="539115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31800" y="935038"/>
            <a:ext cx="8367184" cy="5391150"/>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a:lvl1pPr>
          </a:lstStyle>
          <a:p>
            <a:r>
              <a:rPr lang="de-DE"/>
              <a:t>© LfU / Referat xx / Bearbeiter / Datum</a:t>
            </a:r>
          </a:p>
        </p:txBody>
      </p:sp>
      <p:sp>
        <p:nvSpPr>
          <p:cNvPr id="6" name="Datumsplatzhalter 5"/>
          <p:cNvSpPr>
            <a:spLocks noGrp="1"/>
          </p:cNvSpPr>
          <p:nvPr>
            <p:ph type="dt" sz="half" idx="12"/>
          </p:nvPr>
        </p:nvSpPr>
        <p:spPr/>
        <p:txBody>
          <a:bodyPr/>
          <a:lstStyle>
            <a:lvl1pPr>
              <a:defRPr/>
            </a:lvl1pPr>
          </a:lstStyle>
          <a:p>
            <a:r>
              <a:rPr lang="de-DE" dirty="0"/>
              <a:t>Thema der Präsentation                                                                       Bitte ändern über: Einfügen / Kopf-und Fußzeile / Fest</a:t>
            </a:r>
          </a:p>
        </p:txBody>
      </p:sp>
      <p:sp>
        <p:nvSpPr>
          <p:cNvPr id="7" name="Rectangle 11"/>
          <p:cNvSpPr>
            <a:spLocks noGrp="1" noChangeArrowheads="1"/>
          </p:cNvSpPr>
          <p:nvPr>
            <p:ph type="sldNum" sz="quarter" idx="4"/>
          </p:nvPr>
        </p:nvSpPr>
        <p:spPr bwMode="auto">
          <a:xfrm>
            <a:off x="5842000" y="6477000"/>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3B687F"/>
                </a:solidFill>
              </a:defRPr>
            </a:lvl1pPr>
          </a:lstStyle>
          <a:p>
            <a:fld id="{894680D0-7A83-433A-9719-C4143F27F647}" type="slidenum">
              <a:rPr lang="de-DE"/>
              <a:pPr/>
              <a:t>‹Nr.›</a:t>
            </a:fld>
            <a:endParaRPr lang="de-DE"/>
          </a:p>
        </p:txBody>
      </p:sp>
    </p:spTree>
    <p:extLst>
      <p:ext uri="{BB962C8B-B14F-4D97-AF65-F5344CB8AC3E}">
        <p14:creationId xmlns:p14="http://schemas.microsoft.com/office/powerpoint/2010/main" val="579346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1801" y="935038"/>
            <a:ext cx="11425767" cy="50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t>Mastertitelformat bearbeiten</a:t>
            </a:r>
          </a:p>
        </p:txBody>
      </p:sp>
      <p:sp>
        <p:nvSpPr>
          <p:cNvPr id="1027" name="Rectangle 3"/>
          <p:cNvSpPr>
            <a:spLocks noGrp="1" noChangeArrowheads="1"/>
          </p:cNvSpPr>
          <p:nvPr>
            <p:ph type="body" idx="1"/>
          </p:nvPr>
        </p:nvSpPr>
        <p:spPr bwMode="auto">
          <a:xfrm>
            <a:off x="431801" y="1628776"/>
            <a:ext cx="11425767" cy="4697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p:txBody>
      </p:sp>
      <p:sp>
        <p:nvSpPr>
          <p:cNvPr id="1032" name="Rectangle 8"/>
          <p:cNvSpPr>
            <a:spLocks noGrp="1" noChangeArrowheads="1"/>
          </p:cNvSpPr>
          <p:nvPr>
            <p:ph type="ftr" sz="quarter" idx="3"/>
          </p:nvPr>
        </p:nvSpPr>
        <p:spPr bwMode="auto">
          <a:xfrm>
            <a:off x="7061200" y="6477000"/>
            <a:ext cx="4904317"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3B687F"/>
                </a:solidFill>
              </a:defRPr>
            </a:lvl1pPr>
          </a:lstStyle>
          <a:p>
            <a:r>
              <a:rPr lang="de-DE"/>
              <a:t>© LfU / Referat xx / Bearbeiter / Datum</a:t>
            </a:r>
          </a:p>
        </p:txBody>
      </p:sp>
      <p:sp>
        <p:nvSpPr>
          <p:cNvPr id="1035" name="Rectangle 11"/>
          <p:cNvSpPr>
            <a:spLocks noGrp="1" noChangeArrowheads="1"/>
          </p:cNvSpPr>
          <p:nvPr>
            <p:ph type="sldNum" sz="quarter" idx="4"/>
          </p:nvPr>
        </p:nvSpPr>
        <p:spPr bwMode="auto">
          <a:xfrm>
            <a:off x="5842000" y="6477000"/>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3B687F"/>
                </a:solidFill>
              </a:defRPr>
            </a:lvl1pPr>
          </a:lstStyle>
          <a:p>
            <a:fld id="{894680D0-7A83-433A-9719-C4143F27F647}" type="slidenum">
              <a:rPr lang="de-DE"/>
              <a:pPr/>
              <a:t>‹Nr.›</a:t>
            </a:fld>
            <a:endParaRPr lang="de-DE"/>
          </a:p>
        </p:txBody>
      </p:sp>
      <p:sp>
        <p:nvSpPr>
          <p:cNvPr id="1055" name="Rectangle 31"/>
          <p:cNvSpPr>
            <a:spLocks noGrp="1" noChangeArrowheads="1"/>
          </p:cNvSpPr>
          <p:nvPr>
            <p:ph type="dt" sz="half" idx="2"/>
          </p:nvPr>
        </p:nvSpPr>
        <p:spPr bwMode="auto">
          <a:xfrm>
            <a:off x="431801" y="223838"/>
            <a:ext cx="691303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lnSpc>
                <a:spcPct val="85000"/>
              </a:lnSpc>
              <a:defRPr sz="1400" b="1">
                <a:solidFill>
                  <a:srgbClr val="3B687F"/>
                </a:solidFill>
              </a:defRPr>
            </a:lvl1pPr>
          </a:lstStyle>
          <a:p>
            <a:r>
              <a:rPr lang="de-DE" dirty="0"/>
              <a:t>Thema der Präsentation                                                                       </a:t>
            </a:r>
            <a:br>
              <a:rPr lang="de-DE" dirty="0"/>
            </a:br>
            <a:r>
              <a:rPr lang="de-DE" dirty="0"/>
              <a:t>Bitte ändern über: Einfügen / Kopf-und Fußzeile / Fest</a:t>
            </a:r>
          </a:p>
        </p:txBody>
      </p:sp>
      <p:sp>
        <p:nvSpPr>
          <p:cNvPr id="1068" name="Line 44"/>
          <p:cNvSpPr>
            <a:spLocks noChangeShapeType="1"/>
          </p:cNvSpPr>
          <p:nvPr userDrawn="1"/>
        </p:nvSpPr>
        <p:spPr bwMode="auto">
          <a:xfrm>
            <a:off x="431801" y="836613"/>
            <a:ext cx="11425767" cy="0"/>
          </a:xfrm>
          <a:prstGeom prst="line">
            <a:avLst/>
          </a:prstGeom>
          <a:noFill/>
          <a:ln w="25400">
            <a:solidFill>
              <a:srgbClr val="F9AA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2400"/>
          </a:p>
        </p:txBody>
      </p:sp>
      <p:sp>
        <p:nvSpPr>
          <p:cNvPr id="1058" name="Text Box 34"/>
          <p:cNvSpPr txBox="1">
            <a:spLocks noChangeArrowheads="1"/>
          </p:cNvSpPr>
          <p:nvPr userDrawn="1"/>
        </p:nvSpPr>
        <p:spPr bwMode="auto">
          <a:xfrm>
            <a:off x="9192344" y="350002"/>
            <a:ext cx="1859483"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nSpc>
                <a:spcPct val="85000"/>
              </a:lnSpc>
            </a:pPr>
            <a:r>
              <a:rPr lang="de-DE" sz="1200" dirty="0">
                <a:solidFill>
                  <a:srgbClr val="3B687F"/>
                </a:solidFill>
              </a:rPr>
              <a:t>Bayerisches Landesamt für</a:t>
            </a:r>
          </a:p>
          <a:p>
            <a:pPr>
              <a:lnSpc>
                <a:spcPct val="85000"/>
              </a:lnSpc>
            </a:pPr>
            <a:r>
              <a:rPr lang="de-DE" sz="1200" dirty="0">
                <a:solidFill>
                  <a:srgbClr val="3B687F"/>
                </a:solidFill>
              </a:rPr>
              <a:t>Umwelt</a:t>
            </a:r>
          </a:p>
        </p:txBody>
      </p:sp>
      <p:pic>
        <p:nvPicPr>
          <p:cNvPr id="1063" name="Picture 39" descr="staatswappen_wb"/>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1183391" y="241940"/>
            <a:ext cx="647561" cy="39329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 id="2147483658" r:id="rId8"/>
    <p:sldLayoutId id="2147483659" r:id="rId9"/>
  </p:sldLayoutIdLst>
  <p:hf hdr="0"/>
  <p:txStyles>
    <p:titleStyle>
      <a:lvl1pPr algn="l" rtl="0" eaLnBrk="1" fontAlgn="base" hangingPunct="1">
        <a:spcBef>
          <a:spcPct val="0"/>
        </a:spcBef>
        <a:spcAft>
          <a:spcPct val="0"/>
        </a:spcAft>
        <a:defRPr sz="22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p:titleStyle>
    <p:bodyStyle>
      <a:lvl1pPr marL="193675" indent="-193675" algn="l" rtl="0" eaLnBrk="1" fontAlgn="base" hangingPunct="1">
        <a:spcBef>
          <a:spcPct val="20000"/>
        </a:spcBef>
        <a:spcAft>
          <a:spcPct val="0"/>
        </a:spcAft>
        <a:buClr>
          <a:schemeClr val="tx1"/>
        </a:buClr>
        <a:buChar char="•"/>
        <a:defRPr sz="2000">
          <a:solidFill>
            <a:schemeClr val="tx1"/>
          </a:solidFill>
          <a:latin typeface="+mn-lt"/>
          <a:ea typeface="+mn-ea"/>
          <a:cs typeface="+mn-cs"/>
        </a:defRPr>
      </a:lvl1pPr>
      <a:lvl2pPr marL="571500" indent="-187325" algn="l" rtl="0" eaLnBrk="1" fontAlgn="base" hangingPunct="1">
        <a:spcBef>
          <a:spcPct val="20000"/>
        </a:spcBef>
        <a:spcAft>
          <a:spcPct val="0"/>
        </a:spcAft>
        <a:buClr>
          <a:schemeClr val="tx1"/>
        </a:buClr>
        <a:buFont typeface="Arial" charset="0"/>
        <a:buChar char="–"/>
        <a:defRPr>
          <a:solidFill>
            <a:schemeClr val="tx1"/>
          </a:solidFill>
          <a:latin typeface="+mn-lt"/>
          <a:ea typeface="+mn-ea"/>
        </a:defRPr>
      </a:lvl2pPr>
      <a:lvl3pPr marL="1238250" indent="-188913" algn="l" rtl="0" eaLnBrk="1" fontAlgn="base" hangingPunct="1">
        <a:spcBef>
          <a:spcPct val="20000"/>
        </a:spcBef>
        <a:spcAft>
          <a:spcPct val="0"/>
        </a:spcAft>
        <a:buClr>
          <a:schemeClr val="tx1"/>
        </a:buClr>
        <a:buChar char="•"/>
        <a:defRPr>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48000" y="935038"/>
            <a:ext cx="11160000" cy="50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de-DE" dirty="0"/>
              <a:t>Mastertitelformat bearbeiten</a:t>
            </a:r>
          </a:p>
        </p:txBody>
      </p:sp>
      <p:sp>
        <p:nvSpPr>
          <p:cNvPr id="1027" name="Rectangle 3"/>
          <p:cNvSpPr>
            <a:spLocks noGrp="1" noChangeArrowheads="1"/>
          </p:cNvSpPr>
          <p:nvPr>
            <p:ph type="body" idx="1"/>
          </p:nvPr>
        </p:nvSpPr>
        <p:spPr bwMode="auto">
          <a:xfrm>
            <a:off x="648000" y="1628776"/>
            <a:ext cx="11160000" cy="4697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p:txBody>
      </p:sp>
      <p:sp>
        <p:nvSpPr>
          <p:cNvPr id="1032" name="Rectangle 8"/>
          <p:cNvSpPr>
            <a:spLocks noGrp="1" noChangeArrowheads="1"/>
          </p:cNvSpPr>
          <p:nvPr>
            <p:ph type="ftr" sz="quarter" idx="3"/>
          </p:nvPr>
        </p:nvSpPr>
        <p:spPr bwMode="auto">
          <a:xfrm>
            <a:off x="6921800" y="6477000"/>
            <a:ext cx="4904317"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defRPr sz="1000">
                <a:solidFill>
                  <a:srgbClr val="3B687F"/>
                </a:solidFill>
              </a:defRPr>
            </a:lvl1pPr>
          </a:lstStyle>
          <a:p>
            <a:r>
              <a:rPr lang="de-DE" dirty="0"/>
              <a:t>© LfU | IZU Infozentrum </a:t>
            </a:r>
            <a:r>
              <a:rPr lang="de-DE" dirty="0" err="1"/>
              <a:t>UmweltWirtschaft</a:t>
            </a:r>
            <a:r>
              <a:rPr lang="de-DE" dirty="0"/>
              <a:t> | Datum</a:t>
            </a:r>
          </a:p>
        </p:txBody>
      </p:sp>
      <p:sp>
        <p:nvSpPr>
          <p:cNvPr id="1035" name="Rectangle 11"/>
          <p:cNvSpPr>
            <a:spLocks noGrp="1" noChangeArrowheads="1"/>
          </p:cNvSpPr>
          <p:nvPr>
            <p:ph type="sldNum" sz="quarter" idx="4"/>
          </p:nvPr>
        </p:nvSpPr>
        <p:spPr bwMode="auto">
          <a:xfrm>
            <a:off x="648000"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055" name="Rectangle 31"/>
          <p:cNvSpPr>
            <a:spLocks noGrp="1" noChangeArrowheads="1"/>
          </p:cNvSpPr>
          <p:nvPr>
            <p:ph type="dt" sz="half" idx="2"/>
          </p:nvPr>
        </p:nvSpPr>
        <p:spPr bwMode="auto">
          <a:xfrm>
            <a:off x="648000" y="223838"/>
            <a:ext cx="724837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algn="l">
              <a:lnSpc>
                <a:spcPts val="1600"/>
              </a:lnSpc>
              <a:defRPr sz="1200" b="0">
                <a:solidFill>
                  <a:srgbClr val="3B687F"/>
                </a:solidFill>
              </a:defRPr>
            </a:lvl1pPr>
          </a:lstStyle>
          <a:p>
            <a:r>
              <a:rPr lang="de-DE" dirty="0"/>
              <a:t>Thema der Präsentation                                                                       </a:t>
            </a:r>
            <a:br>
              <a:rPr lang="de-DE" dirty="0"/>
            </a:br>
            <a:r>
              <a:rPr lang="de-DE" dirty="0"/>
              <a:t>Bitte ändern über: Einfügen / Kopf-und Fußzeile / Fest</a:t>
            </a:r>
          </a:p>
        </p:txBody>
      </p:sp>
      <p:sp>
        <p:nvSpPr>
          <p:cNvPr id="1068" name="Line 44"/>
          <p:cNvSpPr>
            <a:spLocks noChangeShapeType="1"/>
          </p:cNvSpPr>
          <p:nvPr userDrawn="1"/>
        </p:nvSpPr>
        <p:spPr bwMode="auto">
          <a:xfrm>
            <a:off x="1" y="824200"/>
            <a:ext cx="12191999" cy="1"/>
          </a:xfrm>
          <a:prstGeom prst="line">
            <a:avLst/>
          </a:prstGeom>
          <a:noFill/>
          <a:ln w="25400">
            <a:solidFill>
              <a:srgbClr val="F9AA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a:lstStyle/>
          <a:p>
            <a:endParaRPr lang="de-DE" sz="2400"/>
          </a:p>
        </p:txBody>
      </p:sp>
      <p:sp>
        <p:nvSpPr>
          <p:cNvPr id="1058" name="Text Box 34"/>
          <p:cNvSpPr txBox="1">
            <a:spLocks noChangeArrowheads="1"/>
          </p:cNvSpPr>
          <p:nvPr userDrawn="1"/>
        </p:nvSpPr>
        <p:spPr bwMode="auto">
          <a:xfrm>
            <a:off x="9211618" y="336550"/>
            <a:ext cx="1859483"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nSpc>
                <a:spcPct val="85000"/>
              </a:lnSpc>
            </a:pPr>
            <a:r>
              <a:rPr lang="de-DE" sz="1200" dirty="0">
                <a:solidFill>
                  <a:srgbClr val="3B687F"/>
                </a:solidFill>
              </a:rPr>
              <a:t>Bayerisches Landesamt für</a:t>
            </a:r>
          </a:p>
          <a:p>
            <a:pPr>
              <a:lnSpc>
                <a:spcPct val="85000"/>
              </a:lnSpc>
            </a:pPr>
            <a:r>
              <a:rPr lang="de-DE" sz="1200" dirty="0">
                <a:solidFill>
                  <a:srgbClr val="3B687F"/>
                </a:solidFill>
              </a:rPr>
              <a:t>Umwelt</a:t>
            </a:r>
          </a:p>
        </p:txBody>
      </p:sp>
      <p:pic>
        <p:nvPicPr>
          <p:cNvPr id="1063" name="Picture 39" descr="staatswappen_wb"/>
          <p:cNvPicPr preferRelativeResize="0">
            <a:picLocks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160000" y="238125"/>
            <a:ext cx="648000" cy="39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903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p:txStyles>
    <p:title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p:titleStyle>
    <p:body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business-humanrights.org/de" TargetMode="External"/><Relationship Id="rId5" Type="http://schemas.openxmlformats.org/officeDocument/2006/relationships/hyperlink" Target="https://www.unglobalcompact.org/library/22" TargetMode="Externa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csr-in-deutschland.de/DE/Aktuelles/Meldungen/2020/branchen-studie-menschenrechtliche-risiken-wertschoepfungsketten-deutschen-wirtschaft.html" TargetMode="External"/><Relationship Id="rId5" Type="http://schemas.openxmlformats.org/officeDocument/2006/relationships/hyperlink" Target="https://www.mvorisicochecker.nl/en" TargetMode="External"/><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sustainableprocurement.unglobalcompact.org/" TargetMode="External"/><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worldbenchmarkingalliance.org/" TargetMode="Externa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ungpreporting.org/wp-content/uploads/UNGPReportingFramework_2017.pdf" TargetMode="External"/><Relationship Id="rId5" Type="http://schemas.openxmlformats.org/officeDocument/2006/relationships/hyperlink" Target="https://www.globalreporting.org/how-to-use-the-gri-standards/" TargetMode="External"/><Relationship Id="rId4" Type="http://schemas.openxmlformats.org/officeDocument/2006/relationships/image" Target="../media/image8.sv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ohchr.org/documents/publications/hr.pub.12.2_en.pdf" TargetMode="External"/><Relationship Id="rId5" Type="http://schemas.openxmlformats.org/officeDocument/2006/relationships/hyperlink" Target="https://www.ohchr.org/documents/publications/guidingprinciplesbusinesshr_en.pdf" TargetMode="External"/><Relationship Id="rId4" Type="http://schemas.openxmlformats.org/officeDocument/2006/relationships/image" Target="../media/image8.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lfu.bayern.de/" TargetMode="External"/><Relationship Id="rId2" Type="http://schemas.openxmlformats.org/officeDocument/2006/relationships/hyperlink" Target="mailto:izu@lfu.bayern.de" TargetMode="External"/><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hyperlink" Target="mailto:office@adelphi.d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www.oecd.org/investment/due-diligence-guidance-for-responsible-business-conduct.htm" TargetMode="External"/><Relationship Id="rId4" Type="http://schemas.openxmlformats.org/officeDocument/2006/relationships/hyperlink" Target="https://www.ohchr.org/documents/publications/guidingprinciplesbusinesshr_en.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adelphi.de/en/system/files/mediathek/bilder/Umweltatlas%20Lieferkette%20-%20adelphi-Systain-englisch.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10.png"/><Relationship Id="rId4" Type="http://schemas.openxmlformats.org/officeDocument/2006/relationships/hyperlink" Target="https://www.mvorisicochecker.nl/en"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2.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shiftproject.org/resource/mhrdd-europe-map/" TargetMode="Externa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hyperlink" Target="https://kompass.wirtschaft-entwicklung.de/en/due-diligence-compass/" TargetMode="Externa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Layout" Target="../slideLayouts/slideLayout2.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503" name="Rectangle 31"/>
          <p:cNvSpPr>
            <a:spLocks noGrp="1" noChangeArrowheads="1"/>
          </p:cNvSpPr>
          <p:nvPr>
            <p:ph type="subTitle" idx="1"/>
          </p:nvPr>
        </p:nvSpPr>
        <p:spPr>
          <a:xfrm>
            <a:off x="911424" y="3065463"/>
            <a:ext cx="8341776" cy="2667000"/>
          </a:xfrm>
        </p:spPr>
        <p:txBody>
          <a:bodyPr/>
          <a:lstStyle/>
          <a:p>
            <a:r>
              <a:rPr lang="en-GB" sz="2800" dirty="0" smtClean="0"/>
              <a:t>A Beginner’s </a:t>
            </a:r>
            <a:r>
              <a:rPr lang="en-GB" sz="2800" dirty="0"/>
              <a:t>guide for international suppliers</a:t>
            </a:r>
          </a:p>
        </p:txBody>
      </p:sp>
      <p:sp>
        <p:nvSpPr>
          <p:cNvPr id="3" name="Textfeld 2"/>
          <p:cNvSpPr txBox="1"/>
          <p:nvPr/>
        </p:nvSpPr>
        <p:spPr>
          <a:xfrm>
            <a:off x="767408" y="1988840"/>
            <a:ext cx="9217024" cy="923330"/>
          </a:xfrm>
          <a:prstGeom prst="rect">
            <a:avLst/>
          </a:prstGeom>
          <a:noFill/>
        </p:spPr>
        <p:txBody>
          <a:bodyPr wrap="square" lIns="0" rtlCol="0">
            <a:spAutoFit/>
          </a:bodyPr>
          <a:lstStyle/>
          <a:p>
            <a:pPr lvl="0" algn="l"/>
            <a:r>
              <a:rPr lang="de-DE" sz="5400" b="1" dirty="0">
                <a:solidFill>
                  <a:srgbClr val="3B687F"/>
                </a:solidFill>
              </a:rPr>
              <a:t>Supply Chain Due Diligence</a:t>
            </a:r>
            <a:endParaRPr kumimoji="0" lang="de-DE" sz="5400" b="1"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065330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7386E3-6EAA-5D47-BB24-A2BE0C1FC7A2}"/>
              </a:ext>
            </a:extLst>
          </p:cNvPr>
          <p:cNvSpPr>
            <a:spLocks noGrp="1"/>
          </p:cNvSpPr>
          <p:nvPr>
            <p:ph type="title"/>
          </p:nvPr>
        </p:nvSpPr>
        <p:spPr/>
        <p:txBody>
          <a:bodyPr/>
          <a:lstStyle/>
          <a:p>
            <a:r>
              <a:rPr lang="en-GB" dirty="0">
                <a:solidFill>
                  <a:srgbClr val="FF9933"/>
                </a:solidFill>
              </a:rPr>
              <a:t>Step 1: Develop a strategy</a:t>
            </a:r>
          </a:p>
        </p:txBody>
      </p:sp>
      <p:sp>
        <p:nvSpPr>
          <p:cNvPr id="6" name="Foliennummernplatzhalter 5">
            <a:extLst>
              <a:ext uri="{FF2B5EF4-FFF2-40B4-BE49-F238E27FC236}">
                <a16:creationId xmlns:a16="http://schemas.microsoft.com/office/drawing/2014/main" id="{700914D4-33CF-704B-8556-3D8ACB50A19D}"/>
              </a:ext>
            </a:extLst>
          </p:cNvPr>
          <p:cNvSpPr>
            <a:spLocks noGrp="1"/>
          </p:cNvSpPr>
          <p:nvPr>
            <p:ph type="sldNum" sz="quarter" idx="4"/>
          </p:nvPr>
        </p:nvSpPr>
        <p:spPr/>
        <p:txBody>
          <a:bodyPr/>
          <a:lstStyle/>
          <a:p>
            <a:fld id="{894680D0-7A83-433A-9719-C4143F27F647}" type="slidenum">
              <a:rPr lang="de-DE" smtClean="0"/>
              <a:pPr/>
              <a:t>10</a:t>
            </a:fld>
            <a:endParaRPr lang="de-DE"/>
          </a:p>
        </p:txBody>
      </p:sp>
      <p:pic>
        <p:nvPicPr>
          <p:cNvPr id="9" name="Grafik 8" descr="Informationen mit einfarbiger Füllung">
            <a:extLst>
              <a:ext uri="{FF2B5EF4-FFF2-40B4-BE49-F238E27FC236}">
                <a16:creationId xmlns:a16="http://schemas.microsoft.com/office/drawing/2014/main" id="{D50CF626-1F54-3540-8C94-9D2ED1B93AA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623189" y="1522870"/>
            <a:ext cx="216000" cy="216000"/>
          </a:xfrm>
          <a:prstGeom prst="rect">
            <a:avLst/>
          </a:prstGeom>
        </p:spPr>
      </p:pic>
      <p:sp>
        <p:nvSpPr>
          <p:cNvPr id="18" name="Rechteck 17">
            <a:extLst>
              <a:ext uri="{FF2B5EF4-FFF2-40B4-BE49-F238E27FC236}">
                <a16:creationId xmlns:a16="http://schemas.microsoft.com/office/drawing/2014/main" id="{326AECC1-6FEB-EA4E-A0FC-1990B387BFA7}"/>
              </a:ext>
            </a:extLst>
          </p:cNvPr>
          <p:cNvSpPr/>
          <p:nvPr/>
        </p:nvSpPr>
        <p:spPr bwMode="auto">
          <a:xfrm>
            <a:off x="551384" y="1463525"/>
            <a:ext cx="4464496" cy="442662"/>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300" b="1" i="0" u="none" strike="noStrike" cap="none" normalizeH="0" baseline="0" dirty="0">
                <a:ln>
                  <a:noFill/>
                </a:ln>
                <a:solidFill>
                  <a:schemeClr val="bg1"/>
                </a:solidFill>
                <a:effectLst/>
                <a:latin typeface="Arial" charset="0"/>
                <a:ea typeface="ＭＳ Ｐゴシック" charset="-128"/>
              </a:rPr>
              <a:t>Context</a:t>
            </a:r>
          </a:p>
        </p:txBody>
      </p:sp>
      <p:sp>
        <p:nvSpPr>
          <p:cNvPr id="20" name="Rechteck 19">
            <a:extLst>
              <a:ext uri="{FF2B5EF4-FFF2-40B4-BE49-F238E27FC236}">
                <a16:creationId xmlns:a16="http://schemas.microsoft.com/office/drawing/2014/main" id="{4C2BEC15-B23F-9447-9135-5B5932F825C9}"/>
              </a:ext>
            </a:extLst>
          </p:cNvPr>
          <p:cNvSpPr/>
          <p:nvPr/>
        </p:nvSpPr>
        <p:spPr bwMode="auto">
          <a:xfrm>
            <a:off x="551384" y="1906187"/>
            <a:ext cx="4464496" cy="1810845"/>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72000" numCol="1" rtlCol="0" anchor="t" anchorCtr="0" compatLnSpc="1">
            <a:prstTxWarp prst="textNoShape">
              <a:avLst/>
            </a:prstTxWarp>
          </a:bodyPr>
          <a:lstStyle/>
          <a:p>
            <a:pPr marL="182563" indent="-182563" algn="l">
              <a:spcBef>
                <a:spcPts val="0"/>
              </a:spcBef>
              <a:spcAft>
                <a:spcPts val="300"/>
              </a:spcAft>
              <a:buFont typeface="Arial" panose="020B0604020202020204" pitchFamily="34" charset="0"/>
              <a:buChar char="•"/>
            </a:pPr>
            <a:r>
              <a:rPr lang="en-US" sz="1200" dirty="0">
                <a:solidFill>
                  <a:srgbClr val="3B687F"/>
                </a:solidFill>
              </a:rPr>
              <a:t>Companies directly affected by the </a:t>
            </a:r>
            <a:r>
              <a:rPr lang="en-GB" sz="1200" dirty="0">
                <a:solidFill>
                  <a:srgbClr val="3B687F"/>
                </a:solidFill>
              </a:rPr>
              <a:t>German Act on Corporate Due Diligence in Supply Chains (</a:t>
            </a:r>
            <a:r>
              <a:rPr lang="en-US" sz="1200" dirty="0">
                <a:solidFill>
                  <a:srgbClr val="3B687F"/>
                </a:solidFill>
              </a:rPr>
              <a:t>LkSG) must adopt a policy statement on their human rights strategy. </a:t>
            </a:r>
          </a:p>
          <a:p>
            <a:pPr marL="182563" indent="-182563" algn="l">
              <a:spcBef>
                <a:spcPts val="0"/>
              </a:spcBef>
              <a:spcAft>
                <a:spcPts val="300"/>
              </a:spcAft>
              <a:buFont typeface="Arial" panose="020B0604020202020204" pitchFamily="34" charset="0"/>
              <a:buChar char="•"/>
            </a:pPr>
            <a:r>
              <a:rPr lang="en-US" sz="1200" dirty="0">
                <a:solidFill>
                  <a:srgbClr val="3B687F"/>
                </a:solidFill>
              </a:rPr>
              <a:t>The policy statement must cover the procedure for complying with human rights and environmental due diligence obligations in the supply chain (due diligence process), the specific risks and the company's human rights and environmental expectations of its employees and suppliers.</a:t>
            </a:r>
            <a:endParaRPr lang="de-DE" sz="1200" dirty="0">
              <a:solidFill>
                <a:srgbClr val="3B687F"/>
              </a:solidFill>
            </a:endParaRPr>
          </a:p>
        </p:txBody>
      </p:sp>
      <p:sp>
        <p:nvSpPr>
          <p:cNvPr id="21" name="Rechteck 20">
            <a:extLst>
              <a:ext uri="{FF2B5EF4-FFF2-40B4-BE49-F238E27FC236}">
                <a16:creationId xmlns:a16="http://schemas.microsoft.com/office/drawing/2014/main" id="{A97C279D-48E3-B241-AAAA-E344BAAC9441}"/>
              </a:ext>
            </a:extLst>
          </p:cNvPr>
          <p:cNvSpPr/>
          <p:nvPr/>
        </p:nvSpPr>
        <p:spPr bwMode="auto">
          <a:xfrm>
            <a:off x="5119690" y="1463525"/>
            <a:ext cx="4409264" cy="442662"/>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300" b="1" i="0" u="none" strike="noStrike" cap="none" normalizeH="0" baseline="0" dirty="0">
                <a:ln>
                  <a:noFill/>
                </a:ln>
                <a:solidFill>
                  <a:schemeClr val="bg1"/>
                </a:solidFill>
                <a:effectLst/>
                <a:latin typeface="Arial" charset="0"/>
                <a:ea typeface="ＭＳ Ｐゴシック" charset="-128"/>
              </a:rPr>
              <a:t>How to act as a supplier</a:t>
            </a:r>
          </a:p>
        </p:txBody>
      </p:sp>
      <p:sp>
        <p:nvSpPr>
          <p:cNvPr id="22" name="Rechteck 21">
            <a:extLst>
              <a:ext uri="{FF2B5EF4-FFF2-40B4-BE49-F238E27FC236}">
                <a16:creationId xmlns:a16="http://schemas.microsoft.com/office/drawing/2014/main" id="{6B45C2C4-CCD5-934E-B36B-6BFF72E40C73}"/>
              </a:ext>
            </a:extLst>
          </p:cNvPr>
          <p:cNvSpPr/>
          <p:nvPr/>
        </p:nvSpPr>
        <p:spPr bwMode="auto">
          <a:xfrm>
            <a:off x="5119690" y="1904280"/>
            <a:ext cx="4409264" cy="4227292"/>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72000" numCol="1" rtlCol="0" anchor="t" anchorCtr="0" compatLnSpc="1">
            <a:prstTxWarp prst="textNoShape">
              <a:avLst/>
            </a:prstTxWarp>
          </a:bodyPr>
          <a:lstStyle/>
          <a:p>
            <a:pPr marL="171450" indent="-171450" algn="l">
              <a:buFont typeface="Arial" panose="020B0604020202020204" pitchFamily="34" charset="0"/>
              <a:buChar char="•"/>
            </a:pPr>
            <a:r>
              <a:rPr lang="en-US" sz="1200" dirty="0">
                <a:solidFill>
                  <a:srgbClr val="3B687F"/>
                </a:solidFill>
              </a:rPr>
              <a:t>Familiarize yourself with international reference documents so that you can communicate with your customers on an equal footing.</a:t>
            </a:r>
          </a:p>
          <a:p>
            <a:pPr marL="171450" indent="-171450" algn="l">
              <a:buFont typeface="Arial" panose="020B0604020202020204" pitchFamily="34" charset="0"/>
              <a:buChar char="•"/>
            </a:pPr>
            <a:r>
              <a:rPr lang="en-US" sz="1200" dirty="0">
                <a:solidFill>
                  <a:srgbClr val="3B687F"/>
                </a:solidFill>
              </a:rPr>
              <a:t>Essential human rights reference instruments are:</a:t>
            </a:r>
          </a:p>
          <a:p>
            <a:pPr marL="628650" lvl="1" indent="-171450" algn="l">
              <a:buFont typeface="Arial" panose="020B0604020202020204" pitchFamily="34" charset="0"/>
              <a:buChar char="•"/>
            </a:pPr>
            <a:r>
              <a:rPr lang="en-US" sz="1200" dirty="0">
                <a:solidFill>
                  <a:srgbClr val="3B687F"/>
                </a:solidFill>
              </a:rPr>
              <a:t>Universal Declaration of Human Rights;</a:t>
            </a:r>
          </a:p>
          <a:p>
            <a:pPr marL="628650" lvl="1" indent="-171450" algn="l">
              <a:buFont typeface="Arial" panose="020B0604020202020204" pitchFamily="34" charset="0"/>
              <a:buChar char="•"/>
            </a:pPr>
            <a:r>
              <a:rPr lang="en-US" sz="1200" dirty="0">
                <a:solidFill>
                  <a:srgbClr val="3B687F"/>
                </a:solidFill>
              </a:rPr>
              <a:t>United Nations human rights covenants; and</a:t>
            </a:r>
          </a:p>
          <a:p>
            <a:pPr marL="628650" lvl="1" indent="-171450" algn="l">
              <a:buFont typeface="Arial" panose="020B0604020202020204" pitchFamily="34" charset="0"/>
              <a:buChar char="•"/>
            </a:pPr>
            <a:r>
              <a:rPr lang="en-US" sz="1200" dirty="0">
                <a:solidFill>
                  <a:srgbClr val="3B687F"/>
                </a:solidFill>
              </a:rPr>
              <a:t>Core labor standards of the International Labor Organization (ILO).</a:t>
            </a:r>
          </a:p>
          <a:p>
            <a:pPr marL="171450" indent="-171450" algn="l">
              <a:buFont typeface="Arial" panose="020B0604020202020204" pitchFamily="34" charset="0"/>
              <a:buChar char="•"/>
            </a:pPr>
            <a:r>
              <a:rPr lang="en-US" sz="1200" dirty="0">
                <a:solidFill>
                  <a:srgbClr val="3B687F"/>
                </a:solidFill>
              </a:rPr>
              <a:t>Review your existing corporate policies and adapt them as needed. In doing so, make sure to pay attention to the requirements for a policy statement a set out by the LkSG.</a:t>
            </a:r>
          </a:p>
          <a:p>
            <a:pPr marL="171450" indent="-171450" algn="l">
              <a:buFont typeface="Arial" panose="020B0604020202020204" pitchFamily="34" charset="0"/>
              <a:buChar char="•"/>
            </a:pPr>
            <a:r>
              <a:rPr lang="en-US" sz="1200" dirty="0">
                <a:solidFill>
                  <a:srgbClr val="3B687F"/>
                </a:solidFill>
              </a:rPr>
              <a:t>Also remember to make </a:t>
            </a:r>
            <a:r>
              <a:rPr lang="en-US" sz="1200" i="1" dirty="0">
                <a:solidFill>
                  <a:srgbClr val="3B687F"/>
                </a:solidFill>
              </a:rPr>
              <a:t>your suppliers </a:t>
            </a:r>
            <a:r>
              <a:rPr lang="en-US" sz="1200" dirty="0">
                <a:solidFill>
                  <a:srgbClr val="3B687F"/>
                </a:solidFill>
              </a:rPr>
              <a:t>aware of the issue. Especially if – as a direct supplier – your customers ask you to consider sustainability issues in the deeper supply chain and to pass on requirements.</a:t>
            </a:r>
          </a:p>
        </p:txBody>
      </p:sp>
      <p:sp>
        <p:nvSpPr>
          <p:cNvPr id="24" name="Rechteck 23">
            <a:extLst>
              <a:ext uri="{FF2B5EF4-FFF2-40B4-BE49-F238E27FC236}">
                <a16:creationId xmlns:a16="http://schemas.microsoft.com/office/drawing/2014/main" id="{051E7806-19FF-1848-98A2-9B1AF46E0E5B}"/>
              </a:ext>
            </a:extLst>
          </p:cNvPr>
          <p:cNvSpPr/>
          <p:nvPr/>
        </p:nvSpPr>
        <p:spPr bwMode="auto">
          <a:xfrm>
            <a:off x="551384" y="3878065"/>
            <a:ext cx="4464496" cy="442662"/>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300" b="1" i="0" u="none" strike="noStrike" cap="none" normalizeH="0" baseline="0" dirty="0">
                <a:ln>
                  <a:noFill/>
                </a:ln>
                <a:solidFill>
                  <a:schemeClr val="bg1"/>
                </a:solidFill>
                <a:effectLst/>
                <a:latin typeface="Arial" charset="0"/>
                <a:ea typeface="ＭＳ Ｐゴシック" charset="-128"/>
              </a:rPr>
              <a:t>Implications for suppliers</a:t>
            </a:r>
          </a:p>
        </p:txBody>
      </p:sp>
      <p:sp>
        <p:nvSpPr>
          <p:cNvPr id="25" name="Rechteck 24">
            <a:extLst>
              <a:ext uri="{FF2B5EF4-FFF2-40B4-BE49-F238E27FC236}">
                <a16:creationId xmlns:a16="http://schemas.microsoft.com/office/drawing/2014/main" id="{4C5CC26C-9A3B-764E-8AF7-E7034004A50F}"/>
              </a:ext>
            </a:extLst>
          </p:cNvPr>
          <p:cNvSpPr/>
          <p:nvPr/>
        </p:nvSpPr>
        <p:spPr bwMode="auto">
          <a:xfrm>
            <a:off x="551384" y="4320727"/>
            <a:ext cx="4464496" cy="1810845"/>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72000" numCol="1" rtlCol="0" anchor="t" anchorCtr="0" compatLnSpc="1">
            <a:prstTxWarp prst="textNoShape">
              <a:avLst/>
            </a:prstTxWarp>
          </a:bodyPr>
          <a:lstStyle/>
          <a:p>
            <a:pPr marL="182563" indent="-182563" algn="l">
              <a:spcBef>
                <a:spcPts val="0"/>
              </a:spcBef>
              <a:spcAft>
                <a:spcPts val="300"/>
              </a:spcAft>
              <a:buFont typeface="Arial" panose="020B0604020202020204" pitchFamily="34" charset="0"/>
              <a:buChar char="•"/>
            </a:pPr>
            <a:r>
              <a:rPr lang="en-US" sz="1200" dirty="0">
                <a:solidFill>
                  <a:srgbClr val="3B687F"/>
                </a:solidFill>
              </a:rPr>
              <a:t>The wording of the LkSG in </a:t>
            </a:r>
            <a:r>
              <a:rPr lang="en-US" sz="1200" dirty="0" smtClean="0">
                <a:solidFill>
                  <a:srgbClr val="3B687F"/>
                </a:solidFill>
              </a:rPr>
              <a:t>regard </a:t>
            </a:r>
            <a:r>
              <a:rPr lang="en-US" sz="1200" dirty="0">
                <a:solidFill>
                  <a:srgbClr val="3B687F"/>
                </a:solidFill>
              </a:rPr>
              <a:t>to the policy statement also points the way for adjustments of supplier contracts. </a:t>
            </a:r>
          </a:p>
          <a:p>
            <a:pPr marL="182563" indent="-182563" algn="l">
              <a:spcBef>
                <a:spcPts val="0"/>
              </a:spcBef>
              <a:spcAft>
                <a:spcPts val="300"/>
              </a:spcAft>
              <a:buFont typeface="Arial" panose="020B0604020202020204" pitchFamily="34" charset="0"/>
              <a:buChar char="•"/>
            </a:pPr>
            <a:r>
              <a:rPr lang="en-US" sz="1200" dirty="0">
                <a:solidFill>
                  <a:srgbClr val="3B687F"/>
                </a:solidFill>
              </a:rPr>
              <a:t>The law indicates that preventive measures must be implemented, including "the contractual assurance of a direct supplier that it will comply with the human rights-related and environmental requirements demanded by the company's management and address them appropriately along the supply chain" (§6 para. 4 LkSG). </a:t>
            </a:r>
            <a:endParaRPr lang="de-DE" sz="1200" dirty="0">
              <a:solidFill>
                <a:srgbClr val="3B687F"/>
              </a:solidFill>
            </a:endParaRPr>
          </a:p>
        </p:txBody>
      </p:sp>
      <p:sp>
        <p:nvSpPr>
          <p:cNvPr id="23" name="Datumsplatzhalter 5">
            <a:extLst>
              <a:ext uri="{FF2B5EF4-FFF2-40B4-BE49-F238E27FC236}">
                <a16:creationId xmlns:a16="http://schemas.microsoft.com/office/drawing/2014/main" id="{DEC37A28-FFAC-C84F-BC7B-E7FD9496CAA4}"/>
              </a:ext>
            </a:extLst>
          </p:cNvPr>
          <p:cNvSpPr>
            <a:spLocks noGrp="1"/>
          </p:cNvSpPr>
          <p:nvPr>
            <p:ph type="dt" sz="half" idx="12"/>
          </p:nvPr>
        </p:nvSpPr>
        <p:spPr>
          <a:xfrm>
            <a:off x="431800" y="223838"/>
            <a:ext cx="8424000" cy="476250"/>
          </a:xfrm>
        </p:spPr>
        <p:txBody>
          <a:bodyPr/>
          <a:lstStyle/>
          <a:p>
            <a:r>
              <a:rPr lang="en-GB" dirty="0"/>
              <a:t>Supply Chain Due Diligence</a:t>
            </a:r>
          </a:p>
          <a:p>
            <a:r>
              <a:rPr lang="en-GB" dirty="0"/>
              <a:t>Part 3: Implementing due diligence</a:t>
            </a:r>
          </a:p>
        </p:txBody>
      </p:sp>
      <p:sp>
        <p:nvSpPr>
          <p:cNvPr id="14" name="Rechteck 13">
            <a:extLst>
              <a:ext uri="{FF2B5EF4-FFF2-40B4-BE49-F238E27FC236}">
                <a16:creationId xmlns:a16="http://schemas.microsoft.com/office/drawing/2014/main" id="{288B0026-14C1-4147-9AB5-8B0B6B9573EB}"/>
              </a:ext>
            </a:extLst>
          </p:cNvPr>
          <p:cNvSpPr/>
          <p:nvPr/>
        </p:nvSpPr>
        <p:spPr bwMode="auto">
          <a:xfrm>
            <a:off x="9624392" y="1463525"/>
            <a:ext cx="2232646" cy="4668047"/>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algn="just">
              <a:spcBef>
                <a:spcPts val="1200"/>
              </a:spcBef>
              <a:spcAft>
                <a:spcPts val="600"/>
              </a:spcAft>
            </a:pPr>
            <a:r>
              <a:rPr lang="de-DE" sz="1000" b="1" dirty="0">
                <a:solidFill>
                  <a:srgbClr val="3B687F"/>
                </a:solidFill>
              </a:rPr>
              <a:t>Further information</a:t>
            </a:r>
          </a:p>
          <a:p>
            <a:pPr marL="354013" indent="-171450" algn="l">
              <a:spcBef>
                <a:spcPts val="1200"/>
              </a:spcBef>
              <a:spcAft>
                <a:spcPts val="600"/>
              </a:spcAft>
              <a:buFont typeface="Arial" panose="020B0604020202020204" pitchFamily="34" charset="0"/>
              <a:buChar char="•"/>
            </a:pPr>
            <a:r>
              <a:rPr lang="en-US" sz="1000" dirty="0">
                <a:solidFill>
                  <a:srgbClr val="3B687F"/>
                </a:solidFill>
              </a:rPr>
              <a:t>Consult your industry association or an industry initiative to see if they can provide you with a template for human rights (and environmental) policy statements.</a:t>
            </a:r>
          </a:p>
          <a:p>
            <a:pPr marL="354013" indent="-171450" algn="l">
              <a:spcBef>
                <a:spcPts val="1200"/>
              </a:spcBef>
              <a:spcAft>
                <a:spcPts val="600"/>
              </a:spcAft>
              <a:buFont typeface="Arial" panose="020B0604020202020204" pitchFamily="34" charset="0"/>
              <a:buChar char="•"/>
            </a:pPr>
            <a:r>
              <a:rPr lang="en-US" sz="1000" dirty="0">
                <a:solidFill>
                  <a:srgbClr val="3B687F"/>
                </a:solidFill>
                <a:hlinkClick r:id="rId5">
                  <a:extLst>
                    <a:ext uri="{A12FA001-AC4F-418D-AE19-62706E023703}">
                      <ahyp:hlinkClr xmlns:ahyp="http://schemas.microsoft.com/office/drawing/2018/hyperlinkcolor" xmlns="" val="tx"/>
                    </a:ext>
                  </a:extLst>
                </a:hlinkClick>
              </a:rPr>
              <a:t>The guide "How to develop a human rights policy"</a:t>
            </a:r>
            <a:r>
              <a:rPr lang="en-US" sz="1000" dirty="0">
                <a:solidFill>
                  <a:srgbClr val="3B687F"/>
                </a:solidFill>
              </a:rPr>
              <a:t> provides information on developing a human rights policy statement.</a:t>
            </a:r>
          </a:p>
          <a:p>
            <a:pPr marL="354013" indent="-171450" algn="l">
              <a:spcBef>
                <a:spcPts val="1200"/>
              </a:spcBef>
              <a:spcAft>
                <a:spcPts val="600"/>
              </a:spcAft>
              <a:buFont typeface="Arial" panose="020B0604020202020204" pitchFamily="34" charset="0"/>
              <a:buChar char="•"/>
            </a:pPr>
            <a:r>
              <a:rPr lang="en-US" sz="1000" dirty="0">
                <a:solidFill>
                  <a:srgbClr val="3B687F"/>
                </a:solidFill>
              </a:rPr>
              <a:t>The information portal </a:t>
            </a:r>
            <a:r>
              <a:rPr lang="en-US" sz="1000" dirty="0">
                <a:solidFill>
                  <a:srgbClr val="3B687F"/>
                </a:solidFill>
                <a:hlinkClick r:id="rId6">
                  <a:extLst>
                    <a:ext uri="{A12FA001-AC4F-418D-AE19-62706E023703}">
                      <ahyp:hlinkClr xmlns:ahyp="http://schemas.microsoft.com/office/drawing/2018/hyperlinkcolor" xmlns="" val="tx"/>
                    </a:ext>
                  </a:extLst>
                </a:hlinkClick>
              </a:rPr>
              <a:t>"Business and Human Rights Resource Centre"</a:t>
            </a:r>
            <a:r>
              <a:rPr lang="en-US" sz="1000" dirty="0">
                <a:solidFill>
                  <a:srgbClr val="3B687F"/>
                </a:solidFill>
              </a:rPr>
              <a:t> provides information from corporations that have published a human rights policy statement.</a:t>
            </a:r>
            <a:endParaRPr kumimoji="0" lang="de-DE" sz="1000" i="0" u="none" strike="noStrike" cap="none" normalizeH="0" baseline="0" dirty="0">
              <a:ln>
                <a:noFill/>
              </a:ln>
              <a:solidFill>
                <a:srgbClr val="3B687F"/>
              </a:solidFill>
              <a:effectLst/>
            </a:endParaRPr>
          </a:p>
        </p:txBody>
      </p:sp>
      <p:sp>
        <p:nvSpPr>
          <p:cNvPr id="15" name="Fußzeilenplatzhalter 3">
            <a:extLst>
              <a:ext uri="{FF2B5EF4-FFF2-40B4-BE49-F238E27FC236}">
                <a16:creationId xmlns:a16="http://schemas.microsoft.com/office/drawing/2014/main" id="{A73949EE-1F0A-4753-A4C2-8A0C09BC6C93}"/>
              </a:ext>
            </a:extLst>
          </p:cNvPr>
          <p:cNvSpPr>
            <a:spLocks noGrp="1"/>
          </p:cNvSpPr>
          <p:nvPr>
            <p:ph type="ftr" sz="quarter" idx="10"/>
          </p:nvPr>
        </p:nvSpPr>
        <p:spPr>
          <a:xfrm>
            <a:off x="7061200" y="6477000"/>
            <a:ext cx="4904317" cy="279400"/>
          </a:xfrm>
        </p:spPr>
        <p:txBody>
          <a:bodyPr/>
          <a:lstStyle/>
          <a:p>
            <a:r>
              <a:rPr lang="de-DE" dirty="0"/>
              <a:t>© LfU / IZU Umweltzentrum Umweltwirtschaft / 2021</a:t>
            </a:r>
          </a:p>
        </p:txBody>
      </p:sp>
    </p:spTree>
    <p:extLst>
      <p:ext uri="{BB962C8B-B14F-4D97-AF65-F5344CB8AC3E}">
        <p14:creationId xmlns:p14="http://schemas.microsoft.com/office/powerpoint/2010/main" val="3541669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7386E3-6EAA-5D47-BB24-A2BE0C1FC7A2}"/>
              </a:ext>
            </a:extLst>
          </p:cNvPr>
          <p:cNvSpPr>
            <a:spLocks noGrp="1"/>
          </p:cNvSpPr>
          <p:nvPr>
            <p:ph type="title"/>
          </p:nvPr>
        </p:nvSpPr>
        <p:spPr/>
        <p:txBody>
          <a:bodyPr/>
          <a:lstStyle/>
          <a:p>
            <a:r>
              <a:rPr lang="en-GB" dirty="0">
                <a:solidFill>
                  <a:srgbClr val="FF9933"/>
                </a:solidFill>
              </a:rPr>
              <a:t>Step 2: Perform a risk analysis</a:t>
            </a:r>
          </a:p>
        </p:txBody>
      </p:sp>
      <p:sp>
        <p:nvSpPr>
          <p:cNvPr id="6" name="Foliennummernplatzhalter 5">
            <a:extLst>
              <a:ext uri="{FF2B5EF4-FFF2-40B4-BE49-F238E27FC236}">
                <a16:creationId xmlns:a16="http://schemas.microsoft.com/office/drawing/2014/main" id="{700914D4-33CF-704B-8556-3D8ACB50A19D}"/>
              </a:ext>
            </a:extLst>
          </p:cNvPr>
          <p:cNvSpPr>
            <a:spLocks noGrp="1"/>
          </p:cNvSpPr>
          <p:nvPr>
            <p:ph type="sldNum" sz="quarter" idx="4"/>
          </p:nvPr>
        </p:nvSpPr>
        <p:spPr/>
        <p:txBody>
          <a:bodyPr/>
          <a:lstStyle/>
          <a:p>
            <a:fld id="{894680D0-7A83-433A-9719-C4143F27F647}" type="slidenum">
              <a:rPr lang="de-DE" smtClean="0"/>
              <a:pPr/>
              <a:t>11</a:t>
            </a:fld>
            <a:endParaRPr lang="de-DE"/>
          </a:p>
        </p:txBody>
      </p:sp>
      <p:pic>
        <p:nvPicPr>
          <p:cNvPr id="9" name="Grafik 8" descr="Informationen mit einfarbiger Füllung">
            <a:extLst>
              <a:ext uri="{FF2B5EF4-FFF2-40B4-BE49-F238E27FC236}">
                <a16:creationId xmlns:a16="http://schemas.microsoft.com/office/drawing/2014/main" id="{D50CF626-1F54-3540-8C94-9D2ED1B93AA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623189" y="1522870"/>
            <a:ext cx="216000" cy="216000"/>
          </a:xfrm>
          <a:prstGeom prst="rect">
            <a:avLst/>
          </a:prstGeom>
        </p:spPr>
      </p:pic>
      <p:sp>
        <p:nvSpPr>
          <p:cNvPr id="18" name="Rechteck 17">
            <a:extLst>
              <a:ext uri="{FF2B5EF4-FFF2-40B4-BE49-F238E27FC236}">
                <a16:creationId xmlns:a16="http://schemas.microsoft.com/office/drawing/2014/main" id="{326AECC1-6FEB-EA4E-A0FC-1990B387BFA7}"/>
              </a:ext>
            </a:extLst>
          </p:cNvPr>
          <p:cNvSpPr/>
          <p:nvPr/>
        </p:nvSpPr>
        <p:spPr bwMode="auto">
          <a:xfrm>
            <a:off x="551384" y="1463525"/>
            <a:ext cx="4464496" cy="442662"/>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300" b="1" i="0" u="none" strike="noStrike" cap="none" normalizeH="0" baseline="0" dirty="0">
                <a:ln>
                  <a:noFill/>
                </a:ln>
                <a:solidFill>
                  <a:schemeClr val="bg1"/>
                </a:solidFill>
                <a:effectLst/>
                <a:latin typeface="Arial" charset="0"/>
                <a:ea typeface="ＭＳ Ｐゴシック" charset="-128"/>
              </a:rPr>
              <a:t>Context</a:t>
            </a:r>
          </a:p>
        </p:txBody>
      </p:sp>
      <p:sp>
        <p:nvSpPr>
          <p:cNvPr id="20" name="Rechteck 19">
            <a:extLst>
              <a:ext uri="{FF2B5EF4-FFF2-40B4-BE49-F238E27FC236}">
                <a16:creationId xmlns:a16="http://schemas.microsoft.com/office/drawing/2014/main" id="{4C2BEC15-B23F-9447-9135-5B5932F825C9}"/>
              </a:ext>
            </a:extLst>
          </p:cNvPr>
          <p:cNvSpPr/>
          <p:nvPr/>
        </p:nvSpPr>
        <p:spPr bwMode="auto">
          <a:xfrm>
            <a:off x="551384" y="1906187"/>
            <a:ext cx="4464496" cy="1500791"/>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72000" numCol="1" rtlCol="0" anchor="t" anchorCtr="0" compatLnSpc="1">
            <a:prstTxWarp prst="textNoShape">
              <a:avLst/>
            </a:prstTxWarp>
          </a:bodyPr>
          <a:lstStyle/>
          <a:p>
            <a:pPr marL="182563" indent="-182563" algn="l">
              <a:spcBef>
                <a:spcPts val="0"/>
              </a:spcBef>
              <a:spcAft>
                <a:spcPts val="300"/>
              </a:spcAft>
              <a:buFont typeface="Arial" panose="020B0604020202020204" pitchFamily="34" charset="0"/>
              <a:buChar char="•"/>
            </a:pPr>
            <a:r>
              <a:rPr lang="en-US" sz="1200" dirty="0">
                <a:solidFill>
                  <a:srgbClr val="3B687F"/>
                </a:solidFill>
              </a:rPr>
              <a:t>In many industries, especially in manufacturing, human rights and environmental risks are primarily located upstream in the value chain. Suppliers in particular are therefore called upon to provide information so that transparency along the supply chain is strengthened and suitable measures for prevention and remediation can be implemented.</a:t>
            </a:r>
            <a:endParaRPr lang="de-DE" sz="1200" dirty="0">
              <a:solidFill>
                <a:srgbClr val="3B687F"/>
              </a:solidFill>
            </a:endParaRPr>
          </a:p>
        </p:txBody>
      </p:sp>
      <p:sp>
        <p:nvSpPr>
          <p:cNvPr id="21" name="Rechteck 20">
            <a:extLst>
              <a:ext uri="{FF2B5EF4-FFF2-40B4-BE49-F238E27FC236}">
                <a16:creationId xmlns:a16="http://schemas.microsoft.com/office/drawing/2014/main" id="{A97C279D-48E3-B241-AAAA-E344BAAC9441}"/>
              </a:ext>
            </a:extLst>
          </p:cNvPr>
          <p:cNvSpPr/>
          <p:nvPr/>
        </p:nvSpPr>
        <p:spPr bwMode="auto">
          <a:xfrm>
            <a:off x="5119690" y="1463525"/>
            <a:ext cx="4409264" cy="442662"/>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300" b="1" i="0" u="none" strike="noStrike" cap="none" normalizeH="0" baseline="0" dirty="0">
                <a:ln>
                  <a:noFill/>
                </a:ln>
                <a:solidFill>
                  <a:schemeClr val="bg1"/>
                </a:solidFill>
                <a:effectLst/>
                <a:latin typeface="Arial" charset="0"/>
                <a:ea typeface="ＭＳ Ｐゴシック" charset="-128"/>
              </a:rPr>
              <a:t>How to act as a supplier</a:t>
            </a:r>
          </a:p>
        </p:txBody>
      </p:sp>
      <p:sp>
        <p:nvSpPr>
          <p:cNvPr id="22" name="Rechteck 21">
            <a:extLst>
              <a:ext uri="{FF2B5EF4-FFF2-40B4-BE49-F238E27FC236}">
                <a16:creationId xmlns:a16="http://schemas.microsoft.com/office/drawing/2014/main" id="{6B45C2C4-CCD5-934E-B36B-6BFF72E40C73}"/>
              </a:ext>
            </a:extLst>
          </p:cNvPr>
          <p:cNvSpPr/>
          <p:nvPr/>
        </p:nvSpPr>
        <p:spPr bwMode="auto">
          <a:xfrm>
            <a:off x="5119690" y="1904280"/>
            <a:ext cx="4409264" cy="4227292"/>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72000" numCol="1" rtlCol="0" anchor="t" anchorCtr="0" compatLnSpc="1">
            <a:prstTxWarp prst="textNoShape">
              <a:avLst/>
            </a:prstTxWarp>
          </a:bodyPr>
          <a:lstStyle/>
          <a:p>
            <a:pPr marL="171450" indent="-171450" algn="l">
              <a:buFont typeface="Arial" panose="020B0604020202020204" pitchFamily="34" charset="0"/>
              <a:buChar char="•"/>
            </a:pPr>
            <a:r>
              <a:rPr lang="en-US" sz="1200" dirty="0">
                <a:solidFill>
                  <a:srgbClr val="3B687F"/>
                </a:solidFill>
              </a:rPr>
              <a:t>Start with a focus on your main business activity. To do this, you should look at existing data sources - because risk assessments are already available for a large number of environmental and human rights issues.</a:t>
            </a:r>
          </a:p>
          <a:p>
            <a:pPr marL="171450" indent="-171450" algn="l">
              <a:buFont typeface="Arial" panose="020B0604020202020204" pitchFamily="34" charset="0"/>
              <a:buChar char="•"/>
            </a:pPr>
            <a:r>
              <a:rPr lang="en-US" sz="1200" dirty="0">
                <a:solidFill>
                  <a:srgbClr val="3B687F"/>
                </a:solidFill>
              </a:rPr>
              <a:t>In view of customers' information requirements, it is helpful to prepare an overview of the topics that are relevant for your company (and thus also for your customers).</a:t>
            </a:r>
          </a:p>
          <a:p>
            <a:pPr marL="171450" indent="-171450" algn="l">
              <a:buFont typeface="Arial" panose="020B0604020202020204" pitchFamily="34" charset="0"/>
              <a:buChar char="•"/>
            </a:pPr>
            <a:r>
              <a:rPr lang="en-US" sz="1200" dirty="0">
                <a:solidFill>
                  <a:srgbClr val="3B687F"/>
                </a:solidFill>
              </a:rPr>
              <a:t>Sustainability standards (certificates, labels, etc.) and the classification of their performance as instruments for implementing your own due diligence processes are helpful so that you can respond to queries from customers (e.g. in the context of self-disclosures).</a:t>
            </a:r>
          </a:p>
        </p:txBody>
      </p:sp>
      <p:sp>
        <p:nvSpPr>
          <p:cNvPr id="24" name="Rechteck 23">
            <a:extLst>
              <a:ext uri="{FF2B5EF4-FFF2-40B4-BE49-F238E27FC236}">
                <a16:creationId xmlns:a16="http://schemas.microsoft.com/office/drawing/2014/main" id="{051E7806-19FF-1848-98A2-9B1AF46E0E5B}"/>
              </a:ext>
            </a:extLst>
          </p:cNvPr>
          <p:cNvSpPr/>
          <p:nvPr/>
        </p:nvSpPr>
        <p:spPr bwMode="auto">
          <a:xfrm>
            <a:off x="551384" y="3878065"/>
            <a:ext cx="4464496" cy="442662"/>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300" b="1" i="0" u="none" strike="noStrike" cap="none" normalizeH="0" baseline="0" dirty="0">
                <a:ln>
                  <a:noFill/>
                </a:ln>
                <a:solidFill>
                  <a:schemeClr val="bg1"/>
                </a:solidFill>
                <a:effectLst/>
                <a:latin typeface="Arial" charset="0"/>
                <a:ea typeface="ＭＳ Ｐゴシック" charset="-128"/>
              </a:rPr>
              <a:t>Implications for suppliers</a:t>
            </a:r>
          </a:p>
        </p:txBody>
      </p:sp>
      <p:sp>
        <p:nvSpPr>
          <p:cNvPr id="25" name="Rechteck 24">
            <a:extLst>
              <a:ext uri="{FF2B5EF4-FFF2-40B4-BE49-F238E27FC236}">
                <a16:creationId xmlns:a16="http://schemas.microsoft.com/office/drawing/2014/main" id="{4C5CC26C-9A3B-764E-8AF7-E7034004A50F}"/>
              </a:ext>
            </a:extLst>
          </p:cNvPr>
          <p:cNvSpPr/>
          <p:nvPr/>
        </p:nvSpPr>
        <p:spPr bwMode="auto">
          <a:xfrm>
            <a:off x="551384" y="4320727"/>
            <a:ext cx="4464496" cy="1810845"/>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72000" numCol="1" rtlCol="0" anchor="t" anchorCtr="0" compatLnSpc="1">
            <a:prstTxWarp prst="textNoShape">
              <a:avLst/>
            </a:prstTxWarp>
          </a:bodyPr>
          <a:lstStyle/>
          <a:p>
            <a:pPr marL="182563" indent="-182563" algn="l">
              <a:spcBef>
                <a:spcPts val="0"/>
              </a:spcBef>
              <a:spcAft>
                <a:spcPts val="300"/>
              </a:spcAft>
              <a:buFont typeface="Arial" panose="020B0604020202020204" pitchFamily="34" charset="0"/>
              <a:buChar char="•"/>
            </a:pPr>
            <a:r>
              <a:rPr lang="en-US" sz="1200" dirty="0">
                <a:solidFill>
                  <a:srgbClr val="3B687F"/>
                </a:solidFill>
              </a:rPr>
              <a:t>If your company has created clarity about the human rights and environmental risks in your own company and your value chain, this can be a valuable preparation when your customers enter into dialogue with you in this regard, and strengthen the customer relationship significantly.</a:t>
            </a:r>
            <a:endParaRPr lang="de-DE" sz="1200" dirty="0">
              <a:solidFill>
                <a:srgbClr val="3B687F"/>
              </a:solidFill>
            </a:endParaRPr>
          </a:p>
        </p:txBody>
      </p:sp>
      <p:sp>
        <p:nvSpPr>
          <p:cNvPr id="23" name="Datumsplatzhalter 5">
            <a:extLst>
              <a:ext uri="{FF2B5EF4-FFF2-40B4-BE49-F238E27FC236}">
                <a16:creationId xmlns:a16="http://schemas.microsoft.com/office/drawing/2014/main" id="{DEC37A28-FFAC-C84F-BC7B-E7FD9496CAA4}"/>
              </a:ext>
            </a:extLst>
          </p:cNvPr>
          <p:cNvSpPr>
            <a:spLocks noGrp="1"/>
          </p:cNvSpPr>
          <p:nvPr>
            <p:ph type="dt" sz="half" idx="12"/>
          </p:nvPr>
        </p:nvSpPr>
        <p:spPr>
          <a:xfrm>
            <a:off x="431800" y="223838"/>
            <a:ext cx="8424000" cy="476250"/>
          </a:xfrm>
        </p:spPr>
        <p:txBody>
          <a:bodyPr/>
          <a:lstStyle/>
          <a:p>
            <a:r>
              <a:rPr lang="en-GB" dirty="0"/>
              <a:t>Supply Chain Due Diligence</a:t>
            </a:r>
          </a:p>
          <a:p>
            <a:r>
              <a:rPr lang="en-GB" dirty="0"/>
              <a:t>Part 3: Implementing due diligence</a:t>
            </a:r>
          </a:p>
        </p:txBody>
      </p:sp>
      <p:sp>
        <p:nvSpPr>
          <p:cNvPr id="14" name="Rechteck 13">
            <a:extLst>
              <a:ext uri="{FF2B5EF4-FFF2-40B4-BE49-F238E27FC236}">
                <a16:creationId xmlns:a16="http://schemas.microsoft.com/office/drawing/2014/main" id="{288B0026-14C1-4147-9AB5-8B0B6B9573EB}"/>
              </a:ext>
            </a:extLst>
          </p:cNvPr>
          <p:cNvSpPr/>
          <p:nvPr/>
        </p:nvSpPr>
        <p:spPr bwMode="auto">
          <a:xfrm>
            <a:off x="9624392" y="1463525"/>
            <a:ext cx="2232646" cy="4668047"/>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algn="just">
              <a:spcBef>
                <a:spcPts val="1200"/>
              </a:spcBef>
              <a:spcAft>
                <a:spcPts val="600"/>
              </a:spcAft>
            </a:pPr>
            <a:r>
              <a:rPr lang="de-DE" sz="1000" b="1" dirty="0">
                <a:solidFill>
                  <a:srgbClr val="3B687F"/>
                </a:solidFill>
              </a:rPr>
              <a:t>Further information</a:t>
            </a:r>
          </a:p>
          <a:p>
            <a:pPr marL="354013" indent="-171450" algn="l">
              <a:spcBef>
                <a:spcPts val="1200"/>
              </a:spcBef>
              <a:spcAft>
                <a:spcPts val="600"/>
              </a:spcAft>
              <a:buFont typeface="Arial" panose="020B0604020202020204" pitchFamily="34" charset="0"/>
              <a:buChar char="•"/>
            </a:pPr>
            <a:r>
              <a:rPr lang="en-US" sz="1000" dirty="0">
                <a:solidFill>
                  <a:srgbClr val="3B687F"/>
                </a:solidFill>
              </a:rPr>
              <a:t>With the </a:t>
            </a:r>
            <a:r>
              <a:rPr lang="en-US" sz="1000" dirty="0">
                <a:solidFill>
                  <a:srgbClr val="3B687F"/>
                </a:solidFill>
                <a:hlinkClick r:id="rId5">
                  <a:extLst>
                    <a:ext uri="{A12FA001-AC4F-418D-AE19-62706E023703}">
                      <ahyp:hlinkClr xmlns:ahyp="http://schemas.microsoft.com/office/drawing/2018/hyperlinkcolor" xmlns="" val="tx"/>
                    </a:ext>
                  </a:extLst>
                </a:hlinkClick>
              </a:rPr>
              <a:t>CSR Risk Check</a:t>
            </a:r>
            <a:r>
              <a:rPr lang="en-US" sz="1000" dirty="0">
                <a:solidFill>
                  <a:srgbClr val="3B687F"/>
                </a:solidFill>
              </a:rPr>
              <a:t> from the Helpdesk Business &amp; Human Rights, in cooperation with MVO and UPJ, you can filter by raw materials, services or products and countries. The result is an overview of potential environmental and human rights risks based on more than 2,700 sources.</a:t>
            </a:r>
            <a:endParaRPr lang="de-DE" sz="1000" dirty="0">
              <a:solidFill>
                <a:srgbClr val="3B687F"/>
              </a:solidFill>
            </a:endParaRPr>
          </a:p>
          <a:p>
            <a:pPr marL="354013" indent="-171450" algn="l">
              <a:spcBef>
                <a:spcPts val="1200"/>
              </a:spcBef>
              <a:spcAft>
                <a:spcPts val="600"/>
              </a:spcAft>
              <a:buFont typeface="Arial" panose="020B0604020202020204" pitchFamily="34" charset="0"/>
              <a:buChar char="•"/>
            </a:pPr>
            <a:r>
              <a:rPr lang="en-US" sz="1000" dirty="0">
                <a:solidFill>
                  <a:srgbClr val="3B687F"/>
                </a:solidFill>
              </a:rPr>
              <a:t>The </a:t>
            </a:r>
            <a:r>
              <a:rPr lang="en-US" sz="1000" dirty="0">
                <a:solidFill>
                  <a:srgbClr val="3B687F"/>
                </a:solidFill>
                <a:hlinkClick r:id="rId6">
                  <a:extLst>
                    <a:ext uri="{A12FA001-AC4F-418D-AE19-62706E023703}">
                      <ahyp:hlinkClr xmlns:ahyp="http://schemas.microsoft.com/office/drawing/2018/hyperlinkcolor" xmlns="" val="tx"/>
                    </a:ext>
                  </a:extLst>
                </a:hlinkClick>
              </a:rPr>
              <a:t>study "Respect for Human Rights along Global Value Chains"</a:t>
            </a:r>
            <a:r>
              <a:rPr lang="en-US" sz="1000" dirty="0">
                <a:solidFill>
                  <a:srgbClr val="3B687F"/>
                </a:solidFill>
              </a:rPr>
              <a:t> offers insights into the human rights risks along the value chains of German companies of different sectors.</a:t>
            </a:r>
          </a:p>
        </p:txBody>
      </p:sp>
      <p:sp>
        <p:nvSpPr>
          <p:cNvPr id="15" name="Fußzeilenplatzhalter 3">
            <a:extLst>
              <a:ext uri="{FF2B5EF4-FFF2-40B4-BE49-F238E27FC236}">
                <a16:creationId xmlns:a16="http://schemas.microsoft.com/office/drawing/2014/main" id="{21F0DD97-1BA7-4500-AE46-D2A1D8FA4E06}"/>
              </a:ext>
            </a:extLst>
          </p:cNvPr>
          <p:cNvSpPr>
            <a:spLocks noGrp="1"/>
          </p:cNvSpPr>
          <p:nvPr>
            <p:ph type="ftr" sz="quarter" idx="10"/>
          </p:nvPr>
        </p:nvSpPr>
        <p:spPr>
          <a:xfrm>
            <a:off x="7061200" y="6477000"/>
            <a:ext cx="4904317" cy="279400"/>
          </a:xfrm>
        </p:spPr>
        <p:txBody>
          <a:bodyPr/>
          <a:lstStyle/>
          <a:p>
            <a:r>
              <a:rPr lang="de-DE" dirty="0"/>
              <a:t>© LfU / IZU Umweltzentrum Umweltwirtschaft / 2021</a:t>
            </a:r>
          </a:p>
        </p:txBody>
      </p:sp>
    </p:spTree>
    <p:extLst>
      <p:ext uri="{BB962C8B-B14F-4D97-AF65-F5344CB8AC3E}">
        <p14:creationId xmlns:p14="http://schemas.microsoft.com/office/powerpoint/2010/main" val="598179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7386E3-6EAA-5D47-BB24-A2BE0C1FC7A2}"/>
              </a:ext>
            </a:extLst>
          </p:cNvPr>
          <p:cNvSpPr>
            <a:spLocks noGrp="1"/>
          </p:cNvSpPr>
          <p:nvPr>
            <p:ph type="title"/>
          </p:nvPr>
        </p:nvSpPr>
        <p:spPr/>
        <p:txBody>
          <a:bodyPr/>
          <a:lstStyle/>
          <a:p>
            <a:r>
              <a:rPr lang="en-GB" dirty="0">
                <a:solidFill>
                  <a:srgbClr val="FF9933"/>
                </a:solidFill>
              </a:rPr>
              <a:t>Step 3: Take action</a:t>
            </a:r>
          </a:p>
        </p:txBody>
      </p:sp>
      <p:sp>
        <p:nvSpPr>
          <p:cNvPr id="6" name="Foliennummernplatzhalter 5">
            <a:extLst>
              <a:ext uri="{FF2B5EF4-FFF2-40B4-BE49-F238E27FC236}">
                <a16:creationId xmlns:a16="http://schemas.microsoft.com/office/drawing/2014/main" id="{700914D4-33CF-704B-8556-3D8ACB50A19D}"/>
              </a:ext>
            </a:extLst>
          </p:cNvPr>
          <p:cNvSpPr>
            <a:spLocks noGrp="1"/>
          </p:cNvSpPr>
          <p:nvPr>
            <p:ph type="sldNum" sz="quarter" idx="4"/>
          </p:nvPr>
        </p:nvSpPr>
        <p:spPr/>
        <p:txBody>
          <a:bodyPr/>
          <a:lstStyle/>
          <a:p>
            <a:fld id="{894680D0-7A83-433A-9719-C4143F27F647}" type="slidenum">
              <a:rPr lang="de-DE" smtClean="0"/>
              <a:pPr/>
              <a:t>12</a:t>
            </a:fld>
            <a:endParaRPr lang="de-DE"/>
          </a:p>
        </p:txBody>
      </p:sp>
      <p:pic>
        <p:nvPicPr>
          <p:cNvPr id="9" name="Grafik 8" descr="Informationen mit einfarbiger Füllung">
            <a:extLst>
              <a:ext uri="{FF2B5EF4-FFF2-40B4-BE49-F238E27FC236}">
                <a16:creationId xmlns:a16="http://schemas.microsoft.com/office/drawing/2014/main" id="{D50CF626-1F54-3540-8C94-9D2ED1B93AA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623189" y="1522870"/>
            <a:ext cx="216000" cy="216000"/>
          </a:xfrm>
          <a:prstGeom prst="rect">
            <a:avLst/>
          </a:prstGeom>
        </p:spPr>
      </p:pic>
      <p:sp>
        <p:nvSpPr>
          <p:cNvPr id="18" name="Rechteck 17">
            <a:extLst>
              <a:ext uri="{FF2B5EF4-FFF2-40B4-BE49-F238E27FC236}">
                <a16:creationId xmlns:a16="http://schemas.microsoft.com/office/drawing/2014/main" id="{326AECC1-6FEB-EA4E-A0FC-1990B387BFA7}"/>
              </a:ext>
            </a:extLst>
          </p:cNvPr>
          <p:cNvSpPr/>
          <p:nvPr/>
        </p:nvSpPr>
        <p:spPr bwMode="auto">
          <a:xfrm>
            <a:off x="551384" y="1463525"/>
            <a:ext cx="4465116" cy="442662"/>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300" b="1" i="0" u="none" strike="noStrike" cap="none" normalizeH="0" baseline="0" dirty="0">
                <a:ln>
                  <a:noFill/>
                </a:ln>
                <a:solidFill>
                  <a:schemeClr val="bg1"/>
                </a:solidFill>
                <a:effectLst/>
                <a:latin typeface="Arial" charset="0"/>
                <a:ea typeface="ＭＳ Ｐゴシック" charset="-128"/>
              </a:rPr>
              <a:t>Context</a:t>
            </a:r>
          </a:p>
        </p:txBody>
      </p:sp>
      <p:sp>
        <p:nvSpPr>
          <p:cNvPr id="20" name="Rechteck 19">
            <a:extLst>
              <a:ext uri="{FF2B5EF4-FFF2-40B4-BE49-F238E27FC236}">
                <a16:creationId xmlns:a16="http://schemas.microsoft.com/office/drawing/2014/main" id="{4C2BEC15-B23F-9447-9135-5B5932F825C9}"/>
              </a:ext>
            </a:extLst>
          </p:cNvPr>
          <p:cNvSpPr/>
          <p:nvPr/>
        </p:nvSpPr>
        <p:spPr bwMode="auto">
          <a:xfrm>
            <a:off x="551384" y="1906187"/>
            <a:ext cx="4465116" cy="1154265"/>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72000" numCol="1" rtlCol="0" anchor="t" anchorCtr="0" compatLnSpc="1">
            <a:prstTxWarp prst="textNoShape">
              <a:avLst/>
            </a:prstTxWarp>
          </a:bodyPr>
          <a:lstStyle/>
          <a:p>
            <a:pPr marL="182563" indent="-182563" algn="l">
              <a:spcBef>
                <a:spcPts val="0"/>
              </a:spcBef>
              <a:spcAft>
                <a:spcPts val="300"/>
              </a:spcAft>
              <a:buFont typeface="Arial" panose="020B0604020202020204" pitchFamily="34" charset="0"/>
              <a:buChar char="•"/>
            </a:pPr>
            <a:r>
              <a:rPr lang="en-US" sz="1200" dirty="0">
                <a:solidFill>
                  <a:srgbClr val="3B687F"/>
                </a:solidFill>
              </a:rPr>
              <a:t>Based on the risk analysis, companies must implement or review appropriate preventive and remedial measures. This applies, for example, to the selection and monitoring of suppliers, the creation of codes of conduct, the implementation of training courses, and also sustainable contract design.</a:t>
            </a:r>
            <a:endParaRPr lang="de-DE" sz="1200" dirty="0">
              <a:solidFill>
                <a:srgbClr val="3B687F"/>
              </a:solidFill>
            </a:endParaRPr>
          </a:p>
        </p:txBody>
      </p:sp>
      <p:sp>
        <p:nvSpPr>
          <p:cNvPr id="21" name="Rechteck 20">
            <a:extLst>
              <a:ext uri="{FF2B5EF4-FFF2-40B4-BE49-F238E27FC236}">
                <a16:creationId xmlns:a16="http://schemas.microsoft.com/office/drawing/2014/main" id="{A97C279D-48E3-B241-AAAA-E344BAAC9441}"/>
              </a:ext>
            </a:extLst>
          </p:cNvPr>
          <p:cNvSpPr/>
          <p:nvPr/>
        </p:nvSpPr>
        <p:spPr bwMode="auto">
          <a:xfrm>
            <a:off x="5133632" y="1466011"/>
            <a:ext cx="4398154" cy="442662"/>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300" b="1" i="0" u="none" strike="noStrike" cap="none" normalizeH="0" baseline="0" dirty="0">
                <a:ln>
                  <a:noFill/>
                </a:ln>
                <a:solidFill>
                  <a:schemeClr val="bg1"/>
                </a:solidFill>
                <a:effectLst/>
                <a:latin typeface="Arial" charset="0"/>
                <a:ea typeface="ＭＳ Ｐゴシック" charset="-128"/>
              </a:rPr>
              <a:t>How to act as a supplier</a:t>
            </a:r>
          </a:p>
        </p:txBody>
      </p:sp>
      <p:sp>
        <p:nvSpPr>
          <p:cNvPr id="22" name="Rechteck 21">
            <a:extLst>
              <a:ext uri="{FF2B5EF4-FFF2-40B4-BE49-F238E27FC236}">
                <a16:creationId xmlns:a16="http://schemas.microsoft.com/office/drawing/2014/main" id="{6B45C2C4-CCD5-934E-B36B-6BFF72E40C73}"/>
              </a:ext>
            </a:extLst>
          </p:cNvPr>
          <p:cNvSpPr/>
          <p:nvPr/>
        </p:nvSpPr>
        <p:spPr bwMode="auto">
          <a:xfrm>
            <a:off x="5130801" y="1904280"/>
            <a:ext cx="4398153" cy="457272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72000" numCol="1" rtlCol="0" anchor="t" anchorCtr="0" compatLnSpc="1">
            <a:prstTxWarp prst="textNoShape">
              <a:avLst/>
            </a:prstTxWarp>
          </a:bodyPr>
          <a:lstStyle/>
          <a:p>
            <a:pPr marL="171450" indent="-171450" algn="l">
              <a:buFont typeface="Arial" panose="020B0604020202020204" pitchFamily="34" charset="0"/>
              <a:buChar char="•"/>
            </a:pPr>
            <a:r>
              <a:rPr lang="en-US" sz="1200" dirty="0">
                <a:solidFill>
                  <a:srgbClr val="3B687F"/>
                </a:solidFill>
              </a:rPr>
              <a:t>Suppliers will likely be involved in the customer's due diligence management or prevention measures as part of reviews (via self-disclosures or audits). </a:t>
            </a:r>
          </a:p>
          <a:p>
            <a:pPr marL="171450" indent="-171450" algn="l">
              <a:buFont typeface="Arial" panose="020B0604020202020204" pitchFamily="34" charset="0"/>
              <a:buChar char="•"/>
            </a:pPr>
            <a:r>
              <a:rPr lang="en-US" sz="1200" dirty="0">
                <a:solidFill>
                  <a:srgbClr val="3B687F"/>
                </a:solidFill>
              </a:rPr>
              <a:t>Review the customer's (new) Code of Conduct or self-disclosure and check whether you can meet the sustainability requirements </a:t>
            </a:r>
            <a:r>
              <a:rPr lang="en-US" sz="1200" dirty="0" smtClean="0">
                <a:solidFill>
                  <a:srgbClr val="3B687F"/>
                </a:solidFill>
              </a:rPr>
              <a:t>listed.</a:t>
            </a:r>
            <a:endParaRPr lang="en-US" sz="1200" dirty="0">
              <a:solidFill>
                <a:srgbClr val="3B687F"/>
              </a:solidFill>
            </a:endParaRPr>
          </a:p>
          <a:p>
            <a:pPr marL="171450" indent="-171450" algn="l">
              <a:buFont typeface="Arial" panose="020B0604020202020204" pitchFamily="34" charset="0"/>
              <a:buChar char="•"/>
            </a:pPr>
            <a:r>
              <a:rPr lang="en-US" sz="1200" dirty="0">
                <a:solidFill>
                  <a:srgbClr val="3B687F"/>
                </a:solidFill>
              </a:rPr>
              <a:t>Find out whether customers use industry solutions or cross-industry supplier platforms for supplier verification and familiarize yourself with them. </a:t>
            </a:r>
          </a:p>
          <a:p>
            <a:pPr marL="171450" indent="-171450" algn="l">
              <a:buFont typeface="Arial" panose="020B0604020202020204" pitchFamily="34" charset="0"/>
              <a:buChar char="•"/>
            </a:pPr>
            <a:r>
              <a:rPr lang="en-US" sz="1200" dirty="0">
                <a:solidFill>
                  <a:srgbClr val="3B687F"/>
                </a:solidFill>
              </a:rPr>
              <a:t>Make sure that you have employees in your company who can handle customer inquiries professionally.</a:t>
            </a:r>
          </a:p>
          <a:p>
            <a:pPr marL="171450" indent="-171450" algn="l">
              <a:buFont typeface="Arial" panose="020B0604020202020204" pitchFamily="34" charset="0"/>
              <a:buChar char="•"/>
            </a:pPr>
            <a:r>
              <a:rPr lang="en-US" sz="1200" dirty="0">
                <a:solidFill>
                  <a:srgbClr val="3B687F"/>
                </a:solidFill>
              </a:rPr>
              <a:t>Evidence of management system codes and certificates strengthens the credibility of your self-disclosure. Audits should be prepared with sufficient lead time. </a:t>
            </a:r>
          </a:p>
          <a:p>
            <a:pPr marL="171450" indent="-171450" algn="l">
              <a:buFont typeface="Arial" panose="020B0604020202020204" pitchFamily="34" charset="0"/>
              <a:buChar char="•"/>
            </a:pPr>
            <a:r>
              <a:rPr lang="en-US" sz="1200" dirty="0">
                <a:solidFill>
                  <a:srgbClr val="3B687F"/>
                </a:solidFill>
              </a:rPr>
              <a:t>Suppliers should not only think about auditing issues, but also about sharing knowledge and experiences with customers and perhaps initiating joint projects, e.g. regarding products or logistics solutions.</a:t>
            </a:r>
          </a:p>
        </p:txBody>
      </p:sp>
      <p:sp>
        <p:nvSpPr>
          <p:cNvPr id="24" name="Rechteck 23">
            <a:extLst>
              <a:ext uri="{FF2B5EF4-FFF2-40B4-BE49-F238E27FC236}">
                <a16:creationId xmlns:a16="http://schemas.microsoft.com/office/drawing/2014/main" id="{051E7806-19FF-1848-98A2-9B1AF46E0E5B}"/>
              </a:ext>
            </a:extLst>
          </p:cNvPr>
          <p:cNvSpPr/>
          <p:nvPr/>
        </p:nvSpPr>
        <p:spPr bwMode="auto">
          <a:xfrm>
            <a:off x="551384" y="3284984"/>
            <a:ext cx="4465116" cy="442662"/>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300" b="1" i="0" u="none" strike="noStrike" cap="none" normalizeH="0" baseline="0" dirty="0">
                <a:ln>
                  <a:noFill/>
                </a:ln>
                <a:solidFill>
                  <a:schemeClr val="bg1"/>
                </a:solidFill>
                <a:effectLst/>
                <a:latin typeface="Arial" charset="0"/>
                <a:ea typeface="ＭＳ Ｐゴシック" charset="-128"/>
              </a:rPr>
              <a:t>Implications for suppliers</a:t>
            </a:r>
          </a:p>
        </p:txBody>
      </p:sp>
      <p:sp>
        <p:nvSpPr>
          <p:cNvPr id="25" name="Rechteck 24">
            <a:extLst>
              <a:ext uri="{FF2B5EF4-FFF2-40B4-BE49-F238E27FC236}">
                <a16:creationId xmlns:a16="http://schemas.microsoft.com/office/drawing/2014/main" id="{4C5CC26C-9A3B-764E-8AF7-E7034004A50F}"/>
              </a:ext>
            </a:extLst>
          </p:cNvPr>
          <p:cNvSpPr/>
          <p:nvPr/>
        </p:nvSpPr>
        <p:spPr bwMode="auto">
          <a:xfrm>
            <a:off x="551384" y="3727646"/>
            <a:ext cx="4465116" cy="2749354"/>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72000" numCol="1" rtlCol="0" anchor="t" anchorCtr="0" compatLnSpc="1">
            <a:prstTxWarp prst="textNoShape">
              <a:avLst/>
            </a:prstTxWarp>
          </a:bodyPr>
          <a:lstStyle/>
          <a:p>
            <a:pPr marL="182563" indent="-182563" algn="l">
              <a:spcBef>
                <a:spcPts val="0"/>
              </a:spcBef>
              <a:spcAft>
                <a:spcPts val="300"/>
              </a:spcAft>
              <a:buFont typeface="Arial" panose="020B0604020202020204" pitchFamily="34" charset="0"/>
              <a:buChar char="•"/>
            </a:pPr>
            <a:r>
              <a:rPr lang="en-US" sz="1200" dirty="0">
                <a:solidFill>
                  <a:srgbClr val="3B687F"/>
                </a:solidFill>
              </a:rPr>
              <a:t>If the risk analysis identifies relevant risks within a supply chain, preventive measures must be taken. These can relate to suppliers (usually direct suppliers, but possibly  also indirect ones ). Measures can include such things as:</a:t>
            </a:r>
          </a:p>
          <a:p>
            <a:pPr marL="639763" lvl="1" indent="-182563" algn="l">
              <a:spcBef>
                <a:spcPts val="0"/>
              </a:spcBef>
              <a:spcAft>
                <a:spcPts val="300"/>
              </a:spcAft>
              <a:buFont typeface="Arial" panose="020B0604020202020204" pitchFamily="34" charset="0"/>
              <a:buChar char="•"/>
            </a:pPr>
            <a:r>
              <a:rPr lang="en-US" sz="1200" dirty="0">
                <a:solidFill>
                  <a:srgbClr val="3B687F"/>
                </a:solidFill>
              </a:rPr>
              <a:t>Amendment of contractual provisions with suppliers (e.g. in the form of renegotiations), requiring the supplier to comply with human rights and environmental standards.</a:t>
            </a:r>
          </a:p>
          <a:p>
            <a:pPr marL="639763" lvl="1" indent="-182563" algn="l">
              <a:spcBef>
                <a:spcPts val="0"/>
              </a:spcBef>
              <a:spcAft>
                <a:spcPts val="300"/>
              </a:spcAft>
              <a:buFont typeface="Arial" panose="020B0604020202020204" pitchFamily="34" charset="0"/>
              <a:buChar char="•"/>
            </a:pPr>
            <a:r>
              <a:rPr lang="en-US" sz="1200" dirty="0">
                <a:solidFill>
                  <a:srgbClr val="3B687F"/>
                </a:solidFill>
              </a:rPr>
              <a:t>Obligation of the supplier to adhere to these compliance standards in the downstream supply chain as well.</a:t>
            </a:r>
          </a:p>
          <a:p>
            <a:pPr marL="639763" lvl="1" indent="-182563" algn="l">
              <a:spcBef>
                <a:spcPts val="0"/>
              </a:spcBef>
              <a:spcAft>
                <a:spcPts val="300"/>
              </a:spcAft>
              <a:buFont typeface="Arial" panose="020B0604020202020204" pitchFamily="34" charset="0"/>
              <a:buChar char="•"/>
            </a:pPr>
            <a:r>
              <a:rPr lang="en-US" sz="1200" dirty="0">
                <a:solidFill>
                  <a:srgbClr val="3B687F"/>
                </a:solidFill>
              </a:rPr>
              <a:t>Regular reviews of existing and future suppliers with regard to their ability to comply with due diligence requirements.</a:t>
            </a:r>
            <a:endParaRPr lang="de-DE" sz="1200" dirty="0">
              <a:solidFill>
                <a:srgbClr val="3B687F"/>
              </a:solidFill>
            </a:endParaRPr>
          </a:p>
        </p:txBody>
      </p:sp>
      <p:sp>
        <p:nvSpPr>
          <p:cNvPr id="23" name="Datumsplatzhalter 5">
            <a:extLst>
              <a:ext uri="{FF2B5EF4-FFF2-40B4-BE49-F238E27FC236}">
                <a16:creationId xmlns:a16="http://schemas.microsoft.com/office/drawing/2014/main" id="{DEC37A28-FFAC-C84F-BC7B-E7FD9496CAA4}"/>
              </a:ext>
            </a:extLst>
          </p:cNvPr>
          <p:cNvSpPr>
            <a:spLocks noGrp="1"/>
          </p:cNvSpPr>
          <p:nvPr>
            <p:ph type="dt" sz="half" idx="12"/>
          </p:nvPr>
        </p:nvSpPr>
        <p:spPr>
          <a:xfrm>
            <a:off x="431800" y="223838"/>
            <a:ext cx="8424000" cy="476250"/>
          </a:xfrm>
        </p:spPr>
        <p:txBody>
          <a:bodyPr/>
          <a:lstStyle/>
          <a:p>
            <a:r>
              <a:rPr lang="en-GB" dirty="0"/>
              <a:t>Supply Chain Due Diligence</a:t>
            </a:r>
          </a:p>
          <a:p>
            <a:r>
              <a:rPr lang="en-GB" dirty="0"/>
              <a:t>Part 3: Implementing due diligence</a:t>
            </a:r>
          </a:p>
        </p:txBody>
      </p:sp>
      <p:sp>
        <p:nvSpPr>
          <p:cNvPr id="14" name="Rechteck 13">
            <a:extLst>
              <a:ext uri="{FF2B5EF4-FFF2-40B4-BE49-F238E27FC236}">
                <a16:creationId xmlns:a16="http://schemas.microsoft.com/office/drawing/2014/main" id="{288B0026-14C1-4147-9AB5-8B0B6B9573EB}"/>
              </a:ext>
            </a:extLst>
          </p:cNvPr>
          <p:cNvSpPr/>
          <p:nvPr/>
        </p:nvSpPr>
        <p:spPr bwMode="auto">
          <a:xfrm>
            <a:off x="9624392" y="1463525"/>
            <a:ext cx="2232646" cy="5013475"/>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algn="just">
              <a:spcBef>
                <a:spcPts val="1200"/>
              </a:spcBef>
              <a:spcAft>
                <a:spcPts val="600"/>
              </a:spcAft>
            </a:pPr>
            <a:r>
              <a:rPr lang="de-DE" sz="1000" b="1" dirty="0">
                <a:solidFill>
                  <a:srgbClr val="3B687F"/>
                </a:solidFill>
              </a:rPr>
              <a:t>Further information</a:t>
            </a:r>
          </a:p>
          <a:p>
            <a:pPr marL="354013" indent="-171450" algn="l">
              <a:spcBef>
                <a:spcPts val="1200"/>
              </a:spcBef>
              <a:spcAft>
                <a:spcPts val="600"/>
              </a:spcAft>
              <a:buFont typeface="Arial" panose="020B0604020202020204" pitchFamily="34" charset="0"/>
              <a:buChar char="•"/>
            </a:pPr>
            <a:r>
              <a:rPr lang="en-US" sz="1000" dirty="0">
                <a:solidFill>
                  <a:srgbClr val="3B687F"/>
                </a:solidFill>
              </a:rPr>
              <a:t>The </a:t>
            </a:r>
            <a:r>
              <a:rPr lang="en-US" sz="1000" dirty="0">
                <a:solidFill>
                  <a:srgbClr val="3B687F"/>
                </a:solidFill>
                <a:hlinkClick r:id="rId5">
                  <a:extLst>
                    <a:ext uri="{A12FA001-AC4F-418D-AE19-62706E023703}">
                      <ahyp:hlinkClr xmlns:ahyp="http://schemas.microsoft.com/office/drawing/2018/hyperlinkcolor" xmlns="" val="tx"/>
                    </a:ext>
                  </a:extLst>
                </a:hlinkClick>
              </a:rPr>
              <a:t>Decent Work Toolkit for Sustainable Procurement</a:t>
            </a:r>
            <a:r>
              <a:rPr lang="en-US" sz="1000" dirty="0">
                <a:solidFill>
                  <a:srgbClr val="3B687F"/>
                </a:solidFill>
              </a:rPr>
              <a:t> by the UN Global Compact provides practical guidance and examples for improving working conditions in the supply chain.</a:t>
            </a:r>
            <a:endParaRPr lang="de-DE" sz="1000" dirty="0">
              <a:solidFill>
                <a:srgbClr val="3B687F"/>
              </a:solidFill>
            </a:endParaRPr>
          </a:p>
        </p:txBody>
      </p:sp>
      <p:sp>
        <p:nvSpPr>
          <p:cNvPr id="15" name="Fußzeilenplatzhalter 3">
            <a:extLst>
              <a:ext uri="{FF2B5EF4-FFF2-40B4-BE49-F238E27FC236}">
                <a16:creationId xmlns:a16="http://schemas.microsoft.com/office/drawing/2014/main" id="{6A70499F-75AA-43BC-BDDF-5E99E688AB4F}"/>
              </a:ext>
            </a:extLst>
          </p:cNvPr>
          <p:cNvSpPr>
            <a:spLocks noGrp="1"/>
          </p:cNvSpPr>
          <p:nvPr>
            <p:ph type="ftr" sz="quarter" idx="10"/>
          </p:nvPr>
        </p:nvSpPr>
        <p:spPr>
          <a:xfrm>
            <a:off x="7061200" y="6477000"/>
            <a:ext cx="4904317" cy="279400"/>
          </a:xfrm>
        </p:spPr>
        <p:txBody>
          <a:bodyPr/>
          <a:lstStyle/>
          <a:p>
            <a:r>
              <a:rPr lang="de-DE" dirty="0"/>
              <a:t>© LfU / IZU Umweltzentrum Umweltwirtschaft / 2021</a:t>
            </a:r>
          </a:p>
        </p:txBody>
      </p:sp>
    </p:spTree>
    <p:extLst>
      <p:ext uri="{BB962C8B-B14F-4D97-AF65-F5344CB8AC3E}">
        <p14:creationId xmlns:p14="http://schemas.microsoft.com/office/powerpoint/2010/main" val="1368422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A5410F-6C60-49B0-8148-AF657DCAC81C}"/>
              </a:ext>
            </a:extLst>
          </p:cNvPr>
          <p:cNvSpPr>
            <a:spLocks noGrp="1"/>
          </p:cNvSpPr>
          <p:nvPr>
            <p:ph type="title"/>
          </p:nvPr>
        </p:nvSpPr>
        <p:spPr/>
        <p:txBody>
          <a:bodyPr/>
          <a:lstStyle/>
          <a:p>
            <a:r>
              <a:rPr lang="en-GB" dirty="0">
                <a:solidFill>
                  <a:srgbClr val="FF9933"/>
                </a:solidFill>
              </a:rPr>
              <a:t>Step 3 </a:t>
            </a:r>
            <a:r>
              <a:rPr lang="en-GB" i="1" dirty="0">
                <a:solidFill>
                  <a:srgbClr val="FF9933"/>
                </a:solidFill>
              </a:rPr>
              <a:t>deep dive</a:t>
            </a:r>
            <a:r>
              <a:rPr lang="en-GB" dirty="0">
                <a:solidFill>
                  <a:srgbClr val="FF9933"/>
                </a:solidFill>
              </a:rPr>
              <a:t>: Supplier self-disclosure</a:t>
            </a:r>
          </a:p>
        </p:txBody>
      </p:sp>
      <p:sp>
        <p:nvSpPr>
          <p:cNvPr id="3" name="Inhaltsplatzhalter 2">
            <a:extLst>
              <a:ext uri="{FF2B5EF4-FFF2-40B4-BE49-F238E27FC236}">
                <a16:creationId xmlns:a16="http://schemas.microsoft.com/office/drawing/2014/main" id="{2AB4D3F1-726D-4C97-A2E0-B2320B2EF516}"/>
              </a:ext>
            </a:extLst>
          </p:cNvPr>
          <p:cNvSpPr>
            <a:spLocks noGrp="1"/>
          </p:cNvSpPr>
          <p:nvPr>
            <p:ph idx="1"/>
          </p:nvPr>
        </p:nvSpPr>
        <p:spPr>
          <a:xfrm>
            <a:off x="431801" y="1628776"/>
            <a:ext cx="9048575" cy="4697413"/>
          </a:xfrm>
        </p:spPr>
        <p:txBody>
          <a:bodyPr/>
          <a:lstStyle/>
          <a:p>
            <a:pPr marL="457200" indent="-457200">
              <a:buAutoNum type="arabicPeriod"/>
            </a:pPr>
            <a:r>
              <a:rPr lang="en-US" b="1" dirty="0">
                <a:solidFill>
                  <a:srgbClr val="3B687F"/>
                </a:solidFill>
              </a:rPr>
              <a:t>Answering the questionnaire: </a:t>
            </a:r>
            <a:r>
              <a:rPr lang="en-US" dirty="0">
                <a:solidFill>
                  <a:srgbClr val="3B687F"/>
                </a:solidFill>
              </a:rPr>
              <a:t>Detail and accuracy in filling out the self-disclosure form create transparency and communicate competence to your customer, enabling targeted action in the event of grievances.</a:t>
            </a:r>
          </a:p>
          <a:p>
            <a:pPr marL="457200" indent="-457200">
              <a:buAutoNum type="arabicPeriod"/>
            </a:pPr>
            <a:r>
              <a:rPr lang="en-US" b="1" dirty="0">
                <a:solidFill>
                  <a:srgbClr val="3B687F"/>
                </a:solidFill>
              </a:rPr>
              <a:t>Internal responsibility: </a:t>
            </a:r>
            <a:r>
              <a:rPr lang="en-US" dirty="0">
                <a:solidFill>
                  <a:srgbClr val="3B687F"/>
                </a:solidFill>
              </a:rPr>
              <a:t>A trained sustainability officer as the person in charge and primary contact person for buyers can ensure the quality of the information you provide in the self-disclosure. This also facilitates communication processes with the buyer.</a:t>
            </a:r>
          </a:p>
          <a:p>
            <a:pPr marL="457200" indent="-457200">
              <a:buAutoNum type="arabicPeriod"/>
            </a:pPr>
            <a:r>
              <a:rPr lang="en-US" b="1" dirty="0">
                <a:solidFill>
                  <a:srgbClr val="3B687F"/>
                </a:solidFill>
              </a:rPr>
              <a:t>Documentation: </a:t>
            </a:r>
            <a:r>
              <a:rPr lang="en-US" dirty="0">
                <a:solidFill>
                  <a:srgbClr val="3B687F"/>
                </a:solidFill>
              </a:rPr>
              <a:t>Evidence of codes and certificates of management systems strengthen the credibility of your self-disclosure. They provide the customer with important information about already existing guidelines, which play a role in the supplier evaluation, as well as for the subsequent supplier development.</a:t>
            </a:r>
            <a:endParaRPr lang="de-DE" dirty="0">
              <a:solidFill>
                <a:srgbClr val="3B687F"/>
              </a:solidFill>
            </a:endParaRPr>
          </a:p>
        </p:txBody>
      </p:sp>
      <p:sp>
        <p:nvSpPr>
          <p:cNvPr id="5" name="Datumsplatzhalter 4">
            <a:extLst>
              <a:ext uri="{FF2B5EF4-FFF2-40B4-BE49-F238E27FC236}">
                <a16:creationId xmlns:a16="http://schemas.microsoft.com/office/drawing/2014/main" id="{D5EACECF-B5DD-4E41-8F55-D61427FACA52}"/>
              </a:ext>
            </a:extLst>
          </p:cNvPr>
          <p:cNvSpPr>
            <a:spLocks noGrp="1"/>
          </p:cNvSpPr>
          <p:nvPr>
            <p:ph type="dt" sz="half" idx="12"/>
          </p:nvPr>
        </p:nvSpPr>
        <p:spPr/>
        <p:txBody>
          <a:bodyPr/>
          <a:lstStyle/>
          <a:p>
            <a:r>
              <a:rPr lang="de-DE" dirty="0"/>
              <a:t>Supply Chain Due Diligence</a:t>
            </a:r>
          </a:p>
          <a:p>
            <a:r>
              <a:rPr lang="en-GB" dirty="0"/>
              <a:t>Part 3: Implementing due diligence</a:t>
            </a:r>
          </a:p>
        </p:txBody>
      </p:sp>
      <p:sp>
        <p:nvSpPr>
          <p:cNvPr id="6" name="Foliennummernplatzhalter 5">
            <a:extLst>
              <a:ext uri="{FF2B5EF4-FFF2-40B4-BE49-F238E27FC236}">
                <a16:creationId xmlns:a16="http://schemas.microsoft.com/office/drawing/2014/main" id="{6A51F434-35CA-4069-8081-68358B1485F9}"/>
              </a:ext>
            </a:extLst>
          </p:cNvPr>
          <p:cNvSpPr>
            <a:spLocks noGrp="1"/>
          </p:cNvSpPr>
          <p:nvPr>
            <p:ph type="sldNum" sz="quarter" idx="4"/>
          </p:nvPr>
        </p:nvSpPr>
        <p:spPr/>
        <p:txBody>
          <a:bodyPr/>
          <a:lstStyle/>
          <a:p>
            <a:fld id="{894680D0-7A83-433A-9719-C4143F27F647}" type="slidenum">
              <a:rPr lang="de-DE" smtClean="0"/>
              <a:pPr/>
              <a:t>13</a:t>
            </a:fld>
            <a:endParaRPr lang="de-DE"/>
          </a:p>
        </p:txBody>
      </p:sp>
      <p:sp>
        <p:nvSpPr>
          <p:cNvPr id="7" name="Rechteck 6">
            <a:extLst>
              <a:ext uri="{FF2B5EF4-FFF2-40B4-BE49-F238E27FC236}">
                <a16:creationId xmlns:a16="http://schemas.microsoft.com/office/drawing/2014/main" id="{12B1F844-8C85-4638-8E7A-D90628E37ED8}"/>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algn="just">
              <a:spcAft>
                <a:spcPts val="600"/>
              </a:spcAft>
            </a:pPr>
            <a:r>
              <a:rPr lang="de-DE" sz="1000" b="1" dirty="0">
                <a:solidFill>
                  <a:srgbClr val="3B687F"/>
                </a:solidFill>
              </a:rPr>
              <a:t>Further information</a:t>
            </a:r>
          </a:p>
          <a:p>
            <a:pPr marL="354013" indent="-171450" algn="l">
              <a:spcBef>
                <a:spcPts val="1200"/>
              </a:spcBef>
              <a:spcAft>
                <a:spcPts val="600"/>
              </a:spcAft>
              <a:buFont typeface="Arial" panose="020B0604020202020204" pitchFamily="34" charset="0"/>
              <a:buChar char="•"/>
            </a:pPr>
            <a:r>
              <a:rPr lang="en-US" sz="1000" dirty="0">
                <a:solidFill>
                  <a:srgbClr val="3B687F"/>
                </a:solidFill>
              </a:rPr>
              <a:t>Industry benchmarks can help you understand sustainability requirements. The </a:t>
            </a:r>
            <a:r>
              <a:rPr lang="en-US" sz="1000" dirty="0">
                <a:solidFill>
                  <a:srgbClr val="3B687F"/>
                </a:solidFill>
                <a:hlinkClick r:id="rId2">
                  <a:extLst>
                    <a:ext uri="{A12FA001-AC4F-418D-AE19-62706E023703}">
                      <ahyp:hlinkClr xmlns:ahyp="http://schemas.microsoft.com/office/drawing/2018/hyperlinkcolor" xmlns="" val="tx"/>
                    </a:ext>
                  </a:extLst>
                </a:hlinkClick>
              </a:rPr>
              <a:t>World Benchmarking Alliance </a:t>
            </a:r>
            <a:r>
              <a:rPr lang="en-US" sz="1000" dirty="0">
                <a:solidFill>
                  <a:srgbClr val="3B687F"/>
                </a:solidFill>
              </a:rPr>
              <a:t>provides a free and publicly available sustainability benchmark that rates companies on their sustainability performance and contribution to achieving the global Sustainable Development Goals (SDGs).</a:t>
            </a:r>
            <a:endParaRPr lang="de-DE" sz="1000" dirty="0">
              <a:solidFill>
                <a:srgbClr val="3B687F"/>
              </a:solidFill>
            </a:endParaRPr>
          </a:p>
        </p:txBody>
      </p:sp>
      <p:pic>
        <p:nvPicPr>
          <p:cNvPr id="9" name="Grafik 8" descr="Informationen mit einfarbiger Füllung">
            <a:extLst>
              <a:ext uri="{FF2B5EF4-FFF2-40B4-BE49-F238E27FC236}">
                <a16:creationId xmlns:a16="http://schemas.microsoft.com/office/drawing/2014/main" id="{AAB63460-975B-404D-905C-BF6B487DE96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624392" y="1670050"/>
            <a:ext cx="216000" cy="216000"/>
          </a:xfrm>
          <a:prstGeom prst="rect">
            <a:avLst/>
          </a:prstGeom>
        </p:spPr>
      </p:pic>
      <p:sp>
        <p:nvSpPr>
          <p:cNvPr id="10" name="Fußzeilenplatzhalter 3">
            <a:extLst>
              <a:ext uri="{FF2B5EF4-FFF2-40B4-BE49-F238E27FC236}">
                <a16:creationId xmlns:a16="http://schemas.microsoft.com/office/drawing/2014/main" id="{81162681-255C-431B-8885-1E53AB993BF5}"/>
              </a:ext>
            </a:extLst>
          </p:cNvPr>
          <p:cNvSpPr>
            <a:spLocks noGrp="1"/>
          </p:cNvSpPr>
          <p:nvPr>
            <p:ph type="ftr" sz="quarter" idx="10"/>
          </p:nvPr>
        </p:nvSpPr>
        <p:spPr>
          <a:xfrm>
            <a:off x="7061200" y="6477000"/>
            <a:ext cx="4904317" cy="279400"/>
          </a:xfrm>
        </p:spPr>
        <p:txBody>
          <a:bodyPr/>
          <a:lstStyle/>
          <a:p>
            <a:r>
              <a:rPr lang="de-DE" dirty="0"/>
              <a:t>© LfU / IZU Umweltzentrum Umweltwirtschaft / 2021</a:t>
            </a:r>
          </a:p>
        </p:txBody>
      </p:sp>
    </p:spTree>
    <p:extLst>
      <p:ext uri="{BB962C8B-B14F-4D97-AF65-F5344CB8AC3E}">
        <p14:creationId xmlns:p14="http://schemas.microsoft.com/office/powerpoint/2010/main" val="2730099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57DE6-647D-4B70-8F57-EE32A6023044}"/>
              </a:ext>
            </a:extLst>
          </p:cNvPr>
          <p:cNvSpPr>
            <a:spLocks noGrp="1"/>
          </p:cNvSpPr>
          <p:nvPr>
            <p:ph type="title"/>
          </p:nvPr>
        </p:nvSpPr>
        <p:spPr/>
        <p:txBody>
          <a:bodyPr/>
          <a:lstStyle/>
          <a:p>
            <a:r>
              <a:rPr lang="en-GB" dirty="0">
                <a:solidFill>
                  <a:srgbClr val="FF9933"/>
                </a:solidFill>
              </a:rPr>
              <a:t>Step 3 </a:t>
            </a:r>
            <a:r>
              <a:rPr lang="en-GB" i="1" dirty="0">
                <a:solidFill>
                  <a:srgbClr val="FF9933"/>
                </a:solidFill>
              </a:rPr>
              <a:t>deep dive</a:t>
            </a:r>
            <a:r>
              <a:rPr lang="en-GB" dirty="0">
                <a:solidFill>
                  <a:srgbClr val="FF9933"/>
                </a:solidFill>
              </a:rPr>
              <a:t>: Preparing for an audit</a:t>
            </a:r>
          </a:p>
        </p:txBody>
      </p:sp>
      <p:sp>
        <p:nvSpPr>
          <p:cNvPr id="3" name="Inhaltsplatzhalter 2">
            <a:extLst>
              <a:ext uri="{FF2B5EF4-FFF2-40B4-BE49-F238E27FC236}">
                <a16:creationId xmlns:a16="http://schemas.microsoft.com/office/drawing/2014/main" id="{EC33198C-7EC8-42BA-ABE1-65F083170695}"/>
              </a:ext>
            </a:extLst>
          </p:cNvPr>
          <p:cNvSpPr>
            <a:spLocks noGrp="1"/>
          </p:cNvSpPr>
          <p:nvPr>
            <p:ph idx="1"/>
          </p:nvPr>
        </p:nvSpPr>
        <p:spPr>
          <a:xfrm>
            <a:off x="431801" y="1628776"/>
            <a:ext cx="9048575" cy="4697413"/>
          </a:xfrm>
        </p:spPr>
        <p:txBody>
          <a:bodyPr/>
          <a:lstStyle/>
          <a:p>
            <a:pPr marL="457200" indent="-457200">
              <a:buFont typeface="+mj-lt"/>
              <a:buAutoNum type="arabicPeriod"/>
            </a:pPr>
            <a:r>
              <a:rPr lang="en-US" b="1" dirty="0">
                <a:solidFill>
                  <a:srgbClr val="3B687F"/>
                </a:solidFill>
              </a:rPr>
              <a:t>Hotspot identification: </a:t>
            </a:r>
            <a:r>
              <a:rPr lang="en-US" dirty="0">
                <a:solidFill>
                  <a:srgbClr val="3B687F"/>
                </a:solidFill>
              </a:rPr>
              <a:t>You should know the risks in your business operations and in your supply chain. Your information can be cross-checked with the auditor. This increases your credibility in continuously improving your manufacturing or service processes. </a:t>
            </a:r>
          </a:p>
          <a:p>
            <a:pPr marL="457200" indent="-457200">
              <a:buFont typeface="+mj-lt"/>
              <a:buAutoNum type="arabicPeriod"/>
            </a:pPr>
            <a:r>
              <a:rPr lang="en-US" b="1" dirty="0">
                <a:solidFill>
                  <a:srgbClr val="3B687F"/>
                </a:solidFill>
              </a:rPr>
              <a:t>Employee preparation: </a:t>
            </a:r>
            <a:r>
              <a:rPr lang="en-US" dirty="0">
                <a:solidFill>
                  <a:srgbClr val="3B687F"/>
                </a:solidFill>
              </a:rPr>
              <a:t>The sustainability officer (if any) should prepare your employees for the upcoming audit. Preparation includes explaining the audit process, rights and responsibilities when interviewing employees, and possible consequences for the company. </a:t>
            </a:r>
          </a:p>
          <a:p>
            <a:pPr marL="457200" indent="-457200">
              <a:buFont typeface="+mj-lt"/>
              <a:buAutoNum type="arabicPeriod"/>
            </a:pPr>
            <a:r>
              <a:rPr lang="en-US" b="1" dirty="0">
                <a:solidFill>
                  <a:srgbClr val="3B687F"/>
                </a:solidFill>
              </a:rPr>
              <a:t>Employee training: </a:t>
            </a:r>
            <a:r>
              <a:rPr lang="en-US" dirty="0">
                <a:solidFill>
                  <a:srgbClr val="3B687F"/>
                </a:solidFill>
              </a:rPr>
              <a:t>Training employees and management personnel to follow established Codes of Conduct and standards should not occur just prior to auditing, but immediately upon the implementation of management systems. Regular follow-up trainings ensure active integration into everyday business life.</a:t>
            </a:r>
            <a:endParaRPr lang="de-DE" dirty="0">
              <a:solidFill>
                <a:srgbClr val="3B687F"/>
              </a:solidFill>
            </a:endParaRPr>
          </a:p>
        </p:txBody>
      </p:sp>
      <p:sp>
        <p:nvSpPr>
          <p:cNvPr id="5" name="Datumsplatzhalter 4">
            <a:extLst>
              <a:ext uri="{FF2B5EF4-FFF2-40B4-BE49-F238E27FC236}">
                <a16:creationId xmlns:a16="http://schemas.microsoft.com/office/drawing/2014/main" id="{D9C300D3-9A86-4077-9739-0895D1E3DDE9}"/>
              </a:ext>
            </a:extLst>
          </p:cNvPr>
          <p:cNvSpPr>
            <a:spLocks noGrp="1"/>
          </p:cNvSpPr>
          <p:nvPr>
            <p:ph type="dt" sz="half" idx="12"/>
          </p:nvPr>
        </p:nvSpPr>
        <p:spPr/>
        <p:txBody>
          <a:bodyPr/>
          <a:lstStyle/>
          <a:p>
            <a:r>
              <a:rPr lang="de-DE" dirty="0"/>
              <a:t>Supply Chain Due Diligence</a:t>
            </a:r>
          </a:p>
          <a:p>
            <a:r>
              <a:rPr lang="en-GB" dirty="0"/>
              <a:t>Part 3: Implementing due diligence</a:t>
            </a:r>
          </a:p>
        </p:txBody>
      </p:sp>
      <p:sp>
        <p:nvSpPr>
          <p:cNvPr id="6" name="Foliennummernplatzhalter 5">
            <a:extLst>
              <a:ext uri="{FF2B5EF4-FFF2-40B4-BE49-F238E27FC236}">
                <a16:creationId xmlns:a16="http://schemas.microsoft.com/office/drawing/2014/main" id="{199363CD-349F-4FD8-9DC0-267087088E59}"/>
              </a:ext>
            </a:extLst>
          </p:cNvPr>
          <p:cNvSpPr>
            <a:spLocks noGrp="1"/>
          </p:cNvSpPr>
          <p:nvPr>
            <p:ph type="sldNum" sz="quarter" idx="4"/>
          </p:nvPr>
        </p:nvSpPr>
        <p:spPr/>
        <p:txBody>
          <a:bodyPr/>
          <a:lstStyle/>
          <a:p>
            <a:fld id="{894680D0-7A83-433A-9719-C4143F27F647}" type="slidenum">
              <a:rPr lang="de-DE" smtClean="0"/>
              <a:pPr/>
              <a:t>14</a:t>
            </a:fld>
            <a:endParaRPr lang="de-DE"/>
          </a:p>
        </p:txBody>
      </p:sp>
      <p:sp>
        <p:nvSpPr>
          <p:cNvPr id="9" name="Fußzeilenplatzhalter 3">
            <a:extLst>
              <a:ext uri="{FF2B5EF4-FFF2-40B4-BE49-F238E27FC236}">
                <a16:creationId xmlns:a16="http://schemas.microsoft.com/office/drawing/2014/main" id="{1498D873-CCCE-45C0-BF26-0779F05BCD62}"/>
              </a:ext>
            </a:extLst>
          </p:cNvPr>
          <p:cNvSpPr>
            <a:spLocks noGrp="1"/>
          </p:cNvSpPr>
          <p:nvPr>
            <p:ph type="ftr" sz="quarter" idx="10"/>
          </p:nvPr>
        </p:nvSpPr>
        <p:spPr>
          <a:xfrm>
            <a:off x="7061200" y="6477000"/>
            <a:ext cx="4904317" cy="279400"/>
          </a:xfrm>
        </p:spPr>
        <p:txBody>
          <a:bodyPr/>
          <a:lstStyle/>
          <a:p>
            <a:r>
              <a:rPr lang="de-DE" dirty="0"/>
              <a:t>© LfU / IZU Umweltzentrum Umweltwirtschaft / 2021</a:t>
            </a:r>
          </a:p>
        </p:txBody>
      </p:sp>
    </p:spTree>
    <p:extLst>
      <p:ext uri="{BB962C8B-B14F-4D97-AF65-F5344CB8AC3E}">
        <p14:creationId xmlns:p14="http://schemas.microsoft.com/office/powerpoint/2010/main" val="3116638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7386E3-6EAA-5D47-BB24-A2BE0C1FC7A2}"/>
              </a:ext>
            </a:extLst>
          </p:cNvPr>
          <p:cNvSpPr>
            <a:spLocks noGrp="1"/>
          </p:cNvSpPr>
          <p:nvPr>
            <p:ph type="title"/>
          </p:nvPr>
        </p:nvSpPr>
        <p:spPr/>
        <p:txBody>
          <a:bodyPr/>
          <a:lstStyle/>
          <a:p>
            <a:r>
              <a:rPr lang="en-GB" dirty="0">
                <a:solidFill>
                  <a:srgbClr val="FF9933"/>
                </a:solidFill>
              </a:rPr>
              <a:t>Step 4: Measure and report</a:t>
            </a:r>
          </a:p>
        </p:txBody>
      </p:sp>
      <p:sp>
        <p:nvSpPr>
          <p:cNvPr id="6" name="Foliennummernplatzhalter 5">
            <a:extLst>
              <a:ext uri="{FF2B5EF4-FFF2-40B4-BE49-F238E27FC236}">
                <a16:creationId xmlns:a16="http://schemas.microsoft.com/office/drawing/2014/main" id="{700914D4-33CF-704B-8556-3D8ACB50A19D}"/>
              </a:ext>
            </a:extLst>
          </p:cNvPr>
          <p:cNvSpPr>
            <a:spLocks noGrp="1"/>
          </p:cNvSpPr>
          <p:nvPr>
            <p:ph type="sldNum" sz="quarter" idx="4"/>
          </p:nvPr>
        </p:nvSpPr>
        <p:spPr/>
        <p:txBody>
          <a:bodyPr/>
          <a:lstStyle/>
          <a:p>
            <a:fld id="{894680D0-7A83-433A-9719-C4143F27F647}" type="slidenum">
              <a:rPr lang="de-DE" smtClean="0"/>
              <a:pPr/>
              <a:t>15</a:t>
            </a:fld>
            <a:endParaRPr lang="de-DE"/>
          </a:p>
        </p:txBody>
      </p:sp>
      <p:pic>
        <p:nvPicPr>
          <p:cNvPr id="9" name="Grafik 8" descr="Informationen mit einfarbiger Füllung">
            <a:extLst>
              <a:ext uri="{FF2B5EF4-FFF2-40B4-BE49-F238E27FC236}">
                <a16:creationId xmlns:a16="http://schemas.microsoft.com/office/drawing/2014/main" id="{D50CF626-1F54-3540-8C94-9D2ED1B93AA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623189" y="1522870"/>
            <a:ext cx="216000" cy="216000"/>
          </a:xfrm>
          <a:prstGeom prst="rect">
            <a:avLst/>
          </a:prstGeom>
        </p:spPr>
      </p:pic>
      <p:sp>
        <p:nvSpPr>
          <p:cNvPr id="18" name="Rechteck 17">
            <a:extLst>
              <a:ext uri="{FF2B5EF4-FFF2-40B4-BE49-F238E27FC236}">
                <a16:creationId xmlns:a16="http://schemas.microsoft.com/office/drawing/2014/main" id="{326AECC1-6FEB-EA4E-A0FC-1990B387BFA7}"/>
              </a:ext>
            </a:extLst>
          </p:cNvPr>
          <p:cNvSpPr/>
          <p:nvPr/>
        </p:nvSpPr>
        <p:spPr bwMode="auto">
          <a:xfrm>
            <a:off x="551384" y="1463525"/>
            <a:ext cx="4464496" cy="442662"/>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300" b="1" i="0" u="none" strike="noStrike" cap="none" normalizeH="0" baseline="0" dirty="0">
                <a:ln>
                  <a:noFill/>
                </a:ln>
                <a:solidFill>
                  <a:schemeClr val="bg1"/>
                </a:solidFill>
                <a:effectLst/>
                <a:latin typeface="Arial" charset="0"/>
                <a:ea typeface="ＭＳ Ｐゴシック" charset="-128"/>
              </a:rPr>
              <a:t>Context</a:t>
            </a:r>
          </a:p>
        </p:txBody>
      </p:sp>
      <p:sp>
        <p:nvSpPr>
          <p:cNvPr id="20" name="Rechteck 19">
            <a:extLst>
              <a:ext uri="{FF2B5EF4-FFF2-40B4-BE49-F238E27FC236}">
                <a16:creationId xmlns:a16="http://schemas.microsoft.com/office/drawing/2014/main" id="{4C2BEC15-B23F-9447-9135-5B5932F825C9}"/>
              </a:ext>
            </a:extLst>
          </p:cNvPr>
          <p:cNvSpPr/>
          <p:nvPr/>
        </p:nvSpPr>
        <p:spPr bwMode="auto">
          <a:xfrm>
            <a:off x="551384" y="1906187"/>
            <a:ext cx="4464496" cy="946749"/>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72000" numCol="1" rtlCol="0" anchor="t" anchorCtr="0" compatLnSpc="1">
            <a:prstTxWarp prst="textNoShape">
              <a:avLst/>
            </a:prstTxWarp>
          </a:bodyPr>
          <a:lstStyle/>
          <a:p>
            <a:pPr marL="182563" indent="-182563" algn="l">
              <a:spcBef>
                <a:spcPts val="0"/>
              </a:spcBef>
              <a:spcAft>
                <a:spcPts val="300"/>
              </a:spcAft>
              <a:buFont typeface="Arial" panose="020B0604020202020204" pitchFamily="34" charset="0"/>
              <a:buChar char="•"/>
            </a:pPr>
            <a:r>
              <a:rPr lang="en-US" sz="1200" dirty="0">
                <a:solidFill>
                  <a:srgbClr val="3B687F"/>
                </a:solidFill>
              </a:rPr>
              <a:t>The fulfillment of due diligence obligations must be documented. In addition, a report on this must be prepared and published annually. This report must be submitted to the competent authority.</a:t>
            </a:r>
            <a:endParaRPr lang="de-DE" sz="1200" dirty="0">
              <a:solidFill>
                <a:srgbClr val="3B687F"/>
              </a:solidFill>
            </a:endParaRPr>
          </a:p>
        </p:txBody>
      </p:sp>
      <p:sp>
        <p:nvSpPr>
          <p:cNvPr id="21" name="Rechteck 20">
            <a:extLst>
              <a:ext uri="{FF2B5EF4-FFF2-40B4-BE49-F238E27FC236}">
                <a16:creationId xmlns:a16="http://schemas.microsoft.com/office/drawing/2014/main" id="{A97C279D-48E3-B241-AAAA-E344BAAC9441}"/>
              </a:ext>
            </a:extLst>
          </p:cNvPr>
          <p:cNvSpPr/>
          <p:nvPr/>
        </p:nvSpPr>
        <p:spPr bwMode="auto">
          <a:xfrm>
            <a:off x="5119690" y="1463525"/>
            <a:ext cx="4409264" cy="442662"/>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300" b="1" i="0" u="none" strike="noStrike" cap="none" normalizeH="0" baseline="0" dirty="0">
                <a:ln>
                  <a:noFill/>
                </a:ln>
                <a:solidFill>
                  <a:schemeClr val="bg1"/>
                </a:solidFill>
                <a:effectLst/>
                <a:latin typeface="Arial" charset="0"/>
                <a:ea typeface="ＭＳ Ｐゴシック" charset="-128"/>
              </a:rPr>
              <a:t>How to act as a supplier</a:t>
            </a:r>
          </a:p>
        </p:txBody>
      </p:sp>
      <p:sp>
        <p:nvSpPr>
          <p:cNvPr id="22" name="Rechteck 21">
            <a:extLst>
              <a:ext uri="{FF2B5EF4-FFF2-40B4-BE49-F238E27FC236}">
                <a16:creationId xmlns:a16="http://schemas.microsoft.com/office/drawing/2014/main" id="{6B45C2C4-CCD5-934E-B36B-6BFF72E40C73}"/>
              </a:ext>
            </a:extLst>
          </p:cNvPr>
          <p:cNvSpPr/>
          <p:nvPr/>
        </p:nvSpPr>
        <p:spPr bwMode="auto">
          <a:xfrm>
            <a:off x="5119690" y="1904280"/>
            <a:ext cx="4409264" cy="4227292"/>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72000" numCol="1" rtlCol="0" anchor="t" anchorCtr="0" compatLnSpc="1">
            <a:prstTxWarp prst="textNoShape">
              <a:avLst/>
            </a:prstTxWarp>
          </a:bodyPr>
          <a:lstStyle/>
          <a:p>
            <a:pPr marL="171450" indent="-171450" algn="l">
              <a:buFont typeface="Arial" panose="020B0604020202020204" pitchFamily="34" charset="0"/>
              <a:buChar char="•"/>
            </a:pPr>
            <a:r>
              <a:rPr lang="en-US" sz="1200" dirty="0">
                <a:solidFill>
                  <a:srgbClr val="3B687F"/>
                </a:solidFill>
              </a:rPr>
              <a:t>Bundle information and present key figures: as a basis for your own reporting, but also for passing on information to customers. As a rule, relevant data should already be available, for example on internal training or supplier audits.</a:t>
            </a:r>
          </a:p>
          <a:p>
            <a:pPr marL="171450" indent="-171450" algn="l">
              <a:buFont typeface="Arial" panose="020B0604020202020204" pitchFamily="34" charset="0"/>
              <a:buChar char="•"/>
            </a:pPr>
            <a:r>
              <a:rPr lang="en-US" sz="1200" dirty="0">
                <a:solidFill>
                  <a:srgbClr val="3B687F"/>
                </a:solidFill>
              </a:rPr>
              <a:t>Various guides and initiatives can help you communicate externally (see “Further information”). </a:t>
            </a:r>
          </a:p>
        </p:txBody>
      </p:sp>
      <p:sp>
        <p:nvSpPr>
          <p:cNvPr id="24" name="Rechteck 23">
            <a:extLst>
              <a:ext uri="{FF2B5EF4-FFF2-40B4-BE49-F238E27FC236}">
                <a16:creationId xmlns:a16="http://schemas.microsoft.com/office/drawing/2014/main" id="{051E7806-19FF-1848-98A2-9B1AF46E0E5B}"/>
              </a:ext>
            </a:extLst>
          </p:cNvPr>
          <p:cNvSpPr/>
          <p:nvPr/>
        </p:nvSpPr>
        <p:spPr bwMode="auto">
          <a:xfrm>
            <a:off x="550863" y="3787688"/>
            <a:ext cx="4464496" cy="442662"/>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300" b="1" i="0" u="none" strike="noStrike" cap="none" normalizeH="0" baseline="0" dirty="0">
                <a:ln>
                  <a:noFill/>
                </a:ln>
                <a:solidFill>
                  <a:schemeClr val="bg1"/>
                </a:solidFill>
                <a:effectLst/>
                <a:latin typeface="Arial" charset="0"/>
                <a:ea typeface="ＭＳ Ｐゴシック" charset="-128"/>
              </a:rPr>
              <a:t>Implications for suppliers</a:t>
            </a:r>
          </a:p>
        </p:txBody>
      </p:sp>
      <p:sp>
        <p:nvSpPr>
          <p:cNvPr id="25" name="Rechteck 24">
            <a:extLst>
              <a:ext uri="{FF2B5EF4-FFF2-40B4-BE49-F238E27FC236}">
                <a16:creationId xmlns:a16="http://schemas.microsoft.com/office/drawing/2014/main" id="{4C5CC26C-9A3B-764E-8AF7-E7034004A50F}"/>
              </a:ext>
            </a:extLst>
          </p:cNvPr>
          <p:cNvSpPr/>
          <p:nvPr/>
        </p:nvSpPr>
        <p:spPr bwMode="auto">
          <a:xfrm>
            <a:off x="550863" y="4230350"/>
            <a:ext cx="4464496" cy="1882853"/>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72000" numCol="1" rtlCol="0" anchor="t" anchorCtr="0" compatLnSpc="1">
            <a:prstTxWarp prst="textNoShape">
              <a:avLst/>
            </a:prstTxWarp>
          </a:bodyPr>
          <a:lstStyle/>
          <a:p>
            <a:pPr marL="182563" indent="-182563" algn="l">
              <a:spcBef>
                <a:spcPts val="0"/>
              </a:spcBef>
              <a:spcAft>
                <a:spcPts val="300"/>
              </a:spcAft>
              <a:buFont typeface="Arial" panose="020B0604020202020204" pitchFamily="34" charset="0"/>
              <a:buChar char="•"/>
            </a:pPr>
            <a:r>
              <a:rPr lang="en-US" sz="1200" dirty="0">
                <a:solidFill>
                  <a:srgbClr val="3B687F"/>
                </a:solidFill>
              </a:rPr>
              <a:t>Many large companies require specific information from their suppliers as part of their sustainability reporting. </a:t>
            </a:r>
          </a:p>
          <a:p>
            <a:pPr marL="182563" indent="-182563" algn="l">
              <a:spcBef>
                <a:spcPts val="0"/>
              </a:spcBef>
              <a:spcAft>
                <a:spcPts val="300"/>
              </a:spcAft>
              <a:buFont typeface="Arial" panose="020B0604020202020204" pitchFamily="34" charset="0"/>
              <a:buChar char="•"/>
            </a:pPr>
            <a:r>
              <a:rPr lang="en-US" sz="1200" dirty="0">
                <a:solidFill>
                  <a:srgbClr val="3B687F"/>
                </a:solidFill>
              </a:rPr>
              <a:t>This is further reinforced by the reporting requirement in the LkSG. It therefore makes sense to familiarize oneself with reporting requirements and to regard them not as an obligation but as a guide. </a:t>
            </a:r>
          </a:p>
          <a:p>
            <a:pPr marL="182563" indent="-182563" algn="l">
              <a:spcBef>
                <a:spcPts val="0"/>
              </a:spcBef>
              <a:spcAft>
                <a:spcPts val="300"/>
              </a:spcAft>
              <a:buFont typeface="Arial" panose="020B0604020202020204" pitchFamily="34" charset="0"/>
              <a:buChar char="•"/>
            </a:pPr>
            <a:r>
              <a:rPr lang="en-US" sz="1200" dirty="0">
                <a:solidFill>
                  <a:srgbClr val="3B687F"/>
                </a:solidFill>
              </a:rPr>
              <a:t>Suppliers should also take into account that customers specifically ask for key figures to be included in their sustainability reporting. </a:t>
            </a:r>
            <a:endParaRPr lang="de-DE" sz="1200" dirty="0">
              <a:solidFill>
                <a:srgbClr val="3B687F"/>
              </a:solidFill>
            </a:endParaRPr>
          </a:p>
        </p:txBody>
      </p:sp>
      <p:sp>
        <p:nvSpPr>
          <p:cNvPr id="23" name="Datumsplatzhalter 5">
            <a:extLst>
              <a:ext uri="{FF2B5EF4-FFF2-40B4-BE49-F238E27FC236}">
                <a16:creationId xmlns:a16="http://schemas.microsoft.com/office/drawing/2014/main" id="{DEC37A28-FFAC-C84F-BC7B-E7FD9496CAA4}"/>
              </a:ext>
            </a:extLst>
          </p:cNvPr>
          <p:cNvSpPr>
            <a:spLocks noGrp="1"/>
          </p:cNvSpPr>
          <p:nvPr>
            <p:ph type="dt" sz="half" idx="12"/>
          </p:nvPr>
        </p:nvSpPr>
        <p:spPr>
          <a:xfrm>
            <a:off x="431800" y="223838"/>
            <a:ext cx="8424000" cy="476250"/>
          </a:xfrm>
        </p:spPr>
        <p:txBody>
          <a:bodyPr/>
          <a:lstStyle/>
          <a:p>
            <a:r>
              <a:rPr lang="en-GB" dirty="0"/>
              <a:t>Supply Chain Due Diligence</a:t>
            </a:r>
          </a:p>
          <a:p>
            <a:r>
              <a:rPr lang="en-GB" dirty="0"/>
              <a:t>Part 3: Implementing due diligence</a:t>
            </a:r>
          </a:p>
        </p:txBody>
      </p:sp>
      <p:sp>
        <p:nvSpPr>
          <p:cNvPr id="14" name="Rechteck 13">
            <a:extLst>
              <a:ext uri="{FF2B5EF4-FFF2-40B4-BE49-F238E27FC236}">
                <a16:creationId xmlns:a16="http://schemas.microsoft.com/office/drawing/2014/main" id="{288B0026-14C1-4147-9AB5-8B0B6B9573EB}"/>
              </a:ext>
            </a:extLst>
          </p:cNvPr>
          <p:cNvSpPr/>
          <p:nvPr/>
        </p:nvSpPr>
        <p:spPr bwMode="auto">
          <a:xfrm>
            <a:off x="9624392" y="1463525"/>
            <a:ext cx="2232646" cy="4668047"/>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algn="just">
              <a:spcBef>
                <a:spcPts val="1200"/>
              </a:spcBef>
              <a:spcAft>
                <a:spcPts val="600"/>
              </a:spcAft>
            </a:pPr>
            <a:r>
              <a:rPr lang="de-DE" sz="1000" b="1" dirty="0">
                <a:solidFill>
                  <a:srgbClr val="3B687F"/>
                </a:solidFill>
              </a:rPr>
              <a:t>Further information</a:t>
            </a:r>
          </a:p>
          <a:p>
            <a:pPr marL="354013" indent="-171450" algn="l">
              <a:spcBef>
                <a:spcPts val="1200"/>
              </a:spcBef>
              <a:spcAft>
                <a:spcPts val="600"/>
              </a:spcAft>
              <a:buFont typeface="Arial" panose="020B0604020202020204" pitchFamily="34" charset="0"/>
              <a:buChar char="•"/>
            </a:pPr>
            <a:r>
              <a:rPr lang="en-US" sz="1000" dirty="0">
                <a:solidFill>
                  <a:srgbClr val="3B687F"/>
                </a:solidFill>
              </a:rPr>
              <a:t>Environmental and human rights issues are already reflected in reporting standards like the </a:t>
            </a:r>
            <a:r>
              <a:rPr lang="en-US" sz="1000" dirty="0">
                <a:solidFill>
                  <a:srgbClr val="3B687F"/>
                </a:solidFill>
                <a:hlinkClick r:id="rId5">
                  <a:extLst>
                    <a:ext uri="{A12FA001-AC4F-418D-AE19-62706E023703}">
                      <ahyp:hlinkClr xmlns:ahyp="http://schemas.microsoft.com/office/drawing/2018/hyperlinkcolor" xmlns="" val="tx"/>
                    </a:ext>
                  </a:extLst>
                </a:hlinkClick>
              </a:rPr>
              <a:t>guidelines of the Global Reporting Initiative </a:t>
            </a:r>
            <a:r>
              <a:rPr lang="en-US" sz="1000" dirty="0">
                <a:solidFill>
                  <a:srgbClr val="3B687F"/>
                </a:solidFill>
              </a:rPr>
              <a:t>(GRI).</a:t>
            </a:r>
          </a:p>
          <a:p>
            <a:pPr marL="354013" indent="-171450" algn="l">
              <a:spcBef>
                <a:spcPts val="1200"/>
              </a:spcBef>
              <a:spcAft>
                <a:spcPts val="600"/>
              </a:spcAft>
              <a:buFont typeface="Arial" panose="020B0604020202020204" pitchFamily="34" charset="0"/>
              <a:buChar char="•"/>
            </a:pPr>
            <a:r>
              <a:rPr lang="en-US" sz="1000" dirty="0">
                <a:solidFill>
                  <a:srgbClr val="3B687F"/>
                </a:solidFill>
              </a:rPr>
              <a:t>The </a:t>
            </a:r>
            <a:r>
              <a:rPr lang="en-US" sz="1000" dirty="0">
                <a:solidFill>
                  <a:srgbClr val="3B687F"/>
                </a:solidFill>
                <a:hlinkClick r:id="rId6">
                  <a:extLst>
                    <a:ext uri="{A12FA001-AC4F-418D-AE19-62706E023703}">
                      <ahyp:hlinkClr xmlns:ahyp="http://schemas.microsoft.com/office/drawing/2018/hyperlinkcolor" xmlns="" val="tx"/>
                    </a:ext>
                  </a:extLst>
                </a:hlinkClick>
              </a:rPr>
              <a:t>"UN Guiding Principles Reporting Framework"</a:t>
            </a:r>
            <a:r>
              <a:rPr lang="en-US" sz="1000" dirty="0">
                <a:solidFill>
                  <a:srgbClr val="3B687F"/>
                </a:solidFill>
              </a:rPr>
              <a:t> is a guide for companies that want to report in accordance with the UN Guiding Principles on Business and Human Rights. </a:t>
            </a:r>
          </a:p>
          <a:p>
            <a:pPr lvl="0" algn="l"/>
            <a:endParaRPr kumimoji="0" lang="de-DE" sz="1000" i="0" u="none" strike="noStrike" cap="none" normalizeH="0" baseline="0" dirty="0">
              <a:ln>
                <a:noFill/>
              </a:ln>
              <a:solidFill>
                <a:srgbClr val="3B687F"/>
              </a:solidFill>
              <a:effectLst/>
              <a:highlight>
                <a:srgbClr val="FFFF00"/>
              </a:highlight>
            </a:endParaRPr>
          </a:p>
        </p:txBody>
      </p:sp>
      <p:sp>
        <p:nvSpPr>
          <p:cNvPr id="15" name="Fußzeilenplatzhalter 3">
            <a:extLst>
              <a:ext uri="{FF2B5EF4-FFF2-40B4-BE49-F238E27FC236}">
                <a16:creationId xmlns:a16="http://schemas.microsoft.com/office/drawing/2014/main" id="{21D056BF-52D3-4B63-93A2-2C3BE2020DE3}"/>
              </a:ext>
            </a:extLst>
          </p:cNvPr>
          <p:cNvSpPr>
            <a:spLocks noGrp="1"/>
          </p:cNvSpPr>
          <p:nvPr>
            <p:ph type="ftr" sz="quarter" idx="10"/>
          </p:nvPr>
        </p:nvSpPr>
        <p:spPr>
          <a:xfrm>
            <a:off x="7061200" y="6477000"/>
            <a:ext cx="4904317" cy="279400"/>
          </a:xfrm>
        </p:spPr>
        <p:txBody>
          <a:bodyPr/>
          <a:lstStyle/>
          <a:p>
            <a:r>
              <a:rPr lang="de-DE" dirty="0"/>
              <a:t>© LfU / IZU Umweltzentrum Umweltwirtschaft / 2021</a:t>
            </a:r>
          </a:p>
        </p:txBody>
      </p:sp>
    </p:spTree>
    <p:extLst>
      <p:ext uri="{BB962C8B-B14F-4D97-AF65-F5344CB8AC3E}">
        <p14:creationId xmlns:p14="http://schemas.microsoft.com/office/powerpoint/2010/main" val="4163488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7386E3-6EAA-5D47-BB24-A2BE0C1FC7A2}"/>
              </a:ext>
            </a:extLst>
          </p:cNvPr>
          <p:cNvSpPr>
            <a:spLocks noGrp="1"/>
          </p:cNvSpPr>
          <p:nvPr>
            <p:ph type="title"/>
          </p:nvPr>
        </p:nvSpPr>
        <p:spPr/>
        <p:txBody>
          <a:bodyPr/>
          <a:lstStyle/>
          <a:p>
            <a:r>
              <a:rPr lang="en-GB" dirty="0">
                <a:solidFill>
                  <a:srgbClr val="FF9933"/>
                </a:solidFill>
              </a:rPr>
              <a:t>Step 5: Manage complaints</a:t>
            </a:r>
          </a:p>
        </p:txBody>
      </p:sp>
      <p:sp>
        <p:nvSpPr>
          <p:cNvPr id="6" name="Foliennummernplatzhalter 5">
            <a:extLst>
              <a:ext uri="{FF2B5EF4-FFF2-40B4-BE49-F238E27FC236}">
                <a16:creationId xmlns:a16="http://schemas.microsoft.com/office/drawing/2014/main" id="{700914D4-33CF-704B-8556-3D8ACB50A19D}"/>
              </a:ext>
            </a:extLst>
          </p:cNvPr>
          <p:cNvSpPr>
            <a:spLocks noGrp="1"/>
          </p:cNvSpPr>
          <p:nvPr>
            <p:ph type="sldNum" sz="quarter" idx="4"/>
          </p:nvPr>
        </p:nvSpPr>
        <p:spPr/>
        <p:txBody>
          <a:bodyPr/>
          <a:lstStyle/>
          <a:p>
            <a:fld id="{894680D0-7A83-433A-9719-C4143F27F647}" type="slidenum">
              <a:rPr lang="de-DE" smtClean="0"/>
              <a:pPr/>
              <a:t>16</a:t>
            </a:fld>
            <a:endParaRPr lang="de-DE"/>
          </a:p>
        </p:txBody>
      </p:sp>
      <p:pic>
        <p:nvPicPr>
          <p:cNvPr id="9" name="Grafik 8" descr="Informationen mit einfarbiger Füllung">
            <a:extLst>
              <a:ext uri="{FF2B5EF4-FFF2-40B4-BE49-F238E27FC236}">
                <a16:creationId xmlns:a16="http://schemas.microsoft.com/office/drawing/2014/main" id="{D50CF626-1F54-3540-8C94-9D2ED1B93AA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623189" y="1522870"/>
            <a:ext cx="216000" cy="216000"/>
          </a:xfrm>
          <a:prstGeom prst="rect">
            <a:avLst/>
          </a:prstGeom>
        </p:spPr>
      </p:pic>
      <p:sp>
        <p:nvSpPr>
          <p:cNvPr id="18" name="Rechteck 17">
            <a:extLst>
              <a:ext uri="{FF2B5EF4-FFF2-40B4-BE49-F238E27FC236}">
                <a16:creationId xmlns:a16="http://schemas.microsoft.com/office/drawing/2014/main" id="{326AECC1-6FEB-EA4E-A0FC-1990B387BFA7}"/>
              </a:ext>
            </a:extLst>
          </p:cNvPr>
          <p:cNvSpPr/>
          <p:nvPr/>
        </p:nvSpPr>
        <p:spPr bwMode="auto">
          <a:xfrm>
            <a:off x="551384" y="1463525"/>
            <a:ext cx="4464496" cy="442662"/>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300" b="1" i="0" u="none" strike="noStrike" cap="none" normalizeH="0" baseline="0" dirty="0">
                <a:ln>
                  <a:noFill/>
                </a:ln>
                <a:solidFill>
                  <a:schemeClr val="bg1"/>
                </a:solidFill>
                <a:effectLst/>
                <a:latin typeface="Arial" charset="0"/>
                <a:ea typeface="ＭＳ Ｐゴシック" charset="-128"/>
              </a:rPr>
              <a:t>Context</a:t>
            </a:r>
          </a:p>
        </p:txBody>
      </p:sp>
      <p:sp>
        <p:nvSpPr>
          <p:cNvPr id="20" name="Rechteck 19">
            <a:extLst>
              <a:ext uri="{FF2B5EF4-FFF2-40B4-BE49-F238E27FC236}">
                <a16:creationId xmlns:a16="http://schemas.microsoft.com/office/drawing/2014/main" id="{4C2BEC15-B23F-9447-9135-5B5932F825C9}"/>
              </a:ext>
            </a:extLst>
          </p:cNvPr>
          <p:cNvSpPr/>
          <p:nvPr/>
        </p:nvSpPr>
        <p:spPr bwMode="auto">
          <a:xfrm>
            <a:off x="551384" y="1906188"/>
            <a:ext cx="4464496" cy="1073748"/>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72000" numCol="1" rtlCol="0" anchor="t" anchorCtr="0" compatLnSpc="1">
            <a:prstTxWarp prst="textNoShape">
              <a:avLst/>
            </a:prstTxWarp>
          </a:bodyPr>
          <a:lstStyle/>
          <a:p>
            <a:pPr marL="182563" indent="-182563" algn="l">
              <a:spcBef>
                <a:spcPts val="0"/>
              </a:spcBef>
              <a:spcAft>
                <a:spcPts val="300"/>
              </a:spcAft>
              <a:buFont typeface="Arial" panose="020B0604020202020204" pitchFamily="34" charset="0"/>
              <a:buChar char="•"/>
            </a:pPr>
            <a:r>
              <a:rPr lang="en-US" sz="1200" dirty="0">
                <a:solidFill>
                  <a:srgbClr val="3B687F"/>
                </a:solidFill>
              </a:rPr>
              <a:t>Companies shall establish, implement and publish a grievance mechanism in writing through which (potentially) affected persons and persons who have knowledge of possible violations can point out human rights risks and violations.</a:t>
            </a:r>
            <a:endParaRPr lang="de-DE" sz="1200" dirty="0">
              <a:solidFill>
                <a:srgbClr val="3B687F"/>
              </a:solidFill>
            </a:endParaRPr>
          </a:p>
        </p:txBody>
      </p:sp>
      <p:sp>
        <p:nvSpPr>
          <p:cNvPr id="21" name="Rechteck 20">
            <a:extLst>
              <a:ext uri="{FF2B5EF4-FFF2-40B4-BE49-F238E27FC236}">
                <a16:creationId xmlns:a16="http://schemas.microsoft.com/office/drawing/2014/main" id="{A97C279D-48E3-B241-AAAA-E344BAAC9441}"/>
              </a:ext>
            </a:extLst>
          </p:cNvPr>
          <p:cNvSpPr/>
          <p:nvPr/>
        </p:nvSpPr>
        <p:spPr bwMode="auto">
          <a:xfrm>
            <a:off x="5119690" y="1463525"/>
            <a:ext cx="4409264" cy="442662"/>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300" b="1" i="0" u="none" strike="noStrike" cap="none" normalizeH="0" baseline="0" dirty="0">
                <a:ln>
                  <a:noFill/>
                </a:ln>
                <a:solidFill>
                  <a:schemeClr val="bg1"/>
                </a:solidFill>
                <a:effectLst/>
                <a:latin typeface="Arial" charset="0"/>
                <a:ea typeface="ＭＳ Ｐゴシック" charset="-128"/>
              </a:rPr>
              <a:t>How to act as a supplier</a:t>
            </a:r>
          </a:p>
        </p:txBody>
      </p:sp>
      <p:sp>
        <p:nvSpPr>
          <p:cNvPr id="22" name="Rechteck 21">
            <a:extLst>
              <a:ext uri="{FF2B5EF4-FFF2-40B4-BE49-F238E27FC236}">
                <a16:creationId xmlns:a16="http://schemas.microsoft.com/office/drawing/2014/main" id="{6B45C2C4-CCD5-934E-B36B-6BFF72E40C73}"/>
              </a:ext>
            </a:extLst>
          </p:cNvPr>
          <p:cNvSpPr/>
          <p:nvPr/>
        </p:nvSpPr>
        <p:spPr bwMode="auto">
          <a:xfrm>
            <a:off x="5119690" y="1904280"/>
            <a:ext cx="4409264" cy="4227292"/>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72000" numCol="1" rtlCol="0" anchor="t" anchorCtr="0" compatLnSpc="1">
            <a:prstTxWarp prst="textNoShape">
              <a:avLst/>
            </a:prstTxWarp>
          </a:bodyPr>
          <a:lstStyle/>
          <a:p>
            <a:pPr marL="171450" indent="-171450" algn="l">
              <a:buFont typeface="Arial" panose="020B0604020202020204" pitchFamily="34" charset="0"/>
              <a:buChar char="•"/>
            </a:pPr>
            <a:r>
              <a:rPr lang="en-US" sz="1200" dirty="0">
                <a:solidFill>
                  <a:srgbClr val="3B687F"/>
                </a:solidFill>
              </a:rPr>
              <a:t>To increase the reach of your grievance mechanism, even setting up a dedicated email address or phone number and communicating on your own website can help. </a:t>
            </a:r>
          </a:p>
          <a:p>
            <a:pPr marL="171450" indent="-171450" algn="l">
              <a:buFont typeface="Arial" panose="020B0604020202020204" pitchFamily="34" charset="0"/>
              <a:buChar char="•"/>
            </a:pPr>
            <a:r>
              <a:rPr lang="en-US" sz="1200" dirty="0">
                <a:solidFill>
                  <a:srgbClr val="3B687F"/>
                </a:solidFill>
              </a:rPr>
              <a:t>Establishing grievance mechanisms is increasingly being addressed at the industry level.</a:t>
            </a:r>
          </a:p>
          <a:p>
            <a:pPr marL="171450" indent="-171450" algn="l">
              <a:buFont typeface="Arial" panose="020B0604020202020204" pitchFamily="34" charset="0"/>
              <a:buChar char="•"/>
            </a:pPr>
            <a:r>
              <a:rPr lang="en-US" sz="1200" dirty="0">
                <a:solidFill>
                  <a:srgbClr val="3B687F"/>
                </a:solidFill>
              </a:rPr>
              <a:t>Whether as a central or complementary solution for your company, check with your industry association before developing your own new solutions. Also ask your customers specifically; perhaps your grievance system can be linked to that of your customer. </a:t>
            </a:r>
          </a:p>
          <a:p>
            <a:pPr marL="171450" indent="-171450" algn="l">
              <a:buFont typeface="Arial" panose="020B0604020202020204" pitchFamily="34" charset="0"/>
              <a:buChar char="•"/>
            </a:pPr>
            <a:r>
              <a:rPr lang="en-US" sz="1200" dirty="0">
                <a:solidFill>
                  <a:srgbClr val="3B687F"/>
                </a:solidFill>
              </a:rPr>
              <a:t>If negative human rights impacts occur that your company has caused or contributed to, your company must develop or participate in measures to redress them.</a:t>
            </a:r>
          </a:p>
        </p:txBody>
      </p:sp>
      <p:sp>
        <p:nvSpPr>
          <p:cNvPr id="24" name="Rechteck 23">
            <a:extLst>
              <a:ext uri="{FF2B5EF4-FFF2-40B4-BE49-F238E27FC236}">
                <a16:creationId xmlns:a16="http://schemas.microsoft.com/office/drawing/2014/main" id="{051E7806-19FF-1848-98A2-9B1AF46E0E5B}"/>
              </a:ext>
            </a:extLst>
          </p:cNvPr>
          <p:cNvSpPr/>
          <p:nvPr/>
        </p:nvSpPr>
        <p:spPr bwMode="auto">
          <a:xfrm>
            <a:off x="559756" y="4078902"/>
            <a:ext cx="4464496" cy="442662"/>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300" b="1" i="0" u="none" strike="noStrike" cap="none" normalizeH="0" baseline="0" dirty="0">
                <a:ln>
                  <a:noFill/>
                </a:ln>
                <a:solidFill>
                  <a:schemeClr val="bg1"/>
                </a:solidFill>
                <a:effectLst/>
                <a:latin typeface="Arial" charset="0"/>
                <a:ea typeface="ＭＳ Ｐゴシック" charset="-128"/>
              </a:rPr>
              <a:t>Implications for suppliers</a:t>
            </a:r>
          </a:p>
        </p:txBody>
      </p:sp>
      <p:sp>
        <p:nvSpPr>
          <p:cNvPr id="25" name="Rechteck 24">
            <a:extLst>
              <a:ext uri="{FF2B5EF4-FFF2-40B4-BE49-F238E27FC236}">
                <a16:creationId xmlns:a16="http://schemas.microsoft.com/office/drawing/2014/main" id="{4C5CC26C-9A3B-764E-8AF7-E7034004A50F}"/>
              </a:ext>
            </a:extLst>
          </p:cNvPr>
          <p:cNvSpPr/>
          <p:nvPr/>
        </p:nvSpPr>
        <p:spPr bwMode="auto">
          <a:xfrm>
            <a:off x="559756" y="4521564"/>
            <a:ext cx="4464496" cy="1594821"/>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72000" numCol="1" rtlCol="0" anchor="t" anchorCtr="0" compatLnSpc="1">
            <a:prstTxWarp prst="textNoShape">
              <a:avLst/>
            </a:prstTxWarp>
          </a:bodyPr>
          <a:lstStyle/>
          <a:p>
            <a:pPr marL="182563" indent="-182563" algn="l">
              <a:spcBef>
                <a:spcPts val="0"/>
              </a:spcBef>
              <a:spcAft>
                <a:spcPts val="300"/>
              </a:spcAft>
              <a:buFont typeface="Arial" panose="020B0604020202020204" pitchFamily="34" charset="0"/>
              <a:buChar char="•"/>
            </a:pPr>
            <a:r>
              <a:rPr lang="en-US" sz="1200" dirty="0">
                <a:solidFill>
                  <a:srgbClr val="3B687F"/>
                </a:solidFill>
              </a:rPr>
              <a:t>This is relevant for indirect suppliers insofar as the established grievance mechanism must be set up</a:t>
            </a:r>
          </a:p>
          <a:p>
            <a:pPr marL="182563" indent="-182563" algn="l">
              <a:spcBef>
                <a:spcPts val="0"/>
              </a:spcBef>
              <a:spcAft>
                <a:spcPts val="300"/>
              </a:spcAft>
              <a:buFont typeface="Arial" panose="020B0604020202020204" pitchFamily="34" charset="0"/>
              <a:buChar char="•"/>
            </a:pPr>
            <a:r>
              <a:rPr lang="en-US" sz="1200" dirty="0">
                <a:solidFill>
                  <a:srgbClr val="3B687F"/>
                </a:solidFill>
              </a:rPr>
              <a:t>It needs to be set up in such a way that it also allows persons to point out human rights or environmental risks as well as violations of human rights-related or environmental obligations that have arisen as a result of the economic actions of an indirect supplier.</a:t>
            </a:r>
            <a:endParaRPr lang="de-DE" sz="1200" dirty="0">
              <a:solidFill>
                <a:srgbClr val="3B687F"/>
              </a:solidFill>
            </a:endParaRPr>
          </a:p>
        </p:txBody>
      </p:sp>
      <p:sp>
        <p:nvSpPr>
          <p:cNvPr id="23" name="Datumsplatzhalter 5">
            <a:extLst>
              <a:ext uri="{FF2B5EF4-FFF2-40B4-BE49-F238E27FC236}">
                <a16:creationId xmlns:a16="http://schemas.microsoft.com/office/drawing/2014/main" id="{DEC37A28-FFAC-C84F-BC7B-E7FD9496CAA4}"/>
              </a:ext>
            </a:extLst>
          </p:cNvPr>
          <p:cNvSpPr>
            <a:spLocks noGrp="1"/>
          </p:cNvSpPr>
          <p:nvPr>
            <p:ph type="dt" sz="half" idx="12"/>
          </p:nvPr>
        </p:nvSpPr>
        <p:spPr>
          <a:xfrm>
            <a:off x="431800" y="223838"/>
            <a:ext cx="8424000" cy="476250"/>
          </a:xfrm>
        </p:spPr>
        <p:txBody>
          <a:bodyPr/>
          <a:lstStyle/>
          <a:p>
            <a:r>
              <a:rPr lang="en-GB" dirty="0"/>
              <a:t>Supply Chain Due Diligence</a:t>
            </a:r>
          </a:p>
          <a:p>
            <a:r>
              <a:rPr lang="en-GB" dirty="0"/>
              <a:t>Part 3: Implementing due diligence</a:t>
            </a:r>
          </a:p>
        </p:txBody>
      </p:sp>
      <p:sp>
        <p:nvSpPr>
          <p:cNvPr id="14" name="Rechteck 13">
            <a:extLst>
              <a:ext uri="{FF2B5EF4-FFF2-40B4-BE49-F238E27FC236}">
                <a16:creationId xmlns:a16="http://schemas.microsoft.com/office/drawing/2014/main" id="{288B0026-14C1-4147-9AB5-8B0B6B9573EB}"/>
              </a:ext>
            </a:extLst>
          </p:cNvPr>
          <p:cNvSpPr/>
          <p:nvPr/>
        </p:nvSpPr>
        <p:spPr bwMode="auto">
          <a:xfrm>
            <a:off x="9624392" y="1463525"/>
            <a:ext cx="2232646" cy="4668047"/>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algn="just">
              <a:spcBef>
                <a:spcPts val="1200"/>
              </a:spcBef>
              <a:spcAft>
                <a:spcPts val="600"/>
              </a:spcAft>
            </a:pPr>
            <a:r>
              <a:rPr lang="de-DE" sz="1200" b="1" dirty="0">
                <a:solidFill>
                  <a:srgbClr val="3B687F"/>
                </a:solidFill>
              </a:rPr>
              <a:t>Further information</a:t>
            </a:r>
            <a:endParaRPr lang="de-DE" sz="1000" dirty="0">
              <a:solidFill>
                <a:srgbClr val="3B687F"/>
              </a:solidFill>
            </a:endParaRPr>
          </a:p>
          <a:p>
            <a:pPr marL="354013" indent="-171450" algn="just">
              <a:spcBef>
                <a:spcPts val="1200"/>
              </a:spcBef>
              <a:spcAft>
                <a:spcPts val="600"/>
              </a:spcAft>
              <a:buFont typeface="Arial" panose="020B0604020202020204" pitchFamily="34" charset="0"/>
              <a:buChar char="•"/>
            </a:pPr>
            <a:r>
              <a:rPr lang="en-US" sz="1000" dirty="0">
                <a:solidFill>
                  <a:srgbClr val="3B687F"/>
                </a:solidFill>
              </a:rPr>
              <a:t>The </a:t>
            </a:r>
            <a:r>
              <a:rPr lang="en-US" sz="1000" dirty="0">
                <a:solidFill>
                  <a:srgbClr val="3B687F"/>
                </a:solidFill>
                <a:hlinkClick r:id="rId5">
                  <a:extLst>
                    <a:ext uri="{A12FA001-AC4F-418D-AE19-62706E023703}">
                      <ahyp:hlinkClr xmlns:ahyp="http://schemas.microsoft.com/office/drawing/2018/hyperlinkcolor" xmlns="" val="tx"/>
                    </a:ext>
                  </a:extLst>
                </a:hlinkClick>
              </a:rPr>
              <a:t>UN Guiding Principles on Business and Human Rights</a:t>
            </a:r>
            <a:r>
              <a:rPr lang="en-US" sz="1000" dirty="0">
                <a:solidFill>
                  <a:srgbClr val="3B687F"/>
                </a:solidFill>
              </a:rPr>
              <a:t> have defined eight criteria to determine the effectiveness of human rights grievance mechanisms. Use this as a checklist to help you focus and gradually improve your mechanism. </a:t>
            </a:r>
          </a:p>
          <a:p>
            <a:pPr marL="354013" indent="-171450" algn="just">
              <a:spcBef>
                <a:spcPts val="1200"/>
              </a:spcBef>
              <a:spcAft>
                <a:spcPts val="600"/>
              </a:spcAft>
              <a:buFont typeface="Arial" panose="020B0604020202020204" pitchFamily="34" charset="0"/>
              <a:buChar char="•"/>
            </a:pPr>
            <a:r>
              <a:rPr lang="en-US" sz="1000" dirty="0">
                <a:solidFill>
                  <a:srgbClr val="3B687F"/>
                </a:solidFill>
                <a:hlinkClick r:id="rId6">
                  <a:extLst>
                    <a:ext uri="{A12FA001-AC4F-418D-AE19-62706E023703}">
                      <ahyp:hlinkClr xmlns:ahyp="http://schemas.microsoft.com/office/drawing/2018/hyperlinkcolor" xmlns="" val="tx"/>
                    </a:ext>
                  </a:extLst>
                </a:hlinkClick>
              </a:rPr>
              <a:t>Interpretive Guide of the Office of the High Commissioner for Human Rights </a:t>
            </a:r>
            <a:r>
              <a:rPr lang="en-US" sz="1000" dirty="0">
                <a:solidFill>
                  <a:srgbClr val="3B687F"/>
                </a:solidFill>
              </a:rPr>
              <a:t>(OHCHR) (p 63 ff)  </a:t>
            </a:r>
          </a:p>
          <a:p>
            <a:pPr marL="354013" indent="-171450" algn="just">
              <a:spcBef>
                <a:spcPts val="1200"/>
              </a:spcBef>
              <a:spcAft>
                <a:spcPts val="600"/>
              </a:spcAft>
              <a:buFont typeface="Arial" panose="020B0604020202020204" pitchFamily="34" charset="0"/>
              <a:buChar char="•"/>
            </a:pPr>
            <a:endParaRPr lang="en-US" sz="1000" dirty="0">
              <a:solidFill>
                <a:srgbClr val="3B687F"/>
              </a:solidFill>
            </a:endParaRPr>
          </a:p>
          <a:p>
            <a:pPr marL="354013" indent="-171450" algn="just">
              <a:spcBef>
                <a:spcPts val="1200"/>
              </a:spcBef>
              <a:spcAft>
                <a:spcPts val="600"/>
              </a:spcAft>
              <a:buFont typeface="Arial" panose="020B0604020202020204" pitchFamily="34" charset="0"/>
              <a:buChar char="•"/>
            </a:pPr>
            <a:endParaRPr lang="de-DE" sz="1000" dirty="0">
              <a:solidFill>
                <a:srgbClr val="3B687F"/>
              </a:solidFill>
            </a:endParaRPr>
          </a:p>
        </p:txBody>
      </p:sp>
      <p:sp>
        <p:nvSpPr>
          <p:cNvPr id="15" name="Fußzeilenplatzhalter 3">
            <a:extLst>
              <a:ext uri="{FF2B5EF4-FFF2-40B4-BE49-F238E27FC236}">
                <a16:creationId xmlns:a16="http://schemas.microsoft.com/office/drawing/2014/main" id="{A9E53EDB-B975-4C9A-86BF-7C4D399DD34E}"/>
              </a:ext>
            </a:extLst>
          </p:cNvPr>
          <p:cNvSpPr>
            <a:spLocks noGrp="1"/>
          </p:cNvSpPr>
          <p:nvPr>
            <p:ph type="ftr" sz="quarter" idx="10"/>
          </p:nvPr>
        </p:nvSpPr>
        <p:spPr>
          <a:xfrm>
            <a:off x="7061200" y="6477000"/>
            <a:ext cx="4904317" cy="279400"/>
          </a:xfrm>
        </p:spPr>
        <p:txBody>
          <a:bodyPr/>
          <a:lstStyle/>
          <a:p>
            <a:r>
              <a:rPr lang="de-DE" dirty="0"/>
              <a:t>© LfU / IZU Umweltzentrum Umweltwirtschaft / 2021</a:t>
            </a:r>
          </a:p>
        </p:txBody>
      </p:sp>
    </p:spTree>
    <p:extLst>
      <p:ext uri="{BB962C8B-B14F-4D97-AF65-F5344CB8AC3E}">
        <p14:creationId xmlns:p14="http://schemas.microsoft.com/office/powerpoint/2010/main" val="507581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C9288A-8A7E-4141-A7C4-007D74C6292C}"/>
              </a:ext>
            </a:extLst>
          </p:cNvPr>
          <p:cNvSpPr>
            <a:spLocks noGrp="1"/>
          </p:cNvSpPr>
          <p:nvPr>
            <p:ph type="title"/>
          </p:nvPr>
        </p:nvSpPr>
        <p:spPr/>
        <p:txBody>
          <a:bodyPr/>
          <a:lstStyle/>
          <a:p>
            <a:r>
              <a:rPr lang="en-GB" dirty="0">
                <a:solidFill>
                  <a:srgbClr val="FF9933"/>
                </a:solidFill>
              </a:rPr>
              <a:t>Conclusion: Basics of being a good supplier</a:t>
            </a:r>
          </a:p>
        </p:txBody>
      </p:sp>
      <p:sp>
        <p:nvSpPr>
          <p:cNvPr id="3" name="Inhaltsplatzhalter 2">
            <a:extLst>
              <a:ext uri="{FF2B5EF4-FFF2-40B4-BE49-F238E27FC236}">
                <a16:creationId xmlns:a16="http://schemas.microsoft.com/office/drawing/2014/main" id="{B2460F7B-D3FE-4A41-A8F1-BCBAA1F42F96}"/>
              </a:ext>
            </a:extLst>
          </p:cNvPr>
          <p:cNvSpPr>
            <a:spLocks noGrp="1"/>
          </p:cNvSpPr>
          <p:nvPr>
            <p:ph idx="1"/>
          </p:nvPr>
        </p:nvSpPr>
        <p:spPr/>
        <p:txBody>
          <a:bodyPr/>
          <a:lstStyle/>
          <a:p>
            <a:r>
              <a:rPr lang="en-US" dirty="0">
                <a:solidFill>
                  <a:srgbClr val="3B687F"/>
                </a:solidFill>
              </a:rPr>
              <a:t>Supplier reviews are important for the customer to ensure sustainability standards in the supply chain and to select and develop suppliers accordingly. </a:t>
            </a:r>
          </a:p>
          <a:p>
            <a:r>
              <a:rPr lang="en-US" dirty="0">
                <a:solidFill>
                  <a:srgbClr val="3B687F"/>
                </a:solidFill>
              </a:rPr>
              <a:t>Suppliers should therefore strive to comply with sustainability standards in order to maintain or even expand contractual relationships and to gain economic advantages. </a:t>
            </a:r>
          </a:p>
          <a:p>
            <a:r>
              <a:rPr lang="en-US" dirty="0">
                <a:solidFill>
                  <a:srgbClr val="3B687F"/>
                </a:solidFill>
              </a:rPr>
              <a:t>In addition, suppliers can use the review directly to disclose or identify grievances and opportunities for improvement and to initiate appropriate measures. </a:t>
            </a:r>
          </a:p>
          <a:p>
            <a:r>
              <a:rPr lang="en-US" dirty="0">
                <a:solidFill>
                  <a:srgbClr val="3B687F"/>
                </a:solidFill>
              </a:rPr>
              <a:t>Information and ideas from customers can, for example, lead to improvements in employee health protection. The exchange of experience with customers can also lead to joint projects, for example on more sustainable products/materials or more efficient and environmental-friendly logistics solutions.</a:t>
            </a:r>
            <a:endParaRPr lang="de-DE" dirty="0">
              <a:solidFill>
                <a:srgbClr val="3B687F"/>
              </a:solidFill>
            </a:endParaRPr>
          </a:p>
        </p:txBody>
      </p:sp>
      <p:sp>
        <p:nvSpPr>
          <p:cNvPr id="5" name="Datumsplatzhalter 4">
            <a:extLst>
              <a:ext uri="{FF2B5EF4-FFF2-40B4-BE49-F238E27FC236}">
                <a16:creationId xmlns:a16="http://schemas.microsoft.com/office/drawing/2014/main" id="{15D8675A-B9FA-431C-A1B3-A4E5A4B60384}"/>
              </a:ext>
            </a:extLst>
          </p:cNvPr>
          <p:cNvSpPr>
            <a:spLocks noGrp="1"/>
          </p:cNvSpPr>
          <p:nvPr>
            <p:ph type="dt" sz="half" idx="12"/>
          </p:nvPr>
        </p:nvSpPr>
        <p:spPr/>
        <p:txBody>
          <a:bodyPr/>
          <a:lstStyle/>
          <a:p>
            <a:r>
              <a:rPr lang="de-DE" dirty="0"/>
              <a:t>Supply Chain Due Diligence</a:t>
            </a:r>
          </a:p>
          <a:p>
            <a:r>
              <a:rPr lang="en-GB" dirty="0"/>
              <a:t>Part 3: Implementing due diligence</a:t>
            </a:r>
          </a:p>
        </p:txBody>
      </p:sp>
      <p:sp>
        <p:nvSpPr>
          <p:cNvPr id="6" name="Foliennummernplatzhalter 5">
            <a:extLst>
              <a:ext uri="{FF2B5EF4-FFF2-40B4-BE49-F238E27FC236}">
                <a16:creationId xmlns:a16="http://schemas.microsoft.com/office/drawing/2014/main" id="{B767271F-B805-4948-9C0F-2EAA9AADB9A1}"/>
              </a:ext>
            </a:extLst>
          </p:cNvPr>
          <p:cNvSpPr>
            <a:spLocks noGrp="1"/>
          </p:cNvSpPr>
          <p:nvPr>
            <p:ph type="sldNum" sz="quarter" idx="4"/>
          </p:nvPr>
        </p:nvSpPr>
        <p:spPr/>
        <p:txBody>
          <a:bodyPr/>
          <a:lstStyle/>
          <a:p>
            <a:fld id="{894680D0-7A83-433A-9719-C4143F27F647}" type="slidenum">
              <a:rPr lang="de-DE" smtClean="0"/>
              <a:pPr/>
              <a:t>17</a:t>
            </a:fld>
            <a:endParaRPr lang="de-DE"/>
          </a:p>
        </p:txBody>
      </p:sp>
      <p:sp>
        <p:nvSpPr>
          <p:cNvPr id="7" name="Fußzeilenplatzhalter 3">
            <a:extLst>
              <a:ext uri="{FF2B5EF4-FFF2-40B4-BE49-F238E27FC236}">
                <a16:creationId xmlns:a16="http://schemas.microsoft.com/office/drawing/2014/main" id="{29B78467-72C9-4A31-AA7B-160CC672C8DD}"/>
              </a:ext>
            </a:extLst>
          </p:cNvPr>
          <p:cNvSpPr>
            <a:spLocks noGrp="1"/>
          </p:cNvSpPr>
          <p:nvPr>
            <p:ph type="ftr" sz="quarter" idx="10"/>
          </p:nvPr>
        </p:nvSpPr>
        <p:spPr>
          <a:xfrm>
            <a:off x="7061200" y="6477000"/>
            <a:ext cx="4904317" cy="279400"/>
          </a:xfrm>
        </p:spPr>
        <p:txBody>
          <a:bodyPr/>
          <a:lstStyle/>
          <a:p>
            <a:r>
              <a:rPr lang="de-DE" dirty="0"/>
              <a:t>© LfU / IZU Umweltzentrum Umweltwirtschaft / 2021</a:t>
            </a:r>
          </a:p>
        </p:txBody>
      </p:sp>
    </p:spTree>
    <p:extLst>
      <p:ext uri="{BB962C8B-B14F-4D97-AF65-F5344CB8AC3E}">
        <p14:creationId xmlns:p14="http://schemas.microsoft.com/office/powerpoint/2010/main" val="1068165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48B9CF-7075-4F0A-BE3E-33AAE5BE99C5}"/>
              </a:ext>
            </a:extLst>
          </p:cNvPr>
          <p:cNvSpPr>
            <a:spLocks noGrp="1"/>
          </p:cNvSpPr>
          <p:nvPr>
            <p:ph type="title"/>
          </p:nvPr>
        </p:nvSpPr>
        <p:spPr/>
        <p:txBody>
          <a:bodyPr/>
          <a:lstStyle/>
          <a:p>
            <a:r>
              <a:rPr lang="en-GB" dirty="0">
                <a:solidFill>
                  <a:srgbClr val="FF9933"/>
                </a:solidFill>
              </a:rPr>
              <a:t>Checklist: Getting ready for supply chain due diligence</a:t>
            </a:r>
          </a:p>
        </p:txBody>
      </p:sp>
      <p:sp>
        <p:nvSpPr>
          <p:cNvPr id="5" name="Datumsplatzhalter 4">
            <a:extLst>
              <a:ext uri="{FF2B5EF4-FFF2-40B4-BE49-F238E27FC236}">
                <a16:creationId xmlns:a16="http://schemas.microsoft.com/office/drawing/2014/main" id="{947BC98F-5F17-4EAD-B9E4-821A65B281CB}"/>
              </a:ext>
            </a:extLst>
          </p:cNvPr>
          <p:cNvSpPr>
            <a:spLocks noGrp="1"/>
          </p:cNvSpPr>
          <p:nvPr>
            <p:ph type="dt" sz="half" idx="12"/>
          </p:nvPr>
        </p:nvSpPr>
        <p:spPr/>
        <p:txBody>
          <a:bodyPr/>
          <a:lstStyle/>
          <a:p>
            <a:r>
              <a:rPr lang="de-DE" dirty="0"/>
              <a:t>Supply Chain Due Diligence</a:t>
            </a:r>
          </a:p>
          <a:p>
            <a:r>
              <a:rPr lang="en-GB" dirty="0"/>
              <a:t>Part 3: Implementing due diligence</a:t>
            </a:r>
          </a:p>
        </p:txBody>
      </p:sp>
      <p:sp>
        <p:nvSpPr>
          <p:cNvPr id="6" name="Foliennummernplatzhalter 5">
            <a:extLst>
              <a:ext uri="{FF2B5EF4-FFF2-40B4-BE49-F238E27FC236}">
                <a16:creationId xmlns:a16="http://schemas.microsoft.com/office/drawing/2014/main" id="{0A9FD447-55EF-4185-8F25-7412AE5C9060}"/>
              </a:ext>
            </a:extLst>
          </p:cNvPr>
          <p:cNvSpPr>
            <a:spLocks noGrp="1"/>
          </p:cNvSpPr>
          <p:nvPr>
            <p:ph type="sldNum" sz="quarter" idx="4"/>
          </p:nvPr>
        </p:nvSpPr>
        <p:spPr/>
        <p:txBody>
          <a:bodyPr/>
          <a:lstStyle/>
          <a:p>
            <a:fld id="{894680D0-7A83-433A-9719-C4143F27F647}" type="slidenum">
              <a:rPr lang="de-DE" smtClean="0"/>
              <a:pPr/>
              <a:t>18</a:t>
            </a:fld>
            <a:endParaRPr lang="de-DE"/>
          </a:p>
        </p:txBody>
      </p:sp>
      <p:sp>
        <p:nvSpPr>
          <p:cNvPr id="9" name="Rechteck 8">
            <a:extLst>
              <a:ext uri="{FF2B5EF4-FFF2-40B4-BE49-F238E27FC236}">
                <a16:creationId xmlns:a16="http://schemas.microsoft.com/office/drawing/2014/main" id="{10068ACC-7F61-4B3F-979B-6AF245761608}"/>
              </a:ext>
            </a:extLst>
          </p:cNvPr>
          <p:cNvSpPr/>
          <p:nvPr/>
        </p:nvSpPr>
        <p:spPr bwMode="auto">
          <a:xfrm>
            <a:off x="436450" y="1692871"/>
            <a:ext cx="623639" cy="360040"/>
          </a:xfrm>
          <a:prstGeom prst="rect">
            <a:avLst/>
          </a:prstGeom>
          <a:solidFill>
            <a:srgbClr val="B6C6D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10" name="Rechteck 9">
            <a:extLst>
              <a:ext uri="{FF2B5EF4-FFF2-40B4-BE49-F238E27FC236}">
                <a16:creationId xmlns:a16="http://schemas.microsoft.com/office/drawing/2014/main" id="{F323C281-C4BA-49A2-9D0A-4E0283C0D48B}"/>
              </a:ext>
            </a:extLst>
          </p:cNvPr>
          <p:cNvSpPr/>
          <p:nvPr/>
        </p:nvSpPr>
        <p:spPr bwMode="auto">
          <a:xfrm>
            <a:off x="436450" y="2130662"/>
            <a:ext cx="623639" cy="360040"/>
          </a:xfrm>
          <a:prstGeom prst="rect">
            <a:avLst/>
          </a:prstGeom>
          <a:solidFill>
            <a:srgbClr val="B6C6D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11" name="Rechteck 10">
            <a:extLst>
              <a:ext uri="{FF2B5EF4-FFF2-40B4-BE49-F238E27FC236}">
                <a16:creationId xmlns:a16="http://schemas.microsoft.com/office/drawing/2014/main" id="{EA58C50C-1C56-423E-AF9C-61D15F1ED36D}"/>
              </a:ext>
            </a:extLst>
          </p:cNvPr>
          <p:cNvSpPr/>
          <p:nvPr/>
        </p:nvSpPr>
        <p:spPr bwMode="auto">
          <a:xfrm>
            <a:off x="436450" y="2579355"/>
            <a:ext cx="623639" cy="360040"/>
          </a:xfrm>
          <a:prstGeom prst="rect">
            <a:avLst/>
          </a:prstGeom>
          <a:solidFill>
            <a:srgbClr val="B6C6D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12" name="Rechteck 11">
            <a:extLst>
              <a:ext uri="{FF2B5EF4-FFF2-40B4-BE49-F238E27FC236}">
                <a16:creationId xmlns:a16="http://schemas.microsoft.com/office/drawing/2014/main" id="{D505EF06-0262-4BB1-B2DF-D6C6E29E49E5}"/>
              </a:ext>
            </a:extLst>
          </p:cNvPr>
          <p:cNvSpPr/>
          <p:nvPr/>
        </p:nvSpPr>
        <p:spPr bwMode="auto">
          <a:xfrm>
            <a:off x="436450" y="3006244"/>
            <a:ext cx="623639" cy="360040"/>
          </a:xfrm>
          <a:prstGeom prst="rect">
            <a:avLst/>
          </a:prstGeom>
          <a:solidFill>
            <a:srgbClr val="B6C6D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13" name="Rechteck 12">
            <a:extLst>
              <a:ext uri="{FF2B5EF4-FFF2-40B4-BE49-F238E27FC236}">
                <a16:creationId xmlns:a16="http://schemas.microsoft.com/office/drawing/2014/main" id="{02382AC5-AEA6-476D-86F3-C9B611F49ABC}"/>
              </a:ext>
            </a:extLst>
          </p:cNvPr>
          <p:cNvSpPr/>
          <p:nvPr/>
        </p:nvSpPr>
        <p:spPr bwMode="auto">
          <a:xfrm>
            <a:off x="436450" y="3437980"/>
            <a:ext cx="623639" cy="360040"/>
          </a:xfrm>
          <a:prstGeom prst="rect">
            <a:avLst/>
          </a:prstGeom>
          <a:solidFill>
            <a:srgbClr val="B6C6D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15" name="Rechteck 14">
            <a:extLst>
              <a:ext uri="{FF2B5EF4-FFF2-40B4-BE49-F238E27FC236}">
                <a16:creationId xmlns:a16="http://schemas.microsoft.com/office/drawing/2014/main" id="{77ACE44E-A2FF-40C9-BA96-1530A4437923}"/>
              </a:ext>
            </a:extLst>
          </p:cNvPr>
          <p:cNvSpPr/>
          <p:nvPr/>
        </p:nvSpPr>
        <p:spPr>
          <a:xfrm>
            <a:off x="623392" y="2141405"/>
            <a:ext cx="10801200" cy="338554"/>
          </a:xfrm>
          <a:prstGeom prst="rect">
            <a:avLst/>
          </a:prstGeom>
        </p:spPr>
        <p:txBody>
          <a:bodyPr wrap="square">
            <a:spAutoFit/>
          </a:bodyPr>
          <a:lstStyle/>
          <a:p>
            <a:r>
              <a:rPr lang="en-GB" sz="1600" dirty="0">
                <a:solidFill>
                  <a:srgbClr val="3B687F"/>
                </a:solidFill>
              </a:rPr>
              <a:t>Are you aware of your existing corporate policies and how they match the (new) requirements of your customers</a:t>
            </a:r>
            <a:r>
              <a:rPr lang="de-DE" sz="1600" dirty="0">
                <a:solidFill>
                  <a:srgbClr val="3B687F"/>
                </a:solidFill>
              </a:rPr>
              <a:t>?</a:t>
            </a:r>
          </a:p>
        </p:txBody>
      </p:sp>
      <p:sp>
        <p:nvSpPr>
          <p:cNvPr id="16" name="Rechteck 15">
            <a:extLst>
              <a:ext uri="{FF2B5EF4-FFF2-40B4-BE49-F238E27FC236}">
                <a16:creationId xmlns:a16="http://schemas.microsoft.com/office/drawing/2014/main" id="{4927F6D2-1DE5-4090-94B3-F734E84838DD}"/>
              </a:ext>
            </a:extLst>
          </p:cNvPr>
          <p:cNvSpPr/>
          <p:nvPr/>
        </p:nvSpPr>
        <p:spPr>
          <a:xfrm>
            <a:off x="1055438" y="2578418"/>
            <a:ext cx="11533717" cy="338554"/>
          </a:xfrm>
          <a:prstGeom prst="rect">
            <a:avLst/>
          </a:prstGeom>
        </p:spPr>
        <p:txBody>
          <a:bodyPr wrap="square">
            <a:spAutoFit/>
          </a:bodyPr>
          <a:lstStyle/>
          <a:p>
            <a:pPr algn="l"/>
            <a:r>
              <a:rPr lang="en-GB" sz="1600" dirty="0">
                <a:solidFill>
                  <a:srgbClr val="3B687F"/>
                </a:solidFill>
              </a:rPr>
              <a:t>Have you gathered existing data on human rights and environmental risks? (e.g. purchasing or compliance data)</a:t>
            </a:r>
          </a:p>
        </p:txBody>
      </p:sp>
      <p:sp>
        <p:nvSpPr>
          <p:cNvPr id="17" name="Rechteck 16">
            <a:extLst>
              <a:ext uri="{FF2B5EF4-FFF2-40B4-BE49-F238E27FC236}">
                <a16:creationId xmlns:a16="http://schemas.microsoft.com/office/drawing/2014/main" id="{70576677-8EEE-42FD-9060-9AD10C43A676}"/>
              </a:ext>
            </a:extLst>
          </p:cNvPr>
          <p:cNvSpPr/>
          <p:nvPr/>
        </p:nvSpPr>
        <p:spPr>
          <a:xfrm>
            <a:off x="1064740" y="3011091"/>
            <a:ext cx="8643807" cy="338554"/>
          </a:xfrm>
          <a:prstGeom prst="rect">
            <a:avLst/>
          </a:prstGeom>
        </p:spPr>
        <p:txBody>
          <a:bodyPr wrap="square">
            <a:spAutoFit/>
          </a:bodyPr>
          <a:lstStyle/>
          <a:p>
            <a:pPr algn="l"/>
            <a:r>
              <a:rPr lang="en-GB" sz="1600" dirty="0">
                <a:solidFill>
                  <a:srgbClr val="3B687F"/>
                </a:solidFill>
              </a:rPr>
              <a:t>Do you have an overview of already existing standards and certificates that you follow / have?</a:t>
            </a:r>
          </a:p>
        </p:txBody>
      </p:sp>
      <p:sp>
        <p:nvSpPr>
          <p:cNvPr id="18" name="Rechteck 17">
            <a:extLst>
              <a:ext uri="{FF2B5EF4-FFF2-40B4-BE49-F238E27FC236}">
                <a16:creationId xmlns:a16="http://schemas.microsoft.com/office/drawing/2014/main" id="{95B300BC-6095-431A-A658-F5C6E80C64C2}"/>
              </a:ext>
            </a:extLst>
          </p:cNvPr>
          <p:cNvSpPr/>
          <p:nvPr/>
        </p:nvSpPr>
        <p:spPr>
          <a:xfrm>
            <a:off x="1055438" y="3448723"/>
            <a:ext cx="10657186" cy="338554"/>
          </a:xfrm>
          <a:prstGeom prst="rect">
            <a:avLst/>
          </a:prstGeom>
        </p:spPr>
        <p:txBody>
          <a:bodyPr wrap="square">
            <a:spAutoFit/>
          </a:bodyPr>
          <a:lstStyle/>
          <a:p>
            <a:pPr algn="l"/>
            <a:r>
              <a:rPr lang="en-GB" sz="1600" dirty="0">
                <a:solidFill>
                  <a:srgbClr val="3B687F"/>
                </a:solidFill>
              </a:rPr>
              <a:t>Do you have key figures on your sustainability performance available that you can communicate to your customer?</a:t>
            </a:r>
          </a:p>
        </p:txBody>
      </p:sp>
      <p:sp>
        <p:nvSpPr>
          <p:cNvPr id="19" name="Rechteck 18">
            <a:extLst>
              <a:ext uri="{FF2B5EF4-FFF2-40B4-BE49-F238E27FC236}">
                <a16:creationId xmlns:a16="http://schemas.microsoft.com/office/drawing/2014/main" id="{F7057C7E-0D49-4E86-8BC9-32DD02F37F6B}"/>
              </a:ext>
            </a:extLst>
          </p:cNvPr>
          <p:cNvSpPr/>
          <p:nvPr/>
        </p:nvSpPr>
        <p:spPr bwMode="auto">
          <a:xfrm>
            <a:off x="436450" y="3881826"/>
            <a:ext cx="623639" cy="360040"/>
          </a:xfrm>
          <a:prstGeom prst="rect">
            <a:avLst/>
          </a:prstGeom>
          <a:solidFill>
            <a:srgbClr val="B6C6D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21" name="Rechteck 20">
            <a:extLst>
              <a:ext uri="{FF2B5EF4-FFF2-40B4-BE49-F238E27FC236}">
                <a16:creationId xmlns:a16="http://schemas.microsoft.com/office/drawing/2014/main" id="{427AFA03-94AE-480A-B92D-4F26256C57B6}"/>
              </a:ext>
            </a:extLst>
          </p:cNvPr>
          <p:cNvSpPr/>
          <p:nvPr/>
        </p:nvSpPr>
        <p:spPr>
          <a:xfrm>
            <a:off x="1032573" y="1706199"/>
            <a:ext cx="10801200" cy="338554"/>
          </a:xfrm>
          <a:prstGeom prst="rect">
            <a:avLst/>
          </a:prstGeom>
        </p:spPr>
        <p:txBody>
          <a:bodyPr wrap="square">
            <a:spAutoFit/>
          </a:bodyPr>
          <a:lstStyle/>
          <a:p>
            <a:pPr algn="l"/>
            <a:r>
              <a:rPr lang="en-GB" sz="1600" dirty="0">
                <a:solidFill>
                  <a:srgbClr val="3B687F"/>
                </a:solidFill>
              </a:rPr>
              <a:t>Have you familiarized yourself with the main human rights reference instruments?</a:t>
            </a:r>
          </a:p>
        </p:txBody>
      </p:sp>
      <p:sp>
        <p:nvSpPr>
          <p:cNvPr id="23" name="Rechteck 22">
            <a:extLst>
              <a:ext uri="{FF2B5EF4-FFF2-40B4-BE49-F238E27FC236}">
                <a16:creationId xmlns:a16="http://schemas.microsoft.com/office/drawing/2014/main" id="{3B1BD7B5-305E-4F60-AA68-A0CE9058582F}"/>
              </a:ext>
            </a:extLst>
          </p:cNvPr>
          <p:cNvSpPr/>
          <p:nvPr/>
        </p:nvSpPr>
        <p:spPr>
          <a:xfrm>
            <a:off x="1070718" y="3869716"/>
            <a:ext cx="10657186" cy="338554"/>
          </a:xfrm>
          <a:prstGeom prst="rect">
            <a:avLst/>
          </a:prstGeom>
        </p:spPr>
        <p:txBody>
          <a:bodyPr wrap="square">
            <a:spAutoFit/>
          </a:bodyPr>
          <a:lstStyle/>
          <a:p>
            <a:pPr algn="l"/>
            <a:r>
              <a:rPr lang="en-GB" sz="1600" dirty="0">
                <a:solidFill>
                  <a:srgbClr val="3B687F"/>
                </a:solidFill>
              </a:rPr>
              <a:t>Do you have existing informal or formal complaint channels that you can improve?</a:t>
            </a:r>
          </a:p>
        </p:txBody>
      </p:sp>
      <p:sp>
        <p:nvSpPr>
          <p:cNvPr id="20" name="Fußzeilenplatzhalter 3">
            <a:extLst>
              <a:ext uri="{FF2B5EF4-FFF2-40B4-BE49-F238E27FC236}">
                <a16:creationId xmlns:a16="http://schemas.microsoft.com/office/drawing/2014/main" id="{E9052A15-AD08-4044-851C-6BBDBB59EDFA}"/>
              </a:ext>
            </a:extLst>
          </p:cNvPr>
          <p:cNvSpPr>
            <a:spLocks noGrp="1"/>
          </p:cNvSpPr>
          <p:nvPr>
            <p:ph type="ftr" sz="quarter" idx="10"/>
          </p:nvPr>
        </p:nvSpPr>
        <p:spPr>
          <a:xfrm>
            <a:off x="7061200" y="6477000"/>
            <a:ext cx="4904317" cy="279400"/>
          </a:xfrm>
        </p:spPr>
        <p:txBody>
          <a:bodyPr/>
          <a:lstStyle/>
          <a:p>
            <a:r>
              <a:rPr lang="de-DE" dirty="0"/>
              <a:t>© LfU / IZU Umweltzentrum Umweltwirtschaft / 2021</a:t>
            </a:r>
          </a:p>
        </p:txBody>
      </p:sp>
      <p:sp>
        <p:nvSpPr>
          <p:cNvPr id="22" name="Rechteck 21">
            <a:extLst>
              <a:ext uri="{FF2B5EF4-FFF2-40B4-BE49-F238E27FC236}">
                <a16:creationId xmlns:a16="http://schemas.microsoft.com/office/drawing/2014/main" id="{9542A978-1F5D-4214-B91A-FCC48B447529}"/>
              </a:ext>
            </a:extLst>
          </p:cNvPr>
          <p:cNvSpPr/>
          <p:nvPr/>
        </p:nvSpPr>
        <p:spPr bwMode="auto">
          <a:xfrm>
            <a:off x="436450" y="4293096"/>
            <a:ext cx="623639" cy="360040"/>
          </a:xfrm>
          <a:prstGeom prst="rect">
            <a:avLst/>
          </a:prstGeom>
          <a:solidFill>
            <a:srgbClr val="B6C6D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24" name="Rechteck 23">
            <a:extLst>
              <a:ext uri="{FF2B5EF4-FFF2-40B4-BE49-F238E27FC236}">
                <a16:creationId xmlns:a16="http://schemas.microsoft.com/office/drawing/2014/main" id="{B2497E08-36F8-47BE-ABC3-45441EF3F022}"/>
              </a:ext>
            </a:extLst>
          </p:cNvPr>
          <p:cNvSpPr/>
          <p:nvPr/>
        </p:nvSpPr>
        <p:spPr>
          <a:xfrm>
            <a:off x="1055438" y="4212377"/>
            <a:ext cx="10657186" cy="584775"/>
          </a:xfrm>
          <a:prstGeom prst="rect">
            <a:avLst/>
          </a:prstGeom>
        </p:spPr>
        <p:txBody>
          <a:bodyPr wrap="square">
            <a:spAutoFit/>
          </a:bodyPr>
          <a:lstStyle/>
          <a:p>
            <a:pPr algn="l"/>
            <a:r>
              <a:rPr lang="en-GB" sz="1600" dirty="0">
                <a:solidFill>
                  <a:srgbClr val="3B687F"/>
                </a:solidFill>
              </a:rPr>
              <a:t>Have you reached out to your customers who are directly affected by due diligence laws to discuss the topics </a:t>
            </a:r>
            <a:r>
              <a:rPr lang="en-GB" sz="1600" dirty="0" smtClean="0">
                <a:solidFill>
                  <a:srgbClr val="3B687F"/>
                </a:solidFill>
              </a:rPr>
              <a:t>mentioned?</a:t>
            </a:r>
            <a:endParaRPr lang="en-GB" sz="1600" dirty="0">
              <a:solidFill>
                <a:srgbClr val="3B687F"/>
              </a:solidFill>
            </a:endParaRPr>
          </a:p>
        </p:txBody>
      </p:sp>
    </p:spTree>
    <p:extLst>
      <p:ext uri="{BB962C8B-B14F-4D97-AF65-F5344CB8AC3E}">
        <p14:creationId xmlns:p14="http://schemas.microsoft.com/office/powerpoint/2010/main" val="116240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AB3BCE7C-5643-4966-B62A-98BD5658DD7B}"/>
              </a:ext>
            </a:extLst>
          </p:cNvPr>
          <p:cNvSpPr/>
          <p:nvPr/>
        </p:nvSpPr>
        <p:spPr>
          <a:xfrm>
            <a:off x="551384" y="836712"/>
            <a:ext cx="10297144" cy="393954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smtClean="0">
                <a:ln>
                  <a:noFill/>
                </a:ln>
                <a:solidFill>
                  <a:srgbClr val="3B687F"/>
                </a:solidFill>
                <a:effectLst/>
                <a:uLnTx/>
                <a:uFillTx/>
                <a:latin typeface="Arial" pitchFamily="34" charset="0"/>
                <a:ea typeface="Times New Roman" pitchFamily="18" charset="0"/>
                <a:cs typeface="Times New Roman" pitchFamily="18" charset="0"/>
              </a:rPr>
              <a:t>Publisher:</a:t>
            </a:r>
            <a:endParaRPr kumimoji="0" lang="de-DE" altLang="de-DE" sz="1000" b="0" i="0" u="none" strike="noStrike" kern="1200" cap="none" spc="0" normalizeH="0" baseline="0" noProof="0" dirty="0">
              <a:ln>
                <a:noFill/>
              </a:ln>
              <a:solidFill>
                <a:sysClr val="windowText" lastClr="000000"/>
              </a:solidFill>
              <a:effectLst/>
              <a:uLnTx/>
              <a:uFillTx/>
              <a:latin typeface="Arial" pitchFamily="34" charset="0"/>
              <a:ea typeface="ＭＳ Ｐゴシック"/>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smtClean="0">
                <a:ln>
                  <a:noFill/>
                </a:ln>
                <a:solidFill>
                  <a:sysClr val="windowText" lastClr="000000"/>
                </a:solidFill>
                <a:effectLst/>
                <a:uLnTx/>
                <a:uFillTx/>
                <a:latin typeface="Arial" pitchFamily="34" charset="0"/>
                <a:ea typeface="Times New Roman" pitchFamily="18" charset="0"/>
                <a:cs typeface="Times New Roman" pitchFamily="18" charset="0"/>
              </a:rPr>
              <a:t>The </a:t>
            </a:r>
            <a:r>
              <a:rPr kumimoji="0" lang="de-DE" altLang="de-DE" sz="1000" b="0" i="0" u="none" strike="noStrike" kern="1200" cap="none" spc="0" normalizeH="0" baseline="0" noProof="0" dirty="0" err="1" smtClean="0">
                <a:ln>
                  <a:noFill/>
                </a:ln>
                <a:solidFill>
                  <a:sysClr val="windowText" lastClr="000000"/>
                </a:solidFill>
                <a:effectLst/>
                <a:uLnTx/>
                <a:uFillTx/>
                <a:latin typeface="Arial" pitchFamily="34" charset="0"/>
                <a:ea typeface="Times New Roman" pitchFamily="18" charset="0"/>
                <a:cs typeface="Times New Roman" pitchFamily="18" charset="0"/>
              </a:rPr>
              <a:t>Bavarian</a:t>
            </a:r>
            <a:r>
              <a:rPr kumimoji="0" lang="de-DE" altLang="de-DE" sz="1000" b="0" i="0" u="none" strike="noStrike" kern="1200" cap="none" spc="0" normalizeH="0" noProof="0" dirty="0" smtClean="0">
                <a:ln>
                  <a:noFill/>
                </a:ln>
                <a:solidFill>
                  <a:sysClr val="windowText" lastClr="000000"/>
                </a:solidFill>
                <a:effectLst/>
                <a:uLnTx/>
                <a:uFillTx/>
                <a:latin typeface="Arial" pitchFamily="34" charset="0"/>
                <a:ea typeface="Times New Roman" pitchFamily="18" charset="0"/>
                <a:cs typeface="Times New Roman" pitchFamily="18" charset="0"/>
              </a:rPr>
              <a:t> Environment Agency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smtClean="0">
                <a:ln>
                  <a:noFill/>
                </a:ln>
                <a:solidFill>
                  <a:sysClr val="windowText" lastClr="000000"/>
                </a:solidFill>
                <a:effectLst/>
                <a:uLnTx/>
                <a:uFillTx/>
                <a:latin typeface="Arial" pitchFamily="34" charset="0"/>
                <a:ea typeface="Times New Roman" pitchFamily="18" charset="0"/>
                <a:cs typeface="Times New Roman" pitchFamily="18" charset="0"/>
              </a:rPr>
              <a:t>Bürgermeister-Ulrich-Straße </a:t>
            </a:r>
            <a:r>
              <a:rPr kumimoji="0" lang="de-DE" altLang="de-DE" sz="1000" b="0" i="0" u="none" strike="noStrike" kern="1200" cap="none" spc="0" normalizeH="0" baseline="0" noProof="0" dirty="0">
                <a:ln>
                  <a:noFill/>
                </a:ln>
                <a:solidFill>
                  <a:sysClr val="windowText" lastClr="000000"/>
                </a:solidFill>
                <a:effectLst/>
                <a:uLnTx/>
                <a:uFillTx/>
                <a:latin typeface="Arial" pitchFamily="34" charset="0"/>
                <a:ea typeface="Times New Roman" pitchFamily="18" charset="0"/>
                <a:cs typeface="Times New Roman" pitchFamily="18" charset="0"/>
              </a:rPr>
              <a:t>160</a:t>
            </a:r>
            <a:endParaRPr kumimoji="0" lang="de-DE" altLang="de-DE" sz="1000" b="0" i="0" u="none" strike="noStrike" kern="1200" cap="none" spc="0" normalizeH="0" baseline="0" noProof="0" dirty="0">
              <a:ln>
                <a:noFill/>
              </a:ln>
              <a:solidFill>
                <a:sysClr val="windowText" lastClr="000000"/>
              </a:solidFill>
              <a:effectLst/>
              <a:uLnTx/>
              <a:uFillTx/>
              <a:latin typeface="Arial" pitchFamily="34" charset="0"/>
              <a:ea typeface="ＭＳ Ｐゴシック"/>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sysClr val="windowText" lastClr="000000"/>
                </a:solidFill>
                <a:effectLst/>
                <a:uLnTx/>
                <a:uFillTx/>
                <a:latin typeface="Arial" pitchFamily="34" charset="0"/>
                <a:ea typeface="Times New Roman" pitchFamily="18" charset="0"/>
                <a:cs typeface="Times New Roman" pitchFamily="18" charset="0"/>
              </a:rPr>
              <a:t>86179 Augsburg</a:t>
            </a:r>
            <a:endParaRPr kumimoji="0" lang="de-DE" altLang="de-DE" sz="1000" b="0" i="0" u="none" strike="noStrike" kern="1200" cap="none" spc="0" normalizeH="0" baseline="0" noProof="0" dirty="0">
              <a:ln>
                <a:noFill/>
              </a:ln>
              <a:solidFill>
                <a:sysClr val="windowText" lastClr="000000"/>
              </a:solidFill>
              <a:effectLst/>
              <a:uLnTx/>
              <a:uFillTx/>
              <a:latin typeface="Arial" pitchFamily="34" charset="0"/>
              <a:ea typeface="ＭＳ Ｐゴシック"/>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sysClr val="windowText" lastClr="000000"/>
                </a:solidFill>
                <a:effectLst/>
                <a:uLnTx/>
                <a:uFillTx/>
                <a:latin typeface="Arial" pitchFamily="34" charset="0"/>
                <a:ea typeface="Times New Roman" pitchFamily="18" charset="0"/>
                <a:cs typeface="Times New Roman" pitchFamily="18" charset="0"/>
              </a:rPr>
              <a:t>Tel.: 	0821 </a:t>
            </a:r>
            <a:r>
              <a:rPr kumimoji="0" lang="de-DE" altLang="de-DE" sz="1000" b="0" i="0" u="none" strike="noStrike" kern="1200" cap="none" spc="0" normalizeH="0" baseline="0" noProof="0" dirty="0" smtClean="0">
                <a:ln>
                  <a:noFill/>
                </a:ln>
                <a:solidFill>
                  <a:sysClr val="windowText" lastClr="000000"/>
                </a:solidFill>
                <a:effectLst/>
                <a:uLnTx/>
                <a:uFillTx/>
                <a:latin typeface="Arial" pitchFamily="34" charset="0"/>
                <a:ea typeface="Times New Roman" pitchFamily="18" charset="0"/>
                <a:cs typeface="Times New Roman" pitchFamily="18" charset="0"/>
              </a:rPr>
              <a:t>9071-0</a:t>
            </a:r>
            <a:endParaRPr kumimoji="0" lang="de-DE" altLang="de-DE" sz="1000" b="0" i="0" u="none" strike="noStrike" kern="1200" cap="none" spc="0" normalizeH="0" baseline="0" noProof="0" dirty="0">
              <a:ln>
                <a:noFill/>
              </a:ln>
              <a:solidFill>
                <a:sysClr val="windowText" lastClr="000000"/>
              </a:solidFill>
              <a:effectLst/>
              <a:uLnTx/>
              <a:uFillTx/>
              <a:latin typeface="Arial" pitchFamily="34" charset="0"/>
              <a:ea typeface="ＭＳ Ｐゴシック"/>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smtClean="0">
                <a:ln>
                  <a:noFill/>
                </a:ln>
                <a:solidFill>
                  <a:sysClr val="windowText" lastClr="000000"/>
                </a:solidFill>
                <a:effectLst/>
                <a:uLnTx/>
                <a:uFillTx/>
                <a:latin typeface="Arial" pitchFamily="34" charset="0"/>
                <a:ea typeface="Times New Roman" pitchFamily="18" charset="0"/>
                <a:cs typeface="Times New Roman" pitchFamily="18" charset="0"/>
              </a:rPr>
              <a:t>Email</a:t>
            </a:r>
            <a:r>
              <a:rPr kumimoji="0" lang="de-DE" altLang="de-DE" sz="1000" b="0" i="0" u="none" strike="noStrike" kern="1200" cap="none" spc="0" normalizeH="0" baseline="0" noProof="0" dirty="0">
                <a:ln>
                  <a:noFill/>
                </a:ln>
                <a:solidFill>
                  <a:sysClr val="windowText" lastClr="000000"/>
                </a:solidFill>
                <a:effectLst/>
                <a:uLnTx/>
                <a:uFillTx/>
                <a:latin typeface="Arial" pitchFamily="34" charset="0"/>
                <a:ea typeface="Times New Roman" pitchFamily="18" charset="0"/>
                <a:cs typeface="Times New Roman" pitchFamily="18" charset="0"/>
              </a:rPr>
              <a:t>: 	</a:t>
            </a:r>
            <a:r>
              <a:rPr kumimoji="0" lang="de-DE" altLang="de-DE" sz="1000" b="0" i="0" u="none" strike="noStrike" kern="1200" cap="none" spc="0" normalizeH="0" baseline="0" noProof="0" dirty="0" smtClean="0">
                <a:ln>
                  <a:noFill/>
                </a:ln>
                <a:solidFill>
                  <a:sysClr val="windowText" lastClr="000000"/>
                </a:solidFill>
                <a:effectLst/>
                <a:uLnTx/>
                <a:uFillTx/>
                <a:latin typeface="Arial" pitchFamily="34" charset="0"/>
                <a:ea typeface="Times New Roman" pitchFamily="18" charset="0"/>
                <a:cs typeface="Times New Roman" pitchFamily="18" charset="0"/>
                <a:hlinkClick r:id="rId2"/>
              </a:rPr>
              <a:t>poststelle@lfu.bayern.de</a:t>
            </a:r>
            <a:endParaRPr kumimoji="0" lang="de-DE" altLang="de-DE" sz="1000" b="0" i="0" u="none" strike="noStrike" kern="1200" cap="none" spc="0" normalizeH="0" baseline="0" noProof="0" dirty="0">
              <a:ln>
                <a:noFill/>
              </a:ln>
              <a:solidFill>
                <a:sysClr val="windowText" lastClr="000000"/>
              </a:solidFill>
              <a:effectLst/>
              <a:uLnTx/>
              <a:uFillTx/>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smtClean="0">
                <a:ln>
                  <a:noFill/>
                </a:ln>
                <a:solidFill>
                  <a:sysClr val="windowText" lastClr="000000"/>
                </a:solidFill>
                <a:effectLst/>
                <a:uLnTx/>
                <a:uFillTx/>
                <a:latin typeface="Arial" pitchFamily="34" charset="0"/>
                <a:ea typeface="Times New Roman" pitchFamily="18" charset="0"/>
                <a:cs typeface="Times New Roman" pitchFamily="18" charset="0"/>
              </a:rPr>
              <a:t>Website: </a:t>
            </a:r>
            <a:r>
              <a:rPr kumimoji="0" lang="de-DE" altLang="de-DE" sz="1000" b="0" i="0" u="none" strike="noStrike" kern="1200" cap="none" spc="0" normalizeH="0" baseline="0" noProof="0" dirty="0">
                <a:ln>
                  <a:noFill/>
                </a:ln>
                <a:solidFill>
                  <a:sysClr val="windowText" lastClr="000000"/>
                </a:solidFill>
                <a:effectLst/>
                <a:uLnTx/>
                <a:uFillTx/>
                <a:latin typeface="Arial" pitchFamily="34" charset="0"/>
                <a:ea typeface="Times New Roman" pitchFamily="18" charset="0"/>
                <a:cs typeface="Times New Roman" pitchFamily="18" charset="0"/>
              </a:rPr>
              <a:t>	</a:t>
            </a:r>
            <a:r>
              <a:rPr kumimoji="0" lang="de-DE" altLang="de-DE" sz="1000" b="0" i="0" u="none" strike="noStrike" kern="1200" cap="none" spc="0" normalizeH="0" baseline="0" noProof="0" dirty="0">
                <a:ln>
                  <a:noFill/>
                </a:ln>
                <a:solidFill>
                  <a:sysClr val="windowText" lastClr="000000"/>
                </a:solidFill>
                <a:effectLst/>
                <a:uLnTx/>
                <a:uFillTx/>
                <a:latin typeface="Arial" pitchFamily="34" charset="0"/>
                <a:ea typeface="Times New Roman" pitchFamily="18" charset="0"/>
                <a:cs typeface="Times New Roman" pitchFamily="18" charset="0"/>
                <a:hlinkClick r:id="rId3"/>
              </a:rPr>
              <a:t>www.lfu.bayern.de</a:t>
            </a:r>
            <a:endParaRPr kumimoji="0" lang="de-DE" altLang="de-DE" sz="1000" b="0" i="0" u="none" strike="noStrike" kern="1200" cap="none" spc="0" normalizeH="0" baseline="0" noProof="0" dirty="0">
              <a:ln>
                <a:noFill/>
              </a:ln>
              <a:solidFill>
                <a:sysClr val="windowText" lastClr="000000"/>
              </a:solidFill>
              <a:effectLst/>
              <a:uLnTx/>
              <a:uFillTx/>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sysClr val="windowText" lastClr="000000"/>
                </a:solidFill>
                <a:effectLst/>
                <a:uLnTx/>
                <a:uFillTx/>
                <a:latin typeface="Arial" pitchFamily="34" charset="0"/>
                <a:ea typeface="ＭＳ Ｐゴシック"/>
                <a:cs typeface="Times New Roman" pitchFamily="18" charset="0"/>
              </a:rPr>
              <a:t>	</a:t>
            </a:r>
            <a:endParaRPr kumimoji="0" lang="de-DE" altLang="de-DE" sz="1000" b="0" i="0" u="none" strike="noStrike" kern="1200" cap="none" spc="0" normalizeH="0" baseline="0" noProof="0" dirty="0">
              <a:ln>
                <a:noFill/>
              </a:ln>
              <a:solidFill>
                <a:sysClr val="windowText" lastClr="000000"/>
              </a:solidFill>
              <a:effectLst/>
              <a:uLnTx/>
              <a:uFillTx/>
              <a:latin typeface="Arial" pitchFamily="34" charset="0"/>
              <a:ea typeface="ＭＳ Ｐゴシック"/>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err="1" smtClean="0">
                <a:ln>
                  <a:noFill/>
                </a:ln>
                <a:solidFill>
                  <a:srgbClr val="3B687F"/>
                </a:solidFill>
                <a:effectLst/>
                <a:uLnTx/>
                <a:uFillTx/>
                <a:latin typeface="Arial" pitchFamily="34" charset="0"/>
                <a:ea typeface="Times New Roman" pitchFamily="18" charset="0"/>
                <a:cs typeface="Times New Roman" pitchFamily="18" charset="0"/>
              </a:rPr>
              <a:t>Editing</a:t>
            </a:r>
            <a:r>
              <a:rPr kumimoji="0" lang="de-DE" altLang="de-DE" sz="1000" b="0" i="0" u="none" strike="noStrike" kern="1200" cap="none" spc="0" normalizeH="0" baseline="0" noProof="0" dirty="0" smtClean="0">
                <a:ln>
                  <a:noFill/>
                </a:ln>
                <a:solidFill>
                  <a:srgbClr val="3B687F"/>
                </a:solidFill>
                <a:effectLst/>
                <a:uLnTx/>
                <a:uFillTx/>
                <a:latin typeface="Arial" pitchFamily="34" charset="0"/>
                <a:ea typeface="Times New Roman" pitchFamily="18" charset="0"/>
                <a:cs typeface="Times New Roman" pitchFamily="18" charset="0"/>
              </a:rPr>
              <a:t>/</a:t>
            </a:r>
            <a:r>
              <a:rPr kumimoji="0" lang="de-DE" altLang="de-DE" sz="1000" b="0" i="0" u="none" strike="noStrike" kern="1200" cap="none" spc="0" normalizeH="0" baseline="0" noProof="0" dirty="0" err="1" smtClean="0">
                <a:ln>
                  <a:noFill/>
                </a:ln>
                <a:solidFill>
                  <a:srgbClr val="3B687F"/>
                </a:solidFill>
                <a:effectLst/>
                <a:uLnTx/>
                <a:uFillTx/>
                <a:latin typeface="Arial" pitchFamily="34" charset="0"/>
                <a:ea typeface="Times New Roman" pitchFamily="18" charset="0"/>
                <a:cs typeface="Times New Roman" pitchFamily="18" charset="0"/>
              </a:rPr>
              <a:t>text</a:t>
            </a:r>
            <a:r>
              <a:rPr kumimoji="0" lang="de-DE" altLang="de-DE" sz="1000" b="0" i="0" u="none" strike="noStrike" kern="1200" cap="none" spc="0" normalizeH="0" baseline="0" noProof="0" dirty="0" smtClean="0">
                <a:ln>
                  <a:noFill/>
                </a:ln>
                <a:solidFill>
                  <a:srgbClr val="3B687F"/>
                </a:solidFill>
                <a:effectLst/>
                <a:uLnTx/>
                <a:uFillTx/>
                <a:latin typeface="Arial" pitchFamily="34" charset="0"/>
                <a:ea typeface="Times New Roman" pitchFamily="18" charset="0"/>
                <a:cs typeface="Times New Roman" pitchFamily="18" charset="0"/>
              </a:rPr>
              <a:t>/</a:t>
            </a:r>
            <a:r>
              <a:rPr kumimoji="0" lang="de-DE" altLang="de-DE" sz="1000" b="0" i="0" u="none" strike="noStrike" kern="1200" cap="none" spc="0" normalizeH="0" baseline="0" noProof="0" dirty="0" err="1" smtClean="0">
                <a:ln>
                  <a:noFill/>
                </a:ln>
                <a:solidFill>
                  <a:srgbClr val="3B687F"/>
                </a:solidFill>
                <a:effectLst/>
                <a:uLnTx/>
                <a:uFillTx/>
                <a:latin typeface="Arial" pitchFamily="34" charset="0"/>
                <a:ea typeface="Times New Roman" pitchFamily="18" charset="0"/>
                <a:cs typeface="Times New Roman" pitchFamily="18" charset="0"/>
              </a:rPr>
              <a:t>concept</a:t>
            </a:r>
            <a:endParaRPr kumimoji="0" lang="de-DE" altLang="de-DE" sz="1000" b="0" i="0" u="none" strike="noStrike" kern="1200" cap="none" spc="0" normalizeH="0" baseline="0" noProof="0" dirty="0">
              <a:ln>
                <a:noFill/>
              </a:ln>
              <a:solidFill>
                <a:sysClr val="windowText" lastClr="000000"/>
              </a:solidFill>
              <a:effectLst/>
              <a:uLnTx/>
              <a:uFillTx/>
              <a:latin typeface="Arial" pitchFamily="34" charset="0"/>
              <a:ea typeface="ＭＳ Ｐゴシック"/>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err="1">
                <a:ln>
                  <a:noFill/>
                </a:ln>
                <a:solidFill>
                  <a:sysClr val="windowText" lastClr="000000"/>
                </a:solidFill>
                <a:effectLst/>
                <a:uLnTx/>
                <a:uFillTx/>
                <a:latin typeface="Arial" pitchFamily="34" charset="0"/>
                <a:ea typeface="Times New Roman" pitchFamily="18" charset="0"/>
                <a:cs typeface="Times New Roman" pitchFamily="18" charset="0"/>
              </a:rPr>
              <a:t>adelphi</a:t>
            </a:r>
            <a:r>
              <a:rPr kumimoji="0" lang="de-DE" altLang="de-DE" sz="1000" b="0" i="0" u="none" strike="noStrike" kern="1200" cap="none" spc="0" normalizeH="0" baseline="0" noProof="0" dirty="0">
                <a:ln>
                  <a:noFill/>
                </a:ln>
                <a:solidFill>
                  <a:sysClr val="windowText" lastClr="000000"/>
                </a:solidFill>
                <a:effectLst/>
                <a:uLnTx/>
                <a:uFillTx/>
                <a:latin typeface="Arial" pitchFamily="34" charset="0"/>
                <a:ea typeface="Times New Roman" pitchFamily="18" charset="0"/>
                <a:cs typeface="Times New Roman" pitchFamily="18" charset="0"/>
              </a:rPr>
              <a:t> – </a:t>
            </a:r>
            <a:r>
              <a:rPr kumimoji="0" lang="de-DE" altLang="de-DE" sz="1000" b="0" i="0" u="none" strike="noStrike" kern="1200" cap="none" spc="0" normalizeH="0" baseline="0" noProof="0" dirty="0" smtClean="0">
                <a:ln>
                  <a:noFill/>
                </a:ln>
                <a:solidFill>
                  <a:sysClr val="windowText" lastClr="000000"/>
                </a:solidFill>
                <a:effectLst/>
                <a:uLnTx/>
                <a:uFillTx/>
                <a:latin typeface="Arial" pitchFamily="34" charset="0"/>
                <a:ea typeface="Times New Roman" pitchFamily="18" charset="0"/>
                <a:cs typeface="Times New Roman" pitchFamily="18" charset="0"/>
              </a:rPr>
              <a:t>Office </a:t>
            </a:r>
            <a:r>
              <a:rPr kumimoji="0" lang="de-DE" altLang="de-DE" sz="1000" b="0" i="0" u="none" strike="noStrike" kern="1200" cap="none" spc="0" normalizeH="0" baseline="0" noProof="0" dirty="0">
                <a:ln>
                  <a:noFill/>
                </a:ln>
                <a:solidFill>
                  <a:sysClr val="windowText" lastClr="000000"/>
                </a:solidFill>
                <a:effectLst/>
                <a:uLnTx/>
                <a:uFillTx/>
                <a:latin typeface="Arial" pitchFamily="34" charset="0"/>
                <a:ea typeface="Times New Roman" pitchFamily="18" charset="0"/>
                <a:cs typeface="Times New Roman" pitchFamily="18" charset="0"/>
              </a:rPr>
              <a:t>Berlin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sysClr val="windowText" lastClr="000000"/>
                </a:solidFill>
                <a:effectLst/>
                <a:uLnTx/>
                <a:uFillTx/>
                <a:latin typeface="Arial" pitchFamily="34" charset="0"/>
                <a:ea typeface="Times New Roman" pitchFamily="18" charset="0"/>
                <a:cs typeface="Times New Roman" pitchFamily="18" charset="0"/>
              </a:rPr>
              <a:t>Daniel </a:t>
            </a:r>
            <a:r>
              <a:rPr kumimoji="0" lang="de-DE" altLang="de-DE" sz="1000" b="0" i="0" u="none" strike="noStrike" kern="1200" cap="none" spc="0" normalizeH="0" baseline="0" noProof="0" dirty="0" err="1">
                <a:ln>
                  <a:noFill/>
                </a:ln>
                <a:solidFill>
                  <a:sysClr val="windowText" lastClr="000000"/>
                </a:solidFill>
                <a:effectLst/>
                <a:uLnTx/>
                <a:uFillTx/>
                <a:latin typeface="Arial" pitchFamily="34" charset="0"/>
                <a:ea typeface="Times New Roman" pitchFamily="18" charset="0"/>
                <a:cs typeface="Times New Roman" pitchFamily="18" charset="0"/>
              </a:rPr>
              <a:t>Weiss</a:t>
            </a:r>
            <a:r>
              <a:rPr kumimoji="0" lang="de-DE" altLang="de-DE" sz="1000" b="0" i="0" u="none" strike="noStrike" kern="1200" cap="none" spc="0" normalizeH="0" baseline="0" noProof="0" dirty="0">
                <a:ln>
                  <a:noFill/>
                </a:ln>
                <a:solidFill>
                  <a:sysClr val="windowText" lastClr="000000"/>
                </a:solidFill>
                <a:effectLst/>
                <a:uLnTx/>
                <a:uFillTx/>
                <a:latin typeface="Arial" pitchFamily="34"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sysClr val="windowText" lastClr="000000"/>
                </a:solidFill>
                <a:effectLst/>
                <a:uLnTx/>
                <a:uFillTx/>
                <a:latin typeface="Arial" pitchFamily="34" charset="0"/>
                <a:ea typeface="Times New Roman" pitchFamily="18" charset="0"/>
                <a:cs typeface="Times New Roman" pitchFamily="18" charset="0"/>
              </a:rPr>
              <a:t>Alt-Moabit 91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sysClr val="windowText" lastClr="000000"/>
                </a:solidFill>
                <a:effectLst/>
                <a:uLnTx/>
                <a:uFillTx/>
                <a:latin typeface="Arial" pitchFamily="34" charset="0"/>
                <a:ea typeface="Times New Roman" pitchFamily="18" charset="0"/>
                <a:cs typeface="Times New Roman" pitchFamily="18" charset="0"/>
              </a:rPr>
              <a:t>10559 Berlin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4B4B4B"/>
                </a:solidFill>
                <a:effectLst/>
                <a:uLnTx/>
                <a:uFillTx/>
                <a:latin typeface="Arial" charset="0"/>
                <a:ea typeface="ＭＳ Ｐゴシック" charset="-128"/>
                <a:cs typeface="+mn-cs"/>
                <a:hlinkClick r:id="rId4"/>
              </a:rPr>
              <a:t>office@adelphi.de </a:t>
            </a:r>
            <a:endParaRPr kumimoji="0" lang="de-DE" sz="1000" b="0" i="0" u="none" strike="noStrike" kern="1200" cap="none" spc="0" normalizeH="0" baseline="0" noProof="0" dirty="0">
              <a:ln>
                <a:noFill/>
              </a:ln>
              <a:solidFill>
                <a:srgbClr val="4B4B4B"/>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sysClr val="windowText" lastClr="000000"/>
                </a:solidFill>
                <a:effectLst/>
                <a:uLnTx/>
                <a:uFillTx/>
                <a:latin typeface="Arial" pitchFamily="34" charset="0"/>
                <a:ea typeface="Times New Roman" pitchFamily="18" charset="0"/>
                <a:cs typeface="Times New Roman" pitchFamily="18" charset="0"/>
              </a:rPr>
              <a:t/>
            </a:r>
            <a:br>
              <a:rPr kumimoji="0" lang="de-DE" altLang="de-DE" sz="1000" b="0" i="0" u="none" strike="noStrike" kern="1200" cap="none" spc="0" normalizeH="0" baseline="0" noProof="0" dirty="0">
                <a:ln>
                  <a:noFill/>
                </a:ln>
                <a:solidFill>
                  <a:sysClr val="windowText" lastClr="000000"/>
                </a:solidFill>
                <a:effectLst/>
                <a:uLnTx/>
                <a:uFillTx/>
                <a:latin typeface="Arial" pitchFamily="34" charset="0"/>
                <a:ea typeface="Times New Roman" pitchFamily="18" charset="0"/>
                <a:cs typeface="Times New Roman" pitchFamily="18" charset="0"/>
              </a:rPr>
            </a:br>
            <a:endParaRPr kumimoji="0" lang="de-DE" altLang="de-DE" sz="1000" b="0" i="0" u="none" strike="noStrike" kern="1200" cap="none" spc="0" normalizeH="0" baseline="0" noProof="0" dirty="0">
              <a:ln>
                <a:noFill/>
              </a:ln>
              <a:solidFill>
                <a:sysClr val="windowText" lastClr="000000"/>
              </a:solidFill>
              <a:effectLst/>
              <a:uLnTx/>
              <a:uFillTx/>
              <a:latin typeface="Arial" pitchFamily="34" charset="0"/>
              <a:ea typeface="ＭＳ Ｐゴシック"/>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smtClean="0">
                <a:ln>
                  <a:noFill/>
                </a:ln>
                <a:solidFill>
                  <a:srgbClr val="3B687F"/>
                </a:solidFill>
                <a:effectLst/>
                <a:uLnTx/>
                <a:uFillTx/>
                <a:latin typeface="Arial" pitchFamily="34" charset="0"/>
                <a:ea typeface="Times New Roman" pitchFamily="18" charset="0"/>
                <a:cs typeface="Times New Roman" pitchFamily="18" charset="0"/>
              </a:rPr>
              <a:t>Editorial </a:t>
            </a:r>
            <a:r>
              <a:rPr kumimoji="0" lang="de-DE" altLang="de-DE" sz="1000" b="0" i="0" u="none" strike="noStrike" kern="1200" cap="none" spc="0" normalizeH="0" baseline="0" noProof="0" dirty="0" err="1" smtClean="0">
                <a:ln>
                  <a:noFill/>
                </a:ln>
                <a:solidFill>
                  <a:srgbClr val="3B687F"/>
                </a:solidFill>
                <a:effectLst/>
                <a:uLnTx/>
                <a:uFillTx/>
                <a:latin typeface="Arial" pitchFamily="34" charset="0"/>
                <a:ea typeface="Times New Roman" pitchFamily="18" charset="0"/>
                <a:cs typeface="Times New Roman" pitchFamily="18" charset="0"/>
              </a:rPr>
              <a:t>office</a:t>
            </a:r>
            <a:r>
              <a:rPr kumimoji="0" lang="de-DE" altLang="de-DE" sz="1000" b="0" i="0" u="none" strike="noStrike" kern="1200" cap="none" spc="0" normalizeH="0" baseline="0" noProof="0" dirty="0" smtClean="0">
                <a:ln>
                  <a:noFill/>
                </a:ln>
                <a:solidFill>
                  <a:srgbClr val="3B687F"/>
                </a:solidFill>
                <a:effectLst/>
                <a:uLnTx/>
                <a:uFillTx/>
                <a:latin typeface="Arial" pitchFamily="34" charset="0"/>
                <a:ea typeface="Times New Roman" pitchFamily="18" charset="0"/>
                <a:cs typeface="Times New Roman" pitchFamily="18" charset="0"/>
              </a:rPr>
              <a:t>:</a:t>
            </a:r>
            <a:endParaRPr kumimoji="0" lang="de-DE" altLang="de-DE" sz="1000" b="0" i="0" u="none" strike="noStrike" kern="1200" cap="none" spc="0" normalizeH="0" baseline="0" noProof="0" dirty="0">
              <a:ln>
                <a:noFill/>
              </a:ln>
              <a:solidFill>
                <a:sysClr val="windowText" lastClr="000000"/>
              </a:solidFill>
              <a:effectLst/>
              <a:uLnTx/>
              <a:uFillTx/>
              <a:latin typeface="Arial" pitchFamily="34" charset="0"/>
              <a:ea typeface="ＭＳ Ｐゴシック"/>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sysClr val="windowText" lastClr="000000"/>
                </a:solidFill>
                <a:effectLst/>
                <a:uLnTx/>
                <a:uFillTx/>
                <a:latin typeface="Arial" pitchFamily="34" charset="0"/>
                <a:ea typeface="Times New Roman" pitchFamily="18" charset="0"/>
                <a:cs typeface="Times New Roman" pitchFamily="18" charset="0"/>
              </a:rPr>
              <a:t>LfU, </a:t>
            </a:r>
            <a:r>
              <a:rPr kumimoji="0" lang="de-DE" altLang="de-DE" sz="1000" b="0" i="0" u="none" strike="noStrike" kern="1200" cap="none" spc="0" normalizeH="0" baseline="0" noProof="0" dirty="0" smtClean="0">
                <a:ln>
                  <a:noFill/>
                </a:ln>
                <a:solidFill>
                  <a:sysClr val="windowText" lastClr="000000"/>
                </a:solidFill>
                <a:effectLst/>
                <a:uLnTx/>
                <a:uFillTx/>
                <a:latin typeface="Arial" pitchFamily="34" charset="0"/>
                <a:ea typeface="Times New Roman" pitchFamily="18" charset="0"/>
                <a:cs typeface="Times New Roman" pitchFamily="18" charset="0"/>
              </a:rPr>
              <a:t>Infozentrum </a:t>
            </a:r>
            <a:r>
              <a:rPr kumimoji="0" lang="de-DE" altLang="de-DE" sz="1000" b="0" i="0" u="none" strike="noStrike" kern="1200" cap="none" spc="0" normalizeH="0" baseline="0" noProof="0" dirty="0">
                <a:ln>
                  <a:noFill/>
                </a:ln>
                <a:solidFill>
                  <a:sysClr val="windowText" lastClr="000000"/>
                </a:solidFill>
                <a:effectLst/>
                <a:uLnTx/>
                <a:uFillTx/>
                <a:latin typeface="Arial" pitchFamily="34" charset="0"/>
                <a:ea typeface="Times New Roman" pitchFamily="18" charset="0"/>
                <a:cs typeface="Times New Roman" pitchFamily="18" charset="0"/>
              </a:rPr>
              <a:t>UmweltWirtschaft</a:t>
            </a:r>
            <a:endParaRPr kumimoji="0" lang="de-DE" altLang="de-DE" sz="1000" b="0" i="0" u="none" strike="noStrike" kern="1200" cap="none" spc="0" normalizeH="0" baseline="0" noProof="0" dirty="0">
              <a:ln>
                <a:noFill/>
              </a:ln>
              <a:solidFill>
                <a:sysClr val="windowText" lastClr="000000"/>
              </a:solidFill>
              <a:effectLst/>
              <a:uLnTx/>
              <a:uFillTx/>
              <a:latin typeface="Arial" pitchFamily="34" charset="0"/>
              <a:ea typeface="ＭＳ Ｐゴシック"/>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smtClean="0">
                <a:ln>
                  <a:noFill/>
                </a:ln>
                <a:solidFill>
                  <a:srgbClr val="3B687F"/>
                </a:solidFill>
                <a:effectLst/>
                <a:uLnTx/>
                <a:uFillTx/>
                <a:latin typeface="Arial" pitchFamily="34" charset="0"/>
                <a:ea typeface="Times New Roman" pitchFamily="18" charset="0"/>
                <a:cs typeface="Times New Roman" pitchFamily="18" charset="0"/>
              </a:rPr>
              <a:t>Last </a:t>
            </a:r>
            <a:r>
              <a:rPr kumimoji="0" lang="de-DE" altLang="de-DE" sz="1000" b="0" i="0" u="none" strike="noStrike" kern="1200" cap="none" spc="0" normalizeH="0" baseline="0" noProof="0" dirty="0" err="1" smtClean="0">
                <a:ln>
                  <a:noFill/>
                </a:ln>
                <a:solidFill>
                  <a:srgbClr val="3B687F"/>
                </a:solidFill>
                <a:effectLst/>
                <a:uLnTx/>
                <a:uFillTx/>
                <a:latin typeface="Arial" pitchFamily="34" charset="0"/>
                <a:ea typeface="Times New Roman" pitchFamily="18" charset="0"/>
                <a:cs typeface="Times New Roman" pitchFamily="18" charset="0"/>
              </a:rPr>
              <a:t>updated</a:t>
            </a:r>
            <a:r>
              <a:rPr kumimoji="0" lang="de-DE" altLang="de-DE" sz="1000" b="0" i="0" u="none" strike="noStrike" kern="1200" cap="none" spc="0" normalizeH="0" baseline="0" noProof="0" dirty="0" smtClean="0">
                <a:ln>
                  <a:noFill/>
                </a:ln>
                <a:solidFill>
                  <a:srgbClr val="3B687F"/>
                </a:solidFill>
                <a:effectLst/>
                <a:uLnTx/>
                <a:uFillTx/>
                <a:latin typeface="Arial" pitchFamily="34" charset="0"/>
                <a:ea typeface="Times New Roman" pitchFamily="18" charset="0"/>
                <a:cs typeface="Times New Roman" pitchFamily="18" charset="0"/>
              </a:rPr>
              <a:t>: </a:t>
            </a:r>
            <a:endParaRPr kumimoji="0" lang="de-DE" altLang="de-DE" sz="1000" b="0" i="0" u="none" strike="noStrike" kern="1200" cap="none" spc="0" normalizeH="0" baseline="0" noProof="0" dirty="0">
              <a:ln>
                <a:noFill/>
              </a:ln>
              <a:solidFill>
                <a:sysClr val="windowText" lastClr="000000"/>
              </a:solidFill>
              <a:effectLst/>
              <a:uLnTx/>
              <a:uFillTx/>
              <a:latin typeface="Arial" pitchFamily="34" charset="0"/>
              <a:ea typeface="ＭＳ Ｐゴシック"/>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smtClean="0">
                <a:ln>
                  <a:noFill/>
                </a:ln>
                <a:solidFill>
                  <a:sysClr val="windowText" lastClr="000000"/>
                </a:solidFill>
                <a:effectLst/>
                <a:uLnTx/>
                <a:uFillTx/>
                <a:latin typeface="Arial" pitchFamily="34" charset="0"/>
                <a:ea typeface="Times New Roman" pitchFamily="18" charset="0"/>
                <a:cs typeface="Times New Roman" pitchFamily="18" charset="0"/>
              </a:rPr>
              <a:t>April 2022</a:t>
            </a:r>
            <a:endParaRPr kumimoji="0" lang="de-DE" altLang="de-DE" sz="1000" b="0" i="0" u="none" strike="noStrike" kern="1200" cap="none" spc="0" normalizeH="0" baseline="0" noProof="0" dirty="0">
              <a:ln>
                <a:noFill/>
              </a:ln>
              <a:solidFill>
                <a:sysClr val="windowText" lastClr="000000"/>
              </a:solidFill>
              <a:effectLst/>
              <a:uLnTx/>
              <a:uFillTx/>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srgbClr val="3B687F"/>
                </a:solidFill>
                <a:effectLst/>
                <a:uLnTx/>
                <a:uFillTx/>
                <a:latin typeface="Arial" pitchFamily="34" charset="0"/>
                <a:ea typeface="Times New Roman" pitchFamily="18" charset="0"/>
                <a:cs typeface="Times New Roman" pitchFamily="18" charset="0"/>
              </a:rPr>
              <a:t>Copyright:</a:t>
            </a:r>
          </a:p>
          <a:p>
            <a:pPr lvl="0" algn="l">
              <a:defRPr/>
            </a:pPr>
            <a:r>
              <a:rPr lang="en-US" altLang="de-DE" sz="1000" dirty="0">
                <a:solidFill>
                  <a:sysClr val="windowText" lastClr="000000"/>
                </a:solidFill>
                <a:latin typeface="Arial" pitchFamily="34" charset="0"/>
                <a:ea typeface="ＭＳ Ｐゴシック"/>
                <a:cs typeface="Times New Roman" pitchFamily="18" charset="0"/>
              </a:rPr>
              <a:t>The Bavarian Environment Agency </a:t>
            </a:r>
            <a:endParaRPr lang="en-US" altLang="de-DE" sz="1000" dirty="0" smtClean="0">
              <a:solidFill>
                <a:sysClr val="windowText" lastClr="000000"/>
              </a:solidFill>
              <a:latin typeface="Arial" pitchFamily="34" charset="0"/>
              <a:ea typeface="ＭＳ Ｐゴシック"/>
              <a:cs typeface="Times New Roman" pitchFamily="18" charset="0"/>
            </a:endParaRPr>
          </a:p>
          <a:p>
            <a:pPr lvl="0" algn="l">
              <a:defRPr/>
            </a:pPr>
            <a:r>
              <a:rPr lang="en-US" altLang="de-DE" sz="1000" dirty="0" smtClean="0">
                <a:solidFill>
                  <a:sysClr val="windowText" lastClr="000000"/>
                </a:solidFill>
                <a:latin typeface="Arial" pitchFamily="34" charset="0"/>
                <a:ea typeface="ＭＳ Ｐゴシック"/>
                <a:cs typeface="Times New Roman" pitchFamily="18" charset="0"/>
              </a:rPr>
              <a:t>This </a:t>
            </a:r>
            <a:r>
              <a:rPr lang="en-US" altLang="de-DE" sz="1000" dirty="0">
                <a:solidFill>
                  <a:sysClr val="windowText" lastClr="000000"/>
                </a:solidFill>
                <a:latin typeface="Arial" pitchFamily="34" charset="0"/>
                <a:ea typeface="ＭＳ Ｐゴシック"/>
                <a:cs typeface="Times New Roman" pitchFamily="18" charset="0"/>
              </a:rPr>
              <a:t>document is part of the “Sustainable Supply Chain” component of the “Online Sustainability Management Tool for SMEs”. These working materials were created in cooperation with the Association of Bavarian Chambers of Commerce and Industry (BIHK) as part of the Bavarian Environmental Pact. </a:t>
            </a:r>
            <a:r>
              <a:rPr kumimoji="0" lang="de-DE" sz="10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1000" b="0" i="0" u="none" strike="noStrike" kern="1200" cap="none" spc="0" normalizeH="0" baseline="0" noProof="0" dirty="0">
              <a:ln>
                <a:noFill/>
              </a:ln>
              <a:solidFill>
                <a:sysClr val="windowText" lastClr="000000"/>
              </a:solidFill>
              <a:effectLst/>
              <a:uLnTx/>
              <a:uFillTx/>
              <a:latin typeface="Arial" pitchFamily="34" charset="0"/>
              <a:ea typeface="ＭＳ Ｐゴシック"/>
              <a:cs typeface="Times New Roman" pitchFamily="18" charset="0"/>
            </a:endParaRPr>
          </a:p>
        </p:txBody>
      </p:sp>
      <p:sp>
        <p:nvSpPr>
          <p:cNvPr id="5" name="Datumsplatzhalter 4">
            <a:extLst>
              <a:ext uri="{FF2B5EF4-FFF2-40B4-BE49-F238E27FC236}">
                <a16:creationId xmlns:a16="http://schemas.microsoft.com/office/drawing/2014/main" id="{E1DA2D66-D4EE-4F5F-899F-92843A0D51D7}"/>
              </a:ext>
            </a:extLst>
          </p:cNvPr>
          <p:cNvSpPr>
            <a:spLocks noGrp="1"/>
          </p:cNvSpPr>
          <p:nvPr>
            <p:ph type="dt" sz="half" idx="12"/>
          </p:nvPr>
        </p:nvSpPr>
        <p:spPr>
          <a:xfrm>
            <a:off x="648000" y="260648"/>
            <a:ext cx="7248373" cy="332234"/>
          </a:xfrm>
        </p:spPr>
        <p:txBody>
          <a:bodyPr anchor="t"/>
          <a:lstStyle/>
          <a:p>
            <a:pPr marL="0" marR="0" lvl="0" indent="0" algn="l" defTabSz="914400" rtl="0" eaLnBrk="0" fontAlgn="base" latinLnBrk="0" hangingPunct="0">
              <a:lnSpc>
                <a:spcPts val="16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3B687F"/>
                </a:solidFill>
                <a:effectLst/>
                <a:uLnTx/>
                <a:uFillTx/>
                <a:latin typeface="Arial" charset="0"/>
                <a:ea typeface="ＭＳ Ｐゴシック" charset="-128"/>
                <a:cs typeface="+mn-cs"/>
              </a:rPr>
              <a:t>Impressum</a:t>
            </a:r>
          </a:p>
        </p:txBody>
      </p:sp>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19</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pic>
        <p:nvPicPr>
          <p:cNvPr id="13" name="Grafik 12" descr="U:\Abt01\Ref11\Daten\02_Betrieblicher Umweltschutz, Managementsysteme, Förderfibel\Betrieb\Pilotprojekt_Lieferkette\Logos\Logo BIHK.jpg">
            <a:extLst>
              <a:ext uri="{FF2B5EF4-FFF2-40B4-BE49-F238E27FC236}">
                <a16:creationId xmlns:a16="http://schemas.microsoft.com/office/drawing/2014/main" id="{D8680466-BF14-49E2-8F16-F475DB9E7D7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5654" y="5825864"/>
            <a:ext cx="2263775" cy="489585"/>
          </a:xfrm>
          <a:prstGeom prst="rect">
            <a:avLst/>
          </a:prstGeom>
          <a:noFill/>
          <a:ln>
            <a:noFill/>
          </a:ln>
        </p:spPr>
      </p:pic>
      <p:sp>
        <p:nvSpPr>
          <p:cNvPr id="14" name="Fußzeilenplatzhalter 3">
            <a:extLst>
              <a:ext uri="{FF2B5EF4-FFF2-40B4-BE49-F238E27FC236}">
                <a16:creationId xmlns:a16="http://schemas.microsoft.com/office/drawing/2014/main" id="{6117CD38-7E7F-4E42-9A0E-58A668672D8F}"/>
              </a:ext>
            </a:extLst>
          </p:cNvPr>
          <p:cNvSpPr>
            <a:spLocks noGrp="1"/>
          </p:cNvSpPr>
          <p:nvPr>
            <p:ph type="ftr" sz="quarter" idx="10"/>
          </p:nvPr>
        </p:nvSpPr>
        <p:spPr>
          <a:xfrm>
            <a:off x="6741546" y="6477000"/>
            <a:ext cx="4904317" cy="2794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rPr>
              <a:t>© LfU | IZU Infozentrum </a:t>
            </a:r>
            <a:r>
              <a:rPr kumimoji="0" lang="de-DE" sz="1000" b="0" i="0" u="none" strike="noStrike" kern="1200" cap="none" spc="0" normalizeH="0" baseline="0" noProof="0" dirty="0" err="1">
                <a:ln>
                  <a:noFill/>
                </a:ln>
                <a:solidFill>
                  <a:srgbClr val="3B687F"/>
                </a:solidFill>
                <a:effectLst/>
                <a:uLnTx/>
                <a:uFillTx/>
                <a:latin typeface="Arial" charset="0"/>
                <a:ea typeface="ＭＳ Ｐゴシック" charset="-128"/>
                <a:cs typeface="+mn-cs"/>
              </a:rPr>
              <a:t>UmweltWirtschaft</a:t>
            </a:r>
            <a:r>
              <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rPr>
              <a:t> | 2021</a:t>
            </a:r>
          </a:p>
        </p:txBody>
      </p:sp>
      <p:pic>
        <p:nvPicPr>
          <p:cNvPr id="3" name="Grafik 2">
            <a:extLst>
              <a:ext uri="{FF2B5EF4-FFF2-40B4-BE49-F238E27FC236}">
                <a16:creationId xmlns:a16="http://schemas.microsoft.com/office/drawing/2014/main" id="{13000CE8-1C07-48D6-A992-69571F2E8C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8000" y="5772899"/>
            <a:ext cx="504930" cy="542550"/>
          </a:xfrm>
          <a:prstGeom prst="rect">
            <a:avLst/>
          </a:prstGeom>
        </p:spPr>
      </p:pic>
    </p:spTree>
    <p:extLst>
      <p:ext uri="{BB962C8B-B14F-4D97-AF65-F5344CB8AC3E}">
        <p14:creationId xmlns:p14="http://schemas.microsoft.com/office/powerpoint/2010/main" val="1677772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F455FC-5641-4A3E-86EF-EDB6990588BE}"/>
              </a:ext>
            </a:extLst>
          </p:cNvPr>
          <p:cNvSpPr>
            <a:spLocks noGrp="1"/>
          </p:cNvSpPr>
          <p:nvPr>
            <p:ph type="title"/>
          </p:nvPr>
        </p:nvSpPr>
        <p:spPr/>
        <p:txBody>
          <a:bodyPr/>
          <a:lstStyle/>
          <a:p>
            <a:r>
              <a:rPr lang="de-DE" dirty="0">
                <a:solidFill>
                  <a:srgbClr val="FF9933"/>
                </a:solidFill>
              </a:rPr>
              <a:t>CONTENTS</a:t>
            </a:r>
          </a:p>
        </p:txBody>
      </p:sp>
      <p:sp>
        <p:nvSpPr>
          <p:cNvPr id="3" name="Inhaltsplatzhalter 2">
            <a:extLst>
              <a:ext uri="{FF2B5EF4-FFF2-40B4-BE49-F238E27FC236}">
                <a16:creationId xmlns:a16="http://schemas.microsoft.com/office/drawing/2014/main" id="{525170BE-A628-4C1E-A09B-51633D64F9EB}"/>
              </a:ext>
            </a:extLst>
          </p:cNvPr>
          <p:cNvSpPr>
            <a:spLocks noGrp="1"/>
          </p:cNvSpPr>
          <p:nvPr>
            <p:ph idx="1"/>
          </p:nvPr>
        </p:nvSpPr>
        <p:spPr>
          <a:xfrm>
            <a:off x="464385" y="1628776"/>
            <a:ext cx="11425767" cy="4697413"/>
          </a:xfrm>
        </p:spPr>
        <p:txBody>
          <a:bodyPr/>
          <a:lstStyle/>
          <a:p>
            <a:pPr marL="0" indent="0">
              <a:buNone/>
            </a:pPr>
            <a:endParaRPr lang="en-US" dirty="0"/>
          </a:p>
          <a:p>
            <a:pPr marL="457200" indent="-457200">
              <a:buFont typeface="+mj-lt"/>
              <a:buAutoNum type="arabicPeriod"/>
            </a:pPr>
            <a:endParaRPr lang="de-DE" dirty="0"/>
          </a:p>
        </p:txBody>
      </p:sp>
      <p:sp>
        <p:nvSpPr>
          <p:cNvPr id="5" name="Datumsplatzhalter 4">
            <a:extLst>
              <a:ext uri="{FF2B5EF4-FFF2-40B4-BE49-F238E27FC236}">
                <a16:creationId xmlns:a16="http://schemas.microsoft.com/office/drawing/2014/main" id="{22C5C025-9F34-4CB8-A19A-C4F93963A0FB}"/>
              </a:ext>
            </a:extLst>
          </p:cNvPr>
          <p:cNvSpPr>
            <a:spLocks noGrp="1"/>
          </p:cNvSpPr>
          <p:nvPr>
            <p:ph type="dt" sz="half" idx="12"/>
          </p:nvPr>
        </p:nvSpPr>
        <p:spPr/>
        <p:txBody>
          <a:bodyPr/>
          <a:lstStyle/>
          <a:p>
            <a:r>
              <a:rPr lang="en-GB" dirty="0"/>
              <a:t>Supply Chain Due Diligence</a:t>
            </a:r>
          </a:p>
          <a:p>
            <a:r>
              <a:rPr lang="en-GB" dirty="0" smtClean="0"/>
              <a:t>A Beginner‘s </a:t>
            </a:r>
            <a:r>
              <a:rPr lang="en-GB" dirty="0"/>
              <a:t>guide for international suppliers</a:t>
            </a:r>
          </a:p>
        </p:txBody>
      </p:sp>
      <p:sp>
        <p:nvSpPr>
          <p:cNvPr id="6" name="Foliennummernplatzhalter 5">
            <a:extLst>
              <a:ext uri="{FF2B5EF4-FFF2-40B4-BE49-F238E27FC236}">
                <a16:creationId xmlns:a16="http://schemas.microsoft.com/office/drawing/2014/main" id="{D09508FE-519B-4DCD-860B-456374C8D43B}"/>
              </a:ext>
            </a:extLst>
          </p:cNvPr>
          <p:cNvSpPr>
            <a:spLocks noGrp="1"/>
          </p:cNvSpPr>
          <p:nvPr>
            <p:ph type="sldNum" sz="quarter" idx="4"/>
          </p:nvPr>
        </p:nvSpPr>
        <p:spPr/>
        <p:txBody>
          <a:bodyPr/>
          <a:lstStyle/>
          <a:p>
            <a:fld id="{894680D0-7A83-433A-9719-C4143F27F647}" type="slidenum">
              <a:rPr lang="de-DE" smtClean="0"/>
              <a:pPr/>
              <a:t>2</a:t>
            </a:fld>
            <a:endParaRPr lang="de-DE"/>
          </a:p>
        </p:txBody>
      </p:sp>
      <p:sp>
        <p:nvSpPr>
          <p:cNvPr id="8" name="Textfeld 12">
            <a:extLst>
              <a:ext uri="{FF2B5EF4-FFF2-40B4-BE49-F238E27FC236}">
                <a16:creationId xmlns:a16="http://schemas.microsoft.com/office/drawing/2014/main" id="{EFD6BC70-5AEC-CA4B-AF8F-726BC447AA2F}"/>
              </a:ext>
            </a:extLst>
          </p:cNvPr>
          <p:cNvSpPr txBox="1"/>
          <p:nvPr/>
        </p:nvSpPr>
        <p:spPr>
          <a:xfrm>
            <a:off x="407368" y="2398393"/>
            <a:ext cx="3528000" cy="3856207"/>
          </a:xfrm>
          <a:prstGeom prst="rect">
            <a:avLst/>
          </a:prstGeom>
          <a:noFill/>
          <a:ln w="19050">
            <a:solidFill>
              <a:schemeClr val="bg1">
                <a:lumMod val="75000"/>
              </a:schemeClr>
            </a:solidFill>
          </a:ln>
        </p:spPr>
        <p:txBody>
          <a:bodyPr wrap="square" tIns="72000" bIns="72000" rtlCol="0" anchor="t" anchorCtr="0">
            <a:noAutofit/>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193675" indent="-193675" algn="l" eaLnBrk="1" hangingPunct="1">
              <a:lnSpc>
                <a:spcPct val="110000"/>
              </a:lnSpc>
              <a:spcBef>
                <a:spcPts val="900"/>
              </a:spcBef>
              <a:spcAft>
                <a:spcPts val="300"/>
              </a:spcAft>
              <a:buClr>
                <a:srgbClr val="526E7F"/>
              </a:buClr>
              <a:buFontTx/>
              <a:buChar char="•"/>
            </a:pPr>
            <a:r>
              <a:rPr lang="en-GB" sz="1400" b="1" dirty="0">
                <a:solidFill>
                  <a:srgbClr val="3B687F"/>
                </a:solidFill>
                <a:cs typeface="Calibri" panose="020F0502020204030204" pitchFamily="34" charset="0"/>
              </a:rPr>
              <a:t>Who is this guide for?</a:t>
            </a:r>
          </a:p>
          <a:p>
            <a:pPr marL="193675" indent="-193675" algn="l" eaLnBrk="1" hangingPunct="1">
              <a:lnSpc>
                <a:spcPct val="110000"/>
              </a:lnSpc>
              <a:spcBef>
                <a:spcPts val="900"/>
              </a:spcBef>
              <a:spcAft>
                <a:spcPts val="300"/>
              </a:spcAft>
              <a:buClr>
                <a:srgbClr val="526E7F"/>
              </a:buClr>
              <a:buFontTx/>
              <a:buChar char="•"/>
            </a:pPr>
            <a:r>
              <a:rPr lang="en-GB" sz="1400" b="1" dirty="0">
                <a:solidFill>
                  <a:srgbClr val="3B687F"/>
                </a:solidFill>
                <a:latin typeface="+mn-lt"/>
                <a:cs typeface="Calibri" panose="020F0502020204030204" pitchFamily="34" charset="0"/>
              </a:rPr>
              <a:t>Due diligence: What’s it about?</a:t>
            </a:r>
          </a:p>
          <a:p>
            <a:pPr marL="193675" indent="-193675" algn="l" eaLnBrk="1" hangingPunct="1">
              <a:lnSpc>
                <a:spcPct val="110000"/>
              </a:lnSpc>
              <a:spcBef>
                <a:spcPts val="900"/>
              </a:spcBef>
              <a:spcAft>
                <a:spcPts val="300"/>
              </a:spcAft>
              <a:buClr>
                <a:srgbClr val="526E7F"/>
              </a:buClr>
              <a:buFontTx/>
              <a:buChar char="•"/>
            </a:pPr>
            <a:r>
              <a:rPr lang="en-GB" sz="1400" b="1" dirty="0">
                <a:solidFill>
                  <a:srgbClr val="3B687F"/>
                </a:solidFill>
                <a:cs typeface="Calibri" panose="020F0502020204030204" pitchFamily="34" charset="0"/>
              </a:rPr>
              <a:t>Why the supply chain matters</a:t>
            </a:r>
            <a:endParaRPr lang="en-GB" sz="1400" b="1" dirty="0">
              <a:solidFill>
                <a:srgbClr val="3B687F"/>
              </a:solidFill>
              <a:latin typeface="+mn-lt"/>
              <a:cs typeface="Calibri" panose="020F0502020204030204" pitchFamily="34" charset="0"/>
            </a:endParaRPr>
          </a:p>
          <a:p>
            <a:pPr marL="193675" indent="-193675" algn="l" eaLnBrk="1" hangingPunct="1">
              <a:lnSpc>
                <a:spcPct val="110000"/>
              </a:lnSpc>
              <a:spcBef>
                <a:spcPts val="900"/>
              </a:spcBef>
              <a:spcAft>
                <a:spcPts val="300"/>
              </a:spcAft>
              <a:buClr>
                <a:srgbClr val="526E7F"/>
              </a:buClr>
              <a:buFontTx/>
              <a:buChar char="•"/>
            </a:pPr>
            <a:r>
              <a:rPr lang="en-GB" sz="1400" b="1" dirty="0">
                <a:solidFill>
                  <a:srgbClr val="3B687F"/>
                </a:solidFill>
                <a:latin typeface="+mn-lt"/>
                <a:cs typeface="Calibri" panose="020F0502020204030204" pitchFamily="34" charset="0"/>
              </a:rPr>
              <a:t>The business case for due diligence (supplier perspective)</a:t>
            </a:r>
            <a:endParaRPr lang="en-GB" sz="1200" b="1" dirty="0">
              <a:solidFill>
                <a:srgbClr val="3B687F"/>
              </a:solidFill>
              <a:latin typeface="+mn-lt"/>
              <a:cs typeface="Calibri" panose="020F0502020204030204" pitchFamily="34" charset="0"/>
            </a:endParaRPr>
          </a:p>
          <a:p>
            <a:pPr marL="193675" indent="-193675" algn="l" eaLnBrk="1" hangingPunct="1">
              <a:lnSpc>
                <a:spcPct val="110000"/>
              </a:lnSpc>
              <a:spcBef>
                <a:spcPts val="900"/>
              </a:spcBef>
              <a:spcAft>
                <a:spcPts val="300"/>
              </a:spcAft>
              <a:buClr>
                <a:srgbClr val="526E7F"/>
              </a:buClr>
              <a:buFontTx/>
              <a:buChar char="•"/>
            </a:pPr>
            <a:endParaRPr lang="en-GB" sz="1200" dirty="0">
              <a:solidFill>
                <a:srgbClr val="3B687F"/>
              </a:solidFill>
              <a:latin typeface="+mn-lt"/>
              <a:cs typeface="Calibri" panose="020F0502020204030204" pitchFamily="34" charset="0"/>
            </a:endParaRPr>
          </a:p>
          <a:p>
            <a:pPr marL="171450" lvl="0" indent="-171450" algn="l">
              <a:lnSpc>
                <a:spcPct val="110000"/>
              </a:lnSpc>
              <a:spcBef>
                <a:spcPts val="300"/>
              </a:spcBef>
              <a:spcAft>
                <a:spcPts val="300"/>
              </a:spcAft>
              <a:buClr>
                <a:srgbClr val="526E7F"/>
              </a:buClr>
              <a:buFont typeface="Arial" panose="020B0604020202020204" pitchFamily="34" charset="0"/>
              <a:buChar char="•"/>
            </a:pPr>
            <a:endParaRPr lang="de-DE" sz="1200" dirty="0">
              <a:solidFill>
                <a:srgbClr val="3B687F"/>
              </a:solidFill>
              <a:latin typeface="+mn-lt"/>
              <a:cs typeface="Calibri" panose="020F0502020204030204" pitchFamily="34" charset="0"/>
            </a:endParaRPr>
          </a:p>
        </p:txBody>
      </p:sp>
      <p:sp>
        <p:nvSpPr>
          <p:cNvPr id="10" name="Textfeld 13">
            <a:extLst>
              <a:ext uri="{FF2B5EF4-FFF2-40B4-BE49-F238E27FC236}">
                <a16:creationId xmlns:a16="http://schemas.microsoft.com/office/drawing/2014/main" id="{83FBEA9C-5A92-BB4D-BCCF-8EB7A5F56EDD}"/>
              </a:ext>
            </a:extLst>
          </p:cNvPr>
          <p:cNvSpPr txBox="1"/>
          <p:nvPr/>
        </p:nvSpPr>
        <p:spPr>
          <a:xfrm>
            <a:off x="4283584" y="2387877"/>
            <a:ext cx="3528000" cy="3856207"/>
          </a:xfrm>
          <a:prstGeom prst="rect">
            <a:avLst/>
          </a:prstGeom>
          <a:noFill/>
          <a:ln w="19050">
            <a:solidFill>
              <a:schemeClr val="bg1">
                <a:lumMod val="75000"/>
              </a:schemeClr>
            </a:solidFill>
          </a:ln>
        </p:spPr>
        <p:txBody>
          <a:bodyPr wrap="square" tIns="72000" bIns="72000" rtlCol="0" anchor="t" anchorCtr="0">
            <a:noAutofit/>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193675" indent="-193675" algn="l" eaLnBrk="1" hangingPunct="1">
              <a:lnSpc>
                <a:spcPct val="110000"/>
              </a:lnSpc>
              <a:spcBef>
                <a:spcPts val="900"/>
              </a:spcBef>
              <a:spcAft>
                <a:spcPts val="300"/>
              </a:spcAft>
              <a:buClr>
                <a:srgbClr val="526E7F"/>
              </a:buClr>
              <a:buFontTx/>
              <a:buChar char="•"/>
            </a:pPr>
            <a:r>
              <a:rPr lang="en-GB" sz="1400" b="1" dirty="0">
                <a:solidFill>
                  <a:srgbClr val="3B687F"/>
                </a:solidFill>
                <a:cs typeface="Calibri" panose="020F0502020204030204" pitchFamily="34" charset="0"/>
              </a:rPr>
              <a:t>Legal developments: State of play</a:t>
            </a:r>
          </a:p>
          <a:p>
            <a:pPr marL="193675" indent="-193675" algn="l" eaLnBrk="1" hangingPunct="1">
              <a:lnSpc>
                <a:spcPct val="110000"/>
              </a:lnSpc>
              <a:spcBef>
                <a:spcPts val="900"/>
              </a:spcBef>
              <a:spcAft>
                <a:spcPts val="300"/>
              </a:spcAft>
              <a:buClr>
                <a:srgbClr val="526E7F"/>
              </a:buClr>
              <a:buFontTx/>
              <a:buChar char="•"/>
            </a:pPr>
            <a:r>
              <a:rPr lang="en-GB" sz="1400" b="1" kern="0" dirty="0">
                <a:solidFill>
                  <a:srgbClr val="3B687F"/>
                </a:solidFill>
              </a:rPr>
              <a:t>Legislature: German Act on Corporate Due Diligence in Supply Chains (</a:t>
            </a:r>
            <a:r>
              <a:rPr lang="en-GB" sz="1400" b="1" kern="0" dirty="0" err="1">
                <a:solidFill>
                  <a:srgbClr val="3B687F"/>
                </a:solidFill>
              </a:rPr>
              <a:t>LkSG</a:t>
            </a:r>
            <a:r>
              <a:rPr lang="en-GB" sz="1400" b="1" kern="0" dirty="0" smtClean="0">
                <a:solidFill>
                  <a:srgbClr val="3B687F"/>
                </a:solidFill>
              </a:rPr>
              <a:t>) – five steps</a:t>
            </a:r>
            <a:endParaRPr lang="en-GB" sz="1400" b="1" kern="0" dirty="0">
              <a:solidFill>
                <a:srgbClr val="3B687F"/>
              </a:solidFill>
            </a:endParaRPr>
          </a:p>
          <a:p>
            <a:pPr algn="l" eaLnBrk="1" hangingPunct="1">
              <a:lnSpc>
                <a:spcPct val="110000"/>
              </a:lnSpc>
              <a:spcBef>
                <a:spcPts val="900"/>
              </a:spcBef>
              <a:spcAft>
                <a:spcPts val="300"/>
              </a:spcAft>
              <a:buClr>
                <a:srgbClr val="526E7F"/>
              </a:buClr>
            </a:pPr>
            <a:endParaRPr lang="en-GB" sz="1200" b="1" dirty="0">
              <a:solidFill>
                <a:srgbClr val="3B687F"/>
              </a:solidFill>
              <a:cs typeface="Calibri" panose="020F0502020204030204" pitchFamily="34" charset="0"/>
            </a:endParaRPr>
          </a:p>
          <a:p>
            <a:pPr marL="193675" indent="-193675" algn="l" eaLnBrk="1" hangingPunct="1">
              <a:lnSpc>
                <a:spcPct val="110000"/>
              </a:lnSpc>
              <a:spcBef>
                <a:spcPts val="900"/>
              </a:spcBef>
              <a:spcAft>
                <a:spcPts val="300"/>
              </a:spcAft>
              <a:buClr>
                <a:srgbClr val="526E7F"/>
              </a:buClr>
              <a:buFontTx/>
              <a:buChar char="•"/>
            </a:pPr>
            <a:endParaRPr lang="en-GB" sz="1200" b="1" dirty="0">
              <a:solidFill>
                <a:srgbClr val="3B687F"/>
              </a:solidFill>
              <a:cs typeface="Calibri" panose="020F0502020204030204" pitchFamily="34" charset="0"/>
            </a:endParaRPr>
          </a:p>
        </p:txBody>
      </p:sp>
      <p:sp>
        <p:nvSpPr>
          <p:cNvPr id="11" name="AutoShape 11">
            <a:extLst>
              <a:ext uri="{FF2B5EF4-FFF2-40B4-BE49-F238E27FC236}">
                <a16:creationId xmlns:a16="http://schemas.microsoft.com/office/drawing/2014/main" id="{84ED35F8-DA99-874D-BEF0-40EF323B738B}"/>
              </a:ext>
            </a:extLst>
          </p:cNvPr>
          <p:cNvSpPr>
            <a:spLocks noChangeArrowheads="1"/>
          </p:cNvSpPr>
          <p:nvPr/>
        </p:nvSpPr>
        <p:spPr bwMode="gray">
          <a:xfrm>
            <a:off x="407368" y="1556792"/>
            <a:ext cx="3690000" cy="665189"/>
          </a:xfrm>
          <a:prstGeom prst="homePlate">
            <a:avLst>
              <a:gd name="adj" fmla="val 20219"/>
            </a:avLst>
          </a:prstGeom>
          <a:solidFill>
            <a:schemeClr val="bg1">
              <a:lumMod val="85000"/>
            </a:schemeClr>
          </a:solidFill>
          <a:ln w="19050" algn="ctr">
            <a:solidFill>
              <a:schemeClr val="bg1">
                <a:lumMod val="75000"/>
              </a:schemeClr>
            </a:solidFill>
            <a:miter lim="800000"/>
            <a:headEnd type="none" w="sm" len="sm"/>
            <a:tailEnd type="none" w="sm" len="sm"/>
          </a:ln>
        </p:spPr>
        <p:txBody>
          <a:bodyPr wrap="square" lIns="36000" tIns="36000" rIns="36000" bIns="36000" anchor="ct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ctr">
              <a:lnSpc>
                <a:spcPct val="106000"/>
              </a:lnSpc>
              <a:buClr>
                <a:srgbClr val="000000"/>
              </a:buClr>
              <a:defRPr/>
            </a:pPr>
            <a:r>
              <a:rPr lang="en-GB" sz="1600" b="1" kern="0" dirty="0">
                <a:solidFill>
                  <a:srgbClr val="3B687F"/>
                </a:solidFill>
                <a:latin typeface="+mn-lt"/>
                <a:cs typeface="Calibri" panose="020F0502020204030204" pitchFamily="34" charset="0"/>
              </a:rPr>
              <a:t>Why should suppliers </a:t>
            </a:r>
          </a:p>
          <a:p>
            <a:pPr algn="ctr">
              <a:lnSpc>
                <a:spcPct val="106000"/>
              </a:lnSpc>
              <a:buClr>
                <a:srgbClr val="000000"/>
              </a:buClr>
              <a:defRPr/>
            </a:pPr>
            <a:r>
              <a:rPr lang="en-GB" sz="1600" b="1" kern="0" dirty="0">
                <a:solidFill>
                  <a:srgbClr val="3B687F"/>
                </a:solidFill>
                <a:latin typeface="+mn-lt"/>
                <a:cs typeface="Calibri" panose="020F0502020204030204" pitchFamily="34" charset="0"/>
              </a:rPr>
              <a:t>prepare for due diligence?</a:t>
            </a:r>
          </a:p>
        </p:txBody>
      </p:sp>
      <p:sp>
        <p:nvSpPr>
          <p:cNvPr id="12" name="AutoShape 10">
            <a:extLst>
              <a:ext uri="{FF2B5EF4-FFF2-40B4-BE49-F238E27FC236}">
                <a16:creationId xmlns:a16="http://schemas.microsoft.com/office/drawing/2014/main" id="{1BBDAB15-EBE6-2643-A6D7-06B04434029A}"/>
              </a:ext>
            </a:extLst>
          </p:cNvPr>
          <p:cNvSpPr>
            <a:spLocks noChangeArrowheads="1"/>
          </p:cNvSpPr>
          <p:nvPr/>
        </p:nvSpPr>
        <p:spPr bwMode="gray">
          <a:xfrm>
            <a:off x="4283584" y="1557835"/>
            <a:ext cx="3690000" cy="664317"/>
          </a:xfrm>
          <a:prstGeom prst="chevron">
            <a:avLst>
              <a:gd name="adj" fmla="val 21029"/>
            </a:avLst>
          </a:prstGeom>
          <a:solidFill>
            <a:schemeClr val="bg1">
              <a:lumMod val="85000"/>
            </a:schemeClr>
          </a:solidFill>
          <a:ln w="19050" algn="ctr">
            <a:solidFill>
              <a:schemeClr val="bg1">
                <a:lumMod val="75000"/>
              </a:schemeClr>
            </a:solidFill>
            <a:miter lim="800000"/>
            <a:headEnd type="none" w="sm" len="sm"/>
            <a:tailEnd type="none" w="sm" len="sm"/>
          </a:ln>
        </p:spPr>
        <p:txBody>
          <a:bodyPr wrap="square" lIns="36000" tIns="36000" rIns="36000" bIns="36000" anchor="ct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ctr">
              <a:lnSpc>
                <a:spcPct val="106000"/>
              </a:lnSpc>
              <a:buClr>
                <a:srgbClr val="000000"/>
              </a:buClr>
              <a:defRPr/>
            </a:pPr>
            <a:r>
              <a:rPr lang="en-GB" sz="1600" b="1" kern="0" dirty="0">
                <a:solidFill>
                  <a:srgbClr val="3B687F"/>
                </a:solidFill>
                <a:latin typeface="+mn-lt"/>
                <a:cs typeface="Calibri" panose="020F0502020204030204" pitchFamily="34" charset="0"/>
              </a:rPr>
              <a:t>Due diligence </a:t>
            </a:r>
          </a:p>
          <a:p>
            <a:pPr algn="ctr">
              <a:lnSpc>
                <a:spcPct val="106000"/>
              </a:lnSpc>
              <a:buClr>
                <a:srgbClr val="000000"/>
              </a:buClr>
              <a:defRPr/>
            </a:pPr>
            <a:r>
              <a:rPr lang="en-GB" sz="1600" b="1" kern="0" dirty="0">
                <a:solidFill>
                  <a:srgbClr val="3B687F"/>
                </a:solidFill>
                <a:latin typeface="+mn-lt"/>
                <a:cs typeface="Calibri" panose="020F0502020204030204" pitchFamily="34" charset="0"/>
              </a:rPr>
              <a:t>requirements</a:t>
            </a:r>
          </a:p>
        </p:txBody>
      </p:sp>
      <p:sp>
        <p:nvSpPr>
          <p:cNvPr id="13" name="Textfeld 9">
            <a:extLst>
              <a:ext uri="{FF2B5EF4-FFF2-40B4-BE49-F238E27FC236}">
                <a16:creationId xmlns:a16="http://schemas.microsoft.com/office/drawing/2014/main" id="{8E929AAB-C401-A04E-8654-96D3D43814E3}"/>
              </a:ext>
            </a:extLst>
          </p:cNvPr>
          <p:cNvSpPr txBox="1"/>
          <p:nvPr/>
        </p:nvSpPr>
        <p:spPr>
          <a:xfrm>
            <a:off x="8159800" y="2398393"/>
            <a:ext cx="3528000" cy="3856207"/>
          </a:xfrm>
          <a:prstGeom prst="rect">
            <a:avLst/>
          </a:prstGeom>
          <a:noFill/>
          <a:ln w="19050">
            <a:solidFill>
              <a:schemeClr val="bg1">
                <a:lumMod val="75000"/>
              </a:schemeClr>
            </a:solidFill>
          </a:ln>
        </p:spPr>
        <p:txBody>
          <a:bodyPr wrap="square" tIns="72000" bIns="72000" rtlCol="0" anchor="t" anchorCtr="0">
            <a:noAutofit/>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193675" indent="-193675" algn="l" eaLnBrk="1" hangingPunct="1">
              <a:lnSpc>
                <a:spcPct val="110000"/>
              </a:lnSpc>
              <a:spcBef>
                <a:spcPts val="900"/>
              </a:spcBef>
              <a:spcAft>
                <a:spcPts val="300"/>
              </a:spcAft>
              <a:buClr>
                <a:srgbClr val="526E7F"/>
              </a:buClr>
              <a:buFontTx/>
              <a:buChar char="•"/>
            </a:pPr>
            <a:r>
              <a:rPr lang="en-GB" sz="1400" b="1" dirty="0">
                <a:solidFill>
                  <a:srgbClr val="3B687F"/>
                </a:solidFill>
                <a:cs typeface="Calibri" panose="020F0502020204030204" pitchFamily="34" charset="0"/>
              </a:rPr>
              <a:t>Due diligence in five steps: A supplier’s perspective</a:t>
            </a:r>
          </a:p>
          <a:p>
            <a:pPr marL="193675" indent="-193675" algn="l" eaLnBrk="1" hangingPunct="1">
              <a:lnSpc>
                <a:spcPct val="110000"/>
              </a:lnSpc>
              <a:spcBef>
                <a:spcPts val="900"/>
              </a:spcBef>
              <a:spcAft>
                <a:spcPts val="300"/>
              </a:spcAft>
              <a:buClr>
                <a:srgbClr val="526E7F"/>
              </a:buClr>
              <a:buFontTx/>
              <a:buChar char="•"/>
            </a:pPr>
            <a:r>
              <a:rPr lang="en-GB" sz="1400" b="1" dirty="0">
                <a:solidFill>
                  <a:srgbClr val="3B687F"/>
                </a:solidFill>
                <a:cs typeface="Calibri" panose="020F0502020204030204" pitchFamily="34" charset="0"/>
              </a:rPr>
              <a:t>Step 1: develop a strategy</a:t>
            </a:r>
          </a:p>
          <a:p>
            <a:pPr marL="193675" indent="-193675" algn="l" eaLnBrk="1" hangingPunct="1">
              <a:lnSpc>
                <a:spcPct val="110000"/>
              </a:lnSpc>
              <a:spcBef>
                <a:spcPts val="900"/>
              </a:spcBef>
              <a:spcAft>
                <a:spcPts val="300"/>
              </a:spcAft>
              <a:buClr>
                <a:srgbClr val="526E7F"/>
              </a:buClr>
              <a:buFontTx/>
              <a:buChar char="•"/>
            </a:pPr>
            <a:r>
              <a:rPr lang="en-GB" sz="1400" b="1" dirty="0">
                <a:solidFill>
                  <a:srgbClr val="3B687F"/>
                </a:solidFill>
                <a:cs typeface="Calibri" panose="020F0502020204030204" pitchFamily="34" charset="0"/>
              </a:rPr>
              <a:t>Step 2: perform a risk analysis</a:t>
            </a:r>
          </a:p>
          <a:p>
            <a:pPr marL="193675" indent="-193675" algn="l" eaLnBrk="1" hangingPunct="1">
              <a:lnSpc>
                <a:spcPct val="110000"/>
              </a:lnSpc>
              <a:spcBef>
                <a:spcPts val="900"/>
              </a:spcBef>
              <a:spcAft>
                <a:spcPts val="300"/>
              </a:spcAft>
              <a:buClr>
                <a:srgbClr val="526E7F"/>
              </a:buClr>
              <a:buFontTx/>
              <a:buChar char="•"/>
            </a:pPr>
            <a:r>
              <a:rPr lang="en-GB" sz="1400" b="1" dirty="0">
                <a:solidFill>
                  <a:srgbClr val="3B687F"/>
                </a:solidFill>
                <a:cs typeface="Calibri" panose="020F0502020204030204" pitchFamily="34" charset="0"/>
              </a:rPr>
              <a:t>Step 3: take action</a:t>
            </a:r>
          </a:p>
          <a:p>
            <a:pPr marL="193675" indent="-193675" algn="l" eaLnBrk="1" hangingPunct="1">
              <a:lnSpc>
                <a:spcPct val="110000"/>
              </a:lnSpc>
              <a:spcBef>
                <a:spcPts val="900"/>
              </a:spcBef>
              <a:spcAft>
                <a:spcPts val="300"/>
              </a:spcAft>
              <a:buClr>
                <a:srgbClr val="526E7F"/>
              </a:buClr>
              <a:buFontTx/>
              <a:buChar char="•"/>
            </a:pPr>
            <a:r>
              <a:rPr lang="en-GB" sz="1400" b="1" dirty="0">
                <a:solidFill>
                  <a:srgbClr val="3B687F"/>
                </a:solidFill>
                <a:cs typeface="Calibri" panose="020F0502020204030204" pitchFamily="34" charset="0"/>
              </a:rPr>
              <a:t>Step 4: measure and report</a:t>
            </a:r>
          </a:p>
          <a:p>
            <a:pPr marL="193675" indent="-193675" algn="l" eaLnBrk="1" hangingPunct="1">
              <a:lnSpc>
                <a:spcPct val="110000"/>
              </a:lnSpc>
              <a:spcBef>
                <a:spcPts val="900"/>
              </a:spcBef>
              <a:spcAft>
                <a:spcPts val="300"/>
              </a:spcAft>
              <a:buClr>
                <a:srgbClr val="526E7F"/>
              </a:buClr>
              <a:buFontTx/>
              <a:buChar char="•"/>
            </a:pPr>
            <a:r>
              <a:rPr lang="en-GB" sz="1400" b="1" dirty="0">
                <a:solidFill>
                  <a:srgbClr val="3B687F"/>
                </a:solidFill>
                <a:cs typeface="Calibri" panose="020F0502020204030204" pitchFamily="34" charset="0"/>
              </a:rPr>
              <a:t>Step 5: manage complaints</a:t>
            </a:r>
          </a:p>
          <a:p>
            <a:pPr marL="193675" indent="-193675" algn="l" eaLnBrk="1" hangingPunct="1">
              <a:lnSpc>
                <a:spcPct val="110000"/>
              </a:lnSpc>
              <a:spcBef>
                <a:spcPts val="900"/>
              </a:spcBef>
              <a:spcAft>
                <a:spcPts val="300"/>
              </a:spcAft>
              <a:buClr>
                <a:srgbClr val="526E7F"/>
              </a:buClr>
              <a:buFontTx/>
              <a:buChar char="•"/>
            </a:pPr>
            <a:r>
              <a:rPr lang="en-GB" sz="1400" b="1" dirty="0">
                <a:solidFill>
                  <a:srgbClr val="3B687F"/>
                </a:solidFill>
                <a:cs typeface="Calibri" panose="020F0502020204030204" pitchFamily="34" charset="0"/>
              </a:rPr>
              <a:t>Conclusion: basics of being a good supplier</a:t>
            </a:r>
          </a:p>
          <a:p>
            <a:pPr marL="193675" indent="-193675" algn="l" eaLnBrk="1" hangingPunct="1">
              <a:lnSpc>
                <a:spcPct val="110000"/>
              </a:lnSpc>
              <a:spcBef>
                <a:spcPts val="900"/>
              </a:spcBef>
              <a:spcAft>
                <a:spcPts val="300"/>
              </a:spcAft>
              <a:buClr>
                <a:srgbClr val="526E7F"/>
              </a:buClr>
              <a:buFontTx/>
              <a:buChar char="•"/>
            </a:pPr>
            <a:r>
              <a:rPr lang="en-GB" sz="1400" b="1" dirty="0">
                <a:solidFill>
                  <a:srgbClr val="3B687F"/>
                </a:solidFill>
                <a:cs typeface="Calibri" panose="020F0502020204030204" pitchFamily="34" charset="0"/>
              </a:rPr>
              <a:t>Checklist: getting ready for supply chain due diligence</a:t>
            </a:r>
          </a:p>
          <a:p>
            <a:pPr marL="193675" indent="-193675" algn="l" eaLnBrk="1" hangingPunct="1">
              <a:lnSpc>
                <a:spcPct val="110000"/>
              </a:lnSpc>
              <a:spcBef>
                <a:spcPts val="900"/>
              </a:spcBef>
              <a:spcAft>
                <a:spcPts val="300"/>
              </a:spcAft>
              <a:buClr>
                <a:srgbClr val="526E7F"/>
              </a:buClr>
              <a:buFontTx/>
              <a:buChar char="•"/>
            </a:pPr>
            <a:endParaRPr lang="en-GB" sz="1200" b="1" dirty="0">
              <a:solidFill>
                <a:srgbClr val="3B687F"/>
              </a:solidFill>
              <a:cs typeface="Calibri" panose="020F0502020204030204" pitchFamily="34" charset="0"/>
            </a:endParaRPr>
          </a:p>
          <a:p>
            <a:pPr marL="193675" indent="-193675" algn="l" eaLnBrk="1" hangingPunct="1">
              <a:lnSpc>
                <a:spcPct val="110000"/>
              </a:lnSpc>
              <a:spcBef>
                <a:spcPts val="900"/>
              </a:spcBef>
              <a:spcAft>
                <a:spcPts val="300"/>
              </a:spcAft>
              <a:buClr>
                <a:srgbClr val="526E7F"/>
              </a:buClr>
              <a:buFontTx/>
              <a:buChar char="•"/>
            </a:pPr>
            <a:endParaRPr lang="en-GB" sz="1200" b="1" dirty="0">
              <a:solidFill>
                <a:srgbClr val="3B687F"/>
              </a:solidFill>
              <a:cs typeface="Calibri" panose="020F0502020204030204" pitchFamily="34" charset="0"/>
            </a:endParaRPr>
          </a:p>
          <a:p>
            <a:pPr marL="193675" indent="-193675" algn="l" eaLnBrk="1" hangingPunct="1">
              <a:lnSpc>
                <a:spcPct val="110000"/>
              </a:lnSpc>
              <a:spcBef>
                <a:spcPts val="900"/>
              </a:spcBef>
              <a:spcAft>
                <a:spcPts val="300"/>
              </a:spcAft>
              <a:buClr>
                <a:srgbClr val="526E7F"/>
              </a:buClr>
              <a:buFontTx/>
              <a:buChar char="•"/>
            </a:pPr>
            <a:endParaRPr lang="en-GB" sz="1200" b="1" dirty="0">
              <a:solidFill>
                <a:srgbClr val="3B687F"/>
              </a:solidFill>
              <a:cs typeface="Calibri" panose="020F0502020204030204" pitchFamily="34" charset="0"/>
            </a:endParaRPr>
          </a:p>
          <a:p>
            <a:pPr marL="193675" indent="-193675" algn="l" eaLnBrk="1" hangingPunct="1">
              <a:lnSpc>
                <a:spcPct val="110000"/>
              </a:lnSpc>
              <a:spcBef>
                <a:spcPts val="900"/>
              </a:spcBef>
              <a:spcAft>
                <a:spcPts val="300"/>
              </a:spcAft>
              <a:buClr>
                <a:srgbClr val="526E7F"/>
              </a:buClr>
              <a:buFontTx/>
              <a:buChar char="•"/>
            </a:pPr>
            <a:endParaRPr lang="en-GB" sz="1200" b="1" dirty="0">
              <a:solidFill>
                <a:srgbClr val="3B687F"/>
              </a:solidFill>
              <a:cs typeface="Calibri" panose="020F0502020204030204" pitchFamily="34" charset="0"/>
            </a:endParaRPr>
          </a:p>
          <a:p>
            <a:pPr marL="193675" indent="-193675" algn="l" eaLnBrk="1" hangingPunct="1">
              <a:lnSpc>
                <a:spcPct val="110000"/>
              </a:lnSpc>
              <a:spcBef>
                <a:spcPts val="900"/>
              </a:spcBef>
              <a:spcAft>
                <a:spcPts val="300"/>
              </a:spcAft>
              <a:buClr>
                <a:srgbClr val="526E7F"/>
              </a:buClr>
              <a:buFontTx/>
              <a:buChar char="•"/>
            </a:pPr>
            <a:endParaRPr lang="en-GB" sz="1200" dirty="0">
              <a:solidFill>
                <a:srgbClr val="3B687F"/>
              </a:solidFill>
              <a:cs typeface="Calibri" panose="020F0502020204030204" pitchFamily="34" charset="0"/>
            </a:endParaRPr>
          </a:p>
        </p:txBody>
      </p:sp>
      <p:sp>
        <p:nvSpPr>
          <p:cNvPr id="14" name="AutoShape 10">
            <a:extLst>
              <a:ext uri="{FF2B5EF4-FFF2-40B4-BE49-F238E27FC236}">
                <a16:creationId xmlns:a16="http://schemas.microsoft.com/office/drawing/2014/main" id="{A795D83A-72D5-E74F-B772-A9820C4B3886}"/>
              </a:ext>
            </a:extLst>
          </p:cNvPr>
          <p:cNvSpPr>
            <a:spLocks noChangeArrowheads="1"/>
          </p:cNvSpPr>
          <p:nvPr/>
        </p:nvSpPr>
        <p:spPr bwMode="gray">
          <a:xfrm>
            <a:off x="8159800" y="1557835"/>
            <a:ext cx="3690000" cy="664317"/>
          </a:xfrm>
          <a:prstGeom prst="chevron">
            <a:avLst>
              <a:gd name="adj" fmla="val 21029"/>
            </a:avLst>
          </a:prstGeom>
          <a:solidFill>
            <a:schemeClr val="bg1">
              <a:lumMod val="85000"/>
            </a:schemeClr>
          </a:solidFill>
          <a:ln w="19050" algn="ctr">
            <a:solidFill>
              <a:schemeClr val="bg1">
                <a:lumMod val="75000"/>
              </a:schemeClr>
            </a:solidFill>
            <a:miter lim="800000"/>
            <a:headEnd type="none" w="sm" len="sm"/>
            <a:tailEnd type="none" w="sm" len="sm"/>
          </a:ln>
        </p:spPr>
        <p:txBody>
          <a:bodyPr wrap="square" lIns="36000" tIns="36000" rIns="36000" bIns="36000" anchor="ct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ctr">
              <a:lnSpc>
                <a:spcPct val="106000"/>
              </a:lnSpc>
              <a:buClr>
                <a:srgbClr val="000000"/>
              </a:buClr>
              <a:defRPr/>
            </a:pPr>
            <a:r>
              <a:rPr lang="de-DE" sz="1600" b="1" kern="0" dirty="0">
                <a:solidFill>
                  <a:srgbClr val="3B687F"/>
                </a:solidFill>
                <a:latin typeface="+mn-lt"/>
                <a:cs typeface="Calibri" panose="020F0502020204030204" pitchFamily="34" charset="0"/>
              </a:rPr>
              <a:t>Implementing</a:t>
            </a:r>
          </a:p>
          <a:p>
            <a:pPr algn="ctr">
              <a:lnSpc>
                <a:spcPct val="106000"/>
              </a:lnSpc>
              <a:buClr>
                <a:srgbClr val="000000"/>
              </a:buClr>
              <a:defRPr/>
            </a:pPr>
            <a:r>
              <a:rPr lang="de-DE" sz="1600" b="1" kern="0" dirty="0">
                <a:solidFill>
                  <a:srgbClr val="3B687F"/>
                </a:solidFill>
                <a:latin typeface="+mn-lt"/>
                <a:cs typeface="Calibri" panose="020F0502020204030204" pitchFamily="34" charset="0"/>
              </a:rPr>
              <a:t>due diligence</a:t>
            </a:r>
          </a:p>
        </p:txBody>
      </p:sp>
      <p:sp>
        <p:nvSpPr>
          <p:cNvPr id="15" name="Oval 2">
            <a:extLst>
              <a:ext uri="{FF2B5EF4-FFF2-40B4-BE49-F238E27FC236}">
                <a16:creationId xmlns:a16="http://schemas.microsoft.com/office/drawing/2014/main" id="{F4B95520-81C6-5D49-AF5B-F948477EEF1D}"/>
              </a:ext>
            </a:extLst>
          </p:cNvPr>
          <p:cNvSpPr/>
          <p:nvPr/>
        </p:nvSpPr>
        <p:spPr bwMode="auto">
          <a:xfrm>
            <a:off x="526984" y="1745386"/>
            <a:ext cx="288000" cy="288000"/>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rgbClr val="3B687F"/>
                </a:solidFill>
                <a:effectLst/>
                <a:latin typeface="Arial" charset="0"/>
                <a:ea typeface="ＭＳ Ｐゴシック" charset="-128"/>
              </a:rPr>
              <a:t>1</a:t>
            </a:r>
          </a:p>
        </p:txBody>
      </p:sp>
      <p:sp>
        <p:nvSpPr>
          <p:cNvPr id="16" name="Oval 16">
            <a:extLst>
              <a:ext uri="{FF2B5EF4-FFF2-40B4-BE49-F238E27FC236}">
                <a16:creationId xmlns:a16="http://schemas.microsoft.com/office/drawing/2014/main" id="{53ECD448-A538-FF4D-944B-A38DDE6E06BF}"/>
              </a:ext>
            </a:extLst>
          </p:cNvPr>
          <p:cNvSpPr/>
          <p:nvPr/>
        </p:nvSpPr>
        <p:spPr bwMode="auto">
          <a:xfrm>
            <a:off x="4539304" y="1745386"/>
            <a:ext cx="288000" cy="288000"/>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a:solidFill>
                  <a:srgbClr val="3B687F"/>
                </a:solidFill>
              </a:rPr>
              <a:t>2</a:t>
            </a:r>
            <a:endParaRPr kumimoji="0" lang="en-US" sz="1600" b="1" i="0" u="none" strike="noStrike" cap="none" normalizeH="0" baseline="0">
              <a:ln>
                <a:noFill/>
              </a:ln>
              <a:solidFill>
                <a:srgbClr val="3B687F"/>
              </a:solidFill>
              <a:effectLst/>
            </a:endParaRPr>
          </a:p>
        </p:txBody>
      </p:sp>
      <p:sp>
        <p:nvSpPr>
          <p:cNvPr id="17" name="Oval 17">
            <a:extLst>
              <a:ext uri="{FF2B5EF4-FFF2-40B4-BE49-F238E27FC236}">
                <a16:creationId xmlns:a16="http://schemas.microsoft.com/office/drawing/2014/main" id="{5C2F358E-3EDD-E64D-BF29-F86DCFB95848}"/>
              </a:ext>
            </a:extLst>
          </p:cNvPr>
          <p:cNvSpPr/>
          <p:nvPr/>
        </p:nvSpPr>
        <p:spPr bwMode="auto">
          <a:xfrm>
            <a:off x="8427736" y="1745386"/>
            <a:ext cx="288000" cy="288000"/>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a:solidFill>
                  <a:srgbClr val="3B687F"/>
                </a:solidFill>
              </a:rPr>
              <a:t>3</a:t>
            </a:r>
            <a:endParaRPr kumimoji="0" lang="en-US" sz="1600" b="1" i="0" u="none" strike="noStrike" cap="none" normalizeH="0" baseline="0">
              <a:ln>
                <a:noFill/>
              </a:ln>
              <a:solidFill>
                <a:srgbClr val="3B687F"/>
              </a:solidFill>
              <a:effectLst/>
            </a:endParaRPr>
          </a:p>
        </p:txBody>
      </p:sp>
      <p:sp>
        <p:nvSpPr>
          <p:cNvPr id="18" name="Fußzeilenplatzhalter 3">
            <a:extLst>
              <a:ext uri="{FF2B5EF4-FFF2-40B4-BE49-F238E27FC236}">
                <a16:creationId xmlns:a16="http://schemas.microsoft.com/office/drawing/2014/main" id="{B295737C-56A0-490D-A3C6-DE3007E0C8D5}"/>
              </a:ext>
            </a:extLst>
          </p:cNvPr>
          <p:cNvSpPr>
            <a:spLocks noGrp="1"/>
          </p:cNvSpPr>
          <p:nvPr>
            <p:ph type="ftr" sz="quarter" idx="10"/>
          </p:nvPr>
        </p:nvSpPr>
        <p:spPr>
          <a:xfrm>
            <a:off x="7061200" y="6477000"/>
            <a:ext cx="4904317" cy="279400"/>
          </a:xfrm>
        </p:spPr>
        <p:txBody>
          <a:bodyPr/>
          <a:lstStyle/>
          <a:p>
            <a:r>
              <a:rPr lang="de-DE" dirty="0"/>
              <a:t>© LfU / IZU Umweltzentrum Umweltwirtschaft / 2021</a:t>
            </a:r>
          </a:p>
        </p:txBody>
      </p:sp>
    </p:spTree>
    <p:extLst>
      <p:ext uri="{BB962C8B-B14F-4D97-AF65-F5344CB8AC3E}">
        <p14:creationId xmlns:p14="http://schemas.microsoft.com/office/powerpoint/2010/main" val="2678201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E6183D-9DE8-4A7D-AAEE-49909B2D522C}"/>
              </a:ext>
            </a:extLst>
          </p:cNvPr>
          <p:cNvSpPr>
            <a:spLocks noGrp="1"/>
          </p:cNvSpPr>
          <p:nvPr>
            <p:ph type="title"/>
          </p:nvPr>
        </p:nvSpPr>
        <p:spPr/>
        <p:txBody>
          <a:bodyPr/>
          <a:lstStyle/>
          <a:p>
            <a:r>
              <a:rPr lang="de-DE" dirty="0">
                <a:solidFill>
                  <a:srgbClr val="FF9933"/>
                </a:solidFill>
              </a:rPr>
              <a:t>Who is this guide for?</a:t>
            </a:r>
          </a:p>
        </p:txBody>
      </p:sp>
      <p:sp>
        <p:nvSpPr>
          <p:cNvPr id="5" name="Datumsplatzhalter 4">
            <a:extLst>
              <a:ext uri="{FF2B5EF4-FFF2-40B4-BE49-F238E27FC236}">
                <a16:creationId xmlns:a16="http://schemas.microsoft.com/office/drawing/2014/main" id="{D9C58DF7-08F1-45CF-8546-FC3E94027D6F}"/>
              </a:ext>
            </a:extLst>
          </p:cNvPr>
          <p:cNvSpPr>
            <a:spLocks noGrp="1"/>
          </p:cNvSpPr>
          <p:nvPr>
            <p:ph type="dt" sz="half" idx="12"/>
          </p:nvPr>
        </p:nvSpPr>
        <p:spPr/>
        <p:txBody>
          <a:bodyPr/>
          <a:lstStyle/>
          <a:p>
            <a:r>
              <a:rPr lang="en-GB" dirty="0"/>
              <a:t>Supply Chain Due Diligence</a:t>
            </a:r>
          </a:p>
          <a:p>
            <a:r>
              <a:rPr lang="en-US" dirty="0" smtClean="0"/>
              <a:t>Part 1. Why </a:t>
            </a:r>
            <a:r>
              <a:rPr lang="en-US" dirty="0"/>
              <a:t>should suppliers prepare for due diligence</a:t>
            </a:r>
            <a:r>
              <a:rPr lang="en-US" dirty="0" smtClean="0"/>
              <a:t>?</a:t>
            </a:r>
            <a:endParaRPr lang="en-US" dirty="0"/>
          </a:p>
        </p:txBody>
      </p:sp>
      <p:sp>
        <p:nvSpPr>
          <p:cNvPr id="6" name="Foliennummernplatzhalter 5">
            <a:extLst>
              <a:ext uri="{FF2B5EF4-FFF2-40B4-BE49-F238E27FC236}">
                <a16:creationId xmlns:a16="http://schemas.microsoft.com/office/drawing/2014/main" id="{0BBEF824-43F5-4AB5-9DFC-EF3F6C05147D}"/>
              </a:ext>
            </a:extLst>
          </p:cNvPr>
          <p:cNvSpPr>
            <a:spLocks noGrp="1"/>
          </p:cNvSpPr>
          <p:nvPr>
            <p:ph type="sldNum" sz="quarter" idx="4"/>
          </p:nvPr>
        </p:nvSpPr>
        <p:spPr/>
        <p:txBody>
          <a:bodyPr/>
          <a:lstStyle/>
          <a:p>
            <a:fld id="{894680D0-7A83-433A-9719-C4143F27F647}" type="slidenum">
              <a:rPr lang="de-DE" smtClean="0"/>
              <a:pPr/>
              <a:t>3</a:t>
            </a:fld>
            <a:endParaRPr lang="de-DE"/>
          </a:p>
        </p:txBody>
      </p:sp>
      <p:sp>
        <p:nvSpPr>
          <p:cNvPr id="12" name="Fußzeilenplatzhalter 3">
            <a:extLst>
              <a:ext uri="{FF2B5EF4-FFF2-40B4-BE49-F238E27FC236}">
                <a16:creationId xmlns:a16="http://schemas.microsoft.com/office/drawing/2014/main" id="{BDC254D5-B814-432F-A16F-A4CEF367EE83}"/>
              </a:ext>
            </a:extLst>
          </p:cNvPr>
          <p:cNvSpPr txBox="1">
            <a:spLocks/>
          </p:cNvSpPr>
          <p:nvPr/>
        </p:nvSpPr>
        <p:spPr bwMode="auto">
          <a:xfrm>
            <a:off x="2631843" y="5971971"/>
            <a:ext cx="4904317"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endParaRPr lang="de-DE" dirty="0"/>
          </a:p>
        </p:txBody>
      </p:sp>
      <p:sp>
        <p:nvSpPr>
          <p:cNvPr id="13" name="Inhaltsplatzhalter 8">
            <a:extLst>
              <a:ext uri="{FF2B5EF4-FFF2-40B4-BE49-F238E27FC236}">
                <a16:creationId xmlns:a16="http://schemas.microsoft.com/office/drawing/2014/main" id="{FA2B857E-ABB3-403A-8BB8-EB53F57AAEA2}"/>
              </a:ext>
            </a:extLst>
          </p:cNvPr>
          <p:cNvSpPr txBox="1">
            <a:spLocks/>
          </p:cNvSpPr>
          <p:nvPr/>
        </p:nvSpPr>
        <p:spPr bwMode="auto">
          <a:xfrm>
            <a:off x="551384" y="3810266"/>
            <a:ext cx="4968552" cy="2121082"/>
          </a:xfrm>
          <a:prstGeom prst="rect">
            <a:avLst/>
          </a:prstGeom>
          <a:noFill/>
          <a:ln w="9525"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90000" rIns="91440" bIns="45720" numCol="1" rtlCol="0" anchor="t" anchorCtr="0" compatLnSpc="1">
            <a:prstTxWarp prst="textNoShape">
              <a:avLst/>
            </a:prstTxWarp>
          </a:bodyPr>
          <a:lstStyle>
            <a:lvl1pPr marL="193675" indent="-193675" algn="l" rtl="0" eaLnBrk="1" fontAlgn="base" hangingPunct="1">
              <a:spcBef>
                <a:spcPct val="20000"/>
              </a:spcBef>
              <a:spcAft>
                <a:spcPct val="0"/>
              </a:spcAft>
              <a:buClr>
                <a:schemeClr val="tx1"/>
              </a:buClr>
              <a:buChar char="•"/>
              <a:defRPr sz="2000">
                <a:solidFill>
                  <a:schemeClr val="tx1"/>
                </a:solidFill>
                <a:latin typeface="+mn-lt"/>
                <a:ea typeface="+mn-ea"/>
                <a:cs typeface="+mn-cs"/>
              </a:defRPr>
            </a:lvl1pPr>
            <a:lvl2pPr marL="571500" indent="-187325" algn="l" rtl="0" eaLnBrk="1" fontAlgn="base" hangingPunct="1">
              <a:spcBef>
                <a:spcPct val="20000"/>
              </a:spcBef>
              <a:spcAft>
                <a:spcPct val="0"/>
              </a:spcAft>
              <a:buClr>
                <a:schemeClr val="tx1"/>
              </a:buClr>
              <a:buFont typeface="Arial" charset="0"/>
              <a:buChar char="–"/>
              <a:defRPr>
                <a:solidFill>
                  <a:schemeClr val="tx1"/>
                </a:solidFill>
                <a:latin typeface="+mn-lt"/>
                <a:ea typeface="+mn-ea"/>
              </a:defRPr>
            </a:lvl2pPr>
            <a:lvl3pPr marL="1238250" indent="-188913" algn="l" rtl="0" eaLnBrk="1" fontAlgn="base" hangingPunct="1">
              <a:spcBef>
                <a:spcPct val="20000"/>
              </a:spcBef>
              <a:spcAft>
                <a:spcPct val="0"/>
              </a:spcAft>
              <a:buClr>
                <a:schemeClr val="tx1"/>
              </a:buClr>
              <a:buChar char="•"/>
              <a:defRPr>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r>
              <a:rPr lang="en-GB" sz="1200" dirty="0">
                <a:solidFill>
                  <a:srgbClr val="3B687F"/>
                </a:solidFill>
                <a:latin typeface="Arial" charset="0"/>
                <a:ea typeface="ＭＳ Ｐゴシック" charset="-128"/>
              </a:rPr>
              <a:t>Large companies increasingly </a:t>
            </a:r>
            <a:r>
              <a:rPr lang="en-GB" sz="1200" b="1" dirty="0">
                <a:solidFill>
                  <a:srgbClr val="3B687F"/>
                </a:solidFill>
                <a:latin typeface="Arial" charset="0"/>
                <a:ea typeface="ＭＳ Ｐゴシック" charset="-128"/>
              </a:rPr>
              <a:t>need to demonstrate their sustainability performance</a:t>
            </a:r>
            <a:r>
              <a:rPr lang="en-GB" sz="1200" dirty="0">
                <a:solidFill>
                  <a:srgbClr val="3B687F"/>
                </a:solidFill>
                <a:latin typeface="Arial" charset="0"/>
                <a:ea typeface="ＭＳ Ｐゴシック" charset="-128"/>
              </a:rPr>
              <a:t>, both in terms of environmental and social/human rights matters. In doing so, they may react to vocal demands from civil society, investors and/or consumers, </a:t>
            </a:r>
            <a:r>
              <a:rPr lang="en-GB" sz="1200" i="1" dirty="0">
                <a:solidFill>
                  <a:srgbClr val="3B687F"/>
                </a:solidFill>
                <a:latin typeface="Arial" charset="0"/>
                <a:ea typeface="ＭＳ Ｐゴシック" charset="-128"/>
              </a:rPr>
              <a:t>as well as</a:t>
            </a:r>
            <a:r>
              <a:rPr lang="en-GB" sz="1200" dirty="0">
                <a:solidFill>
                  <a:srgbClr val="3B687F"/>
                </a:solidFill>
                <a:latin typeface="Arial" charset="0"/>
                <a:ea typeface="ＭＳ Ｐゴシック" charset="-128"/>
              </a:rPr>
              <a:t> to legal developments on mandatory due diligence.</a:t>
            </a:r>
          </a:p>
          <a:p>
            <a:r>
              <a:rPr lang="en-GB" sz="1200" dirty="0">
                <a:solidFill>
                  <a:srgbClr val="3B687F"/>
                </a:solidFill>
                <a:latin typeface="Arial" charset="0"/>
                <a:ea typeface="ＭＳ Ｐゴシック" charset="-128"/>
              </a:rPr>
              <a:t>Key to increasing sustainability performance is the implementation of </a:t>
            </a:r>
            <a:r>
              <a:rPr lang="en-GB" sz="1200" b="1" dirty="0">
                <a:solidFill>
                  <a:srgbClr val="3B687F"/>
                </a:solidFill>
                <a:latin typeface="Arial" charset="0"/>
                <a:ea typeface="ＭＳ Ｐゴシック" charset="-128"/>
              </a:rPr>
              <a:t>supply chain due diligence mechanisms</a:t>
            </a:r>
            <a:r>
              <a:rPr lang="en-GB" sz="1200" dirty="0">
                <a:solidFill>
                  <a:srgbClr val="3B687F"/>
                </a:solidFill>
                <a:latin typeface="Arial" charset="0"/>
                <a:ea typeface="ＭＳ Ｐゴシック" charset="-128"/>
              </a:rPr>
              <a:t>.</a:t>
            </a:r>
          </a:p>
          <a:p>
            <a:r>
              <a:rPr lang="en-GB" sz="1200" dirty="0">
                <a:solidFill>
                  <a:srgbClr val="3B687F"/>
                </a:solidFill>
                <a:latin typeface="Arial" charset="0"/>
                <a:ea typeface="ＭＳ Ｐゴシック" charset="-128"/>
              </a:rPr>
              <a:t>Over the course of these processes, large companies commonly </a:t>
            </a:r>
            <a:r>
              <a:rPr lang="en-GB" sz="1200" b="1" dirty="0">
                <a:solidFill>
                  <a:srgbClr val="3B687F"/>
                </a:solidFill>
                <a:latin typeface="Arial" charset="0"/>
                <a:ea typeface="ＭＳ Ｐゴシック" charset="-128"/>
              </a:rPr>
              <a:t>pass on sustainability requirements</a:t>
            </a:r>
            <a:r>
              <a:rPr lang="en-GB" sz="1200" dirty="0">
                <a:solidFill>
                  <a:srgbClr val="3B687F"/>
                </a:solidFill>
                <a:latin typeface="Arial" charset="0"/>
                <a:ea typeface="ＭＳ Ｐゴシック" charset="-128"/>
              </a:rPr>
              <a:t>, request information from suppliers on their sustainability performance and/or carry out audits.</a:t>
            </a:r>
          </a:p>
        </p:txBody>
      </p:sp>
      <p:sp>
        <p:nvSpPr>
          <p:cNvPr id="14" name="Rechteck 13">
            <a:extLst>
              <a:ext uri="{FF2B5EF4-FFF2-40B4-BE49-F238E27FC236}">
                <a16:creationId xmlns:a16="http://schemas.microsoft.com/office/drawing/2014/main" id="{DEBC4EA0-711A-46EE-8EB2-4263F361FD9D}"/>
              </a:ext>
            </a:extLst>
          </p:cNvPr>
          <p:cNvSpPr/>
          <p:nvPr/>
        </p:nvSpPr>
        <p:spPr bwMode="auto">
          <a:xfrm>
            <a:off x="551384" y="3489202"/>
            <a:ext cx="4968552"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400" b="1" dirty="0">
                <a:solidFill>
                  <a:schemeClr val="bg1"/>
                </a:solidFill>
              </a:rPr>
              <a:t>Context</a:t>
            </a:r>
          </a:p>
        </p:txBody>
      </p:sp>
      <p:sp>
        <p:nvSpPr>
          <p:cNvPr id="15" name="Rechteck 14">
            <a:extLst>
              <a:ext uri="{FF2B5EF4-FFF2-40B4-BE49-F238E27FC236}">
                <a16:creationId xmlns:a16="http://schemas.microsoft.com/office/drawing/2014/main" id="{6BDC55AA-488F-4BDD-8EA0-5363C86977F2}"/>
              </a:ext>
            </a:extLst>
          </p:cNvPr>
          <p:cNvSpPr/>
          <p:nvPr/>
        </p:nvSpPr>
        <p:spPr bwMode="auto">
          <a:xfrm>
            <a:off x="6037816" y="3500068"/>
            <a:ext cx="4968552"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400" b="1" dirty="0">
                <a:solidFill>
                  <a:schemeClr val="bg1"/>
                </a:solidFill>
              </a:rPr>
              <a:t>Objective</a:t>
            </a:r>
          </a:p>
        </p:txBody>
      </p:sp>
      <p:sp>
        <p:nvSpPr>
          <p:cNvPr id="16" name="Inhaltsplatzhalter 8">
            <a:extLst>
              <a:ext uri="{FF2B5EF4-FFF2-40B4-BE49-F238E27FC236}">
                <a16:creationId xmlns:a16="http://schemas.microsoft.com/office/drawing/2014/main" id="{53124826-F2DE-4A2B-AAB8-B66C7A0B85C0}"/>
              </a:ext>
            </a:extLst>
          </p:cNvPr>
          <p:cNvSpPr txBox="1">
            <a:spLocks/>
          </p:cNvSpPr>
          <p:nvPr/>
        </p:nvSpPr>
        <p:spPr bwMode="auto">
          <a:xfrm>
            <a:off x="6037816" y="3823532"/>
            <a:ext cx="4968552" cy="2125748"/>
          </a:xfrm>
          <a:prstGeom prst="rect">
            <a:avLst/>
          </a:prstGeom>
          <a:noFill/>
          <a:ln w="9525"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90000" rIns="91440" bIns="45720" numCol="1" rtlCol="0" anchor="t" anchorCtr="0" compatLnSpc="1">
            <a:prstTxWarp prst="textNoShape">
              <a:avLst/>
            </a:prstTxWarp>
          </a:bodyPr>
          <a:lstStyle>
            <a:lvl1pPr marL="193675" indent="-193675" algn="l" rtl="0" eaLnBrk="1" fontAlgn="base" hangingPunct="1">
              <a:spcBef>
                <a:spcPct val="20000"/>
              </a:spcBef>
              <a:spcAft>
                <a:spcPct val="0"/>
              </a:spcAft>
              <a:buClr>
                <a:schemeClr val="tx1"/>
              </a:buClr>
              <a:buChar char="•"/>
              <a:defRPr sz="2000">
                <a:solidFill>
                  <a:schemeClr val="tx1"/>
                </a:solidFill>
                <a:latin typeface="+mn-lt"/>
                <a:ea typeface="+mn-ea"/>
                <a:cs typeface="+mn-cs"/>
              </a:defRPr>
            </a:lvl1pPr>
            <a:lvl2pPr marL="571500" indent="-187325" algn="l" rtl="0" eaLnBrk="1" fontAlgn="base" hangingPunct="1">
              <a:spcBef>
                <a:spcPct val="20000"/>
              </a:spcBef>
              <a:spcAft>
                <a:spcPct val="0"/>
              </a:spcAft>
              <a:buClr>
                <a:schemeClr val="tx1"/>
              </a:buClr>
              <a:buFont typeface="Arial" charset="0"/>
              <a:buChar char="–"/>
              <a:defRPr>
                <a:solidFill>
                  <a:schemeClr val="tx1"/>
                </a:solidFill>
                <a:latin typeface="+mn-lt"/>
                <a:ea typeface="+mn-ea"/>
              </a:defRPr>
            </a:lvl2pPr>
            <a:lvl3pPr marL="1238250" indent="-188913" algn="l" rtl="0" eaLnBrk="1" fontAlgn="base" hangingPunct="1">
              <a:spcBef>
                <a:spcPct val="20000"/>
              </a:spcBef>
              <a:spcAft>
                <a:spcPct val="0"/>
              </a:spcAft>
              <a:buClr>
                <a:schemeClr val="tx1"/>
              </a:buClr>
              <a:buChar char="•"/>
              <a:defRPr>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r>
              <a:rPr lang="en-GB" sz="1200" dirty="0">
                <a:solidFill>
                  <a:srgbClr val="3B687F"/>
                </a:solidFill>
                <a:latin typeface="Arial" charset="0"/>
                <a:ea typeface="ＭＳ Ｐゴシック" charset="-128"/>
              </a:rPr>
              <a:t>This quick guide aims to </a:t>
            </a:r>
            <a:r>
              <a:rPr lang="en-GB" sz="1200" b="1" dirty="0">
                <a:solidFill>
                  <a:srgbClr val="3B687F"/>
                </a:solidFill>
                <a:latin typeface="Arial" charset="0"/>
                <a:ea typeface="ＭＳ Ｐゴシック" charset="-128"/>
              </a:rPr>
              <a:t>help suppliers understand and respond to customer requests </a:t>
            </a:r>
            <a:r>
              <a:rPr lang="en-GB" sz="1200" dirty="0">
                <a:solidFill>
                  <a:srgbClr val="3B687F"/>
                </a:solidFill>
                <a:latin typeface="Arial" charset="0"/>
                <a:ea typeface="ＭＳ Ｐゴシック" charset="-128"/>
              </a:rPr>
              <a:t>in such a way as to make sure that their organization benefits from the process, too.</a:t>
            </a:r>
          </a:p>
          <a:p>
            <a:r>
              <a:rPr lang="en-GB" sz="1200" dirty="0">
                <a:solidFill>
                  <a:srgbClr val="3B687F"/>
                </a:solidFill>
                <a:latin typeface="Arial" charset="0"/>
                <a:ea typeface="ＭＳ Ｐゴシック" charset="-128"/>
              </a:rPr>
              <a:t>The </a:t>
            </a:r>
            <a:r>
              <a:rPr lang="en-GB" sz="1200" b="1" dirty="0">
                <a:solidFill>
                  <a:srgbClr val="3B687F"/>
                </a:solidFill>
                <a:latin typeface="Arial" charset="0"/>
                <a:ea typeface="ＭＳ Ｐゴシック" charset="-128"/>
              </a:rPr>
              <a:t>focus </a:t>
            </a:r>
            <a:r>
              <a:rPr lang="en-GB" sz="1200" b="1" dirty="0" smtClean="0">
                <a:solidFill>
                  <a:srgbClr val="3B687F"/>
                </a:solidFill>
                <a:latin typeface="Arial" charset="0"/>
                <a:ea typeface="ＭＳ Ｐゴシック" charset="-128"/>
              </a:rPr>
              <a:t>lies </a:t>
            </a:r>
            <a:r>
              <a:rPr lang="en-GB" sz="1200" b="1" dirty="0">
                <a:solidFill>
                  <a:srgbClr val="3B687F"/>
                </a:solidFill>
                <a:latin typeface="Arial" charset="0"/>
                <a:ea typeface="ＭＳ Ｐゴシック" charset="-128"/>
              </a:rPr>
              <a:t>on the due diligence </a:t>
            </a:r>
            <a:r>
              <a:rPr lang="en-GB" sz="1200" b="1" dirty="0" smtClean="0">
                <a:solidFill>
                  <a:srgbClr val="3B687F"/>
                </a:solidFill>
                <a:latin typeface="Arial" charset="0"/>
                <a:ea typeface="ＭＳ Ｐゴシック" charset="-128"/>
              </a:rPr>
              <a:t>process</a:t>
            </a:r>
            <a:r>
              <a:rPr lang="en-GB" sz="1200" dirty="0" smtClean="0">
                <a:solidFill>
                  <a:srgbClr val="3B687F"/>
                </a:solidFill>
                <a:latin typeface="Arial" charset="0"/>
                <a:ea typeface="ＭＳ Ｐゴシック" charset="-128"/>
              </a:rPr>
              <a:t> </a:t>
            </a:r>
            <a:r>
              <a:rPr lang="en-GB" sz="1200" dirty="0">
                <a:solidFill>
                  <a:srgbClr val="3B687F"/>
                </a:solidFill>
                <a:latin typeface="Arial" charset="0"/>
                <a:ea typeface="ＭＳ Ｐゴシック" charset="-128"/>
              </a:rPr>
              <a:t>large </a:t>
            </a:r>
            <a:r>
              <a:rPr lang="en-GB" sz="1200" dirty="0" smtClean="0">
                <a:solidFill>
                  <a:srgbClr val="3B687F"/>
                </a:solidFill>
                <a:latin typeface="Arial" charset="0"/>
                <a:ea typeface="ＭＳ Ｐゴシック" charset="-128"/>
              </a:rPr>
              <a:t>companies are </a:t>
            </a:r>
            <a:r>
              <a:rPr lang="en-GB" sz="1200" dirty="0">
                <a:solidFill>
                  <a:srgbClr val="3B687F"/>
                </a:solidFill>
                <a:latin typeface="Arial" charset="0"/>
                <a:ea typeface="ＭＳ Ｐゴシック" charset="-128"/>
              </a:rPr>
              <a:t>legally requested to follow (in Germany) and on the implications that this has for suppliers.</a:t>
            </a:r>
          </a:p>
          <a:p>
            <a:r>
              <a:rPr lang="en-GB" sz="1200" dirty="0">
                <a:solidFill>
                  <a:srgbClr val="3B687F"/>
                </a:solidFill>
                <a:latin typeface="Arial" charset="0"/>
                <a:ea typeface="ＭＳ Ｐゴシック" charset="-128"/>
              </a:rPr>
              <a:t>For each step of the due diligence process, suppliers are made aware </a:t>
            </a:r>
            <a:r>
              <a:rPr lang="en-GB" sz="1200" dirty="0" smtClean="0">
                <a:solidFill>
                  <a:srgbClr val="3B687F"/>
                </a:solidFill>
                <a:latin typeface="Arial" charset="0"/>
                <a:ea typeface="ＭＳ Ｐゴシック" charset="-128"/>
              </a:rPr>
              <a:t>of the </a:t>
            </a:r>
            <a:r>
              <a:rPr lang="en-GB" sz="1200" b="1" dirty="0">
                <a:solidFill>
                  <a:srgbClr val="3B687F"/>
                </a:solidFill>
                <a:latin typeface="Arial" charset="0"/>
                <a:ea typeface="ＭＳ Ｐゴシック" charset="-128"/>
              </a:rPr>
              <a:t>expectations their customers </a:t>
            </a:r>
            <a:r>
              <a:rPr lang="en-GB" sz="1200" dirty="0">
                <a:solidFill>
                  <a:srgbClr val="3B687F"/>
                </a:solidFill>
                <a:latin typeface="Arial" charset="0"/>
                <a:ea typeface="ＭＳ Ｐゴシック" charset="-128"/>
              </a:rPr>
              <a:t>will (likely) </a:t>
            </a:r>
            <a:r>
              <a:rPr lang="en-GB" sz="1200" dirty="0" smtClean="0">
                <a:solidFill>
                  <a:srgbClr val="3B687F"/>
                </a:solidFill>
                <a:latin typeface="Arial" charset="0"/>
                <a:ea typeface="ＭＳ Ｐゴシック" charset="-128"/>
              </a:rPr>
              <a:t>have, how they </a:t>
            </a:r>
            <a:r>
              <a:rPr lang="en-GB" sz="1200" dirty="0">
                <a:solidFill>
                  <a:srgbClr val="3B687F"/>
                </a:solidFill>
                <a:latin typeface="Arial" charset="0"/>
                <a:ea typeface="ＭＳ Ｐゴシック" charset="-128"/>
              </a:rPr>
              <a:t>can </a:t>
            </a:r>
            <a:r>
              <a:rPr lang="en-GB" sz="1200" b="1" dirty="0">
                <a:solidFill>
                  <a:srgbClr val="3B687F"/>
                </a:solidFill>
                <a:latin typeface="Arial" charset="0"/>
                <a:ea typeface="ＭＳ Ｐゴシック" charset="-128"/>
              </a:rPr>
              <a:t>best prepare for these challenges </a:t>
            </a:r>
            <a:r>
              <a:rPr lang="en-GB" sz="1200" dirty="0">
                <a:solidFill>
                  <a:srgbClr val="3B687F"/>
                </a:solidFill>
                <a:latin typeface="Arial" charset="0"/>
                <a:ea typeface="ＭＳ Ｐゴシック" charset="-128"/>
              </a:rPr>
              <a:t>and </a:t>
            </a:r>
            <a:r>
              <a:rPr lang="en-GB" sz="1200" b="1" dirty="0">
                <a:solidFill>
                  <a:srgbClr val="3B687F"/>
                </a:solidFill>
                <a:latin typeface="Arial" charset="0"/>
                <a:ea typeface="ＭＳ Ｐゴシック" charset="-128"/>
              </a:rPr>
              <a:t>benefit from the </a:t>
            </a:r>
            <a:r>
              <a:rPr lang="en-GB" sz="1200" b="1" dirty="0" smtClean="0">
                <a:solidFill>
                  <a:srgbClr val="3B687F"/>
                </a:solidFill>
                <a:latin typeface="Arial" charset="0"/>
                <a:ea typeface="ＭＳ Ｐゴシック" charset="-128"/>
              </a:rPr>
              <a:t>process</a:t>
            </a:r>
            <a:r>
              <a:rPr lang="en-GB" sz="1200" dirty="0" smtClean="0">
                <a:solidFill>
                  <a:srgbClr val="3B687F"/>
                </a:solidFill>
                <a:latin typeface="Arial" charset="0"/>
                <a:ea typeface="ＭＳ Ｐゴシック" charset="-128"/>
              </a:rPr>
              <a:t>.</a:t>
            </a:r>
            <a:endParaRPr lang="en-GB" sz="1600" dirty="0">
              <a:solidFill>
                <a:srgbClr val="3B687F"/>
              </a:solidFill>
              <a:latin typeface="Arial" charset="0"/>
              <a:ea typeface="ＭＳ Ｐゴシック" charset="-128"/>
            </a:endParaRPr>
          </a:p>
        </p:txBody>
      </p:sp>
      <p:sp>
        <p:nvSpPr>
          <p:cNvPr id="18" name="Freihandform 9">
            <a:extLst>
              <a:ext uri="{FF2B5EF4-FFF2-40B4-BE49-F238E27FC236}">
                <a16:creationId xmlns:a16="http://schemas.microsoft.com/office/drawing/2014/main" id="{EB034D65-F115-47E4-87AC-3B6009B027C3}"/>
              </a:ext>
            </a:extLst>
          </p:cNvPr>
          <p:cNvSpPr/>
          <p:nvPr/>
        </p:nvSpPr>
        <p:spPr bwMode="auto">
          <a:xfrm>
            <a:off x="551384" y="1585003"/>
            <a:ext cx="4608512" cy="1126995"/>
          </a:xfrm>
          <a:custGeom>
            <a:avLst/>
            <a:gdLst>
              <a:gd name="connsiteX0" fmla="*/ 402817 w 3963099"/>
              <a:gd name="connsiteY0" fmla="*/ 127807 h 1985182"/>
              <a:gd name="connsiteX1" fmla="*/ 402817 w 3963099"/>
              <a:gd name="connsiteY1" fmla="*/ 127807 h 1985182"/>
              <a:gd name="connsiteX2" fmla="*/ 202792 w 3963099"/>
              <a:gd name="connsiteY2" fmla="*/ 118282 h 1985182"/>
              <a:gd name="connsiteX3" fmla="*/ 155167 w 3963099"/>
              <a:gd name="connsiteY3" fmla="*/ 108757 h 1985182"/>
              <a:gd name="connsiteX4" fmla="*/ 183742 w 3963099"/>
              <a:gd name="connsiteY4" fmla="*/ 80182 h 1985182"/>
              <a:gd name="connsiteX5" fmla="*/ 240892 w 3963099"/>
              <a:gd name="connsiteY5" fmla="*/ 70657 h 1985182"/>
              <a:gd name="connsiteX6" fmla="*/ 469492 w 3963099"/>
              <a:gd name="connsiteY6" fmla="*/ 61132 h 1985182"/>
              <a:gd name="connsiteX7" fmla="*/ 1279117 w 3963099"/>
              <a:gd name="connsiteY7" fmla="*/ 42082 h 1985182"/>
              <a:gd name="connsiteX8" fmla="*/ 2269717 w 3963099"/>
              <a:gd name="connsiteY8" fmla="*/ 23032 h 1985182"/>
              <a:gd name="connsiteX9" fmla="*/ 2888842 w 3963099"/>
              <a:gd name="connsiteY9" fmla="*/ 3982 h 1985182"/>
              <a:gd name="connsiteX10" fmla="*/ 3441292 w 3963099"/>
              <a:gd name="connsiteY10" fmla="*/ 13507 h 1985182"/>
              <a:gd name="connsiteX11" fmla="*/ 3431767 w 3963099"/>
              <a:gd name="connsiteY11" fmla="*/ 80182 h 1985182"/>
              <a:gd name="connsiteX12" fmla="*/ 3403192 w 3963099"/>
              <a:gd name="connsiteY12" fmla="*/ 137332 h 1985182"/>
              <a:gd name="connsiteX13" fmla="*/ 3412717 w 3963099"/>
              <a:gd name="connsiteY13" fmla="*/ 184957 h 1985182"/>
              <a:gd name="connsiteX14" fmla="*/ 3469867 w 3963099"/>
              <a:gd name="connsiteY14" fmla="*/ 204007 h 1985182"/>
              <a:gd name="connsiteX15" fmla="*/ 3727042 w 3963099"/>
              <a:gd name="connsiteY15" fmla="*/ 213532 h 1985182"/>
              <a:gd name="connsiteX16" fmla="*/ 3765142 w 3963099"/>
              <a:gd name="connsiteY16" fmla="*/ 223057 h 1985182"/>
              <a:gd name="connsiteX17" fmla="*/ 3774667 w 3963099"/>
              <a:gd name="connsiteY17" fmla="*/ 394507 h 1985182"/>
              <a:gd name="connsiteX18" fmla="*/ 3755617 w 3963099"/>
              <a:gd name="connsiteY18" fmla="*/ 423082 h 1985182"/>
              <a:gd name="connsiteX19" fmla="*/ 3727042 w 3963099"/>
              <a:gd name="connsiteY19" fmla="*/ 518332 h 1985182"/>
              <a:gd name="connsiteX20" fmla="*/ 3717517 w 3963099"/>
              <a:gd name="connsiteY20" fmla="*/ 546907 h 1985182"/>
              <a:gd name="connsiteX21" fmla="*/ 3784192 w 3963099"/>
              <a:gd name="connsiteY21" fmla="*/ 565957 h 1985182"/>
              <a:gd name="connsiteX22" fmla="*/ 3908017 w 3963099"/>
              <a:gd name="connsiteY22" fmla="*/ 575482 h 1985182"/>
              <a:gd name="connsiteX23" fmla="*/ 3936592 w 3963099"/>
              <a:gd name="connsiteY23" fmla="*/ 585007 h 1985182"/>
              <a:gd name="connsiteX24" fmla="*/ 3946117 w 3963099"/>
              <a:gd name="connsiteY24" fmla="*/ 785032 h 1985182"/>
              <a:gd name="connsiteX25" fmla="*/ 3927067 w 3963099"/>
              <a:gd name="connsiteY25" fmla="*/ 842182 h 1985182"/>
              <a:gd name="connsiteX26" fmla="*/ 3917542 w 3963099"/>
              <a:gd name="connsiteY26" fmla="*/ 880282 h 1985182"/>
              <a:gd name="connsiteX27" fmla="*/ 3869917 w 3963099"/>
              <a:gd name="connsiteY27" fmla="*/ 946957 h 1985182"/>
              <a:gd name="connsiteX28" fmla="*/ 3831817 w 3963099"/>
              <a:gd name="connsiteY28" fmla="*/ 1004107 h 1985182"/>
              <a:gd name="connsiteX29" fmla="*/ 3774667 w 3963099"/>
              <a:gd name="connsiteY29" fmla="*/ 1042207 h 1985182"/>
              <a:gd name="connsiteX30" fmla="*/ 3688942 w 3963099"/>
              <a:gd name="connsiteY30" fmla="*/ 1099357 h 1985182"/>
              <a:gd name="connsiteX31" fmla="*/ 3660367 w 3963099"/>
              <a:gd name="connsiteY31" fmla="*/ 1118407 h 1985182"/>
              <a:gd name="connsiteX32" fmla="*/ 3631792 w 3963099"/>
              <a:gd name="connsiteY32" fmla="*/ 1137457 h 1985182"/>
              <a:gd name="connsiteX33" fmla="*/ 3612742 w 3963099"/>
              <a:gd name="connsiteY33" fmla="*/ 1166032 h 1985182"/>
              <a:gd name="connsiteX34" fmla="*/ 3622267 w 3963099"/>
              <a:gd name="connsiteY34" fmla="*/ 1194607 h 1985182"/>
              <a:gd name="connsiteX35" fmla="*/ 3679417 w 3963099"/>
              <a:gd name="connsiteY35" fmla="*/ 1242232 h 1985182"/>
              <a:gd name="connsiteX36" fmla="*/ 3727042 w 3963099"/>
              <a:gd name="connsiteY36" fmla="*/ 1251757 h 1985182"/>
              <a:gd name="connsiteX37" fmla="*/ 3736567 w 3963099"/>
              <a:gd name="connsiteY37" fmla="*/ 1299382 h 1985182"/>
              <a:gd name="connsiteX38" fmla="*/ 3765142 w 3963099"/>
              <a:gd name="connsiteY38" fmla="*/ 1327957 h 1985182"/>
              <a:gd name="connsiteX39" fmla="*/ 3784192 w 3963099"/>
              <a:gd name="connsiteY39" fmla="*/ 1356532 h 1985182"/>
              <a:gd name="connsiteX40" fmla="*/ 3774667 w 3963099"/>
              <a:gd name="connsiteY40" fmla="*/ 1461307 h 1985182"/>
              <a:gd name="connsiteX41" fmla="*/ 3717517 w 3963099"/>
              <a:gd name="connsiteY41" fmla="*/ 1518457 h 1985182"/>
              <a:gd name="connsiteX42" fmla="*/ 3679417 w 3963099"/>
              <a:gd name="connsiteY42" fmla="*/ 1527982 h 1985182"/>
              <a:gd name="connsiteX43" fmla="*/ 3603217 w 3963099"/>
              <a:gd name="connsiteY43" fmla="*/ 1556557 h 1985182"/>
              <a:gd name="connsiteX44" fmla="*/ 3574642 w 3963099"/>
              <a:gd name="connsiteY44" fmla="*/ 1575607 h 1985182"/>
              <a:gd name="connsiteX45" fmla="*/ 3555592 w 3963099"/>
              <a:gd name="connsiteY45" fmla="*/ 1651807 h 1985182"/>
              <a:gd name="connsiteX46" fmla="*/ 3517492 w 3963099"/>
              <a:gd name="connsiteY46" fmla="*/ 1680382 h 1985182"/>
              <a:gd name="connsiteX47" fmla="*/ 3479392 w 3963099"/>
              <a:gd name="connsiteY47" fmla="*/ 1718482 h 1985182"/>
              <a:gd name="connsiteX48" fmla="*/ 3441292 w 3963099"/>
              <a:gd name="connsiteY48" fmla="*/ 1747057 h 1985182"/>
              <a:gd name="connsiteX49" fmla="*/ 3355567 w 3963099"/>
              <a:gd name="connsiteY49" fmla="*/ 1813732 h 1985182"/>
              <a:gd name="connsiteX50" fmla="*/ 3288892 w 3963099"/>
              <a:gd name="connsiteY50" fmla="*/ 1842307 h 1985182"/>
              <a:gd name="connsiteX51" fmla="*/ 3250792 w 3963099"/>
              <a:gd name="connsiteY51" fmla="*/ 1870882 h 1985182"/>
              <a:gd name="connsiteX52" fmla="*/ 3174592 w 3963099"/>
              <a:gd name="connsiteY52" fmla="*/ 1908982 h 1985182"/>
              <a:gd name="connsiteX53" fmla="*/ 3146017 w 3963099"/>
              <a:gd name="connsiteY53" fmla="*/ 1937557 h 1985182"/>
              <a:gd name="connsiteX54" fmla="*/ 3098392 w 3963099"/>
              <a:gd name="connsiteY54" fmla="*/ 1947082 h 1985182"/>
              <a:gd name="connsiteX55" fmla="*/ 3060292 w 3963099"/>
              <a:gd name="connsiteY55" fmla="*/ 1956607 h 1985182"/>
              <a:gd name="connsiteX56" fmla="*/ 1974442 w 3963099"/>
              <a:gd name="connsiteY56" fmla="*/ 1975657 h 1985182"/>
              <a:gd name="connsiteX57" fmla="*/ 1631542 w 3963099"/>
              <a:gd name="connsiteY57" fmla="*/ 1985182 h 1985182"/>
              <a:gd name="connsiteX58" fmla="*/ 602842 w 3963099"/>
              <a:gd name="connsiteY58" fmla="*/ 1975657 h 1985182"/>
              <a:gd name="connsiteX59" fmla="*/ 536167 w 3963099"/>
              <a:gd name="connsiteY59" fmla="*/ 1966132 h 1985182"/>
              <a:gd name="connsiteX60" fmla="*/ 507592 w 3963099"/>
              <a:gd name="connsiteY60" fmla="*/ 1956607 h 1985182"/>
              <a:gd name="connsiteX61" fmla="*/ 440917 w 3963099"/>
              <a:gd name="connsiteY61" fmla="*/ 1937557 h 1985182"/>
              <a:gd name="connsiteX62" fmla="*/ 364717 w 3963099"/>
              <a:gd name="connsiteY62" fmla="*/ 1918507 h 1985182"/>
              <a:gd name="connsiteX63" fmla="*/ 355192 w 3963099"/>
              <a:gd name="connsiteY63" fmla="*/ 1889932 h 1985182"/>
              <a:gd name="connsiteX64" fmla="*/ 383767 w 3963099"/>
              <a:gd name="connsiteY64" fmla="*/ 1832782 h 1985182"/>
              <a:gd name="connsiteX65" fmla="*/ 431392 w 3963099"/>
              <a:gd name="connsiteY65" fmla="*/ 1775632 h 1985182"/>
              <a:gd name="connsiteX66" fmla="*/ 421867 w 3963099"/>
              <a:gd name="connsiteY66" fmla="*/ 1737532 h 1985182"/>
              <a:gd name="connsiteX67" fmla="*/ 402817 w 3963099"/>
              <a:gd name="connsiteY67" fmla="*/ 1708957 h 1985182"/>
              <a:gd name="connsiteX68" fmla="*/ 336142 w 3963099"/>
              <a:gd name="connsiteY68" fmla="*/ 1670857 h 1985182"/>
              <a:gd name="connsiteX69" fmla="*/ 288517 w 3963099"/>
              <a:gd name="connsiteY69" fmla="*/ 1651807 h 1985182"/>
              <a:gd name="connsiteX70" fmla="*/ 202792 w 3963099"/>
              <a:gd name="connsiteY70" fmla="*/ 1604182 h 1985182"/>
              <a:gd name="connsiteX71" fmla="*/ 155167 w 3963099"/>
              <a:gd name="connsiteY71" fmla="*/ 1575607 h 1985182"/>
              <a:gd name="connsiteX72" fmla="*/ 88492 w 3963099"/>
              <a:gd name="connsiteY72" fmla="*/ 1537507 h 1985182"/>
              <a:gd name="connsiteX73" fmla="*/ 40867 w 3963099"/>
              <a:gd name="connsiteY73" fmla="*/ 1480357 h 1985182"/>
              <a:gd name="connsiteX74" fmla="*/ 12292 w 3963099"/>
              <a:gd name="connsiteY74" fmla="*/ 1461307 h 1985182"/>
              <a:gd name="connsiteX75" fmla="*/ 12292 w 3963099"/>
              <a:gd name="connsiteY75" fmla="*/ 1347007 h 1985182"/>
              <a:gd name="connsiteX76" fmla="*/ 40867 w 3963099"/>
              <a:gd name="connsiteY76" fmla="*/ 1337482 h 1985182"/>
              <a:gd name="connsiteX77" fmla="*/ 145642 w 3963099"/>
              <a:gd name="connsiteY77" fmla="*/ 1223182 h 1985182"/>
              <a:gd name="connsiteX78" fmla="*/ 174217 w 3963099"/>
              <a:gd name="connsiteY78" fmla="*/ 1213657 h 1985182"/>
              <a:gd name="connsiteX79" fmla="*/ 221842 w 3963099"/>
              <a:gd name="connsiteY79" fmla="*/ 1185082 h 1985182"/>
              <a:gd name="connsiteX80" fmla="*/ 259942 w 3963099"/>
              <a:gd name="connsiteY80" fmla="*/ 1166032 h 1985182"/>
              <a:gd name="connsiteX81" fmla="*/ 278992 w 3963099"/>
              <a:gd name="connsiteY81" fmla="*/ 1108882 h 1985182"/>
              <a:gd name="connsiteX82" fmla="*/ 250417 w 3963099"/>
              <a:gd name="connsiteY82" fmla="*/ 927907 h 1985182"/>
              <a:gd name="connsiteX83" fmla="*/ 231367 w 3963099"/>
              <a:gd name="connsiteY83" fmla="*/ 832657 h 1985182"/>
              <a:gd name="connsiteX84" fmla="*/ 240892 w 3963099"/>
              <a:gd name="connsiteY84" fmla="*/ 661207 h 1985182"/>
              <a:gd name="connsiteX85" fmla="*/ 269467 w 3963099"/>
              <a:gd name="connsiteY85" fmla="*/ 623107 h 1985182"/>
              <a:gd name="connsiteX86" fmla="*/ 298042 w 3963099"/>
              <a:gd name="connsiteY86" fmla="*/ 594532 h 1985182"/>
              <a:gd name="connsiteX87" fmla="*/ 345667 w 3963099"/>
              <a:gd name="connsiteY87" fmla="*/ 527857 h 1985182"/>
              <a:gd name="connsiteX88" fmla="*/ 326617 w 3963099"/>
              <a:gd name="connsiteY88" fmla="*/ 470707 h 1985182"/>
              <a:gd name="connsiteX89" fmla="*/ 288517 w 3963099"/>
              <a:gd name="connsiteY89" fmla="*/ 451657 h 1985182"/>
              <a:gd name="connsiteX90" fmla="*/ 259942 w 3963099"/>
              <a:gd name="connsiteY90" fmla="*/ 442132 h 1985182"/>
              <a:gd name="connsiteX91" fmla="*/ 221842 w 3963099"/>
              <a:gd name="connsiteY91" fmla="*/ 423082 h 1985182"/>
              <a:gd name="connsiteX92" fmla="*/ 155167 w 3963099"/>
              <a:gd name="connsiteY92" fmla="*/ 394507 h 1985182"/>
              <a:gd name="connsiteX93" fmla="*/ 155167 w 3963099"/>
              <a:gd name="connsiteY93" fmla="*/ 308782 h 1985182"/>
              <a:gd name="connsiteX94" fmla="*/ 174217 w 3963099"/>
              <a:gd name="connsiteY94" fmla="*/ 251632 h 1985182"/>
              <a:gd name="connsiteX95" fmla="*/ 193267 w 3963099"/>
              <a:gd name="connsiteY95" fmla="*/ 223057 h 1985182"/>
              <a:gd name="connsiteX96" fmla="*/ 250417 w 3963099"/>
              <a:gd name="connsiteY96" fmla="*/ 184957 h 1985182"/>
              <a:gd name="connsiteX97" fmla="*/ 298042 w 3963099"/>
              <a:gd name="connsiteY97" fmla="*/ 175432 h 1985182"/>
              <a:gd name="connsiteX98" fmla="*/ 383767 w 3963099"/>
              <a:gd name="connsiteY98" fmla="*/ 165907 h 1985182"/>
              <a:gd name="connsiteX99" fmla="*/ 355192 w 3963099"/>
              <a:gd name="connsiteY99" fmla="*/ 156382 h 1985182"/>
              <a:gd name="connsiteX100" fmla="*/ 317092 w 3963099"/>
              <a:gd name="connsiteY100" fmla="*/ 146857 h 1985182"/>
              <a:gd name="connsiteX101" fmla="*/ 307567 w 3963099"/>
              <a:gd name="connsiteY101" fmla="*/ 127807 h 1985182"/>
              <a:gd name="connsiteX102" fmla="*/ 307567 w 3963099"/>
              <a:gd name="connsiteY102" fmla="*/ 127807 h 1985182"/>
              <a:gd name="connsiteX103" fmla="*/ 317092 w 3963099"/>
              <a:gd name="connsiteY103" fmla="*/ 137332 h 198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63099" h="1985182">
                <a:moveTo>
                  <a:pt x="402817" y="127807"/>
                </a:moveTo>
                <a:lnTo>
                  <a:pt x="402817" y="127807"/>
                </a:lnTo>
                <a:cubicBezTo>
                  <a:pt x="336142" y="124632"/>
                  <a:pt x="269346" y="123402"/>
                  <a:pt x="202792" y="118282"/>
                </a:cubicBezTo>
                <a:cubicBezTo>
                  <a:pt x="186650" y="117040"/>
                  <a:pt x="162407" y="123237"/>
                  <a:pt x="155167" y="108757"/>
                </a:cubicBezTo>
                <a:cubicBezTo>
                  <a:pt x="149143" y="96709"/>
                  <a:pt x="171433" y="85653"/>
                  <a:pt x="183742" y="80182"/>
                </a:cubicBezTo>
                <a:cubicBezTo>
                  <a:pt x="201390" y="72338"/>
                  <a:pt x="221622" y="71942"/>
                  <a:pt x="240892" y="70657"/>
                </a:cubicBezTo>
                <a:cubicBezTo>
                  <a:pt x="316989" y="65584"/>
                  <a:pt x="393276" y="63903"/>
                  <a:pt x="469492" y="61132"/>
                </a:cubicBezTo>
                <a:cubicBezTo>
                  <a:pt x="828793" y="48067"/>
                  <a:pt x="853264" y="49968"/>
                  <a:pt x="1279117" y="42082"/>
                </a:cubicBezTo>
                <a:cubicBezTo>
                  <a:pt x="1773683" y="18531"/>
                  <a:pt x="1288839" y="39245"/>
                  <a:pt x="2269717" y="23032"/>
                </a:cubicBezTo>
                <a:cubicBezTo>
                  <a:pt x="2503768" y="19163"/>
                  <a:pt x="2662915" y="12350"/>
                  <a:pt x="2888842" y="3982"/>
                </a:cubicBezTo>
                <a:cubicBezTo>
                  <a:pt x="3072992" y="7157"/>
                  <a:pt x="3258902" y="-12092"/>
                  <a:pt x="3441292" y="13507"/>
                </a:cubicBezTo>
                <a:cubicBezTo>
                  <a:pt x="3463525" y="16627"/>
                  <a:pt x="3436170" y="58167"/>
                  <a:pt x="3431767" y="80182"/>
                </a:cubicBezTo>
                <a:cubicBezTo>
                  <a:pt x="3426133" y="108350"/>
                  <a:pt x="3419247" y="113250"/>
                  <a:pt x="3403192" y="137332"/>
                </a:cubicBezTo>
                <a:cubicBezTo>
                  <a:pt x="3406367" y="153207"/>
                  <a:pt x="3401269" y="173509"/>
                  <a:pt x="3412717" y="184957"/>
                </a:cubicBezTo>
                <a:cubicBezTo>
                  <a:pt x="3426916" y="199156"/>
                  <a:pt x="3450817" y="197657"/>
                  <a:pt x="3469867" y="204007"/>
                </a:cubicBezTo>
                <a:cubicBezTo>
                  <a:pt x="3551249" y="231134"/>
                  <a:pt x="3641317" y="210357"/>
                  <a:pt x="3727042" y="213532"/>
                </a:cubicBezTo>
                <a:cubicBezTo>
                  <a:pt x="3739742" y="216707"/>
                  <a:pt x="3754250" y="215795"/>
                  <a:pt x="3765142" y="223057"/>
                </a:cubicBezTo>
                <a:cubicBezTo>
                  <a:pt x="3813028" y="254981"/>
                  <a:pt x="3775113" y="391833"/>
                  <a:pt x="3774667" y="394507"/>
                </a:cubicBezTo>
                <a:cubicBezTo>
                  <a:pt x="3772785" y="405799"/>
                  <a:pt x="3760266" y="412621"/>
                  <a:pt x="3755617" y="423082"/>
                </a:cubicBezTo>
                <a:cubicBezTo>
                  <a:pt x="3737509" y="463826"/>
                  <a:pt x="3738125" y="479543"/>
                  <a:pt x="3727042" y="518332"/>
                </a:cubicBezTo>
                <a:cubicBezTo>
                  <a:pt x="3724284" y="527986"/>
                  <a:pt x="3720692" y="537382"/>
                  <a:pt x="3717517" y="546907"/>
                </a:cubicBezTo>
                <a:cubicBezTo>
                  <a:pt x="3735996" y="553067"/>
                  <a:pt x="3765708" y="563782"/>
                  <a:pt x="3784192" y="565957"/>
                </a:cubicBezTo>
                <a:cubicBezTo>
                  <a:pt x="3825305" y="570794"/>
                  <a:pt x="3866742" y="572307"/>
                  <a:pt x="3908017" y="575482"/>
                </a:cubicBezTo>
                <a:cubicBezTo>
                  <a:pt x="3917542" y="578657"/>
                  <a:pt x="3928752" y="578735"/>
                  <a:pt x="3936592" y="585007"/>
                </a:cubicBezTo>
                <a:cubicBezTo>
                  <a:pt x="3989124" y="627032"/>
                  <a:pt x="3947618" y="773025"/>
                  <a:pt x="3946117" y="785032"/>
                </a:cubicBezTo>
                <a:cubicBezTo>
                  <a:pt x="3943626" y="804957"/>
                  <a:pt x="3932837" y="822948"/>
                  <a:pt x="3927067" y="842182"/>
                </a:cubicBezTo>
                <a:cubicBezTo>
                  <a:pt x="3923305" y="854721"/>
                  <a:pt x="3922699" y="868250"/>
                  <a:pt x="3917542" y="880282"/>
                </a:cubicBezTo>
                <a:cubicBezTo>
                  <a:pt x="3912652" y="891691"/>
                  <a:pt x="3873512" y="941821"/>
                  <a:pt x="3869917" y="946957"/>
                </a:cubicBezTo>
                <a:cubicBezTo>
                  <a:pt x="3856787" y="965714"/>
                  <a:pt x="3844517" y="985057"/>
                  <a:pt x="3831817" y="1004107"/>
                </a:cubicBezTo>
                <a:cubicBezTo>
                  <a:pt x="3819117" y="1023157"/>
                  <a:pt x="3793717" y="1029507"/>
                  <a:pt x="3774667" y="1042207"/>
                </a:cubicBezTo>
                <a:lnTo>
                  <a:pt x="3688942" y="1099357"/>
                </a:lnTo>
                <a:lnTo>
                  <a:pt x="3660367" y="1118407"/>
                </a:lnTo>
                <a:lnTo>
                  <a:pt x="3631792" y="1137457"/>
                </a:lnTo>
                <a:cubicBezTo>
                  <a:pt x="3625442" y="1146982"/>
                  <a:pt x="3614624" y="1154740"/>
                  <a:pt x="3612742" y="1166032"/>
                </a:cubicBezTo>
                <a:cubicBezTo>
                  <a:pt x="3611091" y="1175936"/>
                  <a:pt x="3616698" y="1186253"/>
                  <a:pt x="3622267" y="1194607"/>
                </a:cubicBezTo>
                <a:cubicBezTo>
                  <a:pt x="3630502" y="1206960"/>
                  <a:pt x="3663798" y="1236375"/>
                  <a:pt x="3679417" y="1242232"/>
                </a:cubicBezTo>
                <a:cubicBezTo>
                  <a:pt x="3694576" y="1247916"/>
                  <a:pt x="3711167" y="1248582"/>
                  <a:pt x="3727042" y="1251757"/>
                </a:cubicBezTo>
                <a:cubicBezTo>
                  <a:pt x="3730217" y="1267632"/>
                  <a:pt x="3729327" y="1284902"/>
                  <a:pt x="3736567" y="1299382"/>
                </a:cubicBezTo>
                <a:cubicBezTo>
                  <a:pt x="3742591" y="1311430"/>
                  <a:pt x="3756518" y="1317609"/>
                  <a:pt x="3765142" y="1327957"/>
                </a:cubicBezTo>
                <a:cubicBezTo>
                  <a:pt x="3772471" y="1336751"/>
                  <a:pt x="3777842" y="1347007"/>
                  <a:pt x="3784192" y="1356532"/>
                </a:cubicBezTo>
                <a:cubicBezTo>
                  <a:pt x="3781017" y="1391457"/>
                  <a:pt x="3782015" y="1427016"/>
                  <a:pt x="3774667" y="1461307"/>
                </a:cubicBezTo>
                <a:cubicBezTo>
                  <a:pt x="3770026" y="1482964"/>
                  <a:pt x="3732581" y="1510925"/>
                  <a:pt x="3717517" y="1518457"/>
                </a:cubicBezTo>
                <a:cubicBezTo>
                  <a:pt x="3705808" y="1524311"/>
                  <a:pt x="3691674" y="1523385"/>
                  <a:pt x="3679417" y="1527982"/>
                </a:cubicBezTo>
                <a:cubicBezTo>
                  <a:pt x="3579799" y="1565339"/>
                  <a:pt x="3701014" y="1532108"/>
                  <a:pt x="3603217" y="1556557"/>
                </a:cubicBezTo>
                <a:cubicBezTo>
                  <a:pt x="3593692" y="1562907"/>
                  <a:pt x="3581793" y="1566668"/>
                  <a:pt x="3574642" y="1575607"/>
                </a:cubicBezTo>
                <a:cubicBezTo>
                  <a:pt x="3563974" y="1588942"/>
                  <a:pt x="3560675" y="1643675"/>
                  <a:pt x="3555592" y="1651807"/>
                </a:cubicBezTo>
                <a:cubicBezTo>
                  <a:pt x="3547178" y="1665269"/>
                  <a:pt x="3529439" y="1669928"/>
                  <a:pt x="3517492" y="1680382"/>
                </a:cubicBezTo>
                <a:cubicBezTo>
                  <a:pt x="3503975" y="1692209"/>
                  <a:pt x="3492909" y="1706655"/>
                  <a:pt x="3479392" y="1718482"/>
                </a:cubicBezTo>
                <a:cubicBezTo>
                  <a:pt x="3467445" y="1728936"/>
                  <a:pt x="3453345" y="1736726"/>
                  <a:pt x="3441292" y="1747057"/>
                </a:cubicBezTo>
                <a:cubicBezTo>
                  <a:pt x="3403950" y="1779065"/>
                  <a:pt x="3411310" y="1789842"/>
                  <a:pt x="3355567" y="1813732"/>
                </a:cubicBezTo>
                <a:cubicBezTo>
                  <a:pt x="3333342" y="1823257"/>
                  <a:pt x="3310120" y="1830728"/>
                  <a:pt x="3288892" y="1842307"/>
                </a:cubicBezTo>
                <a:cubicBezTo>
                  <a:pt x="3274955" y="1849909"/>
                  <a:pt x="3264504" y="1862883"/>
                  <a:pt x="3250792" y="1870882"/>
                </a:cubicBezTo>
                <a:cubicBezTo>
                  <a:pt x="3226262" y="1885191"/>
                  <a:pt x="3194672" y="1888902"/>
                  <a:pt x="3174592" y="1908982"/>
                </a:cubicBezTo>
                <a:cubicBezTo>
                  <a:pt x="3165067" y="1918507"/>
                  <a:pt x="3158065" y="1931533"/>
                  <a:pt x="3146017" y="1937557"/>
                </a:cubicBezTo>
                <a:cubicBezTo>
                  <a:pt x="3131537" y="1944797"/>
                  <a:pt x="3114196" y="1943570"/>
                  <a:pt x="3098392" y="1947082"/>
                </a:cubicBezTo>
                <a:cubicBezTo>
                  <a:pt x="3085613" y="1949922"/>
                  <a:pt x="3073379" y="1956274"/>
                  <a:pt x="3060292" y="1956607"/>
                </a:cubicBezTo>
                <a:lnTo>
                  <a:pt x="1974442" y="1975657"/>
                </a:lnTo>
                <a:lnTo>
                  <a:pt x="1631542" y="1985182"/>
                </a:lnTo>
                <a:lnTo>
                  <a:pt x="602842" y="1975657"/>
                </a:lnTo>
                <a:cubicBezTo>
                  <a:pt x="580395" y="1975267"/>
                  <a:pt x="558182" y="1970535"/>
                  <a:pt x="536167" y="1966132"/>
                </a:cubicBezTo>
                <a:cubicBezTo>
                  <a:pt x="526322" y="1964163"/>
                  <a:pt x="517209" y="1959492"/>
                  <a:pt x="507592" y="1956607"/>
                </a:cubicBezTo>
                <a:cubicBezTo>
                  <a:pt x="485452" y="1949965"/>
                  <a:pt x="463341" y="1943163"/>
                  <a:pt x="440917" y="1937557"/>
                </a:cubicBezTo>
                <a:lnTo>
                  <a:pt x="364717" y="1918507"/>
                </a:lnTo>
                <a:cubicBezTo>
                  <a:pt x="361542" y="1908982"/>
                  <a:pt x="355192" y="1899972"/>
                  <a:pt x="355192" y="1889932"/>
                </a:cubicBezTo>
                <a:cubicBezTo>
                  <a:pt x="355192" y="1868103"/>
                  <a:pt x="374135" y="1849637"/>
                  <a:pt x="383767" y="1832782"/>
                </a:cubicBezTo>
                <a:cubicBezTo>
                  <a:pt x="413514" y="1780725"/>
                  <a:pt x="386506" y="1805556"/>
                  <a:pt x="431392" y="1775632"/>
                </a:cubicBezTo>
                <a:cubicBezTo>
                  <a:pt x="428217" y="1762932"/>
                  <a:pt x="427024" y="1749564"/>
                  <a:pt x="421867" y="1737532"/>
                </a:cubicBezTo>
                <a:cubicBezTo>
                  <a:pt x="417358" y="1727010"/>
                  <a:pt x="410912" y="1717052"/>
                  <a:pt x="402817" y="1708957"/>
                </a:cubicBezTo>
                <a:cubicBezTo>
                  <a:pt x="390558" y="1696698"/>
                  <a:pt x="349589" y="1676833"/>
                  <a:pt x="336142" y="1670857"/>
                </a:cubicBezTo>
                <a:cubicBezTo>
                  <a:pt x="320518" y="1663913"/>
                  <a:pt x="303178" y="1660604"/>
                  <a:pt x="288517" y="1651807"/>
                </a:cubicBezTo>
                <a:cubicBezTo>
                  <a:pt x="197614" y="1597265"/>
                  <a:pt x="281900" y="1623959"/>
                  <a:pt x="202792" y="1604182"/>
                </a:cubicBezTo>
                <a:cubicBezTo>
                  <a:pt x="186917" y="1594657"/>
                  <a:pt x="171351" y="1584598"/>
                  <a:pt x="155167" y="1575607"/>
                </a:cubicBezTo>
                <a:cubicBezTo>
                  <a:pt x="127218" y="1560080"/>
                  <a:pt x="112442" y="1557465"/>
                  <a:pt x="88492" y="1537507"/>
                </a:cubicBezTo>
                <a:cubicBezTo>
                  <a:pt x="-5133" y="1459486"/>
                  <a:pt x="115792" y="1555282"/>
                  <a:pt x="40867" y="1480357"/>
                </a:cubicBezTo>
                <a:cubicBezTo>
                  <a:pt x="32772" y="1472262"/>
                  <a:pt x="21817" y="1467657"/>
                  <a:pt x="12292" y="1461307"/>
                </a:cubicBezTo>
                <a:cubicBezTo>
                  <a:pt x="1804" y="1419355"/>
                  <a:pt x="-9114" y="1395169"/>
                  <a:pt x="12292" y="1347007"/>
                </a:cubicBezTo>
                <a:cubicBezTo>
                  <a:pt x="16370" y="1337832"/>
                  <a:pt x="31342" y="1340657"/>
                  <a:pt x="40867" y="1337482"/>
                </a:cubicBezTo>
                <a:cubicBezTo>
                  <a:pt x="98602" y="1265314"/>
                  <a:pt x="64592" y="1304232"/>
                  <a:pt x="145642" y="1223182"/>
                </a:cubicBezTo>
                <a:cubicBezTo>
                  <a:pt x="152742" y="1216082"/>
                  <a:pt x="165237" y="1218147"/>
                  <a:pt x="174217" y="1213657"/>
                </a:cubicBezTo>
                <a:cubicBezTo>
                  <a:pt x="190776" y="1205378"/>
                  <a:pt x="205658" y="1194073"/>
                  <a:pt x="221842" y="1185082"/>
                </a:cubicBezTo>
                <a:cubicBezTo>
                  <a:pt x="234254" y="1178186"/>
                  <a:pt x="247242" y="1172382"/>
                  <a:pt x="259942" y="1166032"/>
                </a:cubicBezTo>
                <a:lnTo>
                  <a:pt x="278992" y="1108882"/>
                </a:lnTo>
                <a:cubicBezTo>
                  <a:pt x="290887" y="1073196"/>
                  <a:pt x="260211" y="967082"/>
                  <a:pt x="250417" y="927907"/>
                </a:cubicBezTo>
                <a:cubicBezTo>
                  <a:pt x="206637" y="752789"/>
                  <a:pt x="262676" y="926583"/>
                  <a:pt x="231367" y="832657"/>
                </a:cubicBezTo>
                <a:cubicBezTo>
                  <a:pt x="234542" y="775507"/>
                  <a:pt x="230653" y="717522"/>
                  <a:pt x="240892" y="661207"/>
                </a:cubicBezTo>
                <a:cubicBezTo>
                  <a:pt x="243732" y="645588"/>
                  <a:pt x="259136" y="635160"/>
                  <a:pt x="269467" y="623107"/>
                </a:cubicBezTo>
                <a:cubicBezTo>
                  <a:pt x="278233" y="612880"/>
                  <a:pt x="289276" y="604759"/>
                  <a:pt x="298042" y="594532"/>
                </a:cubicBezTo>
                <a:cubicBezTo>
                  <a:pt x="315764" y="573857"/>
                  <a:pt x="330590" y="550472"/>
                  <a:pt x="345667" y="527857"/>
                </a:cubicBezTo>
                <a:lnTo>
                  <a:pt x="326617" y="470707"/>
                </a:lnTo>
                <a:cubicBezTo>
                  <a:pt x="322127" y="457237"/>
                  <a:pt x="301568" y="457250"/>
                  <a:pt x="288517" y="451657"/>
                </a:cubicBezTo>
                <a:cubicBezTo>
                  <a:pt x="279289" y="447702"/>
                  <a:pt x="269170" y="446087"/>
                  <a:pt x="259942" y="442132"/>
                </a:cubicBezTo>
                <a:cubicBezTo>
                  <a:pt x="246891" y="436539"/>
                  <a:pt x="234893" y="428675"/>
                  <a:pt x="221842" y="423082"/>
                </a:cubicBezTo>
                <a:cubicBezTo>
                  <a:pt x="123736" y="381037"/>
                  <a:pt x="281529" y="457688"/>
                  <a:pt x="155167" y="394507"/>
                </a:cubicBezTo>
                <a:cubicBezTo>
                  <a:pt x="141195" y="352590"/>
                  <a:pt x="140798" y="366257"/>
                  <a:pt x="155167" y="308782"/>
                </a:cubicBezTo>
                <a:cubicBezTo>
                  <a:pt x="160037" y="289301"/>
                  <a:pt x="167867" y="270682"/>
                  <a:pt x="174217" y="251632"/>
                </a:cubicBezTo>
                <a:cubicBezTo>
                  <a:pt x="177837" y="240772"/>
                  <a:pt x="184652" y="230595"/>
                  <a:pt x="193267" y="223057"/>
                </a:cubicBezTo>
                <a:cubicBezTo>
                  <a:pt x="210497" y="207980"/>
                  <a:pt x="231367" y="197657"/>
                  <a:pt x="250417" y="184957"/>
                </a:cubicBezTo>
                <a:cubicBezTo>
                  <a:pt x="263887" y="175977"/>
                  <a:pt x="282015" y="177722"/>
                  <a:pt x="298042" y="175432"/>
                </a:cubicBezTo>
                <a:cubicBezTo>
                  <a:pt x="326504" y="171366"/>
                  <a:pt x="355192" y="169082"/>
                  <a:pt x="383767" y="165907"/>
                </a:cubicBezTo>
                <a:cubicBezTo>
                  <a:pt x="374242" y="162732"/>
                  <a:pt x="364846" y="159140"/>
                  <a:pt x="355192" y="156382"/>
                </a:cubicBezTo>
                <a:cubicBezTo>
                  <a:pt x="342605" y="152786"/>
                  <a:pt x="328317" y="153592"/>
                  <a:pt x="317092" y="146857"/>
                </a:cubicBezTo>
                <a:cubicBezTo>
                  <a:pt x="311004" y="143204"/>
                  <a:pt x="310742" y="134157"/>
                  <a:pt x="307567" y="127807"/>
                </a:cubicBezTo>
                <a:lnTo>
                  <a:pt x="307567" y="127807"/>
                </a:lnTo>
                <a:lnTo>
                  <a:pt x="317092" y="137332"/>
                </a:lnTo>
              </a:path>
            </a:pathLst>
          </a:cu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80577" algn="l"/>
            <a:endParaRPr lang="de-DE" sz="1100" dirty="0">
              <a:solidFill>
                <a:srgbClr val="4B4B4B"/>
              </a:solidFill>
            </a:endParaRPr>
          </a:p>
        </p:txBody>
      </p:sp>
      <p:sp>
        <p:nvSpPr>
          <p:cNvPr id="19" name="Rechteck 18">
            <a:extLst>
              <a:ext uri="{FF2B5EF4-FFF2-40B4-BE49-F238E27FC236}">
                <a16:creationId xmlns:a16="http://schemas.microsoft.com/office/drawing/2014/main" id="{869F154B-888C-41E6-B9B5-309895FA89C5}"/>
              </a:ext>
            </a:extLst>
          </p:cNvPr>
          <p:cNvSpPr/>
          <p:nvPr/>
        </p:nvSpPr>
        <p:spPr>
          <a:xfrm>
            <a:off x="991111" y="1710279"/>
            <a:ext cx="3409992" cy="830997"/>
          </a:xfrm>
          <a:prstGeom prst="rect">
            <a:avLst/>
          </a:prstGeom>
        </p:spPr>
        <p:txBody>
          <a:bodyPr wrap="square">
            <a:spAutoFit/>
          </a:bodyPr>
          <a:lstStyle/>
          <a:p>
            <a:pPr algn="ctr"/>
            <a:r>
              <a:rPr lang="en-GB" sz="1200" dirty="0"/>
              <a:t>Are your German/European customers asking you to </a:t>
            </a:r>
            <a:r>
              <a:rPr lang="en-GB" sz="1200" b="1" dirty="0"/>
              <a:t>provide them with information </a:t>
            </a:r>
            <a:r>
              <a:rPr lang="en-GB" sz="1200" dirty="0"/>
              <a:t>on the environmental and human rights risks of your business operations and </a:t>
            </a:r>
            <a:r>
              <a:rPr lang="en-GB" sz="1200" dirty="0" smtClean="0"/>
              <a:t>supply </a:t>
            </a:r>
            <a:r>
              <a:rPr lang="en-GB" sz="1200" dirty="0"/>
              <a:t>chain?</a:t>
            </a:r>
          </a:p>
        </p:txBody>
      </p:sp>
      <p:pic>
        <p:nvPicPr>
          <p:cNvPr id="20" name="Picture 5" descr="G:\noun_1146880.png">
            <a:extLst>
              <a:ext uri="{FF2B5EF4-FFF2-40B4-BE49-F238E27FC236}">
                <a16:creationId xmlns:a16="http://schemas.microsoft.com/office/drawing/2014/main" id="{820F33A1-C697-4503-ADB3-CA8C56C0D292}"/>
              </a:ext>
            </a:extLst>
          </p:cNvP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rot="1132266">
            <a:off x="4174239" y="1710575"/>
            <a:ext cx="688148" cy="688148"/>
          </a:xfrm>
          <a:prstGeom prst="rect">
            <a:avLst/>
          </a:prstGeom>
          <a:noFill/>
        </p:spPr>
      </p:pic>
      <p:sp>
        <p:nvSpPr>
          <p:cNvPr id="21" name="Freihandform 9">
            <a:extLst>
              <a:ext uri="{FF2B5EF4-FFF2-40B4-BE49-F238E27FC236}">
                <a16:creationId xmlns:a16="http://schemas.microsoft.com/office/drawing/2014/main" id="{34CEF030-1753-474C-96D0-96FC8B038E07}"/>
              </a:ext>
            </a:extLst>
          </p:cNvPr>
          <p:cNvSpPr/>
          <p:nvPr/>
        </p:nvSpPr>
        <p:spPr bwMode="auto">
          <a:xfrm>
            <a:off x="5129934" y="1358729"/>
            <a:ext cx="2776842" cy="1851494"/>
          </a:xfrm>
          <a:custGeom>
            <a:avLst/>
            <a:gdLst>
              <a:gd name="connsiteX0" fmla="*/ 402817 w 3963099"/>
              <a:gd name="connsiteY0" fmla="*/ 127807 h 1985182"/>
              <a:gd name="connsiteX1" fmla="*/ 402817 w 3963099"/>
              <a:gd name="connsiteY1" fmla="*/ 127807 h 1985182"/>
              <a:gd name="connsiteX2" fmla="*/ 202792 w 3963099"/>
              <a:gd name="connsiteY2" fmla="*/ 118282 h 1985182"/>
              <a:gd name="connsiteX3" fmla="*/ 155167 w 3963099"/>
              <a:gd name="connsiteY3" fmla="*/ 108757 h 1985182"/>
              <a:gd name="connsiteX4" fmla="*/ 183742 w 3963099"/>
              <a:gd name="connsiteY4" fmla="*/ 80182 h 1985182"/>
              <a:gd name="connsiteX5" fmla="*/ 240892 w 3963099"/>
              <a:gd name="connsiteY5" fmla="*/ 70657 h 1985182"/>
              <a:gd name="connsiteX6" fmla="*/ 469492 w 3963099"/>
              <a:gd name="connsiteY6" fmla="*/ 61132 h 1985182"/>
              <a:gd name="connsiteX7" fmla="*/ 1279117 w 3963099"/>
              <a:gd name="connsiteY7" fmla="*/ 42082 h 1985182"/>
              <a:gd name="connsiteX8" fmla="*/ 2269717 w 3963099"/>
              <a:gd name="connsiteY8" fmla="*/ 23032 h 1985182"/>
              <a:gd name="connsiteX9" fmla="*/ 2888842 w 3963099"/>
              <a:gd name="connsiteY9" fmla="*/ 3982 h 1985182"/>
              <a:gd name="connsiteX10" fmla="*/ 3441292 w 3963099"/>
              <a:gd name="connsiteY10" fmla="*/ 13507 h 1985182"/>
              <a:gd name="connsiteX11" fmla="*/ 3431767 w 3963099"/>
              <a:gd name="connsiteY11" fmla="*/ 80182 h 1985182"/>
              <a:gd name="connsiteX12" fmla="*/ 3403192 w 3963099"/>
              <a:gd name="connsiteY12" fmla="*/ 137332 h 1985182"/>
              <a:gd name="connsiteX13" fmla="*/ 3412717 w 3963099"/>
              <a:gd name="connsiteY13" fmla="*/ 184957 h 1985182"/>
              <a:gd name="connsiteX14" fmla="*/ 3469867 w 3963099"/>
              <a:gd name="connsiteY14" fmla="*/ 204007 h 1985182"/>
              <a:gd name="connsiteX15" fmla="*/ 3727042 w 3963099"/>
              <a:gd name="connsiteY15" fmla="*/ 213532 h 1985182"/>
              <a:gd name="connsiteX16" fmla="*/ 3765142 w 3963099"/>
              <a:gd name="connsiteY16" fmla="*/ 223057 h 1985182"/>
              <a:gd name="connsiteX17" fmla="*/ 3774667 w 3963099"/>
              <a:gd name="connsiteY17" fmla="*/ 394507 h 1985182"/>
              <a:gd name="connsiteX18" fmla="*/ 3755617 w 3963099"/>
              <a:gd name="connsiteY18" fmla="*/ 423082 h 1985182"/>
              <a:gd name="connsiteX19" fmla="*/ 3727042 w 3963099"/>
              <a:gd name="connsiteY19" fmla="*/ 518332 h 1985182"/>
              <a:gd name="connsiteX20" fmla="*/ 3717517 w 3963099"/>
              <a:gd name="connsiteY20" fmla="*/ 546907 h 1985182"/>
              <a:gd name="connsiteX21" fmla="*/ 3784192 w 3963099"/>
              <a:gd name="connsiteY21" fmla="*/ 565957 h 1985182"/>
              <a:gd name="connsiteX22" fmla="*/ 3908017 w 3963099"/>
              <a:gd name="connsiteY22" fmla="*/ 575482 h 1985182"/>
              <a:gd name="connsiteX23" fmla="*/ 3936592 w 3963099"/>
              <a:gd name="connsiteY23" fmla="*/ 585007 h 1985182"/>
              <a:gd name="connsiteX24" fmla="*/ 3946117 w 3963099"/>
              <a:gd name="connsiteY24" fmla="*/ 785032 h 1985182"/>
              <a:gd name="connsiteX25" fmla="*/ 3927067 w 3963099"/>
              <a:gd name="connsiteY25" fmla="*/ 842182 h 1985182"/>
              <a:gd name="connsiteX26" fmla="*/ 3917542 w 3963099"/>
              <a:gd name="connsiteY26" fmla="*/ 880282 h 1985182"/>
              <a:gd name="connsiteX27" fmla="*/ 3869917 w 3963099"/>
              <a:gd name="connsiteY27" fmla="*/ 946957 h 1985182"/>
              <a:gd name="connsiteX28" fmla="*/ 3831817 w 3963099"/>
              <a:gd name="connsiteY28" fmla="*/ 1004107 h 1985182"/>
              <a:gd name="connsiteX29" fmla="*/ 3774667 w 3963099"/>
              <a:gd name="connsiteY29" fmla="*/ 1042207 h 1985182"/>
              <a:gd name="connsiteX30" fmla="*/ 3688942 w 3963099"/>
              <a:gd name="connsiteY30" fmla="*/ 1099357 h 1985182"/>
              <a:gd name="connsiteX31" fmla="*/ 3660367 w 3963099"/>
              <a:gd name="connsiteY31" fmla="*/ 1118407 h 1985182"/>
              <a:gd name="connsiteX32" fmla="*/ 3631792 w 3963099"/>
              <a:gd name="connsiteY32" fmla="*/ 1137457 h 1985182"/>
              <a:gd name="connsiteX33" fmla="*/ 3612742 w 3963099"/>
              <a:gd name="connsiteY33" fmla="*/ 1166032 h 1985182"/>
              <a:gd name="connsiteX34" fmla="*/ 3622267 w 3963099"/>
              <a:gd name="connsiteY34" fmla="*/ 1194607 h 1985182"/>
              <a:gd name="connsiteX35" fmla="*/ 3679417 w 3963099"/>
              <a:gd name="connsiteY35" fmla="*/ 1242232 h 1985182"/>
              <a:gd name="connsiteX36" fmla="*/ 3727042 w 3963099"/>
              <a:gd name="connsiteY36" fmla="*/ 1251757 h 1985182"/>
              <a:gd name="connsiteX37" fmla="*/ 3736567 w 3963099"/>
              <a:gd name="connsiteY37" fmla="*/ 1299382 h 1985182"/>
              <a:gd name="connsiteX38" fmla="*/ 3765142 w 3963099"/>
              <a:gd name="connsiteY38" fmla="*/ 1327957 h 1985182"/>
              <a:gd name="connsiteX39" fmla="*/ 3784192 w 3963099"/>
              <a:gd name="connsiteY39" fmla="*/ 1356532 h 1985182"/>
              <a:gd name="connsiteX40" fmla="*/ 3774667 w 3963099"/>
              <a:gd name="connsiteY40" fmla="*/ 1461307 h 1985182"/>
              <a:gd name="connsiteX41" fmla="*/ 3717517 w 3963099"/>
              <a:gd name="connsiteY41" fmla="*/ 1518457 h 1985182"/>
              <a:gd name="connsiteX42" fmla="*/ 3679417 w 3963099"/>
              <a:gd name="connsiteY42" fmla="*/ 1527982 h 1985182"/>
              <a:gd name="connsiteX43" fmla="*/ 3603217 w 3963099"/>
              <a:gd name="connsiteY43" fmla="*/ 1556557 h 1985182"/>
              <a:gd name="connsiteX44" fmla="*/ 3574642 w 3963099"/>
              <a:gd name="connsiteY44" fmla="*/ 1575607 h 1985182"/>
              <a:gd name="connsiteX45" fmla="*/ 3555592 w 3963099"/>
              <a:gd name="connsiteY45" fmla="*/ 1651807 h 1985182"/>
              <a:gd name="connsiteX46" fmla="*/ 3517492 w 3963099"/>
              <a:gd name="connsiteY46" fmla="*/ 1680382 h 1985182"/>
              <a:gd name="connsiteX47" fmla="*/ 3479392 w 3963099"/>
              <a:gd name="connsiteY47" fmla="*/ 1718482 h 1985182"/>
              <a:gd name="connsiteX48" fmla="*/ 3441292 w 3963099"/>
              <a:gd name="connsiteY48" fmla="*/ 1747057 h 1985182"/>
              <a:gd name="connsiteX49" fmla="*/ 3355567 w 3963099"/>
              <a:gd name="connsiteY49" fmla="*/ 1813732 h 1985182"/>
              <a:gd name="connsiteX50" fmla="*/ 3288892 w 3963099"/>
              <a:gd name="connsiteY50" fmla="*/ 1842307 h 1985182"/>
              <a:gd name="connsiteX51" fmla="*/ 3250792 w 3963099"/>
              <a:gd name="connsiteY51" fmla="*/ 1870882 h 1985182"/>
              <a:gd name="connsiteX52" fmla="*/ 3174592 w 3963099"/>
              <a:gd name="connsiteY52" fmla="*/ 1908982 h 1985182"/>
              <a:gd name="connsiteX53" fmla="*/ 3146017 w 3963099"/>
              <a:gd name="connsiteY53" fmla="*/ 1937557 h 1985182"/>
              <a:gd name="connsiteX54" fmla="*/ 3098392 w 3963099"/>
              <a:gd name="connsiteY54" fmla="*/ 1947082 h 1985182"/>
              <a:gd name="connsiteX55" fmla="*/ 3060292 w 3963099"/>
              <a:gd name="connsiteY55" fmla="*/ 1956607 h 1985182"/>
              <a:gd name="connsiteX56" fmla="*/ 1974442 w 3963099"/>
              <a:gd name="connsiteY56" fmla="*/ 1975657 h 1985182"/>
              <a:gd name="connsiteX57" fmla="*/ 1631542 w 3963099"/>
              <a:gd name="connsiteY57" fmla="*/ 1985182 h 1985182"/>
              <a:gd name="connsiteX58" fmla="*/ 602842 w 3963099"/>
              <a:gd name="connsiteY58" fmla="*/ 1975657 h 1985182"/>
              <a:gd name="connsiteX59" fmla="*/ 536167 w 3963099"/>
              <a:gd name="connsiteY59" fmla="*/ 1966132 h 1985182"/>
              <a:gd name="connsiteX60" fmla="*/ 507592 w 3963099"/>
              <a:gd name="connsiteY60" fmla="*/ 1956607 h 1985182"/>
              <a:gd name="connsiteX61" fmla="*/ 440917 w 3963099"/>
              <a:gd name="connsiteY61" fmla="*/ 1937557 h 1985182"/>
              <a:gd name="connsiteX62" fmla="*/ 364717 w 3963099"/>
              <a:gd name="connsiteY62" fmla="*/ 1918507 h 1985182"/>
              <a:gd name="connsiteX63" fmla="*/ 355192 w 3963099"/>
              <a:gd name="connsiteY63" fmla="*/ 1889932 h 1985182"/>
              <a:gd name="connsiteX64" fmla="*/ 383767 w 3963099"/>
              <a:gd name="connsiteY64" fmla="*/ 1832782 h 1985182"/>
              <a:gd name="connsiteX65" fmla="*/ 431392 w 3963099"/>
              <a:gd name="connsiteY65" fmla="*/ 1775632 h 1985182"/>
              <a:gd name="connsiteX66" fmla="*/ 421867 w 3963099"/>
              <a:gd name="connsiteY66" fmla="*/ 1737532 h 1985182"/>
              <a:gd name="connsiteX67" fmla="*/ 402817 w 3963099"/>
              <a:gd name="connsiteY67" fmla="*/ 1708957 h 1985182"/>
              <a:gd name="connsiteX68" fmla="*/ 336142 w 3963099"/>
              <a:gd name="connsiteY68" fmla="*/ 1670857 h 1985182"/>
              <a:gd name="connsiteX69" fmla="*/ 288517 w 3963099"/>
              <a:gd name="connsiteY69" fmla="*/ 1651807 h 1985182"/>
              <a:gd name="connsiteX70" fmla="*/ 202792 w 3963099"/>
              <a:gd name="connsiteY70" fmla="*/ 1604182 h 1985182"/>
              <a:gd name="connsiteX71" fmla="*/ 155167 w 3963099"/>
              <a:gd name="connsiteY71" fmla="*/ 1575607 h 1985182"/>
              <a:gd name="connsiteX72" fmla="*/ 88492 w 3963099"/>
              <a:gd name="connsiteY72" fmla="*/ 1537507 h 1985182"/>
              <a:gd name="connsiteX73" fmla="*/ 40867 w 3963099"/>
              <a:gd name="connsiteY73" fmla="*/ 1480357 h 1985182"/>
              <a:gd name="connsiteX74" fmla="*/ 12292 w 3963099"/>
              <a:gd name="connsiteY74" fmla="*/ 1461307 h 1985182"/>
              <a:gd name="connsiteX75" fmla="*/ 12292 w 3963099"/>
              <a:gd name="connsiteY75" fmla="*/ 1347007 h 1985182"/>
              <a:gd name="connsiteX76" fmla="*/ 40867 w 3963099"/>
              <a:gd name="connsiteY76" fmla="*/ 1337482 h 1985182"/>
              <a:gd name="connsiteX77" fmla="*/ 145642 w 3963099"/>
              <a:gd name="connsiteY77" fmla="*/ 1223182 h 1985182"/>
              <a:gd name="connsiteX78" fmla="*/ 174217 w 3963099"/>
              <a:gd name="connsiteY78" fmla="*/ 1213657 h 1985182"/>
              <a:gd name="connsiteX79" fmla="*/ 221842 w 3963099"/>
              <a:gd name="connsiteY79" fmla="*/ 1185082 h 1985182"/>
              <a:gd name="connsiteX80" fmla="*/ 259942 w 3963099"/>
              <a:gd name="connsiteY80" fmla="*/ 1166032 h 1985182"/>
              <a:gd name="connsiteX81" fmla="*/ 278992 w 3963099"/>
              <a:gd name="connsiteY81" fmla="*/ 1108882 h 1985182"/>
              <a:gd name="connsiteX82" fmla="*/ 250417 w 3963099"/>
              <a:gd name="connsiteY82" fmla="*/ 927907 h 1985182"/>
              <a:gd name="connsiteX83" fmla="*/ 231367 w 3963099"/>
              <a:gd name="connsiteY83" fmla="*/ 832657 h 1985182"/>
              <a:gd name="connsiteX84" fmla="*/ 240892 w 3963099"/>
              <a:gd name="connsiteY84" fmla="*/ 661207 h 1985182"/>
              <a:gd name="connsiteX85" fmla="*/ 269467 w 3963099"/>
              <a:gd name="connsiteY85" fmla="*/ 623107 h 1985182"/>
              <a:gd name="connsiteX86" fmla="*/ 298042 w 3963099"/>
              <a:gd name="connsiteY86" fmla="*/ 594532 h 1985182"/>
              <a:gd name="connsiteX87" fmla="*/ 345667 w 3963099"/>
              <a:gd name="connsiteY87" fmla="*/ 527857 h 1985182"/>
              <a:gd name="connsiteX88" fmla="*/ 326617 w 3963099"/>
              <a:gd name="connsiteY88" fmla="*/ 470707 h 1985182"/>
              <a:gd name="connsiteX89" fmla="*/ 288517 w 3963099"/>
              <a:gd name="connsiteY89" fmla="*/ 451657 h 1985182"/>
              <a:gd name="connsiteX90" fmla="*/ 259942 w 3963099"/>
              <a:gd name="connsiteY90" fmla="*/ 442132 h 1985182"/>
              <a:gd name="connsiteX91" fmla="*/ 221842 w 3963099"/>
              <a:gd name="connsiteY91" fmla="*/ 423082 h 1985182"/>
              <a:gd name="connsiteX92" fmla="*/ 155167 w 3963099"/>
              <a:gd name="connsiteY92" fmla="*/ 394507 h 1985182"/>
              <a:gd name="connsiteX93" fmla="*/ 155167 w 3963099"/>
              <a:gd name="connsiteY93" fmla="*/ 308782 h 1985182"/>
              <a:gd name="connsiteX94" fmla="*/ 174217 w 3963099"/>
              <a:gd name="connsiteY94" fmla="*/ 251632 h 1985182"/>
              <a:gd name="connsiteX95" fmla="*/ 193267 w 3963099"/>
              <a:gd name="connsiteY95" fmla="*/ 223057 h 1985182"/>
              <a:gd name="connsiteX96" fmla="*/ 250417 w 3963099"/>
              <a:gd name="connsiteY96" fmla="*/ 184957 h 1985182"/>
              <a:gd name="connsiteX97" fmla="*/ 298042 w 3963099"/>
              <a:gd name="connsiteY97" fmla="*/ 175432 h 1985182"/>
              <a:gd name="connsiteX98" fmla="*/ 383767 w 3963099"/>
              <a:gd name="connsiteY98" fmla="*/ 165907 h 1985182"/>
              <a:gd name="connsiteX99" fmla="*/ 355192 w 3963099"/>
              <a:gd name="connsiteY99" fmla="*/ 156382 h 1985182"/>
              <a:gd name="connsiteX100" fmla="*/ 317092 w 3963099"/>
              <a:gd name="connsiteY100" fmla="*/ 146857 h 1985182"/>
              <a:gd name="connsiteX101" fmla="*/ 307567 w 3963099"/>
              <a:gd name="connsiteY101" fmla="*/ 127807 h 1985182"/>
              <a:gd name="connsiteX102" fmla="*/ 307567 w 3963099"/>
              <a:gd name="connsiteY102" fmla="*/ 127807 h 1985182"/>
              <a:gd name="connsiteX103" fmla="*/ 317092 w 3963099"/>
              <a:gd name="connsiteY103" fmla="*/ 137332 h 198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63099" h="1985182">
                <a:moveTo>
                  <a:pt x="402817" y="127807"/>
                </a:moveTo>
                <a:lnTo>
                  <a:pt x="402817" y="127807"/>
                </a:lnTo>
                <a:cubicBezTo>
                  <a:pt x="336142" y="124632"/>
                  <a:pt x="269346" y="123402"/>
                  <a:pt x="202792" y="118282"/>
                </a:cubicBezTo>
                <a:cubicBezTo>
                  <a:pt x="186650" y="117040"/>
                  <a:pt x="162407" y="123237"/>
                  <a:pt x="155167" y="108757"/>
                </a:cubicBezTo>
                <a:cubicBezTo>
                  <a:pt x="149143" y="96709"/>
                  <a:pt x="171433" y="85653"/>
                  <a:pt x="183742" y="80182"/>
                </a:cubicBezTo>
                <a:cubicBezTo>
                  <a:pt x="201390" y="72338"/>
                  <a:pt x="221622" y="71942"/>
                  <a:pt x="240892" y="70657"/>
                </a:cubicBezTo>
                <a:cubicBezTo>
                  <a:pt x="316989" y="65584"/>
                  <a:pt x="393276" y="63903"/>
                  <a:pt x="469492" y="61132"/>
                </a:cubicBezTo>
                <a:cubicBezTo>
                  <a:pt x="828793" y="48067"/>
                  <a:pt x="853264" y="49968"/>
                  <a:pt x="1279117" y="42082"/>
                </a:cubicBezTo>
                <a:cubicBezTo>
                  <a:pt x="1773683" y="18531"/>
                  <a:pt x="1288839" y="39245"/>
                  <a:pt x="2269717" y="23032"/>
                </a:cubicBezTo>
                <a:cubicBezTo>
                  <a:pt x="2503768" y="19163"/>
                  <a:pt x="2662915" y="12350"/>
                  <a:pt x="2888842" y="3982"/>
                </a:cubicBezTo>
                <a:cubicBezTo>
                  <a:pt x="3072992" y="7157"/>
                  <a:pt x="3258902" y="-12092"/>
                  <a:pt x="3441292" y="13507"/>
                </a:cubicBezTo>
                <a:cubicBezTo>
                  <a:pt x="3463525" y="16627"/>
                  <a:pt x="3436170" y="58167"/>
                  <a:pt x="3431767" y="80182"/>
                </a:cubicBezTo>
                <a:cubicBezTo>
                  <a:pt x="3426133" y="108350"/>
                  <a:pt x="3419247" y="113250"/>
                  <a:pt x="3403192" y="137332"/>
                </a:cubicBezTo>
                <a:cubicBezTo>
                  <a:pt x="3406367" y="153207"/>
                  <a:pt x="3401269" y="173509"/>
                  <a:pt x="3412717" y="184957"/>
                </a:cubicBezTo>
                <a:cubicBezTo>
                  <a:pt x="3426916" y="199156"/>
                  <a:pt x="3450817" y="197657"/>
                  <a:pt x="3469867" y="204007"/>
                </a:cubicBezTo>
                <a:cubicBezTo>
                  <a:pt x="3551249" y="231134"/>
                  <a:pt x="3641317" y="210357"/>
                  <a:pt x="3727042" y="213532"/>
                </a:cubicBezTo>
                <a:cubicBezTo>
                  <a:pt x="3739742" y="216707"/>
                  <a:pt x="3754250" y="215795"/>
                  <a:pt x="3765142" y="223057"/>
                </a:cubicBezTo>
                <a:cubicBezTo>
                  <a:pt x="3813028" y="254981"/>
                  <a:pt x="3775113" y="391833"/>
                  <a:pt x="3774667" y="394507"/>
                </a:cubicBezTo>
                <a:cubicBezTo>
                  <a:pt x="3772785" y="405799"/>
                  <a:pt x="3760266" y="412621"/>
                  <a:pt x="3755617" y="423082"/>
                </a:cubicBezTo>
                <a:cubicBezTo>
                  <a:pt x="3737509" y="463826"/>
                  <a:pt x="3738125" y="479543"/>
                  <a:pt x="3727042" y="518332"/>
                </a:cubicBezTo>
                <a:cubicBezTo>
                  <a:pt x="3724284" y="527986"/>
                  <a:pt x="3720692" y="537382"/>
                  <a:pt x="3717517" y="546907"/>
                </a:cubicBezTo>
                <a:cubicBezTo>
                  <a:pt x="3735996" y="553067"/>
                  <a:pt x="3765708" y="563782"/>
                  <a:pt x="3784192" y="565957"/>
                </a:cubicBezTo>
                <a:cubicBezTo>
                  <a:pt x="3825305" y="570794"/>
                  <a:pt x="3866742" y="572307"/>
                  <a:pt x="3908017" y="575482"/>
                </a:cubicBezTo>
                <a:cubicBezTo>
                  <a:pt x="3917542" y="578657"/>
                  <a:pt x="3928752" y="578735"/>
                  <a:pt x="3936592" y="585007"/>
                </a:cubicBezTo>
                <a:cubicBezTo>
                  <a:pt x="3989124" y="627032"/>
                  <a:pt x="3947618" y="773025"/>
                  <a:pt x="3946117" y="785032"/>
                </a:cubicBezTo>
                <a:cubicBezTo>
                  <a:pt x="3943626" y="804957"/>
                  <a:pt x="3932837" y="822948"/>
                  <a:pt x="3927067" y="842182"/>
                </a:cubicBezTo>
                <a:cubicBezTo>
                  <a:pt x="3923305" y="854721"/>
                  <a:pt x="3922699" y="868250"/>
                  <a:pt x="3917542" y="880282"/>
                </a:cubicBezTo>
                <a:cubicBezTo>
                  <a:pt x="3912652" y="891691"/>
                  <a:pt x="3873512" y="941821"/>
                  <a:pt x="3869917" y="946957"/>
                </a:cubicBezTo>
                <a:cubicBezTo>
                  <a:pt x="3856787" y="965714"/>
                  <a:pt x="3844517" y="985057"/>
                  <a:pt x="3831817" y="1004107"/>
                </a:cubicBezTo>
                <a:cubicBezTo>
                  <a:pt x="3819117" y="1023157"/>
                  <a:pt x="3793717" y="1029507"/>
                  <a:pt x="3774667" y="1042207"/>
                </a:cubicBezTo>
                <a:lnTo>
                  <a:pt x="3688942" y="1099357"/>
                </a:lnTo>
                <a:lnTo>
                  <a:pt x="3660367" y="1118407"/>
                </a:lnTo>
                <a:lnTo>
                  <a:pt x="3631792" y="1137457"/>
                </a:lnTo>
                <a:cubicBezTo>
                  <a:pt x="3625442" y="1146982"/>
                  <a:pt x="3614624" y="1154740"/>
                  <a:pt x="3612742" y="1166032"/>
                </a:cubicBezTo>
                <a:cubicBezTo>
                  <a:pt x="3611091" y="1175936"/>
                  <a:pt x="3616698" y="1186253"/>
                  <a:pt x="3622267" y="1194607"/>
                </a:cubicBezTo>
                <a:cubicBezTo>
                  <a:pt x="3630502" y="1206960"/>
                  <a:pt x="3663798" y="1236375"/>
                  <a:pt x="3679417" y="1242232"/>
                </a:cubicBezTo>
                <a:cubicBezTo>
                  <a:pt x="3694576" y="1247916"/>
                  <a:pt x="3711167" y="1248582"/>
                  <a:pt x="3727042" y="1251757"/>
                </a:cubicBezTo>
                <a:cubicBezTo>
                  <a:pt x="3730217" y="1267632"/>
                  <a:pt x="3729327" y="1284902"/>
                  <a:pt x="3736567" y="1299382"/>
                </a:cubicBezTo>
                <a:cubicBezTo>
                  <a:pt x="3742591" y="1311430"/>
                  <a:pt x="3756518" y="1317609"/>
                  <a:pt x="3765142" y="1327957"/>
                </a:cubicBezTo>
                <a:cubicBezTo>
                  <a:pt x="3772471" y="1336751"/>
                  <a:pt x="3777842" y="1347007"/>
                  <a:pt x="3784192" y="1356532"/>
                </a:cubicBezTo>
                <a:cubicBezTo>
                  <a:pt x="3781017" y="1391457"/>
                  <a:pt x="3782015" y="1427016"/>
                  <a:pt x="3774667" y="1461307"/>
                </a:cubicBezTo>
                <a:cubicBezTo>
                  <a:pt x="3770026" y="1482964"/>
                  <a:pt x="3732581" y="1510925"/>
                  <a:pt x="3717517" y="1518457"/>
                </a:cubicBezTo>
                <a:cubicBezTo>
                  <a:pt x="3705808" y="1524311"/>
                  <a:pt x="3691674" y="1523385"/>
                  <a:pt x="3679417" y="1527982"/>
                </a:cubicBezTo>
                <a:cubicBezTo>
                  <a:pt x="3579799" y="1565339"/>
                  <a:pt x="3701014" y="1532108"/>
                  <a:pt x="3603217" y="1556557"/>
                </a:cubicBezTo>
                <a:cubicBezTo>
                  <a:pt x="3593692" y="1562907"/>
                  <a:pt x="3581793" y="1566668"/>
                  <a:pt x="3574642" y="1575607"/>
                </a:cubicBezTo>
                <a:cubicBezTo>
                  <a:pt x="3563974" y="1588942"/>
                  <a:pt x="3560675" y="1643675"/>
                  <a:pt x="3555592" y="1651807"/>
                </a:cubicBezTo>
                <a:cubicBezTo>
                  <a:pt x="3547178" y="1665269"/>
                  <a:pt x="3529439" y="1669928"/>
                  <a:pt x="3517492" y="1680382"/>
                </a:cubicBezTo>
                <a:cubicBezTo>
                  <a:pt x="3503975" y="1692209"/>
                  <a:pt x="3492909" y="1706655"/>
                  <a:pt x="3479392" y="1718482"/>
                </a:cubicBezTo>
                <a:cubicBezTo>
                  <a:pt x="3467445" y="1728936"/>
                  <a:pt x="3453345" y="1736726"/>
                  <a:pt x="3441292" y="1747057"/>
                </a:cubicBezTo>
                <a:cubicBezTo>
                  <a:pt x="3403950" y="1779065"/>
                  <a:pt x="3411310" y="1789842"/>
                  <a:pt x="3355567" y="1813732"/>
                </a:cubicBezTo>
                <a:cubicBezTo>
                  <a:pt x="3333342" y="1823257"/>
                  <a:pt x="3310120" y="1830728"/>
                  <a:pt x="3288892" y="1842307"/>
                </a:cubicBezTo>
                <a:cubicBezTo>
                  <a:pt x="3274955" y="1849909"/>
                  <a:pt x="3264504" y="1862883"/>
                  <a:pt x="3250792" y="1870882"/>
                </a:cubicBezTo>
                <a:cubicBezTo>
                  <a:pt x="3226262" y="1885191"/>
                  <a:pt x="3194672" y="1888902"/>
                  <a:pt x="3174592" y="1908982"/>
                </a:cubicBezTo>
                <a:cubicBezTo>
                  <a:pt x="3165067" y="1918507"/>
                  <a:pt x="3158065" y="1931533"/>
                  <a:pt x="3146017" y="1937557"/>
                </a:cubicBezTo>
                <a:cubicBezTo>
                  <a:pt x="3131537" y="1944797"/>
                  <a:pt x="3114196" y="1943570"/>
                  <a:pt x="3098392" y="1947082"/>
                </a:cubicBezTo>
                <a:cubicBezTo>
                  <a:pt x="3085613" y="1949922"/>
                  <a:pt x="3073379" y="1956274"/>
                  <a:pt x="3060292" y="1956607"/>
                </a:cubicBezTo>
                <a:lnTo>
                  <a:pt x="1974442" y="1975657"/>
                </a:lnTo>
                <a:lnTo>
                  <a:pt x="1631542" y="1985182"/>
                </a:lnTo>
                <a:lnTo>
                  <a:pt x="602842" y="1975657"/>
                </a:lnTo>
                <a:cubicBezTo>
                  <a:pt x="580395" y="1975267"/>
                  <a:pt x="558182" y="1970535"/>
                  <a:pt x="536167" y="1966132"/>
                </a:cubicBezTo>
                <a:cubicBezTo>
                  <a:pt x="526322" y="1964163"/>
                  <a:pt x="517209" y="1959492"/>
                  <a:pt x="507592" y="1956607"/>
                </a:cubicBezTo>
                <a:cubicBezTo>
                  <a:pt x="485452" y="1949965"/>
                  <a:pt x="463341" y="1943163"/>
                  <a:pt x="440917" y="1937557"/>
                </a:cubicBezTo>
                <a:lnTo>
                  <a:pt x="364717" y="1918507"/>
                </a:lnTo>
                <a:cubicBezTo>
                  <a:pt x="361542" y="1908982"/>
                  <a:pt x="355192" y="1899972"/>
                  <a:pt x="355192" y="1889932"/>
                </a:cubicBezTo>
                <a:cubicBezTo>
                  <a:pt x="355192" y="1868103"/>
                  <a:pt x="374135" y="1849637"/>
                  <a:pt x="383767" y="1832782"/>
                </a:cubicBezTo>
                <a:cubicBezTo>
                  <a:pt x="413514" y="1780725"/>
                  <a:pt x="386506" y="1805556"/>
                  <a:pt x="431392" y="1775632"/>
                </a:cubicBezTo>
                <a:cubicBezTo>
                  <a:pt x="428217" y="1762932"/>
                  <a:pt x="427024" y="1749564"/>
                  <a:pt x="421867" y="1737532"/>
                </a:cubicBezTo>
                <a:cubicBezTo>
                  <a:pt x="417358" y="1727010"/>
                  <a:pt x="410912" y="1717052"/>
                  <a:pt x="402817" y="1708957"/>
                </a:cubicBezTo>
                <a:cubicBezTo>
                  <a:pt x="390558" y="1696698"/>
                  <a:pt x="349589" y="1676833"/>
                  <a:pt x="336142" y="1670857"/>
                </a:cubicBezTo>
                <a:cubicBezTo>
                  <a:pt x="320518" y="1663913"/>
                  <a:pt x="303178" y="1660604"/>
                  <a:pt x="288517" y="1651807"/>
                </a:cubicBezTo>
                <a:cubicBezTo>
                  <a:pt x="197614" y="1597265"/>
                  <a:pt x="281900" y="1623959"/>
                  <a:pt x="202792" y="1604182"/>
                </a:cubicBezTo>
                <a:cubicBezTo>
                  <a:pt x="186917" y="1594657"/>
                  <a:pt x="171351" y="1584598"/>
                  <a:pt x="155167" y="1575607"/>
                </a:cubicBezTo>
                <a:cubicBezTo>
                  <a:pt x="127218" y="1560080"/>
                  <a:pt x="112442" y="1557465"/>
                  <a:pt x="88492" y="1537507"/>
                </a:cubicBezTo>
                <a:cubicBezTo>
                  <a:pt x="-5133" y="1459486"/>
                  <a:pt x="115792" y="1555282"/>
                  <a:pt x="40867" y="1480357"/>
                </a:cubicBezTo>
                <a:cubicBezTo>
                  <a:pt x="32772" y="1472262"/>
                  <a:pt x="21817" y="1467657"/>
                  <a:pt x="12292" y="1461307"/>
                </a:cubicBezTo>
                <a:cubicBezTo>
                  <a:pt x="1804" y="1419355"/>
                  <a:pt x="-9114" y="1395169"/>
                  <a:pt x="12292" y="1347007"/>
                </a:cubicBezTo>
                <a:cubicBezTo>
                  <a:pt x="16370" y="1337832"/>
                  <a:pt x="31342" y="1340657"/>
                  <a:pt x="40867" y="1337482"/>
                </a:cubicBezTo>
                <a:cubicBezTo>
                  <a:pt x="98602" y="1265314"/>
                  <a:pt x="64592" y="1304232"/>
                  <a:pt x="145642" y="1223182"/>
                </a:cubicBezTo>
                <a:cubicBezTo>
                  <a:pt x="152742" y="1216082"/>
                  <a:pt x="165237" y="1218147"/>
                  <a:pt x="174217" y="1213657"/>
                </a:cubicBezTo>
                <a:cubicBezTo>
                  <a:pt x="190776" y="1205378"/>
                  <a:pt x="205658" y="1194073"/>
                  <a:pt x="221842" y="1185082"/>
                </a:cubicBezTo>
                <a:cubicBezTo>
                  <a:pt x="234254" y="1178186"/>
                  <a:pt x="247242" y="1172382"/>
                  <a:pt x="259942" y="1166032"/>
                </a:cubicBezTo>
                <a:lnTo>
                  <a:pt x="278992" y="1108882"/>
                </a:lnTo>
                <a:cubicBezTo>
                  <a:pt x="290887" y="1073196"/>
                  <a:pt x="260211" y="967082"/>
                  <a:pt x="250417" y="927907"/>
                </a:cubicBezTo>
                <a:cubicBezTo>
                  <a:pt x="206637" y="752789"/>
                  <a:pt x="262676" y="926583"/>
                  <a:pt x="231367" y="832657"/>
                </a:cubicBezTo>
                <a:cubicBezTo>
                  <a:pt x="234542" y="775507"/>
                  <a:pt x="230653" y="717522"/>
                  <a:pt x="240892" y="661207"/>
                </a:cubicBezTo>
                <a:cubicBezTo>
                  <a:pt x="243732" y="645588"/>
                  <a:pt x="259136" y="635160"/>
                  <a:pt x="269467" y="623107"/>
                </a:cubicBezTo>
                <a:cubicBezTo>
                  <a:pt x="278233" y="612880"/>
                  <a:pt x="289276" y="604759"/>
                  <a:pt x="298042" y="594532"/>
                </a:cubicBezTo>
                <a:cubicBezTo>
                  <a:pt x="315764" y="573857"/>
                  <a:pt x="330590" y="550472"/>
                  <a:pt x="345667" y="527857"/>
                </a:cubicBezTo>
                <a:lnTo>
                  <a:pt x="326617" y="470707"/>
                </a:lnTo>
                <a:cubicBezTo>
                  <a:pt x="322127" y="457237"/>
                  <a:pt x="301568" y="457250"/>
                  <a:pt x="288517" y="451657"/>
                </a:cubicBezTo>
                <a:cubicBezTo>
                  <a:pt x="279289" y="447702"/>
                  <a:pt x="269170" y="446087"/>
                  <a:pt x="259942" y="442132"/>
                </a:cubicBezTo>
                <a:cubicBezTo>
                  <a:pt x="246891" y="436539"/>
                  <a:pt x="234893" y="428675"/>
                  <a:pt x="221842" y="423082"/>
                </a:cubicBezTo>
                <a:cubicBezTo>
                  <a:pt x="123736" y="381037"/>
                  <a:pt x="281529" y="457688"/>
                  <a:pt x="155167" y="394507"/>
                </a:cubicBezTo>
                <a:cubicBezTo>
                  <a:pt x="141195" y="352590"/>
                  <a:pt x="140798" y="366257"/>
                  <a:pt x="155167" y="308782"/>
                </a:cubicBezTo>
                <a:cubicBezTo>
                  <a:pt x="160037" y="289301"/>
                  <a:pt x="167867" y="270682"/>
                  <a:pt x="174217" y="251632"/>
                </a:cubicBezTo>
                <a:cubicBezTo>
                  <a:pt x="177837" y="240772"/>
                  <a:pt x="184652" y="230595"/>
                  <a:pt x="193267" y="223057"/>
                </a:cubicBezTo>
                <a:cubicBezTo>
                  <a:pt x="210497" y="207980"/>
                  <a:pt x="231367" y="197657"/>
                  <a:pt x="250417" y="184957"/>
                </a:cubicBezTo>
                <a:cubicBezTo>
                  <a:pt x="263887" y="175977"/>
                  <a:pt x="282015" y="177722"/>
                  <a:pt x="298042" y="175432"/>
                </a:cubicBezTo>
                <a:cubicBezTo>
                  <a:pt x="326504" y="171366"/>
                  <a:pt x="355192" y="169082"/>
                  <a:pt x="383767" y="165907"/>
                </a:cubicBezTo>
                <a:cubicBezTo>
                  <a:pt x="374242" y="162732"/>
                  <a:pt x="364846" y="159140"/>
                  <a:pt x="355192" y="156382"/>
                </a:cubicBezTo>
                <a:cubicBezTo>
                  <a:pt x="342605" y="152786"/>
                  <a:pt x="328317" y="153592"/>
                  <a:pt x="317092" y="146857"/>
                </a:cubicBezTo>
                <a:cubicBezTo>
                  <a:pt x="311004" y="143204"/>
                  <a:pt x="310742" y="134157"/>
                  <a:pt x="307567" y="127807"/>
                </a:cubicBezTo>
                <a:lnTo>
                  <a:pt x="307567" y="127807"/>
                </a:lnTo>
                <a:lnTo>
                  <a:pt x="317092" y="137332"/>
                </a:lnTo>
              </a:path>
            </a:pathLst>
          </a:cu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80577" algn="ctr"/>
            <a:endParaRPr lang="de-DE" sz="1200" dirty="0"/>
          </a:p>
          <a:p>
            <a:pPr marL="80577" algn="ctr"/>
            <a:endParaRPr lang="de-DE" sz="1200" dirty="0"/>
          </a:p>
        </p:txBody>
      </p:sp>
      <p:sp>
        <p:nvSpPr>
          <p:cNvPr id="22" name="Textfeld 21">
            <a:extLst>
              <a:ext uri="{FF2B5EF4-FFF2-40B4-BE49-F238E27FC236}">
                <a16:creationId xmlns:a16="http://schemas.microsoft.com/office/drawing/2014/main" id="{56C7EFC6-ED91-4BC5-B367-748BB55E96A9}"/>
              </a:ext>
            </a:extLst>
          </p:cNvPr>
          <p:cNvSpPr txBox="1"/>
          <p:nvPr/>
        </p:nvSpPr>
        <p:spPr>
          <a:xfrm>
            <a:off x="5320478" y="1520205"/>
            <a:ext cx="2153718" cy="1692771"/>
          </a:xfrm>
          <a:prstGeom prst="rect">
            <a:avLst/>
          </a:prstGeom>
          <a:noFill/>
        </p:spPr>
        <p:txBody>
          <a:bodyPr wrap="square" rtlCol="0">
            <a:spAutoFit/>
          </a:bodyPr>
          <a:lstStyle/>
          <a:p>
            <a:pPr algn="ctr"/>
            <a:r>
              <a:rPr lang="en-GB" sz="1200" dirty="0"/>
              <a:t>Are your customers requesting that you </a:t>
            </a:r>
            <a:r>
              <a:rPr lang="en-GB" sz="1200" b="1" dirty="0"/>
              <a:t>implement human rights and/or environmental management processes </a:t>
            </a:r>
            <a:r>
              <a:rPr lang="en-GB" sz="1200" dirty="0"/>
              <a:t>to demonstrate your sustainability performance?</a:t>
            </a:r>
          </a:p>
          <a:p>
            <a:pPr algn="l"/>
            <a:endParaRPr lang="de-DE" sz="2000" dirty="0"/>
          </a:p>
        </p:txBody>
      </p:sp>
      <p:pic>
        <p:nvPicPr>
          <p:cNvPr id="23" name="Picture 5" descr="G:\noun_1146880.png">
            <a:extLst>
              <a:ext uri="{FF2B5EF4-FFF2-40B4-BE49-F238E27FC236}">
                <a16:creationId xmlns:a16="http://schemas.microsoft.com/office/drawing/2014/main" id="{1863914A-92F1-4FA7-A22A-ADECF3F06373}"/>
              </a:ext>
            </a:extLst>
          </p:cNvP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rot="1661671">
            <a:off x="7196343" y="1579208"/>
            <a:ext cx="604574" cy="604574"/>
          </a:xfrm>
          <a:prstGeom prst="rect">
            <a:avLst/>
          </a:prstGeom>
          <a:noFill/>
        </p:spPr>
      </p:pic>
      <p:sp>
        <p:nvSpPr>
          <p:cNvPr id="24" name="Freihandform 9">
            <a:extLst>
              <a:ext uri="{FF2B5EF4-FFF2-40B4-BE49-F238E27FC236}">
                <a16:creationId xmlns:a16="http://schemas.microsoft.com/office/drawing/2014/main" id="{1E432E80-0308-44C5-B869-D0E3134BAC12}"/>
              </a:ext>
            </a:extLst>
          </p:cNvPr>
          <p:cNvSpPr/>
          <p:nvPr/>
        </p:nvSpPr>
        <p:spPr bwMode="auto">
          <a:xfrm>
            <a:off x="7816999" y="1248870"/>
            <a:ext cx="3943200" cy="1377213"/>
          </a:xfrm>
          <a:custGeom>
            <a:avLst/>
            <a:gdLst>
              <a:gd name="connsiteX0" fmla="*/ 402817 w 3963099"/>
              <a:gd name="connsiteY0" fmla="*/ 127807 h 1985182"/>
              <a:gd name="connsiteX1" fmla="*/ 402817 w 3963099"/>
              <a:gd name="connsiteY1" fmla="*/ 127807 h 1985182"/>
              <a:gd name="connsiteX2" fmla="*/ 202792 w 3963099"/>
              <a:gd name="connsiteY2" fmla="*/ 118282 h 1985182"/>
              <a:gd name="connsiteX3" fmla="*/ 155167 w 3963099"/>
              <a:gd name="connsiteY3" fmla="*/ 108757 h 1985182"/>
              <a:gd name="connsiteX4" fmla="*/ 183742 w 3963099"/>
              <a:gd name="connsiteY4" fmla="*/ 80182 h 1985182"/>
              <a:gd name="connsiteX5" fmla="*/ 240892 w 3963099"/>
              <a:gd name="connsiteY5" fmla="*/ 70657 h 1985182"/>
              <a:gd name="connsiteX6" fmla="*/ 469492 w 3963099"/>
              <a:gd name="connsiteY6" fmla="*/ 61132 h 1985182"/>
              <a:gd name="connsiteX7" fmla="*/ 1279117 w 3963099"/>
              <a:gd name="connsiteY7" fmla="*/ 42082 h 1985182"/>
              <a:gd name="connsiteX8" fmla="*/ 2269717 w 3963099"/>
              <a:gd name="connsiteY8" fmla="*/ 23032 h 1985182"/>
              <a:gd name="connsiteX9" fmla="*/ 2888842 w 3963099"/>
              <a:gd name="connsiteY9" fmla="*/ 3982 h 1985182"/>
              <a:gd name="connsiteX10" fmla="*/ 3441292 w 3963099"/>
              <a:gd name="connsiteY10" fmla="*/ 13507 h 1985182"/>
              <a:gd name="connsiteX11" fmla="*/ 3431767 w 3963099"/>
              <a:gd name="connsiteY11" fmla="*/ 80182 h 1985182"/>
              <a:gd name="connsiteX12" fmla="*/ 3403192 w 3963099"/>
              <a:gd name="connsiteY12" fmla="*/ 137332 h 1985182"/>
              <a:gd name="connsiteX13" fmla="*/ 3412717 w 3963099"/>
              <a:gd name="connsiteY13" fmla="*/ 184957 h 1985182"/>
              <a:gd name="connsiteX14" fmla="*/ 3469867 w 3963099"/>
              <a:gd name="connsiteY14" fmla="*/ 204007 h 1985182"/>
              <a:gd name="connsiteX15" fmla="*/ 3727042 w 3963099"/>
              <a:gd name="connsiteY15" fmla="*/ 213532 h 1985182"/>
              <a:gd name="connsiteX16" fmla="*/ 3765142 w 3963099"/>
              <a:gd name="connsiteY16" fmla="*/ 223057 h 1985182"/>
              <a:gd name="connsiteX17" fmla="*/ 3774667 w 3963099"/>
              <a:gd name="connsiteY17" fmla="*/ 394507 h 1985182"/>
              <a:gd name="connsiteX18" fmla="*/ 3755617 w 3963099"/>
              <a:gd name="connsiteY18" fmla="*/ 423082 h 1985182"/>
              <a:gd name="connsiteX19" fmla="*/ 3727042 w 3963099"/>
              <a:gd name="connsiteY19" fmla="*/ 518332 h 1985182"/>
              <a:gd name="connsiteX20" fmla="*/ 3717517 w 3963099"/>
              <a:gd name="connsiteY20" fmla="*/ 546907 h 1985182"/>
              <a:gd name="connsiteX21" fmla="*/ 3784192 w 3963099"/>
              <a:gd name="connsiteY21" fmla="*/ 565957 h 1985182"/>
              <a:gd name="connsiteX22" fmla="*/ 3908017 w 3963099"/>
              <a:gd name="connsiteY22" fmla="*/ 575482 h 1985182"/>
              <a:gd name="connsiteX23" fmla="*/ 3936592 w 3963099"/>
              <a:gd name="connsiteY23" fmla="*/ 585007 h 1985182"/>
              <a:gd name="connsiteX24" fmla="*/ 3946117 w 3963099"/>
              <a:gd name="connsiteY24" fmla="*/ 785032 h 1985182"/>
              <a:gd name="connsiteX25" fmla="*/ 3927067 w 3963099"/>
              <a:gd name="connsiteY25" fmla="*/ 842182 h 1985182"/>
              <a:gd name="connsiteX26" fmla="*/ 3917542 w 3963099"/>
              <a:gd name="connsiteY26" fmla="*/ 880282 h 1985182"/>
              <a:gd name="connsiteX27" fmla="*/ 3869917 w 3963099"/>
              <a:gd name="connsiteY27" fmla="*/ 946957 h 1985182"/>
              <a:gd name="connsiteX28" fmla="*/ 3831817 w 3963099"/>
              <a:gd name="connsiteY28" fmla="*/ 1004107 h 1985182"/>
              <a:gd name="connsiteX29" fmla="*/ 3774667 w 3963099"/>
              <a:gd name="connsiteY29" fmla="*/ 1042207 h 1985182"/>
              <a:gd name="connsiteX30" fmla="*/ 3688942 w 3963099"/>
              <a:gd name="connsiteY30" fmla="*/ 1099357 h 1985182"/>
              <a:gd name="connsiteX31" fmla="*/ 3660367 w 3963099"/>
              <a:gd name="connsiteY31" fmla="*/ 1118407 h 1985182"/>
              <a:gd name="connsiteX32" fmla="*/ 3631792 w 3963099"/>
              <a:gd name="connsiteY32" fmla="*/ 1137457 h 1985182"/>
              <a:gd name="connsiteX33" fmla="*/ 3612742 w 3963099"/>
              <a:gd name="connsiteY33" fmla="*/ 1166032 h 1985182"/>
              <a:gd name="connsiteX34" fmla="*/ 3622267 w 3963099"/>
              <a:gd name="connsiteY34" fmla="*/ 1194607 h 1985182"/>
              <a:gd name="connsiteX35" fmla="*/ 3679417 w 3963099"/>
              <a:gd name="connsiteY35" fmla="*/ 1242232 h 1985182"/>
              <a:gd name="connsiteX36" fmla="*/ 3727042 w 3963099"/>
              <a:gd name="connsiteY36" fmla="*/ 1251757 h 1985182"/>
              <a:gd name="connsiteX37" fmla="*/ 3736567 w 3963099"/>
              <a:gd name="connsiteY37" fmla="*/ 1299382 h 1985182"/>
              <a:gd name="connsiteX38" fmla="*/ 3765142 w 3963099"/>
              <a:gd name="connsiteY38" fmla="*/ 1327957 h 1985182"/>
              <a:gd name="connsiteX39" fmla="*/ 3784192 w 3963099"/>
              <a:gd name="connsiteY39" fmla="*/ 1356532 h 1985182"/>
              <a:gd name="connsiteX40" fmla="*/ 3774667 w 3963099"/>
              <a:gd name="connsiteY40" fmla="*/ 1461307 h 1985182"/>
              <a:gd name="connsiteX41" fmla="*/ 3717517 w 3963099"/>
              <a:gd name="connsiteY41" fmla="*/ 1518457 h 1985182"/>
              <a:gd name="connsiteX42" fmla="*/ 3679417 w 3963099"/>
              <a:gd name="connsiteY42" fmla="*/ 1527982 h 1985182"/>
              <a:gd name="connsiteX43" fmla="*/ 3603217 w 3963099"/>
              <a:gd name="connsiteY43" fmla="*/ 1556557 h 1985182"/>
              <a:gd name="connsiteX44" fmla="*/ 3574642 w 3963099"/>
              <a:gd name="connsiteY44" fmla="*/ 1575607 h 1985182"/>
              <a:gd name="connsiteX45" fmla="*/ 3555592 w 3963099"/>
              <a:gd name="connsiteY45" fmla="*/ 1651807 h 1985182"/>
              <a:gd name="connsiteX46" fmla="*/ 3517492 w 3963099"/>
              <a:gd name="connsiteY46" fmla="*/ 1680382 h 1985182"/>
              <a:gd name="connsiteX47" fmla="*/ 3479392 w 3963099"/>
              <a:gd name="connsiteY47" fmla="*/ 1718482 h 1985182"/>
              <a:gd name="connsiteX48" fmla="*/ 3441292 w 3963099"/>
              <a:gd name="connsiteY48" fmla="*/ 1747057 h 1985182"/>
              <a:gd name="connsiteX49" fmla="*/ 3355567 w 3963099"/>
              <a:gd name="connsiteY49" fmla="*/ 1813732 h 1985182"/>
              <a:gd name="connsiteX50" fmla="*/ 3288892 w 3963099"/>
              <a:gd name="connsiteY50" fmla="*/ 1842307 h 1985182"/>
              <a:gd name="connsiteX51" fmla="*/ 3250792 w 3963099"/>
              <a:gd name="connsiteY51" fmla="*/ 1870882 h 1985182"/>
              <a:gd name="connsiteX52" fmla="*/ 3174592 w 3963099"/>
              <a:gd name="connsiteY52" fmla="*/ 1908982 h 1985182"/>
              <a:gd name="connsiteX53" fmla="*/ 3146017 w 3963099"/>
              <a:gd name="connsiteY53" fmla="*/ 1937557 h 1985182"/>
              <a:gd name="connsiteX54" fmla="*/ 3098392 w 3963099"/>
              <a:gd name="connsiteY54" fmla="*/ 1947082 h 1985182"/>
              <a:gd name="connsiteX55" fmla="*/ 3060292 w 3963099"/>
              <a:gd name="connsiteY55" fmla="*/ 1956607 h 1985182"/>
              <a:gd name="connsiteX56" fmla="*/ 1974442 w 3963099"/>
              <a:gd name="connsiteY56" fmla="*/ 1975657 h 1985182"/>
              <a:gd name="connsiteX57" fmla="*/ 1631542 w 3963099"/>
              <a:gd name="connsiteY57" fmla="*/ 1985182 h 1985182"/>
              <a:gd name="connsiteX58" fmla="*/ 602842 w 3963099"/>
              <a:gd name="connsiteY58" fmla="*/ 1975657 h 1985182"/>
              <a:gd name="connsiteX59" fmla="*/ 536167 w 3963099"/>
              <a:gd name="connsiteY59" fmla="*/ 1966132 h 1985182"/>
              <a:gd name="connsiteX60" fmla="*/ 507592 w 3963099"/>
              <a:gd name="connsiteY60" fmla="*/ 1956607 h 1985182"/>
              <a:gd name="connsiteX61" fmla="*/ 440917 w 3963099"/>
              <a:gd name="connsiteY61" fmla="*/ 1937557 h 1985182"/>
              <a:gd name="connsiteX62" fmla="*/ 364717 w 3963099"/>
              <a:gd name="connsiteY62" fmla="*/ 1918507 h 1985182"/>
              <a:gd name="connsiteX63" fmla="*/ 355192 w 3963099"/>
              <a:gd name="connsiteY63" fmla="*/ 1889932 h 1985182"/>
              <a:gd name="connsiteX64" fmla="*/ 383767 w 3963099"/>
              <a:gd name="connsiteY64" fmla="*/ 1832782 h 1985182"/>
              <a:gd name="connsiteX65" fmla="*/ 431392 w 3963099"/>
              <a:gd name="connsiteY65" fmla="*/ 1775632 h 1985182"/>
              <a:gd name="connsiteX66" fmla="*/ 421867 w 3963099"/>
              <a:gd name="connsiteY66" fmla="*/ 1737532 h 1985182"/>
              <a:gd name="connsiteX67" fmla="*/ 402817 w 3963099"/>
              <a:gd name="connsiteY67" fmla="*/ 1708957 h 1985182"/>
              <a:gd name="connsiteX68" fmla="*/ 336142 w 3963099"/>
              <a:gd name="connsiteY68" fmla="*/ 1670857 h 1985182"/>
              <a:gd name="connsiteX69" fmla="*/ 288517 w 3963099"/>
              <a:gd name="connsiteY69" fmla="*/ 1651807 h 1985182"/>
              <a:gd name="connsiteX70" fmla="*/ 202792 w 3963099"/>
              <a:gd name="connsiteY70" fmla="*/ 1604182 h 1985182"/>
              <a:gd name="connsiteX71" fmla="*/ 155167 w 3963099"/>
              <a:gd name="connsiteY71" fmla="*/ 1575607 h 1985182"/>
              <a:gd name="connsiteX72" fmla="*/ 88492 w 3963099"/>
              <a:gd name="connsiteY72" fmla="*/ 1537507 h 1985182"/>
              <a:gd name="connsiteX73" fmla="*/ 40867 w 3963099"/>
              <a:gd name="connsiteY73" fmla="*/ 1480357 h 1985182"/>
              <a:gd name="connsiteX74" fmla="*/ 12292 w 3963099"/>
              <a:gd name="connsiteY74" fmla="*/ 1461307 h 1985182"/>
              <a:gd name="connsiteX75" fmla="*/ 12292 w 3963099"/>
              <a:gd name="connsiteY75" fmla="*/ 1347007 h 1985182"/>
              <a:gd name="connsiteX76" fmla="*/ 40867 w 3963099"/>
              <a:gd name="connsiteY76" fmla="*/ 1337482 h 1985182"/>
              <a:gd name="connsiteX77" fmla="*/ 145642 w 3963099"/>
              <a:gd name="connsiteY77" fmla="*/ 1223182 h 1985182"/>
              <a:gd name="connsiteX78" fmla="*/ 174217 w 3963099"/>
              <a:gd name="connsiteY78" fmla="*/ 1213657 h 1985182"/>
              <a:gd name="connsiteX79" fmla="*/ 221842 w 3963099"/>
              <a:gd name="connsiteY79" fmla="*/ 1185082 h 1985182"/>
              <a:gd name="connsiteX80" fmla="*/ 259942 w 3963099"/>
              <a:gd name="connsiteY80" fmla="*/ 1166032 h 1985182"/>
              <a:gd name="connsiteX81" fmla="*/ 278992 w 3963099"/>
              <a:gd name="connsiteY81" fmla="*/ 1108882 h 1985182"/>
              <a:gd name="connsiteX82" fmla="*/ 250417 w 3963099"/>
              <a:gd name="connsiteY82" fmla="*/ 927907 h 1985182"/>
              <a:gd name="connsiteX83" fmla="*/ 231367 w 3963099"/>
              <a:gd name="connsiteY83" fmla="*/ 832657 h 1985182"/>
              <a:gd name="connsiteX84" fmla="*/ 240892 w 3963099"/>
              <a:gd name="connsiteY84" fmla="*/ 661207 h 1985182"/>
              <a:gd name="connsiteX85" fmla="*/ 269467 w 3963099"/>
              <a:gd name="connsiteY85" fmla="*/ 623107 h 1985182"/>
              <a:gd name="connsiteX86" fmla="*/ 298042 w 3963099"/>
              <a:gd name="connsiteY86" fmla="*/ 594532 h 1985182"/>
              <a:gd name="connsiteX87" fmla="*/ 345667 w 3963099"/>
              <a:gd name="connsiteY87" fmla="*/ 527857 h 1985182"/>
              <a:gd name="connsiteX88" fmla="*/ 326617 w 3963099"/>
              <a:gd name="connsiteY88" fmla="*/ 470707 h 1985182"/>
              <a:gd name="connsiteX89" fmla="*/ 288517 w 3963099"/>
              <a:gd name="connsiteY89" fmla="*/ 451657 h 1985182"/>
              <a:gd name="connsiteX90" fmla="*/ 259942 w 3963099"/>
              <a:gd name="connsiteY90" fmla="*/ 442132 h 1985182"/>
              <a:gd name="connsiteX91" fmla="*/ 221842 w 3963099"/>
              <a:gd name="connsiteY91" fmla="*/ 423082 h 1985182"/>
              <a:gd name="connsiteX92" fmla="*/ 155167 w 3963099"/>
              <a:gd name="connsiteY92" fmla="*/ 394507 h 1985182"/>
              <a:gd name="connsiteX93" fmla="*/ 155167 w 3963099"/>
              <a:gd name="connsiteY93" fmla="*/ 308782 h 1985182"/>
              <a:gd name="connsiteX94" fmla="*/ 174217 w 3963099"/>
              <a:gd name="connsiteY94" fmla="*/ 251632 h 1985182"/>
              <a:gd name="connsiteX95" fmla="*/ 193267 w 3963099"/>
              <a:gd name="connsiteY95" fmla="*/ 223057 h 1985182"/>
              <a:gd name="connsiteX96" fmla="*/ 250417 w 3963099"/>
              <a:gd name="connsiteY96" fmla="*/ 184957 h 1985182"/>
              <a:gd name="connsiteX97" fmla="*/ 298042 w 3963099"/>
              <a:gd name="connsiteY97" fmla="*/ 175432 h 1985182"/>
              <a:gd name="connsiteX98" fmla="*/ 383767 w 3963099"/>
              <a:gd name="connsiteY98" fmla="*/ 165907 h 1985182"/>
              <a:gd name="connsiteX99" fmla="*/ 355192 w 3963099"/>
              <a:gd name="connsiteY99" fmla="*/ 156382 h 1985182"/>
              <a:gd name="connsiteX100" fmla="*/ 317092 w 3963099"/>
              <a:gd name="connsiteY100" fmla="*/ 146857 h 1985182"/>
              <a:gd name="connsiteX101" fmla="*/ 307567 w 3963099"/>
              <a:gd name="connsiteY101" fmla="*/ 127807 h 1985182"/>
              <a:gd name="connsiteX102" fmla="*/ 307567 w 3963099"/>
              <a:gd name="connsiteY102" fmla="*/ 127807 h 1985182"/>
              <a:gd name="connsiteX103" fmla="*/ 317092 w 3963099"/>
              <a:gd name="connsiteY103" fmla="*/ 137332 h 198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63099" h="1985182">
                <a:moveTo>
                  <a:pt x="402817" y="127807"/>
                </a:moveTo>
                <a:lnTo>
                  <a:pt x="402817" y="127807"/>
                </a:lnTo>
                <a:cubicBezTo>
                  <a:pt x="336142" y="124632"/>
                  <a:pt x="269346" y="123402"/>
                  <a:pt x="202792" y="118282"/>
                </a:cubicBezTo>
                <a:cubicBezTo>
                  <a:pt x="186650" y="117040"/>
                  <a:pt x="162407" y="123237"/>
                  <a:pt x="155167" y="108757"/>
                </a:cubicBezTo>
                <a:cubicBezTo>
                  <a:pt x="149143" y="96709"/>
                  <a:pt x="171433" y="85653"/>
                  <a:pt x="183742" y="80182"/>
                </a:cubicBezTo>
                <a:cubicBezTo>
                  <a:pt x="201390" y="72338"/>
                  <a:pt x="221622" y="71942"/>
                  <a:pt x="240892" y="70657"/>
                </a:cubicBezTo>
                <a:cubicBezTo>
                  <a:pt x="316989" y="65584"/>
                  <a:pt x="393276" y="63903"/>
                  <a:pt x="469492" y="61132"/>
                </a:cubicBezTo>
                <a:cubicBezTo>
                  <a:pt x="828793" y="48067"/>
                  <a:pt x="853264" y="49968"/>
                  <a:pt x="1279117" y="42082"/>
                </a:cubicBezTo>
                <a:cubicBezTo>
                  <a:pt x="1773683" y="18531"/>
                  <a:pt x="1288839" y="39245"/>
                  <a:pt x="2269717" y="23032"/>
                </a:cubicBezTo>
                <a:cubicBezTo>
                  <a:pt x="2503768" y="19163"/>
                  <a:pt x="2662915" y="12350"/>
                  <a:pt x="2888842" y="3982"/>
                </a:cubicBezTo>
                <a:cubicBezTo>
                  <a:pt x="3072992" y="7157"/>
                  <a:pt x="3258902" y="-12092"/>
                  <a:pt x="3441292" y="13507"/>
                </a:cubicBezTo>
                <a:cubicBezTo>
                  <a:pt x="3463525" y="16627"/>
                  <a:pt x="3436170" y="58167"/>
                  <a:pt x="3431767" y="80182"/>
                </a:cubicBezTo>
                <a:cubicBezTo>
                  <a:pt x="3426133" y="108350"/>
                  <a:pt x="3419247" y="113250"/>
                  <a:pt x="3403192" y="137332"/>
                </a:cubicBezTo>
                <a:cubicBezTo>
                  <a:pt x="3406367" y="153207"/>
                  <a:pt x="3401269" y="173509"/>
                  <a:pt x="3412717" y="184957"/>
                </a:cubicBezTo>
                <a:cubicBezTo>
                  <a:pt x="3426916" y="199156"/>
                  <a:pt x="3450817" y="197657"/>
                  <a:pt x="3469867" y="204007"/>
                </a:cubicBezTo>
                <a:cubicBezTo>
                  <a:pt x="3551249" y="231134"/>
                  <a:pt x="3641317" y="210357"/>
                  <a:pt x="3727042" y="213532"/>
                </a:cubicBezTo>
                <a:cubicBezTo>
                  <a:pt x="3739742" y="216707"/>
                  <a:pt x="3754250" y="215795"/>
                  <a:pt x="3765142" y="223057"/>
                </a:cubicBezTo>
                <a:cubicBezTo>
                  <a:pt x="3813028" y="254981"/>
                  <a:pt x="3775113" y="391833"/>
                  <a:pt x="3774667" y="394507"/>
                </a:cubicBezTo>
                <a:cubicBezTo>
                  <a:pt x="3772785" y="405799"/>
                  <a:pt x="3760266" y="412621"/>
                  <a:pt x="3755617" y="423082"/>
                </a:cubicBezTo>
                <a:cubicBezTo>
                  <a:pt x="3737509" y="463826"/>
                  <a:pt x="3738125" y="479543"/>
                  <a:pt x="3727042" y="518332"/>
                </a:cubicBezTo>
                <a:cubicBezTo>
                  <a:pt x="3724284" y="527986"/>
                  <a:pt x="3720692" y="537382"/>
                  <a:pt x="3717517" y="546907"/>
                </a:cubicBezTo>
                <a:cubicBezTo>
                  <a:pt x="3735996" y="553067"/>
                  <a:pt x="3765708" y="563782"/>
                  <a:pt x="3784192" y="565957"/>
                </a:cubicBezTo>
                <a:cubicBezTo>
                  <a:pt x="3825305" y="570794"/>
                  <a:pt x="3866742" y="572307"/>
                  <a:pt x="3908017" y="575482"/>
                </a:cubicBezTo>
                <a:cubicBezTo>
                  <a:pt x="3917542" y="578657"/>
                  <a:pt x="3928752" y="578735"/>
                  <a:pt x="3936592" y="585007"/>
                </a:cubicBezTo>
                <a:cubicBezTo>
                  <a:pt x="3989124" y="627032"/>
                  <a:pt x="3947618" y="773025"/>
                  <a:pt x="3946117" y="785032"/>
                </a:cubicBezTo>
                <a:cubicBezTo>
                  <a:pt x="3943626" y="804957"/>
                  <a:pt x="3932837" y="822948"/>
                  <a:pt x="3927067" y="842182"/>
                </a:cubicBezTo>
                <a:cubicBezTo>
                  <a:pt x="3923305" y="854721"/>
                  <a:pt x="3922699" y="868250"/>
                  <a:pt x="3917542" y="880282"/>
                </a:cubicBezTo>
                <a:cubicBezTo>
                  <a:pt x="3912652" y="891691"/>
                  <a:pt x="3873512" y="941821"/>
                  <a:pt x="3869917" y="946957"/>
                </a:cubicBezTo>
                <a:cubicBezTo>
                  <a:pt x="3856787" y="965714"/>
                  <a:pt x="3844517" y="985057"/>
                  <a:pt x="3831817" y="1004107"/>
                </a:cubicBezTo>
                <a:cubicBezTo>
                  <a:pt x="3819117" y="1023157"/>
                  <a:pt x="3793717" y="1029507"/>
                  <a:pt x="3774667" y="1042207"/>
                </a:cubicBezTo>
                <a:lnTo>
                  <a:pt x="3688942" y="1099357"/>
                </a:lnTo>
                <a:lnTo>
                  <a:pt x="3660367" y="1118407"/>
                </a:lnTo>
                <a:lnTo>
                  <a:pt x="3631792" y="1137457"/>
                </a:lnTo>
                <a:cubicBezTo>
                  <a:pt x="3625442" y="1146982"/>
                  <a:pt x="3614624" y="1154740"/>
                  <a:pt x="3612742" y="1166032"/>
                </a:cubicBezTo>
                <a:cubicBezTo>
                  <a:pt x="3611091" y="1175936"/>
                  <a:pt x="3616698" y="1186253"/>
                  <a:pt x="3622267" y="1194607"/>
                </a:cubicBezTo>
                <a:cubicBezTo>
                  <a:pt x="3630502" y="1206960"/>
                  <a:pt x="3663798" y="1236375"/>
                  <a:pt x="3679417" y="1242232"/>
                </a:cubicBezTo>
                <a:cubicBezTo>
                  <a:pt x="3694576" y="1247916"/>
                  <a:pt x="3711167" y="1248582"/>
                  <a:pt x="3727042" y="1251757"/>
                </a:cubicBezTo>
                <a:cubicBezTo>
                  <a:pt x="3730217" y="1267632"/>
                  <a:pt x="3729327" y="1284902"/>
                  <a:pt x="3736567" y="1299382"/>
                </a:cubicBezTo>
                <a:cubicBezTo>
                  <a:pt x="3742591" y="1311430"/>
                  <a:pt x="3756518" y="1317609"/>
                  <a:pt x="3765142" y="1327957"/>
                </a:cubicBezTo>
                <a:cubicBezTo>
                  <a:pt x="3772471" y="1336751"/>
                  <a:pt x="3777842" y="1347007"/>
                  <a:pt x="3784192" y="1356532"/>
                </a:cubicBezTo>
                <a:cubicBezTo>
                  <a:pt x="3781017" y="1391457"/>
                  <a:pt x="3782015" y="1427016"/>
                  <a:pt x="3774667" y="1461307"/>
                </a:cubicBezTo>
                <a:cubicBezTo>
                  <a:pt x="3770026" y="1482964"/>
                  <a:pt x="3732581" y="1510925"/>
                  <a:pt x="3717517" y="1518457"/>
                </a:cubicBezTo>
                <a:cubicBezTo>
                  <a:pt x="3705808" y="1524311"/>
                  <a:pt x="3691674" y="1523385"/>
                  <a:pt x="3679417" y="1527982"/>
                </a:cubicBezTo>
                <a:cubicBezTo>
                  <a:pt x="3579799" y="1565339"/>
                  <a:pt x="3701014" y="1532108"/>
                  <a:pt x="3603217" y="1556557"/>
                </a:cubicBezTo>
                <a:cubicBezTo>
                  <a:pt x="3593692" y="1562907"/>
                  <a:pt x="3581793" y="1566668"/>
                  <a:pt x="3574642" y="1575607"/>
                </a:cubicBezTo>
                <a:cubicBezTo>
                  <a:pt x="3563974" y="1588942"/>
                  <a:pt x="3560675" y="1643675"/>
                  <a:pt x="3555592" y="1651807"/>
                </a:cubicBezTo>
                <a:cubicBezTo>
                  <a:pt x="3547178" y="1665269"/>
                  <a:pt x="3529439" y="1669928"/>
                  <a:pt x="3517492" y="1680382"/>
                </a:cubicBezTo>
                <a:cubicBezTo>
                  <a:pt x="3503975" y="1692209"/>
                  <a:pt x="3492909" y="1706655"/>
                  <a:pt x="3479392" y="1718482"/>
                </a:cubicBezTo>
                <a:cubicBezTo>
                  <a:pt x="3467445" y="1728936"/>
                  <a:pt x="3453345" y="1736726"/>
                  <a:pt x="3441292" y="1747057"/>
                </a:cubicBezTo>
                <a:cubicBezTo>
                  <a:pt x="3403950" y="1779065"/>
                  <a:pt x="3411310" y="1789842"/>
                  <a:pt x="3355567" y="1813732"/>
                </a:cubicBezTo>
                <a:cubicBezTo>
                  <a:pt x="3333342" y="1823257"/>
                  <a:pt x="3310120" y="1830728"/>
                  <a:pt x="3288892" y="1842307"/>
                </a:cubicBezTo>
                <a:cubicBezTo>
                  <a:pt x="3274955" y="1849909"/>
                  <a:pt x="3264504" y="1862883"/>
                  <a:pt x="3250792" y="1870882"/>
                </a:cubicBezTo>
                <a:cubicBezTo>
                  <a:pt x="3226262" y="1885191"/>
                  <a:pt x="3194672" y="1888902"/>
                  <a:pt x="3174592" y="1908982"/>
                </a:cubicBezTo>
                <a:cubicBezTo>
                  <a:pt x="3165067" y="1918507"/>
                  <a:pt x="3158065" y="1931533"/>
                  <a:pt x="3146017" y="1937557"/>
                </a:cubicBezTo>
                <a:cubicBezTo>
                  <a:pt x="3131537" y="1944797"/>
                  <a:pt x="3114196" y="1943570"/>
                  <a:pt x="3098392" y="1947082"/>
                </a:cubicBezTo>
                <a:cubicBezTo>
                  <a:pt x="3085613" y="1949922"/>
                  <a:pt x="3073379" y="1956274"/>
                  <a:pt x="3060292" y="1956607"/>
                </a:cubicBezTo>
                <a:lnTo>
                  <a:pt x="1974442" y="1975657"/>
                </a:lnTo>
                <a:lnTo>
                  <a:pt x="1631542" y="1985182"/>
                </a:lnTo>
                <a:lnTo>
                  <a:pt x="602842" y="1975657"/>
                </a:lnTo>
                <a:cubicBezTo>
                  <a:pt x="580395" y="1975267"/>
                  <a:pt x="558182" y="1970535"/>
                  <a:pt x="536167" y="1966132"/>
                </a:cubicBezTo>
                <a:cubicBezTo>
                  <a:pt x="526322" y="1964163"/>
                  <a:pt x="517209" y="1959492"/>
                  <a:pt x="507592" y="1956607"/>
                </a:cubicBezTo>
                <a:cubicBezTo>
                  <a:pt x="485452" y="1949965"/>
                  <a:pt x="463341" y="1943163"/>
                  <a:pt x="440917" y="1937557"/>
                </a:cubicBezTo>
                <a:lnTo>
                  <a:pt x="364717" y="1918507"/>
                </a:lnTo>
                <a:cubicBezTo>
                  <a:pt x="361542" y="1908982"/>
                  <a:pt x="355192" y="1899972"/>
                  <a:pt x="355192" y="1889932"/>
                </a:cubicBezTo>
                <a:cubicBezTo>
                  <a:pt x="355192" y="1868103"/>
                  <a:pt x="374135" y="1849637"/>
                  <a:pt x="383767" y="1832782"/>
                </a:cubicBezTo>
                <a:cubicBezTo>
                  <a:pt x="413514" y="1780725"/>
                  <a:pt x="386506" y="1805556"/>
                  <a:pt x="431392" y="1775632"/>
                </a:cubicBezTo>
                <a:cubicBezTo>
                  <a:pt x="428217" y="1762932"/>
                  <a:pt x="427024" y="1749564"/>
                  <a:pt x="421867" y="1737532"/>
                </a:cubicBezTo>
                <a:cubicBezTo>
                  <a:pt x="417358" y="1727010"/>
                  <a:pt x="410912" y="1717052"/>
                  <a:pt x="402817" y="1708957"/>
                </a:cubicBezTo>
                <a:cubicBezTo>
                  <a:pt x="390558" y="1696698"/>
                  <a:pt x="349589" y="1676833"/>
                  <a:pt x="336142" y="1670857"/>
                </a:cubicBezTo>
                <a:cubicBezTo>
                  <a:pt x="320518" y="1663913"/>
                  <a:pt x="303178" y="1660604"/>
                  <a:pt x="288517" y="1651807"/>
                </a:cubicBezTo>
                <a:cubicBezTo>
                  <a:pt x="197614" y="1597265"/>
                  <a:pt x="281900" y="1623959"/>
                  <a:pt x="202792" y="1604182"/>
                </a:cubicBezTo>
                <a:cubicBezTo>
                  <a:pt x="186917" y="1594657"/>
                  <a:pt x="171351" y="1584598"/>
                  <a:pt x="155167" y="1575607"/>
                </a:cubicBezTo>
                <a:cubicBezTo>
                  <a:pt x="127218" y="1560080"/>
                  <a:pt x="112442" y="1557465"/>
                  <a:pt x="88492" y="1537507"/>
                </a:cubicBezTo>
                <a:cubicBezTo>
                  <a:pt x="-5133" y="1459486"/>
                  <a:pt x="115792" y="1555282"/>
                  <a:pt x="40867" y="1480357"/>
                </a:cubicBezTo>
                <a:cubicBezTo>
                  <a:pt x="32772" y="1472262"/>
                  <a:pt x="21817" y="1467657"/>
                  <a:pt x="12292" y="1461307"/>
                </a:cubicBezTo>
                <a:cubicBezTo>
                  <a:pt x="1804" y="1419355"/>
                  <a:pt x="-9114" y="1395169"/>
                  <a:pt x="12292" y="1347007"/>
                </a:cubicBezTo>
                <a:cubicBezTo>
                  <a:pt x="16370" y="1337832"/>
                  <a:pt x="31342" y="1340657"/>
                  <a:pt x="40867" y="1337482"/>
                </a:cubicBezTo>
                <a:cubicBezTo>
                  <a:pt x="98602" y="1265314"/>
                  <a:pt x="64592" y="1304232"/>
                  <a:pt x="145642" y="1223182"/>
                </a:cubicBezTo>
                <a:cubicBezTo>
                  <a:pt x="152742" y="1216082"/>
                  <a:pt x="165237" y="1218147"/>
                  <a:pt x="174217" y="1213657"/>
                </a:cubicBezTo>
                <a:cubicBezTo>
                  <a:pt x="190776" y="1205378"/>
                  <a:pt x="205658" y="1194073"/>
                  <a:pt x="221842" y="1185082"/>
                </a:cubicBezTo>
                <a:cubicBezTo>
                  <a:pt x="234254" y="1178186"/>
                  <a:pt x="247242" y="1172382"/>
                  <a:pt x="259942" y="1166032"/>
                </a:cubicBezTo>
                <a:lnTo>
                  <a:pt x="278992" y="1108882"/>
                </a:lnTo>
                <a:cubicBezTo>
                  <a:pt x="290887" y="1073196"/>
                  <a:pt x="260211" y="967082"/>
                  <a:pt x="250417" y="927907"/>
                </a:cubicBezTo>
                <a:cubicBezTo>
                  <a:pt x="206637" y="752789"/>
                  <a:pt x="262676" y="926583"/>
                  <a:pt x="231367" y="832657"/>
                </a:cubicBezTo>
                <a:cubicBezTo>
                  <a:pt x="234542" y="775507"/>
                  <a:pt x="230653" y="717522"/>
                  <a:pt x="240892" y="661207"/>
                </a:cubicBezTo>
                <a:cubicBezTo>
                  <a:pt x="243732" y="645588"/>
                  <a:pt x="259136" y="635160"/>
                  <a:pt x="269467" y="623107"/>
                </a:cubicBezTo>
                <a:cubicBezTo>
                  <a:pt x="278233" y="612880"/>
                  <a:pt x="289276" y="604759"/>
                  <a:pt x="298042" y="594532"/>
                </a:cubicBezTo>
                <a:cubicBezTo>
                  <a:pt x="315764" y="573857"/>
                  <a:pt x="330590" y="550472"/>
                  <a:pt x="345667" y="527857"/>
                </a:cubicBezTo>
                <a:lnTo>
                  <a:pt x="326617" y="470707"/>
                </a:lnTo>
                <a:cubicBezTo>
                  <a:pt x="322127" y="457237"/>
                  <a:pt x="301568" y="457250"/>
                  <a:pt x="288517" y="451657"/>
                </a:cubicBezTo>
                <a:cubicBezTo>
                  <a:pt x="279289" y="447702"/>
                  <a:pt x="269170" y="446087"/>
                  <a:pt x="259942" y="442132"/>
                </a:cubicBezTo>
                <a:cubicBezTo>
                  <a:pt x="246891" y="436539"/>
                  <a:pt x="234893" y="428675"/>
                  <a:pt x="221842" y="423082"/>
                </a:cubicBezTo>
                <a:cubicBezTo>
                  <a:pt x="123736" y="381037"/>
                  <a:pt x="281529" y="457688"/>
                  <a:pt x="155167" y="394507"/>
                </a:cubicBezTo>
                <a:cubicBezTo>
                  <a:pt x="141195" y="352590"/>
                  <a:pt x="140798" y="366257"/>
                  <a:pt x="155167" y="308782"/>
                </a:cubicBezTo>
                <a:cubicBezTo>
                  <a:pt x="160037" y="289301"/>
                  <a:pt x="167867" y="270682"/>
                  <a:pt x="174217" y="251632"/>
                </a:cubicBezTo>
                <a:cubicBezTo>
                  <a:pt x="177837" y="240772"/>
                  <a:pt x="184652" y="230595"/>
                  <a:pt x="193267" y="223057"/>
                </a:cubicBezTo>
                <a:cubicBezTo>
                  <a:pt x="210497" y="207980"/>
                  <a:pt x="231367" y="197657"/>
                  <a:pt x="250417" y="184957"/>
                </a:cubicBezTo>
                <a:cubicBezTo>
                  <a:pt x="263887" y="175977"/>
                  <a:pt x="282015" y="177722"/>
                  <a:pt x="298042" y="175432"/>
                </a:cubicBezTo>
                <a:cubicBezTo>
                  <a:pt x="326504" y="171366"/>
                  <a:pt x="355192" y="169082"/>
                  <a:pt x="383767" y="165907"/>
                </a:cubicBezTo>
                <a:cubicBezTo>
                  <a:pt x="374242" y="162732"/>
                  <a:pt x="364846" y="159140"/>
                  <a:pt x="355192" y="156382"/>
                </a:cubicBezTo>
                <a:cubicBezTo>
                  <a:pt x="342605" y="152786"/>
                  <a:pt x="328317" y="153592"/>
                  <a:pt x="317092" y="146857"/>
                </a:cubicBezTo>
                <a:cubicBezTo>
                  <a:pt x="311004" y="143204"/>
                  <a:pt x="310742" y="134157"/>
                  <a:pt x="307567" y="127807"/>
                </a:cubicBezTo>
                <a:lnTo>
                  <a:pt x="307567" y="127807"/>
                </a:lnTo>
                <a:lnTo>
                  <a:pt x="317092" y="137332"/>
                </a:lnTo>
              </a:path>
            </a:pathLst>
          </a:cu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80577" algn="ctr"/>
            <a:endParaRPr lang="de-DE" sz="1200" dirty="0"/>
          </a:p>
          <a:p>
            <a:pPr marL="80577" algn="ctr"/>
            <a:endParaRPr lang="de-DE" sz="1200" dirty="0"/>
          </a:p>
        </p:txBody>
      </p:sp>
      <p:sp>
        <p:nvSpPr>
          <p:cNvPr id="25" name="Textfeld 24">
            <a:extLst>
              <a:ext uri="{FF2B5EF4-FFF2-40B4-BE49-F238E27FC236}">
                <a16:creationId xmlns:a16="http://schemas.microsoft.com/office/drawing/2014/main" id="{945A019E-6321-4E84-AC4F-548734F2066F}"/>
              </a:ext>
            </a:extLst>
          </p:cNvPr>
          <p:cNvSpPr txBox="1"/>
          <p:nvPr/>
        </p:nvSpPr>
        <p:spPr>
          <a:xfrm>
            <a:off x="8182242" y="1358879"/>
            <a:ext cx="2677426" cy="1384995"/>
          </a:xfrm>
          <a:prstGeom prst="rect">
            <a:avLst/>
          </a:prstGeom>
          <a:noFill/>
        </p:spPr>
        <p:txBody>
          <a:bodyPr wrap="square" rtlCol="0">
            <a:spAutoFit/>
          </a:bodyPr>
          <a:lstStyle/>
          <a:p>
            <a:pPr algn="ctr"/>
            <a:r>
              <a:rPr lang="en-GB" sz="1200" dirty="0"/>
              <a:t>Do you want to </a:t>
            </a:r>
            <a:r>
              <a:rPr lang="en-GB" sz="1200" b="1" dirty="0"/>
              <a:t>communicate your sustainability credentials </a:t>
            </a:r>
            <a:r>
              <a:rPr lang="en-GB" sz="1200" dirty="0"/>
              <a:t>to important stakeholders (investors, customers, consumers) to maintain and improve your reputation and/or your business relationships?</a:t>
            </a:r>
          </a:p>
          <a:p>
            <a:pPr algn="ctr"/>
            <a:endParaRPr lang="de-DE" sz="1200" dirty="0"/>
          </a:p>
        </p:txBody>
      </p:sp>
      <p:pic>
        <p:nvPicPr>
          <p:cNvPr id="26" name="Picture 5" descr="G:\noun_1146880.png">
            <a:extLst>
              <a:ext uri="{FF2B5EF4-FFF2-40B4-BE49-F238E27FC236}">
                <a16:creationId xmlns:a16="http://schemas.microsoft.com/office/drawing/2014/main" id="{0E1B2016-785F-4304-A854-3F6BE6060DDE}"/>
              </a:ext>
            </a:extLst>
          </p:cNvP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rot="503744">
            <a:off x="10720568" y="1395767"/>
            <a:ext cx="779514" cy="779514"/>
          </a:xfrm>
          <a:prstGeom prst="rect">
            <a:avLst/>
          </a:prstGeom>
          <a:noFill/>
        </p:spPr>
      </p:pic>
      <p:sp>
        <p:nvSpPr>
          <p:cNvPr id="27" name="Fußzeilenplatzhalter 3">
            <a:extLst>
              <a:ext uri="{FF2B5EF4-FFF2-40B4-BE49-F238E27FC236}">
                <a16:creationId xmlns:a16="http://schemas.microsoft.com/office/drawing/2014/main" id="{40AF8C28-50D1-48D6-8EA1-939DE7E59024}"/>
              </a:ext>
            </a:extLst>
          </p:cNvPr>
          <p:cNvSpPr>
            <a:spLocks noGrp="1"/>
          </p:cNvSpPr>
          <p:nvPr>
            <p:ph type="ftr" sz="quarter" idx="10"/>
          </p:nvPr>
        </p:nvSpPr>
        <p:spPr>
          <a:xfrm>
            <a:off x="7061200" y="6477000"/>
            <a:ext cx="4904317" cy="279400"/>
          </a:xfrm>
        </p:spPr>
        <p:txBody>
          <a:bodyPr/>
          <a:lstStyle/>
          <a:p>
            <a:r>
              <a:rPr lang="de-DE" dirty="0"/>
              <a:t>© LfU / IZU Umweltzentrum Umweltwirtschaft / 2021</a:t>
            </a:r>
          </a:p>
        </p:txBody>
      </p:sp>
    </p:spTree>
    <p:extLst>
      <p:ext uri="{BB962C8B-B14F-4D97-AF65-F5344CB8AC3E}">
        <p14:creationId xmlns:p14="http://schemas.microsoft.com/office/powerpoint/2010/main" val="1432000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E6183D-9DE8-4A7D-AAEE-49909B2D522C}"/>
              </a:ext>
            </a:extLst>
          </p:cNvPr>
          <p:cNvSpPr>
            <a:spLocks noGrp="1"/>
          </p:cNvSpPr>
          <p:nvPr>
            <p:ph type="title"/>
          </p:nvPr>
        </p:nvSpPr>
        <p:spPr/>
        <p:txBody>
          <a:bodyPr/>
          <a:lstStyle/>
          <a:p>
            <a:r>
              <a:rPr lang="en-GB" dirty="0">
                <a:solidFill>
                  <a:srgbClr val="FF9933"/>
                </a:solidFill>
              </a:rPr>
              <a:t>Due diligence: What‘s it about?</a:t>
            </a:r>
          </a:p>
        </p:txBody>
      </p:sp>
      <p:sp>
        <p:nvSpPr>
          <p:cNvPr id="3" name="Inhaltsplatzhalter 2">
            <a:extLst>
              <a:ext uri="{FF2B5EF4-FFF2-40B4-BE49-F238E27FC236}">
                <a16:creationId xmlns:a16="http://schemas.microsoft.com/office/drawing/2014/main" id="{AE51BC72-2E20-4DF7-AE2E-84BA711EDFDA}"/>
              </a:ext>
            </a:extLst>
          </p:cNvPr>
          <p:cNvSpPr>
            <a:spLocks noGrp="1"/>
          </p:cNvSpPr>
          <p:nvPr>
            <p:ph idx="1"/>
          </p:nvPr>
        </p:nvSpPr>
        <p:spPr>
          <a:xfrm>
            <a:off x="431802" y="1628776"/>
            <a:ext cx="4469585" cy="4697413"/>
          </a:xfrm>
        </p:spPr>
        <p:txBody>
          <a:bodyPr/>
          <a:lstStyle/>
          <a:p>
            <a:r>
              <a:rPr lang="en-GB" sz="1600" dirty="0">
                <a:solidFill>
                  <a:srgbClr val="3B687F"/>
                </a:solidFill>
              </a:rPr>
              <a:t>The idea behind „supply chain due diligence“ is that companies are assumed to bare </a:t>
            </a:r>
            <a:r>
              <a:rPr lang="en-GB" sz="1600" b="1" dirty="0">
                <a:solidFill>
                  <a:srgbClr val="3B687F"/>
                </a:solidFill>
              </a:rPr>
              <a:t>responsibility for what happens in their supply chains.</a:t>
            </a:r>
          </a:p>
          <a:p>
            <a:pPr marL="0" indent="0">
              <a:buNone/>
            </a:pPr>
            <a:endParaRPr lang="en-GB" sz="1600" b="1" dirty="0">
              <a:solidFill>
                <a:srgbClr val="3B687F"/>
              </a:solidFill>
            </a:endParaRPr>
          </a:p>
          <a:p>
            <a:r>
              <a:rPr lang="en-GB" sz="1600" dirty="0">
                <a:solidFill>
                  <a:srgbClr val="3B687F"/>
                </a:solidFill>
              </a:rPr>
              <a:t>Supply chain due diligence helps businesses </a:t>
            </a:r>
            <a:r>
              <a:rPr lang="en-GB" sz="1600" b="1" dirty="0">
                <a:solidFill>
                  <a:srgbClr val="3B687F"/>
                </a:solidFill>
              </a:rPr>
              <a:t>identify risks </a:t>
            </a:r>
            <a:r>
              <a:rPr lang="en-GB" sz="1600" dirty="0">
                <a:solidFill>
                  <a:srgbClr val="3B687F"/>
                </a:solidFill>
              </a:rPr>
              <a:t>related to human rights and environmental matters in their supply chains and </a:t>
            </a:r>
            <a:r>
              <a:rPr lang="en-GB" sz="1600" b="1" dirty="0">
                <a:solidFill>
                  <a:srgbClr val="3B687F"/>
                </a:solidFill>
              </a:rPr>
              <a:t>take measures</a:t>
            </a:r>
            <a:r>
              <a:rPr lang="en-GB" sz="1600" dirty="0">
                <a:solidFill>
                  <a:srgbClr val="3B687F"/>
                </a:solidFill>
              </a:rPr>
              <a:t> to mitigate or avoid them in the future. </a:t>
            </a:r>
          </a:p>
          <a:p>
            <a:pPr marL="0" indent="0">
              <a:buNone/>
            </a:pPr>
            <a:endParaRPr lang="en-GB" sz="1600" dirty="0">
              <a:solidFill>
                <a:srgbClr val="3B687F"/>
              </a:solidFill>
            </a:endParaRPr>
          </a:p>
          <a:p>
            <a:r>
              <a:rPr lang="en-GB" sz="1600" dirty="0">
                <a:solidFill>
                  <a:srgbClr val="3B687F"/>
                </a:solidFill>
              </a:rPr>
              <a:t>The main process elements are the </a:t>
            </a:r>
            <a:r>
              <a:rPr lang="en-GB" sz="1600" b="1" dirty="0">
                <a:solidFill>
                  <a:srgbClr val="3B687F"/>
                </a:solidFill>
              </a:rPr>
              <a:t>identification of risks</a:t>
            </a:r>
            <a:r>
              <a:rPr lang="en-GB" sz="1600" dirty="0">
                <a:solidFill>
                  <a:srgbClr val="3B687F"/>
                </a:solidFill>
              </a:rPr>
              <a:t>, the </a:t>
            </a:r>
            <a:r>
              <a:rPr lang="en-GB" sz="1600" b="1" dirty="0">
                <a:solidFill>
                  <a:srgbClr val="3B687F"/>
                </a:solidFill>
              </a:rPr>
              <a:t>implementation of preventative and remedial measures</a:t>
            </a:r>
            <a:r>
              <a:rPr lang="en-GB" sz="1600" dirty="0">
                <a:solidFill>
                  <a:srgbClr val="3B687F"/>
                </a:solidFill>
              </a:rPr>
              <a:t>, as well as </a:t>
            </a:r>
            <a:r>
              <a:rPr lang="en-GB" sz="1600" b="1" dirty="0">
                <a:solidFill>
                  <a:srgbClr val="3B687F"/>
                </a:solidFill>
              </a:rPr>
              <a:t>having documentation </a:t>
            </a:r>
            <a:r>
              <a:rPr lang="en-GB" sz="1600" dirty="0">
                <a:solidFill>
                  <a:srgbClr val="3B687F"/>
                </a:solidFill>
              </a:rPr>
              <a:t>and </a:t>
            </a:r>
            <a:r>
              <a:rPr lang="en-GB" sz="1600" b="1" dirty="0">
                <a:solidFill>
                  <a:srgbClr val="3B687F"/>
                </a:solidFill>
              </a:rPr>
              <a:t>reporting systems.</a:t>
            </a:r>
          </a:p>
        </p:txBody>
      </p:sp>
      <p:sp>
        <p:nvSpPr>
          <p:cNvPr id="5" name="Datumsplatzhalter 4">
            <a:extLst>
              <a:ext uri="{FF2B5EF4-FFF2-40B4-BE49-F238E27FC236}">
                <a16:creationId xmlns:a16="http://schemas.microsoft.com/office/drawing/2014/main" id="{D9C58DF7-08F1-45CF-8546-FC3E94027D6F}"/>
              </a:ext>
            </a:extLst>
          </p:cNvPr>
          <p:cNvSpPr>
            <a:spLocks noGrp="1"/>
          </p:cNvSpPr>
          <p:nvPr>
            <p:ph type="dt" sz="half" idx="12"/>
          </p:nvPr>
        </p:nvSpPr>
        <p:spPr/>
        <p:txBody>
          <a:bodyPr/>
          <a:lstStyle/>
          <a:p>
            <a:r>
              <a:rPr lang="en-GB" dirty="0"/>
              <a:t>Supply Chain Due Diligence</a:t>
            </a:r>
          </a:p>
          <a:p>
            <a:r>
              <a:rPr lang="en-US" dirty="0" smtClean="0"/>
              <a:t>Part 1</a:t>
            </a:r>
            <a:r>
              <a:rPr lang="en-US" dirty="0"/>
              <a:t>. Why should suppliers prepare for due diligence?</a:t>
            </a:r>
          </a:p>
        </p:txBody>
      </p:sp>
      <p:sp>
        <p:nvSpPr>
          <p:cNvPr id="6" name="Foliennummernplatzhalter 5">
            <a:extLst>
              <a:ext uri="{FF2B5EF4-FFF2-40B4-BE49-F238E27FC236}">
                <a16:creationId xmlns:a16="http://schemas.microsoft.com/office/drawing/2014/main" id="{0BBEF824-43F5-4AB5-9DFC-EF3F6C05147D}"/>
              </a:ext>
            </a:extLst>
          </p:cNvPr>
          <p:cNvSpPr>
            <a:spLocks noGrp="1"/>
          </p:cNvSpPr>
          <p:nvPr>
            <p:ph type="sldNum" sz="quarter" idx="4"/>
          </p:nvPr>
        </p:nvSpPr>
        <p:spPr/>
        <p:txBody>
          <a:bodyPr/>
          <a:lstStyle/>
          <a:p>
            <a:fld id="{894680D0-7A83-433A-9719-C4143F27F647}" type="slidenum">
              <a:rPr lang="de-DE" smtClean="0"/>
              <a:pPr/>
              <a:t>4</a:t>
            </a:fld>
            <a:endParaRPr lang="de-DE"/>
          </a:p>
        </p:txBody>
      </p:sp>
      <p:sp>
        <p:nvSpPr>
          <p:cNvPr id="12" name="Fußzeilenplatzhalter 3">
            <a:extLst>
              <a:ext uri="{FF2B5EF4-FFF2-40B4-BE49-F238E27FC236}">
                <a16:creationId xmlns:a16="http://schemas.microsoft.com/office/drawing/2014/main" id="{BDC254D5-B814-432F-A16F-A4CEF367EE83}"/>
              </a:ext>
            </a:extLst>
          </p:cNvPr>
          <p:cNvSpPr txBox="1">
            <a:spLocks/>
          </p:cNvSpPr>
          <p:nvPr/>
        </p:nvSpPr>
        <p:spPr bwMode="auto">
          <a:xfrm>
            <a:off x="2631843" y="5971971"/>
            <a:ext cx="4904317"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endParaRPr lang="de-DE" dirty="0"/>
          </a:p>
        </p:txBody>
      </p:sp>
      <p:pic>
        <p:nvPicPr>
          <p:cNvPr id="8" name="Grafik 7">
            <a:extLst>
              <a:ext uri="{FF2B5EF4-FFF2-40B4-BE49-F238E27FC236}">
                <a16:creationId xmlns:a16="http://schemas.microsoft.com/office/drawing/2014/main" id="{9CE61E03-1492-42BC-998A-5C0BCE588234}"/>
              </a:ext>
            </a:extLst>
          </p:cNvPr>
          <p:cNvPicPr>
            <a:picLocks noChangeAspect="1"/>
          </p:cNvPicPr>
          <p:nvPr/>
        </p:nvPicPr>
        <p:blipFill>
          <a:blip r:embed="rId2"/>
          <a:stretch>
            <a:fillRect/>
          </a:stretch>
        </p:blipFill>
        <p:spPr>
          <a:xfrm>
            <a:off x="8688288" y="2816182"/>
            <a:ext cx="1944216" cy="2820707"/>
          </a:xfrm>
          <a:prstGeom prst="rect">
            <a:avLst/>
          </a:prstGeom>
        </p:spPr>
      </p:pic>
      <p:pic>
        <p:nvPicPr>
          <p:cNvPr id="9" name="Grafik 8">
            <a:extLst>
              <a:ext uri="{FF2B5EF4-FFF2-40B4-BE49-F238E27FC236}">
                <a16:creationId xmlns:a16="http://schemas.microsoft.com/office/drawing/2014/main" id="{0DD4B8EB-6A9A-4CA2-9EC2-5761DA97F5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8251" y="2816182"/>
            <a:ext cx="2412755" cy="3476897"/>
          </a:xfrm>
          <a:prstGeom prst="rect">
            <a:avLst/>
          </a:prstGeom>
        </p:spPr>
      </p:pic>
      <p:sp>
        <p:nvSpPr>
          <p:cNvPr id="13" name="Textfeld 12">
            <a:extLst>
              <a:ext uri="{FF2B5EF4-FFF2-40B4-BE49-F238E27FC236}">
                <a16:creationId xmlns:a16="http://schemas.microsoft.com/office/drawing/2014/main" id="{C45DDF8A-AEFC-4A1D-A4FE-96FA81D35E65}"/>
              </a:ext>
            </a:extLst>
          </p:cNvPr>
          <p:cNvSpPr txBox="1"/>
          <p:nvPr/>
        </p:nvSpPr>
        <p:spPr>
          <a:xfrm>
            <a:off x="6023992" y="1628776"/>
            <a:ext cx="4320480" cy="1384995"/>
          </a:xfrm>
          <a:prstGeom prst="rect">
            <a:avLst/>
          </a:prstGeom>
          <a:noFill/>
        </p:spPr>
        <p:txBody>
          <a:bodyPr wrap="square" rtlCol="0">
            <a:spAutoFit/>
          </a:bodyPr>
          <a:lstStyle/>
          <a:p>
            <a:pPr algn="l"/>
            <a:r>
              <a:rPr lang="en-GB" sz="1600" dirty="0">
                <a:solidFill>
                  <a:srgbClr val="3B687F"/>
                </a:solidFill>
              </a:rPr>
              <a:t>Key </a:t>
            </a:r>
            <a:r>
              <a:rPr lang="en-GB" sz="1600" b="1" dirty="0">
                <a:solidFill>
                  <a:srgbClr val="3B687F"/>
                </a:solidFill>
              </a:rPr>
              <a:t>reference documents </a:t>
            </a:r>
            <a:r>
              <a:rPr lang="en-GB" sz="1600" dirty="0">
                <a:solidFill>
                  <a:srgbClr val="3B687F"/>
                </a:solidFill>
              </a:rPr>
              <a:t>are the </a:t>
            </a:r>
            <a:r>
              <a:rPr lang="en-GB" sz="1600" dirty="0">
                <a:solidFill>
                  <a:srgbClr val="3B687F"/>
                </a:solidFill>
                <a:hlinkClick r:id="rId4"/>
              </a:rPr>
              <a:t>United Nations Guiding Principles on Business and Human Rights</a:t>
            </a:r>
            <a:r>
              <a:rPr lang="en-GB" sz="1600" dirty="0">
                <a:solidFill>
                  <a:srgbClr val="3B687F"/>
                </a:solidFill>
              </a:rPr>
              <a:t> and the </a:t>
            </a:r>
            <a:r>
              <a:rPr lang="en-GB" sz="1600" dirty="0">
                <a:solidFill>
                  <a:srgbClr val="3B687F"/>
                </a:solidFill>
                <a:hlinkClick r:id="rId5"/>
              </a:rPr>
              <a:t>OECD Due Diligence Guidance for Responsible Business Conduct</a:t>
            </a:r>
            <a:r>
              <a:rPr lang="en-GB" sz="1600" dirty="0">
                <a:solidFill>
                  <a:srgbClr val="3B687F"/>
                </a:solidFill>
              </a:rPr>
              <a:t>.</a:t>
            </a:r>
          </a:p>
          <a:p>
            <a:pPr algn="l"/>
            <a:endParaRPr lang="de-DE" sz="2000" dirty="0"/>
          </a:p>
        </p:txBody>
      </p:sp>
      <p:sp>
        <p:nvSpPr>
          <p:cNvPr id="15" name="Fußzeilenplatzhalter 3">
            <a:extLst>
              <a:ext uri="{FF2B5EF4-FFF2-40B4-BE49-F238E27FC236}">
                <a16:creationId xmlns:a16="http://schemas.microsoft.com/office/drawing/2014/main" id="{2E7E1607-5003-4B1C-9F24-85A5C5636E69}"/>
              </a:ext>
            </a:extLst>
          </p:cNvPr>
          <p:cNvSpPr>
            <a:spLocks noGrp="1"/>
          </p:cNvSpPr>
          <p:nvPr>
            <p:ph type="ftr" sz="quarter" idx="10"/>
          </p:nvPr>
        </p:nvSpPr>
        <p:spPr>
          <a:xfrm>
            <a:off x="7061200" y="6477000"/>
            <a:ext cx="4904317" cy="279400"/>
          </a:xfrm>
        </p:spPr>
        <p:txBody>
          <a:bodyPr/>
          <a:lstStyle/>
          <a:p>
            <a:r>
              <a:rPr lang="de-DE" dirty="0"/>
              <a:t>© LfU / IZU Umweltzentrum Umweltwirtschaft / 2021</a:t>
            </a:r>
          </a:p>
        </p:txBody>
      </p:sp>
    </p:spTree>
    <p:extLst>
      <p:ext uri="{BB962C8B-B14F-4D97-AF65-F5344CB8AC3E}">
        <p14:creationId xmlns:p14="http://schemas.microsoft.com/office/powerpoint/2010/main" val="794997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en-GB" dirty="0">
                <a:solidFill>
                  <a:srgbClr val="FF9933"/>
                </a:solidFill>
              </a:rPr>
              <a:t>Why does the supply chain matter?</a:t>
            </a:r>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5</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0" y="1508434"/>
            <a:ext cx="9048749" cy="646331"/>
          </a:xfrm>
          <a:prstGeom prst="rect">
            <a:avLst/>
          </a:prstGeom>
          <a:noFill/>
        </p:spPr>
        <p:txBody>
          <a:bodyPr wrap="square" rtlCol="0">
            <a:spAutoFit/>
          </a:bodyPr>
          <a:lstStyle/>
          <a:p>
            <a:pPr algn="just"/>
            <a:r>
              <a:rPr lang="en-GB" sz="1200" dirty="0" smtClean="0">
                <a:solidFill>
                  <a:srgbClr val="3B687F"/>
                </a:solidFill>
              </a:rPr>
              <a:t>As </a:t>
            </a:r>
            <a:r>
              <a:rPr lang="en-GB" sz="1200" dirty="0">
                <a:solidFill>
                  <a:srgbClr val="3B687F"/>
                </a:solidFill>
              </a:rPr>
              <a:t>the illustration </a:t>
            </a:r>
            <a:r>
              <a:rPr lang="en-GB" sz="1200" dirty="0" smtClean="0">
                <a:solidFill>
                  <a:srgbClr val="3B687F"/>
                </a:solidFill>
              </a:rPr>
              <a:t>shows for </a:t>
            </a:r>
            <a:r>
              <a:rPr lang="en-GB" sz="1200" dirty="0">
                <a:solidFill>
                  <a:srgbClr val="3B687F"/>
                </a:solidFill>
              </a:rPr>
              <a:t>large companies, the  </a:t>
            </a:r>
            <a:r>
              <a:rPr lang="en-GB" sz="1200" b="1" dirty="0">
                <a:solidFill>
                  <a:srgbClr val="3B687F"/>
                </a:solidFill>
              </a:rPr>
              <a:t>supply chain is typically where the greatest environmental and human rights impacts (and thus opportunities for improvements / risk mitigation</a:t>
            </a:r>
            <a:r>
              <a:rPr lang="en-US" sz="1200" b="1" dirty="0">
                <a:solidFill>
                  <a:srgbClr val="3B687F"/>
                </a:solidFill>
              </a:rPr>
              <a:t>) exist</a:t>
            </a:r>
            <a:r>
              <a:rPr lang="en-US" sz="1200" dirty="0">
                <a:solidFill>
                  <a:srgbClr val="3B687F"/>
                </a:solidFill>
              </a:rPr>
              <a:t>. </a:t>
            </a:r>
            <a:r>
              <a:rPr lang="en-GB" sz="1200" dirty="0">
                <a:solidFill>
                  <a:srgbClr val="3B687F"/>
                </a:solidFill>
              </a:rPr>
              <a:t>Supply chain data </a:t>
            </a:r>
            <a:r>
              <a:rPr lang="en-GB" sz="1200" dirty="0" smtClean="0">
                <a:solidFill>
                  <a:srgbClr val="3B687F"/>
                </a:solidFill>
              </a:rPr>
              <a:t>is </a:t>
            </a:r>
            <a:r>
              <a:rPr lang="en-GB" sz="1200" dirty="0">
                <a:solidFill>
                  <a:srgbClr val="3B687F"/>
                </a:solidFill>
              </a:rPr>
              <a:t>vital to large companies who wish to pursue </a:t>
            </a:r>
            <a:r>
              <a:rPr lang="de-DE" sz="1200" dirty="0">
                <a:solidFill>
                  <a:srgbClr val="3B687F"/>
                </a:solidFill>
              </a:rPr>
              <a:t>sustainability </a:t>
            </a:r>
            <a:r>
              <a:rPr lang="en-GB" sz="1200" dirty="0">
                <a:solidFill>
                  <a:srgbClr val="3B687F"/>
                </a:solidFill>
              </a:rPr>
              <a:t>strategies and monitor KPIs. For example, carbon emissions data, </a:t>
            </a:r>
            <a:r>
              <a:rPr lang="en-GB" sz="1200" dirty="0" smtClean="0">
                <a:solidFill>
                  <a:srgbClr val="3B687F"/>
                </a:solidFill>
              </a:rPr>
              <a:t>resource </a:t>
            </a:r>
            <a:r>
              <a:rPr lang="en-GB" sz="1200" dirty="0">
                <a:solidFill>
                  <a:srgbClr val="3B687F"/>
                </a:solidFill>
              </a:rPr>
              <a:t>usage, </a:t>
            </a:r>
            <a:r>
              <a:rPr lang="de-DE" sz="1200" dirty="0">
                <a:solidFill>
                  <a:srgbClr val="3B687F"/>
                </a:solidFill>
              </a:rPr>
              <a:t>etc. </a:t>
            </a:r>
          </a:p>
        </p:txBody>
      </p:sp>
      <p:sp>
        <p:nvSpPr>
          <p:cNvPr id="12" name="Fußzeilenplatzhalter 3">
            <a:extLst>
              <a:ext uri="{FF2B5EF4-FFF2-40B4-BE49-F238E27FC236}">
                <a16:creationId xmlns:a16="http://schemas.microsoft.com/office/drawing/2014/main" id="{1B3AFE81-6812-4942-AE83-6DB980AF67DB}"/>
              </a:ext>
            </a:extLst>
          </p:cNvPr>
          <p:cNvSpPr txBox="1">
            <a:spLocks/>
          </p:cNvSpPr>
          <p:nvPr/>
        </p:nvSpPr>
        <p:spPr bwMode="auto">
          <a:xfrm>
            <a:off x="431801" y="6325331"/>
            <a:ext cx="5304159" cy="304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182563" indent="-182563" algn="l">
              <a:spcAft>
                <a:spcPts val="300"/>
              </a:spcAft>
              <a:buFont typeface="Arial" panose="020B0604020202020204" pitchFamily="34" charset="0"/>
              <a:buChar char="•"/>
            </a:pPr>
            <a:r>
              <a:rPr lang="de-DE" dirty="0"/>
              <a:t>Source: </a:t>
            </a:r>
            <a:r>
              <a:rPr lang="de-DE" dirty="0" err="1"/>
              <a:t>Visualization</a:t>
            </a:r>
            <a:r>
              <a:rPr lang="de-DE" dirty="0"/>
              <a:t> based on </a:t>
            </a:r>
            <a:r>
              <a:rPr lang="en-US" dirty="0"/>
              <a:t>the </a:t>
            </a:r>
            <a:r>
              <a:rPr lang="en-US" dirty="0">
                <a:hlinkClick r:id="rId3"/>
              </a:rPr>
              <a:t>Atlas on Environmental Impacts – Supply Chains </a:t>
            </a:r>
            <a:endParaRPr lang="de-DE" dirty="0"/>
          </a:p>
        </p:txBody>
      </p:sp>
      <p:sp>
        <p:nvSpPr>
          <p:cNvPr id="21" name="Rechteck 20">
            <a:extLst>
              <a:ext uri="{FF2B5EF4-FFF2-40B4-BE49-F238E27FC236}">
                <a16:creationId xmlns:a16="http://schemas.microsoft.com/office/drawing/2014/main" id="{BC51E185-BD73-D847-B2EC-12D1E1A6ADBC}"/>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marR="0" algn="l" defTabSz="914400" rtl="0" eaLnBrk="0" fontAlgn="base" latinLnBrk="0" hangingPunct="0">
              <a:lnSpc>
                <a:spcPct val="100000"/>
              </a:lnSpc>
              <a:spcBef>
                <a:spcPct val="0"/>
              </a:spcBef>
              <a:spcAft>
                <a:spcPts val="600"/>
              </a:spcAft>
              <a:buClrTx/>
              <a:buSzTx/>
              <a:buFontTx/>
              <a:buNone/>
            </a:pPr>
            <a:r>
              <a:rPr lang="de-DE" sz="1000" b="1" dirty="0">
                <a:solidFill>
                  <a:srgbClr val="3B687F"/>
                </a:solidFill>
              </a:rPr>
              <a:t>Further</a:t>
            </a:r>
            <a:r>
              <a:rPr kumimoji="0" lang="de-DE" sz="1000" b="1" i="0" u="none" strike="noStrike" cap="none" normalizeH="0" baseline="0" dirty="0">
                <a:ln>
                  <a:noFill/>
                </a:ln>
                <a:solidFill>
                  <a:srgbClr val="3B687F"/>
                </a:solidFill>
                <a:effectLst/>
                <a:latin typeface="Arial" charset="0"/>
                <a:ea typeface="ＭＳ Ｐゴシック" charset="-128"/>
              </a:rPr>
              <a:t> information</a:t>
            </a:r>
            <a:endParaRPr lang="en-US" sz="1000" dirty="0">
              <a:solidFill>
                <a:srgbClr val="3B687F"/>
              </a:solidFill>
            </a:endParaRPr>
          </a:p>
          <a:p>
            <a:pPr marL="354013" indent="-171450" algn="just">
              <a:spcBef>
                <a:spcPts val="1200"/>
              </a:spcBef>
              <a:spcAft>
                <a:spcPts val="600"/>
              </a:spcAft>
              <a:buFont typeface="Arial" panose="020B0604020202020204" pitchFamily="34" charset="0"/>
              <a:buChar char="•"/>
            </a:pPr>
            <a:r>
              <a:rPr lang="en-US" sz="1000" dirty="0">
                <a:solidFill>
                  <a:srgbClr val="3B687F"/>
                </a:solidFill>
              </a:rPr>
              <a:t>The </a:t>
            </a:r>
            <a:r>
              <a:rPr lang="en-US" sz="1000" dirty="0">
                <a:solidFill>
                  <a:srgbClr val="3B687F"/>
                </a:solidFill>
                <a:hlinkClick r:id="rId3">
                  <a:extLst>
                    <a:ext uri="{A12FA001-AC4F-418D-AE19-62706E023703}">
                      <ahyp:hlinkClr xmlns:ahyp="http://schemas.microsoft.com/office/drawing/2018/hyperlinkcolor" xmlns="" val="tx"/>
                    </a:ext>
                  </a:extLst>
                </a:hlinkClick>
              </a:rPr>
              <a:t>Atlas on Environmental Impacts – Supply Chains </a:t>
            </a:r>
            <a:r>
              <a:rPr lang="en-US" sz="1000" dirty="0">
                <a:solidFill>
                  <a:srgbClr val="3B687F"/>
                </a:solidFill>
              </a:rPr>
              <a:t>provides an overview of environmental “hot spots” in the supply chain of selected industries.</a:t>
            </a:r>
          </a:p>
          <a:p>
            <a:pPr marL="354013" indent="-171450" algn="just">
              <a:spcBef>
                <a:spcPts val="1200"/>
              </a:spcBef>
              <a:spcAft>
                <a:spcPts val="600"/>
              </a:spcAft>
              <a:buFont typeface="Arial" panose="020B0604020202020204" pitchFamily="34" charset="0"/>
              <a:buChar char="•"/>
            </a:pPr>
            <a:r>
              <a:rPr lang="en-US" sz="1000" dirty="0">
                <a:solidFill>
                  <a:srgbClr val="3B687F"/>
                </a:solidFill>
              </a:rPr>
              <a:t>With the </a:t>
            </a:r>
            <a:r>
              <a:rPr lang="en-US" sz="1000" dirty="0">
                <a:solidFill>
                  <a:srgbClr val="3B687F"/>
                </a:solidFill>
                <a:hlinkClick r:id="rId4">
                  <a:extLst>
                    <a:ext uri="{A12FA001-AC4F-418D-AE19-62706E023703}">
                      <ahyp:hlinkClr xmlns:ahyp="http://schemas.microsoft.com/office/drawing/2018/hyperlinkcolor" xmlns="" val="tx"/>
                    </a:ext>
                  </a:extLst>
                </a:hlinkClick>
              </a:rPr>
              <a:t>CSR Risk Check</a:t>
            </a:r>
            <a:r>
              <a:rPr lang="en-US" sz="1000" dirty="0">
                <a:solidFill>
                  <a:srgbClr val="3B687F"/>
                </a:solidFill>
              </a:rPr>
              <a:t> from the Helpdesk Business &amp; Human Rights, in cooperation with MVO and UPJ, you can filter by raw materials, services or products and countries. The result is an overview of potential environmental and human rights risks based on more than 2,700 sources.</a:t>
            </a:r>
            <a:endParaRPr lang="de-DE" sz="1000" dirty="0">
              <a:solidFill>
                <a:srgbClr val="3B687F"/>
              </a:solidFill>
            </a:endParaRPr>
          </a:p>
          <a:p>
            <a:pPr marL="182563" lvl="0" indent="-182563" algn="l">
              <a:buFont typeface="Arial" panose="020B0604020202020204" pitchFamily="34" charset="0"/>
              <a:buChar char="•"/>
            </a:pPr>
            <a:endParaRPr lang="de-DE" sz="1000" dirty="0">
              <a:solidFill>
                <a:srgbClr val="3B687F"/>
              </a:solidFill>
            </a:endParaRPr>
          </a:p>
          <a:p>
            <a:pPr marL="184150" algn="l"/>
            <a:endParaRPr lang="de-DE" sz="1000" dirty="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lang="de-DE" sz="1000" dirty="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dirty="0">
              <a:ln>
                <a:noFill/>
              </a:ln>
              <a:solidFill>
                <a:srgbClr val="3B687F"/>
              </a:solidFill>
              <a:effectLst/>
              <a:latin typeface="Arial" charset="0"/>
              <a:ea typeface="ＭＳ Ｐゴシック" charset="-128"/>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dirty="0">
              <a:ln>
                <a:noFill/>
              </a:ln>
              <a:solidFill>
                <a:srgbClr val="3B687F"/>
              </a:solidFill>
              <a:effectLst/>
              <a:latin typeface="Arial" charset="0"/>
              <a:ea typeface="ＭＳ Ｐゴシック" charset="-128"/>
            </a:endParaRPr>
          </a:p>
        </p:txBody>
      </p:sp>
      <p:pic>
        <p:nvPicPr>
          <p:cNvPr id="22" name="Grafik 21" descr="Informationen mit einfarbiger Füllung">
            <a:extLst>
              <a:ext uri="{FF2B5EF4-FFF2-40B4-BE49-F238E27FC236}">
                <a16:creationId xmlns:a16="http://schemas.microsoft.com/office/drawing/2014/main" id="{8E3A8B5E-BDFA-6946-A0E7-8067FDABFDF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648000" y="1658527"/>
            <a:ext cx="216000" cy="216000"/>
          </a:xfrm>
          <a:prstGeom prst="rect">
            <a:avLst/>
          </a:prstGeom>
        </p:spPr>
      </p:pic>
      <p:grpSp>
        <p:nvGrpSpPr>
          <p:cNvPr id="10" name="Gruppieren 9">
            <a:extLst>
              <a:ext uri="{FF2B5EF4-FFF2-40B4-BE49-F238E27FC236}">
                <a16:creationId xmlns:a16="http://schemas.microsoft.com/office/drawing/2014/main" id="{FAB8CB51-D1A1-C846-A060-D0CC0D86D593}"/>
              </a:ext>
            </a:extLst>
          </p:cNvPr>
          <p:cNvGrpSpPr/>
          <p:nvPr/>
        </p:nvGrpSpPr>
        <p:grpSpPr>
          <a:xfrm>
            <a:off x="2432004" y="3566918"/>
            <a:ext cx="4205173" cy="2574441"/>
            <a:chOff x="2882400" y="3721345"/>
            <a:chExt cx="4205173" cy="2574441"/>
          </a:xfrm>
        </p:grpSpPr>
        <p:sp>
          <p:nvSpPr>
            <p:cNvPr id="7" name="Oval 6">
              <a:extLst>
                <a:ext uri="{FF2B5EF4-FFF2-40B4-BE49-F238E27FC236}">
                  <a16:creationId xmlns:a16="http://schemas.microsoft.com/office/drawing/2014/main" id="{0542A62B-B490-AF4E-8232-96B455EA2852}"/>
                </a:ext>
              </a:extLst>
            </p:cNvPr>
            <p:cNvSpPr/>
            <p:nvPr/>
          </p:nvSpPr>
          <p:spPr bwMode="auto">
            <a:xfrm>
              <a:off x="4144457" y="3721345"/>
              <a:ext cx="504883" cy="504883"/>
            </a:xfrm>
            <a:prstGeom prst="ellipse">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9" name="Oval 18">
              <a:extLst>
                <a:ext uri="{FF2B5EF4-FFF2-40B4-BE49-F238E27FC236}">
                  <a16:creationId xmlns:a16="http://schemas.microsoft.com/office/drawing/2014/main" id="{F78D04E1-7032-AF43-B058-10088A34CA96}"/>
                </a:ext>
              </a:extLst>
            </p:cNvPr>
            <p:cNvSpPr/>
            <p:nvPr/>
          </p:nvSpPr>
          <p:spPr bwMode="auto">
            <a:xfrm>
              <a:off x="4145998" y="4374281"/>
              <a:ext cx="504883" cy="504883"/>
            </a:xfrm>
            <a:prstGeom prst="ellipse">
              <a:avLst/>
            </a:prstGeom>
            <a:solidFill>
              <a:srgbClr val="3F919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20" name="Oval 19">
              <a:extLst>
                <a:ext uri="{FF2B5EF4-FFF2-40B4-BE49-F238E27FC236}">
                  <a16:creationId xmlns:a16="http://schemas.microsoft.com/office/drawing/2014/main" id="{17559B8B-367D-1A4D-8CD1-7678FF9B9DBC}"/>
                </a:ext>
              </a:extLst>
            </p:cNvPr>
            <p:cNvSpPr>
              <a:spLocks noChangeAspect="1"/>
            </p:cNvSpPr>
            <p:nvPr/>
          </p:nvSpPr>
          <p:spPr bwMode="auto">
            <a:xfrm>
              <a:off x="3101331" y="3927082"/>
              <a:ext cx="144000" cy="144000"/>
            </a:xfrm>
            <a:prstGeom prst="ellipse">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28" name="Oval 27">
              <a:extLst>
                <a:ext uri="{FF2B5EF4-FFF2-40B4-BE49-F238E27FC236}">
                  <a16:creationId xmlns:a16="http://schemas.microsoft.com/office/drawing/2014/main" id="{94839547-CD9C-B94D-A334-6425352C8B51}"/>
                </a:ext>
              </a:extLst>
            </p:cNvPr>
            <p:cNvSpPr>
              <a:spLocks noChangeAspect="1"/>
            </p:cNvSpPr>
            <p:nvPr/>
          </p:nvSpPr>
          <p:spPr bwMode="auto">
            <a:xfrm>
              <a:off x="6835573" y="3918082"/>
              <a:ext cx="162000" cy="162000"/>
            </a:xfrm>
            <a:prstGeom prst="ellipse">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29" name="Oval 28">
              <a:extLst>
                <a:ext uri="{FF2B5EF4-FFF2-40B4-BE49-F238E27FC236}">
                  <a16:creationId xmlns:a16="http://schemas.microsoft.com/office/drawing/2014/main" id="{9FEC1B90-6F2F-0C42-AC4A-181675E432CA}"/>
                </a:ext>
              </a:extLst>
            </p:cNvPr>
            <p:cNvSpPr>
              <a:spLocks noChangeAspect="1"/>
            </p:cNvSpPr>
            <p:nvPr/>
          </p:nvSpPr>
          <p:spPr bwMode="auto">
            <a:xfrm>
              <a:off x="5476537" y="3817993"/>
              <a:ext cx="324000" cy="324000"/>
            </a:xfrm>
            <a:prstGeom prst="ellipse">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30" name="Oval 29">
              <a:extLst>
                <a:ext uri="{FF2B5EF4-FFF2-40B4-BE49-F238E27FC236}">
                  <a16:creationId xmlns:a16="http://schemas.microsoft.com/office/drawing/2014/main" id="{101CE2D1-2CBD-334A-A8D8-6F822CBE3B85}"/>
                </a:ext>
              </a:extLst>
            </p:cNvPr>
            <p:cNvSpPr>
              <a:spLocks noChangeAspect="1"/>
            </p:cNvSpPr>
            <p:nvPr/>
          </p:nvSpPr>
          <p:spPr bwMode="auto">
            <a:xfrm>
              <a:off x="3101331" y="4546008"/>
              <a:ext cx="144000" cy="144000"/>
            </a:xfrm>
            <a:prstGeom prst="ellipse">
              <a:avLst/>
            </a:prstGeom>
            <a:solidFill>
              <a:srgbClr val="3F919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31" name="Oval 30">
              <a:extLst>
                <a:ext uri="{FF2B5EF4-FFF2-40B4-BE49-F238E27FC236}">
                  <a16:creationId xmlns:a16="http://schemas.microsoft.com/office/drawing/2014/main" id="{1AC2B2EA-5360-8A4F-8BF4-4E598103024F}"/>
                </a:ext>
              </a:extLst>
            </p:cNvPr>
            <p:cNvSpPr>
              <a:spLocks noChangeAspect="1"/>
            </p:cNvSpPr>
            <p:nvPr/>
          </p:nvSpPr>
          <p:spPr bwMode="auto">
            <a:xfrm>
              <a:off x="5485742" y="4468608"/>
              <a:ext cx="324000" cy="324000"/>
            </a:xfrm>
            <a:prstGeom prst="ellipse">
              <a:avLst/>
            </a:prstGeom>
            <a:solidFill>
              <a:srgbClr val="3F919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32" name="Oval 31">
              <a:extLst>
                <a:ext uri="{FF2B5EF4-FFF2-40B4-BE49-F238E27FC236}">
                  <a16:creationId xmlns:a16="http://schemas.microsoft.com/office/drawing/2014/main" id="{BFCDEA02-543C-8349-BC4F-5011942BF580}"/>
                </a:ext>
              </a:extLst>
            </p:cNvPr>
            <p:cNvSpPr>
              <a:spLocks noChangeAspect="1"/>
            </p:cNvSpPr>
            <p:nvPr/>
          </p:nvSpPr>
          <p:spPr bwMode="auto">
            <a:xfrm>
              <a:off x="6835573" y="4545722"/>
              <a:ext cx="162000" cy="162000"/>
            </a:xfrm>
            <a:prstGeom prst="ellipse">
              <a:avLst/>
            </a:prstGeom>
            <a:solidFill>
              <a:srgbClr val="3F919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33" name="Oval 32">
              <a:extLst>
                <a:ext uri="{FF2B5EF4-FFF2-40B4-BE49-F238E27FC236}">
                  <a16:creationId xmlns:a16="http://schemas.microsoft.com/office/drawing/2014/main" id="{DB1180A5-4DB1-C74E-9621-D47847D05B16}"/>
                </a:ext>
              </a:extLst>
            </p:cNvPr>
            <p:cNvSpPr>
              <a:spLocks noChangeAspect="1"/>
            </p:cNvSpPr>
            <p:nvPr/>
          </p:nvSpPr>
          <p:spPr bwMode="auto">
            <a:xfrm>
              <a:off x="3026400" y="5146514"/>
              <a:ext cx="288000" cy="288000"/>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34" name="Oval 33">
              <a:extLst>
                <a:ext uri="{FF2B5EF4-FFF2-40B4-BE49-F238E27FC236}">
                  <a16:creationId xmlns:a16="http://schemas.microsoft.com/office/drawing/2014/main" id="{040D6BFB-47B1-1046-9E0A-48210DEF357E}"/>
                </a:ext>
              </a:extLst>
            </p:cNvPr>
            <p:cNvSpPr>
              <a:spLocks noChangeAspect="1"/>
            </p:cNvSpPr>
            <p:nvPr/>
          </p:nvSpPr>
          <p:spPr bwMode="auto">
            <a:xfrm>
              <a:off x="4252898" y="5147764"/>
              <a:ext cx="288000" cy="288000"/>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35" name="Oval 34">
              <a:extLst>
                <a:ext uri="{FF2B5EF4-FFF2-40B4-BE49-F238E27FC236}">
                  <a16:creationId xmlns:a16="http://schemas.microsoft.com/office/drawing/2014/main" id="{63A0D0F6-78E6-2A45-9C0F-26F97470AD51}"/>
                </a:ext>
              </a:extLst>
            </p:cNvPr>
            <p:cNvSpPr>
              <a:spLocks noChangeAspect="1"/>
            </p:cNvSpPr>
            <p:nvPr/>
          </p:nvSpPr>
          <p:spPr bwMode="auto">
            <a:xfrm>
              <a:off x="5503742" y="5146514"/>
              <a:ext cx="288000" cy="288000"/>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36" name="Oval 35">
              <a:extLst>
                <a:ext uri="{FF2B5EF4-FFF2-40B4-BE49-F238E27FC236}">
                  <a16:creationId xmlns:a16="http://schemas.microsoft.com/office/drawing/2014/main" id="{A34D80E7-1C03-2242-9CA7-4BF063402309}"/>
                </a:ext>
              </a:extLst>
            </p:cNvPr>
            <p:cNvSpPr>
              <a:spLocks noChangeAspect="1"/>
            </p:cNvSpPr>
            <p:nvPr/>
          </p:nvSpPr>
          <p:spPr bwMode="auto">
            <a:xfrm>
              <a:off x="6745573" y="5121995"/>
              <a:ext cx="342000" cy="342000"/>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37" name="Oval 36">
              <a:extLst>
                <a:ext uri="{FF2B5EF4-FFF2-40B4-BE49-F238E27FC236}">
                  <a16:creationId xmlns:a16="http://schemas.microsoft.com/office/drawing/2014/main" id="{685CDBEF-B15A-F246-BEC2-694677E111A7}"/>
                </a:ext>
              </a:extLst>
            </p:cNvPr>
            <p:cNvSpPr>
              <a:spLocks noChangeAspect="1"/>
            </p:cNvSpPr>
            <p:nvPr/>
          </p:nvSpPr>
          <p:spPr bwMode="auto">
            <a:xfrm>
              <a:off x="2882400" y="5719786"/>
              <a:ext cx="576000" cy="576000"/>
            </a:xfrm>
            <a:prstGeom prst="ellipse">
              <a:avLst/>
            </a:prstGeom>
            <a:solidFill>
              <a:srgbClr val="DEF1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38" name="Oval 37">
              <a:extLst>
                <a:ext uri="{FF2B5EF4-FFF2-40B4-BE49-F238E27FC236}">
                  <a16:creationId xmlns:a16="http://schemas.microsoft.com/office/drawing/2014/main" id="{925B5B5D-A9D3-1D49-9AA2-67D198289158}"/>
                </a:ext>
              </a:extLst>
            </p:cNvPr>
            <p:cNvSpPr>
              <a:spLocks noChangeAspect="1"/>
            </p:cNvSpPr>
            <p:nvPr/>
          </p:nvSpPr>
          <p:spPr bwMode="auto">
            <a:xfrm>
              <a:off x="4324898" y="5933389"/>
              <a:ext cx="144000" cy="144000"/>
            </a:xfrm>
            <a:prstGeom prst="ellipse">
              <a:avLst/>
            </a:prstGeom>
            <a:solidFill>
              <a:srgbClr val="DEF1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39" name="Oval 38">
              <a:extLst>
                <a:ext uri="{FF2B5EF4-FFF2-40B4-BE49-F238E27FC236}">
                  <a16:creationId xmlns:a16="http://schemas.microsoft.com/office/drawing/2014/main" id="{797984E7-4E5A-A341-9848-E5ACDC007D92}"/>
                </a:ext>
              </a:extLst>
            </p:cNvPr>
            <p:cNvSpPr>
              <a:spLocks noChangeAspect="1"/>
            </p:cNvSpPr>
            <p:nvPr/>
          </p:nvSpPr>
          <p:spPr bwMode="auto">
            <a:xfrm>
              <a:off x="5571041" y="5942389"/>
              <a:ext cx="126000" cy="126000"/>
            </a:xfrm>
            <a:prstGeom prst="ellipse">
              <a:avLst/>
            </a:prstGeom>
            <a:solidFill>
              <a:srgbClr val="DEF1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40" name="Oval 39">
              <a:extLst>
                <a:ext uri="{FF2B5EF4-FFF2-40B4-BE49-F238E27FC236}">
                  <a16:creationId xmlns:a16="http://schemas.microsoft.com/office/drawing/2014/main" id="{CCCEC058-D960-574A-8F7A-EDA2CDC50C5C}"/>
                </a:ext>
              </a:extLst>
            </p:cNvPr>
            <p:cNvSpPr>
              <a:spLocks noChangeAspect="1"/>
            </p:cNvSpPr>
            <p:nvPr/>
          </p:nvSpPr>
          <p:spPr bwMode="auto">
            <a:xfrm>
              <a:off x="6872035" y="5933389"/>
              <a:ext cx="108000" cy="108000"/>
            </a:xfrm>
            <a:prstGeom prst="ellipse">
              <a:avLst/>
            </a:prstGeom>
            <a:solidFill>
              <a:srgbClr val="DEF1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grpSp>
      <p:graphicFrame>
        <p:nvGraphicFramePr>
          <p:cNvPr id="3" name="Tabelle 6">
            <a:extLst>
              <a:ext uri="{FF2B5EF4-FFF2-40B4-BE49-F238E27FC236}">
                <a16:creationId xmlns:a16="http://schemas.microsoft.com/office/drawing/2014/main" id="{C19397D3-E5C6-DA46-AB99-85A3300AC5DD}"/>
              </a:ext>
            </a:extLst>
          </p:cNvPr>
          <p:cNvGraphicFramePr>
            <a:graphicFrameLocks noGrp="1"/>
          </p:cNvGraphicFramePr>
          <p:nvPr>
            <p:extLst>
              <p:ext uri="{D42A27DB-BD31-4B8C-83A1-F6EECF244321}">
                <p14:modId xmlns:p14="http://schemas.microsoft.com/office/powerpoint/2010/main" val="3438054621"/>
              </p:ext>
            </p:extLst>
          </p:nvPr>
        </p:nvGraphicFramePr>
        <p:xfrm>
          <a:off x="552264" y="2730561"/>
          <a:ext cx="7920000" cy="3451420"/>
        </p:xfrm>
        <a:graphic>
          <a:graphicData uri="http://schemas.openxmlformats.org/drawingml/2006/table">
            <a:tbl>
              <a:tblPr firstRow="1" bandRow="1">
                <a:effectLst/>
                <a:tableStyleId>{5C22544A-7EE6-4342-B048-85BDC9FD1C3A}</a:tableStyleId>
              </a:tblPr>
              <a:tblGrid>
                <a:gridCol w="1610215">
                  <a:extLst>
                    <a:ext uri="{9D8B030D-6E8A-4147-A177-3AD203B41FA5}">
                      <a16:colId xmlns:a16="http://schemas.microsoft.com/office/drawing/2014/main" val="97124299"/>
                    </a:ext>
                  </a:extLst>
                </a:gridCol>
                <a:gridCol w="1158709">
                  <a:extLst>
                    <a:ext uri="{9D8B030D-6E8A-4147-A177-3AD203B41FA5}">
                      <a16:colId xmlns:a16="http://schemas.microsoft.com/office/drawing/2014/main" val="3590252121"/>
                    </a:ext>
                  </a:extLst>
                </a:gridCol>
                <a:gridCol w="1299738">
                  <a:extLst>
                    <a:ext uri="{9D8B030D-6E8A-4147-A177-3AD203B41FA5}">
                      <a16:colId xmlns:a16="http://schemas.microsoft.com/office/drawing/2014/main" val="4244710568"/>
                    </a:ext>
                  </a:extLst>
                </a:gridCol>
                <a:gridCol w="1224894">
                  <a:extLst>
                    <a:ext uri="{9D8B030D-6E8A-4147-A177-3AD203B41FA5}">
                      <a16:colId xmlns:a16="http://schemas.microsoft.com/office/drawing/2014/main" val="1329153076"/>
                    </a:ext>
                  </a:extLst>
                </a:gridCol>
                <a:gridCol w="1341120">
                  <a:extLst>
                    <a:ext uri="{9D8B030D-6E8A-4147-A177-3AD203B41FA5}">
                      <a16:colId xmlns:a16="http://schemas.microsoft.com/office/drawing/2014/main" val="3203967911"/>
                    </a:ext>
                  </a:extLst>
                </a:gridCol>
                <a:gridCol w="1285324">
                  <a:extLst>
                    <a:ext uri="{9D8B030D-6E8A-4147-A177-3AD203B41FA5}">
                      <a16:colId xmlns:a16="http://schemas.microsoft.com/office/drawing/2014/main" val="1823194290"/>
                    </a:ext>
                  </a:extLst>
                </a:gridCol>
              </a:tblGrid>
              <a:tr h="729451">
                <a:tc>
                  <a:txBody>
                    <a:bodyPr/>
                    <a:lstStyle/>
                    <a:p>
                      <a:r>
                        <a:rPr lang="en-US" sz="1000" b="1" dirty="0">
                          <a:solidFill>
                            <a:schemeClr val="bg1"/>
                          </a:solidFill>
                        </a:rPr>
                        <a:t>Stages of the value chain</a:t>
                      </a:r>
                      <a:endParaRPr lang="de-DE" sz="1000" b="1"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r>
                        <a:rPr lang="de-DE" sz="1000" dirty="0"/>
                        <a:t>Sourcing </a:t>
                      </a:r>
                      <a:r>
                        <a:rPr lang="de-DE" sz="1000" dirty="0" err="1"/>
                        <a:t>of</a:t>
                      </a:r>
                      <a:r>
                        <a:rPr lang="de-DE" sz="1000" dirty="0"/>
                        <a:t> </a:t>
                      </a:r>
                      <a:r>
                        <a:rPr lang="de-DE" sz="1000" dirty="0" err="1"/>
                        <a:t>raw</a:t>
                      </a:r>
                      <a:r>
                        <a:rPr lang="de-DE" sz="1000" dirty="0"/>
                        <a:t> </a:t>
                      </a:r>
                      <a:r>
                        <a:rPr lang="de-DE" sz="1000" dirty="0" err="1"/>
                        <a:t>materials</a:t>
                      </a:r>
                      <a:endParaRPr lang="de-DE" sz="10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r>
                        <a:rPr lang="de-DE" sz="1000" dirty="0"/>
                        <a:t>Manufacturing of semi-</a:t>
                      </a:r>
                      <a:r>
                        <a:rPr lang="de-DE" sz="1000" dirty="0" err="1"/>
                        <a:t>finished</a:t>
                      </a:r>
                      <a:r>
                        <a:rPr lang="de-DE" sz="1000" dirty="0"/>
                        <a:t> </a:t>
                      </a:r>
                      <a:r>
                        <a:rPr lang="de-DE" sz="1000" dirty="0" err="1"/>
                        <a:t>goods</a:t>
                      </a:r>
                      <a:r>
                        <a:rPr lang="de-DE" sz="1000" dirty="0"/>
                        <a:t> (indirect suppliers)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r>
                        <a:rPr lang="de-DE" sz="1000" dirty="0" err="1"/>
                        <a:t>Direct</a:t>
                      </a:r>
                      <a:r>
                        <a:rPr lang="de-DE" sz="1000" dirty="0"/>
                        <a:t> suppliers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r>
                        <a:rPr lang="de-DE" sz="1000" dirty="0"/>
                        <a:t>Car </a:t>
                      </a:r>
                      <a:r>
                        <a:rPr lang="de-DE" sz="1000" dirty="0" err="1"/>
                        <a:t>manufacturing</a:t>
                      </a:r>
                      <a:r>
                        <a:rPr lang="de-DE" sz="1000" dirty="0"/>
                        <a:t> </a:t>
                      </a:r>
                      <a:r>
                        <a:rPr lang="de-DE" sz="1000" dirty="0" err="1"/>
                        <a:t>company</a:t>
                      </a:r>
                      <a:r>
                        <a:rPr lang="de-DE" sz="1000" dirty="0"/>
                        <a:t> (own </a:t>
                      </a:r>
                      <a:r>
                        <a:rPr lang="de-DE" sz="1000" dirty="0" err="1"/>
                        <a:t>production</a:t>
                      </a:r>
                      <a:r>
                        <a:rPr lang="de-DE" sz="1000" dirty="0"/>
                        <a:t> </a:t>
                      </a:r>
                      <a:r>
                        <a:rPr lang="de-DE" sz="1000" dirty="0" err="1"/>
                        <a:t>site</a:t>
                      </a:r>
                      <a:r>
                        <a:rPr lang="de-DE" sz="1000" dirty="0"/>
                        <a: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r>
                        <a:rPr lang="de-DE" sz="1000" dirty="0"/>
                        <a:t>Total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extLst>
                  <a:ext uri="{0D108BD9-81ED-4DB2-BD59-A6C34878D82A}">
                    <a16:rowId xmlns:a16="http://schemas.microsoft.com/office/drawing/2014/main" val="1310871116"/>
                  </a:ext>
                </a:extLst>
              </a:tr>
              <a:tr h="653601">
                <a:tc>
                  <a:txBody>
                    <a:bodyPr/>
                    <a:lstStyle/>
                    <a:p>
                      <a:r>
                        <a:rPr lang="de-DE" sz="1000" b="1" dirty="0" err="1">
                          <a:solidFill>
                            <a:schemeClr val="bg1"/>
                          </a:solidFill>
                        </a:rPr>
                        <a:t>Greenhouse</a:t>
                      </a:r>
                      <a:r>
                        <a:rPr lang="de-DE" sz="1000" b="1" dirty="0">
                          <a:solidFill>
                            <a:schemeClr val="bg1"/>
                          </a:solidFill>
                        </a:rPr>
                        <a:t> </a:t>
                      </a:r>
                      <a:r>
                        <a:rPr lang="de-DE" sz="1000" b="1" dirty="0" err="1">
                          <a:solidFill>
                            <a:schemeClr val="bg1"/>
                          </a:solidFill>
                        </a:rPr>
                        <a:t>gases</a:t>
                      </a:r>
                      <a:endParaRPr lang="de-DE" sz="1000" b="1"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pPr algn="ctr"/>
                      <a:r>
                        <a:rPr lang="de-DE" sz="1200" b="1" dirty="0" smtClean="0">
                          <a:solidFill>
                            <a:schemeClr val="tx1"/>
                          </a:solidFill>
                        </a:rPr>
                        <a:t>8 %</a:t>
                      </a:r>
                      <a:endParaRPr lang="de-DE" sz="1200" b="1"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b="1" dirty="0" smtClean="0">
                          <a:solidFill>
                            <a:schemeClr val="tx1"/>
                          </a:solidFill>
                        </a:rPr>
                        <a:t>54 %</a:t>
                      </a:r>
                      <a:endParaRPr lang="de-DE" sz="1200" b="1"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b="1" dirty="0" smtClean="0">
                          <a:solidFill>
                            <a:schemeClr val="tx1"/>
                          </a:solidFill>
                        </a:rPr>
                        <a:t>28 %</a:t>
                      </a:r>
                      <a:endParaRPr lang="de-DE" sz="1200" b="1"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b="1" dirty="0" smtClean="0">
                          <a:solidFill>
                            <a:schemeClr val="tx1"/>
                          </a:solidFill>
                        </a:rPr>
                        <a:t>10 %</a:t>
                      </a:r>
                      <a:endParaRPr lang="de-DE" sz="1200" b="1"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b="1" dirty="0">
                          <a:solidFill>
                            <a:schemeClr val="tx1"/>
                          </a:solidFill>
                        </a:rPr>
                        <a:t>140</a:t>
                      </a:r>
                    </a:p>
                    <a:p>
                      <a:pPr algn="ctr"/>
                      <a:endParaRPr lang="de-DE" sz="1000" b="1" dirty="0">
                        <a:solidFill>
                          <a:schemeClr val="tx1"/>
                        </a:solidFill>
                      </a:endParaRPr>
                    </a:p>
                    <a:p>
                      <a:pPr algn="ctr"/>
                      <a:r>
                        <a:rPr lang="de-DE" sz="1000" b="0" dirty="0" err="1">
                          <a:solidFill>
                            <a:schemeClr val="tx1"/>
                          </a:solidFill>
                        </a:rPr>
                        <a:t>megatonnes</a:t>
                      </a:r>
                      <a:r>
                        <a:rPr lang="de-DE" sz="1000" b="0" dirty="0">
                          <a:solidFill>
                            <a:schemeClr val="tx1"/>
                          </a:solidFill>
                        </a:rPr>
                        <a:t> CO</a:t>
                      </a:r>
                      <a:r>
                        <a:rPr lang="de-DE" sz="1000" b="0" baseline="-25000" dirty="0">
                          <a:solidFill>
                            <a:schemeClr val="tx1"/>
                          </a:solidFill>
                        </a:rPr>
                        <a:t>2</a:t>
                      </a:r>
                      <a:r>
                        <a:rPr lang="de-DE" sz="1000" b="0" baseline="0" dirty="0">
                          <a:solidFill>
                            <a:schemeClr val="tx1"/>
                          </a:solidFill>
                        </a:rPr>
                        <a:t>e</a:t>
                      </a:r>
                      <a:endParaRPr lang="de-DE" sz="1000" b="0"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2397235"/>
                  </a:ext>
                </a:extLst>
              </a:tr>
              <a:tr h="653601">
                <a:tc>
                  <a:txBody>
                    <a:bodyPr/>
                    <a:lstStyle/>
                    <a:p>
                      <a:r>
                        <a:rPr lang="de-DE" sz="1000" b="1" dirty="0">
                          <a:solidFill>
                            <a:schemeClr val="bg1"/>
                          </a:solidFill>
                        </a:rPr>
                        <a:t>Air </a:t>
                      </a:r>
                      <a:r>
                        <a:rPr lang="de-DE" sz="1000" b="1" dirty="0" err="1">
                          <a:solidFill>
                            <a:schemeClr val="bg1"/>
                          </a:solidFill>
                        </a:rPr>
                        <a:t>pollution</a:t>
                      </a:r>
                      <a:endParaRPr lang="de-DE" sz="1000" b="1"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pPr algn="ctr"/>
                      <a:r>
                        <a:rPr lang="de-DE" sz="1200" b="1" dirty="0" smtClean="0">
                          <a:solidFill>
                            <a:schemeClr val="tx1"/>
                          </a:solidFill>
                        </a:rPr>
                        <a:t>7 %</a:t>
                      </a:r>
                      <a:endParaRPr lang="de-DE" sz="1200" b="1"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de-DE" sz="1200" b="1" kern="1200" dirty="0" smtClean="0">
                          <a:solidFill>
                            <a:schemeClr val="tx1"/>
                          </a:solidFill>
                          <a:effectLst>
                            <a:outerShdw blurRad="50800" dist="38100" algn="l" rotWithShape="0">
                              <a:schemeClr val="bg1">
                                <a:alpha val="40000"/>
                              </a:schemeClr>
                            </a:outerShdw>
                          </a:effectLst>
                          <a:latin typeface="+mn-lt"/>
                          <a:ea typeface="+mn-ea"/>
                          <a:cs typeface="+mn-cs"/>
                        </a:rPr>
                        <a:t>57 %</a:t>
                      </a:r>
                      <a:endParaRPr lang="de-DE" sz="1200" b="1" kern="1200" dirty="0">
                        <a:solidFill>
                          <a:schemeClr val="tx1"/>
                        </a:solidFill>
                        <a:effectLst>
                          <a:outerShdw blurRad="50800" dist="38100" algn="l" rotWithShape="0">
                            <a:schemeClr val="bg1">
                              <a:alpha val="40000"/>
                            </a:schemeClr>
                          </a:outerShdw>
                        </a:effectLst>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b="1" dirty="0" smtClean="0">
                          <a:solidFill>
                            <a:schemeClr val="tx1"/>
                          </a:solidFill>
                        </a:rPr>
                        <a:t>30 %</a:t>
                      </a:r>
                      <a:endParaRPr lang="de-DE" sz="1200" b="1"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b="1" dirty="0" smtClean="0">
                          <a:solidFill>
                            <a:schemeClr val="tx1"/>
                          </a:solidFill>
                        </a:rPr>
                        <a:t>6 %</a:t>
                      </a:r>
                      <a:endParaRPr lang="de-DE" sz="1200" b="1"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b="1" dirty="0">
                          <a:solidFill>
                            <a:schemeClr val="tx1"/>
                          </a:solidFill>
                        </a:rPr>
                        <a:t>0,2</a:t>
                      </a:r>
                    </a:p>
                    <a:p>
                      <a:pPr algn="ctr"/>
                      <a:endParaRPr lang="de-DE" sz="1000" b="1" dirty="0">
                        <a:solidFill>
                          <a:schemeClr val="tx1"/>
                        </a:solidFill>
                      </a:endParaRPr>
                    </a:p>
                    <a:p>
                      <a:pPr algn="ctr"/>
                      <a:r>
                        <a:rPr lang="de-DE" sz="1000" b="0" dirty="0" err="1">
                          <a:solidFill>
                            <a:schemeClr val="tx1"/>
                          </a:solidFill>
                        </a:rPr>
                        <a:t>megatonnes</a:t>
                      </a:r>
                      <a:r>
                        <a:rPr lang="de-DE" sz="1000" b="0" dirty="0">
                          <a:solidFill>
                            <a:schemeClr val="tx1"/>
                          </a:solidFill>
                        </a:rPr>
                        <a:t> NO</a:t>
                      </a:r>
                      <a:r>
                        <a:rPr lang="de-DE" sz="1000" b="0" baseline="-25000" dirty="0">
                          <a:solidFill>
                            <a:schemeClr val="tx1"/>
                          </a:solidFill>
                        </a:rPr>
                        <a:t>2</a:t>
                      </a:r>
                      <a:endParaRPr lang="de-DE" sz="1000" b="0"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8316862"/>
                  </a:ext>
                </a:extLst>
              </a:tr>
              <a:tr h="761166">
                <a:tc>
                  <a:txBody>
                    <a:bodyPr/>
                    <a:lstStyle/>
                    <a:p>
                      <a:r>
                        <a:rPr lang="de-DE" sz="1000" b="1" dirty="0" err="1">
                          <a:solidFill>
                            <a:schemeClr val="bg1"/>
                          </a:solidFill>
                        </a:rPr>
                        <a:t>Water</a:t>
                      </a:r>
                      <a:r>
                        <a:rPr lang="de-DE" sz="1000" b="1" dirty="0">
                          <a:solidFill>
                            <a:schemeClr val="bg1"/>
                          </a:solidFill>
                        </a:rPr>
                        <a:t> </a:t>
                      </a:r>
                      <a:r>
                        <a:rPr lang="de-DE" sz="1000" b="1" dirty="0" err="1">
                          <a:solidFill>
                            <a:schemeClr val="bg1"/>
                          </a:solidFill>
                        </a:rPr>
                        <a:t>consumption</a:t>
                      </a:r>
                      <a:endParaRPr lang="de-DE" sz="1000" b="1"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pPr algn="ctr"/>
                      <a:r>
                        <a:rPr lang="de-DE" sz="1200" b="1" dirty="0" smtClean="0">
                          <a:solidFill>
                            <a:schemeClr val="tx1"/>
                          </a:solidFill>
                        </a:rPr>
                        <a:t>21 %</a:t>
                      </a:r>
                      <a:endParaRPr lang="de-DE" sz="1200" b="1"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b="1" dirty="0" smtClean="0">
                          <a:solidFill>
                            <a:schemeClr val="tx1"/>
                          </a:solidFill>
                        </a:rPr>
                        <a:t>23 %</a:t>
                      </a:r>
                      <a:endParaRPr lang="de-DE" sz="1200" b="1"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b="1" dirty="0" smtClean="0">
                          <a:solidFill>
                            <a:schemeClr val="tx1"/>
                          </a:solidFill>
                        </a:rPr>
                        <a:t>18 %</a:t>
                      </a:r>
                      <a:endParaRPr lang="de-DE" sz="1200" b="1"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b="1" dirty="0" smtClean="0">
                          <a:solidFill>
                            <a:schemeClr val="tx1"/>
                          </a:solidFill>
                          <a:effectLst>
                            <a:outerShdw blurRad="50800" dist="38100" algn="l" rotWithShape="0">
                              <a:schemeClr val="bg1">
                                <a:alpha val="40000"/>
                              </a:schemeClr>
                            </a:outerShdw>
                          </a:effectLst>
                        </a:rPr>
                        <a:t>38 %</a:t>
                      </a:r>
                      <a:endParaRPr lang="de-DE" sz="1200" b="1" dirty="0">
                        <a:solidFill>
                          <a:schemeClr val="tx1"/>
                        </a:solidFill>
                        <a:effectLst>
                          <a:outerShdw blurRad="50800" dist="38100" algn="l" rotWithShape="0">
                            <a:schemeClr val="bg1">
                              <a:alpha val="40000"/>
                            </a:schemeClr>
                          </a:outerShdw>
                        </a:effectLs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b="1" dirty="0">
                          <a:solidFill>
                            <a:schemeClr val="tx1"/>
                          </a:solidFill>
                        </a:rPr>
                        <a:t>1800</a:t>
                      </a:r>
                    </a:p>
                    <a:p>
                      <a:pPr algn="ctr"/>
                      <a:endParaRPr lang="de-DE" sz="1000" b="0" dirty="0">
                        <a:solidFill>
                          <a:schemeClr val="tx1"/>
                        </a:solidFill>
                      </a:endParaRPr>
                    </a:p>
                    <a:p>
                      <a:pPr algn="ctr"/>
                      <a:endParaRPr lang="de-DE" sz="1000" b="0" dirty="0">
                        <a:solidFill>
                          <a:schemeClr val="tx1"/>
                        </a:solidFill>
                      </a:endParaRPr>
                    </a:p>
                    <a:p>
                      <a:pPr algn="ctr"/>
                      <a:r>
                        <a:rPr lang="de-DE" sz="1000" b="0" dirty="0" err="1">
                          <a:solidFill>
                            <a:schemeClr val="tx1"/>
                          </a:solidFill>
                        </a:rPr>
                        <a:t>million</a:t>
                      </a:r>
                      <a:r>
                        <a:rPr lang="de-DE" sz="1000" b="0" dirty="0">
                          <a:solidFill>
                            <a:schemeClr val="tx1"/>
                          </a:solidFill>
                        </a:rPr>
                        <a:t> m</a:t>
                      </a:r>
                      <a:r>
                        <a:rPr lang="de-DE" sz="1000" b="0" baseline="30000" dirty="0">
                          <a:solidFill>
                            <a:schemeClr val="tx1"/>
                          </a:solidFill>
                        </a:rPr>
                        <a:t>3  </a:t>
                      </a:r>
                      <a:r>
                        <a:rPr lang="de-DE" sz="1000" b="0" baseline="0" dirty="0" err="1" smtClean="0">
                          <a:solidFill>
                            <a:schemeClr val="tx1"/>
                          </a:solidFill>
                        </a:rPr>
                        <a:t>water</a:t>
                      </a:r>
                      <a:endParaRPr lang="de-DE" sz="1000" b="0"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8783853"/>
                  </a:ext>
                </a:extLst>
              </a:tr>
              <a:tr h="653601">
                <a:tc>
                  <a:txBody>
                    <a:bodyPr/>
                    <a:lstStyle/>
                    <a:p>
                      <a:r>
                        <a:rPr lang="de-DE" sz="1000" b="1" dirty="0">
                          <a:solidFill>
                            <a:schemeClr val="bg1"/>
                          </a:solidFill>
                        </a:rPr>
                        <a:t>Land </a:t>
                      </a:r>
                      <a:r>
                        <a:rPr lang="de-DE" sz="1000" b="1" dirty="0" err="1">
                          <a:solidFill>
                            <a:schemeClr val="bg1"/>
                          </a:solidFill>
                        </a:rPr>
                        <a:t>use</a:t>
                      </a:r>
                      <a:endParaRPr lang="de-DE" sz="1000" b="1"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pPr algn="ctr"/>
                      <a:r>
                        <a:rPr lang="de-DE" sz="1200" b="1" dirty="0" smtClean="0">
                          <a:solidFill>
                            <a:schemeClr val="tx1"/>
                          </a:solidFill>
                        </a:rPr>
                        <a:t>91 %</a:t>
                      </a:r>
                      <a:endParaRPr lang="de-DE" sz="1200" b="1"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de-DE" sz="1200" b="1" dirty="0" smtClean="0">
                          <a:solidFill>
                            <a:schemeClr val="tx1"/>
                          </a:solidFill>
                        </a:rPr>
                        <a:t>4 %</a:t>
                      </a:r>
                      <a:endParaRPr lang="de-DE" sz="1200" b="1"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de-DE" sz="1200" b="1" dirty="0" smtClean="0">
                          <a:solidFill>
                            <a:schemeClr val="tx1"/>
                          </a:solidFill>
                        </a:rPr>
                        <a:t>3 %</a:t>
                      </a:r>
                      <a:endParaRPr lang="de-DE" sz="1200" b="1"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de-DE" sz="1200" b="1" dirty="0" smtClean="0">
                          <a:solidFill>
                            <a:schemeClr val="tx1"/>
                          </a:solidFill>
                        </a:rPr>
                        <a:t>2 %</a:t>
                      </a:r>
                      <a:endParaRPr lang="de-DE" sz="1200" b="1"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de-DE" sz="1200" b="1" dirty="0">
                          <a:solidFill>
                            <a:schemeClr val="tx1"/>
                          </a:solidFill>
                        </a:rPr>
                        <a:t>3</a:t>
                      </a:r>
                    </a:p>
                    <a:p>
                      <a:pPr algn="ctr"/>
                      <a:endParaRPr lang="de-DE" sz="1000" b="0" dirty="0">
                        <a:solidFill>
                          <a:schemeClr val="tx1"/>
                        </a:solidFill>
                      </a:endParaRPr>
                    </a:p>
                    <a:p>
                      <a:pPr algn="ctr"/>
                      <a:r>
                        <a:rPr lang="de-DE" sz="1000" b="0" dirty="0" err="1">
                          <a:solidFill>
                            <a:schemeClr val="tx1"/>
                          </a:solidFill>
                        </a:rPr>
                        <a:t>million</a:t>
                      </a:r>
                      <a:r>
                        <a:rPr lang="de-DE" sz="1000" b="0" dirty="0">
                          <a:solidFill>
                            <a:schemeClr val="tx1"/>
                          </a:solidFill>
                        </a:rPr>
                        <a:t> ha</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354093560"/>
                  </a:ext>
                </a:extLst>
              </a:tr>
            </a:tbl>
          </a:graphicData>
        </a:graphic>
      </p:graphicFrame>
      <p:sp>
        <p:nvSpPr>
          <p:cNvPr id="42" name="Rechteck 41">
            <a:extLst>
              <a:ext uri="{FF2B5EF4-FFF2-40B4-BE49-F238E27FC236}">
                <a16:creationId xmlns:a16="http://schemas.microsoft.com/office/drawing/2014/main" id="{627A562C-A5CF-8340-A24A-4DB5B5FD0A44}"/>
              </a:ext>
            </a:extLst>
          </p:cNvPr>
          <p:cNvSpPr/>
          <p:nvPr/>
        </p:nvSpPr>
        <p:spPr bwMode="auto">
          <a:xfrm>
            <a:off x="552263" y="2414788"/>
            <a:ext cx="7919999" cy="304932"/>
          </a:xfrm>
          <a:prstGeom prst="rect">
            <a:avLst/>
          </a:prstGeom>
          <a:solidFill>
            <a:srgbClr val="F9AA00"/>
          </a:solidFill>
          <a:ln w="9525" cap="flat" cmpd="sng" algn="ctr">
            <a:solidFill>
              <a:srgbClr val="F9AA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b="1" dirty="0">
                <a:solidFill>
                  <a:srgbClr val="526E7F"/>
                </a:solidFill>
              </a:rPr>
              <a:t>Distribution of environmental impacts along the value chain (example of vehicle manufacturing)</a:t>
            </a:r>
            <a:endParaRPr lang="de-DE" sz="1200" b="1" dirty="0">
              <a:solidFill>
                <a:srgbClr val="526E7F"/>
              </a:solidFill>
            </a:endParaRPr>
          </a:p>
        </p:txBody>
      </p:sp>
      <p:sp>
        <p:nvSpPr>
          <p:cNvPr id="41" name="Datumsplatzhalter 5">
            <a:extLst>
              <a:ext uri="{FF2B5EF4-FFF2-40B4-BE49-F238E27FC236}">
                <a16:creationId xmlns:a16="http://schemas.microsoft.com/office/drawing/2014/main" id="{AD9DFF7B-B4D6-9540-A420-83A1F36E55DA}"/>
              </a:ext>
            </a:extLst>
          </p:cNvPr>
          <p:cNvSpPr>
            <a:spLocks noGrp="1"/>
          </p:cNvSpPr>
          <p:nvPr>
            <p:ph type="dt" sz="half" idx="12"/>
          </p:nvPr>
        </p:nvSpPr>
        <p:spPr>
          <a:xfrm>
            <a:off x="431800" y="223838"/>
            <a:ext cx="8604000" cy="476250"/>
          </a:xfrm>
        </p:spPr>
        <p:txBody>
          <a:bodyPr/>
          <a:lstStyle/>
          <a:p>
            <a:r>
              <a:rPr lang="en-GB" dirty="0"/>
              <a:t>Supply Chain Due Diligence</a:t>
            </a:r>
          </a:p>
          <a:p>
            <a:r>
              <a:rPr lang="en-US" dirty="0" smtClean="0"/>
              <a:t>Part 1</a:t>
            </a:r>
            <a:r>
              <a:rPr lang="en-US" dirty="0"/>
              <a:t>. Why should suppliers prepare for due diligence?</a:t>
            </a:r>
          </a:p>
        </p:txBody>
      </p:sp>
      <p:sp>
        <p:nvSpPr>
          <p:cNvPr id="43" name="Fußzeilenplatzhalter 3">
            <a:extLst>
              <a:ext uri="{FF2B5EF4-FFF2-40B4-BE49-F238E27FC236}">
                <a16:creationId xmlns:a16="http://schemas.microsoft.com/office/drawing/2014/main" id="{270FAD21-B4C3-4A5A-AE36-D8366A7DB301}"/>
              </a:ext>
            </a:extLst>
          </p:cNvPr>
          <p:cNvSpPr>
            <a:spLocks noGrp="1"/>
          </p:cNvSpPr>
          <p:nvPr>
            <p:ph type="ftr" sz="quarter" idx="10"/>
          </p:nvPr>
        </p:nvSpPr>
        <p:spPr>
          <a:xfrm>
            <a:off x="7061200" y="6477000"/>
            <a:ext cx="4904317" cy="279400"/>
          </a:xfrm>
        </p:spPr>
        <p:txBody>
          <a:bodyPr/>
          <a:lstStyle/>
          <a:p>
            <a:r>
              <a:rPr lang="de-DE" dirty="0"/>
              <a:t>© LfU / IZU Umweltzentrum Umweltwirtschaft / 2021</a:t>
            </a:r>
          </a:p>
        </p:txBody>
      </p:sp>
    </p:spTree>
    <p:extLst>
      <p:ext uri="{BB962C8B-B14F-4D97-AF65-F5344CB8AC3E}">
        <p14:creationId xmlns:p14="http://schemas.microsoft.com/office/powerpoint/2010/main" val="2586510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en-GB" dirty="0">
                <a:solidFill>
                  <a:srgbClr val="FF9933"/>
                </a:solidFill>
              </a:rPr>
              <a:t>The business case for due diligence (Supplier perspective)</a:t>
            </a:r>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a:xfrm>
            <a:off x="5283200" y="6477000"/>
            <a:ext cx="638043" cy="280988"/>
          </a:xfrm>
        </p:spPr>
        <p:txBody>
          <a:bodyPr/>
          <a:lstStyle/>
          <a:p>
            <a:fld id="{894680D0-7A83-433A-9719-C4143F27F647}" type="slidenum">
              <a:rPr lang="de-DE" smtClean="0"/>
              <a:pPr/>
              <a:t>6</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0" y="1496397"/>
            <a:ext cx="9054000" cy="461665"/>
          </a:xfrm>
          <a:prstGeom prst="rect">
            <a:avLst/>
          </a:prstGeom>
          <a:noFill/>
        </p:spPr>
        <p:txBody>
          <a:bodyPr wrap="square" rtlCol="0">
            <a:spAutoFit/>
          </a:bodyPr>
          <a:lstStyle/>
          <a:p>
            <a:pPr algn="l"/>
            <a:r>
              <a:rPr lang="en-US" sz="1200" dirty="0">
                <a:solidFill>
                  <a:srgbClr val="3B687F"/>
                </a:solidFill>
              </a:rPr>
              <a:t>Supply chain due diligence is a driver of economic, social and environmental </a:t>
            </a:r>
            <a:r>
              <a:rPr lang="en-US" sz="1200" dirty="0" smtClean="0">
                <a:solidFill>
                  <a:srgbClr val="3B687F"/>
                </a:solidFill>
              </a:rPr>
              <a:t>added value</a:t>
            </a:r>
            <a:r>
              <a:rPr lang="en-US" sz="1200" dirty="0">
                <a:solidFill>
                  <a:srgbClr val="3B687F"/>
                </a:solidFill>
              </a:rPr>
              <a:t>. The </a:t>
            </a:r>
            <a:r>
              <a:rPr lang="en-US" sz="1200" b="1" dirty="0">
                <a:solidFill>
                  <a:srgbClr val="3B687F"/>
                </a:solidFill>
              </a:rPr>
              <a:t>business case </a:t>
            </a:r>
            <a:r>
              <a:rPr lang="en-US" sz="1200" dirty="0">
                <a:solidFill>
                  <a:srgbClr val="3B687F"/>
                </a:solidFill>
              </a:rPr>
              <a:t>for supply chain due diligence for suppliers is based on </a:t>
            </a:r>
            <a:r>
              <a:rPr lang="en-US" sz="1200" b="1" dirty="0">
                <a:solidFill>
                  <a:srgbClr val="3B687F"/>
                </a:solidFill>
              </a:rPr>
              <a:t>three key value drivers</a:t>
            </a:r>
            <a:r>
              <a:rPr lang="en-US" sz="1200" dirty="0">
                <a:solidFill>
                  <a:srgbClr val="3B687F"/>
                </a:solidFill>
              </a:rPr>
              <a:t>.</a:t>
            </a:r>
            <a:endParaRPr lang="de-DE" sz="1200" dirty="0">
              <a:solidFill>
                <a:srgbClr val="3B687F"/>
              </a:solidFill>
            </a:endParaRPr>
          </a:p>
        </p:txBody>
      </p:sp>
      <p:sp>
        <p:nvSpPr>
          <p:cNvPr id="37" name="Textfeld 36">
            <a:extLst>
              <a:ext uri="{FF2B5EF4-FFF2-40B4-BE49-F238E27FC236}">
                <a16:creationId xmlns:a16="http://schemas.microsoft.com/office/drawing/2014/main" id="{715E107F-548D-6045-B3D3-AA85C24012B0}"/>
              </a:ext>
            </a:extLst>
          </p:cNvPr>
          <p:cNvSpPr txBox="1"/>
          <p:nvPr/>
        </p:nvSpPr>
        <p:spPr>
          <a:xfrm>
            <a:off x="2712392" y="2363776"/>
            <a:ext cx="6889246" cy="1323439"/>
          </a:xfrm>
          <a:prstGeom prst="rect">
            <a:avLst/>
          </a:prstGeom>
          <a:noFill/>
        </p:spPr>
        <p:txBody>
          <a:bodyPr wrap="square" tIns="0" bIns="0" rtlCol="0">
            <a:spAutoFit/>
          </a:bodyPr>
          <a:lstStyle/>
          <a:p>
            <a:pPr algn="l" eaLnBrk="1" fontAlgn="auto" hangingPunct="1">
              <a:spcBef>
                <a:spcPts val="0"/>
              </a:spcBef>
              <a:spcAft>
                <a:spcPts val="600"/>
              </a:spcAft>
            </a:pPr>
            <a:r>
              <a:rPr lang="en-US" sz="1600" b="1" dirty="0">
                <a:solidFill>
                  <a:srgbClr val="526E7F"/>
                </a:solidFill>
                <a:latin typeface="+mn-lt"/>
                <a:ea typeface="+mn-ea"/>
              </a:rPr>
              <a:t>Better supplier assessments/ratings</a:t>
            </a:r>
          </a:p>
          <a:p>
            <a:pPr marL="171450" indent="-171450" algn="l" eaLnBrk="1" fontAlgn="auto" hangingPunct="1">
              <a:spcBef>
                <a:spcPts val="0"/>
              </a:spcBef>
              <a:spcAft>
                <a:spcPts val="600"/>
              </a:spcAft>
              <a:buFont typeface="Arial" panose="020B0604020202020204" pitchFamily="34" charset="0"/>
              <a:buChar char="•"/>
            </a:pPr>
            <a:r>
              <a:rPr lang="en-US" sz="1200" dirty="0">
                <a:solidFill>
                  <a:srgbClr val="526E7F"/>
                </a:solidFill>
                <a:latin typeface="+mn-lt"/>
                <a:ea typeface="+mn-ea"/>
              </a:rPr>
              <a:t>An increasing number of companies </a:t>
            </a:r>
            <a:r>
              <a:rPr lang="en-US" sz="1200" dirty="0" smtClean="0">
                <a:solidFill>
                  <a:srgbClr val="526E7F"/>
                </a:solidFill>
                <a:latin typeface="+mn-lt"/>
                <a:ea typeface="+mn-ea"/>
              </a:rPr>
              <a:t>include </a:t>
            </a:r>
            <a:r>
              <a:rPr lang="en-US" sz="1200" dirty="0">
                <a:solidFill>
                  <a:srgbClr val="526E7F"/>
                </a:solidFill>
                <a:latin typeface="+mn-lt"/>
                <a:ea typeface="+mn-ea"/>
              </a:rPr>
              <a:t>robust sustainability criteria in their supplier assessments.</a:t>
            </a:r>
          </a:p>
          <a:p>
            <a:pPr marL="171450" indent="-171450" algn="l" eaLnBrk="1" fontAlgn="auto" hangingPunct="1">
              <a:spcBef>
                <a:spcPts val="0"/>
              </a:spcBef>
              <a:spcAft>
                <a:spcPts val="600"/>
              </a:spcAft>
              <a:buFont typeface="Arial" panose="020B0604020202020204" pitchFamily="34" charset="0"/>
              <a:buChar char="•"/>
            </a:pPr>
            <a:r>
              <a:rPr lang="en-US" sz="1200" dirty="0">
                <a:solidFill>
                  <a:srgbClr val="526E7F"/>
                </a:solidFill>
                <a:latin typeface="+mn-lt"/>
                <a:ea typeface="+mn-ea"/>
              </a:rPr>
              <a:t>Anticipating them and being prepared ensures a better supplier rating, which will eventually lead to more contracts, better customer-supplier relationships and the potential to charge higher prices.</a:t>
            </a:r>
            <a:endParaRPr lang="de-DE" sz="1200" dirty="0">
              <a:solidFill>
                <a:srgbClr val="3B687F"/>
              </a:solidFill>
              <a:latin typeface="+mn-lt"/>
              <a:cs typeface="Calibri" panose="020F0502020204030204" pitchFamily="34" charset="0"/>
            </a:endParaRPr>
          </a:p>
        </p:txBody>
      </p:sp>
      <p:cxnSp>
        <p:nvCxnSpPr>
          <p:cNvPr id="38" name="Gerade Verbindung 37">
            <a:extLst>
              <a:ext uri="{FF2B5EF4-FFF2-40B4-BE49-F238E27FC236}">
                <a16:creationId xmlns:a16="http://schemas.microsoft.com/office/drawing/2014/main" id="{66482C9A-28D5-F84B-A9C3-AC84206CC98A}"/>
              </a:ext>
            </a:extLst>
          </p:cNvPr>
          <p:cNvCxnSpPr>
            <a:cxnSpLocks/>
          </p:cNvCxnSpPr>
          <p:nvPr/>
        </p:nvCxnSpPr>
        <p:spPr>
          <a:xfrm>
            <a:off x="2592554" y="2363776"/>
            <a:ext cx="0" cy="1080000"/>
          </a:xfrm>
          <a:prstGeom prst="line">
            <a:avLst/>
          </a:prstGeom>
          <a:noFill/>
          <a:ln w="76200" cap="flat" cmpd="sng" algn="ctr">
            <a:solidFill>
              <a:srgbClr val="526E7F"/>
            </a:solidFill>
            <a:prstDash val="solid"/>
            <a:miter lim="800000"/>
          </a:ln>
          <a:effectLst/>
        </p:spPr>
      </p:cxnSp>
      <p:cxnSp>
        <p:nvCxnSpPr>
          <p:cNvPr id="40" name="Gerade Verbindung 39">
            <a:extLst>
              <a:ext uri="{FF2B5EF4-FFF2-40B4-BE49-F238E27FC236}">
                <a16:creationId xmlns:a16="http://schemas.microsoft.com/office/drawing/2014/main" id="{119630BC-440A-EB4D-B72F-C4064004407A}"/>
              </a:ext>
            </a:extLst>
          </p:cNvPr>
          <p:cNvCxnSpPr>
            <a:cxnSpLocks/>
          </p:cNvCxnSpPr>
          <p:nvPr/>
        </p:nvCxnSpPr>
        <p:spPr>
          <a:xfrm>
            <a:off x="2592554" y="3796251"/>
            <a:ext cx="0" cy="1080000"/>
          </a:xfrm>
          <a:prstGeom prst="line">
            <a:avLst/>
          </a:prstGeom>
          <a:noFill/>
          <a:ln w="76200" cap="flat" cmpd="sng" algn="ctr">
            <a:solidFill>
              <a:srgbClr val="3B687F"/>
            </a:solidFill>
            <a:prstDash val="solid"/>
            <a:miter lim="800000"/>
          </a:ln>
          <a:effectLst/>
        </p:spPr>
      </p:cxnSp>
      <p:cxnSp>
        <p:nvCxnSpPr>
          <p:cNvPr id="42" name="Gerade Verbindung 41">
            <a:extLst>
              <a:ext uri="{FF2B5EF4-FFF2-40B4-BE49-F238E27FC236}">
                <a16:creationId xmlns:a16="http://schemas.microsoft.com/office/drawing/2014/main" id="{8FFBEFEA-21C0-9D43-83FC-1A3FD51FC58C}"/>
              </a:ext>
            </a:extLst>
          </p:cNvPr>
          <p:cNvCxnSpPr>
            <a:cxnSpLocks/>
          </p:cNvCxnSpPr>
          <p:nvPr/>
        </p:nvCxnSpPr>
        <p:spPr>
          <a:xfrm>
            <a:off x="2592554" y="5228725"/>
            <a:ext cx="0" cy="1080000"/>
          </a:xfrm>
          <a:prstGeom prst="line">
            <a:avLst/>
          </a:prstGeom>
          <a:noFill/>
          <a:ln w="76200" cap="flat" cmpd="sng" algn="ctr">
            <a:solidFill>
              <a:srgbClr val="3B687F"/>
            </a:solidFill>
            <a:prstDash val="solid"/>
            <a:miter lim="800000"/>
          </a:ln>
          <a:effectLst/>
        </p:spPr>
      </p:cxnSp>
      <p:cxnSp>
        <p:nvCxnSpPr>
          <p:cNvPr id="45" name="Gerade Verbindung 44">
            <a:extLst>
              <a:ext uri="{FF2B5EF4-FFF2-40B4-BE49-F238E27FC236}">
                <a16:creationId xmlns:a16="http://schemas.microsoft.com/office/drawing/2014/main" id="{B524CF08-8A76-6347-8DB8-F1994B83FC04}"/>
              </a:ext>
            </a:extLst>
          </p:cNvPr>
          <p:cNvCxnSpPr>
            <a:cxnSpLocks/>
            <a:endCxn id="14" idx="1"/>
          </p:cNvCxnSpPr>
          <p:nvPr/>
        </p:nvCxnSpPr>
        <p:spPr bwMode="auto">
          <a:xfrm>
            <a:off x="1740889" y="4336250"/>
            <a:ext cx="402039" cy="1"/>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Textfeld 45">
            <a:extLst>
              <a:ext uri="{FF2B5EF4-FFF2-40B4-BE49-F238E27FC236}">
                <a16:creationId xmlns:a16="http://schemas.microsoft.com/office/drawing/2014/main" id="{2A8BA395-BA9A-F64D-8060-BF721FDE8017}"/>
              </a:ext>
            </a:extLst>
          </p:cNvPr>
          <p:cNvSpPr txBox="1"/>
          <p:nvPr/>
        </p:nvSpPr>
        <p:spPr>
          <a:xfrm>
            <a:off x="2712392" y="3796251"/>
            <a:ext cx="6912000" cy="1138773"/>
          </a:xfrm>
          <a:prstGeom prst="rect">
            <a:avLst/>
          </a:prstGeom>
          <a:noFill/>
        </p:spPr>
        <p:txBody>
          <a:bodyPr wrap="square" tIns="0" bIns="0" rtlCol="0">
            <a:spAutoFit/>
          </a:bodyPr>
          <a:lstStyle/>
          <a:p>
            <a:pPr algn="l" eaLnBrk="1" fontAlgn="auto" hangingPunct="1">
              <a:spcBef>
                <a:spcPts val="0"/>
              </a:spcBef>
              <a:spcAft>
                <a:spcPts val="600"/>
              </a:spcAft>
            </a:pPr>
            <a:r>
              <a:rPr lang="en-US" sz="1600" b="1" dirty="0">
                <a:solidFill>
                  <a:srgbClr val="3B687F"/>
                </a:solidFill>
                <a:latin typeface="+mn-lt"/>
                <a:ea typeface="+mn-ea"/>
              </a:rPr>
              <a:t>Innovation driver</a:t>
            </a:r>
          </a:p>
          <a:p>
            <a:pPr marL="171450" indent="-171450" algn="l" eaLnBrk="1" fontAlgn="auto" hangingPunct="1">
              <a:spcBef>
                <a:spcPts val="0"/>
              </a:spcBef>
              <a:spcAft>
                <a:spcPts val="600"/>
              </a:spcAft>
              <a:buFont typeface="Arial" panose="020B0604020202020204" pitchFamily="34" charset="0"/>
              <a:buChar char="•"/>
            </a:pPr>
            <a:r>
              <a:rPr lang="en-US" sz="1200" dirty="0">
                <a:solidFill>
                  <a:srgbClr val="3B687F"/>
                </a:solidFill>
                <a:latin typeface="+mn-lt"/>
                <a:ea typeface="+mn-ea"/>
                <a:cs typeface="Calibri" panose="020F0502020204030204" pitchFamily="34" charset="0"/>
              </a:rPr>
              <a:t>Meeting or anticipating increasing customer requirements can lead to product or service innovations.</a:t>
            </a:r>
          </a:p>
          <a:p>
            <a:pPr marL="171450" indent="-171450" algn="l" eaLnBrk="1" fontAlgn="auto" hangingPunct="1">
              <a:spcBef>
                <a:spcPts val="0"/>
              </a:spcBef>
              <a:spcAft>
                <a:spcPts val="600"/>
              </a:spcAft>
              <a:buFont typeface="Arial" panose="020B0604020202020204" pitchFamily="34" charset="0"/>
              <a:buChar char="•"/>
            </a:pPr>
            <a:r>
              <a:rPr lang="en-US" sz="1200" dirty="0">
                <a:solidFill>
                  <a:srgbClr val="3B687F"/>
                </a:solidFill>
                <a:latin typeface="+mn-lt"/>
                <a:ea typeface="+mn-ea"/>
                <a:cs typeface="Calibri" panose="020F0502020204030204" pitchFamily="34" charset="0"/>
              </a:rPr>
              <a:t>For example, offering products with recycled or biodegradable materials can be very attractive for customers promoting circularity in their value chain (e.g. in the automotive industry).</a:t>
            </a:r>
            <a:endParaRPr lang="de-DE" sz="1200" dirty="0">
              <a:solidFill>
                <a:srgbClr val="3B687F"/>
              </a:solidFill>
              <a:latin typeface="+mn-lt"/>
              <a:cs typeface="Calibri" panose="020F0502020204030204" pitchFamily="34" charset="0"/>
            </a:endParaRPr>
          </a:p>
        </p:txBody>
      </p:sp>
      <p:sp>
        <p:nvSpPr>
          <p:cNvPr id="47" name="Textfeld 46">
            <a:extLst>
              <a:ext uri="{FF2B5EF4-FFF2-40B4-BE49-F238E27FC236}">
                <a16:creationId xmlns:a16="http://schemas.microsoft.com/office/drawing/2014/main" id="{C5BFFDAB-A445-C444-BA8B-C283ADA23598}"/>
              </a:ext>
            </a:extLst>
          </p:cNvPr>
          <p:cNvSpPr txBox="1"/>
          <p:nvPr/>
        </p:nvSpPr>
        <p:spPr>
          <a:xfrm>
            <a:off x="2712392" y="5228725"/>
            <a:ext cx="6725416" cy="1031051"/>
          </a:xfrm>
          <a:prstGeom prst="rect">
            <a:avLst/>
          </a:prstGeom>
          <a:noFill/>
        </p:spPr>
        <p:txBody>
          <a:bodyPr wrap="square" tIns="0" bIns="0" rtlCol="0">
            <a:spAutoFit/>
          </a:bodyPr>
          <a:lstStyle/>
          <a:p>
            <a:pPr algn="l" eaLnBrk="1" fontAlgn="auto" hangingPunct="1">
              <a:spcBef>
                <a:spcPts val="0"/>
              </a:spcBef>
              <a:spcAft>
                <a:spcPts val="600"/>
              </a:spcAft>
            </a:pPr>
            <a:r>
              <a:rPr lang="en-US" sz="1600" b="1" dirty="0">
                <a:solidFill>
                  <a:srgbClr val="3B687F"/>
                </a:solidFill>
                <a:latin typeface="+mn-lt"/>
                <a:ea typeface="+mn-ea"/>
              </a:rPr>
              <a:t>Sales growth</a:t>
            </a:r>
          </a:p>
          <a:p>
            <a:pPr marL="171450" indent="-171450" algn="l" eaLnBrk="1" fontAlgn="auto" hangingPunct="1">
              <a:spcBef>
                <a:spcPts val="0"/>
              </a:spcBef>
              <a:spcAft>
                <a:spcPts val="600"/>
              </a:spcAft>
              <a:buFont typeface="Arial" panose="020B0604020202020204" pitchFamily="34" charset="0"/>
              <a:buChar char="•"/>
            </a:pPr>
            <a:r>
              <a:rPr lang="en-US" sz="1200" dirty="0">
                <a:solidFill>
                  <a:srgbClr val="3B687F"/>
                </a:solidFill>
                <a:latin typeface="+mn-lt"/>
                <a:ea typeface="+mn-ea"/>
              </a:rPr>
              <a:t>Sustainability helps to highlight the value of a supplier’s offer to the customer. </a:t>
            </a:r>
          </a:p>
          <a:p>
            <a:pPr marL="171450" indent="-171450" algn="l" eaLnBrk="1" fontAlgn="auto" hangingPunct="1">
              <a:spcBef>
                <a:spcPts val="0"/>
              </a:spcBef>
              <a:spcAft>
                <a:spcPts val="600"/>
              </a:spcAft>
              <a:buFont typeface="Arial" panose="020B0604020202020204" pitchFamily="34" charset="0"/>
              <a:buChar char="•"/>
            </a:pPr>
            <a:r>
              <a:rPr lang="en-US" sz="1200" dirty="0">
                <a:solidFill>
                  <a:srgbClr val="3B687F"/>
                </a:solidFill>
                <a:latin typeface="+mn-lt"/>
                <a:ea typeface="+mn-ea"/>
              </a:rPr>
              <a:t>Revenue growth through new products or services and/or higher prices.</a:t>
            </a:r>
          </a:p>
          <a:p>
            <a:pPr marL="171450" indent="-171450" algn="l" eaLnBrk="1" fontAlgn="auto" hangingPunct="1">
              <a:spcBef>
                <a:spcPts val="0"/>
              </a:spcBef>
              <a:spcAft>
                <a:spcPts val="600"/>
              </a:spcAft>
              <a:buFont typeface="Arial" panose="020B0604020202020204" pitchFamily="34" charset="0"/>
              <a:buChar char="•"/>
            </a:pPr>
            <a:endParaRPr lang="en-US" sz="1200" dirty="0">
              <a:solidFill>
                <a:srgbClr val="3B687F"/>
              </a:solidFill>
              <a:latin typeface="+mn-lt"/>
              <a:ea typeface="+mn-ea"/>
            </a:endParaRPr>
          </a:p>
        </p:txBody>
      </p:sp>
      <p:pic>
        <p:nvPicPr>
          <p:cNvPr id="8" name="Grafik 7" descr="Euro mit einfarbiger Füllung">
            <a:extLst>
              <a:ext uri="{FF2B5EF4-FFF2-40B4-BE49-F238E27FC236}">
                <a16:creationId xmlns:a16="http://schemas.microsoft.com/office/drawing/2014/main" id="{1E1EF5E7-17FA-7B4A-ABFE-2108FCEF08C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142928" y="2705776"/>
            <a:ext cx="396000" cy="396000"/>
          </a:xfrm>
          <a:prstGeom prst="rect">
            <a:avLst/>
          </a:prstGeom>
        </p:spPr>
      </p:pic>
      <p:pic>
        <p:nvPicPr>
          <p:cNvPr id="16" name="Grafik 15" descr="Balkendiagramm mit Aufwärtstrend mit einfarbiger Füllung">
            <a:extLst>
              <a:ext uri="{FF2B5EF4-FFF2-40B4-BE49-F238E27FC236}">
                <a16:creationId xmlns:a16="http://schemas.microsoft.com/office/drawing/2014/main" id="{20D2C880-8528-9A45-B8A7-C95C99CD1A8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142928" y="5570725"/>
            <a:ext cx="396000" cy="396000"/>
          </a:xfrm>
          <a:prstGeom prst="rect">
            <a:avLst/>
          </a:prstGeom>
        </p:spPr>
      </p:pic>
      <p:grpSp>
        <p:nvGrpSpPr>
          <p:cNvPr id="53" name="Gruppieren 52">
            <a:extLst>
              <a:ext uri="{FF2B5EF4-FFF2-40B4-BE49-F238E27FC236}">
                <a16:creationId xmlns:a16="http://schemas.microsoft.com/office/drawing/2014/main" id="{085972F7-9585-2A4D-A498-C7261D6675B0}"/>
              </a:ext>
            </a:extLst>
          </p:cNvPr>
          <p:cNvGrpSpPr/>
          <p:nvPr/>
        </p:nvGrpSpPr>
        <p:grpSpPr>
          <a:xfrm>
            <a:off x="552889" y="3742250"/>
            <a:ext cx="1188000" cy="1188000"/>
            <a:chOff x="407988" y="3580251"/>
            <a:chExt cx="1512000" cy="1512000"/>
          </a:xfrm>
        </p:grpSpPr>
        <p:grpSp>
          <p:nvGrpSpPr>
            <p:cNvPr id="52" name="Gruppieren 51">
              <a:extLst>
                <a:ext uri="{FF2B5EF4-FFF2-40B4-BE49-F238E27FC236}">
                  <a16:creationId xmlns:a16="http://schemas.microsoft.com/office/drawing/2014/main" id="{9FECDF41-67A7-D64C-8E52-F96E0CC14E3F}"/>
                </a:ext>
              </a:extLst>
            </p:cNvPr>
            <p:cNvGrpSpPr/>
            <p:nvPr/>
          </p:nvGrpSpPr>
          <p:grpSpPr>
            <a:xfrm>
              <a:off x="407988" y="3580251"/>
              <a:ext cx="1512000" cy="1512000"/>
              <a:chOff x="407988" y="3580251"/>
              <a:chExt cx="1512000" cy="1512000"/>
            </a:xfrm>
          </p:grpSpPr>
          <p:sp>
            <p:nvSpPr>
              <p:cNvPr id="33" name="Oval 32">
                <a:extLst>
                  <a:ext uri="{FF2B5EF4-FFF2-40B4-BE49-F238E27FC236}">
                    <a16:creationId xmlns:a16="http://schemas.microsoft.com/office/drawing/2014/main" id="{1F2FCC81-D74D-4940-884D-DA8FEDE09354}"/>
                  </a:ext>
                </a:extLst>
              </p:cNvPr>
              <p:cNvSpPr/>
              <p:nvPr/>
            </p:nvSpPr>
            <p:spPr>
              <a:xfrm>
                <a:off x="407988" y="3580251"/>
                <a:ext cx="1512000" cy="1512000"/>
              </a:xfrm>
              <a:prstGeom prst="ellipse">
                <a:avLst/>
              </a:prstGeom>
              <a:solidFill>
                <a:srgbClr val="3B687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a:ln>
                    <a:noFill/>
                  </a:ln>
                  <a:solidFill>
                    <a:prstClr val="white"/>
                  </a:solidFill>
                  <a:effectLst/>
                  <a:uLnTx/>
                  <a:uFillTx/>
                  <a:latin typeface="Arial"/>
                  <a:ea typeface="+mn-ea"/>
                  <a:cs typeface="+mn-cs"/>
                </a:endParaRPr>
              </a:p>
            </p:txBody>
          </p:sp>
          <p:sp>
            <p:nvSpPr>
              <p:cNvPr id="34" name="Oval 33">
                <a:extLst>
                  <a:ext uri="{FF2B5EF4-FFF2-40B4-BE49-F238E27FC236}">
                    <a16:creationId xmlns:a16="http://schemas.microsoft.com/office/drawing/2014/main" id="{5F4499B3-09D8-BF43-A372-BA9B92D65215}"/>
                  </a:ext>
                </a:extLst>
              </p:cNvPr>
              <p:cNvSpPr/>
              <p:nvPr/>
            </p:nvSpPr>
            <p:spPr>
              <a:xfrm>
                <a:off x="596988" y="3769251"/>
                <a:ext cx="1134000" cy="1134000"/>
              </a:xfrm>
              <a:prstGeom prst="ellipse">
                <a:avLst/>
              </a:prstGeom>
              <a:solidFill>
                <a:sysClr val="window" lastClr="FFFFFF"/>
              </a:solidFill>
              <a:ln w="76200" cap="flat" cmpd="sng" algn="ctr">
                <a:solidFill>
                  <a:srgbClr val="F9AA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a:ln>
                    <a:noFill/>
                  </a:ln>
                  <a:solidFill>
                    <a:prstClr val="white"/>
                  </a:solidFill>
                  <a:effectLst/>
                  <a:uLnTx/>
                  <a:uFillTx/>
                  <a:latin typeface="Arial"/>
                  <a:ea typeface="+mn-ea"/>
                  <a:cs typeface="+mn-cs"/>
                </a:endParaRPr>
              </a:p>
            </p:txBody>
          </p:sp>
        </p:grpSp>
        <p:pic>
          <p:nvPicPr>
            <p:cNvPr id="20" name="Grafik 19" descr="Aktenkoffer mit einfarbiger Füllung">
              <a:extLst>
                <a:ext uri="{FF2B5EF4-FFF2-40B4-BE49-F238E27FC236}">
                  <a16:creationId xmlns:a16="http://schemas.microsoft.com/office/drawing/2014/main" id="{75DB3010-FBB7-0940-B7EB-141ABAAD4BB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03309" y="3975572"/>
              <a:ext cx="721360" cy="721360"/>
            </a:xfrm>
            <a:prstGeom prst="rect">
              <a:avLst/>
            </a:prstGeom>
          </p:spPr>
        </p:pic>
      </p:grpSp>
      <p:cxnSp>
        <p:nvCxnSpPr>
          <p:cNvPr id="48" name="Gewinkelte Verbindung 47">
            <a:extLst>
              <a:ext uri="{FF2B5EF4-FFF2-40B4-BE49-F238E27FC236}">
                <a16:creationId xmlns:a16="http://schemas.microsoft.com/office/drawing/2014/main" id="{96286D09-ADE6-8C49-892D-E7B55B25D846}"/>
              </a:ext>
            </a:extLst>
          </p:cNvPr>
          <p:cNvCxnSpPr>
            <a:cxnSpLocks/>
            <a:endCxn id="8" idx="1"/>
          </p:cNvCxnSpPr>
          <p:nvPr/>
        </p:nvCxnSpPr>
        <p:spPr bwMode="auto">
          <a:xfrm flipV="1">
            <a:off x="1740889" y="2903776"/>
            <a:ext cx="402039" cy="1432474"/>
          </a:xfrm>
          <a:prstGeom prst="bentConnector3">
            <a:avLst>
              <a:gd name="adj1" fmla="val 50000"/>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Gewinkelte Verbindung 48">
            <a:extLst>
              <a:ext uri="{FF2B5EF4-FFF2-40B4-BE49-F238E27FC236}">
                <a16:creationId xmlns:a16="http://schemas.microsoft.com/office/drawing/2014/main" id="{6C911112-925D-F045-B2D5-14CBBA36470E}"/>
              </a:ext>
            </a:extLst>
          </p:cNvPr>
          <p:cNvCxnSpPr>
            <a:cxnSpLocks/>
            <a:endCxn id="16" idx="1"/>
          </p:cNvCxnSpPr>
          <p:nvPr/>
        </p:nvCxnSpPr>
        <p:spPr bwMode="auto">
          <a:xfrm>
            <a:off x="1740889" y="4336250"/>
            <a:ext cx="402039" cy="1432475"/>
          </a:xfrm>
          <a:prstGeom prst="bentConnector3">
            <a:avLst>
              <a:gd name="adj1" fmla="val 50000"/>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4" name="Grafik 13" descr="Schild Häkchen mit einfarbiger Füllung">
            <a:extLst>
              <a:ext uri="{FF2B5EF4-FFF2-40B4-BE49-F238E27FC236}">
                <a16:creationId xmlns:a16="http://schemas.microsoft.com/office/drawing/2014/main" id="{FA654209-5F0A-B842-B1D4-A5E36E5C2B2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2142928" y="4138251"/>
            <a:ext cx="396000" cy="396000"/>
          </a:xfrm>
          <a:prstGeom prst="rect">
            <a:avLst/>
          </a:prstGeom>
        </p:spPr>
      </p:pic>
      <p:sp>
        <p:nvSpPr>
          <p:cNvPr id="30" name="Datumsplatzhalter 5">
            <a:extLst>
              <a:ext uri="{FF2B5EF4-FFF2-40B4-BE49-F238E27FC236}">
                <a16:creationId xmlns:a16="http://schemas.microsoft.com/office/drawing/2014/main" id="{E3561B96-3089-5A49-9EAD-83681F7E49A8}"/>
              </a:ext>
            </a:extLst>
          </p:cNvPr>
          <p:cNvSpPr>
            <a:spLocks noGrp="1"/>
          </p:cNvSpPr>
          <p:nvPr>
            <p:ph type="dt" sz="half" idx="12"/>
          </p:nvPr>
        </p:nvSpPr>
        <p:spPr>
          <a:xfrm>
            <a:off x="431800" y="223838"/>
            <a:ext cx="8604000" cy="476250"/>
          </a:xfrm>
        </p:spPr>
        <p:txBody>
          <a:bodyPr/>
          <a:lstStyle/>
          <a:p>
            <a:r>
              <a:rPr lang="en-GB" dirty="0"/>
              <a:t>Supply Chain Due Diligence</a:t>
            </a:r>
          </a:p>
          <a:p>
            <a:r>
              <a:rPr lang="en-US" dirty="0" smtClean="0"/>
              <a:t>Part 1</a:t>
            </a:r>
            <a:r>
              <a:rPr lang="en-US" dirty="0"/>
              <a:t>. Why should suppliers prepare for due diligence?</a:t>
            </a:r>
          </a:p>
        </p:txBody>
      </p:sp>
      <p:sp>
        <p:nvSpPr>
          <p:cNvPr id="31" name="Fußzeilenplatzhalter 3">
            <a:extLst>
              <a:ext uri="{FF2B5EF4-FFF2-40B4-BE49-F238E27FC236}">
                <a16:creationId xmlns:a16="http://schemas.microsoft.com/office/drawing/2014/main" id="{B0695C51-C084-45D5-B267-EFEAED52A9AA}"/>
              </a:ext>
            </a:extLst>
          </p:cNvPr>
          <p:cNvSpPr>
            <a:spLocks noGrp="1"/>
          </p:cNvSpPr>
          <p:nvPr>
            <p:ph type="ftr" sz="quarter" idx="10"/>
          </p:nvPr>
        </p:nvSpPr>
        <p:spPr>
          <a:xfrm>
            <a:off x="7061200" y="6477000"/>
            <a:ext cx="4904317" cy="279400"/>
          </a:xfrm>
        </p:spPr>
        <p:txBody>
          <a:bodyPr/>
          <a:lstStyle/>
          <a:p>
            <a:r>
              <a:rPr lang="de-DE" dirty="0"/>
              <a:t>© LfU / IZU Umweltzentrum Umweltwirtschaft / 2021</a:t>
            </a:r>
          </a:p>
        </p:txBody>
      </p:sp>
    </p:spTree>
    <p:extLst>
      <p:ext uri="{BB962C8B-B14F-4D97-AF65-F5344CB8AC3E}">
        <p14:creationId xmlns:p14="http://schemas.microsoft.com/office/powerpoint/2010/main" val="2980678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75954D-E8C5-436B-98A6-61FE676837B2}"/>
              </a:ext>
            </a:extLst>
          </p:cNvPr>
          <p:cNvSpPr>
            <a:spLocks noGrp="1"/>
          </p:cNvSpPr>
          <p:nvPr>
            <p:ph type="title"/>
          </p:nvPr>
        </p:nvSpPr>
        <p:spPr/>
        <p:txBody>
          <a:bodyPr/>
          <a:lstStyle/>
          <a:p>
            <a:r>
              <a:rPr lang="en-GB" sz="2000" dirty="0">
                <a:solidFill>
                  <a:srgbClr val="FF9933"/>
                </a:solidFill>
              </a:rPr>
              <a:t>Legal developments: State of play (selection)</a:t>
            </a:r>
          </a:p>
        </p:txBody>
      </p:sp>
      <p:sp>
        <p:nvSpPr>
          <p:cNvPr id="5" name="Datumsplatzhalter 4">
            <a:extLst>
              <a:ext uri="{FF2B5EF4-FFF2-40B4-BE49-F238E27FC236}">
                <a16:creationId xmlns:a16="http://schemas.microsoft.com/office/drawing/2014/main" id="{DF9CB11F-1988-449B-A3CF-83D22B5C73EF}"/>
              </a:ext>
            </a:extLst>
          </p:cNvPr>
          <p:cNvSpPr>
            <a:spLocks noGrp="1"/>
          </p:cNvSpPr>
          <p:nvPr>
            <p:ph type="dt" sz="half" idx="12"/>
          </p:nvPr>
        </p:nvSpPr>
        <p:spPr/>
        <p:txBody>
          <a:bodyPr/>
          <a:lstStyle/>
          <a:p>
            <a:r>
              <a:rPr lang="en-GB" dirty="0"/>
              <a:t>Supply Chain Due Diligence</a:t>
            </a:r>
          </a:p>
          <a:p>
            <a:r>
              <a:rPr lang="en-GB" dirty="0" smtClean="0"/>
              <a:t>Part 2: Due </a:t>
            </a:r>
            <a:r>
              <a:rPr lang="en-GB" dirty="0"/>
              <a:t>diligence </a:t>
            </a:r>
            <a:r>
              <a:rPr lang="en-GB" dirty="0" smtClean="0"/>
              <a:t>requirements</a:t>
            </a:r>
            <a:endParaRPr lang="en-GB" dirty="0"/>
          </a:p>
        </p:txBody>
      </p:sp>
      <p:sp>
        <p:nvSpPr>
          <p:cNvPr id="6" name="Foliennummernplatzhalter 5">
            <a:extLst>
              <a:ext uri="{FF2B5EF4-FFF2-40B4-BE49-F238E27FC236}">
                <a16:creationId xmlns:a16="http://schemas.microsoft.com/office/drawing/2014/main" id="{27AE8750-9CC0-4236-A0CA-5318D5895424}"/>
              </a:ext>
            </a:extLst>
          </p:cNvPr>
          <p:cNvSpPr>
            <a:spLocks noGrp="1"/>
          </p:cNvSpPr>
          <p:nvPr>
            <p:ph type="sldNum" sz="quarter" idx="4"/>
          </p:nvPr>
        </p:nvSpPr>
        <p:spPr/>
        <p:txBody>
          <a:bodyPr/>
          <a:lstStyle/>
          <a:p>
            <a:fld id="{894680D0-7A83-433A-9719-C4143F27F647}" type="slidenum">
              <a:rPr lang="de-DE" smtClean="0"/>
              <a:pPr/>
              <a:t>7</a:t>
            </a:fld>
            <a:endParaRPr lang="de-DE" dirty="0"/>
          </a:p>
        </p:txBody>
      </p:sp>
      <p:grpSp>
        <p:nvGrpSpPr>
          <p:cNvPr id="7" name="Group 6">
            <a:extLst>
              <a:ext uri="{FF2B5EF4-FFF2-40B4-BE49-F238E27FC236}">
                <a16:creationId xmlns:a16="http://schemas.microsoft.com/office/drawing/2014/main" id="{DC15EEE6-056A-4395-9EEE-EB790902F5E5}"/>
              </a:ext>
            </a:extLst>
          </p:cNvPr>
          <p:cNvGrpSpPr/>
          <p:nvPr/>
        </p:nvGrpSpPr>
        <p:grpSpPr>
          <a:xfrm>
            <a:off x="1095042" y="2593172"/>
            <a:ext cx="10041518" cy="1652473"/>
            <a:chOff x="326118" y="2945225"/>
            <a:chExt cx="10041518" cy="1652473"/>
          </a:xfrm>
        </p:grpSpPr>
        <p:sp>
          <p:nvSpPr>
            <p:cNvPr id="22" name="Textfeld 21">
              <a:extLst>
                <a:ext uri="{FF2B5EF4-FFF2-40B4-BE49-F238E27FC236}">
                  <a16:creationId xmlns:a16="http://schemas.microsoft.com/office/drawing/2014/main" id="{4ADB1615-71F6-4A1F-9E6A-F430D142B32B}"/>
                </a:ext>
              </a:extLst>
            </p:cNvPr>
            <p:cNvSpPr txBox="1"/>
            <p:nvPr/>
          </p:nvSpPr>
          <p:spPr>
            <a:xfrm>
              <a:off x="6821821" y="3411791"/>
              <a:ext cx="1904573" cy="400110"/>
            </a:xfrm>
            <a:prstGeom prst="rect">
              <a:avLst/>
            </a:prstGeom>
            <a:noFill/>
            <a:ln w="952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n-GB" sz="1000" dirty="0">
                  <a:solidFill>
                    <a:srgbClr val="3B687F"/>
                  </a:solidFill>
                </a:rPr>
                <a:t>Approval</a:t>
              </a:r>
              <a:r>
                <a:rPr lang="de-DE" sz="1000" dirty="0">
                  <a:solidFill>
                    <a:srgbClr val="3B687F"/>
                  </a:solidFill>
                </a:rPr>
                <a:t> of </a:t>
              </a:r>
              <a:r>
                <a:rPr lang="de-DE" sz="1000" b="1" dirty="0">
                  <a:solidFill>
                    <a:srgbClr val="3B687F"/>
                  </a:solidFill>
                </a:rPr>
                <a:t>German </a:t>
              </a:r>
              <a:r>
                <a:rPr lang="en-US" sz="1000" b="1" dirty="0">
                  <a:solidFill>
                    <a:srgbClr val="3B687F"/>
                  </a:solidFill>
                </a:rPr>
                <a:t>Supply Chain Due Diligence Act</a:t>
              </a:r>
              <a:endParaRPr lang="de-DE" sz="1000" dirty="0">
                <a:solidFill>
                  <a:srgbClr val="3B687F"/>
                </a:solidFill>
              </a:endParaRPr>
            </a:p>
          </p:txBody>
        </p:sp>
        <p:sp>
          <p:nvSpPr>
            <p:cNvPr id="24" name="Textfeld 23">
              <a:extLst>
                <a:ext uri="{FF2B5EF4-FFF2-40B4-BE49-F238E27FC236}">
                  <a16:creationId xmlns:a16="http://schemas.microsoft.com/office/drawing/2014/main" id="{F0CDCEB5-3A91-4820-93C6-2D36C28B85C0}"/>
                </a:ext>
              </a:extLst>
            </p:cNvPr>
            <p:cNvSpPr txBox="1"/>
            <p:nvPr/>
          </p:nvSpPr>
          <p:spPr>
            <a:xfrm>
              <a:off x="8992804" y="3102377"/>
              <a:ext cx="1374832" cy="861774"/>
            </a:xfrm>
            <a:prstGeom prst="rect">
              <a:avLst/>
            </a:prstGeom>
            <a:solidFill>
              <a:srgbClr val="3B687F"/>
            </a:solidFill>
            <a:ln w="952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sz="1000" dirty="0">
                  <a:solidFill>
                    <a:schemeClr val="bg1"/>
                  </a:solidFill>
                </a:rPr>
                <a:t>Entry into force of</a:t>
              </a:r>
              <a:r>
                <a:rPr lang="de-DE" sz="1000" b="1" dirty="0">
                  <a:solidFill>
                    <a:schemeClr val="bg1"/>
                  </a:solidFill>
                </a:rPr>
                <a:t> German Act on Corporate </a:t>
              </a:r>
              <a:r>
                <a:rPr lang="en-US" sz="1000" b="1" dirty="0">
                  <a:solidFill>
                    <a:schemeClr val="bg1"/>
                  </a:solidFill>
                </a:rPr>
                <a:t>Due Diligence in Supply Chains</a:t>
              </a:r>
              <a:endParaRPr lang="de-DE" sz="1000" dirty="0">
                <a:solidFill>
                  <a:schemeClr val="bg1"/>
                </a:solidFill>
              </a:endParaRPr>
            </a:p>
          </p:txBody>
        </p:sp>
        <p:sp>
          <p:nvSpPr>
            <p:cNvPr id="29" name="Textfeld 28">
              <a:extLst>
                <a:ext uri="{FF2B5EF4-FFF2-40B4-BE49-F238E27FC236}">
                  <a16:creationId xmlns:a16="http://schemas.microsoft.com/office/drawing/2014/main" id="{580D5238-2786-46D9-AB1C-407286DF68F0}"/>
                </a:ext>
              </a:extLst>
            </p:cNvPr>
            <p:cNvSpPr txBox="1"/>
            <p:nvPr/>
          </p:nvSpPr>
          <p:spPr>
            <a:xfrm>
              <a:off x="6825275" y="2945225"/>
              <a:ext cx="1901119" cy="400110"/>
            </a:xfrm>
            <a:prstGeom prst="rect">
              <a:avLst/>
            </a:prstGeom>
            <a:ln w="9525">
              <a:solidFill>
                <a:schemeClr val="bg1">
                  <a:lumMod val="75000"/>
                </a:schemeClr>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n-US" sz="1000" dirty="0">
                  <a:solidFill>
                    <a:srgbClr val="3B687F"/>
                  </a:solidFill>
                </a:rPr>
                <a:t>EU regulation on </a:t>
              </a:r>
              <a:r>
                <a:rPr lang="en-US" sz="1000" b="1" dirty="0">
                  <a:solidFill>
                    <a:srgbClr val="3B687F"/>
                  </a:solidFill>
                </a:rPr>
                <a:t>Conflict Minerals </a:t>
              </a:r>
              <a:r>
                <a:rPr lang="en-US" sz="1000" dirty="0">
                  <a:solidFill>
                    <a:srgbClr val="3B687F"/>
                  </a:solidFill>
                </a:rPr>
                <a:t>entered into force</a:t>
              </a:r>
            </a:p>
          </p:txBody>
        </p:sp>
        <p:cxnSp>
          <p:nvCxnSpPr>
            <p:cNvPr id="31" name="Gerader Verbinder 30">
              <a:extLst>
                <a:ext uri="{FF2B5EF4-FFF2-40B4-BE49-F238E27FC236}">
                  <a16:creationId xmlns:a16="http://schemas.microsoft.com/office/drawing/2014/main" id="{EDE668F5-CD08-4502-914C-FFF8B9DE0312}"/>
                </a:ext>
              </a:extLst>
            </p:cNvPr>
            <p:cNvCxnSpPr>
              <a:cxnSpLocks/>
            </p:cNvCxnSpPr>
            <p:nvPr/>
          </p:nvCxnSpPr>
          <p:spPr bwMode="auto">
            <a:xfrm>
              <a:off x="409191" y="4427500"/>
              <a:ext cx="9685898" cy="0"/>
            </a:xfrm>
            <a:prstGeom prst="line">
              <a:avLst/>
            </a:prstGeom>
            <a:ln>
              <a:solidFill>
                <a:schemeClr val="bg1">
                  <a:lumMod val="75000"/>
                </a:schemeClr>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2" name="Ellipse 31">
              <a:extLst>
                <a:ext uri="{FF2B5EF4-FFF2-40B4-BE49-F238E27FC236}">
                  <a16:creationId xmlns:a16="http://schemas.microsoft.com/office/drawing/2014/main" id="{406EBF3A-6C9E-43BC-9559-F728CE518905}"/>
                </a:ext>
              </a:extLst>
            </p:cNvPr>
            <p:cNvSpPr/>
            <p:nvPr/>
          </p:nvSpPr>
          <p:spPr bwMode="auto">
            <a:xfrm>
              <a:off x="358524" y="4234185"/>
              <a:ext cx="360000" cy="360000"/>
            </a:xfrm>
            <a:prstGeom prst="ellipse">
              <a:avLst/>
            </a:prstGeom>
            <a:ln w="9525">
              <a:solidFill>
                <a:schemeClr val="bg1">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800" b="0" i="0" u="none" strike="noStrike" cap="none" normalizeH="0" baseline="0">
                <a:ln>
                  <a:noFill/>
                </a:ln>
                <a:solidFill>
                  <a:srgbClr val="3B687F"/>
                </a:solidFill>
                <a:effectLst/>
                <a:latin typeface="Arial" charset="0"/>
                <a:ea typeface="ＭＳ Ｐゴシック" charset="-128"/>
              </a:endParaRPr>
            </a:p>
          </p:txBody>
        </p:sp>
        <p:sp>
          <p:nvSpPr>
            <p:cNvPr id="33" name="Ellipse 32">
              <a:extLst>
                <a:ext uri="{FF2B5EF4-FFF2-40B4-BE49-F238E27FC236}">
                  <a16:creationId xmlns:a16="http://schemas.microsoft.com/office/drawing/2014/main" id="{F351C616-6EAB-4BB3-A02A-8BA0C975031A}"/>
                </a:ext>
              </a:extLst>
            </p:cNvPr>
            <p:cNvSpPr/>
            <p:nvPr/>
          </p:nvSpPr>
          <p:spPr bwMode="auto">
            <a:xfrm>
              <a:off x="3022349" y="4237698"/>
              <a:ext cx="360000" cy="360000"/>
            </a:xfrm>
            <a:prstGeom prst="ellipse">
              <a:avLst/>
            </a:prstGeom>
            <a:ln w="9525">
              <a:solidFill>
                <a:schemeClr val="bg1">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800" b="0" i="0" u="none" strike="noStrike" cap="none" normalizeH="0" baseline="0">
                <a:ln>
                  <a:noFill/>
                </a:ln>
                <a:solidFill>
                  <a:srgbClr val="3B687F"/>
                </a:solidFill>
                <a:effectLst/>
                <a:latin typeface="Arial" charset="0"/>
                <a:ea typeface="ＭＳ Ｐゴシック" charset="-128"/>
              </a:endParaRPr>
            </a:p>
          </p:txBody>
        </p:sp>
        <p:sp>
          <p:nvSpPr>
            <p:cNvPr id="34" name="Ellipse 33">
              <a:extLst>
                <a:ext uri="{FF2B5EF4-FFF2-40B4-BE49-F238E27FC236}">
                  <a16:creationId xmlns:a16="http://schemas.microsoft.com/office/drawing/2014/main" id="{16BFFC66-0CA8-480B-88CF-3AB914184863}"/>
                </a:ext>
              </a:extLst>
            </p:cNvPr>
            <p:cNvSpPr/>
            <p:nvPr/>
          </p:nvSpPr>
          <p:spPr bwMode="auto">
            <a:xfrm>
              <a:off x="3958964" y="4217906"/>
              <a:ext cx="360000" cy="360000"/>
            </a:xfrm>
            <a:prstGeom prst="ellipse">
              <a:avLst/>
            </a:prstGeom>
            <a:ln w="9525">
              <a:solidFill>
                <a:schemeClr val="bg1">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800" b="0" i="0" u="none" strike="noStrike" cap="none" normalizeH="0" baseline="0">
                <a:ln>
                  <a:noFill/>
                </a:ln>
                <a:solidFill>
                  <a:srgbClr val="3B687F"/>
                </a:solidFill>
                <a:effectLst/>
                <a:latin typeface="Arial" charset="0"/>
                <a:ea typeface="ＭＳ Ｐゴシック" charset="-128"/>
              </a:endParaRPr>
            </a:p>
          </p:txBody>
        </p:sp>
        <p:sp>
          <p:nvSpPr>
            <p:cNvPr id="35" name="Ellipse 34">
              <a:extLst>
                <a:ext uri="{FF2B5EF4-FFF2-40B4-BE49-F238E27FC236}">
                  <a16:creationId xmlns:a16="http://schemas.microsoft.com/office/drawing/2014/main" id="{7A4439D2-C179-478E-8FA5-CBCD7C4F090A}"/>
                </a:ext>
              </a:extLst>
            </p:cNvPr>
            <p:cNvSpPr/>
            <p:nvPr/>
          </p:nvSpPr>
          <p:spPr bwMode="auto">
            <a:xfrm>
              <a:off x="4817829" y="4217906"/>
              <a:ext cx="360000" cy="360000"/>
            </a:xfrm>
            <a:prstGeom prst="ellipse">
              <a:avLst/>
            </a:prstGeom>
            <a:ln w="9525">
              <a:solidFill>
                <a:schemeClr val="bg1">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800" b="0" i="0" u="none" strike="noStrike" cap="none" normalizeH="0" baseline="0">
                <a:ln>
                  <a:noFill/>
                </a:ln>
                <a:solidFill>
                  <a:srgbClr val="3B687F"/>
                </a:solidFill>
                <a:effectLst/>
                <a:latin typeface="Arial" charset="0"/>
                <a:ea typeface="ＭＳ Ｐゴシック" charset="-128"/>
              </a:endParaRPr>
            </a:p>
          </p:txBody>
        </p:sp>
        <p:sp>
          <p:nvSpPr>
            <p:cNvPr id="36" name="Ellipse 35">
              <a:extLst>
                <a:ext uri="{FF2B5EF4-FFF2-40B4-BE49-F238E27FC236}">
                  <a16:creationId xmlns:a16="http://schemas.microsoft.com/office/drawing/2014/main" id="{FB53B994-B933-43E7-BF24-BF9CD5D8494B}"/>
                </a:ext>
              </a:extLst>
            </p:cNvPr>
            <p:cNvSpPr/>
            <p:nvPr/>
          </p:nvSpPr>
          <p:spPr bwMode="auto">
            <a:xfrm>
              <a:off x="5694962" y="4228049"/>
              <a:ext cx="360000" cy="360000"/>
            </a:xfrm>
            <a:prstGeom prst="ellipse">
              <a:avLst/>
            </a:prstGeom>
            <a:ln w="9525">
              <a:solidFill>
                <a:schemeClr val="bg1">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800" b="0" i="0" u="none" strike="noStrike" cap="none" normalizeH="0" baseline="0">
                <a:ln>
                  <a:noFill/>
                </a:ln>
                <a:solidFill>
                  <a:srgbClr val="3B687F"/>
                </a:solidFill>
                <a:effectLst/>
                <a:latin typeface="Arial" charset="0"/>
                <a:ea typeface="ＭＳ Ｐゴシック" charset="-128"/>
              </a:endParaRPr>
            </a:p>
          </p:txBody>
        </p:sp>
        <p:sp>
          <p:nvSpPr>
            <p:cNvPr id="37" name="Ellipse 36">
              <a:extLst>
                <a:ext uri="{FF2B5EF4-FFF2-40B4-BE49-F238E27FC236}">
                  <a16:creationId xmlns:a16="http://schemas.microsoft.com/office/drawing/2014/main" id="{D98924AF-14C6-460D-895B-0FBDFE9A555C}"/>
                </a:ext>
              </a:extLst>
            </p:cNvPr>
            <p:cNvSpPr/>
            <p:nvPr/>
          </p:nvSpPr>
          <p:spPr bwMode="auto">
            <a:xfrm>
              <a:off x="6552053" y="4217906"/>
              <a:ext cx="360000" cy="360000"/>
            </a:xfrm>
            <a:prstGeom prst="ellipse">
              <a:avLst/>
            </a:prstGeom>
            <a:ln w="9525">
              <a:solidFill>
                <a:schemeClr val="bg1">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800" b="0" i="0" u="none" strike="noStrike" cap="none" normalizeH="0" baseline="0">
                <a:ln>
                  <a:noFill/>
                </a:ln>
                <a:solidFill>
                  <a:srgbClr val="3B687F"/>
                </a:solidFill>
                <a:effectLst/>
                <a:latin typeface="Arial" charset="0"/>
                <a:ea typeface="ＭＳ Ｐゴシック" charset="-128"/>
              </a:endParaRPr>
            </a:p>
          </p:txBody>
        </p:sp>
        <p:sp>
          <p:nvSpPr>
            <p:cNvPr id="38" name="Ellipse 37">
              <a:extLst>
                <a:ext uri="{FF2B5EF4-FFF2-40B4-BE49-F238E27FC236}">
                  <a16:creationId xmlns:a16="http://schemas.microsoft.com/office/drawing/2014/main" id="{5D4DFBDF-82D5-48AE-9A64-1DFF57C113AA}"/>
                </a:ext>
              </a:extLst>
            </p:cNvPr>
            <p:cNvSpPr/>
            <p:nvPr/>
          </p:nvSpPr>
          <p:spPr bwMode="auto">
            <a:xfrm>
              <a:off x="7535687" y="4217906"/>
              <a:ext cx="360000" cy="360000"/>
            </a:xfrm>
            <a:prstGeom prst="ellipse">
              <a:avLst/>
            </a:prstGeom>
            <a:ln w="9525">
              <a:solidFill>
                <a:schemeClr val="bg1">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800" b="0" i="0" u="none" strike="noStrike" cap="none" normalizeH="0" baseline="0">
                <a:ln>
                  <a:noFill/>
                </a:ln>
                <a:solidFill>
                  <a:srgbClr val="3B687F"/>
                </a:solidFill>
                <a:effectLst/>
                <a:latin typeface="Arial" charset="0"/>
                <a:ea typeface="ＭＳ Ｐゴシック" charset="-128"/>
              </a:endParaRPr>
            </a:p>
          </p:txBody>
        </p:sp>
        <p:sp>
          <p:nvSpPr>
            <p:cNvPr id="39" name="Ellipse 38">
              <a:extLst>
                <a:ext uri="{FF2B5EF4-FFF2-40B4-BE49-F238E27FC236}">
                  <a16:creationId xmlns:a16="http://schemas.microsoft.com/office/drawing/2014/main" id="{2531D6A5-C3F0-4123-85F9-04811FEC0135}"/>
                </a:ext>
              </a:extLst>
            </p:cNvPr>
            <p:cNvSpPr/>
            <p:nvPr/>
          </p:nvSpPr>
          <p:spPr bwMode="auto">
            <a:xfrm>
              <a:off x="8519321" y="4217906"/>
              <a:ext cx="360000" cy="360000"/>
            </a:xfrm>
            <a:prstGeom prst="ellipse">
              <a:avLst/>
            </a:prstGeom>
            <a:ln w="9525">
              <a:solidFill>
                <a:schemeClr val="bg1">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800" b="0" i="0" u="none" strike="noStrike" cap="none" normalizeH="0" baseline="0">
                <a:ln>
                  <a:noFill/>
                </a:ln>
                <a:solidFill>
                  <a:srgbClr val="3B687F"/>
                </a:solidFill>
                <a:effectLst/>
                <a:latin typeface="Arial" charset="0"/>
                <a:ea typeface="ＭＳ Ｐゴシック" charset="-128"/>
              </a:endParaRPr>
            </a:p>
          </p:txBody>
        </p:sp>
        <p:sp>
          <p:nvSpPr>
            <p:cNvPr id="40" name="Ellipse 39">
              <a:extLst>
                <a:ext uri="{FF2B5EF4-FFF2-40B4-BE49-F238E27FC236}">
                  <a16:creationId xmlns:a16="http://schemas.microsoft.com/office/drawing/2014/main" id="{3B22EC46-726C-47F7-B030-0ACF28E4BAFF}"/>
                </a:ext>
              </a:extLst>
            </p:cNvPr>
            <p:cNvSpPr/>
            <p:nvPr/>
          </p:nvSpPr>
          <p:spPr bwMode="auto">
            <a:xfrm>
              <a:off x="9502958" y="4217906"/>
              <a:ext cx="360000" cy="360000"/>
            </a:xfrm>
            <a:prstGeom prst="ellipse">
              <a:avLst/>
            </a:prstGeom>
            <a:ln w="9525">
              <a:solidFill>
                <a:schemeClr val="bg1">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800" b="0" i="0" u="none" strike="noStrike" cap="none" normalizeH="0" baseline="0">
                <a:ln>
                  <a:noFill/>
                </a:ln>
                <a:solidFill>
                  <a:srgbClr val="3B687F"/>
                </a:solidFill>
                <a:effectLst/>
                <a:latin typeface="Arial" charset="0"/>
                <a:ea typeface="ＭＳ Ｐゴシック" charset="-128"/>
              </a:endParaRPr>
            </a:p>
          </p:txBody>
        </p:sp>
        <p:sp>
          <p:nvSpPr>
            <p:cNvPr id="41" name="Textfeld 40">
              <a:extLst>
                <a:ext uri="{FF2B5EF4-FFF2-40B4-BE49-F238E27FC236}">
                  <a16:creationId xmlns:a16="http://schemas.microsoft.com/office/drawing/2014/main" id="{B7A94DDB-48C1-4FCE-996D-51C384927D68}"/>
                </a:ext>
              </a:extLst>
            </p:cNvPr>
            <p:cNvSpPr txBox="1"/>
            <p:nvPr/>
          </p:nvSpPr>
          <p:spPr>
            <a:xfrm>
              <a:off x="326118" y="4294588"/>
              <a:ext cx="536462" cy="246221"/>
            </a:xfrm>
            <a:prstGeom prst="rect">
              <a:avLst/>
            </a:prstGeom>
            <a:noFill/>
            <a:ln>
              <a:noFill/>
            </a:ln>
          </p:spPr>
          <p:txBody>
            <a:bodyPr wrap="square" rtlCol="0">
              <a:spAutoFit/>
            </a:bodyPr>
            <a:lstStyle/>
            <a:p>
              <a:pPr algn="l"/>
              <a:r>
                <a:rPr lang="de-DE" sz="1000" b="1" dirty="0">
                  <a:solidFill>
                    <a:srgbClr val="3B687F"/>
                  </a:solidFill>
                </a:rPr>
                <a:t>2011</a:t>
              </a:r>
            </a:p>
          </p:txBody>
        </p:sp>
        <p:sp>
          <p:nvSpPr>
            <p:cNvPr id="42" name="Textfeld 41">
              <a:extLst>
                <a:ext uri="{FF2B5EF4-FFF2-40B4-BE49-F238E27FC236}">
                  <a16:creationId xmlns:a16="http://schemas.microsoft.com/office/drawing/2014/main" id="{9706FADA-F5CB-490A-8226-E1E8513AB286}"/>
                </a:ext>
              </a:extLst>
            </p:cNvPr>
            <p:cNvSpPr txBox="1"/>
            <p:nvPr/>
          </p:nvSpPr>
          <p:spPr>
            <a:xfrm>
              <a:off x="2990414" y="4285109"/>
              <a:ext cx="536462" cy="246221"/>
            </a:xfrm>
            <a:prstGeom prst="rect">
              <a:avLst/>
            </a:prstGeom>
            <a:noFill/>
            <a:ln>
              <a:noFill/>
            </a:ln>
          </p:spPr>
          <p:txBody>
            <a:bodyPr wrap="square" rtlCol="0">
              <a:spAutoFit/>
            </a:bodyPr>
            <a:lstStyle/>
            <a:p>
              <a:pPr algn="l"/>
              <a:r>
                <a:rPr lang="de-DE" sz="1000" b="1" dirty="0">
                  <a:solidFill>
                    <a:srgbClr val="3B687F"/>
                  </a:solidFill>
                </a:rPr>
                <a:t>2016</a:t>
              </a:r>
            </a:p>
          </p:txBody>
        </p:sp>
        <p:sp>
          <p:nvSpPr>
            <p:cNvPr id="43" name="Textfeld 42">
              <a:extLst>
                <a:ext uri="{FF2B5EF4-FFF2-40B4-BE49-F238E27FC236}">
                  <a16:creationId xmlns:a16="http://schemas.microsoft.com/office/drawing/2014/main" id="{9648E45C-C5EE-4A77-964C-E07C1BF326D7}"/>
                </a:ext>
              </a:extLst>
            </p:cNvPr>
            <p:cNvSpPr txBox="1"/>
            <p:nvPr/>
          </p:nvSpPr>
          <p:spPr>
            <a:xfrm>
              <a:off x="3926518" y="4278309"/>
              <a:ext cx="536462" cy="246221"/>
            </a:xfrm>
            <a:prstGeom prst="rect">
              <a:avLst/>
            </a:prstGeom>
            <a:noFill/>
            <a:ln>
              <a:noFill/>
            </a:ln>
          </p:spPr>
          <p:txBody>
            <a:bodyPr wrap="square" rtlCol="0">
              <a:spAutoFit/>
            </a:bodyPr>
            <a:lstStyle/>
            <a:p>
              <a:pPr algn="l"/>
              <a:r>
                <a:rPr lang="de-DE" sz="1000" b="1" dirty="0">
                  <a:solidFill>
                    <a:srgbClr val="3B687F"/>
                  </a:solidFill>
                </a:rPr>
                <a:t>2017</a:t>
              </a:r>
            </a:p>
          </p:txBody>
        </p:sp>
        <p:sp>
          <p:nvSpPr>
            <p:cNvPr id="44" name="Textfeld 43">
              <a:extLst>
                <a:ext uri="{FF2B5EF4-FFF2-40B4-BE49-F238E27FC236}">
                  <a16:creationId xmlns:a16="http://schemas.microsoft.com/office/drawing/2014/main" id="{4BDCD46E-260A-41C4-809A-AD15EB7F5B01}"/>
                </a:ext>
              </a:extLst>
            </p:cNvPr>
            <p:cNvSpPr txBox="1"/>
            <p:nvPr/>
          </p:nvSpPr>
          <p:spPr>
            <a:xfrm>
              <a:off x="4765226" y="4278309"/>
              <a:ext cx="536462" cy="246221"/>
            </a:xfrm>
            <a:prstGeom prst="rect">
              <a:avLst/>
            </a:prstGeom>
            <a:noFill/>
            <a:ln>
              <a:noFill/>
            </a:ln>
          </p:spPr>
          <p:txBody>
            <a:bodyPr wrap="square" rtlCol="0">
              <a:spAutoFit/>
            </a:bodyPr>
            <a:lstStyle/>
            <a:p>
              <a:pPr algn="l"/>
              <a:r>
                <a:rPr lang="de-DE" sz="1000" b="1" dirty="0">
                  <a:solidFill>
                    <a:srgbClr val="3B687F"/>
                  </a:solidFill>
                </a:rPr>
                <a:t>2018</a:t>
              </a:r>
            </a:p>
          </p:txBody>
        </p:sp>
        <p:sp>
          <p:nvSpPr>
            <p:cNvPr id="45" name="Textfeld 44">
              <a:extLst>
                <a:ext uri="{FF2B5EF4-FFF2-40B4-BE49-F238E27FC236}">
                  <a16:creationId xmlns:a16="http://schemas.microsoft.com/office/drawing/2014/main" id="{961B3F0A-BF80-4DFE-8F55-B2CB1FDD7FBC}"/>
                </a:ext>
              </a:extLst>
            </p:cNvPr>
            <p:cNvSpPr txBox="1"/>
            <p:nvPr/>
          </p:nvSpPr>
          <p:spPr>
            <a:xfrm>
              <a:off x="5646261" y="4278309"/>
              <a:ext cx="536462" cy="246221"/>
            </a:xfrm>
            <a:prstGeom prst="rect">
              <a:avLst/>
            </a:prstGeom>
            <a:noFill/>
            <a:ln>
              <a:noFill/>
            </a:ln>
          </p:spPr>
          <p:txBody>
            <a:bodyPr wrap="square" rtlCol="0">
              <a:spAutoFit/>
            </a:bodyPr>
            <a:lstStyle/>
            <a:p>
              <a:pPr algn="l"/>
              <a:r>
                <a:rPr lang="de-DE" sz="1000" b="1" dirty="0">
                  <a:solidFill>
                    <a:srgbClr val="3B687F"/>
                  </a:solidFill>
                </a:rPr>
                <a:t>2019</a:t>
              </a:r>
            </a:p>
          </p:txBody>
        </p:sp>
        <p:sp>
          <p:nvSpPr>
            <p:cNvPr id="46" name="Textfeld 45">
              <a:extLst>
                <a:ext uri="{FF2B5EF4-FFF2-40B4-BE49-F238E27FC236}">
                  <a16:creationId xmlns:a16="http://schemas.microsoft.com/office/drawing/2014/main" id="{47D35209-E030-4C09-875E-2192E8CD815E}"/>
                </a:ext>
              </a:extLst>
            </p:cNvPr>
            <p:cNvSpPr txBox="1"/>
            <p:nvPr/>
          </p:nvSpPr>
          <p:spPr>
            <a:xfrm>
              <a:off x="6494541" y="4278309"/>
              <a:ext cx="536462" cy="246221"/>
            </a:xfrm>
            <a:prstGeom prst="rect">
              <a:avLst/>
            </a:prstGeom>
            <a:noFill/>
            <a:ln>
              <a:noFill/>
            </a:ln>
          </p:spPr>
          <p:txBody>
            <a:bodyPr wrap="square" rtlCol="0">
              <a:spAutoFit/>
            </a:bodyPr>
            <a:lstStyle/>
            <a:p>
              <a:pPr algn="l"/>
              <a:r>
                <a:rPr lang="de-DE" sz="1000" b="1" dirty="0">
                  <a:solidFill>
                    <a:srgbClr val="3B687F"/>
                  </a:solidFill>
                </a:rPr>
                <a:t>2020</a:t>
              </a:r>
            </a:p>
          </p:txBody>
        </p:sp>
        <p:sp>
          <p:nvSpPr>
            <p:cNvPr id="47" name="Textfeld 46">
              <a:extLst>
                <a:ext uri="{FF2B5EF4-FFF2-40B4-BE49-F238E27FC236}">
                  <a16:creationId xmlns:a16="http://schemas.microsoft.com/office/drawing/2014/main" id="{14840084-C968-48AA-957C-56CB59BFE1DB}"/>
                </a:ext>
              </a:extLst>
            </p:cNvPr>
            <p:cNvSpPr txBox="1"/>
            <p:nvPr/>
          </p:nvSpPr>
          <p:spPr>
            <a:xfrm>
              <a:off x="7478175" y="4278309"/>
              <a:ext cx="536462" cy="246221"/>
            </a:xfrm>
            <a:prstGeom prst="rect">
              <a:avLst/>
            </a:prstGeom>
            <a:noFill/>
            <a:ln>
              <a:noFill/>
            </a:ln>
          </p:spPr>
          <p:txBody>
            <a:bodyPr wrap="square" rtlCol="0">
              <a:spAutoFit/>
            </a:bodyPr>
            <a:lstStyle/>
            <a:p>
              <a:pPr algn="l"/>
              <a:r>
                <a:rPr lang="de-DE" sz="1000" b="1">
                  <a:solidFill>
                    <a:srgbClr val="3B687F"/>
                  </a:solidFill>
                </a:rPr>
                <a:t>2021</a:t>
              </a:r>
            </a:p>
          </p:txBody>
        </p:sp>
        <p:sp>
          <p:nvSpPr>
            <p:cNvPr id="48" name="Textfeld 47">
              <a:extLst>
                <a:ext uri="{FF2B5EF4-FFF2-40B4-BE49-F238E27FC236}">
                  <a16:creationId xmlns:a16="http://schemas.microsoft.com/office/drawing/2014/main" id="{942CB835-45BE-4F83-8238-96DA6CCCC66E}"/>
                </a:ext>
              </a:extLst>
            </p:cNvPr>
            <p:cNvSpPr txBox="1"/>
            <p:nvPr/>
          </p:nvSpPr>
          <p:spPr>
            <a:xfrm>
              <a:off x="8461809" y="4278309"/>
              <a:ext cx="536462" cy="246221"/>
            </a:xfrm>
            <a:prstGeom prst="rect">
              <a:avLst/>
            </a:prstGeom>
            <a:noFill/>
            <a:ln>
              <a:noFill/>
            </a:ln>
          </p:spPr>
          <p:txBody>
            <a:bodyPr wrap="square" rtlCol="0">
              <a:spAutoFit/>
            </a:bodyPr>
            <a:lstStyle/>
            <a:p>
              <a:pPr algn="l"/>
              <a:r>
                <a:rPr lang="de-DE" sz="1000" b="1">
                  <a:solidFill>
                    <a:srgbClr val="3B687F"/>
                  </a:solidFill>
                </a:rPr>
                <a:t>2022</a:t>
              </a:r>
            </a:p>
          </p:txBody>
        </p:sp>
        <p:sp>
          <p:nvSpPr>
            <p:cNvPr id="49" name="Textfeld 48">
              <a:extLst>
                <a:ext uri="{FF2B5EF4-FFF2-40B4-BE49-F238E27FC236}">
                  <a16:creationId xmlns:a16="http://schemas.microsoft.com/office/drawing/2014/main" id="{9C350DF4-44F1-43DE-8BBF-62BE51492FE2}"/>
                </a:ext>
              </a:extLst>
            </p:cNvPr>
            <p:cNvSpPr txBox="1"/>
            <p:nvPr/>
          </p:nvSpPr>
          <p:spPr>
            <a:xfrm>
              <a:off x="9445446" y="4278309"/>
              <a:ext cx="536462" cy="246221"/>
            </a:xfrm>
            <a:prstGeom prst="rect">
              <a:avLst/>
            </a:prstGeom>
            <a:noFill/>
            <a:ln>
              <a:noFill/>
            </a:ln>
          </p:spPr>
          <p:txBody>
            <a:bodyPr wrap="square" rtlCol="0">
              <a:spAutoFit/>
            </a:bodyPr>
            <a:lstStyle/>
            <a:p>
              <a:pPr algn="l"/>
              <a:r>
                <a:rPr lang="de-DE" sz="1000" b="1">
                  <a:solidFill>
                    <a:srgbClr val="3B687F"/>
                  </a:solidFill>
                </a:rPr>
                <a:t>2023</a:t>
              </a:r>
            </a:p>
          </p:txBody>
        </p:sp>
        <p:cxnSp>
          <p:nvCxnSpPr>
            <p:cNvPr id="52" name="Gerader Verbinder 51">
              <a:extLst>
                <a:ext uri="{FF2B5EF4-FFF2-40B4-BE49-F238E27FC236}">
                  <a16:creationId xmlns:a16="http://schemas.microsoft.com/office/drawing/2014/main" id="{49BE0C72-E1B7-44CA-84FC-C74CBD84FCDA}"/>
                </a:ext>
              </a:extLst>
            </p:cNvPr>
            <p:cNvCxnSpPr>
              <a:cxnSpLocks/>
              <a:stCxn id="38" idx="0"/>
            </p:cNvCxnSpPr>
            <p:nvPr/>
          </p:nvCxnSpPr>
          <p:spPr bwMode="auto">
            <a:xfrm flipH="1" flipV="1">
              <a:off x="7712905" y="3820952"/>
              <a:ext cx="2782" cy="396954"/>
            </a:xfrm>
            <a:prstGeom prst="line">
              <a:avLst/>
            </a:prstGeom>
            <a:ln w="9525">
              <a:solidFill>
                <a:schemeClr val="bg1">
                  <a:lumMod val="75000"/>
                </a:schemeClr>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cxnSp>
        <p:cxnSp>
          <p:nvCxnSpPr>
            <p:cNvPr id="53" name="Gerader Verbinder 52">
              <a:extLst>
                <a:ext uri="{FF2B5EF4-FFF2-40B4-BE49-F238E27FC236}">
                  <a16:creationId xmlns:a16="http://schemas.microsoft.com/office/drawing/2014/main" id="{49889DFB-A105-4BA7-8F80-8E9132598850}"/>
                </a:ext>
              </a:extLst>
            </p:cNvPr>
            <p:cNvCxnSpPr>
              <a:cxnSpLocks/>
            </p:cNvCxnSpPr>
            <p:nvPr/>
          </p:nvCxnSpPr>
          <p:spPr bwMode="auto">
            <a:xfrm flipV="1">
              <a:off x="9679642" y="3966473"/>
              <a:ext cx="0" cy="252000"/>
            </a:xfrm>
            <a:prstGeom prst="line">
              <a:avLst/>
            </a:prstGeom>
            <a:ln w="9525">
              <a:solidFill>
                <a:schemeClr val="bg1">
                  <a:lumMod val="75000"/>
                </a:schemeClr>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cxnSp>
        <p:cxnSp>
          <p:nvCxnSpPr>
            <p:cNvPr id="58" name="Gerader Verbinder 57">
              <a:extLst>
                <a:ext uri="{FF2B5EF4-FFF2-40B4-BE49-F238E27FC236}">
                  <a16:creationId xmlns:a16="http://schemas.microsoft.com/office/drawing/2014/main" id="{548FCA9E-D5D5-4BFF-BA7D-802CF3DAB9ED}"/>
                </a:ext>
              </a:extLst>
            </p:cNvPr>
            <p:cNvCxnSpPr>
              <a:cxnSpLocks/>
              <a:stCxn id="36" idx="0"/>
            </p:cNvCxnSpPr>
            <p:nvPr/>
          </p:nvCxnSpPr>
          <p:spPr bwMode="auto">
            <a:xfrm flipV="1">
              <a:off x="5874962" y="3988177"/>
              <a:ext cx="0" cy="239872"/>
            </a:xfrm>
            <a:prstGeom prst="line">
              <a:avLst/>
            </a:prstGeom>
            <a:ln w="9525">
              <a:solidFill>
                <a:schemeClr val="bg1">
                  <a:lumMod val="75000"/>
                </a:schemeClr>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cxnSp>
      </p:grpSp>
      <p:sp>
        <p:nvSpPr>
          <p:cNvPr id="62" name="Inhaltsplatzhalter 2">
            <a:extLst>
              <a:ext uri="{FF2B5EF4-FFF2-40B4-BE49-F238E27FC236}">
                <a16:creationId xmlns:a16="http://schemas.microsoft.com/office/drawing/2014/main" id="{58A7286F-7DE4-4E96-AA2C-4AF06735E8E4}"/>
              </a:ext>
            </a:extLst>
          </p:cNvPr>
          <p:cNvSpPr>
            <a:spLocks noGrp="1"/>
          </p:cNvSpPr>
          <p:nvPr>
            <p:ph idx="1"/>
          </p:nvPr>
        </p:nvSpPr>
        <p:spPr>
          <a:xfrm>
            <a:off x="430873" y="1484784"/>
            <a:ext cx="11425767" cy="454176"/>
          </a:xfrm>
        </p:spPr>
        <p:txBody>
          <a:bodyPr/>
          <a:lstStyle/>
          <a:p>
            <a:pPr marL="0" indent="0">
              <a:buNone/>
            </a:pPr>
            <a:r>
              <a:rPr lang="en-GB" sz="1200" kern="1200" dirty="0">
                <a:solidFill>
                  <a:srgbClr val="3B687F"/>
                </a:solidFill>
                <a:latin typeface="Arial" charset="0"/>
                <a:ea typeface="ＭＳ Ｐゴシック" charset="-128"/>
              </a:rPr>
              <a:t>There is a </a:t>
            </a:r>
            <a:r>
              <a:rPr lang="en-GB" sz="1200" b="1" kern="1200" dirty="0">
                <a:solidFill>
                  <a:srgbClr val="3B687F"/>
                </a:solidFill>
                <a:latin typeface="Arial" charset="0"/>
                <a:ea typeface="ＭＳ Ｐゴシック" charset="-128"/>
              </a:rPr>
              <a:t>growing body of laws </a:t>
            </a:r>
            <a:r>
              <a:rPr lang="en-GB" sz="1200" kern="1200" dirty="0">
                <a:solidFill>
                  <a:srgbClr val="3B687F"/>
                </a:solidFill>
                <a:latin typeface="Arial" charset="0"/>
                <a:ea typeface="ＭＳ Ｐゴシック" charset="-128"/>
              </a:rPr>
              <a:t>on mandatory human rights and environmental due diligence in Europe and internationally. The latest case is the German Act on Corporate Due Diligence in Supply Chains. </a:t>
            </a:r>
          </a:p>
          <a:p>
            <a:pPr marL="0" indent="0">
              <a:buNone/>
            </a:pPr>
            <a:endParaRPr lang="de-DE" sz="1300" dirty="0"/>
          </a:p>
          <a:p>
            <a:pPr marL="0" indent="0">
              <a:buNone/>
            </a:pPr>
            <a:endParaRPr lang="de-DE" dirty="0"/>
          </a:p>
        </p:txBody>
      </p:sp>
      <p:cxnSp>
        <p:nvCxnSpPr>
          <p:cNvPr id="61" name="Gerader Verbinder 60">
            <a:extLst>
              <a:ext uri="{FF2B5EF4-FFF2-40B4-BE49-F238E27FC236}">
                <a16:creationId xmlns:a16="http://schemas.microsoft.com/office/drawing/2014/main" id="{1C340536-6591-4C74-829C-D771F69C27FF}"/>
              </a:ext>
            </a:extLst>
          </p:cNvPr>
          <p:cNvCxnSpPr>
            <a:cxnSpLocks/>
          </p:cNvCxnSpPr>
          <p:nvPr/>
        </p:nvCxnSpPr>
        <p:spPr bwMode="auto">
          <a:xfrm flipV="1">
            <a:off x="2988770" y="4251106"/>
            <a:ext cx="0" cy="496245"/>
          </a:xfrm>
          <a:prstGeom prst="line">
            <a:avLst/>
          </a:prstGeom>
          <a:ln w="9525">
            <a:solidFill>
              <a:schemeClr val="bg1">
                <a:lumMod val="75000"/>
              </a:schemeClr>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cxnSp>
      <p:sp>
        <p:nvSpPr>
          <p:cNvPr id="63" name="Textfeld 62">
            <a:extLst>
              <a:ext uri="{FF2B5EF4-FFF2-40B4-BE49-F238E27FC236}">
                <a16:creationId xmlns:a16="http://schemas.microsoft.com/office/drawing/2014/main" id="{8B20A1DF-4A92-400F-AFE1-143908558209}"/>
              </a:ext>
            </a:extLst>
          </p:cNvPr>
          <p:cNvSpPr txBox="1"/>
          <p:nvPr/>
        </p:nvSpPr>
        <p:spPr>
          <a:xfrm>
            <a:off x="2502935" y="4710043"/>
            <a:ext cx="1072785" cy="707886"/>
          </a:xfrm>
          <a:prstGeom prst="rect">
            <a:avLst/>
          </a:prstGeom>
          <a:ln w="952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sz="1000" dirty="0">
                <a:solidFill>
                  <a:srgbClr val="3B687F"/>
                </a:solidFill>
              </a:rPr>
              <a:t>UK Modern </a:t>
            </a:r>
            <a:r>
              <a:rPr lang="de-DE" sz="1000" dirty="0" err="1">
                <a:solidFill>
                  <a:srgbClr val="3B687F"/>
                </a:solidFill>
              </a:rPr>
              <a:t>Slavery</a:t>
            </a:r>
            <a:r>
              <a:rPr lang="de-DE" sz="1000" dirty="0">
                <a:solidFill>
                  <a:srgbClr val="3B687F"/>
                </a:solidFill>
              </a:rPr>
              <a:t> Act </a:t>
            </a:r>
            <a:r>
              <a:rPr lang="de-DE" sz="1000" dirty="0" err="1">
                <a:solidFill>
                  <a:srgbClr val="3B687F"/>
                </a:solidFill>
              </a:rPr>
              <a:t>entered</a:t>
            </a:r>
            <a:r>
              <a:rPr lang="de-DE" sz="1000" dirty="0">
                <a:solidFill>
                  <a:srgbClr val="3B687F"/>
                </a:solidFill>
              </a:rPr>
              <a:t> into force</a:t>
            </a:r>
            <a:endParaRPr lang="de-DE" sz="1000" b="1" dirty="0">
              <a:solidFill>
                <a:srgbClr val="3B687F"/>
              </a:solidFill>
            </a:endParaRPr>
          </a:p>
        </p:txBody>
      </p:sp>
      <p:sp>
        <p:nvSpPr>
          <p:cNvPr id="67" name="Textfeld 16">
            <a:extLst>
              <a:ext uri="{FF2B5EF4-FFF2-40B4-BE49-F238E27FC236}">
                <a16:creationId xmlns:a16="http://schemas.microsoft.com/office/drawing/2014/main" id="{832232A0-AF93-4709-B0D6-F4BFD3F3FFE6}"/>
              </a:ext>
            </a:extLst>
          </p:cNvPr>
          <p:cNvSpPr txBox="1"/>
          <p:nvPr/>
        </p:nvSpPr>
        <p:spPr>
          <a:xfrm>
            <a:off x="4373521" y="4649923"/>
            <a:ext cx="1133060" cy="707886"/>
          </a:xfrm>
          <a:prstGeom prst="rect">
            <a:avLst/>
          </a:prstGeom>
          <a:ln w="952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sz="1000" dirty="0">
                <a:solidFill>
                  <a:srgbClr val="3B687F"/>
                </a:solidFill>
              </a:rPr>
              <a:t>French Loi de </a:t>
            </a:r>
            <a:r>
              <a:rPr lang="de-DE" sz="1000" dirty="0" err="1">
                <a:solidFill>
                  <a:srgbClr val="3B687F"/>
                </a:solidFill>
              </a:rPr>
              <a:t>Vigilance</a:t>
            </a:r>
            <a:r>
              <a:rPr lang="de-DE" sz="1000" dirty="0">
                <a:solidFill>
                  <a:srgbClr val="3B687F"/>
                </a:solidFill>
              </a:rPr>
              <a:t> </a:t>
            </a:r>
            <a:r>
              <a:rPr lang="de-DE" sz="1000" dirty="0" err="1">
                <a:solidFill>
                  <a:srgbClr val="3B687F"/>
                </a:solidFill>
              </a:rPr>
              <a:t>entered</a:t>
            </a:r>
            <a:r>
              <a:rPr lang="de-DE" sz="1000" dirty="0">
                <a:solidFill>
                  <a:srgbClr val="3B687F"/>
                </a:solidFill>
              </a:rPr>
              <a:t> into force</a:t>
            </a:r>
          </a:p>
        </p:txBody>
      </p:sp>
      <p:cxnSp>
        <p:nvCxnSpPr>
          <p:cNvPr id="68" name="Gerader Verbinder 49">
            <a:extLst>
              <a:ext uri="{FF2B5EF4-FFF2-40B4-BE49-F238E27FC236}">
                <a16:creationId xmlns:a16="http://schemas.microsoft.com/office/drawing/2014/main" id="{FC7F8EF8-DCDC-4DD3-91F9-E527F9374CC7}"/>
              </a:ext>
            </a:extLst>
          </p:cNvPr>
          <p:cNvCxnSpPr>
            <a:cxnSpLocks/>
          </p:cNvCxnSpPr>
          <p:nvPr/>
        </p:nvCxnSpPr>
        <p:spPr bwMode="auto">
          <a:xfrm flipV="1">
            <a:off x="4928767" y="4225853"/>
            <a:ext cx="0" cy="424987"/>
          </a:xfrm>
          <a:prstGeom prst="line">
            <a:avLst/>
          </a:prstGeom>
          <a:ln w="9525">
            <a:solidFill>
              <a:schemeClr val="bg1">
                <a:lumMod val="75000"/>
              </a:schemeClr>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cxnSp>
      <p:sp>
        <p:nvSpPr>
          <p:cNvPr id="72" name="Textfeld 16">
            <a:extLst>
              <a:ext uri="{FF2B5EF4-FFF2-40B4-BE49-F238E27FC236}">
                <a16:creationId xmlns:a16="http://schemas.microsoft.com/office/drawing/2014/main" id="{C38BEA08-A149-4641-BD41-AA3042E91F4D}"/>
              </a:ext>
            </a:extLst>
          </p:cNvPr>
          <p:cNvSpPr txBox="1"/>
          <p:nvPr/>
        </p:nvSpPr>
        <p:spPr>
          <a:xfrm>
            <a:off x="4367808" y="5417929"/>
            <a:ext cx="1133060" cy="1323439"/>
          </a:xfrm>
          <a:prstGeom prst="rect">
            <a:avLst/>
          </a:prstGeom>
          <a:ln w="952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sz="1000" dirty="0">
                <a:solidFill>
                  <a:srgbClr val="3B687F"/>
                </a:solidFill>
              </a:rPr>
              <a:t>US Executive Order on the Global </a:t>
            </a:r>
            <a:r>
              <a:rPr lang="de-DE" sz="1000" dirty="0" err="1">
                <a:solidFill>
                  <a:srgbClr val="3B687F"/>
                </a:solidFill>
              </a:rPr>
              <a:t>Magnitsky</a:t>
            </a:r>
            <a:r>
              <a:rPr lang="de-DE" sz="1000" dirty="0">
                <a:solidFill>
                  <a:srgbClr val="3B687F"/>
                </a:solidFill>
              </a:rPr>
              <a:t> Human Rights </a:t>
            </a:r>
            <a:r>
              <a:rPr lang="de-DE" sz="1000" dirty="0" err="1">
                <a:solidFill>
                  <a:srgbClr val="3B687F"/>
                </a:solidFill>
              </a:rPr>
              <a:t>Accountability</a:t>
            </a:r>
            <a:r>
              <a:rPr lang="de-DE" sz="1000" dirty="0">
                <a:solidFill>
                  <a:srgbClr val="3B687F"/>
                </a:solidFill>
              </a:rPr>
              <a:t> Act </a:t>
            </a:r>
            <a:r>
              <a:rPr lang="de-DE" sz="1000" dirty="0" err="1">
                <a:solidFill>
                  <a:srgbClr val="3B687F"/>
                </a:solidFill>
              </a:rPr>
              <a:t>entered</a:t>
            </a:r>
            <a:r>
              <a:rPr lang="de-DE" sz="1000" dirty="0">
                <a:solidFill>
                  <a:srgbClr val="3B687F"/>
                </a:solidFill>
              </a:rPr>
              <a:t> into force</a:t>
            </a:r>
          </a:p>
        </p:txBody>
      </p:sp>
      <p:sp>
        <p:nvSpPr>
          <p:cNvPr id="80" name="Textfeld 79">
            <a:extLst>
              <a:ext uri="{FF2B5EF4-FFF2-40B4-BE49-F238E27FC236}">
                <a16:creationId xmlns:a16="http://schemas.microsoft.com/office/drawing/2014/main" id="{6C3BF027-C1F7-4ECE-B926-F092CAD83067}"/>
              </a:ext>
            </a:extLst>
          </p:cNvPr>
          <p:cNvSpPr txBox="1"/>
          <p:nvPr/>
        </p:nvSpPr>
        <p:spPr>
          <a:xfrm>
            <a:off x="6057571" y="2927919"/>
            <a:ext cx="1209449" cy="707886"/>
          </a:xfrm>
          <a:prstGeom prst="rect">
            <a:avLst/>
          </a:prstGeom>
          <a:ln w="952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sz="1000" dirty="0" err="1">
                <a:solidFill>
                  <a:srgbClr val="3B687F"/>
                </a:solidFill>
              </a:rPr>
              <a:t>Dutch</a:t>
            </a:r>
            <a:r>
              <a:rPr lang="de-DE" sz="1000" dirty="0">
                <a:solidFill>
                  <a:srgbClr val="3B687F"/>
                </a:solidFill>
              </a:rPr>
              <a:t> Child Labour Due Diligence Act </a:t>
            </a:r>
            <a:r>
              <a:rPr lang="de-DE" sz="1000" dirty="0" err="1">
                <a:solidFill>
                  <a:srgbClr val="3B687F"/>
                </a:solidFill>
              </a:rPr>
              <a:t>entered</a:t>
            </a:r>
            <a:r>
              <a:rPr lang="de-DE" sz="1000" dirty="0">
                <a:solidFill>
                  <a:srgbClr val="3B687F"/>
                </a:solidFill>
              </a:rPr>
              <a:t> into force</a:t>
            </a:r>
            <a:endParaRPr lang="de-DE" sz="1000" b="1" dirty="0">
              <a:solidFill>
                <a:srgbClr val="3B687F"/>
              </a:solidFill>
            </a:endParaRPr>
          </a:p>
        </p:txBody>
      </p:sp>
      <p:sp>
        <p:nvSpPr>
          <p:cNvPr id="82" name="Textfeld 81">
            <a:extLst>
              <a:ext uri="{FF2B5EF4-FFF2-40B4-BE49-F238E27FC236}">
                <a16:creationId xmlns:a16="http://schemas.microsoft.com/office/drawing/2014/main" id="{D06801E6-104D-4D5A-A8A6-41C9B1FC602B}"/>
              </a:ext>
            </a:extLst>
          </p:cNvPr>
          <p:cNvSpPr txBox="1"/>
          <p:nvPr/>
        </p:nvSpPr>
        <p:spPr>
          <a:xfrm>
            <a:off x="6044355" y="2307465"/>
            <a:ext cx="1209449" cy="553998"/>
          </a:xfrm>
          <a:prstGeom prst="rect">
            <a:avLst/>
          </a:prstGeom>
          <a:ln w="9525">
            <a:solidFill>
              <a:schemeClr val="bg1">
                <a:lumMod val="75000"/>
              </a:schemeClr>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sz="1000" dirty="0" err="1">
                <a:solidFill>
                  <a:srgbClr val="3B687F"/>
                </a:solidFill>
              </a:rPr>
              <a:t>Australian</a:t>
            </a:r>
            <a:r>
              <a:rPr lang="de-DE" sz="1000" dirty="0">
                <a:solidFill>
                  <a:srgbClr val="3B687F"/>
                </a:solidFill>
              </a:rPr>
              <a:t> Modern </a:t>
            </a:r>
            <a:r>
              <a:rPr lang="de-DE" sz="1000" dirty="0" err="1">
                <a:solidFill>
                  <a:srgbClr val="3B687F"/>
                </a:solidFill>
              </a:rPr>
              <a:t>Slavery</a:t>
            </a:r>
            <a:r>
              <a:rPr lang="de-DE" sz="1000" dirty="0">
                <a:solidFill>
                  <a:srgbClr val="3B687F"/>
                </a:solidFill>
              </a:rPr>
              <a:t> Bill </a:t>
            </a:r>
            <a:r>
              <a:rPr lang="de-DE" sz="1000" dirty="0" err="1">
                <a:solidFill>
                  <a:srgbClr val="3B687F"/>
                </a:solidFill>
              </a:rPr>
              <a:t>entered</a:t>
            </a:r>
            <a:r>
              <a:rPr lang="de-DE" sz="1000" dirty="0">
                <a:solidFill>
                  <a:srgbClr val="3B687F"/>
                </a:solidFill>
              </a:rPr>
              <a:t> into force</a:t>
            </a:r>
          </a:p>
        </p:txBody>
      </p:sp>
      <p:sp>
        <p:nvSpPr>
          <p:cNvPr id="54" name="Fußzeilenplatzhalter 3">
            <a:extLst>
              <a:ext uri="{FF2B5EF4-FFF2-40B4-BE49-F238E27FC236}">
                <a16:creationId xmlns:a16="http://schemas.microsoft.com/office/drawing/2014/main" id="{0686F1F8-FA1F-4B88-9D32-051C3B888611}"/>
              </a:ext>
            </a:extLst>
          </p:cNvPr>
          <p:cNvSpPr>
            <a:spLocks noGrp="1"/>
          </p:cNvSpPr>
          <p:nvPr>
            <p:ph type="ftr" sz="quarter" idx="10"/>
          </p:nvPr>
        </p:nvSpPr>
        <p:spPr>
          <a:xfrm>
            <a:off x="7061200" y="6477000"/>
            <a:ext cx="4904317" cy="279400"/>
          </a:xfrm>
        </p:spPr>
        <p:txBody>
          <a:bodyPr/>
          <a:lstStyle/>
          <a:p>
            <a:r>
              <a:rPr lang="de-DE" dirty="0"/>
              <a:t>© LfU / IZU Umweltzentrum Umweltwirtschaft / 2021</a:t>
            </a:r>
          </a:p>
        </p:txBody>
      </p:sp>
      <p:sp>
        <p:nvSpPr>
          <p:cNvPr id="55" name="Textfeld 54">
            <a:extLst>
              <a:ext uri="{FF2B5EF4-FFF2-40B4-BE49-F238E27FC236}">
                <a16:creationId xmlns:a16="http://schemas.microsoft.com/office/drawing/2014/main" id="{53587B96-C152-4459-A96E-05D6D1477B8C}"/>
              </a:ext>
            </a:extLst>
          </p:cNvPr>
          <p:cNvSpPr txBox="1"/>
          <p:nvPr/>
        </p:nvSpPr>
        <p:spPr>
          <a:xfrm>
            <a:off x="8481829" y="4649313"/>
            <a:ext cx="1904573" cy="400110"/>
          </a:xfrm>
          <a:prstGeom prst="rect">
            <a:avLst/>
          </a:prstGeom>
          <a:noFill/>
          <a:ln w="952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n-GB" sz="1000" b="1" dirty="0">
                <a:solidFill>
                  <a:srgbClr val="3B687F"/>
                </a:solidFill>
              </a:rPr>
              <a:t>EU Due Diligence </a:t>
            </a:r>
            <a:r>
              <a:rPr lang="en-GB" sz="1000" dirty="0">
                <a:solidFill>
                  <a:srgbClr val="3B687F"/>
                </a:solidFill>
              </a:rPr>
              <a:t>law expected in 2022.</a:t>
            </a:r>
          </a:p>
        </p:txBody>
      </p:sp>
      <p:cxnSp>
        <p:nvCxnSpPr>
          <p:cNvPr id="57" name="Gerader Verbinder 56">
            <a:extLst>
              <a:ext uri="{FF2B5EF4-FFF2-40B4-BE49-F238E27FC236}">
                <a16:creationId xmlns:a16="http://schemas.microsoft.com/office/drawing/2014/main" id="{C40B4BAF-E498-4836-9255-B4735EFBEAAC}"/>
              </a:ext>
            </a:extLst>
          </p:cNvPr>
          <p:cNvCxnSpPr>
            <a:cxnSpLocks/>
          </p:cNvCxnSpPr>
          <p:nvPr/>
        </p:nvCxnSpPr>
        <p:spPr bwMode="auto">
          <a:xfrm flipH="1" flipV="1">
            <a:off x="9465463" y="4239869"/>
            <a:ext cx="2782" cy="396954"/>
          </a:xfrm>
          <a:prstGeom prst="line">
            <a:avLst/>
          </a:prstGeom>
          <a:ln w="9525">
            <a:solidFill>
              <a:schemeClr val="bg1">
                <a:lumMod val="75000"/>
              </a:schemeClr>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cxnSp>
      <p:sp>
        <p:nvSpPr>
          <p:cNvPr id="59" name="Ellipse 58">
            <a:extLst>
              <a:ext uri="{FF2B5EF4-FFF2-40B4-BE49-F238E27FC236}">
                <a16:creationId xmlns:a16="http://schemas.microsoft.com/office/drawing/2014/main" id="{E02815AE-D99C-4DFC-9B3E-D941CEFFCD24}"/>
              </a:ext>
            </a:extLst>
          </p:cNvPr>
          <p:cNvSpPr/>
          <p:nvPr/>
        </p:nvSpPr>
        <p:spPr bwMode="auto">
          <a:xfrm>
            <a:off x="2808770" y="3875996"/>
            <a:ext cx="360000" cy="360000"/>
          </a:xfrm>
          <a:prstGeom prst="ellipse">
            <a:avLst/>
          </a:prstGeom>
          <a:ln w="9525">
            <a:solidFill>
              <a:schemeClr val="bg1">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800" b="0" i="0" u="none" strike="noStrike" cap="none" normalizeH="0" baseline="0">
              <a:ln>
                <a:noFill/>
              </a:ln>
              <a:solidFill>
                <a:srgbClr val="3B687F"/>
              </a:solidFill>
              <a:effectLst/>
              <a:latin typeface="Arial" charset="0"/>
              <a:ea typeface="ＭＳ Ｐゴシック" charset="-128"/>
            </a:endParaRPr>
          </a:p>
        </p:txBody>
      </p:sp>
      <p:sp>
        <p:nvSpPr>
          <p:cNvPr id="60" name="Textfeld 59">
            <a:extLst>
              <a:ext uri="{FF2B5EF4-FFF2-40B4-BE49-F238E27FC236}">
                <a16:creationId xmlns:a16="http://schemas.microsoft.com/office/drawing/2014/main" id="{201E8993-24A4-444F-B1E8-0DD6F42B0DD0}"/>
              </a:ext>
            </a:extLst>
          </p:cNvPr>
          <p:cNvSpPr txBox="1"/>
          <p:nvPr/>
        </p:nvSpPr>
        <p:spPr>
          <a:xfrm>
            <a:off x="2764314" y="3933056"/>
            <a:ext cx="536462" cy="246221"/>
          </a:xfrm>
          <a:prstGeom prst="rect">
            <a:avLst/>
          </a:prstGeom>
          <a:noFill/>
          <a:ln>
            <a:noFill/>
          </a:ln>
        </p:spPr>
        <p:txBody>
          <a:bodyPr wrap="square" rtlCol="0">
            <a:spAutoFit/>
          </a:bodyPr>
          <a:lstStyle/>
          <a:p>
            <a:pPr algn="l"/>
            <a:r>
              <a:rPr lang="de-DE" sz="1000" b="1" dirty="0">
                <a:solidFill>
                  <a:srgbClr val="3B687F"/>
                </a:solidFill>
              </a:rPr>
              <a:t>2015</a:t>
            </a:r>
          </a:p>
        </p:txBody>
      </p:sp>
      <p:sp>
        <p:nvSpPr>
          <p:cNvPr id="65" name="Textfeld 64">
            <a:extLst>
              <a:ext uri="{FF2B5EF4-FFF2-40B4-BE49-F238E27FC236}">
                <a16:creationId xmlns:a16="http://schemas.microsoft.com/office/drawing/2014/main" id="{765C3CE7-9206-4267-A7CB-9884ED805EA2}"/>
              </a:ext>
            </a:extLst>
          </p:cNvPr>
          <p:cNvSpPr txBox="1"/>
          <p:nvPr/>
        </p:nvSpPr>
        <p:spPr>
          <a:xfrm>
            <a:off x="767352" y="4705481"/>
            <a:ext cx="1072785" cy="861774"/>
          </a:xfrm>
          <a:prstGeom prst="rect">
            <a:avLst/>
          </a:prstGeom>
          <a:ln w="952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sz="1000" dirty="0">
                <a:solidFill>
                  <a:srgbClr val="3B687F"/>
                </a:solidFill>
              </a:rPr>
              <a:t>UN Guiding </a:t>
            </a:r>
            <a:r>
              <a:rPr lang="de-DE" sz="1000" dirty="0" err="1">
                <a:solidFill>
                  <a:srgbClr val="3B687F"/>
                </a:solidFill>
              </a:rPr>
              <a:t>Principles</a:t>
            </a:r>
            <a:r>
              <a:rPr lang="de-DE" sz="1000" dirty="0">
                <a:solidFill>
                  <a:srgbClr val="3B687F"/>
                </a:solidFill>
              </a:rPr>
              <a:t> on Business &amp; Human Rights published</a:t>
            </a:r>
            <a:endParaRPr lang="de-DE" sz="1000" b="1" dirty="0">
              <a:solidFill>
                <a:srgbClr val="3B687F"/>
              </a:solidFill>
            </a:endParaRPr>
          </a:p>
        </p:txBody>
      </p:sp>
      <p:cxnSp>
        <p:nvCxnSpPr>
          <p:cNvPr id="69" name="Gerader Verbinder 68">
            <a:extLst>
              <a:ext uri="{FF2B5EF4-FFF2-40B4-BE49-F238E27FC236}">
                <a16:creationId xmlns:a16="http://schemas.microsoft.com/office/drawing/2014/main" id="{C47D3CA2-9B88-448C-AF28-6F69FD71F704}"/>
              </a:ext>
            </a:extLst>
          </p:cNvPr>
          <p:cNvCxnSpPr>
            <a:cxnSpLocks/>
            <a:stCxn id="65" idx="0"/>
          </p:cNvCxnSpPr>
          <p:nvPr/>
        </p:nvCxnSpPr>
        <p:spPr bwMode="auto">
          <a:xfrm flipH="1" flipV="1">
            <a:off x="1300057" y="4219251"/>
            <a:ext cx="3688" cy="486230"/>
          </a:xfrm>
          <a:prstGeom prst="line">
            <a:avLst/>
          </a:prstGeom>
          <a:ln w="9525">
            <a:solidFill>
              <a:schemeClr val="bg1">
                <a:lumMod val="75000"/>
              </a:schemeClr>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cxnSp>
      <p:cxnSp>
        <p:nvCxnSpPr>
          <p:cNvPr id="73" name="Gerader Verbinder 72">
            <a:extLst>
              <a:ext uri="{FF2B5EF4-FFF2-40B4-BE49-F238E27FC236}">
                <a16:creationId xmlns:a16="http://schemas.microsoft.com/office/drawing/2014/main" id="{742ADA38-62D4-4FFB-A3E0-27B2B7C49DDE}"/>
              </a:ext>
            </a:extLst>
          </p:cNvPr>
          <p:cNvCxnSpPr>
            <a:cxnSpLocks/>
          </p:cNvCxnSpPr>
          <p:nvPr/>
        </p:nvCxnSpPr>
        <p:spPr bwMode="auto">
          <a:xfrm flipV="1">
            <a:off x="3971744" y="3394861"/>
            <a:ext cx="0" cy="496245"/>
          </a:xfrm>
          <a:prstGeom prst="line">
            <a:avLst/>
          </a:prstGeom>
          <a:ln w="9525">
            <a:solidFill>
              <a:schemeClr val="bg1">
                <a:lumMod val="75000"/>
              </a:schemeClr>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cxnSp>
      <p:sp>
        <p:nvSpPr>
          <p:cNvPr id="74" name="Textfeld 73">
            <a:extLst>
              <a:ext uri="{FF2B5EF4-FFF2-40B4-BE49-F238E27FC236}">
                <a16:creationId xmlns:a16="http://schemas.microsoft.com/office/drawing/2014/main" id="{27681149-DA96-42A5-BDB6-9E80ABABE8D7}"/>
              </a:ext>
            </a:extLst>
          </p:cNvPr>
          <p:cNvSpPr txBox="1"/>
          <p:nvPr/>
        </p:nvSpPr>
        <p:spPr>
          <a:xfrm>
            <a:off x="2011352" y="4039465"/>
            <a:ext cx="1072785" cy="246221"/>
          </a:xfrm>
          <a:prstGeom prst="rect">
            <a:avLst/>
          </a:prstGeom>
          <a:noFill/>
          <a:ln w="9525">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sz="1000" dirty="0">
                <a:solidFill>
                  <a:srgbClr val="3B687F"/>
                </a:solidFill>
              </a:rPr>
              <a:t>…</a:t>
            </a:r>
            <a:endParaRPr lang="de-DE" sz="1000" b="1" dirty="0">
              <a:solidFill>
                <a:srgbClr val="3B687F"/>
              </a:solidFill>
            </a:endParaRPr>
          </a:p>
        </p:txBody>
      </p:sp>
      <p:sp>
        <p:nvSpPr>
          <p:cNvPr id="75" name="Textfeld 74">
            <a:extLst>
              <a:ext uri="{FF2B5EF4-FFF2-40B4-BE49-F238E27FC236}">
                <a16:creationId xmlns:a16="http://schemas.microsoft.com/office/drawing/2014/main" id="{7B319945-2E36-4811-9176-0702521CE1F7}"/>
              </a:ext>
            </a:extLst>
          </p:cNvPr>
          <p:cNvSpPr txBox="1"/>
          <p:nvPr/>
        </p:nvSpPr>
        <p:spPr>
          <a:xfrm>
            <a:off x="3412986" y="2564904"/>
            <a:ext cx="1072785" cy="1015663"/>
          </a:xfrm>
          <a:prstGeom prst="rect">
            <a:avLst/>
          </a:prstGeom>
          <a:ln w="952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sz="1000" dirty="0">
                <a:solidFill>
                  <a:srgbClr val="3B687F"/>
                </a:solidFill>
              </a:rPr>
              <a:t>German National Action Plan </a:t>
            </a:r>
            <a:r>
              <a:rPr lang="de-DE" sz="1000" dirty="0" err="1">
                <a:solidFill>
                  <a:srgbClr val="3B687F"/>
                </a:solidFill>
              </a:rPr>
              <a:t>for</a:t>
            </a:r>
            <a:r>
              <a:rPr lang="de-DE" sz="1000" dirty="0">
                <a:solidFill>
                  <a:srgbClr val="3B687F"/>
                </a:solidFill>
              </a:rPr>
              <a:t> Business and Human Rights published</a:t>
            </a:r>
            <a:endParaRPr lang="de-DE" sz="1000" b="1" dirty="0">
              <a:solidFill>
                <a:srgbClr val="3B687F"/>
              </a:solidFill>
            </a:endParaRPr>
          </a:p>
        </p:txBody>
      </p:sp>
      <p:sp>
        <p:nvSpPr>
          <p:cNvPr id="3" name="Textfeld 2">
            <a:extLst>
              <a:ext uri="{FF2B5EF4-FFF2-40B4-BE49-F238E27FC236}">
                <a16:creationId xmlns:a16="http://schemas.microsoft.com/office/drawing/2014/main" id="{3C6D9F01-CEE8-4F5D-B35A-445BE6088D19}"/>
              </a:ext>
            </a:extLst>
          </p:cNvPr>
          <p:cNvSpPr txBox="1"/>
          <p:nvPr/>
        </p:nvSpPr>
        <p:spPr>
          <a:xfrm>
            <a:off x="6463886" y="5229200"/>
            <a:ext cx="4816690" cy="646331"/>
          </a:xfrm>
          <a:prstGeom prst="rect">
            <a:avLst/>
          </a:prstGeom>
          <a:noFill/>
        </p:spPr>
        <p:txBody>
          <a:bodyPr wrap="square" rtlCol="0">
            <a:spAutoFit/>
          </a:bodyPr>
          <a:lstStyle/>
          <a:p>
            <a:pPr algn="l"/>
            <a:r>
              <a:rPr lang="en-GB" sz="1200" dirty="0">
                <a:solidFill>
                  <a:srgbClr val="3B687F"/>
                </a:solidFill>
              </a:rPr>
              <a:t>Further information on </a:t>
            </a:r>
            <a:r>
              <a:rPr lang="en-GB" sz="1200" b="1" dirty="0">
                <a:solidFill>
                  <a:srgbClr val="3B687F"/>
                </a:solidFill>
              </a:rPr>
              <a:t>EU and international developments on mandatory due diligence </a:t>
            </a:r>
            <a:r>
              <a:rPr lang="en-GB" sz="1200" dirty="0">
                <a:solidFill>
                  <a:srgbClr val="3B687F"/>
                </a:solidFill>
              </a:rPr>
              <a:t>can be found </a:t>
            </a:r>
            <a:r>
              <a:rPr lang="de-DE" sz="1200" dirty="0">
                <a:solidFill>
                  <a:srgbClr val="3B687F"/>
                </a:solidFill>
              </a:rPr>
              <a:t>at: </a:t>
            </a:r>
            <a:r>
              <a:rPr lang="de-DE" sz="1200" dirty="0" smtClean="0">
                <a:solidFill>
                  <a:srgbClr val="3B687F"/>
                </a:solidFill>
                <a:hlinkClick r:id="rId2"/>
              </a:rPr>
              <a:t>shiftproject.org/</a:t>
            </a:r>
            <a:r>
              <a:rPr lang="de-DE" sz="1200" dirty="0" err="1" smtClean="0">
                <a:solidFill>
                  <a:srgbClr val="3B687F"/>
                </a:solidFill>
                <a:hlinkClick r:id="rId2"/>
              </a:rPr>
              <a:t>resource</a:t>
            </a:r>
            <a:r>
              <a:rPr lang="de-DE" sz="1200" dirty="0" smtClean="0">
                <a:solidFill>
                  <a:srgbClr val="3B687F"/>
                </a:solidFill>
                <a:hlinkClick r:id="rId2"/>
              </a:rPr>
              <a:t>/</a:t>
            </a:r>
            <a:r>
              <a:rPr lang="de-DE" sz="1200" dirty="0" err="1" smtClean="0">
                <a:solidFill>
                  <a:srgbClr val="3B687F"/>
                </a:solidFill>
                <a:hlinkClick r:id="rId2"/>
              </a:rPr>
              <a:t>mhrdd-europe-map</a:t>
            </a:r>
            <a:r>
              <a:rPr lang="de-DE" sz="1200" dirty="0" smtClean="0">
                <a:solidFill>
                  <a:srgbClr val="3B687F"/>
                </a:solidFill>
                <a:hlinkClick r:id="rId2"/>
              </a:rPr>
              <a:t>/</a:t>
            </a:r>
            <a:r>
              <a:rPr lang="de-DE" sz="1200" dirty="0" smtClean="0">
                <a:solidFill>
                  <a:srgbClr val="3B687F"/>
                </a:solidFill>
              </a:rPr>
              <a:t> </a:t>
            </a:r>
            <a:endParaRPr lang="de-DE" sz="1200" dirty="0">
              <a:solidFill>
                <a:srgbClr val="3B687F"/>
              </a:solidFill>
            </a:endParaRPr>
          </a:p>
        </p:txBody>
      </p:sp>
      <p:pic>
        <p:nvPicPr>
          <p:cNvPr id="50" name="Grafik 49" descr="Informationen mit einfarbiger Füllung">
            <a:extLst>
              <a:ext uri="{FF2B5EF4-FFF2-40B4-BE49-F238E27FC236}">
                <a16:creationId xmlns:a16="http://schemas.microsoft.com/office/drawing/2014/main" id="{C3FB1D09-1D74-4027-992C-3D751B76941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292956" y="5266867"/>
            <a:ext cx="216000" cy="216000"/>
          </a:xfrm>
          <a:prstGeom prst="rect">
            <a:avLst/>
          </a:prstGeom>
        </p:spPr>
      </p:pic>
    </p:spTree>
    <p:extLst>
      <p:ext uri="{BB962C8B-B14F-4D97-AF65-F5344CB8AC3E}">
        <p14:creationId xmlns:p14="http://schemas.microsoft.com/office/powerpoint/2010/main" val="381360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75954D-E8C5-436B-98A6-61FE676837B2}"/>
              </a:ext>
            </a:extLst>
          </p:cNvPr>
          <p:cNvSpPr>
            <a:spLocks noGrp="1"/>
          </p:cNvSpPr>
          <p:nvPr>
            <p:ph type="title"/>
          </p:nvPr>
        </p:nvSpPr>
        <p:spPr/>
        <p:txBody>
          <a:bodyPr/>
          <a:lstStyle/>
          <a:p>
            <a:r>
              <a:rPr lang="en-GB" sz="2000" dirty="0">
                <a:solidFill>
                  <a:srgbClr val="FF9933"/>
                </a:solidFill>
              </a:rPr>
              <a:t>Legislature: German Act on Corporate Due Diligence in Supply </a:t>
            </a:r>
            <a:r>
              <a:rPr lang="en-GB" sz="2000" dirty="0" smtClean="0">
                <a:solidFill>
                  <a:srgbClr val="FF9933"/>
                </a:solidFill>
              </a:rPr>
              <a:t>Chains – five steps</a:t>
            </a:r>
            <a:endParaRPr lang="en-GB" sz="2000" dirty="0">
              <a:solidFill>
                <a:srgbClr val="FF9933"/>
              </a:solidFill>
            </a:endParaRPr>
          </a:p>
        </p:txBody>
      </p:sp>
      <p:sp>
        <p:nvSpPr>
          <p:cNvPr id="11" name="Inhaltsplatzhalter 10">
            <a:extLst>
              <a:ext uri="{FF2B5EF4-FFF2-40B4-BE49-F238E27FC236}">
                <a16:creationId xmlns:a16="http://schemas.microsoft.com/office/drawing/2014/main" id="{77F0472D-A47A-450B-8383-7B0D3154DDCD}"/>
              </a:ext>
            </a:extLst>
          </p:cNvPr>
          <p:cNvSpPr>
            <a:spLocks noGrp="1"/>
          </p:cNvSpPr>
          <p:nvPr>
            <p:ph sz="half" idx="2"/>
          </p:nvPr>
        </p:nvSpPr>
        <p:spPr>
          <a:xfrm>
            <a:off x="6317365" y="2126958"/>
            <a:ext cx="5611283" cy="279401"/>
          </a:xfrm>
        </p:spPr>
        <p:txBody>
          <a:bodyPr/>
          <a:lstStyle/>
          <a:p>
            <a:pPr marL="0" indent="0">
              <a:buClr>
                <a:srgbClr val="3B687F"/>
              </a:buClr>
              <a:buNone/>
            </a:pPr>
            <a:r>
              <a:rPr lang="de-DE" sz="1300" b="1" dirty="0">
                <a:solidFill>
                  <a:srgbClr val="3B687F"/>
                </a:solidFill>
              </a:rPr>
              <a:t>Core process elements of the </a:t>
            </a:r>
            <a:r>
              <a:rPr lang="en-GB" sz="1300" b="1" dirty="0">
                <a:solidFill>
                  <a:srgbClr val="3B687F"/>
                </a:solidFill>
              </a:rPr>
              <a:t>Act:</a:t>
            </a:r>
            <a:endParaRPr lang="de-DE" sz="1300" b="1" dirty="0">
              <a:solidFill>
                <a:srgbClr val="3B687F"/>
              </a:solidFill>
            </a:endParaRPr>
          </a:p>
          <a:p>
            <a:pPr marL="0" indent="0">
              <a:buClr>
                <a:srgbClr val="3B687F"/>
              </a:buClr>
              <a:buNone/>
            </a:pPr>
            <a:endParaRPr lang="en-GB" sz="1300" dirty="0">
              <a:solidFill>
                <a:srgbClr val="3B687F"/>
              </a:solidFill>
            </a:endParaRPr>
          </a:p>
          <a:p>
            <a:pPr>
              <a:buClr>
                <a:srgbClr val="3B687F"/>
              </a:buClr>
            </a:pPr>
            <a:endParaRPr lang="en-GB" sz="1300" dirty="0">
              <a:solidFill>
                <a:srgbClr val="3B687F"/>
              </a:solidFill>
            </a:endParaRPr>
          </a:p>
          <a:p>
            <a:pPr>
              <a:buClr>
                <a:srgbClr val="3B687F"/>
              </a:buClr>
            </a:pPr>
            <a:endParaRPr lang="de-DE" sz="1300" dirty="0">
              <a:solidFill>
                <a:srgbClr val="3B687F"/>
              </a:solidFill>
            </a:endParaRPr>
          </a:p>
        </p:txBody>
      </p:sp>
      <p:sp>
        <p:nvSpPr>
          <p:cNvPr id="5" name="Datumsplatzhalter 4">
            <a:extLst>
              <a:ext uri="{FF2B5EF4-FFF2-40B4-BE49-F238E27FC236}">
                <a16:creationId xmlns:a16="http://schemas.microsoft.com/office/drawing/2014/main" id="{DF9CB11F-1988-449B-A3CF-83D22B5C73EF}"/>
              </a:ext>
            </a:extLst>
          </p:cNvPr>
          <p:cNvSpPr>
            <a:spLocks noGrp="1"/>
          </p:cNvSpPr>
          <p:nvPr>
            <p:ph type="dt" sz="half" idx="12"/>
          </p:nvPr>
        </p:nvSpPr>
        <p:spPr/>
        <p:txBody>
          <a:bodyPr/>
          <a:lstStyle/>
          <a:p>
            <a:r>
              <a:rPr lang="de-DE" dirty="0"/>
              <a:t>Supply Chain Due Diligence</a:t>
            </a:r>
          </a:p>
          <a:p>
            <a:r>
              <a:rPr lang="en-GB" dirty="0"/>
              <a:t>Part 2: Due diligence requirements</a:t>
            </a:r>
          </a:p>
        </p:txBody>
      </p:sp>
      <p:sp>
        <p:nvSpPr>
          <p:cNvPr id="6" name="Foliennummernplatzhalter 5">
            <a:extLst>
              <a:ext uri="{FF2B5EF4-FFF2-40B4-BE49-F238E27FC236}">
                <a16:creationId xmlns:a16="http://schemas.microsoft.com/office/drawing/2014/main" id="{27AE8750-9CC0-4236-A0CA-5318D5895424}"/>
              </a:ext>
            </a:extLst>
          </p:cNvPr>
          <p:cNvSpPr>
            <a:spLocks noGrp="1"/>
          </p:cNvSpPr>
          <p:nvPr>
            <p:ph type="sldNum" sz="quarter" idx="4"/>
          </p:nvPr>
        </p:nvSpPr>
        <p:spPr/>
        <p:txBody>
          <a:bodyPr/>
          <a:lstStyle/>
          <a:p>
            <a:fld id="{894680D0-7A83-433A-9719-C4143F27F647}" type="slidenum">
              <a:rPr lang="de-DE" smtClean="0"/>
              <a:pPr/>
              <a:t>8</a:t>
            </a:fld>
            <a:endParaRPr lang="de-DE"/>
          </a:p>
        </p:txBody>
      </p:sp>
      <p:sp>
        <p:nvSpPr>
          <p:cNvPr id="64" name="Inhaltsplatzhalter 2">
            <a:extLst>
              <a:ext uri="{FF2B5EF4-FFF2-40B4-BE49-F238E27FC236}">
                <a16:creationId xmlns:a16="http://schemas.microsoft.com/office/drawing/2014/main" id="{03436645-A59A-4432-ACF1-DDF61278A9F6}"/>
              </a:ext>
            </a:extLst>
          </p:cNvPr>
          <p:cNvSpPr txBox="1">
            <a:spLocks/>
          </p:cNvSpPr>
          <p:nvPr/>
        </p:nvSpPr>
        <p:spPr bwMode="auto">
          <a:xfrm>
            <a:off x="430288" y="1486157"/>
            <a:ext cx="11425767" cy="45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193675" indent="-193675" algn="l" rtl="0" eaLnBrk="1" fontAlgn="base" hangingPunct="1">
              <a:spcBef>
                <a:spcPct val="20000"/>
              </a:spcBef>
              <a:spcAft>
                <a:spcPct val="0"/>
              </a:spcAft>
              <a:buClr>
                <a:schemeClr val="tx1"/>
              </a:buClr>
              <a:buChar char="•"/>
              <a:defRPr sz="2800">
                <a:solidFill>
                  <a:schemeClr val="tx1"/>
                </a:solidFill>
                <a:latin typeface="+mn-lt"/>
                <a:ea typeface="+mn-ea"/>
                <a:cs typeface="+mn-cs"/>
              </a:defRPr>
            </a:lvl1pPr>
            <a:lvl2pPr marL="571500" indent="-187325" algn="l" rtl="0" eaLnBrk="1" fontAlgn="base" hangingPunct="1">
              <a:spcBef>
                <a:spcPct val="20000"/>
              </a:spcBef>
              <a:spcAft>
                <a:spcPct val="0"/>
              </a:spcAft>
              <a:buClr>
                <a:schemeClr val="tx1"/>
              </a:buClr>
              <a:buFont typeface="Arial" charset="0"/>
              <a:buChar char="–"/>
              <a:defRPr sz="2400">
                <a:solidFill>
                  <a:schemeClr val="tx1"/>
                </a:solidFill>
                <a:latin typeface="+mn-lt"/>
                <a:ea typeface="+mn-ea"/>
              </a:defRPr>
            </a:lvl2pPr>
            <a:lvl3pPr marL="1238250" indent="-188913" algn="l" rtl="0" eaLnBrk="1" fontAlgn="base" hangingPunct="1">
              <a:spcBef>
                <a:spcPct val="20000"/>
              </a:spcBef>
              <a:spcAft>
                <a:spcPct val="0"/>
              </a:spcAft>
              <a:buClr>
                <a:schemeClr val="tx1"/>
              </a:buClr>
              <a:buChar char="•"/>
              <a:defRPr sz="2000">
                <a:solidFill>
                  <a:schemeClr val="tx1"/>
                </a:solidFill>
                <a:latin typeface="+mn-lt"/>
                <a:ea typeface="+mn-ea"/>
              </a:defRPr>
            </a:lvl3pPr>
            <a:lvl4pPr marL="1693863" indent="-228600" algn="l" rtl="0" eaLnBrk="1" fontAlgn="base" hangingPunct="1">
              <a:spcBef>
                <a:spcPct val="20000"/>
              </a:spcBef>
              <a:spcAft>
                <a:spcPct val="0"/>
              </a:spcAft>
              <a:buChar char="–"/>
              <a:defRPr sz="1800">
                <a:solidFill>
                  <a:schemeClr val="tx1"/>
                </a:solidFill>
                <a:latin typeface="+mn-lt"/>
                <a:ea typeface="+mn-ea"/>
              </a:defRPr>
            </a:lvl4pPr>
            <a:lvl5pPr marL="2112963" indent="-228600" algn="l" rtl="0" eaLnBrk="1" fontAlgn="base" hangingPunct="1">
              <a:spcBef>
                <a:spcPct val="20000"/>
              </a:spcBef>
              <a:spcAft>
                <a:spcPct val="0"/>
              </a:spcAft>
              <a:buChar char="»"/>
              <a:defRPr sz="1800">
                <a:solidFill>
                  <a:schemeClr val="tx1"/>
                </a:solidFill>
                <a:latin typeface="+mn-lt"/>
                <a:ea typeface="+mn-ea"/>
              </a:defRPr>
            </a:lvl5pPr>
            <a:lvl6pPr marL="2570163" indent="-228600" algn="l" rtl="0" eaLnBrk="1" fontAlgn="base" hangingPunct="1">
              <a:spcBef>
                <a:spcPct val="20000"/>
              </a:spcBef>
              <a:spcAft>
                <a:spcPct val="0"/>
              </a:spcAft>
              <a:buChar char="»"/>
              <a:defRPr sz="1800">
                <a:solidFill>
                  <a:schemeClr val="tx1"/>
                </a:solidFill>
                <a:latin typeface="+mn-lt"/>
                <a:ea typeface="+mn-ea"/>
              </a:defRPr>
            </a:lvl6pPr>
            <a:lvl7pPr marL="3027363" indent="-228600" algn="l" rtl="0" eaLnBrk="1" fontAlgn="base" hangingPunct="1">
              <a:spcBef>
                <a:spcPct val="20000"/>
              </a:spcBef>
              <a:spcAft>
                <a:spcPct val="0"/>
              </a:spcAft>
              <a:buChar char="»"/>
              <a:defRPr sz="1800">
                <a:solidFill>
                  <a:schemeClr val="tx1"/>
                </a:solidFill>
                <a:latin typeface="+mn-lt"/>
                <a:ea typeface="+mn-ea"/>
              </a:defRPr>
            </a:lvl7pPr>
            <a:lvl8pPr marL="3484563" indent="-228600" algn="l" rtl="0" eaLnBrk="1" fontAlgn="base" hangingPunct="1">
              <a:spcBef>
                <a:spcPct val="20000"/>
              </a:spcBef>
              <a:spcAft>
                <a:spcPct val="0"/>
              </a:spcAft>
              <a:buChar char="»"/>
              <a:defRPr sz="1800">
                <a:solidFill>
                  <a:schemeClr val="tx1"/>
                </a:solidFill>
                <a:latin typeface="+mn-lt"/>
                <a:ea typeface="+mn-ea"/>
              </a:defRPr>
            </a:lvl8pPr>
            <a:lvl9pPr marL="3941763" indent="-228600" algn="l" rtl="0" eaLnBrk="1" fontAlgn="base" hangingPunct="1">
              <a:spcBef>
                <a:spcPct val="20000"/>
              </a:spcBef>
              <a:spcAft>
                <a:spcPct val="0"/>
              </a:spcAft>
              <a:buChar char="»"/>
              <a:defRPr sz="1800">
                <a:solidFill>
                  <a:schemeClr val="tx1"/>
                </a:solidFill>
                <a:latin typeface="+mn-lt"/>
                <a:ea typeface="+mn-ea"/>
              </a:defRPr>
            </a:lvl9pPr>
          </a:lstStyle>
          <a:p>
            <a:pPr marL="0" indent="0">
              <a:buNone/>
            </a:pPr>
            <a:r>
              <a:rPr lang="en-GB" sz="1200" dirty="0">
                <a:solidFill>
                  <a:srgbClr val="3B687F"/>
                </a:solidFill>
                <a:latin typeface="Arial" charset="0"/>
                <a:ea typeface="ＭＳ Ｐゴシック" charset="-128"/>
              </a:rPr>
              <a:t>The German Act on Corporate Due Diligence in Supply Chains (Lieferkettensorgfaltspflichtengesetz, LkSG) law imposes </a:t>
            </a:r>
            <a:r>
              <a:rPr lang="en-US" sz="1200" b="1" dirty="0">
                <a:solidFill>
                  <a:srgbClr val="3B687F"/>
                </a:solidFill>
                <a:latin typeface="Arial" charset="0"/>
                <a:ea typeface="ＭＳ Ｐゴシック" charset="-128"/>
              </a:rPr>
              <a:t>mandatory obligations </a:t>
            </a:r>
            <a:r>
              <a:rPr lang="en-US" sz="1200" dirty="0">
                <a:solidFill>
                  <a:srgbClr val="3B687F"/>
                </a:solidFill>
                <a:latin typeface="Arial" charset="0"/>
                <a:ea typeface="ＭＳ Ｐゴシック" charset="-128"/>
              </a:rPr>
              <a:t>on certain companies operating in Germany to </a:t>
            </a:r>
            <a:r>
              <a:rPr lang="en-US" sz="1200" b="1" dirty="0">
                <a:solidFill>
                  <a:srgbClr val="3B687F"/>
                </a:solidFill>
                <a:latin typeface="Arial" charset="0"/>
                <a:ea typeface="ＭＳ Ｐゴシック" charset="-128"/>
              </a:rPr>
              <a:t>establish, implement and update due diligence procedures</a:t>
            </a:r>
            <a:r>
              <a:rPr lang="en-US" sz="1200" dirty="0">
                <a:solidFill>
                  <a:srgbClr val="3B687F"/>
                </a:solidFill>
                <a:latin typeface="Arial" charset="0"/>
                <a:ea typeface="ＭＳ Ｐゴシック" charset="-128"/>
              </a:rPr>
              <a:t>. It applies along the entire supply chain.</a:t>
            </a:r>
            <a:endParaRPr lang="de-DE" sz="1200" dirty="0"/>
          </a:p>
          <a:p>
            <a:pPr marL="0" indent="0">
              <a:buFontTx/>
              <a:buNone/>
            </a:pPr>
            <a:endParaRPr lang="de-DE" sz="1300" kern="0" dirty="0"/>
          </a:p>
        </p:txBody>
      </p:sp>
      <p:graphicFrame>
        <p:nvGraphicFramePr>
          <p:cNvPr id="13" name="Diagramm 12">
            <a:extLst>
              <a:ext uri="{FF2B5EF4-FFF2-40B4-BE49-F238E27FC236}">
                <a16:creationId xmlns:a16="http://schemas.microsoft.com/office/drawing/2014/main" id="{90FF31BB-86C9-44B4-8247-8FEB40FC0D69}"/>
              </a:ext>
            </a:extLst>
          </p:cNvPr>
          <p:cNvGraphicFramePr/>
          <p:nvPr>
            <p:extLst>
              <p:ext uri="{D42A27DB-BD31-4B8C-83A1-F6EECF244321}">
                <p14:modId xmlns:p14="http://schemas.microsoft.com/office/powerpoint/2010/main" val="578725351"/>
              </p:ext>
            </p:extLst>
          </p:nvPr>
        </p:nvGraphicFramePr>
        <p:xfrm>
          <a:off x="6372526" y="2495283"/>
          <a:ext cx="5500960" cy="3762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hteck 13">
            <a:extLst>
              <a:ext uri="{FF2B5EF4-FFF2-40B4-BE49-F238E27FC236}">
                <a16:creationId xmlns:a16="http://schemas.microsoft.com/office/drawing/2014/main" id="{152E51EF-615E-4123-B9BC-B807D01284BE}"/>
              </a:ext>
            </a:extLst>
          </p:cNvPr>
          <p:cNvSpPr/>
          <p:nvPr/>
        </p:nvSpPr>
        <p:spPr bwMode="auto">
          <a:xfrm>
            <a:off x="560710" y="2170798"/>
            <a:ext cx="4968552"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400" b="1" dirty="0">
                <a:solidFill>
                  <a:schemeClr val="bg1"/>
                </a:solidFill>
              </a:rPr>
              <a:t>Context</a:t>
            </a:r>
          </a:p>
        </p:txBody>
      </p:sp>
      <p:sp>
        <p:nvSpPr>
          <p:cNvPr id="15" name="Inhaltsplatzhalter 8">
            <a:extLst>
              <a:ext uri="{FF2B5EF4-FFF2-40B4-BE49-F238E27FC236}">
                <a16:creationId xmlns:a16="http://schemas.microsoft.com/office/drawing/2014/main" id="{E44C1215-3B48-44BB-BB93-7C43BD503778}"/>
              </a:ext>
            </a:extLst>
          </p:cNvPr>
          <p:cNvSpPr txBox="1">
            <a:spLocks/>
          </p:cNvSpPr>
          <p:nvPr/>
        </p:nvSpPr>
        <p:spPr bwMode="auto">
          <a:xfrm>
            <a:off x="560710" y="2495283"/>
            <a:ext cx="4968552" cy="3762295"/>
          </a:xfrm>
          <a:prstGeom prst="rect">
            <a:avLst/>
          </a:prstGeom>
          <a:noFill/>
          <a:ln w="9525"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90000" rIns="91440" bIns="45720" numCol="1" rtlCol="0" anchor="t" anchorCtr="0" compatLnSpc="1">
            <a:prstTxWarp prst="textNoShape">
              <a:avLst/>
            </a:prstTxWarp>
          </a:bodyPr>
          <a:lstStyle>
            <a:lvl1pPr marL="193675" indent="-193675" algn="l" rtl="0" eaLnBrk="1" fontAlgn="base" hangingPunct="1">
              <a:spcBef>
                <a:spcPct val="20000"/>
              </a:spcBef>
              <a:spcAft>
                <a:spcPct val="0"/>
              </a:spcAft>
              <a:buClr>
                <a:schemeClr val="tx1"/>
              </a:buClr>
              <a:buChar char="•"/>
              <a:defRPr sz="2000">
                <a:solidFill>
                  <a:schemeClr val="tx1"/>
                </a:solidFill>
                <a:latin typeface="+mn-lt"/>
                <a:ea typeface="+mn-ea"/>
                <a:cs typeface="+mn-cs"/>
              </a:defRPr>
            </a:lvl1pPr>
            <a:lvl2pPr marL="571500" indent="-187325" algn="l" rtl="0" eaLnBrk="1" fontAlgn="base" hangingPunct="1">
              <a:spcBef>
                <a:spcPct val="20000"/>
              </a:spcBef>
              <a:spcAft>
                <a:spcPct val="0"/>
              </a:spcAft>
              <a:buClr>
                <a:schemeClr val="tx1"/>
              </a:buClr>
              <a:buFont typeface="Arial" charset="0"/>
              <a:buChar char="–"/>
              <a:defRPr>
                <a:solidFill>
                  <a:schemeClr val="tx1"/>
                </a:solidFill>
                <a:latin typeface="+mn-lt"/>
                <a:ea typeface="+mn-ea"/>
              </a:defRPr>
            </a:lvl2pPr>
            <a:lvl3pPr marL="1238250" indent="-188913" algn="l" rtl="0" eaLnBrk="1" fontAlgn="base" hangingPunct="1">
              <a:spcBef>
                <a:spcPct val="20000"/>
              </a:spcBef>
              <a:spcAft>
                <a:spcPct val="0"/>
              </a:spcAft>
              <a:buClr>
                <a:schemeClr val="tx1"/>
              </a:buClr>
              <a:buChar char="•"/>
              <a:defRPr>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a:buClr>
                <a:srgbClr val="3B687F"/>
              </a:buClr>
            </a:pPr>
            <a:r>
              <a:rPr lang="en-US" sz="1400" dirty="0">
                <a:solidFill>
                  <a:srgbClr val="3B687F"/>
                </a:solidFill>
              </a:rPr>
              <a:t>From 2023, the Act initially applies to enterprises with at least </a:t>
            </a:r>
            <a:r>
              <a:rPr lang="en-US" sz="1400" b="1" dirty="0">
                <a:solidFill>
                  <a:srgbClr val="3B687F"/>
                </a:solidFill>
              </a:rPr>
              <a:t>3,000 </a:t>
            </a:r>
            <a:r>
              <a:rPr lang="en-US" sz="1400" dirty="0">
                <a:solidFill>
                  <a:srgbClr val="3B687F"/>
                </a:solidFill>
              </a:rPr>
              <a:t>and, from 2024, additionally to enterprises with at least </a:t>
            </a:r>
            <a:r>
              <a:rPr lang="en-US" sz="1400" b="1" dirty="0">
                <a:solidFill>
                  <a:srgbClr val="3B687F"/>
                </a:solidFill>
              </a:rPr>
              <a:t>1,000 employees </a:t>
            </a:r>
            <a:r>
              <a:rPr lang="en-US" sz="1400" dirty="0">
                <a:solidFill>
                  <a:srgbClr val="3B687F"/>
                </a:solidFill>
              </a:rPr>
              <a:t>in Germany.</a:t>
            </a:r>
          </a:p>
          <a:p>
            <a:pPr>
              <a:buClr>
                <a:srgbClr val="3B687F"/>
              </a:buClr>
            </a:pPr>
            <a:r>
              <a:rPr lang="en-US" sz="1400" dirty="0">
                <a:solidFill>
                  <a:srgbClr val="3B687F"/>
                </a:solidFill>
              </a:rPr>
              <a:t>It places enterprises that have their central administration, principal place of business, administrative headquarters, statutory seat or branch office in Germany under the obligation to </a:t>
            </a:r>
            <a:r>
              <a:rPr lang="en-US" sz="1400" b="1" dirty="0">
                <a:solidFill>
                  <a:srgbClr val="3B687F"/>
                </a:solidFill>
              </a:rPr>
              <a:t>respect human rights by implementing defined due diligence obligations</a:t>
            </a:r>
            <a:r>
              <a:rPr lang="en-US" sz="1400" dirty="0">
                <a:solidFill>
                  <a:srgbClr val="3B687F"/>
                </a:solidFill>
              </a:rPr>
              <a:t>.</a:t>
            </a:r>
          </a:p>
          <a:p>
            <a:pPr>
              <a:buClr>
                <a:srgbClr val="3B687F"/>
              </a:buClr>
            </a:pPr>
            <a:r>
              <a:rPr lang="en-US" sz="1400" dirty="0">
                <a:solidFill>
                  <a:srgbClr val="3B687F"/>
                </a:solidFill>
              </a:rPr>
              <a:t>The due diligence obligations apply to an enterprise’s own business area, to the </a:t>
            </a:r>
            <a:r>
              <a:rPr lang="en-US" sz="1400" b="1" dirty="0">
                <a:solidFill>
                  <a:srgbClr val="3B687F"/>
                </a:solidFill>
              </a:rPr>
              <a:t>actions of a contractual partner </a:t>
            </a:r>
            <a:r>
              <a:rPr lang="en-US" sz="1400" dirty="0">
                <a:solidFill>
                  <a:srgbClr val="3B687F"/>
                </a:solidFill>
              </a:rPr>
              <a:t>and to the </a:t>
            </a:r>
            <a:r>
              <a:rPr lang="en-US" sz="1400" b="1" dirty="0">
                <a:solidFill>
                  <a:srgbClr val="3B687F"/>
                </a:solidFill>
              </a:rPr>
              <a:t>actions of other (indirect) suppliers</a:t>
            </a:r>
            <a:r>
              <a:rPr lang="en-US" sz="1400" dirty="0">
                <a:solidFill>
                  <a:srgbClr val="3B687F"/>
                </a:solidFill>
              </a:rPr>
              <a:t>. </a:t>
            </a:r>
          </a:p>
          <a:p>
            <a:pPr>
              <a:buClr>
                <a:srgbClr val="3B687F"/>
              </a:buClr>
            </a:pPr>
            <a:r>
              <a:rPr lang="en-US" sz="1400" dirty="0">
                <a:solidFill>
                  <a:srgbClr val="3B687F"/>
                </a:solidFill>
              </a:rPr>
              <a:t>If enterprises fail to comply with their legal obligations, </a:t>
            </a:r>
            <a:r>
              <a:rPr lang="en-US" sz="1400" b="1" dirty="0">
                <a:solidFill>
                  <a:srgbClr val="3B687F"/>
                </a:solidFill>
              </a:rPr>
              <a:t>administrative fines </a:t>
            </a:r>
            <a:r>
              <a:rPr lang="en-US" sz="1400" dirty="0">
                <a:solidFill>
                  <a:srgbClr val="3B687F"/>
                </a:solidFill>
              </a:rPr>
              <a:t>may be imposed. </a:t>
            </a:r>
          </a:p>
          <a:p>
            <a:pPr>
              <a:buClr>
                <a:srgbClr val="3B687F"/>
              </a:buClr>
            </a:pPr>
            <a:r>
              <a:rPr lang="en-US" sz="1400" dirty="0">
                <a:solidFill>
                  <a:srgbClr val="3B687F"/>
                </a:solidFill>
              </a:rPr>
              <a:t>An authority will be equipped with </a:t>
            </a:r>
            <a:r>
              <a:rPr lang="en-US" sz="1400" b="1" dirty="0">
                <a:solidFill>
                  <a:srgbClr val="3B687F"/>
                </a:solidFill>
              </a:rPr>
              <a:t>effective enforcement instruments </a:t>
            </a:r>
            <a:r>
              <a:rPr lang="en-US" sz="1400" dirty="0">
                <a:solidFill>
                  <a:srgbClr val="3B687F"/>
                </a:solidFill>
              </a:rPr>
              <a:t>to monitor an enterprise’s supply chain management. </a:t>
            </a:r>
          </a:p>
          <a:p>
            <a:pPr algn="just">
              <a:buClr>
                <a:srgbClr val="3B687F"/>
              </a:buClr>
            </a:pPr>
            <a:endParaRPr lang="en-US" sz="1400" dirty="0">
              <a:solidFill>
                <a:srgbClr val="3B687F"/>
              </a:solidFill>
            </a:endParaRPr>
          </a:p>
        </p:txBody>
      </p:sp>
      <p:sp>
        <p:nvSpPr>
          <p:cNvPr id="12" name="Fußzeilenplatzhalter 3">
            <a:extLst>
              <a:ext uri="{FF2B5EF4-FFF2-40B4-BE49-F238E27FC236}">
                <a16:creationId xmlns:a16="http://schemas.microsoft.com/office/drawing/2014/main" id="{5F985048-E3DB-4633-8455-44FDC3EA04E7}"/>
              </a:ext>
            </a:extLst>
          </p:cNvPr>
          <p:cNvSpPr>
            <a:spLocks noGrp="1"/>
          </p:cNvSpPr>
          <p:nvPr>
            <p:ph type="ftr" sz="quarter" idx="10"/>
          </p:nvPr>
        </p:nvSpPr>
        <p:spPr>
          <a:xfrm>
            <a:off x="7061200" y="6477000"/>
            <a:ext cx="4904317" cy="279400"/>
          </a:xfrm>
        </p:spPr>
        <p:txBody>
          <a:bodyPr/>
          <a:lstStyle/>
          <a:p>
            <a:r>
              <a:rPr lang="de-DE" dirty="0"/>
              <a:t>© LfU / IZU Umweltzentrum Umweltwirtschaft / 2021</a:t>
            </a:r>
          </a:p>
        </p:txBody>
      </p:sp>
    </p:spTree>
    <p:extLst>
      <p:ext uri="{BB962C8B-B14F-4D97-AF65-F5344CB8AC3E}">
        <p14:creationId xmlns:p14="http://schemas.microsoft.com/office/powerpoint/2010/main" val="764863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B8E952-A389-4091-AF82-C2C2B85DCD4B}"/>
              </a:ext>
            </a:extLst>
          </p:cNvPr>
          <p:cNvSpPr>
            <a:spLocks noGrp="1"/>
          </p:cNvSpPr>
          <p:nvPr>
            <p:ph type="title"/>
          </p:nvPr>
        </p:nvSpPr>
        <p:spPr>
          <a:xfrm>
            <a:off x="431801" y="937317"/>
            <a:ext cx="11425767" cy="500062"/>
          </a:xfrm>
        </p:spPr>
        <p:txBody>
          <a:bodyPr/>
          <a:lstStyle/>
          <a:p>
            <a:r>
              <a:rPr lang="en-GB" dirty="0">
                <a:solidFill>
                  <a:srgbClr val="FF9933"/>
                </a:solidFill>
              </a:rPr>
              <a:t>Due diligence in five steps: A supplier‘s perspective</a:t>
            </a:r>
          </a:p>
        </p:txBody>
      </p:sp>
      <p:sp>
        <p:nvSpPr>
          <p:cNvPr id="5" name="Datumsplatzhalter 4">
            <a:extLst>
              <a:ext uri="{FF2B5EF4-FFF2-40B4-BE49-F238E27FC236}">
                <a16:creationId xmlns:a16="http://schemas.microsoft.com/office/drawing/2014/main" id="{468A4119-7E9F-45EE-BA65-5D27F80ADDE0}"/>
              </a:ext>
            </a:extLst>
          </p:cNvPr>
          <p:cNvSpPr>
            <a:spLocks noGrp="1"/>
          </p:cNvSpPr>
          <p:nvPr>
            <p:ph type="dt" sz="half" idx="12"/>
          </p:nvPr>
        </p:nvSpPr>
        <p:spPr/>
        <p:txBody>
          <a:bodyPr/>
          <a:lstStyle/>
          <a:p>
            <a:r>
              <a:rPr lang="en-GB" dirty="0"/>
              <a:t>Supply Chain Due Diligence</a:t>
            </a:r>
          </a:p>
          <a:p>
            <a:r>
              <a:rPr lang="en-GB" dirty="0" smtClean="0"/>
              <a:t>Part 3: Implementing </a:t>
            </a:r>
            <a:r>
              <a:rPr lang="en-GB" dirty="0"/>
              <a:t>due </a:t>
            </a:r>
            <a:r>
              <a:rPr lang="en-GB" dirty="0" smtClean="0"/>
              <a:t>diligence</a:t>
            </a:r>
            <a:endParaRPr lang="en-GB" dirty="0"/>
          </a:p>
        </p:txBody>
      </p:sp>
      <p:sp>
        <p:nvSpPr>
          <p:cNvPr id="6" name="Foliennummernplatzhalter 5">
            <a:extLst>
              <a:ext uri="{FF2B5EF4-FFF2-40B4-BE49-F238E27FC236}">
                <a16:creationId xmlns:a16="http://schemas.microsoft.com/office/drawing/2014/main" id="{B39419A5-B36B-43AC-90FA-3CF1573C82BA}"/>
              </a:ext>
            </a:extLst>
          </p:cNvPr>
          <p:cNvSpPr>
            <a:spLocks noGrp="1"/>
          </p:cNvSpPr>
          <p:nvPr>
            <p:ph type="sldNum" sz="quarter" idx="4"/>
          </p:nvPr>
        </p:nvSpPr>
        <p:spPr/>
        <p:txBody>
          <a:bodyPr/>
          <a:lstStyle/>
          <a:p>
            <a:fld id="{894680D0-7A83-433A-9719-C4143F27F647}" type="slidenum">
              <a:rPr lang="de-DE" smtClean="0"/>
              <a:pPr/>
              <a:t>9</a:t>
            </a:fld>
            <a:endParaRPr lang="de-DE"/>
          </a:p>
        </p:txBody>
      </p:sp>
      <p:sp>
        <p:nvSpPr>
          <p:cNvPr id="11" name="Textfeld 10">
            <a:extLst>
              <a:ext uri="{FF2B5EF4-FFF2-40B4-BE49-F238E27FC236}">
                <a16:creationId xmlns:a16="http://schemas.microsoft.com/office/drawing/2014/main" id="{BBD5AE61-AFE1-41E3-88DD-FA3B66AF37CE}"/>
              </a:ext>
            </a:extLst>
          </p:cNvPr>
          <p:cNvSpPr txBox="1"/>
          <p:nvPr/>
        </p:nvSpPr>
        <p:spPr>
          <a:xfrm>
            <a:off x="523767" y="6326188"/>
            <a:ext cx="4015174" cy="261610"/>
          </a:xfrm>
          <a:prstGeom prst="rect">
            <a:avLst/>
          </a:prstGeom>
          <a:noFill/>
        </p:spPr>
        <p:txBody>
          <a:bodyPr wrap="square" rtlCol="0">
            <a:spAutoFit/>
          </a:bodyPr>
          <a:lstStyle/>
          <a:p>
            <a:pPr algn="l"/>
            <a:endParaRPr lang="de-DE" sz="1100" dirty="0"/>
          </a:p>
        </p:txBody>
      </p:sp>
      <p:sp>
        <p:nvSpPr>
          <p:cNvPr id="34" name="Line 4">
            <a:extLst>
              <a:ext uri="{FF2B5EF4-FFF2-40B4-BE49-F238E27FC236}">
                <a16:creationId xmlns:a16="http://schemas.microsoft.com/office/drawing/2014/main" id="{3D48E026-00FE-4D9A-80E6-E8650119A6EC}"/>
              </a:ext>
            </a:extLst>
          </p:cNvPr>
          <p:cNvSpPr>
            <a:spLocks noChangeShapeType="1"/>
          </p:cNvSpPr>
          <p:nvPr>
            <p:custDataLst>
              <p:tags r:id="rId1"/>
            </p:custDataLst>
          </p:nvPr>
        </p:nvSpPr>
        <p:spPr bwMode="gray">
          <a:xfrm flipV="1">
            <a:off x="1350634" y="3590293"/>
            <a:ext cx="2974430" cy="0"/>
          </a:xfrm>
          <a:prstGeom prst="line">
            <a:avLst/>
          </a:prstGeom>
          <a:noFill/>
          <a:ln w="3175">
            <a:solidFill>
              <a:srgbClr val="3B687F"/>
            </a:solidFill>
            <a:round/>
            <a:headEnd/>
            <a:tailEnd/>
          </a:ln>
          <a:effectLst/>
        </p:spPr>
        <p:txBody>
          <a:bodyPr vert="horz" wrap="none" lIns="91440" tIns="45720" rIns="91440" bIns="45720" numCol="1" anchor="ctr" anchorCtr="0" compatLnSpc="1">
            <a:prstTxWarp prst="textNoShape">
              <a:avLst/>
            </a:prstTxWarp>
          </a:bodyPr>
          <a:lstStyle/>
          <a:p>
            <a:endParaRPr lang="en-US">
              <a:latin typeface="+mj-lt"/>
            </a:endParaRPr>
          </a:p>
        </p:txBody>
      </p:sp>
      <p:sp>
        <p:nvSpPr>
          <p:cNvPr id="35" name="Line 5">
            <a:extLst>
              <a:ext uri="{FF2B5EF4-FFF2-40B4-BE49-F238E27FC236}">
                <a16:creationId xmlns:a16="http://schemas.microsoft.com/office/drawing/2014/main" id="{A2B4977E-F606-4503-87D5-6C349C447B8A}"/>
              </a:ext>
            </a:extLst>
          </p:cNvPr>
          <p:cNvSpPr>
            <a:spLocks noChangeShapeType="1"/>
          </p:cNvSpPr>
          <p:nvPr>
            <p:custDataLst>
              <p:tags r:id="rId2"/>
            </p:custDataLst>
          </p:nvPr>
        </p:nvSpPr>
        <p:spPr bwMode="gray">
          <a:xfrm>
            <a:off x="1346276" y="2510345"/>
            <a:ext cx="3332116" cy="0"/>
          </a:xfrm>
          <a:prstGeom prst="line">
            <a:avLst/>
          </a:prstGeom>
          <a:noFill/>
          <a:ln w="3175">
            <a:solidFill>
              <a:srgbClr val="3B687F"/>
            </a:solidFill>
            <a:round/>
            <a:headEnd/>
            <a:tailEnd/>
          </a:ln>
          <a:effectLst/>
        </p:spPr>
        <p:txBody>
          <a:bodyPr vert="horz" wrap="none" lIns="91440" tIns="45720" rIns="91440" bIns="45720" numCol="1" anchor="ctr" anchorCtr="0" compatLnSpc="1">
            <a:prstTxWarp prst="textNoShape">
              <a:avLst/>
            </a:prstTxWarp>
          </a:bodyPr>
          <a:lstStyle/>
          <a:p>
            <a:endParaRPr lang="en-US">
              <a:latin typeface="+mj-lt"/>
            </a:endParaRPr>
          </a:p>
        </p:txBody>
      </p:sp>
      <p:sp>
        <p:nvSpPr>
          <p:cNvPr id="36" name="Line 4">
            <a:extLst>
              <a:ext uri="{FF2B5EF4-FFF2-40B4-BE49-F238E27FC236}">
                <a16:creationId xmlns:a16="http://schemas.microsoft.com/office/drawing/2014/main" id="{7A8AA8B4-C232-4ED7-B6D4-7A6BEBB1F6F2}"/>
              </a:ext>
            </a:extLst>
          </p:cNvPr>
          <p:cNvSpPr>
            <a:spLocks noChangeShapeType="1"/>
          </p:cNvSpPr>
          <p:nvPr>
            <p:custDataLst>
              <p:tags r:id="rId3"/>
            </p:custDataLst>
          </p:nvPr>
        </p:nvSpPr>
        <p:spPr bwMode="gray">
          <a:xfrm>
            <a:off x="6460631" y="3590292"/>
            <a:ext cx="3089157" cy="1"/>
          </a:xfrm>
          <a:prstGeom prst="line">
            <a:avLst/>
          </a:prstGeom>
          <a:noFill/>
          <a:ln w="3175">
            <a:solidFill>
              <a:srgbClr val="3B687F"/>
            </a:solidFill>
            <a:round/>
            <a:headEnd/>
            <a:tailEnd/>
          </a:ln>
          <a:effectLst/>
        </p:spPr>
        <p:txBody>
          <a:bodyPr vert="horz" wrap="none" lIns="91440" tIns="45720" rIns="91440" bIns="45720" numCol="1" anchor="ctr" anchorCtr="0" compatLnSpc="1">
            <a:prstTxWarp prst="textNoShape">
              <a:avLst/>
            </a:prstTxWarp>
          </a:bodyPr>
          <a:lstStyle/>
          <a:p>
            <a:endParaRPr lang="en-US">
              <a:latin typeface="+mj-lt"/>
            </a:endParaRPr>
          </a:p>
        </p:txBody>
      </p:sp>
      <p:sp>
        <p:nvSpPr>
          <p:cNvPr id="37" name="Line 4">
            <a:extLst>
              <a:ext uri="{FF2B5EF4-FFF2-40B4-BE49-F238E27FC236}">
                <a16:creationId xmlns:a16="http://schemas.microsoft.com/office/drawing/2014/main" id="{E7177865-BC9B-4C1F-874F-C0A1AD2EDD80}"/>
              </a:ext>
            </a:extLst>
          </p:cNvPr>
          <p:cNvSpPr>
            <a:spLocks noChangeShapeType="1"/>
          </p:cNvSpPr>
          <p:nvPr>
            <p:custDataLst>
              <p:tags r:id="rId4"/>
            </p:custDataLst>
          </p:nvPr>
        </p:nvSpPr>
        <p:spPr bwMode="gray">
          <a:xfrm>
            <a:off x="6228796" y="2502546"/>
            <a:ext cx="3320994" cy="0"/>
          </a:xfrm>
          <a:prstGeom prst="line">
            <a:avLst/>
          </a:prstGeom>
          <a:noFill/>
          <a:ln w="3175">
            <a:solidFill>
              <a:srgbClr val="3B687F"/>
            </a:solidFill>
            <a:round/>
            <a:headEnd/>
            <a:tailEnd/>
          </a:ln>
          <a:effectLst/>
        </p:spPr>
        <p:txBody>
          <a:bodyPr vert="horz" wrap="none" lIns="91440" tIns="45720" rIns="91440" bIns="45720" numCol="1" anchor="ctr" anchorCtr="0" compatLnSpc="1">
            <a:prstTxWarp prst="textNoShape">
              <a:avLst/>
            </a:prstTxWarp>
          </a:bodyPr>
          <a:lstStyle/>
          <a:p>
            <a:endParaRPr lang="en-US">
              <a:latin typeface="+mj-lt"/>
            </a:endParaRPr>
          </a:p>
        </p:txBody>
      </p:sp>
      <p:sp>
        <p:nvSpPr>
          <p:cNvPr id="38" name="Line 4">
            <a:extLst>
              <a:ext uri="{FF2B5EF4-FFF2-40B4-BE49-F238E27FC236}">
                <a16:creationId xmlns:a16="http://schemas.microsoft.com/office/drawing/2014/main" id="{561EF36C-72D6-4E25-A58B-71ED2488E76A}"/>
              </a:ext>
            </a:extLst>
          </p:cNvPr>
          <p:cNvSpPr>
            <a:spLocks noChangeShapeType="1"/>
          </p:cNvSpPr>
          <p:nvPr>
            <p:custDataLst>
              <p:tags r:id="rId5"/>
            </p:custDataLst>
          </p:nvPr>
        </p:nvSpPr>
        <p:spPr bwMode="gray">
          <a:xfrm flipV="1">
            <a:off x="5639174" y="4426326"/>
            <a:ext cx="3910615" cy="12571"/>
          </a:xfrm>
          <a:prstGeom prst="line">
            <a:avLst/>
          </a:prstGeom>
          <a:noFill/>
          <a:ln w="3175">
            <a:solidFill>
              <a:srgbClr val="3B687F"/>
            </a:solidFill>
            <a:round/>
            <a:headEnd/>
            <a:tailEnd/>
          </a:ln>
          <a:effectLst/>
        </p:spPr>
        <p:txBody>
          <a:bodyPr vert="horz" wrap="none" lIns="91440" tIns="45720" rIns="91440" bIns="45720" numCol="1" anchor="ctr" anchorCtr="0" compatLnSpc="1">
            <a:prstTxWarp prst="textNoShape">
              <a:avLst/>
            </a:prstTxWarp>
          </a:bodyPr>
          <a:lstStyle/>
          <a:p>
            <a:endParaRPr lang="en-US">
              <a:latin typeface="+mj-lt"/>
            </a:endParaRPr>
          </a:p>
        </p:txBody>
      </p:sp>
      <p:sp>
        <p:nvSpPr>
          <p:cNvPr id="39" name="Rectangle 13">
            <a:extLst>
              <a:ext uri="{FF2B5EF4-FFF2-40B4-BE49-F238E27FC236}">
                <a16:creationId xmlns:a16="http://schemas.microsoft.com/office/drawing/2014/main" id="{C84CDB88-E151-4855-875C-C634860428AD}"/>
              </a:ext>
            </a:extLst>
          </p:cNvPr>
          <p:cNvSpPr>
            <a:spLocks noChangeArrowheads="1"/>
          </p:cNvSpPr>
          <p:nvPr>
            <p:custDataLst>
              <p:tags r:id="rId6"/>
            </p:custDataLst>
          </p:nvPr>
        </p:nvSpPr>
        <p:spPr bwMode="gray">
          <a:xfrm>
            <a:off x="1356098" y="3529915"/>
            <a:ext cx="1846242" cy="651392"/>
          </a:xfrm>
          <a:prstGeom prst="rect">
            <a:avLst/>
          </a:prstGeom>
          <a:noFill/>
          <a:ln w="6350">
            <a:noFill/>
            <a:miter lim="800000"/>
            <a:headEnd/>
            <a:tailEnd/>
          </a:ln>
          <a:effectLst/>
        </p:spPr>
        <p:txBody>
          <a:bodyPr vert="horz" wrap="square" lIns="0" tIns="72000" rIns="0" bIns="72000" numCol="1" anchor="t" anchorCtr="0" compatLnSpc="1">
            <a:prstTxWarp prst="textNoShape">
              <a:avLst/>
            </a:prstTxWarp>
          </a:bodyPr>
          <a:lstStyle/>
          <a:p>
            <a:pPr algn="l" defTabSz="685617"/>
            <a:r>
              <a:rPr lang="en-GB" sz="1200" b="1" dirty="0">
                <a:solidFill>
                  <a:srgbClr val="3B687F"/>
                </a:solidFill>
                <a:latin typeface="+mn-lt"/>
              </a:rPr>
              <a:t>Measure and report: </a:t>
            </a:r>
            <a:r>
              <a:rPr lang="en-GB" sz="1200" dirty="0">
                <a:solidFill>
                  <a:srgbClr val="3B687F"/>
                </a:solidFill>
                <a:latin typeface="+mn-lt"/>
              </a:rPr>
              <a:t>Ask yourself what you have achieved and communicate on your progress.</a:t>
            </a:r>
          </a:p>
          <a:p>
            <a:pPr algn="l" defTabSz="685617" fontAlgn="base">
              <a:spcBef>
                <a:spcPct val="0"/>
              </a:spcBef>
              <a:spcAft>
                <a:spcPct val="0"/>
              </a:spcAft>
            </a:pPr>
            <a:endParaRPr lang="en-US" sz="1200" b="1" dirty="0">
              <a:solidFill>
                <a:schemeClr val="accent1"/>
              </a:solidFill>
              <a:latin typeface="+mj-lt"/>
            </a:endParaRPr>
          </a:p>
        </p:txBody>
      </p:sp>
      <p:sp>
        <p:nvSpPr>
          <p:cNvPr id="40" name="Rectangle 14">
            <a:extLst>
              <a:ext uri="{FF2B5EF4-FFF2-40B4-BE49-F238E27FC236}">
                <a16:creationId xmlns:a16="http://schemas.microsoft.com/office/drawing/2014/main" id="{4EDB2083-CB0F-4896-9701-E7F4DD4B8B77}"/>
              </a:ext>
            </a:extLst>
          </p:cNvPr>
          <p:cNvSpPr>
            <a:spLocks noChangeArrowheads="1"/>
          </p:cNvSpPr>
          <p:nvPr>
            <p:custDataLst>
              <p:tags r:id="rId7"/>
            </p:custDataLst>
          </p:nvPr>
        </p:nvSpPr>
        <p:spPr bwMode="gray">
          <a:xfrm>
            <a:off x="6900809" y="2448477"/>
            <a:ext cx="2650024" cy="651392"/>
          </a:xfrm>
          <a:prstGeom prst="rect">
            <a:avLst/>
          </a:prstGeom>
          <a:noFill/>
          <a:ln w="6350">
            <a:noFill/>
            <a:miter lim="800000"/>
            <a:headEnd/>
            <a:tailEnd/>
          </a:ln>
          <a:effectLst/>
        </p:spPr>
        <p:txBody>
          <a:bodyPr vert="horz" wrap="square" lIns="0" tIns="72000" rIns="0" bIns="72000" numCol="1" anchor="t" anchorCtr="0" compatLnSpc="1">
            <a:prstTxWarp prst="textNoShape">
              <a:avLst/>
            </a:prstTxWarp>
          </a:bodyPr>
          <a:lstStyle/>
          <a:p>
            <a:pPr algn="r" defTabSz="685617"/>
            <a:r>
              <a:rPr lang="en-GB" sz="1200" b="1" dirty="0">
                <a:solidFill>
                  <a:srgbClr val="3B687F"/>
                </a:solidFill>
                <a:latin typeface="+mn-lt"/>
              </a:rPr>
              <a:t>Develop a strategy: </a:t>
            </a:r>
            <a:r>
              <a:rPr lang="en-GB" sz="1200" dirty="0">
                <a:solidFill>
                  <a:srgbClr val="3B687F"/>
                </a:solidFill>
                <a:latin typeface="+mn-lt"/>
              </a:rPr>
              <a:t>Evaluate your existing company principles and see how you can align them with the new requirements. Adjust your policy statement accordingly</a:t>
            </a:r>
            <a:r>
              <a:rPr lang="de-DE" sz="1200" dirty="0">
                <a:solidFill>
                  <a:srgbClr val="3B687F"/>
                </a:solidFill>
                <a:latin typeface="+mn-lt"/>
              </a:rPr>
              <a:t>.</a:t>
            </a:r>
          </a:p>
        </p:txBody>
      </p:sp>
      <p:sp>
        <p:nvSpPr>
          <p:cNvPr id="41" name="Rectangle 15">
            <a:extLst>
              <a:ext uri="{FF2B5EF4-FFF2-40B4-BE49-F238E27FC236}">
                <a16:creationId xmlns:a16="http://schemas.microsoft.com/office/drawing/2014/main" id="{B1743A69-41FE-495A-A3DC-6EAF7A3144E6}"/>
              </a:ext>
            </a:extLst>
          </p:cNvPr>
          <p:cNvSpPr>
            <a:spLocks noChangeArrowheads="1"/>
          </p:cNvSpPr>
          <p:nvPr>
            <p:custDataLst>
              <p:tags r:id="rId8"/>
            </p:custDataLst>
          </p:nvPr>
        </p:nvSpPr>
        <p:spPr bwMode="gray">
          <a:xfrm>
            <a:off x="1346275" y="2448893"/>
            <a:ext cx="2782530" cy="651392"/>
          </a:xfrm>
          <a:prstGeom prst="rect">
            <a:avLst/>
          </a:prstGeom>
          <a:noFill/>
          <a:ln w="6350">
            <a:noFill/>
            <a:miter lim="800000"/>
            <a:headEnd/>
            <a:tailEnd/>
          </a:ln>
          <a:effectLst/>
        </p:spPr>
        <p:txBody>
          <a:bodyPr vert="horz" wrap="square" lIns="0" tIns="72000" rIns="0" bIns="72000" numCol="1" anchor="t" anchorCtr="0" compatLnSpc="1">
            <a:prstTxWarp prst="textNoShape">
              <a:avLst/>
            </a:prstTxWarp>
          </a:bodyPr>
          <a:lstStyle/>
          <a:p>
            <a:pPr algn="l" defTabSz="685617"/>
            <a:r>
              <a:rPr lang="en-GB" sz="1200" b="1" dirty="0">
                <a:solidFill>
                  <a:srgbClr val="3B687F"/>
                </a:solidFill>
                <a:latin typeface="+mn-lt"/>
              </a:rPr>
              <a:t>Manage complaints: </a:t>
            </a:r>
            <a:r>
              <a:rPr lang="en-GB" sz="1200" dirty="0">
                <a:solidFill>
                  <a:srgbClr val="3B687F"/>
                </a:solidFill>
                <a:latin typeface="+mn-lt"/>
              </a:rPr>
              <a:t>Assess existing complaints channels and improve the relevant processes if necessary</a:t>
            </a:r>
            <a:r>
              <a:rPr lang="de-DE" sz="1200" dirty="0">
                <a:solidFill>
                  <a:srgbClr val="3B687F"/>
                </a:solidFill>
                <a:latin typeface="+mn-lt"/>
              </a:rPr>
              <a:t>.</a:t>
            </a:r>
          </a:p>
          <a:p>
            <a:pPr defTabSz="685617" fontAlgn="base">
              <a:spcBef>
                <a:spcPct val="0"/>
              </a:spcBef>
              <a:spcAft>
                <a:spcPct val="0"/>
              </a:spcAft>
            </a:pPr>
            <a:endParaRPr lang="en-US" sz="1200" b="1" dirty="0">
              <a:solidFill>
                <a:schemeClr val="accent1"/>
              </a:solidFill>
              <a:latin typeface="+mj-lt"/>
            </a:endParaRPr>
          </a:p>
        </p:txBody>
      </p:sp>
      <p:sp>
        <p:nvSpPr>
          <p:cNvPr id="42" name="Rectangle 16">
            <a:extLst>
              <a:ext uri="{FF2B5EF4-FFF2-40B4-BE49-F238E27FC236}">
                <a16:creationId xmlns:a16="http://schemas.microsoft.com/office/drawing/2014/main" id="{36850924-C113-450C-9A39-B673EA4C2A77}"/>
              </a:ext>
            </a:extLst>
          </p:cNvPr>
          <p:cNvSpPr>
            <a:spLocks noChangeArrowheads="1"/>
          </p:cNvSpPr>
          <p:nvPr>
            <p:custDataLst>
              <p:tags r:id="rId9"/>
            </p:custDataLst>
          </p:nvPr>
        </p:nvSpPr>
        <p:spPr bwMode="gray">
          <a:xfrm>
            <a:off x="7396534" y="3557275"/>
            <a:ext cx="2152984" cy="651392"/>
          </a:xfrm>
          <a:prstGeom prst="rect">
            <a:avLst/>
          </a:prstGeom>
          <a:noFill/>
          <a:ln w="6350">
            <a:noFill/>
            <a:miter lim="800000"/>
            <a:headEnd/>
            <a:tailEnd/>
          </a:ln>
          <a:effectLst/>
        </p:spPr>
        <p:txBody>
          <a:bodyPr vert="horz" wrap="square" lIns="0" tIns="72000" rIns="0" bIns="72000" numCol="1" anchor="t" anchorCtr="0" compatLnSpc="1">
            <a:prstTxWarp prst="textNoShape">
              <a:avLst/>
            </a:prstTxWarp>
          </a:bodyPr>
          <a:lstStyle/>
          <a:p>
            <a:pPr algn="r" defTabSz="685617"/>
            <a:r>
              <a:rPr lang="en-GB" sz="1200" b="1" dirty="0">
                <a:solidFill>
                  <a:srgbClr val="3B687F"/>
                </a:solidFill>
                <a:latin typeface="+mn-lt"/>
              </a:rPr>
              <a:t>Perform a risk analysis: </a:t>
            </a:r>
            <a:r>
              <a:rPr lang="en-GB" sz="1200" dirty="0">
                <a:solidFill>
                  <a:srgbClr val="3B687F"/>
                </a:solidFill>
                <a:latin typeface="+mn-lt"/>
              </a:rPr>
              <a:t>Get an overview of your business activities and conduct a risk analysis.</a:t>
            </a:r>
          </a:p>
          <a:p>
            <a:pPr algn="r" defTabSz="685617" fontAlgn="base">
              <a:spcBef>
                <a:spcPct val="0"/>
              </a:spcBef>
              <a:spcAft>
                <a:spcPct val="0"/>
              </a:spcAft>
            </a:pPr>
            <a:endParaRPr lang="de-DE" sz="1200" b="1" dirty="0">
              <a:solidFill>
                <a:schemeClr val="accent1"/>
              </a:solidFill>
              <a:latin typeface="+mj-lt"/>
            </a:endParaRPr>
          </a:p>
        </p:txBody>
      </p:sp>
      <p:sp>
        <p:nvSpPr>
          <p:cNvPr id="43" name="Rectangle 16">
            <a:extLst>
              <a:ext uri="{FF2B5EF4-FFF2-40B4-BE49-F238E27FC236}">
                <a16:creationId xmlns:a16="http://schemas.microsoft.com/office/drawing/2014/main" id="{737A1F9E-4253-4581-96BB-D3DE5E4D0A96}"/>
              </a:ext>
            </a:extLst>
          </p:cNvPr>
          <p:cNvSpPr>
            <a:spLocks noChangeArrowheads="1"/>
          </p:cNvSpPr>
          <p:nvPr>
            <p:custDataLst>
              <p:tags r:id="rId10"/>
            </p:custDataLst>
          </p:nvPr>
        </p:nvSpPr>
        <p:spPr bwMode="gray">
          <a:xfrm>
            <a:off x="7550434" y="4391008"/>
            <a:ext cx="1999084" cy="512964"/>
          </a:xfrm>
          <a:prstGeom prst="rect">
            <a:avLst/>
          </a:prstGeom>
          <a:noFill/>
          <a:ln w="6350">
            <a:noFill/>
            <a:miter lim="800000"/>
            <a:headEnd/>
            <a:tailEnd/>
          </a:ln>
          <a:effectLst/>
        </p:spPr>
        <p:txBody>
          <a:bodyPr vert="horz" wrap="square" lIns="0" tIns="72000" rIns="0" bIns="72000" numCol="1" anchor="t" anchorCtr="0" compatLnSpc="1">
            <a:prstTxWarp prst="textNoShape">
              <a:avLst/>
            </a:prstTxWarp>
          </a:bodyPr>
          <a:lstStyle/>
          <a:p>
            <a:pPr algn="r" defTabSz="685617"/>
            <a:r>
              <a:rPr lang="en-GB" sz="1200" b="1" dirty="0">
                <a:solidFill>
                  <a:srgbClr val="3B687F"/>
                </a:solidFill>
                <a:latin typeface="+mn-lt"/>
              </a:rPr>
              <a:t>Take action: </a:t>
            </a:r>
            <a:r>
              <a:rPr lang="en-GB" sz="1200" dirty="0">
                <a:solidFill>
                  <a:srgbClr val="3B687F"/>
                </a:solidFill>
                <a:latin typeface="+mn-lt"/>
              </a:rPr>
              <a:t>Based on your analysis, create an action plan and implement risk-based measures.</a:t>
            </a:r>
          </a:p>
          <a:p>
            <a:pPr algn="r" defTabSz="685617"/>
            <a:endParaRPr lang="en-GB" sz="1200" dirty="0">
              <a:solidFill>
                <a:schemeClr val="accent1"/>
              </a:solidFill>
              <a:latin typeface="+mn-lt"/>
            </a:endParaRPr>
          </a:p>
          <a:p>
            <a:pPr algn="r" defTabSz="685617" fontAlgn="base">
              <a:spcBef>
                <a:spcPct val="0"/>
              </a:spcBef>
              <a:spcAft>
                <a:spcPct val="0"/>
              </a:spcAft>
            </a:pPr>
            <a:endParaRPr lang="de-DE" sz="1200" b="1" dirty="0">
              <a:solidFill>
                <a:schemeClr val="accent1"/>
              </a:solidFill>
              <a:latin typeface="+mj-lt"/>
            </a:endParaRPr>
          </a:p>
        </p:txBody>
      </p:sp>
      <p:sp>
        <p:nvSpPr>
          <p:cNvPr id="44" name="Oval 6">
            <a:extLst>
              <a:ext uri="{FF2B5EF4-FFF2-40B4-BE49-F238E27FC236}">
                <a16:creationId xmlns:a16="http://schemas.microsoft.com/office/drawing/2014/main" id="{EAB3CDC7-7D68-478A-B300-3AEFC9D06C18}"/>
              </a:ext>
            </a:extLst>
          </p:cNvPr>
          <p:cNvSpPr>
            <a:spLocks noChangeArrowheads="1"/>
          </p:cNvSpPr>
          <p:nvPr>
            <p:custDataLst>
              <p:tags r:id="rId11"/>
            </p:custDataLst>
          </p:nvPr>
        </p:nvSpPr>
        <p:spPr bwMode="gray">
          <a:xfrm>
            <a:off x="4222431" y="2105487"/>
            <a:ext cx="2380780" cy="2375450"/>
          </a:xfrm>
          <a:prstGeom prst="ellipse">
            <a:avLst/>
          </a:prstGeom>
          <a:solidFill>
            <a:schemeClr val="bg1"/>
          </a:solidFill>
          <a:ln w="9525" algn="ctr">
            <a:noFill/>
            <a:round/>
            <a:headEnd/>
            <a:tailEnd/>
          </a:ln>
          <a:effectLst/>
        </p:spPr>
        <p:txBody>
          <a:bodyPr vert="horz" wrap="none" lIns="91440" tIns="45720" rIns="91440" bIns="45720" numCol="1" anchor="ctr" anchorCtr="0" compatLnSpc="1">
            <a:prstTxWarp prst="textNoShape">
              <a:avLst/>
            </a:prstTxWarp>
          </a:bodyPr>
          <a:lstStyle/>
          <a:p>
            <a:endParaRPr lang="en-US">
              <a:latin typeface="+mj-lt"/>
            </a:endParaRPr>
          </a:p>
        </p:txBody>
      </p:sp>
      <p:sp>
        <p:nvSpPr>
          <p:cNvPr id="45" name="Freeform 8">
            <a:extLst>
              <a:ext uri="{FF2B5EF4-FFF2-40B4-BE49-F238E27FC236}">
                <a16:creationId xmlns:a16="http://schemas.microsoft.com/office/drawing/2014/main" id="{9EB9453F-0929-4912-B90D-8D6380E7BFE5}"/>
              </a:ext>
            </a:extLst>
          </p:cNvPr>
          <p:cNvSpPr>
            <a:spLocks/>
          </p:cNvSpPr>
          <p:nvPr/>
        </p:nvSpPr>
        <p:spPr bwMode="gray">
          <a:xfrm>
            <a:off x="5859864" y="2913572"/>
            <a:ext cx="689936" cy="1247891"/>
          </a:xfrm>
          <a:custGeom>
            <a:avLst/>
            <a:gdLst/>
            <a:ahLst/>
            <a:cxnLst>
              <a:cxn ang="0">
                <a:pos x="1115" y="0"/>
              </a:cxn>
              <a:cxn ang="0">
                <a:pos x="1153" y="110"/>
              </a:cxn>
              <a:cxn ang="0">
                <a:pos x="1182" y="222"/>
              </a:cxn>
              <a:cxn ang="0">
                <a:pos x="1207" y="337"/>
              </a:cxn>
              <a:cxn ang="0">
                <a:pos x="1225" y="455"/>
              </a:cxn>
              <a:cxn ang="0">
                <a:pos x="1235" y="576"/>
              </a:cxn>
              <a:cxn ang="0">
                <a:pos x="1238" y="697"/>
              </a:cxn>
              <a:cxn ang="0">
                <a:pos x="1235" y="819"/>
              </a:cxn>
              <a:cxn ang="0">
                <a:pos x="1223" y="939"/>
              </a:cxn>
              <a:cxn ang="0">
                <a:pos x="1206" y="1059"/>
              </a:cxn>
              <a:cxn ang="0">
                <a:pos x="1182" y="1174"/>
              </a:cxn>
              <a:cxn ang="0">
                <a:pos x="1151" y="1287"/>
              </a:cxn>
              <a:cxn ang="0">
                <a:pos x="1114" y="1397"/>
              </a:cxn>
              <a:cxn ang="0">
                <a:pos x="1072" y="1505"/>
              </a:cxn>
              <a:cxn ang="0">
                <a:pos x="1022" y="1611"/>
              </a:cxn>
              <a:cxn ang="0">
                <a:pos x="968" y="1712"/>
              </a:cxn>
              <a:cxn ang="0">
                <a:pos x="908" y="1810"/>
              </a:cxn>
              <a:cxn ang="0">
                <a:pos x="844" y="1904"/>
              </a:cxn>
              <a:cxn ang="0">
                <a:pos x="773" y="1993"/>
              </a:cxn>
              <a:cxn ang="0">
                <a:pos x="698" y="2080"/>
              </a:cxn>
              <a:cxn ang="0">
                <a:pos x="619" y="2162"/>
              </a:cxn>
              <a:cxn ang="0">
                <a:pos x="535" y="2239"/>
              </a:cxn>
              <a:cxn ang="0">
                <a:pos x="37" y="2038"/>
              </a:cxn>
              <a:cxn ang="0">
                <a:pos x="0" y="1494"/>
              </a:cxn>
              <a:cxn ang="0">
                <a:pos x="58" y="1431"/>
              </a:cxn>
              <a:cxn ang="0">
                <a:pos x="113" y="1363"/>
              </a:cxn>
              <a:cxn ang="0">
                <a:pos x="161" y="1291"/>
              </a:cxn>
              <a:cxn ang="0">
                <a:pos x="203" y="1215"/>
              </a:cxn>
              <a:cxn ang="0">
                <a:pos x="242" y="1136"/>
              </a:cxn>
              <a:cxn ang="0">
                <a:pos x="273" y="1052"/>
              </a:cxn>
              <a:cxn ang="0">
                <a:pos x="298" y="967"/>
              </a:cxn>
              <a:cxn ang="0">
                <a:pos x="315" y="879"/>
              </a:cxn>
              <a:cxn ang="0">
                <a:pos x="326" y="789"/>
              </a:cxn>
              <a:cxn ang="0">
                <a:pos x="330" y="696"/>
              </a:cxn>
              <a:cxn ang="0">
                <a:pos x="326" y="609"/>
              </a:cxn>
              <a:cxn ang="0">
                <a:pos x="317" y="524"/>
              </a:cxn>
              <a:cxn ang="0">
                <a:pos x="301" y="442"/>
              </a:cxn>
              <a:cxn ang="0">
                <a:pos x="279" y="361"/>
              </a:cxn>
              <a:cxn ang="0">
                <a:pos x="252" y="283"/>
              </a:cxn>
              <a:cxn ang="0">
                <a:pos x="770" y="413"/>
              </a:cxn>
              <a:cxn ang="0">
                <a:pos x="1115" y="0"/>
              </a:cxn>
            </a:cxnLst>
            <a:rect l="0" t="0" r="r" b="b"/>
            <a:pathLst>
              <a:path w="1238" h="2239">
                <a:moveTo>
                  <a:pt x="1115" y="0"/>
                </a:moveTo>
                <a:lnTo>
                  <a:pt x="1153" y="110"/>
                </a:lnTo>
                <a:lnTo>
                  <a:pt x="1182" y="222"/>
                </a:lnTo>
                <a:lnTo>
                  <a:pt x="1207" y="337"/>
                </a:lnTo>
                <a:lnTo>
                  <a:pt x="1225" y="455"/>
                </a:lnTo>
                <a:lnTo>
                  <a:pt x="1235" y="576"/>
                </a:lnTo>
                <a:lnTo>
                  <a:pt x="1238" y="697"/>
                </a:lnTo>
                <a:lnTo>
                  <a:pt x="1235" y="819"/>
                </a:lnTo>
                <a:lnTo>
                  <a:pt x="1223" y="939"/>
                </a:lnTo>
                <a:lnTo>
                  <a:pt x="1206" y="1059"/>
                </a:lnTo>
                <a:lnTo>
                  <a:pt x="1182" y="1174"/>
                </a:lnTo>
                <a:lnTo>
                  <a:pt x="1151" y="1287"/>
                </a:lnTo>
                <a:lnTo>
                  <a:pt x="1114" y="1397"/>
                </a:lnTo>
                <a:lnTo>
                  <a:pt x="1072" y="1505"/>
                </a:lnTo>
                <a:lnTo>
                  <a:pt x="1022" y="1611"/>
                </a:lnTo>
                <a:lnTo>
                  <a:pt x="968" y="1712"/>
                </a:lnTo>
                <a:lnTo>
                  <a:pt x="908" y="1810"/>
                </a:lnTo>
                <a:lnTo>
                  <a:pt x="844" y="1904"/>
                </a:lnTo>
                <a:lnTo>
                  <a:pt x="773" y="1993"/>
                </a:lnTo>
                <a:lnTo>
                  <a:pt x="698" y="2080"/>
                </a:lnTo>
                <a:lnTo>
                  <a:pt x="619" y="2162"/>
                </a:lnTo>
                <a:lnTo>
                  <a:pt x="535" y="2239"/>
                </a:lnTo>
                <a:lnTo>
                  <a:pt x="37" y="2038"/>
                </a:lnTo>
                <a:lnTo>
                  <a:pt x="0" y="1494"/>
                </a:lnTo>
                <a:lnTo>
                  <a:pt x="58" y="1431"/>
                </a:lnTo>
                <a:lnTo>
                  <a:pt x="113" y="1363"/>
                </a:lnTo>
                <a:lnTo>
                  <a:pt x="161" y="1291"/>
                </a:lnTo>
                <a:lnTo>
                  <a:pt x="203" y="1215"/>
                </a:lnTo>
                <a:lnTo>
                  <a:pt x="242" y="1136"/>
                </a:lnTo>
                <a:lnTo>
                  <a:pt x="273" y="1052"/>
                </a:lnTo>
                <a:lnTo>
                  <a:pt x="298" y="967"/>
                </a:lnTo>
                <a:lnTo>
                  <a:pt x="315" y="879"/>
                </a:lnTo>
                <a:lnTo>
                  <a:pt x="326" y="789"/>
                </a:lnTo>
                <a:lnTo>
                  <a:pt x="330" y="696"/>
                </a:lnTo>
                <a:lnTo>
                  <a:pt x="326" y="609"/>
                </a:lnTo>
                <a:lnTo>
                  <a:pt x="317" y="524"/>
                </a:lnTo>
                <a:lnTo>
                  <a:pt x="301" y="442"/>
                </a:lnTo>
                <a:lnTo>
                  <a:pt x="279" y="361"/>
                </a:lnTo>
                <a:lnTo>
                  <a:pt x="252" y="283"/>
                </a:lnTo>
                <a:lnTo>
                  <a:pt x="770" y="413"/>
                </a:lnTo>
                <a:lnTo>
                  <a:pt x="1115" y="0"/>
                </a:lnTo>
                <a:close/>
              </a:path>
            </a:pathLst>
          </a:custGeom>
          <a:solidFill>
            <a:srgbClr val="3B687F"/>
          </a:solidFill>
          <a:ln w="6350" cap="flat" cmpd="sng">
            <a:noFill/>
            <a:prstDash val="solid"/>
            <a:round/>
            <a:headEnd type="none" w="med" len="med"/>
            <a:tailEnd type="none" w="med" len="med"/>
          </a:ln>
          <a:effectLst/>
        </p:spPr>
        <p:txBody>
          <a:bodyPr vert="horz" wrap="square" lIns="72000" tIns="72000" rIns="72000" bIns="72000" numCol="1" anchor="ctr" anchorCtr="0" compatLnSpc="1">
            <a:prstTxWarp prst="textNoShape">
              <a:avLst/>
            </a:prstTxWarp>
          </a:bodyPr>
          <a:lstStyle/>
          <a:p>
            <a:endParaRPr lang="en-US">
              <a:solidFill>
                <a:schemeClr val="bg2">
                  <a:lumMod val="75000"/>
                </a:schemeClr>
              </a:solidFill>
              <a:latin typeface="+mj-lt"/>
            </a:endParaRPr>
          </a:p>
        </p:txBody>
      </p:sp>
      <p:sp>
        <p:nvSpPr>
          <p:cNvPr id="46" name="Freeform 9">
            <a:extLst>
              <a:ext uri="{FF2B5EF4-FFF2-40B4-BE49-F238E27FC236}">
                <a16:creationId xmlns:a16="http://schemas.microsoft.com/office/drawing/2014/main" id="{65DC89F4-B556-4BD9-90D1-E5BE402062F1}"/>
              </a:ext>
            </a:extLst>
          </p:cNvPr>
          <p:cNvSpPr>
            <a:spLocks/>
          </p:cNvSpPr>
          <p:nvPr/>
        </p:nvSpPr>
        <p:spPr bwMode="gray">
          <a:xfrm>
            <a:off x="4821059" y="3789325"/>
            <a:ext cx="1292933" cy="649572"/>
          </a:xfrm>
          <a:custGeom>
            <a:avLst/>
            <a:gdLst/>
            <a:ahLst/>
            <a:cxnLst>
              <a:cxn ang="0">
                <a:pos x="1777" y="0"/>
              </a:cxn>
              <a:cxn ang="0">
                <a:pos x="1812" y="528"/>
              </a:cxn>
              <a:cxn ang="0">
                <a:pos x="2318" y="732"/>
              </a:cxn>
              <a:cxn ang="0">
                <a:pos x="2230" y="798"/>
              </a:cxn>
              <a:cxn ang="0">
                <a:pos x="2137" y="858"/>
              </a:cxn>
              <a:cxn ang="0">
                <a:pos x="2041" y="914"/>
              </a:cxn>
              <a:cxn ang="0">
                <a:pos x="1943" y="965"/>
              </a:cxn>
              <a:cxn ang="0">
                <a:pos x="1842" y="1010"/>
              </a:cxn>
              <a:cxn ang="0">
                <a:pos x="1737" y="1051"/>
              </a:cxn>
              <a:cxn ang="0">
                <a:pos x="1629" y="1084"/>
              </a:cxn>
              <a:cxn ang="0">
                <a:pos x="1520" y="1113"/>
              </a:cxn>
              <a:cxn ang="0">
                <a:pos x="1408" y="1135"/>
              </a:cxn>
              <a:cxn ang="0">
                <a:pos x="1294" y="1151"/>
              </a:cxn>
              <a:cxn ang="0">
                <a:pos x="1177" y="1161"/>
              </a:cxn>
              <a:cxn ang="0">
                <a:pos x="1060" y="1165"/>
              </a:cxn>
              <a:cxn ang="0">
                <a:pos x="944" y="1161"/>
              </a:cxn>
              <a:cxn ang="0">
                <a:pos x="830" y="1153"/>
              </a:cxn>
              <a:cxn ang="0">
                <a:pos x="718" y="1136"/>
              </a:cxn>
              <a:cxn ang="0">
                <a:pos x="608" y="1115"/>
              </a:cxn>
              <a:cxn ang="0">
                <a:pos x="500" y="1088"/>
              </a:cxn>
              <a:cxn ang="0">
                <a:pos x="394" y="1055"/>
              </a:cxn>
              <a:cxn ang="0">
                <a:pos x="291" y="1016"/>
              </a:cxn>
              <a:cxn ang="0">
                <a:pos x="191" y="971"/>
              </a:cxn>
              <a:cxn ang="0">
                <a:pos x="94" y="923"/>
              </a:cxn>
              <a:cxn ang="0">
                <a:pos x="0" y="868"/>
              </a:cxn>
              <a:cxn ang="0">
                <a:pos x="37" y="330"/>
              </a:cxn>
              <a:cxn ang="0">
                <a:pos x="539" y="129"/>
              </a:cxn>
              <a:cxn ang="0">
                <a:pos x="619" y="166"/>
              </a:cxn>
              <a:cxn ang="0">
                <a:pos x="701" y="197"/>
              </a:cxn>
              <a:cxn ang="0">
                <a:pos x="786" y="222"/>
              </a:cxn>
              <a:cxn ang="0">
                <a:pos x="876" y="240"/>
              </a:cxn>
              <a:cxn ang="0">
                <a:pos x="966" y="251"/>
              </a:cxn>
              <a:cxn ang="0">
                <a:pos x="1060" y="255"/>
              </a:cxn>
              <a:cxn ang="0">
                <a:pos x="1149" y="251"/>
              </a:cxn>
              <a:cxn ang="0">
                <a:pos x="1237" y="242"/>
              </a:cxn>
              <a:cxn ang="0">
                <a:pos x="1323" y="224"/>
              </a:cxn>
              <a:cxn ang="0">
                <a:pos x="1406" y="202"/>
              </a:cxn>
              <a:cxn ang="0">
                <a:pos x="1487" y="172"/>
              </a:cxn>
              <a:cxn ang="0">
                <a:pos x="1565" y="137"/>
              </a:cxn>
              <a:cxn ang="0">
                <a:pos x="1639" y="96"/>
              </a:cxn>
              <a:cxn ang="0">
                <a:pos x="1710" y="50"/>
              </a:cxn>
              <a:cxn ang="0">
                <a:pos x="1777" y="0"/>
              </a:cxn>
            </a:cxnLst>
            <a:rect l="0" t="0" r="r" b="b"/>
            <a:pathLst>
              <a:path w="2318" h="1165">
                <a:moveTo>
                  <a:pt x="1777" y="0"/>
                </a:moveTo>
                <a:lnTo>
                  <a:pt x="1812" y="528"/>
                </a:lnTo>
                <a:lnTo>
                  <a:pt x="2318" y="732"/>
                </a:lnTo>
                <a:lnTo>
                  <a:pt x="2230" y="798"/>
                </a:lnTo>
                <a:lnTo>
                  <a:pt x="2137" y="858"/>
                </a:lnTo>
                <a:lnTo>
                  <a:pt x="2041" y="914"/>
                </a:lnTo>
                <a:lnTo>
                  <a:pt x="1943" y="965"/>
                </a:lnTo>
                <a:lnTo>
                  <a:pt x="1842" y="1010"/>
                </a:lnTo>
                <a:lnTo>
                  <a:pt x="1737" y="1051"/>
                </a:lnTo>
                <a:lnTo>
                  <a:pt x="1629" y="1084"/>
                </a:lnTo>
                <a:lnTo>
                  <a:pt x="1520" y="1113"/>
                </a:lnTo>
                <a:lnTo>
                  <a:pt x="1408" y="1135"/>
                </a:lnTo>
                <a:lnTo>
                  <a:pt x="1294" y="1151"/>
                </a:lnTo>
                <a:lnTo>
                  <a:pt x="1177" y="1161"/>
                </a:lnTo>
                <a:lnTo>
                  <a:pt x="1060" y="1165"/>
                </a:lnTo>
                <a:lnTo>
                  <a:pt x="944" y="1161"/>
                </a:lnTo>
                <a:lnTo>
                  <a:pt x="830" y="1153"/>
                </a:lnTo>
                <a:lnTo>
                  <a:pt x="718" y="1136"/>
                </a:lnTo>
                <a:lnTo>
                  <a:pt x="608" y="1115"/>
                </a:lnTo>
                <a:lnTo>
                  <a:pt x="500" y="1088"/>
                </a:lnTo>
                <a:lnTo>
                  <a:pt x="394" y="1055"/>
                </a:lnTo>
                <a:lnTo>
                  <a:pt x="291" y="1016"/>
                </a:lnTo>
                <a:lnTo>
                  <a:pt x="191" y="971"/>
                </a:lnTo>
                <a:lnTo>
                  <a:pt x="94" y="923"/>
                </a:lnTo>
                <a:lnTo>
                  <a:pt x="0" y="868"/>
                </a:lnTo>
                <a:lnTo>
                  <a:pt x="37" y="330"/>
                </a:lnTo>
                <a:lnTo>
                  <a:pt x="539" y="129"/>
                </a:lnTo>
                <a:lnTo>
                  <a:pt x="619" y="166"/>
                </a:lnTo>
                <a:lnTo>
                  <a:pt x="701" y="197"/>
                </a:lnTo>
                <a:lnTo>
                  <a:pt x="786" y="222"/>
                </a:lnTo>
                <a:lnTo>
                  <a:pt x="876" y="240"/>
                </a:lnTo>
                <a:lnTo>
                  <a:pt x="966" y="251"/>
                </a:lnTo>
                <a:lnTo>
                  <a:pt x="1060" y="255"/>
                </a:lnTo>
                <a:lnTo>
                  <a:pt x="1149" y="251"/>
                </a:lnTo>
                <a:lnTo>
                  <a:pt x="1237" y="242"/>
                </a:lnTo>
                <a:lnTo>
                  <a:pt x="1323" y="224"/>
                </a:lnTo>
                <a:lnTo>
                  <a:pt x="1406" y="202"/>
                </a:lnTo>
                <a:lnTo>
                  <a:pt x="1487" y="172"/>
                </a:lnTo>
                <a:lnTo>
                  <a:pt x="1565" y="137"/>
                </a:lnTo>
                <a:lnTo>
                  <a:pt x="1639" y="96"/>
                </a:lnTo>
                <a:lnTo>
                  <a:pt x="1710" y="50"/>
                </a:lnTo>
                <a:lnTo>
                  <a:pt x="1777" y="0"/>
                </a:lnTo>
                <a:close/>
              </a:path>
            </a:pathLst>
          </a:custGeom>
          <a:solidFill>
            <a:srgbClr val="3B687F"/>
          </a:solidFill>
          <a:ln w="6350" cap="flat" cmpd="sng">
            <a:noFill/>
            <a:prstDash val="solid"/>
            <a:round/>
            <a:headEnd type="none" w="med" len="med"/>
            <a:tailEnd type="none" w="med" len="med"/>
          </a:ln>
          <a:effectLst/>
        </p:spPr>
        <p:txBody>
          <a:bodyPr vert="horz" wrap="square" lIns="72000" tIns="72000" rIns="72000" bIns="72000" numCol="1" anchor="ctr" anchorCtr="0" compatLnSpc="1">
            <a:prstTxWarp prst="textNoShape">
              <a:avLst/>
            </a:prstTxWarp>
          </a:bodyPr>
          <a:lstStyle/>
          <a:p>
            <a:endParaRPr lang="en-US">
              <a:latin typeface="+mj-lt"/>
            </a:endParaRPr>
          </a:p>
        </p:txBody>
      </p:sp>
      <p:sp>
        <p:nvSpPr>
          <p:cNvPr id="47" name="Freeform 10">
            <a:extLst>
              <a:ext uri="{FF2B5EF4-FFF2-40B4-BE49-F238E27FC236}">
                <a16:creationId xmlns:a16="http://schemas.microsoft.com/office/drawing/2014/main" id="{78D3761D-B8EF-4BA5-B1B6-F6CA3772496D}"/>
              </a:ext>
            </a:extLst>
          </p:cNvPr>
          <p:cNvSpPr>
            <a:spLocks/>
          </p:cNvSpPr>
          <p:nvPr/>
        </p:nvSpPr>
        <p:spPr bwMode="gray">
          <a:xfrm>
            <a:off x="4274907" y="2972625"/>
            <a:ext cx="791363" cy="1269062"/>
          </a:xfrm>
          <a:custGeom>
            <a:avLst/>
            <a:gdLst/>
            <a:ahLst/>
            <a:cxnLst>
              <a:cxn ang="0">
                <a:pos x="566" y="0"/>
              </a:cxn>
              <a:cxn ang="0">
                <a:pos x="918" y="424"/>
              </a:cxn>
              <a:cxn ang="0">
                <a:pos x="909" y="507"/>
              </a:cxn>
              <a:cxn ang="0">
                <a:pos x="906" y="591"/>
              </a:cxn>
              <a:cxn ang="0">
                <a:pos x="910" y="682"/>
              </a:cxn>
              <a:cxn ang="0">
                <a:pos x="920" y="770"/>
              </a:cxn>
              <a:cxn ang="0">
                <a:pos x="937" y="857"/>
              </a:cxn>
              <a:cxn ang="0">
                <a:pos x="962" y="940"/>
              </a:cxn>
              <a:cxn ang="0">
                <a:pos x="992" y="1022"/>
              </a:cxn>
              <a:cxn ang="0">
                <a:pos x="1026" y="1100"/>
              </a:cxn>
              <a:cxn ang="0">
                <a:pos x="1069" y="1175"/>
              </a:cxn>
              <a:cxn ang="0">
                <a:pos x="1116" y="1245"/>
              </a:cxn>
              <a:cxn ang="0">
                <a:pos x="1167" y="1312"/>
              </a:cxn>
              <a:cxn ang="0">
                <a:pos x="1224" y="1376"/>
              </a:cxn>
              <a:cxn ang="0">
                <a:pos x="1285" y="1435"/>
              </a:cxn>
              <a:cxn ang="0">
                <a:pos x="1350" y="1489"/>
              </a:cxn>
              <a:cxn ang="0">
                <a:pos x="1420" y="1538"/>
              </a:cxn>
              <a:cxn ang="0">
                <a:pos x="931" y="1734"/>
              </a:cxn>
              <a:cxn ang="0">
                <a:pos x="892" y="2279"/>
              </a:cxn>
              <a:cxn ang="0">
                <a:pos x="799" y="2212"/>
              </a:cxn>
              <a:cxn ang="0">
                <a:pos x="710" y="2139"/>
              </a:cxn>
              <a:cxn ang="0">
                <a:pos x="626" y="2062"/>
              </a:cxn>
              <a:cxn ang="0">
                <a:pos x="545" y="1980"/>
              </a:cxn>
              <a:cxn ang="0">
                <a:pos x="469" y="1894"/>
              </a:cxn>
              <a:cxn ang="0">
                <a:pos x="398" y="1804"/>
              </a:cxn>
              <a:cxn ang="0">
                <a:pos x="333" y="1710"/>
              </a:cxn>
              <a:cxn ang="0">
                <a:pos x="272" y="1611"/>
              </a:cxn>
              <a:cxn ang="0">
                <a:pos x="217" y="1510"/>
              </a:cxn>
              <a:cxn ang="0">
                <a:pos x="168" y="1404"/>
              </a:cxn>
              <a:cxn ang="0">
                <a:pos x="125" y="1296"/>
              </a:cxn>
              <a:cxn ang="0">
                <a:pos x="88" y="1186"/>
              </a:cxn>
              <a:cxn ang="0">
                <a:pos x="57" y="1072"/>
              </a:cxn>
              <a:cxn ang="0">
                <a:pos x="32" y="955"/>
              </a:cxn>
              <a:cxn ang="0">
                <a:pos x="15" y="836"/>
              </a:cxn>
              <a:cxn ang="0">
                <a:pos x="4" y="715"/>
              </a:cxn>
              <a:cxn ang="0">
                <a:pos x="0" y="592"/>
              </a:cxn>
              <a:cxn ang="0">
                <a:pos x="4" y="473"/>
              </a:cxn>
              <a:cxn ang="0">
                <a:pos x="14" y="357"/>
              </a:cxn>
              <a:cxn ang="0">
                <a:pos x="30" y="241"/>
              </a:cxn>
              <a:cxn ang="0">
                <a:pos x="53" y="128"/>
              </a:cxn>
              <a:cxn ang="0">
                <a:pos x="566" y="0"/>
              </a:cxn>
            </a:cxnLst>
            <a:rect l="0" t="0" r="r" b="b"/>
            <a:pathLst>
              <a:path w="1420" h="2279">
                <a:moveTo>
                  <a:pt x="566" y="0"/>
                </a:moveTo>
                <a:lnTo>
                  <a:pt x="918" y="424"/>
                </a:lnTo>
                <a:lnTo>
                  <a:pt x="909" y="507"/>
                </a:lnTo>
                <a:lnTo>
                  <a:pt x="906" y="591"/>
                </a:lnTo>
                <a:lnTo>
                  <a:pt x="910" y="682"/>
                </a:lnTo>
                <a:lnTo>
                  <a:pt x="920" y="770"/>
                </a:lnTo>
                <a:lnTo>
                  <a:pt x="937" y="857"/>
                </a:lnTo>
                <a:lnTo>
                  <a:pt x="962" y="940"/>
                </a:lnTo>
                <a:lnTo>
                  <a:pt x="992" y="1022"/>
                </a:lnTo>
                <a:lnTo>
                  <a:pt x="1026" y="1100"/>
                </a:lnTo>
                <a:lnTo>
                  <a:pt x="1069" y="1175"/>
                </a:lnTo>
                <a:lnTo>
                  <a:pt x="1116" y="1245"/>
                </a:lnTo>
                <a:lnTo>
                  <a:pt x="1167" y="1312"/>
                </a:lnTo>
                <a:lnTo>
                  <a:pt x="1224" y="1376"/>
                </a:lnTo>
                <a:lnTo>
                  <a:pt x="1285" y="1435"/>
                </a:lnTo>
                <a:lnTo>
                  <a:pt x="1350" y="1489"/>
                </a:lnTo>
                <a:lnTo>
                  <a:pt x="1420" y="1538"/>
                </a:lnTo>
                <a:lnTo>
                  <a:pt x="931" y="1734"/>
                </a:lnTo>
                <a:lnTo>
                  <a:pt x="892" y="2279"/>
                </a:lnTo>
                <a:lnTo>
                  <a:pt x="799" y="2212"/>
                </a:lnTo>
                <a:lnTo>
                  <a:pt x="710" y="2139"/>
                </a:lnTo>
                <a:lnTo>
                  <a:pt x="626" y="2062"/>
                </a:lnTo>
                <a:lnTo>
                  <a:pt x="545" y="1980"/>
                </a:lnTo>
                <a:lnTo>
                  <a:pt x="469" y="1894"/>
                </a:lnTo>
                <a:lnTo>
                  <a:pt x="398" y="1804"/>
                </a:lnTo>
                <a:lnTo>
                  <a:pt x="333" y="1710"/>
                </a:lnTo>
                <a:lnTo>
                  <a:pt x="272" y="1611"/>
                </a:lnTo>
                <a:lnTo>
                  <a:pt x="217" y="1510"/>
                </a:lnTo>
                <a:lnTo>
                  <a:pt x="168" y="1404"/>
                </a:lnTo>
                <a:lnTo>
                  <a:pt x="125" y="1296"/>
                </a:lnTo>
                <a:lnTo>
                  <a:pt x="88" y="1186"/>
                </a:lnTo>
                <a:lnTo>
                  <a:pt x="57" y="1072"/>
                </a:lnTo>
                <a:lnTo>
                  <a:pt x="32" y="955"/>
                </a:lnTo>
                <a:lnTo>
                  <a:pt x="15" y="836"/>
                </a:lnTo>
                <a:lnTo>
                  <a:pt x="4" y="715"/>
                </a:lnTo>
                <a:lnTo>
                  <a:pt x="0" y="592"/>
                </a:lnTo>
                <a:lnTo>
                  <a:pt x="4" y="473"/>
                </a:lnTo>
                <a:lnTo>
                  <a:pt x="14" y="357"/>
                </a:lnTo>
                <a:lnTo>
                  <a:pt x="30" y="241"/>
                </a:lnTo>
                <a:lnTo>
                  <a:pt x="53" y="128"/>
                </a:lnTo>
                <a:lnTo>
                  <a:pt x="566" y="0"/>
                </a:lnTo>
                <a:close/>
              </a:path>
            </a:pathLst>
          </a:custGeom>
          <a:solidFill>
            <a:srgbClr val="3B687F"/>
          </a:solidFill>
          <a:ln w="6350" cap="flat" cmpd="sng">
            <a:noFill/>
            <a:prstDash val="solid"/>
            <a:round/>
            <a:headEnd type="none" w="med" len="med"/>
            <a:tailEnd type="none" w="med" len="med"/>
          </a:ln>
          <a:effectLst/>
        </p:spPr>
        <p:txBody>
          <a:bodyPr vert="horz" wrap="square" lIns="72000" tIns="72000" rIns="72000" bIns="72000" numCol="1" anchor="ctr" anchorCtr="0" compatLnSpc="1">
            <a:prstTxWarp prst="textNoShape">
              <a:avLst/>
            </a:prstTxWarp>
          </a:bodyPr>
          <a:lstStyle/>
          <a:p>
            <a:endParaRPr lang="en-US">
              <a:latin typeface="+mj-lt"/>
            </a:endParaRPr>
          </a:p>
        </p:txBody>
      </p:sp>
      <p:sp>
        <p:nvSpPr>
          <p:cNvPr id="48" name="Freeform 11">
            <a:extLst>
              <a:ext uri="{FF2B5EF4-FFF2-40B4-BE49-F238E27FC236}">
                <a16:creationId xmlns:a16="http://schemas.microsoft.com/office/drawing/2014/main" id="{FF4CC0CF-6BBF-4B8D-8F0C-04CFF02C17DA}"/>
              </a:ext>
            </a:extLst>
          </p:cNvPr>
          <p:cNvSpPr>
            <a:spLocks/>
          </p:cNvSpPr>
          <p:nvPr/>
        </p:nvSpPr>
        <p:spPr bwMode="gray">
          <a:xfrm>
            <a:off x="5363868" y="2164837"/>
            <a:ext cx="1096763" cy="921435"/>
          </a:xfrm>
          <a:custGeom>
            <a:avLst/>
            <a:gdLst/>
            <a:ahLst/>
            <a:cxnLst>
              <a:cxn ang="0">
                <a:pos x="86" y="0"/>
              </a:cxn>
              <a:cxn ang="0">
                <a:pos x="212" y="3"/>
              </a:cxn>
              <a:cxn ang="0">
                <a:pos x="335" y="15"/>
              </a:cxn>
              <a:cxn ang="0">
                <a:pos x="457" y="33"/>
              </a:cxn>
              <a:cxn ang="0">
                <a:pos x="577" y="59"/>
              </a:cxn>
              <a:cxn ang="0">
                <a:pos x="693" y="92"/>
              </a:cxn>
              <a:cxn ang="0">
                <a:pos x="807" y="131"/>
              </a:cxn>
              <a:cxn ang="0">
                <a:pos x="917" y="176"/>
              </a:cxn>
              <a:cxn ang="0">
                <a:pos x="1024" y="228"/>
              </a:cxn>
              <a:cxn ang="0">
                <a:pos x="1128" y="285"/>
              </a:cxn>
              <a:cxn ang="0">
                <a:pos x="1227" y="348"/>
              </a:cxn>
              <a:cxn ang="0">
                <a:pos x="1323" y="418"/>
              </a:cxn>
              <a:cxn ang="0">
                <a:pos x="1415" y="491"/>
              </a:cxn>
              <a:cxn ang="0">
                <a:pos x="1502" y="571"/>
              </a:cxn>
              <a:cxn ang="0">
                <a:pos x="1584" y="655"/>
              </a:cxn>
              <a:cxn ang="0">
                <a:pos x="1662" y="743"/>
              </a:cxn>
              <a:cxn ang="0">
                <a:pos x="1734" y="836"/>
              </a:cxn>
              <a:cxn ang="0">
                <a:pos x="1801" y="933"/>
              </a:cxn>
              <a:cxn ang="0">
                <a:pos x="1862" y="1034"/>
              </a:cxn>
              <a:cxn ang="0">
                <a:pos x="1918" y="1139"/>
              </a:cxn>
              <a:cxn ang="0">
                <a:pos x="1967" y="1247"/>
              </a:cxn>
              <a:cxn ang="0">
                <a:pos x="1626" y="1654"/>
              </a:cxn>
              <a:cxn ang="0">
                <a:pos x="1092" y="1520"/>
              </a:cxn>
              <a:cxn ang="0">
                <a:pos x="1049" y="1444"/>
              </a:cxn>
              <a:cxn ang="0">
                <a:pos x="1000" y="1371"/>
              </a:cxn>
              <a:cxn ang="0">
                <a:pos x="946" y="1304"/>
              </a:cxn>
              <a:cxn ang="0">
                <a:pos x="886" y="1240"/>
              </a:cxn>
              <a:cxn ang="0">
                <a:pos x="823" y="1181"/>
              </a:cxn>
              <a:cxn ang="0">
                <a:pos x="755" y="1127"/>
              </a:cxn>
              <a:cxn ang="0">
                <a:pos x="683" y="1078"/>
              </a:cxn>
              <a:cxn ang="0">
                <a:pos x="607" y="1035"/>
              </a:cxn>
              <a:cxn ang="0">
                <a:pos x="526" y="998"/>
              </a:cxn>
              <a:cxn ang="0">
                <a:pos x="444" y="965"/>
              </a:cxn>
              <a:cxn ang="0">
                <a:pos x="357" y="940"/>
              </a:cxn>
              <a:cxn ang="0">
                <a:pos x="269" y="923"/>
              </a:cxn>
              <a:cxn ang="0">
                <a:pos x="179" y="912"/>
              </a:cxn>
              <a:cxn ang="0">
                <a:pos x="86" y="908"/>
              </a:cxn>
              <a:cxn ang="0">
                <a:pos x="12" y="911"/>
              </a:cxn>
              <a:cxn ang="0">
                <a:pos x="290" y="466"/>
              </a:cxn>
              <a:cxn ang="0">
                <a:pos x="0" y="2"/>
              </a:cxn>
              <a:cxn ang="0">
                <a:pos x="86" y="0"/>
              </a:cxn>
            </a:cxnLst>
            <a:rect l="0" t="0" r="r" b="b"/>
            <a:pathLst>
              <a:path w="1967" h="1654">
                <a:moveTo>
                  <a:pt x="86" y="0"/>
                </a:moveTo>
                <a:lnTo>
                  <a:pt x="212" y="3"/>
                </a:lnTo>
                <a:lnTo>
                  <a:pt x="335" y="15"/>
                </a:lnTo>
                <a:lnTo>
                  <a:pt x="457" y="33"/>
                </a:lnTo>
                <a:lnTo>
                  <a:pt x="577" y="59"/>
                </a:lnTo>
                <a:lnTo>
                  <a:pt x="693" y="92"/>
                </a:lnTo>
                <a:lnTo>
                  <a:pt x="807" y="131"/>
                </a:lnTo>
                <a:lnTo>
                  <a:pt x="917" y="176"/>
                </a:lnTo>
                <a:lnTo>
                  <a:pt x="1024" y="228"/>
                </a:lnTo>
                <a:lnTo>
                  <a:pt x="1128" y="285"/>
                </a:lnTo>
                <a:lnTo>
                  <a:pt x="1227" y="348"/>
                </a:lnTo>
                <a:lnTo>
                  <a:pt x="1323" y="418"/>
                </a:lnTo>
                <a:lnTo>
                  <a:pt x="1415" y="491"/>
                </a:lnTo>
                <a:lnTo>
                  <a:pt x="1502" y="571"/>
                </a:lnTo>
                <a:lnTo>
                  <a:pt x="1584" y="655"/>
                </a:lnTo>
                <a:lnTo>
                  <a:pt x="1662" y="743"/>
                </a:lnTo>
                <a:lnTo>
                  <a:pt x="1734" y="836"/>
                </a:lnTo>
                <a:lnTo>
                  <a:pt x="1801" y="933"/>
                </a:lnTo>
                <a:lnTo>
                  <a:pt x="1862" y="1034"/>
                </a:lnTo>
                <a:lnTo>
                  <a:pt x="1918" y="1139"/>
                </a:lnTo>
                <a:lnTo>
                  <a:pt x="1967" y="1247"/>
                </a:lnTo>
                <a:lnTo>
                  <a:pt x="1626" y="1654"/>
                </a:lnTo>
                <a:lnTo>
                  <a:pt x="1092" y="1520"/>
                </a:lnTo>
                <a:lnTo>
                  <a:pt x="1049" y="1444"/>
                </a:lnTo>
                <a:lnTo>
                  <a:pt x="1000" y="1371"/>
                </a:lnTo>
                <a:lnTo>
                  <a:pt x="946" y="1304"/>
                </a:lnTo>
                <a:lnTo>
                  <a:pt x="886" y="1240"/>
                </a:lnTo>
                <a:lnTo>
                  <a:pt x="823" y="1181"/>
                </a:lnTo>
                <a:lnTo>
                  <a:pt x="755" y="1127"/>
                </a:lnTo>
                <a:lnTo>
                  <a:pt x="683" y="1078"/>
                </a:lnTo>
                <a:lnTo>
                  <a:pt x="607" y="1035"/>
                </a:lnTo>
                <a:lnTo>
                  <a:pt x="526" y="998"/>
                </a:lnTo>
                <a:lnTo>
                  <a:pt x="444" y="965"/>
                </a:lnTo>
                <a:lnTo>
                  <a:pt x="357" y="940"/>
                </a:lnTo>
                <a:lnTo>
                  <a:pt x="269" y="923"/>
                </a:lnTo>
                <a:lnTo>
                  <a:pt x="179" y="912"/>
                </a:lnTo>
                <a:lnTo>
                  <a:pt x="86" y="908"/>
                </a:lnTo>
                <a:lnTo>
                  <a:pt x="12" y="911"/>
                </a:lnTo>
                <a:lnTo>
                  <a:pt x="290" y="466"/>
                </a:lnTo>
                <a:lnTo>
                  <a:pt x="0" y="2"/>
                </a:lnTo>
                <a:lnTo>
                  <a:pt x="86" y="0"/>
                </a:lnTo>
                <a:close/>
              </a:path>
            </a:pathLst>
          </a:custGeom>
          <a:solidFill>
            <a:srgbClr val="3B687F"/>
          </a:solidFill>
          <a:ln w="6350" cap="flat" cmpd="sng">
            <a:noFill/>
            <a:prstDash val="solid"/>
            <a:round/>
            <a:headEnd type="none" w="med" len="med"/>
            <a:tailEnd type="none" w="med" len="med"/>
          </a:ln>
          <a:effectLst/>
        </p:spPr>
        <p:txBody>
          <a:bodyPr vert="horz" wrap="square" lIns="72000" tIns="72000" rIns="72000" bIns="72000" numCol="1" anchor="ctr" anchorCtr="0" compatLnSpc="1">
            <a:prstTxWarp prst="textNoShape">
              <a:avLst/>
            </a:prstTxWarp>
          </a:bodyPr>
          <a:lstStyle/>
          <a:p>
            <a:endParaRPr lang="en-US">
              <a:latin typeface="+mj-lt"/>
            </a:endParaRPr>
          </a:p>
        </p:txBody>
      </p:sp>
      <p:sp>
        <p:nvSpPr>
          <p:cNvPr id="49" name="Freeform 12">
            <a:extLst>
              <a:ext uri="{FF2B5EF4-FFF2-40B4-BE49-F238E27FC236}">
                <a16:creationId xmlns:a16="http://schemas.microsoft.com/office/drawing/2014/main" id="{626E772C-6BF3-4B1C-927F-A09EC847883F}"/>
              </a:ext>
            </a:extLst>
          </p:cNvPr>
          <p:cNvSpPr>
            <a:spLocks/>
          </p:cNvSpPr>
          <p:nvPr/>
        </p:nvSpPr>
        <p:spPr bwMode="gray">
          <a:xfrm>
            <a:off x="4319491" y="2169294"/>
            <a:ext cx="1146921" cy="974916"/>
          </a:xfrm>
          <a:custGeom>
            <a:avLst/>
            <a:gdLst/>
            <a:ahLst/>
            <a:cxnLst>
              <a:cxn ang="0">
                <a:pos x="1773" y="0"/>
              </a:cxn>
              <a:cxn ang="0">
                <a:pos x="2058" y="458"/>
              </a:cxn>
              <a:cxn ang="0">
                <a:pos x="1772" y="916"/>
              </a:cxn>
              <a:cxn ang="0">
                <a:pos x="1685" y="935"/>
              </a:cxn>
              <a:cxn ang="0">
                <a:pos x="1599" y="960"/>
              </a:cxn>
              <a:cxn ang="0">
                <a:pos x="1517" y="991"/>
              </a:cxn>
              <a:cxn ang="0">
                <a:pos x="1439" y="1028"/>
              </a:cxn>
              <a:cxn ang="0">
                <a:pos x="1363" y="1070"/>
              </a:cxn>
              <a:cxn ang="0">
                <a:pos x="1293" y="1119"/>
              </a:cxn>
              <a:cxn ang="0">
                <a:pos x="1224" y="1172"/>
              </a:cxn>
              <a:cxn ang="0">
                <a:pos x="1162" y="1230"/>
              </a:cxn>
              <a:cxn ang="0">
                <a:pos x="1103" y="1292"/>
              </a:cxn>
              <a:cxn ang="0">
                <a:pos x="1049" y="1359"/>
              </a:cxn>
              <a:cxn ang="0">
                <a:pos x="1001" y="1430"/>
              </a:cxn>
              <a:cxn ang="0">
                <a:pos x="957" y="1505"/>
              </a:cxn>
              <a:cxn ang="0">
                <a:pos x="920" y="1584"/>
              </a:cxn>
              <a:cxn ang="0">
                <a:pos x="888" y="1665"/>
              </a:cxn>
              <a:cxn ang="0">
                <a:pos x="863" y="1749"/>
              </a:cxn>
              <a:cxn ang="0">
                <a:pos x="521" y="1340"/>
              </a:cxn>
              <a:cxn ang="0">
                <a:pos x="0" y="1469"/>
              </a:cxn>
              <a:cxn ang="0">
                <a:pos x="36" y="1357"/>
              </a:cxn>
              <a:cxn ang="0">
                <a:pos x="77" y="1248"/>
              </a:cxn>
              <a:cxn ang="0">
                <a:pos x="126" y="1141"/>
              </a:cxn>
              <a:cxn ang="0">
                <a:pos x="179" y="1038"/>
              </a:cxn>
              <a:cxn ang="0">
                <a:pos x="239" y="940"/>
              </a:cxn>
              <a:cxn ang="0">
                <a:pos x="303" y="844"/>
              </a:cxn>
              <a:cxn ang="0">
                <a:pos x="373" y="753"/>
              </a:cxn>
              <a:cxn ang="0">
                <a:pos x="447" y="664"/>
              </a:cxn>
              <a:cxn ang="0">
                <a:pos x="527" y="582"/>
              </a:cxn>
              <a:cxn ang="0">
                <a:pos x="610" y="503"/>
              </a:cxn>
              <a:cxn ang="0">
                <a:pos x="698" y="430"/>
              </a:cxn>
              <a:cxn ang="0">
                <a:pos x="791" y="362"/>
              </a:cxn>
              <a:cxn ang="0">
                <a:pos x="887" y="297"/>
              </a:cxn>
              <a:cxn ang="0">
                <a:pos x="987" y="239"/>
              </a:cxn>
              <a:cxn ang="0">
                <a:pos x="1090" y="187"/>
              </a:cxn>
              <a:cxn ang="0">
                <a:pos x="1197" y="139"/>
              </a:cxn>
              <a:cxn ang="0">
                <a:pos x="1307" y="100"/>
              </a:cxn>
              <a:cxn ang="0">
                <a:pos x="1419" y="65"/>
              </a:cxn>
              <a:cxn ang="0">
                <a:pos x="1535" y="36"/>
              </a:cxn>
              <a:cxn ang="0">
                <a:pos x="1652" y="15"/>
              </a:cxn>
              <a:cxn ang="0">
                <a:pos x="1773" y="0"/>
              </a:cxn>
            </a:cxnLst>
            <a:rect l="0" t="0" r="r" b="b"/>
            <a:pathLst>
              <a:path w="2058" h="1749">
                <a:moveTo>
                  <a:pt x="1773" y="0"/>
                </a:moveTo>
                <a:lnTo>
                  <a:pt x="2058" y="458"/>
                </a:lnTo>
                <a:lnTo>
                  <a:pt x="1772" y="916"/>
                </a:lnTo>
                <a:lnTo>
                  <a:pt x="1685" y="935"/>
                </a:lnTo>
                <a:lnTo>
                  <a:pt x="1599" y="960"/>
                </a:lnTo>
                <a:lnTo>
                  <a:pt x="1517" y="991"/>
                </a:lnTo>
                <a:lnTo>
                  <a:pt x="1439" y="1028"/>
                </a:lnTo>
                <a:lnTo>
                  <a:pt x="1363" y="1070"/>
                </a:lnTo>
                <a:lnTo>
                  <a:pt x="1293" y="1119"/>
                </a:lnTo>
                <a:lnTo>
                  <a:pt x="1224" y="1172"/>
                </a:lnTo>
                <a:lnTo>
                  <a:pt x="1162" y="1230"/>
                </a:lnTo>
                <a:lnTo>
                  <a:pt x="1103" y="1292"/>
                </a:lnTo>
                <a:lnTo>
                  <a:pt x="1049" y="1359"/>
                </a:lnTo>
                <a:lnTo>
                  <a:pt x="1001" y="1430"/>
                </a:lnTo>
                <a:lnTo>
                  <a:pt x="957" y="1505"/>
                </a:lnTo>
                <a:lnTo>
                  <a:pt x="920" y="1584"/>
                </a:lnTo>
                <a:lnTo>
                  <a:pt x="888" y="1665"/>
                </a:lnTo>
                <a:lnTo>
                  <a:pt x="863" y="1749"/>
                </a:lnTo>
                <a:lnTo>
                  <a:pt x="521" y="1340"/>
                </a:lnTo>
                <a:lnTo>
                  <a:pt x="0" y="1469"/>
                </a:lnTo>
                <a:lnTo>
                  <a:pt x="36" y="1357"/>
                </a:lnTo>
                <a:lnTo>
                  <a:pt x="77" y="1248"/>
                </a:lnTo>
                <a:lnTo>
                  <a:pt x="126" y="1141"/>
                </a:lnTo>
                <a:lnTo>
                  <a:pt x="179" y="1038"/>
                </a:lnTo>
                <a:lnTo>
                  <a:pt x="239" y="940"/>
                </a:lnTo>
                <a:lnTo>
                  <a:pt x="303" y="844"/>
                </a:lnTo>
                <a:lnTo>
                  <a:pt x="373" y="753"/>
                </a:lnTo>
                <a:lnTo>
                  <a:pt x="447" y="664"/>
                </a:lnTo>
                <a:lnTo>
                  <a:pt x="527" y="582"/>
                </a:lnTo>
                <a:lnTo>
                  <a:pt x="610" y="503"/>
                </a:lnTo>
                <a:lnTo>
                  <a:pt x="698" y="430"/>
                </a:lnTo>
                <a:lnTo>
                  <a:pt x="791" y="362"/>
                </a:lnTo>
                <a:lnTo>
                  <a:pt x="887" y="297"/>
                </a:lnTo>
                <a:lnTo>
                  <a:pt x="987" y="239"/>
                </a:lnTo>
                <a:lnTo>
                  <a:pt x="1090" y="187"/>
                </a:lnTo>
                <a:lnTo>
                  <a:pt x="1197" y="139"/>
                </a:lnTo>
                <a:lnTo>
                  <a:pt x="1307" y="100"/>
                </a:lnTo>
                <a:lnTo>
                  <a:pt x="1419" y="65"/>
                </a:lnTo>
                <a:lnTo>
                  <a:pt x="1535" y="36"/>
                </a:lnTo>
                <a:lnTo>
                  <a:pt x="1652" y="15"/>
                </a:lnTo>
                <a:lnTo>
                  <a:pt x="1773" y="0"/>
                </a:lnTo>
                <a:close/>
              </a:path>
            </a:pathLst>
          </a:custGeom>
          <a:solidFill>
            <a:srgbClr val="3B687F"/>
          </a:solidFill>
          <a:ln w="6350" cap="flat" cmpd="sng">
            <a:solidFill>
              <a:srgbClr val="ACACAC"/>
            </a:solidFill>
            <a:prstDash val="solid"/>
            <a:round/>
            <a:headEnd type="none" w="med" len="med"/>
            <a:tailEnd type="none" w="med" len="med"/>
          </a:ln>
          <a:effectLst/>
        </p:spPr>
        <p:txBody>
          <a:bodyPr vert="horz" wrap="square" lIns="72000" tIns="72000" rIns="72000" bIns="72000" numCol="1" anchor="ctr" anchorCtr="0" compatLnSpc="1">
            <a:prstTxWarp prst="textNoShape">
              <a:avLst/>
            </a:prstTxWarp>
          </a:bodyPr>
          <a:lstStyle/>
          <a:p>
            <a:endParaRPr lang="en-US">
              <a:latin typeface="+mj-lt"/>
            </a:endParaRPr>
          </a:p>
        </p:txBody>
      </p:sp>
      <p:sp>
        <p:nvSpPr>
          <p:cNvPr id="50" name="Rectangle 19">
            <a:extLst>
              <a:ext uri="{FF2B5EF4-FFF2-40B4-BE49-F238E27FC236}">
                <a16:creationId xmlns:a16="http://schemas.microsoft.com/office/drawing/2014/main" id="{3A293852-5442-4AB7-96D5-06C472EF2735}"/>
              </a:ext>
            </a:extLst>
          </p:cNvPr>
          <p:cNvSpPr>
            <a:spLocks noChangeArrowheads="1"/>
          </p:cNvSpPr>
          <p:nvPr>
            <p:custDataLst>
              <p:tags r:id="rId12"/>
            </p:custDataLst>
          </p:nvPr>
        </p:nvSpPr>
        <p:spPr bwMode="gray">
          <a:xfrm>
            <a:off x="5639174" y="2315254"/>
            <a:ext cx="506028" cy="454589"/>
          </a:xfrm>
          <a:prstGeom prst="rect">
            <a:avLst/>
          </a:prstGeom>
          <a:noFill/>
          <a:ln w="6350">
            <a:noFill/>
            <a:miter lim="800000"/>
            <a:headEnd/>
            <a:tailEnd/>
          </a:ln>
          <a:effectLst/>
        </p:spPr>
        <p:txBody>
          <a:bodyPr vert="horz" wrap="none" lIns="91440" tIns="45720" rIns="91440" bIns="45720" numCol="1" anchor="ctr" anchorCtr="0" compatLnSpc="1">
            <a:prstTxWarp prst="textNoShape">
              <a:avLst/>
            </a:prstTxWarp>
          </a:bodyPr>
          <a:lstStyle/>
          <a:p>
            <a:pPr algn="ctr" defTabSz="685617" fontAlgn="base">
              <a:spcBef>
                <a:spcPct val="0"/>
              </a:spcBef>
              <a:spcAft>
                <a:spcPct val="0"/>
              </a:spcAft>
            </a:pPr>
            <a:r>
              <a:rPr lang="en-US" sz="1200" dirty="0">
                <a:solidFill>
                  <a:schemeClr val="bg1"/>
                </a:solidFill>
                <a:latin typeface="+mj-lt"/>
              </a:rPr>
              <a:t>1</a:t>
            </a:r>
          </a:p>
        </p:txBody>
      </p:sp>
      <p:sp>
        <p:nvSpPr>
          <p:cNvPr id="51" name="Rectangle 20">
            <a:extLst>
              <a:ext uri="{FF2B5EF4-FFF2-40B4-BE49-F238E27FC236}">
                <a16:creationId xmlns:a16="http://schemas.microsoft.com/office/drawing/2014/main" id="{3B77AF83-CA72-404B-9437-78DF02266592}"/>
              </a:ext>
            </a:extLst>
          </p:cNvPr>
          <p:cNvSpPr>
            <a:spLocks noChangeArrowheads="1"/>
          </p:cNvSpPr>
          <p:nvPr>
            <p:custDataLst>
              <p:tags r:id="rId13"/>
            </p:custDataLst>
          </p:nvPr>
        </p:nvSpPr>
        <p:spPr bwMode="gray">
          <a:xfrm>
            <a:off x="4678390" y="2315254"/>
            <a:ext cx="506028" cy="454589"/>
          </a:xfrm>
          <a:prstGeom prst="rect">
            <a:avLst/>
          </a:prstGeom>
          <a:noFill/>
          <a:ln w="6350">
            <a:noFill/>
            <a:miter lim="800000"/>
            <a:headEnd/>
            <a:tailEnd/>
          </a:ln>
          <a:effectLst/>
        </p:spPr>
        <p:txBody>
          <a:bodyPr vert="horz" wrap="none" lIns="91440" tIns="45720" rIns="91440" bIns="45720" numCol="1" anchor="ctr" anchorCtr="0" compatLnSpc="1">
            <a:prstTxWarp prst="textNoShape">
              <a:avLst/>
            </a:prstTxWarp>
          </a:bodyPr>
          <a:lstStyle/>
          <a:p>
            <a:pPr algn="ctr" defTabSz="685617" fontAlgn="base">
              <a:spcBef>
                <a:spcPct val="0"/>
              </a:spcBef>
              <a:spcAft>
                <a:spcPct val="0"/>
              </a:spcAft>
            </a:pPr>
            <a:r>
              <a:rPr lang="en-US" sz="1200" dirty="0">
                <a:solidFill>
                  <a:schemeClr val="bg1"/>
                </a:solidFill>
                <a:latin typeface="+mj-lt"/>
              </a:rPr>
              <a:t>5</a:t>
            </a:r>
          </a:p>
        </p:txBody>
      </p:sp>
      <p:sp>
        <p:nvSpPr>
          <p:cNvPr id="52" name="Rectangle 21">
            <a:extLst>
              <a:ext uri="{FF2B5EF4-FFF2-40B4-BE49-F238E27FC236}">
                <a16:creationId xmlns:a16="http://schemas.microsoft.com/office/drawing/2014/main" id="{E6954FA1-F39A-4B95-B461-F68B801F08DF}"/>
              </a:ext>
            </a:extLst>
          </p:cNvPr>
          <p:cNvSpPr>
            <a:spLocks noChangeArrowheads="1"/>
          </p:cNvSpPr>
          <p:nvPr>
            <p:custDataLst>
              <p:tags r:id="rId14"/>
            </p:custDataLst>
          </p:nvPr>
        </p:nvSpPr>
        <p:spPr bwMode="gray">
          <a:xfrm>
            <a:off x="4325063" y="3326937"/>
            <a:ext cx="506028" cy="454589"/>
          </a:xfrm>
          <a:prstGeom prst="rect">
            <a:avLst/>
          </a:prstGeom>
          <a:noFill/>
          <a:ln w="6350">
            <a:noFill/>
            <a:miter lim="800000"/>
            <a:headEnd/>
            <a:tailEnd/>
          </a:ln>
          <a:effectLst/>
        </p:spPr>
        <p:txBody>
          <a:bodyPr vert="horz" wrap="none" lIns="91440" tIns="45720" rIns="91440" bIns="45720" numCol="1" anchor="ctr" anchorCtr="0" compatLnSpc="1">
            <a:prstTxWarp prst="textNoShape">
              <a:avLst/>
            </a:prstTxWarp>
          </a:bodyPr>
          <a:lstStyle/>
          <a:p>
            <a:pPr algn="ctr" defTabSz="685617" fontAlgn="base">
              <a:spcBef>
                <a:spcPct val="0"/>
              </a:spcBef>
              <a:spcAft>
                <a:spcPct val="0"/>
              </a:spcAft>
            </a:pPr>
            <a:r>
              <a:rPr lang="en-US" sz="1200" dirty="0">
                <a:solidFill>
                  <a:schemeClr val="bg1"/>
                </a:solidFill>
                <a:latin typeface="+mj-lt"/>
              </a:rPr>
              <a:t>4</a:t>
            </a:r>
          </a:p>
        </p:txBody>
      </p:sp>
      <p:sp>
        <p:nvSpPr>
          <p:cNvPr id="53" name="Rectangle 22">
            <a:extLst>
              <a:ext uri="{FF2B5EF4-FFF2-40B4-BE49-F238E27FC236}">
                <a16:creationId xmlns:a16="http://schemas.microsoft.com/office/drawing/2014/main" id="{120D4ACC-ECDC-4BA1-8016-DCB3C7F1F86C}"/>
              </a:ext>
            </a:extLst>
          </p:cNvPr>
          <p:cNvSpPr>
            <a:spLocks noChangeArrowheads="1"/>
          </p:cNvSpPr>
          <p:nvPr>
            <p:custDataLst>
              <p:tags r:id="rId15"/>
            </p:custDataLst>
          </p:nvPr>
        </p:nvSpPr>
        <p:spPr bwMode="gray">
          <a:xfrm>
            <a:off x="5993615" y="3326937"/>
            <a:ext cx="506028" cy="454589"/>
          </a:xfrm>
          <a:prstGeom prst="rect">
            <a:avLst/>
          </a:prstGeom>
          <a:noFill/>
          <a:ln w="6350">
            <a:noFill/>
            <a:miter lim="800000"/>
            <a:headEnd/>
            <a:tailEnd/>
          </a:ln>
          <a:effectLst/>
        </p:spPr>
        <p:txBody>
          <a:bodyPr vert="horz" wrap="none" lIns="91440" tIns="45720" rIns="91440" bIns="45720" numCol="1" anchor="ctr" anchorCtr="0" compatLnSpc="1">
            <a:prstTxWarp prst="textNoShape">
              <a:avLst/>
            </a:prstTxWarp>
          </a:bodyPr>
          <a:lstStyle/>
          <a:p>
            <a:pPr algn="ctr" defTabSz="685617" fontAlgn="base">
              <a:spcBef>
                <a:spcPct val="0"/>
              </a:spcBef>
              <a:spcAft>
                <a:spcPct val="0"/>
              </a:spcAft>
            </a:pPr>
            <a:r>
              <a:rPr lang="en-US" sz="1200" dirty="0">
                <a:solidFill>
                  <a:schemeClr val="bg1"/>
                </a:solidFill>
                <a:latin typeface="+mj-lt"/>
              </a:rPr>
              <a:t>2</a:t>
            </a:r>
          </a:p>
        </p:txBody>
      </p:sp>
      <p:sp>
        <p:nvSpPr>
          <p:cNvPr id="54" name="Rectangle 23">
            <a:extLst>
              <a:ext uri="{FF2B5EF4-FFF2-40B4-BE49-F238E27FC236}">
                <a16:creationId xmlns:a16="http://schemas.microsoft.com/office/drawing/2014/main" id="{09E2E55A-40CC-445B-A72F-46F166BF719C}"/>
              </a:ext>
            </a:extLst>
          </p:cNvPr>
          <p:cNvSpPr>
            <a:spLocks noChangeArrowheads="1"/>
          </p:cNvSpPr>
          <p:nvPr>
            <p:custDataLst>
              <p:tags r:id="rId16"/>
            </p:custDataLst>
          </p:nvPr>
        </p:nvSpPr>
        <p:spPr bwMode="gray">
          <a:xfrm>
            <a:off x="5159896" y="3933056"/>
            <a:ext cx="506028" cy="504728"/>
          </a:xfrm>
          <a:prstGeom prst="rect">
            <a:avLst/>
          </a:prstGeom>
          <a:noFill/>
          <a:ln w="6350">
            <a:noFill/>
            <a:miter lim="800000"/>
            <a:headEnd/>
            <a:tailEnd/>
          </a:ln>
          <a:effectLst/>
        </p:spPr>
        <p:txBody>
          <a:bodyPr vert="horz" wrap="none" lIns="91440" tIns="45720" rIns="91440" bIns="45720" numCol="1" anchor="ctr" anchorCtr="0" compatLnSpc="1">
            <a:prstTxWarp prst="textNoShape">
              <a:avLst/>
            </a:prstTxWarp>
          </a:bodyPr>
          <a:lstStyle/>
          <a:p>
            <a:pPr algn="ctr" defTabSz="685617" fontAlgn="base">
              <a:spcBef>
                <a:spcPct val="0"/>
              </a:spcBef>
              <a:spcAft>
                <a:spcPct val="0"/>
              </a:spcAft>
            </a:pPr>
            <a:r>
              <a:rPr lang="en-US" sz="1200">
                <a:solidFill>
                  <a:schemeClr val="bg1"/>
                </a:solidFill>
                <a:latin typeface="+mj-lt"/>
              </a:rPr>
              <a:t>3</a:t>
            </a:r>
          </a:p>
        </p:txBody>
      </p:sp>
      <p:sp>
        <p:nvSpPr>
          <p:cNvPr id="28" name="Fußzeilenplatzhalter 3">
            <a:extLst>
              <a:ext uri="{FF2B5EF4-FFF2-40B4-BE49-F238E27FC236}">
                <a16:creationId xmlns:a16="http://schemas.microsoft.com/office/drawing/2014/main" id="{11978878-85AD-4F9C-A6B8-5FDEBB0A5F36}"/>
              </a:ext>
            </a:extLst>
          </p:cNvPr>
          <p:cNvSpPr>
            <a:spLocks noGrp="1"/>
          </p:cNvSpPr>
          <p:nvPr>
            <p:ph type="ftr" sz="quarter" idx="10"/>
          </p:nvPr>
        </p:nvSpPr>
        <p:spPr>
          <a:xfrm>
            <a:off x="7061200" y="6477000"/>
            <a:ext cx="4904317" cy="279400"/>
          </a:xfrm>
        </p:spPr>
        <p:txBody>
          <a:bodyPr/>
          <a:lstStyle/>
          <a:p>
            <a:r>
              <a:rPr lang="de-DE" dirty="0"/>
              <a:t>© LfU / IZU Umweltzentrum Umweltwirtschaft / 2021</a:t>
            </a:r>
          </a:p>
        </p:txBody>
      </p:sp>
      <p:sp>
        <p:nvSpPr>
          <p:cNvPr id="29" name="Textfeld 28">
            <a:extLst>
              <a:ext uri="{FF2B5EF4-FFF2-40B4-BE49-F238E27FC236}">
                <a16:creationId xmlns:a16="http://schemas.microsoft.com/office/drawing/2014/main" id="{5E9D712D-DDCE-497D-AE8F-EDB0105496CA}"/>
              </a:ext>
            </a:extLst>
          </p:cNvPr>
          <p:cNvSpPr txBox="1"/>
          <p:nvPr/>
        </p:nvSpPr>
        <p:spPr>
          <a:xfrm>
            <a:off x="551384" y="6150496"/>
            <a:ext cx="7992888" cy="230832"/>
          </a:xfrm>
          <a:prstGeom prst="rect">
            <a:avLst/>
          </a:prstGeom>
          <a:noFill/>
        </p:spPr>
        <p:txBody>
          <a:bodyPr wrap="square" rtlCol="0">
            <a:spAutoFit/>
          </a:bodyPr>
          <a:lstStyle/>
          <a:p>
            <a:pPr algn="l"/>
            <a:r>
              <a:rPr lang="de-DE" sz="900" dirty="0">
                <a:solidFill>
                  <a:srgbClr val="3B687F"/>
                </a:solidFill>
              </a:rPr>
              <a:t>Source: </a:t>
            </a:r>
            <a:r>
              <a:rPr lang="de-DE" sz="900" dirty="0">
                <a:hlinkClick r:id="rId18"/>
              </a:rPr>
              <a:t>https://kompass.wirtschaft-entwicklung.de/en/due-diligence-compass/</a:t>
            </a:r>
            <a:endParaRPr lang="de-DE" sz="900" dirty="0"/>
          </a:p>
        </p:txBody>
      </p:sp>
    </p:spTree>
    <p:extLst>
      <p:ext uri="{BB962C8B-B14F-4D97-AF65-F5344CB8AC3E}">
        <p14:creationId xmlns:p14="http://schemas.microsoft.com/office/powerpoint/2010/main" val="40575673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2bp2yEUBk0ip61eS9x1H8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y7M0JsOSJUaBVWfTT2zdl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xUHgMCcLcEa5oQNNM1F0D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V4lFVLlsMEWW1tnADxyjW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V4lFVLlsMEWW1tnADxyjW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V4lFVLlsMEWW1tnADxyjW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V4lFVLlsMEWW1tnADxyjW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V4lFVLlsMEWW1tnADxyjW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6WZUijyqp0WWndrddC8P0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2bp2yEUBk0ip61eS9x1H8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2bp2yEUBk0ip61eS9x1H8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2bp2yEUBk0ip61eS9x1H8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OK8NTS3wXEKlKEDZekUMk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0JAyqbYdQ0qiTR69RMBf9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pCXgURuvjEuuiEGTGYcmF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y7M0JsOSJUaBVWfTT2zdlw"/>
</p:tagLst>
</file>

<file path=ppt/theme/theme1.xml><?xml version="1.0" encoding="utf-8"?>
<a:theme xmlns:a="http://schemas.openxmlformats.org/drawingml/2006/main" name="LfU-Präsentation">
  <a:themeElements>
    <a:clrScheme name="LfU-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fU-Präsentation">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charset="-128"/>
          </a:defRPr>
        </a:defPPr>
      </a:lstStyle>
    </a:lnDef>
    <a:txDef>
      <a:spPr>
        <a:noFill/>
      </a:spPr>
      <a:bodyPr wrap="square" rtlCol="0">
        <a:spAutoFit/>
      </a:bodyPr>
      <a:lstStyle>
        <a:defPPr algn="l">
          <a:defRPr sz="2000" dirty="0"/>
        </a:defPPr>
      </a:lstStyle>
    </a:txDef>
  </a:objectDefaults>
  <a:extraClrSchemeLst>
    <a:extraClrScheme>
      <a:clrScheme name="LfU-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fU-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fU-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fU-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fU-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fU-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fU-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fU-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fU-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fU-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fU-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fU-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fU-Präsentation_16_9.potx" id="{3F060F71-1A1B-43D2-B30F-0027C3FDA55C}" vid="{13BFC309-86E0-43FC-B6EF-E49EF39812AD}"/>
    </a:ext>
  </a:extLst>
</a:theme>
</file>

<file path=ppt/theme/theme2.xml><?xml version="1.0" encoding="utf-8"?>
<a:theme xmlns:a="http://schemas.openxmlformats.org/drawingml/2006/main" name="1_LfU-Präsentation">
  <a:themeElements>
    <a:clrScheme name="LfU-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fU-Präsentation">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charset="-128"/>
          </a:defRPr>
        </a:defPPr>
      </a:lstStyle>
    </a:lnDef>
    <a:txDef>
      <a:spPr>
        <a:noFill/>
      </a:spPr>
      <a:bodyPr wrap="square" rtlCol="0">
        <a:spAutoFit/>
      </a:bodyPr>
      <a:lstStyle>
        <a:defPPr algn="l">
          <a:defRPr sz="2000" dirty="0"/>
        </a:defPPr>
      </a:lstStyle>
    </a:txDef>
  </a:objectDefaults>
  <a:extraClrSchemeLst>
    <a:extraClrScheme>
      <a:clrScheme name="LfU-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fU-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fU-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fU-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fU-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fU-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fU-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fU-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fU-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fU-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fU-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fU-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awinenwarnzentrale_dienst_16_9.pptx" id="{0AC450CD-F02D-434D-908C-5D5A79A4D0F8}" vid="{B7FEDB61-E09F-45B8-ABCD-FFC67232C4EE}"/>
    </a:ext>
  </a:ext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LfU-Präsentation_16_9</Template>
  <TotalTime>0</TotalTime>
  <Words>4049</Words>
  <Application>Microsoft Office PowerPoint</Application>
  <PresentationFormat>Breitbild</PresentationFormat>
  <Paragraphs>359</Paragraphs>
  <Slides>19</Slides>
  <Notes>8</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19</vt:i4>
      </vt:variant>
    </vt:vector>
  </HeadingPairs>
  <TitlesOfParts>
    <vt:vector size="25" baseType="lpstr">
      <vt:lpstr>ＭＳ Ｐゴシック</vt:lpstr>
      <vt:lpstr>Arial</vt:lpstr>
      <vt:lpstr>Calibri</vt:lpstr>
      <vt:lpstr>Times New Roman</vt:lpstr>
      <vt:lpstr>LfU-Präsentation</vt:lpstr>
      <vt:lpstr>1_LfU-Präsentation</vt:lpstr>
      <vt:lpstr>PowerPoint-Präsentation</vt:lpstr>
      <vt:lpstr>CONTENTS</vt:lpstr>
      <vt:lpstr>Who is this guide for?</vt:lpstr>
      <vt:lpstr>Due diligence: What‘s it about?</vt:lpstr>
      <vt:lpstr>Why does the supply chain matter?</vt:lpstr>
      <vt:lpstr>The business case for due diligence (Supplier perspective)</vt:lpstr>
      <vt:lpstr>Legal developments: State of play (selection)</vt:lpstr>
      <vt:lpstr>Legislature: German Act on Corporate Due Diligence in Supply Chains – five steps</vt:lpstr>
      <vt:lpstr>Due diligence in five steps: A supplier‘s perspective</vt:lpstr>
      <vt:lpstr>Step 1: Develop a strategy</vt:lpstr>
      <vt:lpstr>Step 2: Perform a risk analysis</vt:lpstr>
      <vt:lpstr>Step 3: Take action</vt:lpstr>
      <vt:lpstr>Step 3 deep dive: Supplier self-disclosure</vt:lpstr>
      <vt:lpstr>Step 3 deep dive: Preparing for an audit</vt:lpstr>
      <vt:lpstr>Step 4: Measure and report</vt:lpstr>
      <vt:lpstr>Step 5: Manage complaints</vt:lpstr>
      <vt:lpstr>Conclusion: Basics of being a good supplier</vt:lpstr>
      <vt:lpstr>Checklist: Getting ready for supply chain due diligence</vt:lpstr>
      <vt:lpstr>PowerPoint-Präsentation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2023-03-14T10:48:17Z</dcterms:created>
  <dcterms:modified xsi:type="dcterms:W3CDTF">2023-03-14T10:48:30Z</dcterms:modified>
</cp:coreProperties>
</file>